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9"/>
  </p:notesMasterIdLst>
  <p:sldIdLst>
    <p:sldId id="258" r:id="rId5"/>
    <p:sldId id="280" r:id="rId6"/>
    <p:sldId id="281" r:id="rId7"/>
    <p:sldId id="326" r:id="rId8"/>
    <p:sldId id="330" r:id="rId9"/>
    <p:sldId id="331" r:id="rId10"/>
    <p:sldId id="332" r:id="rId11"/>
    <p:sldId id="336" r:id="rId12"/>
    <p:sldId id="338" r:id="rId13"/>
    <p:sldId id="339" r:id="rId14"/>
    <p:sldId id="337" r:id="rId15"/>
    <p:sldId id="282" r:id="rId16"/>
    <p:sldId id="259" r:id="rId17"/>
    <p:sldId id="260" r:id="rId18"/>
    <p:sldId id="261" r:id="rId19"/>
    <p:sldId id="262" r:id="rId20"/>
    <p:sldId id="266" r:id="rId21"/>
    <p:sldId id="263" r:id="rId22"/>
    <p:sldId id="267" r:id="rId23"/>
    <p:sldId id="268" r:id="rId24"/>
    <p:sldId id="257" r:id="rId25"/>
    <p:sldId id="269" r:id="rId26"/>
    <p:sldId id="270" r:id="rId27"/>
    <p:sldId id="271" r:id="rId28"/>
    <p:sldId id="273" r:id="rId29"/>
    <p:sldId id="274" r:id="rId30"/>
    <p:sldId id="275" r:id="rId31"/>
    <p:sldId id="272" r:id="rId32"/>
    <p:sldId id="277" r:id="rId33"/>
    <p:sldId id="278" r:id="rId34"/>
    <p:sldId id="340" r:id="rId35"/>
    <p:sldId id="286" r:id="rId36"/>
    <p:sldId id="287" r:id="rId37"/>
    <p:sldId id="288" r:id="rId38"/>
  </p:sldIdLst>
  <p:sldSz cx="12192000" cy="6858000"/>
  <p:notesSz cx="6858000" cy="9144000"/>
  <p:defaultTextStyle>
    <a:defPPr>
      <a:defRPr lang="es-CO"/>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EDF9"/>
    <a:srgbClr val="EFE5F7"/>
    <a:srgbClr val="FFEBFF"/>
    <a:srgbClr val="FFFFEB"/>
    <a:srgbClr val="CCFFCC"/>
    <a:srgbClr val="F3FFF3"/>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319BE7-5F9F-4266-BC50-C8851C05BE41}" v="12" dt="2025-07-22T13:29:38.175"/>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2" autoAdjust="0"/>
    <p:restoredTop sz="94660"/>
  </p:normalViewPr>
  <p:slideViewPr>
    <p:cSldViewPr snapToGrid="0">
      <p:cViewPr varScale="1">
        <p:scale>
          <a:sx n="111" d="100"/>
          <a:sy n="111" d="100"/>
        </p:scale>
        <p:origin x="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fbernat\Downloads\ETC_Valoracion_Mensual.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fbernat\Downloads\capacidades_total_23_area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lfbernat\Downloads\ETC_Valoracion_Mensua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lfbernat\Downloads\ETC_Valoracion_Mensual.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400" b="1" i="0" u="none" strike="noStrike" baseline="0" dirty="0" err="1"/>
              <a:t>Empleo</a:t>
            </a:r>
            <a:r>
              <a:rPr lang="en-US" sz="1400" b="1" i="0" u="none" strike="noStrike" baseline="0" dirty="0"/>
              <a:t> </a:t>
            </a:r>
            <a:r>
              <a:rPr lang="en-US" sz="1400" b="1" i="0" u="none" strike="noStrike" baseline="0" dirty="0" err="1"/>
              <a:t>Potencial</a:t>
            </a:r>
            <a:r>
              <a:rPr lang="en-US" sz="1400" b="1" i="0" u="none" strike="noStrike" baseline="0" dirty="0"/>
              <a:t> </a:t>
            </a:r>
            <a:r>
              <a:rPr lang="en-US" sz="1400" b="1" i="0" u="none" strike="noStrike" baseline="0" dirty="0" err="1"/>
              <a:t>en</a:t>
            </a:r>
            <a:r>
              <a:rPr lang="en-US" sz="1400" b="1" i="0" u="none" strike="noStrike" baseline="0" dirty="0"/>
              <a:t> el sector </a:t>
            </a:r>
            <a:r>
              <a:rPr lang="en-US" sz="1400" b="1" i="0" u="none" strike="noStrike" baseline="0" dirty="0" err="1"/>
              <a:t>cuidado</a:t>
            </a:r>
            <a:r>
              <a:rPr lang="en-US" sz="1400" b="1" i="0" u="none" strike="noStrike" baseline="0" dirty="0"/>
              <a:t> </a:t>
            </a:r>
            <a:r>
              <a:rPr lang="en-US" sz="1400" b="1" i="0" u="none" strike="noStrike" baseline="0" dirty="0" err="1"/>
              <a:t>como</a:t>
            </a:r>
            <a:r>
              <a:rPr lang="en-US" sz="1400" b="1" i="0" u="none" strike="noStrike" baseline="0" dirty="0"/>
              <a:t> </a:t>
            </a:r>
            <a:r>
              <a:rPr lang="en-US" sz="1400" b="1" i="0" u="none" strike="noStrike" baseline="0" dirty="0" err="1"/>
              <a:t>porcentaje</a:t>
            </a:r>
            <a:r>
              <a:rPr lang="en-US" sz="1400" b="1" i="0" u="none" strike="noStrike" baseline="0" dirty="0"/>
              <a:t> de la </a:t>
            </a:r>
            <a:r>
              <a:rPr lang="en-US" sz="1400" b="1" i="0" u="none" strike="noStrike" baseline="0" dirty="0" err="1"/>
              <a:t>fuerza</a:t>
            </a:r>
            <a:r>
              <a:rPr lang="en-US" sz="1400" b="1" i="0" u="none" strike="noStrike" baseline="0" dirty="0"/>
              <a:t> </a:t>
            </a:r>
            <a:r>
              <a:rPr lang="en-US" sz="1400" b="1" i="0" u="none" strike="noStrike" baseline="0" dirty="0" err="1"/>
              <a:t>laboral</a:t>
            </a:r>
            <a:r>
              <a:rPr lang="en-US" sz="1400" b="1" i="0" u="none" strike="noStrike" baseline="0" dirty="0"/>
              <a:t>,  23 </a:t>
            </a:r>
            <a:r>
              <a:rPr lang="en-US" sz="1400" b="1" i="0" u="none" strike="noStrike" baseline="0" dirty="0" err="1"/>
              <a:t>principales</a:t>
            </a:r>
            <a:r>
              <a:rPr lang="en-US" sz="1400" b="1" i="0" u="none" strike="noStrike" baseline="0" dirty="0"/>
              <a:t> </a:t>
            </a:r>
            <a:r>
              <a:rPr lang="en-US" sz="1400" b="1" i="0" u="none" strike="noStrike" baseline="0" dirty="0" err="1"/>
              <a:t>ciudades</a:t>
            </a:r>
            <a:r>
              <a:rPr lang="en-US" sz="1400" b="1" i="0" u="none" strike="noStrike" baseline="0" dirty="0"/>
              <a:t>, 2024</a:t>
            </a:r>
            <a:endParaRPr lang="es-CO" b="1" baseline="0"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stacked"/>
        <c:varyColors val="0"/>
        <c:ser>
          <c:idx val="0"/>
          <c:order val="0"/>
          <c:tx>
            <c:strRef>
              <c:f>Total_ETC_Cuidado!$M$60</c:f>
              <c:strCache>
                <c:ptCount val="1"/>
                <c:pt idx="0">
                  <c:v>WOMEN</c:v>
                </c:pt>
              </c:strCache>
            </c:strRef>
          </c:tx>
          <c:spPr>
            <a:solidFill>
              <a:srgbClr val="7030A0"/>
            </a:solidFill>
            <a:ln>
              <a:noFill/>
            </a:ln>
            <a:effectLst/>
          </c:spPr>
          <c:invertIfNegative val="0"/>
          <c:cat>
            <c:strRef>
              <c:f>Total_ETC_Cuidado!$A$61:$A$84</c:f>
              <c:strCache>
                <c:ptCount val="24"/>
                <c:pt idx="0">
                  <c:v>  Medellín AM</c:v>
                </c:pt>
                <c:pt idx="1">
                  <c:v>  Barranquilla AM</c:v>
                </c:pt>
                <c:pt idx="2">
                  <c:v>  Bogotá</c:v>
                </c:pt>
                <c:pt idx="3">
                  <c:v>  Cartagena</c:v>
                </c:pt>
                <c:pt idx="4">
                  <c:v>  Tunja</c:v>
                </c:pt>
                <c:pt idx="5">
                  <c:v>  Manizales AM</c:v>
                </c:pt>
                <c:pt idx="6">
                  <c:v>  Florencia</c:v>
                </c:pt>
                <c:pt idx="7">
                  <c:v>  Popayán</c:v>
                </c:pt>
                <c:pt idx="8">
                  <c:v>  Valledupar</c:v>
                </c:pt>
                <c:pt idx="9">
                  <c:v>  Montería</c:v>
                </c:pt>
                <c:pt idx="10">
                  <c:v>  Quibdó</c:v>
                </c:pt>
                <c:pt idx="11">
                  <c:v>  Neiva</c:v>
                </c:pt>
                <c:pt idx="12">
                  <c:v>  Riohacha</c:v>
                </c:pt>
                <c:pt idx="13">
                  <c:v>  Santa Marta</c:v>
                </c:pt>
                <c:pt idx="14">
                  <c:v>  Villavicencio</c:v>
                </c:pt>
                <c:pt idx="15">
                  <c:v>  Pasto</c:v>
                </c:pt>
                <c:pt idx="16">
                  <c:v>  Cúcuta AM</c:v>
                </c:pt>
                <c:pt idx="17">
                  <c:v>  Armenia</c:v>
                </c:pt>
                <c:pt idx="18">
                  <c:v>  Pereira AM</c:v>
                </c:pt>
                <c:pt idx="19">
                  <c:v>  Bucaramanga AM</c:v>
                </c:pt>
                <c:pt idx="20">
                  <c:v>  Sincelejo</c:v>
                </c:pt>
                <c:pt idx="21">
                  <c:v>  Ibagué</c:v>
                </c:pt>
                <c:pt idx="22">
                  <c:v>  Cali AM</c:v>
                </c:pt>
                <c:pt idx="23">
                  <c:v>  Total</c:v>
                </c:pt>
              </c:strCache>
            </c:strRef>
          </c:cat>
          <c:val>
            <c:numRef>
              <c:f>Total_ETC_Cuidado!$M$61:$M$84</c:f>
              <c:numCache>
                <c:formatCode>0.0%</c:formatCode>
                <c:ptCount val="24"/>
                <c:pt idx="0">
                  <c:v>1.6231115795148635E-2</c:v>
                </c:pt>
                <c:pt idx="1">
                  <c:v>3.5785943942467174E-2</c:v>
                </c:pt>
                <c:pt idx="2">
                  <c:v>1.5878829646126295E-2</c:v>
                </c:pt>
                <c:pt idx="3">
                  <c:v>3.3649973638397931E-2</c:v>
                </c:pt>
                <c:pt idx="4">
                  <c:v>1.6428619426984672E-2</c:v>
                </c:pt>
                <c:pt idx="5">
                  <c:v>1.6029514665682094E-2</c:v>
                </c:pt>
                <c:pt idx="6">
                  <c:v>2.5971357745937479E-2</c:v>
                </c:pt>
                <c:pt idx="7">
                  <c:v>2.5775433110609529E-2</c:v>
                </c:pt>
                <c:pt idx="8">
                  <c:v>2.8094688173968232E-2</c:v>
                </c:pt>
                <c:pt idx="9">
                  <c:v>3.0516608915011862E-2</c:v>
                </c:pt>
                <c:pt idx="10">
                  <c:v>5.8394101357780323E-2</c:v>
                </c:pt>
                <c:pt idx="11">
                  <c:v>1.4724360592310328E-2</c:v>
                </c:pt>
                <c:pt idx="12">
                  <c:v>4.019565160093546E-2</c:v>
                </c:pt>
                <c:pt idx="13">
                  <c:v>1.731234958189903E-2</c:v>
                </c:pt>
                <c:pt idx="14">
                  <c:v>1.8868282817487064E-2</c:v>
                </c:pt>
                <c:pt idx="15">
                  <c:v>2.7463982883877545E-2</c:v>
                </c:pt>
                <c:pt idx="16">
                  <c:v>2.3122542451811508E-2</c:v>
                </c:pt>
                <c:pt idx="17">
                  <c:v>1.6936863941476046E-2</c:v>
                </c:pt>
                <c:pt idx="18">
                  <c:v>1.781978524089501E-2</c:v>
                </c:pt>
                <c:pt idx="19">
                  <c:v>1.2268092774863843E-2</c:v>
                </c:pt>
                <c:pt idx="20">
                  <c:v>3.3170265205189668E-2</c:v>
                </c:pt>
                <c:pt idx="21">
                  <c:v>1.7634398265921745E-2</c:v>
                </c:pt>
                <c:pt idx="22">
                  <c:v>2.9496401583747132E-2</c:v>
                </c:pt>
                <c:pt idx="23">
                  <c:v>2.0668073580165244E-2</c:v>
                </c:pt>
              </c:numCache>
            </c:numRef>
          </c:val>
          <c:extLst>
            <c:ext xmlns:c16="http://schemas.microsoft.com/office/drawing/2014/chart" uri="{C3380CC4-5D6E-409C-BE32-E72D297353CC}">
              <c16:uniqueId val="{00000000-97DC-4001-9304-F634C8E49291}"/>
            </c:ext>
          </c:extLst>
        </c:ser>
        <c:ser>
          <c:idx val="1"/>
          <c:order val="1"/>
          <c:tx>
            <c:strRef>
              <c:f>Total_ETC_Cuidado!$N$60</c:f>
              <c:strCache>
                <c:ptCount val="1"/>
                <c:pt idx="0">
                  <c:v>MEN</c:v>
                </c:pt>
              </c:strCache>
            </c:strRef>
          </c:tx>
          <c:spPr>
            <a:solidFill>
              <a:srgbClr val="CCFFCC"/>
            </a:solidFill>
            <a:ln>
              <a:solidFill>
                <a:srgbClr val="7030A0"/>
              </a:solidFill>
            </a:ln>
            <a:effectLst/>
          </c:spPr>
          <c:invertIfNegative val="0"/>
          <c:cat>
            <c:strRef>
              <c:f>Total_ETC_Cuidado!$A$61:$A$84</c:f>
              <c:strCache>
                <c:ptCount val="24"/>
                <c:pt idx="0">
                  <c:v>  Medellín AM</c:v>
                </c:pt>
                <c:pt idx="1">
                  <c:v>  Barranquilla AM</c:v>
                </c:pt>
                <c:pt idx="2">
                  <c:v>  Bogotá</c:v>
                </c:pt>
                <c:pt idx="3">
                  <c:v>  Cartagena</c:v>
                </c:pt>
                <c:pt idx="4">
                  <c:v>  Tunja</c:v>
                </c:pt>
                <c:pt idx="5">
                  <c:v>  Manizales AM</c:v>
                </c:pt>
                <c:pt idx="6">
                  <c:v>  Florencia</c:v>
                </c:pt>
                <c:pt idx="7">
                  <c:v>  Popayán</c:v>
                </c:pt>
                <c:pt idx="8">
                  <c:v>  Valledupar</c:v>
                </c:pt>
                <c:pt idx="9">
                  <c:v>  Montería</c:v>
                </c:pt>
                <c:pt idx="10">
                  <c:v>  Quibdó</c:v>
                </c:pt>
                <c:pt idx="11">
                  <c:v>  Neiva</c:v>
                </c:pt>
                <c:pt idx="12">
                  <c:v>  Riohacha</c:v>
                </c:pt>
                <c:pt idx="13">
                  <c:v>  Santa Marta</c:v>
                </c:pt>
                <c:pt idx="14">
                  <c:v>  Villavicencio</c:v>
                </c:pt>
                <c:pt idx="15">
                  <c:v>  Pasto</c:v>
                </c:pt>
                <c:pt idx="16">
                  <c:v>  Cúcuta AM</c:v>
                </c:pt>
                <c:pt idx="17">
                  <c:v>  Armenia</c:v>
                </c:pt>
                <c:pt idx="18">
                  <c:v>  Pereira AM</c:v>
                </c:pt>
                <c:pt idx="19">
                  <c:v>  Bucaramanga AM</c:v>
                </c:pt>
                <c:pt idx="20">
                  <c:v>  Sincelejo</c:v>
                </c:pt>
                <c:pt idx="21">
                  <c:v>  Ibagué</c:v>
                </c:pt>
                <c:pt idx="22">
                  <c:v>  Cali AM</c:v>
                </c:pt>
                <c:pt idx="23">
                  <c:v>  Total</c:v>
                </c:pt>
              </c:strCache>
            </c:strRef>
          </c:cat>
          <c:val>
            <c:numRef>
              <c:f>Total_ETC_Cuidado!$N$61:$N$84</c:f>
              <c:numCache>
                <c:formatCode>0.0%</c:formatCode>
                <c:ptCount val="24"/>
                <c:pt idx="0">
                  <c:v>3.6386403902495847E-3</c:v>
                </c:pt>
                <c:pt idx="1">
                  <c:v>5.7349880395505606E-3</c:v>
                </c:pt>
                <c:pt idx="2">
                  <c:v>5.0080368606181813E-3</c:v>
                </c:pt>
                <c:pt idx="3">
                  <c:v>4.2308717443885965E-3</c:v>
                </c:pt>
                <c:pt idx="4">
                  <c:v>3.437350382893934E-3</c:v>
                </c:pt>
                <c:pt idx="5">
                  <c:v>4.1570359842242853E-3</c:v>
                </c:pt>
                <c:pt idx="6">
                  <c:v>5.4413443907263201E-3</c:v>
                </c:pt>
                <c:pt idx="7">
                  <c:v>4.2924657616991609E-3</c:v>
                </c:pt>
                <c:pt idx="8">
                  <c:v>4.1315390419622185E-3</c:v>
                </c:pt>
                <c:pt idx="9">
                  <c:v>3.8848804938135494E-3</c:v>
                </c:pt>
                <c:pt idx="10">
                  <c:v>5.8683185391488896E-3</c:v>
                </c:pt>
                <c:pt idx="11">
                  <c:v>4.1731444034884616E-3</c:v>
                </c:pt>
                <c:pt idx="12">
                  <c:v>4.2825388847465007E-3</c:v>
                </c:pt>
                <c:pt idx="13">
                  <c:v>3.2377540126188216E-3</c:v>
                </c:pt>
                <c:pt idx="14">
                  <c:v>4.2560845320863544E-3</c:v>
                </c:pt>
                <c:pt idx="15">
                  <c:v>5.3762874169619723E-3</c:v>
                </c:pt>
                <c:pt idx="16">
                  <c:v>6.2600242722483691E-3</c:v>
                </c:pt>
                <c:pt idx="17">
                  <c:v>4.8038546937737188E-3</c:v>
                </c:pt>
                <c:pt idx="18">
                  <c:v>4.3983280114315675E-3</c:v>
                </c:pt>
                <c:pt idx="19">
                  <c:v>4.4726036177246253E-3</c:v>
                </c:pt>
                <c:pt idx="20">
                  <c:v>5.8469763970606589E-3</c:v>
                </c:pt>
                <c:pt idx="21">
                  <c:v>4.8755821041543794E-3</c:v>
                </c:pt>
                <c:pt idx="22">
                  <c:v>5.4305036312632463E-3</c:v>
                </c:pt>
                <c:pt idx="23">
                  <c:v>4.7385798623475646E-3</c:v>
                </c:pt>
              </c:numCache>
            </c:numRef>
          </c:val>
          <c:extLst>
            <c:ext xmlns:c16="http://schemas.microsoft.com/office/drawing/2014/chart" uri="{C3380CC4-5D6E-409C-BE32-E72D297353CC}">
              <c16:uniqueId val="{00000001-97DC-4001-9304-F634C8E49291}"/>
            </c:ext>
          </c:extLst>
        </c:ser>
        <c:dLbls>
          <c:showLegendKey val="0"/>
          <c:showVal val="0"/>
          <c:showCatName val="0"/>
          <c:showSerName val="0"/>
          <c:showPercent val="0"/>
          <c:showBubbleSize val="0"/>
        </c:dLbls>
        <c:gapWidth val="150"/>
        <c:overlap val="100"/>
        <c:axId val="889463600"/>
        <c:axId val="268858176"/>
      </c:barChart>
      <c:catAx>
        <c:axId val="889463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268858176"/>
        <c:crosses val="autoZero"/>
        <c:auto val="1"/>
        <c:lblAlgn val="ctr"/>
        <c:lblOffset val="100"/>
        <c:noMultiLvlLbl val="0"/>
      </c:catAx>
      <c:valAx>
        <c:axId val="2688581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89463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s-CO" b="1" dirty="0"/>
              <a:t>Puntos</a:t>
            </a:r>
            <a:r>
              <a:rPr lang="es-CO" b="1" baseline="0" dirty="0"/>
              <a:t> porcentuales de reducción en la tasa promedio de desempleo anual de 2024 si todos estos trabajadores hubieran estado empleados</a:t>
            </a:r>
            <a:endParaRPr lang="es-CO"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0"/>
          <c:order val="0"/>
          <c:spPr>
            <a:solidFill>
              <a:schemeClr val="accent1"/>
            </a:solidFill>
            <a:ln>
              <a:noFill/>
            </a:ln>
            <a:effectLst/>
          </c:spPr>
          <c:invertIfNegative val="0"/>
          <c:cat>
            <c:strRef>
              <c:f>Hoja4!$B$13:$X$13</c:f>
              <c:strCache>
                <c:ptCount val="23"/>
                <c:pt idx="0">
                  <c:v>Armenia</c:v>
                </c:pt>
                <c:pt idx="1">
                  <c:v>Barranquilla AM</c:v>
                </c:pt>
                <c:pt idx="2">
                  <c:v>Bogotá</c:v>
                </c:pt>
                <c:pt idx="3">
                  <c:v>Bucaramanga AM</c:v>
                </c:pt>
                <c:pt idx="4">
                  <c:v>Cali AM</c:v>
                </c:pt>
                <c:pt idx="5">
                  <c:v>Cartagena</c:v>
                </c:pt>
                <c:pt idx="6">
                  <c:v>Cúcuta AM</c:v>
                </c:pt>
                <c:pt idx="7">
                  <c:v>Florencia</c:v>
                </c:pt>
                <c:pt idx="8">
                  <c:v>Ibagué</c:v>
                </c:pt>
                <c:pt idx="9">
                  <c:v>Manizales AM</c:v>
                </c:pt>
                <c:pt idx="10">
                  <c:v>Medellín AM</c:v>
                </c:pt>
                <c:pt idx="11">
                  <c:v>Montería</c:v>
                </c:pt>
                <c:pt idx="12">
                  <c:v>Neiva</c:v>
                </c:pt>
                <c:pt idx="13">
                  <c:v>Pasto</c:v>
                </c:pt>
                <c:pt idx="14">
                  <c:v>Pereira AM</c:v>
                </c:pt>
                <c:pt idx="15">
                  <c:v>Popayán</c:v>
                </c:pt>
                <c:pt idx="16">
                  <c:v>Quibdó</c:v>
                </c:pt>
                <c:pt idx="17">
                  <c:v>Riohacha</c:v>
                </c:pt>
                <c:pt idx="18">
                  <c:v>Santa Marta</c:v>
                </c:pt>
                <c:pt idx="19">
                  <c:v>Sincelejo</c:v>
                </c:pt>
                <c:pt idx="20">
                  <c:v>Tunja</c:v>
                </c:pt>
                <c:pt idx="21">
                  <c:v>Valledupar</c:v>
                </c:pt>
                <c:pt idx="22">
                  <c:v>Villavicencio</c:v>
                </c:pt>
              </c:strCache>
            </c:strRef>
          </c:cat>
          <c:val>
            <c:numRef>
              <c:f>Hoja4!$B$19:$X$19</c:f>
              <c:numCache>
                <c:formatCode>0.0</c:formatCode>
                <c:ptCount val="23"/>
                <c:pt idx="0">
                  <c:v>-1.8659271750185988</c:v>
                </c:pt>
                <c:pt idx="1">
                  <c:v>-3.7040296655269493</c:v>
                </c:pt>
                <c:pt idx="2">
                  <c:v>-1.845662712895918</c:v>
                </c:pt>
                <c:pt idx="3">
                  <c:v>-1.4520899485367098</c:v>
                </c:pt>
                <c:pt idx="4">
                  <c:v>-3.0167471167920983</c:v>
                </c:pt>
                <c:pt idx="5">
                  <c:v>-3.2258192313017755</c:v>
                </c:pt>
                <c:pt idx="6">
                  <c:v>-2.7809498934483159</c:v>
                </c:pt>
                <c:pt idx="7">
                  <c:v>-2.9935312912788627</c:v>
                </c:pt>
                <c:pt idx="8">
                  <c:v>-2.065292702350817</c:v>
                </c:pt>
                <c:pt idx="9">
                  <c:v>-1.854409746495314</c:v>
                </c:pt>
                <c:pt idx="10">
                  <c:v>-1.7256212417350105</c:v>
                </c:pt>
                <c:pt idx="11">
                  <c:v>-3.2786598336103658</c:v>
                </c:pt>
                <c:pt idx="12">
                  <c:v>-1.4928189555960967</c:v>
                </c:pt>
                <c:pt idx="13">
                  <c:v>-2.7463900250587274</c:v>
                </c:pt>
                <c:pt idx="14">
                  <c:v>-2.054738614115724</c:v>
                </c:pt>
                <c:pt idx="15">
                  <c:v>-2.7197484449701355</c:v>
                </c:pt>
                <c:pt idx="16">
                  <c:v>-6.6010226376362553</c:v>
                </c:pt>
                <c:pt idx="17">
                  <c:v>-4.3131129509350714</c:v>
                </c:pt>
                <c:pt idx="18">
                  <c:v>-1.9325210169737232</c:v>
                </c:pt>
                <c:pt idx="19">
                  <c:v>-3.3533087915307109</c:v>
                </c:pt>
                <c:pt idx="20">
                  <c:v>-1.8254266225958771</c:v>
                </c:pt>
                <c:pt idx="21">
                  <c:v>-3.1918042294387869</c:v>
                </c:pt>
                <c:pt idx="22">
                  <c:v>-2.0221058194329538</c:v>
                </c:pt>
              </c:numCache>
            </c:numRef>
          </c:val>
          <c:extLst>
            <c:ext xmlns:c16="http://schemas.microsoft.com/office/drawing/2014/chart" uri="{C3380CC4-5D6E-409C-BE32-E72D297353CC}">
              <c16:uniqueId val="{00000000-3F31-4102-AA5E-1C4A33B2E0DF}"/>
            </c:ext>
          </c:extLst>
        </c:ser>
        <c:dLbls>
          <c:showLegendKey val="0"/>
          <c:showVal val="0"/>
          <c:showCatName val="0"/>
          <c:showSerName val="0"/>
          <c:showPercent val="0"/>
          <c:showBubbleSize val="0"/>
        </c:dLbls>
        <c:gapWidth val="219"/>
        <c:overlap val="-27"/>
        <c:axId val="830243359"/>
        <c:axId val="1094500175"/>
      </c:barChart>
      <c:catAx>
        <c:axId val="830243359"/>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094500175"/>
        <c:crosses val="autoZero"/>
        <c:auto val="1"/>
        <c:lblAlgn val="ctr"/>
        <c:lblOffset val="100"/>
        <c:noMultiLvlLbl val="0"/>
      </c:catAx>
      <c:valAx>
        <c:axId val="10945001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302433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u="none" strike="noStrike" baseline="0" dirty="0" err="1"/>
              <a:t>Composición</a:t>
            </a:r>
            <a:r>
              <a:rPr lang="en-US" sz="1400" b="1" i="0" u="none" strike="noStrike" baseline="0" dirty="0"/>
              <a:t> de la </a:t>
            </a:r>
            <a:r>
              <a:rPr lang="en-US" sz="1400" b="1" i="0" u="none" strike="noStrike" baseline="0" dirty="0" err="1"/>
              <a:t>oferta</a:t>
            </a:r>
            <a:r>
              <a:rPr lang="en-US" sz="1400" b="1" i="0" u="none" strike="noStrike" baseline="0" dirty="0"/>
              <a:t> </a:t>
            </a:r>
            <a:r>
              <a:rPr lang="en-US" sz="1400" b="1" i="0" u="none" strike="noStrike" baseline="0" dirty="0" err="1"/>
              <a:t>potencial</a:t>
            </a:r>
            <a:br>
              <a:rPr lang="en-US" sz="1400" b="0" i="0" u="none" strike="noStrike" baseline="0" dirty="0"/>
            </a:br>
            <a:r>
              <a:rPr lang="en-US" sz="1400" b="1" i="0" u="none" strike="noStrike" baseline="0" dirty="0"/>
              <a:t>Colombia – 23 </a:t>
            </a:r>
            <a:r>
              <a:rPr lang="en-US" sz="1400" b="1" i="0" u="none" strike="noStrike" baseline="0" dirty="0" err="1"/>
              <a:t>Principales</a:t>
            </a:r>
            <a:r>
              <a:rPr lang="en-US" sz="1400" b="1" i="0" u="none" strike="noStrike" baseline="0" dirty="0"/>
              <a:t> </a:t>
            </a:r>
            <a:r>
              <a:rPr lang="en-US" sz="1400" b="1" i="0" u="none" strike="noStrike" baseline="0" dirty="0" err="1"/>
              <a:t>Ciudades</a:t>
            </a:r>
            <a:br>
              <a:rPr lang="en-US" sz="1400" b="0" i="0" u="none" strike="noStrike" baseline="0" dirty="0"/>
            </a:br>
            <a:r>
              <a:rPr lang="en-US" sz="1400" b="1" i="0" u="none" strike="noStrike" baseline="0" dirty="0"/>
              <a:t>2024</a:t>
            </a:r>
            <a:endParaRPr lang="es-CO"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manualLayout>
          <c:layoutTarget val="inner"/>
          <c:xMode val="edge"/>
          <c:yMode val="edge"/>
          <c:x val="5.3690088572602927E-2"/>
          <c:y val="0.14794291823057834"/>
          <c:w val="0.94119220416025273"/>
          <c:h val="0.67108329952189139"/>
        </c:manualLayout>
      </c:layout>
      <c:barChart>
        <c:barDir val="col"/>
        <c:grouping val="percentStacked"/>
        <c:varyColors val="0"/>
        <c:ser>
          <c:idx val="14"/>
          <c:order val="0"/>
          <c:tx>
            <c:strRef>
              <c:f>Cuidado_agregado_ETC!$P$2:$P$3</c:f>
              <c:strCache>
                <c:ptCount val="2"/>
                <c:pt idx="0">
                  <c:v>2024</c:v>
                </c:pt>
                <c:pt idx="1">
                  <c:v>Underemployed</c:v>
                </c:pt>
              </c:strCache>
            </c:strRef>
          </c:tx>
          <c:spPr>
            <a:solidFill>
              <a:srgbClr val="7030A0"/>
            </a:solidFill>
            <a:ln>
              <a:solidFill>
                <a:srgbClr val="7030A0"/>
              </a:solidFill>
            </a:ln>
            <a:effectLst/>
          </c:spPr>
          <c:invertIfNegative val="0"/>
          <c:cat>
            <c:strRef>
              <c:f>Cuidado_agregado_ETC!$A$4:$A$27</c:f>
              <c:strCache>
                <c:ptCount val="24"/>
                <c:pt idx="0">
                  <c:v>  Medellín AM</c:v>
                </c:pt>
                <c:pt idx="1">
                  <c:v>  Barranquilla AM</c:v>
                </c:pt>
                <c:pt idx="2">
                  <c:v>  Bogotá</c:v>
                </c:pt>
                <c:pt idx="3">
                  <c:v>  Cartagena</c:v>
                </c:pt>
                <c:pt idx="4">
                  <c:v>  Tunja</c:v>
                </c:pt>
                <c:pt idx="5">
                  <c:v>  Manizales AM</c:v>
                </c:pt>
                <c:pt idx="6">
                  <c:v>  Florencia</c:v>
                </c:pt>
                <c:pt idx="7">
                  <c:v>  Popayán</c:v>
                </c:pt>
                <c:pt idx="8">
                  <c:v>  Valledupar</c:v>
                </c:pt>
                <c:pt idx="9">
                  <c:v>  Montería</c:v>
                </c:pt>
                <c:pt idx="10">
                  <c:v>  Quibdó</c:v>
                </c:pt>
                <c:pt idx="11">
                  <c:v>  Neiva</c:v>
                </c:pt>
                <c:pt idx="12">
                  <c:v>  Riohacha</c:v>
                </c:pt>
                <c:pt idx="13">
                  <c:v>  Santa Marta</c:v>
                </c:pt>
                <c:pt idx="14">
                  <c:v>  Villavicencio</c:v>
                </c:pt>
                <c:pt idx="15">
                  <c:v>  Pasto</c:v>
                </c:pt>
                <c:pt idx="16">
                  <c:v>  Cúcuta AM</c:v>
                </c:pt>
                <c:pt idx="17">
                  <c:v>  Armenia</c:v>
                </c:pt>
                <c:pt idx="18">
                  <c:v>  Pereira AM</c:v>
                </c:pt>
                <c:pt idx="19">
                  <c:v>  Bucaramanga AM</c:v>
                </c:pt>
                <c:pt idx="20">
                  <c:v>  Sincelejo</c:v>
                </c:pt>
                <c:pt idx="21">
                  <c:v>  Ibagué</c:v>
                </c:pt>
                <c:pt idx="22">
                  <c:v>  Cali AM</c:v>
                </c:pt>
                <c:pt idx="23">
                  <c:v>  Total</c:v>
                </c:pt>
              </c:strCache>
            </c:strRef>
          </c:cat>
          <c:val>
            <c:numRef>
              <c:f>Cuidado_agregado_ETC!$P$4:$P$27</c:f>
              <c:numCache>
                <c:formatCode>0%</c:formatCode>
                <c:ptCount val="24"/>
                <c:pt idx="0">
                  <c:v>0.14076974591927238</c:v>
                </c:pt>
                <c:pt idx="1">
                  <c:v>0.12691061352692301</c:v>
                </c:pt>
                <c:pt idx="2">
                  <c:v>0.13214963072414262</c:v>
                </c:pt>
                <c:pt idx="3">
                  <c:v>0.16635874147488097</c:v>
                </c:pt>
                <c:pt idx="4">
                  <c:v>9.2352316135752135E-2</c:v>
                </c:pt>
                <c:pt idx="5">
                  <c:v>9.272728691303371E-2</c:v>
                </c:pt>
                <c:pt idx="6">
                  <c:v>6.3037259961376407E-2</c:v>
                </c:pt>
                <c:pt idx="7">
                  <c:v>0.11114325443515195</c:v>
                </c:pt>
                <c:pt idx="8">
                  <c:v>2.7414464467008039E-2</c:v>
                </c:pt>
                <c:pt idx="9">
                  <c:v>5.7926315686075723E-2</c:v>
                </c:pt>
                <c:pt idx="10">
                  <c:v>1.211211067473807E-2</c:v>
                </c:pt>
                <c:pt idx="11">
                  <c:v>0.22033902878386039</c:v>
                </c:pt>
                <c:pt idx="12">
                  <c:v>5.147073491492854E-2</c:v>
                </c:pt>
                <c:pt idx="13">
                  <c:v>7.1142520798250966E-2</c:v>
                </c:pt>
                <c:pt idx="14">
                  <c:v>0.13593477432303655</c:v>
                </c:pt>
                <c:pt idx="15">
                  <c:v>0.18188925538992959</c:v>
                </c:pt>
                <c:pt idx="16">
                  <c:v>8.1509027853503391E-2</c:v>
                </c:pt>
                <c:pt idx="17">
                  <c:v>0.15351460664463176</c:v>
                </c:pt>
                <c:pt idx="18">
                  <c:v>8.5409647085921012E-2</c:v>
                </c:pt>
                <c:pt idx="19">
                  <c:v>0.14205163867649584</c:v>
                </c:pt>
                <c:pt idx="20">
                  <c:v>0.15226481706930051</c:v>
                </c:pt>
                <c:pt idx="21">
                  <c:v>9.0781933736203191E-2</c:v>
                </c:pt>
                <c:pt idx="22">
                  <c:v>0.15465399978090788</c:v>
                </c:pt>
                <c:pt idx="23">
                  <c:v>0.12820320906259966</c:v>
                </c:pt>
              </c:numCache>
            </c:numRef>
          </c:val>
          <c:extLst>
            <c:ext xmlns:c16="http://schemas.microsoft.com/office/drawing/2014/chart" uri="{C3380CC4-5D6E-409C-BE32-E72D297353CC}">
              <c16:uniqueId val="{00000000-87CD-4237-94AF-652D03F5820A}"/>
            </c:ext>
          </c:extLst>
        </c:ser>
        <c:ser>
          <c:idx val="15"/>
          <c:order val="1"/>
          <c:tx>
            <c:strRef>
              <c:f>Cuidado_agregado_ETC!$Q$2:$Q$3</c:f>
              <c:strCache>
                <c:ptCount val="2"/>
                <c:pt idx="0">
                  <c:v>2024</c:v>
                </c:pt>
                <c:pt idx="1">
                  <c:v>Unemployed</c:v>
                </c:pt>
              </c:strCache>
            </c:strRef>
          </c:tx>
          <c:spPr>
            <a:solidFill>
              <a:schemeClr val="bg1">
                <a:lumMod val="65000"/>
              </a:schemeClr>
            </a:solidFill>
            <a:ln>
              <a:solidFill>
                <a:schemeClr val="bg2">
                  <a:lumMod val="25000"/>
                </a:schemeClr>
              </a:solidFill>
            </a:ln>
            <a:effectLst/>
          </c:spPr>
          <c:invertIfNegative val="0"/>
          <c:cat>
            <c:strRef>
              <c:f>Cuidado_agregado_ETC!$A$4:$A$27</c:f>
              <c:strCache>
                <c:ptCount val="24"/>
                <c:pt idx="0">
                  <c:v>  Medellín AM</c:v>
                </c:pt>
                <c:pt idx="1">
                  <c:v>  Barranquilla AM</c:v>
                </c:pt>
                <c:pt idx="2">
                  <c:v>  Bogotá</c:v>
                </c:pt>
                <c:pt idx="3">
                  <c:v>  Cartagena</c:v>
                </c:pt>
                <c:pt idx="4">
                  <c:v>  Tunja</c:v>
                </c:pt>
                <c:pt idx="5">
                  <c:v>  Manizales AM</c:v>
                </c:pt>
                <c:pt idx="6">
                  <c:v>  Florencia</c:v>
                </c:pt>
                <c:pt idx="7">
                  <c:v>  Popayán</c:v>
                </c:pt>
                <c:pt idx="8">
                  <c:v>  Valledupar</c:v>
                </c:pt>
                <c:pt idx="9">
                  <c:v>  Montería</c:v>
                </c:pt>
                <c:pt idx="10">
                  <c:v>  Quibdó</c:v>
                </c:pt>
                <c:pt idx="11">
                  <c:v>  Neiva</c:v>
                </c:pt>
                <c:pt idx="12">
                  <c:v>  Riohacha</c:v>
                </c:pt>
                <c:pt idx="13">
                  <c:v>  Santa Marta</c:v>
                </c:pt>
                <c:pt idx="14">
                  <c:v>  Villavicencio</c:v>
                </c:pt>
                <c:pt idx="15">
                  <c:v>  Pasto</c:v>
                </c:pt>
                <c:pt idx="16">
                  <c:v>  Cúcuta AM</c:v>
                </c:pt>
                <c:pt idx="17">
                  <c:v>  Armenia</c:v>
                </c:pt>
                <c:pt idx="18">
                  <c:v>  Pereira AM</c:v>
                </c:pt>
                <c:pt idx="19">
                  <c:v>  Bucaramanga AM</c:v>
                </c:pt>
                <c:pt idx="20">
                  <c:v>  Sincelejo</c:v>
                </c:pt>
                <c:pt idx="21">
                  <c:v>  Ibagué</c:v>
                </c:pt>
                <c:pt idx="22">
                  <c:v>  Cali AM</c:v>
                </c:pt>
                <c:pt idx="23">
                  <c:v>  Total</c:v>
                </c:pt>
              </c:strCache>
            </c:strRef>
          </c:cat>
          <c:val>
            <c:numRef>
              <c:f>Cuidado_agregado_ETC!$Q$4:$Q$27</c:f>
              <c:numCache>
                <c:formatCode>0.0%</c:formatCode>
                <c:ptCount val="24"/>
                <c:pt idx="0">
                  <c:v>0.72470223471551276</c:v>
                </c:pt>
                <c:pt idx="1">
                  <c:v>0.61554405265691359</c:v>
                </c:pt>
                <c:pt idx="2">
                  <c:v>0.66699087277415636</c:v>
                </c:pt>
                <c:pt idx="3">
                  <c:v>0.63802929235655781</c:v>
                </c:pt>
                <c:pt idx="4">
                  <c:v>0.78953193996193427</c:v>
                </c:pt>
                <c:pt idx="5">
                  <c:v>0.77747984832847372</c:v>
                </c:pt>
                <c:pt idx="6">
                  <c:v>0.80318890706566681</c:v>
                </c:pt>
                <c:pt idx="7">
                  <c:v>0.73027484612396321</c:v>
                </c:pt>
                <c:pt idx="8">
                  <c:v>0.77769727665708344</c:v>
                </c:pt>
                <c:pt idx="9">
                  <c:v>0.81061931087005701</c:v>
                </c:pt>
                <c:pt idx="10">
                  <c:v>0.80112641719637412</c:v>
                </c:pt>
                <c:pt idx="11">
                  <c:v>0.65877679290504787</c:v>
                </c:pt>
                <c:pt idx="12">
                  <c:v>0.78968701931737817</c:v>
                </c:pt>
                <c:pt idx="13">
                  <c:v>0.77888135589837548</c:v>
                </c:pt>
                <c:pt idx="14">
                  <c:v>0.72562017399201806</c:v>
                </c:pt>
                <c:pt idx="15">
                  <c:v>0.59836413118033249</c:v>
                </c:pt>
                <c:pt idx="16">
                  <c:v>0.63948183271784242</c:v>
                </c:pt>
                <c:pt idx="17">
                  <c:v>0.7191433137839055</c:v>
                </c:pt>
                <c:pt idx="18">
                  <c:v>0.8052888983576123</c:v>
                </c:pt>
                <c:pt idx="19">
                  <c:v>0.7362789365445841</c:v>
                </c:pt>
                <c:pt idx="20">
                  <c:v>0.71933823917612527</c:v>
                </c:pt>
                <c:pt idx="21">
                  <c:v>0.83603616970890038</c:v>
                </c:pt>
                <c:pt idx="22">
                  <c:v>0.61385978011191589</c:v>
                </c:pt>
                <c:pt idx="23">
                  <c:v>0.68094608256173439</c:v>
                </c:pt>
              </c:numCache>
            </c:numRef>
          </c:val>
          <c:extLst>
            <c:ext xmlns:c16="http://schemas.microsoft.com/office/drawing/2014/chart" uri="{C3380CC4-5D6E-409C-BE32-E72D297353CC}">
              <c16:uniqueId val="{00000001-87CD-4237-94AF-652D03F5820A}"/>
            </c:ext>
          </c:extLst>
        </c:ser>
        <c:ser>
          <c:idx val="16"/>
          <c:order val="2"/>
          <c:tx>
            <c:strRef>
              <c:f>Cuidado_agregado_ETC!$R$2:$R$3</c:f>
              <c:strCache>
                <c:ptCount val="2"/>
                <c:pt idx="0">
                  <c:v>2024</c:v>
                </c:pt>
                <c:pt idx="1">
                  <c:v>Out of Labour Force, but available</c:v>
                </c:pt>
              </c:strCache>
            </c:strRef>
          </c:tx>
          <c:spPr>
            <a:solidFill>
              <a:schemeClr val="accent1">
                <a:lumMod val="60000"/>
                <a:lumOff val="40000"/>
              </a:schemeClr>
            </a:solidFill>
            <a:ln>
              <a:solidFill>
                <a:schemeClr val="accent1">
                  <a:lumMod val="75000"/>
                </a:schemeClr>
              </a:solidFill>
            </a:ln>
            <a:effectLst/>
          </c:spPr>
          <c:invertIfNegative val="0"/>
          <c:cat>
            <c:strRef>
              <c:f>Cuidado_agregado_ETC!$A$4:$A$27</c:f>
              <c:strCache>
                <c:ptCount val="24"/>
                <c:pt idx="0">
                  <c:v>  Medellín AM</c:v>
                </c:pt>
                <c:pt idx="1">
                  <c:v>  Barranquilla AM</c:v>
                </c:pt>
                <c:pt idx="2">
                  <c:v>  Bogotá</c:v>
                </c:pt>
                <c:pt idx="3">
                  <c:v>  Cartagena</c:v>
                </c:pt>
                <c:pt idx="4">
                  <c:v>  Tunja</c:v>
                </c:pt>
                <c:pt idx="5">
                  <c:v>  Manizales AM</c:v>
                </c:pt>
                <c:pt idx="6">
                  <c:v>  Florencia</c:v>
                </c:pt>
                <c:pt idx="7">
                  <c:v>  Popayán</c:v>
                </c:pt>
                <c:pt idx="8">
                  <c:v>  Valledupar</c:v>
                </c:pt>
                <c:pt idx="9">
                  <c:v>  Montería</c:v>
                </c:pt>
                <c:pt idx="10">
                  <c:v>  Quibdó</c:v>
                </c:pt>
                <c:pt idx="11">
                  <c:v>  Neiva</c:v>
                </c:pt>
                <c:pt idx="12">
                  <c:v>  Riohacha</c:v>
                </c:pt>
                <c:pt idx="13">
                  <c:v>  Santa Marta</c:v>
                </c:pt>
                <c:pt idx="14">
                  <c:v>  Villavicencio</c:v>
                </c:pt>
                <c:pt idx="15">
                  <c:v>  Pasto</c:v>
                </c:pt>
                <c:pt idx="16">
                  <c:v>  Cúcuta AM</c:v>
                </c:pt>
                <c:pt idx="17">
                  <c:v>  Armenia</c:v>
                </c:pt>
                <c:pt idx="18">
                  <c:v>  Pereira AM</c:v>
                </c:pt>
                <c:pt idx="19">
                  <c:v>  Bucaramanga AM</c:v>
                </c:pt>
                <c:pt idx="20">
                  <c:v>  Sincelejo</c:v>
                </c:pt>
                <c:pt idx="21">
                  <c:v>  Ibagué</c:v>
                </c:pt>
                <c:pt idx="22">
                  <c:v>  Cali AM</c:v>
                </c:pt>
                <c:pt idx="23">
                  <c:v>  Total</c:v>
                </c:pt>
              </c:strCache>
            </c:strRef>
          </c:cat>
          <c:val>
            <c:numRef>
              <c:f>Cuidado_agregado_ETC!$R$4:$R$27</c:f>
              <c:numCache>
                <c:formatCode>0.0%</c:formatCode>
                <c:ptCount val="24"/>
                <c:pt idx="0">
                  <c:v>0.13452801936521486</c:v>
                </c:pt>
                <c:pt idx="1">
                  <c:v>0.2575453338161634</c:v>
                </c:pt>
                <c:pt idx="2">
                  <c:v>0.20085949650170101</c:v>
                </c:pt>
                <c:pt idx="3">
                  <c:v>0.19561196616856122</c:v>
                </c:pt>
                <c:pt idx="4">
                  <c:v>0.11811574390231359</c:v>
                </c:pt>
                <c:pt idx="5">
                  <c:v>0.12979286475849255</c:v>
                </c:pt>
                <c:pt idx="6">
                  <c:v>0.13377383297295678</c:v>
                </c:pt>
                <c:pt idx="7">
                  <c:v>0.15858189944088485</c:v>
                </c:pt>
                <c:pt idx="8">
                  <c:v>0.19488825887590852</c:v>
                </c:pt>
                <c:pt idx="9">
                  <c:v>0.13145437344386726</c:v>
                </c:pt>
                <c:pt idx="10">
                  <c:v>0.1867614721288878</c:v>
                </c:pt>
                <c:pt idx="11">
                  <c:v>0.12088417831109174</c:v>
                </c:pt>
                <c:pt idx="12">
                  <c:v>0.15884224576769329</c:v>
                </c:pt>
                <c:pt idx="13">
                  <c:v>0.14997612330337357</c:v>
                </c:pt>
                <c:pt idx="14">
                  <c:v>0.13844505168494539</c:v>
                </c:pt>
                <c:pt idx="15">
                  <c:v>0.21974661342973792</c:v>
                </c:pt>
                <c:pt idx="16">
                  <c:v>0.27900913942865418</c:v>
                </c:pt>
                <c:pt idx="17">
                  <c:v>0.12734207957146274</c:v>
                </c:pt>
                <c:pt idx="18">
                  <c:v>0.10930145455646668</c:v>
                </c:pt>
                <c:pt idx="19">
                  <c:v>0.12166942477892007</c:v>
                </c:pt>
                <c:pt idx="20">
                  <c:v>0.12839694375457422</c:v>
                </c:pt>
                <c:pt idx="21">
                  <c:v>7.3181896554896431E-2</c:v>
                </c:pt>
                <c:pt idx="22">
                  <c:v>0.23148622010717623</c:v>
                </c:pt>
                <c:pt idx="23">
                  <c:v>0.19085070837566595</c:v>
                </c:pt>
              </c:numCache>
            </c:numRef>
          </c:val>
          <c:extLst>
            <c:ext xmlns:c16="http://schemas.microsoft.com/office/drawing/2014/chart" uri="{C3380CC4-5D6E-409C-BE32-E72D297353CC}">
              <c16:uniqueId val="{00000002-87CD-4237-94AF-652D03F5820A}"/>
            </c:ext>
          </c:extLst>
        </c:ser>
        <c:dLbls>
          <c:showLegendKey val="0"/>
          <c:showVal val="0"/>
          <c:showCatName val="0"/>
          <c:showSerName val="0"/>
          <c:showPercent val="0"/>
          <c:showBubbleSize val="0"/>
        </c:dLbls>
        <c:gapWidth val="150"/>
        <c:overlap val="100"/>
        <c:axId val="764093632"/>
        <c:axId val="946675856"/>
      </c:barChart>
      <c:catAx>
        <c:axId val="76409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946675856"/>
        <c:crosses val="autoZero"/>
        <c:auto val="1"/>
        <c:lblAlgn val="ctr"/>
        <c:lblOffset val="100"/>
        <c:noMultiLvlLbl val="0"/>
      </c:catAx>
      <c:valAx>
        <c:axId val="9466758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764093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u="none" strike="noStrike" baseline="0" dirty="0" err="1"/>
              <a:t>Composición</a:t>
            </a:r>
            <a:r>
              <a:rPr lang="en-US" sz="1400" b="1" i="0" u="none" strike="noStrike" baseline="0" dirty="0"/>
              <a:t> para el </a:t>
            </a:r>
            <a:r>
              <a:rPr lang="en-US" sz="1400" b="1" i="0" u="none" strike="noStrike" baseline="0" dirty="0" err="1"/>
              <a:t>cuidado</a:t>
            </a:r>
            <a:r>
              <a:rPr lang="en-US" sz="1400" b="1" i="0" u="none" strike="noStrike" baseline="0" dirty="0"/>
              <a:t> de la </a:t>
            </a:r>
            <a:r>
              <a:rPr lang="en-US" sz="1400" b="1" i="0" u="none" strike="noStrike" baseline="0" dirty="0" err="1"/>
              <a:t>oferta</a:t>
            </a:r>
            <a:r>
              <a:rPr lang="en-US" sz="1400" b="1" i="0" u="none" strike="noStrike" baseline="0" dirty="0"/>
              <a:t> </a:t>
            </a:r>
            <a:r>
              <a:rPr lang="en-US" sz="1400" b="1" i="0" u="none" strike="noStrike" baseline="0" dirty="0" err="1"/>
              <a:t>potencial</a:t>
            </a:r>
            <a:r>
              <a:rPr lang="en-US" sz="1400" b="1" i="0" u="none" strike="noStrike" baseline="0" dirty="0"/>
              <a:t>: </a:t>
            </a:r>
            <a:r>
              <a:rPr lang="en-US" sz="1400" b="1" i="0" u="none" strike="noStrike" baseline="0" dirty="0" err="1"/>
              <a:t>Tipos</a:t>
            </a:r>
            <a:r>
              <a:rPr lang="en-US" sz="1400" b="1" i="0" u="none" strike="noStrike" baseline="0" dirty="0"/>
              <a:t> de </a:t>
            </a:r>
            <a:r>
              <a:rPr lang="en-US" sz="1400" b="1" i="0" u="none" strike="noStrike" baseline="0" dirty="0" err="1"/>
              <a:t>cuidado</a:t>
            </a:r>
            <a:r>
              <a:rPr lang="en-US" sz="1400" b="1" i="0" u="none" strike="noStrike" baseline="0" dirty="0"/>
              <a:t> </a:t>
            </a:r>
            <a:r>
              <a:rPr lang="en-US" sz="1400" b="1" i="0" u="none" strike="noStrike" baseline="0" dirty="0" err="1"/>
              <a:t>suministrados</a:t>
            </a:r>
            <a:r>
              <a:rPr lang="en-US" sz="1400" b="1" i="0" u="none" strike="noStrike" baseline="0" dirty="0"/>
              <a:t> </a:t>
            </a:r>
            <a:r>
              <a:rPr lang="en-US" sz="1400" b="1" i="0" u="none" strike="noStrike" baseline="0" dirty="0" err="1"/>
              <a:t>previamente</a:t>
            </a:r>
            <a:r>
              <a:rPr lang="en-US" sz="1400" b="1" i="0" u="none" strike="noStrike" baseline="0" dirty="0"/>
              <a:t> por la </a:t>
            </a:r>
            <a:r>
              <a:rPr lang="en-US" sz="1400" b="1" i="0" u="none" strike="noStrike" baseline="0" dirty="0" err="1"/>
              <a:t>oferta</a:t>
            </a:r>
            <a:r>
              <a:rPr lang="en-US" sz="1400" b="1" i="0" u="none" strike="noStrike" baseline="0" dirty="0"/>
              <a:t> </a:t>
            </a:r>
            <a:r>
              <a:rPr lang="en-US" sz="1400" b="1" i="0" u="none" strike="noStrike" baseline="0" dirty="0" err="1"/>
              <a:t>potencial</a:t>
            </a:r>
            <a:endParaRPr lang="es-CO" b="1" dirty="0"/>
          </a:p>
        </c:rich>
      </c:tx>
      <c:layout>
        <c:manualLayout>
          <c:xMode val="edge"/>
          <c:yMode val="edge"/>
          <c:x val="0.11243512884753042"/>
          <c:y val="1.211488343637873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percentStacked"/>
        <c:varyColors val="0"/>
        <c:ser>
          <c:idx val="29"/>
          <c:order val="0"/>
          <c:tx>
            <c:v>Direct</c:v>
          </c:tx>
          <c:spPr>
            <a:solidFill>
              <a:schemeClr val="accent1"/>
            </a:solidFill>
            <a:ln>
              <a:solidFill>
                <a:schemeClr val="accent1"/>
              </a:solidFill>
            </a:ln>
            <a:effectLst/>
          </c:spPr>
          <c:invertIfNegative val="0"/>
          <c:cat>
            <c:strRef>
              <c:f>Total_ETC_Cuidado!$A$33:$A$56</c:f>
              <c:strCache>
                <c:ptCount val="24"/>
                <c:pt idx="0">
                  <c:v>  Medellín AM</c:v>
                </c:pt>
                <c:pt idx="1">
                  <c:v>  Barranquilla AM</c:v>
                </c:pt>
                <c:pt idx="2">
                  <c:v>  Bogotá</c:v>
                </c:pt>
                <c:pt idx="3">
                  <c:v>  Cartagena</c:v>
                </c:pt>
                <c:pt idx="4">
                  <c:v>  Tunja</c:v>
                </c:pt>
                <c:pt idx="5">
                  <c:v>  Manizales AM</c:v>
                </c:pt>
                <c:pt idx="6">
                  <c:v>  Florencia</c:v>
                </c:pt>
                <c:pt idx="7">
                  <c:v>  Popayán</c:v>
                </c:pt>
                <c:pt idx="8">
                  <c:v>  Valledupar</c:v>
                </c:pt>
                <c:pt idx="9">
                  <c:v>  Montería</c:v>
                </c:pt>
                <c:pt idx="10">
                  <c:v>  Quibdó</c:v>
                </c:pt>
                <c:pt idx="11">
                  <c:v>  Neiva</c:v>
                </c:pt>
                <c:pt idx="12">
                  <c:v>  Riohacha</c:v>
                </c:pt>
                <c:pt idx="13">
                  <c:v>  Santa Marta</c:v>
                </c:pt>
                <c:pt idx="14">
                  <c:v>  Villavicencio</c:v>
                </c:pt>
                <c:pt idx="15">
                  <c:v>  Pasto</c:v>
                </c:pt>
                <c:pt idx="16">
                  <c:v>  Cúcuta AM</c:v>
                </c:pt>
                <c:pt idx="17">
                  <c:v>  Armenia</c:v>
                </c:pt>
                <c:pt idx="18">
                  <c:v>  Pereira AM</c:v>
                </c:pt>
                <c:pt idx="19">
                  <c:v>  Bucaramanga AM</c:v>
                </c:pt>
                <c:pt idx="20">
                  <c:v>  Sincelejo</c:v>
                </c:pt>
                <c:pt idx="21">
                  <c:v>  Ibagué</c:v>
                </c:pt>
                <c:pt idx="22">
                  <c:v>  Cali AM</c:v>
                </c:pt>
                <c:pt idx="23">
                  <c:v>  Total</c:v>
                </c:pt>
              </c:strCache>
            </c:strRef>
          </c:cat>
          <c:val>
            <c:numRef>
              <c:f>Total_ETC_Cuidado!$AE$33:$AE$56</c:f>
              <c:numCache>
                <c:formatCode>#,##0</c:formatCode>
                <c:ptCount val="24"/>
                <c:pt idx="0">
                  <c:v>8419.4953135092765</c:v>
                </c:pt>
                <c:pt idx="1">
                  <c:v>8519.1965896546408</c:v>
                </c:pt>
                <c:pt idx="2">
                  <c:v>25001.23417218696</c:v>
                </c:pt>
                <c:pt idx="3">
                  <c:v>3025.1134585083969</c:v>
                </c:pt>
                <c:pt idx="4">
                  <c:v>574.65883490001568</c:v>
                </c:pt>
                <c:pt idx="5">
                  <c:v>1588.8300169712893</c:v>
                </c:pt>
                <c:pt idx="6">
                  <c:v>530.66685983244383</c:v>
                </c:pt>
                <c:pt idx="7">
                  <c:v>1098.9819342552303</c:v>
                </c:pt>
                <c:pt idx="8">
                  <c:v>2392.015359211126</c:v>
                </c:pt>
                <c:pt idx="9">
                  <c:v>1683.9188358904075</c:v>
                </c:pt>
                <c:pt idx="10">
                  <c:v>808.10005247954518</c:v>
                </c:pt>
                <c:pt idx="11">
                  <c:v>843.95359271698248</c:v>
                </c:pt>
                <c:pt idx="12">
                  <c:v>1032.9398055426821</c:v>
                </c:pt>
                <c:pt idx="13">
                  <c:v>895.57835995139374</c:v>
                </c:pt>
                <c:pt idx="14">
                  <c:v>1191.4484969487376</c:v>
                </c:pt>
                <c:pt idx="15">
                  <c:v>1772.6627818610102</c:v>
                </c:pt>
                <c:pt idx="16">
                  <c:v>2736.8858507556993</c:v>
                </c:pt>
                <c:pt idx="17">
                  <c:v>587.57337142577114</c:v>
                </c:pt>
                <c:pt idx="18">
                  <c:v>1648.0763068194331</c:v>
                </c:pt>
                <c:pt idx="19">
                  <c:v>3125.8462893354003</c:v>
                </c:pt>
                <c:pt idx="20">
                  <c:v>1356.8127031082056</c:v>
                </c:pt>
                <c:pt idx="21">
                  <c:v>1723.2481680326716</c:v>
                </c:pt>
                <c:pt idx="22">
                  <c:v>8207.2530835911366</c:v>
                </c:pt>
                <c:pt idx="23">
                  <c:v>78764.490237488455</c:v>
                </c:pt>
              </c:numCache>
            </c:numRef>
          </c:val>
          <c:extLst>
            <c:ext xmlns:c16="http://schemas.microsoft.com/office/drawing/2014/chart" uri="{C3380CC4-5D6E-409C-BE32-E72D297353CC}">
              <c16:uniqueId val="{00000000-6A0C-45E4-A61F-C21049E26D27}"/>
            </c:ext>
          </c:extLst>
        </c:ser>
        <c:ser>
          <c:idx val="32"/>
          <c:order val="1"/>
          <c:tx>
            <c:v>Indirect</c:v>
          </c:tx>
          <c:spPr>
            <a:solidFill>
              <a:schemeClr val="bg2">
                <a:lumMod val="50000"/>
              </a:schemeClr>
            </a:solidFill>
            <a:ln>
              <a:noFill/>
            </a:ln>
            <a:effectLst/>
          </c:spPr>
          <c:invertIfNegative val="0"/>
          <c:cat>
            <c:strRef>
              <c:f>Total_ETC_Cuidado!$A$33:$A$56</c:f>
              <c:strCache>
                <c:ptCount val="24"/>
                <c:pt idx="0">
                  <c:v>  Medellín AM</c:v>
                </c:pt>
                <c:pt idx="1">
                  <c:v>  Barranquilla AM</c:v>
                </c:pt>
                <c:pt idx="2">
                  <c:v>  Bogotá</c:v>
                </c:pt>
                <c:pt idx="3">
                  <c:v>  Cartagena</c:v>
                </c:pt>
                <c:pt idx="4">
                  <c:v>  Tunja</c:v>
                </c:pt>
                <c:pt idx="5">
                  <c:v>  Manizales AM</c:v>
                </c:pt>
                <c:pt idx="6">
                  <c:v>  Florencia</c:v>
                </c:pt>
                <c:pt idx="7">
                  <c:v>  Popayán</c:v>
                </c:pt>
                <c:pt idx="8">
                  <c:v>  Valledupar</c:v>
                </c:pt>
                <c:pt idx="9">
                  <c:v>  Montería</c:v>
                </c:pt>
                <c:pt idx="10">
                  <c:v>  Quibdó</c:v>
                </c:pt>
                <c:pt idx="11">
                  <c:v>  Neiva</c:v>
                </c:pt>
                <c:pt idx="12">
                  <c:v>  Riohacha</c:v>
                </c:pt>
                <c:pt idx="13">
                  <c:v>  Santa Marta</c:v>
                </c:pt>
                <c:pt idx="14">
                  <c:v>  Villavicencio</c:v>
                </c:pt>
                <c:pt idx="15">
                  <c:v>  Pasto</c:v>
                </c:pt>
                <c:pt idx="16">
                  <c:v>  Cúcuta AM</c:v>
                </c:pt>
                <c:pt idx="17">
                  <c:v>  Armenia</c:v>
                </c:pt>
                <c:pt idx="18">
                  <c:v>  Pereira AM</c:v>
                </c:pt>
                <c:pt idx="19">
                  <c:v>  Bucaramanga AM</c:v>
                </c:pt>
                <c:pt idx="20">
                  <c:v>  Sincelejo</c:v>
                </c:pt>
                <c:pt idx="21">
                  <c:v>  Ibagué</c:v>
                </c:pt>
                <c:pt idx="22">
                  <c:v>  Cali AM</c:v>
                </c:pt>
                <c:pt idx="23">
                  <c:v>  Total</c:v>
                </c:pt>
              </c:strCache>
            </c:strRef>
          </c:cat>
          <c:val>
            <c:numRef>
              <c:f>Total_ETC_Cuidado!$AH$33:$AH$56</c:f>
              <c:numCache>
                <c:formatCode>#,##0</c:formatCode>
                <c:ptCount val="24"/>
                <c:pt idx="0">
                  <c:v>32837.335291641153</c:v>
                </c:pt>
                <c:pt idx="1">
                  <c:v>30562.182962125757</c:v>
                </c:pt>
                <c:pt idx="2">
                  <c:v>65096.76299763791</c:v>
                </c:pt>
                <c:pt idx="3">
                  <c:v>12658.479775529289</c:v>
                </c:pt>
                <c:pt idx="4">
                  <c:v>1084.8970976621379</c:v>
                </c:pt>
                <c:pt idx="5">
                  <c:v>3240.090120051666</c:v>
                </c:pt>
                <c:pt idx="6">
                  <c:v>1702.6728237148623</c:v>
                </c:pt>
                <c:pt idx="7">
                  <c:v>2865.3400094993658</c:v>
                </c:pt>
                <c:pt idx="8">
                  <c:v>4099.1061553430927</c:v>
                </c:pt>
                <c:pt idx="9">
                  <c:v>4931.7403311687567</c:v>
                </c:pt>
                <c:pt idx="10">
                  <c:v>2120.4139446939294</c:v>
                </c:pt>
                <c:pt idx="11">
                  <c:v>1986.6434765671356</c:v>
                </c:pt>
                <c:pt idx="12">
                  <c:v>1920.9631245106232</c:v>
                </c:pt>
                <c:pt idx="13">
                  <c:v>3358.901624129061</c:v>
                </c:pt>
                <c:pt idx="14">
                  <c:v>4546.4621227519792</c:v>
                </c:pt>
                <c:pt idx="15">
                  <c:v>3699.3040637253343</c:v>
                </c:pt>
                <c:pt idx="16">
                  <c:v>10615.580539148552</c:v>
                </c:pt>
                <c:pt idx="17">
                  <c:v>2399.5383023115369</c:v>
                </c:pt>
                <c:pt idx="18">
                  <c:v>5142.1079578881281</c:v>
                </c:pt>
                <c:pt idx="19">
                  <c:v>7391.6878264369216</c:v>
                </c:pt>
                <c:pt idx="20">
                  <c:v>3132.5537199979367</c:v>
                </c:pt>
                <c:pt idx="21">
                  <c:v>3159.5833117605875</c:v>
                </c:pt>
                <c:pt idx="22">
                  <c:v>29874.421670700791</c:v>
                </c:pt>
                <c:pt idx="23">
                  <c:v>238426.76924899648</c:v>
                </c:pt>
              </c:numCache>
            </c:numRef>
          </c:val>
          <c:extLst>
            <c:ext xmlns:c16="http://schemas.microsoft.com/office/drawing/2014/chart" uri="{C3380CC4-5D6E-409C-BE32-E72D297353CC}">
              <c16:uniqueId val="{00000001-6A0C-45E4-A61F-C21049E26D27}"/>
            </c:ext>
          </c:extLst>
        </c:ser>
        <c:ser>
          <c:idx val="35"/>
          <c:order val="2"/>
          <c:tx>
            <c:v>Other</c:v>
          </c:tx>
          <c:spPr>
            <a:solidFill>
              <a:srgbClr val="92D050"/>
            </a:solidFill>
            <a:ln>
              <a:noFill/>
            </a:ln>
            <a:effectLst/>
          </c:spPr>
          <c:invertIfNegative val="0"/>
          <c:cat>
            <c:strRef>
              <c:f>Total_ETC_Cuidado!$A$33:$A$56</c:f>
              <c:strCache>
                <c:ptCount val="24"/>
                <c:pt idx="0">
                  <c:v>  Medellín AM</c:v>
                </c:pt>
                <c:pt idx="1">
                  <c:v>  Barranquilla AM</c:v>
                </c:pt>
                <c:pt idx="2">
                  <c:v>  Bogotá</c:v>
                </c:pt>
                <c:pt idx="3">
                  <c:v>  Cartagena</c:v>
                </c:pt>
                <c:pt idx="4">
                  <c:v>  Tunja</c:v>
                </c:pt>
                <c:pt idx="5">
                  <c:v>  Manizales AM</c:v>
                </c:pt>
                <c:pt idx="6">
                  <c:v>  Florencia</c:v>
                </c:pt>
                <c:pt idx="7">
                  <c:v>  Popayán</c:v>
                </c:pt>
                <c:pt idx="8">
                  <c:v>  Valledupar</c:v>
                </c:pt>
                <c:pt idx="9">
                  <c:v>  Montería</c:v>
                </c:pt>
                <c:pt idx="10">
                  <c:v>  Quibdó</c:v>
                </c:pt>
                <c:pt idx="11">
                  <c:v>  Neiva</c:v>
                </c:pt>
                <c:pt idx="12">
                  <c:v>  Riohacha</c:v>
                </c:pt>
                <c:pt idx="13">
                  <c:v>  Santa Marta</c:v>
                </c:pt>
                <c:pt idx="14">
                  <c:v>  Villavicencio</c:v>
                </c:pt>
                <c:pt idx="15">
                  <c:v>  Pasto</c:v>
                </c:pt>
                <c:pt idx="16">
                  <c:v>  Cúcuta AM</c:v>
                </c:pt>
                <c:pt idx="17">
                  <c:v>  Armenia</c:v>
                </c:pt>
                <c:pt idx="18">
                  <c:v>  Pereira AM</c:v>
                </c:pt>
                <c:pt idx="19">
                  <c:v>  Bucaramanga AM</c:v>
                </c:pt>
                <c:pt idx="20">
                  <c:v>  Sincelejo</c:v>
                </c:pt>
                <c:pt idx="21">
                  <c:v>  Ibagué</c:v>
                </c:pt>
                <c:pt idx="22">
                  <c:v>  Cali AM</c:v>
                </c:pt>
                <c:pt idx="23">
                  <c:v>  Total</c:v>
                </c:pt>
              </c:strCache>
            </c:strRef>
          </c:cat>
          <c:val>
            <c:numRef>
              <c:f>Total_ETC_Cuidado!$AK$33:$AK$56</c:f>
              <c:numCache>
                <c:formatCode>#,##0</c:formatCode>
                <c:ptCount val="24"/>
                <c:pt idx="0">
                  <c:v>3953.9640352679471</c:v>
                </c:pt>
                <c:pt idx="1">
                  <c:v>2944.9218379264412</c:v>
                </c:pt>
                <c:pt idx="2">
                  <c:v>7477.0058906514105</c:v>
                </c:pt>
                <c:pt idx="3">
                  <c:v>1802.319751026833</c:v>
                </c:pt>
                <c:pt idx="4">
                  <c:v>106.22755947620014</c:v>
                </c:pt>
                <c:pt idx="5">
                  <c:v>293.47954006494177</c:v>
                </c:pt>
                <c:pt idx="6">
                  <c:v>157.92160235582207</c:v>
                </c:pt>
                <c:pt idx="7">
                  <c:v>375.04349022045989</c:v>
                </c:pt>
                <c:pt idx="8">
                  <c:v>345.55145906035341</c:v>
                </c:pt>
                <c:pt idx="9">
                  <c:v>502.16204136719585</c:v>
                </c:pt>
                <c:pt idx="10">
                  <c:v>148.08592855267977</c:v>
                </c:pt>
                <c:pt idx="11">
                  <c:v>215.71281235040095</c:v>
                </c:pt>
                <c:pt idx="12">
                  <c:v>137.50862342488898</c:v>
                </c:pt>
                <c:pt idx="13">
                  <c:v>315.08533739961905</c:v>
                </c:pt>
                <c:pt idx="14">
                  <c:v>545.12440020020279</c:v>
                </c:pt>
                <c:pt idx="15">
                  <c:v>361.01643971250348</c:v>
                </c:pt>
                <c:pt idx="16">
                  <c:v>726.59297503181676</c:v>
                </c:pt>
                <c:pt idx="17">
                  <c:v>399.4347580804295</c:v>
                </c:pt>
                <c:pt idx="18">
                  <c:v>540.4034535289818</c:v>
                </c:pt>
                <c:pt idx="19">
                  <c:v>404.11338978145295</c:v>
                </c:pt>
                <c:pt idx="20">
                  <c:v>410.03916704955702</c:v>
                </c:pt>
                <c:pt idx="21">
                  <c:v>473.10053463720124</c:v>
                </c:pt>
                <c:pt idx="22">
                  <c:v>4544.2426299891767</c:v>
                </c:pt>
                <c:pt idx="23">
                  <c:v>27179.057657156518</c:v>
                </c:pt>
              </c:numCache>
            </c:numRef>
          </c:val>
          <c:extLst>
            <c:ext xmlns:c16="http://schemas.microsoft.com/office/drawing/2014/chart" uri="{C3380CC4-5D6E-409C-BE32-E72D297353CC}">
              <c16:uniqueId val="{00000002-6A0C-45E4-A61F-C21049E26D27}"/>
            </c:ext>
          </c:extLst>
        </c:ser>
        <c:dLbls>
          <c:showLegendKey val="0"/>
          <c:showVal val="0"/>
          <c:showCatName val="0"/>
          <c:showSerName val="0"/>
          <c:showPercent val="0"/>
          <c:showBubbleSize val="0"/>
        </c:dLbls>
        <c:gapWidth val="150"/>
        <c:overlap val="100"/>
        <c:axId val="894277072"/>
        <c:axId val="871784256"/>
        <c:extLst/>
      </c:barChart>
      <c:catAx>
        <c:axId val="894277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1784256"/>
        <c:crosses val="autoZero"/>
        <c:auto val="1"/>
        <c:lblAlgn val="ctr"/>
        <c:lblOffset val="100"/>
        <c:noMultiLvlLbl val="0"/>
      </c:catAx>
      <c:valAx>
        <c:axId val="8717842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94277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BB045D-09C3-4BD7-9C95-771849910556}"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endParaRPr lang="es-CO"/>
        </a:p>
      </dgm:t>
    </dgm:pt>
    <dgm:pt modelId="{492964C2-86D2-43BE-A79B-17461C5B5454}">
      <dgm:prSet phldrT="[Texto]"/>
      <dgm:spPr>
        <a:solidFill>
          <a:schemeClr val="bg2">
            <a:lumMod val="75000"/>
          </a:schemeClr>
        </a:solidFill>
      </dgm:spPr>
      <dgm:t>
        <a:bodyPr/>
        <a:lstStyle/>
        <a:p>
          <a:r>
            <a:rPr lang="es-ES" dirty="0"/>
            <a:t>Contratación laboral </a:t>
          </a:r>
        </a:p>
        <a:p>
          <a:r>
            <a:rPr lang="es-ES" dirty="0"/>
            <a:t>pública</a:t>
          </a:r>
          <a:endParaRPr lang="es-CO" dirty="0"/>
        </a:p>
      </dgm:t>
    </dgm:pt>
    <dgm:pt modelId="{3A261867-2B37-4699-A19A-3524591331AA}" type="parTrans" cxnId="{4A03CC09-1E85-40E0-8B10-3B5769327588}">
      <dgm:prSet/>
      <dgm:spPr/>
      <dgm:t>
        <a:bodyPr/>
        <a:lstStyle/>
        <a:p>
          <a:endParaRPr lang="es-CO"/>
        </a:p>
      </dgm:t>
    </dgm:pt>
    <dgm:pt modelId="{E9863654-BC72-496C-8D8C-592D7F681240}" type="sibTrans" cxnId="{4A03CC09-1E85-40E0-8B10-3B5769327588}">
      <dgm:prSet/>
      <dgm:spPr/>
      <dgm:t>
        <a:bodyPr/>
        <a:lstStyle/>
        <a:p>
          <a:endParaRPr lang="es-CO"/>
        </a:p>
      </dgm:t>
    </dgm:pt>
    <dgm:pt modelId="{6B693A53-AA98-42DE-8F83-EBAF1FDB1AC7}">
      <dgm:prSet phldrT="[Texto]"/>
      <dgm:spPr>
        <a:solidFill>
          <a:schemeClr val="bg2">
            <a:lumMod val="75000"/>
          </a:schemeClr>
        </a:solidFill>
      </dgm:spPr>
      <dgm:t>
        <a:bodyPr/>
        <a:lstStyle/>
        <a:p>
          <a:r>
            <a:rPr lang="es-ES" dirty="0"/>
            <a:t>Gastos de Funcionamiento</a:t>
          </a:r>
          <a:endParaRPr lang="es-CO" dirty="0"/>
        </a:p>
      </dgm:t>
    </dgm:pt>
    <dgm:pt modelId="{A658E791-8785-4C30-B700-7E60409186F7}" type="parTrans" cxnId="{9A19A849-2645-4658-BC86-9E000827F6EE}">
      <dgm:prSet/>
      <dgm:spPr/>
      <dgm:t>
        <a:bodyPr/>
        <a:lstStyle/>
        <a:p>
          <a:endParaRPr lang="es-CO"/>
        </a:p>
      </dgm:t>
    </dgm:pt>
    <dgm:pt modelId="{8D884F72-9DB6-402E-93A6-E92A584C7099}" type="sibTrans" cxnId="{9A19A849-2645-4658-BC86-9E000827F6EE}">
      <dgm:prSet/>
      <dgm:spPr/>
      <dgm:t>
        <a:bodyPr/>
        <a:lstStyle/>
        <a:p>
          <a:endParaRPr lang="es-CO"/>
        </a:p>
      </dgm:t>
    </dgm:pt>
    <dgm:pt modelId="{9CA90776-8D9F-4FCB-94B8-764D684C8EE8}">
      <dgm:prSet phldrT="[Texto]"/>
      <dgm:spPr>
        <a:solidFill>
          <a:schemeClr val="bg1">
            <a:lumMod val="65000"/>
          </a:schemeClr>
        </a:solidFill>
      </dgm:spPr>
      <dgm:t>
        <a:bodyPr/>
        <a:lstStyle/>
        <a:p>
          <a:r>
            <a:rPr lang="es-ES" dirty="0"/>
            <a:t>Gastos de Inversión</a:t>
          </a:r>
          <a:endParaRPr lang="es-CO" dirty="0"/>
        </a:p>
      </dgm:t>
    </dgm:pt>
    <dgm:pt modelId="{0E38645F-087E-4C4E-9480-545C54214E6E}" type="parTrans" cxnId="{F209C79A-B3C9-4FD7-B18C-3C1FFC8F06FF}">
      <dgm:prSet/>
      <dgm:spPr/>
      <dgm:t>
        <a:bodyPr/>
        <a:lstStyle/>
        <a:p>
          <a:endParaRPr lang="es-CO"/>
        </a:p>
      </dgm:t>
    </dgm:pt>
    <dgm:pt modelId="{0EFC826D-C83F-48A5-85A9-792378345177}" type="sibTrans" cxnId="{F209C79A-B3C9-4FD7-B18C-3C1FFC8F06FF}">
      <dgm:prSet/>
      <dgm:spPr/>
      <dgm:t>
        <a:bodyPr/>
        <a:lstStyle/>
        <a:p>
          <a:endParaRPr lang="es-CO"/>
        </a:p>
      </dgm:t>
    </dgm:pt>
    <dgm:pt modelId="{C4F55EA3-7C5E-4C68-969E-4C625B7289D5}">
      <dgm:prSet phldrT="[Texto]"/>
      <dgm:spPr/>
      <dgm:t>
        <a:bodyPr/>
        <a:lstStyle/>
        <a:p>
          <a:r>
            <a:rPr lang="es-ES" dirty="0"/>
            <a:t>Acuerdo de Concesión</a:t>
          </a:r>
          <a:endParaRPr lang="es-CO" dirty="0"/>
        </a:p>
      </dgm:t>
    </dgm:pt>
    <dgm:pt modelId="{4223E553-356C-415F-B569-5F8B6C43FCB1}" type="parTrans" cxnId="{36B5F3BE-D00A-4C8B-AF82-D31968222FA2}">
      <dgm:prSet/>
      <dgm:spPr/>
      <dgm:t>
        <a:bodyPr/>
        <a:lstStyle/>
        <a:p>
          <a:endParaRPr lang="es-CO"/>
        </a:p>
      </dgm:t>
    </dgm:pt>
    <dgm:pt modelId="{D1A51671-D324-46D8-A828-F0B22BDBE20A}" type="sibTrans" cxnId="{36B5F3BE-D00A-4C8B-AF82-D31968222FA2}">
      <dgm:prSet/>
      <dgm:spPr/>
      <dgm:t>
        <a:bodyPr/>
        <a:lstStyle/>
        <a:p>
          <a:endParaRPr lang="es-CO"/>
        </a:p>
      </dgm:t>
    </dgm:pt>
    <dgm:pt modelId="{3088A95F-70DD-474D-BD2A-1F75A5C4CA7F}">
      <dgm:prSet phldrT="[Texto]"/>
      <dgm:spPr/>
      <dgm:t>
        <a:bodyPr/>
        <a:lstStyle/>
        <a:p>
          <a:r>
            <a:rPr lang="es-ES" dirty="0"/>
            <a:t>Acuerdos de niveles de  servicios apoyados en vigencias futuras que se rigen por el régimen privado de contratación</a:t>
          </a:r>
          <a:endParaRPr lang="es-CO" dirty="0"/>
        </a:p>
      </dgm:t>
    </dgm:pt>
    <dgm:pt modelId="{57D0C48E-0391-442B-BF08-3C3474948BB6}" type="parTrans" cxnId="{7E170AF6-06E8-4FE4-9474-D22C362EBFB6}">
      <dgm:prSet/>
      <dgm:spPr/>
      <dgm:t>
        <a:bodyPr/>
        <a:lstStyle/>
        <a:p>
          <a:endParaRPr lang="es-CO"/>
        </a:p>
      </dgm:t>
    </dgm:pt>
    <dgm:pt modelId="{DA3F0F53-6BC4-4A1C-8825-A075E45E06CE}" type="sibTrans" cxnId="{7E170AF6-06E8-4FE4-9474-D22C362EBFB6}">
      <dgm:prSet/>
      <dgm:spPr/>
      <dgm:t>
        <a:bodyPr/>
        <a:lstStyle/>
        <a:p>
          <a:endParaRPr lang="es-CO"/>
        </a:p>
      </dgm:t>
    </dgm:pt>
    <dgm:pt modelId="{30A21E8F-AFF1-48B4-AE6D-FE798DCE28FE}" type="pres">
      <dgm:prSet presAssocID="{F9BB045D-09C3-4BD7-9C95-771849910556}" presName="Name0" presStyleCnt="0">
        <dgm:presLayoutVars>
          <dgm:chPref val="1"/>
          <dgm:dir/>
          <dgm:animOne val="branch"/>
          <dgm:animLvl val="lvl"/>
          <dgm:resizeHandles/>
        </dgm:presLayoutVars>
      </dgm:prSet>
      <dgm:spPr/>
    </dgm:pt>
    <dgm:pt modelId="{1B750695-51F8-441F-A20C-9C20EE7F0C2A}" type="pres">
      <dgm:prSet presAssocID="{492964C2-86D2-43BE-A79B-17461C5B5454}" presName="vertOne" presStyleCnt="0"/>
      <dgm:spPr/>
    </dgm:pt>
    <dgm:pt modelId="{385D1270-8D41-421B-AA27-B9A7E6F6AF09}" type="pres">
      <dgm:prSet presAssocID="{492964C2-86D2-43BE-A79B-17461C5B5454}" presName="txOne" presStyleLbl="node0" presStyleIdx="0" presStyleCnt="2" custScaleX="68384">
        <dgm:presLayoutVars>
          <dgm:chPref val="3"/>
        </dgm:presLayoutVars>
      </dgm:prSet>
      <dgm:spPr/>
    </dgm:pt>
    <dgm:pt modelId="{5B468916-4502-4340-A45D-4CDE644CDED9}" type="pres">
      <dgm:prSet presAssocID="{492964C2-86D2-43BE-A79B-17461C5B5454}" presName="parTransOne" presStyleCnt="0"/>
      <dgm:spPr/>
    </dgm:pt>
    <dgm:pt modelId="{A9DC75E8-7DD5-426B-B9AC-A00D2C6A401C}" type="pres">
      <dgm:prSet presAssocID="{492964C2-86D2-43BE-A79B-17461C5B5454}" presName="horzOne" presStyleCnt="0"/>
      <dgm:spPr/>
    </dgm:pt>
    <dgm:pt modelId="{5D62B5EE-6D78-48AD-A298-BE2FC92DC76B}" type="pres">
      <dgm:prSet presAssocID="{6B693A53-AA98-42DE-8F83-EBAF1FDB1AC7}" presName="vertTwo" presStyleCnt="0"/>
      <dgm:spPr/>
    </dgm:pt>
    <dgm:pt modelId="{6EE83AA5-4DC8-49E3-AC66-8CEF26BF0948}" type="pres">
      <dgm:prSet presAssocID="{6B693A53-AA98-42DE-8F83-EBAF1FDB1AC7}" presName="txTwo" presStyleLbl="node2" presStyleIdx="0" presStyleCnt="3">
        <dgm:presLayoutVars>
          <dgm:chPref val="3"/>
        </dgm:presLayoutVars>
      </dgm:prSet>
      <dgm:spPr/>
    </dgm:pt>
    <dgm:pt modelId="{0FA21E3F-F46F-4087-B90E-E4414D895548}" type="pres">
      <dgm:prSet presAssocID="{6B693A53-AA98-42DE-8F83-EBAF1FDB1AC7}" presName="horzTwo" presStyleCnt="0"/>
      <dgm:spPr/>
    </dgm:pt>
    <dgm:pt modelId="{6E5AFAF3-DD70-4E5D-9CCE-E09CA07F36C1}" type="pres">
      <dgm:prSet presAssocID="{8D884F72-9DB6-402E-93A6-E92A584C7099}" presName="sibSpaceTwo" presStyleCnt="0"/>
      <dgm:spPr/>
    </dgm:pt>
    <dgm:pt modelId="{1E2EE5C9-6010-4F1B-A67D-C99348CBF2FB}" type="pres">
      <dgm:prSet presAssocID="{9CA90776-8D9F-4FCB-94B8-764D684C8EE8}" presName="vertTwo" presStyleCnt="0"/>
      <dgm:spPr/>
    </dgm:pt>
    <dgm:pt modelId="{EB5E6CDB-7B5C-4E60-A3AF-3AB859668BF5}" type="pres">
      <dgm:prSet presAssocID="{9CA90776-8D9F-4FCB-94B8-764D684C8EE8}" presName="txTwo" presStyleLbl="node2" presStyleIdx="1" presStyleCnt="3">
        <dgm:presLayoutVars>
          <dgm:chPref val="3"/>
        </dgm:presLayoutVars>
      </dgm:prSet>
      <dgm:spPr/>
    </dgm:pt>
    <dgm:pt modelId="{1BE7469A-1A96-47AD-A08F-F6E492E397DA}" type="pres">
      <dgm:prSet presAssocID="{9CA90776-8D9F-4FCB-94B8-764D684C8EE8}" presName="horzTwo" presStyleCnt="0"/>
      <dgm:spPr/>
    </dgm:pt>
    <dgm:pt modelId="{266EDB2E-8971-4CCF-AF92-2D3373C7E526}" type="pres">
      <dgm:prSet presAssocID="{E9863654-BC72-496C-8D8C-592D7F681240}" presName="sibSpaceOne" presStyleCnt="0"/>
      <dgm:spPr/>
    </dgm:pt>
    <dgm:pt modelId="{0A2BB5BC-0800-425A-8F2C-4F0B64EBF94F}" type="pres">
      <dgm:prSet presAssocID="{C4F55EA3-7C5E-4C68-969E-4C625B7289D5}" presName="vertOne" presStyleCnt="0"/>
      <dgm:spPr/>
    </dgm:pt>
    <dgm:pt modelId="{44130EBF-40F5-4699-9975-44ACE18C8F26}" type="pres">
      <dgm:prSet presAssocID="{C4F55EA3-7C5E-4C68-969E-4C625B7289D5}" presName="txOne" presStyleLbl="node0" presStyleIdx="1" presStyleCnt="2" custLinFactNeighborX="198" custLinFactNeighborY="-20613">
        <dgm:presLayoutVars>
          <dgm:chPref val="3"/>
        </dgm:presLayoutVars>
      </dgm:prSet>
      <dgm:spPr/>
    </dgm:pt>
    <dgm:pt modelId="{6E051432-5FBB-4A47-8CDB-DCCE7B7013DF}" type="pres">
      <dgm:prSet presAssocID="{C4F55EA3-7C5E-4C68-969E-4C625B7289D5}" presName="parTransOne" presStyleCnt="0"/>
      <dgm:spPr/>
    </dgm:pt>
    <dgm:pt modelId="{D710AEC3-F131-4077-AD44-85BC0CC671F4}" type="pres">
      <dgm:prSet presAssocID="{C4F55EA3-7C5E-4C68-969E-4C625B7289D5}" presName="horzOne" presStyleCnt="0"/>
      <dgm:spPr/>
    </dgm:pt>
    <dgm:pt modelId="{C0E7B86C-DAF0-4973-BC4C-BBB41C972B48}" type="pres">
      <dgm:prSet presAssocID="{3088A95F-70DD-474D-BD2A-1F75A5C4CA7F}" presName="vertTwo" presStyleCnt="0"/>
      <dgm:spPr/>
    </dgm:pt>
    <dgm:pt modelId="{6AF02CC6-BC31-4F93-BA46-9D5D9A181F65}" type="pres">
      <dgm:prSet presAssocID="{3088A95F-70DD-474D-BD2A-1F75A5C4CA7F}" presName="txTwo" presStyleLbl="node2" presStyleIdx="2" presStyleCnt="3">
        <dgm:presLayoutVars>
          <dgm:chPref val="3"/>
        </dgm:presLayoutVars>
      </dgm:prSet>
      <dgm:spPr/>
    </dgm:pt>
    <dgm:pt modelId="{0C8F18D9-6D7E-46ED-922E-7A53C9C1324B}" type="pres">
      <dgm:prSet presAssocID="{3088A95F-70DD-474D-BD2A-1F75A5C4CA7F}" presName="horzTwo" presStyleCnt="0"/>
      <dgm:spPr/>
    </dgm:pt>
  </dgm:ptLst>
  <dgm:cxnLst>
    <dgm:cxn modelId="{43C24B07-767B-498F-8E52-4DBD528B4750}" type="presOf" srcId="{492964C2-86D2-43BE-A79B-17461C5B5454}" destId="{385D1270-8D41-421B-AA27-B9A7E6F6AF09}" srcOrd="0" destOrd="0" presId="urn:microsoft.com/office/officeart/2005/8/layout/hierarchy4"/>
    <dgm:cxn modelId="{4A03CC09-1E85-40E0-8B10-3B5769327588}" srcId="{F9BB045D-09C3-4BD7-9C95-771849910556}" destId="{492964C2-86D2-43BE-A79B-17461C5B5454}" srcOrd="0" destOrd="0" parTransId="{3A261867-2B37-4699-A19A-3524591331AA}" sibTransId="{E9863654-BC72-496C-8D8C-592D7F681240}"/>
    <dgm:cxn modelId="{C96FDE24-154C-4272-8494-8C22F8355FDC}" type="presOf" srcId="{3088A95F-70DD-474D-BD2A-1F75A5C4CA7F}" destId="{6AF02CC6-BC31-4F93-BA46-9D5D9A181F65}" srcOrd="0" destOrd="0" presId="urn:microsoft.com/office/officeart/2005/8/layout/hierarchy4"/>
    <dgm:cxn modelId="{9A19A849-2645-4658-BC86-9E000827F6EE}" srcId="{492964C2-86D2-43BE-A79B-17461C5B5454}" destId="{6B693A53-AA98-42DE-8F83-EBAF1FDB1AC7}" srcOrd="0" destOrd="0" parTransId="{A658E791-8785-4C30-B700-7E60409186F7}" sibTransId="{8D884F72-9DB6-402E-93A6-E92A584C7099}"/>
    <dgm:cxn modelId="{F209C79A-B3C9-4FD7-B18C-3C1FFC8F06FF}" srcId="{492964C2-86D2-43BE-A79B-17461C5B5454}" destId="{9CA90776-8D9F-4FCB-94B8-764D684C8EE8}" srcOrd="1" destOrd="0" parTransId="{0E38645F-087E-4C4E-9480-545C54214E6E}" sibTransId="{0EFC826D-C83F-48A5-85A9-792378345177}"/>
    <dgm:cxn modelId="{DB0BA1A5-4C6B-4FBE-96AF-8028442E66DE}" type="presOf" srcId="{6B693A53-AA98-42DE-8F83-EBAF1FDB1AC7}" destId="{6EE83AA5-4DC8-49E3-AC66-8CEF26BF0948}" srcOrd="0" destOrd="0" presId="urn:microsoft.com/office/officeart/2005/8/layout/hierarchy4"/>
    <dgm:cxn modelId="{BCA394AC-C25F-46CB-A539-81791733C549}" type="presOf" srcId="{F9BB045D-09C3-4BD7-9C95-771849910556}" destId="{30A21E8F-AFF1-48B4-AE6D-FE798DCE28FE}" srcOrd="0" destOrd="0" presId="urn:microsoft.com/office/officeart/2005/8/layout/hierarchy4"/>
    <dgm:cxn modelId="{787F35B7-5FE7-42D9-ABA4-E868B557C358}" type="presOf" srcId="{C4F55EA3-7C5E-4C68-969E-4C625B7289D5}" destId="{44130EBF-40F5-4699-9975-44ACE18C8F26}" srcOrd="0" destOrd="0" presId="urn:microsoft.com/office/officeart/2005/8/layout/hierarchy4"/>
    <dgm:cxn modelId="{36B5F3BE-D00A-4C8B-AF82-D31968222FA2}" srcId="{F9BB045D-09C3-4BD7-9C95-771849910556}" destId="{C4F55EA3-7C5E-4C68-969E-4C625B7289D5}" srcOrd="1" destOrd="0" parTransId="{4223E553-356C-415F-B569-5F8B6C43FCB1}" sibTransId="{D1A51671-D324-46D8-A828-F0B22BDBE20A}"/>
    <dgm:cxn modelId="{838F6FC5-D9C1-4D5F-9EEB-1D64BDE54AA7}" type="presOf" srcId="{9CA90776-8D9F-4FCB-94B8-764D684C8EE8}" destId="{EB5E6CDB-7B5C-4E60-A3AF-3AB859668BF5}" srcOrd="0" destOrd="0" presId="urn:microsoft.com/office/officeart/2005/8/layout/hierarchy4"/>
    <dgm:cxn modelId="{7E170AF6-06E8-4FE4-9474-D22C362EBFB6}" srcId="{C4F55EA3-7C5E-4C68-969E-4C625B7289D5}" destId="{3088A95F-70DD-474D-BD2A-1F75A5C4CA7F}" srcOrd="0" destOrd="0" parTransId="{57D0C48E-0391-442B-BF08-3C3474948BB6}" sibTransId="{DA3F0F53-6BC4-4A1C-8825-A075E45E06CE}"/>
    <dgm:cxn modelId="{E1EFC724-51C5-4513-BD6C-4329B99CB46A}" type="presParOf" srcId="{30A21E8F-AFF1-48B4-AE6D-FE798DCE28FE}" destId="{1B750695-51F8-441F-A20C-9C20EE7F0C2A}" srcOrd="0" destOrd="0" presId="urn:microsoft.com/office/officeart/2005/8/layout/hierarchy4"/>
    <dgm:cxn modelId="{2191B9A9-5C04-4F12-A24F-15103399202C}" type="presParOf" srcId="{1B750695-51F8-441F-A20C-9C20EE7F0C2A}" destId="{385D1270-8D41-421B-AA27-B9A7E6F6AF09}" srcOrd="0" destOrd="0" presId="urn:microsoft.com/office/officeart/2005/8/layout/hierarchy4"/>
    <dgm:cxn modelId="{B8C45ACA-E8CD-4344-A281-85A9C3F651CD}" type="presParOf" srcId="{1B750695-51F8-441F-A20C-9C20EE7F0C2A}" destId="{5B468916-4502-4340-A45D-4CDE644CDED9}" srcOrd="1" destOrd="0" presId="urn:microsoft.com/office/officeart/2005/8/layout/hierarchy4"/>
    <dgm:cxn modelId="{AF47DF47-A08C-4125-AF8D-700F02CB9823}" type="presParOf" srcId="{1B750695-51F8-441F-A20C-9C20EE7F0C2A}" destId="{A9DC75E8-7DD5-426B-B9AC-A00D2C6A401C}" srcOrd="2" destOrd="0" presId="urn:microsoft.com/office/officeart/2005/8/layout/hierarchy4"/>
    <dgm:cxn modelId="{EAE0CC88-253A-49CF-BAB5-8A17A0F5A43F}" type="presParOf" srcId="{A9DC75E8-7DD5-426B-B9AC-A00D2C6A401C}" destId="{5D62B5EE-6D78-48AD-A298-BE2FC92DC76B}" srcOrd="0" destOrd="0" presId="urn:microsoft.com/office/officeart/2005/8/layout/hierarchy4"/>
    <dgm:cxn modelId="{A6FA2780-53D9-4107-BB26-6D1FB0B5BF57}" type="presParOf" srcId="{5D62B5EE-6D78-48AD-A298-BE2FC92DC76B}" destId="{6EE83AA5-4DC8-49E3-AC66-8CEF26BF0948}" srcOrd="0" destOrd="0" presId="urn:microsoft.com/office/officeart/2005/8/layout/hierarchy4"/>
    <dgm:cxn modelId="{F455763E-3E5D-4F42-849B-A3904F331183}" type="presParOf" srcId="{5D62B5EE-6D78-48AD-A298-BE2FC92DC76B}" destId="{0FA21E3F-F46F-4087-B90E-E4414D895548}" srcOrd="1" destOrd="0" presId="urn:microsoft.com/office/officeart/2005/8/layout/hierarchy4"/>
    <dgm:cxn modelId="{82FC5E48-277A-43F8-A552-6EBEEF5488E1}" type="presParOf" srcId="{A9DC75E8-7DD5-426B-B9AC-A00D2C6A401C}" destId="{6E5AFAF3-DD70-4E5D-9CCE-E09CA07F36C1}" srcOrd="1" destOrd="0" presId="urn:microsoft.com/office/officeart/2005/8/layout/hierarchy4"/>
    <dgm:cxn modelId="{C9ECE9B3-9F2F-4689-AB87-BFA9CC689F89}" type="presParOf" srcId="{A9DC75E8-7DD5-426B-B9AC-A00D2C6A401C}" destId="{1E2EE5C9-6010-4F1B-A67D-C99348CBF2FB}" srcOrd="2" destOrd="0" presId="urn:microsoft.com/office/officeart/2005/8/layout/hierarchy4"/>
    <dgm:cxn modelId="{D86DED9C-0B38-442D-95DF-ABD758147FC6}" type="presParOf" srcId="{1E2EE5C9-6010-4F1B-A67D-C99348CBF2FB}" destId="{EB5E6CDB-7B5C-4E60-A3AF-3AB859668BF5}" srcOrd="0" destOrd="0" presId="urn:microsoft.com/office/officeart/2005/8/layout/hierarchy4"/>
    <dgm:cxn modelId="{7447EF88-FE24-43E6-A12C-508604518239}" type="presParOf" srcId="{1E2EE5C9-6010-4F1B-A67D-C99348CBF2FB}" destId="{1BE7469A-1A96-47AD-A08F-F6E492E397DA}" srcOrd="1" destOrd="0" presId="urn:microsoft.com/office/officeart/2005/8/layout/hierarchy4"/>
    <dgm:cxn modelId="{71C784A5-FD81-412F-ADD4-FFDDF75EC87F}" type="presParOf" srcId="{30A21E8F-AFF1-48B4-AE6D-FE798DCE28FE}" destId="{266EDB2E-8971-4CCF-AF92-2D3373C7E526}" srcOrd="1" destOrd="0" presId="urn:microsoft.com/office/officeart/2005/8/layout/hierarchy4"/>
    <dgm:cxn modelId="{46051B97-564B-4204-B5E2-01C63176CA66}" type="presParOf" srcId="{30A21E8F-AFF1-48B4-AE6D-FE798DCE28FE}" destId="{0A2BB5BC-0800-425A-8F2C-4F0B64EBF94F}" srcOrd="2" destOrd="0" presId="urn:microsoft.com/office/officeart/2005/8/layout/hierarchy4"/>
    <dgm:cxn modelId="{94667335-E060-4C4D-95EB-19C0BC5CE9FC}" type="presParOf" srcId="{0A2BB5BC-0800-425A-8F2C-4F0B64EBF94F}" destId="{44130EBF-40F5-4699-9975-44ACE18C8F26}" srcOrd="0" destOrd="0" presId="urn:microsoft.com/office/officeart/2005/8/layout/hierarchy4"/>
    <dgm:cxn modelId="{6D2501A2-ED37-4788-8315-5FFAB192FA1F}" type="presParOf" srcId="{0A2BB5BC-0800-425A-8F2C-4F0B64EBF94F}" destId="{6E051432-5FBB-4A47-8CDB-DCCE7B7013DF}" srcOrd="1" destOrd="0" presId="urn:microsoft.com/office/officeart/2005/8/layout/hierarchy4"/>
    <dgm:cxn modelId="{CF52CD12-5FC6-4301-B340-94ECD7276305}" type="presParOf" srcId="{0A2BB5BC-0800-425A-8F2C-4F0B64EBF94F}" destId="{D710AEC3-F131-4077-AD44-85BC0CC671F4}" srcOrd="2" destOrd="0" presId="urn:microsoft.com/office/officeart/2005/8/layout/hierarchy4"/>
    <dgm:cxn modelId="{C527FD7D-35E7-401B-A299-32614D4F775B}" type="presParOf" srcId="{D710AEC3-F131-4077-AD44-85BC0CC671F4}" destId="{C0E7B86C-DAF0-4973-BC4C-BBB41C972B48}" srcOrd="0" destOrd="0" presId="urn:microsoft.com/office/officeart/2005/8/layout/hierarchy4"/>
    <dgm:cxn modelId="{15F68F1D-8F25-46DB-8B6D-E36A09EA1441}" type="presParOf" srcId="{C0E7B86C-DAF0-4973-BC4C-BBB41C972B48}" destId="{6AF02CC6-BC31-4F93-BA46-9D5D9A181F65}" srcOrd="0" destOrd="0" presId="urn:microsoft.com/office/officeart/2005/8/layout/hierarchy4"/>
    <dgm:cxn modelId="{7720AF7F-32A9-4837-9555-18D4AB6DBB1E}" type="presParOf" srcId="{C0E7B86C-DAF0-4973-BC4C-BBB41C972B48}" destId="{0C8F18D9-6D7E-46ED-922E-7A53C9C1324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5D1270-8D41-421B-AA27-B9A7E6F6AF09}">
      <dsp:nvSpPr>
        <dsp:cNvPr id="0" name=""/>
        <dsp:cNvSpPr/>
      </dsp:nvSpPr>
      <dsp:spPr>
        <a:xfrm>
          <a:off x="998094" y="1329"/>
          <a:ext cx="4291860" cy="1820493"/>
        </a:xfrm>
        <a:prstGeom prst="roundRect">
          <a:avLst>
            <a:gd name="adj" fmla="val 10000"/>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ES" sz="3700" kern="1200" dirty="0"/>
            <a:t>Contratación laboral </a:t>
          </a:r>
        </a:p>
        <a:p>
          <a:pPr marL="0" lvl="0" indent="0" algn="ctr" defTabSz="1644650">
            <a:lnSpc>
              <a:spcPct val="90000"/>
            </a:lnSpc>
            <a:spcBef>
              <a:spcPct val="0"/>
            </a:spcBef>
            <a:spcAft>
              <a:spcPct val="35000"/>
            </a:spcAft>
            <a:buNone/>
          </a:pPr>
          <a:r>
            <a:rPr lang="es-ES" sz="3700" kern="1200" dirty="0"/>
            <a:t>pública</a:t>
          </a:r>
          <a:endParaRPr lang="es-CO" sz="3700" kern="1200" dirty="0"/>
        </a:p>
      </dsp:txBody>
      <dsp:txXfrm>
        <a:off x="1051414" y="54649"/>
        <a:ext cx="4185220" cy="1713853"/>
      </dsp:txXfrm>
    </dsp:sp>
    <dsp:sp modelId="{6EE83AA5-4DC8-49E3-AC66-8CEF26BF0948}">
      <dsp:nvSpPr>
        <dsp:cNvPr id="0" name=""/>
        <dsp:cNvSpPr/>
      </dsp:nvSpPr>
      <dsp:spPr>
        <a:xfrm>
          <a:off x="5965" y="2078146"/>
          <a:ext cx="3011572" cy="1820493"/>
        </a:xfrm>
        <a:prstGeom prst="roundRect">
          <a:avLst>
            <a:gd name="adj" fmla="val 10000"/>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kern="1200" dirty="0"/>
            <a:t>Gastos de Funcionamiento</a:t>
          </a:r>
          <a:endParaRPr lang="es-CO" sz="2200" kern="1200" dirty="0"/>
        </a:p>
      </dsp:txBody>
      <dsp:txXfrm>
        <a:off x="59285" y="2131466"/>
        <a:ext cx="2904932" cy="1713853"/>
      </dsp:txXfrm>
    </dsp:sp>
    <dsp:sp modelId="{EB5E6CDB-7B5C-4E60-A3AF-3AB859668BF5}">
      <dsp:nvSpPr>
        <dsp:cNvPr id="0" name=""/>
        <dsp:cNvSpPr/>
      </dsp:nvSpPr>
      <dsp:spPr>
        <a:xfrm>
          <a:off x="3270510" y="2078146"/>
          <a:ext cx="3011572" cy="1820493"/>
        </a:xfrm>
        <a:prstGeom prst="roundRect">
          <a:avLst>
            <a:gd name="adj" fmla="val 10000"/>
          </a:avLst>
        </a:prstGeom>
        <a:solidFill>
          <a:schemeClr val="bg1">
            <a:lumMod val="6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kern="1200" dirty="0"/>
            <a:t>Gastos de Inversión</a:t>
          </a:r>
          <a:endParaRPr lang="es-CO" sz="2200" kern="1200" dirty="0"/>
        </a:p>
      </dsp:txBody>
      <dsp:txXfrm>
        <a:off x="3323830" y="2131466"/>
        <a:ext cx="2904932" cy="1713853"/>
      </dsp:txXfrm>
    </dsp:sp>
    <dsp:sp modelId="{44130EBF-40F5-4699-9975-44ACE18C8F26}">
      <dsp:nvSpPr>
        <dsp:cNvPr id="0" name=""/>
        <dsp:cNvSpPr/>
      </dsp:nvSpPr>
      <dsp:spPr>
        <a:xfrm>
          <a:off x="6793990" y="0"/>
          <a:ext cx="3011572" cy="18204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ES" sz="3700" kern="1200" dirty="0"/>
            <a:t>Acuerdo de Concesión</a:t>
          </a:r>
          <a:endParaRPr lang="es-CO" sz="3700" kern="1200" dirty="0"/>
        </a:p>
      </dsp:txBody>
      <dsp:txXfrm>
        <a:off x="6847310" y="53320"/>
        <a:ext cx="2904932" cy="1713853"/>
      </dsp:txXfrm>
    </dsp:sp>
    <dsp:sp modelId="{6AF02CC6-BC31-4F93-BA46-9D5D9A181F65}">
      <dsp:nvSpPr>
        <dsp:cNvPr id="0" name=""/>
        <dsp:cNvSpPr/>
      </dsp:nvSpPr>
      <dsp:spPr>
        <a:xfrm>
          <a:off x="6788027" y="2078146"/>
          <a:ext cx="3011572" cy="18204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kern="1200" dirty="0"/>
            <a:t>Acuerdos de niveles de  servicios apoyados en vigencias futuras que se rigen por el régimen privado de contratación</a:t>
          </a:r>
          <a:endParaRPr lang="es-CO" sz="2200" kern="1200" dirty="0"/>
        </a:p>
      </dsp:txBody>
      <dsp:txXfrm>
        <a:off x="6841347" y="2131466"/>
        <a:ext cx="2904932" cy="171385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5726EF3-1AE2-4FEB-B39F-E005419B477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s-CO"/>
          </a:p>
        </p:txBody>
      </p:sp>
      <p:sp>
        <p:nvSpPr>
          <p:cNvPr id="3" name="Marcador de fecha 2">
            <a:extLst>
              <a:ext uri="{FF2B5EF4-FFF2-40B4-BE49-F238E27FC236}">
                <a16:creationId xmlns:a16="http://schemas.microsoft.com/office/drawing/2014/main" id="{B56B8E66-FD02-42DC-BC6A-974474DE2586}"/>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8EF7AA5-51A1-46A1-A470-002008BE0A70}" type="datetimeFigureOut">
              <a:rPr lang="es-CO"/>
              <a:pPr>
                <a:defRPr/>
              </a:pPr>
              <a:t>22/07/2025</a:t>
            </a:fld>
            <a:endParaRPr lang="es-CO"/>
          </a:p>
        </p:txBody>
      </p:sp>
      <p:sp>
        <p:nvSpPr>
          <p:cNvPr id="4" name="Marcador de imagen de diapositiva 3">
            <a:extLst>
              <a:ext uri="{FF2B5EF4-FFF2-40B4-BE49-F238E27FC236}">
                <a16:creationId xmlns:a16="http://schemas.microsoft.com/office/drawing/2014/main" id="{97C64D32-D4AB-4A0F-B0CC-7186D607FF4B}"/>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s-CO" noProof="0"/>
          </a:p>
        </p:txBody>
      </p:sp>
      <p:sp>
        <p:nvSpPr>
          <p:cNvPr id="5" name="Marcador de notas 4">
            <a:extLst>
              <a:ext uri="{FF2B5EF4-FFF2-40B4-BE49-F238E27FC236}">
                <a16:creationId xmlns:a16="http://schemas.microsoft.com/office/drawing/2014/main" id="{5AE3130B-A1B7-40BA-8CFE-DE85C46D27BB}"/>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a:t>Editar los estilos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CO" noProof="0"/>
          </a:p>
        </p:txBody>
      </p:sp>
      <p:sp>
        <p:nvSpPr>
          <p:cNvPr id="6" name="Marcador de pie de página 5">
            <a:extLst>
              <a:ext uri="{FF2B5EF4-FFF2-40B4-BE49-F238E27FC236}">
                <a16:creationId xmlns:a16="http://schemas.microsoft.com/office/drawing/2014/main" id="{D2943AE0-C416-4E47-A254-861FE8AC363F}"/>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s-CO"/>
          </a:p>
        </p:txBody>
      </p:sp>
      <p:sp>
        <p:nvSpPr>
          <p:cNvPr id="7" name="Marcador de número de diapositiva 6">
            <a:extLst>
              <a:ext uri="{FF2B5EF4-FFF2-40B4-BE49-F238E27FC236}">
                <a16:creationId xmlns:a16="http://schemas.microsoft.com/office/drawing/2014/main" id="{7872EFC0-59BE-4F23-9F8D-1F1E2B5E3293}"/>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DCB2F52D-76CA-486B-9400-A359FA53EEA4}" type="slidenum">
              <a:rPr lang="es-CO" altLang="es-CO"/>
              <a:pPr/>
              <a:t>‹Nº›</a:t>
            </a:fld>
            <a:endParaRPr lang="es-CO" altLang="es-CO"/>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Marcador de imagen de diapositiva 1">
            <a:extLst>
              <a:ext uri="{FF2B5EF4-FFF2-40B4-BE49-F238E27FC236}">
                <a16:creationId xmlns:a16="http://schemas.microsoft.com/office/drawing/2014/main" id="{9D6DE182-9621-5705-9B07-DE42A179582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Marcador de notas 2">
            <a:extLst>
              <a:ext uri="{FF2B5EF4-FFF2-40B4-BE49-F238E27FC236}">
                <a16:creationId xmlns:a16="http://schemas.microsoft.com/office/drawing/2014/main" id="{399CBF69-ECE9-F884-3237-B415B1C5049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CO" altLang="es-CO"/>
          </a:p>
        </p:txBody>
      </p:sp>
      <p:sp>
        <p:nvSpPr>
          <p:cNvPr id="18436" name="Marcador de número de diapositiva 3">
            <a:extLst>
              <a:ext uri="{FF2B5EF4-FFF2-40B4-BE49-F238E27FC236}">
                <a16:creationId xmlns:a16="http://schemas.microsoft.com/office/drawing/2014/main" id="{8B616074-F183-120C-7D62-969A25BE578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64EF237B-22F8-434D-B76B-84095A6269AD}" type="slidenum">
              <a:rPr lang="es-CO" altLang="es-CO"/>
              <a:pPr/>
              <a:t>18</a:t>
            </a:fld>
            <a:endParaRPr lang="es-CO" alt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09A6F3-0685-4640-9BEB-7331B471F29C}"/>
              </a:ext>
            </a:extLst>
          </p:cNvPr>
          <p:cNvSpPr>
            <a:spLocks noGrp="1"/>
          </p:cNvSpPr>
          <p:nvPr>
            <p:ph type="ctrTitle"/>
          </p:nvPr>
        </p:nvSpPr>
        <p:spPr>
          <a:xfrm>
            <a:off x="1524000" y="1122363"/>
            <a:ext cx="9144000" cy="2387600"/>
          </a:xfrm>
        </p:spPr>
        <p:txBody>
          <a:bodyPr anchor="b"/>
          <a:lstStyle>
            <a:lvl1pPr algn="ctr">
              <a:defRPr sz="6000"/>
            </a:lvl1pPr>
          </a:lstStyle>
          <a:p>
            <a:r>
              <a:rPr lang="es-ES" dirty="0"/>
              <a:t>Haga clic para modificar el estilo de título del patrón</a:t>
            </a:r>
            <a:endParaRPr lang="es-CO" dirty="0"/>
          </a:p>
        </p:txBody>
      </p:sp>
      <p:sp>
        <p:nvSpPr>
          <p:cNvPr id="3" name="Subtítulo 2">
            <a:extLst>
              <a:ext uri="{FF2B5EF4-FFF2-40B4-BE49-F238E27FC236}">
                <a16:creationId xmlns:a16="http://schemas.microsoft.com/office/drawing/2014/main" id="{E5939351-FBB9-43B6-8320-804177125E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8406E0D9-3650-2106-CACC-68352379DEE4}"/>
              </a:ext>
            </a:extLst>
          </p:cNvPr>
          <p:cNvSpPr>
            <a:spLocks noGrp="1"/>
          </p:cNvSpPr>
          <p:nvPr>
            <p:ph type="dt" sz="half" idx="10"/>
          </p:nvPr>
        </p:nvSpPr>
        <p:spPr/>
        <p:txBody>
          <a:bodyPr/>
          <a:lstStyle>
            <a:lvl1pPr>
              <a:defRPr/>
            </a:lvl1pPr>
          </a:lstStyle>
          <a:p>
            <a:pPr>
              <a:defRPr/>
            </a:pPr>
            <a:fld id="{C82239C4-62BE-49D6-AF27-1E4163DCD132}" type="datetimeFigureOut">
              <a:rPr lang="es-CO"/>
              <a:pPr>
                <a:defRPr/>
              </a:pPr>
              <a:t>22/07/2025</a:t>
            </a:fld>
            <a:endParaRPr lang="es-CO"/>
          </a:p>
        </p:txBody>
      </p:sp>
      <p:sp>
        <p:nvSpPr>
          <p:cNvPr id="5" name="Marcador de pie de página 4">
            <a:extLst>
              <a:ext uri="{FF2B5EF4-FFF2-40B4-BE49-F238E27FC236}">
                <a16:creationId xmlns:a16="http://schemas.microsoft.com/office/drawing/2014/main" id="{B03F7230-E902-DB6B-33EA-843A6A3DC0BB}"/>
              </a:ext>
            </a:extLst>
          </p:cNvPr>
          <p:cNvSpPr>
            <a:spLocks noGrp="1"/>
          </p:cNvSpPr>
          <p:nvPr>
            <p:ph type="ftr" sz="quarter" idx="11"/>
          </p:nvPr>
        </p:nvSpPr>
        <p:spPr/>
        <p:txBody>
          <a:bodyPr/>
          <a:lstStyle>
            <a:lvl1pPr>
              <a:defRPr/>
            </a:lvl1pPr>
          </a:lstStyle>
          <a:p>
            <a:pPr>
              <a:defRPr/>
            </a:pPr>
            <a:endParaRPr lang="es-CO"/>
          </a:p>
        </p:txBody>
      </p:sp>
      <p:sp>
        <p:nvSpPr>
          <p:cNvPr id="6" name="Marcador de número de diapositiva 5">
            <a:extLst>
              <a:ext uri="{FF2B5EF4-FFF2-40B4-BE49-F238E27FC236}">
                <a16:creationId xmlns:a16="http://schemas.microsoft.com/office/drawing/2014/main" id="{45C10A99-5744-262C-1170-EE20600645C9}"/>
              </a:ext>
            </a:extLst>
          </p:cNvPr>
          <p:cNvSpPr>
            <a:spLocks noGrp="1"/>
          </p:cNvSpPr>
          <p:nvPr>
            <p:ph type="sldNum" sz="quarter" idx="12"/>
          </p:nvPr>
        </p:nvSpPr>
        <p:spPr/>
        <p:txBody>
          <a:bodyPr/>
          <a:lstStyle>
            <a:lvl1pPr>
              <a:defRPr/>
            </a:lvl1pPr>
          </a:lstStyle>
          <a:p>
            <a:fld id="{8453E588-5AE6-413A-A806-7445F65633EF}" type="slidenum">
              <a:rPr lang="es-CO" altLang="es-CO"/>
              <a:pPr/>
              <a:t>‹Nº›</a:t>
            </a:fld>
            <a:endParaRPr lang="es-CO" altLang="es-CO"/>
          </a:p>
        </p:txBody>
      </p:sp>
    </p:spTree>
    <p:extLst>
      <p:ext uri="{BB962C8B-B14F-4D97-AF65-F5344CB8AC3E}">
        <p14:creationId xmlns:p14="http://schemas.microsoft.com/office/powerpoint/2010/main" val="981677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a:extLst>
              <a:ext uri="{FF2B5EF4-FFF2-40B4-BE49-F238E27FC236}">
                <a16:creationId xmlns:a16="http://schemas.microsoft.com/office/drawing/2014/main" id="{6D82D5C7-8C05-CA17-6802-7C2615168484}"/>
              </a:ext>
            </a:extLst>
          </p:cNvPr>
          <p:cNvSpPr>
            <a:spLocks noGrp="1"/>
          </p:cNvSpPr>
          <p:nvPr>
            <p:ph type="dt" sz="half" idx="10"/>
          </p:nvPr>
        </p:nvSpPr>
        <p:spPr/>
        <p:txBody>
          <a:bodyPr/>
          <a:lstStyle>
            <a:lvl1pPr>
              <a:defRPr/>
            </a:lvl1pPr>
          </a:lstStyle>
          <a:p>
            <a:pPr>
              <a:defRPr/>
            </a:pPr>
            <a:fld id="{2407E94F-A8D0-44B2-A6D1-CA5CF6B5B6D6}" type="datetimeFigureOut">
              <a:rPr lang="es-CO"/>
              <a:pPr>
                <a:defRPr/>
              </a:pPr>
              <a:t>22/07/2025</a:t>
            </a:fld>
            <a:endParaRPr lang="es-CO"/>
          </a:p>
        </p:txBody>
      </p:sp>
      <p:sp>
        <p:nvSpPr>
          <p:cNvPr id="3" name="Marcador de pie de página 4">
            <a:extLst>
              <a:ext uri="{FF2B5EF4-FFF2-40B4-BE49-F238E27FC236}">
                <a16:creationId xmlns:a16="http://schemas.microsoft.com/office/drawing/2014/main" id="{CC8EA1EF-35FD-694E-16E0-759D23F88A91}"/>
              </a:ext>
            </a:extLst>
          </p:cNvPr>
          <p:cNvSpPr>
            <a:spLocks noGrp="1"/>
          </p:cNvSpPr>
          <p:nvPr>
            <p:ph type="ftr" sz="quarter" idx="11"/>
          </p:nvPr>
        </p:nvSpPr>
        <p:spPr/>
        <p:txBody>
          <a:bodyPr/>
          <a:lstStyle>
            <a:lvl1pPr>
              <a:defRPr/>
            </a:lvl1pPr>
          </a:lstStyle>
          <a:p>
            <a:pPr>
              <a:defRPr/>
            </a:pPr>
            <a:endParaRPr lang="es-CO"/>
          </a:p>
        </p:txBody>
      </p:sp>
      <p:sp>
        <p:nvSpPr>
          <p:cNvPr id="4" name="Marcador de número de diapositiva 5">
            <a:extLst>
              <a:ext uri="{FF2B5EF4-FFF2-40B4-BE49-F238E27FC236}">
                <a16:creationId xmlns:a16="http://schemas.microsoft.com/office/drawing/2014/main" id="{C89F7EFA-43DD-DB3C-ADA8-863D16E8E36A}"/>
              </a:ext>
            </a:extLst>
          </p:cNvPr>
          <p:cNvSpPr>
            <a:spLocks noGrp="1"/>
          </p:cNvSpPr>
          <p:nvPr>
            <p:ph type="sldNum" sz="quarter" idx="12"/>
          </p:nvPr>
        </p:nvSpPr>
        <p:spPr/>
        <p:txBody>
          <a:bodyPr/>
          <a:lstStyle>
            <a:lvl1pPr>
              <a:defRPr/>
            </a:lvl1pPr>
          </a:lstStyle>
          <a:p>
            <a:fld id="{23147363-47C9-4C5E-834B-BBD00195CD9B}" type="slidenum">
              <a:rPr lang="es-CO" altLang="es-CO"/>
              <a:pPr/>
              <a:t>‹Nº›</a:t>
            </a:fld>
            <a:endParaRPr lang="es-CO" altLang="es-CO"/>
          </a:p>
        </p:txBody>
      </p:sp>
    </p:spTree>
    <p:extLst>
      <p:ext uri="{BB962C8B-B14F-4D97-AF65-F5344CB8AC3E}">
        <p14:creationId xmlns:p14="http://schemas.microsoft.com/office/powerpoint/2010/main" val="192740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C1A32E-A444-466B-A4A2-41C3741FF20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79B32067-B0B6-4534-BF92-D212055C57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3EAA921A-9CA0-4367-8FE0-B94E59F13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3">
            <a:extLst>
              <a:ext uri="{FF2B5EF4-FFF2-40B4-BE49-F238E27FC236}">
                <a16:creationId xmlns:a16="http://schemas.microsoft.com/office/drawing/2014/main" id="{46EFB883-51E8-18C6-4F99-051466D1313A}"/>
              </a:ext>
            </a:extLst>
          </p:cNvPr>
          <p:cNvSpPr>
            <a:spLocks noGrp="1"/>
          </p:cNvSpPr>
          <p:nvPr>
            <p:ph type="dt" sz="half" idx="10"/>
          </p:nvPr>
        </p:nvSpPr>
        <p:spPr/>
        <p:txBody>
          <a:bodyPr/>
          <a:lstStyle>
            <a:lvl1pPr>
              <a:defRPr/>
            </a:lvl1pPr>
          </a:lstStyle>
          <a:p>
            <a:pPr>
              <a:defRPr/>
            </a:pPr>
            <a:fld id="{72FA3EE2-F3EC-4EDD-A6F0-B19E89178F9C}" type="datetimeFigureOut">
              <a:rPr lang="es-CO"/>
              <a:pPr>
                <a:defRPr/>
              </a:pPr>
              <a:t>22/07/2025</a:t>
            </a:fld>
            <a:endParaRPr lang="es-CO"/>
          </a:p>
        </p:txBody>
      </p:sp>
      <p:sp>
        <p:nvSpPr>
          <p:cNvPr id="6" name="Marcador de pie de página 4">
            <a:extLst>
              <a:ext uri="{FF2B5EF4-FFF2-40B4-BE49-F238E27FC236}">
                <a16:creationId xmlns:a16="http://schemas.microsoft.com/office/drawing/2014/main" id="{7D8E7566-D55A-9F5D-B873-7F03AB897977}"/>
              </a:ext>
            </a:extLst>
          </p:cNvPr>
          <p:cNvSpPr>
            <a:spLocks noGrp="1"/>
          </p:cNvSpPr>
          <p:nvPr>
            <p:ph type="ftr" sz="quarter" idx="11"/>
          </p:nvPr>
        </p:nvSpPr>
        <p:spPr/>
        <p:txBody>
          <a:bodyPr/>
          <a:lstStyle>
            <a:lvl1pPr>
              <a:defRPr/>
            </a:lvl1pPr>
          </a:lstStyle>
          <a:p>
            <a:pPr>
              <a:defRPr/>
            </a:pPr>
            <a:endParaRPr lang="es-CO"/>
          </a:p>
        </p:txBody>
      </p:sp>
      <p:sp>
        <p:nvSpPr>
          <p:cNvPr id="7" name="Marcador de número de diapositiva 5">
            <a:extLst>
              <a:ext uri="{FF2B5EF4-FFF2-40B4-BE49-F238E27FC236}">
                <a16:creationId xmlns:a16="http://schemas.microsoft.com/office/drawing/2014/main" id="{04736B2F-7E68-7BCB-6696-2E1618FFF310}"/>
              </a:ext>
            </a:extLst>
          </p:cNvPr>
          <p:cNvSpPr>
            <a:spLocks noGrp="1"/>
          </p:cNvSpPr>
          <p:nvPr>
            <p:ph type="sldNum" sz="quarter" idx="12"/>
          </p:nvPr>
        </p:nvSpPr>
        <p:spPr/>
        <p:txBody>
          <a:bodyPr/>
          <a:lstStyle>
            <a:lvl1pPr>
              <a:defRPr/>
            </a:lvl1pPr>
          </a:lstStyle>
          <a:p>
            <a:fld id="{D48DC5A5-2667-4D56-8639-7FFCFBE5BB7E}" type="slidenum">
              <a:rPr lang="es-CO" altLang="es-CO"/>
              <a:pPr/>
              <a:t>‹Nº›</a:t>
            </a:fld>
            <a:endParaRPr lang="es-CO" altLang="es-CO"/>
          </a:p>
        </p:txBody>
      </p:sp>
    </p:spTree>
    <p:extLst>
      <p:ext uri="{BB962C8B-B14F-4D97-AF65-F5344CB8AC3E}">
        <p14:creationId xmlns:p14="http://schemas.microsoft.com/office/powerpoint/2010/main" val="4283021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1EF2FE-C62A-48E7-A18A-38ACCF45885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2039B478-7AA9-40BE-A53F-DC0DE096C0EF}"/>
              </a:ext>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O" noProof="0"/>
          </a:p>
        </p:txBody>
      </p:sp>
      <p:sp>
        <p:nvSpPr>
          <p:cNvPr id="4" name="Marcador de texto 3">
            <a:extLst>
              <a:ext uri="{FF2B5EF4-FFF2-40B4-BE49-F238E27FC236}">
                <a16:creationId xmlns:a16="http://schemas.microsoft.com/office/drawing/2014/main" id="{F4EE4130-3448-4E48-9D11-6EEF619726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3">
            <a:extLst>
              <a:ext uri="{FF2B5EF4-FFF2-40B4-BE49-F238E27FC236}">
                <a16:creationId xmlns:a16="http://schemas.microsoft.com/office/drawing/2014/main" id="{6458FC74-2DCE-53AC-F3D4-1707378A0C8B}"/>
              </a:ext>
            </a:extLst>
          </p:cNvPr>
          <p:cNvSpPr>
            <a:spLocks noGrp="1"/>
          </p:cNvSpPr>
          <p:nvPr>
            <p:ph type="dt" sz="half" idx="10"/>
          </p:nvPr>
        </p:nvSpPr>
        <p:spPr/>
        <p:txBody>
          <a:bodyPr/>
          <a:lstStyle>
            <a:lvl1pPr>
              <a:defRPr/>
            </a:lvl1pPr>
          </a:lstStyle>
          <a:p>
            <a:pPr>
              <a:defRPr/>
            </a:pPr>
            <a:fld id="{33D99AFB-04A0-4917-B7E8-4F5EB7DB510E}" type="datetimeFigureOut">
              <a:rPr lang="es-CO"/>
              <a:pPr>
                <a:defRPr/>
              </a:pPr>
              <a:t>22/07/2025</a:t>
            </a:fld>
            <a:endParaRPr lang="es-CO"/>
          </a:p>
        </p:txBody>
      </p:sp>
      <p:sp>
        <p:nvSpPr>
          <p:cNvPr id="6" name="Marcador de pie de página 4">
            <a:extLst>
              <a:ext uri="{FF2B5EF4-FFF2-40B4-BE49-F238E27FC236}">
                <a16:creationId xmlns:a16="http://schemas.microsoft.com/office/drawing/2014/main" id="{2E731EF6-C399-5A15-23F4-CE4E282B71E9}"/>
              </a:ext>
            </a:extLst>
          </p:cNvPr>
          <p:cNvSpPr>
            <a:spLocks noGrp="1"/>
          </p:cNvSpPr>
          <p:nvPr>
            <p:ph type="ftr" sz="quarter" idx="11"/>
          </p:nvPr>
        </p:nvSpPr>
        <p:spPr/>
        <p:txBody>
          <a:bodyPr/>
          <a:lstStyle>
            <a:lvl1pPr>
              <a:defRPr/>
            </a:lvl1pPr>
          </a:lstStyle>
          <a:p>
            <a:pPr>
              <a:defRPr/>
            </a:pPr>
            <a:endParaRPr lang="es-CO"/>
          </a:p>
        </p:txBody>
      </p:sp>
      <p:sp>
        <p:nvSpPr>
          <p:cNvPr id="7" name="Marcador de número de diapositiva 5">
            <a:extLst>
              <a:ext uri="{FF2B5EF4-FFF2-40B4-BE49-F238E27FC236}">
                <a16:creationId xmlns:a16="http://schemas.microsoft.com/office/drawing/2014/main" id="{CA9157B5-8AEB-DF02-F89D-A241FCDB8F0B}"/>
              </a:ext>
            </a:extLst>
          </p:cNvPr>
          <p:cNvSpPr>
            <a:spLocks noGrp="1"/>
          </p:cNvSpPr>
          <p:nvPr>
            <p:ph type="sldNum" sz="quarter" idx="12"/>
          </p:nvPr>
        </p:nvSpPr>
        <p:spPr/>
        <p:txBody>
          <a:bodyPr/>
          <a:lstStyle>
            <a:lvl1pPr>
              <a:defRPr/>
            </a:lvl1pPr>
          </a:lstStyle>
          <a:p>
            <a:fld id="{E4CC1372-563E-4910-9CEC-2907A31066AE}" type="slidenum">
              <a:rPr lang="es-CO" altLang="es-CO"/>
              <a:pPr/>
              <a:t>‹Nº›</a:t>
            </a:fld>
            <a:endParaRPr lang="es-CO" altLang="es-CO"/>
          </a:p>
        </p:txBody>
      </p:sp>
    </p:spTree>
    <p:extLst>
      <p:ext uri="{BB962C8B-B14F-4D97-AF65-F5344CB8AC3E}">
        <p14:creationId xmlns:p14="http://schemas.microsoft.com/office/powerpoint/2010/main" val="27579831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D5A356-C2B1-4C5C-94FA-926FCC9F6C08}"/>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43A781E-F0EE-44C8-B210-69F0B56F6902}"/>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4B24B5E1-12EF-38A3-D5F5-A26BD0614B9C}"/>
              </a:ext>
            </a:extLst>
          </p:cNvPr>
          <p:cNvSpPr>
            <a:spLocks noGrp="1"/>
          </p:cNvSpPr>
          <p:nvPr>
            <p:ph type="dt" sz="half" idx="10"/>
          </p:nvPr>
        </p:nvSpPr>
        <p:spPr/>
        <p:txBody>
          <a:bodyPr/>
          <a:lstStyle>
            <a:lvl1pPr>
              <a:defRPr/>
            </a:lvl1pPr>
          </a:lstStyle>
          <a:p>
            <a:pPr>
              <a:defRPr/>
            </a:pPr>
            <a:fld id="{38F26661-E8AE-4CF5-854E-9C2889EB8CD7}" type="datetimeFigureOut">
              <a:rPr lang="es-CO"/>
              <a:pPr>
                <a:defRPr/>
              </a:pPr>
              <a:t>22/07/2025</a:t>
            </a:fld>
            <a:endParaRPr lang="es-CO"/>
          </a:p>
        </p:txBody>
      </p:sp>
      <p:sp>
        <p:nvSpPr>
          <p:cNvPr id="5" name="Marcador de pie de página 4">
            <a:extLst>
              <a:ext uri="{FF2B5EF4-FFF2-40B4-BE49-F238E27FC236}">
                <a16:creationId xmlns:a16="http://schemas.microsoft.com/office/drawing/2014/main" id="{8F2B6B8F-273B-C05F-AF64-2989EC914A0B}"/>
              </a:ext>
            </a:extLst>
          </p:cNvPr>
          <p:cNvSpPr>
            <a:spLocks noGrp="1"/>
          </p:cNvSpPr>
          <p:nvPr>
            <p:ph type="ftr" sz="quarter" idx="11"/>
          </p:nvPr>
        </p:nvSpPr>
        <p:spPr/>
        <p:txBody>
          <a:bodyPr/>
          <a:lstStyle>
            <a:lvl1pPr>
              <a:defRPr/>
            </a:lvl1pPr>
          </a:lstStyle>
          <a:p>
            <a:pPr>
              <a:defRPr/>
            </a:pPr>
            <a:endParaRPr lang="es-CO"/>
          </a:p>
        </p:txBody>
      </p:sp>
      <p:sp>
        <p:nvSpPr>
          <p:cNvPr id="6" name="Marcador de número de diapositiva 5">
            <a:extLst>
              <a:ext uri="{FF2B5EF4-FFF2-40B4-BE49-F238E27FC236}">
                <a16:creationId xmlns:a16="http://schemas.microsoft.com/office/drawing/2014/main" id="{23A5D6B3-2F1F-CF0B-21E1-636156CEE7CF}"/>
              </a:ext>
            </a:extLst>
          </p:cNvPr>
          <p:cNvSpPr>
            <a:spLocks noGrp="1"/>
          </p:cNvSpPr>
          <p:nvPr>
            <p:ph type="sldNum" sz="quarter" idx="12"/>
          </p:nvPr>
        </p:nvSpPr>
        <p:spPr/>
        <p:txBody>
          <a:bodyPr/>
          <a:lstStyle>
            <a:lvl1pPr>
              <a:defRPr/>
            </a:lvl1pPr>
          </a:lstStyle>
          <a:p>
            <a:fld id="{C1991C51-5A09-4A0E-9D84-35FDDE43EE85}" type="slidenum">
              <a:rPr lang="es-CO" altLang="es-CO"/>
              <a:pPr/>
              <a:t>‹Nº›</a:t>
            </a:fld>
            <a:endParaRPr lang="es-CO" altLang="es-CO"/>
          </a:p>
        </p:txBody>
      </p:sp>
    </p:spTree>
    <p:extLst>
      <p:ext uri="{BB962C8B-B14F-4D97-AF65-F5344CB8AC3E}">
        <p14:creationId xmlns:p14="http://schemas.microsoft.com/office/powerpoint/2010/main" val="519027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865C853-BAE7-456B-8868-EDA18A5C6FA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BCE03D81-110D-42FF-9EE5-4412CAFDE330}"/>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5A5B7A9-3F4E-F2EB-FDA8-CB8C8FA94361}"/>
              </a:ext>
            </a:extLst>
          </p:cNvPr>
          <p:cNvSpPr>
            <a:spLocks noGrp="1"/>
          </p:cNvSpPr>
          <p:nvPr>
            <p:ph type="dt" sz="half" idx="10"/>
          </p:nvPr>
        </p:nvSpPr>
        <p:spPr/>
        <p:txBody>
          <a:bodyPr/>
          <a:lstStyle>
            <a:lvl1pPr>
              <a:defRPr/>
            </a:lvl1pPr>
          </a:lstStyle>
          <a:p>
            <a:pPr>
              <a:defRPr/>
            </a:pPr>
            <a:fld id="{CB76B168-0336-46AF-ADDD-1A655B537211}" type="datetimeFigureOut">
              <a:rPr lang="es-CO"/>
              <a:pPr>
                <a:defRPr/>
              </a:pPr>
              <a:t>22/07/2025</a:t>
            </a:fld>
            <a:endParaRPr lang="es-CO"/>
          </a:p>
        </p:txBody>
      </p:sp>
      <p:sp>
        <p:nvSpPr>
          <p:cNvPr id="5" name="Marcador de pie de página 4">
            <a:extLst>
              <a:ext uri="{FF2B5EF4-FFF2-40B4-BE49-F238E27FC236}">
                <a16:creationId xmlns:a16="http://schemas.microsoft.com/office/drawing/2014/main" id="{7BAD24F2-E0B7-EDBD-DDF1-EE5397D3C1F7}"/>
              </a:ext>
            </a:extLst>
          </p:cNvPr>
          <p:cNvSpPr>
            <a:spLocks noGrp="1"/>
          </p:cNvSpPr>
          <p:nvPr>
            <p:ph type="ftr" sz="quarter" idx="11"/>
          </p:nvPr>
        </p:nvSpPr>
        <p:spPr/>
        <p:txBody>
          <a:bodyPr/>
          <a:lstStyle>
            <a:lvl1pPr>
              <a:defRPr/>
            </a:lvl1pPr>
          </a:lstStyle>
          <a:p>
            <a:pPr>
              <a:defRPr/>
            </a:pPr>
            <a:endParaRPr lang="es-CO"/>
          </a:p>
        </p:txBody>
      </p:sp>
      <p:sp>
        <p:nvSpPr>
          <p:cNvPr id="6" name="Marcador de número de diapositiva 5">
            <a:extLst>
              <a:ext uri="{FF2B5EF4-FFF2-40B4-BE49-F238E27FC236}">
                <a16:creationId xmlns:a16="http://schemas.microsoft.com/office/drawing/2014/main" id="{692D8186-0E48-EC8F-F805-9ED8136B1DC3}"/>
              </a:ext>
            </a:extLst>
          </p:cNvPr>
          <p:cNvSpPr>
            <a:spLocks noGrp="1"/>
          </p:cNvSpPr>
          <p:nvPr>
            <p:ph type="sldNum" sz="quarter" idx="12"/>
          </p:nvPr>
        </p:nvSpPr>
        <p:spPr/>
        <p:txBody>
          <a:bodyPr/>
          <a:lstStyle>
            <a:lvl1pPr>
              <a:defRPr/>
            </a:lvl1pPr>
          </a:lstStyle>
          <a:p>
            <a:fld id="{AECE87B4-C658-486E-BFD9-7689F1459176}" type="slidenum">
              <a:rPr lang="es-CO" altLang="es-CO"/>
              <a:pPr/>
              <a:t>‹Nº›</a:t>
            </a:fld>
            <a:endParaRPr lang="es-CO" altLang="es-CO"/>
          </a:p>
        </p:txBody>
      </p:sp>
    </p:spTree>
    <p:extLst>
      <p:ext uri="{BB962C8B-B14F-4D97-AF65-F5344CB8AC3E}">
        <p14:creationId xmlns:p14="http://schemas.microsoft.com/office/powerpoint/2010/main" val="80186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860AF3-8C99-664C-74F1-C4324FE839C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3ABB852F-632C-65BE-97EC-A59A803FD7C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9E01A9B-71FE-5F07-A09D-47ED8F0AB0FB}"/>
              </a:ext>
            </a:extLst>
          </p:cNvPr>
          <p:cNvSpPr>
            <a:spLocks noGrp="1"/>
          </p:cNvSpPr>
          <p:nvPr>
            <p:ph type="dt" sz="half" idx="10"/>
          </p:nvPr>
        </p:nvSpPr>
        <p:spPr/>
        <p:txBody>
          <a:bodyPr/>
          <a:lstStyle>
            <a:lvl1pPr>
              <a:defRPr smtClean="0"/>
            </a:lvl1pPr>
          </a:lstStyle>
          <a:p>
            <a:pPr>
              <a:defRPr/>
            </a:pPr>
            <a:fld id="{1CD1A089-866E-425D-AFF3-06EE7610D546}" type="datetimeFigureOut">
              <a:rPr lang="es-CO"/>
              <a:pPr>
                <a:defRPr/>
              </a:pPr>
              <a:t>22/07/2025</a:t>
            </a:fld>
            <a:endParaRPr lang="es-CO"/>
          </a:p>
        </p:txBody>
      </p:sp>
      <p:sp>
        <p:nvSpPr>
          <p:cNvPr id="5" name="Marcador de pie de página 4">
            <a:extLst>
              <a:ext uri="{FF2B5EF4-FFF2-40B4-BE49-F238E27FC236}">
                <a16:creationId xmlns:a16="http://schemas.microsoft.com/office/drawing/2014/main" id="{B6116C36-A353-2DFB-CEAA-D23B2D569EF1}"/>
              </a:ext>
            </a:extLst>
          </p:cNvPr>
          <p:cNvSpPr>
            <a:spLocks noGrp="1"/>
          </p:cNvSpPr>
          <p:nvPr>
            <p:ph type="ftr" sz="quarter" idx="11"/>
          </p:nvPr>
        </p:nvSpPr>
        <p:spPr/>
        <p:txBody>
          <a:bodyPr/>
          <a:lstStyle>
            <a:lvl1pPr>
              <a:defRPr/>
            </a:lvl1pPr>
          </a:lstStyle>
          <a:p>
            <a:pPr>
              <a:defRPr/>
            </a:pPr>
            <a:endParaRPr lang="es-CO"/>
          </a:p>
        </p:txBody>
      </p:sp>
      <p:sp>
        <p:nvSpPr>
          <p:cNvPr id="6" name="Marcador de número de diapositiva 5">
            <a:extLst>
              <a:ext uri="{FF2B5EF4-FFF2-40B4-BE49-F238E27FC236}">
                <a16:creationId xmlns:a16="http://schemas.microsoft.com/office/drawing/2014/main" id="{E09EDFD1-1C37-3B85-DBA0-DA66CFF6BD98}"/>
              </a:ext>
            </a:extLst>
          </p:cNvPr>
          <p:cNvSpPr>
            <a:spLocks noGrp="1"/>
          </p:cNvSpPr>
          <p:nvPr>
            <p:ph type="sldNum" sz="quarter" idx="12"/>
          </p:nvPr>
        </p:nvSpPr>
        <p:spPr/>
        <p:txBody>
          <a:bodyPr/>
          <a:lstStyle>
            <a:lvl1pPr>
              <a:defRPr/>
            </a:lvl1pPr>
          </a:lstStyle>
          <a:p>
            <a:fld id="{76EB9BCD-167D-4A44-985C-8A4EB57F0532}" type="slidenum">
              <a:rPr lang="es-CO" altLang="es-CO"/>
              <a:pPr/>
              <a:t>‹Nº›</a:t>
            </a:fld>
            <a:endParaRPr lang="es-CO" altLang="es-CO"/>
          </a:p>
        </p:txBody>
      </p:sp>
    </p:spTree>
    <p:extLst>
      <p:ext uri="{BB962C8B-B14F-4D97-AF65-F5344CB8AC3E}">
        <p14:creationId xmlns:p14="http://schemas.microsoft.com/office/powerpoint/2010/main" val="170494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En blanco">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F563AF2-68B7-8CEB-2CDC-814CF1F74649}"/>
              </a:ext>
            </a:extLst>
          </p:cNvPr>
          <p:cNvSpPr/>
          <p:nvPr/>
        </p:nvSpPr>
        <p:spPr>
          <a:xfrm>
            <a:off x="0" y="6145213"/>
            <a:ext cx="12192000" cy="712787"/>
          </a:xfrm>
          <a:prstGeom prst="rect">
            <a:avLst/>
          </a:prstGeom>
          <a:solidFill>
            <a:srgbClr val="CCCCFF"/>
          </a:solidFill>
          <a:ln>
            <a:solidFill>
              <a:srgbClr val="CC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CO"/>
          </a:p>
        </p:txBody>
      </p:sp>
      <p:pic>
        <p:nvPicPr>
          <p:cNvPr id="3" name="Marcador de contenido 4" descr="Logotipo&#10;&#10;Descripción generada automáticamente">
            <a:extLst>
              <a:ext uri="{FF2B5EF4-FFF2-40B4-BE49-F238E27FC236}">
                <a16:creationId xmlns:a16="http://schemas.microsoft.com/office/drawing/2014/main" id="{175754EE-5C1D-FAED-F3CA-02A6FEEE79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263" y="6181725"/>
            <a:ext cx="18288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Marcador de contenido 2">
            <a:extLst>
              <a:ext uri="{FF2B5EF4-FFF2-40B4-BE49-F238E27FC236}">
                <a16:creationId xmlns:a16="http://schemas.microsoft.com/office/drawing/2014/main" id="{9BC26F2A-5D30-4288-B857-4FB725ED1A2F}"/>
              </a:ext>
            </a:extLst>
          </p:cNvPr>
          <p:cNvSpPr>
            <a:spLocks noGrp="1"/>
          </p:cNvSpPr>
          <p:nvPr>
            <p:ph idx="1"/>
          </p:nvPr>
        </p:nvSpPr>
        <p:spPr>
          <a:xfrm>
            <a:off x="838200" y="1824921"/>
            <a:ext cx="10394659" cy="4183321"/>
          </a:xfrm>
        </p:spPr>
        <p:txBody>
          <a:bodyPr/>
          <a:lstStyle/>
          <a:p>
            <a:pPr lvl="0"/>
            <a:r>
              <a:rPr lang="es-ES" dirty="0"/>
              <a:t>Editar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8" name="Título 1">
            <a:extLst>
              <a:ext uri="{FF2B5EF4-FFF2-40B4-BE49-F238E27FC236}">
                <a16:creationId xmlns:a16="http://schemas.microsoft.com/office/drawing/2014/main" id="{CB3DB8AA-BCAB-4BDA-A065-C08A35A03EB9}"/>
              </a:ext>
            </a:extLst>
          </p:cNvPr>
          <p:cNvSpPr>
            <a:spLocks noGrp="1"/>
          </p:cNvSpPr>
          <p:nvPr>
            <p:ph type="title"/>
          </p:nvPr>
        </p:nvSpPr>
        <p:spPr>
          <a:xfrm>
            <a:off x="838200" y="481297"/>
            <a:ext cx="10515600" cy="1325563"/>
          </a:xfrm>
        </p:spPr>
        <p:txBody>
          <a:bodyPr>
            <a:normAutofit/>
          </a:bodyPr>
          <a:lstStyle>
            <a:lvl1pPr>
              <a:defRPr sz="3600"/>
            </a:lvl1pPr>
          </a:lstStyle>
          <a:p>
            <a:r>
              <a:rPr lang="es-ES"/>
              <a:t>Haga clic para modificar el estilo de título del patrón</a:t>
            </a:r>
            <a:endParaRPr lang="es-CO"/>
          </a:p>
        </p:txBody>
      </p:sp>
      <p:sp>
        <p:nvSpPr>
          <p:cNvPr id="4" name="Marcador de fecha 1">
            <a:extLst>
              <a:ext uri="{FF2B5EF4-FFF2-40B4-BE49-F238E27FC236}">
                <a16:creationId xmlns:a16="http://schemas.microsoft.com/office/drawing/2014/main" id="{53E3A3E4-5297-5AF8-9AB4-18A91F5CE286}"/>
              </a:ext>
            </a:extLst>
          </p:cNvPr>
          <p:cNvSpPr>
            <a:spLocks noGrp="1"/>
          </p:cNvSpPr>
          <p:nvPr>
            <p:ph type="dt" sz="half" idx="10"/>
          </p:nvPr>
        </p:nvSpPr>
        <p:spPr/>
        <p:txBody>
          <a:bodyPr/>
          <a:lstStyle>
            <a:lvl1pPr>
              <a:defRPr/>
            </a:lvl1pPr>
          </a:lstStyle>
          <a:p>
            <a:pPr>
              <a:defRPr/>
            </a:pPr>
            <a:fld id="{016B5FBF-8041-4104-AB7E-59CBAC226672}" type="datetimeFigureOut">
              <a:rPr lang="es-CO"/>
              <a:pPr>
                <a:defRPr/>
              </a:pPr>
              <a:t>22/07/2025</a:t>
            </a:fld>
            <a:endParaRPr lang="es-CO"/>
          </a:p>
        </p:txBody>
      </p:sp>
      <p:sp>
        <p:nvSpPr>
          <p:cNvPr id="5" name="Marcador de pie de página 2">
            <a:extLst>
              <a:ext uri="{FF2B5EF4-FFF2-40B4-BE49-F238E27FC236}">
                <a16:creationId xmlns:a16="http://schemas.microsoft.com/office/drawing/2014/main" id="{0FA4D3C7-4988-5CE4-6348-1D926F13A48C}"/>
              </a:ext>
            </a:extLst>
          </p:cNvPr>
          <p:cNvSpPr>
            <a:spLocks noGrp="1"/>
          </p:cNvSpPr>
          <p:nvPr>
            <p:ph type="ftr" sz="quarter" idx="11"/>
          </p:nvPr>
        </p:nvSpPr>
        <p:spPr/>
        <p:txBody>
          <a:bodyPr/>
          <a:lstStyle>
            <a:lvl1pPr>
              <a:defRPr/>
            </a:lvl1pPr>
          </a:lstStyle>
          <a:p>
            <a:pPr>
              <a:defRPr/>
            </a:pPr>
            <a:endParaRPr lang="es-CO"/>
          </a:p>
        </p:txBody>
      </p:sp>
      <p:sp>
        <p:nvSpPr>
          <p:cNvPr id="6" name="Marcador de número de diapositiva 3">
            <a:extLst>
              <a:ext uri="{FF2B5EF4-FFF2-40B4-BE49-F238E27FC236}">
                <a16:creationId xmlns:a16="http://schemas.microsoft.com/office/drawing/2014/main" id="{3DA189EB-3C09-7950-8088-8F6D97D1CC47}"/>
              </a:ext>
            </a:extLst>
          </p:cNvPr>
          <p:cNvSpPr>
            <a:spLocks noGrp="1"/>
          </p:cNvSpPr>
          <p:nvPr>
            <p:ph type="sldNum" sz="quarter" idx="12"/>
          </p:nvPr>
        </p:nvSpPr>
        <p:spPr/>
        <p:txBody>
          <a:bodyPr/>
          <a:lstStyle>
            <a:lvl1pPr>
              <a:defRPr/>
            </a:lvl1pPr>
          </a:lstStyle>
          <a:p>
            <a:fld id="{80AC6031-E31C-47A7-9A36-5E4A81894AAD}" type="slidenum">
              <a:rPr lang="es-CO" altLang="es-CO"/>
              <a:pPr/>
              <a:t>‹Nº›</a:t>
            </a:fld>
            <a:endParaRPr lang="es-CO" altLang="es-CO"/>
          </a:p>
        </p:txBody>
      </p:sp>
    </p:spTree>
    <p:extLst>
      <p:ext uri="{BB962C8B-B14F-4D97-AF65-F5344CB8AC3E}">
        <p14:creationId xmlns:p14="http://schemas.microsoft.com/office/powerpoint/2010/main" val="3300890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En blanco">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7E701FF-3BB0-EEB0-3A47-3471BDA786C9}"/>
              </a:ext>
            </a:extLst>
          </p:cNvPr>
          <p:cNvSpPr/>
          <p:nvPr/>
        </p:nvSpPr>
        <p:spPr>
          <a:xfrm>
            <a:off x="0" y="6145213"/>
            <a:ext cx="12192000" cy="712787"/>
          </a:xfrm>
          <a:prstGeom prst="rect">
            <a:avLst/>
          </a:prstGeom>
          <a:solidFill>
            <a:srgbClr val="FFEBFF"/>
          </a:solidFill>
          <a:ln>
            <a:solidFill>
              <a:srgbClr val="FFEB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CO"/>
          </a:p>
        </p:txBody>
      </p:sp>
      <p:pic>
        <p:nvPicPr>
          <p:cNvPr id="3" name="Marcador de contenido 4" descr="Logotipo&#10;&#10;Descripción generada automáticamente">
            <a:extLst>
              <a:ext uri="{FF2B5EF4-FFF2-40B4-BE49-F238E27FC236}">
                <a16:creationId xmlns:a16="http://schemas.microsoft.com/office/drawing/2014/main" id="{9E927AAF-CBEE-0CE7-87ED-84DA3E2FC4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263" y="6181725"/>
            <a:ext cx="18288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Marcador de contenido 2">
            <a:extLst>
              <a:ext uri="{FF2B5EF4-FFF2-40B4-BE49-F238E27FC236}">
                <a16:creationId xmlns:a16="http://schemas.microsoft.com/office/drawing/2014/main" id="{9BC26F2A-5D30-4288-B857-4FB725ED1A2F}"/>
              </a:ext>
            </a:extLst>
          </p:cNvPr>
          <p:cNvSpPr>
            <a:spLocks noGrp="1"/>
          </p:cNvSpPr>
          <p:nvPr>
            <p:ph idx="1"/>
          </p:nvPr>
        </p:nvSpPr>
        <p:spPr>
          <a:xfrm>
            <a:off x="838200" y="1824921"/>
            <a:ext cx="10394659" cy="4183321"/>
          </a:xfrm>
        </p:spPr>
        <p:txBody>
          <a:bodyPr/>
          <a:lstStyle/>
          <a:p>
            <a:pPr lvl="0"/>
            <a:r>
              <a:rPr lang="es-ES" dirty="0"/>
              <a:t>Editar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8" name="Título 1">
            <a:extLst>
              <a:ext uri="{FF2B5EF4-FFF2-40B4-BE49-F238E27FC236}">
                <a16:creationId xmlns:a16="http://schemas.microsoft.com/office/drawing/2014/main" id="{CB3DB8AA-BCAB-4BDA-A065-C08A35A03EB9}"/>
              </a:ext>
            </a:extLst>
          </p:cNvPr>
          <p:cNvSpPr>
            <a:spLocks noGrp="1"/>
          </p:cNvSpPr>
          <p:nvPr>
            <p:ph type="title"/>
          </p:nvPr>
        </p:nvSpPr>
        <p:spPr>
          <a:xfrm>
            <a:off x="838200" y="481297"/>
            <a:ext cx="10515600" cy="1325563"/>
          </a:xfrm>
        </p:spPr>
        <p:txBody>
          <a:bodyPr>
            <a:normAutofit/>
          </a:bodyPr>
          <a:lstStyle>
            <a:lvl1pPr>
              <a:defRPr sz="3600"/>
            </a:lvl1pPr>
          </a:lstStyle>
          <a:p>
            <a:r>
              <a:rPr lang="es-ES"/>
              <a:t>Haga clic para modificar el estilo de título del patrón</a:t>
            </a:r>
            <a:endParaRPr lang="es-CO"/>
          </a:p>
        </p:txBody>
      </p:sp>
      <p:sp>
        <p:nvSpPr>
          <p:cNvPr id="4" name="Marcador de fecha 1">
            <a:extLst>
              <a:ext uri="{FF2B5EF4-FFF2-40B4-BE49-F238E27FC236}">
                <a16:creationId xmlns:a16="http://schemas.microsoft.com/office/drawing/2014/main" id="{ED1EAB77-6FE5-FEFF-4D02-15648ED8D40D}"/>
              </a:ext>
            </a:extLst>
          </p:cNvPr>
          <p:cNvSpPr>
            <a:spLocks noGrp="1"/>
          </p:cNvSpPr>
          <p:nvPr>
            <p:ph type="dt" sz="half" idx="10"/>
          </p:nvPr>
        </p:nvSpPr>
        <p:spPr/>
        <p:txBody>
          <a:bodyPr/>
          <a:lstStyle>
            <a:lvl1pPr>
              <a:defRPr/>
            </a:lvl1pPr>
          </a:lstStyle>
          <a:p>
            <a:pPr>
              <a:defRPr/>
            </a:pPr>
            <a:fld id="{F62BBB96-D58E-4DD9-9B9B-5BE152CB41F3}" type="datetimeFigureOut">
              <a:rPr lang="es-CO"/>
              <a:pPr>
                <a:defRPr/>
              </a:pPr>
              <a:t>22/07/2025</a:t>
            </a:fld>
            <a:endParaRPr lang="es-CO"/>
          </a:p>
        </p:txBody>
      </p:sp>
      <p:sp>
        <p:nvSpPr>
          <p:cNvPr id="5" name="Marcador de pie de página 2">
            <a:extLst>
              <a:ext uri="{FF2B5EF4-FFF2-40B4-BE49-F238E27FC236}">
                <a16:creationId xmlns:a16="http://schemas.microsoft.com/office/drawing/2014/main" id="{11167A33-E548-43CF-D0C5-D8C172ABE806}"/>
              </a:ext>
            </a:extLst>
          </p:cNvPr>
          <p:cNvSpPr>
            <a:spLocks noGrp="1"/>
          </p:cNvSpPr>
          <p:nvPr>
            <p:ph type="ftr" sz="quarter" idx="11"/>
          </p:nvPr>
        </p:nvSpPr>
        <p:spPr/>
        <p:txBody>
          <a:bodyPr/>
          <a:lstStyle>
            <a:lvl1pPr>
              <a:defRPr/>
            </a:lvl1pPr>
          </a:lstStyle>
          <a:p>
            <a:pPr>
              <a:defRPr/>
            </a:pPr>
            <a:endParaRPr lang="es-CO"/>
          </a:p>
        </p:txBody>
      </p:sp>
      <p:sp>
        <p:nvSpPr>
          <p:cNvPr id="6" name="Marcador de número de diapositiva 3">
            <a:extLst>
              <a:ext uri="{FF2B5EF4-FFF2-40B4-BE49-F238E27FC236}">
                <a16:creationId xmlns:a16="http://schemas.microsoft.com/office/drawing/2014/main" id="{CC8A69C6-8AFD-96BC-8937-CE92735A1094}"/>
              </a:ext>
            </a:extLst>
          </p:cNvPr>
          <p:cNvSpPr>
            <a:spLocks noGrp="1"/>
          </p:cNvSpPr>
          <p:nvPr>
            <p:ph type="sldNum" sz="quarter" idx="12"/>
          </p:nvPr>
        </p:nvSpPr>
        <p:spPr/>
        <p:txBody>
          <a:bodyPr/>
          <a:lstStyle>
            <a:lvl1pPr>
              <a:defRPr/>
            </a:lvl1pPr>
          </a:lstStyle>
          <a:p>
            <a:fld id="{6DE93BBC-2B84-434A-BA00-5247E425A5E7}" type="slidenum">
              <a:rPr lang="es-CO" altLang="es-CO"/>
              <a:pPr/>
              <a:t>‹Nº›</a:t>
            </a:fld>
            <a:endParaRPr lang="es-CO" altLang="es-CO"/>
          </a:p>
        </p:txBody>
      </p:sp>
    </p:spTree>
    <p:extLst>
      <p:ext uri="{BB962C8B-B14F-4D97-AF65-F5344CB8AC3E}">
        <p14:creationId xmlns:p14="http://schemas.microsoft.com/office/powerpoint/2010/main" val="207673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En blanco">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62F9CA1-2AFE-56A8-CC37-32186B4C0B48}"/>
              </a:ext>
            </a:extLst>
          </p:cNvPr>
          <p:cNvSpPr/>
          <p:nvPr/>
        </p:nvSpPr>
        <p:spPr>
          <a:xfrm>
            <a:off x="0" y="6145213"/>
            <a:ext cx="12192000" cy="712787"/>
          </a:xfrm>
          <a:prstGeom prst="rect">
            <a:avLst/>
          </a:prstGeom>
          <a:solidFill>
            <a:srgbClr val="F3FFF3"/>
          </a:solidFill>
          <a:ln>
            <a:solidFill>
              <a:srgbClr val="F3FFF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CO"/>
          </a:p>
        </p:txBody>
      </p:sp>
      <p:pic>
        <p:nvPicPr>
          <p:cNvPr id="3" name="Marcador de contenido 4" descr="Logotipo&#10;&#10;Descripción generada automáticamente">
            <a:extLst>
              <a:ext uri="{FF2B5EF4-FFF2-40B4-BE49-F238E27FC236}">
                <a16:creationId xmlns:a16="http://schemas.microsoft.com/office/drawing/2014/main" id="{661FECFD-8129-41CB-E1C9-8D97FFC982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263" y="6181725"/>
            <a:ext cx="18288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Marcador de contenido 2">
            <a:extLst>
              <a:ext uri="{FF2B5EF4-FFF2-40B4-BE49-F238E27FC236}">
                <a16:creationId xmlns:a16="http://schemas.microsoft.com/office/drawing/2014/main" id="{9BC26F2A-5D30-4288-B857-4FB725ED1A2F}"/>
              </a:ext>
            </a:extLst>
          </p:cNvPr>
          <p:cNvSpPr>
            <a:spLocks noGrp="1"/>
          </p:cNvSpPr>
          <p:nvPr>
            <p:ph idx="1"/>
          </p:nvPr>
        </p:nvSpPr>
        <p:spPr>
          <a:xfrm>
            <a:off x="838200" y="1824921"/>
            <a:ext cx="10394659" cy="4183321"/>
          </a:xfrm>
        </p:spPr>
        <p:txBody>
          <a:bodyPr/>
          <a:lstStyle/>
          <a:p>
            <a:pPr lvl="0"/>
            <a:r>
              <a:rPr lang="es-ES" dirty="0"/>
              <a:t>Editar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8" name="Título 1">
            <a:extLst>
              <a:ext uri="{FF2B5EF4-FFF2-40B4-BE49-F238E27FC236}">
                <a16:creationId xmlns:a16="http://schemas.microsoft.com/office/drawing/2014/main" id="{CB3DB8AA-BCAB-4BDA-A065-C08A35A03EB9}"/>
              </a:ext>
            </a:extLst>
          </p:cNvPr>
          <p:cNvSpPr>
            <a:spLocks noGrp="1"/>
          </p:cNvSpPr>
          <p:nvPr>
            <p:ph type="title"/>
          </p:nvPr>
        </p:nvSpPr>
        <p:spPr>
          <a:xfrm>
            <a:off x="838200" y="481297"/>
            <a:ext cx="10515600" cy="1325563"/>
          </a:xfrm>
        </p:spPr>
        <p:txBody>
          <a:bodyPr>
            <a:normAutofit/>
          </a:bodyPr>
          <a:lstStyle>
            <a:lvl1pPr>
              <a:defRPr sz="3600"/>
            </a:lvl1pPr>
          </a:lstStyle>
          <a:p>
            <a:r>
              <a:rPr lang="es-ES"/>
              <a:t>Haga clic para modificar el estilo de título del patrón</a:t>
            </a:r>
            <a:endParaRPr lang="es-CO"/>
          </a:p>
        </p:txBody>
      </p:sp>
      <p:sp>
        <p:nvSpPr>
          <p:cNvPr id="4" name="Marcador de fecha 1">
            <a:extLst>
              <a:ext uri="{FF2B5EF4-FFF2-40B4-BE49-F238E27FC236}">
                <a16:creationId xmlns:a16="http://schemas.microsoft.com/office/drawing/2014/main" id="{91C4B5C1-E2EE-E634-514B-2D72D93CB580}"/>
              </a:ext>
            </a:extLst>
          </p:cNvPr>
          <p:cNvSpPr>
            <a:spLocks noGrp="1"/>
          </p:cNvSpPr>
          <p:nvPr>
            <p:ph type="dt" sz="half" idx="10"/>
          </p:nvPr>
        </p:nvSpPr>
        <p:spPr/>
        <p:txBody>
          <a:bodyPr/>
          <a:lstStyle>
            <a:lvl1pPr>
              <a:defRPr/>
            </a:lvl1pPr>
          </a:lstStyle>
          <a:p>
            <a:pPr>
              <a:defRPr/>
            </a:pPr>
            <a:fld id="{A0A1E812-90DA-4D24-9A1A-C20EC8436508}" type="datetimeFigureOut">
              <a:rPr lang="es-CO"/>
              <a:pPr>
                <a:defRPr/>
              </a:pPr>
              <a:t>22/07/2025</a:t>
            </a:fld>
            <a:endParaRPr lang="es-CO"/>
          </a:p>
        </p:txBody>
      </p:sp>
      <p:sp>
        <p:nvSpPr>
          <p:cNvPr id="5" name="Marcador de pie de página 2">
            <a:extLst>
              <a:ext uri="{FF2B5EF4-FFF2-40B4-BE49-F238E27FC236}">
                <a16:creationId xmlns:a16="http://schemas.microsoft.com/office/drawing/2014/main" id="{2E6532B6-288E-DFE6-1A3B-B36FB1159425}"/>
              </a:ext>
            </a:extLst>
          </p:cNvPr>
          <p:cNvSpPr>
            <a:spLocks noGrp="1"/>
          </p:cNvSpPr>
          <p:nvPr>
            <p:ph type="ftr" sz="quarter" idx="11"/>
          </p:nvPr>
        </p:nvSpPr>
        <p:spPr/>
        <p:txBody>
          <a:bodyPr/>
          <a:lstStyle>
            <a:lvl1pPr>
              <a:defRPr/>
            </a:lvl1pPr>
          </a:lstStyle>
          <a:p>
            <a:pPr>
              <a:defRPr/>
            </a:pPr>
            <a:endParaRPr lang="es-CO"/>
          </a:p>
        </p:txBody>
      </p:sp>
      <p:sp>
        <p:nvSpPr>
          <p:cNvPr id="6" name="Marcador de número de diapositiva 3">
            <a:extLst>
              <a:ext uri="{FF2B5EF4-FFF2-40B4-BE49-F238E27FC236}">
                <a16:creationId xmlns:a16="http://schemas.microsoft.com/office/drawing/2014/main" id="{6A7F0A44-56E6-9F30-40CF-E7074CC6E273}"/>
              </a:ext>
            </a:extLst>
          </p:cNvPr>
          <p:cNvSpPr>
            <a:spLocks noGrp="1"/>
          </p:cNvSpPr>
          <p:nvPr>
            <p:ph type="sldNum" sz="quarter" idx="12"/>
          </p:nvPr>
        </p:nvSpPr>
        <p:spPr/>
        <p:txBody>
          <a:bodyPr/>
          <a:lstStyle>
            <a:lvl1pPr>
              <a:defRPr/>
            </a:lvl1pPr>
          </a:lstStyle>
          <a:p>
            <a:fld id="{72D0132B-8AEC-4C02-BB45-75A155810AD7}" type="slidenum">
              <a:rPr lang="es-CO" altLang="es-CO"/>
              <a:pPr/>
              <a:t>‹Nº›</a:t>
            </a:fld>
            <a:endParaRPr lang="es-CO" altLang="es-CO"/>
          </a:p>
        </p:txBody>
      </p:sp>
    </p:spTree>
    <p:extLst>
      <p:ext uri="{BB962C8B-B14F-4D97-AF65-F5344CB8AC3E}">
        <p14:creationId xmlns:p14="http://schemas.microsoft.com/office/powerpoint/2010/main" val="2800610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En blanco">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6A3E148-8D9A-73B0-E50D-45745C671264}"/>
              </a:ext>
            </a:extLst>
          </p:cNvPr>
          <p:cNvSpPr/>
          <p:nvPr/>
        </p:nvSpPr>
        <p:spPr>
          <a:xfrm>
            <a:off x="0" y="6145213"/>
            <a:ext cx="12192000" cy="712787"/>
          </a:xfrm>
          <a:prstGeom prst="rect">
            <a:avLst/>
          </a:prstGeom>
          <a:solidFill>
            <a:srgbClr val="FFFFEB"/>
          </a:solidFill>
          <a:ln>
            <a:solidFill>
              <a:srgbClr val="F3FFF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CO"/>
          </a:p>
        </p:txBody>
      </p:sp>
      <p:pic>
        <p:nvPicPr>
          <p:cNvPr id="3" name="Marcador de contenido 4" descr="Logotipo&#10;&#10;Descripción generada automáticamente">
            <a:extLst>
              <a:ext uri="{FF2B5EF4-FFF2-40B4-BE49-F238E27FC236}">
                <a16:creationId xmlns:a16="http://schemas.microsoft.com/office/drawing/2014/main" id="{FE971648-E1F9-AA9D-B032-BE000C0349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263" y="6181725"/>
            <a:ext cx="18288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Marcador de contenido 2">
            <a:extLst>
              <a:ext uri="{FF2B5EF4-FFF2-40B4-BE49-F238E27FC236}">
                <a16:creationId xmlns:a16="http://schemas.microsoft.com/office/drawing/2014/main" id="{9BC26F2A-5D30-4288-B857-4FB725ED1A2F}"/>
              </a:ext>
            </a:extLst>
          </p:cNvPr>
          <p:cNvSpPr>
            <a:spLocks noGrp="1"/>
          </p:cNvSpPr>
          <p:nvPr>
            <p:ph idx="1"/>
          </p:nvPr>
        </p:nvSpPr>
        <p:spPr>
          <a:xfrm>
            <a:off x="838200" y="1824921"/>
            <a:ext cx="10394659" cy="4183321"/>
          </a:xfrm>
        </p:spPr>
        <p:txBody>
          <a:bodyPr/>
          <a:lstStyle/>
          <a:p>
            <a:pPr lvl="0"/>
            <a:r>
              <a:rPr lang="es-ES" dirty="0"/>
              <a:t>Editar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8" name="Título 1">
            <a:extLst>
              <a:ext uri="{FF2B5EF4-FFF2-40B4-BE49-F238E27FC236}">
                <a16:creationId xmlns:a16="http://schemas.microsoft.com/office/drawing/2014/main" id="{CB3DB8AA-BCAB-4BDA-A065-C08A35A03EB9}"/>
              </a:ext>
            </a:extLst>
          </p:cNvPr>
          <p:cNvSpPr>
            <a:spLocks noGrp="1"/>
          </p:cNvSpPr>
          <p:nvPr>
            <p:ph type="title"/>
          </p:nvPr>
        </p:nvSpPr>
        <p:spPr>
          <a:xfrm>
            <a:off x="838200" y="481297"/>
            <a:ext cx="10515600" cy="1325563"/>
          </a:xfrm>
        </p:spPr>
        <p:txBody>
          <a:bodyPr>
            <a:normAutofit/>
          </a:bodyPr>
          <a:lstStyle>
            <a:lvl1pPr>
              <a:defRPr sz="3600"/>
            </a:lvl1pPr>
          </a:lstStyle>
          <a:p>
            <a:r>
              <a:rPr lang="es-ES"/>
              <a:t>Haga clic para modificar el estilo de título del patrón</a:t>
            </a:r>
            <a:endParaRPr lang="es-CO"/>
          </a:p>
        </p:txBody>
      </p:sp>
      <p:sp>
        <p:nvSpPr>
          <p:cNvPr id="4" name="Marcador de fecha 1">
            <a:extLst>
              <a:ext uri="{FF2B5EF4-FFF2-40B4-BE49-F238E27FC236}">
                <a16:creationId xmlns:a16="http://schemas.microsoft.com/office/drawing/2014/main" id="{8666DFC4-3B0F-2210-56A0-AF7378026364}"/>
              </a:ext>
            </a:extLst>
          </p:cNvPr>
          <p:cNvSpPr>
            <a:spLocks noGrp="1"/>
          </p:cNvSpPr>
          <p:nvPr>
            <p:ph type="dt" sz="half" idx="10"/>
          </p:nvPr>
        </p:nvSpPr>
        <p:spPr/>
        <p:txBody>
          <a:bodyPr/>
          <a:lstStyle>
            <a:lvl1pPr>
              <a:defRPr/>
            </a:lvl1pPr>
          </a:lstStyle>
          <a:p>
            <a:pPr>
              <a:defRPr/>
            </a:pPr>
            <a:fld id="{9CC926AB-E673-4313-9FB6-64DDFE8E2873}" type="datetimeFigureOut">
              <a:rPr lang="es-CO"/>
              <a:pPr>
                <a:defRPr/>
              </a:pPr>
              <a:t>22/07/2025</a:t>
            </a:fld>
            <a:endParaRPr lang="es-CO"/>
          </a:p>
        </p:txBody>
      </p:sp>
      <p:sp>
        <p:nvSpPr>
          <p:cNvPr id="5" name="Marcador de pie de página 2">
            <a:extLst>
              <a:ext uri="{FF2B5EF4-FFF2-40B4-BE49-F238E27FC236}">
                <a16:creationId xmlns:a16="http://schemas.microsoft.com/office/drawing/2014/main" id="{E4C3C110-27D0-B1EB-CA3A-194DA0E3BAAA}"/>
              </a:ext>
            </a:extLst>
          </p:cNvPr>
          <p:cNvSpPr>
            <a:spLocks noGrp="1"/>
          </p:cNvSpPr>
          <p:nvPr>
            <p:ph type="ftr" sz="quarter" idx="11"/>
          </p:nvPr>
        </p:nvSpPr>
        <p:spPr/>
        <p:txBody>
          <a:bodyPr/>
          <a:lstStyle>
            <a:lvl1pPr>
              <a:defRPr/>
            </a:lvl1pPr>
          </a:lstStyle>
          <a:p>
            <a:pPr>
              <a:defRPr/>
            </a:pPr>
            <a:endParaRPr lang="es-CO"/>
          </a:p>
        </p:txBody>
      </p:sp>
      <p:sp>
        <p:nvSpPr>
          <p:cNvPr id="6" name="Marcador de número de diapositiva 3">
            <a:extLst>
              <a:ext uri="{FF2B5EF4-FFF2-40B4-BE49-F238E27FC236}">
                <a16:creationId xmlns:a16="http://schemas.microsoft.com/office/drawing/2014/main" id="{D51D1F50-87FA-752C-4E17-778BB5210E98}"/>
              </a:ext>
            </a:extLst>
          </p:cNvPr>
          <p:cNvSpPr>
            <a:spLocks noGrp="1"/>
          </p:cNvSpPr>
          <p:nvPr>
            <p:ph type="sldNum" sz="quarter" idx="12"/>
          </p:nvPr>
        </p:nvSpPr>
        <p:spPr/>
        <p:txBody>
          <a:bodyPr/>
          <a:lstStyle>
            <a:lvl1pPr>
              <a:defRPr/>
            </a:lvl1pPr>
          </a:lstStyle>
          <a:p>
            <a:fld id="{79FB75F7-C2C0-41E2-A276-0E28FA53A388}" type="slidenum">
              <a:rPr lang="es-CO" altLang="es-CO"/>
              <a:pPr/>
              <a:t>‹Nº›</a:t>
            </a:fld>
            <a:endParaRPr lang="es-CO" altLang="es-CO"/>
          </a:p>
        </p:txBody>
      </p:sp>
    </p:spTree>
    <p:extLst>
      <p:ext uri="{BB962C8B-B14F-4D97-AF65-F5344CB8AC3E}">
        <p14:creationId xmlns:p14="http://schemas.microsoft.com/office/powerpoint/2010/main" val="396000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3D317E-2039-4BFE-A2A6-E17FB25942A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A1100196-116C-4672-A088-5865A22DBD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8FD7DAAB-E4B0-F1B8-F1FD-1E9127D3085A}"/>
              </a:ext>
            </a:extLst>
          </p:cNvPr>
          <p:cNvSpPr>
            <a:spLocks noGrp="1"/>
          </p:cNvSpPr>
          <p:nvPr>
            <p:ph type="dt" sz="half" idx="10"/>
          </p:nvPr>
        </p:nvSpPr>
        <p:spPr/>
        <p:txBody>
          <a:bodyPr/>
          <a:lstStyle>
            <a:lvl1pPr>
              <a:defRPr/>
            </a:lvl1pPr>
          </a:lstStyle>
          <a:p>
            <a:pPr>
              <a:defRPr/>
            </a:pPr>
            <a:fld id="{119F7E9D-8D3E-45C8-A34D-8B8A71C0D8B2}" type="datetimeFigureOut">
              <a:rPr lang="es-CO"/>
              <a:pPr>
                <a:defRPr/>
              </a:pPr>
              <a:t>22/07/2025</a:t>
            </a:fld>
            <a:endParaRPr lang="es-CO"/>
          </a:p>
        </p:txBody>
      </p:sp>
      <p:sp>
        <p:nvSpPr>
          <p:cNvPr id="5" name="Marcador de pie de página 4">
            <a:extLst>
              <a:ext uri="{FF2B5EF4-FFF2-40B4-BE49-F238E27FC236}">
                <a16:creationId xmlns:a16="http://schemas.microsoft.com/office/drawing/2014/main" id="{468525FB-A903-8B86-4E4D-4501D78508A5}"/>
              </a:ext>
            </a:extLst>
          </p:cNvPr>
          <p:cNvSpPr>
            <a:spLocks noGrp="1"/>
          </p:cNvSpPr>
          <p:nvPr>
            <p:ph type="ftr" sz="quarter" idx="11"/>
          </p:nvPr>
        </p:nvSpPr>
        <p:spPr/>
        <p:txBody>
          <a:bodyPr/>
          <a:lstStyle>
            <a:lvl1pPr>
              <a:defRPr/>
            </a:lvl1pPr>
          </a:lstStyle>
          <a:p>
            <a:pPr>
              <a:defRPr/>
            </a:pPr>
            <a:endParaRPr lang="es-CO"/>
          </a:p>
        </p:txBody>
      </p:sp>
      <p:sp>
        <p:nvSpPr>
          <p:cNvPr id="6" name="Marcador de número de diapositiva 5">
            <a:extLst>
              <a:ext uri="{FF2B5EF4-FFF2-40B4-BE49-F238E27FC236}">
                <a16:creationId xmlns:a16="http://schemas.microsoft.com/office/drawing/2014/main" id="{5EF13D1B-BD9B-8917-BDFA-9543111A8FF7}"/>
              </a:ext>
            </a:extLst>
          </p:cNvPr>
          <p:cNvSpPr>
            <a:spLocks noGrp="1"/>
          </p:cNvSpPr>
          <p:nvPr>
            <p:ph type="sldNum" sz="quarter" idx="12"/>
          </p:nvPr>
        </p:nvSpPr>
        <p:spPr/>
        <p:txBody>
          <a:bodyPr/>
          <a:lstStyle>
            <a:lvl1pPr>
              <a:defRPr/>
            </a:lvl1pPr>
          </a:lstStyle>
          <a:p>
            <a:fld id="{C39008D8-8CEF-41FC-880D-76C2E9A7B9D4}" type="slidenum">
              <a:rPr lang="es-CO" altLang="es-CO"/>
              <a:pPr/>
              <a:t>‹Nº›</a:t>
            </a:fld>
            <a:endParaRPr lang="es-CO" altLang="es-CO"/>
          </a:p>
        </p:txBody>
      </p:sp>
    </p:spTree>
    <p:extLst>
      <p:ext uri="{BB962C8B-B14F-4D97-AF65-F5344CB8AC3E}">
        <p14:creationId xmlns:p14="http://schemas.microsoft.com/office/powerpoint/2010/main" val="219427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C9C951-39DC-44D3-9CD3-D5CB17A2DC9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8F7E6CA-C37D-4F61-A60F-4659CD734E5A}"/>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F0226091-6338-4682-A942-3336A3236237}"/>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3">
            <a:extLst>
              <a:ext uri="{FF2B5EF4-FFF2-40B4-BE49-F238E27FC236}">
                <a16:creationId xmlns:a16="http://schemas.microsoft.com/office/drawing/2014/main" id="{99F53876-864D-17A2-6D9C-44BBAE81B216}"/>
              </a:ext>
            </a:extLst>
          </p:cNvPr>
          <p:cNvSpPr>
            <a:spLocks noGrp="1"/>
          </p:cNvSpPr>
          <p:nvPr>
            <p:ph type="dt" sz="half" idx="10"/>
          </p:nvPr>
        </p:nvSpPr>
        <p:spPr/>
        <p:txBody>
          <a:bodyPr/>
          <a:lstStyle>
            <a:lvl1pPr>
              <a:defRPr/>
            </a:lvl1pPr>
          </a:lstStyle>
          <a:p>
            <a:pPr>
              <a:defRPr/>
            </a:pPr>
            <a:fld id="{F8B1D4B1-CE08-4CFA-B1BC-590C48C7F70C}" type="datetimeFigureOut">
              <a:rPr lang="es-CO"/>
              <a:pPr>
                <a:defRPr/>
              </a:pPr>
              <a:t>22/07/2025</a:t>
            </a:fld>
            <a:endParaRPr lang="es-CO"/>
          </a:p>
        </p:txBody>
      </p:sp>
      <p:sp>
        <p:nvSpPr>
          <p:cNvPr id="6" name="Marcador de pie de página 4">
            <a:extLst>
              <a:ext uri="{FF2B5EF4-FFF2-40B4-BE49-F238E27FC236}">
                <a16:creationId xmlns:a16="http://schemas.microsoft.com/office/drawing/2014/main" id="{AC5D2256-8506-F53A-E6D8-A88266E538F6}"/>
              </a:ext>
            </a:extLst>
          </p:cNvPr>
          <p:cNvSpPr>
            <a:spLocks noGrp="1"/>
          </p:cNvSpPr>
          <p:nvPr>
            <p:ph type="ftr" sz="quarter" idx="11"/>
          </p:nvPr>
        </p:nvSpPr>
        <p:spPr/>
        <p:txBody>
          <a:bodyPr/>
          <a:lstStyle>
            <a:lvl1pPr>
              <a:defRPr/>
            </a:lvl1pPr>
          </a:lstStyle>
          <a:p>
            <a:pPr>
              <a:defRPr/>
            </a:pPr>
            <a:endParaRPr lang="es-CO"/>
          </a:p>
        </p:txBody>
      </p:sp>
      <p:sp>
        <p:nvSpPr>
          <p:cNvPr id="7" name="Marcador de número de diapositiva 5">
            <a:extLst>
              <a:ext uri="{FF2B5EF4-FFF2-40B4-BE49-F238E27FC236}">
                <a16:creationId xmlns:a16="http://schemas.microsoft.com/office/drawing/2014/main" id="{D0D780FB-7A00-06E7-4901-063500363EC1}"/>
              </a:ext>
            </a:extLst>
          </p:cNvPr>
          <p:cNvSpPr>
            <a:spLocks noGrp="1"/>
          </p:cNvSpPr>
          <p:nvPr>
            <p:ph type="sldNum" sz="quarter" idx="12"/>
          </p:nvPr>
        </p:nvSpPr>
        <p:spPr/>
        <p:txBody>
          <a:bodyPr/>
          <a:lstStyle>
            <a:lvl1pPr>
              <a:defRPr/>
            </a:lvl1pPr>
          </a:lstStyle>
          <a:p>
            <a:fld id="{10D81016-0F34-42D0-90CA-A652CCC28259}" type="slidenum">
              <a:rPr lang="es-CO" altLang="es-CO"/>
              <a:pPr/>
              <a:t>‹Nº›</a:t>
            </a:fld>
            <a:endParaRPr lang="es-CO" altLang="es-CO"/>
          </a:p>
        </p:txBody>
      </p:sp>
    </p:spTree>
    <p:extLst>
      <p:ext uri="{BB962C8B-B14F-4D97-AF65-F5344CB8AC3E}">
        <p14:creationId xmlns:p14="http://schemas.microsoft.com/office/powerpoint/2010/main" val="179388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787F79-0A0C-49D2-8D5E-62BDEE2AC26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BD9459B-A97B-4AB6-89C2-8AD9EEBDB1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4E5A0FB6-2B45-468E-B825-2349AA0DBE38}"/>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7C9A0071-3BD1-44A0-83F0-BD98928E82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0AA959CC-DA56-4F57-BE3E-48B5CD14A23A}"/>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3">
            <a:extLst>
              <a:ext uri="{FF2B5EF4-FFF2-40B4-BE49-F238E27FC236}">
                <a16:creationId xmlns:a16="http://schemas.microsoft.com/office/drawing/2014/main" id="{AE5F5AFD-22A9-BA55-9385-6B8E6183D179}"/>
              </a:ext>
            </a:extLst>
          </p:cNvPr>
          <p:cNvSpPr>
            <a:spLocks noGrp="1"/>
          </p:cNvSpPr>
          <p:nvPr>
            <p:ph type="dt" sz="half" idx="10"/>
          </p:nvPr>
        </p:nvSpPr>
        <p:spPr/>
        <p:txBody>
          <a:bodyPr/>
          <a:lstStyle>
            <a:lvl1pPr>
              <a:defRPr/>
            </a:lvl1pPr>
          </a:lstStyle>
          <a:p>
            <a:pPr>
              <a:defRPr/>
            </a:pPr>
            <a:fld id="{E1F9735B-23B8-46A7-B6D1-959561A0B52D}" type="datetimeFigureOut">
              <a:rPr lang="es-CO"/>
              <a:pPr>
                <a:defRPr/>
              </a:pPr>
              <a:t>22/07/2025</a:t>
            </a:fld>
            <a:endParaRPr lang="es-CO"/>
          </a:p>
        </p:txBody>
      </p:sp>
      <p:sp>
        <p:nvSpPr>
          <p:cNvPr id="8" name="Marcador de pie de página 4">
            <a:extLst>
              <a:ext uri="{FF2B5EF4-FFF2-40B4-BE49-F238E27FC236}">
                <a16:creationId xmlns:a16="http://schemas.microsoft.com/office/drawing/2014/main" id="{99CA72BF-93A4-3336-640C-71B47F05B010}"/>
              </a:ext>
            </a:extLst>
          </p:cNvPr>
          <p:cNvSpPr>
            <a:spLocks noGrp="1"/>
          </p:cNvSpPr>
          <p:nvPr>
            <p:ph type="ftr" sz="quarter" idx="11"/>
          </p:nvPr>
        </p:nvSpPr>
        <p:spPr/>
        <p:txBody>
          <a:bodyPr/>
          <a:lstStyle>
            <a:lvl1pPr>
              <a:defRPr/>
            </a:lvl1pPr>
          </a:lstStyle>
          <a:p>
            <a:pPr>
              <a:defRPr/>
            </a:pPr>
            <a:endParaRPr lang="es-CO"/>
          </a:p>
        </p:txBody>
      </p:sp>
      <p:sp>
        <p:nvSpPr>
          <p:cNvPr id="9" name="Marcador de número de diapositiva 5">
            <a:extLst>
              <a:ext uri="{FF2B5EF4-FFF2-40B4-BE49-F238E27FC236}">
                <a16:creationId xmlns:a16="http://schemas.microsoft.com/office/drawing/2014/main" id="{42558C18-AF82-A520-1FD1-ACC86DCBE4FF}"/>
              </a:ext>
            </a:extLst>
          </p:cNvPr>
          <p:cNvSpPr>
            <a:spLocks noGrp="1"/>
          </p:cNvSpPr>
          <p:nvPr>
            <p:ph type="sldNum" sz="quarter" idx="12"/>
          </p:nvPr>
        </p:nvSpPr>
        <p:spPr/>
        <p:txBody>
          <a:bodyPr/>
          <a:lstStyle>
            <a:lvl1pPr>
              <a:defRPr/>
            </a:lvl1pPr>
          </a:lstStyle>
          <a:p>
            <a:fld id="{A62C9B25-B58A-4ECA-85AB-34EDE70FDFAB}" type="slidenum">
              <a:rPr lang="es-CO" altLang="es-CO"/>
              <a:pPr/>
              <a:t>‹Nº›</a:t>
            </a:fld>
            <a:endParaRPr lang="es-CO" altLang="es-CO"/>
          </a:p>
        </p:txBody>
      </p:sp>
    </p:spTree>
    <p:extLst>
      <p:ext uri="{BB962C8B-B14F-4D97-AF65-F5344CB8AC3E}">
        <p14:creationId xmlns:p14="http://schemas.microsoft.com/office/powerpoint/2010/main" val="2409886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2288DA-46A9-40B5-BC2C-0B84C72DB36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3">
            <a:extLst>
              <a:ext uri="{FF2B5EF4-FFF2-40B4-BE49-F238E27FC236}">
                <a16:creationId xmlns:a16="http://schemas.microsoft.com/office/drawing/2014/main" id="{1655A690-756A-2EC7-7960-05A4C9FE28C0}"/>
              </a:ext>
            </a:extLst>
          </p:cNvPr>
          <p:cNvSpPr>
            <a:spLocks noGrp="1"/>
          </p:cNvSpPr>
          <p:nvPr>
            <p:ph type="dt" sz="half" idx="10"/>
          </p:nvPr>
        </p:nvSpPr>
        <p:spPr/>
        <p:txBody>
          <a:bodyPr/>
          <a:lstStyle>
            <a:lvl1pPr>
              <a:defRPr/>
            </a:lvl1pPr>
          </a:lstStyle>
          <a:p>
            <a:pPr>
              <a:defRPr/>
            </a:pPr>
            <a:fld id="{A1337B78-2D1F-4907-B5C3-00AC99B94B76}" type="datetimeFigureOut">
              <a:rPr lang="es-CO"/>
              <a:pPr>
                <a:defRPr/>
              </a:pPr>
              <a:t>22/07/2025</a:t>
            </a:fld>
            <a:endParaRPr lang="es-CO"/>
          </a:p>
        </p:txBody>
      </p:sp>
      <p:sp>
        <p:nvSpPr>
          <p:cNvPr id="4" name="Marcador de pie de página 4">
            <a:extLst>
              <a:ext uri="{FF2B5EF4-FFF2-40B4-BE49-F238E27FC236}">
                <a16:creationId xmlns:a16="http://schemas.microsoft.com/office/drawing/2014/main" id="{631C6943-BAD6-8B4C-EA62-12723ED7B8BA}"/>
              </a:ext>
            </a:extLst>
          </p:cNvPr>
          <p:cNvSpPr>
            <a:spLocks noGrp="1"/>
          </p:cNvSpPr>
          <p:nvPr>
            <p:ph type="ftr" sz="quarter" idx="11"/>
          </p:nvPr>
        </p:nvSpPr>
        <p:spPr/>
        <p:txBody>
          <a:bodyPr/>
          <a:lstStyle>
            <a:lvl1pPr>
              <a:defRPr/>
            </a:lvl1pPr>
          </a:lstStyle>
          <a:p>
            <a:pPr>
              <a:defRPr/>
            </a:pPr>
            <a:endParaRPr lang="es-CO"/>
          </a:p>
        </p:txBody>
      </p:sp>
      <p:sp>
        <p:nvSpPr>
          <p:cNvPr id="5" name="Marcador de número de diapositiva 5">
            <a:extLst>
              <a:ext uri="{FF2B5EF4-FFF2-40B4-BE49-F238E27FC236}">
                <a16:creationId xmlns:a16="http://schemas.microsoft.com/office/drawing/2014/main" id="{DD4B8317-A9C5-2F86-7899-B1E1481DC3FF}"/>
              </a:ext>
            </a:extLst>
          </p:cNvPr>
          <p:cNvSpPr>
            <a:spLocks noGrp="1"/>
          </p:cNvSpPr>
          <p:nvPr>
            <p:ph type="sldNum" sz="quarter" idx="12"/>
          </p:nvPr>
        </p:nvSpPr>
        <p:spPr/>
        <p:txBody>
          <a:bodyPr/>
          <a:lstStyle>
            <a:lvl1pPr>
              <a:defRPr/>
            </a:lvl1pPr>
          </a:lstStyle>
          <a:p>
            <a:fld id="{28BF69E1-8B0F-43D8-B5C1-C4081D27C85A}" type="slidenum">
              <a:rPr lang="es-CO" altLang="es-CO"/>
              <a:pPr/>
              <a:t>‹Nº›</a:t>
            </a:fld>
            <a:endParaRPr lang="es-CO" altLang="es-CO"/>
          </a:p>
        </p:txBody>
      </p:sp>
    </p:spTree>
    <p:extLst>
      <p:ext uri="{BB962C8B-B14F-4D97-AF65-F5344CB8AC3E}">
        <p14:creationId xmlns:p14="http://schemas.microsoft.com/office/powerpoint/2010/main" val="2907915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Marcador de título 1">
            <a:extLst>
              <a:ext uri="{FF2B5EF4-FFF2-40B4-BE49-F238E27FC236}">
                <a16:creationId xmlns:a16="http://schemas.microsoft.com/office/drawing/2014/main" id="{34253B29-48DA-8829-5A59-12FEED391EA8}"/>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O"/>
              <a:t>Haga clic para modificar el estilo de título del patrón</a:t>
            </a:r>
            <a:endParaRPr lang="es-CO" altLang="es-CO"/>
          </a:p>
        </p:txBody>
      </p:sp>
      <p:sp>
        <p:nvSpPr>
          <p:cNvPr id="1027" name="Marcador de texto 2">
            <a:extLst>
              <a:ext uri="{FF2B5EF4-FFF2-40B4-BE49-F238E27FC236}">
                <a16:creationId xmlns:a16="http://schemas.microsoft.com/office/drawing/2014/main" id="{6D541789-1438-7528-C98D-445DF5787107}"/>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O"/>
              <a:t>Editar los estilos de texto del patrón</a:t>
            </a:r>
          </a:p>
          <a:p>
            <a:pPr lvl="1"/>
            <a:r>
              <a:rPr lang="es-ES" altLang="es-CO"/>
              <a:t>Segundo nivel</a:t>
            </a:r>
          </a:p>
          <a:p>
            <a:pPr lvl="2"/>
            <a:r>
              <a:rPr lang="es-ES" altLang="es-CO"/>
              <a:t>Tercer nivel</a:t>
            </a:r>
          </a:p>
          <a:p>
            <a:pPr lvl="3"/>
            <a:r>
              <a:rPr lang="es-ES" altLang="es-CO"/>
              <a:t>Cuarto nivel</a:t>
            </a:r>
          </a:p>
          <a:p>
            <a:pPr lvl="4"/>
            <a:r>
              <a:rPr lang="es-ES" altLang="es-CO"/>
              <a:t>Quinto nivel</a:t>
            </a:r>
            <a:endParaRPr lang="es-CO" altLang="es-CO"/>
          </a:p>
        </p:txBody>
      </p:sp>
      <p:sp>
        <p:nvSpPr>
          <p:cNvPr id="4" name="Marcador de fecha 3">
            <a:extLst>
              <a:ext uri="{FF2B5EF4-FFF2-40B4-BE49-F238E27FC236}">
                <a16:creationId xmlns:a16="http://schemas.microsoft.com/office/drawing/2014/main" id="{8A0F9BE9-2FA2-4BDE-A4B8-72D1BD3241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02CA001B-CB03-4F41-9370-61730B0A2517}" type="datetimeFigureOut">
              <a:rPr lang="es-CO"/>
              <a:pPr>
                <a:defRPr/>
              </a:pPr>
              <a:t>22/07/2025</a:t>
            </a:fld>
            <a:endParaRPr lang="es-CO"/>
          </a:p>
        </p:txBody>
      </p:sp>
      <p:sp>
        <p:nvSpPr>
          <p:cNvPr id="5" name="Marcador de pie de página 4">
            <a:extLst>
              <a:ext uri="{FF2B5EF4-FFF2-40B4-BE49-F238E27FC236}">
                <a16:creationId xmlns:a16="http://schemas.microsoft.com/office/drawing/2014/main" id="{CE5C4C3E-F3A3-4AC0-8C10-F9E76C5642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s-CO"/>
          </a:p>
        </p:txBody>
      </p:sp>
      <p:sp>
        <p:nvSpPr>
          <p:cNvPr id="6" name="Marcador de número de diapositiva 5">
            <a:extLst>
              <a:ext uri="{FF2B5EF4-FFF2-40B4-BE49-F238E27FC236}">
                <a16:creationId xmlns:a16="http://schemas.microsoft.com/office/drawing/2014/main" id="{497B2DA6-2E71-4107-987D-4F15D37E0A37}"/>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38503F72-017D-4ACD-BE32-3A58E78D7236}" type="slidenum">
              <a:rPr lang="es-CO" altLang="es-CO"/>
              <a:pPr/>
              <a:t>‹Nº›</a:t>
            </a:fld>
            <a:endParaRPr lang="es-CO" altLang="es-CO"/>
          </a:p>
        </p:txBody>
      </p:sp>
    </p:spTree>
  </p:cSld>
  <p:clrMap bg1="lt1" tx1="dk1" bg2="lt2" tx2="dk2" accent1="accent1" accent2="accent2" accent3="accent3" accent4="accent4" accent5="accent5" accent6="accent6" hlink="hlink" folHlink="folHlink"/>
  <p:sldLayoutIdLst>
    <p:sldLayoutId id="2147483688" r:id="rId1"/>
    <p:sldLayoutId id="2147483698" r:id="rId2"/>
    <p:sldLayoutId id="2147483699" r:id="rId3"/>
    <p:sldLayoutId id="2147483700" r:id="rId4"/>
    <p:sldLayoutId id="2147483701"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702" r:id="rId15"/>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EDF9"/>
        </a:solidFill>
        <a:effectLst/>
      </p:bgPr>
    </p:bg>
    <p:spTree>
      <p:nvGrpSpPr>
        <p:cNvPr id="1" name=""/>
        <p:cNvGrpSpPr/>
        <p:nvPr/>
      </p:nvGrpSpPr>
      <p:grpSpPr>
        <a:xfrm>
          <a:off x="0" y="0"/>
          <a:ext cx="0" cy="0"/>
          <a:chOff x="0" y="0"/>
          <a:chExt cx="0" cy="0"/>
        </a:xfrm>
      </p:grpSpPr>
      <p:sp>
        <p:nvSpPr>
          <p:cNvPr id="8194" name="Título 1">
            <a:extLst>
              <a:ext uri="{FF2B5EF4-FFF2-40B4-BE49-F238E27FC236}">
                <a16:creationId xmlns:a16="http://schemas.microsoft.com/office/drawing/2014/main" id="{B4B6B189-8AE5-A77D-1707-5D0AB21B3B9E}"/>
              </a:ext>
            </a:extLst>
          </p:cNvPr>
          <p:cNvSpPr>
            <a:spLocks noGrp="1" noChangeArrowheads="1"/>
          </p:cNvSpPr>
          <p:nvPr>
            <p:ph type="ctrTitle"/>
          </p:nvPr>
        </p:nvSpPr>
        <p:spPr>
          <a:xfrm>
            <a:off x="1644650" y="1530350"/>
            <a:ext cx="9144000" cy="2387600"/>
          </a:xfrm>
        </p:spPr>
        <p:txBody>
          <a:bodyPr/>
          <a:lstStyle/>
          <a:p>
            <a:pPr eaLnBrk="1" hangingPunct="1"/>
            <a:r>
              <a:rPr lang="en-US" altLang="es-CO" sz="3200" dirty="0" err="1">
                <a:solidFill>
                  <a:srgbClr val="000000"/>
                </a:solidFill>
                <a:latin typeface="Times New Roman" panose="02020603050405020304" pitchFamily="18" charset="0"/>
              </a:rPr>
              <a:t>Cuidar</a:t>
            </a:r>
            <a:r>
              <a:rPr lang="en-US" altLang="es-CO" sz="3200" dirty="0">
                <a:solidFill>
                  <a:srgbClr val="000000"/>
                </a:solidFill>
                <a:latin typeface="Times New Roman" panose="02020603050405020304" pitchFamily="18" charset="0"/>
              </a:rPr>
              <a:t> con </a:t>
            </a:r>
            <a:r>
              <a:rPr lang="en-US" altLang="es-CO" sz="3200" dirty="0" err="1">
                <a:solidFill>
                  <a:srgbClr val="000000"/>
                </a:solidFill>
                <a:latin typeface="Times New Roman" panose="02020603050405020304" pitchFamily="18" charset="0"/>
              </a:rPr>
              <a:t>Evidencia</a:t>
            </a:r>
            <a:br>
              <a:rPr lang="en-US" altLang="es-CO" sz="3200" dirty="0">
                <a:solidFill>
                  <a:srgbClr val="000000"/>
                </a:solidFill>
                <a:latin typeface="Times New Roman" panose="02020603050405020304" pitchFamily="18" charset="0"/>
              </a:rPr>
            </a:br>
            <a:r>
              <a:rPr lang="en-US" altLang="es-CO" sz="3200" dirty="0">
                <a:solidFill>
                  <a:srgbClr val="000000"/>
                </a:solidFill>
                <a:latin typeface="Times New Roman" panose="02020603050405020304" pitchFamily="18" charset="0"/>
              </a:rPr>
              <a:t> </a:t>
            </a:r>
            <a:endParaRPr lang="es-CO" altLang="es-CO" sz="3200" dirty="0"/>
          </a:p>
        </p:txBody>
      </p:sp>
      <p:sp>
        <p:nvSpPr>
          <p:cNvPr id="3" name="Subtítulo 2">
            <a:extLst>
              <a:ext uri="{FF2B5EF4-FFF2-40B4-BE49-F238E27FC236}">
                <a16:creationId xmlns:a16="http://schemas.microsoft.com/office/drawing/2014/main" id="{92B3C16C-16F0-6974-251F-4BF17C32C1B4}"/>
              </a:ext>
            </a:extLst>
          </p:cNvPr>
          <p:cNvSpPr>
            <a:spLocks noGrp="1"/>
          </p:cNvSpPr>
          <p:nvPr>
            <p:ph type="subTitle" idx="1"/>
          </p:nvPr>
        </p:nvSpPr>
        <p:spPr>
          <a:xfrm>
            <a:off x="1644650" y="3602038"/>
            <a:ext cx="9144000" cy="1249362"/>
          </a:xfrm>
        </p:spPr>
        <p:txBody>
          <a:bodyPr rtlCol="0">
            <a:normAutofit fontScale="25000" lnSpcReduction="20000"/>
          </a:bodyPr>
          <a:lstStyle/>
          <a:p>
            <a:pPr eaLnBrk="1" fontAlgn="auto" hangingPunct="1">
              <a:spcAft>
                <a:spcPts val="0"/>
              </a:spcAft>
              <a:defRPr/>
            </a:pPr>
            <a:r>
              <a:rPr lang="en-US" sz="4800" dirty="0">
                <a:solidFill>
                  <a:srgbClr val="000000"/>
                </a:solidFill>
                <a:latin typeface="Times New Roman" panose="02020603050405020304" pitchFamily="18" charset="0"/>
              </a:rPr>
              <a:t> </a:t>
            </a:r>
            <a:r>
              <a:rPr lang="es-ES" sz="8000" dirty="0"/>
              <a:t>Información disponible en la Gran Encuesta Integrada de Hogares (GEIH) para conocer y profundizar en el sector cuidado</a:t>
            </a:r>
            <a:endParaRPr lang="en-US" sz="8000" dirty="0">
              <a:solidFill>
                <a:srgbClr val="000000"/>
              </a:solidFill>
              <a:latin typeface="Times New Roman" panose="02020603050405020304" pitchFamily="18" charset="0"/>
            </a:endParaRPr>
          </a:p>
          <a:p>
            <a:pPr eaLnBrk="1" fontAlgn="auto" hangingPunct="1">
              <a:spcAft>
                <a:spcPts val="0"/>
              </a:spcAft>
              <a:defRPr/>
            </a:pPr>
            <a:endParaRPr lang="en-US" sz="8000" dirty="0">
              <a:solidFill>
                <a:srgbClr val="000000"/>
              </a:solidFill>
              <a:latin typeface="Times New Roman" panose="02020603050405020304" pitchFamily="18" charset="0"/>
            </a:endParaRPr>
          </a:p>
          <a:p>
            <a:pPr eaLnBrk="1" fontAlgn="auto" hangingPunct="1">
              <a:spcAft>
                <a:spcPts val="0"/>
              </a:spcAft>
              <a:defRPr/>
            </a:pPr>
            <a:r>
              <a:rPr lang="en-US" sz="6400" dirty="0">
                <a:solidFill>
                  <a:srgbClr val="000000"/>
                </a:solidFill>
                <a:latin typeface="Times New Roman" panose="02020603050405020304" pitchFamily="18" charset="0"/>
              </a:rPr>
              <a:t>Luisa Fernanda Bernat-Díaz</a:t>
            </a:r>
          </a:p>
          <a:p>
            <a:pPr eaLnBrk="1" fontAlgn="auto" hangingPunct="1">
              <a:spcAft>
                <a:spcPts val="0"/>
              </a:spcAft>
              <a:defRPr/>
            </a:pPr>
            <a:r>
              <a:rPr lang="en-US" sz="6400" dirty="0">
                <a:solidFill>
                  <a:srgbClr val="000000"/>
                </a:solidFill>
                <a:latin typeface="Times New Roman" panose="02020603050405020304" pitchFamily="18" charset="0"/>
              </a:rPr>
              <a:t>Linda </a:t>
            </a:r>
            <a:r>
              <a:rPr lang="en-US" sz="6400" dirty="0" err="1">
                <a:solidFill>
                  <a:srgbClr val="000000"/>
                </a:solidFill>
                <a:latin typeface="Times New Roman" panose="02020603050405020304" pitchFamily="18" charset="0"/>
              </a:rPr>
              <a:t>Corredor</a:t>
            </a:r>
            <a:r>
              <a:rPr lang="en-US" sz="6400" dirty="0">
                <a:solidFill>
                  <a:srgbClr val="000000"/>
                </a:solidFill>
                <a:latin typeface="Times New Roman" panose="02020603050405020304" pitchFamily="18" charset="0"/>
              </a:rPr>
              <a:t>-Martínez</a:t>
            </a:r>
            <a:endParaRPr lang="es-CO" sz="3700" dirty="0"/>
          </a:p>
        </p:txBody>
      </p:sp>
      <p:pic>
        <p:nvPicPr>
          <p:cNvPr id="8196" name="Marcador de contenido 4" descr="Logotipo&#10;&#10;Descripción generada automáticamente">
            <a:extLst>
              <a:ext uri="{FF2B5EF4-FFF2-40B4-BE49-F238E27FC236}">
                <a16:creationId xmlns:a16="http://schemas.microsoft.com/office/drawing/2014/main" id="{1E23BF49-EF90-A0C9-AFCA-42AA028462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863" y="5657850"/>
            <a:ext cx="2058987"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FFE62B43-9C99-A5FB-D110-6A9EDCCD4BC0}"/>
              </a:ext>
            </a:extLst>
          </p:cNvPr>
          <p:cNvSpPr txBox="1"/>
          <p:nvPr/>
        </p:nvSpPr>
        <p:spPr>
          <a:xfrm>
            <a:off x="861364" y="371662"/>
            <a:ext cx="10521340" cy="2354875"/>
          </a:xfrm>
          <a:prstGeom prst="rect">
            <a:avLst/>
          </a:prstGeom>
          <a:noFill/>
        </p:spPr>
        <p:txBody>
          <a:bodyPr wrap="square">
            <a:spAutoFit/>
          </a:bodyPr>
          <a:lstStyle/>
          <a:p>
            <a:pPr algn="just">
              <a:lnSpc>
                <a:spcPct val="107000"/>
              </a:lnSpc>
              <a:spcAft>
                <a:spcPts val="800"/>
              </a:spcAft>
            </a:pPr>
            <a:r>
              <a:rPr lang="es-CO" sz="2000" b="1" kern="100" dirty="0">
                <a:effectLst/>
                <a:latin typeface="Gill Sans MT" panose="020B0502020104020203" pitchFamily="34" charset="0"/>
                <a:ea typeface="Aptos" panose="020B0004020202020204" pitchFamily="34" charset="0"/>
                <a:cs typeface="Times New Roman" panose="02020603050405020304" pitchFamily="18" charset="0"/>
              </a:rPr>
              <a:t>3. Actualización conceptual  </a:t>
            </a:r>
            <a:endParaRPr lang="es-CO" sz="2000" kern="100" dirty="0">
              <a:effectLst/>
              <a:latin typeface="Gill Sans MT" panose="020B0502020104020203" pitchFamily="34" charset="0"/>
              <a:ea typeface="Aptos" panose="020B0004020202020204" pitchFamily="34" charset="0"/>
              <a:cs typeface="Times New Roman" panose="02020603050405020304" pitchFamily="18" charset="0"/>
            </a:endParaRPr>
          </a:p>
          <a:p>
            <a:pPr marL="1165225" indent="-627063" algn="just">
              <a:lnSpc>
                <a:spcPct val="107000"/>
              </a:lnSpc>
              <a:spcAft>
                <a:spcPts val="800"/>
              </a:spcAft>
            </a:pPr>
            <a:r>
              <a:rPr lang="es-CO" sz="2000" b="1" kern="100" dirty="0">
                <a:effectLst/>
                <a:latin typeface="Gill Sans MT" panose="020B0502020104020203" pitchFamily="34" charset="0"/>
                <a:ea typeface="Aptos" panose="020B0004020202020204" pitchFamily="34" charset="0"/>
                <a:cs typeface="Cambria Math" panose="02040503050406030204" pitchFamily="18" charset="0"/>
              </a:rPr>
              <a:t> </a:t>
            </a:r>
            <a:r>
              <a:rPr lang="es-CO" sz="2000" b="1" kern="100" dirty="0">
                <a:effectLst/>
                <a:latin typeface="Gill Sans MT" panose="020B0502020104020203" pitchFamily="34" charset="0"/>
                <a:ea typeface="Aptos" panose="020B0004020202020204" pitchFamily="34" charset="0"/>
                <a:cs typeface="Times New Roman" panose="02020603050405020304" pitchFamily="18" charset="0"/>
              </a:rPr>
              <a:t>    E . Medición de otras formas de trabajo </a:t>
            </a:r>
            <a:endParaRPr lang="es-CO" sz="2000" kern="100" dirty="0">
              <a:effectLst/>
              <a:latin typeface="Gill Sans MT" panose="020B0502020104020203" pitchFamily="34" charset="0"/>
              <a:ea typeface="Aptos" panose="020B0004020202020204" pitchFamily="34" charset="0"/>
              <a:cs typeface="Times New Roman" panose="02020603050405020304" pitchFamily="18" charset="0"/>
            </a:endParaRPr>
          </a:p>
          <a:p>
            <a:pPr marL="1165225" indent="-627063" algn="just">
              <a:lnSpc>
                <a:spcPct val="107000"/>
              </a:lnSpc>
              <a:spcAft>
                <a:spcPts val="800"/>
              </a:spcAft>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Medición por separado de formas de trabajo específicas:</a:t>
            </a:r>
          </a:p>
          <a:p>
            <a:pPr marL="1344613" lvl="0" indent="-268288" algn="just">
              <a:lnSpc>
                <a:spcPct val="107000"/>
              </a:lnSpc>
              <a:buFont typeface="+mj-lt"/>
              <a:buAutoNum type="arabicPeriod"/>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Trabajo en producción de bienes o servicios para el consumo final propio.</a:t>
            </a:r>
          </a:p>
          <a:p>
            <a:pPr marL="1344613" lvl="0" indent="-268288" algn="just">
              <a:lnSpc>
                <a:spcPct val="107000"/>
              </a:lnSpc>
              <a:buFont typeface="+mj-lt"/>
              <a:buAutoNum type="arabicPeriod"/>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Trabajo voluntario no remunerado y no obligatorio.</a:t>
            </a:r>
          </a:p>
          <a:p>
            <a:pPr marL="1344613" lvl="0" indent="-268288" algn="just">
              <a:lnSpc>
                <a:spcPct val="107000"/>
              </a:lnSpc>
              <a:spcAft>
                <a:spcPts val="800"/>
              </a:spcAft>
              <a:buFont typeface="+mj-lt"/>
              <a:buAutoNum type="arabicPeriod"/>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Trabajo en formación</a:t>
            </a:r>
          </a:p>
        </p:txBody>
      </p:sp>
      <p:graphicFrame>
        <p:nvGraphicFramePr>
          <p:cNvPr id="5" name="Tabla 4">
            <a:extLst>
              <a:ext uri="{FF2B5EF4-FFF2-40B4-BE49-F238E27FC236}">
                <a16:creationId xmlns:a16="http://schemas.microsoft.com/office/drawing/2014/main" id="{B8CA8964-5B68-4A75-236B-27CDB94F0AE8}"/>
              </a:ext>
            </a:extLst>
          </p:cNvPr>
          <p:cNvGraphicFramePr>
            <a:graphicFrameLocks noGrp="1"/>
          </p:cNvGraphicFramePr>
          <p:nvPr>
            <p:extLst>
              <p:ext uri="{D42A27DB-BD31-4B8C-83A1-F6EECF244321}">
                <p14:modId xmlns:p14="http://schemas.microsoft.com/office/powerpoint/2010/main" val="3309475707"/>
              </p:ext>
            </p:extLst>
          </p:nvPr>
        </p:nvGraphicFramePr>
        <p:xfrm>
          <a:off x="823748" y="2809714"/>
          <a:ext cx="10544503" cy="2909466"/>
        </p:xfrm>
        <a:graphic>
          <a:graphicData uri="http://schemas.openxmlformats.org/drawingml/2006/table">
            <a:tbl>
              <a:tblPr/>
              <a:tblGrid>
                <a:gridCol w="921174">
                  <a:extLst>
                    <a:ext uri="{9D8B030D-6E8A-4147-A177-3AD203B41FA5}">
                      <a16:colId xmlns:a16="http://schemas.microsoft.com/office/drawing/2014/main" val="2101446977"/>
                    </a:ext>
                  </a:extLst>
                </a:gridCol>
                <a:gridCol w="2696084">
                  <a:extLst>
                    <a:ext uri="{9D8B030D-6E8A-4147-A177-3AD203B41FA5}">
                      <a16:colId xmlns:a16="http://schemas.microsoft.com/office/drawing/2014/main" val="808285160"/>
                    </a:ext>
                  </a:extLst>
                </a:gridCol>
                <a:gridCol w="1870587">
                  <a:extLst>
                    <a:ext uri="{9D8B030D-6E8A-4147-A177-3AD203B41FA5}">
                      <a16:colId xmlns:a16="http://schemas.microsoft.com/office/drawing/2014/main" val="3320149060"/>
                    </a:ext>
                  </a:extLst>
                </a:gridCol>
                <a:gridCol w="3390704">
                  <a:extLst>
                    <a:ext uri="{9D8B030D-6E8A-4147-A177-3AD203B41FA5}">
                      <a16:colId xmlns:a16="http://schemas.microsoft.com/office/drawing/2014/main" val="2600421941"/>
                    </a:ext>
                  </a:extLst>
                </a:gridCol>
                <a:gridCol w="1665954">
                  <a:extLst>
                    <a:ext uri="{9D8B030D-6E8A-4147-A177-3AD203B41FA5}">
                      <a16:colId xmlns:a16="http://schemas.microsoft.com/office/drawing/2014/main" val="1200295181"/>
                    </a:ext>
                  </a:extLst>
                </a:gridCol>
              </a:tblGrid>
              <a:tr h="523943">
                <a:tc>
                  <a:txBody>
                    <a:bodyPr/>
                    <a:lstStyle/>
                    <a:p>
                      <a:pPr algn="ctr" fontAlgn="b"/>
                      <a:r>
                        <a:rPr lang="es-CO" sz="1200" b="1" i="1" u="none" strike="noStrike" dirty="0">
                          <a:solidFill>
                            <a:srgbClr val="000000"/>
                          </a:solidFill>
                          <a:effectLst/>
                          <a:latin typeface="Gill Sans MT" panose="020B0502020104020203" pitchFamily="34" charset="0"/>
                        </a:rPr>
                        <a:t>Categoría cuidado</a:t>
                      </a:r>
                    </a:p>
                  </a:txBody>
                  <a:tcPr marL="6956" marR="6956" marT="695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CO" sz="1200" b="1" i="1" u="none" strike="noStrike" dirty="0">
                          <a:solidFill>
                            <a:srgbClr val="000000"/>
                          </a:solidFill>
                          <a:effectLst/>
                          <a:latin typeface="Gill Sans MT" panose="020B0502020104020203" pitchFamily="34" charset="0"/>
                        </a:rPr>
                        <a:t>Marco 2005 </a:t>
                      </a:r>
                    </a:p>
                  </a:txBody>
                  <a:tcPr marL="6956" marR="6956" marT="695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CO" sz="1200" b="1" i="1" u="none" strike="noStrike" dirty="0">
                          <a:solidFill>
                            <a:srgbClr val="000000"/>
                          </a:solidFill>
                          <a:effectLst/>
                          <a:latin typeface="Gill Sans MT" panose="020B0502020104020203" pitchFamily="34" charset="0"/>
                        </a:rPr>
                        <a:t>Donde se realiza act.</a:t>
                      </a:r>
                    </a:p>
                  </a:txBody>
                  <a:tcPr marL="6956" marR="6956" marT="695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CO" sz="1200" b="1" i="1" u="none" strike="noStrike" dirty="0">
                          <a:solidFill>
                            <a:srgbClr val="000000"/>
                          </a:solidFill>
                          <a:effectLst/>
                          <a:latin typeface="Gill Sans MT" panose="020B0502020104020203" pitchFamily="34" charset="0"/>
                        </a:rPr>
                        <a:t>Marco 2018</a:t>
                      </a:r>
                    </a:p>
                  </a:txBody>
                  <a:tcPr marL="6956" marR="6956" marT="695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CO" sz="1200" b="1" i="1" u="none" strike="noStrike" dirty="0">
                          <a:solidFill>
                            <a:srgbClr val="000000"/>
                          </a:solidFill>
                          <a:effectLst/>
                          <a:latin typeface="Gill Sans MT" panose="020B0502020104020203" pitchFamily="34" charset="0"/>
                        </a:rPr>
                        <a:t>Donde se realiza act.</a:t>
                      </a:r>
                    </a:p>
                  </a:txBody>
                  <a:tcPr marL="6956" marR="6956" marT="695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5060595"/>
                  </a:ext>
                </a:extLst>
              </a:tr>
              <a:tr h="535008">
                <a:tc rowSpan="3">
                  <a:txBody>
                    <a:bodyPr/>
                    <a:lstStyle/>
                    <a:p>
                      <a:pPr algn="ctr" fontAlgn="ctr"/>
                      <a:r>
                        <a:rPr lang="es-CO" sz="1200" b="0" i="1" u="none" strike="noStrike" dirty="0">
                          <a:solidFill>
                            <a:srgbClr val="000000"/>
                          </a:solidFill>
                          <a:effectLst/>
                          <a:latin typeface="Gill Sans MT" panose="020B0502020104020203" pitchFamily="34" charset="0"/>
                        </a:rPr>
                        <a:t>Cuidado Directo</a:t>
                      </a:r>
                    </a:p>
                  </a:txBody>
                  <a:tcPr marL="6956" marR="6956" marT="695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pPr algn="l" fontAlgn="ctr"/>
                      <a:r>
                        <a:rPr lang="es-CO" sz="1200" b="0" i="0" u="none" strike="noStrike" dirty="0">
                          <a:solidFill>
                            <a:srgbClr val="000000"/>
                          </a:solidFill>
                          <a:effectLst/>
                          <a:latin typeface="Gill Sans MT" panose="020B0502020104020203" pitchFamily="34" charset="0"/>
                        </a:rPr>
                        <a:t>    Cuidado de personas menores</a:t>
                      </a:r>
                    </a:p>
                  </a:txBody>
                  <a:tcPr marL="6956" marR="6956" marT="6956" marB="0" anchor="ctr">
                    <a:lnL>
                      <a:noFill/>
                    </a:lnL>
                    <a:lnR>
                      <a:noFill/>
                    </a:lnR>
                    <a:lnT w="12700" cap="flat" cmpd="sng" algn="ctr">
                      <a:solidFill>
                        <a:schemeClr val="tx1"/>
                      </a:solidFill>
                      <a:prstDash val="solid"/>
                      <a:round/>
                      <a:headEnd type="none" w="med" len="med"/>
                      <a:tailEnd type="none" w="med" len="med"/>
                    </a:lnT>
                    <a:lnB>
                      <a:noFill/>
                    </a:lnB>
                    <a:noFill/>
                  </a:tcPr>
                </a:tc>
                <a:tc rowSpan="3">
                  <a:txBody>
                    <a:bodyPr/>
                    <a:lstStyle/>
                    <a:p>
                      <a:pPr algn="l" fontAlgn="ctr"/>
                      <a:r>
                        <a:rPr lang="es-CO" sz="1200" b="0" i="0" u="none" strike="noStrike" dirty="0">
                          <a:solidFill>
                            <a:srgbClr val="000000"/>
                          </a:solidFill>
                          <a:effectLst/>
                          <a:latin typeface="Gill Sans MT" panose="020B0502020104020203" pitchFamily="34" charset="0"/>
                        </a:rPr>
                        <a:t>General</a:t>
                      </a:r>
                    </a:p>
                  </a:txBody>
                  <a:tcPr marL="6956" marR="6956" marT="695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pPr algn="l" fontAlgn="b"/>
                      <a:r>
                        <a:rPr lang="es-ES" sz="1200" b="0" i="0" u="none" strike="noStrike" dirty="0">
                          <a:solidFill>
                            <a:srgbClr val="000000"/>
                          </a:solidFill>
                          <a:effectLst/>
                          <a:latin typeface="Gill Sans MT" panose="020B0502020104020203" pitchFamily="34" charset="0"/>
                        </a:rPr>
                        <a:t>Cuidar niñas o niños menores de 5 años que no estén enfermos ni en condición de discapacidad</a:t>
                      </a:r>
                    </a:p>
                  </a:txBody>
                  <a:tcPr marL="6956" marR="6956" marT="6956" marB="0" anchor="ctr">
                    <a:lnL>
                      <a:noFill/>
                    </a:lnL>
                    <a:lnR>
                      <a:noFill/>
                    </a:lnR>
                    <a:lnT w="12700" cap="flat" cmpd="sng" algn="ctr">
                      <a:solidFill>
                        <a:schemeClr val="tx1"/>
                      </a:solidFill>
                      <a:prstDash val="solid"/>
                      <a:round/>
                      <a:headEnd type="none" w="med" len="med"/>
                      <a:tailEnd type="none" w="med" len="med"/>
                    </a:lnT>
                    <a:lnB>
                      <a:noFill/>
                    </a:lnB>
                    <a:noFill/>
                  </a:tcPr>
                </a:tc>
                <a:tc rowSpan="6">
                  <a:txBody>
                    <a:bodyPr/>
                    <a:lstStyle/>
                    <a:p>
                      <a:pPr algn="l" fontAlgn="ctr"/>
                      <a:r>
                        <a:rPr lang="es-CO" sz="1200" b="0" i="0" u="none" strike="noStrike" dirty="0">
                          <a:solidFill>
                            <a:srgbClr val="000000"/>
                          </a:solidFill>
                          <a:effectLst/>
                          <a:latin typeface="Gill Sans MT" panose="020B0502020104020203" pitchFamily="34" charset="0"/>
                        </a:rPr>
                        <a:t>Hogar</a:t>
                      </a:r>
                      <a:br>
                        <a:rPr lang="es-CO" sz="1200" b="0" i="0" u="none" strike="noStrike" dirty="0">
                          <a:solidFill>
                            <a:srgbClr val="000000"/>
                          </a:solidFill>
                          <a:effectLst/>
                          <a:latin typeface="Gill Sans MT" panose="020B0502020104020203" pitchFamily="34" charset="0"/>
                        </a:rPr>
                      </a:br>
                      <a:r>
                        <a:rPr lang="es-CO" sz="1200" b="0" i="0" u="none" strike="noStrike" dirty="0">
                          <a:solidFill>
                            <a:srgbClr val="000000"/>
                          </a:solidFill>
                          <a:effectLst/>
                          <a:latin typeface="Gill Sans MT" panose="020B0502020104020203" pitchFamily="34" charset="0"/>
                        </a:rPr>
                        <a:t>Hogares de personas familiares</a:t>
                      </a:r>
                      <a:br>
                        <a:rPr lang="es-CO" sz="1200" b="0" i="0" u="none" strike="noStrike" dirty="0">
                          <a:solidFill>
                            <a:srgbClr val="000000"/>
                          </a:solidFill>
                          <a:effectLst/>
                          <a:latin typeface="Gill Sans MT" panose="020B0502020104020203" pitchFamily="34" charset="0"/>
                        </a:rPr>
                      </a:br>
                      <a:r>
                        <a:rPr lang="es-CO" sz="1200" b="0" i="0" u="none" strike="noStrike" dirty="0">
                          <a:solidFill>
                            <a:srgbClr val="000000"/>
                          </a:solidFill>
                          <a:effectLst/>
                          <a:latin typeface="Gill Sans MT" panose="020B0502020104020203" pitchFamily="34" charset="0"/>
                        </a:rPr>
                        <a:t>Hogares de personas no  familiares</a:t>
                      </a:r>
                    </a:p>
                  </a:txBody>
                  <a:tcPr marL="6956" marR="6956" marT="695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8932650"/>
                  </a:ext>
                </a:extLst>
              </a:tr>
              <a:tr h="523943">
                <a:tc vMerge="1">
                  <a:txBody>
                    <a:bodyPr/>
                    <a:lstStyle/>
                    <a:p>
                      <a:endParaRPr lang="es-CO"/>
                    </a:p>
                  </a:txBody>
                  <a:tcPr/>
                </a:tc>
                <a:tc>
                  <a:txBody>
                    <a:bodyPr/>
                    <a:lstStyle/>
                    <a:p>
                      <a:pPr algn="l" fontAlgn="ctr"/>
                      <a:r>
                        <a:rPr lang="es-ES" sz="1200" b="0" i="0" u="none" strike="noStrike" dirty="0">
                          <a:solidFill>
                            <a:srgbClr val="000000"/>
                          </a:solidFill>
                          <a:effectLst/>
                          <a:latin typeface="Gill Sans MT" panose="020B0502020104020203" pitchFamily="34" charset="0"/>
                        </a:rPr>
                        <a:t>     Cuidado de mayores y discapacitados</a:t>
                      </a:r>
                    </a:p>
                  </a:txBody>
                  <a:tcPr marL="6956" marR="6956" marT="6956" marB="0" anchor="ctr">
                    <a:lnL>
                      <a:noFill/>
                    </a:lnL>
                    <a:lnR>
                      <a:noFill/>
                    </a:lnR>
                    <a:lnT>
                      <a:noFill/>
                    </a:lnT>
                    <a:lnB w="12700" cap="flat" cmpd="sng" algn="ctr">
                      <a:solidFill>
                        <a:schemeClr val="tx1"/>
                      </a:solidFill>
                      <a:prstDash val="dot"/>
                      <a:round/>
                      <a:headEnd type="none" w="med" len="med"/>
                      <a:tailEnd type="none" w="med" len="med"/>
                    </a:lnB>
                    <a:noFill/>
                  </a:tcPr>
                </a:tc>
                <a:tc vMerge="1">
                  <a:txBody>
                    <a:bodyPr/>
                    <a:lstStyle/>
                    <a:p>
                      <a:endParaRPr lang="es-CO"/>
                    </a:p>
                  </a:txBody>
                  <a:tcPr/>
                </a:tc>
                <a:tc>
                  <a:txBody>
                    <a:bodyPr/>
                    <a:lstStyle/>
                    <a:p>
                      <a:pPr algn="l" fontAlgn="b"/>
                      <a:r>
                        <a:rPr lang="es-ES" sz="1200" b="0" i="0" u="none" strike="noStrike" dirty="0">
                          <a:solidFill>
                            <a:srgbClr val="000000"/>
                          </a:solidFill>
                          <a:effectLst/>
                          <a:latin typeface="Gill Sans MT" panose="020B0502020104020203" pitchFamily="34" charset="0"/>
                        </a:rPr>
                        <a:t>Cuidar personas enfermas, en condición de discapacidad o adultos mayores</a:t>
                      </a:r>
                    </a:p>
                  </a:txBody>
                  <a:tcPr marL="6956" marR="6956" marT="6956" marB="0" anchor="ctr">
                    <a:lnL>
                      <a:noFill/>
                    </a:lnL>
                    <a:lnR>
                      <a:noFill/>
                    </a:lnR>
                    <a:lnT>
                      <a:noFill/>
                    </a:lnT>
                    <a:lnB w="12700" cap="flat" cmpd="sng" algn="ctr">
                      <a:solidFill>
                        <a:schemeClr val="tx1"/>
                      </a:solidFill>
                      <a:prstDash val="dot"/>
                      <a:round/>
                      <a:headEnd type="none" w="med" len="med"/>
                      <a:tailEnd type="none" w="med" len="med"/>
                    </a:lnB>
                    <a:noFill/>
                  </a:tcPr>
                </a:tc>
                <a:tc vMerge="1">
                  <a:txBody>
                    <a:bodyPr/>
                    <a:lstStyle/>
                    <a:p>
                      <a:endParaRPr lang="es-CO"/>
                    </a:p>
                  </a:txBody>
                  <a:tcPr/>
                </a:tc>
                <a:extLst>
                  <a:ext uri="{0D108BD9-81ED-4DB2-BD59-A6C34878D82A}">
                    <a16:rowId xmlns:a16="http://schemas.microsoft.com/office/drawing/2014/main" val="928221891"/>
                  </a:ext>
                </a:extLst>
              </a:tr>
              <a:tr h="267543">
                <a:tc vMerge="1">
                  <a:txBody>
                    <a:bodyPr/>
                    <a:lstStyle/>
                    <a:p>
                      <a:endParaRPr lang="es-CO"/>
                    </a:p>
                  </a:txBody>
                  <a:tcPr/>
                </a:tc>
                <a:tc>
                  <a:txBody>
                    <a:bodyPr/>
                    <a:lstStyle/>
                    <a:p>
                      <a:pPr algn="l" fontAlgn="b"/>
                      <a:endParaRPr lang="es-CO" sz="1200" b="0" i="0" u="none" strike="noStrike" dirty="0">
                        <a:solidFill>
                          <a:srgbClr val="000000"/>
                        </a:solidFill>
                        <a:effectLst/>
                        <a:latin typeface="Gill Sans MT" panose="020B0502020104020203" pitchFamily="34" charset="0"/>
                      </a:endParaRPr>
                    </a:p>
                  </a:txBody>
                  <a:tcPr marL="6956" marR="6956" marT="6956" marB="0"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a:noFill/>
                    </a:lnB>
                    <a:noFill/>
                  </a:tcPr>
                </a:tc>
                <a:tc vMerge="1">
                  <a:txBody>
                    <a:bodyPr/>
                    <a:lstStyle/>
                    <a:p>
                      <a:endParaRPr lang="es-CO"/>
                    </a:p>
                  </a:txBody>
                  <a:tcPr/>
                </a:tc>
                <a:tc>
                  <a:txBody>
                    <a:bodyPr/>
                    <a:lstStyle/>
                    <a:p>
                      <a:pPr algn="l" fontAlgn="b"/>
                      <a:r>
                        <a:rPr lang="es-ES" sz="1200" b="0" i="0" u="none" strike="noStrike" dirty="0">
                          <a:solidFill>
                            <a:srgbClr val="000000"/>
                          </a:solidFill>
                          <a:effectLst/>
                          <a:latin typeface="Gill Sans MT" panose="020B0502020104020203" pitchFamily="34" charset="0"/>
                        </a:rPr>
                        <a:t>Ayudar a personas con tareas o trabajos escolares</a:t>
                      </a:r>
                    </a:p>
                  </a:txBody>
                  <a:tcPr marL="6956" marR="6956" marT="6956" marB="0" anchor="ctr">
                    <a:lnL w="12700" cap="flat" cmpd="sng" algn="ctr">
                      <a:solidFill>
                        <a:schemeClr val="tx1"/>
                      </a:solidFill>
                      <a:prstDash val="dot"/>
                      <a:round/>
                      <a:headEnd type="none" w="med" len="med"/>
                      <a:tailEnd type="none" w="med" len="med"/>
                    </a:lnL>
                    <a:lnR>
                      <a:noFill/>
                    </a:lnR>
                    <a:lnT w="12700" cap="flat" cmpd="sng" algn="ctr">
                      <a:solidFill>
                        <a:schemeClr val="tx1"/>
                      </a:solidFill>
                      <a:prstDash val="dot"/>
                      <a:round/>
                      <a:headEnd type="none" w="med" len="med"/>
                      <a:tailEnd type="none" w="med" len="med"/>
                    </a:lnT>
                    <a:lnB>
                      <a:noFill/>
                    </a:lnB>
                    <a:noFill/>
                  </a:tcPr>
                </a:tc>
                <a:tc vMerge="1">
                  <a:txBody>
                    <a:bodyPr/>
                    <a:lstStyle/>
                    <a:p>
                      <a:endParaRPr lang="es-CO"/>
                    </a:p>
                  </a:txBody>
                  <a:tcPr/>
                </a:tc>
                <a:extLst>
                  <a:ext uri="{0D108BD9-81ED-4DB2-BD59-A6C34878D82A}">
                    <a16:rowId xmlns:a16="http://schemas.microsoft.com/office/drawing/2014/main" val="1757843347"/>
                  </a:ext>
                </a:extLst>
              </a:tr>
              <a:tr h="267543">
                <a:tc rowSpan="3">
                  <a:txBody>
                    <a:bodyPr/>
                    <a:lstStyle/>
                    <a:p>
                      <a:pPr algn="ctr" fontAlgn="ctr"/>
                      <a:r>
                        <a:rPr lang="es-CO" sz="1200" b="0" i="1" u="none" strike="noStrike" dirty="0">
                          <a:solidFill>
                            <a:srgbClr val="000000"/>
                          </a:solidFill>
                          <a:effectLst/>
                          <a:latin typeface="Gill Sans MT" panose="020B0502020104020203" pitchFamily="34" charset="0"/>
                        </a:rPr>
                        <a:t>Cuidado Indirecto</a:t>
                      </a:r>
                    </a:p>
                  </a:txBody>
                  <a:tcPr marL="6956" marR="6956" marT="6956" marB="0" anchor="ctr">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fontAlgn="ctr"/>
                      <a:r>
                        <a:rPr lang="es-ES" sz="1200" b="0" i="0" u="none" strike="noStrike" dirty="0">
                          <a:solidFill>
                            <a:srgbClr val="000000"/>
                          </a:solidFill>
                          <a:effectLst/>
                          <a:latin typeface="Gill Sans MT" panose="020B0502020104020203" pitchFamily="34" charset="0"/>
                        </a:rPr>
                        <a:t>      Realizar oficios en su hogar</a:t>
                      </a:r>
                    </a:p>
                  </a:txBody>
                  <a:tcPr marL="6956" marR="6956" marT="6956" marB="0" anchor="ctr">
                    <a:lnL>
                      <a:noFill/>
                    </a:lnL>
                    <a:lnR>
                      <a:noFill/>
                    </a:lnR>
                    <a:lnT>
                      <a:noFill/>
                    </a:lnT>
                    <a:lnB w="12700" cap="flat" cmpd="sng" algn="ctr">
                      <a:solidFill>
                        <a:schemeClr val="tx1"/>
                      </a:solidFill>
                      <a:prstDash val="solid"/>
                      <a:round/>
                      <a:headEnd type="none" w="med" len="med"/>
                      <a:tailEnd type="none" w="med" len="med"/>
                    </a:lnB>
                    <a:noFill/>
                  </a:tcPr>
                </a:tc>
                <a:tc rowSpan="3">
                  <a:txBody>
                    <a:bodyPr/>
                    <a:lstStyle/>
                    <a:p>
                      <a:pPr algn="l" fontAlgn="ctr"/>
                      <a:r>
                        <a:rPr lang="es-ES" sz="1200" b="0" i="0" u="none" strike="noStrike" dirty="0">
                          <a:solidFill>
                            <a:srgbClr val="000000"/>
                          </a:solidFill>
                          <a:effectLst/>
                          <a:latin typeface="Gill Sans MT" panose="020B0502020104020203" pitchFamily="34" charset="0"/>
                        </a:rPr>
                        <a:t>Hogar</a:t>
                      </a:r>
                      <a:br>
                        <a:rPr lang="es-ES" sz="1200" b="0" i="0" u="none" strike="noStrike" dirty="0">
                          <a:solidFill>
                            <a:srgbClr val="000000"/>
                          </a:solidFill>
                          <a:effectLst/>
                          <a:latin typeface="Gill Sans MT" panose="020B0502020104020203" pitchFamily="34" charset="0"/>
                        </a:rPr>
                      </a:br>
                      <a:r>
                        <a:rPr lang="es-ES" sz="1200" b="0" i="0" u="none" strike="noStrike" dirty="0">
                          <a:solidFill>
                            <a:srgbClr val="000000"/>
                          </a:solidFill>
                          <a:effectLst/>
                          <a:latin typeface="Gill Sans MT" panose="020B0502020104020203" pitchFamily="34" charset="0"/>
                        </a:rPr>
                        <a:t>Otros hogares o instituciones</a:t>
                      </a:r>
                    </a:p>
                  </a:txBody>
                  <a:tcPr marL="6956" marR="6956" marT="6956" marB="0" anchor="ctr">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ES" sz="1200" b="0" i="0" u="none" strike="noStrike" dirty="0">
                          <a:solidFill>
                            <a:srgbClr val="000000"/>
                          </a:solidFill>
                          <a:effectLst/>
                          <a:latin typeface="Gill Sans MT" panose="020B0502020104020203" pitchFamily="34" charset="0"/>
                        </a:rPr>
                        <a:t>Cocinar, lavar los platos, poner la mesa</a:t>
                      </a:r>
                    </a:p>
                  </a:txBody>
                  <a:tcPr marL="6956" marR="6956" marT="6956" marB="0" anchor="ctr">
                    <a:lnL>
                      <a:noFill/>
                    </a:lnL>
                    <a:lnR>
                      <a:noFill/>
                    </a:lnR>
                    <a:lnT>
                      <a:noFill/>
                    </a:lnT>
                    <a:lnB>
                      <a:noFill/>
                    </a:lnB>
                    <a:noFill/>
                  </a:tcPr>
                </a:tc>
                <a:tc vMerge="1">
                  <a:txBody>
                    <a:bodyPr/>
                    <a:lstStyle/>
                    <a:p>
                      <a:endParaRPr lang="es-CO"/>
                    </a:p>
                  </a:txBody>
                  <a:tcPr/>
                </a:tc>
                <a:extLst>
                  <a:ext uri="{0D108BD9-81ED-4DB2-BD59-A6C34878D82A}">
                    <a16:rowId xmlns:a16="http://schemas.microsoft.com/office/drawing/2014/main" val="2850294152"/>
                  </a:ext>
                </a:extLst>
              </a:tr>
              <a:tr h="267543">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l" fontAlgn="b"/>
                      <a:r>
                        <a:rPr lang="es-ES" sz="1200" b="0" i="0" u="none" strike="noStrike" dirty="0">
                          <a:solidFill>
                            <a:srgbClr val="000000"/>
                          </a:solidFill>
                          <a:effectLst/>
                          <a:latin typeface="Gill Sans MT" panose="020B0502020104020203" pitchFamily="34" charset="0"/>
                        </a:rPr>
                        <a:t>Lavar, colgar, planchar la ropa, reparar ropa</a:t>
                      </a:r>
                    </a:p>
                  </a:txBody>
                  <a:tcPr marL="6956" marR="6956" marT="6956" marB="0" anchor="ctr">
                    <a:lnL>
                      <a:noFill/>
                    </a:lnL>
                    <a:lnR>
                      <a:noFill/>
                    </a:lnR>
                    <a:lnT>
                      <a:noFill/>
                    </a:lnT>
                    <a:lnB>
                      <a:noFill/>
                    </a:lnB>
                    <a:noFill/>
                  </a:tcPr>
                </a:tc>
                <a:tc vMerge="1">
                  <a:txBody>
                    <a:bodyPr/>
                    <a:lstStyle/>
                    <a:p>
                      <a:endParaRPr lang="es-CO"/>
                    </a:p>
                  </a:txBody>
                  <a:tcPr/>
                </a:tc>
                <a:extLst>
                  <a:ext uri="{0D108BD9-81ED-4DB2-BD59-A6C34878D82A}">
                    <a16:rowId xmlns:a16="http://schemas.microsoft.com/office/drawing/2014/main" val="277373028"/>
                  </a:ext>
                </a:extLst>
              </a:tr>
              <a:tr h="523943">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l" fontAlgn="b"/>
                      <a:r>
                        <a:rPr lang="es-ES" sz="1200" b="0" i="0" u="none" strike="noStrike" dirty="0">
                          <a:solidFill>
                            <a:srgbClr val="000000"/>
                          </a:solidFill>
                          <a:effectLst/>
                          <a:latin typeface="Gill Sans MT" panose="020B0502020104020203" pitchFamily="34" charset="0"/>
                        </a:rPr>
                        <a:t>Limpiar o arreglar la casa, tender las camas, barrer trapear, sacar la basura</a:t>
                      </a:r>
                    </a:p>
                  </a:txBody>
                  <a:tcPr marL="6956" marR="6956" marT="6956" marB="0" anchor="ctr">
                    <a:lnL>
                      <a:noFill/>
                    </a:lnL>
                    <a:lnR>
                      <a:noFill/>
                    </a:lnR>
                    <a:lnT>
                      <a:noFill/>
                    </a:lnT>
                    <a:lnB w="12700" cap="flat" cmpd="sng" algn="ctr">
                      <a:solidFill>
                        <a:schemeClr val="tx1"/>
                      </a:solidFill>
                      <a:prstDash val="solid"/>
                      <a:round/>
                      <a:headEnd type="none" w="med" len="med"/>
                      <a:tailEnd type="none" w="med" len="med"/>
                    </a:lnB>
                    <a:noFill/>
                  </a:tcPr>
                </a:tc>
                <a:tc vMerge="1">
                  <a:txBody>
                    <a:bodyPr/>
                    <a:lstStyle/>
                    <a:p>
                      <a:endParaRPr lang="es-CO"/>
                    </a:p>
                  </a:txBody>
                  <a:tcPr/>
                </a:tc>
                <a:extLst>
                  <a:ext uri="{0D108BD9-81ED-4DB2-BD59-A6C34878D82A}">
                    <a16:rowId xmlns:a16="http://schemas.microsoft.com/office/drawing/2014/main" val="3442151015"/>
                  </a:ext>
                </a:extLst>
              </a:tr>
            </a:tbl>
          </a:graphicData>
        </a:graphic>
      </p:graphicFrame>
    </p:spTree>
    <p:extLst>
      <p:ext uri="{BB962C8B-B14F-4D97-AF65-F5344CB8AC3E}">
        <p14:creationId xmlns:p14="http://schemas.microsoft.com/office/powerpoint/2010/main" val="2608279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D9A382-1BF5-EB0E-A4E2-02733BDB4728}"/>
            </a:ext>
          </a:extLst>
        </p:cNvPr>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7F8EF5A8-B7B4-2170-C800-95E4C4034B39}"/>
              </a:ext>
            </a:extLst>
          </p:cNvPr>
          <p:cNvSpPr>
            <a:spLocks noGrp="1"/>
          </p:cNvSpPr>
          <p:nvPr>
            <p:ph idx="1"/>
          </p:nvPr>
        </p:nvSpPr>
        <p:spPr>
          <a:xfrm>
            <a:off x="898525" y="2039938"/>
            <a:ext cx="10394950" cy="4183062"/>
          </a:xfrm>
        </p:spPr>
        <p:txBody>
          <a:bodyPr/>
          <a:lstStyle/>
          <a:p>
            <a:pPr marL="0" indent="0" eaLnBrk="1" hangingPunct="1">
              <a:buFont typeface="Arial" panose="020B0604020202020204" pitchFamily="34" charset="0"/>
              <a:buNone/>
              <a:defRPr/>
            </a:pPr>
            <a:r>
              <a:rPr lang="es-ES" b="1" dirty="0"/>
              <a:t>Ventajas</a:t>
            </a:r>
          </a:p>
          <a:p>
            <a:pPr eaLnBrk="1" hangingPunct="1">
              <a:defRPr/>
            </a:pPr>
            <a:r>
              <a:rPr lang="es-ES" dirty="0"/>
              <a:t>Oportunidad de la Información-Nivel de representatividad</a:t>
            </a:r>
          </a:p>
          <a:p>
            <a:pPr eaLnBrk="1" hangingPunct="1">
              <a:defRPr/>
            </a:pPr>
            <a:r>
              <a:rPr lang="es-ES" dirty="0"/>
              <a:t>Actualización GEIH–Marco 2018 (aplicado desde 2021)</a:t>
            </a:r>
          </a:p>
          <a:p>
            <a:pPr marL="0" indent="0" eaLnBrk="1" hangingPunct="1">
              <a:buNone/>
              <a:defRPr/>
            </a:pPr>
            <a:endParaRPr lang="es-ES" dirty="0"/>
          </a:p>
          <a:p>
            <a:pPr marL="0" indent="0" eaLnBrk="1" hangingPunct="1">
              <a:buFont typeface="Arial" panose="020B0604020202020204" pitchFamily="34" charset="0"/>
              <a:buNone/>
              <a:defRPr/>
            </a:pPr>
            <a:r>
              <a:rPr lang="es-ES" b="1" dirty="0"/>
              <a:t>Limitaciones</a:t>
            </a:r>
          </a:p>
          <a:p>
            <a:pPr eaLnBrk="1" hangingPunct="1">
              <a:defRPr/>
            </a:pPr>
            <a:r>
              <a:rPr lang="es-ES" dirty="0"/>
              <a:t>Falta de detalle sobre las capacidades de los cuidadores para el cuidado.</a:t>
            </a:r>
          </a:p>
          <a:p>
            <a:pPr eaLnBrk="1" hangingPunct="1">
              <a:buFont typeface="Wingdings" panose="05000000000000000000" pitchFamily="2" charset="2"/>
              <a:buChar char="§"/>
              <a:defRPr/>
            </a:pPr>
            <a:endParaRPr lang="es-ES" dirty="0"/>
          </a:p>
          <a:p>
            <a:pPr eaLnBrk="1" hangingPunct="1">
              <a:defRPr/>
            </a:pPr>
            <a:endParaRPr lang="es-CO" dirty="0"/>
          </a:p>
        </p:txBody>
      </p:sp>
      <p:sp>
        <p:nvSpPr>
          <p:cNvPr id="10243" name="Título 2">
            <a:extLst>
              <a:ext uri="{FF2B5EF4-FFF2-40B4-BE49-F238E27FC236}">
                <a16:creationId xmlns:a16="http://schemas.microsoft.com/office/drawing/2014/main" id="{B19E083F-95D4-7845-AB1D-97C732674A38}"/>
              </a:ext>
            </a:extLst>
          </p:cNvPr>
          <p:cNvSpPr>
            <a:spLocks noGrp="1" noChangeArrowheads="1"/>
          </p:cNvSpPr>
          <p:nvPr>
            <p:ph type="title"/>
          </p:nvPr>
        </p:nvSpPr>
        <p:spPr>
          <a:xfrm>
            <a:off x="838200" y="481013"/>
            <a:ext cx="10515600" cy="1325562"/>
          </a:xfrm>
        </p:spPr>
        <p:txBody>
          <a:bodyPr/>
          <a:lstStyle/>
          <a:p>
            <a:pPr eaLnBrk="1" hangingPunct="1"/>
            <a:r>
              <a:rPr lang="es-ES" altLang="es-CO" b="1"/>
              <a:t>¿Por qué hacer uso de la Gran Encuesta Integrada de Hogares?</a:t>
            </a:r>
            <a:endParaRPr lang="es-CO" altLang="es-CO" b="1"/>
          </a:p>
        </p:txBody>
      </p:sp>
    </p:spTree>
    <p:extLst>
      <p:ext uri="{BB962C8B-B14F-4D97-AF65-F5344CB8AC3E}">
        <p14:creationId xmlns:p14="http://schemas.microsoft.com/office/powerpoint/2010/main" val="1510411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4EDF9"/>
        </a:solidFill>
        <a:effectLst/>
      </p:bgPr>
    </p:bg>
    <p:spTree>
      <p:nvGrpSpPr>
        <p:cNvPr id="1" name=""/>
        <p:cNvGrpSpPr/>
        <p:nvPr/>
      </p:nvGrpSpPr>
      <p:grpSpPr>
        <a:xfrm>
          <a:off x="0" y="0"/>
          <a:ext cx="0" cy="0"/>
          <a:chOff x="0" y="0"/>
          <a:chExt cx="0" cy="0"/>
        </a:xfrm>
      </p:grpSpPr>
      <p:sp>
        <p:nvSpPr>
          <p:cNvPr id="11266" name="Título 1">
            <a:extLst>
              <a:ext uri="{FF2B5EF4-FFF2-40B4-BE49-F238E27FC236}">
                <a16:creationId xmlns:a16="http://schemas.microsoft.com/office/drawing/2014/main" id="{57160211-1C89-18CA-58E0-EFA6B3E31A3A}"/>
              </a:ext>
            </a:extLst>
          </p:cNvPr>
          <p:cNvSpPr>
            <a:spLocks noGrp="1" noChangeArrowheads="1"/>
          </p:cNvSpPr>
          <p:nvPr>
            <p:ph type="ctrTitle"/>
          </p:nvPr>
        </p:nvSpPr>
        <p:spPr>
          <a:xfrm>
            <a:off x="1644650" y="1530350"/>
            <a:ext cx="9144000" cy="2387600"/>
          </a:xfrm>
        </p:spPr>
        <p:txBody>
          <a:bodyPr/>
          <a:lstStyle/>
          <a:p>
            <a:pPr eaLnBrk="1" hangingPunct="1"/>
            <a:r>
              <a:rPr lang="en-US" altLang="es-CO" sz="3200">
                <a:solidFill>
                  <a:srgbClr val="000000"/>
                </a:solidFill>
                <a:latin typeface="Times New Roman" panose="02020603050405020304" pitchFamily="18" charset="0"/>
              </a:rPr>
              <a:t>Oferta potencial de cuidado en Colombia</a:t>
            </a:r>
            <a:br>
              <a:rPr lang="en-US" altLang="es-CO" sz="3200">
                <a:solidFill>
                  <a:srgbClr val="000000"/>
                </a:solidFill>
                <a:latin typeface="Times New Roman" panose="02020603050405020304" pitchFamily="18" charset="0"/>
              </a:rPr>
            </a:br>
            <a:r>
              <a:rPr lang="en-US" altLang="es-CO" sz="3200">
                <a:solidFill>
                  <a:srgbClr val="000000"/>
                </a:solidFill>
                <a:latin typeface="Times New Roman" panose="02020603050405020304" pitchFamily="18" charset="0"/>
              </a:rPr>
              <a:t> </a:t>
            </a:r>
            <a:endParaRPr lang="es-CO" altLang="es-CO" sz="3200"/>
          </a:p>
        </p:txBody>
      </p:sp>
      <p:sp>
        <p:nvSpPr>
          <p:cNvPr id="3" name="Subtítulo 2">
            <a:extLst>
              <a:ext uri="{FF2B5EF4-FFF2-40B4-BE49-F238E27FC236}">
                <a16:creationId xmlns:a16="http://schemas.microsoft.com/office/drawing/2014/main" id="{92B3C16C-16F0-6974-251F-4BF17C32C1B4}"/>
              </a:ext>
            </a:extLst>
          </p:cNvPr>
          <p:cNvSpPr>
            <a:spLocks noGrp="1"/>
          </p:cNvSpPr>
          <p:nvPr>
            <p:ph type="subTitle" idx="1"/>
          </p:nvPr>
        </p:nvSpPr>
        <p:spPr>
          <a:xfrm>
            <a:off x="1644650" y="3602038"/>
            <a:ext cx="9144000" cy="1249362"/>
          </a:xfrm>
        </p:spPr>
        <p:txBody>
          <a:bodyPr rtlCol="0">
            <a:normAutofit fontScale="25000" lnSpcReduction="20000"/>
          </a:bodyPr>
          <a:lstStyle/>
          <a:p>
            <a:pPr eaLnBrk="1" fontAlgn="auto" hangingPunct="1">
              <a:spcAft>
                <a:spcPts val="0"/>
              </a:spcAft>
              <a:defRPr/>
            </a:pPr>
            <a:r>
              <a:rPr lang="en-US" sz="4800" dirty="0">
                <a:solidFill>
                  <a:srgbClr val="000000"/>
                </a:solidFill>
                <a:latin typeface="Times New Roman" panose="02020603050405020304" pitchFamily="18" charset="0"/>
              </a:rPr>
              <a:t> </a:t>
            </a:r>
            <a:r>
              <a:rPr lang="es-ES" sz="8000" dirty="0"/>
              <a:t>Capacidades disponibles en las 23 principales ciudades para dar una respuesta rápida a la demanda de cuidado, 2021-2024</a:t>
            </a:r>
            <a:endParaRPr lang="en-US" sz="8000" dirty="0">
              <a:solidFill>
                <a:srgbClr val="000000"/>
              </a:solidFill>
              <a:latin typeface="Times New Roman" panose="02020603050405020304" pitchFamily="18" charset="0"/>
            </a:endParaRPr>
          </a:p>
          <a:p>
            <a:pPr eaLnBrk="1" fontAlgn="auto" hangingPunct="1">
              <a:spcAft>
                <a:spcPts val="0"/>
              </a:spcAft>
              <a:defRPr/>
            </a:pPr>
            <a:endParaRPr lang="en-US" sz="8000" dirty="0">
              <a:solidFill>
                <a:srgbClr val="000000"/>
              </a:solidFill>
              <a:latin typeface="Times New Roman" panose="02020603050405020304" pitchFamily="18" charset="0"/>
            </a:endParaRPr>
          </a:p>
          <a:p>
            <a:pPr eaLnBrk="1" fontAlgn="auto" hangingPunct="1">
              <a:spcAft>
                <a:spcPts val="0"/>
              </a:spcAft>
              <a:defRPr/>
            </a:pPr>
            <a:r>
              <a:rPr lang="en-US" sz="6400" dirty="0">
                <a:solidFill>
                  <a:srgbClr val="000000"/>
                </a:solidFill>
                <a:latin typeface="Times New Roman" panose="02020603050405020304" pitchFamily="18" charset="0"/>
              </a:rPr>
              <a:t>Luisa Fernanda Bernat-Díaz</a:t>
            </a:r>
          </a:p>
          <a:p>
            <a:pPr eaLnBrk="1" fontAlgn="auto" hangingPunct="1">
              <a:spcAft>
                <a:spcPts val="0"/>
              </a:spcAft>
              <a:defRPr/>
            </a:pPr>
            <a:r>
              <a:rPr lang="en-US" sz="6400" dirty="0">
                <a:solidFill>
                  <a:srgbClr val="000000"/>
                </a:solidFill>
                <a:latin typeface="Times New Roman" panose="02020603050405020304" pitchFamily="18" charset="0"/>
              </a:rPr>
              <a:t>Linda </a:t>
            </a:r>
            <a:r>
              <a:rPr lang="en-US" sz="6400" dirty="0" err="1">
                <a:solidFill>
                  <a:srgbClr val="000000"/>
                </a:solidFill>
                <a:latin typeface="Times New Roman" panose="02020603050405020304" pitchFamily="18" charset="0"/>
              </a:rPr>
              <a:t>Corredor</a:t>
            </a:r>
            <a:r>
              <a:rPr lang="en-US" sz="6400" dirty="0">
                <a:solidFill>
                  <a:srgbClr val="000000"/>
                </a:solidFill>
                <a:latin typeface="Times New Roman" panose="02020603050405020304" pitchFamily="18" charset="0"/>
              </a:rPr>
              <a:t>-Martínez</a:t>
            </a:r>
            <a:endParaRPr lang="es-CO" sz="3700" dirty="0"/>
          </a:p>
        </p:txBody>
      </p:sp>
      <p:pic>
        <p:nvPicPr>
          <p:cNvPr id="11268" name="Marcador de contenido 4" descr="Logotipo&#10;&#10;Descripción generada automáticamente">
            <a:extLst>
              <a:ext uri="{FF2B5EF4-FFF2-40B4-BE49-F238E27FC236}">
                <a16:creationId xmlns:a16="http://schemas.microsoft.com/office/drawing/2014/main" id="{DB0C1A70-972C-493D-B404-DC970CE959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863" y="5657850"/>
            <a:ext cx="2058987"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A00CD57-AD3F-92B8-0FE0-B3EB26F5A1BD}"/>
              </a:ext>
            </a:extLst>
          </p:cNvPr>
          <p:cNvSpPr>
            <a:spLocks noGrp="1"/>
          </p:cNvSpPr>
          <p:nvPr>
            <p:ph idx="1"/>
          </p:nvPr>
        </p:nvSpPr>
        <p:spPr>
          <a:xfrm>
            <a:off x="838200" y="1825625"/>
            <a:ext cx="10394950" cy="4183063"/>
          </a:xfrm>
        </p:spPr>
        <p:txBody>
          <a:bodyPr rtlCol="0">
            <a:normAutofit lnSpcReduction="10000"/>
          </a:bodyPr>
          <a:lstStyle/>
          <a:p>
            <a:pPr marL="0" indent="0" eaLnBrk="1" fontAlgn="auto" hangingPunct="1">
              <a:spcAft>
                <a:spcPts val="0"/>
              </a:spcAft>
              <a:buFont typeface="Arial" panose="020B0604020202020204" pitchFamily="34" charset="0"/>
              <a:buNone/>
              <a:defRPr/>
            </a:pPr>
            <a:endParaRPr lang="en-US" b="1" dirty="0"/>
          </a:p>
          <a:p>
            <a:pPr algn="just" eaLnBrk="1" fontAlgn="auto" hangingPunct="1">
              <a:spcAft>
                <a:spcPts val="0"/>
              </a:spcAft>
              <a:defRPr/>
            </a:pPr>
            <a:r>
              <a:rPr lang="es-ES" dirty="0"/>
              <a:t>Brindar a los/as formuladores/as de política pública local y a partes interesadas información sobre la disponibilidad y las características de las personas que pueden trabajar en el sector del cuidado en las 23 principales ciudades de Colombia, incluyendo las áreas específicas del cuidado en las que tienen experiencia previa, y el costo estimado de contratarlas según su tiempo disponible para trabajar.</a:t>
            </a:r>
          </a:p>
          <a:p>
            <a:pPr algn="just" eaLnBrk="1" fontAlgn="auto" hangingPunct="1">
              <a:spcAft>
                <a:spcPts val="0"/>
              </a:spcAft>
              <a:defRPr/>
            </a:pPr>
            <a:endParaRPr lang="es-ES" dirty="0"/>
          </a:p>
          <a:p>
            <a:pPr algn="just" eaLnBrk="1" fontAlgn="auto" hangingPunct="1">
              <a:spcAft>
                <a:spcPts val="0"/>
              </a:spcAft>
              <a:defRPr/>
            </a:pPr>
            <a:r>
              <a:rPr lang="es-ES" dirty="0"/>
              <a:t>Esto sirve como insumo inicial para calcular los costos potenciales de nómina de políticas o programas municipales de cuidado.</a:t>
            </a:r>
            <a:endParaRPr lang="en-US" dirty="0"/>
          </a:p>
        </p:txBody>
      </p:sp>
      <p:sp>
        <p:nvSpPr>
          <p:cNvPr id="12291" name="Título 1">
            <a:extLst>
              <a:ext uri="{FF2B5EF4-FFF2-40B4-BE49-F238E27FC236}">
                <a16:creationId xmlns:a16="http://schemas.microsoft.com/office/drawing/2014/main" id="{F7515F87-4DAA-70B4-2C0F-46CB1BD5B099}"/>
              </a:ext>
            </a:extLst>
          </p:cNvPr>
          <p:cNvSpPr>
            <a:spLocks noGrp="1" noChangeArrowheads="1"/>
          </p:cNvSpPr>
          <p:nvPr>
            <p:ph type="title"/>
          </p:nvPr>
        </p:nvSpPr>
        <p:spPr>
          <a:xfrm>
            <a:off x="838200" y="481013"/>
            <a:ext cx="10515600" cy="1325562"/>
          </a:xfrm>
        </p:spPr>
        <p:txBody>
          <a:bodyPr/>
          <a:lstStyle/>
          <a:p>
            <a:pPr eaLnBrk="1" hangingPunct="1"/>
            <a:r>
              <a:rPr lang="es-CO" altLang="es-CO" b="1"/>
              <a:t>Propósito Principal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F256500-0751-0C7C-0F01-CDB6F7D1D981}"/>
              </a:ext>
            </a:extLst>
          </p:cNvPr>
          <p:cNvSpPr>
            <a:spLocks noGrp="1"/>
          </p:cNvSpPr>
          <p:nvPr>
            <p:ph idx="1"/>
          </p:nvPr>
        </p:nvSpPr>
        <p:spPr>
          <a:xfrm>
            <a:off x="809625" y="1620838"/>
            <a:ext cx="10394950" cy="4183062"/>
          </a:xfrm>
        </p:spPr>
        <p:txBody>
          <a:bodyPr rtlCol="0">
            <a:normAutofit fontScale="70000" lnSpcReduction="20000"/>
          </a:bodyPr>
          <a:lstStyle/>
          <a:p>
            <a:pPr eaLnBrk="1" fontAlgn="auto" hangingPunct="1">
              <a:spcAft>
                <a:spcPts val="0"/>
              </a:spcAft>
              <a:defRPr/>
            </a:pPr>
            <a:r>
              <a:rPr lang="es-ES" b="1" dirty="0"/>
              <a:t>Definición del sector del cuidado</a:t>
            </a:r>
            <a:br>
              <a:rPr lang="es-ES" dirty="0"/>
            </a:br>
            <a:endParaRPr lang="es-ES" dirty="0"/>
          </a:p>
          <a:p>
            <a:pPr marL="0" indent="0" eaLnBrk="1" fontAlgn="auto" hangingPunct="1">
              <a:spcAft>
                <a:spcPts val="0"/>
              </a:spcAft>
              <a:buFont typeface="Arial" panose="020B0604020202020204" pitchFamily="34" charset="0"/>
              <a:buNone/>
              <a:defRPr/>
            </a:pPr>
            <a:r>
              <a:rPr lang="es-ES" dirty="0"/>
              <a:t>Se consideraron dos definiciones: una de la OIT y otra desarrollada para Colombia (DANE).</a:t>
            </a:r>
          </a:p>
          <a:p>
            <a:pPr eaLnBrk="1" fontAlgn="auto" hangingPunct="1">
              <a:spcAft>
                <a:spcPts val="0"/>
              </a:spcAft>
              <a:defRPr/>
            </a:pPr>
            <a:r>
              <a:rPr lang="es-ES" b="1" dirty="0"/>
              <a:t>Uso de encuestas nacionales de hogares (DANE, GEIH) para identificar personas que han trabajado previamente en el sector y están disponibles para trabajar.</a:t>
            </a:r>
            <a:br>
              <a:rPr lang="es-ES" dirty="0"/>
            </a:br>
            <a:endParaRPr lang="es-ES" dirty="0"/>
          </a:p>
          <a:p>
            <a:pPr marL="0" indent="0" eaLnBrk="1" fontAlgn="auto" hangingPunct="1">
              <a:spcAft>
                <a:spcPts val="0"/>
              </a:spcAft>
              <a:buFont typeface="Arial" panose="020B0604020202020204" pitchFamily="34" charset="0"/>
              <a:buNone/>
              <a:defRPr/>
            </a:pPr>
            <a:r>
              <a:rPr lang="es-ES" dirty="0"/>
              <a:t>Esto incluye:</a:t>
            </a:r>
          </a:p>
          <a:p>
            <a:pPr marL="514350" indent="-514350" eaLnBrk="1" fontAlgn="auto" hangingPunct="1">
              <a:spcAft>
                <a:spcPts val="0"/>
              </a:spcAft>
              <a:buFont typeface="+mj-lt"/>
              <a:buAutoNum type="arabicPeriod"/>
              <a:defRPr/>
            </a:pPr>
            <a:r>
              <a:rPr lang="es-ES" dirty="0"/>
              <a:t>Personas empleadas en el sector del cuidado que están dispuestas y disponibles para trabajar más horas.</a:t>
            </a:r>
          </a:p>
          <a:p>
            <a:pPr marL="514350" indent="-514350" eaLnBrk="1" fontAlgn="auto" hangingPunct="1">
              <a:spcAft>
                <a:spcPts val="0"/>
              </a:spcAft>
              <a:buFont typeface="+mj-lt"/>
              <a:buAutoNum type="arabicPeriod"/>
              <a:defRPr/>
            </a:pPr>
            <a:r>
              <a:rPr lang="es-ES" dirty="0"/>
              <a:t>Personas desempleadas que han trabajado previamente en el sector del cuidado.</a:t>
            </a:r>
          </a:p>
          <a:p>
            <a:pPr marL="514350" indent="-514350" eaLnBrk="1" fontAlgn="auto" hangingPunct="1">
              <a:spcAft>
                <a:spcPts val="0"/>
              </a:spcAft>
              <a:buFont typeface="+mj-lt"/>
              <a:buAutoNum type="arabicPeriod"/>
              <a:defRPr/>
            </a:pPr>
            <a:r>
              <a:rPr lang="es-ES" dirty="0"/>
              <a:t>Personas que actualmente están fuera de la fuerza laboral pero que podrían empezar a trabajar si hubiera empleo disponible.</a:t>
            </a:r>
          </a:p>
          <a:p>
            <a:pPr marL="514350" indent="-514350" eaLnBrk="1" fontAlgn="auto" hangingPunct="1">
              <a:spcAft>
                <a:spcPts val="0"/>
              </a:spcAft>
              <a:buFont typeface="+mj-lt"/>
              <a:buAutoNum type="arabicPeriod"/>
              <a:defRPr/>
            </a:pPr>
            <a:r>
              <a:rPr lang="es-ES" dirty="0"/>
              <a:t>Usamos el número de horas disponibles de trabajo de estos tres grupos, junto con las horas legales de trabajo a tiempo completo, para calcular el número potencial de trabajadores equivalentes a tiempo completo (ETC).</a:t>
            </a:r>
          </a:p>
          <a:p>
            <a:pPr lvl="1" eaLnBrk="1" fontAlgn="auto" hangingPunct="1">
              <a:spcAft>
                <a:spcPts val="0"/>
              </a:spcAft>
              <a:buFont typeface="Wingdings" panose="05000000000000000000" pitchFamily="2" charset="2"/>
              <a:buChar char="Ø"/>
              <a:defRPr/>
            </a:pPr>
            <a:endParaRPr lang="es-CO" b="1" dirty="0"/>
          </a:p>
          <a:p>
            <a:pPr marL="514350" indent="-514350" eaLnBrk="1" fontAlgn="auto" hangingPunct="1">
              <a:spcAft>
                <a:spcPts val="0"/>
              </a:spcAft>
              <a:buFont typeface="Arial" panose="020B0604020202020204" pitchFamily="34" charset="0"/>
              <a:buAutoNum type="arabicPeriod"/>
              <a:defRPr/>
            </a:pPr>
            <a:endParaRPr lang="es-CO" b="1" dirty="0"/>
          </a:p>
          <a:p>
            <a:pPr marL="457200" lvl="1" indent="0" eaLnBrk="1" fontAlgn="auto" hangingPunct="1">
              <a:spcAft>
                <a:spcPts val="0"/>
              </a:spcAft>
              <a:buFont typeface="Arial" panose="020B0604020202020204" pitchFamily="34" charset="0"/>
              <a:buNone/>
              <a:defRPr/>
            </a:pPr>
            <a:endParaRPr lang="en-US" dirty="0"/>
          </a:p>
          <a:p>
            <a:pPr lvl="1" eaLnBrk="1" fontAlgn="auto" hangingPunct="1">
              <a:spcAft>
                <a:spcPts val="0"/>
              </a:spcAft>
              <a:buFont typeface="Wingdings" panose="05000000000000000000" pitchFamily="2" charset="2"/>
              <a:buChar char="Ø"/>
              <a:defRPr/>
            </a:pPr>
            <a:endParaRPr lang="en-US" dirty="0"/>
          </a:p>
          <a:p>
            <a:pPr marL="0" indent="0" eaLnBrk="1" fontAlgn="auto" hangingPunct="1">
              <a:spcAft>
                <a:spcPts val="0"/>
              </a:spcAft>
              <a:buFont typeface="Arial" panose="020B0604020202020204" pitchFamily="34" charset="0"/>
              <a:buNone/>
              <a:defRPr/>
            </a:pPr>
            <a:endParaRPr lang="es-CO" dirty="0"/>
          </a:p>
        </p:txBody>
      </p:sp>
      <p:sp>
        <p:nvSpPr>
          <p:cNvPr id="13315" name="Título 1">
            <a:extLst>
              <a:ext uri="{FF2B5EF4-FFF2-40B4-BE49-F238E27FC236}">
                <a16:creationId xmlns:a16="http://schemas.microsoft.com/office/drawing/2014/main" id="{9F9FC423-5E26-9F12-3848-DE48A9C6385E}"/>
              </a:ext>
            </a:extLst>
          </p:cNvPr>
          <p:cNvSpPr>
            <a:spLocks noGrp="1" noChangeArrowheads="1"/>
          </p:cNvSpPr>
          <p:nvPr>
            <p:ph type="title"/>
          </p:nvPr>
        </p:nvSpPr>
        <p:spPr>
          <a:xfrm>
            <a:off x="568325" y="481013"/>
            <a:ext cx="10515600" cy="1325562"/>
          </a:xfrm>
        </p:spPr>
        <p:txBody>
          <a:bodyPr/>
          <a:lstStyle/>
          <a:p>
            <a:pPr eaLnBrk="1" hangingPunct="1"/>
            <a:r>
              <a:rPr lang="es-CO" altLang="es-CO" b="1"/>
              <a:t>Cómo lo hacemos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E84DF44-A52C-F717-C37F-AEC86A661C2D}"/>
              </a:ext>
            </a:extLst>
          </p:cNvPr>
          <p:cNvSpPr>
            <a:spLocks noGrp="1"/>
          </p:cNvSpPr>
          <p:nvPr>
            <p:ph idx="1"/>
          </p:nvPr>
        </p:nvSpPr>
        <p:spPr>
          <a:xfrm>
            <a:off x="838200" y="1825625"/>
            <a:ext cx="10394950" cy="4183063"/>
          </a:xfrm>
        </p:spPr>
        <p:txBody>
          <a:bodyPr rtlCol="0">
            <a:normAutofit fontScale="92500" lnSpcReduction="10000"/>
          </a:bodyPr>
          <a:lstStyle/>
          <a:p>
            <a:pPr lvl="1" eaLnBrk="1" fontAlgn="auto" hangingPunct="1">
              <a:spcAft>
                <a:spcPts val="0"/>
              </a:spcAft>
              <a:buFont typeface="Wingdings" panose="05000000000000000000" pitchFamily="2" charset="2"/>
              <a:buChar char="Ø"/>
              <a:defRPr/>
            </a:pPr>
            <a:endParaRPr lang="en-US" dirty="0"/>
          </a:p>
          <a:p>
            <a:pPr marL="0" indent="0" eaLnBrk="1" fontAlgn="auto" hangingPunct="1">
              <a:spcAft>
                <a:spcPts val="0"/>
              </a:spcAft>
              <a:buFont typeface="Arial" panose="020B0604020202020204" pitchFamily="34" charset="0"/>
              <a:buNone/>
              <a:defRPr/>
            </a:pPr>
            <a:r>
              <a:rPr lang="es-ES" b="1" dirty="0"/>
              <a:t>3. Estimar el costo potencial de nómina para emplear a toda la población disponible utilizando diferentes enfoques:</a:t>
            </a:r>
            <a:endParaRPr lang="es-ES" dirty="0"/>
          </a:p>
          <a:p>
            <a:pPr marL="457200" lvl="1" indent="0" eaLnBrk="1" fontAlgn="auto" hangingPunct="1">
              <a:spcAft>
                <a:spcPts val="0"/>
              </a:spcAft>
              <a:buFont typeface="Arial" panose="020B0604020202020204" pitchFamily="34" charset="0"/>
              <a:buNone/>
              <a:defRPr/>
            </a:pPr>
            <a:endParaRPr lang="es-ES" dirty="0"/>
          </a:p>
          <a:p>
            <a:pPr marL="457200" lvl="1" indent="0" eaLnBrk="1" fontAlgn="auto" hangingPunct="1">
              <a:spcAft>
                <a:spcPts val="0"/>
              </a:spcAft>
              <a:buFont typeface="Arial" panose="020B0604020202020204" pitchFamily="34" charset="0"/>
              <a:buNone/>
              <a:defRPr/>
            </a:pPr>
            <a:r>
              <a:rPr lang="es-ES" dirty="0"/>
              <a:t>I. Basado en el salario mínimo</a:t>
            </a:r>
          </a:p>
          <a:p>
            <a:pPr marL="457200" lvl="1" indent="0" eaLnBrk="1" fontAlgn="auto" hangingPunct="1">
              <a:spcAft>
                <a:spcPts val="0"/>
              </a:spcAft>
              <a:buFont typeface="Arial" panose="020B0604020202020204" pitchFamily="34" charset="0"/>
              <a:buNone/>
              <a:defRPr/>
            </a:pPr>
            <a:r>
              <a:rPr lang="es-ES" dirty="0"/>
              <a:t>II. Basado en el salario promedio por hora observado en los subsectores de cuidado.</a:t>
            </a:r>
          </a:p>
          <a:p>
            <a:pPr marL="457200" lvl="1" indent="0" eaLnBrk="1" fontAlgn="auto" hangingPunct="1">
              <a:spcAft>
                <a:spcPts val="0"/>
              </a:spcAft>
              <a:buFont typeface="Arial" panose="020B0604020202020204" pitchFamily="34" charset="0"/>
              <a:buNone/>
              <a:defRPr/>
            </a:pPr>
            <a:endParaRPr lang="es-ES" dirty="0"/>
          </a:p>
          <a:p>
            <a:pPr marL="457200" lvl="1" indent="0" eaLnBrk="1" fontAlgn="auto" hangingPunct="1">
              <a:spcAft>
                <a:spcPts val="0"/>
              </a:spcAft>
              <a:buFont typeface="Arial" panose="020B0604020202020204" pitchFamily="34" charset="0"/>
              <a:buNone/>
              <a:defRPr/>
            </a:pPr>
            <a:r>
              <a:rPr lang="es-ES" dirty="0"/>
              <a:t>Incluimos los costos totales que una empresa debe asumir al contratar formalmente a un empleado de acuerdo con la legislación colombiana vigente entre 2021-2024</a:t>
            </a:r>
          </a:p>
          <a:p>
            <a:pPr marL="457200" lvl="1" indent="0" eaLnBrk="1" fontAlgn="auto" hangingPunct="1">
              <a:spcAft>
                <a:spcPts val="0"/>
              </a:spcAft>
              <a:buFont typeface="Arial" panose="020B0604020202020204" pitchFamily="34" charset="0"/>
              <a:buNone/>
              <a:defRPr/>
            </a:pPr>
            <a:endParaRPr lang="es-CO" dirty="0"/>
          </a:p>
          <a:p>
            <a:pPr marL="0" indent="0" eaLnBrk="1" fontAlgn="auto" hangingPunct="1">
              <a:spcAft>
                <a:spcPts val="0"/>
              </a:spcAft>
              <a:buFont typeface="Arial" panose="020B0604020202020204" pitchFamily="34" charset="0"/>
              <a:buNone/>
              <a:defRPr/>
            </a:pPr>
            <a:r>
              <a:rPr lang="es-CO" dirty="0"/>
              <a:t>	</a:t>
            </a:r>
          </a:p>
        </p:txBody>
      </p:sp>
      <p:sp>
        <p:nvSpPr>
          <p:cNvPr id="14339" name="Título 1">
            <a:extLst>
              <a:ext uri="{FF2B5EF4-FFF2-40B4-BE49-F238E27FC236}">
                <a16:creationId xmlns:a16="http://schemas.microsoft.com/office/drawing/2014/main" id="{83547982-8C23-8885-D349-73DC20B90BAB}"/>
              </a:ext>
            </a:extLst>
          </p:cNvPr>
          <p:cNvSpPr>
            <a:spLocks noGrp="1" noChangeArrowheads="1"/>
          </p:cNvSpPr>
          <p:nvPr>
            <p:ph type="title"/>
          </p:nvPr>
        </p:nvSpPr>
        <p:spPr>
          <a:xfrm>
            <a:off x="838200" y="481013"/>
            <a:ext cx="10515600" cy="1325562"/>
          </a:xfrm>
        </p:spPr>
        <p:txBody>
          <a:bodyPr/>
          <a:lstStyle/>
          <a:p>
            <a:pPr eaLnBrk="1" hangingPunct="1"/>
            <a:r>
              <a:rPr lang="es-CO" altLang="es-CO" b="1"/>
              <a:t>Cómo lo hacemos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2B72FB1-C646-2956-A015-FA44405B98CE}"/>
              </a:ext>
            </a:extLst>
          </p:cNvPr>
          <p:cNvSpPr>
            <a:spLocks noGrp="1"/>
          </p:cNvSpPr>
          <p:nvPr>
            <p:ph idx="1"/>
          </p:nvPr>
        </p:nvSpPr>
        <p:spPr>
          <a:xfrm>
            <a:off x="838200" y="1912938"/>
            <a:ext cx="10515600" cy="4533900"/>
          </a:xfrm>
        </p:spPr>
        <p:txBody>
          <a:bodyPr rtlCol="0">
            <a:normAutofit/>
          </a:bodyPr>
          <a:lstStyle/>
          <a:p>
            <a:pPr marL="0" indent="0" eaLnBrk="1" fontAlgn="auto" hangingPunct="1">
              <a:spcAft>
                <a:spcPts val="0"/>
              </a:spcAft>
              <a:buFont typeface="Arial" panose="020B0604020202020204" pitchFamily="34" charset="0"/>
              <a:buNone/>
              <a:defRPr/>
            </a:pPr>
            <a:r>
              <a:rPr lang="es-ES" sz="2400" b="1" dirty="0"/>
              <a:t>Empleo potencial:</a:t>
            </a:r>
          </a:p>
          <a:p>
            <a:pPr eaLnBrk="1" fontAlgn="auto" hangingPunct="1">
              <a:spcAft>
                <a:spcPts val="0"/>
              </a:spcAft>
              <a:defRPr/>
            </a:pPr>
            <a:r>
              <a:rPr lang="es-ES" sz="2400" dirty="0"/>
              <a:t>Se asume que todas las personas identificadas como empleables están dispuestas a volver a trabajar en el sector del cuidado (es decir, no hay intención de cambiar de sector).</a:t>
            </a:r>
          </a:p>
          <a:p>
            <a:pPr marL="0" indent="0" eaLnBrk="1" fontAlgn="auto" hangingPunct="1">
              <a:spcAft>
                <a:spcPts val="0"/>
              </a:spcAft>
              <a:buFont typeface="Arial" panose="020B0604020202020204" pitchFamily="34" charset="0"/>
              <a:buNone/>
              <a:defRPr/>
            </a:pPr>
            <a:endParaRPr lang="es-ES" sz="2400" dirty="0"/>
          </a:p>
          <a:p>
            <a:pPr eaLnBrk="1" fontAlgn="auto" hangingPunct="1">
              <a:spcAft>
                <a:spcPts val="0"/>
              </a:spcAft>
              <a:defRPr/>
            </a:pPr>
            <a:r>
              <a:rPr lang="es-ES" sz="2400" dirty="0"/>
              <a:t>Se excluyen quienes buscan trabajo por primera vez, ya que la GEIH no proporciona información sobre el sector en el que buscan empleo.</a:t>
            </a:r>
          </a:p>
          <a:p>
            <a:pPr marL="0" indent="0" eaLnBrk="1" fontAlgn="auto" hangingPunct="1">
              <a:spcAft>
                <a:spcPts val="0"/>
              </a:spcAft>
              <a:buFont typeface="Arial" panose="020B0604020202020204" pitchFamily="34" charset="0"/>
              <a:buNone/>
              <a:defRPr/>
            </a:pPr>
            <a:endParaRPr lang="es-ES" sz="2400" dirty="0"/>
          </a:p>
          <a:p>
            <a:pPr eaLnBrk="1" fontAlgn="auto" hangingPunct="1">
              <a:spcAft>
                <a:spcPts val="0"/>
              </a:spcAft>
              <a:defRPr/>
            </a:pPr>
            <a:r>
              <a:rPr lang="es-ES" sz="2400" dirty="0"/>
              <a:t>No se hacen suposiciones sobre una posible reasignación de responsabilidades de cuidado basada en el género.</a:t>
            </a:r>
          </a:p>
          <a:p>
            <a:pPr marL="0" indent="0" eaLnBrk="1" fontAlgn="auto" hangingPunct="1">
              <a:spcAft>
                <a:spcPts val="0"/>
              </a:spcAft>
              <a:buFont typeface="Arial" panose="020B0604020202020204" pitchFamily="34" charset="0"/>
              <a:buNone/>
              <a:defRPr/>
            </a:pPr>
            <a:endParaRPr lang="es-CO" dirty="0"/>
          </a:p>
          <a:p>
            <a:pPr eaLnBrk="1" fontAlgn="auto" hangingPunct="1">
              <a:spcAft>
                <a:spcPts val="0"/>
              </a:spcAft>
              <a:defRPr/>
            </a:pPr>
            <a:endParaRPr lang="es-CO" dirty="0"/>
          </a:p>
          <a:p>
            <a:pPr eaLnBrk="1" fontAlgn="auto" hangingPunct="1">
              <a:spcAft>
                <a:spcPts val="0"/>
              </a:spcAft>
              <a:defRPr/>
            </a:pPr>
            <a:endParaRPr lang="es-CO" dirty="0"/>
          </a:p>
          <a:p>
            <a:pPr eaLnBrk="1" fontAlgn="auto" hangingPunct="1">
              <a:spcAft>
                <a:spcPts val="0"/>
              </a:spcAft>
              <a:defRPr/>
            </a:pPr>
            <a:endParaRPr lang="es-CO" dirty="0"/>
          </a:p>
        </p:txBody>
      </p:sp>
      <p:sp>
        <p:nvSpPr>
          <p:cNvPr id="15363" name="Título 1">
            <a:extLst>
              <a:ext uri="{FF2B5EF4-FFF2-40B4-BE49-F238E27FC236}">
                <a16:creationId xmlns:a16="http://schemas.microsoft.com/office/drawing/2014/main" id="{D1695938-3BD4-A2F5-F9D3-6354862D8F36}"/>
              </a:ext>
            </a:extLst>
          </p:cNvPr>
          <p:cNvSpPr>
            <a:spLocks noGrp="1" noChangeArrowheads="1"/>
          </p:cNvSpPr>
          <p:nvPr>
            <p:ph type="title"/>
          </p:nvPr>
        </p:nvSpPr>
        <p:spPr>
          <a:xfrm>
            <a:off x="838200" y="481013"/>
            <a:ext cx="10515600" cy="1325562"/>
          </a:xfrm>
        </p:spPr>
        <p:txBody>
          <a:bodyPr/>
          <a:lstStyle/>
          <a:p>
            <a:pPr eaLnBrk="1" hangingPunct="1"/>
            <a:r>
              <a:rPr lang="es-CO" altLang="es-CO" b="1"/>
              <a:t>Supuestos de los ejercicios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2B72FB1-C646-2956-A015-FA44405B98CE}"/>
              </a:ext>
            </a:extLst>
          </p:cNvPr>
          <p:cNvSpPr>
            <a:spLocks noGrp="1"/>
          </p:cNvSpPr>
          <p:nvPr>
            <p:ph idx="1"/>
          </p:nvPr>
        </p:nvSpPr>
        <p:spPr>
          <a:xfrm>
            <a:off x="717550" y="1474788"/>
            <a:ext cx="10515600" cy="4533900"/>
          </a:xfrm>
        </p:spPr>
        <p:txBody>
          <a:bodyPr rtlCol="0">
            <a:normAutofit fontScale="92500" lnSpcReduction="10000"/>
          </a:bodyPr>
          <a:lstStyle/>
          <a:p>
            <a:pPr marL="0" indent="0" eaLnBrk="1" fontAlgn="auto" hangingPunct="1">
              <a:spcAft>
                <a:spcPts val="0"/>
              </a:spcAft>
              <a:buFont typeface="Arial" panose="020B0604020202020204" pitchFamily="34" charset="0"/>
              <a:buNone/>
              <a:defRPr/>
            </a:pPr>
            <a:r>
              <a:rPr lang="es-ES" sz="2400" b="1" dirty="0"/>
              <a:t>Valoración del costo de nómina para el empleo potencial:</a:t>
            </a:r>
            <a:br>
              <a:rPr lang="es-ES" sz="2400" dirty="0"/>
            </a:br>
            <a:endParaRPr lang="es-ES" sz="2400" dirty="0"/>
          </a:p>
          <a:p>
            <a:pPr eaLnBrk="1" fontAlgn="auto" hangingPunct="1">
              <a:spcAft>
                <a:spcPts val="0"/>
              </a:spcAft>
              <a:defRPr/>
            </a:pPr>
            <a:r>
              <a:rPr lang="es-ES" sz="2400" dirty="0"/>
              <a:t>No se asumen diferencias en habilidades o capacidades entre los empleados actuales del sector del cuidado y los empleados potenciales.</a:t>
            </a:r>
            <a:br>
              <a:rPr lang="es-ES" sz="2400" dirty="0"/>
            </a:br>
            <a:endParaRPr lang="es-ES" sz="2400" dirty="0"/>
          </a:p>
          <a:p>
            <a:pPr eaLnBrk="1" fontAlgn="auto" hangingPunct="1">
              <a:spcAft>
                <a:spcPts val="0"/>
              </a:spcAft>
              <a:defRPr/>
            </a:pPr>
            <a:r>
              <a:rPr lang="es-ES" sz="2400" dirty="0"/>
              <a:t>Se considera que la experiencia laboral previa en el sector del cuidado es suficiente para prestar servicios públicos de cuidado; por lo tanto, un posible escenario asume que los empleados potenciales serán remunerados con base en las tarifas del mercado privado.</a:t>
            </a:r>
            <a:br>
              <a:rPr lang="es-ES" sz="2400" dirty="0"/>
            </a:br>
            <a:endParaRPr lang="es-ES" sz="2400" dirty="0"/>
          </a:p>
          <a:p>
            <a:pPr eaLnBrk="1" fontAlgn="auto" hangingPunct="1">
              <a:spcAft>
                <a:spcPts val="0"/>
              </a:spcAft>
              <a:defRPr/>
            </a:pPr>
            <a:r>
              <a:rPr lang="es-ES" sz="2400" dirty="0"/>
              <a:t>Se aplican las reglas del empleo formal privado (es decir, no se incluyen beneficios adicionales del sector público).</a:t>
            </a:r>
          </a:p>
          <a:p>
            <a:pPr marL="0" indent="0" eaLnBrk="1" fontAlgn="auto" hangingPunct="1">
              <a:spcAft>
                <a:spcPts val="0"/>
              </a:spcAft>
              <a:buFont typeface="Arial" panose="020B0604020202020204" pitchFamily="34" charset="0"/>
              <a:buNone/>
              <a:defRPr/>
            </a:pPr>
            <a:endParaRPr lang="es-ES" sz="2400" dirty="0"/>
          </a:p>
          <a:p>
            <a:pPr eaLnBrk="1" fontAlgn="auto" hangingPunct="1">
              <a:spcAft>
                <a:spcPts val="0"/>
              </a:spcAft>
              <a:defRPr/>
            </a:pPr>
            <a:r>
              <a:rPr lang="es-ES" sz="2400" dirty="0"/>
              <a:t>La valoración corresponde a las horas disponibles del grupo de empleados potenciales </a:t>
            </a:r>
          </a:p>
          <a:p>
            <a:pPr marL="0" indent="0" eaLnBrk="1" fontAlgn="auto" hangingPunct="1">
              <a:spcAft>
                <a:spcPts val="0"/>
              </a:spcAft>
              <a:buFont typeface="Arial" panose="020B0604020202020204" pitchFamily="34" charset="0"/>
              <a:buNone/>
              <a:defRPr/>
            </a:pPr>
            <a:endParaRPr lang="es-CO" dirty="0"/>
          </a:p>
          <a:p>
            <a:pPr eaLnBrk="1" fontAlgn="auto" hangingPunct="1">
              <a:spcAft>
                <a:spcPts val="0"/>
              </a:spcAft>
              <a:defRPr/>
            </a:pPr>
            <a:endParaRPr lang="es-CO" dirty="0"/>
          </a:p>
          <a:p>
            <a:pPr eaLnBrk="1" fontAlgn="auto" hangingPunct="1">
              <a:spcAft>
                <a:spcPts val="0"/>
              </a:spcAft>
              <a:defRPr/>
            </a:pPr>
            <a:endParaRPr lang="es-CO" dirty="0"/>
          </a:p>
          <a:p>
            <a:pPr eaLnBrk="1" fontAlgn="auto" hangingPunct="1">
              <a:spcAft>
                <a:spcPts val="0"/>
              </a:spcAft>
              <a:defRPr/>
            </a:pPr>
            <a:endParaRPr lang="es-CO" dirty="0"/>
          </a:p>
        </p:txBody>
      </p:sp>
      <p:sp>
        <p:nvSpPr>
          <p:cNvPr id="16387" name="Título 1">
            <a:extLst>
              <a:ext uri="{FF2B5EF4-FFF2-40B4-BE49-F238E27FC236}">
                <a16:creationId xmlns:a16="http://schemas.microsoft.com/office/drawing/2014/main" id="{5D94B4A1-DC4C-1E8D-7CC2-2DE3953B211D}"/>
              </a:ext>
            </a:extLst>
          </p:cNvPr>
          <p:cNvSpPr>
            <a:spLocks noGrp="1" noChangeArrowheads="1"/>
          </p:cNvSpPr>
          <p:nvPr>
            <p:ph type="title"/>
          </p:nvPr>
        </p:nvSpPr>
        <p:spPr>
          <a:xfrm>
            <a:off x="838200" y="481013"/>
            <a:ext cx="10515600" cy="1325562"/>
          </a:xfrm>
        </p:spPr>
        <p:txBody>
          <a:bodyPr/>
          <a:lstStyle/>
          <a:p>
            <a:pPr eaLnBrk="1" hangingPunct="1"/>
            <a:r>
              <a:rPr lang="es-CO" altLang="es-CO" b="1"/>
              <a:t>Supuestos de los ejercicios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a:extLst>
              <a:ext uri="{FF2B5EF4-FFF2-40B4-BE49-F238E27FC236}">
                <a16:creationId xmlns:a16="http://schemas.microsoft.com/office/drawing/2014/main" id="{0CA07B7E-932B-20CB-33DC-4132B2E2E92F}"/>
              </a:ext>
            </a:extLst>
          </p:cNvPr>
          <p:cNvSpPr>
            <a:spLocks noGrp="1" noChangeArrowheads="1"/>
          </p:cNvSpPr>
          <p:nvPr>
            <p:ph type="title"/>
          </p:nvPr>
        </p:nvSpPr>
        <p:spPr>
          <a:xfrm>
            <a:off x="838200" y="481013"/>
            <a:ext cx="10515600" cy="1325562"/>
          </a:xfrm>
        </p:spPr>
        <p:txBody>
          <a:bodyPr/>
          <a:lstStyle/>
          <a:p>
            <a:pPr eaLnBrk="1" hangingPunct="1"/>
            <a:r>
              <a:rPr lang="es-CO" altLang="es-CO" dirty="0"/>
              <a:t>1. Definiciones del sector cuidado-Colombia</a:t>
            </a:r>
          </a:p>
        </p:txBody>
      </p:sp>
      <p:graphicFrame>
        <p:nvGraphicFramePr>
          <p:cNvPr id="8" name="Tabla 7">
            <a:extLst>
              <a:ext uri="{FF2B5EF4-FFF2-40B4-BE49-F238E27FC236}">
                <a16:creationId xmlns:a16="http://schemas.microsoft.com/office/drawing/2014/main" id="{6471763B-1AA6-D957-1DC1-D1E379E626E7}"/>
              </a:ext>
            </a:extLst>
          </p:cNvPr>
          <p:cNvGraphicFramePr>
            <a:graphicFrameLocks noGrp="1"/>
          </p:cNvGraphicFramePr>
          <p:nvPr>
            <p:extLst>
              <p:ext uri="{D42A27DB-BD31-4B8C-83A1-F6EECF244321}">
                <p14:modId xmlns:p14="http://schemas.microsoft.com/office/powerpoint/2010/main" val="3248660182"/>
              </p:ext>
            </p:extLst>
          </p:nvPr>
        </p:nvGraphicFramePr>
        <p:xfrm>
          <a:off x="2458720" y="1674495"/>
          <a:ext cx="6736080" cy="3988435"/>
        </p:xfrm>
        <a:graphic>
          <a:graphicData uri="http://schemas.openxmlformats.org/drawingml/2006/table">
            <a:tbl>
              <a:tblPr>
                <a:tableStyleId>{BC89EF96-8CEA-46FF-86C4-4CE0E7609802}</a:tableStyleId>
              </a:tblPr>
              <a:tblGrid>
                <a:gridCol w="1940166">
                  <a:extLst>
                    <a:ext uri="{9D8B030D-6E8A-4147-A177-3AD203B41FA5}">
                      <a16:colId xmlns:a16="http://schemas.microsoft.com/office/drawing/2014/main" val="1808891505"/>
                    </a:ext>
                  </a:extLst>
                </a:gridCol>
                <a:gridCol w="2441556">
                  <a:extLst>
                    <a:ext uri="{9D8B030D-6E8A-4147-A177-3AD203B41FA5}">
                      <a16:colId xmlns:a16="http://schemas.microsoft.com/office/drawing/2014/main" val="4094914647"/>
                    </a:ext>
                  </a:extLst>
                </a:gridCol>
                <a:gridCol w="2354358">
                  <a:extLst>
                    <a:ext uri="{9D8B030D-6E8A-4147-A177-3AD203B41FA5}">
                      <a16:colId xmlns:a16="http://schemas.microsoft.com/office/drawing/2014/main" val="3534970607"/>
                    </a:ext>
                  </a:extLst>
                </a:gridCol>
              </a:tblGrid>
              <a:tr h="1087755">
                <a:tc>
                  <a:txBody>
                    <a:bodyPr/>
                    <a:lstStyle/>
                    <a:p>
                      <a:pPr algn="ctr" fontAlgn="ctr">
                        <a:buNone/>
                      </a:pPr>
                      <a:r>
                        <a:rPr lang="es-CO" sz="2000" b="1" u="none" strike="noStrike" dirty="0">
                          <a:effectLst/>
                        </a:rPr>
                        <a:t>Característica</a:t>
                      </a:r>
                      <a:endParaRPr lang="es-CO" sz="2000" b="1" i="0" u="none" strike="noStrike" dirty="0">
                        <a:solidFill>
                          <a:srgbClr val="000000"/>
                        </a:solidFill>
                        <a:effectLst/>
                        <a:latin typeface="Aptos Narrow" panose="020B0004020202020204" pitchFamily="34" charset="0"/>
                      </a:endParaRPr>
                    </a:p>
                  </a:txBody>
                  <a:tcPr marL="5771" marR="5771" marT="5771" marB="0" anchor="ctr"/>
                </a:tc>
                <a:tc>
                  <a:txBody>
                    <a:bodyPr/>
                    <a:lstStyle/>
                    <a:p>
                      <a:pPr algn="ctr" fontAlgn="ctr">
                        <a:buNone/>
                      </a:pPr>
                      <a:r>
                        <a:rPr lang="es-ES" sz="2000" b="1" u="none" strike="noStrike" dirty="0">
                          <a:effectLst/>
                        </a:rPr>
                        <a:t>Herrera‑Idárraga et al. –DANE- (2020)</a:t>
                      </a:r>
                      <a:endParaRPr lang="es-ES" sz="2000" b="1" i="0" u="none" strike="noStrike" dirty="0">
                        <a:solidFill>
                          <a:srgbClr val="000000"/>
                        </a:solidFill>
                        <a:effectLst/>
                        <a:latin typeface="Aptos Narrow" panose="020B0004020202020204" pitchFamily="34" charset="0"/>
                      </a:endParaRPr>
                    </a:p>
                  </a:txBody>
                  <a:tcPr marL="5771" marR="5771" marT="5771" marB="0" anchor="ctr"/>
                </a:tc>
                <a:tc>
                  <a:txBody>
                    <a:bodyPr/>
                    <a:lstStyle/>
                    <a:p>
                      <a:pPr algn="ctr" fontAlgn="ctr">
                        <a:buNone/>
                      </a:pPr>
                      <a:r>
                        <a:rPr lang="es-ES" sz="2000" b="1" u="none" strike="noStrike" dirty="0">
                          <a:effectLst/>
                        </a:rPr>
                        <a:t>Organización Internacional del Trabajo (2019)</a:t>
                      </a:r>
                      <a:endParaRPr lang="es-ES" sz="2000" b="1" i="0" u="none" strike="noStrike" dirty="0">
                        <a:solidFill>
                          <a:srgbClr val="000000"/>
                        </a:solidFill>
                        <a:effectLst/>
                        <a:latin typeface="Aptos Narrow" panose="020B0004020202020204" pitchFamily="34" charset="0"/>
                      </a:endParaRPr>
                    </a:p>
                  </a:txBody>
                  <a:tcPr marL="5771" marR="5771" marT="5771" marB="0" anchor="ctr"/>
                </a:tc>
                <a:extLst>
                  <a:ext uri="{0D108BD9-81ED-4DB2-BD59-A6C34878D82A}">
                    <a16:rowId xmlns:a16="http://schemas.microsoft.com/office/drawing/2014/main" val="1010165500"/>
                  </a:ext>
                </a:extLst>
              </a:tr>
              <a:tr h="543877">
                <a:tc>
                  <a:txBody>
                    <a:bodyPr/>
                    <a:lstStyle/>
                    <a:p>
                      <a:pPr algn="l" fontAlgn="ctr">
                        <a:buNone/>
                      </a:pPr>
                      <a:r>
                        <a:rPr lang="es-CO" sz="1400" b="1" u="none" strike="noStrike" dirty="0">
                          <a:effectLst/>
                        </a:rPr>
                        <a:t>Nivel de clasificación CIIU</a:t>
                      </a:r>
                      <a:endParaRPr lang="es-CO" sz="1400" b="1" i="0" u="none" strike="noStrike" dirty="0">
                        <a:solidFill>
                          <a:srgbClr val="000000"/>
                        </a:solidFill>
                        <a:effectLst/>
                        <a:latin typeface="Aptos Narrow" panose="020B0004020202020204" pitchFamily="34" charset="0"/>
                      </a:endParaRPr>
                    </a:p>
                  </a:txBody>
                  <a:tcPr marL="5771" marR="5771" marT="5771" marB="0" anchor="ctr"/>
                </a:tc>
                <a:tc>
                  <a:txBody>
                    <a:bodyPr/>
                    <a:lstStyle/>
                    <a:p>
                      <a:pPr algn="l" fontAlgn="ctr">
                        <a:buNone/>
                      </a:pPr>
                      <a:r>
                        <a:rPr lang="es-CO" sz="1400" u="none" strike="noStrike" dirty="0">
                          <a:effectLst/>
                        </a:rPr>
                        <a:t>Clase (4 dígitos)</a:t>
                      </a:r>
                      <a:endParaRPr lang="es-CO" sz="1400" b="0" i="0" u="none" strike="noStrike" dirty="0">
                        <a:solidFill>
                          <a:srgbClr val="000000"/>
                        </a:solidFill>
                        <a:effectLst/>
                        <a:latin typeface="Aptos Narrow" panose="020B0004020202020204" pitchFamily="34" charset="0"/>
                      </a:endParaRPr>
                    </a:p>
                  </a:txBody>
                  <a:tcPr marL="5771" marR="5771" marT="5771" marB="0" anchor="ctr"/>
                </a:tc>
                <a:tc>
                  <a:txBody>
                    <a:bodyPr/>
                    <a:lstStyle/>
                    <a:p>
                      <a:pPr algn="l" fontAlgn="ctr">
                        <a:buNone/>
                      </a:pPr>
                      <a:r>
                        <a:rPr lang="es-CO" sz="1400" u="none" strike="noStrike">
                          <a:effectLst/>
                        </a:rPr>
                        <a:t>División (2 dígitos)</a:t>
                      </a:r>
                      <a:endParaRPr lang="es-CO" sz="1400" b="0" i="0" u="none" strike="noStrike">
                        <a:solidFill>
                          <a:srgbClr val="000000"/>
                        </a:solidFill>
                        <a:effectLst/>
                        <a:latin typeface="Aptos Narrow" panose="020B0004020202020204" pitchFamily="34" charset="0"/>
                      </a:endParaRPr>
                    </a:p>
                  </a:txBody>
                  <a:tcPr marL="5771" marR="5771" marT="5771" marB="0" anchor="ctr"/>
                </a:tc>
                <a:extLst>
                  <a:ext uri="{0D108BD9-81ED-4DB2-BD59-A6C34878D82A}">
                    <a16:rowId xmlns:a16="http://schemas.microsoft.com/office/drawing/2014/main" val="2701020118"/>
                  </a:ext>
                </a:extLst>
              </a:tr>
              <a:tr h="543877">
                <a:tc>
                  <a:txBody>
                    <a:bodyPr/>
                    <a:lstStyle/>
                    <a:p>
                      <a:pPr algn="l" fontAlgn="ctr">
                        <a:buNone/>
                      </a:pPr>
                      <a:r>
                        <a:rPr lang="es-ES" sz="1400" b="1" u="none" strike="noStrike" dirty="0">
                          <a:effectLst/>
                        </a:rPr>
                        <a:t>Uso de CIUO (clasificación por ocupación)</a:t>
                      </a:r>
                      <a:endParaRPr lang="es-ES" sz="1400" b="1" i="0" u="none" strike="noStrike" dirty="0">
                        <a:solidFill>
                          <a:srgbClr val="000000"/>
                        </a:solidFill>
                        <a:effectLst/>
                        <a:latin typeface="Aptos Narrow" panose="020B0004020202020204" pitchFamily="34" charset="0"/>
                      </a:endParaRPr>
                    </a:p>
                  </a:txBody>
                  <a:tcPr marL="5771" marR="5771" marT="5771" marB="0" anchor="ctr"/>
                </a:tc>
                <a:tc>
                  <a:txBody>
                    <a:bodyPr/>
                    <a:lstStyle/>
                    <a:p>
                      <a:pPr algn="l" fontAlgn="ctr">
                        <a:buNone/>
                      </a:pPr>
                      <a:r>
                        <a:rPr lang="es-CO" sz="1400" u="none" strike="noStrike" dirty="0">
                          <a:effectLst/>
                        </a:rPr>
                        <a:t>No</a:t>
                      </a:r>
                      <a:endParaRPr lang="es-CO" sz="1400" b="0" i="0" u="none" strike="noStrike" dirty="0">
                        <a:solidFill>
                          <a:srgbClr val="000000"/>
                        </a:solidFill>
                        <a:effectLst/>
                        <a:latin typeface="Aptos Narrow" panose="020B0004020202020204" pitchFamily="34" charset="0"/>
                      </a:endParaRPr>
                    </a:p>
                  </a:txBody>
                  <a:tcPr marL="5771" marR="5771" marT="5771" marB="0" anchor="ctr"/>
                </a:tc>
                <a:tc>
                  <a:txBody>
                    <a:bodyPr/>
                    <a:lstStyle/>
                    <a:p>
                      <a:pPr algn="l" fontAlgn="ctr">
                        <a:buNone/>
                      </a:pPr>
                      <a:r>
                        <a:rPr lang="es-CO" sz="1400" u="none" strike="noStrike">
                          <a:effectLst/>
                        </a:rPr>
                        <a:t>Sí</a:t>
                      </a:r>
                      <a:endParaRPr lang="es-CO" sz="1400" b="0" i="0" u="none" strike="noStrike">
                        <a:solidFill>
                          <a:srgbClr val="000000"/>
                        </a:solidFill>
                        <a:effectLst/>
                        <a:latin typeface="Aptos Narrow" panose="020B0004020202020204" pitchFamily="34" charset="0"/>
                      </a:endParaRPr>
                    </a:p>
                  </a:txBody>
                  <a:tcPr marL="5771" marR="5771" marT="5771" marB="0" anchor="ctr"/>
                </a:tc>
                <a:extLst>
                  <a:ext uri="{0D108BD9-81ED-4DB2-BD59-A6C34878D82A}">
                    <a16:rowId xmlns:a16="http://schemas.microsoft.com/office/drawing/2014/main" val="3878220747"/>
                  </a:ext>
                </a:extLst>
              </a:tr>
              <a:tr h="906463">
                <a:tc>
                  <a:txBody>
                    <a:bodyPr/>
                    <a:lstStyle/>
                    <a:p>
                      <a:pPr algn="l" fontAlgn="ctr">
                        <a:buNone/>
                      </a:pPr>
                      <a:r>
                        <a:rPr lang="es-CO" sz="1400" b="1" u="none" strike="noStrike" dirty="0">
                          <a:effectLst/>
                        </a:rPr>
                        <a:t>Enfoque principal</a:t>
                      </a:r>
                      <a:endParaRPr lang="es-CO" sz="1400" b="1" i="0" u="none" strike="noStrike" dirty="0">
                        <a:solidFill>
                          <a:srgbClr val="000000"/>
                        </a:solidFill>
                        <a:effectLst/>
                        <a:latin typeface="Aptos Narrow" panose="020B0004020202020204" pitchFamily="34" charset="0"/>
                      </a:endParaRPr>
                    </a:p>
                  </a:txBody>
                  <a:tcPr marL="5771" marR="5771" marT="5771" marB="0" anchor="ctr"/>
                </a:tc>
                <a:tc>
                  <a:txBody>
                    <a:bodyPr/>
                    <a:lstStyle/>
                    <a:p>
                      <a:pPr algn="l" fontAlgn="ctr">
                        <a:buNone/>
                      </a:pPr>
                      <a:r>
                        <a:rPr lang="es-CO" sz="1400" u="none" strike="noStrike">
                          <a:effectLst/>
                        </a:rPr>
                        <a:t>Actividades económicas específicas de cuidado</a:t>
                      </a:r>
                      <a:endParaRPr lang="es-CO" sz="1400" b="0" i="0" u="none" strike="noStrike">
                        <a:solidFill>
                          <a:srgbClr val="000000"/>
                        </a:solidFill>
                        <a:effectLst/>
                        <a:latin typeface="Aptos Narrow" panose="020B0004020202020204" pitchFamily="34" charset="0"/>
                      </a:endParaRPr>
                    </a:p>
                  </a:txBody>
                  <a:tcPr marL="5771" marR="5771" marT="5771" marB="0" anchor="ctr"/>
                </a:tc>
                <a:tc>
                  <a:txBody>
                    <a:bodyPr/>
                    <a:lstStyle/>
                    <a:p>
                      <a:pPr algn="l" fontAlgn="ctr">
                        <a:buNone/>
                      </a:pPr>
                      <a:r>
                        <a:rPr lang="es-ES" sz="1400" u="none" strike="noStrike" dirty="0">
                          <a:effectLst/>
                        </a:rPr>
                        <a:t>Combinación de ocupación y actividad económica</a:t>
                      </a:r>
                      <a:endParaRPr lang="es-ES" sz="1400" b="0" i="0" u="none" strike="noStrike" dirty="0">
                        <a:solidFill>
                          <a:srgbClr val="000000"/>
                        </a:solidFill>
                        <a:effectLst/>
                        <a:latin typeface="Aptos Narrow" panose="020B0004020202020204" pitchFamily="34" charset="0"/>
                      </a:endParaRPr>
                    </a:p>
                  </a:txBody>
                  <a:tcPr marL="5771" marR="5771" marT="5771" marB="0" anchor="ctr"/>
                </a:tc>
                <a:extLst>
                  <a:ext uri="{0D108BD9-81ED-4DB2-BD59-A6C34878D82A}">
                    <a16:rowId xmlns:a16="http://schemas.microsoft.com/office/drawing/2014/main" val="2277201454"/>
                  </a:ext>
                </a:extLst>
              </a:tr>
              <a:tr h="906463">
                <a:tc>
                  <a:txBody>
                    <a:bodyPr/>
                    <a:lstStyle/>
                    <a:p>
                      <a:pPr algn="l" fontAlgn="ctr">
                        <a:buNone/>
                      </a:pPr>
                      <a:r>
                        <a:rPr lang="es-CO" sz="1400" b="1" u="none" strike="noStrike" dirty="0">
                          <a:effectLst/>
                        </a:rPr>
                        <a:t>Aplicabilidad estadística</a:t>
                      </a:r>
                      <a:endParaRPr lang="es-CO" sz="1400" b="1" i="0" u="none" strike="noStrike" dirty="0">
                        <a:solidFill>
                          <a:srgbClr val="000000"/>
                        </a:solidFill>
                        <a:effectLst/>
                        <a:latin typeface="Aptos Narrow" panose="020B0004020202020204" pitchFamily="34" charset="0"/>
                      </a:endParaRPr>
                    </a:p>
                  </a:txBody>
                  <a:tcPr marL="5771" marR="5771" marT="5771" marB="0" anchor="ctr"/>
                </a:tc>
                <a:tc>
                  <a:txBody>
                    <a:bodyPr/>
                    <a:lstStyle/>
                    <a:p>
                      <a:pPr algn="l" fontAlgn="ctr">
                        <a:buNone/>
                      </a:pPr>
                      <a:r>
                        <a:rPr lang="es-ES" sz="1400" u="none" strike="noStrike">
                          <a:effectLst/>
                        </a:rPr>
                        <a:t>Alta precisión para actividades específicas</a:t>
                      </a:r>
                      <a:endParaRPr lang="es-ES" sz="1400" b="0" i="0" u="none" strike="noStrike">
                        <a:solidFill>
                          <a:srgbClr val="000000"/>
                        </a:solidFill>
                        <a:effectLst/>
                        <a:latin typeface="Aptos Narrow" panose="020B0004020202020204" pitchFamily="34" charset="0"/>
                      </a:endParaRPr>
                    </a:p>
                  </a:txBody>
                  <a:tcPr marL="5771" marR="5771" marT="5771" marB="0" anchor="ctr"/>
                </a:tc>
                <a:tc>
                  <a:txBody>
                    <a:bodyPr/>
                    <a:lstStyle/>
                    <a:p>
                      <a:pPr algn="l" fontAlgn="ctr">
                        <a:buNone/>
                      </a:pPr>
                      <a:r>
                        <a:rPr lang="es-ES" sz="1400" u="none" strike="noStrike" dirty="0">
                          <a:effectLst/>
                        </a:rPr>
                        <a:t>Compatible con análisis estadísticos internacionales</a:t>
                      </a:r>
                      <a:endParaRPr lang="es-ES" sz="1400" b="0" i="0" u="none" strike="noStrike" dirty="0">
                        <a:solidFill>
                          <a:srgbClr val="000000"/>
                        </a:solidFill>
                        <a:effectLst/>
                        <a:latin typeface="Aptos Narrow" panose="020B0004020202020204" pitchFamily="34" charset="0"/>
                      </a:endParaRPr>
                    </a:p>
                  </a:txBody>
                  <a:tcPr marL="5771" marR="5771" marT="5771" marB="0" anchor="ctr"/>
                </a:tc>
                <a:extLst>
                  <a:ext uri="{0D108BD9-81ED-4DB2-BD59-A6C34878D82A}">
                    <a16:rowId xmlns:a16="http://schemas.microsoft.com/office/drawing/2014/main" val="366123868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Imagen 3">
            <a:extLst>
              <a:ext uri="{FF2B5EF4-FFF2-40B4-BE49-F238E27FC236}">
                <a16:creationId xmlns:a16="http://schemas.microsoft.com/office/drawing/2014/main" id="{A50D2AD0-B306-AC4A-3B3D-0261E3FB8C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6870" y="568960"/>
            <a:ext cx="6561138" cy="521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uadroTexto 4">
            <a:extLst>
              <a:ext uri="{FF2B5EF4-FFF2-40B4-BE49-F238E27FC236}">
                <a16:creationId xmlns:a16="http://schemas.microsoft.com/office/drawing/2014/main" id="{E73795E0-9950-48FE-B97D-55E51F4B2DB9}"/>
              </a:ext>
            </a:extLst>
          </p:cNvPr>
          <p:cNvSpPr txBox="1"/>
          <p:nvPr/>
        </p:nvSpPr>
        <p:spPr>
          <a:xfrm>
            <a:off x="4030663" y="5881688"/>
            <a:ext cx="4918075" cy="295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defPPr>
              <a:defRPr lang="en-US"/>
            </a:defPPr>
            <a:lvl1pPr algn="just">
              <a:lnSpc>
                <a:spcPct val="150000"/>
              </a:lnSpc>
              <a:defRPr sz="1600">
                <a:latin typeface="Garamond" panose="02020404030301010803" pitchFamily="18"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eaLnBrk="1" fontAlgn="auto" hangingPunct="1">
              <a:lnSpc>
                <a:spcPct val="100000"/>
              </a:lnSpc>
              <a:spcBef>
                <a:spcPts val="0"/>
              </a:spcBef>
              <a:spcAft>
                <a:spcPts val="0"/>
              </a:spcAft>
              <a:defRPr/>
            </a:pPr>
            <a:r>
              <a:rPr lang="es-ES" sz="1200" dirty="0">
                <a:solidFill>
                  <a:schemeClr val="tx1"/>
                </a:solidFill>
                <a:latin typeface="Gill Sans MT" panose="020B0502020104020203" pitchFamily="34" charset="0"/>
              </a:rPr>
              <a:t>Fuente:  Herrera-Idárraga, Hernández-Bonilla y </a:t>
            </a:r>
            <a:r>
              <a:rPr lang="es-ES" sz="1200" dirty="0" err="1">
                <a:solidFill>
                  <a:schemeClr val="tx1"/>
                </a:solidFill>
                <a:latin typeface="Gill Sans MT" panose="020B0502020104020203" pitchFamily="34" charset="0"/>
              </a:rPr>
              <a:t>Gélvez</a:t>
            </a:r>
            <a:r>
              <a:rPr lang="es-ES" sz="1200" dirty="0">
                <a:solidFill>
                  <a:schemeClr val="tx1"/>
                </a:solidFill>
                <a:latin typeface="Gill Sans MT" panose="020B0502020104020203" pitchFamily="34" charset="0"/>
              </a:rPr>
              <a:t>-Rubio (2020).</a:t>
            </a:r>
            <a:endParaRPr lang="es-CO" sz="1200" dirty="0">
              <a:solidFill>
                <a:schemeClr val="tx1"/>
              </a:solidFill>
              <a:latin typeface="Gill Sans MT" panose="020B0502020104020203" pitchFamily="34" charset="0"/>
            </a:endParaRPr>
          </a:p>
        </p:txBody>
      </p:sp>
      <p:sp>
        <p:nvSpPr>
          <p:cNvPr id="3" name="CuadroTexto 2">
            <a:extLst>
              <a:ext uri="{FF2B5EF4-FFF2-40B4-BE49-F238E27FC236}">
                <a16:creationId xmlns:a16="http://schemas.microsoft.com/office/drawing/2014/main" id="{0015D1C5-2E9B-E72D-6C53-B88B1D143AED}"/>
              </a:ext>
            </a:extLst>
          </p:cNvPr>
          <p:cNvSpPr txBox="1"/>
          <p:nvPr/>
        </p:nvSpPr>
        <p:spPr>
          <a:xfrm>
            <a:off x="388620" y="98663"/>
            <a:ext cx="6101080" cy="369332"/>
          </a:xfrm>
          <a:prstGeom prst="rect">
            <a:avLst/>
          </a:prstGeom>
          <a:noFill/>
        </p:spPr>
        <p:txBody>
          <a:bodyPr wrap="square">
            <a:spAutoFit/>
          </a:bodyPr>
          <a:lstStyle/>
          <a:p>
            <a:r>
              <a:rPr lang="es-CO" altLang="es-CO" dirty="0"/>
              <a:t>1. Definiciones del sector cuidado-Colombia</a:t>
            </a:r>
            <a:endParaRPr lang="es-C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Marcador de contenido 1">
            <a:extLst>
              <a:ext uri="{FF2B5EF4-FFF2-40B4-BE49-F238E27FC236}">
                <a16:creationId xmlns:a16="http://schemas.microsoft.com/office/drawing/2014/main" id="{91964456-D179-DC73-354B-9B1D32A83462}"/>
              </a:ext>
            </a:extLst>
          </p:cNvPr>
          <p:cNvSpPr>
            <a:spLocks noGrp="1" noChangeArrowheads="1"/>
          </p:cNvSpPr>
          <p:nvPr>
            <p:ph idx="1"/>
          </p:nvPr>
        </p:nvSpPr>
        <p:spPr>
          <a:xfrm>
            <a:off x="838200" y="1825625"/>
            <a:ext cx="10394950" cy="4183063"/>
          </a:xfrm>
        </p:spPr>
        <p:txBody>
          <a:bodyPr/>
          <a:lstStyle/>
          <a:p>
            <a:pPr eaLnBrk="1" hangingPunct="1"/>
            <a:r>
              <a:rPr lang="es-ES" altLang="es-CO"/>
              <a:t>¿Por qué usar la Gran Encuesta Integrada de Hogares?</a:t>
            </a:r>
          </a:p>
          <a:p>
            <a:pPr eaLnBrk="1" hangingPunct="1"/>
            <a:endParaRPr lang="es-ES" altLang="es-CO"/>
          </a:p>
          <a:p>
            <a:pPr eaLnBrk="1" hangingPunct="1"/>
            <a:endParaRPr lang="es-ES" altLang="es-CO"/>
          </a:p>
          <a:p>
            <a:pPr eaLnBrk="1" hangingPunct="1"/>
            <a:r>
              <a:rPr lang="es-ES" altLang="es-CO"/>
              <a:t>Oferta Potencial de Cuidado en Colombia</a:t>
            </a:r>
          </a:p>
          <a:p>
            <a:pPr eaLnBrk="1" hangingPunct="1"/>
            <a:endParaRPr lang="es-ES" altLang="es-CO"/>
          </a:p>
          <a:p>
            <a:pPr eaLnBrk="1" hangingPunct="1"/>
            <a:endParaRPr lang="es-ES" altLang="es-CO"/>
          </a:p>
          <a:p>
            <a:pPr eaLnBrk="1" hangingPunct="1"/>
            <a:r>
              <a:rPr lang="es-ES" altLang="es-CO"/>
              <a:t>Información del sector cuidado para las 23 ciudades ¿Qué nos dicen las cifras?</a:t>
            </a:r>
          </a:p>
        </p:txBody>
      </p:sp>
      <p:sp>
        <p:nvSpPr>
          <p:cNvPr id="9219" name="Título 2">
            <a:extLst>
              <a:ext uri="{FF2B5EF4-FFF2-40B4-BE49-F238E27FC236}">
                <a16:creationId xmlns:a16="http://schemas.microsoft.com/office/drawing/2014/main" id="{B20E4645-590A-20CD-149A-631387C9BD14}"/>
              </a:ext>
            </a:extLst>
          </p:cNvPr>
          <p:cNvSpPr>
            <a:spLocks noGrp="1" noChangeArrowheads="1"/>
          </p:cNvSpPr>
          <p:nvPr>
            <p:ph type="title"/>
          </p:nvPr>
        </p:nvSpPr>
        <p:spPr>
          <a:xfrm>
            <a:off x="838200" y="481013"/>
            <a:ext cx="10515600" cy="1325562"/>
          </a:xfrm>
        </p:spPr>
        <p:txBody>
          <a:bodyPr/>
          <a:lstStyle/>
          <a:p>
            <a:pPr eaLnBrk="1" hangingPunct="1"/>
            <a:r>
              <a:rPr lang="es-ES" altLang="es-CO" b="1"/>
              <a:t>Agenda</a:t>
            </a:r>
            <a:endParaRPr lang="es-CO" altLang="es-CO"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ítulo 2">
            <a:extLst>
              <a:ext uri="{FF2B5EF4-FFF2-40B4-BE49-F238E27FC236}">
                <a16:creationId xmlns:a16="http://schemas.microsoft.com/office/drawing/2014/main" id="{03676605-1ACC-680F-1AE1-035CCDD0E0A0}"/>
              </a:ext>
            </a:extLst>
          </p:cNvPr>
          <p:cNvSpPr>
            <a:spLocks noGrp="1" noChangeArrowheads="1"/>
          </p:cNvSpPr>
          <p:nvPr>
            <p:ph type="title"/>
          </p:nvPr>
        </p:nvSpPr>
        <p:spPr>
          <a:xfrm>
            <a:off x="838200" y="2765425"/>
            <a:ext cx="10515600" cy="1325563"/>
          </a:xfrm>
        </p:spPr>
        <p:txBody>
          <a:bodyPr/>
          <a:lstStyle/>
          <a:p>
            <a:pPr eaLnBrk="1" hangingPunct="1"/>
            <a:r>
              <a:rPr lang="es-ES" altLang="es-CO" b="1"/>
              <a:t>Resultados del Ejercicio</a:t>
            </a:r>
            <a:endParaRPr lang="es-CO" altLang="es-CO"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145E031F-4FFB-45A6-B099-6B008E1C67E1}"/>
              </a:ext>
            </a:extLst>
          </p:cNvPr>
          <p:cNvSpPr>
            <a:spLocks noGrp="1"/>
          </p:cNvSpPr>
          <p:nvPr>
            <p:ph idx="1"/>
          </p:nvPr>
        </p:nvSpPr>
        <p:spPr>
          <a:xfrm>
            <a:off x="838200" y="1806575"/>
            <a:ext cx="10394950" cy="4183063"/>
          </a:xfrm>
        </p:spPr>
        <p:txBody>
          <a:bodyPr rtlCol="0">
            <a:normAutofit lnSpcReduction="10000"/>
          </a:bodyPr>
          <a:lstStyle/>
          <a:p>
            <a:pPr marL="514350" indent="-514350" eaLnBrk="1" fontAlgn="auto" hangingPunct="1">
              <a:spcAft>
                <a:spcPts val="0"/>
              </a:spcAft>
              <a:buFont typeface="+mj-lt"/>
              <a:buAutoNum type="arabicPeriod"/>
              <a:defRPr/>
            </a:pPr>
            <a:r>
              <a:rPr lang="es-ES" dirty="0"/>
              <a:t>Personas empleadas en el sector del cuidado que están dispuestas y disponibles para trabajar más horas.</a:t>
            </a:r>
          </a:p>
          <a:p>
            <a:pPr marL="514350" indent="-514350" eaLnBrk="1" fontAlgn="auto" hangingPunct="1">
              <a:spcAft>
                <a:spcPts val="0"/>
              </a:spcAft>
              <a:buFont typeface="+mj-lt"/>
              <a:buAutoNum type="arabicPeriod"/>
              <a:defRPr/>
            </a:pPr>
            <a:r>
              <a:rPr lang="es-ES" dirty="0"/>
              <a:t>Personas desempleadas que han trabajado previamente en el sector del cuidado.</a:t>
            </a:r>
          </a:p>
          <a:p>
            <a:pPr marL="514350" indent="-514350" eaLnBrk="1" fontAlgn="auto" hangingPunct="1">
              <a:spcAft>
                <a:spcPts val="0"/>
              </a:spcAft>
              <a:buFont typeface="+mj-lt"/>
              <a:buAutoNum type="arabicPeriod"/>
              <a:defRPr/>
            </a:pPr>
            <a:r>
              <a:rPr lang="es-ES" dirty="0"/>
              <a:t>Personas que actualmente están fuera de la fuerza laboral pero que podrían empezar a trabajar si hubiera empleo disponible.</a:t>
            </a:r>
          </a:p>
          <a:p>
            <a:pPr marL="514350" indent="-514350" eaLnBrk="1" fontAlgn="auto" hangingPunct="1">
              <a:spcAft>
                <a:spcPts val="0"/>
              </a:spcAft>
              <a:buFont typeface="+mj-lt"/>
              <a:buAutoNum type="arabicPeriod"/>
              <a:defRPr/>
            </a:pPr>
            <a:r>
              <a:rPr lang="es-ES" dirty="0"/>
              <a:t>Usamos el número de horas disponibles de trabajo de estos tres grupos, junto con las horas legales de trabajo a tiempo completo, para calcular el número potencial de trabajadores equivalentes a tiempo completo (ETC).</a:t>
            </a:r>
          </a:p>
          <a:p>
            <a:pPr eaLnBrk="1" fontAlgn="auto" hangingPunct="1">
              <a:spcAft>
                <a:spcPts val="0"/>
              </a:spcAft>
              <a:defRPr/>
            </a:pPr>
            <a:endParaRPr lang="es-CO" dirty="0"/>
          </a:p>
        </p:txBody>
      </p:sp>
      <p:sp>
        <p:nvSpPr>
          <p:cNvPr id="21507" name="Título 2">
            <a:extLst>
              <a:ext uri="{FF2B5EF4-FFF2-40B4-BE49-F238E27FC236}">
                <a16:creationId xmlns:a16="http://schemas.microsoft.com/office/drawing/2014/main" id="{86D3A3EA-D993-A75D-4E68-8C5C9A611F46}"/>
              </a:ext>
            </a:extLst>
          </p:cNvPr>
          <p:cNvSpPr>
            <a:spLocks noGrp="1" noChangeArrowheads="1"/>
          </p:cNvSpPr>
          <p:nvPr>
            <p:ph type="title"/>
          </p:nvPr>
        </p:nvSpPr>
        <p:spPr>
          <a:xfrm>
            <a:off x="838200" y="481013"/>
            <a:ext cx="10515600" cy="1325562"/>
          </a:xfrm>
        </p:spPr>
        <p:txBody>
          <a:bodyPr/>
          <a:lstStyle/>
          <a:p>
            <a:pPr eaLnBrk="1" hangingPunct="1"/>
            <a:r>
              <a:rPr lang="es-ES" altLang="es-CO" b="1"/>
              <a:t>Oferta potencial</a:t>
            </a:r>
            <a:endParaRPr lang="es-CO" altLang="es-CO" b="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9D1A487A-0351-4ED9-B067-E3F805012B4B}"/>
              </a:ext>
            </a:extLst>
          </p:cNvPr>
          <p:cNvGraphicFramePr>
            <a:graphicFrameLocks noGrp="1"/>
          </p:cNvGraphicFramePr>
          <p:nvPr>
            <p:ph idx="1"/>
          </p:nvPr>
        </p:nvGraphicFramePr>
        <p:xfrm>
          <a:off x="717176" y="959224"/>
          <a:ext cx="10636624" cy="5217739"/>
        </p:xfrm>
        <a:graphic>
          <a:graphicData uri="http://schemas.openxmlformats.org/drawingml/2006/chart">
            <c:chart xmlns:c="http://schemas.openxmlformats.org/drawingml/2006/chart" xmlns:r="http://schemas.openxmlformats.org/officeDocument/2006/relationships" r:id="rId2"/>
          </a:graphicData>
        </a:graphic>
      </p:graphicFrame>
      <p:cxnSp>
        <p:nvCxnSpPr>
          <p:cNvPr id="5" name="Conector recto 4">
            <a:extLst>
              <a:ext uri="{FF2B5EF4-FFF2-40B4-BE49-F238E27FC236}">
                <a16:creationId xmlns:a16="http://schemas.microsoft.com/office/drawing/2014/main" id="{1789FBA3-F551-423A-92C2-35933A70144A}"/>
              </a:ext>
            </a:extLst>
          </p:cNvPr>
          <p:cNvCxnSpPr/>
          <p:nvPr/>
        </p:nvCxnSpPr>
        <p:spPr>
          <a:xfrm flipH="1">
            <a:off x="358775" y="3694113"/>
            <a:ext cx="11125200" cy="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áfico 3">
            <a:extLst>
              <a:ext uri="{FF2B5EF4-FFF2-40B4-BE49-F238E27FC236}">
                <a16:creationId xmlns:a16="http://schemas.microsoft.com/office/drawing/2014/main" id="{37C5DBEB-6E89-4F09-98D9-C57DBB633FE0}"/>
              </a:ext>
            </a:extLst>
          </p:cNvPr>
          <p:cNvGraphicFramePr>
            <a:graphicFrameLocks noGrp="1"/>
          </p:cNvGraphicFramePr>
          <p:nvPr/>
        </p:nvGraphicFramePr>
        <p:xfrm>
          <a:off x="1262743" y="212423"/>
          <a:ext cx="9666514" cy="630252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BA9786F7-7214-4B52-BF21-D712AA41DA68}"/>
              </a:ext>
            </a:extLst>
          </p:cNvPr>
          <p:cNvGraphicFramePr>
            <a:graphicFrameLocks noGrp="1"/>
          </p:cNvGraphicFramePr>
          <p:nvPr>
            <p:ph idx="1"/>
          </p:nvPr>
        </p:nvGraphicFramePr>
        <p:xfrm>
          <a:off x="1244600" y="1806575"/>
          <a:ext cx="9415463" cy="3697288"/>
        </p:xfrm>
        <a:graphic>
          <a:graphicData uri="http://schemas.openxmlformats.org/drawingml/2006/table">
            <a:tbl>
              <a:tblPr firstRow="1" bandRow="1">
                <a:tableStyleId>{5C22544A-7EE6-4342-B048-85BDC9FD1C3A}</a:tableStyleId>
              </a:tblPr>
              <a:tblGrid>
                <a:gridCol w="5739293">
                  <a:extLst>
                    <a:ext uri="{9D8B030D-6E8A-4147-A177-3AD203B41FA5}">
                      <a16:colId xmlns:a16="http://schemas.microsoft.com/office/drawing/2014/main" val="1072913249"/>
                    </a:ext>
                  </a:extLst>
                </a:gridCol>
                <a:gridCol w="3676170">
                  <a:extLst>
                    <a:ext uri="{9D8B030D-6E8A-4147-A177-3AD203B41FA5}">
                      <a16:colId xmlns:a16="http://schemas.microsoft.com/office/drawing/2014/main" val="3067658838"/>
                    </a:ext>
                  </a:extLst>
                </a:gridCol>
              </a:tblGrid>
              <a:tr h="440297">
                <a:tc>
                  <a:txBody>
                    <a:bodyPr/>
                    <a:lstStyle/>
                    <a:p>
                      <a:r>
                        <a:rPr lang="es-ES" sz="1800" dirty="0"/>
                        <a:t>Tendencia</a:t>
                      </a:r>
                      <a:endParaRPr lang="es-CO" sz="1800" dirty="0"/>
                    </a:p>
                  </a:txBody>
                  <a:tcPr marL="91443" marR="91443" marT="45727" marB="45727"/>
                </a:tc>
                <a:tc>
                  <a:txBody>
                    <a:bodyPr/>
                    <a:lstStyle/>
                    <a:p>
                      <a:r>
                        <a:rPr lang="es-ES" sz="1800" dirty="0"/>
                        <a:t>Ciudades</a:t>
                      </a:r>
                      <a:endParaRPr lang="es-CO" sz="1800" dirty="0"/>
                    </a:p>
                  </a:txBody>
                  <a:tcPr marL="91443" marR="91443" marT="45727" marB="45727"/>
                </a:tc>
                <a:extLst>
                  <a:ext uri="{0D108BD9-81ED-4DB2-BD59-A6C34878D82A}">
                    <a16:rowId xmlns:a16="http://schemas.microsoft.com/office/drawing/2014/main" val="218054294"/>
                  </a:ext>
                </a:extLst>
              </a:tr>
              <a:tr h="1411363">
                <a:tc>
                  <a:txBody>
                    <a:bodyPr/>
                    <a:lstStyle/>
                    <a:p>
                      <a:r>
                        <a:rPr lang="es-ES" sz="1800" dirty="0"/>
                        <a:t>Aumenta –</a:t>
                      </a:r>
                      <a:r>
                        <a:rPr lang="es-ES" sz="1800" dirty="0" err="1"/>
                        <a:t>ceteris</a:t>
                      </a:r>
                      <a:r>
                        <a:rPr lang="es-ES" sz="1800" dirty="0"/>
                        <a:t> </a:t>
                      </a:r>
                      <a:r>
                        <a:rPr lang="es-ES" sz="1800" dirty="0" err="1"/>
                        <a:t>paribus</a:t>
                      </a:r>
                      <a:r>
                        <a:rPr lang="es-ES" sz="1800" dirty="0"/>
                        <a:t>- la contribución a la reducción de la tasa de desempleo de la ciudad entre medio y un punto porcentual entre 2021-2024</a:t>
                      </a:r>
                      <a:endParaRPr lang="es-CO" sz="1800" dirty="0"/>
                    </a:p>
                  </a:txBody>
                  <a:tcPr marL="91443" marR="91443" marT="45727" marB="45727"/>
                </a:tc>
                <a:tc>
                  <a:txBody>
                    <a:bodyPr/>
                    <a:lstStyle/>
                    <a:p>
                      <a:r>
                        <a:rPr lang="es-ES" sz="1800" dirty="0"/>
                        <a:t>Barranquilla, Cali, Cartagena, Quibdó</a:t>
                      </a:r>
                      <a:endParaRPr lang="es-CO" sz="1800" dirty="0"/>
                    </a:p>
                  </a:txBody>
                  <a:tcPr marL="91443" marR="91443" marT="45727" marB="45727"/>
                </a:tc>
                <a:extLst>
                  <a:ext uri="{0D108BD9-81ED-4DB2-BD59-A6C34878D82A}">
                    <a16:rowId xmlns:a16="http://schemas.microsoft.com/office/drawing/2014/main" val="3982933034"/>
                  </a:ext>
                </a:extLst>
              </a:tr>
              <a:tr h="759965">
                <a:tc>
                  <a:txBody>
                    <a:bodyPr/>
                    <a:lstStyle/>
                    <a:p>
                      <a:r>
                        <a:rPr lang="es-ES" sz="1800" dirty="0"/>
                        <a:t>Con pequeñas variaciones, sin una tendencia sólida en estos 4 años</a:t>
                      </a:r>
                      <a:endParaRPr lang="es-CO" sz="1800" dirty="0"/>
                    </a:p>
                  </a:txBody>
                  <a:tcPr marL="91443" marR="91443" marT="45727" marB="45727"/>
                </a:tc>
                <a:tc>
                  <a:txBody>
                    <a:bodyPr/>
                    <a:lstStyle/>
                    <a:p>
                      <a:r>
                        <a:rPr lang="es-ES" sz="1800" dirty="0"/>
                        <a:t>Pasto, Pereira, Ibagué, Sincelejo</a:t>
                      </a:r>
                      <a:endParaRPr lang="es-CO" sz="1800" dirty="0"/>
                    </a:p>
                  </a:txBody>
                  <a:tcPr marL="91443" marR="91443" marT="45727" marB="45727"/>
                </a:tc>
                <a:extLst>
                  <a:ext uri="{0D108BD9-81ED-4DB2-BD59-A6C34878D82A}">
                    <a16:rowId xmlns:a16="http://schemas.microsoft.com/office/drawing/2014/main" val="903552080"/>
                  </a:ext>
                </a:extLst>
              </a:tr>
              <a:tr h="10856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dirty="0"/>
                        <a:t>Se reduce –</a:t>
                      </a:r>
                      <a:r>
                        <a:rPr lang="es-ES" sz="1800" dirty="0" err="1"/>
                        <a:t>ceteris</a:t>
                      </a:r>
                      <a:r>
                        <a:rPr lang="es-ES" sz="1800" dirty="0"/>
                        <a:t> </a:t>
                      </a:r>
                      <a:r>
                        <a:rPr lang="es-ES" sz="1800" dirty="0" err="1"/>
                        <a:t>paribus</a:t>
                      </a:r>
                      <a:r>
                        <a:rPr lang="es-ES" sz="1800" dirty="0"/>
                        <a:t>- la contribución a la reducción de la tasa de desempleo de la ciudad entre medio y un punto porcentual 2021-2024</a:t>
                      </a:r>
                      <a:endParaRPr lang="es-CO" sz="1800" dirty="0"/>
                    </a:p>
                  </a:txBody>
                  <a:tcPr marL="91443" marR="91443" marT="45727" marB="45727"/>
                </a:tc>
                <a:tc>
                  <a:txBody>
                    <a:bodyPr/>
                    <a:lstStyle/>
                    <a:p>
                      <a:r>
                        <a:rPr lang="es-ES" sz="1800" dirty="0"/>
                        <a:t>Resto de ciudades</a:t>
                      </a:r>
                      <a:endParaRPr lang="es-CO" sz="1800" dirty="0"/>
                    </a:p>
                  </a:txBody>
                  <a:tcPr marL="91443" marR="91443" marT="45727" marB="45727"/>
                </a:tc>
                <a:extLst>
                  <a:ext uri="{0D108BD9-81ED-4DB2-BD59-A6C34878D82A}">
                    <a16:rowId xmlns:a16="http://schemas.microsoft.com/office/drawing/2014/main" val="2806563394"/>
                  </a:ext>
                </a:extLst>
              </a:tr>
            </a:tbl>
          </a:graphicData>
        </a:graphic>
      </p:graphicFrame>
      <p:sp>
        <p:nvSpPr>
          <p:cNvPr id="24595" name="Título 2">
            <a:extLst>
              <a:ext uri="{FF2B5EF4-FFF2-40B4-BE49-F238E27FC236}">
                <a16:creationId xmlns:a16="http://schemas.microsoft.com/office/drawing/2014/main" id="{B6D19182-7E15-5475-6952-9993F34E2096}"/>
              </a:ext>
            </a:extLst>
          </p:cNvPr>
          <p:cNvSpPr>
            <a:spLocks noGrp="1" noChangeArrowheads="1"/>
          </p:cNvSpPr>
          <p:nvPr>
            <p:ph type="title"/>
          </p:nvPr>
        </p:nvSpPr>
        <p:spPr>
          <a:xfrm>
            <a:off x="838200" y="481013"/>
            <a:ext cx="10515600" cy="1325562"/>
          </a:xfrm>
        </p:spPr>
        <p:txBody>
          <a:bodyPr/>
          <a:lstStyle/>
          <a:p>
            <a:pPr eaLnBrk="1" hangingPunct="1"/>
            <a:r>
              <a:rPr lang="es-ES" altLang="es-CO" b="1"/>
              <a:t>Tendencias 2021-2024</a:t>
            </a:r>
            <a:endParaRPr lang="es-CO" altLang="es-CO"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áfico 3">
            <a:extLst>
              <a:ext uri="{FF2B5EF4-FFF2-40B4-BE49-F238E27FC236}">
                <a16:creationId xmlns:a16="http://schemas.microsoft.com/office/drawing/2014/main" id="{574AD2EB-2A4C-4B52-9A57-4E66407A93B8}"/>
              </a:ext>
            </a:extLst>
          </p:cNvPr>
          <p:cNvGraphicFramePr>
            <a:graphicFrameLocks noGrp="1"/>
          </p:cNvGraphicFramePr>
          <p:nvPr/>
        </p:nvGraphicFramePr>
        <p:xfrm>
          <a:off x="1132840" y="0"/>
          <a:ext cx="9926320" cy="62897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áfico 4">
            <a:extLst>
              <a:ext uri="{FF2B5EF4-FFF2-40B4-BE49-F238E27FC236}">
                <a16:creationId xmlns:a16="http://schemas.microsoft.com/office/drawing/2014/main" id="{24BC265D-6180-4912-9804-27EFBE8F78FE}"/>
              </a:ext>
            </a:extLst>
          </p:cNvPr>
          <p:cNvGraphicFramePr>
            <a:graphicFrameLocks noGrp="1"/>
          </p:cNvGraphicFramePr>
          <p:nvPr/>
        </p:nvGraphicFramePr>
        <p:xfrm>
          <a:off x="871272" y="284108"/>
          <a:ext cx="10281920" cy="62897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B4EDA44-41CA-4F3B-95DA-486B878E7AED}"/>
              </a:ext>
            </a:extLst>
          </p:cNvPr>
          <p:cNvSpPr txBox="1">
            <a:spLocks/>
          </p:cNvSpPr>
          <p:nvPr/>
        </p:nvSpPr>
        <p:spPr>
          <a:xfrm>
            <a:off x="2809875" y="354013"/>
            <a:ext cx="6572250" cy="974725"/>
          </a:xfrm>
          <a:prstGeom prst="rect">
            <a:avLst/>
          </a:prstGeom>
        </p:spPr>
        <p:txBody>
          <a:bodyPr anchor="b">
            <a:normAutofit fontScale="92500"/>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fontAlgn="auto">
              <a:spcAft>
                <a:spcPts val="0"/>
              </a:spcAft>
              <a:defRPr/>
            </a:pPr>
            <a:r>
              <a:rPr lang="en-US" sz="2500" b="1" dirty="0" err="1"/>
              <a:t>Qué</a:t>
            </a:r>
            <a:r>
              <a:rPr lang="en-US" sz="2500" b="1" dirty="0"/>
              <a:t> tan </a:t>
            </a:r>
            <a:r>
              <a:rPr lang="en-US" sz="2500" b="1" dirty="0" err="1"/>
              <a:t>diferentes</a:t>
            </a:r>
            <a:r>
              <a:rPr lang="en-US" sz="2500" b="1" dirty="0"/>
              <a:t> son las </a:t>
            </a:r>
            <a:r>
              <a:rPr lang="en-US" sz="2500" b="1" dirty="0" err="1"/>
              <a:t>características</a:t>
            </a:r>
            <a:r>
              <a:rPr lang="en-US" sz="2500" b="1" dirty="0"/>
              <a:t> de los </a:t>
            </a:r>
            <a:r>
              <a:rPr lang="en-US" sz="2500" b="1" dirty="0" err="1"/>
              <a:t>empleados</a:t>
            </a:r>
            <a:r>
              <a:rPr lang="en-US" sz="2500" b="1" dirty="0"/>
              <a:t> </a:t>
            </a:r>
            <a:r>
              <a:rPr lang="en-US" sz="2500" b="1" dirty="0" err="1"/>
              <a:t>en</a:t>
            </a:r>
            <a:r>
              <a:rPr lang="en-US" sz="2500" b="1" dirty="0"/>
              <a:t> </a:t>
            </a:r>
            <a:r>
              <a:rPr lang="en-US" sz="2500" b="1" dirty="0" err="1"/>
              <a:t>cuidado</a:t>
            </a:r>
            <a:r>
              <a:rPr lang="en-US" sz="2500" b="1" dirty="0"/>
              <a:t> y los </a:t>
            </a:r>
            <a:r>
              <a:rPr lang="en-US" sz="2500" b="1" dirty="0" err="1"/>
              <a:t>empleados</a:t>
            </a:r>
            <a:r>
              <a:rPr lang="en-US" sz="2500" b="1" dirty="0"/>
              <a:t> </a:t>
            </a:r>
            <a:r>
              <a:rPr lang="en-US" sz="2500" b="1" dirty="0" err="1"/>
              <a:t>potenciales</a:t>
            </a:r>
            <a:r>
              <a:rPr lang="en-US" sz="2500" b="1" dirty="0"/>
              <a:t>?</a:t>
            </a:r>
          </a:p>
        </p:txBody>
      </p:sp>
      <p:graphicFrame>
        <p:nvGraphicFramePr>
          <p:cNvPr id="5" name="Tabla 4">
            <a:extLst>
              <a:ext uri="{FF2B5EF4-FFF2-40B4-BE49-F238E27FC236}">
                <a16:creationId xmlns:a16="http://schemas.microsoft.com/office/drawing/2014/main" id="{5FB6076A-0730-405E-AA98-FF09508A8CF6}"/>
              </a:ext>
            </a:extLst>
          </p:cNvPr>
          <p:cNvGraphicFramePr>
            <a:graphicFrameLocks noGrp="1"/>
          </p:cNvGraphicFramePr>
          <p:nvPr/>
        </p:nvGraphicFramePr>
        <p:xfrm>
          <a:off x="2809875" y="1752600"/>
          <a:ext cx="7361238" cy="3684588"/>
        </p:xfrm>
        <a:graphic>
          <a:graphicData uri="http://schemas.openxmlformats.org/drawingml/2006/table">
            <a:tbl>
              <a:tblPr firstRow="1" bandRow="1">
                <a:tableStyleId>{3B4B98B0-60AC-42C2-AFA5-B58CD77FA1E5}</a:tableStyleId>
              </a:tblPr>
              <a:tblGrid>
                <a:gridCol w="2503152">
                  <a:extLst>
                    <a:ext uri="{9D8B030D-6E8A-4147-A177-3AD203B41FA5}">
                      <a16:colId xmlns:a16="http://schemas.microsoft.com/office/drawing/2014/main" val="4134004841"/>
                    </a:ext>
                  </a:extLst>
                </a:gridCol>
                <a:gridCol w="1222704">
                  <a:extLst>
                    <a:ext uri="{9D8B030D-6E8A-4147-A177-3AD203B41FA5}">
                      <a16:colId xmlns:a16="http://schemas.microsoft.com/office/drawing/2014/main" val="2462913278"/>
                    </a:ext>
                  </a:extLst>
                </a:gridCol>
                <a:gridCol w="1206339">
                  <a:extLst>
                    <a:ext uri="{9D8B030D-6E8A-4147-A177-3AD203B41FA5}">
                      <a16:colId xmlns:a16="http://schemas.microsoft.com/office/drawing/2014/main" val="539645500"/>
                    </a:ext>
                  </a:extLst>
                </a:gridCol>
                <a:gridCol w="1222704">
                  <a:extLst>
                    <a:ext uri="{9D8B030D-6E8A-4147-A177-3AD203B41FA5}">
                      <a16:colId xmlns:a16="http://schemas.microsoft.com/office/drawing/2014/main" val="2296166451"/>
                    </a:ext>
                  </a:extLst>
                </a:gridCol>
                <a:gridCol w="1206339">
                  <a:extLst>
                    <a:ext uri="{9D8B030D-6E8A-4147-A177-3AD203B41FA5}">
                      <a16:colId xmlns:a16="http://schemas.microsoft.com/office/drawing/2014/main" val="1039133622"/>
                    </a:ext>
                  </a:extLst>
                </a:gridCol>
              </a:tblGrid>
              <a:tr h="695113">
                <a:tc rowSpan="3">
                  <a:txBody>
                    <a:bodyPr/>
                    <a:lstStyle/>
                    <a:p>
                      <a:pPr algn="ctr" fontAlgn="b"/>
                      <a:r>
                        <a:rPr lang="es-CO" sz="2600" u="none" strike="noStrike" cap="none" spc="0" dirty="0">
                          <a:effectLst/>
                        </a:rPr>
                        <a:t> </a:t>
                      </a:r>
                      <a:endParaRPr lang="es-CO" sz="2600" b="1" i="0" u="none" strike="noStrike" cap="none" spc="0" dirty="0">
                        <a:solidFill>
                          <a:schemeClr val="bg1"/>
                        </a:solidFill>
                        <a:effectLst/>
                        <a:latin typeface="Aptos Narrow" panose="020B0004020202020204" pitchFamily="34" charset="0"/>
                      </a:endParaRPr>
                    </a:p>
                  </a:txBody>
                  <a:tcPr marL="102107" marR="10130" marT="29166" marB="218742" anchor="b"/>
                </a:tc>
                <a:tc gridSpan="4">
                  <a:txBody>
                    <a:bodyPr/>
                    <a:lstStyle/>
                    <a:p>
                      <a:pPr algn="ctr" fontAlgn="t"/>
                      <a:r>
                        <a:rPr lang="es-CO" sz="2600" u="none" strike="noStrike" cap="none" spc="0">
                          <a:effectLst/>
                        </a:rPr>
                        <a:t>2024</a:t>
                      </a:r>
                      <a:endParaRPr lang="es-CO" sz="2600" b="1" i="0" u="none" strike="noStrike" cap="none" spc="0">
                        <a:solidFill>
                          <a:schemeClr val="bg1"/>
                        </a:solidFill>
                        <a:effectLst/>
                        <a:latin typeface="Aptos Narrow" panose="020B0004020202020204" pitchFamily="34" charset="0"/>
                      </a:endParaRPr>
                    </a:p>
                  </a:txBody>
                  <a:tcPr marL="102107" marR="10130" marT="29166" marB="218742" anchor="b"/>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859643811"/>
                  </a:ext>
                </a:extLst>
              </a:tr>
              <a:tr h="597895">
                <a:tc vMerge="1">
                  <a:txBody>
                    <a:bodyPr/>
                    <a:lstStyle/>
                    <a:p>
                      <a:endParaRPr lang="es-CO"/>
                    </a:p>
                  </a:txBody>
                  <a:tcPr/>
                </a:tc>
                <a:tc gridSpan="2">
                  <a:txBody>
                    <a:bodyPr/>
                    <a:lstStyle/>
                    <a:p>
                      <a:pPr algn="ctr" fontAlgn="t"/>
                      <a:r>
                        <a:rPr lang="es-ES" sz="1900" u="none" strike="noStrike" cap="none" spc="0" dirty="0">
                          <a:effectLst/>
                        </a:rPr>
                        <a:t>E</a:t>
                      </a:r>
                      <a:r>
                        <a:rPr lang="es-CO" sz="1900" u="none" strike="noStrike" cap="none" spc="0" dirty="0">
                          <a:effectLst/>
                        </a:rPr>
                        <a:t>dad</a:t>
                      </a:r>
                      <a:endParaRPr lang="es-CO" sz="1900" b="1" i="0" u="none" strike="noStrike" cap="none" spc="0" dirty="0">
                        <a:solidFill>
                          <a:schemeClr val="bg1"/>
                        </a:solidFill>
                        <a:effectLst/>
                        <a:latin typeface="Aptos Narrow" panose="020B0004020202020204" pitchFamily="34" charset="0"/>
                      </a:endParaRPr>
                    </a:p>
                  </a:txBody>
                  <a:tcPr marL="102107" marR="10130" marT="29166" marB="218742"/>
                </a:tc>
                <a:tc hMerge="1">
                  <a:txBody>
                    <a:bodyPr/>
                    <a:lstStyle/>
                    <a:p>
                      <a:endParaRPr lang="es-CO"/>
                    </a:p>
                  </a:txBody>
                  <a:tcPr/>
                </a:tc>
                <a:tc gridSpan="2">
                  <a:txBody>
                    <a:bodyPr/>
                    <a:lstStyle/>
                    <a:p>
                      <a:pPr algn="ctr" fontAlgn="t"/>
                      <a:r>
                        <a:rPr lang="es-CO" sz="1900" u="none" strike="noStrike" cap="none" spc="0" dirty="0">
                          <a:effectLst/>
                        </a:rPr>
                        <a:t>Educación</a:t>
                      </a:r>
                      <a:endParaRPr lang="es-CO" sz="1900" b="1" i="0" u="none" strike="noStrike" cap="none" spc="0" dirty="0">
                        <a:solidFill>
                          <a:schemeClr val="bg1"/>
                        </a:solidFill>
                        <a:effectLst/>
                        <a:latin typeface="Aptos Narrow" panose="020B0004020202020204" pitchFamily="34" charset="0"/>
                      </a:endParaRPr>
                    </a:p>
                  </a:txBody>
                  <a:tcPr marL="102107" marR="10130" marT="29166" marB="218742"/>
                </a:tc>
                <a:tc hMerge="1">
                  <a:txBody>
                    <a:bodyPr/>
                    <a:lstStyle/>
                    <a:p>
                      <a:endParaRPr lang="es-CO"/>
                    </a:p>
                  </a:txBody>
                  <a:tcPr/>
                </a:tc>
                <a:extLst>
                  <a:ext uri="{0D108BD9-81ED-4DB2-BD59-A6C34878D82A}">
                    <a16:rowId xmlns:a16="http://schemas.microsoft.com/office/drawing/2014/main" val="3124888829"/>
                  </a:ext>
                </a:extLst>
              </a:tr>
              <a:tr h="597895">
                <a:tc vMerge="1">
                  <a:txBody>
                    <a:bodyPr/>
                    <a:lstStyle/>
                    <a:p>
                      <a:endParaRPr lang="es-CO"/>
                    </a:p>
                  </a:txBody>
                  <a:tcPr/>
                </a:tc>
                <a:tc>
                  <a:txBody>
                    <a:bodyPr/>
                    <a:lstStyle/>
                    <a:p>
                      <a:pPr algn="ctr" fontAlgn="t"/>
                      <a:r>
                        <a:rPr lang="es-CO" sz="1900" u="none" strike="noStrike" cap="none" spc="0" dirty="0">
                          <a:effectLst/>
                        </a:rPr>
                        <a:t>Promedio</a:t>
                      </a:r>
                      <a:endParaRPr lang="es-CO" sz="1900" b="1" i="0" u="none" strike="noStrike" cap="none" spc="0" dirty="0">
                        <a:solidFill>
                          <a:schemeClr val="bg1"/>
                        </a:solidFill>
                        <a:effectLst/>
                        <a:latin typeface="Aptos Narrow" panose="020B0004020202020204" pitchFamily="34" charset="0"/>
                      </a:endParaRPr>
                    </a:p>
                  </a:txBody>
                  <a:tcPr marL="102107" marR="10130" marT="29166" marB="218742"/>
                </a:tc>
                <a:tc>
                  <a:txBody>
                    <a:bodyPr/>
                    <a:lstStyle/>
                    <a:p>
                      <a:pPr algn="ctr" fontAlgn="t"/>
                      <a:r>
                        <a:rPr lang="es-CO" sz="1900" u="none" strike="noStrike" cap="none" spc="0" dirty="0">
                          <a:effectLst/>
                        </a:rPr>
                        <a:t>Mediana</a:t>
                      </a:r>
                      <a:endParaRPr lang="es-CO" sz="1900" b="1" i="0" u="none" strike="noStrike" cap="none" spc="0" dirty="0">
                        <a:solidFill>
                          <a:schemeClr val="bg1"/>
                        </a:solidFill>
                        <a:effectLst/>
                        <a:latin typeface="Aptos Narrow" panose="020B0004020202020204" pitchFamily="34" charset="0"/>
                      </a:endParaRPr>
                    </a:p>
                  </a:txBody>
                  <a:tcPr marL="102107" marR="10130" marT="29166" marB="218742"/>
                </a:tc>
                <a:tc>
                  <a:txBody>
                    <a:bodyPr/>
                    <a:lstStyle/>
                    <a:p>
                      <a:pPr algn="ctr" fontAlgn="t"/>
                      <a:r>
                        <a:rPr lang="es-CO" sz="1900" u="none" strike="noStrike" cap="none" spc="0" dirty="0">
                          <a:effectLst/>
                        </a:rPr>
                        <a:t>Promedio</a:t>
                      </a:r>
                      <a:endParaRPr lang="es-CO" sz="1900" b="1" i="0" u="none" strike="noStrike" cap="none" spc="0" dirty="0">
                        <a:solidFill>
                          <a:schemeClr val="bg1"/>
                        </a:solidFill>
                        <a:effectLst/>
                        <a:latin typeface="Aptos Narrow" panose="020B0004020202020204" pitchFamily="34" charset="0"/>
                      </a:endParaRPr>
                    </a:p>
                  </a:txBody>
                  <a:tcPr marL="102107" marR="10130" marT="29166" marB="218742"/>
                </a:tc>
                <a:tc>
                  <a:txBody>
                    <a:bodyPr/>
                    <a:lstStyle/>
                    <a:p>
                      <a:pPr algn="ctr" fontAlgn="t"/>
                      <a:r>
                        <a:rPr lang="es-CO" sz="1900" u="none" strike="noStrike" cap="none" spc="0" dirty="0">
                          <a:effectLst/>
                        </a:rPr>
                        <a:t>Mediana</a:t>
                      </a:r>
                      <a:endParaRPr lang="es-CO" sz="1900" b="1" i="0" u="none" strike="noStrike" cap="none" spc="0" dirty="0">
                        <a:solidFill>
                          <a:schemeClr val="bg1"/>
                        </a:solidFill>
                        <a:effectLst/>
                        <a:latin typeface="Aptos Narrow" panose="020B0004020202020204" pitchFamily="34" charset="0"/>
                      </a:endParaRPr>
                    </a:p>
                  </a:txBody>
                  <a:tcPr marL="102107" marR="10130" marT="29166" marB="218742"/>
                </a:tc>
                <a:extLst>
                  <a:ext uri="{0D108BD9-81ED-4DB2-BD59-A6C34878D82A}">
                    <a16:rowId xmlns:a16="http://schemas.microsoft.com/office/drawing/2014/main" val="2264510434"/>
                  </a:ext>
                </a:extLst>
              </a:tr>
              <a:tr h="597895">
                <a:tc>
                  <a:txBody>
                    <a:bodyPr/>
                    <a:lstStyle/>
                    <a:p>
                      <a:pPr algn="l" fontAlgn="b"/>
                      <a:r>
                        <a:rPr lang="es-CO" sz="1900" u="none" strike="noStrike" cap="none" spc="0" dirty="0">
                          <a:effectLst/>
                        </a:rPr>
                        <a:t>Cuidado Directo</a:t>
                      </a:r>
                      <a:endParaRPr lang="es-CO" sz="1900" b="1" i="0" u="none" strike="noStrike" cap="none" spc="0" dirty="0">
                        <a:solidFill>
                          <a:schemeClr val="bg1"/>
                        </a:solidFill>
                        <a:effectLst/>
                        <a:latin typeface="Aptos Narrow" panose="020B0004020202020204" pitchFamily="34" charset="0"/>
                      </a:endParaRPr>
                    </a:p>
                  </a:txBody>
                  <a:tcPr marL="102107" marR="10130" marT="29166" marB="218742" anchor="b"/>
                </a:tc>
                <a:tc>
                  <a:txBody>
                    <a:bodyPr/>
                    <a:lstStyle/>
                    <a:p>
                      <a:pPr algn="ctr" fontAlgn="t"/>
                      <a:r>
                        <a:rPr lang="es-CO" sz="1900" u="none" strike="noStrike" cap="none" spc="0">
                          <a:effectLst/>
                        </a:rPr>
                        <a:t>-10</a:t>
                      </a:r>
                      <a:endParaRPr lang="es-CO" sz="1900" b="0" i="0" u="none" strike="noStrike" cap="none" spc="0">
                        <a:solidFill>
                          <a:schemeClr val="bg1"/>
                        </a:solidFill>
                        <a:effectLst/>
                        <a:latin typeface="Aptos Narrow" panose="020B0004020202020204" pitchFamily="34" charset="0"/>
                      </a:endParaRPr>
                    </a:p>
                  </a:txBody>
                  <a:tcPr marL="102107" marR="10130" marT="29166" marB="218742"/>
                </a:tc>
                <a:tc>
                  <a:txBody>
                    <a:bodyPr/>
                    <a:lstStyle/>
                    <a:p>
                      <a:pPr algn="ctr" fontAlgn="t"/>
                      <a:r>
                        <a:rPr lang="es-CO" sz="1900" u="none" strike="noStrike" cap="none" spc="0" dirty="0">
                          <a:effectLst/>
                        </a:rPr>
                        <a:t>-16</a:t>
                      </a:r>
                      <a:endParaRPr lang="es-CO" sz="1900" b="0" i="0" u="none" strike="noStrike" cap="none" spc="0" dirty="0">
                        <a:solidFill>
                          <a:schemeClr val="bg1"/>
                        </a:solidFill>
                        <a:effectLst/>
                        <a:latin typeface="Aptos Narrow" panose="020B0004020202020204" pitchFamily="34" charset="0"/>
                      </a:endParaRPr>
                    </a:p>
                  </a:txBody>
                  <a:tcPr marL="102107" marR="10130" marT="29166" marB="218742"/>
                </a:tc>
                <a:tc>
                  <a:txBody>
                    <a:bodyPr/>
                    <a:lstStyle/>
                    <a:p>
                      <a:pPr algn="ctr" fontAlgn="t"/>
                      <a:r>
                        <a:rPr lang="es-CO" sz="1900" u="none" strike="noStrike" cap="none" spc="0" dirty="0">
                          <a:effectLst/>
                        </a:rPr>
                        <a:t>1.5</a:t>
                      </a:r>
                      <a:endParaRPr lang="es-CO" sz="1900" b="0" i="0" u="none" strike="noStrike" cap="none" spc="0" dirty="0">
                        <a:solidFill>
                          <a:schemeClr val="bg1"/>
                        </a:solidFill>
                        <a:effectLst/>
                        <a:latin typeface="Aptos Narrow" panose="020B0004020202020204" pitchFamily="34" charset="0"/>
                      </a:endParaRPr>
                    </a:p>
                  </a:txBody>
                  <a:tcPr marL="102107" marR="10130" marT="29166" marB="218742"/>
                </a:tc>
                <a:tc>
                  <a:txBody>
                    <a:bodyPr/>
                    <a:lstStyle/>
                    <a:p>
                      <a:pPr algn="ctr" fontAlgn="t"/>
                      <a:r>
                        <a:rPr lang="es-CO" sz="1900" u="none" strike="noStrike" cap="none" spc="0" dirty="0">
                          <a:effectLst/>
                        </a:rPr>
                        <a:t>1.4</a:t>
                      </a:r>
                      <a:endParaRPr lang="es-CO" sz="1900" b="0" i="0" u="none" strike="noStrike" cap="none" spc="0" dirty="0">
                        <a:solidFill>
                          <a:schemeClr val="bg1"/>
                        </a:solidFill>
                        <a:effectLst/>
                        <a:latin typeface="Aptos Narrow" panose="020B0004020202020204" pitchFamily="34" charset="0"/>
                      </a:endParaRPr>
                    </a:p>
                  </a:txBody>
                  <a:tcPr marL="102107" marR="10130" marT="29166" marB="218742"/>
                </a:tc>
                <a:extLst>
                  <a:ext uri="{0D108BD9-81ED-4DB2-BD59-A6C34878D82A}">
                    <a16:rowId xmlns:a16="http://schemas.microsoft.com/office/drawing/2014/main" val="139621580"/>
                  </a:ext>
                </a:extLst>
              </a:tr>
              <a:tr h="597895">
                <a:tc>
                  <a:txBody>
                    <a:bodyPr/>
                    <a:lstStyle/>
                    <a:p>
                      <a:pPr algn="l" fontAlgn="b"/>
                      <a:r>
                        <a:rPr lang="es-CO" sz="1900" u="none" strike="noStrike" cap="none" spc="0" dirty="0">
                          <a:effectLst/>
                        </a:rPr>
                        <a:t>Cuidado Indirecto</a:t>
                      </a:r>
                      <a:endParaRPr lang="es-CO" sz="1900" b="1" i="0" u="none" strike="noStrike" cap="none" spc="0" dirty="0">
                        <a:solidFill>
                          <a:schemeClr val="bg1"/>
                        </a:solidFill>
                        <a:effectLst/>
                        <a:latin typeface="Aptos Narrow" panose="020B0004020202020204" pitchFamily="34" charset="0"/>
                      </a:endParaRPr>
                    </a:p>
                  </a:txBody>
                  <a:tcPr marL="102107" marR="10130" marT="29166" marB="218742" anchor="b"/>
                </a:tc>
                <a:tc>
                  <a:txBody>
                    <a:bodyPr/>
                    <a:lstStyle/>
                    <a:p>
                      <a:pPr algn="ctr" fontAlgn="t"/>
                      <a:r>
                        <a:rPr lang="es-CO" sz="1900" u="none" strike="noStrike" cap="none" spc="0">
                          <a:effectLst/>
                        </a:rPr>
                        <a:t>-8</a:t>
                      </a:r>
                      <a:endParaRPr lang="es-CO" sz="1900" b="0" i="0" u="none" strike="noStrike" cap="none" spc="0">
                        <a:solidFill>
                          <a:schemeClr val="bg1"/>
                        </a:solidFill>
                        <a:effectLst/>
                        <a:latin typeface="Aptos Narrow" panose="020B0004020202020204" pitchFamily="34" charset="0"/>
                      </a:endParaRPr>
                    </a:p>
                  </a:txBody>
                  <a:tcPr marL="102107" marR="10130" marT="29166" marB="218742"/>
                </a:tc>
                <a:tc>
                  <a:txBody>
                    <a:bodyPr/>
                    <a:lstStyle/>
                    <a:p>
                      <a:pPr algn="ctr" fontAlgn="t"/>
                      <a:r>
                        <a:rPr lang="es-CO" sz="1900" u="none" strike="noStrike" cap="none" spc="0">
                          <a:effectLst/>
                        </a:rPr>
                        <a:t>-10</a:t>
                      </a:r>
                      <a:endParaRPr lang="es-CO" sz="1900" b="0" i="0" u="none" strike="noStrike" cap="none" spc="0">
                        <a:solidFill>
                          <a:schemeClr val="bg1"/>
                        </a:solidFill>
                        <a:effectLst/>
                        <a:latin typeface="Aptos Narrow" panose="020B0004020202020204" pitchFamily="34" charset="0"/>
                      </a:endParaRPr>
                    </a:p>
                  </a:txBody>
                  <a:tcPr marL="102107" marR="10130" marT="29166" marB="218742"/>
                </a:tc>
                <a:tc>
                  <a:txBody>
                    <a:bodyPr/>
                    <a:lstStyle/>
                    <a:p>
                      <a:pPr algn="ctr" fontAlgn="t"/>
                      <a:r>
                        <a:rPr lang="es-CO" sz="1900" u="none" strike="noStrike" cap="none" spc="0" dirty="0">
                          <a:effectLst/>
                        </a:rPr>
                        <a:t>1.6</a:t>
                      </a:r>
                      <a:endParaRPr lang="es-CO" sz="1900" b="0" i="0" u="none" strike="noStrike" cap="none" spc="0" dirty="0">
                        <a:solidFill>
                          <a:schemeClr val="bg1"/>
                        </a:solidFill>
                        <a:effectLst/>
                        <a:latin typeface="Aptos Narrow" panose="020B0004020202020204" pitchFamily="34" charset="0"/>
                      </a:endParaRPr>
                    </a:p>
                  </a:txBody>
                  <a:tcPr marL="102107" marR="10130" marT="29166" marB="218742"/>
                </a:tc>
                <a:tc>
                  <a:txBody>
                    <a:bodyPr/>
                    <a:lstStyle/>
                    <a:p>
                      <a:pPr algn="ctr" fontAlgn="t"/>
                      <a:r>
                        <a:rPr lang="es-CO" sz="1900" u="none" strike="noStrike" cap="none" spc="0" dirty="0">
                          <a:effectLst/>
                        </a:rPr>
                        <a:t>3.3</a:t>
                      </a:r>
                      <a:endParaRPr lang="es-CO" sz="1900" b="0" i="0" u="none" strike="noStrike" cap="none" spc="0" dirty="0">
                        <a:solidFill>
                          <a:schemeClr val="bg1"/>
                        </a:solidFill>
                        <a:effectLst/>
                        <a:latin typeface="Aptos Narrow" panose="020B0004020202020204" pitchFamily="34" charset="0"/>
                      </a:endParaRPr>
                    </a:p>
                  </a:txBody>
                  <a:tcPr marL="102107" marR="10130" marT="29166" marB="218742"/>
                </a:tc>
                <a:extLst>
                  <a:ext uri="{0D108BD9-81ED-4DB2-BD59-A6C34878D82A}">
                    <a16:rowId xmlns:a16="http://schemas.microsoft.com/office/drawing/2014/main" val="1379325329"/>
                  </a:ext>
                </a:extLst>
              </a:tr>
              <a:tr h="597895">
                <a:tc>
                  <a:txBody>
                    <a:bodyPr/>
                    <a:lstStyle/>
                    <a:p>
                      <a:pPr algn="l" fontAlgn="b"/>
                      <a:r>
                        <a:rPr lang="es-CO" sz="1900" u="none" strike="noStrike" cap="none" spc="0" dirty="0">
                          <a:effectLst/>
                        </a:rPr>
                        <a:t>Otros tipos de cuidado</a:t>
                      </a:r>
                      <a:endParaRPr lang="es-CO" sz="1900" b="1" i="0" u="none" strike="noStrike" cap="none" spc="0" dirty="0">
                        <a:solidFill>
                          <a:schemeClr val="bg1"/>
                        </a:solidFill>
                        <a:effectLst/>
                        <a:latin typeface="Aptos Narrow" panose="020B0004020202020204" pitchFamily="34" charset="0"/>
                      </a:endParaRPr>
                    </a:p>
                  </a:txBody>
                  <a:tcPr marL="102107" marR="10130" marT="29166" marB="218742" anchor="b"/>
                </a:tc>
                <a:tc>
                  <a:txBody>
                    <a:bodyPr/>
                    <a:lstStyle/>
                    <a:p>
                      <a:pPr algn="ctr" fontAlgn="t"/>
                      <a:r>
                        <a:rPr lang="es-CO" sz="1900" u="none" strike="noStrike" cap="none" spc="0">
                          <a:effectLst/>
                        </a:rPr>
                        <a:t>-8</a:t>
                      </a:r>
                      <a:endParaRPr lang="es-CO" sz="1900" b="0" i="0" u="none" strike="noStrike" cap="none" spc="0">
                        <a:solidFill>
                          <a:schemeClr val="bg1"/>
                        </a:solidFill>
                        <a:effectLst/>
                        <a:latin typeface="Aptos Narrow" panose="020B0004020202020204" pitchFamily="34" charset="0"/>
                      </a:endParaRPr>
                    </a:p>
                  </a:txBody>
                  <a:tcPr marL="102107" marR="10130" marT="29166" marB="218742"/>
                </a:tc>
                <a:tc>
                  <a:txBody>
                    <a:bodyPr/>
                    <a:lstStyle/>
                    <a:p>
                      <a:pPr algn="ctr" fontAlgn="t"/>
                      <a:r>
                        <a:rPr lang="es-CO" sz="1900" u="none" strike="noStrike" cap="none" spc="0">
                          <a:effectLst/>
                        </a:rPr>
                        <a:t>-8</a:t>
                      </a:r>
                      <a:endParaRPr lang="es-CO" sz="1900" b="0" i="0" u="none" strike="noStrike" cap="none" spc="0">
                        <a:solidFill>
                          <a:schemeClr val="bg1"/>
                        </a:solidFill>
                        <a:effectLst/>
                        <a:latin typeface="Aptos Narrow" panose="020B0004020202020204" pitchFamily="34" charset="0"/>
                      </a:endParaRPr>
                    </a:p>
                  </a:txBody>
                  <a:tcPr marL="102107" marR="10130" marT="29166" marB="218742"/>
                </a:tc>
                <a:tc>
                  <a:txBody>
                    <a:bodyPr/>
                    <a:lstStyle/>
                    <a:p>
                      <a:pPr algn="ctr" fontAlgn="t"/>
                      <a:r>
                        <a:rPr lang="es-CO" sz="1900" u="none" strike="noStrike" cap="none" spc="0">
                          <a:effectLst/>
                        </a:rPr>
                        <a:t>1</a:t>
                      </a:r>
                      <a:endParaRPr lang="es-CO" sz="1900" b="0" i="0" u="none" strike="noStrike" cap="none" spc="0">
                        <a:solidFill>
                          <a:schemeClr val="bg1"/>
                        </a:solidFill>
                        <a:effectLst/>
                        <a:latin typeface="Aptos Narrow" panose="020B0004020202020204" pitchFamily="34" charset="0"/>
                      </a:endParaRPr>
                    </a:p>
                  </a:txBody>
                  <a:tcPr marL="102107" marR="10130" marT="29166" marB="218742"/>
                </a:tc>
                <a:tc>
                  <a:txBody>
                    <a:bodyPr/>
                    <a:lstStyle/>
                    <a:p>
                      <a:pPr algn="ctr" fontAlgn="t"/>
                      <a:r>
                        <a:rPr lang="es-CO" sz="1900" u="none" strike="noStrike" cap="none" spc="0" dirty="0">
                          <a:effectLst/>
                        </a:rPr>
                        <a:t>0</a:t>
                      </a:r>
                      <a:endParaRPr lang="es-CO" sz="1900" b="0" i="0" u="none" strike="noStrike" cap="none" spc="0" dirty="0">
                        <a:solidFill>
                          <a:schemeClr val="bg1"/>
                        </a:solidFill>
                        <a:effectLst/>
                        <a:latin typeface="Aptos Narrow" panose="020B0004020202020204" pitchFamily="34" charset="0"/>
                      </a:endParaRPr>
                    </a:p>
                  </a:txBody>
                  <a:tcPr marL="102107" marR="10130" marT="29166" marB="218742"/>
                </a:tc>
                <a:extLst>
                  <a:ext uri="{0D108BD9-81ED-4DB2-BD59-A6C34878D82A}">
                    <a16:rowId xmlns:a16="http://schemas.microsoft.com/office/drawing/2014/main" val="45942509"/>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Marcador de contenido 1">
            <a:extLst>
              <a:ext uri="{FF2B5EF4-FFF2-40B4-BE49-F238E27FC236}">
                <a16:creationId xmlns:a16="http://schemas.microsoft.com/office/drawing/2014/main" id="{6D823D95-F168-AA7C-3CC0-DFF08086CA80}"/>
              </a:ext>
            </a:extLst>
          </p:cNvPr>
          <p:cNvSpPr>
            <a:spLocks noGrp="1" noChangeArrowheads="1"/>
          </p:cNvSpPr>
          <p:nvPr>
            <p:ph idx="1"/>
          </p:nvPr>
        </p:nvSpPr>
        <p:spPr>
          <a:xfrm>
            <a:off x="958850" y="1806575"/>
            <a:ext cx="10394950" cy="4183063"/>
          </a:xfrm>
        </p:spPr>
        <p:txBody>
          <a:bodyPr/>
          <a:lstStyle/>
          <a:p>
            <a:pPr eaLnBrk="1" hangingPunct="1"/>
            <a:r>
              <a:rPr lang="es-ES" altLang="es-CO" sz="2400"/>
              <a:t>Estimamos el costo potencial de emplear esta oferta potencial bajo dos aproximaciones:</a:t>
            </a:r>
          </a:p>
          <a:p>
            <a:pPr eaLnBrk="1" hangingPunct="1"/>
            <a:endParaRPr lang="es-ES" altLang="es-CO" sz="2400"/>
          </a:p>
          <a:p>
            <a:pPr marL="457200" lvl="1" indent="0" eaLnBrk="1" hangingPunct="1">
              <a:buFont typeface="Arial" panose="020B0604020202020204" pitchFamily="34" charset="0"/>
              <a:buNone/>
            </a:pPr>
            <a:r>
              <a:rPr lang="es-ES" altLang="es-CO" sz="2000"/>
              <a:t>Inicial: Salario mínimo (reconoce la informalidad presente en el sector y la precariedad de algunos trabajos en las subcategorías del mismo)</a:t>
            </a:r>
          </a:p>
          <a:p>
            <a:pPr marL="457200" lvl="1" indent="0" eaLnBrk="1" hangingPunct="1">
              <a:buFont typeface="Arial" panose="020B0604020202020204" pitchFamily="34" charset="0"/>
              <a:buNone/>
            </a:pPr>
            <a:endParaRPr lang="es-ES" altLang="es-CO" sz="2000"/>
          </a:p>
          <a:p>
            <a:pPr marL="457200" lvl="1" indent="0" eaLnBrk="1" hangingPunct="1">
              <a:buFont typeface="Arial" panose="020B0604020202020204" pitchFamily="34" charset="0"/>
              <a:buNone/>
            </a:pPr>
            <a:r>
              <a:rPr lang="es-ES" altLang="es-CO" sz="2000"/>
              <a:t>Salario promedio hora dentro de las subcategorías de cuidado.</a:t>
            </a:r>
          </a:p>
          <a:p>
            <a:pPr marL="457200" lvl="1" indent="0" eaLnBrk="1" hangingPunct="1">
              <a:buFont typeface="Arial" panose="020B0604020202020204" pitchFamily="34" charset="0"/>
              <a:buNone/>
            </a:pPr>
            <a:endParaRPr lang="es-ES" altLang="es-CO" sz="2000"/>
          </a:p>
          <a:p>
            <a:pPr eaLnBrk="1" hangingPunct="1"/>
            <a:r>
              <a:rPr lang="es-ES" altLang="es-CO" sz="2400"/>
              <a:t>Idea de magnitud: miramos estos gastos como porcentaje de los gastos de nómina mensual de cada ciudad y como porcentaje del total del gasto público reportado a la Contraloría General de la República</a:t>
            </a:r>
          </a:p>
        </p:txBody>
      </p:sp>
      <p:sp>
        <p:nvSpPr>
          <p:cNvPr id="28675" name="Título 2">
            <a:extLst>
              <a:ext uri="{FF2B5EF4-FFF2-40B4-BE49-F238E27FC236}">
                <a16:creationId xmlns:a16="http://schemas.microsoft.com/office/drawing/2014/main" id="{D818E156-EC36-6F91-6229-E7D6917241E5}"/>
              </a:ext>
            </a:extLst>
          </p:cNvPr>
          <p:cNvSpPr>
            <a:spLocks noGrp="1" noChangeArrowheads="1"/>
          </p:cNvSpPr>
          <p:nvPr>
            <p:ph type="title"/>
          </p:nvPr>
        </p:nvSpPr>
        <p:spPr>
          <a:xfrm>
            <a:off x="838200" y="481013"/>
            <a:ext cx="10515600" cy="1325562"/>
          </a:xfrm>
        </p:spPr>
        <p:txBody>
          <a:bodyPr/>
          <a:lstStyle/>
          <a:p>
            <a:pPr eaLnBrk="1" hangingPunct="1"/>
            <a:r>
              <a:rPr lang="es-ES" altLang="es-CO" b="1"/>
              <a:t>Costo potencial de nómina de la oferta potencial</a:t>
            </a:r>
            <a:endParaRPr lang="es-CO" altLang="es-CO"/>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A4078B6E-6D54-4E5D-8E70-63E9E5B670A1}"/>
              </a:ext>
            </a:extLst>
          </p:cNvPr>
          <p:cNvGraphicFramePr>
            <a:graphicFrameLocks noGrp="1"/>
          </p:cNvGraphicFramePr>
          <p:nvPr>
            <p:ph idx="1"/>
          </p:nvPr>
        </p:nvGraphicFramePr>
        <p:xfrm>
          <a:off x="998375" y="2118049"/>
          <a:ext cx="9805566" cy="38999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699" name="Título 1">
            <a:extLst>
              <a:ext uri="{FF2B5EF4-FFF2-40B4-BE49-F238E27FC236}">
                <a16:creationId xmlns:a16="http://schemas.microsoft.com/office/drawing/2014/main" id="{261132EF-6CA1-6E5C-212A-4B9D8003306F}"/>
              </a:ext>
            </a:extLst>
          </p:cNvPr>
          <p:cNvSpPr>
            <a:spLocks noGrp="1" noChangeArrowheads="1"/>
          </p:cNvSpPr>
          <p:nvPr>
            <p:ph type="title"/>
          </p:nvPr>
        </p:nvSpPr>
        <p:spPr>
          <a:xfrm>
            <a:off x="838200" y="481013"/>
            <a:ext cx="10515600" cy="1325562"/>
          </a:xfrm>
        </p:spPr>
        <p:txBody>
          <a:bodyPr/>
          <a:lstStyle/>
          <a:p>
            <a:pPr eaLnBrk="1" hangingPunct="1"/>
            <a:r>
              <a:rPr lang="es-ES" altLang="es-CO"/>
              <a:t>Diferentes formas para la provisión de bienes públicos en el país</a:t>
            </a:r>
            <a:endParaRPr lang="es-CO" altLang="es-CO"/>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68218D53-BE42-4838-BCAA-6A1C272EEB8A}"/>
              </a:ext>
            </a:extLst>
          </p:cNvPr>
          <p:cNvSpPr>
            <a:spLocks noGrp="1"/>
          </p:cNvSpPr>
          <p:nvPr>
            <p:ph idx="1"/>
          </p:nvPr>
        </p:nvSpPr>
        <p:spPr>
          <a:xfrm>
            <a:off x="898525" y="2039938"/>
            <a:ext cx="10394950" cy="4183062"/>
          </a:xfrm>
        </p:spPr>
        <p:txBody>
          <a:bodyPr/>
          <a:lstStyle/>
          <a:p>
            <a:pPr marL="0" indent="0" eaLnBrk="1" hangingPunct="1">
              <a:buFont typeface="Arial" panose="020B0604020202020204" pitchFamily="34" charset="0"/>
              <a:buNone/>
              <a:defRPr/>
            </a:pPr>
            <a:r>
              <a:rPr lang="es-ES" b="1" dirty="0"/>
              <a:t>Ventajas</a:t>
            </a:r>
          </a:p>
          <a:p>
            <a:pPr eaLnBrk="1" hangingPunct="1">
              <a:defRPr/>
            </a:pPr>
            <a:r>
              <a:rPr lang="es-ES" dirty="0"/>
              <a:t>Oportunidad de la Información-Nivel de representatividad</a:t>
            </a:r>
          </a:p>
          <a:p>
            <a:pPr eaLnBrk="1" hangingPunct="1">
              <a:defRPr/>
            </a:pPr>
            <a:r>
              <a:rPr lang="es-ES" dirty="0"/>
              <a:t>Actualización GEIH–Marco 2018 (aplicado desde 2021)</a:t>
            </a:r>
          </a:p>
          <a:p>
            <a:pPr marL="0" indent="0" eaLnBrk="1" hangingPunct="1">
              <a:buNone/>
              <a:defRPr/>
            </a:pPr>
            <a:endParaRPr lang="es-ES" dirty="0"/>
          </a:p>
          <a:p>
            <a:pPr marL="0" indent="0" eaLnBrk="1" hangingPunct="1">
              <a:buNone/>
              <a:defRPr/>
            </a:pPr>
            <a:endParaRPr lang="es-ES" dirty="0"/>
          </a:p>
          <a:p>
            <a:pPr eaLnBrk="1" hangingPunct="1">
              <a:defRPr/>
            </a:pPr>
            <a:endParaRPr lang="es-CO" dirty="0"/>
          </a:p>
        </p:txBody>
      </p:sp>
      <p:sp>
        <p:nvSpPr>
          <p:cNvPr id="10243" name="Título 2">
            <a:extLst>
              <a:ext uri="{FF2B5EF4-FFF2-40B4-BE49-F238E27FC236}">
                <a16:creationId xmlns:a16="http://schemas.microsoft.com/office/drawing/2014/main" id="{17ABDE3E-1389-A4E3-D734-E483273C15EB}"/>
              </a:ext>
            </a:extLst>
          </p:cNvPr>
          <p:cNvSpPr>
            <a:spLocks noGrp="1" noChangeArrowheads="1"/>
          </p:cNvSpPr>
          <p:nvPr>
            <p:ph type="title"/>
          </p:nvPr>
        </p:nvSpPr>
        <p:spPr>
          <a:xfrm>
            <a:off x="838200" y="481013"/>
            <a:ext cx="10515600" cy="1325562"/>
          </a:xfrm>
        </p:spPr>
        <p:txBody>
          <a:bodyPr/>
          <a:lstStyle/>
          <a:p>
            <a:pPr eaLnBrk="1" hangingPunct="1"/>
            <a:r>
              <a:rPr lang="es-ES" altLang="es-CO" b="1"/>
              <a:t>¿Por qué hacer uso de la Gran Encuesta Integrada de Hogares?</a:t>
            </a:r>
            <a:endParaRPr lang="es-CO" altLang="es-CO" b="1"/>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Imagen 5">
            <a:extLst>
              <a:ext uri="{FF2B5EF4-FFF2-40B4-BE49-F238E27FC236}">
                <a16:creationId xmlns:a16="http://schemas.microsoft.com/office/drawing/2014/main" id="{EE4CA471-D221-8C47-F527-BE125663A0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7200" y="244475"/>
            <a:ext cx="8737600" cy="581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2587BA5-256A-71DC-BFCB-0A46AD6574CE}"/>
              </a:ext>
            </a:extLst>
          </p:cNvPr>
          <p:cNvPicPr>
            <a:picLocks noChangeAspect="1"/>
          </p:cNvPicPr>
          <p:nvPr/>
        </p:nvPicPr>
        <p:blipFill>
          <a:blip r:embed="rId2"/>
          <a:stretch>
            <a:fillRect/>
          </a:stretch>
        </p:blipFill>
        <p:spPr>
          <a:xfrm>
            <a:off x="3867150" y="64043"/>
            <a:ext cx="5276850" cy="5825582"/>
          </a:xfrm>
          <a:prstGeom prst="rect">
            <a:avLst/>
          </a:prstGeom>
        </p:spPr>
      </p:pic>
    </p:spTree>
    <p:extLst>
      <p:ext uri="{BB962C8B-B14F-4D97-AF65-F5344CB8AC3E}">
        <p14:creationId xmlns:p14="http://schemas.microsoft.com/office/powerpoint/2010/main" val="11161144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ACB25C4-7CDC-4994-B790-95A461B6B76A}"/>
              </a:ext>
            </a:extLst>
          </p:cNvPr>
          <p:cNvSpPr>
            <a:spLocks noGrp="1"/>
          </p:cNvSpPr>
          <p:nvPr>
            <p:ph idx="1"/>
          </p:nvPr>
        </p:nvSpPr>
        <p:spPr>
          <a:xfrm>
            <a:off x="717550" y="1533525"/>
            <a:ext cx="10763250" cy="4637088"/>
          </a:xfrm>
        </p:spPr>
        <p:txBody>
          <a:bodyPr>
            <a:normAutofit fontScale="70000" lnSpcReduction="20000"/>
          </a:bodyPr>
          <a:lstStyle/>
          <a:p>
            <a:pPr marL="0" indent="0" eaLnBrk="1" hangingPunct="1">
              <a:buFont typeface="Arial" panose="020B0604020202020204" pitchFamily="34" charset="0"/>
              <a:buNone/>
              <a:defRPr/>
            </a:pPr>
            <a:r>
              <a:rPr lang="es-ES" b="1" dirty="0"/>
              <a:t>Calculamos un total de 344.370 trabajadores potenciales equivalentes a tiempo completo (FTE) en las 23 principales ciudades que podrían emplearse en programas/políticas públicas locales de cuidado (2024). Esto representa aproximadamente el 2,5% de la fuerza laboral actual.</a:t>
            </a:r>
            <a:endParaRPr lang="es-ES" dirty="0"/>
          </a:p>
          <a:p>
            <a:pPr eaLnBrk="1" hangingPunct="1">
              <a:defRPr/>
            </a:pPr>
            <a:r>
              <a:rPr lang="es-ES" dirty="0"/>
              <a:t>El 50% de las ciudades supera este porcentaje. Entre ellas se encuentran todas las ciudades de la costa Caribe y del Pacífico colombiano.</a:t>
            </a:r>
          </a:p>
          <a:p>
            <a:pPr marL="0" indent="0" eaLnBrk="1" hangingPunct="1">
              <a:buFont typeface="Arial" panose="020B0604020202020204" pitchFamily="34" charset="0"/>
              <a:buNone/>
              <a:defRPr/>
            </a:pPr>
            <a:r>
              <a:rPr lang="es-ES" dirty="0"/>
              <a:t>Del total de personas potencialmente empleables, aproximadamente:</a:t>
            </a:r>
          </a:p>
          <a:p>
            <a:pPr eaLnBrk="1" hangingPunct="1">
              <a:defRPr/>
            </a:pPr>
            <a:r>
              <a:rPr lang="es-ES" dirty="0"/>
              <a:t>el 13% son trabajadores actuales del sector que podrían laborar horas adicionales,</a:t>
            </a:r>
          </a:p>
          <a:p>
            <a:pPr eaLnBrk="1" hangingPunct="1">
              <a:defRPr/>
            </a:pPr>
            <a:r>
              <a:rPr lang="es-ES" dirty="0"/>
              <a:t>el 19% son personas que no estaban buscando empleo activamente pero estaban disponibles para trabajar, y</a:t>
            </a:r>
          </a:p>
          <a:p>
            <a:pPr eaLnBrk="1" hangingPunct="1">
              <a:defRPr/>
            </a:pPr>
            <a:r>
              <a:rPr lang="es-ES" dirty="0"/>
              <a:t>el 66% son personas que estaban buscando empleo activamente.</a:t>
            </a:r>
          </a:p>
          <a:p>
            <a:pPr marL="0" indent="0" eaLnBrk="1" hangingPunct="1">
              <a:buFont typeface="Arial" panose="020B0604020202020204" pitchFamily="34" charset="0"/>
              <a:buNone/>
              <a:defRPr/>
            </a:pPr>
            <a:r>
              <a:rPr lang="es-ES" dirty="0"/>
              <a:t>Según su experiencia laboral previa, esta población puede distribuirse así:</a:t>
            </a:r>
          </a:p>
          <a:p>
            <a:pPr eaLnBrk="1" hangingPunct="1">
              <a:defRPr/>
            </a:pPr>
            <a:r>
              <a:rPr lang="es-ES" dirty="0"/>
              <a:t>22% en cuidado directo,</a:t>
            </a:r>
          </a:p>
          <a:p>
            <a:pPr eaLnBrk="1" hangingPunct="1">
              <a:defRPr/>
            </a:pPr>
            <a:r>
              <a:rPr lang="es-ES" dirty="0"/>
              <a:t>70% en cuidado indirecto, y</a:t>
            </a:r>
          </a:p>
          <a:p>
            <a:pPr eaLnBrk="1" hangingPunct="1">
              <a:defRPr/>
            </a:pPr>
            <a:r>
              <a:rPr lang="es-ES" dirty="0"/>
              <a:t>8% en otros tipos de cuidado.</a:t>
            </a:r>
          </a:p>
          <a:p>
            <a:pPr eaLnBrk="1" hangingPunct="1">
              <a:defRPr/>
            </a:pPr>
            <a:endParaRPr lang="es-CO" dirty="0"/>
          </a:p>
        </p:txBody>
      </p:sp>
      <p:sp>
        <p:nvSpPr>
          <p:cNvPr id="31747" name="Título 1">
            <a:extLst>
              <a:ext uri="{FF2B5EF4-FFF2-40B4-BE49-F238E27FC236}">
                <a16:creationId xmlns:a16="http://schemas.microsoft.com/office/drawing/2014/main" id="{A70F670A-AEAB-DBBE-0F1F-86EED562C939}"/>
              </a:ext>
            </a:extLst>
          </p:cNvPr>
          <p:cNvSpPr>
            <a:spLocks noGrp="1" noChangeArrowheads="1"/>
          </p:cNvSpPr>
          <p:nvPr>
            <p:ph type="title"/>
          </p:nvPr>
        </p:nvSpPr>
        <p:spPr>
          <a:xfrm>
            <a:off x="5633720" y="207963"/>
            <a:ext cx="10515600" cy="1325562"/>
          </a:xfrm>
        </p:spPr>
        <p:txBody>
          <a:bodyPr/>
          <a:lstStyle/>
          <a:p>
            <a:pPr eaLnBrk="1" hangingPunct="1"/>
            <a:r>
              <a:rPr lang="es-ES" altLang="es-CO" dirty="0"/>
              <a:t>Principales resultados del ejercicio:</a:t>
            </a:r>
            <a:endParaRPr lang="es-CO" altLang="es-CO"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a:extLst>
              <a:ext uri="{FF2B5EF4-FFF2-40B4-BE49-F238E27FC236}">
                <a16:creationId xmlns:a16="http://schemas.microsoft.com/office/drawing/2014/main" id="{F3A303F0-1520-4485-8054-4948CC82EB34}"/>
              </a:ext>
            </a:extLst>
          </p:cNvPr>
          <p:cNvSpPr>
            <a:spLocks noGrp="1" noChangeArrowheads="1"/>
          </p:cNvSpPr>
          <p:nvPr>
            <p:ph idx="1"/>
          </p:nvPr>
        </p:nvSpPr>
        <p:spPr>
          <a:xfrm>
            <a:off x="838200" y="2336800"/>
            <a:ext cx="10394950" cy="31591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indent="0" eaLnBrk="1" hangingPunct="1">
              <a:buFont typeface="Arial" panose="020B0604020202020204" pitchFamily="34" charset="0"/>
              <a:buNone/>
              <a:defRPr/>
            </a:pPr>
            <a:r>
              <a:rPr lang="es-ES" sz="2000" b="1" dirty="0"/>
              <a:t>Independientemente de la definición o la ciudad, el costo de emplear a todo el grupo potencial de trabajadores representa entre el 0,1% y el 0,3% del gasto total de los gobiernos locales.</a:t>
            </a:r>
            <a:endParaRPr lang="es-ES" sz="2000" dirty="0"/>
          </a:p>
          <a:p>
            <a:pPr marL="0" indent="0" eaLnBrk="1" hangingPunct="1">
              <a:buFont typeface="Arial" panose="020B0604020202020204" pitchFamily="34" charset="0"/>
              <a:buNone/>
              <a:defRPr/>
            </a:pPr>
            <a:endParaRPr lang="es-ES" sz="2000" dirty="0"/>
          </a:p>
          <a:p>
            <a:pPr marL="0" indent="0" eaLnBrk="1" hangingPunct="1">
              <a:buFont typeface="Arial" panose="020B0604020202020204" pitchFamily="34" charset="0"/>
              <a:buNone/>
              <a:defRPr/>
            </a:pPr>
            <a:r>
              <a:rPr lang="es-ES" sz="2000" dirty="0"/>
              <a:t>Cuando este gasto se analiza como proporción de los gastos de funcionamiento de las ciudades:</a:t>
            </a:r>
          </a:p>
          <a:p>
            <a:pPr eaLnBrk="1" hangingPunct="1">
              <a:defRPr/>
            </a:pPr>
            <a:r>
              <a:rPr lang="es-ES" sz="2000" dirty="0"/>
              <a:t>Este costo adicional representa entre el </a:t>
            </a:r>
            <a:r>
              <a:rPr lang="es-ES" sz="2000" b="1" dirty="0"/>
              <a:t>1% y el 6%</a:t>
            </a:r>
            <a:r>
              <a:rPr lang="es-ES" sz="2000" dirty="0"/>
              <a:t> del gasto en nómina de las ciudades según la definición más específica para Colombia (DANE),</a:t>
            </a:r>
          </a:p>
          <a:p>
            <a:pPr eaLnBrk="1" hangingPunct="1">
              <a:defRPr/>
            </a:pPr>
            <a:r>
              <a:rPr lang="es-ES" sz="2000" dirty="0"/>
              <a:t>y entre el </a:t>
            </a:r>
            <a:r>
              <a:rPr lang="es-ES" sz="2000" b="1" dirty="0"/>
              <a:t>0,6% y el 4,8%</a:t>
            </a:r>
            <a:r>
              <a:rPr lang="es-ES" sz="2000" dirty="0"/>
              <a:t> según la definición de la OIT.</a:t>
            </a:r>
          </a:p>
          <a:p>
            <a:pPr marL="0" indent="0">
              <a:lnSpc>
                <a:spcPct val="100000"/>
              </a:lnSpc>
              <a:spcBef>
                <a:spcPct val="0"/>
              </a:spcBef>
              <a:buFont typeface="Arial" panose="020B0604020202020204" pitchFamily="34" charset="0"/>
              <a:buNone/>
              <a:defRPr/>
            </a:pPr>
            <a:endParaRPr lang="es-ES" altLang="es-CO" sz="2000" dirty="0">
              <a:latin typeface="Arial" panose="020B0604020202020204" pitchFamily="34" charset="0"/>
            </a:endParaRPr>
          </a:p>
          <a:p>
            <a:pPr marL="0" indent="0">
              <a:lnSpc>
                <a:spcPct val="100000"/>
              </a:lnSpc>
              <a:spcBef>
                <a:spcPct val="0"/>
              </a:spcBef>
              <a:buFontTx/>
              <a:buChar char="•"/>
              <a:defRPr/>
            </a:pPr>
            <a:endParaRPr lang="es-CO" altLang="es-CO" sz="2000" dirty="0">
              <a:latin typeface="Arial" panose="020B0604020202020204" pitchFamily="34" charset="0"/>
            </a:endParaRPr>
          </a:p>
        </p:txBody>
      </p:sp>
      <p:sp>
        <p:nvSpPr>
          <p:cNvPr id="32771" name="Título 1">
            <a:extLst>
              <a:ext uri="{FF2B5EF4-FFF2-40B4-BE49-F238E27FC236}">
                <a16:creationId xmlns:a16="http://schemas.microsoft.com/office/drawing/2014/main" id="{F5E02605-75B5-2E57-92C1-A10D8BABAFF6}"/>
              </a:ext>
            </a:extLst>
          </p:cNvPr>
          <p:cNvSpPr>
            <a:spLocks noGrp="1" noChangeArrowheads="1"/>
          </p:cNvSpPr>
          <p:nvPr>
            <p:ph type="title"/>
          </p:nvPr>
        </p:nvSpPr>
        <p:spPr>
          <a:xfrm>
            <a:off x="838200" y="481013"/>
            <a:ext cx="10515600" cy="1325562"/>
          </a:xfrm>
        </p:spPr>
        <p:txBody>
          <a:bodyPr/>
          <a:lstStyle/>
          <a:p>
            <a:pPr eaLnBrk="1" hangingPunct="1"/>
            <a:r>
              <a:rPr lang="es-ES" altLang="es-CO" dirty="0"/>
              <a:t>Principales resultados del ejercicio:</a:t>
            </a:r>
            <a:endParaRPr lang="es-CO" altLang="es-CO"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Marcador de contenido 1">
            <a:extLst>
              <a:ext uri="{FF2B5EF4-FFF2-40B4-BE49-F238E27FC236}">
                <a16:creationId xmlns:a16="http://schemas.microsoft.com/office/drawing/2014/main" id="{0714249E-3BAF-CC9C-F609-B4A09CDE4913}"/>
              </a:ext>
            </a:extLst>
          </p:cNvPr>
          <p:cNvSpPr>
            <a:spLocks noGrp="1" noChangeArrowheads="1"/>
          </p:cNvSpPr>
          <p:nvPr>
            <p:ph idx="1"/>
          </p:nvPr>
        </p:nvSpPr>
        <p:spPr>
          <a:xfrm>
            <a:off x="838200" y="1825625"/>
            <a:ext cx="10394950" cy="4183063"/>
          </a:xfrm>
        </p:spPr>
        <p:txBody>
          <a:bodyPr/>
          <a:lstStyle/>
          <a:p>
            <a:pPr eaLnBrk="1" hangingPunct="1"/>
            <a:r>
              <a:rPr lang="es-ES" altLang="es-CO"/>
              <a:t>¿Por qué usar la Gran Encuesta Integrada de Hogares?</a:t>
            </a:r>
          </a:p>
          <a:p>
            <a:pPr eaLnBrk="1" hangingPunct="1"/>
            <a:endParaRPr lang="es-ES" altLang="es-CO"/>
          </a:p>
          <a:p>
            <a:pPr eaLnBrk="1" hangingPunct="1"/>
            <a:endParaRPr lang="es-ES" altLang="es-CO"/>
          </a:p>
          <a:p>
            <a:pPr eaLnBrk="1" hangingPunct="1"/>
            <a:r>
              <a:rPr lang="es-ES" altLang="es-CO"/>
              <a:t>Oferta Potencial de Cuidado en Colombia</a:t>
            </a:r>
          </a:p>
          <a:p>
            <a:pPr eaLnBrk="1" hangingPunct="1"/>
            <a:endParaRPr lang="es-ES" altLang="es-CO"/>
          </a:p>
          <a:p>
            <a:pPr eaLnBrk="1" hangingPunct="1"/>
            <a:endParaRPr lang="es-ES" altLang="es-CO"/>
          </a:p>
          <a:p>
            <a:pPr eaLnBrk="1" hangingPunct="1"/>
            <a:r>
              <a:rPr lang="es-ES" altLang="es-CO"/>
              <a:t>Información del sector cuidado para las 23 ciudades ¿Qué nos dicen las cifras?</a:t>
            </a:r>
          </a:p>
        </p:txBody>
      </p:sp>
      <p:sp>
        <p:nvSpPr>
          <p:cNvPr id="33795" name="Título 2">
            <a:extLst>
              <a:ext uri="{FF2B5EF4-FFF2-40B4-BE49-F238E27FC236}">
                <a16:creationId xmlns:a16="http://schemas.microsoft.com/office/drawing/2014/main" id="{ABF888CF-8CA4-F140-7345-1E95A1D8919F}"/>
              </a:ext>
            </a:extLst>
          </p:cNvPr>
          <p:cNvSpPr>
            <a:spLocks noGrp="1" noChangeArrowheads="1"/>
          </p:cNvSpPr>
          <p:nvPr>
            <p:ph type="title"/>
          </p:nvPr>
        </p:nvSpPr>
        <p:spPr>
          <a:xfrm>
            <a:off x="838200" y="481013"/>
            <a:ext cx="10515600" cy="1325562"/>
          </a:xfrm>
        </p:spPr>
        <p:txBody>
          <a:bodyPr/>
          <a:lstStyle/>
          <a:p>
            <a:pPr eaLnBrk="1" hangingPunct="1"/>
            <a:r>
              <a:rPr lang="es-ES" altLang="es-CO" b="1"/>
              <a:t>Agenda</a:t>
            </a:r>
            <a:endParaRPr lang="es-CO" altLang="es-CO"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número de diapositiva 7">
            <a:extLst>
              <a:ext uri="{FF2B5EF4-FFF2-40B4-BE49-F238E27FC236}">
                <a16:creationId xmlns:a16="http://schemas.microsoft.com/office/drawing/2014/main" id="{15274A28-0B7E-8999-9D6A-927E85F6CAA3}"/>
              </a:ext>
            </a:extLst>
          </p:cNvPr>
          <p:cNvSpPr>
            <a:spLocks noGrp="1"/>
          </p:cNvSpPr>
          <p:nvPr>
            <p:ph type="sldNum" sz="quarter" idx="12"/>
          </p:nvPr>
        </p:nvSpPr>
        <p:spPr/>
        <p:txBody>
          <a:bodyPr/>
          <a:lstStyle/>
          <a:p>
            <a:fld id="{B3290FAF-2A44-417B-AEFE-8EAC149378E0}" type="slidenum">
              <a:rPr lang="es-CO" smtClean="0">
                <a:latin typeface="Times New Roman" panose="02020603050405020304" pitchFamily="18" charset="0"/>
                <a:cs typeface="Times New Roman" panose="02020603050405020304" pitchFamily="18" charset="0"/>
              </a:rPr>
              <a:t>4</a:t>
            </a:fld>
            <a:endParaRPr lang="es-CO" dirty="0">
              <a:latin typeface="Times New Roman" panose="02020603050405020304" pitchFamily="18" charset="0"/>
              <a:cs typeface="Times New Roman" panose="02020603050405020304" pitchFamily="18" charset="0"/>
            </a:endParaRPr>
          </a:p>
        </p:txBody>
      </p:sp>
      <p:sp>
        <p:nvSpPr>
          <p:cNvPr id="9" name="CuadroTexto 8">
            <a:extLst>
              <a:ext uri="{FF2B5EF4-FFF2-40B4-BE49-F238E27FC236}">
                <a16:creationId xmlns:a16="http://schemas.microsoft.com/office/drawing/2014/main" id="{57EE0471-6A16-41EF-BE35-D1A56D1B2243}"/>
              </a:ext>
            </a:extLst>
          </p:cNvPr>
          <p:cNvSpPr txBox="1"/>
          <p:nvPr/>
        </p:nvSpPr>
        <p:spPr>
          <a:xfrm>
            <a:off x="1214325" y="853317"/>
            <a:ext cx="10081984" cy="5065105"/>
          </a:xfrm>
          <a:prstGeom prst="rect">
            <a:avLst/>
          </a:prstGeom>
          <a:noFill/>
        </p:spPr>
        <p:txBody>
          <a:bodyPr wrap="square">
            <a:spAutoFit/>
          </a:bodyPr>
          <a:lstStyle/>
          <a:p>
            <a:pPr algn="just">
              <a:lnSpc>
                <a:spcPct val="150000"/>
              </a:lnSpc>
              <a:spcAft>
                <a:spcPts val="800"/>
              </a:spcAft>
            </a:pPr>
            <a:r>
              <a:rPr lang="es-CO" sz="2000" b="1" kern="100" dirty="0">
                <a:effectLst/>
                <a:latin typeface="Gill Sans MT" panose="020B0502020104020203" pitchFamily="34" charset="0"/>
                <a:ea typeface="Aptos" panose="020B0004020202020204" pitchFamily="34" charset="0"/>
                <a:cs typeface="Times New Roman" panose="02020603050405020304" pitchFamily="18" charset="0"/>
              </a:rPr>
              <a:t>OBJETIVO DEL REDISEÑO DE LA GEIH</a:t>
            </a:r>
            <a:endParaRPr lang="es-CO" sz="2000" kern="100" dirty="0">
              <a:effectLst/>
              <a:latin typeface="Gill Sans MT" panose="020B0502020104020203" pitchFamily="34" charset="0"/>
              <a:ea typeface="Aptos" panose="020B0004020202020204" pitchFamily="34" charset="0"/>
              <a:cs typeface="Times New Roman" panose="02020603050405020304" pitchFamily="18" charset="0"/>
            </a:endParaRPr>
          </a:p>
          <a:p>
            <a:pPr algn="just">
              <a:lnSpc>
                <a:spcPct val="150000"/>
              </a:lnSpc>
              <a:spcAft>
                <a:spcPts val="800"/>
              </a:spcAft>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Actualizar los diseños muestrales, operativos y conceptuales de la Gran Encuesta Integrada de Hogares – GEIH, con la información del CNPV 2018 y los actuales lineamientos de mercado laboral y pobreza monetaria (DANE, 2022).</a:t>
            </a:r>
          </a:p>
          <a:p>
            <a:pPr algn="just">
              <a:lnSpc>
                <a:spcPct val="150000"/>
              </a:lnSpc>
              <a:spcAft>
                <a:spcPts val="800"/>
              </a:spcAft>
            </a:pPr>
            <a:endParaRPr lang="es-CO" sz="2000" kern="100" dirty="0">
              <a:effectLst/>
              <a:latin typeface="Gill Sans MT" panose="020B0502020104020203" pitchFamily="34" charset="0"/>
              <a:ea typeface="Aptos" panose="020B0004020202020204" pitchFamily="34" charset="0"/>
              <a:cs typeface="Times New Roman" panose="02020603050405020304" pitchFamily="18" charset="0"/>
            </a:endParaRPr>
          </a:p>
          <a:p>
            <a:pPr algn="just">
              <a:lnSpc>
                <a:spcPct val="150000"/>
              </a:lnSpc>
              <a:spcAft>
                <a:spcPts val="800"/>
              </a:spcAft>
            </a:pPr>
            <a:r>
              <a:rPr lang="es-CO" sz="2000" b="1" kern="100" dirty="0">
                <a:effectLst/>
                <a:latin typeface="Gill Sans MT" panose="020B0502020104020203" pitchFamily="34" charset="0"/>
                <a:ea typeface="Aptos" panose="020B0004020202020204" pitchFamily="34" charset="0"/>
                <a:cs typeface="Times New Roman" panose="02020603050405020304" pitchFamily="18" charset="0"/>
              </a:rPr>
              <a:t>NOVEDADES EN EL MARCO 2018 GEIH</a:t>
            </a:r>
            <a:endParaRPr lang="es-CO" sz="2000" kern="100" dirty="0">
              <a:effectLst/>
              <a:latin typeface="Gill Sans MT" panose="020B0502020104020203" pitchFamily="34" charset="0"/>
              <a:ea typeface="Aptos" panose="020B0004020202020204" pitchFamily="34" charset="0"/>
              <a:cs typeface="Times New Roman" panose="02020603050405020304" pitchFamily="18" charset="0"/>
            </a:endParaRPr>
          </a:p>
          <a:p>
            <a:pPr marL="1076325" lvl="0" indent="-269875" algn="just">
              <a:lnSpc>
                <a:spcPct val="150000"/>
              </a:lnSpc>
              <a:buFont typeface="+mj-lt"/>
              <a:buAutoNum type="arabicPeriod"/>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Nuevo marco geoestadístico nacional a  partir del Censo Nacional de Población y Vivienda 2018. </a:t>
            </a:r>
          </a:p>
          <a:p>
            <a:pPr marL="1076325" lvl="0" indent="-269875" algn="just">
              <a:lnSpc>
                <a:spcPct val="150000"/>
              </a:lnSpc>
              <a:buFont typeface="+mj-lt"/>
              <a:buAutoNum type="arabicPeriod"/>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Actualización metodológica. </a:t>
            </a:r>
          </a:p>
          <a:p>
            <a:pPr marL="1076325" lvl="0" indent="-269875" algn="just">
              <a:lnSpc>
                <a:spcPct val="150000"/>
              </a:lnSpc>
              <a:spcAft>
                <a:spcPts val="800"/>
              </a:spcAft>
              <a:buFont typeface="+mj-lt"/>
              <a:buAutoNum type="arabicPeriod"/>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Actualización conceptual  (Conferencias de la CIET).</a:t>
            </a:r>
          </a:p>
        </p:txBody>
      </p:sp>
    </p:spTree>
    <p:extLst>
      <p:ext uri="{BB962C8B-B14F-4D97-AF65-F5344CB8AC3E}">
        <p14:creationId xmlns:p14="http://schemas.microsoft.com/office/powerpoint/2010/main" val="326237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CE340D-A047-E12D-4B2D-0BA71C9C7B99}"/>
            </a:ext>
          </a:extLst>
        </p:cNvPr>
        <p:cNvGrpSpPr/>
        <p:nvPr/>
      </p:nvGrpSpPr>
      <p:grpSpPr>
        <a:xfrm>
          <a:off x="0" y="0"/>
          <a:ext cx="0" cy="0"/>
          <a:chOff x="0" y="0"/>
          <a:chExt cx="0" cy="0"/>
        </a:xfrm>
      </p:grpSpPr>
      <p:sp>
        <p:nvSpPr>
          <p:cNvPr id="8" name="Marcador de número de diapositiva 7">
            <a:extLst>
              <a:ext uri="{FF2B5EF4-FFF2-40B4-BE49-F238E27FC236}">
                <a16:creationId xmlns:a16="http://schemas.microsoft.com/office/drawing/2014/main" id="{0464176F-4DBD-0A5A-7A12-C9CE2D5F71F7}"/>
              </a:ext>
            </a:extLst>
          </p:cNvPr>
          <p:cNvSpPr>
            <a:spLocks noGrp="1"/>
          </p:cNvSpPr>
          <p:nvPr>
            <p:ph type="sldNum" sz="quarter" idx="12"/>
          </p:nvPr>
        </p:nvSpPr>
        <p:spPr/>
        <p:txBody>
          <a:bodyPr/>
          <a:lstStyle/>
          <a:p>
            <a:fld id="{B3290FAF-2A44-417B-AEFE-8EAC149378E0}" type="slidenum">
              <a:rPr lang="es-CO" smtClean="0">
                <a:latin typeface="Times New Roman" panose="02020603050405020304" pitchFamily="18" charset="0"/>
                <a:cs typeface="Times New Roman" panose="02020603050405020304" pitchFamily="18" charset="0"/>
              </a:rPr>
              <a:t>5</a:t>
            </a:fld>
            <a:endParaRPr lang="es-CO" dirty="0">
              <a:latin typeface="Times New Roman" panose="02020603050405020304" pitchFamily="18" charset="0"/>
              <a:cs typeface="Times New Roman" panose="02020603050405020304" pitchFamily="18" charset="0"/>
            </a:endParaRPr>
          </a:p>
        </p:txBody>
      </p:sp>
      <p:sp>
        <p:nvSpPr>
          <p:cNvPr id="9" name="CuadroTexto 8">
            <a:extLst>
              <a:ext uri="{FF2B5EF4-FFF2-40B4-BE49-F238E27FC236}">
                <a16:creationId xmlns:a16="http://schemas.microsoft.com/office/drawing/2014/main" id="{5CBF9CC8-A814-A98B-86A5-3069A82BA069}"/>
              </a:ext>
            </a:extLst>
          </p:cNvPr>
          <p:cNvSpPr txBox="1"/>
          <p:nvPr/>
        </p:nvSpPr>
        <p:spPr>
          <a:xfrm>
            <a:off x="1195510" y="736398"/>
            <a:ext cx="10081984" cy="5608843"/>
          </a:xfrm>
          <a:prstGeom prst="rect">
            <a:avLst/>
          </a:prstGeom>
          <a:noFill/>
        </p:spPr>
        <p:txBody>
          <a:bodyPr wrap="square">
            <a:spAutoFit/>
          </a:bodyPr>
          <a:lstStyle/>
          <a:p>
            <a:pPr algn="just">
              <a:lnSpc>
                <a:spcPct val="150000"/>
              </a:lnSpc>
              <a:spcAft>
                <a:spcPts val="800"/>
              </a:spcAft>
            </a:pPr>
            <a:r>
              <a:rPr lang="es-CO" sz="2400" b="1" kern="100" dirty="0">
                <a:latin typeface="Gill Sans MT" panose="020B0502020104020203" pitchFamily="34" charset="0"/>
                <a:ea typeface="Aptos" panose="020B0004020202020204" pitchFamily="34" charset="0"/>
                <a:cs typeface="Times New Roman" panose="02020603050405020304" pitchFamily="18" charset="0"/>
              </a:rPr>
              <a:t>1.</a:t>
            </a:r>
            <a:r>
              <a:rPr lang="es-CO" sz="2400" b="1" kern="100" dirty="0">
                <a:effectLst/>
                <a:latin typeface="Gill Sans MT" panose="020B0502020104020203" pitchFamily="34" charset="0"/>
                <a:ea typeface="Aptos" panose="020B0004020202020204" pitchFamily="34" charset="0"/>
                <a:cs typeface="Times New Roman" panose="02020603050405020304" pitchFamily="18" charset="0"/>
              </a:rPr>
              <a:t> Nuevo marco geoestadístico nacional a  partir del Censo Nacional de Población y Vivienda 2018.</a:t>
            </a:r>
            <a:endParaRPr lang="es-CO" sz="2400" kern="100" dirty="0">
              <a:effectLst/>
              <a:latin typeface="Gill Sans MT" panose="020B0502020104020203" pitchFamily="34" charset="0"/>
              <a:ea typeface="Aptos" panose="020B0004020202020204" pitchFamily="34" charset="0"/>
              <a:cs typeface="Times New Roman" panose="02020603050405020304" pitchFamily="18" charset="0"/>
            </a:endParaRPr>
          </a:p>
          <a:p>
            <a:pPr algn="just">
              <a:lnSpc>
                <a:spcPct val="150000"/>
              </a:lnSpc>
              <a:spcAft>
                <a:spcPts val="800"/>
              </a:spcAft>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Se actualiza la cartografía a partir de la cual, se actualiza el diseño muestral de la operación estadística, que tiene en cuenta los límites territoriales y el crecimiento urbano. </a:t>
            </a:r>
          </a:p>
          <a:p>
            <a:pPr marL="985838" lvl="0" indent="-179388" algn="just">
              <a:lnSpc>
                <a:spcPct val="150000"/>
              </a:lnSpc>
              <a:buFont typeface="Symbol" panose="05050102010706020507" pitchFamily="18" charset="2"/>
              <a:buChar char=""/>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Actualización del marco muestral.</a:t>
            </a:r>
          </a:p>
          <a:p>
            <a:pPr marL="985838" lvl="0" indent="-179388" algn="just">
              <a:lnSpc>
                <a:spcPct val="150000"/>
              </a:lnSpc>
              <a:buFont typeface="Symbol" panose="05050102010706020507" pitchFamily="18" charset="2"/>
              <a:buChar char=""/>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Actualización de proyecciones poblacionales.</a:t>
            </a:r>
          </a:p>
          <a:p>
            <a:pPr marL="985838" lvl="0" indent="-179388" algn="just">
              <a:lnSpc>
                <a:spcPct val="150000"/>
              </a:lnSpc>
              <a:buFont typeface="Symbol" panose="05050102010706020507" pitchFamily="18" charset="2"/>
              <a:buChar char=""/>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Actualización de estratificación de municipios y tamaño de muestra.</a:t>
            </a:r>
          </a:p>
          <a:p>
            <a:pPr marL="985838" lvl="0" indent="-179388" algn="just">
              <a:lnSpc>
                <a:spcPct val="150000"/>
              </a:lnSpc>
              <a:buFont typeface="Symbol" panose="05050102010706020507" pitchFamily="18" charset="2"/>
              <a:buChar char=""/>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Incorporación de la desagregación de ciudades sin área metropolitana a las mediciones trimestrales de la encuesta.</a:t>
            </a:r>
          </a:p>
          <a:p>
            <a:pPr marL="985838" lvl="0" indent="-179388" algn="just">
              <a:lnSpc>
                <a:spcPct val="150000"/>
              </a:lnSpc>
              <a:spcAft>
                <a:spcPts val="800"/>
              </a:spcAft>
              <a:buFont typeface="Symbol" panose="05050102010706020507" pitchFamily="18" charset="2"/>
              <a:buChar char=""/>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Trabajo en factores de expansión para empalme de las series.</a:t>
            </a:r>
          </a:p>
          <a:p>
            <a:pPr algn="just">
              <a:lnSpc>
                <a:spcPct val="150000"/>
              </a:lnSpc>
              <a:spcAft>
                <a:spcPts val="800"/>
              </a:spcAft>
            </a:pPr>
            <a:endParaRPr lang="es-CO" sz="2000" kern="100" dirty="0">
              <a:effectLst/>
              <a:latin typeface="Gill Sans MT" panose="020B0502020104020203"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41960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57BD89-BCDC-528D-5B09-EE9F7B2B7C09}"/>
            </a:ext>
          </a:extLst>
        </p:cNvPr>
        <p:cNvGrpSpPr/>
        <p:nvPr/>
      </p:nvGrpSpPr>
      <p:grpSpPr>
        <a:xfrm>
          <a:off x="0" y="0"/>
          <a:ext cx="0" cy="0"/>
          <a:chOff x="0" y="0"/>
          <a:chExt cx="0" cy="0"/>
        </a:xfrm>
      </p:grpSpPr>
      <p:sp>
        <p:nvSpPr>
          <p:cNvPr id="8" name="Marcador de número de diapositiva 7">
            <a:extLst>
              <a:ext uri="{FF2B5EF4-FFF2-40B4-BE49-F238E27FC236}">
                <a16:creationId xmlns:a16="http://schemas.microsoft.com/office/drawing/2014/main" id="{5307334F-2D0B-926D-7F4B-36E2EC48633E}"/>
              </a:ext>
            </a:extLst>
          </p:cNvPr>
          <p:cNvSpPr>
            <a:spLocks noGrp="1"/>
          </p:cNvSpPr>
          <p:nvPr>
            <p:ph type="sldNum" sz="quarter" idx="12"/>
          </p:nvPr>
        </p:nvSpPr>
        <p:spPr/>
        <p:txBody>
          <a:bodyPr/>
          <a:lstStyle/>
          <a:p>
            <a:fld id="{B3290FAF-2A44-417B-AEFE-8EAC149378E0}" type="slidenum">
              <a:rPr lang="es-CO" smtClean="0">
                <a:latin typeface="Times New Roman" panose="02020603050405020304" pitchFamily="18" charset="0"/>
                <a:cs typeface="Times New Roman" panose="02020603050405020304" pitchFamily="18" charset="0"/>
              </a:rPr>
              <a:t>6</a:t>
            </a:fld>
            <a:endParaRPr lang="es-CO" dirty="0">
              <a:latin typeface="Times New Roman" panose="02020603050405020304" pitchFamily="18" charset="0"/>
              <a:cs typeface="Times New Roman" panose="02020603050405020304" pitchFamily="18" charset="0"/>
            </a:endParaRPr>
          </a:p>
        </p:txBody>
      </p:sp>
      <p:sp>
        <p:nvSpPr>
          <p:cNvPr id="9" name="CuadroTexto 8">
            <a:extLst>
              <a:ext uri="{FF2B5EF4-FFF2-40B4-BE49-F238E27FC236}">
                <a16:creationId xmlns:a16="http://schemas.microsoft.com/office/drawing/2014/main" id="{1CA3DF2B-5B7A-672D-FEFD-82BE557B3D8E}"/>
              </a:ext>
            </a:extLst>
          </p:cNvPr>
          <p:cNvSpPr txBox="1"/>
          <p:nvPr/>
        </p:nvSpPr>
        <p:spPr>
          <a:xfrm>
            <a:off x="490362" y="609600"/>
            <a:ext cx="10785534" cy="5849358"/>
          </a:xfrm>
          <a:prstGeom prst="rect">
            <a:avLst/>
          </a:prstGeom>
          <a:noFill/>
        </p:spPr>
        <p:txBody>
          <a:bodyPr wrap="square">
            <a:spAutoFit/>
          </a:bodyPr>
          <a:lstStyle/>
          <a:p>
            <a:pPr marL="268288" indent="-268288" algn="just">
              <a:lnSpc>
                <a:spcPct val="200000"/>
              </a:lnSpc>
              <a:spcAft>
                <a:spcPts val="800"/>
              </a:spcAft>
            </a:pPr>
            <a:r>
              <a:rPr lang="es-CO" sz="2000" b="1" kern="100" dirty="0">
                <a:effectLst/>
                <a:latin typeface="Gill Sans MT" panose="020B0502020104020203" pitchFamily="34" charset="0"/>
                <a:ea typeface="Aptos" panose="020B0004020202020204" pitchFamily="34" charset="0"/>
                <a:cs typeface="Times New Roman" panose="02020603050405020304" pitchFamily="18" charset="0"/>
              </a:rPr>
              <a:t>2.  Actualización metodológica</a:t>
            </a:r>
            <a:endParaRPr lang="es-CO" sz="2000" kern="100" dirty="0">
              <a:effectLst/>
              <a:latin typeface="Gill Sans MT" panose="020B0502020104020203" pitchFamily="34" charset="0"/>
              <a:ea typeface="Aptos" panose="020B0004020202020204" pitchFamily="34" charset="0"/>
              <a:cs typeface="Times New Roman" panose="02020603050405020304" pitchFamily="18" charset="0"/>
            </a:endParaRPr>
          </a:p>
          <a:p>
            <a:pPr marL="717550" lvl="0" indent="-269875" algn="just">
              <a:lnSpc>
                <a:spcPct val="200000"/>
              </a:lnSpc>
              <a:buFont typeface="+mj-lt"/>
              <a:buAutoNum type="romanUcPeriod"/>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Se modifica y se aumenta el tamaño de la muestra para representar mejor la actual realidad sociodemográfica y mejorar la representatividad, se incluye en el total nacional a los departamentos de Amazonía,  la Orinoquía y se agrega la ciudad San Andrés. </a:t>
            </a:r>
          </a:p>
          <a:p>
            <a:pPr marL="717550" lvl="0" indent="-269875" algn="just">
              <a:lnSpc>
                <a:spcPct val="200000"/>
              </a:lnSpc>
              <a:buFont typeface="+mj-lt"/>
              <a:buAutoNum type="romanUcPeriod"/>
            </a:pPr>
            <a:r>
              <a:rPr lang="es-CO" sz="2000" kern="100" dirty="0">
                <a:latin typeface="Gill Sans MT" panose="020B0502020104020203" pitchFamily="34" charset="0"/>
                <a:ea typeface="Aptos" panose="020B0004020202020204" pitchFamily="34" charset="0"/>
                <a:cs typeface="Times New Roman" panose="02020603050405020304" pitchFamily="18" charset="0"/>
              </a:rPr>
              <a:t> “Barrido” previo a la recolección de la información que mantiene actualizado el marco muestral. </a:t>
            </a:r>
            <a:endParaRPr lang="es-CO" sz="2000" kern="100" dirty="0">
              <a:effectLst/>
              <a:latin typeface="Gill Sans MT" panose="020B0502020104020203" pitchFamily="34" charset="0"/>
              <a:ea typeface="Aptos" panose="020B0004020202020204" pitchFamily="34" charset="0"/>
              <a:cs typeface="Times New Roman" panose="02020603050405020304" pitchFamily="18" charset="0"/>
            </a:endParaRPr>
          </a:p>
          <a:p>
            <a:pPr marL="717550" lvl="0" indent="-269875" algn="just">
              <a:lnSpc>
                <a:spcPct val="200000"/>
              </a:lnSpc>
              <a:buFont typeface="+mj-lt"/>
              <a:buAutoNum type="romanUcPeriod"/>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Mediciones trimestrales individuales sin áreas metropolitanas para 7 ciudades: Medellín, Barranquilla, Pereira, Cúcuta, Manizales, Bucaramanga y Cali. </a:t>
            </a:r>
          </a:p>
          <a:p>
            <a:pPr marL="717550" lvl="0" indent="-269875" algn="just">
              <a:lnSpc>
                <a:spcPct val="200000"/>
              </a:lnSpc>
              <a:spcAft>
                <a:spcPts val="800"/>
              </a:spcAft>
              <a:buFont typeface="+mj-lt"/>
              <a:buAutoNum type="romanUcPeriod"/>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Se realizan modificaciones de la estructura del cuestionario, fraseo y grupos de las preguntas.</a:t>
            </a:r>
          </a:p>
          <a:p>
            <a:pPr algn="just">
              <a:lnSpc>
                <a:spcPct val="200000"/>
              </a:lnSpc>
              <a:spcAft>
                <a:spcPts val="800"/>
              </a:spcAft>
            </a:pPr>
            <a:r>
              <a:rPr lang="es-CO" sz="2400" kern="100" dirty="0">
                <a:effectLst/>
                <a:latin typeface="Gill Sans MT" panose="020B0502020104020203" pitchFamily="34" charset="0"/>
                <a:ea typeface="Aptos" panose="020B0004020202020204" pitchFamily="34" charset="0"/>
                <a:cs typeface="Times New Roman" panose="02020603050405020304" pitchFamily="18" charset="0"/>
              </a:rPr>
              <a:t> </a:t>
            </a:r>
          </a:p>
        </p:txBody>
      </p:sp>
    </p:spTree>
    <p:extLst>
      <p:ext uri="{BB962C8B-B14F-4D97-AF65-F5344CB8AC3E}">
        <p14:creationId xmlns:p14="http://schemas.microsoft.com/office/powerpoint/2010/main" val="1486257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9026BF-FA8F-31E0-C65C-98C8B4C97E53}"/>
            </a:ext>
          </a:extLst>
        </p:cNvPr>
        <p:cNvGrpSpPr/>
        <p:nvPr/>
      </p:nvGrpSpPr>
      <p:grpSpPr>
        <a:xfrm>
          <a:off x="0" y="0"/>
          <a:ext cx="0" cy="0"/>
          <a:chOff x="0" y="0"/>
          <a:chExt cx="0" cy="0"/>
        </a:xfrm>
      </p:grpSpPr>
      <p:sp>
        <p:nvSpPr>
          <p:cNvPr id="8" name="Marcador de número de diapositiva 7">
            <a:extLst>
              <a:ext uri="{FF2B5EF4-FFF2-40B4-BE49-F238E27FC236}">
                <a16:creationId xmlns:a16="http://schemas.microsoft.com/office/drawing/2014/main" id="{67A660D2-BBDA-44E1-1DEA-9149E1E5F44D}"/>
              </a:ext>
            </a:extLst>
          </p:cNvPr>
          <p:cNvSpPr>
            <a:spLocks noGrp="1"/>
          </p:cNvSpPr>
          <p:nvPr>
            <p:ph type="sldNum" sz="quarter" idx="12"/>
          </p:nvPr>
        </p:nvSpPr>
        <p:spPr/>
        <p:txBody>
          <a:bodyPr/>
          <a:lstStyle/>
          <a:p>
            <a:fld id="{B3290FAF-2A44-417B-AEFE-8EAC149378E0}" type="slidenum">
              <a:rPr lang="es-CO" smtClean="0">
                <a:latin typeface="Times New Roman" panose="02020603050405020304" pitchFamily="18" charset="0"/>
                <a:cs typeface="Times New Roman" panose="02020603050405020304" pitchFamily="18" charset="0"/>
              </a:rPr>
              <a:t>7</a:t>
            </a:fld>
            <a:endParaRPr lang="es-CO">
              <a:latin typeface="Times New Roman" panose="02020603050405020304" pitchFamily="18" charset="0"/>
              <a:cs typeface="Times New Roman" panose="02020603050405020304" pitchFamily="18" charset="0"/>
            </a:endParaRPr>
          </a:p>
        </p:txBody>
      </p:sp>
      <p:graphicFrame>
        <p:nvGraphicFramePr>
          <p:cNvPr id="19" name="Tabla 18">
            <a:extLst>
              <a:ext uri="{FF2B5EF4-FFF2-40B4-BE49-F238E27FC236}">
                <a16:creationId xmlns:a16="http://schemas.microsoft.com/office/drawing/2014/main" id="{23A78133-EC03-B909-9CE1-7AEC30070142}"/>
              </a:ext>
            </a:extLst>
          </p:cNvPr>
          <p:cNvGraphicFramePr>
            <a:graphicFrameLocks noGrp="1"/>
          </p:cNvGraphicFramePr>
          <p:nvPr/>
        </p:nvGraphicFramePr>
        <p:xfrm>
          <a:off x="929017" y="1787603"/>
          <a:ext cx="10354334" cy="3586654"/>
        </p:xfrm>
        <a:graphic>
          <a:graphicData uri="http://schemas.openxmlformats.org/drawingml/2006/table">
            <a:tbl>
              <a:tblPr firstRow="1" firstCol="1" bandRow="1"/>
              <a:tblGrid>
                <a:gridCol w="10354334">
                  <a:extLst>
                    <a:ext uri="{9D8B030D-6E8A-4147-A177-3AD203B41FA5}">
                      <a16:colId xmlns:a16="http://schemas.microsoft.com/office/drawing/2014/main" val="362721591"/>
                    </a:ext>
                  </a:extLst>
                </a:gridCol>
              </a:tblGrid>
              <a:tr h="620790">
                <a:tc>
                  <a:txBody>
                    <a:bodyPr/>
                    <a:lstStyle/>
                    <a:p>
                      <a:pPr algn="ctr">
                        <a:lnSpc>
                          <a:spcPct val="107000"/>
                        </a:lnSpc>
                        <a:spcAft>
                          <a:spcPts val="800"/>
                        </a:spcAft>
                      </a:pPr>
                      <a:r>
                        <a:rPr lang="es-CO" sz="2000" b="1" kern="100" dirty="0">
                          <a:effectLst/>
                          <a:latin typeface="Gill Sans MT" panose="020B0502020104020203" pitchFamily="34" charset="0"/>
                          <a:ea typeface="Aptos" panose="020B0004020202020204" pitchFamily="34" charset="0"/>
                          <a:cs typeface="Times New Roman" panose="02020603050405020304" pitchFamily="18" charset="0"/>
                        </a:rPr>
                        <a:t>Conferencia Internacional de Estadísticos del Trabajo - (CIET)</a:t>
                      </a:r>
                      <a:endParaRPr lang="es-CO" sz="2000" kern="100" dirty="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78227576"/>
                  </a:ext>
                </a:extLst>
              </a:tr>
              <a:tr h="607946">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es-CO" sz="1600" i="1" kern="100" dirty="0">
                          <a:effectLst/>
                          <a:latin typeface="Gill Sans MT" panose="020B0502020104020203" pitchFamily="34" charset="0"/>
                          <a:ea typeface="Aptos" panose="020B0004020202020204" pitchFamily="34" charset="0"/>
                          <a:cs typeface="Times New Roman" panose="02020603050405020304" pitchFamily="18" charset="0"/>
                        </a:rPr>
                        <a:t>      Brindan un marco de medición para todas las formas de trabajo.</a:t>
                      </a:r>
                    </a:p>
                    <a:p>
                      <a:pPr algn="just">
                        <a:lnSpc>
                          <a:spcPct val="107000"/>
                        </a:lnSpc>
                        <a:spcAft>
                          <a:spcPts val="800"/>
                        </a:spcAft>
                      </a:pPr>
                      <a:r>
                        <a:rPr lang="es-CO" sz="1600" kern="100" dirty="0">
                          <a:effectLst/>
                          <a:latin typeface="Gill Sans MT" panose="020B0502020104020203" pitchFamily="34" charset="0"/>
                          <a:ea typeface="Aptos" panose="020B0004020202020204" pitchFamily="34" charset="0"/>
                          <a:cs typeface="Times New Roman" panose="02020603050405020304" pitchFamily="18" charset="0"/>
                        </a:rPr>
                        <a:t>CIET 17 (2003): Directrices definición estadística del empleo informal</a:t>
                      </a: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512858368"/>
                  </a:ext>
                </a:extLst>
              </a:tr>
              <a:tr h="1178959">
                <a:tc>
                  <a:txBody>
                    <a:bodyPr/>
                    <a:lstStyle/>
                    <a:p>
                      <a:pPr algn="just">
                        <a:lnSpc>
                          <a:spcPct val="107000"/>
                        </a:lnSpc>
                        <a:spcAft>
                          <a:spcPts val="800"/>
                        </a:spcAft>
                      </a:pPr>
                      <a:r>
                        <a:rPr lang="es-CO" sz="1600" kern="100" dirty="0">
                          <a:effectLst/>
                          <a:latin typeface="Gill Sans MT" panose="020B0502020104020203" pitchFamily="34" charset="0"/>
                          <a:ea typeface="Aptos" panose="020B0004020202020204" pitchFamily="34" charset="0"/>
                          <a:cs typeface="Times New Roman" panose="02020603050405020304" pitchFamily="18" charset="0"/>
                        </a:rPr>
                        <a:t>CIET 19 (2013): Propone una definición más amplia de trabajo. Cambios en la medición de la fuerza de trabajo: fuerza de trabajo potencial.</a:t>
                      </a:r>
                    </a:p>
                  </a:txBody>
                  <a:tcPr marL="68580" marR="68580" marT="0" marB="0" anchor="ctr">
                    <a:lnL>
                      <a:noFill/>
                    </a:lnL>
                    <a:lnR>
                      <a:noFill/>
                    </a:lnR>
                    <a:lnT>
                      <a:noFill/>
                    </a:lnT>
                    <a:lnB>
                      <a:noFill/>
                    </a:lnB>
                    <a:noFill/>
                  </a:tcPr>
                </a:tc>
                <a:extLst>
                  <a:ext uri="{0D108BD9-81ED-4DB2-BD59-A6C34878D82A}">
                    <a16:rowId xmlns:a16="http://schemas.microsoft.com/office/drawing/2014/main" val="3891061534"/>
                  </a:ext>
                </a:extLst>
              </a:tr>
              <a:tr h="1178959">
                <a:tc>
                  <a:txBody>
                    <a:bodyPr/>
                    <a:lstStyle/>
                    <a:p>
                      <a:pPr algn="just">
                        <a:lnSpc>
                          <a:spcPct val="107000"/>
                        </a:lnSpc>
                        <a:spcAft>
                          <a:spcPts val="800"/>
                        </a:spcAft>
                      </a:pPr>
                      <a:r>
                        <a:rPr lang="es-CO" sz="1600" kern="100" dirty="0">
                          <a:effectLst/>
                          <a:latin typeface="Gill Sans MT" panose="020B0502020104020203" pitchFamily="34" charset="0"/>
                          <a:ea typeface="Aptos" panose="020B0004020202020204" pitchFamily="34" charset="0"/>
                          <a:cs typeface="Times New Roman" panose="02020603050405020304" pitchFamily="18" charset="0"/>
                        </a:rPr>
                        <a:t>CIET 20 (2018): Resoluciones sobre:</a:t>
                      </a:r>
                    </a:p>
                    <a:p>
                      <a:pPr algn="just">
                        <a:lnSpc>
                          <a:spcPct val="107000"/>
                        </a:lnSpc>
                        <a:spcAft>
                          <a:spcPts val="800"/>
                        </a:spcAft>
                      </a:pPr>
                      <a:r>
                        <a:rPr lang="es-CO" sz="1600" kern="100" dirty="0">
                          <a:effectLst/>
                          <a:latin typeface="Gill Sans MT" panose="020B0502020104020203" pitchFamily="34" charset="0"/>
                          <a:ea typeface="Aptos" panose="020B0004020202020204" pitchFamily="34" charset="0"/>
                          <a:cs typeface="Times New Roman" panose="02020603050405020304" pitchFamily="18" charset="0"/>
                        </a:rPr>
                        <a:t>Relaciones laborales, Migración laboral internacional y desajustes en la medición de la cualificación y las competencias de las personas ocupadas.</a:t>
                      </a: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61590877"/>
                  </a:ext>
                </a:extLst>
              </a:tr>
            </a:tbl>
          </a:graphicData>
        </a:graphic>
      </p:graphicFrame>
      <p:sp>
        <p:nvSpPr>
          <p:cNvPr id="23" name="CuadroTexto 22">
            <a:extLst>
              <a:ext uri="{FF2B5EF4-FFF2-40B4-BE49-F238E27FC236}">
                <a16:creationId xmlns:a16="http://schemas.microsoft.com/office/drawing/2014/main" id="{71A32C3F-E9AB-7F57-F44E-D7FC58A454DD}"/>
              </a:ext>
            </a:extLst>
          </p:cNvPr>
          <p:cNvSpPr txBox="1"/>
          <p:nvPr/>
        </p:nvSpPr>
        <p:spPr>
          <a:xfrm>
            <a:off x="1076612" y="777262"/>
            <a:ext cx="6100482" cy="400494"/>
          </a:xfrm>
          <a:prstGeom prst="rect">
            <a:avLst/>
          </a:prstGeom>
          <a:noFill/>
        </p:spPr>
        <p:txBody>
          <a:bodyPr wrap="square">
            <a:spAutoFit/>
          </a:bodyPr>
          <a:lstStyle/>
          <a:p>
            <a:pPr algn="just">
              <a:lnSpc>
                <a:spcPct val="107000"/>
              </a:lnSpc>
              <a:spcAft>
                <a:spcPts val="800"/>
              </a:spcAft>
            </a:pPr>
            <a:r>
              <a:rPr lang="es-CO" sz="2000" b="1" kern="100" dirty="0">
                <a:effectLst/>
                <a:latin typeface="Gill Sans MT" panose="020B0502020104020203" pitchFamily="34" charset="0"/>
                <a:ea typeface="Aptos" panose="020B0004020202020204" pitchFamily="34" charset="0"/>
                <a:cs typeface="Times New Roman" panose="02020603050405020304" pitchFamily="18" charset="0"/>
              </a:rPr>
              <a:t>3. Actualización conceptual  </a:t>
            </a:r>
            <a:endParaRPr lang="es-CO" sz="2000" kern="100" dirty="0">
              <a:effectLst/>
              <a:latin typeface="Gill Sans MT" panose="020B0502020104020203" pitchFamily="34" charset="0"/>
              <a:ea typeface="Aptos" panose="020B0004020202020204" pitchFamily="34" charset="0"/>
              <a:cs typeface="Times New Roman" panose="02020603050405020304" pitchFamily="18" charset="0"/>
            </a:endParaRPr>
          </a:p>
        </p:txBody>
      </p:sp>
      <p:sp>
        <p:nvSpPr>
          <p:cNvPr id="25" name="CuadroTexto 24">
            <a:extLst>
              <a:ext uri="{FF2B5EF4-FFF2-40B4-BE49-F238E27FC236}">
                <a16:creationId xmlns:a16="http://schemas.microsoft.com/office/drawing/2014/main" id="{B42792F7-A5A3-D8F4-CC3F-4E5CFB57A4A4}"/>
              </a:ext>
            </a:extLst>
          </p:cNvPr>
          <p:cNvSpPr txBox="1"/>
          <p:nvPr/>
        </p:nvSpPr>
        <p:spPr>
          <a:xfrm>
            <a:off x="3134732" y="1277608"/>
            <a:ext cx="6100482" cy="400110"/>
          </a:xfrm>
          <a:prstGeom prst="rect">
            <a:avLst/>
          </a:prstGeom>
          <a:noFill/>
        </p:spPr>
        <p:txBody>
          <a:bodyPr wrap="square">
            <a:spAutoFit/>
          </a:bodyPr>
          <a:lstStyle/>
          <a:p>
            <a:pPr algn="ctr"/>
            <a:r>
              <a:rPr lang="es-CO" sz="2000" i="1" dirty="0">
                <a:effectLst/>
                <a:latin typeface="Gill Sans MT" panose="020B0502020104020203" pitchFamily="34" charset="0"/>
                <a:ea typeface="Aptos" panose="020B0004020202020204" pitchFamily="34" charset="0"/>
                <a:cs typeface="Times New Roman" panose="02020603050405020304" pitchFamily="18" charset="0"/>
              </a:rPr>
              <a:t>Marco normativo de las estadísticas de trabajo </a:t>
            </a:r>
            <a:endParaRPr lang="es-CO" sz="2000" dirty="0">
              <a:latin typeface="Gill Sans MT" panose="020B0502020104020203" pitchFamily="34" charset="0"/>
            </a:endParaRPr>
          </a:p>
        </p:txBody>
      </p:sp>
      <p:sp>
        <p:nvSpPr>
          <p:cNvPr id="26" name="CuadroTexto 25">
            <a:extLst>
              <a:ext uri="{FF2B5EF4-FFF2-40B4-BE49-F238E27FC236}">
                <a16:creationId xmlns:a16="http://schemas.microsoft.com/office/drawing/2014/main" id="{B5C065E8-4E99-7994-3B7B-72299A91A0EE}"/>
              </a:ext>
            </a:extLst>
          </p:cNvPr>
          <p:cNvSpPr txBox="1"/>
          <p:nvPr/>
        </p:nvSpPr>
        <p:spPr>
          <a:xfrm>
            <a:off x="80346" y="5385551"/>
            <a:ext cx="3444688" cy="338554"/>
          </a:xfrm>
          <a:prstGeom prst="rect">
            <a:avLst/>
          </a:prstGeom>
          <a:noFill/>
        </p:spPr>
        <p:txBody>
          <a:bodyPr wrap="square">
            <a:spAutoFit/>
          </a:bodyPr>
          <a:lstStyle/>
          <a:p>
            <a:pPr algn="ctr"/>
            <a:r>
              <a:rPr lang="es-CO" sz="1600" i="1" kern="100" dirty="0">
                <a:effectLst/>
                <a:latin typeface="Gill Sans MT" panose="020B0502020104020203" pitchFamily="34" charset="0"/>
                <a:ea typeface="Aptos" panose="020B0004020202020204" pitchFamily="34" charset="0"/>
                <a:cs typeface="Times New Roman" panose="02020603050405020304" pitchFamily="18" charset="0"/>
              </a:rPr>
              <a:t>Fuente: DANE (2022). </a:t>
            </a:r>
            <a:endParaRPr lang="es-CO" sz="1600" kern="100" dirty="0">
              <a:effectLst/>
              <a:latin typeface="Gill Sans MT" panose="020B0502020104020203"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58049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819BC-41BC-46A1-1009-98B1E8703965}"/>
            </a:ext>
          </a:extLst>
        </p:cNvPr>
        <p:cNvGrpSpPr/>
        <p:nvPr/>
      </p:nvGrpSpPr>
      <p:grpSpPr>
        <a:xfrm>
          <a:off x="0" y="0"/>
          <a:ext cx="0" cy="0"/>
          <a:chOff x="0" y="0"/>
          <a:chExt cx="0" cy="0"/>
        </a:xfrm>
      </p:grpSpPr>
      <p:sp>
        <p:nvSpPr>
          <p:cNvPr id="8" name="Marcador de número de diapositiva 7">
            <a:extLst>
              <a:ext uri="{FF2B5EF4-FFF2-40B4-BE49-F238E27FC236}">
                <a16:creationId xmlns:a16="http://schemas.microsoft.com/office/drawing/2014/main" id="{3369188D-651F-7EE5-9052-B55791EBEA1D}"/>
              </a:ext>
            </a:extLst>
          </p:cNvPr>
          <p:cNvSpPr>
            <a:spLocks noGrp="1"/>
          </p:cNvSpPr>
          <p:nvPr>
            <p:ph type="sldNum" sz="quarter" idx="12"/>
          </p:nvPr>
        </p:nvSpPr>
        <p:spPr/>
        <p:txBody>
          <a:bodyPr/>
          <a:lstStyle/>
          <a:p>
            <a:fld id="{B3290FAF-2A44-417B-AEFE-8EAC149378E0}" type="slidenum">
              <a:rPr lang="es-CO" smtClean="0">
                <a:latin typeface="Times New Roman" panose="02020603050405020304" pitchFamily="18" charset="0"/>
                <a:cs typeface="Times New Roman" panose="02020603050405020304" pitchFamily="18" charset="0"/>
              </a:rPr>
              <a:t>8</a:t>
            </a:fld>
            <a:endParaRPr lang="es-CO" dirty="0">
              <a:latin typeface="Times New Roman" panose="02020603050405020304" pitchFamily="18" charset="0"/>
              <a:cs typeface="Times New Roman" panose="02020603050405020304" pitchFamily="18" charset="0"/>
            </a:endParaRPr>
          </a:p>
        </p:txBody>
      </p:sp>
      <p:sp>
        <p:nvSpPr>
          <p:cNvPr id="3" name="CuadroTexto 2">
            <a:extLst>
              <a:ext uri="{FF2B5EF4-FFF2-40B4-BE49-F238E27FC236}">
                <a16:creationId xmlns:a16="http://schemas.microsoft.com/office/drawing/2014/main" id="{9F3F8764-9387-424E-065A-5DBAD236EF0B}"/>
              </a:ext>
            </a:extLst>
          </p:cNvPr>
          <p:cNvSpPr txBox="1"/>
          <p:nvPr/>
        </p:nvSpPr>
        <p:spPr>
          <a:xfrm>
            <a:off x="1171441" y="744538"/>
            <a:ext cx="9867048" cy="2551596"/>
          </a:xfrm>
          <a:prstGeom prst="rect">
            <a:avLst/>
          </a:prstGeom>
          <a:noFill/>
        </p:spPr>
        <p:txBody>
          <a:bodyPr wrap="square">
            <a:spAutoFit/>
          </a:bodyPr>
          <a:lstStyle/>
          <a:p>
            <a:pPr algn="just">
              <a:lnSpc>
                <a:spcPct val="150000"/>
              </a:lnSpc>
              <a:spcAft>
                <a:spcPts val="800"/>
              </a:spcAft>
            </a:pPr>
            <a:r>
              <a:rPr lang="es-CO" sz="2000" b="1" kern="100" dirty="0">
                <a:effectLst/>
                <a:latin typeface="Gill Sans MT" panose="020B0502020104020203" pitchFamily="34" charset="0"/>
                <a:ea typeface="Aptos" panose="020B0004020202020204" pitchFamily="34" charset="0"/>
                <a:cs typeface="Times New Roman" panose="02020603050405020304" pitchFamily="18" charset="0"/>
              </a:rPr>
              <a:t>3. Actualización conceptual  </a:t>
            </a:r>
            <a:endParaRPr lang="es-CO" sz="2000" kern="100" dirty="0">
              <a:effectLst/>
              <a:latin typeface="Gill Sans MT" panose="020B0502020104020203" pitchFamily="34" charset="0"/>
              <a:ea typeface="Aptos" panose="020B0004020202020204" pitchFamily="34" charset="0"/>
              <a:cs typeface="Times New Roman" panose="02020603050405020304" pitchFamily="18" charset="0"/>
            </a:endParaRPr>
          </a:p>
          <a:p>
            <a:pPr marL="342900" lvl="0" indent="-342900" algn="just">
              <a:lnSpc>
                <a:spcPct val="150000"/>
              </a:lnSpc>
              <a:spcAft>
                <a:spcPts val="800"/>
              </a:spcAft>
              <a:buFont typeface="+mj-lt"/>
              <a:buAutoNum type="alphaUcPeriod"/>
            </a:pPr>
            <a:r>
              <a:rPr lang="es-CO" sz="2000" b="1" kern="100" dirty="0">
                <a:effectLst/>
                <a:latin typeface="Gill Sans MT" panose="020B0502020104020203" pitchFamily="34" charset="0"/>
                <a:ea typeface="Aptos" panose="020B0004020202020204" pitchFamily="34" charset="0"/>
                <a:cs typeface="Times New Roman" panose="02020603050405020304" pitchFamily="18" charset="0"/>
              </a:rPr>
              <a:t>Cambio en la definición de la población en edad de trabajar (PET) </a:t>
            </a:r>
            <a:endParaRPr lang="es-CO" sz="2000" kern="100" dirty="0">
              <a:effectLst/>
              <a:latin typeface="Gill Sans MT" panose="020B0502020104020203" pitchFamily="34" charset="0"/>
              <a:ea typeface="Aptos" panose="020B0004020202020204" pitchFamily="34" charset="0"/>
              <a:cs typeface="Times New Roman" panose="02020603050405020304" pitchFamily="18" charset="0"/>
            </a:endParaRPr>
          </a:p>
          <a:p>
            <a:pPr algn="just">
              <a:lnSpc>
                <a:spcPct val="150000"/>
              </a:lnSpc>
              <a:spcAft>
                <a:spcPts val="800"/>
              </a:spcAft>
            </a:pPr>
            <a:r>
              <a:rPr lang="es-CO" sz="2000" kern="100" dirty="0">
                <a:effectLst/>
                <a:latin typeface="Gill Sans MT" panose="020B0502020104020203" pitchFamily="34" charset="0"/>
                <a:ea typeface="Aptos" panose="020B0004020202020204" pitchFamily="34" charset="0"/>
                <a:cs typeface="Times New Roman" panose="02020603050405020304" pitchFamily="18" charset="0"/>
              </a:rPr>
              <a:t>Ajuste al límite inferior de la PET – 15 años en adelante. Convenio 138 de 1973 de la Organización Internacional del Trabajo sobre la edad mínima para trabajar.  Aprobada en Colombia mediante la Ley 515 de 1999 y ratificada en 2001.  </a:t>
            </a:r>
          </a:p>
        </p:txBody>
      </p:sp>
      <p:graphicFrame>
        <p:nvGraphicFramePr>
          <p:cNvPr id="4" name="Tabla 3">
            <a:extLst>
              <a:ext uri="{FF2B5EF4-FFF2-40B4-BE49-F238E27FC236}">
                <a16:creationId xmlns:a16="http://schemas.microsoft.com/office/drawing/2014/main" id="{FB31EDB1-BD5C-5835-11FB-59D2EEEDA83D}"/>
              </a:ext>
            </a:extLst>
          </p:cNvPr>
          <p:cNvGraphicFramePr>
            <a:graphicFrameLocks noGrp="1"/>
          </p:cNvGraphicFramePr>
          <p:nvPr/>
        </p:nvGraphicFramePr>
        <p:xfrm>
          <a:off x="1259541" y="3653018"/>
          <a:ext cx="9690848" cy="1489924"/>
        </p:xfrm>
        <a:graphic>
          <a:graphicData uri="http://schemas.openxmlformats.org/drawingml/2006/table">
            <a:tbl>
              <a:tblPr firstRow="1" firstCol="1" bandRow="1"/>
              <a:tblGrid>
                <a:gridCol w="4845424">
                  <a:extLst>
                    <a:ext uri="{9D8B030D-6E8A-4147-A177-3AD203B41FA5}">
                      <a16:colId xmlns:a16="http://schemas.microsoft.com/office/drawing/2014/main" val="3626550932"/>
                    </a:ext>
                  </a:extLst>
                </a:gridCol>
                <a:gridCol w="4845424">
                  <a:extLst>
                    <a:ext uri="{9D8B030D-6E8A-4147-A177-3AD203B41FA5}">
                      <a16:colId xmlns:a16="http://schemas.microsoft.com/office/drawing/2014/main" val="2422471891"/>
                    </a:ext>
                  </a:extLst>
                </a:gridCol>
              </a:tblGrid>
              <a:tr h="265615">
                <a:tc>
                  <a:txBody>
                    <a:bodyPr/>
                    <a:lstStyle/>
                    <a:p>
                      <a:pPr algn="ctr">
                        <a:lnSpc>
                          <a:spcPct val="107000"/>
                        </a:lnSpc>
                        <a:spcAft>
                          <a:spcPts val="800"/>
                        </a:spcAft>
                      </a:pPr>
                      <a:r>
                        <a:rPr lang="es-CO" sz="1800" b="1" kern="100">
                          <a:effectLst/>
                          <a:latin typeface="Gill Sans MT" panose="020B0502020104020203" pitchFamily="34" charset="0"/>
                          <a:ea typeface="Aptos" panose="020B0004020202020204" pitchFamily="34" charset="0"/>
                          <a:cs typeface="Times New Roman" panose="02020603050405020304" pitchFamily="18" charset="0"/>
                        </a:rPr>
                        <a:t>Marco 2005</a:t>
                      </a:r>
                      <a:endParaRPr lang="es-CO" sz="2800" kern="10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s-CO" sz="1800" b="1" kern="100">
                          <a:effectLst/>
                          <a:latin typeface="Gill Sans MT" panose="020B0502020104020203" pitchFamily="34" charset="0"/>
                          <a:ea typeface="Aptos" panose="020B0004020202020204" pitchFamily="34" charset="0"/>
                          <a:cs typeface="Times New Roman" panose="02020603050405020304" pitchFamily="18" charset="0"/>
                        </a:rPr>
                        <a:t>Marco 2018</a:t>
                      </a:r>
                      <a:endParaRPr lang="es-CO" sz="2800" kern="10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39982909"/>
                  </a:ext>
                </a:extLst>
              </a:tr>
              <a:tr h="1215223">
                <a:tc>
                  <a:txBody>
                    <a:bodyPr/>
                    <a:lstStyle/>
                    <a:p>
                      <a:pPr algn="l">
                        <a:lnSpc>
                          <a:spcPct val="107000"/>
                        </a:lnSpc>
                        <a:spcAft>
                          <a:spcPts val="800"/>
                        </a:spcAft>
                      </a:pPr>
                      <a:r>
                        <a:rPr lang="es-CO" sz="1800" kern="100" dirty="0">
                          <a:effectLst/>
                          <a:latin typeface="Gill Sans MT" panose="020B0502020104020203" pitchFamily="34" charset="0"/>
                          <a:ea typeface="Aptos" panose="020B0004020202020204" pitchFamily="34" charset="0"/>
                          <a:cs typeface="Times New Roman" panose="02020603050405020304" pitchFamily="18" charset="0"/>
                        </a:rPr>
                        <a:t>10 años en adelante – Zonas rurales</a:t>
                      </a:r>
                      <a:endParaRPr lang="es-CO" sz="2800" kern="100" dirty="0">
                        <a:effectLst/>
                        <a:latin typeface="Gill Sans MT" panose="020B0502020104020203" pitchFamily="34" charset="0"/>
                        <a:ea typeface="Aptos" panose="020B0004020202020204" pitchFamily="34" charset="0"/>
                        <a:cs typeface="Times New Roman" panose="02020603050405020304" pitchFamily="18" charset="0"/>
                      </a:endParaRPr>
                    </a:p>
                    <a:p>
                      <a:pPr algn="l">
                        <a:lnSpc>
                          <a:spcPct val="107000"/>
                        </a:lnSpc>
                        <a:spcAft>
                          <a:spcPts val="800"/>
                        </a:spcAft>
                      </a:pPr>
                      <a:r>
                        <a:rPr lang="es-CO" sz="1800" kern="100" dirty="0">
                          <a:effectLst/>
                          <a:latin typeface="Gill Sans MT" panose="020B0502020104020203" pitchFamily="34" charset="0"/>
                          <a:ea typeface="Aptos" panose="020B0004020202020204" pitchFamily="34" charset="0"/>
                          <a:cs typeface="Times New Roman" panose="02020603050405020304" pitchFamily="18" charset="0"/>
                        </a:rPr>
                        <a:t>12 años en adelante – Zonas urbanas </a:t>
                      </a:r>
                      <a:endParaRPr lang="es-CO" sz="2800" kern="100" dirty="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pPr>
                      <a:r>
                        <a:rPr lang="es-CO" sz="1800" kern="100" dirty="0">
                          <a:effectLst/>
                          <a:latin typeface="Gill Sans MT" panose="020B0502020104020203" pitchFamily="34" charset="0"/>
                          <a:ea typeface="Aptos" panose="020B0004020202020204" pitchFamily="34" charset="0"/>
                          <a:cs typeface="Times New Roman" panose="02020603050405020304" pitchFamily="18" charset="0"/>
                        </a:rPr>
                        <a:t>15 años en adelante - Territorio nacional. </a:t>
                      </a:r>
                      <a:endParaRPr lang="es-CO" sz="2800" kern="100" dirty="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1768310"/>
                  </a:ext>
                </a:extLst>
              </a:tr>
            </a:tbl>
          </a:graphicData>
        </a:graphic>
      </p:graphicFrame>
      <p:cxnSp>
        <p:nvCxnSpPr>
          <p:cNvPr id="11" name="Conector recto 10">
            <a:extLst>
              <a:ext uri="{FF2B5EF4-FFF2-40B4-BE49-F238E27FC236}">
                <a16:creationId xmlns:a16="http://schemas.microsoft.com/office/drawing/2014/main" id="{78C4C6C6-E338-8AFD-9360-996C597B571C}"/>
              </a:ext>
            </a:extLst>
          </p:cNvPr>
          <p:cNvCxnSpPr>
            <a:cxnSpLocks/>
          </p:cNvCxnSpPr>
          <p:nvPr/>
        </p:nvCxnSpPr>
        <p:spPr>
          <a:xfrm>
            <a:off x="4934640" y="5156798"/>
            <a:ext cx="1165082" cy="63152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39231BCD-00F9-E622-9EB3-9CE3EF850A6D}"/>
              </a:ext>
            </a:extLst>
          </p:cNvPr>
          <p:cNvCxnSpPr>
            <a:cxnSpLocks/>
          </p:cNvCxnSpPr>
          <p:nvPr/>
        </p:nvCxnSpPr>
        <p:spPr>
          <a:xfrm flipV="1">
            <a:off x="6099722" y="5135593"/>
            <a:ext cx="1081177" cy="6527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CuadroTexto 18">
            <a:extLst>
              <a:ext uri="{FF2B5EF4-FFF2-40B4-BE49-F238E27FC236}">
                <a16:creationId xmlns:a16="http://schemas.microsoft.com/office/drawing/2014/main" id="{997FC59C-518E-D26A-00DD-D40ECDFE8E75}"/>
              </a:ext>
            </a:extLst>
          </p:cNvPr>
          <p:cNvSpPr txBox="1"/>
          <p:nvPr/>
        </p:nvSpPr>
        <p:spPr>
          <a:xfrm>
            <a:off x="4880850" y="5822733"/>
            <a:ext cx="2467155" cy="369332"/>
          </a:xfrm>
          <a:prstGeom prst="rect">
            <a:avLst/>
          </a:prstGeom>
          <a:noFill/>
        </p:spPr>
        <p:txBody>
          <a:bodyPr wrap="square" rtlCol="0">
            <a:spAutoFit/>
          </a:bodyPr>
          <a:lstStyle/>
          <a:p>
            <a:pPr algn="ctr"/>
            <a:r>
              <a:rPr lang="es-CO" b="1" dirty="0">
                <a:latin typeface="Gill Sans MT" panose="020B0502020104020203" pitchFamily="34" charset="0"/>
              </a:rPr>
              <a:t>Trabajo Infantil</a:t>
            </a:r>
          </a:p>
        </p:txBody>
      </p:sp>
    </p:spTree>
    <p:extLst>
      <p:ext uri="{BB962C8B-B14F-4D97-AF65-F5344CB8AC3E}">
        <p14:creationId xmlns:p14="http://schemas.microsoft.com/office/powerpoint/2010/main" val="3315865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BBBE4A4B-A7F7-AD0F-FFDE-96FB24789345}"/>
              </a:ext>
            </a:extLst>
          </p:cNvPr>
          <p:cNvGraphicFramePr>
            <a:graphicFrameLocks noGrp="1"/>
          </p:cNvGraphicFramePr>
          <p:nvPr/>
        </p:nvGraphicFramePr>
        <p:xfrm>
          <a:off x="729797" y="1897489"/>
          <a:ext cx="10732406" cy="1922907"/>
        </p:xfrm>
        <a:graphic>
          <a:graphicData uri="http://schemas.openxmlformats.org/drawingml/2006/table">
            <a:tbl>
              <a:tblPr firstRow="1" firstCol="1" bandRow="1"/>
              <a:tblGrid>
                <a:gridCol w="5366203">
                  <a:extLst>
                    <a:ext uri="{9D8B030D-6E8A-4147-A177-3AD203B41FA5}">
                      <a16:colId xmlns:a16="http://schemas.microsoft.com/office/drawing/2014/main" val="1472894138"/>
                    </a:ext>
                  </a:extLst>
                </a:gridCol>
                <a:gridCol w="5366203">
                  <a:extLst>
                    <a:ext uri="{9D8B030D-6E8A-4147-A177-3AD203B41FA5}">
                      <a16:colId xmlns:a16="http://schemas.microsoft.com/office/drawing/2014/main" val="2081121810"/>
                    </a:ext>
                  </a:extLst>
                </a:gridCol>
              </a:tblGrid>
              <a:tr h="229656">
                <a:tc>
                  <a:txBody>
                    <a:bodyPr/>
                    <a:lstStyle/>
                    <a:p>
                      <a:pPr algn="ctr">
                        <a:lnSpc>
                          <a:spcPct val="107000"/>
                        </a:lnSpc>
                        <a:spcAft>
                          <a:spcPts val="800"/>
                        </a:spcAft>
                      </a:pPr>
                      <a:r>
                        <a:rPr lang="es-CO" sz="1800" b="1" kern="100">
                          <a:effectLst/>
                          <a:latin typeface="Gill Sans MT" panose="020B0502020104020203" pitchFamily="34" charset="0"/>
                          <a:ea typeface="Aptos" panose="020B0004020202020204" pitchFamily="34" charset="0"/>
                          <a:cs typeface="Times New Roman" panose="02020603050405020304" pitchFamily="18" charset="0"/>
                        </a:rPr>
                        <a:t>CIET 13</a:t>
                      </a:r>
                      <a:endParaRPr lang="es-CO" sz="2800" kern="10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s-CO" sz="1800" b="1" kern="100">
                          <a:effectLst/>
                          <a:latin typeface="Gill Sans MT" panose="020B0502020104020203" pitchFamily="34" charset="0"/>
                          <a:ea typeface="Aptos" panose="020B0004020202020204" pitchFamily="34" charset="0"/>
                          <a:cs typeface="Times New Roman" panose="02020603050405020304" pitchFamily="18" charset="0"/>
                        </a:rPr>
                        <a:t>CIET 19</a:t>
                      </a:r>
                      <a:endParaRPr lang="es-CO" sz="2800" kern="10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37290274"/>
                  </a:ext>
                </a:extLst>
              </a:tr>
              <a:tr h="229656">
                <a:tc>
                  <a:txBody>
                    <a:bodyPr/>
                    <a:lstStyle/>
                    <a:p>
                      <a:pPr>
                        <a:lnSpc>
                          <a:spcPct val="107000"/>
                        </a:lnSpc>
                        <a:spcAft>
                          <a:spcPts val="800"/>
                        </a:spcAft>
                      </a:pPr>
                      <a:r>
                        <a:rPr lang="es-CO" sz="1800" kern="100">
                          <a:effectLst/>
                          <a:latin typeface="Gill Sans MT" panose="020B0502020104020203" pitchFamily="34" charset="0"/>
                          <a:ea typeface="Aptos" panose="020B0004020202020204" pitchFamily="34" charset="0"/>
                          <a:cs typeface="Times New Roman" panose="02020603050405020304" pitchFamily="18" charset="0"/>
                        </a:rPr>
                        <a:t>Empleo</a:t>
                      </a:r>
                      <a:endParaRPr lang="es-CO" sz="2800" kern="10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noFill/>
                  </a:tcPr>
                </a:tc>
                <a:tc>
                  <a:txBody>
                    <a:bodyPr/>
                    <a:lstStyle/>
                    <a:p>
                      <a:pPr>
                        <a:lnSpc>
                          <a:spcPct val="107000"/>
                        </a:lnSpc>
                        <a:spcAft>
                          <a:spcPts val="800"/>
                        </a:spcAft>
                      </a:pPr>
                      <a:r>
                        <a:rPr lang="es-CO" sz="1800" kern="100">
                          <a:effectLst/>
                          <a:latin typeface="Gill Sans MT" panose="020B0502020104020203" pitchFamily="34" charset="0"/>
                          <a:ea typeface="Aptos" panose="020B0004020202020204" pitchFamily="34" charset="0"/>
                          <a:cs typeface="Times New Roman" panose="02020603050405020304" pitchFamily="18" charset="0"/>
                        </a:rPr>
                        <a:t>Ocupación</a:t>
                      </a:r>
                      <a:endParaRPr lang="es-CO" sz="2800" kern="10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866447512"/>
                  </a:ext>
                </a:extLst>
              </a:tr>
              <a:tr h="229656">
                <a:tc>
                  <a:txBody>
                    <a:bodyPr/>
                    <a:lstStyle/>
                    <a:p>
                      <a:pPr>
                        <a:lnSpc>
                          <a:spcPct val="107000"/>
                        </a:lnSpc>
                        <a:spcAft>
                          <a:spcPts val="800"/>
                        </a:spcAft>
                      </a:pPr>
                      <a:r>
                        <a:rPr lang="es-CO" sz="1800" kern="100" dirty="0">
                          <a:effectLst/>
                          <a:latin typeface="Gill Sans MT" panose="020B0502020104020203" pitchFamily="34" charset="0"/>
                          <a:ea typeface="Aptos" panose="020B0004020202020204" pitchFamily="34" charset="0"/>
                          <a:cs typeface="Times New Roman" panose="02020603050405020304" pitchFamily="18" charset="0"/>
                        </a:rPr>
                        <a:t>Población con empleo</a:t>
                      </a:r>
                      <a:endParaRPr lang="es-CO" sz="2800" kern="100" dirty="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nSpc>
                          <a:spcPct val="107000"/>
                        </a:lnSpc>
                        <a:spcAft>
                          <a:spcPts val="800"/>
                        </a:spcAft>
                      </a:pPr>
                      <a:r>
                        <a:rPr lang="es-CO" sz="1800" kern="100">
                          <a:effectLst/>
                          <a:latin typeface="Gill Sans MT" panose="020B0502020104020203" pitchFamily="34" charset="0"/>
                          <a:ea typeface="Aptos" panose="020B0004020202020204" pitchFamily="34" charset="0"/>
                          <a:cs typeface="Times New Roman" panose="02020603050405020304" pitchFamily="18" charset="0"/>
                        </a:rPr>
                        <a:t>Población ocupada</a:t>
                      </a:r>
                      <a:endParaRPr lang="es-CO" sz="2800" kern="10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3812533410"/>
                  </a:ext>
                </a:extLst>
              </a:tr>
              <a:tr h="229656">
                <a:tc>
                  <a:txBody>
                    <a:bodyPr/>
                    <a:lstStyle/>
                    <a:p>
                      <a:pPr>
                        <a:lnSpc>
                          <a:spcPct val="107000"/>
                        </a:lnSpc>
                        <a:spcAft>
                          <a:spcPts val="800"/>
                        </a:spcAft>
                      </a:pPr>
                      <a:r>
                        <a:rPr lang="es-CO" sz="1800" kern="100">
                          <a:effectLst/>
                          <a:latin typeface="Gill Sans MT" panose="020B0502020104020203" pitchFamily="34" charset="0"/>
                          <a:ea typeface="Aptos" panose="020B0004020202020204" pitchFamily="34" charset="0"/>
                          <a:cs typeface="Times New Roman" panose="02020603050405020304" pitchFamily="18" charset="0"/>
                        </a:rPr>
                        <a:t>Desempleo abierto</a:t>
                      </a:r>
                      <a:endParaRPr lang="es-CO" sz="2800" kern="10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nSpc>
                          <a:spcPct val="107000"/>
                        </a:lnSpc>
                        <a:spcAft>
                          <a:spcPts val="800"/>
                        </a:spcAft>
                      </a:pPr>
                      <a:r>
                        <a:rPr lang="es-CO" sz="1800" kern="100">
                          <a:effectLst/>
                          <a:latin typeface="Gill Sans MT" panose="020B0502020104020203" pitchFamily="34" charset="0"/>
                          <a:ea typeface="Aptos" panose="020B0004020202020204" pitchFamily="34" charset="0"/>
                          <a:cs typeface="Times New Roman" panose="02020603050405020304" pitchFamily="18" charset="0"/>
                        </a:rPr>
                        <a:t>Población desocupada</a:t>
                      </a:r>
                      <a:endParaRPr lang="es-CO" sz="2800" kern="10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1726282043"/>
                  </a:ext>
                </a:extLst>
              </a:tr>
              <a:tr h="229656">
                <a:tc>
                  <a:txBody>
                    <a:bodyPr/>
                    <a:lstStyle/>
                    <a:p>
                      <a:pPr>
                        <a:lnSpc>
                          <a:spcPct val="107000"/>
                        </a:lnSpc>
                        <a:spcAft>
                          <a:spcPts val="800"/>
                        </a:spcAft>
                      </a:pPr>
                      <a:r>
                        <a:rPr lang="es-CO" sz="1800" kern="100" dirty="0">
                          <a:effectLst/>
                          <a:latin typeface="Gill Sans MT" panose="020B0502020104020203" pitchFamily="34" charset="0"/>
                          <a:ea typeface="Aptos" panose="020B0004020202020204" pitchFamily="34" charset="0"/>
                          <a:cs typeface="Times New Roman" panose="02020603050405020304" pitchFamily="18" charset="0"/>
                        </a:rPr>
                        <a:t>Población activa</a:t>
                      </a:r>
                      <a:endParaRPr lang="es-CO" sz="2800" kern="100" dirty="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nSpc>
                          <a:spcPct val="107000"/>
                        </a:lnSpc>
                        <a:spcAft>
                          <a:spcPts val="800"/>
                        </a:spcAft>
                      </a:pPr>
                      <a:r>
                        <a:rPr lang="es-CO" sz="1800" kern="100">
                          <a:effectLst/>
                          <a:latin typeface="Gill Sans MT" panose="020B0502020104020203" pitchFamily="34" charset="0"/>
                          <a:ea typeface="Aptos" panose="020B0004020202020204" pitchFamily="34" charset="0"/>
                          <a:cs typeface="Times New Roman" panose="02020603050405020304" pitchFamily="18" charset="0"/>
                        </a:rPr>
                        <a:t>Fuerza de trabajo</a:t>
                      </a:r>
                      <a:endParaRPr lang="es-CO" sz="2800" kern="10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1752578209"/>
                  </a:ext>
                </a:extLst>
              </a:tr>
              <a:tr h="229656">
                <a:tc>
                  <a:txBody>
                    <a:bodyPr/>
                    <a:lstStyle/>
                    <a:p>
                      <a:pPr>
                        <a:lnSpc>
                          <a:spcPct val="107000"/>
                        </a:lnSpc>
                        <a:spcAft>
                          <a:spcPts val="800"/>
                        </a:spcAft>
                      </a:pPr>
                      <a:r>
                        <a:rPr lang="es-CO" sz="1800" kern="100">
                          <a:effectLst/>
                          <a:latin typeface="Gill Sans MT" panose="020B0502020104020203" pitchFamily="34" charset="0"/>
                          <a:ea typeface="Aptos" panose="020B0004020202020204" pitchFamily="34" charset="0"/>
                          <a:cs typeface="Times New Roman" panose="02020603050405020304" pitchFamily="18" charset="0"/>
                        </a:rPr>
                        <a:t>Población inactiva</a:t>
                      </a:r>
                      <a:endParaRPr lang="es-CO" sz="2800" kern="10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nSpc>
                          <a:spcPct val="107000"/>
                        </a:lnSpc>
                        <a:spcAft>
                          <a:spcPts val="800"/>
                        </a:spcAft>
                      </a:pPr>
                      <a:r>
                        <a:rPr lang="es-CO" sz="1800" kern="100">
                          <a:effectLst/>
                          <a:latin typeface="Gill Sans MT" panose="020B0502020104020203" pitchFamily="34" charset="0"/>
                          <a:ea typeface="Aptos" panose="020B0004020202020204" pitchFamily="34" charset="0"/>
                          <a:cs typeface="Times New Roman" panose="02020603050405020304" pitchFamily="18" charset="0"/>
                        </a:rPr>
                        <a:t>Población fuera de la fuerza de trabajo</a:t>
                      </a:r>
                      <a:endParaRPr lang="es-CO" sz="2800" kern="10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3473813099"/>
                  </a:ext>
                </a:extLst>
              </a:tr>
              <a:tr h="249548">
                <a:tc>
                  <a:txBody>
                    <a:bodyPr/>
                    <a:lstStyle/>
                    <a:p>
                      <a:pPr>
                        <a:lnSpc>
                          <a:spcPct val="107000"/>
                        </a:lnSpc>
                        <a:spcAft>
                          <a:spcPts val="800"/>
                        </a:spcAft>
                      </a:pPr>
                      <a:r>
                        <a:rPr lang="es-CO" sz="1800" kern="100">
                          <a:effectLst/>
                          <a:latin typeface="Gill Sans MT" panose="020B0502020104020203" pitchFamily="34" charset="0"/>
                          <a:ea typeface="Aptos" panose="020B0004020202020204" pitchFamily="34" charset="0"/>
                          <a:cs typeface="Times New Roman" panose="02020603050405020304" pitchFamily="18" charset="0"/>
                        </a:rPr>
                        <a:t>Subempleo por insuficiencia de horas</a:t>
                      </a:r>
                      <a:endParaRPr lang="es-CO" sz="2800" kern="10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s-CO" sz="1800" kern="100" dirty="0">
                          <a:effectLst/>
                          <a:latin typeface="Gill Sans MT" panose="020B0502020104020203" pitchFamily="34" charset="0"/>
                          <a:ea typeface="Aptos" panose="020B0004020202020204" pitchFamily="34" charset="0"/>
                          <a:cs typeface="Times New Roman" panose="02020603050405020304" pitchFamily="18" charset="0"/>
                        </a:rPr>
                        <a:t>Subocupación por insuficiencia de tiempo de trabajo</a:t>
                      </a:r>
                      <a:endParaRPr lang="es-CO" sz="2800" kern="100" dirty="0">
                        <a:effectLst/>
                        <a:latin typeface="Gill Sans MT" panose="020B0502020104020203"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61151678"/>
                  </a:ext>
                </a:extLst>
              </a:tr>
            </a:tbl>
          </a:graphicData>
        </a:graphic>
      </p:graphicFrame>
      <p:sp>
        <p:nvSpPr>
          <p:cNvPr id="5" name="CuadroTexto 4">
            <a:extLst>
              <a:ext uri="{FF2B5EF4-FFF2-40B4-BE49-F238E27FC236}">
                <a16:creationId xmlns:a16="http://schemas.microsoft.com/office/drawing/2014/main" id="{074E21ED-4FF6-B3A8-2A9A-ACF9CC6A4EB4}"/>
              </a:ext>
            </a:extLst>
          </p:cNvPr>
          <p:cNvSpPr txBox="1"/>
          <p:nvPr/>
        </p:nvSpPr>
        <p:spPr>
          <a:xfrm>
            <a:off x="729797" y="951740"/>
            <a:ext cx="6098874" cy="369717"/>
          </a:xfrm>
          <a:prstGeom prst="rect">
            <a:avLst/>
          </a:prstGeom>
          <a:noFill/>
        </p:spPr>
        <p:txBody>
          <a:bodyPr wrap="square">
            <a:spAutoFit/>
          </a:bodyPr>
          <a:lstStyle/>
          <a:p>
            <a:pPr algn="just">
              <a:lnSpc>
                <a:spcPct val="107000"/>
              </a:lnSpc>
              <a:spcAft>
                <a:spcPts val="800"/>
              </a:spcAft>
            </a:pPr>
            <a:r>
              <a:rPr lang="es-CO" sz="1800" b="1" kern="100" dirty="0">
                <a:effectLst/>
                <a:latin typeface="Gill Sans MT" panose="020B0502020104020203" pitchFamily="34" charset="0"/>
                <a:ea typeface="Aptos" panose="020B0004020202020204" pitchFamily="34" charset="0"/>
                <a:cs typeface="Times New Roman" panose="02020603050405020304" pitchFamily="18" charset="0"/>
              </a:rPr>
              <a:t>3. Actualización conceptual</a:t>
            </a:r>
            <a:endParaRPr lang="es-CO" sz="1800" kern="100" dirty="0">
              <a:effectLst/>
              <a:latin typeface="Gill Sans MT" panose="020B0502020104020203" pitchFamily="34" charset="0"/>
              <a:ea typeface="Aptos" panose="020B000402020202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3D181B0C-A495-369D-1B86-AA1C44AF342A}"/>
              </a:ext>
            </a:extLst>
          </p:cNvPr>
          <p:cNvSpPr txBox="1"/>
          <p:nvPr/>
        </p:nvSpPr>
        <p:spPr>
          <a:xfrm>
            <a:off x="3178834" y="1407875"/>
            <a:ext cx="6098874" cy="369332"/>
          </a:xfrm>
          <a:prstGeom prst="rect">
            <a:avLst/>
          </a:prstGeom>
          <a:noFill/>
        </p:spPr>
        <p:txBody>
          <a:bodyPr wrap="square">
            <a:spAutoFit/>
          </a:bodyPr>
          <a:lstStyle/>
          <a:p>
            <a:r>
              <a:rPr lang="es-CO" sz="1800" b="1" kern="100" dirty="0">
                <a:effectLst/>
                <a:latin typeface="Gill Sans MT" panose="020B0502020104020203" pitchFamily="34" charset="0"/>
                <a:ea typeface="Aptos" panose="020B0004020202020204" pitchFamily="34" charset="0"/>
                <a:cs typeface="Times New Roman" panose="02020603050405020304" pitchFamily="18" charset="0"/>
              </a:rPr>
              <a:t>B. Cambios en la terminología del mercado laboral </a:t>
            </a:r>
            <a:endParaRPr lang="es-CO" dirty="0"/>
          </a:p>
        </p:txBody>
      </p:sp>
      <p:sp>
        <p:nvSpPr>
          <p:cNvPr id="7" name="CuadroTexto 6">
            <a:extLst>
              <a:ext uri="{FF2B5EF4-FFF2-40B4-BE49-F238E27FC236}">
                <a16:creationId xmlns:a16="http://schemas.microsoft.com/office/drawing/2014/main" id="{21D1EE74-AB3A-DD65-C01B-9E44F293C24F}"/>
              </a:ext>
            </a:extLst>
          </p:cNvPr>
          <p:cNvSpPr txBox="1"/>
          <p:nvPr/>
        </p:nvSpPr>
        <p:spPr>
          <a:xfrm>
            <a:off x="757980" y="4253383"/>
            <a:ext cx="10732406" cy="1290033"/>
          </a:xfrm>
          <a:prstGeom prst="rect">
            <a:avLst/>
          </a:prstGeom>
          <a:noFill/>
        </p:spPr>
        <p:txBody>
          <a:bodyPr wrap="square">
            <a:spAutoFit/>
          </a:bodyPr>
          <a:lstStyle/>
          <a:p>
            <a:pPr algn="just">
              <a:lnSpc>
                <a:spcPct val="150000"/>
              </a:lnSpc>
            </a:pPr>
            <a:r>
              <a:rPr lang="es-CO" sz="1800" b="1" dirty="0">
                <a:effectLst/>
                <a:latin typeface="Gill Sans MT" panose="020B0502020104020203" pitchFamily="34" charset="0"/>
                <a:ea typeface="Aptos" panose="020B0004020202020204" pitchFamily="34" charset="0"/>
                <a:cs typeface="Times New Roman" panose="02020603050405020304" pitchFamily="18" charset="0"/>
              </a:rPr>
              <a:t>Población fuera de la fuerza de trabajo: </a:t>
            </a:r>
            <a:r>
              <a:rPr lang="es-CO" sz="1800" dirty="0">
                <a:effectLst/>
                <a:latin typeface="Gill Sans MT" panose="020B0502020104020203" pitchFamily="34" charset="0"/>
                <a:ea typeface="Aptos" panose="020B0004020202020204" pitchFamily="34" charset="0"/>
                <a:cs typeface="Times New Roman" panose="02020603050405020304" pitchFamily="18" charset="0"/>
              </a:rPr>
              <a:t>se caracteriza en dos categorías fuerza de trabajo potencial (Buscadores no disponibles, Buscadores potenciales disponibles y Buscadores potenciales que desean trabajar)  y personas que no quieren un empleo.  </a:t>
            </a:r>
            <a:endParaRPr lang="es-CO" dirty="0">
              <a:latin typeface="Gill Sans MT" panose="020B0502020104020203" pitchFamily="34" charset="0"/>
            </a:endParaRPr>
          </a:p>
        </p:txBody>
      </p:sp>
    </p:spTree>
    <p:extLst>
      <p:ext uri="{BB962C8B-B14F-4D97-AF65-F5344CB8AC3E}">
        <p14:creationId xmlns:p14="http://schemas.microsoft.com/office/powerpoint/2010/main" val="164798189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 JULIO 22 DE 2025  -  Modo de compatibilidad" id="{1C1957E8-96AA-481F-B6B8-B203A7681256}" vid="{7ADE16B2-F627-4298-840E-227FBEC29B7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FA8CD6FD6674D4DB665ECE74CC1EC2B" ma:contentTypeVersion="16" ma:contentTypeDescription="Create a new document." ma:contentTypeScope="" ma:versionID="bb52dae7634c1bdfab06e006e9f0a348">
  <xsd:schema xmlns:xsd="http://www.w3.org/2001/XMLSchema" xmlns:xs="http://www.w3.org/2001/XMLSchema" xmlns:p="http://schemas.microsoft.com/office/2006/metadata/properties" xmlns:ns3="edf39b17-c339-44ab-8b53-b73157cceaf4" xmlns:ns4="0b1191d1-417c-46a0-9339-a03e9078586e" targetNamespace="http://schemas.microsoft.com/office/2006/metadata/properties" ma:root="true" ma:fieldsID="90f285ebbcd482b93c64da745b9d36d7" ns3:_="" ns4:_="">
    <xsd:import namespace="edf39b17-c339-44ab-8b53-b73157cceaf4"/>
    <xsd:import namespace="0b1191d1-417c-46a0-9339-a03e9078586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SearchProperties" minOccurs="0"/>
                <xsd:element ref="ns3:_activity" minOccurs="0"/>
                <xsd:element ref="ns3:MediaServiceGenerationTime" minOccurs="0"/>
                <xsd:element ref="ns3:MediaServiceEventHashCode" minOccurs="0"/>
                <xsd:element ref="ns3:MediaServiceOCR" minOccurs="0"/>
                <xsd:element ref="ns3:MediaServiceObjectDetectorVersions" minOccurs="0"/>
                <xsd:element ref="ns3:MediaServiceLocation"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f39b17-c339-44ab-8b53-b73157ccea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SearchProperties" ma:index="16" nillable="true" ma:displayName="MediaServiceSearchProperties" ma:hidden="true" ma:internalName="MediaServiceSearchProperties" ma:readOnly="true">
      <xsd:simpleType>
        <xsd:restriction base="dms:Note"/>
      </xsd:simpleType>
    </xsd:element>
    <xsd:element name="_activity" ma:index="17" nillable="true" ma:displayName="_activity" ma:hidden="true" ma:internalName="_activity">
      <xsd:simpleType>
        <xsd:restriction base="dms:Note"/>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b1191d1-417c-46a0-9339-a03e9078586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edf39b17-c339-44ab-8b53-b73157cceaf4" xsi:nil="true"/>
  </documentManagement>
</p:properties>
</file>

<file path=customXml/itemProps1.xml><?xml version="1.0" encoding="utf-8"?>
<ds:datastoreItem xmlns:ds="http://schemas.openxmlformats.org/officeDocument/2006/customXml" ds:itemID="{04DCDB5D-2FD8-4DD6-909A-ED7D92F26B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f39b17-c339-44ab-8b53-b73157cceaf4"/>
    <ds:schemaRef ds:uri="0b1191d1-417c-46a0-9339-a03e907858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C6E9B97-56AE-4F75-8092-F331570084E8}">
  <ds:schemaRefs>
    <ds:schemaRef ds:uri="http://schemas.microsoft.com/sharepoint/v3/contenttype/forms"/>
  </ds:schemaRefs>
</ds:datastoreItem>
</file>

<file path=customXml/itemProps3.xml><?xml version="1.0" encoding="utf-8"?>
<ds:datastoreItem xmlns:ds="http://schemas.openxmlformats.org/officeDocument/2006/customXml" ds:itemID="{7CD13523-8598-4B88-BF13-8ADC87E6EF36}">
  <ds:schemaRefs>
    <ds:schemaRef ds:uri="http://schemas.microsoft.com/office/2006/documentManagement/types"/>
    <ds:schemaRef ds:uri="http://purl.org/dc/elements/1.1/"/>
    <ds:schemaRef ds:uri="http://schemas.microsoft.com/office/infopath/2007/PartnerControls"/>
    <ds:schemaRef ds:uri="http://www.w3.org/XML/1998/namespace"/>
    <ds:schemaRef ds:uri="http://purl.org/dc/terms/"/>
    <ds:schemaRef ds:uri="edf39b17-c339-44ab-8b53-b73157cceaf4"/>
    <ds:schemaRef ds:uri="http://schemas.openxmlformats.org/package/2006/metadata/core-properties"/>
    <ds:schemaRef ds:uri="0b1191d1-417c-46a0-9339-a03e9078586e"/>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621</TotalTime>
  <Words>2235</Words>
  <Application>Microsoft Office PowerPoint</Application>
  <PresentationFormat>Panorámica</PresentationFormat>
  <Paragraphs>262</Paragraphs>
  <Slides>34</Slides>
  <Notes>1</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34</vt:i4>
      </vt:variant>
    </vt:vector>
  </HeadingPairs>
  <TitlesOfParts>
    <vt:vector size="45" baseType="lpstr">
      <vt:lpstr>Aptos</vt:lpstr>
      <vt:lpstr>Aptos Narrow</vt:lpstr>
      <vt:lpstr>Arial</vt:lpstr>
      <vt:lpstr>Calibri</vt:lpstr>
      <vt:lpstr>Calibri Light</vt:lpstr>
      <vt:lpstr>Cambria Math</vt:lpstr>
      <vt:lpstr>Gill Sans MT</vt:lpstr>
      <vt:lpstr>Symbol</vt:lpstr>
      <vt:lpstr>Times New Roman</vt:lpstr>
      <vt:lpstr>Wingdings</vt:lpstr>
      <vt:lpstr>Tema de Office</vt:lpstr>
      <vt:lpstr>Cuidar con Evidencia  </vt:lpstr>
      <vt:lpstr>Agenda</vt:lpstr>
      <vt:lpstr>¿Por qué hacer uso de la Gran Encuesta Integrada de Hogares?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¿Por qué hacer uso de la Gran Encuesta Integrada de Hogares?</vt:lpstr>
      <vt:lpstr>Oferta potencial de cuidado en Colombia  </vt:lpstr>
      <vt:lpstr>Propósito Principal</vt:lpstr>
      <vt:lpstr>Cómo lo hacemos</vt:lpstr>
      <vt:lpstr>Cómo lo hacemos</vt:lpstr>
      <vt:lpstr>Supuestos de los ejercicios</vt:lpstr>
      <vt:lpstr>Supuestos de los ejercicios</vt:lpstr>
      <vt:lpstr>1. Definiciones del sector cuidado-Colombia</vt:lpstr>
      <vt:lpstr>Presentación de PowerPoint</vt:lpstr>
      <vt:lpstr>Resultados del Ejercicio</vt:lpstr>
      <vt:lpstr>Oferta potencial</vt:lpstr>
      <vt:lpstr>Presentación de PowerPoint</vt:lpstr>
      <vt:lpstr>Presentación de PowerPoint</vt:lpstr>
      <vt:lpstr>Tendencias 2021-2024</vt:lpstr>
      <vt:lpstr>Presentación de PowerPoint</vt:lpstr>
      <vt:lpstr>Presentación de PowerPoint</vt:lpstr>
      <vt:lpstr>Presentación de PowerPoint</vt:lpstr>
      <vt:lpstr>Costo potencial de nómina de la oferta potencial</vt:lpstr>
      <vt:lpstr>Diferentes formas para la provisión de bienes públicos en el país</vt:lpstr>
      <vt:lpstr>Presentación de PowerPoint</vt:lpstr>
      <vt:lpstr>Presentación de PowerPoint</vt:lpstr>
      <vt:lpstr>Principales resultados del ejercicio:</vt:lpstr>
      <vt:lpstr>Principales resultados del ejercicio:</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Luisa Fernanda Bernat Diaz</dc:creator>
  <cp:lastModifiedBy>Auditorio Pontificia Universidad Javeriana</cp:lastModifiedBy>
  <cp:revision>30</cp:revision>
  <dcterms:created xsi:type="dcterms:W3CDTF">2025-07-18T21:12:22Z</dcterms:created>
  <dcterms:modified xsi:type="dcterms:W3CDTF">2025-07-22T13:37:04Z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0x0101008FA8CD6FD6674D4DB665ECE74CC1EC2B</vt:lpwstr>
  </property>
</Properties>
</file>