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1" r:id="rId1"/>
    <p:sldMasterId id="2147483692" r:id="rId2"/>
  </p:sldMasterIdLst>
  <p:notesMasterIdLst>
    <p:notesMasterId r:id="rId32"/>
  </p:notesMasterIdLst>
  <p:sldIdLst>
    <p:sldId id="256" r:id="rId3"/>
    <p:sldId id="257" r:id="rId4"/>
    <p:sldId id="260" r:id="rId5"/>
    <p:sldId id="280" r:id="rId6"/>
    <p:sldId id="278" r:id="rId7"/>
    <p:sldId id="281" r:id="rId8"/>
    <p:sldId id="270" r:id="rId9"/>
    <p:sldId id="269" r:id="rId10"/>
    <p:sldId id="282" r:id="rId11"/>
    <p:sldId id="271" r:id="rId12"/>
    <p:sldId id="284" r:id="rId13"/>
    <p:sldId id="283" r:id="rId14"/>
    <p:sldId id="285" r:id="rId15"/>
    <p:sldId id="262" r:id="rId16"/>
    <p:sldId id="267" r:id="rId17"/>
    <p:sldId id="265" r:id="rId18"/>
    <p:sldId id="266" r:id="rId19"/>
    <p:sldId id="274" r:id="rId20"/>
    <p:sldId id="276" r:id="rId21"/>
    <p:sldId id="287" r:id="rId22"/>
    <p:sldId id="277" r:id="rId23"/>
    <p:sldId id="272" r:id="rId24"/>
    <p:sldId id="273" r:id="rId25"/>
    <p:sldId id="286" r:id="rId26"/>
    <p:sldId id="279" r:id="rId27"/>
    <p:sldId id="263" r:id="rId28"/>
    <p:sldId id="264" r:id="rId29"/>
    <p:sldId id="288" r:id="rId30"/>
    <p:sldId id="290" r:id="rId31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>
    <p:restoredLeft sz="15620"/>
    <p:restoredTop sz="94660"/>
  </p:normalViewPr>
  <p:slideViewPr>
    <p:cSldViewPr snapToGrid="0" snapToObjects="1">
      <p:cViewPr varScale="1">
        <p:scale>
          <a:sx n="49" d="100"/>
          <a:sy n="49" d="100"/>
        </p:scale>
        <p:origin x="1315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78B50B7-07BD-4268-ACB4-15580F53BD5A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CO"/>
        </a:p>
      </dgm:t>
    </dgm:pt>
    <dgm:pt modelId="{F160236A-3A23-4601-AA93-2512B76B8944}">
      <dgm:prSet phldrT="[Texto]"/>
      <dgm:spPr/>
      <dgm:t>
        <a:bodyPr/>
        <a:lstStyle/>
        <a:p>
          <a:r>
            <a:rPr lang="es-CO" dirty="0"/>
            <a:t>Demografía </a:t>
          </a:r>
        </a:p>
      </dgm:t>
    </dgm:pt>
    <dgm:pt modelId="{D73D9221-4DA3-4467-943B-CAE46A28A3EE}" type="parTrans" cxnId="{2A623038-3C73-4FFC-B893-8691F02D6DC3}">
      <dgm:prSet/>
      <dgm:spPr/>
      <dgm:t>
        <a:bodyPr/>
        <a:lstStyle/>
        <a:p>
          <a:endParaRPr lang="es-CO"/>
        </a:p>
      </dgm:t>
    </dgm:pt>
    <dgm:pt modelId="{257D7597-59BA-41A6-A576-75DA2E27944B}" type="sibTrans" cxnId="{2A623038-3C73-4FFC-B893-8691F02D6DC3}">
      <dgm:prSet/>
      <dgm:spPr/>
      <dgm:t>
        <a:bodyPr/>
        <a:lstStyle/>
        <a:p>
          <a:endParaRPr lang="es-CO"/>
        </a:p>
      </dgm:t>
    </dgm:pt>
    <dgm:pt modelId="{CA77358A-C10F-46E7-B107-0EA21FF705B4}">
      <dgm:prSet phldrT="[Texto]"/>
      <dgm:spPr/>
      <dgm:t>
        <a:bodyPr/>
        <a:lstStyle/>
        <a:p>
          <a:r>
            <a:rPr lang="es-CO" dirty="0"/>
            <a:t>Demandas (laborales)</a:t>
          </a:r>
        </a:p>
      </dgm:t>
    </dgm:pt>
    <dgm:pt modelId="{C9955DDA-4BF7-4EFF-A356-210567F6FEB9}" type="parTrans" cxnId="{B111B8BB-9962-4852-A685-44FA5F2904E0}">
      <dgm:prSet/>
      <dgm:spPr/>
      <dgm:t>
        <a:bodyPr/>
        <a:lstStyle/>
        <a:p>
          <a:endParaRPr lang="es-CO"/>
        </a:p>
      </dgm:t>
    </dgm:pt>
    <dgm:pt modelId="{C9F8AAE4-546C-4A2A-BA56-9FA0C621FDA7}" type="sibTrans" cxnId="{B111B8BB-9962-4852-A685-44FA5F2904E0}">
      <dgm:prSet/>
      <dgm:spPr/>
      <dgm:t>
        <a:bodyPr/>
        <a:lstStyle/>
        <a:p>
          <a:endParaRPr lang="es-CO"/>
        </a:p>
      </dgm:t>
    </dgm:pt>
    <dgm:pt modelId="{396FCCEA-CC9F-4A4B-98C0-920B1726F848}">
      <dgm:prSet phldrT="[Texto]"/>
      <dgm:spPr/>
      <dgm:t>
        <a:bodyPr/>
        <a:lstStyle/>
        <a:p>
          <a:r>
            <a:rPr lang="es-CO" dirty="0"/>
            <a:t>Disparidades </a:t>
          </a:r>
        </a:p>
      </dgm:t>
    </dgm:pt>
    <dgm:pt modelId="{BC7CD285-1219-49AC-B276-DD9C81272166}" type="parTrans" cxnId="{F2927068-8B94-4271-AE7C-EE31FD5BFAF2}">
      <dgm:prSet/>
      <dgm:spPr/>
      <dgm:t>
        <a:bodyPr/>
        <a:lstStyle/>
        <a:p>
          <a:endParaRPr lang="es-CO"/>
        </a:p>
      </dgm:t>
    </dgm:pt>
    <dgm:pt modelId="{0927BAE0-E9CD-4FE0-A71C-FEB2582CC2B9}" type="sibTrans" cxnId="{F2927068-8B94-4271-AE7C-EE31FD5BFAF2}">
      <dgm:prSet/>
      <dgm:spPr/>
      <dgm:t>
        <a:bodyPr/>
        <a:lstStyle/>
        <a:p>
          <a:endParaRPr lang="es-CO"/>
        </a:p>
      </dgm:t>
    </dgm:pt>
    <dgm:pt modelId="{0234E44E-72BD-4FE9-9867-2D9640027068}">
      <dgm:prSet phldrT="[Texto]"/>
      <dgm:spPr/>
      <dgm:t>
        <a:bodyPr/>
        <a:lstStyle/>
        <a:p>
          <a:r>
            <a:rPr lang="es-CO" dirty="0"/>
            <a:t>Distancias </a:t>
          </a:r>
        </a:p>
      </dgm:t>
    </dgm:pt>
    <dgm:pt modelId="{FE506088-DC45-4F4E-AAAB-AF32E4C82EB1}" type="parTrans" cxnId="{3EE30BAF-7C97-4C1E-8F18-6A135AA3C949}">
      <dgm:prSet/>
      <dgm:spPr/>
      <dgm:t>
        <a:bodyPr/>
        <a:lstStyle/>
        <a:p>
          <a:endParaRPr lang="es-CO"/>
        </a:p>
      </dgm:t>
    </dgm:pt>
    <dgm:pt modelId="{D6DE5E65-35E2-4BBD-8137-AFAF869DE22E}" type="sibTrans" cxnId="{3EE30BAF-7C97-4C1E-8F18-6A135AA3C949}">
      <dgm:prSet/>
      <dgm:spPr/>
      <dgm:t>
        <a:bodyPr/>
        <a:lstStyle/>
        <a:p>
          <a:endParaRPr lang="es-CO"/>
        </a:p>
      </dgm:t>
    </dgm:pt>
    <dgm:pt modelId="{4ACD7592-73B8-4440-BDA4-2D36E491BD30}">
      <dgm:prSet phldrT="[Texto]"/>
      <dgm:spPr/>
      <dgm:t>
        <a:bodyPr/>
        <a:lstStyle/>
        <a:p>
          <a:r>
            <a:rPr lang="es-CO" dirty="0"/>
            <a:t>Desastres </a:t>
          </a:r>
        </a:p>
      </dgm:t>
    </dgm:pt>
    <dgm:pt modelId="{5545516A-3E8A-413C-BBE1-B2565114E3B1}" type="parTrans" cxnId="{9762FDFA-DCFB-4D7C-B382-164B6CEBAECD}">
      <dgm:prSet/>
      <dgm:spPr/>
      <dgm:t>
        <a:bodyPr/>
        <a:lstStyle/>
        <a:p>
          <a:endParaRPr lang="es-CO"/>
        </a:p>
      </dgm:t>
    </dgm:pt>
    <dgm:pt modelId="{891F8C68-B04A-4EE9-BEAF-6C874117008B}" type="sibTrans" cxnId="{9762FDFA-DCFB-4D7C-B382-164B6CEBAECD}">
      <dgm:prSet/>
      <dgm:spPr/>
      <dgm:t>
        <a:bodyPr/>
        <a:lstStyle/>
        <a:p>
          <a:endParaRPr lang="es-CO"/>
        </a:p>
      </dgm:t>
    </dgm:pt>
    <dgm:pt modelId="{4E1BDC70-E8ED-46F7-94C8-1D317D396E2D}">
      <dgm:prSet/>
      <dgm:spPr/>
      <dgm:t>
        <a:bodyPr/>
        <a:lstStyle/>
        <a:p>
          <a:r>
            <a:rPr lang="es-CO" dirty="0"/>
            <a:t>Deseos </a:t>
          </a:r>
        </a:p>
      </dgm:t>
    </dgm:pt>
    <dgm:pt modelId="{CF124BA4-A36F-4D1A-B44E-F0EFE1EA60CB}" type="parTrans" cxnId="{A25C2B18-A665-47D7-8A4D-5ABF530DCDC8}">
      <dgm:prSet/>
      <dgm:spPr/>
      <dgm:t>
        <a:bodyPr/>
        <a:lstStyle/>
        <a:p>
          <a:endParaRPr lang="es-CO"/>
        </a:p>
      </dgm:t>
    </dgm:pt>
    <dgm:pt modelId="{816B3945-250F-47B6-A0C0-34EAE335CDBA}" type="sibTrans" cxnId="{A25C2B18-A665-47D7-8A4D-5ABF530DCDC8}">
      <dgm:prSet/>
      <dgm:spPr/>
      <dgm:t>
        <a:bodyPr/>
        <a:lstStyle/>
        <a:p>
          <a:endParaRPr lang="es-CO"/>
        </a:p>
      </dgm:t>
    </dgm:pt>
    <dgm:pt modelId="{099AB91F-5B5B-49F2-A0A9-A962F2643C6E}" type="pres">
      <dgm:prSet presAssocID="{A78B50B7-07BD-4268-ACB4-15580F53BD5A}" presName="diagram" presStyleCnt="0">
        <dgm:presLayoutVars>
          <dgm:dir/>
          <dgm:resizeHandles val="exact"/>
        </dgm:presLayoutVars>
      </dgm:prSet>
      <dgm:spPr/>
    </dgm:pt>
    <dgm:pt modelId="{D541C1E1-BB30-40AB-A2A5-9A553AFBCBEE}" type="pres">
      <dgm:prSet presAssocID="{F160236A-3A23-4601-AA93-2512B76B8944}" presName="node" presStyleLbl="node1" presStyleIdx="0" presStyleCnt="6">
        <dgm:presLayoutVars>
          <dgm:bulletEnabled val="1"/>
        </dgm:presLayoutVars>
      </dgm:prSet>
      <dgm:spPr/>
    </dgm:pt>
    <dgm:pt modelId="{E380F9E3-0D91-4E4F-B825-BE51FD59D241}" type="pres">
      <dgm:prSet presAssocID="{257D7597-59BA-41A6-A576-75DA2E27944B}" presName="sibTrans" presStyleCnt="0"/>
      <dgm:spPr/>
    </dgm:pt>
    <dgm:pt modelId="{74D43EFC-4502-4590-AD43-A1570029F57A}" type="pres">
      <dgm:prSet presAssocID="{CA77358A-C10F-46E7-B107-0EA21FF705B4}" presName="node" presStyleLbl="node1" presStyleIdx="1" presStyleCnt="6">
        <dgm:presLayoutVars>
          <dgm:bulletEnabled val="1"/>
        </dgm:presLayoutVars>
      </dgm:prSet>
      <dgm:spPr/>
    </dgm:pt>
    <dgm:pt modelId="{56A45B5D-760B-4F51-800C-5044C414162E}" type="pres">
      <dgm:prSet presAssocID="{C9F8AAE4-546C-4A2A-BA56-9FA0C621FDA7}" presName="sibTrans" presStyleCnt="0"/>
      <dgm:spPr/>
    </dgm:pt>
    <dgm:pt modelId="{FE117AE2-E4DB-42FC-ABA3-CE362ADFD8AE}" type="pres">
      <dgm:prSet presAssocID="{396FCCEA-CC9F-4A4B-98C0-920B1726F848}" presName="node" presStyleLbl="node1" presStyleIdx="2" presStyleCnt="6">
        <dgm:presLayoutVars>
          <dgm:bulletEnabled val="1"/>
        </dgm:presLayoutVars>
      </dgm:prSet>
      <dgm:spPr/>
    </dgm:pt>
    <dgm:pt modelId="{1A9025E4-ECBD-466B-B4B0-805BFD54748C}" type="pres">
      <dgm:prSet presAssocID="{0927BAE0-E9CD-4FE0-A71C-FEB2582CC2B9}" presName="sibTrans" presStyleCnt="0"/>
      <dgm:spPr/>
    </dgm:pt>
    <dgm:pt modelId="{6CF5B6D7-0CE6-4732-83C6-6B43D64D354F}" type="pres">
      <dgm:prSet presAssocID="{0234E44E-72BD-4FE9-9867-2D9640027068}" presName="node" presStyleLbl="node1" presStyleIdx="3" presStyleCnt="6">
        <dgm:presLayoutVars>
          <dgm:bulletEnabled val="1"/>
        </dgm:presLayoutVars>
      </dgm:prSet>
      <dgm:spPr/>
    </dgm:pt>
    <dgm:pt modelId="{40C26860-FC23-4CF8-BE3A-99DB5A83D9D6}" type="pres">
      <dgm:prSet presAssocID="{D6DE5E65-35E2-4BBD-8137-AFAF869DE22E}" presName="sibTrans" presStyleCnt="0"/>
      <dgm:spPr/>
    </dgm:pt>
    <dgm:pt modelId="{AA1C7E40-8B22-4CF8-AF73-AF31FCD395F9}" type="pres">
      <dgm:prSet presAssocID="{4ACD7592-73B8-4440-BDA4-2D36E491BD30}" presName="node" presStyleLbl="node1" presStyleIdx="4" presStyleCnt="6">
        <dgm:presLayoutVars>
          <dgm:bulletEnabled val="1"/>
        </dgm:presLayoutVars>
      </dgm:prSet>
      <dgm:spPr/>
    </dgm:pt>
    <dgm:pt modelId="{200AE53C-9270-4685-9C94-EB256BA8CB71}" type="pres">
      <dgm:prSet presAssocID="{891F8C68-B04A-4EE9-BEAF-6C874117008B}" presName="sibTrans" presStyleCnt="0"/>
      <dgm:spPr/>
    </dgm:pt>
    <dgm:pt modelId="{A8035C0E-732A-4A43-9FCF-3F44BCD8593A}" type="pres">
      <dgm:prSet presAssocID="{4E1BDC70-E8ED-46F7-94C8-1D317D396E2D}" presName="node" presStyleLbl="node1" presStyleIdx="5" presStyleCnt="6">
        <dgm:presLayoutVars>
          <dgm:bulletEnabled val="1"/>
        </dgm:presLayoutVars>
      </dgm:prSet>
      <dgm:spPr/>
    </dgm:pt>
  </dgm:ptLst>
  <dgm:cxnLst>
    <dgm:cxn modelId="{A25C2B18-A665-47D7-8A4D-5ABF530DCDC8}" srcId="{A78B50B7-07BD-4268-ACB4-15580F53BD5A}" destId="{4E1BDC70-E8ED-46F7-94C8-1D317D396E2D}" srcOrd="5" destOrd="0" parTransId="{CF124BA4-A36F-4D1A-B44E-F0EFE1EA60CB}" sibTransId="{816B3945-250F-47B6-A0C0-34EAE335CDBA}"/>
    <dgm:cxn modelId="{5E053236-DD83-46F5-8DA4-379446F03B72}" type="presOf" srcId="{A78B50B7-07BD-4268-ACB4-15580F53BD5A}" destId="{099AB91F-5B5B-49F2-A0A9-A962F2643C6E}" srcOrd="0" destOrd="0" presId="urn:microsoft.com/office/officeart/2005/8/layout/default"/>
    <dgm:cxn modelId="{2A623038-3C73-4FFC-B893-8691F02D6DC3}" srcId="{A78B50B7-07BD-4268-ACB4-15580F53BD5A}" destId="{F160236A-3A23-4601-AA93-2512B76B8944}" srcOrd="0" destOrd="0" parTransId="{D73D9221-4DA3-4467-943B-CAE46A28A3EE}" sibTransId="{257D7597-59BA-41A6-A576-75DA2E27944B}"/>
    <dgm:cxn modelId="{635B6364-BB9C-4269-B344-2B2EDF919595}" type="presOf" srcId="{4ACD7592-73B8-4440-BDA4-2D36E491BD30}" destId="{AA1C7E40-8B22-4CF8-AF73-AF31FCD395F9}" srcOrd="0" destOrd="0" presId="urn:microsoft.com/office/officeart/2005/8/layout/default"/>
    <dgm:cxn modelId="{F2927068-8B94-4271-AE7C-EE31FD5BFAF2}" srcId="{A78B50B7-07BD-4268-ACB4-15580F53BD5A}" destId="{396FCCEA-CC9F-4A4B-98C0-920B1726F848}" srcOrd="2" destOrd="0" parTransId="{BC7CD285-1219-49AC-B276-DD9C81272166}" sibTransId="{0927BAE0-E9CD-4FE0-A71C-FEB2582CC2B9}"/>
    <dgm:cxn modelId="{16562074-8DC2-465D-8F21-599E101CEE96}" type="presOf" srcId="{0234E44E-72BD-4FE9-9867-2D9640027068}" destId="{6CF5B6D7-0CE6-4732-83C6-6B43D64D354F}" srcOrd="0" destOrd="0" presId="urn:microsoft.com/office/officeart/2005/8/layout/default"/>
    <dgm:cxn modelId="{D76B8A94-490C-46C3-A6D1-8E365028850A}" type="presOf" srcId="{F160236A-3A23-4601-AA93-2512B76B8944}" destId="{D541C1E1-BB30-40AB-A2A5-9A553AFBCBEE}" srcOrd="0" destOrd="0" presId="urn:microsoft.com/office/officeart/2005/8/layout/default"/>
    <dgm:cxn modelId="{3EE30BAF-7C97-4C1E-8F18-6A135AA3C949}" srcId="{A78B50B7-07BD-4268-ACB4-15580F53BD5A}" destId="{0234E44E-72BD-4FE9-9867-2D9640027068}" srcOrd="3" destOrd="0" parTransId="{FE506088-DC45-4F4E-AAAB-AF32E4C82EB1}" sibTransId="{D6DE5E65-35E2-4BBD-8137-AFAF869DE22E}"/>
    <dgm:cxn modelId="{B35DEEB1-E27E-4E7D-8485-B0371981D535}" type="presOf" srcId="{CA77358A-C10F-46E7-B107-0EA21FF705B4}" destId="{74D43EFC-4502-4590-AD43-A1570029F57A}" srcOrd="0" destOrd="0" presId="urn:microsoft.com/office/officeart/2005/8/layout/default"/>
    <dgm:cxn modelId="{E6A0FFB3-E943-42E7-8542-991ABD7BF992}" type="presOf" srcId="{396FCCEA-CC9F-4A4B-98C0-920B1726F848}" destId="{FE117AE2-E4DB-42FC-ABA3-CE362ADFD8AE}" srcOrd="0" destOrd="0" presId="urn:microsoft.com/office/officeart/2005/8/layout/default"/>
    <dgm:cxn modelId="{B111B8BB-9962-4852-A685-44FA5F2904E0}" srcId="{A78B50B7-07BD-4268-ACB4-15580F53BD5A}" destId="{CA77358A-C10F-46E7-B107-0EA21FF705B4}" srcOrd="1" destOrd="0" parTransId="{C9955DDA-4BF7-4EFF-A356-210567F6FEB9}" sibTransId="{C9F8AAE4-546C-4A2A-BA56-9FA0C621FDA7}"/>
    <dgm:cxn modelId="{90E8FBBE-FF01-4313-ADD7-38227EAE3B8F}" type="presOf" srcId="{4E1BDC70-E8ED-46F7-94C8-1D317D396E2D}" destId="{A8035C0E-732A-4A43-9FCF-3F44BCD8593A}" srcOrd="0" destOrd="0" presId="urn:microsoft.com/office/officeart/2005/8/layout/default"/>
    <dgm:cxn modelId="{9762FDFA-DCFB-4D7C-B382-164B6CEBAECD}" srcId="{A78B50B7-07BD-4268-ACB4-15580F53BD5A}" destId="{4ACD7592-73B8-4440-BDA4-2D36E491BD30}" srcOrd="4" destOrd="0" parTransId="{5545516A-3E8A-413C-BBE1-B2565114E3B1}" sibTransId="{891F8C68-B04A-4EE9-BEAF-6C874117008B}"/>
    <dgm:cxn modelId="{8287E977-AC87-4BA5-9CED-DDFBC5823410}" type="presParOf" srcId="{099AB91F-5B5B-49F2-A0A9-A962F2643C6E}" destId="{D541C1E1-BB30-40AB-A2A5-9A553AFBCBEE}" srcOrd="0" destOrd="0" presId="urn:microsoft.com/office/officeart/2005/8/layout/default"/>
    <dgm:cxn modelId="{A9B28F8C-DD66-4842-A742-D5EF4FB28002}" type="presParOf" srcId="{099AB91F-5B5B-49F2-A0A9-A962F2643C6E}" destId="{E380F9E3-0D91-4E4F-B825-BE51FD59D241}" srcOrd="1" destOrd="0" presId="urn:microsoft.com/office/officeart/2005/8/layout/default"/>
    <dgm:cxn modelId="{BC7BD2C1-FFF5-40D1-9E32-BC3687221872}" type="presParOf" srcId="{099AB91F-5B5B-49F2-A0A9-A962F2643C6E}" destId="{74D43EFC-4502-4590-AD43-A1570029F57A}" srcOrd="2" destOrd="0" presId="urn:microsoft.com/office/officeart/2005/8/layout/default"/>
    <dgm:cxn modelId="{4BCD201C-DF11-46FE-B918-A082E56F5ECB}" type="presParOf" srcId="{099AB91F-5B5B-49F2-A0A9-A962F2643C6E}" destId="{56A45B5D-760B-4F51-800C-5044C414162E}" srcOrd="3" destOrd="0" presId="urn:microsoft.com/office/officeart/2005/8/layout/default"/>
    <dgm:cxn modelId="{94E171BD-2753-4E2F-84A0-590A9DB7E299}" type="presParOf" srcId="{099AB91F-5B5B-49F2-A0A9-A962F2643C6E}" destId="{FE117AE2-E4DB-42FC-ABA3-CE362ADFD8AE}" srcOrd="4" destOrd="0" presId="urn:microsoft.com/office/officeart/2005/8/layout/default"/>
    <dgm:cxn modelId="{3C1BC3B9-876A-40EE-814F-721F89B246B5}" type="presParOf" srcId="{099AB91F-5B5B-49F2-A0A9-A962F2643C6E}" destId="{1A9025E4-ECBD-466B-B4B0-805BFD54748C}" srcOrd="5" destOrd="0" presId="urn:microsoft.com/office/officeart/2005/8/layout/default"/>
    <dgm:cxn modelId="{CD537624-8601-4945-AC94-0185F7B02474}" type="presParOf" srcId="{099AB91F-5B5B-49F2-A0A9-A962F2643C6E}" destId="{6CF5B6D7-0CE6-4732-83C6-6B43D64D354F}" srcOrd="6" destOrd="0" presId="urn:microsoft.com/office/officeart/2005/8/layout/default"/>
    <dgm:cxn modelId="{631772DC-5515-48D1-8083-91B343F4BC82}" type="presParOf" srcId="{099AB91F-5B5B-49F2-A0A9-A962F2643C6E}" destId="{40C26860-FC23-4CF8-BE3A-99DB5A83D9D6}" srcOrd="7" destOrd="0" presId="urn:microsoft.com/office/officeart/2005/8/layout/default"/>
    <dgm:cxn modelId="{C40BF1FA-1440-4D20-8F82-85F740B63A04}" type="presParOf" srcId="{099AB91F-5B5B-49F2-A0A9-A962F2643C6E}" destId="{AA1C7E40-8B22-4CF8-AF73-AF31FCD395F9}" srcOrd="8" destOrd="0" presId="urn:microsoft.com/office/officeart/2005/8/layout/default"/>
    <dgm:cxn modelId="{3F1E2AF2-82B0-4969-A895-FB09F8BC4897}" type="presParOf" srcId="{099AB91F-5B5B-49F2-A0A9-A962F2643C6E}" destId="{200AE53C-9270-4685-9C94-EB256BA8CB71}" srcOrd="9" destOrd="0" presId="urn:microsoft.com/office/officeart/2005/8/layout/default"/>
    <dgm:cxn modelId="{F0EA138C-D1B0-4012-B458-71C14DA7CDE8}" type="presParOf" srcId="{099AB91F-5B5B-49F2-A0A9-A962F2643C6E}" destId="{A8035C0E-732A-4A43-9FCF-3F44BCD8593A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41C1E1-BB30-40AB-A2A5-9A553AFBCBEE}">
      <dsp:nvSpPr>
        <dsp:cNvPr id="0" name=""/>
        <dsp:cNvSpPr/>
      </dsp:nvSpPr>
      <dsp:spPr>
        <a:xfrm>
          <a:off x="916483" y="1984"/>
          <a:ext cx="2030015" cy="121800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700" kern="1200" dirty="0"/>
            <a:t>Demografía </a:t>
          </a:r>
        </a:p>
      </dsp:txBody>
      <dsp:txXfrm>
        <a:off x="916483" y="1984"/>
        <a:ext cx="2030015" cy="1218009"/>
      </dsp:txXfrm>
    </dsp:sp>
    <dsp:sp modelId="{74D43EFC-4502-4590-AD43-A1570029F57A}">
      <dsp:nvSpPr>
        <dsp:cNvPr id="0" name=""/>
        <dsp:cNvSpPr/>
      </dsp:nvSpPr>
      <dsp:spPr>
        <a:xfrm>
          <a:off x="3149500" y="1984"/>
          <a:ext cx="2030015" cy="1218009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700" kern="1200" dirty="0"/>
            <a:t>Demandas (laborales)</a:t>
          </a:r>
        </a:p>
      </dsp:txBody>
      <dsp:txXfrm>
        <a:off x="3149500" y="1984"/>
        <a:ext cx="2030015" cy="1218009"/>
      </dsp:txXfrm>
    </dsp:sp>
    <dsp:sp modelId="{FE117AE2-E4DB-42FC-ABA3-CE362ADFD8AE}">
      <dsp:nvSpPr>
        <dsp:cNvPr id="0" name=""/>
        <dsp:cNvSpPr/>
      </dsp:nvSpPr>
      <dsp:spPr>
        <a:xfrm>
          <a:off x="916483" y="1422995"/>
          <a:ext cx="2030015" cy="121800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700" kern="1200" dirty="0"/>
            <a:t>Disparidades </a:t>
          </a:r>
        </a:p>
      </dsp:txBody>
      <dsp:txXfrm>
        <a:off x="916483" y="1422995"/>
        <a:ext cx="2030015" cy="1218009"/>
      </dsp:txXfrm>
    </dsp:sp>
    <dsp:sp modelId="{6CF5B6D7-0CE6-4732-83C6-6B43D64D354F}">
      <dsp:nvSpPr>
        <dsp:cNvPr id="0" name=""/>
        <dsp:cNvSpPr/>
      </dsp:nvSpPr>
      <dsp:spPr>
        <a:xfrm>
          <a:off x="3149500" y="1422995"/>
          <a:ext cx="2030015" cy="1218009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700" kern="1200" dirty="0"/>
            <a:t>Distancias </a:t>
          </a:r>
        </a:p>
      </dsp:txBody>
      <dsp:txXfrm>
        <a:off x="3149500" y="1422995"/>
        <a:ext cx="2030015" cy="1218009"/>
      </dsp:txXfrm>
    </dsp:sp>
    <dsp:sp modelId="{AA1C7E40-8B22-4CF8-AF73-AF31FCD395F9}">
      <dsp:nvSpPr>
        <dsp:cNvPr id="0" name=""/>
        <dsp:cNvSpPr/>
      </dsp:nvSpPr>
      <dsp:spPr>
        <a:xfrm>
          <a:off x="916483" y="2844006"/>
          <a:ext cx="2030015" cy="1218009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700" kern="1200" dirty="0"/>
            <a:t>Desastres </a:t>
          </a:r>
        </a:p>
      </dsp:txBody>
      <dsp:txXfrm>
        <a:off x="916483" y="2844006"/>
        <a:ext cx="2030015" cy="1218009"/>
      </dsp:txXfrm>
    </dsp:sp>
    <dsp:sp modelId="{A8035C0E-732A-4A43-9FCF-3F44BCD8593A}">
      <dsp:nvSpPr>
        <dsp:cNvPr id="0" name=""/>
        <dsp:cNvSpPr/>
      </dsp:nvSpPr>
      <dsp:spPr>
        <a:xfrm>
          <a:off x="3149500" y="2844006"/>
          <a:ext cx="2030015" cy="121800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700" kern="1200" dirty="0"/>
            <a:t>Deseos </a:t>
          </a:r>
        </a:p>
      </dsp:txBody>
      <dsp:txXfrm>
        <a:off x="3149500" y="2844006"/>
        <a:ext cx="2030015" cy="121800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830205-25D3-4634-9281-2DA7737447FC}" type="datetimeFigureOut">
              <a:rPr lang="es-CO" smtClean="0"/>
              <a:t>07/07/2019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175C55-EB03-421E-BFD5-D1C36A7A4A7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683178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175C55-EB03-421E-BFD5-D1C36A7A4A72}" type="slidenum">
              <a:rPr lang="es-CO" smtClean="0"/>
              <a:t>1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197429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PPT-0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77083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PPT-0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85346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PPT-05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9138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PPT-06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1162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PPT-15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2894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PPT-16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2894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PPT-17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62335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PPT-18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62335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PPT-1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2894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PPT-1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2894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PPT-1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2894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PPT-14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2894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7799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86" r:id="rId2"/>
    <p:sldLayoutId id="2147483687" r:id="rId3"/>
    <p:sldLayoutId id="2147483688" r:id="rId4"/>
    <p:sldLayoutId id="2147483689" r:id="rId5"/>
    <p:sldLayoutId id="2147483682" r:id="rId6"/>
    <p:sldLayoutId id="2147483683" r:id="rId7"/>
    <p:sldLayoutId id="2147483684" r:id="rId8"/>
    <p:sldLayoutId id="2147483685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9779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nwomen.org/es/digital-library/multimedia/2016/9/infographic-migrant-domestic-workers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acnur.org/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dle.rae.es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gmdac.iom.int/data-bulletin-global-migration-trends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oim.org.co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8C588ED9-848E-436A-BD40-AD19F1FD1873}"/>
              </a:ext>
            </a:extLst>
          </p:cNvPr>
          <p:cNvSpPr txBox="1"/>
          <p:nvPr/>
        </p:nvSpPr>
        <p:spPr>
          <a:xfrm>
            <a:off x="2034991" y="2610353"/>
            <a:ext cx="507401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4000" b="1" dirty="0">
                <a:latin typeface="+mj-lt"/>
              </a:rPr>
              <a:t>GÉNERO Y MIGRACIÓN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55AEF143-CA11-4B08-A98D-61A2AA51A8D8}"/>
              </a:ext>
            </a:extLst>
          </p:cNvPr>
          <p:cNvSpPr txBox="1"/>
          <p:nvPr/>
        </p:nvSpPr>
        <p:spPr>
          <a:xfrm>
            <a:off x="1754886" y="3553211"/>
            <a:ext cx="563423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2400" b="1" dirty="0"/>
              <a:t>Yady Marcela Barrero A</a:t>
            </a:r>
          </a:p>
          <a:p>
            <a:pPr algn="ctr"/>
            <a:r>
              <a:rPr lang="es-CO" sz="2400" dirty="0"/>
              <a:t>PhD en Economía Universidad de Los Andes</a:t>
            </a:r>
          </a:p>
          <a:p>
            <a:pPr algn="ctr"/>
            <a:r>
              <a:rPr lang="es-CO" sz="2400" dirty="0"/>
              <a:t>Docente Universidad de Antioquia </a:t>
            </a:r>
          </a:p>
        </p:txBody>
      </p:sp>
    </p:spTree>
    <p:extLst>
      <p:ext uri="{BB962C8B-B14F-4D97-AF65-F5344CB8AC3E}">
        <p14:creationId xmlns:p14="http://schemas.microsoft.com/office/powerpoint/2010/main" val="2371052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4BE87FF8-4AC9-49DD-887A-05C3BEA348A7}"/>
              </a:ext>
            </a:extLst>
          </p:cNvPr>
          <p:cNvSpPr txBox="1"/>
          <p:nvPr/>
        </p:nvSpPr>
        <p:spPr>
          <a:xfrm>
            <a:off x="508003" y="395648"/>
            <a:ext cx="81279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800" b="1" dirty="0"/>
              <a:t>Migración internacional (Beneria, </a:t>
            </a:r>
            <a:r>
              <a:rPr lang="es-CO" sz="2800" b="1" dirty="0" err="1"/>
              <a:t>Berik</a:t>
            </a:r>
            <a:r>
              <a:rPr lang="es-CO" sz="2800" b="1" dirty="0"/>
              <a:t> y Floro, 2016)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A6E5A5CD-DC02-4230-A97D-977B83BBB129}"/>
              </a:ext>
            </a:extLst>
          </p:cNvPr>
          <p:cNvSpPr/>
          <p:nvPr/>
        </p:nvSpPr>
        <p:spPr>
          <a:xfrm>
            <a:off x="2286000" y="1851916"/>
            <a:ext cx="6349997" cy="379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s-CO" sz="2400" dirty="0"/>
              <a:t>Alta participación de las mujeres en los mercados laborales en los países de alto ingreso 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s-CO" sz="2400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s-CO" sz="2400" dirty="0"/>
              <a:t>Mayor esperanza de vida y otros factores demográficos (caídas en la tasa de natalidad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s-CO" sz="2400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s-CO" sz="2400" dirty="0"/>
              <a:t>Reducción de los servicios del estado asociados al cuidado 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es-CO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ABA2148B-7238-4FE7-A4A1-F3C1E89FCE92}"/>
              </a:ext>
            </a:extLst>
          </p:cNvPr>
          <p:cNvSpPr txBox="1"/>
          <p:nvPr/>
        </p:nvSpPr>
        <p:spPr>
          <a:xfrm>
            <a:off x="851338" y="1284917"/>
            <a:ext cx="752635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/>
              <a:t>Causas del aumento de demanda de mujeres cuidadoras: </a:t>
            </a:r>
          </a:p>
          <a:p>
            <a:endParaRPr lang="es-CO" sz="2400" dirty="0"/>
          </a:p>
        </p:txBody>
      </p:sp>
    </p:spTree>
    <p:extLst>
      <p:ext uri="{BB962C8B-B14F-4D97-AF65-F5344CB8AC3E}">
        <p14:creationId xmlns:p14="http://schemas.microsoft.com/office/powerpoint/2010/main" val="333979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576EB2F3-5D07-4FAA-8481-8ED53D61CF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87" y="165293"/>
            <a:ext cx="8429625" cy="3248025"/>
          </a:xfrm>
          <a:prstGeom prst="rect">
            <a:avLst/>
          </a:prstGeom>
        </p:spPr>
      </p:pic>
      <p:sp>
        <p:nvSpPr>
          <p:cNvPr id="3" name="Rectángulo 2">
            <a:extLst>
              <a:ext uri="{FF2B5EF4-FFF2-40B4-BE49-F238E27FC236}">
                <a16:creationId xmlns:a16="http://schemas.microsoft.com/office/drawing/2014/main" id="{2DE3B817-BD57-40E4-8639-2575B039EE6D}"/>
              </a:ext>
            </a:extLst>
          </p:cNvPr>
          <p:cNvSpPr/>
          <p:nvPr/>
        </p:nvSpPr>
        <p:spPr>
          <a:xfrm>
            <a:off x="2412123" y="4776868"/>
            <a:ext cx="618008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2000" dirty="0">
                <a:hlinkClick r:id="rId3"/>
              </a:rPr>
              <a:t>http://www.unwomen.org/es/digital-library/multimedia/2016/9/infographic-migrant-domestic-workers</a:t>
            </a:r>
            <a:endParaRPr lang="es-CO" sz="2000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A6387A48-33AA-44CA-9053-E3CF972C542C}"/>
              </a:ext>
            </a:extLst>
          </p:cNvPr>
          <p:cNvSpPr txBox="1"/>
          <p:nvPr/>
        </p:nvSpPr>
        <p:spPr>
          <a:xfrm>
            <a:off x="2270236" y="3594554"/>
            <a:ext cx="6180083" cy="95410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CO" sz="2800" b="1" dirty="0"/>
              <a:t>81,5% de los trabajadores domésticos  </a:t>
            </a:r>
            <a:r>
              <a:rPr lang="es-CO" sz="2800" dirty="0"/>
              <a:t>son mujeres(2016) </a:t>
            </a:r>
          </a:p>
        </p:txBody>
      </p:sp>
    </p:spTree>
    <p:extLst>
      <p:ext uri="{BB962C8B-B14F-4D97-AF65-F5344CB8AC3E}">
        <p14:creationId xmlns:p14="http://schemas.microsoft.com/office/powerpoint/2010/main" val="3842738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934DAEEC-DECF-4382-8263-D23F996E09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18927"/>
            <a:ext cx="8941972" cy="4724218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CC709B2E-1866-43E8-8E84-1CF3521836A7}"/>
              </a:ext>
            </a:extLst>
          </p:cNvPr>
          <p:cNvSpPr txBox="1"/>
          <p:nvPr/>
        </p:nvSpPr>
        <p:spPr>
          <a:xfrm>
            <a:off x="441435" y="604420"/>
            <a:ext cx="13644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800" b="1" dirty="0"/>
              <a:t>En 2016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08168B7A-5BAE-4473-91A1-EB3A771E043A}"/>
              </a:ext>
            </a:extLst>
          </p:cNvPr>
          <p:cNvSpPr txBox="1"/>
          <p:nvPr/>
        </p:nvSpPr>
        <p:spPr>
          <a:xfrm>
            <a:off x="3175768" y="369176"/>
            <a:ext cx="5337611" cy="95410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CO" sz="2800" b="1" dirty="0"/>
              <a:t>73.4% </a:t>
            </a:r>
            <a:r>
              <a:rPr lang="es-CO" sz="2800" dirty="0"/>
              <a:t>de los trabajadores domésticos eran migrantes (2016) </a:t>
            </a:r>
          </a:p>
        </p:txBody>
      </p:sp>
    </p:spTree>
    <p:extLst>
      <p:ext uri="{BB962C8B-B14F-4D97-AF65-F5344CB8AC3E}">
        <p14:creationId xmlns:p14="http://schemas.microsoft.com/office/powerpoint/2010/main" val="840323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EC003B46-04EF-46E8-B503-7CF3C09666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3762375" cy="3819525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E4B56CCF-8E26-467F-8879-068EA02FCC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6918" y="3429000"/>
            <a:ext cx="7667625" cy="3228975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D814B2F5-A0E0-4290-938C-AEB6E64A2963}"/>
              </a:ext>
            </a:extLst>
          </p:cNvPr>
          <p:cNvSpPr txBox="1"/>
          <p:nvPr/>
        </p:nvSpPr>
        <p:spPr>
          <a:xfrm>
            <a:off x="4572000" y="955655"/>
            <a:ext cx="3957144" cy="181588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CO" sz="2800" b="1" dirty="0"/>
              <a:t>82% de las trabajadoras domésticas migrantes</a:t>
            </a:r>
            <a:r>
              <a:rPr lang="es-CO" sz="2800" dirty="0"/>
              <a:t> viven en países de ingresos altos (2013)</a:t>
            </a:r>
          </a:p>
        </p:txBody>
      </p:sp>
    </p:spTree>
    <p:extLst>
      <p:ext uri="{BB962C8B-B14F-4D97-AF65-F5344CB8AC3E}">
        <p14:creationId xmlns:p14="http://schemas.microsoft.com/office/powerpoint/2010/main" val="2019048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4BE87FF8-4AC9-49DD-887A-05C3BEA348A7}"/>
              </a:ext>
            </a:extLst>
          </p:cNvPr>
          <p:cNvSpPr txBox="1"/>
          <p:nvPr/>
        </p:nvSpPr>
        <p:spPr>
          <a:xfrm>
            <a:off x="743739" y="438477"/>
            <a:ext cx="59031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3200" b="1" dirty="0"/>
              <a:t>Efectos negativos de la migración 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502EC7F2-2E8D-4CE3-8DDD-C6BF231D5844}"/>
              </a:ext>
            </a:extLst>
          </p:cNvPr>
          <p:cNvSpPr txBox="1"/>
          <p:nvPr/>
        </p:nvSpPr>
        <p:spPr>
          <a:xfrm>
            <a:off x="1355835" y="1397298"/>
            <a:ext cx="7330965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800" b="1" dirty="0"/>
              <a:t>Feminización de la pobreza: </a:t>
            </a:r>
          </a:p>
          <a:p>
            <a:endParaRPr lang="es-CO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CO" sz="2400" dirty="0"/>
              <a:t>Cuando el esposo migra, la mujer queda más vulnerable  a condiciones de pobreza o abuso de otros miembros de su familia. Caso de Nepal:  Doss, </a:t>
            </a:r>
            <a:r>
              <a:rPr lang="es-CO" sz="2400" dirty="0" err="1"/>
              <a:t>Meinzen</a:t>
            </a:r>
            <a:r>
              <a:rPr lang="es-CO" sz="2400" dirty="0"/>
              <a:t>-Dick, </a:t>
            </a:r>
            <a:r>
              <a:rPr lang="es-CO" sz="2400" dirty="0" err="1"/>
              <a:t>Prahdan</a:t>
            </a:r>
            <a:r>
              <a:rPr lang="es-CO" sz="2400" dirty="0"/>
              <a:t>. </a:t>
            </a:r>
          </a:p>
          <a:p>
            <a:endParaRPr lang="es-CO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CO" sz="2400" dirty="0"/>
              <a:t>Mujer migrante pierde redes de apoyo y disminuye su poder de negociación en el entorno y en el hogar (Arias, et al 2013)</a:t>
            </a:r>
          </a:p>
          <a:p>
            <a:endParaRPr lang="es-CO" sz="2800" dirty="0"/>
          </a:p>
          <a:p>
            <a:endParaRPr lang="es-CO" sz="2800" dirty="0"/>
          </a:p>
        </p:txBody>
      </p:sp>
    </p:spTree>
    <p:extLst>
      <p:ext uri="{BB962C8B-B14F-4D97-AF65-F5344CB8AC3E}">
        <p14:creationId xmlns:p14="http://schemas.microsoft.com/office/powerpoint/2010/main" val="26081895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4BE87FF8-4AC9-49DD-887A-05C3BEA348A7}"/>
              </a:ext>
            </a:extLst>
          </p:cNvPr>
          <p:cNvSpPr txBox="1"/>
          <p:nvPr/>
        </p:nvSpPr>
        <p:spPr>
          <a:xfrm>
            <a:off x="788276" y="543945"/>
            <a:ext cx="52809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800" b="1" dirty="0"/>
              <a:t>Trata de personas (</a:t>
            </a:r>
            <a:r>
              <a:rPr lang="es-CO" sz="2800" b="1" dirty="0" err="1"/>
              <a:t>Eswaran</a:t>
            </a:r>
            <a:r>
              <a:rPr lang="es-CO" sz="2800" b="1" dirty="0"/>
              <a:t>, 2014)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502EC7F2-2E8D-4CE3-8DDD-C6BF231D5844}"/>
              </a:ext>
            </a:extLst>
          </p:cNvPr>
          <p:cNvSpPr txBox="1"/>
          <p:nvPr/>
        </p:nvSpPr>
        <p:spPr>
          <a:xfrm>
            <a:off x="1860330" y="1441824"/>
            <a:ext cx="6779173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s-CO" sz="2400" dirty="0"/>
              <a:t>Fronteras de los países hoy son más abiertas que antes,  lo que ha aumentado el tráfico de mujeres y niños</a:t>
            </a:r>
          </a:p>
          <a:p>
            <a:endParaRPr lang="es-CO" sz="36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CO" sz="2400" u="sng" dirty="0"/>
              <a:t>Personas victimas de tráfico:  </a:t>
            </a:r>
            <a:r>
              <a:rPr lang="es-CO" sz="2400" dirty="0"/>
              <a:t>0.6 a 0.8 millones de personas a nivel internacional. Esta cifra aumenta entre 2 a 4 millones cuando se incluye el tráfico interno.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CO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CO" sz="2400" dirty="0"/>
              <a:t>Alrededor del 80% de esas personas son mujeres y niñas. </a:t>
            </a:r>
          </a:p>
        </p:txBody>
      </p:sp>
    </p:spTree>
    <p:extLst>
      <p:ext uri="{BB962C8B-B14F-4D97-AF65-F5344CB8AC3E}">
        <p14:creationId xmlns:p14="http://schemas.microsoft.com/office/powerpoint/2010/main" val="37538135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4BE87FF8-4AC9-49DD-887A-05C3BEA348A7}"/>
              </a:ext>
            </a:extLst>
          </p:cNvPr>
          <p:cNvSpPr txBox="1"/>
          <p:nvPr/>
        </p:nvSpPr>
        <p:spPr>
          <a:xfrm>
            <a:off x="567559" y="183271"/>
            <a:ext cx="72212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800" b="1" dirty="0"/>
              <a:t>Trata de personas (Beneria, </a:t>
            </a:r>
            <a:r>
              <a:rPr lang="es-CO" sz="2800" b="1" dirty="0" err="1"/>
              <a:t>Berik</a:t>
            </a:r>
            <a:r>
              <a:rPr lang="es-CO" sz="2800" b="1" dirty="0"/>
              <a:t> y Floro, 2016)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502EC7F2-2E8D-4CE3-8DDD-C6BF231D5844}"/>
              </a:ext>
            </a:extLst>
          </p:cNvPr>
          <p:cNvSpPr txBox="1"/>
          <p:nvPr/>
        </p:nvSpPr>
        <p:spPr>
          <a:xfrm>
            <a:off x="1860330" y="1063950"/>
            <a:ext cx="682647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s-CO" sz="2400" dirty="0"/>
              <a:t>Mujeres pueden ser víctimas de migración ilegal, abuso y explotación, tráfico de personas  y trafico sexual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CO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CO" sz="2400" dirty="0"/>
              <a:t>Entre 1995 -2004 había 12.3 millones de personas víctimas de explotación sexual (</a:t>
            </a:r>
            <a:r>
              <a:rPr lang="es-CO" sz="2400" dirty="0" err="1"/>
              <a:t>Akee</a:t>
            </a:r>
            <a:r>
              <a:rPr lang="es-CO" sz="2400" dirty="0"/>
              <a:t>, et al 2009)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CO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CO" sz="2400" dirty="0"/>
              <a:t>63% de las trabajadoras sexuales en países de alto ingreso eran víctimas de tráfico de personas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CO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CO" sz="2400" dirty="0"/>
              <a:t>Los intentos de regular la prostitución han aumentado el tráfico de mujeres (Cho, et al 2013)</a:t>
            </a:r>
          </a:p>
          <a:p>
            <a:endParaRPr lang="es-CO" sz="3600" dirty="0"/>
          </a:p>
        </p:txBody>
      </p:sp>
    </p:spTree>
    <p:extLst>
      <p:ext uri="{BB962C8B-B14F-4D97-AF65-F5344CB8AC3E}">
        <p14:creationId xmlns:p14="http://schemas.microsoft.com/office/powerpoint/2010/main" val="30674730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4BE87FF8-4AC9-49DD-887A-05C3BEA348A7}"/>
              </a:ext>
            </a:extLst>
          </p:cNvPr>
          <p:cNvSpPr txBox="1"/>
          <p:nvPr/>
        </p:nvSpPr>
        <p:spPr>
          <a:xfrm>
            <a:off x="1245476" y="657258"/>
            <a:ext cx="72212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800" b="1" dirty="0"/>
              <a:t>Trata de personas (Beneria, </a:t>
            </a:r>
            <a:r>
              <a:rPr lang="es-CO" sz="2800" b="1" dirty="0" err="1"/>
              <a:t>Berik</a:t>
            </a:r>
            <a:r>
              <a:rPr lang="es-CO" sz="2800" b="1" dirty="0"/>
              <a:t> y Floro, 2016)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502EC7F2-2E8D-4CE3-8DDD-C6BF231D5844}"/>
              </a:ext>
            </a:extLst>
          </p:cNvPr>
          <p:cNvSpPr txBox="1"/>
          <p:nvPr/>
        </p:nvSpPr>
        <p:spPr>
          <a:xfrm>
            <a:off x="1970690" y="1599482"/>
            <a:ext cx="6206382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400" dirty="0"/>
              <a:t>•	En Europa entre 2008 y 2012 la crisis incrementó el número de personas víctimas de trata en 18% (Eurostat, 2013)</a:t>
            </a:r>
          </a:p>
          <a:p>
            <a:endParaRPr lang="es-CO" sz="2400" dirty="0"/>
          </a:p>
          <a:p>
            <a:r>
              <a:rPr lang="es-CO" sz="2400" dirty="0"/>
              <a:t>•	Estas actividades ilegales reportan altos beneficios para los traficantes: entre 1995 y 2004 las ganancias de la trata de personas con fines de trabajo sexual forzado fueron $27.8 millones de dólares (</a:t>
            </a:r>
            <a:r>
              <a:rPr lang="es-CO" sz="2400" dirty="0" err="1"/>
              <a:t>Belser</a:t>
            </a:r>
            <a:r>
              <a:rPr lang="es-CO" sz="2400" dirty="0"/>
              <a:t>, 2005)</a:t>
            </a:r>
          </a:p>
          <a:p>
            <a:endParaRPr lang="es-CO" sz="2400" dirty="0"/>
          </a:p>
          <a:p>
            <a:endParaRPr lang="es-CO" sz="3600" dirty="0"/>
          </a:p>
        </p:txBody>
      </p:sp>
    </p:spTree>
    <p:extLst>
      <p:ext uri="{BB962C8B-B14F-4D97-AF65-F5344CB8AC3E}">
        <p14:creationId xmlns:p14="http://schemas.microsoft.com/office/powerpoint/2010/main" val="3012323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3182BF83-BE08-4CF0-A5BD-406BBEE406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512" y="644251"/>
            <a:ext cx="8686490" cy="1533525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2A6011C4-D224-43A9-86D0-D2DB9F2FA2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3793" y="2364827"/>
            <a:ext cx="3451005" cy="739501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C732E7AF-153A-4882-8280-3833CD6DD2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36216" y="2364827"/>
            <a:ext cx="4143991" cy="739500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5C7428C0-E2CB-44E2-A393-A136244D8C7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42802" y="3753673"/>
            <a:ext cx="6934200" cy="1247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037813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4BE87FF8-4AC9-49DD-887A-05C3BEA348A7}"/>
              </a:ext>
            </a:extLst>
          </p:cNvPr>
          <p:cNvSpPr txBox="1"/>
          <p:nvPr/>
        </p:nvSpPr>
        <p:spPr>
          <a:xfrm>
            <a:off x="567559" y="382744"/>
            <a:ext cx="14612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800" b="1" dirty="0"/>
              <a:t>Objetivo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502EC7F2-2E8D-4CE3-8DDD-C6BF231D5844}"/>
              </a:ext>
            </a:extLst>
          </p:cNvPr>
          <p:cNvSpPr txBox="1"/>
          <p:nvPr/>
        </p:nvSpPr>
        <p:spPr>
          <a:xfrm>
            <a:off x="567559" y="1105437"/>
            <a:ext cx="80719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400" dirty="0"/>
              <a:t>Evaluar empíricamente las características socioeconómicas  de países origen de trafico de personas y compararlo con condiciones presentes según la literatura de migración 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3F6B23D0-53E6-4508-946A-F1E8E9FBD17B}"/>
              </a:ext>
            </a:extLst>
          </p:cNvPr>
          <p:cNvSpPr txBox="1"/>
          <p:nvPr/>
        </p:nvSpPr>
        <p:spPr>
          <a:xfrm>
            <a:off x="719959" y="2704712"/>
            <a:ext cx="21744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800" b="1" dirty="0"/>
              <a:t>Metodología 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772319A2-63CF-4673-91F1-FA23CD356588}"/>
              </a:ext>
            </a:extLst>
          </p:cNvPr>
          <p:cNvSpPr txBox="1"/>
          <p:nvPr/>
        </p:nvSpPr>
        <p:spPr>
          <a:xfrm>
            <a:off x="2175641" y="3429000"/>
            <a:ext cx="624218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400" dirty="0"/>
              <a:t>Datos de tráfico de personas a nivel de país en 2006</a:t>
            </a:r>
          </a:p>
          <a:p>
            <a:r>
              <a:rPr lang="es-CO" sz="2400" dirty="0"/>
              <a:t>(Oficina de crímenes y drogas de la ONU)</a:t>
            </a:r>
          </a:p>
          <a:p>
            <a:endParaRPr lang="es-CO" sz="2400" dirty="0"/>
          </a:p>
          <a:p>
            <a:r>
              <a:rPr lang="es-CO" sz="2400" dirty="0"/>
              <a:t>Modelo </a:t>
            </a:r>
            <a:r>
              <a:rPr lang="es-CO" sz="2400" dirty="0" err="1"/>
              <a:t>Logit</a:t>
            </a:r>
            <a:r>
              <a:rPr lang="es-CO" sz="2400" dirty="0"/>
              <a:t> ordinal multivariado </a:t>
            </a:r>
          </a:p>
        </p:txBody>
      </p:sp>
    </p:spTree>
    <p:extLst>
      <p:ext uri="{BB962C8B-B14F-4D97-AF65-F5344CB8AC3E}">
        <p14:creationId xmlns:p14="http://schemas.microsoft.com/office/powerpoint/2010/main" val="3962707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4BE87FF8-4AC9-49DD-887A-05C3BEA348A7}"/>
              </a:ext>
            </a:extLst>
          </p:cNvPr>
          <p:cNvSpPr txBox="1"/>
          <p:nvPr/>
        </p:nvSpPr>
        <p:spPr>
          <a:xfrm>
            <a:off x="1087821" y="700087"/>
            <a:ext cx="33672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800" b="1" dirty="0"/>
              <a:t>Objetivo de la sesión 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502EC7F2-2E8D-4CE3-8DDD-C6BF231D5844}"/>
              </a:ext>
            </a:extLst>
          </p:cNvPr>
          <p:cNvSpPr txBox="1"/>
          <p:nvPr/>
        </p:nvSpPr>
        <p:spPr>
          <a:xfrm>
            <a:off x="756745" y="1619548"/>
            <a:ext cx="7914289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800" dirty="0"/>
              <a:t>Caracterizar el </a:t>
            </a:r>
            <a:r>
              <a:rPr lang="es-CO" sz="2800" b="1" dirty="0">
                <a:solidFill>
                  <a:srgbClr val="FF0000"/>
                </a:solidFill>
              </a:rPr>
              <a:t>fenómeno migratorio </a:t>
            </a:r>
            <a:r>
              <a:rPr lang="es-CO" sz="2800" dirty="0"/>
              <a:t>a nivel internacional y local, y en este contexto analizar la </a:t>
            </a:r>
            <a:r>
              <a:rPr lang="es-CO" sz="2800" i="1" dirty="0"/>
              <a:t>problemática de la mujeres migrantes </a:t>
            </a:r>
            <a:r>
              <a:rPr lang="es-CO" sz="2800" dirty="0"/>
              <a:t>y </a:t>
            </a:r>
            <a:r>
              <a:rPr lang="es-CO" sz="2800" i="1" dirty="0"/>
              <a:t>refugiadas</a:t>
            </a:r>
            <a:r>
              <a:rPr lang="es-CO" sz="2800" dirty="0"/>
              <a:t>, en especial los casos de feminización de la pobreza y tráfico de personas. </a:t>
            </a:r>
          </a:p>
          <a:p>
            <a:r>
              <a:rPr lang="es-CO" sz="2800" dirty="0"/>
              <a:t> </a:t>
            </a:r>
          </a:p>
          <a:p>
            <a:endParaRPr lang="es-CO" sz="2800" dirty="0"/>
          </a:p>
        </p:txBody>
      </p:sp>
    </p:spTree>
    <p:extLst>
      <p:ext uri="{BB962C8B-B14F-4D97-AF65-F5344CB8AC3E}">
        <p14:creationId xmlns:p14="http://schemas.microsoft.com/office/powerpoint/2010/main" val="36014878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6272C95D-C828-42ED-BDBC-C9C37B41CE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-49401" y="2029342"/>
            <a:ext cx="5374784" cy="2599833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619AD6A0-CA1D-4F8D-AD86-222654FDAD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4607" y="1016494"/>
            <a:ext cx="3814285" cy="4825011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994F8CFF-055F-42E6-87C3-CF3D4AC61D18}"/>
              </a:ext>
            </a:extLst>
          </p:cNvPr>
          <p:cNvSpPr txBox="1"/>
          <p:nvPr/>
        </p:nvSpPr>
        <p:spPr>
          <a:xfrm>
            <a:off x="763784" y="286434"/>
            <a:ext cx="34441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/>
              <a:t>Países con mayor tasa de trafico de personas (de 1 a 5) 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4789826F-5399-4855-ABE5-AA5CD677286A}"/>
              </a:ext>
            </a:extLst>
          </p:cNvPr>
          <p:cNvSpPr txBox="1"/>
          <p:nvPr/>
        </p:nvSpPr>
        <p:spPr>
          <a:xfrm>
            <a:off x="5087008" y="609600"/>
            <a:ext cx="31741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/>
              <a:t>Variables explicativas </a:t>
            </a:r>
          </a:p>
        </p:txBody>
      </p:sp>
    </p:spTree>
    <p:extLst>
      <p:ext uri="{BB962C8B-B14F-4D97-AF65-F5344CB8AC3E}">
        <p14:creationId xmlns:p14="http://schemas.microsoft.com/office/powerpoint/2010/main" val="77512220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4BE87FF8-4AC9-49DD-887A-05C3BEA348A7}"/>
              </a:ext>
            </a:extLst>
          </p:cNvPr>
          <p:cNvSpPr txBox="1"/>
          <p:nvPr/>
        </p:nvSpPr>
        <p:spPr>
          <a:xfrm>
            <a:off x="567559" y="395116"/>
            <a:ext cx="18943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800" b="1" dirty="0"/>
              <a:t>Resultados 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502EC7F2-2E8D-4CE3-8DDD-C6BF231D5844}"/>
              </a:ext>
            </a:extLst>
          </p:cNvPr>
          <p:cNvSpPr txBox="1"/>
          <p:nvPr/>
        </p:nvSpPr>
        <p:spPr>
          <a:xfrm>
            <a:off x="1828800" y="1015329"/>
            <a:ext cx="682768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s-CO" sz="2400" dirty="0"/>
              <a:t>Hay una relación no lineal entre ingreso per cápita y migración/tráfico de personas</a:t>
            </a:r>
          </a:p>
          <a:p>
            <a:endParaRPr lang="es-CO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CO" sz="2400" dirty="0"/>
              <a:t>Las víctimas de tráfico de personas no son los más pobres de sus países (clase media)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CO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CO" sz="2400" dirty="0"/>
              <a:t>Países con mayores tasas de inequidad de genero en el ingreso entre mujeres y hombres muestran mayor prevalencia del tráfico de personas.</a:t>
            </a:r>
          </a:p>
          <a:p>
            <a:endParaRPr lang="es-CO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CO" sz="2400" dirty="0"/>
              <a:t>Muestra los vínculos entre factores que generan migración y tráfico de personas</a:t>
            </a:r>
          </a:p>
        </p:txBody>
      </p:sp>
    </p:spTree>
    <p:extLst>
      <p:ext uri="{BB962C8B-B14F-4D97-AF65-F5344CB8AC3E}">
        <p14:creationId xmlns:p14="http://schemas.microsoft.com/office/powerpoint/2010/main" val="260453294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D234F23E-65D3-4A29-B4F3-318D221CD1ED}"/>
              </a:ext>
            </a:extLst>
          </p:cNvPr>
          <p:cNvSpPr/>
          <p:nvPr/>
        </p:nvSpPr>
        <p:spPr>
          <a:xfrm>
            <a:off x="1813035" y="2206069"/>
            <a:ext cx="6858000" cy="28410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CO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 difícil estimar los flujos migratorios por la informalidad y la precariedad del tipo de empleo. </a:t>
            </a:r>
          </a:p>
          <a:p>
            <a:pPr lvl="0">
              <a:lnSpc>
                <a:spcPct val="107000"/>
              </a:lnSpc>
              <a:spcAft>
                <a:spcPts val="0"/>
              </a:spcAft>
            </a:pPr>
            <a:endParaRPr lang="es-CO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CO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Algunos datos:  España 55% de la  migración desde LA  (2006). Italia tenia entre 700 mil y 1 millón en 200. Países bajos 875.000 (2008).  Alemania entre 200 mil y 300 mil trabajadores de cuidado (2013)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5F123DA1-22A6-48A0-BFE8-438869F1B7F8}"/>
              </a:ext>
            </a:extLst>
          </p:cNvPr>
          <p:cNvSpPr txBox="1"/>
          <p:nvPr/>
        </p:nvSpPr>
        <p:spPr>
          <a:xfrm>
            <a:off x="228365" y="261381"/>
            <a:ext cx="662963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800" b="1" dirty="0">
                <a:solidFill>
                  <a:srgbClr val="C00000"/>
                </a:solidFill>
              </a:rPr>
              <a:t>Retos </a:t>
            </a:r>
            <a:r>
              <a:rPr lang="es-CO" sz="2800" b="1" dirty="0"/>
              <a:t>en temas de Migración internacional </a:t>
            </a:r>
          </a:p>
          <a:p>
            <a:r>
              <a:rPr lang="es-CO" sz="2800" b="1" dirty="0"/>
              <a:t>(Beneria, </a:t>
            </a:r>
            <a:r>
              <a:rPr lang="es-CO" sz="2800" b="1" dirty="0" err="1"/>
              <a:t>Berik</a:t>
            </a:r>
            <a:r>
              <a:rPr lang="es-CO" sz="2800" b="1" dirty="0"/>
              <a:t> y Floro, 2016)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65F34DC7-BC73-4E38-ADBC-99670E232DC5}"/>
              </a:ext>
            </a:extLst>
          </p:cNvPr>
          <p:cNvSpPr txBox="1"/>
          <p:nvPr/>
        </p:nvSpPr>
        <p:spPr>
          <a:xfrm>
            <a:off x="835573" y="1573409"/>
            <a:ext cx="29247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/>
              <a:t>Datos e informalidad </a:t>
            </a:r>
          </a:p>
        </p:txBody>
      </p:sp>
    </p:spTree>
    <p:extLst>
      <p:ext uri="{BB962C8B-B14F-4D97-AF65-F5344CB8AC3E}">
        <p14:creationId xmlns:p14="http://schemas.microsoft.com/office/powerpoint/2010/main" val="158922069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D234F23E-65D3-4A29-B4F3-318D221CD1ED}"/>
              </a:ext>
            </a:extLst>
          </p:cNvPr>
          <p:cNvSpPr/>
          <p:nvPr/>
        </p:nvSpPr>
        <p:spPr>
          <a:xfrm>
            <a:off x="1750647" y="2392995"/>
            <a:ext cx="6858000" cy="24458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s-CO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Recientemente se han dado tensiones sociales y restricciones a la entrada de migrantes a los países de destino debido a la crisis económica de 2008 y a los logros en derechos políticos que se adquirieron en el pasado (caso Europa en los 2000, Estados Unidos en 2010)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5F123DA1-22A6-48A0-BFE8-438869F1B7F8}"/>
              </a:ext>
            </a:extLst>
          </p:cNvPr>
          <p:cNvSpPr txBox="1"/>
          <p:nvPr/>
        </p:nvSpPr>
        <p:spPr>
          <a:xfrm>
            <a:off x="228365" y="261381"/>
            <a:ext cx="662963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800" b="1" dirty="0"/>
              <a:t>Retos en temas de Migración internacional </a:t>
            </a:r>
          </a:p>
          <a:p>
            <a:r>
              <a:rPr lang="es-CO" sz="2800" b="1" dirty="0"/>
              <a:t>(Beneria, </a:t>
            </a:r>
            <a:r>
              <a:rPr lang="es-CO" sz="2800" b="1" dirty="0" err="1"/>
              <a:t>Berik</a:t>
            </a:r>
            <a:r>
              <a:rPr lang="es-CO" sz="2800" b="1" dirty="0"/>
              <a:t> y Floro, 2016)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BA46FE6D-AA22-4BF7-984E-0C2CE19205EC}"/>
              </a:ext>
            </a:extLst>
          </p:cNvPr>
          <p:cNvSpPr txBox="1"/>
          <p:nvPr/>
        </p:nvSpPr>
        <p:spPr>
          <a:xfrm>
            <a:off x="835573" y="1573409"/>
            <a:ext cx="47693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/>
              <a:t>Reacciones en los países de destino </a:t>
            </a:r>
          </a:p>
        </p:txBody>
      </p:sp>
    </p:spTree>
    <p:extLst>
      <p:ext uri="{BB962C8B-B14F-4D97-AF65-F5344CB8AC3E}">
        <p14:creationId xmlns:p14="http://schemas.microsoft.com/office/powerpoint/2010/main" val="172826177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4BE87FF8-4AC9-49DD-887A-05C3BEA348A7}"/>
              </a:ext>
            </a:extLst>
          </p:cNvPr>
          <p:cNvSpPr txBox="1"/>
          <p:nvPr/>
        </p:nvSpPr>
        <p:spPr>
          <a:xfrm>
            <a:off x="815588" y="1221233"/>
            <a:ext cx="666881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800" b="1" dirty="0"/>
              <a:t>Según su destino, la migración puede ser: </a:t>
            </a:r>
          </a:p>
          <a:p>
            <a:r>
              <a:rPr lang="es-CO" sz="2800" b="1" dirty="0"/>
              <a:t>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CO" sz="2800" b="1" dirty="0"/>
              <a:t>EXTERNA o INTERNACIONAL</a:t>
            </a:r>
          </a:p>
          <a:p>
            <a:endParaRPr lang="es-CO" sz="2800" b="1" dirty="0"/>
          </a:p>
          <a:p>
            <a:pPr marL="1828800" lvl="3" indent="-457200">
              <a:buFont typeface="Arial" panose="020B0604020202020204" pitchFamily="34" charset="0"/>
              <a:buChar char="•"/>
            </a:pPr>
            <a:r>
              <a:rPr lang="es-CO" sz="2800" b="1" dirty="0"/>
              <a:t>INTERNA </a:t>
            </a:r>
          </a:p>
          <a:p>
            <a:endParaRPr lang="es-CO" sz="2800" b="1" dirty="0"/>
          </a:p>
        </p:txBody>
      </p:sp>
      <p:sp>
        <p:nvSpPr>
          <p:cNvPr id="7" name="Flecha: hacia abajo 6">
            <a:extLst>
              <a:ext uri="{FF2B5EF4-FFF2-40B4-BE49-F238E27FC236}">
                <a16:creationId xmlns:a16="http://schemas.microsoft.com/office/drawing/2014/main" id="{95E33C63-A05D-455B-9CB3-9F69497693F7}"/>
              </a:ext>
            </a:extLst>
          </p:cNvPr>
          <p:cNvSpPr/>
          <p:nvPr/>
        </p:nvSpPr>
        <p:spPr>
          <a:xfrm rot="5400000">
            <a:off x="4288220" y="2833852"/>
            <a:ext cx="567559" cy="622738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5300DEBE-2CB6-4FB7-8720-D19830FF8A1C}"/>
              </a:ext>
            </a:extLst>
          </p:cNvPr>
          <p:cNvSpPr txBox="1"/>
          <p:nvPr/>
        </p:nvSpPr>
        <p:spPr>
          <a:xfrm>
            <a:off x="2203231" y="4466204"/>
            <a:ext cx="63062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800" b="1" dirty="0"/>
              <a:t>Situación de desplazamiento en Colombia </a:t>
            </a:r>
            <a:endParaRPr lang="es-CO" sz="2800" dirty="0"/>
          </a:p>
        </p:txBody>
      </p:sp>
    </p:spTree>
    <p:extLst>
      <p:ext uri="{BB962C8B-B14F-4D97-AF65-F5344CB8AC3E}">
        <p14:creationId xmlns:p14="http://schemas.microsoft.com/office/powerpoint/2010/main" val="2804652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148F2B26-98CA-49FC-9F58-53496262AD0B}"/>
              </a:ext>
            </a:extLst>
          </p:cNvPr>
          <p:cNvSpPr txBox="1"/>
          <p:nvPr/>
        </p:nvSpPr>
        <p:spPr>
          <a:xfrm>
            <a:off x="488731" y="467365"/>
            <a:ext cx="81665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800" b="1" dirty="0"/>
              <a:t>Situación de desplazamiento en Colombia </a:t>
            </a:r>
            <a:endParaRPr lang="es-CO" sz="2800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F329AE8C-3CB5-4C1B-AF25-8073AB21FAE4}"/>
              </a:ext>
            </a:extLst>
          </p:cNvPr>
          <p:cNvSpPr txBox="1"/>
          <p:nvPr/>
        </p:nvSpPr>
        <p:spPr>
          <a:xfrm>
            <a:off x="315310" y="1255860"/>
            <a:ext cx="851337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800" b="1" dirty="0"/>
              <a:t>2018: </a:t>
            </a:r>
            <a:r>
              <a:rPr lang="es-CO" sz="2800" dirty="0"/>
              <a:t>30.500 personas desplazadas (Enero a Noviembre)</a:t>
            </a:r>
          </a:p>
          <a:p>
            <a:r>
              <a:rPr lang="es-CO" sz="2800" b="1" dirty="0"/>
              <a:t>2017:  </a:t>
            </a:r>
            <a:r>
              <a:rPr lang="es-CO" sz="2800" dirty="0"/>
              <a:t>91.431 personas desplazadas  </a:t>
            </a:r>
          </a:p>
          <a:p>
            <a:r>
              <a:rPr lang="es-CO" sz="2800" b="1" dirty="0"/>
              <a:t>2016:  </a:t>
            </a:r>
            <a:r>
              <a:rPr lang="es-CO" sz="2800" dirty="0"/>
              <a:t>124.295 personas desplazadas </a:t>
            </a:r>
          </a:p>
          <a:p>
            <a:r>
              <a:rPr lang="es-CO" sz="2800" dirty="0"/>
              <a:t>Desde 1985  7.7 millones de habitantes 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31701952-CCF6-40D3-94FE-4AFBE1E721EC}"/>
              </a:ext>
            </a:extLst>
          </p:cNvPr>
          <p:cNvSpPr/>
          <p:nvPr/>
        </p:nvSpPr>
        <p:spPr>
          <a:xfrm>
            <a:off x="2490952" y="3964294"/>
            <a:ext cx="4572000" cy="138499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es-CO" sz="2800" dirty="0"/>
              <a:t>Somos el país con más desplazados internos en el mundo</a:t>
            </a: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F23874AC-E4EA-4C86-97B4-D1AB3FA8B3C6}"/>
              </a:ext>
            </a:extLst>
          </p:cNvPr>
          <p:cNvSpPr/>
          <p:nvPr/>
        </p:nvSpPr>
        <p:spPr>
          <a:xfrm>
            <a:off x="5901896" y="3071742"/>
            <a:ext cx="30265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2400" dirty="0">
                <a:hlinkClick r:id="rId2"/>
              </a:rPr>
              <a:t>https://www.acnur.org</a:t>
            </a:r>
            <a:endParaRPr lang="es-CO" sz="2400" dirty="0"/>
          </a:p>
        </p:txBody>
      </p:sp>
      <p:sp>
        <p:nvSpPr>
          <p:cNvPr id="6" name="Rectángulo: esquinas redondeadas 5">
            <a:extLst>
              <a:ext uri="{FF2B5EF4-FFF2-40B4-BE49-F238E27FC236}">
                <a16:creationId xmlns:a16="http://schemas.microsoft.com/office/drawing/2014/main" id="{176B5FCB-A5FB-43AA-83CD-17FB59EA443A}"/>
              </a:ext>
            </a:extLst>
          </p:cNvPr>
          <p:cNvSpPr/>
          <p:nvPr/>
        </p:nvSpPr>
        <p:spPr>
          <a:xfrm>
            <a:off x="6148551" y="5155324"/>
            <a:ext cx="2740687" cy="662466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2400" b="1" dirty="0">
                <a:solidFill>
                  <a:schemeClr val="tx1"/>
                </a:solidFill>
              </a:rPr>
              <a:t>¿Consecuencias? </a:t>
            </a:r>
          </a:p>
        </p:txBody>
      </p:sp>
    </p:spTree>
    <p:extLst>
      <p:ext uri="{BB962C8B-B14F-4D97-AF65-F5344CB8AC3E}">
        <p14:creationId xmlns:p14="http://schemas.microsoft.com/office/powerpoint/2010/main" val="252471601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4BE87FF8-4AC9-49DD-887A-05C3BEA348A7}"/>
              </a:ext>
            </a:extLst>
          </p:cNvPr>
          <p:cNvSpPr txBox="1"/>
          <p:nvPr/>
        </p:nvSpPr>
        <p:spPr>
          <a:xfrm>
            <a:off x="235300" y="333571"/>
            <a:ext cx="8908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800" b="1" dirty="0"/>
              <a:t>Ejemplo migración y ruralidad.  El caso colombiano (2013)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7B9702E9-E907-4216-B061-0B1EBBF4F6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3298" y="1262982"/>
            <a:ext cx="6337441" cy="3455276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3717B9F0-4D45-450B-85D4-47C66FA802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2795" y="4851181"/>
            <a:ext cx="2238375" cy="1028700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A7C36644-6EF5-400F-9A6C-701AA43ACB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42018" y="5124450"/>
            <a:ext cx="3486150" cy="57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029588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FD4DE991-C67C-4B90-9459-09EF5DF11E95}"/>
              </a:ext>
            </a:extLst>
          </p:cNvPr>
          <p:cNvSpPr txBox="1"/>
          <p:nvPr/>
        </p:nvSpPr>
        <p:spPr>
          <a:xfrm>
            <a:off x="235300" y="333571"/>
            <a:ext cx="84357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800" b="1" dirty="0"/>
              <a:t>Migración en Colombia 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716DAF8A-F9A6-47E7-8FBC-41C88BD71F1B}"/>
              </a:ext>
            </a:extLst>
          </p:cNvPr>
          <p:cNvSpPr txBox="1"/>
          <p:nvPr/>
        </p:nvSpPr>
        <p:spPr>
          <a:xfrm>
            <a:off x="235300" y="856791"/>
            <a:ext cx="851337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s-CO" sz="2800" dirty="0"/>
              <a:t>Tendencia a la migración rural – urbana de mujeres jóvenes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CO" sz="2800" dirty="0"/>
              <a:t>Causas económicas y sociales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CO" sz="2800" dirty="0"/>
              <a:t>Genera un desbalance entre hombres y mujeres en las zonas rurales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59037D22-1B03-4F02-BE54-A4C8985D048D}"/>
              </a:ext>
            </a:extLst>
          </p:cNvPr>
          <p:cNvSpPr txBox="1"/>
          <p:nvPr/>
        </p:nvSpPr>
        <p:spPr>
          <a:xfrm>
            <a:off x="2058845" y="3231221"/>
            <a:ext cx="66121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800" b="1" dirty="0"/>
              <a:t>Metodología del estudio 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63070A49-7746-4627-A03C-31A037EE4B6A}"/>
              </a:ext>
            </a:extLst>
          </p:cNvPr>
          <p:cNvSpPr txBox="1"/>
          <p:nvPr/>
        </p:nvSpPr>
        <p:spPr>
          <a:xfrm>
            <a:off x="2058845" y="3709391"/>
            <a:ext cx="695903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s-CO" sz="2800" dirty="0"/>
              <a:t>Trabajo cualitativo:   grupos focales, entrevistas, estudios de caso. (Farah, et al 2013)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CO" sz="2800" dirty="0"/>
              <a:t>Análisis cuantitativo  ENDS (2010) ECV (2010) GEIH (2010)</a:t>
            </a:r>
          </a:p>
        </p:txBody>
      </p:sp>
    </p:spTree>
    <p:extLst>
      <p:ext uri="{BB962C8B-B14F-4D97-AF65-F5344CB8AC3E}">
        <p14:creationId xmlns:p14="http://schemas.microsoft.com/office/powerpoint/2010/main" val="324801272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FD4DE991-C67C-4B90-9459-09EF5DF11E95}"/>
              </a:ext>
            </a:extLst>
          </p:cNvPr>
          <p:cNvSpPr txBox="1"/>
          <p:nvPr/>
        </p:nvSpPr>
        <p:spPr>
          <a:xfrm>
            <a:off x="235300" y="333571"/>
            <a:ext cx="84357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800" b="1" dirty="0"/>
              <a:t>Resultados 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716DAF8A-F9A6-47E7-8FBC-41C88BD71F1B}"/>
              </a:ext>
            </a:extLst>
          </p:cNvPr>
          <p:cNvSpPr txBox="1"/>
          <p:nvPr/>
        </p:nvSpPr>
        <p:spPr>
          <a:xfrm>
            <a:off x="235300" y="856791"/>
            <a:ext cx="8513379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s-CO" sz="2800" dirty="0"/>
              <a:t>Las decisiones de las mujeres jóvenes rurales que migran son distintas de las que toman las mujeres rurales que no migran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s-CO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CO" sz="2800" dirty="0"/>
              <a:t>Migrantes: 	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s-CO" sz="2800" dirty="0"/>
              <a:t>Convivencia en pareja (unión libre) o matrimonio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s-CO" sz="2800" dirty="0"/>
              <a:t>Mayor número de hijos </a:t>
            </a:r>
          </a:p>
          <a:p>
            <a:pPr marL="1828800" lvl="3" indent="-457200">
              <a:buFont typeface="Arial" panose="020B0604020202020204" pitchFamily="34" charset="0"/>
              <a:buChar char="•"/>
            </a:pPr>
            <a:r>
              <a:rPr lang="es-CO" sz="2800" dirty="0"/>
              <a:t>Mujeres que conviven en pareja después de migrar:  Pérdida de poder de negociación en el hogar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s-CO" sz="2800" dirty="0"/>
          </a:p>
        </p:txBody>
      </p:sp>
    </p:spTree>
    <p:extLst>
      <p:ext uri="{BB962C8B-B14F-4D97-AF65-F5344CB8AC3E}">
        <p14:creationId xmlns:p14="http://schemas.microsoft.com/office/powerpoint/2010/main" val="323445300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295FFA1B-8020-44B4-B9A3-B6C05DFE5ECB}"/>
              </a:ext>
            </a:extLst>
          </p:cNvPr>
          <p:cNvSpPr/>
          <p:nvPr/>
        </p:nvSpPr>
        <p:spPr>
          <a:xfrm>
            <a:off x="1825867" y="2045328"/>
            <a:ext cx="5744522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6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Muchas gracias 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D4D8F94B-4EAE-423B-8909-9A038438D14B}"/>
              </a:ext>
            </a:extLst>
          </p:cNvPr>
          <p:cNvSpPr txBox="1"/>
          <p:nvPr/>
        </p:nvSpPr>
        <p:spPr>
          <a:xfrm>
            <a:off x="2447380" y="3418159"/>
            <a:ext cx="42492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800" b="1" dirty="0"/>
              <a:t>yady.barrero@udea.edu.co</a:t>
            </a:r>
          </a:p>
        </p:txBody>
      </p:sp>
    </p:spTree>
    <p:extLst>
      <p:ext uri="{BB962C8B-B14F-4D97-AF65-F5344CB8AC3E}">
        <p14:creationId xmlns:p14="http://schemas.microsoft.com/office/powerpoint/2010/main" val="12577564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4BE87FF8-4AC9-49DD-887A-05C3BEA348A7}"/>
              </a:ext>
            </a:extLst>
          </p:cNvPr>
          <p:cNvSpPr txBox="1"/>
          <p:nvPr/>
        </p:nvSpPr>
        <p:spPr>
          <a:xfrm>
            <a:off x="1986455" y="3633357"/>
            <a:ext cx="666881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800" b="1" dirty="0"/>
              <a:t>Según su destino, la migración puede ser: </a:t>
            </a:r>
          </a:p>
          <a:p>
            <a:r>
              <a:rPr lang="es-CO" sz="2800" b="1" dirty="0"/>
              <a:t>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CO" sz="2800" b="1" dirty="0"/>
              <a:t>EXTERNA o INTERNACIONAL</a:t>
            </a:r>
          </a:p>
          <a:p>
            <a:endParaRPr lang="es-CO" sz="2800" b="1" dirty="0"/>
          </a:p>
          <a:p>
            <a:pPr marL="1828800" lvl="3" indent="-457200">
              <a:buFont typeface="Arial" panose="020B0604020202020204" pitchFamily="34" charset="0"/>
              <a:buChar char="•"/>
            </a:pPr>
            <a:r>
              <a:rPr lang="es-CO" sz="2800" b="1" dirty="0"/>
              <a:t>INTERNA (desplazamiento)</a:t>
            </a:r>
          </a:p>
          <a:p>
            <a:endParaRPr lang="es-CO" sz="2800" b="1" dirty="0"/>
          </a:p>
          <a:p>
            <a:endParaRPr lang="es-CO" sz="2800" b="1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205DA982-DBED-4731-B0A5-6AF144B24141}"/>
              </a:ext>
            </a:extLst>
          </p:cNvPr>
          <p:cNvSpPr txBox="1"/>
          <p:nvPr/>
        </p:nvSpPr>
        <p:spPr>
          <a:xfrm>
            <a:off x="488731" y="681630"/>
            <a:ext cx="816653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800" b="1" dirty="0"/>
              <a:t>Migrante:  </a:t>
            </a:r>
            <a:r>
              <a:rPr lang="es-CO" sz="2800" dirty="0"/>
              <a:t>persona que se traslada desde el lugar que habita hacia otro diferente   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75BD5F0E-10B1-4FDE-BF50-7DE597A5F413}"/>
              </a:ext>
            </a:extLst>
          </p:cNvPr>
          <p:cNvSpPr/>
          <p:nvPr/>
        </p:nvSpPr>
        <p:spPr>
          <a:xfrm>
            <a:off x="4729656" y="1374127"/>
            <a:ext cx="27271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2800" dirty="0">
                <a:hlinkClick r:id="rId2"/>
              </a:rPr>
              <a:t>https://dle.rae.es</a:t>
            </a:r>
            <a:endParaRPr lang="es-CO" sz="2800" dirty="0"/>
          </a:p>
        </p:txBody>
      </p:sp>
      <p:sp>
        <p:nvSpPr>
          <p:cNvPr id="7" name="Flecha: hacia abajo 6">
            <a:extLst>
              <a:ext uri="{FF2B5EF4-FFF2-40B4-BE49-F238E27FC236}">
                <a16:creationId xmlns:a16="http://schemas.microsoft.com/office/drawing/2014/main" id="{95E33C63-A05D-455B-9CB3-9F69497693F7}"/>
              </a:ext>
            </a:extLst>
          </p:cNvPr>
          <p:cNvSpPr/>
          <p:nvPr/>
        </p:nvSpPr>
        <p:spPr>
          <a:xfrm rot="5400000">
            <a:off x="7200623" y="4454533"/>
            <a:ext cx="567559" cy="622738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C0B4EEAF-DFEE-4210-8F8C-E0F2C8C3B6DF}"/>
              </a:ext>
            </a:extLst>
          </p:cNvPr>
          <p:cNvSpPr txBox="1"/>
          <p:nvPr/>
        </p:nvSpPr>
        <p:spPr>
          <a:xfrm>
            <a:off x="769969" y="2401148"/>
            <a:ext cx="7885300" cy="52322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CO" sz="2800" b="1" dirty="0"/>
              <a:t>MIGRACIÓN COMO FENÓMENO SOCIAL HISTÓRICO </a:t>
            </a:r>
          </a:p>
        </p:txBody>
      </p:sp>
    </p:spTree>
    <p:extLst>
      <p:ext uri="{BB962C8B-B14F-4D97-AF65-F5344CB8AC3E}">
        <p14:creationId xmlns:p14="http://schemas.microsoft.com/office/powerpoint/2010/main" val="2963277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colombia.iom.int/sites/default/files/imagenes/Misional/migracion3.jpg">
            <a:extLst>
              <a:ext uri="{FF2B5EF4-FFF2-40B4-BE49-F238E27FC236}">
                <a16:creationId xmlns:a16="http://schemas.microsoft.com/office/drawing/2014/main" id="{C44AF001-45DD-45B5-96D5-2CDD6D767C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3412" y="1120007"/>
            <a:ext cx="6882382" cy="4256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C4CCD730-D037-4E78-A0AC-36D86B2AFC60}"/>
              </a:ext>
            </a:extLst>
          </p:cNvPr>
          <p:cNvSpPr txBox="1"/>
          <p:nvPr/>
        </p:nvSpPr>
        <p:spPr>
          <a:xfrm>
            <a:off x="1228091" y="208228"/>
            <a:ext cx="73798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400" b="1" dirty="0"/>
              <a:t>Número de migrantes internacionales y % respecto a la población mundial</a:t>
            </a: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844159EA-7B81-473B-869F-6B5E7857EF77}"/>
              </a:ext>
            </a:extLst>
          </p:cNvPr>
          <p:cNvSpPr/>
          <p:nvPr/>
        </p:nvSpPr>
        <p:spPr>
          <a:xfrm>
            <a:off x="2049517" y="5483288"/>
            <a:ext cx="709448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dirty="0">
                <a:solidFill>
                  <a:srgbClr val="333333"/>
                </a:solidFill>
                <a:latin typeface="open_sans"/>
              </a:rPr>
              <a:t> </a:t>
            </a:r>
            <a:r>
              <a:rPr lang="es-CO" dirty="0">
                <a:solidFill>
                  <a:srgbClr val="0F6BB5"/>
                </a:solidFill>
                <a:latin typeface="open_sans"/>
                <a:hlinkClick r:id="rId3"/>
              </a:rPr>
              <a:t>http://gmdac.iom.int/data-bulletin-global-migration-trends</a:t>
            </a:r>
            <a:endParaRPr lang="es-CO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FBA98131-CDF8-45B7-9B81-BE711948D567}"/>
              </a:ext>
            </a:extLst>
          </p:cNvPr>
          <p:cNvSpPr txBox="1"/>
          <p:nvPr/>
        </p:nvSpPr>
        <p:spPr>
          <a:xfrm>
            <a:off x="960887" y="1301814"/>
            <a:ext cx="217726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/>
              <a:t>Son la mitad de los migrantes internacionales (49%)</a:t>
            </a:r>
          </a:p>
          <a:p>
            <a:endParaRPr lang="es-CO" b="1" dirty="0"/>
          </a:p>
          <a:p>
            <a:r>
              <a:rPr lang="es-CO" b="1" dirty="0"/>
              <a:t>América Latina 50,1%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31BF57C3-5671-4FF4-BEB0-6B9FC06129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8206" y="1744293"/>
            <a:ext cx="608564" cy="1146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4619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262D8D40-210E-4555-9BE9-B332BBAD0CFB}"/>
              </a:ext>
            </a:extLst>
          </p:cNvPr>
          <p:cNvSpPr txBox="1"/>
          <p:nvPr/>
        </p:nvSpPr>
        <p:spPr>
          <a:xfrm>
            <a:off x="1257350" y="1020286"/>
            <a:ext cx="758851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800" dirty="0">
                <a:hlinkClick r:id="rId2"/>
              </a:rPr>
              <a:t>http://www.oim.org.co</a:t>
            </a:r>
            <a:endParaRPr lang="es-CO" sz="2800" dirty="0"/>
          </a:p>
          <a:p>
            <a:r>
              <a:rPr lang="es-CO" sz="2800" dirty="0"/>
              <a:t>Sobre Migración </a:t>
            </a:r>
          </a:p>
          <a:p>
            <a:endParaRPr lang="es-CO" sz="2800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7EED2D77-6205-43A2-B0C3-EF997551B3E1}"/>
              </a:ext>
            </a:extLst>
          </p:cNvPr>
          <p:cNvSpPr txBox="1"/>
          <p:nvPr/>
        </p:nvSpPr>
        <p:spPr>
          <a:xfrm>
            <a:off x="550383" y="438477"/>
            <a:ext cx="432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800" b="1" dirty="0"/>
              <a:t>Algunos conceptos básicos </a:t>
            </a: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E4A869FB-92E5-4761-A5D2-0E6A63350943}"/>
              </a:ext>
            </a:extLst>
          </p:cNvPr>
          <p:cNvSpPr/>
          <p:nvPr/>
        </p:nvSpPr>
        <p:spPr>
          <a:xfrm>
            <a:off x="550383" y="2677914"/>
            <a:ext cx="3578773" cy="77129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2800" b="1" dirty="0"/>
              <a:t>Migrante calificado 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16EA2720-A8FB-4ACF-865B-5783472440A4}"/>
              </a:ext>
            </a:extLst>
          </p:cNvPr>
          <p:cNvSpPr/>
          <p:nvPr/>
        </p:nvSpPr>
        <p:spPr>
          <a:xfrm>
            <a:off x="5051608" y="2968712"/>
            <a:ext cx="3578773" cy="77129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2800" b="1" dirty="0"/>
              <a:t>Migrante económico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1864122A-BE0B-4346-B345-9CDC91B09C92}"/>
              </a:ext>
            </a:extLst>
          </p:cNvPr>
          <p:cNvSpPr/>
          <p:nvPr/>
        </p:nvSpPr>
        <p:spPr>
          <a:xfrm>
            <a:off x="2208206" y="4200299"/>
            <a:ext cx="2363794" cy="77129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2800" b="1" dirty="0"/>
              <a:t>Refugiado </a:t>
            </a: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54153F93-846F-4D51-803E-B79D2819B6C3}"/>
              </a:ext>
            </a:extLst>
          </p:cNvPr>
          <p:cNvSpPr/>
          <p:nvPr/>
        </p:nvSpPr>
        <p:spPr>
          <a:xfrm>
            <a:off x="5450646" y="4738348"/>
            <a:ext cx="3346511" cy="77129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2800" b="1" dirty="0"/>
              <a:t>Migrante irregular </a:t>
            </a:r>
          </a:p>
        </p:txBody>
      </p:sp>
    </p:spTree>
    <p:extLst>
      <p:ext uri="{BB962C8B-B14F-4D97-AF65-F5344CB8AC3E}">
        <p14:creationId xmlns:p14="http://schemas.microsoft.com/office/powerpoint/2010/main" val="178299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FB88D2D8-786D-44E1-84F2-FB512802BE19}"/>
              </a:ext>
            </a:extLst>
          </p:cNvPr>
          <p:cNvSpPr txBox="1"/>
          <p:nvPr/>
        </p:nvSpPr>
        <p:spPr>
          <a:xfrm>
            <a:off x="441435" y="399468"/>
            <a:ext cx="68560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800" b="1" dirty="0"/>
              <a:t>Factores que propician la movilidad humana </a:t>
            </a:r>
          </a:p>
        </p:txBody>
      </p:sp>
      <p:graphicFrame>
        <p:nvGraphicFramePr>
          <p:cNvPr id="3" name="Diagrama 2">
            <a:extLst>
              <a:ext uri="{FF2B5EF4-FFF2-40B4-BE49-F238E27FC236}">
                <a16:creationId xmlns:a16="http://schemas.microsoft.com/office/drawing/2014/main" id="{8E34014C-F3D0-4CB2-A3E0-0896579BD35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67891597"/>
              </p:ext>
            </p:extLst>
          </p:nvPr>
        </p:nvGraphicFramePr>
        <p:xfrm>
          <a:off x="1524000" y="1144752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CuadroTexto 3">
            <a:extLst>
              <a:ext uri="{FF2B5EF4-FFF2-40B4-BE49-F238E27FC236}">
                <a16:creationId xmlns:a16="http://schemas.microsoft.com/office/drawing/2014/main" id="{00DB35B4-02B8-4636-ACE7-5CA39A5ED4FC}"/>
              </a:ext>
            </a:extLst>
          </p:cNvPr>
          <p:cNvSpPr txBox="1"/>
          <p:nvPr/>
        </p:nvSpPr>
        <p:spPr>
          <a:xfrm>
            <a:off x="4904598" y="5409721"/>
            <a:ext cx="29135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800" b="1" dirty="0"/>
              <a:t>Revolución digital </a:t>
            </a:r>
          </a:p>
        </p:txBody>
      </p:sp>
      <p:sp>
        <p:nvSpPr>
          <p:cNvPr id="5" name="Signo más 4">
            <a:extLst>
              <a:ext uri="{FF2B5EF4-FFF2-40B4-BE49-F238E27FC236}">
                <a16:creationId xmlns:a16="http://schemas.microsoft.com/office/drawing/2014/main" id="{1D49BF72-1DD6-4248-9542-1E9CC15C45E1}"/>
              </a:ext>
            </a:extLst>
          </p:cNvPr>
          <p:cNvSpPr/>
          <p:nvPr/>
        </p:nvSpPr>
        <p:spPr>
          <a:xfrm>
            <a:off x="3869457" y="5409721"/>
            <a:ext cx="702543" cy="551793"/>
          </a:xfrm>
          <a:prstGeom prst="mathPlus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51856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  <p:bldP spid="4" grpId="0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4BE87FF8-4AC9-49DD-887A-05C3BEA348A7}"/>
              </a:ext>
            </a:extLst>
          </p:cNvPr>
          <p:cNvSpPr txBox="1"/>
          <p:nvPr/>
        </p:nvSpPr>
        <p:spPr>
          <a:xfrm>
            <a:off x="508003" y="395648"/>
            <a:ext cx="81279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800" b="1" dirty="0"/>
              <a:t>Migración internacional (Beneria, </a:t>
            </a:r>
            <a:r>
              <a:rPr lang="es-CO" sz="2800" b="1" dirty="0" err="1"/>
              <a:t>Berik</a:t>
            </a:r>
            <a:r>
              <a:rPr lang="es-CO" sz="2800" b="1" dirty="0"/>
              <a:t> y Floro, 2016)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502EC7F2-2E8D-4CE3-8DDD-C6BF231D5844}"/>
              </a:ext>
            </a:extLst>
          </p:cNvPr>
          <p:cNvSpPr txBox="1"/>
          <p:nvPr/>
        </p:nvSpPr>
        <p:spPr>
          <a:xfrm>
            <a:off x="851337" y="1198165"/>
            <a:ext cx="7924823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400" dirty="0"/>
              <a:t>•	Migración de países de bajo ingreso a países de alto ingreso se ha visto fomentada por la globalización.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CO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2400" i="1" dirty="0"/>
              <a:t>Especialización por género:  </a:t>
            </a:r>
            <a:r>
              <a:rPr lang="es-CO" sz="2400" dirty="0"/>
              <a:t>mujeres como cuidadoras y trabajadoras domésticas, hombres como trabajadores de la construcción.</a:t>
            </a:r>
          </a:p>
          <a:p>
            <a:endParaRPr lang="es-CO" sz="2400" dirty="0"/>
          </a:p>
          <a:p>
            <a:endParaRPr lang="es-CO" sz="3600" dirty="0"/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A6E5A5CD-DC02-4230-A97D-977B83BBB129}"/>
              </a:ext>
            </a:extLst>
          </p:cNvPr>
          <p:cNvSpPr/>
          <p:nvPr/>
        </p:nvSpPr>
        <p:spPr>
          <a:xfrm>
            <a:off x="2569779" y="3733218"/>
            <a:ext cx="6206381" cy="24458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s-CO" sz="2400" u="sng" dirty="0"/>
              <a:t>Países de origen:  </a:t>
            </a:r>
            <a:r>
              <a:rPr lang="es-CO" sz="2400" dirty="0"/>
              <a:t>Filipinas, Sri Lanka, Pakistán, México, Ecuador, Perú y otros países de Latino América</a:t>
            </a:r>
            <a:endParaRPr lang="es-CO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s-CO" sz="2400" u="sng" dirty="0"/>
              <a:t>Países de destino:  </a:t>
            </a:r>
            <a:r>
              <a:rPr lang="es-CO" sz="2400" dirty="0"/>
              <a:t>Estados Unidos, Canadá, Unión Europea, Asia del Este y Medio Oriente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es-CO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6944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4BE87FF8-4AC9-49DD-887A-05C3BEA348A7}"/>
              </a:ext>
            </a:extLst>
          </p:cNvPr>
          <p:cNvSpPr txBox="1"/>
          <p:nvPr/>
        </p:nvSpPr>
        <p:spPr>
          <a:xfrm>
            <a:off x="508003" y="395648"/>
            <a:ext cx="81279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800" b="1" dirty="0"/>
              <a:t>Migración internacional (Beneria, </a:t>
            </a:r>
            <a:r>
              <a:rPr lang="es-CO" sz="2800" b="1" dirty="0" err="1"/>
              <a:t>Berik</a:t>
            </a:r>
            <a:r>
              <a:rPr lang="es-CO" sz="2800" b="1" dirty="0"/>
              <a:t> y Floro, 2016)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A6E5A5CD-DC02-4230-A97D-977B83BBB129}"/>
              </a:ext>
            </a:extLst>
          </p:cNvPr>
          <p:cNvSpPr/>
          <p:nvPr/>
        </p:nvSpPr>
        <p:spPr>
          <a:xfrm>
            <a:off x="1545021" y="1162441"/>
            <a:ext cx="7311694" cy="48168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CO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Causas de la migración:  factores económicos y políticos</a:t>
            </a:r>
          </a:p>
          <a:p>
            <a:pPr marL="742950" lvl="1" indent="-285750">
              <a:lnSpc>
                <a:spcPct val="107000"/>
              </a:lnSpc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s-CO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Búsqueda de mejores condiciones de vida (imaginada o real)</a:t>
            </a:r>
          </a:p>
          <a:p>
            <a:pPr lvl="1">
              <a:lnSpc>
                <a:spcPct val="107000"/>
              </a:lnSpc>
              <a:spcAft>
                <a:spcPts val="0"/>
              </a:spcAft>
            </a:pPr>
            <a:endParaRPr lang="es-CO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s-CO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Falta de oportunidades de empleo o bajos salarios en países de origen, flexibilidad e inseguridad laboral, precariedad en el empleo…</a:t>
            </a:r>
          </a:p>
          <a:p>
            <a:pPr lvl="1">
              <a:lnSpc>
                <a:spcPct val="107000"/>
              </a:lnSpc>
              <a:spcAft>
                <a:spcPts val="0"/>
              </a:spcAft>
            </a:pPr>
            <a:endParaRPr lang="es-CO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es-CO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Alta demanda de trabajos no calificados en los países desarrollados y en las economías emergentes</a:t>
            </a:r>
            <a:endParaRPr lang="es-CO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2363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932AA047-DE5D-4DB3-A644-89E6ABA43BA7}"/>
              </a:ext>
            </a:extLst>
          </p:cNvPr>
          <p:cNvSpPr txBox="1"/>
          <p:nvPr/>
        </p:nvSpPr>
        <p:spPr>
          <a:xfrm>
            <a:off x="441435" y="399468"/>
            <a:ext cx="52856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800" b="1" dirty="0"/>
              <a:t>Migración femenina en el mundo  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A9A40701-EF43-4055-8120-F7E4641ED4A4}"/>
              </a:ext>
            </a:extLst>
          </p:cNvPr>
          <p:cNvSpPr txBox="1"/>
          <p:nvPr/>
        </p:nvSpPr>
        <p:spPr>
          <a:xfrm>
            <a:off x="851337" y="1143000"/>
            <a:ext cx="692106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800" dirty="0"/>
              <a:t>Causas similares a la migración masculina:</a:t>
            </a:r>
          </a:p>
          <a:p>
            <a:r>
              <a:rPr lang="es-CO" sz="2800" dirty="0"/>
              <a:t>Sociales, económicas, personales… 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CE6F1544-120E-442C-88FA-BCBD4A84F2C4}"/>
              </a:ext>
            </a:extLst>
          </p:cNvPr>
          <p:cNvSpPr txBox="1"/>
          <p:nvPr/>
        </p:nvSpPr>
        <p:spPr>
          <a:xfrm>
            <a:off x="1269123" y="3141282"/>
            <a:ext cx="75122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800" dirty="0">
                <a:solidFill>
                  <a:srgbClr val="C00000"/>
                </a:solidFill>
              </a:rPr>
              <a:t>Pero con mayores situaciones de vulnerabilidad </a:t>
            </a:r>
          </a:p>
        </p:txBody>
      </p:sp>
      <p:sp>
        <p:nvSpPr>
          <p:cNvPr id="5" name="Rectángulo: esquinas redondeadas 4">
            <a:extLst>
              <a:ext uri="{FF2B5EF4-FFF2-40B4-BE49-F238E27FC236}">
                <a16:creationId xmlns:a16="http://schemas.microsoft.com/office/drawing/2014/main" id="{D0BBAFF9-1B3C-4547-B4B7-BBE9E8A463DE}"/>
              </a:ext>
            </a:extLst>
          </p:cNvPr>
          <p:cNvSpPr/>
          <p:nvPr/>
        </p:nvSpPr>
        <p:spPr>
          <a:xfrm>
            <a:off x="2514599" y="4122717"/>
            <a:ext cx="1797269" cy="954106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2400" b="1" dirty="0"/>
              <a:t>Abuso laboral </a:t>
            </a:r>
          </a:p>
        </p:txBody>
      </p:sp>
      <p:sp>
        <p:nvSpPr>
          <p:cNvPr id="6" name="Rectángulo: esquinas redondeadas 5">
            <a:extLst>
              <a:ext uri="{FF2B5EF4-FFF2-40B4-BE49-F238E27FC236}">
                <a16:creationId xmlns:a16="http://schemas.microsoft.com/office/drawing/2014/main" id="{0A8B0691-8F2A-4797-A4A0-3BD4A005F69F}"/>
              </a:ext>
            </a:extLst>
          </p:cNvPr>
          <p:cNvSpPr/>
          <p:nvPr/>
        </p:nvSpPr>
        <p:spPr>
          <a:xfrm>
            <a:off x="5569747" y="4148998"/>
            <a:ext cx="2409496" cy="954107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2400" b="1" dirty="0"/>
              <a:t>Trata de personas 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0D29946C-1D72-429F-ACB3-530156628CB3}"/>
              </a:ext>
            </a:extLst>
          </p:cNvPr>
          <p:cNvSpPr txBox="1"/>
          <p:nvPr/>
        </p:nvSpPr>
        <p:spPr>
          <a:xfrm>
            <a:off x="1860330" y="5535038"/>
            <a:ext cx="69210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800" b="1" dirty="0"/>
              <a:t>Importancia del ENFOQUE DE GÉNERO 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6B763973-FBE1-4D54-A3C9-D535C62C2ADA}"/>
              </a:ext>
            </a:extLst>
          </p:cNvPr>
          <p:cNvSpPr txBox="1"/>
          <p:nvPr/>
        </p:nvSpPr>
        <p:spPr>
          <a:xfrm>
            <a:off x="369506" y="2357584"/>
            <a:ext cx="8490717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CO" sz="2800" b="1" dirty="0"/>
              <a:t>44.3% </a:t>
            </a:r>
            <a:r>
              <a:rPr lang="es-CO" sz="2800" dirty="0"/>
              <a:t>de los trabajadores migrantes eran mujeres (2016) </a:t>
            </a:r>
          </a:p>
        </p:txBody>
      </p:sp>
    </p:spTree>
    <p:extLst>
      <p:ext uri="{BB962C8B-B14F-4D97-AF65-F5344CB8AC3E}">
        <p14:creationId xmlns:p14="http://schemas.microsoft.com/office/powerpoint/2010/main" val="1214514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 animBg="1"/>
      <p:bldP spid="7" grpId="0"/>
      <p:bldP spid="8" grpId="0" animBg="1"/>
    </p:bldLst>
  </p:timing>
</p:sld>
</file>

<file path=ppt/theme/theme1.xml><?xml version="1.0" encoding="utf-8"?>
<a:theme xmlns:a="http://schemas.openxmlformats.org/drawingml/2006/main" name="ESTILO 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ESTILO 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216</TotalTime>
  <Words>1152</Words>
  <Application>Microsoft Office PowerPoint</Application>
  <PresentationFormat>Presentación en pantalla (4:3)</PresentationFormat>
  <Paragraphs>151</Paragraphs>
  <Slides>29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29</vt:i4>
      </vt:variant>
    </vt:vector>
  </HeadingPairs>
  <TitlesOfParts>
    <vt:vector size="37" baseType="lpstr">
      <vt:lpstr>Arial</vt:lpstr>
      <vt:lpstr>Calibri</vt:lpstr>
      <vt:lpstr>Courier New</vt:lpstr>
      <vt:lpstr>open_sans</vt:lpstr>
      <vt:lpstr>Symbol</vt:lpstr>
      <vt:lpstr>Times New Roman</vt:lpstr>
      <vt:lpstr>ESTILO 1</vt:lpstr>
      <vt:lpstr>ESTILO 2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 de Microsoft Office</dc:creator>
  <cp:lastModifiedBy>Yady Marcela Barrero </cp:lastModifiedBy>
  <cp:revision>33</cp:revision>
  <dcterms:created xsi:type="dcterms:W3CDTF">2019-05-21T04:55:41Z</dcterms:created>
  <dcterms:modified xsi:type="dcterms:W3CDTF">2019-07-08T04:47:27Z</dcterms:modified>
</cp:coreProperties>
</file>