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1"/>
    <p:sldMasterId id="2147483692" r:id="rId2"/>
  </p:sldMasterIdLst>
  <p:notesMasterIdLst>
    <p:notesMasterId r:id="rId43"/>
  </p:notesMasterIdLst>
  <p:sldIdLst>
    <p:sldId id="256" r:id="rId3"/>
    <p:sldId id="257" r:id="rId4"/>
    <p:sldId id="291" r:id="rId5"/>
    <p:sldId id="292" r:id="rId6"/>
    <p:sldId id="293" r:id="rId7"/>
    <p:sldId id="294" r:id="rId8"/>
    <p:sldId id="298" r:id="rId9"/>
    <p:sldId id="295" r:id="rId10"/>
    <p:sldId id="296" r:id="rId11"/>
    <p:sldId id="297" r:id="rId12"/>
    <p:sldId id="299" r:id="rId13"/>
    <p:sldId id="300" r:id="rId14"/>
    <p:sldId id="301" r:id="rId15"/>
    <p:sldId id="302" r:id="rId16"/>
    <p:sldId id="304" r:id="rId17"/>
    <p:sldId id="303" r:id="rId18"/>
    <p:sldId id="305" r:id="rId19"/>
    <p:sldId id="306" r:id="rId20"/>
    <p:sldId id="307" r:id="rId21"/>
    <p:sldId id="589" r:id="rId22"/>
    <p:sldId id="590" r:id="rId23"/>
    <p:sldId id="591" r:id="rId24"/>
    <p:sldId id="592" r:id="rId25"/>
    <p:sldId id="594" r:id="rId26"/>
    <p:sldId id="595" r:id="rId27"/>
    <p:sldId id="609" r:id="rId28"/>
    <p:sldId id="596" r:id="rId29"/>
    <p:sldId id="598" r:id="rId30"/>
    <p:sldId id="599" r:id="rId31"/>
    <p:sldId id="597" r:id="rId32"/>
    <p:sldId id="600" r:id="rId33"/>
    <p:sldId id="604" r:id="rId34"/>
    <p:sldId id="605" r:id="rId35"/>
    <p:sldId id="606" r:id="rId36"/>
    <p:sldId id="601" r:id="rId37"/>
    <p:sldId id="607" r:id="rId38"/>
    <p:sldId id="608" r:id="rId39"/>
    <p:sldId id="602" r:id="rId40"/>
    <p:sldId id="603" r:id="rId41"/>
    <p:sldId id="290" r:id="rId4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59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30205-25D3-4634-9281-2DA7737447FC}" type="datetimeFigureOut">
              <a:rPr lang="es-CO" smtClean="0"/>
              <a:t>07/07/2019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75C55-EB03-421E-BFD5-D1C36A7A4A7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68317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175C55-EB03-421E-BFD5-D1C36A7A4A72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19742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Boston </a:t>
            </a:r>
            <a:r>
              <a:rPr lang="es-CO" dirty="0" err="1"/>
              <a:t>Simphony</a:t>
            </a:r>
            <a:r>
              <a:rPr lang="es-CO" dirty="0"/>
              <a:t> </a:t>
            </a:r>
            <a:r>
              <a:rPr lang="es-CO" dirty="0" err="1"/>
              <a:t>Orchestra</a:t>
            </a:r>
            <a:r>
              <a:rPr lang="es-CO" dirty="0"/>
              <a:t> </a:t>
            </a:r>
          </a:p>
          <a:p>
            <a:r>
              <a:rPr lang="es-CO" dirty="0"/>
              <a:t>New York </a:t>
            </a:r>
            <a:r>
              <a:rPr lang="es-CO" dirty="0" err="1"/>
              <a:t>Philarmonick</a:t>
            </a:r>
            <a:endParaRPr lang="es-CO" dirty="0"/>
          </a:p>
          <a:p>
            <a:r>
              <a:rPr lang="es-CO" dirty="0" err="1"/>
              <a:t>Pitssburg</a:t>
            </a:r>
            <a:r>
              <a:rPr lang="es-CO" dirty="0"/>
              <a:t> </a:t>
            </a:r>
            <a:r>
              <a:rPr lang="es-CO" dirty="0" err="1"/>
              <a:t>Simphony</a:t>
            </a:r>
            <a:r>
              <a:rPr lang="es-CO" dirty="0"/>
              <a:t> </a:t>
            </a:r>
            <a:r>
              <a:rPr lang="es-CO" dirty="0" err="1"/>
              <a:t>Orchestra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175C55-EB03-421E-BFD5-D1C36A7A4A72}" type="slidenum">
              <a:rPr lang="es-CO" smtClean="0"/>
              <a:t>21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7864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Boston </a:t>
            </a:r>
            <a:r>
              <a:rPr lang="es-CO" dirty="0" err="1"/>
              <a:t>Simphony</a:t>
            </a:r>
            <a:r>
              <a:rPr lang="es-CO" dirty="0"/>
              <a:t> </a:t>
            </a:r>
            <a:r>
              <a:rPr lang="es-CO" dirty="0" err="1"/>
              <a:t>Orchestra</a:t>
            </a:r>
            <a:r>
              <a:rPr lang="es-CO" dirty="0"/>
              <a:t> </a:t>
            </a:r>
          </a:p>
          <a:p>
            <a:r>
              <a:rPr lang="es-CO" dirty="0"/>
              <a:t>New York </a:t>
            </a:r>
            <a:r>
              <a:rPr lang="es-CO" dirty="0" err="1"/>
              <a:t>Philarmonick</a:t>
            </a:r>
            <a:endParaRPr lang="es-CO" dirty="0"/>
          </a:p>
          <a:p>
            <a:r>
              <a:rPr lang="es-CO" dirty="0" err="1"/>
              <a:t>Pitssburg</a:t>
            </a:r>
            <a:r>
              <a:rPr lang="es-CO" dirty="0"/>
              <a:t> </a:t>
            </a:r>
            <a:r>
              <a:rPr lang="es-CO" dirty="0" err="1"/>
              <a:t>Simphony</a:t>
            </a:r>
            <a:r>
              <a:rPr lang="es-CO" dirty="0"/>
              <a:t> </a:t>
            </a:r>
            <a:r>
              <a:rPr lang="es-CO" dirty="0" err="1"/>
              <a:t>Orchestra</a:t>
            </a:r>
            <a:endParaRPr lang="es-CO" dirty="0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175C55-EB03-421E-BFD5-D1C36A7A4A72}" type="slidenum">
              <a:rPr lang="es-CO" smtClean="0"/>
              <a:t>22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0424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708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7C9161-4D51-4C50-AFDC-423B66636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5E97A41-BDD5-4E7F-B99A-AA9B7E8CDF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06D298E-4163-45E9-87A8-8E2460EC5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CFAE-450C-493B-981B-7522A413E3B6}" type="datetimeFigureOut">
              <a:rPr lang="es-CO" smtClean="0"/>
              <a:t>07/07/2019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B91B5B0-51AC-4A9F-B72B-1447B8599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A09D97-B482-4E94-B565-C750089CE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77F47-2944-4B63-85A8-C5FBFEB0F02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5058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534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913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162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23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8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233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799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6" r:id="rId2"/>
    <p:sldLayoutId id="2147483687" r:id="rId3"/>
    <p:sldLayoutId id="2147483688" r:id="rId4"/>
    <p:sldLayoutId id="2147483689" r:id="rId5"/>
    <p:sldLayoutId id="2147483682" r:id="rId6"/>
    <p:sldLayoutId id="2147483683" r:id="rId7"/>
    <p:sldLayoutId id="2147483684" r:id="rId8"/>
    <p:sldLayoutId id="2147483685" r:id="rId9"/>
    <p:sldLayoutId id="2147483693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779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nero.com/edicion-impresa/la-grafica/articulo/como-estan-las-empresas-en-equidad-de-genero-en-colombia/237302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8C588ED9-848E-436A-BD40-AD19F1FD1873}"/>
              </a:ext>
            </a:extLst>
          </p:cNvPr>
          <p:cNvSpPr txBox="1"/>
          <p:nvPr/>
        </p:nvSpPr>
        <p:spPr>
          <a:xfrm>
            <a:off x="2097707" y="2610353"/>
            <a:ext cx="49485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4000" b="1" dirty="0">
                <a:latin typeface="+mj-lt"/>
              </a:rPr>
              <a:t>POLÍTICAS LABORALES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5AEF143-CA11-4B08-A98D-61A2AA51A8D8}"/>
              </a:ext>
            </a:extLst>
          </p:cNvPr>
          <p:cNvSpPr txBox="1"/>
          <p:nvPr/>
        </p:nvSpPr>
        <p:spPr>
          <a:xfrm>
            <a:off x="1754886" y="3553211"/>
            <a:ext cx="56342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2400" b="1" dirty="0"/>
              <a:t>Yady Marcela Barrero A</a:t>
            </a:r>
          </a:p>
          <a:p>
            <a:pPr algn="ctr"/>
            <a:r>
              <a:rPr lang="es-CO" sz="2400" dirty="0"/>
              <a:t>PhD en Economía Universidad de Los Andes</a:t>
            </a:r>
          </a:p>
          <a:p>
            <a:pPr algn="ctr"/>
            <a:r>
              <a:rPr lang="es-CO" sz="2400" dirty="0"/>
              <a:t>Docente Universidad de Antioquia </a:t>
            </a:r>
          </a:p>
        </p:txBody>
      </p:sp>
    </p:spTree>
    <p:extLst>
      <p:ext uri="{BB962C8B-B14F-4D97-AF65-F5344CB8AC3E}">
        <p14:creationId xmlns:p14="http://schemas.microsoft.com/office/powerpoint/2010/main" val="237105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72207A-CFDD-4DE8-8529-9E38DFB8E0F8}"/>
              </a:ext>
            </a:extLst>
          </p:cNvPr>
          <p:cNvSpPr txBox="1">
            <a:spLocks/>
          </p:cNvSpPr>
          <p:nvPr/>
        </p:nvSpPr>
        <p:spPr>
          <a:xfrm>
            <a:off x="165100" y="228600"/>
            <a:ext cx="8458638" cy="96837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/>
              <a:t>Panorama regional: detrás de la curva </a:t>
            </a:r>
            <a:endParaRPr lang="es-CO" sz="36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C6C0A45-C1AD-4550-96DC-47CD390DC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888" y="1196975"/>
            <a:ext cx="7474223" cy="363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268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862060-BA97-49CE-8648-018AF7D93C6D}"/>
              </a:ext>
            </a:extLst>
          </p:cNvPr>
          <p:cNvSpPr txBox="1">
            <a:spLocks/>
          </p:cNvSpPr>
          <p:nvPr/>
        </p:nvSpPr>
        <p:spPr>
          <a:xfrm>
            <a:off x="732902" y="176591"/>
            <a:ext cx="8148145" cy="86458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dirty="0"/>
              <a:t>Mujeres por áreas de la empresa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F0F31D5-13AA-4F1D-973A-A567EA6B4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94" y="1041176"/>
            <a:ext cx="5175086" cy="5781990"/>
          </a:xfrm>
          <a:prstGeom prst="rect">
            <a:avLst/>
          </a:prstGeom>
        </p:spPr>
      </p:pic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DD07159-6131-41BA-B0AD-B1BEEE586ADF}"/>
              </a:ext>
            </a:extLst>
          </p:cNvPr>
          <p:cNvSpPr txBox="1">
            <a:spLocks/>
          </p:cNvSpPr>
          <p:nvPr/>
        </p:nvSpPr>
        <p:spPr>
          <a:xfrm>
            <a:off x="3432886" y="3436883"/>
            <a:ext cx="4505872" cy="2747962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/>
              <a:buNone/>
            </a:pPr>
            <a:r>
              <a:rPr lang="es-CO" dirty="0"/>
              <a:t>“Las mujeres todavía creen que el progreso es más sencillo en ciertos puestos.  </a:t>
            </a:r>
            <a:r>
              <a:rPr lang="es-CO" dirty="0">
                <a:solidFill>
                  <a:srgbClr val="FF0000"/>
                </a:solidFill>
              </a:rPr>
              <a:t>Recursos humanos </a:t>
            </a:r>
            <a:r>
              <a:rPr lang="es-CO" dirty="0"/>
              <a:t>es el área que supera con creces al resto para el liderazgo femenino, mientras que en la alta dirección, la posición de </a:t>
            </a:r>
            <a:r>
              <a:rPr lang="es-CO" dirty="0">
                <a:solidFill>
                  <a:srgbClr val="FF0000"/>
                </a:solidFill>
              </a:rPr>
              <a:t>directora de finanzas </a:t>
            </a:r>
            <a:r>
              <a:rPr lang="es-CO" dirty="0"/>
              <a:t>registra el doble de representantes femeninas que en cualquier otra función” </a:t>
            </a:r>
          </a:p>
        </p:txBody>
      </p:sp>
    </p:spTree>
    <p:extLst>
      <p:ext uri="{BB962C8B-B14F-4D97-AF65-F5344CB8AC3E}">
        <p14:creationId xmlns:p14="http://schemas.microsoft.com/office/powerpoint/2010/main" val="3964519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F839CA-0D80-4F91-87E0-060A4CA65AFA}"/>
              </a:ext>
            </a:extLst>
          </p:cNvPr>
          <p:cNvSpPr txBox="1">
            <a:spLocks/>
          </p:cNvSpPr>
          <p:nvPr/>
        </p:nvSpPr>
        <p:spPr>
          <a:xfrm>
            <a:off x="-194879" y="346841"/>
            <a:ext cx="3489872" cy="134937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dirty="0"/>
              <a:t>Barreras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95B25A1-FD53-45C3-B24D-0A7847628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5020"/>
            <a:ext cx="9155016" cy="4608348"/>
          </a:xfrm>
          <a:prstGeom prst="rect">
            <a:avLst/>
          </a:prstGeom>
        </p:spPr>
      </p:pic>
      <p:sp>
        <p:nvSpPr>
          <p:cNvPr id="4" name="Flecha derecha 4">
            <a:extLst>
              <a:ext uri="{FF2B5EF4-FFF2-40B4-BE49-F238E27FC236}">
                <a16:creationId xmlns:a16="http://schemas.microsoft.com/office/drawing/2014/main" id="{36F18B76-9533-4640-823D-A1C11402A864}"/>
              </a:ext>
            </a:extLst>
          </p:cNvPr>
          <p:cNvSpPr/>
          <p:nvPr/>
        </p:nvSpPr>
        <p:spPr>
          <a:xfrm>
            <a:off x="3918169" y="2600872"/>
            <a:ext cx="423862" cy="3048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Flecha derecha 4">
            <a:extLst>
              <a:ext uri="{FF2B5EF4-FFF2-40B4-BE49-F238E27FC236}">
                <a16:creationId xmlns:a16="http://schemas.microsoft.com/office/drawing/2014/main" id="{D06E26C0-CF9F-4D4B-ABF8-32C11B54F209}"/>
              </a:ext>
            </a:extLst>
          </p:cNvPr>
          <p:cNvSpPr/>
          <p:nvPr/>
        </p:nvSpPr>
        <p:spPr>
          <a:xfrm rot="10800000">
            <a:off x="2089369" y="3898900"/>
            <a:ext cx="423862" cy="3048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Flecha derecha 4">
            <a:extLst>
              <a:ext uri="{FF2B5EF4-FFF2-40B4-BE49-F238E27FC236}">
                <a16:creationId xmlns:a16="http://schemas.microsoft.com/office/drawing/2014/main" id="{AE273360-F4AF-4747-A1F6-022067A2CFEA}"/>
              </a:ext>
            </a:extLst>
          </p:cNvPr>
          <p:cNvSpPr/>
          <p:nvPr/>
        </p:nvSpPr>
        <p:spPr>
          <a:xfrm rot="10800000">
            <a:off x="2089369" y="5249479"/>
            <a:ext cx="423862" cy="3048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3091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03A2A9-F80B-466D-8221-3E7880D6C56D}"/>
              </a:ext>
            </a:extLst>
          </p:cNvPr>
          <p:cNvSpPr txBox="1">
            <a:spLocks/>
          </p:cNvSpPr>
          <p:nvPr/>
        </p:nvSpPr>
        <p:spPr>
          <a:xfrm>
            <a:off x="825500" y="441326"/>
            <a:ext cx="7151852" cy="80672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>
                <a:solidFill>
                  <a:srgbClr val="C00000"/>
                </a:solidFill>
              </a:rPr>
              <a:t>Acciones afirmativas </a:t>
            </a:r>
            <a:endParaRPr lang="es-CO" sz="3600" b="1" dirty="0">
              <a:solidFill>
                <a:srgbClr val="C000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BEB7EE-51DF-41D0-A619-2E67047B3A77}"/>
              </a:ext>
            </a:extLst>
          </p:cNvPr>
          <p:cNvSpPr txBox="1">
            <a:spLocks/>
          </p:cNvSpPr>
          <p:nvPr/>
        </p:nvSpPr>
        <p:spPr>
          <a:xfrm>
            <a:off x="647329" y="1615272"/>
            <a:ext cx="7787223" cy="32742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/>
              <a:t>Contratación:  reducir discriminación estadística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O"/>
              <a:t> Entrevistas anónimas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O"/>
              <a:t> Leyes y políticas anti-discriminatorias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O"/>
              <a:t> Cuotas o rangos de participación (sector público y participación política)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48069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03A2A9-F80B-466D-8221-3E7880D6C56D}"/>
              </a:ext>
            </a:extLst>
          </p:cNvPr>
          <p:cNvSpPr txBox="1">
            <a:spLocks/>
          </p:cNvSpPr>
          <p:nvPr/>
        </p:nvSpPr>
        <p:spPr>
          <a:xfrm>
            <a:off x="825500" y="441326"/>
            <a:ext cx="7151852" cy="80672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>
                <a:solidFill>
                  <a:srgbClr val="C00000"/>
                </a:solidFill>
              </a:rPr>
              <a:t>Acciones afirmativas </a:t>
            </a:r>
            <a:endParaRPr lang="es-CO" sz="3600" b="1" dirty="0">
              <a:solidFill>
                <a:srgbClr val="C00000"/>
              </a:solidFill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BB6FA5EC-4BC8-45BB-A7AC-97DC6DF01F05}"/>
              </a:ext>
            </a:extLst>
          </p:cNvPr>
          <p:cNvSpPr txBox="1">
            <a:spLocks/>
          </p:cNvSpPr>
          <p:nvPr/>
        </p:nvSpPr>
        <p:spPr>
          <a:xfrm>
            <a:off x="633467" y="1417309"/>
            <a:ext cx="7151852" cy="232226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3200" dirty="0"/>
              <a:t>Permanencia: mejorar las oportunidades de retención y  ascenso laboral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O" sz="2800" dirty="0"/>
              <a:t> Condiciones estructurales (sector privado)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O" sz="2800" dirty="0"/>
              <a:t> Cuotas o rangos de participación (sector público)</a:t>
            </a: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D910F4EE-DD15-466E-8DF4-5BD84294940D}"/>
              </a:ext>
            </a:extLst>
          </p:cNvPr>
          <p:cNvSpPr txBox="1">
            <a:spLocks/>
          </p:cNvSpPr>
          <p:nvPr/>
        </p:nvSpPr>
        <p:spPr>
          <a:xfrm>
            <a:off x="1204091" y="4408097"/>
            <a:ext cx="7340819" cy="20085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3200" dirty="0"/>
              <a:t>Ingreso: cerrar la brecha salarial (causas)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O" sz="2800" dirty="0"/>
              <a:t> Conciliación trabajo – familia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O" sz="2800" dirty="0"/>
              <a:t> Políticas familiares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O" sz="2800" dirty="0"/>
              <a:t> Condiciones de trabajo formal flexible </a:t>
            </a:r>
          </a:p>
        </p:txBody>
      </p:sp>
    </p:spTree>
    <p:extLst>
      <p:ext uri="{BB962C8B-B14F-4D97-AF65-F5344CB8AC3E}">
        <p14:creationId xmlns:p14="http://schemas.microsoft.com/office/powerpoint/2010/main" val="15225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10DF33-5ECE-48EC-BCAB-D51B6251F829}"/>
              </a:ext>
            </a:extLst>
          </p:cNvPr>
          <p:cNvSpPr txBox="1">
            <a:spLocks/>
          </p:cNvSpPr>
          <p:nvPr/>
        </p:nvSpPr>
        <p:spPr>
          <a:xfrm>
            <a:off x="1662273" y="176623"/>
            <a:ext cx="5819454" cy="77056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b="1">
                <a:solidFill>
                  <a:srgbClr val="C00000"/>
                </a:solidFill>
              </a:rPr>
              <a:t>Acciones afirmativas </a:t>
            </a:r>
            <a:endParaRPr lang="es-CO" b="1" dirty="0">
              <a:solidFill>
                <a:srgbClr val="C000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867364B-B0A6-4AE1-9B63-15727FE5A2B9}"/>
              </a:ext>
            </a:extLst>
          </p:cNvPr>
          <p:cNvSpPr txBox="1">
            <a:spLocks/>
          </p:cNvSpPr>
          <p:nvPr/>
        </p:nvSpPr>
        <p:spPr>
          <a:xfrm>
            <a:off x="623152" y="1087304"/>
            <a:ext cx="8237070" cy="473017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CO" u="sng"/>
              <a:t>Ventajas</a:t>
            </a:r>
          </a:p>
          <a:p>
            <a:r>
              <a:rPr lang="es-CO"/>
              <a:t> Las empresas se esfuerzan por crear un conjunto de aplicantes diversos. </a:t>
            </a:r>
          </a:p>
          <a:p>
            <a:r>
              <a:rPr lang="es-CO"/>
              <a:t>Compensa por discriminaciones previas y cierra brechas </a:t>
            </a:r>
          </a:p>
          <a:p>
            <a:r>
              <a:rPr lang="es-CO"/>
              <a:t>Beneficia la diversidad entre hombres y mujeres en los equipos de trabajo </a:t>
            </a:r>
          </a:p>
          <a:p>
            <a:r>
              <a:rPr lang="es-CO"/>
              <a:t>Protección contra demandas personales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459430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10DF33-5ECE-48EC-BCAB-D51B6251F829}"/>
              </a:ext>
            </a:extLst>
          </p:cNvPr>
          <p:cNvSpPr txBox="1">
            <a:spLocks/>
          </p:cNvSpPr>
          <p:nvPr/>
        </p:nvSpPr>
        <p:spPr>
          <a:xfrm>
            <a:off x="1662273" y="176623"/>
            <a:ext cx="5819454" cy="77056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b="1">
                <a:solidFill>
                  <a:srgbClr val="C00000"/>
                </a:solidFill>
              </a:rPr>
              <a:t>Acciones afirmativas </a:t>
            </a:r>
            <a:endParaRPr lang="es-CO" b="1" dirty="0">
              <a:solidFill>
                <a:srgbClr val="C00000"/>
              </a:solidFill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26A0DDA3-D06B-4DFA-981C-89F45D24B07B}"/>
              </a:ext>
            </a:extLst>
          </p:cNvPr>
          <p:cNvSpPr txBox="1">
            <a:spLocks/>
          </p:cNvSpPr>
          <p:nvPr/>
        </p:nvSpPr>
        <p:spPr>
          <a:xfrm>
            <a:off x="579589" y="1098906"/>
            <a:ext cx="7984821" cy="252716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CO" u="sng" dirty="0"/>
              <a:t>Desventajas</a:t>
            </a:r>
          </a:p>
          <a:p>
            <a:r>
              <a:rPr lang="es-CO" dirty="0"/>
              <a:t>Puede generar discriminación reversa </a:t>
            </a:r>
          </a:p>
          <a:p>
            <a:r>
              <a:rPr lang="es-CO" dirty="0"/>
              <a:t>Estigmatiza a las mujeres como una minoría menos cualificada</a:t>
            </a:r>
          </a:p>
          <a:p>
            <a:r>
              <a:rPr lang="es-CO" dirty="0"/>
              <a:t>Sólo aplica a un subgrupo de firmas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CO" u="sng" dirty="0"/>
          </a:p>
        </p:txBody>
      </p:sp>
    </p:spTree>
    <p:extLst>
      <p:ext uri="{BB962C8B-B14F-4D97-AF65-F5344CB8AC3E}">
        <p14:creationId xmlns:p14="http://schemas.microsoft.com/office/powerpoint/2010/main" val="4137976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9E59B5-E2C9-4717-8CA2-8653FC5C9E90}"/>
              </a:ext>
            </a:extLst>
          </p:cNvPr>
          <p:cNvSpPr txBox="1">
            <a:spLocks/>
          </p:cNvSpPr>
          <p:nvPr/>
        </p:nvSpPr>
        <p:spPr>
          <a:xfrm>
            <a:off x="333704" y="234823"/>
            <a:ext cx="8953500" cy="13255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>
                <a:solidFill>
                  <a:srgbClr val="C00000"/>
                </a:solidFill>
              </a:rPr>
              <a:t>Acciones afirmativas:  contratación  </a:t>
            </a:r>
            <a:endParaRPr lang="es-CO" sz="3600" b="1" dirty="0">
              <a:solidFill>
                <a:srgbClr val="C00000"/>
              </a:solidFill>
            </a:endParaRPr>
          </a:p>
        </p:txBody>
      </p:sp>
      <p:sp>
        <p:nvSpPr>
          <p:cNvPr id="3" name="Marcador de contenido 3">
            <a:extLst>
              <a:ext uri="{FF2B5EF4-FFF2-40B4-BE49-F238E27FC236}">
                <a16:creationId xmlns:a16="http://schemas.microsoft.com/office/drawing/2014/main" id="{F0727103-192E-4299-8AB5-7E07C9BAAF9C}"/>
              </a:ext>
            </a:extLst>
          </p:cNvPr>
          <p:cNvSpPr txBox="1">
            <a:spLocks/>
          </p:cNvSpPr>
          <p:nvPr/>
        </p:nvSpPr>
        <p:spPr>
          <a:xfrm>
            <a:off x="579602" y="1118952"/>
            <a:ext cx="7984796" cy="435133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2800"/>
              <a:t> </a:t>
            </a:r>
            <a:r>
              <a:rPr lang="es-CO" sz="2800" b="1"/>
              <a:t>Ley de cuotas:  Sector público</a:t>
            </a:r>
          </a:p>
          <a:p>
            <a:pPr marL="0" indent="0">
              <a:buFont typeface="Arial"/>
              <a:buNone/>
            </a:pPr>
            <a:endParaRPr lang="es-CO" sz="2800"/>
          </a:p>
          <a:p>
            <a:pPr marL="0" indent="0" algn="ctr">
              <a:buFont typeface="Arial"/>
              <a:buNone/>
            </a:pPr>
            <a:r>
              <a:rPr lang="es-CO" sz="2800"/>
              <a:t>Ley 581 de 2000 por medio de la cual se dispone que el 30 por ciento de los altos cargos públicos deben ser ejercidos por mujeres.  El acceso a los cargos se hace por medio de ternas en las cuales debe haber como mínimo una mujer.</a:t>
            </a:r>
          </a:p>
          <a:p>
            <a:endParaRPr lang="es-CO" sz="2800"/>
          </a:p>
          <a:p>
            <a:pPr marL="0" indent="0" algn="ctr">
              <a:buFont typeface="Arial"/>
              <a:buNone/>
            </a:pPr>
            <a:r>
              <a:rPr lang="es-CO" sz="2800" b="1"/>
              <a:t>¿Por qué se requieren?</a:t>
            </a:r>
            <a:endParaRPr lang="es-CO" sz="2800" b="1" dirty="0"/>
          </a:p>
        </p:txBody>
      </p:sp>
    </p:spTree>
    <p:extLst>
      <p:ext uri="{BB962C8B-B14F-4D97-AF65-F5344CB8AC3E}">
        <p14:creationId xmlns:p14="http://schemas.microsoft.com/office/powerpoint/2010/main" val="1010391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A5FB08-5AA1-41AC-960B-0A2E3A30C65A}"/>
              </a:ext>
            </a:extLst>
          </p:cNvPr>
          <p:cNvSpPr txBox="1">
            <a:spLocks/>
          </p:cNvSpPr>
          <p:nvPr/>
        </p:nvSpPr>
        <p:spPr>
          <a:xfrm>
            <a:off x="694362" y="97997"/>
            <a:ext cx="7440645" cy="13255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b="1">
                <a:solidFill>
                  <a:srgbClr val="C00000"/>
                </a:solidFill>
              </a:rPr>
              <a:t>Condiciones diferenciales en la contratación </a:t>
            </a:r>
            <a:endParaRPr lang="es-CO" sz="3200" b="1" dirty="0">
              <a:solidFill>
                <a:srgbClr val="C00000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CA176B6-74AF-4971-A69C-A88531CA72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111" y="1239111"/>
            <a:ext cx="3732654" cy="2489521"/>
          </a:xfrm>
          <a:prstGeom prst="rect">
            <a:avLst/>
          </a:prstGeom>
        </p:spPr>
      </p:pic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EA7C7DE4-6AB7-466C-8799-F7A1646354D2}"/>
              </a:ext>
            </a:extLst>
          </p:cNvPr>
          <p:cNvSpPr txBox="1">
            <a:spLocks/>
          </p:cNvSpPr>
          <p:nvPr/>
        </p:nvSpPr>
        <p:spPr>
          <a:xfrm>
            <a:off x="392988" y="4524212"/>
            <a:ext cx="4410874" cy="20115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2400" dirty="0"/>
              <a:t>Contratación a través de redes de contactos (Kenneth Arrow, 1988)</a:t>
            </a:r>
          </a:p>
          <a:p>
            <a:endParaRPr lang="es-CO" sz="2400" dirty="0"/>
          </a:p>
          <a:p>
            <a:r>
              <a:rPr lang="es-CO" sz="2400" dirty="0"/>
              <a:t>Grupos endogámicos y no competitivos (J.S. Mill)</a:t>
            </a:r>
          </a:p>
          <a:p>
            <a:pPr marL="0" indent="0">
              <a:buNone/>
            </a:pPr>
            <a:endParaRPr lang="es-CO" sz="2400" dirty="0"/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BB4B98EA-E771-4081-AA56-AAC0B824E757}"/>
              </a:ext>
            </a:extLst>
          </p:cNvPr>
          <p:cNvSpPr txBox="1">
            <a:spLocks/>
          </p:cNvSpPr>
          <p:nvPr/>
        </p:nvSpPr>
        <p:spPr>
          <a:xfrm>
            <a:off x="4733127" y="1423560"/>
            <a:ext cx="4410873" cy="387653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2400" dirty="0"/>
              <a:t>Discriminación estadística (Phelps, 1972)</a:t>
            </a:r>
          </a:p>
          <a:p>
            <a:pPr marL="0" indent="0">
              <a:buFont typeface="Arial"/>
              <a:buNone/>
            </a:pPr>
            <a:endParaRPr lang="es-CO" sz="2400" dirty="0"/>
          </a:p>
          <a:p>
            <a:r>
              <a:rPr lang="es-CO" sz="2400" dirty="0"/>
              <a:t>Discriminación implícita (Bertrand, </a:t>
            </a:r>
            <a:r>
              <a:rPr lang="es-CO" sz="2400" dirty="0" err="1"/>
              <a:t>Chughand</a:t>
            </a:r>
            <a:r>
              <a:rPr lang="es-CO" sz="2400" dirty="0"/>
              <a:t>, </a:t>
            </a:r>
            <a:r>
              <a:rPr lang="es-CO" sz="2400" dirty="0" err="1"/>
              <a:t>Mullainathan</a:t>
            </a:r>
            <a:r>
              <a:rPr lang="es-CO" sz="2400" dirty="0"/>
              <a:t> 2005) </a:t>
            </a:r>
          </a:p>
          <a:p>
            <a:pPr marL="0" indent="0">
              <a:buFont typeface="Arial"/>
              <a:buNone/>
            </a:pPr>
            <a:endParaRPr lang="es-CO" sz="2400" dirty="0"/>
          </a:p>
          <a:p>
            <a:r>
              <a:rPr lang="es-CO" sz="2400" dirty="0"/>
              <a:t> Segregación ocupacional (</a:t>
            </a:r>
            <a:r>
              <a:rPr lang="es-CO" sz="2400" dirty="0" err="1"/>
              <a:t>Bergmann</a:t>
            </a:r>
            <a:r>
              <a:rPr lang="es-CO" sz="2400" dirty="0"/>
              <a:t> 1974)</a:t>
            </a:r>
          </a:p>
          <a:p>
            <a:endParaRPr lang="es-CO" sz="2400" dirty="0"/>
          </a:p>
          <a:p>
            <a:endParaRPr lang="es-CO" sz="2400" dirty="0"/>
          </a:p>
          <a:p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2642260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C27AF8-D1ED-4067-8B71-F80ADFE1AD32}"/>
              </a:ext>
            </a:extLst>
          </p:cNvPr>
          <p:cNvSpPr txBox="1">
            <a:spLocks/>
          </p:cNvSpPr>
          <p:nvPr/>
        </p:nvSpPr>
        <p:spPr>
          <a:xfrm>
            <a:off x="-20432" y="365125"/>
            <a:ext cx="8825186" cy="13255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b="1">
                <a:solidFill>
                  <a:srgbClr val="C00000"/>
                </a:solidFill>
              </a:rPr>
              <a:t>Intervenciones en sectores con sesgo de género </a:t>
            </a:r>
            <a:endParaRPr lang="es-CO" sz="3200" b="1" dirty="0">
              <a:solidFill>
                <a:srgbClr val="C00000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6AC9B75-D0A7-4D15-9845-2B94DACAB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188" y="2149624"/>
            <a:ext cx="3735958" cy="2564684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0F4AF1F-B3DA-4B51-B785-7533A91A70FE}"/>
              </a:ext>
            </a:extLst>
          </p:cNvPr>
          <p:cNvSpPr txBox="1"/>
          <p:nvPr/>
        </p:nvSpPr>
        <p:spPr>
          <a:xfrm>
            <a:off x="4999847" y="4972660"/>
            <a:ext cx="3529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dirty="0"/>
              <a:t>Orquesta Filarmónica de Medellín:  </a:t>
            </a:r>
          </a:p>
          <a:p>
            <a:pPr algn="ctr"/>
            <a:r>
              <a:rPr lang="es-CO" dirty="0"/>
              <a:t>50 músicos 14 mujeres (28%) </a:t>
            </a:r>
          </a:p>
        </p:txBody>
      </p:sp>
      <p:pic>
        <p:nvPicPr>
          <p:cNvPr id="5" name="Marcador de contenido 9">
            <a:extLst>
              <a:ext uri="{FF2B5EF4-FFF2-40B4-BE49-F238E27FC236}">
                <a16:creationId xmlns:a16="http://schemas.microsoft.com/office/drawing/2014/main" id="{7248EB20-3E98-46A5-835A-2A227318E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246" y="1371768"/>
            <a:ext cx="3892331" cy="2060198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1BEAEF1-8094-4426-964B-0F6388F47774}"/>
              </a:ext>
            </a:extLst>
          </p:cNvPr>
          <p:cNvSpPr txBox="1"/>
          <p:nvPr/>
        </p:nvSpPr>
        <p:spPr>
          <a:xfrm>
            <a:off x="363281" y="3827014"/>
            <a:ext cx="3293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dirty="0"/>
              <a:t>Orquesta Sinfónica de Colombia: </a:t>
            </a:r>
          </a:p>
          <a:p>
            <a:pPr algn="ctr"/>
            <a:r>
              <a:rPr lang="es-CO" dirty="0"/>
              <a:t>60 músicos  16 mujeres (27%)</a:t>
            </a:r>
          </a:p>
        </p:txBody>
      </p:sp>
    </p:spTree>
    <p:extLst>
      <p:ext uri="{BB962C8B-B14F-4D97-AF65-F5344CB8AC3E}">
        <p14:creationId xmlns:p14="http://schemas.microsoft.com/office/powerpoint/2010/main" val="871580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BE87FF8-4AC9-49DD-887A-05C3BEA348A7}"/>
              </a:ext>
            </a:extLst>
          </p:cNvPr>
          <p:cNvSpPr txBox="1"/>
          <p:nvPr/>
        </p:nvSpPr>
        <p:spPr>
          <a:xfrm>
            <a:off x="1087821" y="700087"/>
            <a:ext cx="3367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Objetivo de la sesión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02EC7F2-2E8D-4CE3-8DDD-C6BF231D5844}"/>
              </a:ext>
            </a:extLst>
          </p:cNvPr>
          <p:cNvSpPr txBox="1"/>
          <p:nvPr/>
        </p:nvSpPr>
        <p:spPr>
          <a:xfrm>
            <a:off x="756745" y="1619548"/>
            <a:ext cx="791428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/>
              <a:t>Reconocer la importancia de la </a:t>
            </a:r>
            <a:r>
              <a:rPr lang="es-CO" sz="2800" b="1" dirty="0">
                <a:solidFill>
                  <a:srgbClr val="FF0000"/>
                </a:solidFill>
              </a:rPr>
              <a:t>vinculación femenina en los mercados laborales </a:t>
            </a:r>
            <a:r>
              <a:rPr lang="es-CO" sz="2800" dirty="0"/>
              <a:t>y caracterizar las principales </a:t>
            </a:r>
            <a:r>
              <a:rPr lang="es-CO" sz="2800" b="1" i="1" dirty="0"/>
              <a:t>acciones afirmativas </a:t>
            </a:r>
            <a:r>
              <a:rPr lang="es-CO" sz="2800" dirty="0"/>
              <a:t>que tienen lugar en el ámbito del trabajo remunerado.  </a:t>
            </a:r>
          </a:p>
          <a:p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36014878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9BC5AAE3-5EF4-4EFF-9898-DC439DD401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752" y="1872258"/>
            <a:ext cx="6236494" cy="1985963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FB0EBF7-C325-42C1-BDAE-4F071F608B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124" y="704763"/>
            <a:ext cx="2221706" cy="82867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548B98F-449F-43E5-9A41-DF01227372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8052" y="3936094"/>
            <a:ext cx="6122194" cy="1550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5339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8DCB03-CD84-403B-BD2C-37B6ACD65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DDC9AA0-0764-4240-BCEB-FFCE113FF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DA9E361-FC9E-4729-8917-172D3FC7B9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40979"/>
            <a:ext cx="4648200" cy="5353050"/>
          </a:xfrm>
          <a:prstGeom prst="rect">
            <a:avLst/>
          </a:prstGeom>
        </p:spPr>
      </p:pic>
      <p:pic>
        <p:nvPicPr>
          <p:cNvPr id="5" name="Picture 2" descr="normal.img-000.jpg">
            <a:extLst>
              <a:ext uri="{FF2B5EF4-FFF2-40B4-BE49-F238E27FC236}">
                <a16:creationId xmlns:a16="http://schemas.microsoft.com/office/drawing/2014/main" id="{C0B7CD9B-95FA-497E-8F17-2E266F2C2F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790" y="456224"/>
            <a:ext cx="4505598" cy="619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DB863C3-370F-4C8B-80E2-046672801B2E}"/>
              </a:ext>
            </a:extLst>
          </p:cNvPr>
          <p:cNvSpPr txBox="1"/>
          <p:nvPr/>
        </p:nvSpPr>
        <p:spPr>
          <a:xfrm>
            <a:off x="341611" y="6094029"/>
            <a:ext cx="4230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Proporción de mujeres en las orquestas U.S</a:t>
            </a:r>
          </a:p>
        </p:txBody>
      </p:sp>
    </p:spTree>
    <p:extLst>
      <p:ext uri="{BB962C8B-B14F-4D97-AF65-F5344CB8AC3E}">
        <p14:creationId xmlns:p14="http://schemas.microsoft.com/office/powerpoint/2010/main" val="27103811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005871-8707-4308-8773-AE0B9CCCE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F5030A5-3FBF-4506-A378-1BCA9FCB72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F055E1BF-4EBC-45C9-80FF-766F2E2973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249" y="249006"/>
            <a:ext cx="4299751" cy="590792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BA81C35-769B-4267-8BBF-08FC1BC576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1545" y="2490951"/>
            <a:ext cx="4111205" cy="2099003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943AB3B3-7E10-4700-B32D-196E261EAE7D}"/>
              </a:ext>
            </a:extLst>
          </p:cNvPr>
          <p:cNvSpPr txBox="1"/>
          <p:nvPr/>
        </p:nvSpPr>
        <p:spPr>
          <a:xfrm>
            <a:off x="1647539" y="6263190"/>
            <a:ext cx="4609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Proporción de mujeres como nuevos contratos </a:t>
            </a:r>
          </a:p>
        </p:txBody>
      </p:sp>
    </p:spTree>
    <p:extLst>
      <p:ext uri="{BB962C8B-B14F-4D97-AF65-F5344CB8AC3E}">
        <p14:creationId xmlns:p14="http://schemas.microsoft.com/office/powerpoint/2010/main" val="1504095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C27AF8-D1ED-4067-8B71-F80ADFE1AD32}"/>
              </a:ext>
            </a:extLst>
          </p:cNvPr>
          <p:cNvSpPr txBox="1">
            <a:spLocks/>
          </p:cNvSpPr>
          <p:nvPr/>
        </p:nvSpPr>
        <p:spPr>
          <a:xfrm>
            <a:off x="-20432" y="365125"/>
            <a:ext cx="8825186" cy="13255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b="1">
                <a:solidFill>
                  <a:srgbClr val="C00000"/>
                </a:solidFill>
              </a:rPr>
              <a:t>Intervenciones en sectores con sesgo de género </a:t>
            </a:r>
            <a:endParaRPr lang="es-CO" sz="3200" b="1" dirty="0">
              <a:solidFill>
                <a:srgbClr val="C00000"/>
              </a:solidFill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26065C9C-1E02-4D72-89F7-5C1F416C87C2}"/>
              </a:ext>
            </a:extLst>
          </p:cNvPr>
          <p:cNvSpPr txBox="1">
            <a:spLocks/>
          </p:cNvSpPr>
          <p:nvPr/>
        </p:nvSpPr>
        <p:spPr>
          <a:xfrm>
            <a:off x="283396" y="1027906"/>
            <a:ext cx="6811087" cy="82667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>
                <a:solidFill>
                  <a:srgbClr val="C00000"/>
                </a:solidFill>
              </a:rPr>
              <a:t>Proceso de la contratación </a:t>
            </a:r>
            <a:endParaRPr lang="es-CO" sz="3200" dirty="0">
              <a:solidFill>
                <a:srgbClr val="C00000"/>
              </a:solidFill>
            </a:endParaRP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81B1BBB6-58FD-4729-AAF7-3A5320D8E85B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7454462" cy="24152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2400"/>
              <a:t>La orquesta anuncia la audición</a:t>
            </a:r>
          </a:p>
          <a:p>
            <a:r>
              <a:rPr lang="es-CO" sz="2400"/>
              <a:t>Envío de hojas de vida y grabaciones </a:t>
            </a:r>
          </a:p>
          <a:p>
            <a:r>
              <a:rPr lang="es-CO" sz="2400"/>
              <a:t>Audición en vivo (no excluyente)</a:t>
            </a:r>
          </a:p>
          <a:p>
            <a:r>
              <a:rPr lang="es-CO" sz="2400"/>
              <a:t>Tres rondas:  preliminarias, seminfinal y final </a:t>
            </a:r>
          </a:p>
          <a:p>
            <a:r>
              <a:rPr lang="es-CO" sz="2400"/>
              <a:t> Dos tipos de audiciones:  En vivo o a ciegas (“Blind”)</a:t>
            </a: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15263367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83983C-A252-4045-8865-5562A1121439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7643648" cy="13255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>
                <a:solidFill>
                  <a:srgbClr val="C00000"/>
                </a:solidFill>
              </a:rPr>
              <a:t>Resultados (controlando por habilidad)</a:t>
            </a:r>
            <a:endParaRPr lang="es-CO" sz="3600" dirty="0">
              <a:solidFill>
                <a:srgbClr val="C000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AA6EB7-32AD-4FDA-A16C-E56D07E758C8}"/>
              </a:ext>
            </a:extLst>
          </p:cNvPr>
          <p:cNvSpPr txBox="1">
            <a:spLocks/>
          </p:cNvSpPr>
          <p:nvPr/>
        </p:nvSpPr>
        <p:spPr>
          <a:xfrm>
            <a:off x="1137745" y="1253331"/>
            <a:ext cx="7344103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ES" sz="2800" dirty="0"/>
              <a:t>Para aquellos que </a:t>
            </a:r>
            <a:r>
              <a:rPr lang="es-ES" sz="2800" dirty="0" err="1"/>
              <a:t>audicionaron</a:t>
            </a:r>
            <a:r>
              <a:rPr lang="es-ES" sz="2800" dirty="0"/>
              <a:t> con y sin una pantalla (efecto fijo: la persona es la misma, e incluso si mejoraron, no hay razón para que las mujeres hayan mejorado y los hombres no): </a:t>
            </a:r>
          </a:p>
          <a:p>
            <a:pPr marL="0" indent="0">
              <a:buFont typeface="Arial"/>
              <a:buNone/>
            </a:pPr>
            <a:endParaRPr lang="es-ES" sz="2800" dirty="0"/>
          </a:p>
          <a:p>
            <a:pPr marL="0" indent="0">
              <a:buFont typeface="Arial"/>
              <a:buNone/>
            </a:pPr>
            <a:r>
              <a:rPr lang="es-ES" sz="2800" dirty="0"/>
              <a:t>• La tasa de éxito de las mujeres es casi siempre </a:t>
            </a:r>
          </a:p>
          <a:p>
            <a:pPr marL="0" indent="0">
              <a:buFont typeface="Arial"/>
              <a:buNone/>
            </a:pPr>
            <a:r>
              <a:rPr lang="es-ES" sz="2800" dirty="0">
                <a:solidFill>
                  <a:srgbClr val="C00000"/>
                </a:solidFill>
              </a:rPr>
              <a:t>más alta </a:t>
            </a:r>
            <a:r>
              <a:rPr lang="es-ES" sz="2800" dirty="0"/>
              <a:t>en las audiciones a ciegas (preliminares y finales, pero no semifinales)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15824727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1FF1739C-263F-4A87-BE85-0531AA63A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48" y="756745"/>
            <a:ext cx="8319100" cy="5344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8069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03A2A9-F80B-466D-8221-3E7880D6C56D}"/>
              </a:ext>
            </a:extLst>
          </p:cNvPr>
          <p:cNvSpPr txBox="1">
            <a:spLocks/>
          </p:cNvSpPr>
          <p:nvPr/>
        </p:nvSpPr>
        <p:spPr>
          <a:xfrm>
            <a:off x="825500" y="441326"/>
            <a:ext cx="7151852" cy="80672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>
                <a:solidFill>
                  <a:srgbClr val="C00000"/>
                </a:solidFill>
              </a:rPr>
              <a:t>Acciones afirmativas </a:t>
            </a:r>
            <a:endParaRPr lang="es-CO" sz="3600" b="1" dirty="0">
              <a:solidFill>
                <a:srgbClr val="C00000"/>
              </a:solidFill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BB6FA5EC-4BC8-45BB-A7AC-97DC6DF01F05}"/>
              </a:ext>
            </a:extLst>
          </p:cNvPr>
          <p:cNvSpPr txBox="1">
            <a:spLocks/>
          </p:cNvSpPr>
          <p:nvPr/>
        </p:nvSpPr>
        <p:spPr>
          <a:xfrm>
            <a:off x="1169495" y="1373160"/>
            <a:ext cx="7151852" cy="232226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3200" dirty="0"/>
              <a:t>Permanencia: mejorar las oportunidades de retención y  ascenso laboral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O" sz="2800" dirty="0"/>
              <a:t> Condiciones estructurales (sector privado)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O" sz="2800" dirty="0"/>
              <a:t> Cuotas o rangos de participación (sector público)</a:t>
            </a:r>
          </a:p>
        </p:txBody>
      </p:sp>
    </p:spTree>
    <p:extLst>
      <p:ext uri="{BB962C8B-B14F-4D97-AF65-F5344CB8AC3E}">
        <p14:creationId xmlns:p14="http://schemas.microsoft.com/office/powerpoint/2010/main" val="42540100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4DADD5-9CFE-47C6-88F3-6B0EE25AB595}"/>
              </a:ext>
            </a:extLst>
          </p:cNvPr>
          <p:cNvSpPr txBox="1">
            <a:spLocks/>
          </p:cNvSpPr>
          <p:nvPr/>
        </p:nvSpPr>
        <p:spPr>
          <a:xfrm>
            <a:off x="838200" y="25344"/>
            <a:ext cx="7517524" cy="13255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4000" dirty="0">
                <a:solidFill>
                  <a:srgbClr val="C00000"/>
                </a:solidFill>
              </a:rPr>
              <a:t>Acciones afirmativas:  retención y permanencia</a:t>
            </a:r>
          </a:p>
        </p:txBody>
      </p:sp>
      <p:pic>
        <p:nvPicPr>
          <p:cNvPr id="3" name="Picture 4" descr="http://static.iris.net.co/dinero/upload/images/2016/10/26/237389_1.jpg">
            <a:extLst>
              <a:ext uri="{FF2B5EF4-FFF2-40B4-BE49-F238E27FC236}">
                <a16:creationId xmlns:a16="http://schemas.microsoft.com/office/drawing/2014/main" id="{89D87D9B-8FB3-4303-9793-19365484D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566" y="1589659"/>
            <a:ext cx="7170792" cy="4650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52FABB68-DAB5-4175-AA4C-C5B0AC3221DC}"/>
              </a:ext>
            </a:extLst>
          </p:cNvPr>
          <p:cNvSpPr/>
          <p:nvPr/>
        </p:nvSpPr>
        <p:spPr>
          <a:xfrm>
            <a:off x="332313" y="6156016"/>
            <a:ext cx="93943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>
                <a:hlinkClick r:id="rId3"/>
              </a:rPr>
              <a:t>https://www.dinero.com/edicion-impresa/la-grafica/articulo/como-estan-las-empresas-en-equidad-de-genero-en-colombia/237302</a:t>
            </a:r>
            <a:endParaRPr lang="es-CO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67DF1C65-06DB-4E7C-9943-83861BC3FABE}"/>
              </a:ext>
            </a:extLst>
          </p:cNvPr>
          <p:cNvSpPr txBox="1">
            <a:spLocks/>
          </p:cNvSpPr>
          <p:nvPr/>
        </p:nvSpPr>
        <p:spPr>
          <a:xfrm>
            <a:off x="-217559" y="1049619"/>
            <a:ext cx="3931011" cy="54004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dirty="0"/>
              <a:t>Sector privado </a:t>
            </a:r>
          </a:p>
        </p:txBody>
      </p:sp>
    </p:spTree>
    <p:extLst>
      <p:ext uri="{BB962C8B-B14F-4D97-AF65-F5344CB8AC3E}">
        <p14:creationId xmlns:p14="http://schemas.microsoft.com/office/powerpoint/2010/main" val="29474532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304693-B9AF-4043-A54C-741E0D744790}"/>
              </a:ext>
            </a:extLst>
          </p:cNvPr>
          <p:cNvSpPr txBox="1">
            <a:spLocks/>
          </p:cNvSpPr>
          <p:nvPr/>
        </p:nvSpPr>
        <p:spPr>
          <a:xfrm>
            <a:off x="172019" y="249716"/>
            <a:ext cx="8499015" cy="13255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/>
              <a:t>El reto de la conciliación trabajo familia </a:t>
            </a:r>
            <a:endParaRPr lang="es-CO" sz="36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FA5329E-09BC-42BE-AC46-003D8BC5F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19" y="1291499"/>
            <a:ext cx="8326048" cy="4806471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6C691F37-2DD5-4E0B-B510-0044C3FB9935}"/>
              </a:ext>
            </a:extLst>
          </p:cNvPr>
          <p:cNvSpPr txBox="1">
            <a:spLocks/>
          </p:cNvSpPr>
          <p:nvPr/>
        </p:nvSpPr>
        <p:spPr>
          <a:xfrm>
            <a:off x="172019" y="5975133"/>
            <a:ext cx="5152697" cy="425667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2000" b="1">
                <a:solidFill>
                  <a:schemeClr val="accent2">
                    <a:lumMod val="75000"/>
                  </a:schemeClr>
                </a:solidFill>
              </a:rPr>
              <a:t>Termómetro de la familia. Colombia (2019)</a:t>
            </a:r>
            <a:endParaRPr lang="es-CO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8598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7FCD219-CB97-494C-A1FB-CF88BE075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297" y="368161"/>
            <a:ext cx="8280597" cy="84339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D14338F1-C373-4744-A131-93446C1280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437" y="1559167"/>
            <a:ext cx="8518281" cy="1326429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B2174BC-8841-46BB-9C2E-EB02405F94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4526" y="3058004"/>
            <a:ext cx="1545854" cy="288559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DA67474-EE79-4F74-877F-4AA749D7F24C}"/>
              </a:ext>
            </a:extLst>
          </p:cNvPr>
          <p:cNvSpPr txBox="1"/>
          <p:nvPr/>
        </p:nvSpPr>
        <p:spPr>
          <a:xfrm>
            <a:off x="2340489" y="3839081"/>
            <a:ext cx="3382393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000" dirty="0"/>
              <a:t>Hay un amplio reconocimiento de la importancia de implementar acciones para conciliar trabajo y familia </a:t>
            </a:r>
          </a:p>
        </p:txBody>
      </p:sp>
    </p:spTree>
    <p:extLst>
      <p:ext uri="{BB962C8B-B14F-4D97-AF65-F5344CB8AC3E}">
        <p14:creationId xmlns:p14="http://schemas.microsoft.com/office/powerpoint/2010/main" val="3482265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02DB18-986B-40BD-A78C-0A29D3558CC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7706710" cy="13255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2800" b="1" dirty="0">
                <a:solidFill>
                  <a:srgbClr val="C00000"/>
                </a:solidFill>
              </a:rPr>
              <a:t>¿Por qué es importante la vinculación femenina en los mercados laborales?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9EB4EE-09C0-477E-8EB3-89D61FCCAF5E}"/>
              </a:ext>
            </a:extLst>
          </p:cNvPr>
          <p:cNvSpPr txBox="1">
            <a:spLocks/>
          </p:cNvSpPr>
          <p:nvPr/>
        </p:nvSpPr>
        <p:spPr>
          <a:xfrm>
            <a:off x="1891862" y="1739688"/>
            <a:ext cx="6905297" cy="295546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2800"/>
              <a:t> Factores demográficos</a:t>
            </a:r>
          </a:p>
          <a:p>
            <a:endParaRPr lang="es-CO" sz="2800"/>
          </a:p>
          <a:p>
            <a:r>
              <a:rPr lang="es-CO" sz="2800"/>
              <a:t> Condiciones de igualdad.  Sector público Vs. Sector privado </a:t>
            </a:r>
          </a:p>
          <a:p>
            <a:endParaRPr lang="es-CO" sz="2800"/>
          </a:p>
          <a:p>
            <a:r>
              <a:rPr lang="es-CO" sz="2800"/>
              <a:t> Círculos virtuosos para las organizaciones 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926935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B99BC1-B667-44A8-8EDD-B2742E134521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7467600" cy="13255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dirty="0"/>
              <a:t>Maternidad y salarios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9E8C83C-56DB-45C5-9243-018E3D606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0614" y="1392722"/>
            <a:ext cx="6454449" cy="454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6062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95D568-0842-49F5-AB68-685B23931B9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7738241" cy="13255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>
                <a:solidFill>
                  <a:srgbClr val="C00000"/>
                </a:solidFill>
              </a:rPr>
              <a:t>Acciones a favor de la retención de mujeres </a:t>
            </a:r>
            <a:endParaRPr lang="es-CO" sz="3600" dirty="0">
              <a:solidFill>
                <a:srgbClr val="C000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9C75E9-325E-4883-9F06-3DD1C73C23F7}"/>
              </a:ext>
            </a:extLst>
          </p:cNvPr>
          <p:cNvSpPr txBox="1">
            <a:spLocks/>
          </p:cNvSpPr>
          <p:nvPr/>
        </p:nvSpPr>
        <p:spPr>
          <a:xfrm>
            <a:off x="1058916" y="1690688"/>
            <a:ext cx="7296807" cy="4351338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2800" dirty="0"/>
              <a:t> </a:t>
            </a:r>
            <a:r>
              <a:rPr lang="es-CO" sz="2800" b="1" dirty="0"/>
              <a:t>Licencia de maternidad (59 %) </a:t>
            </a:r>
          </a:p>
          <a:p>
            <a:r>
              <a:rPr lang="es-CO" sz="2800" dirty="0"/>
              <a:t> Horario flexible (57%) </a:t>
            </a:r>
          </a:p>
          <a:p>
            <a:r>
              <a:rPr lang="es-CO" sz="2800" dirty="0"/>
              <a:t> Trabajo a tiempo parcial (54%)</a:t>
            </a:r>
          </a:p>
          <a:p>
            <a:r>
              <a:rPr lang="es-CO" sz="2800" dirty="0"/>
              <a:t> Trabajo remoto (40%) </a:t>
            </a:r>
          </a:p>
          <a:p>
            <a:endParaRPr lang="es-CO" sz="2800" dirty="0"/>
          </a:p>
          <a:p>
            <a:pPr marL="0" indent="0" algn="ctr">
              <a:buFont typeface="Arial"/>
              <a:buNone/>
            </a:pPr>
            <a:r>
              <a:rPr lang="es-CO" sz="2800" dirty="0"/>
              <a:t>“La importancia de estas políticas se refleja en la investigación de </a:t>
            </a:r>
            <a:r>
              <a:rPr lang="es-CO" sz="2800" dirty="0" err="1"/>
              <a:t>Catalyst</a:t>
            </a:r>
            <a:r>
              <a:rPr lang="es-CO" sz="2800" dirty="0"/>
              <a:t>, que reveló que el 83% de las mujeres con acceso a arreglos de trabajo flexible aspiraba a la alta dirección, frente al 54% de las que no lo tenían”.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301369C-EE2F-444F-9949-49F773B2EA2B}"/>
              </a:ext>
            </a:extLst>
          </p:cNvPr>
          <p:cNvSpPr/>
          <p:nvPr/>
        </p:nvSpPr>
        <p:spPr>
          <a:xfrm>
            <a:off x="558920" y="6248400"/>
            <a:ext cx="7882286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200" dirty="0">
                <a:latin typeface="GTWalsheimProLight"/>
              </a:rPr>
              <a:t>‘The great debate: Flexibility vs. face time – Busting the myths behind flexible work arrangements’, Catalyst, 2013</a:t>
            </a:r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42424065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BB8A8C-1762-4483-A87E-AEC710ADFA61}"/>
              </a:ext>
            </a:extLst>
          </p:cNvPr>
          <p:cNvSpPr txBox="1">
            <a:spLocks/>
          </p:cNvSpPr>
          <p:nvPr/>
        </p:nvSpPr>
        <p:spPr>
          <a:xfrm>
            <a:off x="144964" y="317077"/>
            <a:ext cx="8683726" cy="111900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b="1" dirty="0">
                <a:solidFill>
                  <a:srgbClr val="7030A0"/>
                </a:solidFill>
              </a:rPr>
              <a:t>¿Cuáles son las políticas de protección a la maternidad y paternidad en Colombia ?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FA095A23-01F9-4F65-924D-C9E164171307}"/>
              </a:ext>
            </a:extLst>
          </p:cNvPr>
          <p:cNvSpPr/>
          <p:nvPr/>
        </p:nvSpPr>
        <p:spPr>
          <a:xfrm>
            <a:off x="469056" y="1570968"/>
            <a:ext cx="8359634" cy="1323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CO" sz="2000" dirty="0">
                <a:solidFill>
                  <a:srgbClr val="222222"/>
                </a:solidFill>
                <a:latin typeface="arial" panose="020B0604020202020204" pitchFamily="34" charset="0"/>
              </a:rPr>
              <a:t>En Colombia, el permiso </a:t>
            </a:r>
            <a:r>
              <a:rPr lang="es-CO" sz="2000" b="1" dirty="0">
                <a:solidFill>
                  <a:srgbClr val="222222"/>
                </a:solidFill>
                <a:latin typeface="arial" panose="020B0604020202020204" pitchFamily="34" charset="0"/>
              </a:rPr>
              <a:t>remunerado</a:t>
            </a:r>
            <a:r>
              <a:rPr lang="es-CO" sz="2000" dirty="0">
                <a:solidFill>
                  <a:srgbClr val="222222"/>
                </a:solidFill>
                <a:latin typeface="arial" panose="020B0604020202020204" pitchFamily="34" charset="0"/>
              </a:rPr>
              <a:t> o licencia por maternidad hasta inicios de 2017 era de 14 </a:t>
            </a:r>
            <a:r>
              <a:rPr lang="es-CO" sz="2000" b="1" dirty="0">
                <a:solidFill>
                  <a:srgbClr val="222222"/>
                </a:solidFill>
                <a:latin typeface="arial" panose="020B0604020202020204" pitchFamily="34" charset="0"/>
              </a:rPr>
              <a:t>semanas</a:t>
            </a:r>
            <a:r>
              <a:rPr lang="es-CO" sz="2000" dirty="0">
                <a:solidFill>
                  <a:srgbClr val="222222"/>
                </a:solidFill>
                <a:latin typeface="arial" panose="020B0604020202020204" pitchFamily="34" charset="0"/>
              </a:rPr>
              <a:t>. Pero gracias a la </a:t>
            </a:r>
            <a:r>
              <a:rPr lang="es-CO" sz="2000" b="1" dirty="0">
                <a:solidFill>
                  <a:srgbClr val="FF0000"/>
                </a:solidFill>
                <a:latin typeface="arial" panose="020B0604020202020204" pitchFamily="34" charset="0"/>
              </a:rPr>
              <a:t>Ley 1822 del 4 de enero de 2017 </a:t>
            </a:r>
            <a:r>
              <a:rPr lang="es-CO" sz="2000" dirty="0">
                <a:solidFill>
                  <a:srgbClr val="222222"/>
                </a:solidFill>
                <a:latin typeface="arial" panose="020B0604020202020204" pitchFamily="34" charset="0"/>
              </a:rPr>
              <a:t>se extendió a </a:t>
            </a:r>
            <a:r>
              <a:rPr lang="es-CO" sz="2000" b="1" dirty="0">
                <a:solidFill>
                  <a:srgbClr val="222222"/>
                </a:solidFill>
                <a:latin typeface="arial" panose="020B0604020202020204" pitchFamily="34" charset="0"/>
              </a:rPr>
              <a:t>18</a:t>
            </a:r>
            <a:r>
              <a:rPr lang="es-CO" sz="2000" dirty="0">
                <a:solidFill>
                  <a:srgbClr val="222222"/>
                </a:solidFill>
                <a:latin typeface="arial" panose="020B0604020202020204" pitchFamily="34" charset="0"/>
              </a:rPr>
              <a:t> </a:t>
            </a:r>
            <a:r>
              <a:rPr lang="es-CO" sz="2000" b="1" dirty="0">
                <a:solidFill>
                  <a:srgbClr val="222222"/>
                </a:solidFill>
                <a:latin typeface="arial" panose="020B0604020202020204" pitchFamily="34" charset="0"/>
              </a:rPr>
              <a:t>semanas</a:t>
            </a:r>
            <a:r>
              <a:rPr lang="es-CO" sz="2000" dirty="0">
                <a:solidFill>
                  <a:srgbClr val="222222"/>
                </a:solidFill>
                <a:latin typeface="arial" panose="020B0604020202020204" pitchFamily="34" charset="0"/>
              </a:rPr>
              <a:t>. Es decir que se puede  gozar de 4 meses y medio de permiso.</a:t>
            </a:r>
            <a:endParaRPr lang="es-CO" sz="2000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EEF5E47-A120-4F5F-B936-C5E025F02396}"/>
              </a:ext>
            </a:extLst>
          </p:cNvPr>
          <p:cNvSpPr/>
          <p:nvPr/>
        </p:nvSpPr>
        <p:spPr>
          <a:xfrm>
            <a:off x="2302533" y="3588795"/>
            <a:ext cx="6526158" cy="16312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CO" sz="2000" dirty="0">
                <a:solidFill>
                  <a:srgbClr val="222222"/>
                </a:solidFill>
                <a:latin typeface="arial" panose="020B0604020202020204" pitchFamily="34" charset="0"/>
              </a:rPr>
              <a:t>El </a:t>
            </a:r>
            <a:r>
              <a:rPr lang="es-CO" sz="2000" b="1" dirty="0">
                <a:solidFill>
                  <a:srgbClr val="222222"/>
                </a:solidFill>
                <a:latin typeface="arial" panose="020B0604020202020204" pitchFamily="34" charset="0"/>
              </a:rPr>
              <a:t>23 de julio del 2002</a:t>
            </a:r>
            <a:r>
              <a:rPr lang="es-CO" sz="2000" dirty="0">
                <a:solidFill>
                  <a:srgbClr val="222222"/>
                </a:solidFill>
                <a:latin typeface="arial" panose="020B0604020202020204" pitchFamily="34" charset="0"/>
              </a:rPr>
              <a:t> fue promulgada en Colombia la </a:t>
            </a:r>
            <a:r>
              <a:rPr lang="es-CO" sz="2000" b="1" dirty="0">
                <a:solidFill>
                  <a:srgbClr val="FF0000"/>
                </a:solidFill>
                <a:latin typeface="arial" panose="020B0604020202020204" pitchFamily="34" charset="0"/>
              </a:rPr>
              <a:t>Ley 755 de 2002</a:t>
            </a:r>
            <a:r>
              <a:rPr lang="es-CO" sz="2000" dirty="0">
                <a:solidFill>
                  <a:srgbClr val="222222"/>
                </a:solidFill>
                <a:latin typeface="arial" panose="020B0604020202020204" pitchFamily="34" charset="0"/>
              </a:rPr>
              <a:t>, conocida como Ley María, la cual otorga al padre una licencia remunerada de paternidad de </a:t>
            </a:r>
            <a:r>
              <a:rPr lang="es-CO" sz="2000" b="1" dirty="0">
                <a:solidFill>
                  <a:srgbClr val="222222"/>
                </a:solidFill>
                <a:latin typeface="arial" panose="020B0604020202020204" pitchFamily="34" charset="0"/>
              </a:rPr>
              <a:t>ocho días</a:t>
            </a:r>
            <a:r>
              <a:rPr lang="es-CO" sz="2000" dirty="0">
                <a:solidFill>
                  <a:srgbClr val="222222"/>
                </a:solidFill>
                <a:latin typeface="arial" panose="020B0604020202020204" pitchFamily="34" charset="0"/>
              </a:rPr>
              <a:t>, si los dos padres cotizan al Sistema General de Seguridad Social en Salud.</a:t>
            </a:r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989142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0FA5C9-EC46-4744-B7DC-FB94A5B00436}"/>
              </a:ext>
            </a:extLst>
          </p:cNvPr>
          <p:cNvSpPr txBox="1">
            <a:spLocks/>
          </p:cNvSpPr>
          <p:nvPr/>
        </p:nvSpPr>
        <p:spPr>
          <a:xfrm>
            <a:off x="286407" y="100874"/>
            <a:ext cx="8384627" cy="13255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b="1"/>
              <a:t>Licencias en Colombia:  ¿Efectos perversos?</a:t>
            </a:r>
            <a:endParaRPr lang="es-CO" sz="3200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EA7D11-D94E-41B7-B94C-F91558D0CFCF}"/>
              </a:ext>
            </a:extLst>
          </p:cNvPr>
          <p:cNvSpPr txBox="1">
            <a:spLocks/>
          </p:cNvSpPr>
          <p:nvPr/>
        </p:nvSpPr>
        <p:spPr>
          <a:xfrm>
            <a:off x="1024759" y="1178622"/>
            <a:ext cx="7832834" cy="45007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2000" dirty="0">
                <a:solidFill>
                  <a:srgbClr val="C00000"/>
                </a:solidFill>
              </a:rPr>
              <a:t>Colombia:  </a:t>
            </a:r>
            <a:r>
              <a:rPr lang="es-CO" sz="2000" b="1" dirty="0"/>
              <a:t>Ley 1468 de Junio de 2011 </a:t>
            </a:r>
            <a:r>
              <a:rPr lang="es-CO" sz="2000" dirty="0"/>
              <a:t>aumentó la licencia de maternidad de 12 a 14 semanas (3 meses y medio).</a:t>
            </a:r>
          </a:p>
          <a:p>
            <a:endParaRPr lang="es-CO" sz="2000" dirty="0"/>
          </a:p>
          <a:p>
            <a:r>
              <a:rPr lang="es-CO" sz="2000" dirty="0"/>
              <a:t>El salario de las mujeres durante la licencia de maternidad es pagada por el sistema de salud al que la trabajadora está afiliada. </a:t>
            </a:r>
          </a:p>
          <a:p>
            <a:endParaRPr lang="es-CO" sz="2000" dirty="0"/>
          </a:p>
          <a:p>
            <a:r>
              <a:rPr lang="es-CO" sz="2000" dirty="0"/>
              <a:t>El empleador paga impuestos y otras contribuciones de seguridad social durante ese período y asume un costo extra de reemplazar a la madre.</a:t>
            </a:r>
          </a:p>
          <a:p>
            <a:pPr marL="0" indent="0">
              <a:buNone/>
            </a:pPr>
            <a:endParaRPr lang="es-CO" sz="2000" dirty="0"/>
          </a:p>
          <a:p>
            <a:r>
              <a:rPr lang="es-CO" sz="2000" dirty="0"/>
              <a:t> Los padres tienen derecho a 8 días de licencia remunerada después del nacimiento del bebé</a:t>
            </a:r>
          </a:p>
          <a:p>
            <a:endParaRPr lang="es-CO" sz="2000" dirty="0"/>
          </a:p>
          <a:p>
            <a:endParaRPr lang="es-CO" sz="2000" dirty="0"/>
          </a:p>
          <a:p>
            <a:pPr marL="457200" lvl="1" indent="0">
              <a:buFont typeface="Arial" panose="020B0604020202020204" pitchFamily="34" charset="0"/>
              <a:buNone/>
            </a:pPr>
            <a:endParaRPr lang="es-CO" sz="1800" dirty="0"/>
          </a:p>
          <a:p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3154515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2">
            <a:extLst>
              <a:ext uri="{FF2B5EF4-FFF2-40B4-BE49-F238E27FC236}">
                <a16:creationId xmlns:a16="http://schemas.microsoft.com/office/drawing/2014/main" id="{C60628A8-5B49-4486-801F-FC825A7AD89F}"/>
              </a:ext>
            </a:extLst>
          </p:cNvPr>
          <p:cNvSpPr txBox="1">
            <a:spLocks/>
          </p:cNvSpPr>
          <p:nvPr/>
        </p:nvSpPr>
        <p:spPr>
          <a:xfrm>
            <a:off x="419100" y="289732"/>
            <a:ext cx="8305800" cy="27372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2800" dirty="0"/>
              <a:t>Propósito de las licencias de maternidad (ILO, 2005, 2010):</a:t>
            </a:r>
          </a:p>
          <a:p>
            <a:pPr lvl="1"/>
            <a:r>
              <a:rPr lang="es-CO" sz="2400" dirty="0"/>
              <a:t>Proteger la salud de la madre y del bebé durante el embarazo y después del nacimiento.</a:t>
            </a:r>
          </a:p>
          <a:p>
            <a:pPr lvl="1"/>
            <a:r>
              <a:rPr lang="es-CO" sz="2400" dirty="0"/>
              <a:t>Asegurar que el rol reproductivo de la mujer no afecta adversamente su seguridad económica y laboral </a:t>
            </a:r>
          </a:p>
          <a:p>
            <a:pPr lvl="1"/>
            <a:endParaRPr lang="es-CO" sz="2400" dirty="0"/>
          </a:p>
          <a:p>
            <a:pPr lvl="1"/>
            <a:endParaRPr lang="es-CO" sz="2400" dirty="0"/>
          </a:p>
          <a:p>
            <a:pPr marL="457200" lvl="1" indent="0">
              <a:buFont typeface="Arial"/>
              <a:buNone/>
            </a:pPr>
            <a:endParaRPr lang="es-CO" sz="2400" dirty="0"/>
          </a:p>
          <a:p>
            <a:endParaRPr lang="es-CO" sz="28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D765847-6A53-4949-917C-933FAA3BB4CF}"/>
              </a:ext>
            </a:extLst>
          </p:cNvPr>
          <p:cNvSpPr txBox="1">
            <a:spLocks/>
          </p:cNvSpPr>
          <p:nvPr/>
        </p:nvSpPr>
        <p:spPr>
          <a:xfrm>
            <a:off x="1422839" y="3421117"/>
            <a:ext cx="7302061" cy="107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dirty="0"/>
              <a:t>Pero… la licencia de maternidad puede ser percibida por el empleador como un costo extra asociado a emplear mujeres.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s-CO" dirty="0"/>
          </a:p>
          <a:p>
            <a:endParaRPr lang="es-CO" dirty="0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BD1BBFAF-3370-414B-9A88-55C72ED7B927}"/>
              </a:ext>
            </a:extLst>
          </p:cNvPr>
          <p:cNvSpPr/>
          <p:nvPr/>
        </p:nvSpPr>
        <p:spPr>
          <a:xfrm>
            <a:off x="2433145" y="4892361"/>
            <a:ext cx="5281448" cy="65017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rgbClr val="FF0000"/>
                </a:solidFill>
              </a:rPr>
              <a:t>EFECTOS EN EL MERCADO LABORAL </a:t>
            </a:r>
          </a:p>
        </p:txBody>
      </p:sp>
    </p:spTree>
    <p:extLst>
      <p:ext uri="{BB962C8B-B14F-4D97-AF65-F5344CB8AC3E}">
        <p14:creationId xmlns:p14="http://schemas.microsoft.com/office/powerpoint/2010/main" val="35877682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6A33E59-D3BA-4AA1-A37E-E14AA5FD08ED}"/>
              </a:ext>
            </a:extLst>
          </p:cNvPr>
          <p:cNvSpPr/>
          <p:nvPr/>
        </p:nvSpPr>
        <p:spPr>
          <a:xfrm>
            <a:off x="819806" y="169554"/>
            <a:ext cx="7504387" cy="1341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es-CO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Tribin, A., Vargas, C., Ramírez, N. 2019.  </a:t>
            </a: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“Unintended consequences of maternity leave legislation: The case of Colombia” World Development 122 (2019) 218–232</a:t>
            </a:r>
            <a:endParaRPr lang="es-CO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A90972D-25D0-45E1-9576-507FDCB8B075}"/>
              </a:ext>
            </a:extLst>
          </p:cNvPr>
          <p:cNvSpPr txBox="1">
            <a:spLocks/>
          </p:cNvSpPr>
          <p:nvPr/>
        </p:nvSpPr>
        <p:spPr>
          <a:xfrm>
            <a:off x="1876098" y="1728546"/>
            <a:ext cx="7267902" cy="49314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CO" sz="2400" u="sng" dirty="0"/>
              <a:t>Metodología:  </a:t>
            </a:r>
            <a:r>
              <a:rPr lang="es-CO" sz="2400" dirty="0"/>
              <a:t>Diferencias en diferencias </a:t>
            </a:r>
          </a:p>
          <a:p>
            <a:pPr marL="0" indent="0">
              <a:buFont typeface="Arial"/>
              <a:buNone/>
            </a:pPr>
            <a:endParaRPr lang="es-CO" sz="2400" dirty="0"/>
          </a:p>
          <a:p>
            <a:r>
              <a:rPr lang="es-CO" sz="2400" dirty="0"/>
              <a:t>Grupo de tratamiento:  Mujeres entre 18 y 30 años</a:t>
            </a:r>
          </a:p>
          <a:p>
            <a:r>
              <a:rPr lang="es-CO" sz="2400" dirty="0"/>
              <a:t>Grupos de control: </a:t>
            </a:r>
          </a:p>
          <a:p>
            <a:pPr marL="0" indent="0">
              <a:buFont typeface="Arial"/>
              <a:buNone/>
            </a:pPr>
            <a:r>
              <a:rPr lang="es-CO" sz="2400" dirty="0"/>
              <a:t>	1.  Mujeres entre 40 y 55 años </a:t>
            </a:r>
          </a:p>
          <a:p>
            <a:pPr marL="0" indent="0">
              <a:buFont typeface="Arial"/>
              <a:buNone/>
            </a:pPr>
            <a:r>
              <a:rPr lang="es-CO" sz="2400" dirty="0"/>
              <a:t>	2. Hombres entre 18 y 30 años </a:t>
            </a:r>
          </a:p>
          <a:p>
            <a:pPr marL="0" indent="0">
              <a:buFont typeface="Arial"/>
              <a:buNone/>
            </a:pPr>
            <a:endParaRPr lang="es-CO" sz="2400" dirty="0"/>
          </a:p>
          <a:p>
            <a:r>
              <a:rPr lang="es-CO" sz="2400" dirty="0"/>
              <a:t>Datos mensuales Enero 2009 a Septiembre de 2013 (ENH)</a:t>
            </a:r>
          </a:p>
          <a:p>
            <a:r>
              <a:rPr lang="es-CO" sz="2400" dirty="0"/>
              <a:t>Datos laborales de contratación posterior a la reforma </a:t>
            </a:r>
          </a:p>
        </p:txBody>
      </p:sp>
    </p:spTree>
    <p:extLst>
      <p:ext uri="{BB962C8B-B14F-4D97-AF65-F5344CB8AC3E}">
        <p14:creationId xmlns:p14="http://schemas.microsoft.com/office/powerpoint/2010/main" val="14798155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6A33E59-D3BA-4AA1-A37E-E14AA5FD08ED}"/>
              </a:ext>
            </a:extLst>
          </p:cNvPr>
          <p:cNvSpPr/>
          <p:nvPr/>
        </p:nvSpPr>
        <p:spPr>
          <a:xfrm>
            <a:off x="819806" y="169554"/>
            <a:ext cx="7504387" cy="1341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es-CO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Tribin, A., Vargas, C., Ramírez, N. 2019.  </a:t>
            </a: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“Unintended consequences of maternity leave legislation: The case of Colombia” World Development 122 (2019) 218–232</a:t>
            </a:r>
            <a:endParaRPr lang="es-CO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54ACE216-454F-453A-ADA2-5F693093D590}"/>
              </a:ext>
            </a:extLst>
          </p:cNvPr>
          <p:cNvSpPr/>
          <p:nvPr/>
        </p:nvSpPr>
        <p:spPr>
          <a:xfrm>
            <a:off x="2285999" y="1844614"/>
            <a:ext cx="644809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u="sng" dirty="0"/>
              <a:t>Resultados: </a:t>
            </a:r>
          </a:p>
          <a:p>
            <a:endParaRPr lang="es-CO" sz="2400" u="sng" dirty="0"/>
          </a:p>
          <a:p>
            <a:r>
              <a:rPr lang="es-CO" sz="2400" dirty="0"/>
              <a:t>Deterioro de las condiciones laborales de las mujeres en edad fértil con respecto a los otros grupos de trabajadores.  </a:t>
            </a:r>
          </a:p>
          <a:p>
            <a:r>
              <a:rPr lang="es-CO" sz="2400" dirty="0"/>
              <a:t>RAZÓN: desbalance entre las licencias de maternidad y paternidad.</a:t>
            </a:r>
          </a:p>
          <a:p>
            <a:endParaRPr lang="es-CO" sz="2400" dirty="0"/>
          </a:p>
          <a:p>
            <a:r>
              <a:rPr lang="es-CO" sz="2400" dirty="0">
                <a:solidFill>
                  <a:srgbClr val="C00000"/>
                </a:solidFill>
              </a:rPr>
              <a:t>Las mujeres entre 18 y 30 años son discriminadas estadísticamente y pierden tanto el trabajo formal como la licencia de maternidad</a:t>
            </a:r>
            <a:r>
              <a:rPr lang="es-CO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689854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03A2A9-F80B-466D-8221-3E7880D6C56D}"/>
              </a:ext>
            </a:extLst>
          </p:cNvPr>
          <p:cNvSpPr txBox="1">
            <a:spLocks/>
          </p:cNvSpPr>
          <p:nvPr/>
        </p:nvSpPr>
        <p:spPr>
          <a:xfrm>
            <a:off x="825500" y="441326"/>
            <a:ext cx="7151852" cy="80672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>
                <a:solidFill>
                  <a:srgbClr val="C00000"/>
                </a:solidFill>
              </a:rPr>
              <a:t>Acciones afirmativas </a:t>
            </a:r>
            <a:endParaRPr lang="es-CO" sz="3600" b="1" dirty="0">
              <a:solidFill>
                <a:srgbClr val="C00000"/>
              </a:solidFill>
            </a:endParaRP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D910F4EE-DD15-466E-8DF4-5BD84294940D}"/>
              </a:ext>
            </a:extLst>
          </p:cNvPr>
          <p:cNvSpPr txBox="1">
            <a:spLocks/>
          </p:cNvSpPr>
          <p:nvPr/>
        </p:nvSpPr>
        <p:spPr>
          <a:xfrm>
            <a:off x="1046436" y="1461472"/>
            <a:ext cx="7340819" cy="20085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3200" dirty="0"/>
              <a:t>Ingreso: cerrar la brecha salarial (causas)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O" sz="2800" dirty="0"/>
              <a:t> Conciliación trabajo – familia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O" sz="2800" dirty="0"/>
              <a:t> Políticas familiares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CO" sz="2800" dirty="0"/>
              <a:t> Condiciones de trabajo formal flexible </a:t>
            </a:r>
          </a:p>
        </p:txBody>
      </p:sp>
    </p:spTree>
    <p:extLst>
      <p:ext uri="{BB962C8B-B14F-4D97-AF65-F5344CB8AC3E}">
        <p14:creationId xmlns:p14="http://schemas.microsoft.com/office/powerpoint/2010/main" val="2608826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AB6179-C2AC-4A63-941C-3AD5692E46EC}"/>
              </a:ext>
            </a:extLst>
          </p:cNvPr>
          <p:cNvSpPr txBox="1">
            <a:spLocks/>
          </p:cNvSpPr>
          <p:nvPr/>
        </p:nvSpPr>
        <p:spPr>
          <a:xfrm>
            <a:off x="278167" y="350422"/>
            <a:ext cx="8487461" cy="83918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2800" b="1" dirty="0">
                <a:solidFill>
                  <a:srgbClr val="C00000"/>
                </a:solidFill>
              </a:rPr>
              <a:t>¿Por qué ganan en promedio menos las mujeres que los hombres?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9E37CB1-2501-4420-A7ED-9D98743476E4}"/>
              </a:ext>
            </a:extLst>
          </p:cNvPr>
          <p:cNvSpPr txBox="1">
            <a:spLocks/>
          </p:cNvSpPr>
          <p:nvPr/>
        </p:nvSpPr>
        <p:spPr>
          <a:xfrm>
            <a:off x="328268" y="1528917"/>
            <a:ext cx="8487461" cy="482755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2500" dirty="0"/>
              <a:t>Diferencias de capital humano (educación y experiencia)</a:t>
            </a:r>
          </a:p>
          <a:p>
            <a:r>
              <a:rPr lang="es-CO" sz="2500" dirty="0"/>
              <a:t>Diferencias de género en las ocupaciones elegidas (industrias y firmas)</a:t>
            </a:r>
          </a:p>
          <a:p>
            <a:r>
              <a:rPr lang="es-CO" sz="2500" dirty="0"/>
              <a:t>Grado de sindicalización, negociación)</a:t>
            </a:r>
          </a:p>
          <a:p>
            <a:r>
              <a:rPr lang="es-CO" sz="2500" dirty="0"/>
              <a:t>Condiciones de brechas salariales en la economía en general  </a:t>
            </a:r>
          </a:p>
          <a:p>
            <a:r>
              <a:rPr lang="es-CO" sz="2500" dirty="0"/>
              <a:t>Condiciones diferenciales de compensación (Randall </a:t>
            </a:r>
            <a:r>
              <a:rPr lang="es-CO" sz="2500" dirty="0" err="1"/>
              <a:t>Filer</a:t>
            </a:r>
            <a:r>
              <a:rPr lang="es-CO" sz="2500" dirty="0"/>
              <a:t> 1985)</a:t>
            </a:r>
          </a:p>
          <a:p>
            <a:r>
              <a:rPr lang="es-CO" sz="2500" dirty="0"/>
              <a:t>Diferencias de género en tipos de contratos y </a:t>
            </a:r>
          </a:p>
          <a:p>
            <a:endParaRPr lang="es-CO" sz="2500" dirty="0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682CAB1D-AD36-4865-BF05-27199E879DC8}"/>
              </a:ext>
            </a:extLst>
          </p:cNvPr>
          <p:cNvSpPr/>
          <p:nvPr/>
        </p:nvSpPr>
        <p:spPr>
          <a:xfrm>
            <a:off x="1723109" y="5492951"/>
            <a:ext cx="5697781" cy="6743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/>
              <a:t>Diferencias previas a la incorporación al mercado de trabajo </a:t>
            </a:r>
          </a:p>
        </p:txBody>
      </p:sp>
    </p:spTree>
    <p:extLst>
      <p:ext uri="{BB962C8B-B14F-4D97-AF65-F5344CB8AC3E}">
        <p14:creationId xmlns:p14="http://schemas.microsoft.com/office/powerpoint/2010/main" val="3263095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E9BD5D-9DF8-4B13-8B55-68FAE8DFF5D1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7202214" cy="94341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>
                <a:solidFill>
                  <a:srgbClr val="C00000"/>
                </a:solidFill>
              </a:rPr>
              <a:t>Acciones afirmativas:  nivel de ingreso </a:t>
            </a:r>
            <a:endParaRPr lang="es-CO" sz="3200" dirty="0">
              <a:solidFill>
                <a:srgbClr val="C000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CF634D0-9F8D-4CBD-907A-EA2B2333C050}"/>
              </a:ext>
            </a:extLst>
          </p:cNvPr>
          <p:cNvSpPr txBox="1">
            <a:spLocks/>
          </p:cNvSpPr>
          <p:nvPr/>
        </p:nvSpPr>
        <p:spPr>
          <a:xfrm>
            <a:off x="1263869" y="1415722"/>
            <a:ext cx="7202214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/>
              <a:t> Salarios por metas y no por tiempo </a:t>
            </a:r>
          </a:p>
          <a:p>
            <a:r>
              <a:rPr lang="es-CO"/>
              <a:t> Valoración del trabajo del cuidado y del hogar</a:t>
            </a:r>
          </a:p>
          <a:p>
            <a:r>
              <a:rPr lang="es-CO"/>
              <a:t> Aumento en el número de mujeres en las áreas de menor cobertura STEM 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93628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7407225F-8CA1-4DB2-B356-BA3B38BA57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08" y="731346"/>
            <a:ext cx="6837982" cy="487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52695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95FFA1B-8020-44B4-B9A3-B6C05DFE5ECB}"/>
              </a:ext>
            </a:extLst>
          </p:cNvPr>
          <p:cNvSpPr/>
          <p:nvPr/>
        </p:nvSpPr>
        <p:spPr>
          <a:xfrm>
            <a:off x="1825867" y="2045328"/>
            <a:ext cx="574452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Muchas gracias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4D8F94B-4EAE-423B-8909-9A038438D14B}"/>
              </a:ext>
            </a:extLst>
          </p:cNvPr>
          <p:cNvSpPr txBox="1"/>
          <p:nvPr/>
        </p:nvSpPr>
        <p:spPr>
          <a:xfrm>
            <a:off x="2447380" y="3418159"/>
            <a:ext cx="42492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yady.barrero@udea.edu.co</a:t>
            </a:r>
          </a:p>
        </p:txBody>
      </p:sp>
    </p:spTree>
    <p:extLst>
      <p:ext uri="{BB962C8B-B14F-4D97-AF65-F5344CB8AC3E}">
        <p14:creationId xmlns:p14="http://schemas.microsoft.com/office/powerpoint/2010/main" val="1257756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1D2CD-F1AD-4C1F-8136-4E239442B198}"/>
              </a:ext>
            </a:extLst>
          </p:cNvPr>
          <p:cNvSpPr txBox="1">
            <a:spLocks/>
          </p:cNvSpPr>
          <p:nvPr/>
        </p:nvSpPr>
        <p:spPr>
          <a:xfrm>
            <a:off x="457200" y="365125"/>
            <a:ext cx="3492500" cy="13255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/>
              <a:t>Sector privado </a:t>
            </a:r>
            <a:endParaRPr lang="es-CO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A1BCAB6-E9FE-4094-9592-DC7C01EC0C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886" y="1117219"/>
            <a:ext cx="7240588" cy="5301811"/>
          </a:xfrm>
          <a:prstGeom prst="rect">
            <a:avLst/>
          </a:prstGeom>
        </p:spPr>
      </p:pic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5766B925-1943-44E9-9721-99CDFA686A66}"/>
              </a:ext>
            </a:extLst>
          </p:cNvPr>
          <p:cNvSpPr txBox="1">
            <a:spLocks/>
          </p:cNvSpPr>
          <p:nvPr/>
        </p:nvSpPr>
        <p:spPr>
          <a:xfrm>
            <a:off x="5194302" y="1345052"/>
            <a:ext cx="3579812" cy="132556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CO" sz="3600" dirty="0">
                <a:solidFill>
                  <a:srgbClr val="C00000"/>
                </a:solidFill>
              </a:rPr>
              <a:t>Reporte Mujeres directivas 2019</a:t>
            </a: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97082888-F294-404D-9679-503664F263A4}"/>
              </a:ext>
            </a:extLst>
          </p:cNvPr>
          <p:cNvSpPr txBox="1">
            <a:spLocks/>
          </p:cNvSpPr>
          <p:nvPr/>
        </p:nvSpPr>
        <p:spPr>
          <a:xfrm>
            <a:off x="5194302" y="6095974"/>
            <a:ext cx="3579812" cy="6461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CO" dirty="0"/>
              <a:t>Inicio de reportes 2004</a:t>
            </a:r>
          </a:p>
        </p:txBody>
      </p:sp>
    </p:spTree>
    <p:extLst>
      <p:ext uri="{BB962C8B-B14F-4D97-AF65-F5344CB8AC3E}">
        <p14:creationId xmlns:p14="http://schemas.microsoft.com/office/powerpoint/2010/main" val="3900416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AB3FFB-4D73-4844-9EEE-9F06893E7057}"/>
              </a:ext>
            </a:extLst>
          </p:cNvPr>
          <p:cNvSpPr txBox="1">
            <a:spLocks/>
          </p:cNvSpPr>
          <p:nvPr/>
        </p:nvSpPr>
        <p:spPr>
          <a:xfrm>
            <a:off x="732902" y="176591"/>
            <a:ext cx="8148145" cy="86458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/>
              <a:t>Datos del Reporte de mujeres directivas 2019</a:t>
            </a:r>
            <a:endParaRPr lang="es-CO" sz="32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A05EF50-1F7B-440D-972A-7058397750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622" y="1041176"/>
            <a:ext cx="7930055" cy="219929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09C36C9B-8F26-4787-A72B-6607766A4B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884" y="3429000"/>
            <a:ext cx="3690116" cy="325240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41392E5-1107-44B0-AC3F-7EB4A8411E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2272" y="3605592"/>
            <a:ext cx="3641482" cy="296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591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96CB45F7-9157-4178-8AC1-A087ABCA1F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650" y="1063077"/>
            <a:ext cx="7316699" cy="5649913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DFBA1A3A-E1A2-4672-A506-B807BDDB655F}"/>
              </a:ext>
            </a:extLst>
          </p:cNvPr>
          <p:cNvSpPr txBox="1">
            <a:spLocks/>
          </p:cNvSpPr>
          <p:nvPr/>
        </p:nvSpPr>
        <p:spPr>
          <a:xfrm>
            <a:off x="732902" y="176591"/>
            <a:ext cx="8148145" cy="86458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dirty="0"/>
              <a:t>Situación mundial 2019</a:t>
            </a:r>
          </a:p>
        </p:txBody>
      </p:sp>
    </p:spTree>
    <p:extLst>
      <p:ext uri="{BB962C8B-B14F-4D97-AF65-F5344CB8AC3E}">
        <p14:creationId xmlns:p14="http://schemas.microsoft.com/office/powerpoint/2010/main" val="3061198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C518A8-EB21-415F-8D9E-7BC591FFB14F}"/>
              </a:ext>
            </a:extLst>
          </p:cNvPr>
          <p:cNvSpPr txBox="1">
            <a:spLocks/>
          </p:cNvSpPr>
          <p:nvPr/>
        </p:nvSpPr>
        <p:spPr>
          <a:xfrm>
            <a:off x="254000" y="98425"/>
            <a:ext cx="8417034" cy="91757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/>
              <a:t>Panorama regional:  liderando el camino  </a:t>
            </a:r>
            <a:endParaRPr lang="es-CO" sz="36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C165AB0-8C4E-407F-96DC-C8BDCC81EB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393" y="1132764"/>
            <a:ext cx="6637338" cy="3553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754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EDD9F5-52A5-4596-BC1F-F5145BD08715}"/>
              </a:ext>
            </a:extLst>
          </p:cNvPr>
          <p:cNvSpPr txBox="1">
            <a:spLocks/>
          </p:cNvSpPr>
          <p:nvPr/>
        </p:nvSpPr>
        <p:spPr>
          <a:xfrm>
            <a:off x="241300" y="238125"/>
            <a:ext cx="7704521" cy="96837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2800"/>
              <a:t>Panorama regional: a término medio </a:t>
            </a:r>
            <a:endParaRPr lang="es-CO" sz="28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6B47061-2708-4DC5-AECF-4027EDD23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520" y="970017"/>
            <a:ext cx="7616143" cy="550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875420"/>
      </p:ext>
    </p:extLst>
  </p:cSld>
  <p:clrMapOvr>
    <a:masterClrMapping/>
  </p:clrMapOvr>
</p:sld>
</file>

<file path=ppt/theme/theme1.xml><?xml version="1.0" encoding="utf-8"?>
<a:theme xmlns:a="http://schemas.openxmlformats.org/drawingml/2006/main" name="ESTILO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STILO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</TotalTime>
  <Words>1305</Words>
  <Application>Microsoft Office PowerPoint</Application>
  <PresentationFormat>Presentación en pantalla (4:3)</PresentationFormat>
  <Paragraphs>166</Paragraphs>
  <Slides>40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40</vt:i4>
      </vt:variant>
    </vt:vector>
  </HeadingPairs>
  <TitlesOfParts>
    <vt:vector size="48" baseType="lpstr">
      <vt:lpstr>Arial</vt:lpstr>
      <vt:lpstr>Arial</vt:lpstr>
      <vt:lpstr>Calibri</vt:lpstr>
      <vt:lpstr>GTWalsheimProLight</vt:lpstr>
      <vt:lpstr>Times New Roman</vt:lpstr>
      <vt:lpstr>Wingdings</vt:lpstr>
      <vt:lpstr>ESTILO 1</vt:lpstr>
      <vt:lpstr>ESTILO 2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Yady Marcela Barrero </cp:lastModifiedBy>
  <cp:revision>45</cp:revision>
  <dcterms:created xsi:type="dcterms:W3CDTF">2019-05-21T04:55:41Z</dcterms:created>
  <dcterms:modified xsi:type="dcterms:W3CDTF">2019-07-08T05:29:17Z</dcterms:modified>
</cp:coreProperties>
</file>