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1315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D6239-2A2D-438B-B691-CDBEE4BF52C2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07EE6788-ADA5-4442-9E3E-830B6D7C33E0}">
      <dgm:prSet phldrT="[Texto]"/>
      <dgm:spPr/>
      <dgm:t>
        <a:bodyPr/>
        <a:lstStyle/>
        <a:p>
          <a:r>
            <a:rPr lang="es-CO" b="1" dirty="0"/>
            <a:t>OBSTÁCULOS</a:t>
          </a:r>
        </a:p>
      </dgm:t>
    </dgm:pt>
    <dgm:pt modelId="{B72CA5F7-67D2-4665-A98F-A0ECADEA03F3}" type="parTrans" cxnId="{B0ABA040-A123-48A5-B451-C50641B07B08}">
      <dgm:prSet/>
      <dgm:spPr/>
      <dgm:t>
        <a:bodyPr/>
        <a:lstStyle/>
        <a:p>
          <a:endParaRPr lang="es-CO" b="1"/>
        </a:p>
      </dgm:t>
    </dgm:pt>
    <dgm:pt modelId="{0EBC190E-F54A-4BBF-BB6E-E8F941382E94}" type="sibTrans" cxnId="{B0ABA040-A123-48A5-B451-C50641B07B08}">
      <dgm:prSet/>
      <dgm:spPr/>
      <dgm:t>
        <a:bodyPr/>
        <a:lstStyle/>
        <a:p>
          <a:endParaRPr lang="es-CO" b="1"/>
        </a:p>
      </dgm:t>
    </dgm:pt>
    <dgm:pt modelId="{F3522B5B-F5BC-41CF-AAE4-0C908DFDD542}">
      <dgm:prSet phldrT="[Texto]"/>
      <dgm:spPr/>
      <dgm:t>
        <a:bodyPr/>
        <a:lstStyle/>
        <a:p>
          <a:r>
            <a:rPr lang="es-CO" b="1" dirty="0"/>
            <a:t>RELEVANCIA </a:t>
          </a:r>
        </a:p>
      </dgm:t>
    </dgm:pt>
    <dgm:pt modelId="{7A4DE137-1252-4B38-AD9A-2F5743DCD357}" type="parTrans" cxnId="{BA4EF7E2-78E2-4F08-981D-175A6C152DA8}">
      <dgm:prSet/>
      <dgm:spPr/>
      <dgm:t>
        <a:bodyPr/>
        <a:lstStyle/>
        <a:p>
          <a:endParaRPr lang="es-CO" b="1"/>
        </a:p>
      </dgm:t>
    </dgm:pt>
    <dgm:pt modelId="{FB246102-71C0-4F21-B84C-E79C45B5679D}" type="sibTrans" cxnId="{BA4EF7E2-78E2-4F08-981D-175A6C152DA8}">
      <dgm:prSet/>
      <dgm:spPr/>
      <dgm:t>
        <a:bodyPr/>
        <a:lstStyle/>
        <a:p>
          <a:endParaRPr lang="es-CO" b="1"/>
        </a:p>
      </dgm:t>
    </dgm:pt>
    <dgm:pt modelId="{A4369E98-FFFE-4578-AE61-1B767455C27F}" type="pres">
      <dgm:prSet presAssocID="{C5DD6239-2A2D-438B-B691-CDBEE4BF52C2}" presName="compositeShape" presStyleCnt="0">
        <dgm:presLayoutVars>
          <dgm:chMax val="2"/>
          <dgm:dir/>
          <dgm:resizeHandles val="exact"/>
        </dgm:presLayoutVars>
      </dgm:prSet>
      <dgm:spPr/>
    </dgm:pt>
    <dgm:pt modelId="{ADCEF1D2-61BA-4882-8FAB-CB95C0F3B7B1}" type="pres">
      <dgm:prSet presAssocID="{C5DD6239-2A2D-438B-B691-CDBEE4BF52C2}" presName="divider" presStyleLbl="fgShp" presStyleIdx="0" presStyleCnt="1"/>
      <dgm:spPr/>
    </dgm:pt>
    <dgm:pt modelId="{0E52167F-D903-46F8-8E1F-91E4736399CE}" type="pres">
      <dgm:prSet presAssocID="{07EE6788-ADA5-4442-9E3E-830B6D7C33E0}" presName="downArrow" presStyleLbl="node1" presStyleIdx="0" presStyleCnt="2"/>
      <dgm:spPr/>
    </dgm:pt>
    <dgm:pt modelId="{45538994-599D-4468-BC77-4D216BE4DF01}" type="pres">
      <dgm:prSet presAssocID="{07EE6788-ADA5-4442-9E3E-830B6D7C33E0}" presName="downArrowText" presStyleLbl="revTx" presStyleIdx="0" presStyleCnt="2">
        <dgm:presLayoutVars>
          <dgm:bulletEnabled val="1"/>
        </dgm:presLayoutVars>
      </dgm:prSet>
      <dgm:spPr/>
    </dgm:pt>
    <dgm:pt modelId="{12D2858E-C6EA-41B2-8AA7-63832686435C}" type="pres">
      <dgm:prSet presAssocID="{F3522B5B-F5BC-41CF-AAE4-0C908DFDD542}" presName="upArrow" presStyleLbl="node1" presStyleIdx="1" presStyleCnt="2"/>
      <dgm:spPr/>
    </dgm:pt>
    <dgm:pt modelId="{50885492-0AF4-463E-982B-90C17D987FE2}" type="pres">
      <dgm:prSet presAssocID="{F3522B5B-F5BC-41CF-AAE4-0C908DFDD542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B0ABA040-A123-48A5-B451-C50641B07B08}" srcId="{C5DD6239-2A2D-438B-B691-CDBEE4BF52C2}" destId="{07EE6788-ADA5-4442-9E3E-830B6D7C33E0}" srcOrd="0" destOrd="0" parTransId="{B72CA5F7-67D2-4665-A98F-A0ECADEA03F3}" sibTransId="{0EBC190E-F54A-4BBF-BB6E-E8F941382E94}"/>
    <dgm:cxn modelId="{A5F1A97E-445C-4840-89E5-9F1FA6BA7372}" type="presOf" srcId="{F3522B5B-F5BC-41CF-AAE4-0C908DFDD542}" destId="{50885492-0AF4-463E-982B-90C17D987FE2}" srcOrd="0" destOrd="0" presId="urn:microsoft.com/office/officeart/2005/8/layout/arrow3"/>
    <dgm:cxn modelId="{98A0939E-2C7B-4099-8984-DA842083CFBD}" type="presOf" srcId="{07EE6788-ADA5-4442-9E3E-830B6D7C33E0}" destId="{45538994-599D-4468-BC77-4D216BE4DF01}" srcOrd="0" destOrd="0" presId="urn:microsoft.com/office/officeart/2005/8/layout/arrow3"/>
    <dgm:cxn modelId="{668126B2-4A62-4CF4-8158-B3CB8C08E6FF}" type="presOf" srcId="{C5DD6239-2A2D-438B-B691-CDBEE4BF52C2}" destId="{A4369E98-FFFE-4578-AE61-1B767455C27F}" srcOrd="0" destOrd="0" presId="urn:microsoft.com/office/officeart/2005/8/layout/arrow3"/>
    <dgm:cxn modelId="{BA4EF7E2-78E2-4F08-981D-175A6C152DA8}" srcId="{C5DD6239-2A2D-438B-B691-CDBEE4BF52C2}" destId="{F3522B5B-F5BC-41CF-AAE4-0C908DFDD542}" srcOrd="1" destOrd="0" parTransId="{7A4DE137-1252-4B38-AD9A-2F5743DCD357}" sibTransId="{FB246102-71C0-4F21-B84C-E79C45B5679D}"/>
    <dgm:cxn modelId="{4F08CEC9-16E1-4A9C-AC77-29266FF6A076}" type="presParOf" srcId="{A4369E98-FFFE-4578-AE61-1B767455C27F}" destId="{ADCEF1D2-61BA-4882-8FAB-CB95C0F3B7B1}" srcOrd="0" destOrd="0" presId="urn:microsoft.com/office/officeart/2005/8/layout/arrow3"/>
    <dgm:cxn modelId="{3B57C578-7E73-4BC9-83FB-A18853B25809}" type="presParOf" srcId="{A4369E98-FFFE-4578-AE61-1B767455C27F}" destId="{0E52167F-D903-46F8-8E1F-91E4736399CE}" srcOrd="1" destOrd="0" presId="urn:microsoft.com/office/officeart/2005/8/layout/arrow3"/>
    <dgm:cxn modelId="{D262FF4E-4DA8-4ACD-B7B4-02139806D29A}" type="presParOf" srcId="{A4369E98-FFFE-4578-AE61-1B767455C27F}" destId="{45538994-599D-4468-BC77-4D216BE4DF01}" srcOrd="2" destOrd="0" presId="urn:microsoft.com/office/officeart/2005/8/layout/arrow3"/>
    <dgm:cxn modelId="{DF388B2C-3EC8-4373-9B94-1D8A21C93337}" type="presParOf" srcId="{A4369E98-FFFE-4578-AE61-1B767455C27F}" destId="{12D2858E-C6EA-41B2-8AA7-63832686435C}" srcOrd="3" destOrd="0" presId="urn:microsoft.com/office/officeart/2005/8/layout/arrow3"/>
    <dgm:cxn modelId="{C1613AF6-CCA8-4547-B7EF-E6CFC8D409C3}" type="presParOf" srcId="{A4369E98-FFFE-4578-AE61-1B767455C27F}" destId="{50885492-0AF4-463E-982B-90C17D987FE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EF1D2-61BA-4882-8FAB-CB95C0F3B7B1}">
      <dsp:nvSpPr>
        <dsp:cNvPr id="0" name=""/>
        <dsp:cNvSpPr/>
      </dsp:nvSpPr>
      <dsp:spPr>
        <a:xfrm rot="21300000">
          <a:off x="14433" y="1043952"/>
          <a:ext cx="4674512" cy="535302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52167F-D903-46F8-8E1F-91E4736399CE}">
      <dsp:nvSpPr>
        <dsp:cNvPr id="0" name=""/>
        <dsp:cNvSpPr/>
      </dsp:nvSpPr>
      <dsp:spPr>
        <a:xfrm>
          <a:off x="564405" y="131160"/>
          <a:ext cx="1411013" cy="1049282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538994-599D-4468-BC77-4D216BE4DF01}">
      <dsp:nvSpPr>
        <dsp:cNvPr id="0" name=""/>
        <dsp:cNvSpPr/>
      </dsp:nvSpPr>
      <dsp:spPr>
        <a:xfrm>
          <a:off x="2492790" y="0"/>
          <a:ext cx="1505081" cy="1101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/>
            <a:t>OBSTÁCULOS</a:t>
          </a:r>
        </a:p>
      </dsp:txBody>
      <dsp:txXfrm>
        <a:off x="2492790" y="0"/>
        <a:ext cx="1505081" cy="1101746"/>
      </dsp:txXfrm>
    </dsp:sp>
    <dsp:sp modelId="{12D2858E-C6EA-41B2-8AA7-63832686435C}">
      <dsp:nvSpPr>
        <dsp:cNvPr id="0" name=""/>
        <dsp:cNvSpPr/>
      </dsp:nvSpPr>
      <dsp:spPr>
        <a:xfrm>
          <a:off x="2727959" y="1442763"/>
          <a:ext cx="1411013" cy="1049282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885492-0AF4-463E-982B-90C17D987FE2}">
      <dsp:nvSpPr>
        <dsp:cNvPr id="0" name=""/>
        <dsp:cNvSpPr/>
      </dsp:nvSpPr>
      <dsp:spPr>
        <a:xfrm>
          <a:off x="705506" y="1521460"/>
          <a:ext cx="1505081" cy="1101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/>
            <a:t>RELEVANCIA </a:t>
          </a:r>
        </a:p>
      </dsp:txBody>
      <dsp:txXfrm>
        <a:off x="705506" y="1521460"/>
        <a:ext cx="1505081" cy="1101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B2895-5707-49DD-82E7-60182878D207}" type="datetimeFigureOut">
              <a:rPr lang="es-CO" smtClean="0"/>
              <a:t>08/07/2019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18E0C-B42B-43D7-BDB2-A0B1C8D19DA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91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youtube.com/watch?v=eGDoF_kRXS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1A71101-B545-49BE-A444-04E0B91E9EE6}"/>
              </a:ext>
            </a:extLst>
          </p:cNvPr>
          <p:cNvSpPr txBox="1"/>
          <p:nvPr/>
        </p:nvSpPr>
        <p:spPr>
          <a:xfrm>
            <a:off x="350915" y="2610353"/>
            <a:ext cx="84421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dirty="0">
                <a:solidFill>
                  <a:srgbClr val="C00000"/>
                </a:solidFill>
                <a:latin typeface="+mj-lt"/>
              </a:rPr>
              <a:t>Taller práctico </a:t>
            </a:r>
          </a:p>
          <a:p>
            <a:pPr algn="ctr"/>
            <a:r>
              <a:rPr lang="es-CO" sz="4000" b="1" dirty="0">
                <a:latin typeface="+mj-lt"/>
              </a:rPr>
              <a:t>EMPODERAMIENTO DE LAS  MUJERES  </a:t>
            </a:r>
          </a:p>
          <a:p>
            <a:pPr algn="ctr"/>
            <a:r>
              <a:rPr lang="es-CO" sz="4000" b="1" dirty="0">
                <a:latin typeface="+mj-lt"/>
              </a:rPr>
              <a:t>Y LIDERAZGO FEMENINO </a:t>
            </a:r>
          </a:p>
        </p:txBody>
      </p:sp>
    </p:spTree>
    <p:extLst>
      <p:ext uri="{BB962C8B-B14F-4D97-AF65-F5344CB8AC3E}">
        <p14:creationId xmlns:p14="http://schemas.microsoft.com/office/powerpoint/2010/main" val="23710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2E9FA55-43B4-47F6-9FC3-162DA6D03F90}"/>
              </a:ext>
            </a:extLst>
          </p:cNvPr>
          <p:cNvSpPr txBox="1"/>
          <p:nvPr/>
        </p:nvSpPr>
        <p:spPr>
          <a:xfrm>
            <a:off x="756745" y="700087"/>
            <a:ext cx="4829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Objetivo principal de la sesión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5CE9619-31AC-4365-B943-E3BD56E83548}"/>
              </a:ext>
            </a:extLst>
          </p:cNvPr>
          <p:cNvSpPr txBox="1"/>
          <p:nvPr/>
        </p:nvSpPr>
        <p:spPr>
          <a:xfrm>
            <a:off x="472966" y="1372579"/>
            <a:ext cx="79142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Ayudar a las y los estudiantes a aplicar los conceptos de empoderamiento de las mujeres y el liderazgo femenino, mediante el análisis de videos y artículos de prensa escrita. </a:t>
            </a:r>
          </a:p>
          <a:p>
            <a:endParaRPr lang="es-CO" sz="2800" dirty="0"/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CBB3C89-5C04-4B09-A097-9F351F2BB1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0914391"/>
              </p:ext>
            </p:extLst>
          </p:nvPr>
        </p:nvGraphicFramePr>
        <p:xfrm>
          <a:off x="3875689" y="3173819"/>
          <a:ext cx="4703379" cy="2623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148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8E5365-C040-4170-A302-C67A9F3A64DF}"/>
              </a:ext>
            </a:extLst>
          </p:cNvPr>
          <p:cNvSpPr txBox="1"/>
          <p:nvPr/>
        </p:nvSpPr>
        <p:spPr>
          <a:xfrm>
            <a:off x="668969" y="500032"/>
            <a:ext cx="209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ACTIVIDAD 1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C55BC5-E660-4298-A139-4B31FEF400C0}"/>
              </a:ext>
            </a:extLst>
          </p:cNvPr>
          <p:cNvSpPr txBox="1"/>
          <p:nvPr/>
        </p:nvSpPr>
        <p:spPr>
          <a:xfrm>
            <a:off x="1707157" y="1185189"/>
            <a:ext cx="71733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Ver el video</a:t>
            </a:r>
          </a:p>
          <a:p>
            <a:pPr algn="ctr"/>
            <a:r>
              <a:rPr lang="es-CO" sz="2800" b="1" dirty="0"/>
              <a:t>“La participación pública de las mujeres y su empoderamiento” </a:t>
            </a:r>
          </a:p>
          <a:p>
            <a:endParaRPr lang="es-CO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u="sng" dirty="0"/>
              <a:t>Individualmente:  </a:t>
            </a:r>
            <a:r>
              <a:rPr lang="es-CO" sz="2800" dirty="0"/>
              <a:t>identificar los elementos principales identificados en el video.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b="1" dirty="0"/>
              <a:t>Tomar nota</a:t>
            </a:r>
            <a:r>
              <a:rPr lang="es-CO" sz="2800" dirty="0"/>
              <a:t>. </a:t>
            </a:r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7E04528-6E1A-4E68-8CAE-BFB5B19569E5}"/>
              </a:ext>
            </a:extLst>
          </p:cNvPr>
          <p:cNvSpPr/>
          <p:nvPr/>
        </p:nvSpPr>
        <p:spPr>
          <a:xfrm>
            <a:off x="1806231" y="5058805"/>
            <a:ext cx="6975162" cy="105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es-CO" sz="2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https://www.youtube.com/watch?v=eGDoF_kRXSM</a:t>
            </a:r>
            <a:endParaRPr lang="es-CO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BFA9CD9-CA9C-4656-84B1-A25535DA7D2C}"/>
              </a:ext>
            </a:extLst>
          </p:cNvPr>
          <p:cNvSpPr txBox="1"/>
          <p:nvPr/>
        </p:nvSpPr>
        <p:spPr>
          <a:xfrm>
            <a:off x="5666625" y="761642"/>
            <a:ext cx="167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0000"/>
                </a:solidFill>
              </a:rPr>
              <a:t>5 minutos</a:t>
            </a:r>
          </a:p>
        </p:txBody>
      </p:sp>
      <p:pic>
        <p:nvPicPr>
          <p:cNvPr id="9" name="Picture 2" descr="Resultado de imagen para reloj dibujo animado para colorear">
            <a:extLst>
              <a:ext uri="{FF2B5EF4-FFF2-40B4-BE49-F238E27FC236}">
                <a16:creationId xmlns:a16="http://schemas.microsoft.com/office/drawing/2014/main" id="{31784274-DBBC-4969-83F8-1DDB8F0B2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78" y="38487"/>
            <a:ext cx="937553" cy="118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34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8E5365-C040-4170-A302-C67A9F3A64DF}"/>
              </a:ext>
            </a:extLst>
          </p:cNvPr>
          <p:cNvSpPr txBox="1"/>
          <p:nvPr/>
        </p:nvSpPr>
        <p:spPr>
          <a:xfrm>
            <a:off x="756744" y="700087"/>
            <a:ext cx="209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ACTIVIDAD 2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C55BC5-E660-4298-A139-4B31FEF400C0}"/>
              </a:ext>
            </a:extLst>
          </p:cNvPr>
          <p:cNvSpPr txBox="1"/>
          <p:nvPr/>
        </p:nvSpPr>
        <p:spPr>
          <a:xfrm>
            <a:off x="1680106" y="1500316"/>
            <a:ext cx="71733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u="sng" dirty="0"/>
              <a:t>Grupal: </a:t>
            </a:r>
            <a:r>
              <a:rPr lang="es-CO" sz="2800" dirty="0"/>
              <a:t> Conformar equipos de 3 o 4 estudiantes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Poner en común lo identificado en el video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CO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b="1" dirty="0"/>
              <a:t>Cada equipo escribe un reporte corto </a:t>
            </a:r>
          </a:p>
          <a:p>
            <a:r>
              <a:rPr lang="es-CO" sz="2800" b="1" dirty="0"/>
              <a:t>(300 palabras)</a:t>
            </a:r>
          </a:p>
          <a:p>
            <a:endParaRPr lang="es-CO" sz="2800" b="1" dirty="0"/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B64A8A1-BAE2-4A7C-BB87-6E923DD05591}"/>
              </a:ext>
            </a:extLst>
          </p:cNvPr>
          <p:cNvSpPr txBox="1"/>
          <p:nvPr/>
        </p:nvSpPr>
        <p:spPr>
          <a:xfrm>
            <a:off x="5666625" y="849380"/>
            <a:ext cx="167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0000"/>
                </a:solidFill>
              </a:rPr>
              <a:t>10 minutos</a:t>
            </a:r>
          </a:p>
        </p:txBody>
      </p:sp>
      <p:pic>
        <p:nvPicPr>
          <p:cNvPr id="8" name="Picture 2" descr="Resultado de imagen para reloj dibujo animado para colorear">
            <a:extLst>
              <a:ext uri="{FF2B5EF4-FFF2-40B4-BE49-F238E27FC236}">
                <a16:creationId xmlns:a16="http://schemas.microsoft.com/office/drawing/2014/main" id="{9D6B0B59-1914-47B8-B5AC-A78822565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78" y="38487"/>
            <a:ext cx="937553" cy="118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08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8E5365-C040-4170-A302-C67A9F3A64DF}"/>
              </a:ext>
            </a:extLst>
          </p:cNvPr>
          <p:cNvSpPr txBox="1"/>
          <p:nvPr/>
        </p:nvSpPr>
        <p:spPr>
          <a:xfrm>
            <a:off x="756744" y="700087"/>
            <a:ext cx="209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ACTIVIDAD 3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C55BC5-E660-4298-A139-4B31FEF400C0}"/>
              </a:ext>
            </a:extLst>
          </p:cNvPr>
          <p:cNvSpPr txBox="1"/>
          <p:nvPr/>
        </p:nvSpPr>
        <p:spPr>
          <a:xfrm>
            <a:off x="1806231" y="1443841"/>
            <a:ext cx="71733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u="sng" dirty="0"/>
              <a:t>Grupal: </a:t>
            </a:r>
            <a:r>
              <a:rPr lang="es-CO" sz="2800" dirty="0"/>
              <a:t> En los mismos equipos leer y analizar: </a:t>
            </a:r>
          </a:p>
          <a:p>
            <a:pPr algn="ctr"/>
            <a:r>
              <a:rPr lang="en-US" sz="2800" i="1" dirty="0"/>
              <a:t> ZAKARIA, R. The Myth of Women’s Empowerment. New York Times. Oct 5 2017.</a:t>
            </a:r>
          </a:p>
          <a:p>
            <a:r>
              <a:rPr lang="en-US" sz="2800" b="1" dirty="0"/>
              <a:t> </a:t>
            </a:r>
            <a:endParaRPr lang="es-CO" sz="2800" b="1" dirty="0"/>
          </a:p>
          <a:p>
            <a:r>
              <a:rPr lang="es-CO" sz="2800" b="1" dirty="0"/>
              <a:t>Cada equipo responde por escrito las preguntas orientadoras </a:t>
            </a:r>
          </a:p>
          <a:p>
            <a:endParaRPr lang="es-CO" sz="2800" b="1" dirty="0"/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B64A8A1-BAE2-4A7C-BB87-6E923DD05591}"/>
              </a:ext>
            </a:extLst>
          </p:cNvPr>
          <p:cNvSpPr txBox="1"/>
          <p:nvPr/>
        </p:nvSpPr>
        <p:spPr>
          <a:xfrm>
            <a:off x="5452713" y="551289"/>
            <a:ext cx="167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0000"/>
                </a:solidFill>
              </a:rPr>
              <a:t>15 minutos</a:t>
            </a:r>
          </a:p>
        </p:txBody>
      </p:sp>
      <p:pic>
        <p:nvPicPr>
          <p:cNvPr id="8" name="Picture 2" descr="Resultado de imagen para reloj dibujo animado para colorear">
            <a:extLst>
              <a:ext uri="{FF2B5EF4-FFF2-40B4-BE49-F238E27FC236}">
                <a16:creationId xmlns:a16="http://schemas.microsoft.com/office/drawing/2014/main" id="{4ACAC469-307B-4503-A7C3-4353019A9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78" y="38487"/>
            <a:ext cx="937553" cy="118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5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8E5365-C040-4170-A302-C67A9F3A64DF}"/>
              </a:ext>
            </a:extLst>
          </p:cNvPr>
          <p:cNvSpPr txBox="1"/>
          <p:nvPr/>
        </p:nvSpPr>
        <p:spPr>
          <a:xfrm>
            <a:off x="756744" y="700087"/>
            <a:ext cx="209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ACTIVIDAD 3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C55BC5-E660-4298-A139-4B31FEF400C0}"/>
              </a:ext>
            </a:extLst>
          </p:cNvPr>
          <p:cNvSpPr txBox="1"/>
          <p:nvPr/>
        </p:nvSpPr>
        <p:spPr>
          <a:xfrm>
            <a:off x="2150256" y="1443841"/>
            <a:ext cx="64706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PREGUNTAS ORIENTADORAS</a:t>
            </a:r>
          </a:p>
          <a:p>
            <a:r>
              <a:rPr lang="es-CO" sz="2800" dirty="0"/>
              <a:t>•	¿Cómo se puede definir el empoderamiento femenino?  </a:t>
            </a:r>
          </a:p>
          <a:p>
            <a:r>
              <a:rPr lang="es-CO" sz="2800" dirty="0"/>
              <a:t>•	¿Cuáles son sus limitaciones y alcances?  </a:t>
            </a:r>
          </a:p>
          <a:p>
            <a:r>
              <a:rPr lang="es-CO" sz="2800" dirty="0"/>
              <a:t>•	¿Qué punto en común tienen el video y el artículo?  ¿Cuáles puntos son divergentes?</a:t>
            </a:r>
          </a:p>
          <a:p>
            <a:r>
              <a:rPr lang="es-CO" sz="2800" dirty="0"/>
              <a:t>•	¿Cuál es la opinión de su equipo respecto al tema del  empoderamiento femenino?</a:t>
            </a:r>
          </a:p>
          <a:p>
            <a:endParaRPr lang="es-CO" sz="2800" b="1" dirty="0"/>
          </a:p>
          <a:p>
            <a:r>
              <a:rPr lang="es-CO" sz="2800" dirty="0"/>
              <a:t> </a:t>
            </a:r>
          </a:p>
          <a:p>
            <a:endParaRPr lang="es-CO" sz="2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B64A8A1-BAE2-4A7C-BB87-6E923DD05591}"/>
              </a:ext>
            </a:extLst>
          </p:cNvPr>
          <p:cNvSpPr txBox="1"/>
          <p:nvPr/>
        </p:nvSpPr>
        <p:spPr>
          <a:xfrm>
            <a:off x="5406495" y="810783"/>
            <a:ext cx="167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0000"/>
                </a:solidFill>
              </a:rPr>
              <a:t>15 minutos</a:t>
            </a:r>
          </a:p>
        </p:txBody>
      </p:sp>
      <p:pic>
        <p:nvPicPr>
          <p:cNvPr id="8" name="Picture 2" descr="Resultado de imagen para reloj dibujo animado para colorear">
            <a:extLst>
              <a:ext uri="{FF2B5EF4-FFF2-40B4-BE49-F238E27FC236}">
                <a16:creationId xmlns:a16="http://schemas.microsoft.com/office/drawing/2014/main" id="{49462AE4-F092-49D5-B328-F934C581B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78" y="38487"/>
            <a:ext cx="937553" cy="118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35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95FFA1B-8020-44B4-B9A3-B6C05DFE5ECB}"/>
              </a:ext>
            </a:extLst>
          </p:cNvPr>
          <p:cNvSpPr/>
          <p:nvPr/>
        </p:nvSpPr>
        <p:spPr>
          <a:xfrm>
            <a:off x="1825867" y="2045328"/>
            <a:ext cx="57445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Muchas gracias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4D8F94B-4EAE-423B-8909-9A038438D14B}"/>
              </a:ext>
            </a:extLst>
          </p:cNvPr>
          <p:cNvSpPr txBox="1"/>
          <p:nvPr/>
        </p:nvSpPr>
        <p:spPr>
          <a:xfrm>
            <a:off x="2447380" y="3418159"/>
            <a:ext cx="4249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/>
              <a:t>yady.barrero@udea.edu.co</a:t>
            </a:r>
          </a:p>
        </p:txBody>
      </p:sp>
    </p:spTree>
    <p:extLst>
      <p:ext uri="{BB962C8B-B14F-4D97-AF65-F5344CB8AC3E}">
        <p14:creationId xmlns:p14="http://schemas.microsoft.com/office/powerpoint/2010/main" val="1257756434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185</Words>
  <Application>Microsoft Office PowerPoint</Application>
  <PresentationFormat>Presentación en pantalla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ESTILO 1</vt:lpstr>
      <vt:lpstr>ESTILO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Yady Marcela Barrero </cp:lastModifiedBy>
  <cp:revision>12</cp:revision>
  <dcterms:created xsi:type="dcterms:W3CDTF">2019-05-21T04:55:41Z</dcterms:created>
  <dcterms:modified xsi:type="dcterms:W3CDTF">2019-07-09T03:39:29Z</dcterms:modified>
</cp:coreProperties>
</file>