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56" r:id="rId2"/>
    <p:sldId id="257" r:id="rId3"/>
    <p:sldId id="260" r:id="rId4"/>
    <p:sldId id="263" r:id="rId5"/>
    <p:sldId id="262" r:id="rId6"/>
    <p:sldId id="271" r:id="rId7"/>
    <p:sldId id="261" r:id="rId8"/>
    <p:sldId id="268" r:id="rId9"/>
    <p:sldId id="265" r:id="rId10"/>
    <p:sldId id="269" r:id="rId11"/>
    <p:sldId id="267" r:id="rId12"/>
    <p:sldId id="270" r:id="rId13"/>
    <p:sldId id="272" r:id="rId14"/>
    <p:sldId id="266"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187" autoAdjust="0"/>
  </p:normalViewPr>
  <p:slideViewPr>
    <p:cSldViewPr>
      <p:cViewPr varScale="1">
        <p:scale>
          <a:sx n="74" d="100"/>
          <a:sy n="74" d="100"/>
        </p:scale>
        <p:origin x="126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CFEE4517-F424-4E69-9DD2-93CA0D053859}" type="datetimeFigureOut">
              <a:rPr lang="en-GB" smtClean="0"/>
              <a:t>10/07/2019</a:t>
            </a:fld>
            <a:endParaRPr lang="en-GB"/>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68BB1036-1171-480D-9952-DD51D8A9F323}" type="slidenum">
              <a:rPr lang="en-GB" smtClean="0"/>
              <a:t>‹#›</a:t>
            </a:fld>
            <a:endParaRPr lang="en-GB"/>
          </a:p>
        </p:txBody>
      </p:sp>
    </p:spTree>
    <p:extLst>
      <p:ext uri="{BB962C8B-B14F-4D97-AF65-F5344CB8AC3E}">
        <p14:creationId xmlns:p14="http://schemas.microsoft.com/office/powerpoint/2010/main" val="41091179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3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3666537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4103426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3891016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1621102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31687" y="6324600"/>
            <a:ext cx="2133600" cy="365125"/>
          </a:xfrm>
        </p:spPr>
        <p:txBody>
          <a:bodyPr/>
          <a:lstStyle/>
          <a:p>
            <a:fld id="{ED11E719-344E-4855-96ED-A3BF1420FC84}" type="datetimeFigureOut">
              <a:rPr lang="en-US" smtClean="0"/>
              <a:t>7/10/2019</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a:xfrm>
            <a:off x="7036806" y="6324600"/>
            <a:ext cx="2133600" cy="365125"/>
          </a:xfrm>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1994269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3960979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6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329350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737424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3760467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3688569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D11E719-344E-4855-96ED-A3BF1420FC84}" type="datetimeFigureOut">
              <a:rPr lang="en-US" smtClean="0"/>
              <a:t>7/10/2019</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4BF19776-9C6D-4762-A9B4-7AABFB7D044C}" type="slidenum">
              <a:rPr lang="en-US" smtClean="0"/>
              <a:t>‹#›</a:t>
            </a:fld>
            <a:endParaRPr lang="en-US"/>
          </a:p>
        </p:txBody>
      </p:sp>
    </p:spTree>
    <p:extLst>
      <p:ext uri="{BB962C8B-B14F-4D97-AF65-F5344CB8AC3E}">
        <p14:creationId xmlns:p14="http://schemas.microsoft.com/office/powerpoint/2010/main" val="3491072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11E719-344E-4855-96ED-A3BF1420FC84}" type="datetimeFigureOut">
              <a:rPr lang="en-US" smtClean="0"/>
              <a:t>7/10/2019</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19776-9C6D-4762-A9B4-7AABFB7D044C}" type="slidenum">
              <a:rPr lang="en-US" smtClean="0"/>
              <a:t>‹#›</a:t>
            </a:fld>
            <a:endParaRPr lang="en-US"/>
          </a:p>
        </p:txBody>
      </p:sp>
      <p:grpSp>
        <p:nvGrpSpPr>
          <p:cNvPr id="7" name="6 Grupo"/>
          <p:cNvGrpSpPr/>
          <p:nvPr userDrawn="1"/>
        </p:nvGrpSpPr>
        <p:grpSpPr>
          <a:xfrm>
            <a:off x="-152400" y="-533400"/>
            <a:ext cx="10058400" cy="7602942"/>
            <a:chOff x="0" y="-457200"/>
            <a:chExt cx="9742251" cy="7290030"/>
          </a:xfrm>
        </p:grpSpPr>
        <p:pic>
          <p:nvPicPr>
            <p:cNvPr id="8" name="7 Imagen"/>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37289"/>
              <a:ext cx="7772400" cy="6795541"/>
            </a:xfrm>
            <a:prstGeom prst="rect">
              <a:avLst/>
            </a:prstGeom>
          </p:spPr>
        </p:pic>
        <p:pic>
          <p:nvPicPr>
            <p:cNvPr id="9" name="8 Imagen"/>
            <p:cNvPicPr>
              <a:picLocks noChangeAspect="1"/>
            </p:cNvPicPr>
            <p:nvPr userDrawn="1"/>
          </p:nvPicPr>
          <p:blipFill rotWithShape="1">
            <a:blip r:embed="rId13">
              <a:extLst>
                <a:ext uri="{28A0092B-C50C-407E-A947-70E740481C1C}">
                  <a14:useLocalDpi xmlns:a14="http://schemas.microsoft.com/office/drawing/2010/main" val="0"/>
                </a:ext>
              </a:extLst>
            </a:blip>
            <a:srcRect l="54067" t="-7646" r="-5882" b="3578"/>
            <a:stretch/>
          </p:blipFill>
          <p:spPr>
            <a:xfrm>
              <a:off x="5715000" y="-457200"/>
              <a:ext cx="4027251" cy="7072009"/>
            </a:xfrm>
            <a:prstGeom prst="rect">
              <a:avLst/>
            </a:prstGeom>
          </p:spPr>
        </p:pic>
      </p:grpSp>
    </p:spTree>
    <p:extLst>
      <p:ext uri="{BB962C8B-B14F-4D97-AF65-F5344CB8AC3E}">
        <p14:creationId xmlns:p14="http://schemas.microsoft.com/office/powerpoint/2010/main" val="1110103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pPr algn="r"/>
            <a:r>
              <a:rPr lang="en-US" b="1" dirty="0" err="1">
                <a:solidFill>
                  <a:schemeClr val="tx2"/>
                </a:solidFill>
                <a:latin typeface="Eras Medium ITC" panose="020B0602030504020804" pitchFamily="34" charset="0"/>
              </a:rPr>
              <a:t>Innovaciones</a:t>
            </a:r>
            <a:r>
              <a:rPr lang="en-US" b="1" dirty="0">
                <a:solidFill>
                  <a:schemeClr val="tx2"/>
                </a:solidFill>
                <a:latin typeface="Eras Medium ITC" panose="020B0602030504020804" pitchFamily="34" charset="0"/>
              </a:rPr>
              <a:t> en el </a:t>
            </a:r>
            <a:r>
              <a:rPr lang="en-US" b="1" dirty="0" err="1">
                <a:solidFill>
                  <a:schemeClr val="tx2"/>
                </a:solidFill>
                <a:latin typeface="Eras Medium ITC" panose="020B0602030504020804" pitchFamily="34" charset="0"/>
              </a:rPr>
              <a:t>cuidado</a:t>
            </a:r>
            <a:r>
              <a:rPr lang="en-US" dirty="0">
                <a:latin typeface="Eras Medium ITC" panose="020B0602030504020804" pitchFamily="34" charset="0"/>
              </a:rPr>
              <a:t/>
            </a:r>
            <a:br>
              <a:rPr lang="en-US" dirty="0">
                <a:latin typeface="Eras Medium ITC" panose="020B0602030504020804" pitchFamily="34" charset="0"/>
              </a:rPr>
            </a:br>
            <a:r>
              <a:rPr lang="en-US" dirty="0" err="1">
                <a:latin typeface="Eras Medium ITC" panose="020B0602030504020804" pitchFamily="34" charset="0"/>
              </a:rPr>
              <a:t>Nuevos</a:t>
            </a:r>
            <a:r>
              <a:rPr lang="en-US" dirty="0">
                <a:latin typeface="Eras Medium ITC" panose="020B0602030504020804" pitchFamily="34" charset="0"/>
              </a:rPr>
              <a:t> </a:t>
            </a:r>
            <a:r>
              <a:rPr lang="en-US" dirty="0" err="1">
                <a:latin typeface="Eras Medium ITC" panose="020B0602030504020804" pitchFamily="34" charset="0"/>
              </a:rPr>
              <a:t>conceptos</a:t>
            </a:r>
            <a:r>
              <a:rPr lang="en-US" dirty="0">
                <a:latin typeface="Eras Medium ITC" panose="020B0602030504020804" pitchFamily="34" charset="0"/>
              </a:rPr>
              <a:t>, </a:t>
            </a:r>
            <a:r>
              <a:rPr lang="en-US" dirty="0" err="1">
                <a:latin typeface="Eras Medium ITC" panose="020B0602030504020804" pitchFamily="34" charset="0"/>
              </a:rPr>
              <a:t>nuevos</a:t>
            </a:r>
            <a:r>
              <a:rPr lang="en-US" dirty="0">
                <a:latin typeface="Eras Medium ITC" panose="020B0602030504020804" pitchFamily="34" charset="0"/>
              </a:rPr>
              <a:t> </a:t>
            </a:r>
            <a:r>
              <a:rPr lang="en-US" dirty="0" err="1">
                <a:latin typeface="Eras Medium ITC" panose="020B0602030504020804" pitchFamily="34" charset="0"/>
              </a:rPr>
              <a:t>actores</a:t>
            </a:r>
            <a:r>
              <a:rPr lang="en-US" dirty="0">
                <a:latin typeface="Eras Medium ITC" panose="020B0602030504020804" pitchFamily="34" charset="0"/>
              </a:rPr>
              <a:t>, </a:t>
            </a:r>
            <a:r>
              <a:rPr lang="en-US" dirty="0" err="1">
                <a:latin typeface="Eras Medium ITC" panose="020B0602030504020804" pitchFamily="34" charset="0"/>
              </a:rPr>
              <a:t>nuevas</a:t>
            </a:r>
            <a:r>
              <a:rPr lang="en-US" dirty="0">
                <a:latin typeface="Eras Medium ITC" panose="020B0602030504020804" pitchFamily="34" charset="0"/>
              </a:rPr>
              <a:t> </a:t>
            </a:r>
            <a:r>
              <a:rPr lang="en-US" dirty="0" err="1">
                <a:latin typeface="Eras Medium ITC" panose="020B0602030504020804" pitchFamily="34" charset="0"/>
              </a:rPr>
              <a:t>políticas</a:t>
            </a:r>
            <a:endParaRPr lang="en-US" dirty="0">
              <a:latin typeface="Eras Medium ITC" panose="020B0602030504020804" pitchFamily="34" charset="0"/>
            </a:endParaRPr>
          </a:p>
        </p:txBody>
      </p:sp>
      <p:sp>
        <p:nvSpPr>
          <p:cNvPr id="3" name="2 Subtítulo"/>
          <p:cNvSpPr>
            <a:spLocks noGrp="1"/>
          </p:cNvSpPr>
          <p:nvPr>
            <p:ph type="subTitle" idx="1"/>
          </p:nvPr>
        </p:nvSpPr>
        <p:spPr/>
        <p:txBody>
          <a:bodyPr/>
          <a:lstStyle/>
          <a:p>
            <a:endParaRPr lang="en-US" dirty="0">
              <a:latin typeface="Eras Light ITC" panose="020B0402030504020804" pitchFamily="34" charset="0"/>
            </a:endParaRPr>
          </a:p>
          <a:p>
            <a:r>
              <a:rPr lang="en-US" dirty="0">
                <a:latin typeface="Eras Light ITC" panose="020B0402030504020804" pitchFamily="34" charset="0"/>
              </a:rPr>
              <a:t>Valeria Esquivel, </a:t>
            </a:r>
          </a:p>
          <a:p>
            <a:r>
              <a:rPr lang="en-US" sz="2000" dirty="0" err="1" smtClean="0">
                <a:latin typeface="Eras Light ITC" panose="020B0402030504020804" pitchFamily="34" charset="0"/>
              </a:rPr>
              <a:t>Especialista</a:t>
            </a:r>
            <a:r>
              <a:rPr lang="en-US" sz="2000" dirty="0" smtClean="0">
                <a:latin typeface="Eras Light ITC" panose="020B0402030504020804" pitchFamily="34" charset="0"/>
              </a:rPr>
              <a:t> en </a:t>
            </a:r>
            <a:r>
              <a:rPr lang="en-US" sz="2000" dirty="0" smtClean="0">
                <a:latin typeface="Eras Light ITC" panose="020B0402030504020804" pitchFamily="34" charset="0"/>
              </a:rPr>
              <a:t>Género y </a:t>
            </a:r>
            <a:r>
              <a:rPr lang="en-US" sz="2000" dirty="0" err="1" smtClean="0">
                <a:latin typeface="Eras Light ITC" panose="020B0402030504020804" pitchFamily="34" charset="0"/>
              </a:rPr>
              <a:t>Políticas</a:t>
            </a:r>
            <a:r>
              <a:rPr lang="en-US" sz="2000" dirty="0" smtClean="0">
                <a:latin typeface="Eras Light ITC" panose="020B0402030504020804" pitchFamily="34" charset="0"/>
              </a:rPr>
              <a:t> </a:t>
            </a:r>
            <a:r>
              <a:rPr lang="en-US" sz="2000" dirty="0" smtClean="0">
                <a:latin typeface="Eras Light ITC" panose="020B0402030504020804" pitchFamily="34" charset="0"/>
              </a:rPr>
              <a:t>de </a:t>
            </a:r>
            <a:r>
              <a:rPr lang="en-US" sz="2000" dirty="0" err="1" smtClean="0">
                <a:latin typeface="Eras Light ITC" panose="020B0402030504020804" pitchFamily="34" charset="0"/>
              </a:rPr>
              <a:t>Empleo</a:t>
            </a:r>
            <a:r>
              <a:rPr lang="en-US" sz="2000" dirty="0" smtClean="0">
                <a:latin typeface="Eras Light ITC" panose="020B0402030504020804" pitchFamily="34" charset="0"/>
              </a:rPr>
              <a:t>, </a:t>
            </a:r>
            <a:r>
              <a:rPr lang="en-US" sz="2000" dirty="0">
                <a:latin typeface="Eras Light ITC" panose="020B0402030504020804" pitchFamily="34" charset="0"/>
              </a:rPr>
              <a:t>OIT</a:t>
            </a:r>
          </a:p>
        </p:txBody>
      </p:sp>
    </p:spTree>
    <p:extLst>
      <p:ext uri="{BB962C8B-B14F-4D97-AF65-F5344CB8AC3E}">
        <p14:creationId xmlns:p14="http://schemas.microsoft.com/office/powerpoint/2010/main" val="3471348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a:solidFill>
                  <a:schemeClr val="tx2"/>
                </a:solidFill>
                <a:latin typeface="Eras Medium ITC" panose="020B0602030504020804" pitchFamily="34" charset="0"/>
              </a:rPr>
              <a:t>Agendas de </a:t>
            </a:r>
            <a:r>
              <a:rPr lang="en-US" b="1" dirty="0" err="1">
                <a:solidFill>
                  <a:schemeClr val="tx2"/>
                </a:solidFill>
                <a:latin typeface="Eras Medium ITC" panose="020B0602030504020804" pitchFamily="34" charset="0"/>
              </a:rPr>
              <a:t>cuidados</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620000" cy="4267200"/>
          </a:xfrm>
        </p:spPr>
        <p:txBody>
          <a:bodyPr>
            <a:normAutofit fontScale="62500" lnSpcReduction="20000"/>
          </a:bodyPr>
          <a:lstStyle/>
          <a:p>
            <a:pPr algn="l"/>
            <a:r>
              <a:rPr lang="es-ES" dirty="0" smtClean="0">
                <a:latin typeface="Eras Light ITC" panose="020B0402030504020804" pitchFamily="34" charset="0"/>
              </a:rPr>
              <a:t>Las agendas de cuidados sostienen políticas de cuidado transformadoras cuando:</a:t>
            </a:r>
          </a:p>
          <a:p>
            <a:pPr marL="457200" indent="-457200" algn="l">
              <a:buFont typeface="Arial" panose="020B0604020202020204" pitchFamily="34" charset="0"/>
              <a:buChar char="•"/>
            </a:pPr>
            <a:r>
              <a:rPr lang="es-ES" dirty="0" smtClean="0">
                <a:latin typeface="Eras Light ITC" panose="020B0402030504020804" pitchFamily="34" charset="0"/>
              </a:rPr>
              <a:t>se </a:t>
            </a:r>
            <a:r>
              <a:rPr lang="es-ES" dirty="0">
                <a:latin typeface="Eras Light ITC" panose="020B0402030504020804" pitchFamily="34" charset="0"/>
              </a:rPr>
              <a:t>establecen canales de diálogo </a:t>
            </a:r>
            <a:r>
              <a:rPr lang="es-ES" dirty="0" smtClean="0">
                <a:latin typeface="Eras Light ITC" panose="020B0402030504020804" pitchFamily="34" charset="0"/>
              </a:rPr>
              <a:t>con movimientos </a:t>
            </a:r>
            <a:r>
              <a:rPr lang="es-ES" dirty="0">
                <a:latin typeface="Eras Light ITC" panose="020B0402030504020804" pitchFamily="34" charset="0"/>
              </a:rPr>
              <a:t>sociales y de mujeres, </a:t>
            </a:r>
            <a:r>
              <a:rPr lang="es-ES" dirty="0" smtClean="0">
                <a:latin typeface="Eras Light ITC" panose="020B0402030504020804" pitchFamily="34" charset="0"/>
              </a:rPr>
              <a:t>sindicatos y </a:t>
            </a:r>
            <a:r>
              <a:rPr lang="es-ES" dirty="0">
                <a:latin typeface="Eras Light ITC" panose="020B0402030504020804" pitchFamily="34" charset="0"/>
              </a:rPr>
              <a:t>organizaciones de personas con </a:t>
            </a:r>
            <a:r>
              <a:rPr lang="es-ES" dirty="0" smtClean="0">
                <a:latin typeface="Eras Light ITC" panose="020B0402030504020804" pitchFamily="34" charset="0"/>
              </a:rPr>
              <a:t>necesidades específicas </a:t>
            </a:r>
            <a:r>
              <a:rPr lang="es-ES" dirty="0">
                <a:latin typeface="Eras Light ITC" panose="020B0402030504020804" pitchFamily="34" charset="0"/>
              </a:rPr>
              <a:t>de cuidado, con el fin de </a:t>
            </a:r>
            <a:r>
              <a:rPr lang="es-ES" dirty="0" smtClean="0">
                <a:latin typeface="Eras Light ITC" panose="020B0402030504020804" pitchFamily="34" charset="0"/>
              </a:rPr>
              <a:t>establecer prioridades </a:t>
            </a:r>
            <a:r>
              <a:rPr lang="es-ES" dirty="0">
                <a:latin typeface="Eras Light ITC" panose="020B0402030504020804" pitchFamily="34" charset="0"/>
              </a:rPr>
              <a:t>en la formulación de políticas</a:t>
            </a:r>
            <a:r>
              <a:rPr lang="es-ES" dirty="0" smtClean="0">
                <a:latin typeface="Eras Light ITC" panose="020B0402030504020804" pitchFamily="34" charset="0"/>
              </a:rPr>
              <a:t>;</a:t>
            </a:r>
          </a:p>
          <a:p>
            <a:pPr marL="457200" indent="-457200" algn="l">
              <a:buFont typeface="Arial" panose="020B0604020202020204" pitchFamily="34" charset="0"/>
              <a:buChar char="•"/>
            </a:pPr>
            <a:r>
              <a:rPr lang="es-ES" dirty="0" smtClean="0">
                <a:latin typeface="Eras Light ITC" panose="020B0402030504020804" pitchFamily="34" charset="0"/>
              </a:rPr>
              <a:t>la </a:t>
            </a:r>
            <a:r>
              <a:rPr lang="es-ES" dirty="0">
                <a:latin typeface="Eras Light ITC" panose="020B0402030504020804" pitchFamily="34" charset="0"/>
              </a:rPr>
              <a:t>coordinación institucional </a:t>
            </a:r>
            <a:r>
              <a:rPr lang="es-ES" dirty="0" smtClean="0">
                <a:latin typeface="Eras Light ITC" panose="020B0402030504020804" pitchFamily="34" charset="0"/>
              </a:rPr>
              <a:t>concilia eficazmente </a:t>
            </a:r>
            <a:r>
              <a:rPr lang="es-ES" dirty="0">
                <a:latin typeface="Eras Light ITC" panose="020B0402030504020804" pitchFamily="34" charset="0"/>
              </a:rPr>
              <a:t>las divisiones sectoriales entre salud</a:t>
            </a:r>
            <a:r>
              <a:rPr lang="es-ES" dirty="0" smtClean="0">
                <a:latin typeface="Eras Light ITC" panose="020B0402030504020804" pitchFamily="34" charset="0"/>
              </a:rPr>
              <a:t>, educación</a:t>
            </a:r>
            <a:r>
              <a:rPr lang="es-ES" dirty="0">
                <a:latin typeface="Eras Light ITC" panose="020B0402030504020804" pitchFamily="34" charset="0"/>
              </a:rPr>
              <a:t>, infraestructura y protección social</a:t>
            </a:r>
            <a:r>
              <a:rPr lang="es-ES" dirty="0" smtClean="0">
                <a:latin typeface="Eras Light ITC" panose="020B0402030504020804" pitchFamily="34" charset="0"/>
              </a:rPr>
              <a:t>;</a:t>
            </a:r>
          </a:p>
          <a:p>
            <a:pPr marL="457200" indent="-457200" algn="l">
              <a:buFont typeface="Arial" panose="020B0604020202020204" pitchFamily="34" charset="0"/>
              <a:buChar char="•"/>
            </a:pPr>
            <a:r>
              <a:rPr lang="es-ES" dirty="0" smtClean="0">
                <a:latin typeface="Eras Light ITC" panose="020B0402030504020804" pitchFamily="34" charset="0"/>
              </a:rPr>
              <a:t>la </a:t>
            </a:r>
            <a:r>
              <a:rPr lang="es-ES" dirty="0">
                <a:latin typeface="Eras Light ITC" panose="020B0402030504020804" pitchFamily="34" charset="0"/>
              </a:rPr>
              <a:t>perspectiva de género se integra en el </a:t>
            </a:r>
            <a:r>
              <a:rPr lang="es-ES" dirty="0" smtClean="0">
                <a:latin typeface="Eras Light ITC" panose="020B0402030504020804" pitchFamily="34" charset="0"/>
              </a:rPr>
              <a:t>diseño y </a:t>
            </a:r>
            <a:r>
              <a:rPr lang="es-ES" dirty="0">
                <a:latin typeface="Eras Light ITC" panose="020B0402030504020804" pitchFamily="34" charset="0"/>
              </a:rPr>
              <a:t>la implementación de las políticas de </a:t>
            </a:r>
            <a:r>
              <a:rPr lang="es-ES" dirty="0" smtClean="0">
                <a:latin typeface="Eras Light ITC" panose="020B0402030504020804" pitchFamily="34" charset="0"/>
              </a:rPr>
              <a:t>cuidado desde </a:t>
            </a:r>
            <a:r>
              <a:rPr lang="es-ES" dirty="0">
                <a:latin typeface="Eras Light ITC" panose="020B0402030504020804" pitchFamily="34" charset="0"/>
              </a:rPr>
              <a:t>el inicio, y se ofrecen condiciones de </a:t>
            </a:r>
            <a:r>
              <a:rPr lang="es-ES" dirty="0" smtClean="0">
                <a:latin typeface="Eras Light ITC" panose="020B0402030504020804" pitchFamily="34" charset="0"/>
              </a:rPr>
              <a:t>trabajo decente </a:t>
            </a:r>
            <a:r>
              <a:rPr lang="es-ES" dirty="0">
                <a:latin typeface="Eras Light ITC" panose="020B0402030504020804" pitchFamily="34" charset="0"/>
              </a:rPr>
              <a:t>a las y los trabajadores del cuidado; </a:t>
            </a:r>
            <a:r>
              <a:rPr lang="es-ES" dirty="0" smtClean="0">
                <a:latin typeface="Eras Light ITC" panose="020B0402030504020804" pitchFamily="34" charset="0"/>
              </a:rPr>
              <a:t>y </a:t>
            </a:r>
          </a:p>
          <a:p>
            <a:pPr marL="457200" indent="-457200" algn="l">
              <a:buFont typeface="Arial" panose="020B0604020202020204" pitchFamily="34" charset="0"/>
              <a:buChar char="•"/>
            </a:pPr>
            <a:r>
              <a:rPr lang="es-ES" dirty="0" smtClean="0">
                <a:latin typeface="Eras Light ITC" panose="020B0402030504020804" pitchFamily="34" charset="0"/>
              </a:rPr>
              <a:t>se </a:t>
            </a:r>
            <a:r>
              <a:rPr lang="es-ES" dirty="0">
                <a:latin typeface="Eras Light ITC" panose="020B0402030504020804" pitchFamily="34" charset="0"/>
              </a:rPr>
              <a:t>enmarcan dentro de un enfoque universal </a:t>
            </a:r>
            <a:r>
              <a:rPr lang="es-ES" dirty="0" smtClean="0">
                <a:latin typeface="Eras Light ITC" panose="020B0402030504020804" pitchFamily="34" charset="0"/>
              </a:rPr>
              <a:t>de protección </a:t>
            </a:r>
            <a:r>
              <a:rPr lang="es-ES" dirty="0">
                <a:latin typeface="Eras Light ITC" panose="020B0402030504020804" pitchFamily="34" charset="0"/>
              </a:rPr>
              <a:t>social basado en derechos humanos.</a:t>
            </a:r>
          </a:p>
          <a:p>
            <a:endParaRPr lang="en-US" dirty="0">
              <a:latin typeface="Eras Light ITC" panose="020B0402030504020804" pitchFamily="34" charset="0"/>
            </a:endParaRPr>
          </a:p>
        </p:txBody>
      </p:sp>
    </p:spTree>
    <p:extLst>
      <p:ext uri="{BB962C8B-B14F-4D97-AF65-F5344CB8AC3E}">
        <p14:creationId xmlns:p14="http://schemas.microsoft.com/office/powerpoint/2010/main" val="1997841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smtClean="0">
                <a:solidFill>
                  <a:schemeClr val="tx2"/>
                </a:solidFill>
                <a:latin typeface="Eras Medium ITC" panose="020B0602030504020804" pitchFamily="34" charset="0"/>
              </a:rPr>
              <a:t>El SNIC de Uruguay</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4572000"/>
          </a:xfrm>
        </p:spPr>
        <p:txBody>
          <a:bodyPr>
            <a:normAutofit fontScale="47500" lnSpcReduction="20000"/>
          </a:bodyPr>
          <a:lstStyle/>
          <a:p>
            <a:pPr algn="l"/>
            <a:r>
              <a:rPr lang="es-ES" dirty="0" smtClean="0">
                <a:latin typeface="Eras Light ITC" panose="020B0402030504020804" pitchFamily="34" charset="0"/>
              </a:rPr>
              <a:t>Art</a:t>
            </a:r>
            <a:r>
              <a:rPr lang="es-ES" dirty="0">
                <a:latin typeface="Eras Light ITC" panose="020B0402030504020804" pitchFamily="34" charset="0"/>
              </a:rPr>
              <a:t>. 3, A) “cuidados: las acciones que las personas dependientes deben recibir para garantizar su derecho a la atención de las actividades y necesidades básicas de la vida diaria por carecer de autonomía para realizarlas por sí mismas. Es tanto un derecho como una función social que implica la promoción del desarrollo de la autonomía personal, atención y asistencia a las personas dependientes</a:t>
            </a:r>
            <a:r>
              <a:rPr lang="es-ES" dirty="0" smtClean="0">
                <a:latin typeface="Eras Light ITC" panose="020B0402030504020804" pitchFamily="34" charset="0"/>
              </a:rPr>
              <a:t>”.</a:t>
            </a:r>
            <a:endParaRPr lang="es-ES" dirty="0">
              <a:latin typeface="Eras Light ITC" panose="020B0402030504020804" pitchFamily="34" charset="0"/>
            </a:endParaRPr>
          </a:p>
          <a:p>
            <a:pPr algn="l"/>
            <a:r>
              <a:rPr lang="es-ES" dirty="0">
                <a:latin typeface="Eras Light ITC" panose="020B0402030504020804" pitchFamily="34" charset="0"/>
              </a:rPr>
              <a:t>Art. 5, “El Estado, considerando sus disponibilidades presupuestales, prestará a las personas en situación de dependencia, el amparo a sus derechos en la medida necesaria y suficiente, procurando el mayor grado posible de desarrollo de su autonomía personal.”</a:t>
            </a:r>
          </a:p>
          <a:p>
            <a:pPr algn="l"/>
            <a:r>
              <a:rPr lang="es-ES" dirty="0" smtClean="0">
                <a:latin typeface="Eras Light ITC" panose="020B0402030504020804" pitchFamily="34" charset="0"/>
              </a:rPr>
              <a:t>Art</a:t>
            </a:r>
            <a:r>
              <a:rPr lang="es-ES" dirty="0">
                <a:latin typeface="Eras Light ITC" panose="020B0402030504020804" pitchFamily="34" charset="0"/>
              </a:rPr>
              <a:t>. 4, “Son principios y directrices del SNIC: (…) G) La inclusión de las perspectivas de género y generacional, teniendo en cuenta las distintas necesidades de mujeres, hombres y grupos etarios, promoviendo la superación cultural de la división sexual del trabajo y la distribución de las tareas de cuidados entre todos los actores de la sociedad.” </a:t>
            </a:r>
            <a:endParaRPr lang="es-ES" dirty="0" smtClean="0">
              <a:latin typeface="Eras Light ITC" panose="020B0402030504020804" pitchFamily="34" charset="0"/>
            </a:endParaRPr>
          </a:p>
          <a:p>
            <a:pPr algn="l"/>
            <a:r>
              <a:rPr lang="es-ES" dirty="0" smtClean="0">
                <a:latin typeface="Eras Light ITC" panose="020B0402030504020804" pitchFamily="34" charset="0"/>
              </a:rPr>
              <a:t>Art</a:t>
            </a:r>
            <a:r>
              <a:rPr lang="es-ES" dirty="0">
                <a:latin typeface="Eras Light ITC" panose="020B0402030504020804" pitchFamily="34" charset="0"/>
              </a:rPr>
              <a:t>. 8, “Son titulares de los derechos establecidos en la presente ley: </a:t>
            </a:r>
            <a:endParaRPr lang="es-ES" dirty="0" smtClean="0">
              <a:latin typeface="Eras Light ITC" panose="020B0402030504020804" pitchFamily="34" charset="0"/>
            </a:endParaRPr>
          </a:p>
          <a:p>
            <a:pPr marL="514350" indent="-514350" algn="l">
              <a:buAutoNum type="alphaUcParenR"/>
            </a:pPr>
            <a:r>
              <a:rPr lang="es-ES" dirty="0" smtClean="0">
                <a:latin typeface="Eras Light ITC" panose="020B0402030504020804" pitchFamily="34" charset="0"/>
              </a:rPr>
              <a:t>Quienes </a:t>
            </a:r>
            <a:r>
              <a:rPr lang="es-ES" dirty="0">
                <a:latin typeface="Eras Light ITC" panose="020B0402030504020804" pitchFamily="34" charset="0"/>
              </a:rPr>
              <a:t>se encuentren en situación de dependencia, considerando como tales las personas que requieran apoyos específicos para el desarrollo de sus actividades y la satisfacción de las necesidades básicas de la vida diaria. Por ello, se consideran personas en situación de dependencia: 1) Niñas y niños de hasta doce años. 2) Personas con discapacidad que carecen de autonomía para desarrollar actividades y atender por si mismas sus necesidades básicas de la vida diaria. 3) Personas mayores de sesenta y cinco años que carecen de autonomía para desarrollar las actividades y atender por si mismas sus necesidades básicas de la vida diaria. </a:t>
            </a:r>
            <a:endParaRPr lang="es-ES" dirty="0" smtClean="0">
              <a:latin typeface="Eras Light ITC" panose="020B0402030504020804" pitchFamily="34" charset="0"/>
            </a:endParaRPr>
          </a:p>
          <a:p>
            <a:pPr marL="514350" indent="-514350" algn="l">
              <a:buAutoNum type="alphaUcParenR"/>
            </a:pPr>
            <a:r>
              <a:rPr lang="es-ES" dirty="0" smtClean="0">
                <a:latin typeface="Eras Light ITC" panose="020B0402030504020804" pitchFamily="34" charset="0"/>
              </a:rPr>
              <a:t>Quienes </a:t>
            </a:r>
            <a:r>
              <a:rPr lang="es-ES" dirty="0">
                <a:latin typeface="Eras Light ITC" panose="020B0402030504020804" pitchFamily="34" charset="0"/>
              </a:rPr>
              <a:t>prestan servicios de cuidados</a:t>
            </a:r>
            <a:r>
              <a:rPr lang="es-ES" dirty="0" smtClean="0">
                <a:latin typeface="Eras Light ITC" panose="020B0402030504020804" pitchFamily="34" charset="0"/>
              </a:rPr>
              <a:t>.”.</a:t>
            </a:r>
            <a:endParaRPr lang="es-ES" dirty="0">
              <a:latin typeface="Eras Light ITC" panose="020B0402030504020804" pitchFamily="34" charset="0"/>
            </a:endParaRPr>
          </a:p>
          <a:p>
            <a:pPr algn="l"/>
            <a:endParaRPr lang="es-ES" dirty="0">
              <a:latin typeface="Eras Light ITC" panose="020B0402030504020804" pitchFamily="34" charset="0"/>
            </a:endParaRPr>
          </a:p>
        </p:txBody>
      </p:sp>
    </p:spTree>
    <p:extLst>
      <p:ext uri="{BB962C8B-B14F-4D97-AF65-F5344CB8AC3E}">
        <p14:creationId xmlns:p14="http://schemas.microsoft.com/office/powerpoint/2010/main" val="314297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smtClean="0">
                <a:solidFill>
                  <a:schemeClr val="tx2"/>
                </a:solidFill>
                <a:latin typeface="Eras Medium ITC" panose="020B0602030504020804" pitchFamily="34" charset="0"/>
              </a:rPr>
              <a:t>El SNIC de Uruguay</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5257800"/>
          </a:xfrm>
        </p:spPr>
        <p:txBody>
          <a:bodyPr>
            <a:normAutofit fontScale="62500" lnSpcReduction="20000"/>
          </a:bodyPr>
          <a:lstStyle/>
          <a:p>
            <a:pPr algn="l"/>
            <a:r>
              <a:rPr lang="es-ES" dirty="0" smtClean="0">
                <a:latin typeface="Eras Light ITC" panose="020B0402030504020804" pitchFamily="34" charset="0"/>
              </a:rPr>
              <a:t>El </a:t>
            </a:r>
            <a:r>
              <a:rPr lang="es-ES" dirty="0">
                <a:latin typeface="Eras Light ITC" panose="020B0402030504020804" pitchFamily="34" charset="0"/>
              </a:rPr>
              <a:t>SNIC fue el resultado de la movilización política y de amplias alianzas forjadas entre los movimientos sociales y de mujeres</a:t>
            </a:r>
            <a:r>
              <a:rPr lang="es-ES" dirty="0" smtClean="0">
                <a:latin typeface="Eras Light ITC" panose="020B0402030504020804" pitchFamily="34" charset="0"/>
              </a:rPr>
              <a:t>, mujeres </a:t>
            </a:r>
            <a:r>
              <a:rPr lang="es-ES" dirty="0">
                <a:latin typeface="Eras Light ITC" panose="020B0402030504020804" pitchFamily="34" charset="0"/>
              </a:rPr>
              <a:t>parlamentarias y </a:t>
            </a:r>
            <a:r>
              <a:rPr lang="es-ES" dirty="0" smtClean="0">
                <a:latin typeface="Eras Light ITC" panose="020B0402030504020804" pitchFamily="34" charset="0"/>
              </a:rPr>
              <a:t>académicas, que aportaron </a:t>
            </a:r>
            <a:r>
              <a:rPr lang="es-ES" dirty="0">
                <a:latin typeface="Eras Light ITC" panose="020B0402030504020804" pitchFamily="34" charset="0"/>
              </a:rPr>
              <a:t>saberes y evidencia estadística (en particular</a:t>
            </a:r>
            <a:r>
              <a:rPr lang="es-ES" dirty="0" smtClean="0">
                <a:latin typeface="Eras Light ITC" panose="020B0402030504020804" pitchFamily="34" charset="0"/>
              </a:rPr>
              <a:t>, los </a:t>
            </a:r>
            <a:r>
              <a:rPr lang="es-ES" dirty="0">
                <a:latin typeface="Eras Light ITC" panose="020B0402030504020804" pitchFamily="34" charset="0"/>
              </a:rPr>
              <a:t>resultados de las encuestas sobre el uso del tiempo), y colocaron el tema del cuidado en la agenda pública. </a:t>
            </a:r>
            <a:endParaRPr lang="es-ES" dirty="0" smtClean="0">
              <a:latin typeface="Eras Light ITC" panose="020B0402030504020804" pitchFamily="34" charset="0"/>
            </a:endParaRPr>
          </a:p>
          <a:p>
            <a:pPr algn="l"/>
            <a:r>
              <a:rPr lang="es-ES" dirty="0" smtClean="0">
                <a:latin typeface="Eras Light ITC" panose="020B0402030504020804" pitchFamily="34" charset="0"/>
              </a:rPr>
              <a:t>Fue decisivo </a:t>
            </a:r>
            <a:r>
              <a:rPr lang="es-ES" dirty="0">
                <a:latin typeface="Eras Light ITC" panose="020B0402030504020804" pitchFamily="34" charset="0"/>
              </a:rPr>
              <a:t>el compromiso con el partido gobernante, el Frente Amplio, y la inclusión del SNIC en el programa de la </a:t>
            </a:r>
            <a:r>
              <a:rPr lang="es-ES" dirty="0" smtClean="0">
                <a:latin typeface="Eras Light ITC" panose="020B0402030504020804" pitchFamily="34" charset="0"/>
              </a:rPr>
              <a:t>campaña electoral </a:t>
            </a:r>
            <a:r>
              <a:rPr lang="es-ES" dirty="0">
                <a:latin typeface="Eras Light ITC" panose="020B0402030504020804" pitchFamily="34" charset="0"/>
              </a:rPr>
              <a:t>2010-2015</a:t>
            </a:r>
            <a:r>
              <a:rPr lang="es-ES" dirty="0" smtClean="0">
                <a:latin typeface="Eras Light ITC" panose="020B0402030504020804" pitchFamily="34" charset="0"/>
              </a:rPr>
              <a:t>. El cuidado </a:t>
            </a:r>
            <a:r>
              <a:rPr lang="es-ES" dirty="0">
                <a:latin typeface="Eras Light ITC" panose="020B0402030504020804" pitchFamily="34" charset="0"/>
              </a:rPr>
              <a:t>se convirtió así en un asunto político, y no solo </a:t>
            </a:r>
            <a:r>
              <a:rPr lang="es-ES" dirty="0" smtClean="0">
                <a:latin typeface="Eras Light ITC" panose="020B0402030504020804" pitchFamily="34" charset="0"/>
              </a:rPr>
              <a:t>técnico. </a:t>
            </a:r>
          </a:p>
          <a:p>
            <a:pPr algn="l"/>
            <a:r>
              <a:rPr lang="es-ES" dirty="0" smtClean="0">
                <a:latin typeface="Eras Light ITC" panose="020B0402030504020804" pitchFamily="34" charset="0"/>
              </a:rPr>
              <a:t>Un grupo de </a:t>
            </a:r>
            <a:r>
              <a:rPr lang="es-ES" dirty="0">
                <a:latin typeface="Eras Light ITC" panose="020B0402030504020804" pitchFamily="34" charset="0"/>
              </a:rPr>
              <a:t>trabajo intergubernamental hizo posible a su vez el desarrollo institucional del SNIC, proporcionando una plataforma para </a:t>
            </a:r>
            <a:r>
              <a:rPr lang="es-ES" dirty="0" smtClean="0">
                <a:latin typeface="Eras Light ITC" panose="020B0402030504020804" pitchFamily="34" charset="0"/>
              </a:rPr>
              <a:t>que los </a:t>
            </a:r>
            <a:r>
              <a:rPr lang="es-ES" dirty="0">
                <a:latin typeface="Eras Light ITC" panose="020B0402030504020804" pitchFamily="34" charset="0"/>
              </a:rPr>
              <a:t>actores estatales se apropiaran del proyecto. La generación de consenso en torno al SNIC tomó siete años y tres </a:t>
            </a:r>
            <a:r>
              <a:rPr lang="es-ES" dirty="0" smtClean="0">
                <a:latin typeface="Eras Light ITC" panose="020B0402030504020804" pitchFamily="34" charset="0"/>
              </a:rPr>
              <a:t>presidencias progresistas </a:t>
            </a:r>
            <a:r>
              <a:rPr lang="es-ES" dirty="0">
                <a:latin typeface="Eras Light ITC" panose="020B0402030504020804" pitchFamily="34" charset="0"/>
              </a:rPr>
              <a:t>sucesivas. </a:t>
            </a:r>
            <a:endParaRPr lang="es-ES" dirty="0" smtClean="0">
              <a:latin typeface="Eras Light ITC" panose="020B0402030504020804" pitchFamily="34" charset="0"/>
            </a:endParaRPr>
          </a:p>
          <a:p>
            <a:pPr algn="l"/>
            <a:r>
              <a:rPr lang="es-ES" dirty="0" smtClean="0">
                <a:latin typeface="Eras Light ITC" panose="020B0402030504020804" pitchFamily="34" charset="0"/>
              </a:rPr>
              <a:t>En </a:t>
            </a:r>
            <a:r>
              <a:rPr lang="es-ES" dirty="0">
                <a:latin typeface="Eras Light ITC" panose="020B0402030504020804" pitchFamily="34" charset="0"/>
              </a:rPr>
              <a:t>última instancia, los retrasos en la creación del SNIC se debieron a problemas presupuestarios</a:t>
            </a:r>
            <a:r>
              <a:rPr lang="es-ES" dirty="0" smtClean="0">
                <a:latin typeface="Eras Light ITC" panose="020B0402030504020804" pitchFamily="34" charset="0"/>
              </a:rPr>
              <a:t>. Cuando </a:t>
            </a:r>
            <a:r>
              <a:rPr lang="es-ES" dirty="0">
                <a:latin typeface="Eras Light ITC" panose="020B0402030504020804" pitchFamily="34" charset="0"/>
              </a:rPr>
              <a:t>estos se resolvieron y se asignaron fondos para cumplir con los objetivos de </a:t>
            </a:r>
            <a:r>
              <a:rPr lang="es-ES" dirty="0" smtClean="0">
                <a:latin typeface="Eras Light ITC" panose="020B0402030504020804" pitchFamily="34" charset="0"/>
              </a:rPr>
              <a:t>cobertura </a:t>
            </a:r>
            <a:r>
              <a:rPr lang="es-ES" dirty="0">
                <a:latin typeface="Eras Light ITC" panose="020B0402030504020804" pitchFamily="34" charset="0"/>
              </a:rPr>
              <a:t>y calidad, la ley SNIC fue </a:t>
            </a:r>
            <a:r>
              <a:rPr lang="es-ES" dirty="0" smtClean="0">
                <a:latin typeface="Eras Light ITC" panose="020B0402030504020804" pitchFamily="34" charset="0"/>
              </a:rPr>
              <a:t>aprobada por </a:t>
            </a:r>
            <a:r>
              <a:rPr lang="es-ES" dirty="0">
                <a:latin typeface="Eras Light ITC" panose="020B0402030504020804" pitchFamily="34" charset="0"/>
              </a:rPr>
              <a:t>unanimidad.</a:t>
            </a:r>
            <a:endParaRPr lang="es-ES_tradnl" dirty="0">
              <a:latin typeface="Eras Light ITC" panose="020B0402030504020804" pitchFamily="34" charset="0"/>
            </a:endParaRPr>
          </a:p>
        </p:txBody>
      </p:sp>
    </p:spTree>
    <p:extLst>
      <p:ext uri="{BB962C8B-B14F-4D97-AF65-F5344CB8AC3E}">
        <p14:creationId xmlns:p14="http://schemas.microsoft.com/office/powerpoint/2010/main" val="3754755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smtClean="0">
                <a:solidFill>
                  <a:schemeClr val="tx2"/>
                </a:solidFill>
                <a:latin typeface="Eras Medium ITC" panose="020B0602030504020804" pitchFamily="34" charset="0"/>
              </a:rPr>
              <a:t>El SNIC de Uruguay</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5257800"/>
          </a:xfrm>
        </p:spPr>
        <p:txBody>
          <a:bodyPr>
            <a:normAutofit fontScale="92500" lnSpcReduction="20000"/>
          </a:bodyPr>
          <a:lstStyle/>
          <a:p>
            <a:pPr marL="457200" indent="-457200" algn="l">
              <a:buFontTx/>
              <a:buChar char="-"/>
            </a:pPr>
            <a:r>
              <a:rPr lang="es-ES" dirty="0" smtClean="0">
                <a:latin typeface="Eras Light ITC" panose="020B0402030504020804" pitchFamily="34" charset="0"/>
              </a:rPr>
              <a:t>Encuadre </a:t>
            </a:r>
            <a:r>
              <a:rPr lang="es-ES" dirty="0">
                <a:latin typeface="Eras Light ITC" panose="020B0402030504020804" pitchFamily="34" charset="0"/>
              </a:rPr>
              <a:t>de las políticas de cuidados en una perspectiva de derechos, incluyendo también a las y los cuidadores como población objetivo; </a:t>
            </a:r>
            <a:endParaRPr lang="es-ES" dirty="0" smtClean="0">
              <a:latin typeface="Eras Light ITC" panose="020B0402030504020804" pitchFamily="34" charset="0"/>
            </a:endParaRPr>
          </a:p>
          <a:p>
            <a:pPr marL="457200" indent="-457200" algn="l">
              <a:buFontTx/>
              <a:buChar char="-"/>
            </a:pPr>
            <a:r>
              <a:rPr lang="es-ES" dirty="0" smtClean="0">
                <a:latin typeface="Eras Light ITC" panose="020B0402030504020804" pitchFamily="34" charset="0"/>
              </a:rPr>
              <a:t>Voluntad </a:t>
            </a:r>
            <a:r>
              <a:rPr lang="es-ES" dirty="0">
                <a:latin typeface="Eras Light ITC" panose="020B0402030504020804" pitchFamily="34" charset="0"/>
              </a:rPr>
              <a:t>de </a:t>
            </a:r>
            <a:r>
              <a:rPr lang="es-ES" dirty="0" smtClean="0">
                <a:latin typeface="Eras Light ITC" panose="020B0402030504020804" pitchFamily="34" charset="0"/>
              </a:rPr>
              <a:t>universalidad;</a:t>
            </a:r>
            <a:endParaRPr lang="es-ES" dirty="0">
              <a:latin typeface="Eras Light ITC" panose="020B0402030504020804" pitchFamily="34" charset="0"/>
            </a:endParaRPr>
          </a:p>
          <a:p>
            <a:pPr marL="457200" indent="-457200" algn="l">
              <a:buFontTx/>
              <a:buChar char="-"/>
            </a:pPr>
            <a:r>
              <a:rPr lang="es-ES" dirty="0" smtClean="0">
                <a:latin typeface="Eras Light ITC" panose="020B0402030504020804" pitchFamily="34" charset="0"/>
              </a:rPr>
              <a:t>Alianzas </a:t>
            </a:r>
            <a:r>
              <a:rPr lang="es-ES" dirty="0">
                <a:latin typeface="Eras Light ITC" panose="020B0402030504020804" pitchFamily="34" charset="0"/>
              </a:rPr>
              <a:t>amplias entre el movimiento de mujeres y otros movimientos sociales que sostuvieron la centralidad de las demandas por servicios de cuidado</a:t>
            </a:r>
            <a:r>
              <a:rPr lang="es-ES" dirty="0" smtClean="0">
                <a:latin typeface="Eras Light ITC" panose="020B0402030504020804" pitchFamily="34" charset="0"/>
              </a:rPr>
              <a:t>;</a:t>
            </a:r>
          </a:p>
          <a:p>
            <a:pPr marL="457200" indent="-457200" algn="l">
              <a:buFontTx/>
              <a:buChar char="-"/>
            </a:pPr>
            <a:r>
              <a:rPr lang="es-ES" dirty="0" smtClean="0">
                <a:latin typeface="Eras Light ITC" panose="020B0402030504020804" pitchFamily="34" charset="0"/>
              </a:rPr>
              <a:t>Estrategia </a:t>
            </a:r>
            <a:r>
              <a:rPr lang="es-ES" dirty="0">
                <a:latin typeface="Eras Light ITC" panose="020B0402030504020804" pitchFamily="34" charset="0"/>
              </a:rPr>
              <a:t>de incidencia política: Incorporación de la agenda del cuidado en las plataformas políticas de los partidos </a:t>
            </a:r>
            <a:r>
              <a:rPr lang="es-ES" dirty="0" smtClean="0">
                <a:latin typeface="Eras Light ITC" panose="020B0402030504020804" pitchFamily="34" charset="0"/>
              </a:rPr>
              <a:t>gobernantes.</a:t>
            </a:r>
          </a:p>
          <a:p>
            <a:pPr marL="457200" indent="-457200" algn="l">
              <a:buFontTx/>
              <a:buChar char="-"/>
            </a:pPr>
            <a:endParaRPr lang="es-ES" dirty="0">
              <a:latin typeface="Eras Light ITC" panose="020B0402030504020804" pitchFamily="34" charset="0"/>
            </a:endParaRPr>
          </a:p>
        </p:txBody>
      </p:sp>
    </p:spTree>
    <p:extLst>
      <p:ext uri="{BB962C8B-B14F-4D97-AF65-F5344CB8AC3E}">
        <p14:creationId xmlns:p14="http://schemas.microsoft.com/office/powerpoint/2010/main" val="17326100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a:solidFill>
                  <a:schemeClr val="tx2"/>
                </a:solidFill>
                <a:latin typeface="Eras Medium ITC" panose="020B0602030504020804" pitchFamily="34" charset="0"/>
              </a:rPr>
              <a:t>El </a:t>
            </a:r>
            <a:r>
              <a:rPr lang="en-US" b="1" dirty="0" err="1">
                <a:solidFill>
                  <a:schemeClr val="tx2"/>
                </a:solidFill>
                <a:latin typeface="Eras Medium ITC" panose="020B0602030504020804" pitchFamily="34" charset="0"/>
              </a:rPr>
              <a:t>camino</a:t>
            </a:r>
            <a:r>
              <a:rPr lang="en-US" b="1" dirty="0">
                <a:solidFill>
                  <a:schemeClr val="tx2"/>
                </a:solidFill>
                <a:latin typeface="Eras Medium ITC" panose="020B0602030504020804" pitchFamily="34" charset="0"/>
              </a:rPr>
              <a:t> a </a:t>
            </a:r>
            <a:r>
              <a:rPr lang="en-US" b="1" dirty="0" err="1">
                <a:solidFill>
                  <a:schemeClr val="tx2"/>
                </a:solidFill>
                <a:latin typeface="Eras Medium ITC" panose="020B0602030504020804" pitchFamily="34" charset="0"/>
              </a:rPr>
              <a:t>seguir</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620000" cy="4267200"/>
          </a:xfrm>
        </p:spPr>
        <p:txBody>
          <a:bodyPr>
            <a:normAutofit/>
          </a:bodyPr>
          <a:lstStyle/>
          <a:p>
            <a:pPr marL="457200" indent="-457200" algn="l">
              <a:buFont typeface="Arial" panose="020B0604020202020204" pitchFamily="34" charset="0"/>
              <a:buChar char="•"/>
            </a:pPr>
            <a:r>
              <a:rPr lang="es-MX" dirty="0">
                <a:latin typeface="Eras Light ITC" panose="020B0402030504020804" pitchFamily="34" charset="0"/>
              </a:rPr>
              <a:t>Los avances en América Latina (y particularmente el caso uruguayo) señalan los “ingredientes” para avanzar en políticas de cuidado desde una perspectiva de derechos y transformadora</a:t>
            </a:r>
          </a:p>
          <a:p>
            <a:pPr marL="457200" indent="-457200" algn="l">
              <a:buFont typeface="Arial" panose="020B0604020202020204" pitchFamily="34" charset="0"/>
              <a:buChar char="•"/>
            </a:pPr>
            <a:r>
              <a:rPr lang="es-MX" dirty="0">
                <a:latin typeface="Eras Light ITC" panose="020B0402030504020804" pitchFamily="34" charset="0"/>
              </a:rPr>
              <a:t>L</a:t>
            </a:r>
            <a:r>
              <a:rPr lang="es-ES" dirty="0">
                <a:latin typeface="Eras Light ITC" panose="020B0402030504020804" pitchFamily="34" charset="0"/>
              </a:rPr>
              <a:t>as políticas de cuidado transformadoras </a:t>
            </a:r>
            <a:r>
              <a:rPr lang="es-ES" u="sng" dirty="0">
                <a:latin typeface="Eras Light ITC" panose="020B0402030504020804" pitchFamily="34" charset="0"/>
              </a:rPr>
              <a:t>son</a:t>
            </a:r>
            <a:r>
              <a:rPr lang="es-ES" dirty="0">
                <a:latin typeface="Eras Light ITC" panose="020B0402030504020804" pitchFamily="34" charset="0"/>
              </a:rPr>
              <a:t> una construcción política, no técnica</a:t>
            </a:r>
          </a:p>
          <a:p>
            <a:pPr marL="457200" indent="-457200" algn="l">
              <a:buFont typeface="Arial" panose="020B0604020202020204" pitchFamily="34" charset="0"/>
              <a:buChar char="•"/>
            </a:pPr>
            <a:endParaRPr lang="es-ES" dirty="0">
              <a:latin typeface="Eras Light ITC" panose="020B0402030504020804" pitchFamily="34" charset="0"/>
            </a:endParaRPr>
          </a:p>
          <a:p>
            <a:endParaRPr lang="en-US" dirty="0">
              <a:latin typeface="Eras Light ITC" panose="020B0402030504020804" pitchFamily="34" charset="0"/>
            </a:endParaRPr>
          </a:p>
        </p:txBody>
      </p:sp>
    </p:spTree>
    <p:extLst>
      <p:ext uri="{BB962C8B-B14F-4D97-AF65-F5344CB8AC3E}">
        <p14:creationId xmlns:p14="http://schemas.microsoft.com/office/powerpoint/2010/main" val="3268965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err="1">
                <a:solidFill>
                  <a:schemeClr val="tx2"/>
                </a:solidFill>
                <a:latin typeface="Eras Medium ITC" panose="020B0602030504020804" pitchFamily="34" charset="0"/>
              </a:rPr>
              <a:t>Innovaciones</a:t>
            </a:r>
            <a:r>
              <a:rPr lang="en-US" b="1" dirty="0">
                <a:solidFill>
                  <a:schemeClr val="tx2"/>
                </a:solidFill>
                <a:latin typeface="Eras Medium ITC" panose="020B0602030504020804" pitchFamily="34" charset="0"/>
              </a:rPr>
              <a:t> en el </a:t>
            </a:r>
            <a:r>
              <a:rPr lang="en-US" b="1" dirty="0" err="1">
                <a:solidFill>
                  <a:schemeClr val="tx2"/>
                </a:solidFill>
                <a:latin typeface="Eras Medium ITC" panose="020B0602030504020804" pitchFamily="34" charset="0"/>
              </a:rPr>
              <a:t>cuidado</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4267200"/>
          </a:xfrm>
        </p:spPr>
        <p:txBody>
          <a:bodyPr>
            <a:normAutofit fontScale="92500" lnSpcReduction="20000"/>
          </a:bodyPr>
          <a:lstStyle/>
          <a:p>
            <a:endParaRPr lang="en-US" dirty="0">
              <a:latin typeface="Eras Light ITC" panose="020B0402030504020804" pitchFamily="34" charset="0"/>
            </a:endParaRPr>
          </a:p>
          <a:p>
            <a:pPr marL="457200" indent="-457200" algn="l">
              <a:buFont typeface="Arial" panose="020B0604020202020204" pitchFamily="34" charset="0"/>
              <a:buChar char="•"/>
            </a:pPr>
            <a:r>
              <a:rPr lang="es-ES" dirty="0">
                <a:latin typeface="Eras Light ITC" panose="020B0402030504020804" pitchFamily="34" charset="0"/>
              </a:rPr>
              <a:t>Políticas de cuidado: definiciones y marcos conceptuales</a:t>
            </a:r>
          </a:p>
          <a:p>
            <a:pPr marL="457200" indent="-457200" algn="l">
              <a:buFont typeface="Arial" panose="020B0604020202020204" pitchFamily="34" charset="0"/>
              <a:buChar char="•"/>
            </a:pPr>
            <a:r>
              <a:rPr lang="es-ES" dirty="0">
                <a:latin typeface="Eras Light ITC" panose="020B0402030504020804" pitchFamily="34" charset="0"/>
              </a:rPr>
              <a:t>Objetivos del informe</a:t>
            </a:r>
          </a:p>
          <a:p>
            <a:pPr marL="457200" indent="-457200" algn="l">
              <a:buFont typeface="Arial" panose="020B0604020202020204" pitchFamily="34" charset="0"/>
              <a:buChar char="•"/>
            </a:pPr>
            <a:r>
              <a:rPr lang="es-ES" dirty="0">
                <a:latin typeface="Eras Light ITC" panose="020B0402030504020804" pitchFamily="34" charset="0"/>
              </a:rPr>
              <a:t>Metodología y fuentes</a:t>
            </a:r>
          </a:p>
          <a:p>
            <a:pPr marL="457200" indent="-457200" algn="l">
              <a:buFont typeface="Arial" panose="020B0604020202020204" pitchFamily="34" charset="0"/>
              <a:buChar char="•"/>
            </a:pPr>
            <a:r>
              <a:rPr lang="es-ES" dirty="0">
                <a:latin typeface="Eras Light ITC" panose="020B0402030504020804" pitchFamily="34" charset="0"/>
              </a:rPr>
              <a:t>Agendas de cuidados</a:t>
            </a:r>
          </a:p>
          <a:p>
            <a:pPr marL="457200" indent="-457200" algn="l">
              <a:buFont typeface="Arial" panose="020B0604020202020204" pitchFamily="34" charset="0"/>
              <a:buChar char="•"/>
            </a:pPr>
            <a:r>
              <a:rPr lang="es-ES" dirty="0">
                <a:latin typeface="Eras Light ITC" panose="020B0402030504020804" pitchFamily="34" charset="0"/>
              </a:rPr>
              <a:t>Movilización en torno a los cuidados</a:t>
            </a:r>
          </a:p>
          <a:p>
            <a:pPr marL="457200" indent="-457200" algn="l">
              <a:buFont typeface="Arial" panose="020B0604020202020204" pitchFamily="34" charset="0"/>
              <a:buChar char="•"/>
            </a:pPr>
            <a:r>
              <a:rPr lang="es-ES" dirty="0">
                <a:latin typeface="Eras Light ITC" panose="020B0402030504020804" pitchFamily="34" charset="0"/>
              </a:rPr>
              <a:t>Políticas de cuidados en el sur global</a:t>
            </a:r>
          </a:p>
          <a:p>
            <a:pPr marL="457200" indent="-457200" algn="l">
              <a:buFont typeface="Arial" panose="020B0604020202020204" pitchFamily="34" charset="0"/>
              <a:buChar char="•"/>
            </a:pPr>
            <a:r>
              <a:rPr lang="es-ES" dirty="0">
                <a:latin typeface="Eras Light ITC" panose="020B0402030504020804" pitchFamily="34" charset="0"/>
              </a:rPr>
              <a:t>El camino a seguir</a:t>
            </a:r>
          </a:p>
        </p:txBody>
      </p:sp>
    </p:spTree>
    <p:extLst>
      <p:ext uri="{BB962C8B-B14F-4D97-AF65-F5344CB8AC3E}">
        <p14:creationId xmlns:p14="http://schemas.microsoft.com/office/powerpoint/2010/main" val="4226959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err="1">
                <a:solidFill>
                  <a:schemeClr val="tx2"/>
                </a:solidFill>
                <a:latin typeface="Eras Medium ITC" panose="020B0602030504020804" pitchFamily="34" charset="0"/>
              </a:rPr>
              <a:t>Objetivos</a:t>
            </a:r>
            <a:r>
              <a:rPr lang="en-US" b="1" dirty="0">
                <a:solidFill>
                  <a:schemeClr val="tx2"/>
                </a:solidFill>
                <a:latin typeface="Eras Medium ITC" panose="020B0602030504020804" pitchFamily="34" charset="0"/>
              </a:rPr>
              <a:t> del </a:t>
            </a:r>
            <a:r>
              <a:rPr lang="en-US" b="1" dirty="0" err="1">
                <a:solidFill>
                  <a:schemeClr val="tx2"/>
                </a:solidFill>
                <a:latin typeface="Eras Medium ITC" panose="020B0602030504020804" pitchFamily="34" charset="0"/>
              </a:rPr>
              <a:t>informe</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4267200"/>
          </a:xfrm>
        </p:spPr>
        <p:txBody>
          <a:bodyPr>
            <a:normAutofit fontScale="92500" lnSpcReduction="20000"/>
          </a:bodyPr>
          <a:lstStyle/>
          <a:p>
            <a:endParaRPr lang="en-US" dirty="0">
              <a:latin typeface="Eras Light ITC" panose="020B0402030504020804" pitchFamily="34" charset="0"/>
            </a:endParaRPr>
          </a:p>
          <a:p>
            <a:pPr marL="457200" indent="-457200" algn="l">
              <a:buFont typeface="Arial" panose="020B0604020202020204" pitchFamily="34" charset="0"/>
              <a:buChar char="•"/>
            </a:pPr>
            <a:r>
              <a:rPr lang="es-ES" dirty="0">
                <a:latin typeface="Eras Light ITC" panose="020B0402030504020804" pitchFamily="34" charset="0"/>
              </a:rPr>
              <a:t>Relevar las políticas de cuidado en el sur global, hacienda foco en África Subsahariana, Asia y el Pacífico, y en América Latina</a:t>
            </a:r>
          </a:p>
          <a:p>
            <a:pPr marL="457200" indent="-457200" algn="l">
              <a:buFont typeface="Arial" panose="020B0604020202020204" pitchFamily="34" charset="0"/>
              <a:buChar char="•"/>
            </a:pPr>
            <a:r>
              <a:rPr lang="es-ES" dirty="0">
                <a:latin typeface="Eras Light ITC" panose="020B0402030504020804" pitchFamily="34" charset="0"/>
              </a:rPr>
              <a:t>Explorar cómo las políticas de cuidado son conceptualizadas e implementadas en diferentes contextos, las agendas y movilización política que las sustentan, y las tensiones en su implementación</a:t>
            </a:r>
          </a:p>
        </p:txBody>
      </p:sp>
    </p:spTree>
    <p:extLst>
      <p:ext uri="{BB962C8B-B14F-4D97-AF65-F5344CB8AC3E}">
        <p14:creationId xmlns:p14="http://schemas.microsoft.com/office/powerpoint/2010/main" val="1800604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err="1">
                <a:solidFill>
                  <a:schemeClr val="tx2"/>
                </a:solidFill>
                <a:latin typeface="Eras Medium ITC" panose="020B0602030504020804" pitchFamily="34" charset="0"/>
              </a:rPr>
              <a:t>Políticas</a:t>
            </a:r>
            <a:r>
              <a:rPr lang="en-US" b="1" dirty="0">
                <a:solidFill>
                  <a:schemeClr val="tx2"/>
                </a:solidFill>
                <a:latin typeface="Eras Medium ITC" panose="020B0602030504020804" pitchFamily="34" charset="0"/>
              </a:rPr>
              <a:t> de </a:t>
            </a:r>
            <a:r>
              <a:rPr lang="en-US" b="1" dirty="0" err="1">
                <a:solidFill>
                  <a:schemeClr val="tx2"/>
                </a:solidFill>
                <a:latin typeface="Eras Medium ITC" panose="020B0602030504020804" pitchFamily="34" charset="0"/>
              </a:rPr>
              <a:t>cuidado</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4267200"/>
          </a:xfrm>
        </p:spPr>
        <p:txBody>
          <a:bodyPr>
            <a:normAutofit fontScale="77500" lnSpcReduction="20000"/>
          </a:bodyPr>
          <a:lstStyle/>
          <a:p>
            <a:pPr algn="l"/>
            <a:r>
              <a:rPr lang="es-AR" dirty="0">
                <a:latin typeface="Eras Light ITC" panose="020B0402030504020804" pitchFamily="34" charset="0"/>
              </a:rPr>
              <a:t>Meta 5.4 Reconocer y valorar los cuidados no remunerados y el trabajo doméstico no remunerado mediante la prestación de servicios públicos, la provisión de infraestructuras y la formulación de políticas de protección social, así como mediante la promoción de la responsabilidad compartida en el hogar y la familia, según proceda en cada país.</a:t>
            </a:r>
          </a:p>
          <a:p>
            <a:pPr algn="l"/>
            <a:endParaRPr lang="es-AR" dirty="0">
              <a:latin typeface="Eras Light ITC" panose="020B0402030504020804" pitchFamily="34" charset="0"/>
            </a:endParaRPr>
          </a:p>
          <a:p>
            <a:pPr algn="l"/>
            <a:r>
              <a:rPr lang="es-AR" dirty="0">
                <a:latin typeface="Eras Light ITC" panose="020B0402030504020804" pitchFamily="34" charset="0"/>
              </a:rPr>
              <a:t>Meta 8.5  De aquí a 2030, lograr el empleo pleno y productivo y el trabajo decente para todas las mujeres y los hombres, incluidos los jóvenes y las personas con discapacidad, así como la igualdad de remuneración por trabajo de igual valor.</a:t>
            </a:r>
          </a:p>
          <a:p>
            <a:pPr algn="l"/>
            <a:endParaRPr lang="es-ES" dirty="0">
              <a:latin typeface="Eras Light ITC" panose="020B0402030504020804" pitchFamily="34" charset="0"/>
            </a:endParaRPr>
          </a:p>
        </p:txBody>
      </p:sp>
    </p:spTree>
    <p:extLst>
      <p:ext uri="{BB962C8B-B14F-4D97-AF65-F5344CB8AC3E}">
        <p14:creationId xmlns:p14="http://schemas.microsoft.com/office/powerpoint/2010/main" val="829065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err="1">
                <a:solidFill>
                  <a:schemeClr val="tx2"/>
                </a:solidFill>
                <a:latin typeface="Eras Medium ITC" panose="020B0602030504020804" pitchFamily="34" charset="0"/>
              </a:rPr>
              <a:t>Políticas</a:t>
            </a:r>
            <a:r>
              <a:rPr lang="en-US" b="1" dirty="0">
                <a:solidFill>
                  <a:schemeClr val="tx2"/>
                </a:solidFill>
                <a:latin typeface="Eras Medium ITC" panose="020B0602030504020804" pitchFamily="34" charset="0"/>
              </a:rPr>
              <a:t> de </a:t>
            </a:r>
            <a:r>
              <a:rPr lang="en-US" b="1" dirty="0" err="1">
                <a:solidFill>
                  <a:schemeClr val="tx2"/>
                </a:solidFill>
                <a:latin typeface="Eras Medium ITC" panose="020B0602030504020804" pitchFamily="34" charset="0"/>
              </a:rPr>
              <a:t>cuidado</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4267200"/>
          </a:xfrm>
        </p:spPr>
        <p:txBody>
          <a:bodyPr>
            <a:normAutofit fontScale="32500" lnSpcReduction="20000"/>
          </a:bodyPr>
          <a:lstStyle/>
          <a:p>
            <a:endParaRPr lang="en-US" dirty="0">
              <a:latin typeface="Eras Light ITC" panose="020B0402030504020804" pitchFamily="34" charset="0"/>
            </a:endParaRPr>
          </a:p>
          <a:p>
            <a:pPr marL="173038" lvl="0" indent="-173038" algn="l">
              <a:buFont typeface="Arial" panose="020B0604020202020204" pitchFamily="34" charset="0"/>
              <a:buChar char="•"/>
            </a:pPr>
            <a:r>
              <a:rPr lang="es-ES" sz="5800" b="1" dirty="0">
                <a:latin typeface="Eras Light ITC" panose="020B0402030504020804" pitchFamily="34" charset="0"/>
              </a:rPr>
              <a:t>Servicios de cuidado,</a:t>
            </a:r>
            <a:r>
              <a:rPr lang="es-ES" sz="5800" dirty="0">
                <a:latin typeface="Eras Light ITC" panose="020B0402030504020804" pitchFamily="34" charset="0"/>
              </a:rPr>
              <a:t> que redistribuyen el trabajo de los cuidadores en la esfera privada llevando una parte a la esfera pública: tanto los servicios para la educación y el cuidado de la primera infancia (ECPI), como los relacionados con el cuidado de personas enfermas, personas con discapacidad y adultos mayores. En la sección sobre África Subsahariana, el informe se enfoca especialmente en los servicios para el cuidado de las personas que viven con VIH y/o padecen SIDA;</a:t>
            </a:r>
          </a:p>
          <a:p>
            <a:pPr marL="173038" lvl="0" indent="-173038" algn="l">
              <a:buFont typeface="Arial" panose="020B0604020202020204" pitchFamily="34" charset="0"/>
              <a:buChar char="•"/>
            </a:pPr>
            <a:r>
              <a:rPr lang="es-ES" sz="5800" b="1" dirty="0">
                <a:latin typeface="Eras Light ITC" panose="020B0402030504020804" pitchFamily="34" charset="0"/>
              </a:rPr>
              <a:t>Infraestructura relevante para el cuidado, </a:t>
            </a:r>
            <a:r>
              <a:rPr lang="es-ES" sz="5800" dirty="0">
                <a:latin typeface="Eras Light ITC" panose="020B0402030504020804" pitchFamily="34" charset="0"/>
              </a:rPr>
              <a:t>que reduce la carga de los trabajos asignados a las mujeres, como la recolección de agua potable, las instalaciones de saneamiento y el suministro de energía, especialmente en las secciones sobre Asia y África Subsahariana;</a:t>
            </a:r>
          </a:p>
          <a:p>
            <a:pPr marL="173038" lvl="0" indent="-173038" algn="l">
              <a:buFont typeface="Arial" panose="020B0604020202020204" pitchFamily="34" charset="0"/>
              <a:buChar char="•"/>
            </a:pPr>
            <a:r>
              <a:rPr lang="es-ES" sz="5800" b="1" dirty="0">
                <a:latin typeface="Eras Light ITC" panose="020B0402030504020804" pitchFamily="34" charset="0"/>
              </a:rPr>
              <a:t>Políticas de protección social,</a:t>
            </a:r>
            <a:r>
              <a:rPr lang="es-ES" sz="5800" dirty="0">
                <a:latin typeface="Eras Light ITC" panose="020B0402030504020804" pitchFamily="34" charset="0"/>
              </a:rPr>
              <a:t> como las transferencias monetarias y los programas de empleo directo</a:t>
            </a:r>
            <a:r>
              <a:rPr lang="en-US" sz="5800" dirty="0">
                <a:latin typeface="Eras Light ITC" panose="020B0402030504020804" pitchFamily="34" charset="0"/>
              </a:rPr>
              <a:t> </a:t>
            </a:r>
            <a:r>
              <a:rPr lang="es-ES" sz="5800" dirty="0">
                <a:latin typeface="Eras Light ITC" panose="020B0402030504020804" pitchFamily="34" charset="0"/>
              </a:rPr>
              <a:t>; y</a:t>
            </a:r>
          </a:p>
          <a:p>
            <a:pPr marL="173038" lvl="0" indent="-173038" algn="l">
              <a:buFont typeface="Arial" panose="020B0604020202020204" pitchFamily="34" charset="0"/>
              <a:buChar char="•"/>
            </a:pPr>
            <a:r>
              <a:rPr lang="es-ES" sz="5800" b="1" dirty="0">
                <a:latin typeface="Eras Light ITC" panose="020B0402030504020804" pitchFamily="34" charset="0"/>
              </a:rPr>
              <a:t>Las políticas laborales</a:t>
            </a:r>
            <a:r>
              <a:rPr lang="es-ES" sz="5800" dirty="0">
                <a:latin typeface="Eras Light ITC" panose="020B0402030504020804" pitchFamily="34" charset="0"/>
              </a:rPr>
              <a:t>, tales como los beneficios de maternidad y la licencia parental. </a:t>
            </a:r>
          </a:p>
        </p:txBody>
      </p:sp>
    </p:spTree>
    <p:extLst>
      <p:ext uri="{BB962C8B-B14F-4D97-AF65-F5344CB8AC3E}">
        <p14:creationId xmlns:p14="http://schemas.microsoft.com/office/powerpoint/2010/main" val="4206165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err="1">
                <a:solidFill>
                  <a:schemeClr val="tx2"/>
                </a:solidFill>
                <a:latin typeface="Eras Medium ITC" panose="020B0602030504020804" pitchFamily="34" charset="0"/>
              </a:rPr>
              <a:t>Políticas</a:t>
            </a:r>
            <a:r>
              <a:rPr lang="en-US" b="1" dirty="0">
                <a:solidFill>
                  <a:schemeClr val="tx2"/>
                </a:solidFill>
                <a:latin typeface="Eras Medium ITC" panose="020B0602030504020804" pitchFamily="34" charset="0"/>
              </a:rPr>
              <a:t> de </a:t>
            </a:r>
            <a:r>
              <a:rPr lang="en-US" b="1" dirty="0" err="1">
                <a:solidFill>
                  <a:schemeClr val="tx2"/>
                </a:solidFill>
                <a:latin typeface="Eras Medium ITC" panose="020B0602030504020804" pitchFamily="34" charset="0"/>
              </a:rPr>
              <a:t>cuidado</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4" name="Subtitle 3"/>
          <p:cNvSpPr>
            <a:spLocks noGrp="1"/>
          </p:cNvSpPr>
          <p:nvPr>
            <p:ph type="subTitle" idx="1"/>
          </p:nvPr>
        </p:nvSpPr>
        <p:spPr/>
        <p:txBody>
          <a:bodyPr/>
          <a:lstStyle/>
          <a:p>
            <a:endParaRPr lang="en-GB"/>
          </a:p>
        </p:txBody>
      </p:sp>
      <p:pic>
        <p:nvPicPr>
          <p:cNvPr id="5" name="6 Marcador de contenido"/>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0261" y="1412776"/>
            <a:ext cx="6408712" cy="4843907"/>
          </a:xfrm>
          <a:prstGeom prst="rect">
            <a:avLst/>
          </a:prstGeom>
        </p:spPr>
      </p:pic>
      <p:sp>
        <p:nvSpPr>
          <p:cNvPr id="7" name="2 Rectángulo"/>
          <p:cNvSpPr/>
          <p:nvPr/>
        </p:nvSpPr>
        <p:spPr>
          <a:xfrm>
            <a:off x="1763688" y="6256683"/>
            <a:ext cx="2541499" cy="246221"/>
          </a:xfrm>
          <a:prstGeom prst="rect">
            <a:avLst/>
          </a:prstGeom>
        </p:spPr>
        <p:txBody>
          <a:bodyPr wrap="square">
            <a:spAutoFit/>
          </a:bodyPr>
          <a:lstStyle/>
          <a:p>
            <a:r>
              <a:rPr lang="es-ES" sz="1000" dirty="0">
                <a:latin typeface="Franklin Gothic Book" panose="020B0503020102020204" pitchFamily="34" charset="0"/>
              </a:rPr>
              <a:t>www.unrisd.org/</a:t>
            </a:r>
            <a:r>
              <a:rPr lang="es-ES" sz="1000" dirty="0">
                <a:latin typeface="Franklin Gothic Medium" panose="020B0603020102020204" pitchFamily="34" charset="0"/>
              </a:rPr>
              <a:t>flagship2016-chapter3</a:t>
            </a:r>
            <a:endParaRPr lang="en-US" sz="1000" dirty="0"/>
          </a:p>
        </p:txBody>
      </p:sp>
    </p:spTree>
    <p:extLst>
      <p:ext uri="{BB962C8B-B14F-4D97-AF65-F5344CB8AC3E}">
        <p14:creationId xmlns:p14="http://schemas.microsoft.com/office/powerpoint/2010/main" val="1525708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533401"/>
            <a:ext cx="8534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err="1">
                <a:solidFill>
                  <a:schemeClr val="tx2"/>
                </a:solidFill>
                <a:latin typeface="Eras Medium ITC" panose="020B0602030504020804" pitchFamily="34" charset="0"/>
              </a:rPr>
              <a:t>Políticas</a:t>
            </a:r>
            <a:r>
              <a:rPr lang="en-US" b="1" dirty="0">
                <a:solidFill>
                  <a:schemeClr val="tx2"/>
                </a:solidFill>
                <a:latin typeface="Eras Medium ITC" panose="020B0602030504020804" pitchFamily="34" charset="0"/>
              </a:rPr>
              <a:t> de </a:t>
            </a:r>
            <a:r>
              <a:rPr lang="en-US" b="1" dirty="0" err="1">
                <a:solidFill>
                  <a:schemeClr val="tx2"/>
                </a:solidFill>
                <a:latin typeface="Eras Medium ITC" panose="020B0602030504020804" pitchFamily="34" charset="0"/>
              </a:rPr>
              <a:t>cuidado</a:t>
            </a:r>
            <a:r>
              <a:rPr lang="en-US" b="1" dirty="0">
                <a:solidFill>
                  <a:schemeClr val="tx2"/>
                </a:solidFill>
                <a:latin typeface="Eras Medium ITC" panose="020B0602030504020804" pitchFamily="34" charset="0"/>
              </a:rPr>
              <a:t> </a:t>
            </a:r>
            <a:r>
              <a:rPr lang="en-US" b="1" dirty="0" err="1">
                <a:solidFill>
                  <a:schemeClr val="tx2"/>
                </a:solidFill>
                <a:latin typeface="Eras Medium ITC" panose="020B0602030504020804" pitchFamily="34" charset="0"/>
              </a:rPr>
              <a:t>transformadoras</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4419600"/>
          </a:xfrm>
        </p:spPr>
        <p:txBody>
          <a:bodyPr>
            <a:normAutofit fontScale="85000" lnSpcReduction="20000"/>
          </a:bodyPr>
          <a:lstStyle/>
          <a:p>
            <a:pPr algn="l"/>
            <a:r>
              <a:rPr lang="es-ES" dirty="0">
                <a:latin typeface="Eras Light ITC" panose="020B0402030504020804" pitchFamily="34" charset="0"/>
              </a:rPr>
              <a:t>Las políticas de cuidado transformadoras se</a:t>
            </a:r>
          </a:p>
          <a:p>
            <a:pPr algn="l"/>
            <a:r>
              <a:rPr lang="es-ES" dirty="0">
                <a:latin typeface="Eras Light ITC" panose="020B0402030504020804" pitchFamily="34" charset="0"/>
              </a:rPr>
              <a:t>definen como aquellas políticas que </a:t>
            </a:r>
            <a:r>
              <a:rPr lang="es-ES" dirty="0" smtClean="0">
                <a:latin typeface="Eras Light ITC" panose="020B0402030504020804" pitchFamily="34" charset="0"/>
              </a:rPr>
              <a:t>garantizan simultáneamente </a:t>
            </a:r>
            <a:r>
              <a:rPr lang="es-ES" dirty="0">
                <a:latin typeface="Eras Light ITC" panose="020B0402030504020804" pitchFamily="34" charset="0"/>
              </a:rPr>
              <a:t>los derechos, la capacidad de agencia y el bienestar tanto de quienes </a:t>
            </a:r>
            <a:r>
              <a:rPr lang="es-ES" dirty="0" smtClean="0">
                <a:latin typeface="Eras Light ITC" panose="020B0402030504020804" pitchFamily="34" charset="0"/>
              </a:rPr>
              <a:t>cuidan como </a:t>
            </a:r>
            <a:r>
              <a:rPr lang="es-ES" dirty="0">
                <a:latin typeface="Eras Light ITC" panose="020B0402030504020804" pitchFamily="34" charset="0"/>
              </a:rPr>
              <a:t>de quienes reciben </a:t>
            </a:r>
            <a:r>
              <a:rPr lang="es-ES" dirty="0" smtClean="0">
                <a:latin typeface="Eras Light ITC" panose="020B0402030504020804" pitchFamily="34" charset="0"/>
              </a:rPr>
              <a:t>cuidado (</a:t>
            </a:r>
            <a:r>
              <a:rPr lang="es-ES" dirty="0">
                <a:latin typeface="Eras Light ITC" panose="020B0402030504020804" pitchFamily="34" charset="0"/>
              </a:rPr>
              <a:t>UNRISD 2016).</a:t>
            </a:r>
          </a:p>
          <a:p>
            <a:pPr algn="l"/>
            <a:r>
              <a:rPr lang="es-ES" dirty="0">
                <a:latin typeface="Eras Light ITC" panose="020B0402030504020804" pitchFamily="34" charset="0"/>
              </a:rPr>
              <a:t>	</a:t>
            </a:r>
            <a:r>
              <a:rPr lang="es-ES" dirty="0">
                <a:latin typeface="Eras Light ITC" panose="020B0402030504020804" pitchFamily="34" charset="0"/>
                <a:sym typeface="Wingdings" panose="05000000000000000000" pitchFamily="2" charset="2"/>
              </a:rPr>
              <a:t> </a:t>
            </a:r>
            <a:r>
              <a:rPr lang="es-ES" dirty="0" smtClean="0">
                <a:latin typeface="Eras Light ITC" panose="020B0402030504020804" pitchFamily="34" charset="0"/>
                <a:sym typeface="Wingdings" panose="05000000000000000000" pitchFamily="2" charset="2"/>
              </a:rPr>
              <a:t>evaluadas desde ambas perspectivas 	evitando tensiones y buscando alianzas 	“por lo alto”</a:t>
            </a:r>
          </a:p>
          <a:p>
            <a:pPr algn="l"/>
            <a:r>
              <a:rPr lang="es-ES" dirty="0" smtClean="0">
                <a:latin typeface="Eras Light ITC" panose="020B0402030504020804" pitchFamily="34" charset="0"/>
                <a:sym typeface="Wingdings" panose="05000000000000000000" pitchFamily="2" charset="2"/>
              </a:rPr>
              <a:t>	 contribuyen </a:t>
            </a:r>
            <a:r>
              <a:rPr lang="es-ES" dirty="0">
                <a:latin typeface="Eras Light ITC" panose="020B0402030504020804" pitchFamily="34" charset="0"/>
                <a:sym typeface="Wingdings" panose="05000000000000000000" pitchFamily="2" charset="2"/>
              </a:rPr>
              <a:t>a modificar desigualdades 	</a:t>
            </a:r>
            <a:r>
              <a:rPr lang="es-ES" dirty="0" smtClean="0">
                <a:latin typeface="Eras Light ITC" panose="020B0402030504020804" pitchFamily="34" charset="0"/>
                <a:sym typeface="Wingdings" panose="05000000000000000000" pitchFamily="2" charset="2"/>
              </a:rPr>
              <a:t>estructurales, incluyendo desigualdades de 	género</a:t>
            </a:r>
            <a:endParaRPr lang="en-US" dirty="0">
              <a:latin typeface="Eras Light ITC" panose="020B0402030504020804" pitchFamily="34" charset="0"/>
            </a:endParaRPr>
          </a:p>
        </p:txBody>
      </p:sp>
    </p:spTree>
    <p:extLst>
      <p:ext uri="{BB962C8B-B14F-4D97-AF65-F5344CB8AC3E}">
        <p14:creationId xmlns:p14="http://schemas.microsoft.com/office/powerpoint/2010/main" val="2441949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533401"/>
            <a:ext cx="8534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err="1">
                <a:solidFill>
                  <a:schemeClr val="tx2"/>
                </a:solidFill>
                <a:latin typeface="Eras Medium ITC" panose="020B0602030504020804" pitchFamily="34" charset="0"/>
              </a:rPr>
              <a:t>Políticas</a:t>
            </a:r>
            <a:r>
              <a:rPr lang="en-US" b="1" dirty="0">
                <a:solidFill>
                  <a:schemeClr val="tx2"/>
                </a:solidFill>
                <a:latin typeface="Eras Medium ITC" panose="020B0602030504020804" pitchFamily="34" charset="0"/>
              </a:rPr>
              <a:t> de </a:t>
            </a:r>
            <a:r>
              <a:rPr lang="en-US" b="1" dirty="0" err="1">
                <a:solidFill>
                  <a:schemeClr val="tx2"/>
                </a:solidFill>
                <a:latin typeface="Eras Medium ITC" panose="020B0602030504020804" pitchFamily="34" charset="0"/>
              </a:rPr>
              <a:t>cuidado</a:t>
            </a:r>
            <a:r>
              <a:rPr lang="en-US" b="1" dirty="0">
                <a:solidFill>
                  <a:schemeClr val="tx2"/>
                </a:solidFill>
                <a:latin typeface="Eras Medium ITC" panose="020B0602030504020804" pitchFamily="34" charset="0"/>
              </a:rPr>
              <a:t> </a:t>
            </a:r>
            <a:r>
              <a:rPr lang="en-US" b="1" dirty="0" err="1">
                <a:solidFill>
                  <a:schemeClr val="tx2"/>
                </a:solidFill>
                <a:latin typeface="Eras Medium ITC" panose="020B0602030504020804" pitchFamily="34" charset="0"/>
              </a:rPr>
              <a:t>transformadoras</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4267200"/>
          </a:xfrm>
        </p:spPr>
        <p:txBody>
          <a:bodyPr>
            <a:normAutofit lnSpcReduction="10000"/>
          </a:bodyPr>
          <a:lstStyle/>
          <a:p>
            <a:pPr algn="l"/>
            <a:r>
              <a:rPr lang="es-ES" dirty="0" smtClean="0">
                <a:latin typeface="Eras Light ITC" panose="020B0402030504020804" pitchFamily="34" charset="0"/>
              </a:rPr>
              <a:t>El </a:t>
            </a:r>
            <a:r>
              <a:rPr lang="es-ES" dirty="0">
                <a:latin typeface="Eras Light ITC" panose="020B0402030504020804" pitchFamily="34" charset="0"/>
              </a:rPr>
              <a:t>marco de las “Tres R”: </a:t>
            </a:r>
            <a:r>
              <a:rPr lang="es-ES" i="1" dirty="0">
                <a:latin typeface="Eras Light ITC" panose="020B0402030504020804" pitchFamily="34" charset="0"/>
              </a:rPr>
              <a:t>reconocer, reducir</a:t>
            </a:r>
            <a:r>
              <a:rPr lang="es-ES" dirty="0">
                <a:latin typeface="Eras Light ITC" panose="020B0402030504020804" pitchFamily="34" charset="0"/>
              </a:rPr>
              <a:t> y </a:t>
            </a:r>
            <a:r>
              <a:rPr lang="es-ES" i="1" dirty="0">
                <a:latin typeface="Eras Light ITC" panose="020B0402030504020804" pitchFamily="34" charset="0"/>
              </a:rPr>
              <a:t>redistribuir</a:t>
            </a:r>
            <a:r>
              <a:rPr lang="es-ES" dirty="0">
                <a:latin typeface="Eras Light ITC" panose="020B0402030504020804" pitchFamily="34" charset="0"/>
              </a:rPr>
              <a:t> el trabajo doméstico y de cuidados no remunerado</a:t>
            </a:r>
          </a:p>
          <a:p>
            <a:pPr algn="l"/>
            <a:r>
              <a:rPr lang="es-ES" dirty="0">
                <a:latin typeface="Eras Light ITC" panose="020B0402030504020804" pitchFamily="34" charset="0"/>
              </a:rPr>
              <a:t>	</a:t>
            </a:r>
            <a:r>
              <a:rPr lang="es-ES" dirty="0">
                <a:latin typeface="Eras Light ITC" panose="020B0402030504020804" pitchFamily="34" charset="0"/>
                <a:sym typeface="Wingdings" panose="05000000000000000000" pitchFamily="2" charset="2"/>
              </a:rPr>
              <a:t></a:t>
            </a:r>
            <a:r>
              <a:rPr lang="es-ES" dirty="0">
                <a:latin typeface="Eras Light ITC" panose="020B0402030504020804" pitchFamily="34" charset="0"/>
              </a:rPr>
              <a:t> en los objetivos de la política</a:t>
            </a:r>
          </a:p>
          <a:p>
            <a:pPr algn="l"/>
            <a:r>
              <a:rPr lang="es-ES" dirty="0">
                <a:latin typeface="Eras Light ITC" panose="020B0402030504020804" pitchFamily="34" charset="0"/>
              </a:rPr>
              <a:t>	</a:t>
            </a:r>
            <a:r>
              <a:rPr lang="es-ES" dirty="0">
                <a:latin typeface="Eras Light ITC" panose="020B0402030504020804" pitchFamily="34" charset="0"/>
                <a:sym typeface="Wingdings" panose="05000000000000000000" pitchFamily="2" charset="2"/>
              </a:rPr>
              <a:t></a:t>
            </a:r>
            <a:r>
              <a:rPr lang="es-ES" dirty="0">
                <a:latin typeface="Eras Light ITC" panose="020B0402030504020804" pitchFamily="34" charset="0"/>
              </a:rPr>
              <a:t> en los impactos de la política</a:t>
            </a:r>
          </a:p>
          <a:p>
            <a:pPr algn="l"/>
            <a:r>
              <a:rPr lang="es-ES" dirty="0" smtClean="0">
                <a:latin typeface="Eras Light ITC" panose="020B0402030504020804" pitchFamily="34" charset="0"/>
                <a:sym typeface="Wingdings" panose="05000000000000000000" pitchFamily="2" charset="2"/>
              </a:rPr>
              <a:t>El marco de las “5Rs”: </a:t>
            </a:r>
            <a:r>
              <a:rPr lang="es-ES" i="1" dirty="0" smtClean="0">
                <a:latin typeface="Eras Light ITC" panose="020B0402030504020804" pitchFamily="34" charset="0"/>
                <a:sym typeface="Wingdings" panose="05000000000000000000" pitchFamily="2" charset="2"/>
              </a:rPr>
              <a:t>remunerar </a:t>
            </a:r>
            <a:r>
              <a:rPr lang="es-ES" dirty="0" smtClean="0">
                <a:latin typeface="Eras Light ITC" panose="020B0402030504020804" pitchFamily="34" charset="0"/>
                <a:sym typeface="Wingdings" panose="05000000000000000000" pitchFamily="2" charset="2"/>
              </a:rPr>
              <a:t>y </a:t>
            </a:r>
            <a:r>
              <a:rPr lang="es-ES" i="1" dirty="0" smtClean="0">
                <a:latin typeface="Eras Light ITC" panose="020B0402030504020804" pitchFamily="34" charset="0"/>
                <a:sym typeface="Wingdings" panose="05000000000000000000" pitchFamily="2" charset="2"/>
              </a:rPr>
              <a:t>representar </a:t>
            </a:r>
            <a:r>
              <a:rPr lang="es-ES" dirty="0" smtClean="0">
                <a:latin typeface="Eras Light ITC" panose="020B0402030504020804" pitchFamily="34" charset="0"/>
                <a:sym typeface="Wingdings" panose="05000000000000000000" pitchFamily="2" charset="2"/>
              </a:rPr>
              <a:t>a las y los trabajadores del cuidado (OIT 2018).</a:t>
            </a:r>
            <a:endParaRPr lang="es-ES" dirty="0">
              <a:latin typeface="Eras Light ITC" panose="020B0402030504020804" pitchFamily="34" charset="0"/>
            </a:endParaRPr>
          </a:p>
          <a:p>
            <a:pPr algn="l"/>
            <a:endParaRPr lang="en-US" dirty="0">
              <a:latin typeface="Eras Light ITC" panose="020B0402030504020804" pitchFamily="34" charset="0"/>
            </a:endParaRPr>
          </a:p>
        </p:txBody>
      </p:sp>
    </p:spTree>
    <p:extLst>
      <p:ext uri="{BB962C8B-B14F-4D97-AF65-F5344CB8AC3E}">
        <p14:creationId xmlns:p14="http://schemas.microsoft.com/office/powerpoint/2010/main" val="1718211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0" y="533401"/>
            <a:ext cx="7772400" cy="685800"/>
          </a:xfrm>
        </p:spPr>
        <p:txBody>
          <a:bodyPr>
            <a:normAutofit fontScale="90000"/>
          </a:bodyPr>
          <a:lstStyle/>
          <a:p>
            <a:r>
              <a:rPr lang="en-US" b="1" dirty="0">
                <a:solidFill>
                  <a:schemeClr val="tx2"/>
                </a:solidFill>
                <a:latin typeface="Eras Medium ITC" panose="020B0602030504020804" pitchFamily="34" charset="0"/>
              </a:rPr>
              <a:t/>
            </a:r>
            <a:br>
              <a:rPr lang="en-US" b="1" dirty="0">
                <a:solidFill>
                  <a:schemeClr val="tx2"/>
                </a:solidFill>
                <a:latin typeface="Eras Medium ITC" panose="020B0602030504020804" pitchFamily="34" charset="0"/>
              </a:rPr>
            </a:br>
            <a:r>
              <a:rPr lang="en-US" b="1" dirty="0" err="1">
                <a:solidFill>
                  <a:schemeClr val="tx2"/>
                </a:solidFill>
                <a:latin typeface="Eras Medium ITC" panose="020B0602030504020804" pitchFamily="34" charset="0"/>
              </a:rPr>
              <a:t>Movilización</a:t>
            </a:r>
            <a:r>
              <a:rPr lang="en-US" b="1" dirty="0">
                <a:solidFill>
                  <a:schemeClr val="tx2"/>
                </a:solidFill>
                <a:latin typeface="Eras Medium ITC" panose="020B0602030504020804" pitchFamily="34" charset="0"/>
              </a:rPr>
              <a:t> en </a:t>
            </a:r>
            <a:r>
              <a:rPr lang="en-US" b="1" dirty="0" err="1">
                <a:solidFill>
                  <a:schemeClr val="tx2"/>
                </a:solidFill>
                <a:latin typeface="Eras Medium ITC" panose="020B0602030504020804" pitchFamily="34" charset="0"/>
              </a:rPr>
              <a:t>torno</a:t>
            </a:r>
            <a:r>
              <a:rPr lang="en-US" b="1" dirty="0">
                <a:solidFill>
                  <a:schemeClr val="tx2"/>
                </a:solidFill>
                <a:latin typeface="Eras Medium ITC" panose="020B0602030504020804" pitchFamily="34" charset="0"/>
              </a:rPr>
              <a:t> al </a:t>
            </a:r>
            <a:r>
              <a:rPr lang="en-US" b="1" dirty="0" err="1">
                <a:solidFill>
                  <a:schemeClr val="tx2"/>
                </a:solidFill>
                <a:latin typeface="Eras Medium ITC" panose="020B0602030504020804" pitchFamily="34" charset="0"/>
              </a:rPr>
              <a:t>cuidado</a:t>
            </a:r>
            <a:r>
              <a:rPr lang="en-US" dirty="0">
                <a:latin typeface="Eras Medium ITC" panose="020B0602030504020804" pitchFamily="34" charset="0"/>
              </a:rPr>
              <a:t/>
            </a:r>
            <a:br>
              <a:rPr lang="en-US" dirty="0">
                <a:latin typeface="Eras Medium ITC" panose="020B0602030504020804" pitchFamily="34" charset="0"/>
              </a:rPr>
            </a:br>
            <a:endParaRPr lang="en-US" dirty="0">
              <a:latin typeface="Eras Medium ITC" panose="020B0602030504020804" pitchFamily="34" charset="0"/>
            </a:endParaRPr>
          </a:p>
        </p:txBody>
      </p:sp>
      <p:sp>
        <p:nvSpPr>
          <p:cNvPr id="3" name="2 Subtítulo"/>
          <p:cNvSpPr>
            <a:spLocks noGrp="1"/>
          </p:cNvSpPr>
          <p:nvPr>
            <p:ph type="subTitle" idx="1"/>
          </p:nvPr>
        </p:nvSpPr>
        <p:spPr>
          <a:xfrm>
            <a:off x="1143000" y="1371600"/>
            <a:ext cx="7315200" cy="4572000"/>
          </a:xfrm>
        </p:spPr>
        <p:txBody>
          <a:bodyPr>
            <a:normAutofit fontScale="85000" lnSpcReduction="20000"/>
          </a:bodyPr>
          <a:lstStyle/>
          <a:p>
            <a:pPr marL="457200" indent="-457200" algn="l">
              <a:buFont typeface="Arial" panose="020B0604020202020204" pitchFamily="34" charset="0"/>
              <a:buChar char="•"/>
            </a:pPr>
            <a:r>
              <a:rPr lang="es-ES" dirty="0">
                <a:latin typeface="Eras Light ITC" panose="020B0402030504020804" pitchFamily="34" charset="0"/>
              </a:rPr>
              <a:t>Pasaje del cuidado de categoría analítica a categoría política</a:t>
            </a:r>
            <a:endParaRPr lang="es-ES_tradnl" dirty="0" smtClean="0">
              <a:latin typeface="Eras Light ITC" panose="020B0402030504020804" pitchFamily="34" charset="0"/>
            </a:endParaRPr>
          </a:p>
          <a:p>
            <a:pPr marL="457200" indent="-457200" algn="l">
              <a:buFont typeface="Arial" panose="020B0604020202020204" pitchFamily="34" charset="0"/>
              <a:buChar char="•"/>
            </a:pPr>
            <a:r>
              <a:rPr lang="es-ES_tradnl" dirty="0" smtClean="0">
                <a:latin typeface="Eras Light ITC" panose="020B0402030504020804" pitchFamily="34" charset="0"/>
              </a:rPr>
              <a:t>Avances a nivel internacional (ODS y ONU Mujeres, CSW, OIT)</a:t>
            </a:r>
          </a:p>
          <a:p>
            <a:pPr marL="457200" indent="-457200" algn="l">
              <a:buFont typeface="Arial" panose="020B0604020202020204" pitchFamily="34" charset="0"/>
              <a:buChar char="•"/>
            </a:pPr>
            <a:r>
              <a:rPr lang="es-ES_tradnl" dirty="0" smtClean="0">
                <a:latin typeface="Eras Light ITC" panose="020B0402030504020804" pitchFamily="34" charset="0"/>
              </a:rPr>
              <a:t>Poca presencia del cuidado en las agendas de los movimientos de mujeres en África y Asia </a:t>
            </a:r>
          </a:p>
          <a:p>
            <a:pPr marL="457200" indent="-457200" algn="l">
              <a:buFont typeface="Arial" panose="020B0604020202020204" pitchFamily="34" charset="0"/>
              <a:buChar char="•"/>
            </a:pPr>
            <a:r>
              <a:rPr lang="es-ES_tradnl" dirty="0" smtClean="0">
                <a:latin typeface="Eras Light ITC" panose="020B0402030504020804" pitchFamily="34" charset="0"/>
              </a:rPr>
              <a:t>Enorme presencia en América Latina, poniendo al cuidado en el centro de la agenda de políticas públicas y estableciendo alianzas con múltiples actores. Apoyo sustancial de las agencias de NNUU y de financiamiento.</a:t>
            </a:r>
            <a:endParaRPr lang="es-ES_tradnl" dirty="0">
              <a:latin typeface="Eras Light ITC" panose="020B0402030504020804" pitchFamily="34" charset="0"/>
            </a:endParaRPr>
          </a:p>
        </p:txBody>
      </p:sp>
    </p:spTree>
    <p:extLst>
      <p:ext uri="{BB962C8B-B14F-4D97-AF65-F5344CB8AC3E}">
        <p14:creationId xmlns:p14="http://schemas.microsoft.com/office/powerpoint/2010/main" val="421467135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3172</TotalTime>
  <Words>1219</Words>
  <Application>Microsoft Office PowerPoint</Application>
  <PresentationFormat>On-screen Show (4:3)</PresentationFormat>
  <Paragraphs>70</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Calibri</vt:lpstr>
      <vt:lpstr>Eras Light ITC</vt:lpstr>
      <vt:lpstr>Eras Medium ITC</vt:lpstr>
      <vt:lpstr>Franklin Gothic Book</vt:lpstr>
      <vt:lpstr>Franklin Gothic Medium</vt:lpstr>
      <vt:lpstr>Wingdings</vt:lpstr>
      <vt:lpstr>Tema de Office</vt:lpstr>
      <vt:lpstr>Innovaciones en el cuidado Nuevos conceptos, nuevos actores, nuevas políticas</vt:lpstr>
      <vt:lpstr> Innovaciones en el cuidado </vt:lpstr>
      <vt:lpstr> Objetivos del informe </vt:lpstr>
      <vt:lpstr> Políticas de cuidado </vt:lpstr>
      <vt:lpstr> Políticas de cuidado </vt:lpstr>
      <vt:lpstr> Políticas de cuidado </vt:lpstr>
      <vt:lpstr> Políticas de cuidado transformadoras </vt:lpstr>
      <vt:lpstr> Políticas de cuidado transformadoras </vt:lpstr>
      <vt:lpstr> Movilización en torno al cuidado </vt:lpstr>
      <vt:lpstr> Agendas de cuidados </vt:lpstr>
      <vt:lpstr> El SNIC de Uruguay </vt:lpstr>
      <vt:lpstr> El SNIC de Uruguay </vt:lpstr>
      <vt:lpstr> El SNIC de Uruguay </vt:lpstr>
      <vt:lpstr> El camino a seguir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Lenovo</dc:creator>
  <cp:lastModifiedBy>Esquivel, Valeria</cp:lastModifiedBy>
  <cp:revision>34</cp:revision>
  <cp:lastPrinted>2017-10-19T08:44:26Z</cp:lastPrinted>
  <dcterms:created xsi:type="dcterms:W3CDTF">2017-10-09T04:22:36Z</dcterms:created>
  <dcterms:modified xsi:type="dcterms:W3CDTF">2019-07-11T01:30:23Z</dcterms:modified>
</cp:coreProperties>
</file>