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91" r:id="rId1"/>
    <p:sldMasterId id="2147483692" r:id="rId2"/>
  </p:sldMasterIdLst>
  <p:notesMasterIdLst>
    <p:notesMasterId r:id="rId13"/>
  </p:notesMasterIdLst>
  <p:sldIdLst>
    <p:sldId id="256" r:id="rId3"/>
    <p:sldId id="262" r:id="rId4"/>
    <p:sldId id="263" r:id="rId5"/>
    <p:sldId id="261" r:id="rId6"/>
    <p:sldId id="258" r:id="rId7"/>
    <p:sldId id="264" r:id="rId8"/>
    <p:sldId id="267" r:id="rId9"/>
    <p:sldId id="268" r:id="rId10"/>
    <p:sldId id="265" r:id="rId11"/>
    <p:sldId id="260" r:id="rId1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p:restoredLeft sz="15620"/>
    <p:restoredTop sz="94660"/>
  </p:normalViewPr>
  <p:slideViewPr>
    <p:cSldViewPr snapToGrid="0" snapToObjects="1">
      <p:cViewPr>
        <p:scale>
          <a:sx n="50" d="100"/>
          <a:sy n="50" d="100"/>
        </p:scale>
        <p:origin x="1956" y="4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F1F2B8-0EA6-4DFD-B31C-2AF056982A67}" type="datetimeFigureOut">
              <a:rPr lang="en-GB" smtClean="0"/>
              <a:t>11/07/2019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B91C8F-71FB-4DD0-A0DD-7A3060AF190E}" type="slidenum">
              <a:rPr lang="en-GB" smtClean="0"/>
              <a:t>‹#›</a:t>
            </a:fld>
            <a:endParaRPr lang="en-GB"/>
          </a:p>
        </p:txBody>
      </p:sp>
    </p:spTree>
    <p:extLst>
      <p:ext uri="{BB962C8B-B14F-4D97-AF65-F5344CB8AC3E}">
        <p14:creationId xmlns:p14="http://schemas.microsoft.com/office/powerpoint/2010/main" val="379876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AR" dirty="0" smtClean="0"/>
              <a:t>La economía feminista ha sostenido largamente que el cuidado es una dimensión crucial del bienestar. Todas las personas necesitamos cuidado a lo largo de nuestras vidas para poder sobrevivir. Sin embargo, durante mucho tiempo se ha considerado al cuidado es una responsabilidad "natural" de las mujeres, por lo que los costos de su provisión han recaído desproporcionadamente sobre ellas. Entre estos costos están las menores oportunidades de educación, de empleo y de generación de ingresos, la participación política y el tiempo libre. </a:t>
            </a:r>
            <a:endParaRPr lang="en-GB" dirty="0" smtClean="0"/>
          </a:p>
          <a:p>
            <a:endParaRPr lang="en-GB" dirty="0"/>
          </a:p>
        </p:txBody>
      </p:sp>
      <p:sp>
        <p:nvSpPr>
          <p:cNvPr id="4" name="Slide Number Placeholder 3"/>
          <p:cNvSpPr>
            <a:spLocks noGrp="1"/>
          </p:cNvSpPr>
          <p:nvPr>
            <p:ph type="sldNum" sz="quarter" idx="10"/>
          </p:nvPr>
        </p:nvSpPr>
        <p:spPr/>
        <p:txBody>
          <a:bodyPr/>
          <a:lstStyle/>
          <a:p>
            <a:fld id="{86B91C8F-71FB-4DD0-A0DD-7A3060AF190E}" type="slidenum">
              <a:rPr lang="en-GB" smtClean="0"/>
              <a:t>2</a:t>
            </a:fld>
            <a:endParaRPr lang="en-GB"/>
          </a:p>
        </p:txBody>
      </p:sp>
    </p:spTree>
    <p:extLst>
      <p:ext uri="{BB962C8B-B14F-4D97-AF65-F5344CB8AC3E}">
        <p14:creationId xmlns:p14="http://schemas.microsoft.com/office/powerpoint/2010/main" val="501151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Es</a:t>
            </a:r>
            <a:r>
              <a:rPr lang="en-GB" dirty="0" smtClean="0"/>
              <a:t> la “agenda del </a:t>
            </a:r>
            <a:r>
              <a:rPr lang="en-GB" dirty="0" err="1" smtClean="0"/>
              <a:t>cuidado</a:t>
            </a:r>
            <a:r>
              <a:rPr lang="en-GB" dirty="0" smtClean="0"/>
              <a:t>” de la </a:t>
            </a:r>
            <a:r>
              <a:rPr lang="en-GB" dirty="0" err="1" smtClean="0"/>
              <a:t>que</a:t>
            </a:r>
            <a:r>
              <a:rPr lang="en-GB" dirty="0" smtClean="0"/>
              <a:t> </a:t>
            </a:r>
            <a:r>
              <a:rPr lang="en-GB" dirty="0" err="1" smtClean="0"/>
              <a:t>hablaremos</a:t>
            </a:r>
            <a:r>
              <a:rPr lang="en-GB" dirty="0" smtClean="0"/>
              <a:t> </a:t>
            </a:r>
            <a:r>
              <a:rPr lang="en-GB" dirty="0" err="1" smtClean="0"/>
              <a:t>mañana</a:t>
            </a:r>
            <a:r>
              <a:rPr lang="en-GB" dirty="0" smtClean="0"/>
              <a:t>.</a:t>
            </a:r>
            <a:endParaRPr lang="en-GB" dirty="0"/>
          </a:p>
        </p:txBody>
      </p:sp>
      <p:sp>
        <p:nvSpPr>
          <p:cNvPr id="4" name="Slide Number Placeholder 3"/>
          <p:cNvSpPr>
            <a:spLocks noGrp="1"/>
          </p:cNvSpPr>
          <p:nvPr>
            <p:ph type="sldNum" sz="quarter" idx="10"/>
          </p:nvPr>
        </p:nvSpPr>
        <p:spPr/>
        <p:txBody>
          <a:bodyPr/>
          <a:lstStyle/>
          <a:p>
            <a:fld id="{86B91C8F-71FB-4DD0-A0DD-7A3060AF190E}" type="slidenum">
              <a:rPr lang="en-GB" smtClean="0"/>
              <a:t>10</a:t>
            </a:fld>
            <a:endParaRPr lang="en-GB"/>
          </a:p>
        </p:txBody>
      </p:sp>
    </p:spTree>
    <p:extLst>
      <p:ext uri="{BB962C8B-B14F-4D97-AF65-F5344CB8AC3E}">
        <p14:creationId xmlns:p14="http://schemas.microsoft.com/office/powerpoint/2010/main" val="41397973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pic>
        <p:nvPicPr>
          <p:cNvPr id="7" name="Imagen 6" descr="PPT-0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37708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BE05C230-4C8B-4A5B-A5F7-865BC8BFEE59}" type="datetimeFigureOut">
              <a:rPr lang="es-CO" smtClean="0"/>
              <a:t>11/07/2019</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788E9422-AD23-4C73-B8A9-E74EF78D0C3C}" type="slidenum">
              <a:rPr lang="es-CO" smtClean="0"/>
              <a:t>‹#›</a:t>
            </a:fld>
            <a:endParaRPr lang="es-CO"/>
          </a:p>
        </p:txBody>
      </p:sp>
    </p:spTree>
    <p:extLst>
      <p:ext uri="{BB962C8B-B14F-4D97-AF65-F5344CB8AC3E}">
        <p14:creationId xmlns:p14="http://schemas.microsoft.com/office/powerpoint/2010/main" val="790100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7" name="Imagen 6" descr="PPT-0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48534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pic>
        <p:nvPicPr>
          <p:cNvPr id="3" name="Imagen 2" descr="PPT-0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549138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pic>
        <p:nvPicPr>
          <p:cNvPr id="2" name="Imagen 1" descr="PPT-06.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91162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2_Diseño personalizado">
    <p:spTree>
      <p:nvGrpSpPr>
        <p:cNvPr id="1" name=""/>
        <p:cNvGrpSpPr/>
        <p:nvPr/>
      </p:nvGrpSpPr>
      <p:grpSpPr>
        <a:xfrm>
          <a:off x="0" y="0"/>
          <a:ext cx="0" cy="0"/>
          <a:chOff x="0" y="0"/>
          <a:chExt cx="0" cy="0"/>
        </a:xfrm>
      </p:grpSpPr>
      <p:pic>
        <p:nvPicPr>
          <p:cNvPr id="2" name="Imagen 1" descr="PPT-1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3_Diseño personalizado">
    <p:spTree>
      <p:nvGrpSpPr>
        <p:cNvPr id="1" name=""/>
        <p:cNvGrpSpPr/>
        <p:nvPr/>
      </p:nvGrpSpPr>
      <p:grpSpPr>
        <a:xfrm>
          <a:off x="0" y="0"/>
          <a:ext cx="0" cy="0"/>
          <a:chOff x="0" y="0"/>
          <a:chExt cx="0" cy="0"/>
        </a:xfrm>
      </p:grpSpPr>
      <p:pic>
        <p:nvPicPr>
          <p:cNvPr id="2" name="Imagen 1" descr="PPT-16.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_Diseño personalizado">
    <p:spTree>
      <p:nvGrpSpPr>
        <p:cNvPr id="1" name=""/>
        <p:cNvGrpSpPr/>
        <p:nvPr/>
      </p:nvGrpSpPr>
      <p:grpSpPr>
        <a:xfrm>
          <a:off x="0" y="0"/>
          <a:ext cx="0" cy="0"/>
          <a:chOff x="0" y="0"/>
          <a:chExt cx="0" cy="0"/>
        </a:xfrm>
      </p:grpSpPr>
      <p:pic>
        <p:nvPicPr>
          <p:cNvPr id="2" name="Imagen 1" descr="PPT-17.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66233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5_Diseño personalizado">
    <p:spTree>
      <p:nvGrpSpPr>
        <p:cNvPr id="1" name=""/>
        <p:cNvGrpSpPr/>
        <p:nvPr/>
      </p:nvGrpSpPr>
      <p:grpSpPr>
        <a:xfrm>
          <a:off x="0" y="0"/>
          <a:ext cx="0" cy="0"/>
          <a:chOff x="0" y="0"/>
          <a:chExt cx="0" cy="0"/>
        </a:xfrm>
      </p:grpSpPr>
      <p:pic>
        <p:nvPicPr>
          <p:cNvPr id="2" name="Imagen 1" descr="PPT-18.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66233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Diseño personalizado">
    <p:spTree>
      <p:nvGrpSpPr>
        <p:cNvPr id="1" name=""/>
        <p:cNvGrpSpPr/>
        <p:nvPr/>
      </p:nvGrpSpPr>
      <p:grpSpPr>
        <a:xfrm>
          <a:off x="0" y="0"/>
          <a:ext cx="0" cy="0"/>
          <a:chOff x="0" y="0"/>
          <a:chExt cx="0" cy="0"/>
        </a:xfrm>
      </p:grpSpPr>
      <p:pic>
        <p:nvPicPr>
          <p:cNvPr id="2" name="Imagen 1" descr="PPT-1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Diseño personalizado">
    <p:spTree>
      <p:nvGrpSpPr>
        <p:cNvPr id="1" name=""/>
        <p:cNvGrpSpPr/>
        <p:nvPr/>
      </p:nvGrpSpPr>
      <p:grpSpPr>
        <a:xfrm>
          <a:off x="0" y="0"/>
          <a:ext cx="0" cy="0"/>
          <a:chOff x="0" y="0"/>
          <a:chExt cx="0" cy="0"/>
        </a:xfrm>
      </p:grpSpPr>
      <p:pic>
        <p:nvPicPr>
          <p:cNvPr id="2" name="Imagen 1" descr="PPT-1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0_Diseño personalizado">
    <p:spTree>
      <p:nvGrpSpPr>
        <p:cNvPr id="1" name=""/>
        <p:cNvGrpSpPr/>
        <p:nvPr/>
      </p:nvGrpSpPr>
      <p:grpSpPr>
        <a:xfrm>
          <a:off x="0" y="0"/>
          <a:ext cx="0" cy="0"/>
          <a:chOff x="0" y="0"/>
          <a:chExt cx="0" cy="0"/>
        </a:xfrm>
      </p:grpSpPr>
      <p:pic>
        <p:nvPicPr>
          <p:cNvPr id="2" name="Imagen 1" descr="PPT-1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Diseño personalizado">
    <p:spTree>
      <p:nvGrpSpPr>
        <p:cNvPr id="1" name=""/>
        <p:cNvGrpSpPr/>
        <p:nvPr/>
      </p:nvGrpSpPr>
      <p:grpSpPr>
        <a:xfrm>
          <a:off x="0" y="0"/>
          <a:ext cx="0" cy="0"/>
          <a:chOff x="0" y="0"/>
          <a:chExt cx="0" cy="0"/>
        </a:xfrm>
      </p:grpSpPr>
      <p:pic>
        <p:nvPicPr>
          <p:cNvPr id="2" name="Imagen 1" descr="PPT-1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2289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799594"/>
      </p:ext>
    </p:extLst>
  </p:cSld>
  <p:clrMap bg1="lt1" tx1="dk1" bg2="lt2" tx2="dk2" accent1="accent1" accent2="accent2" accent3="accent3" accent4="accent4" accent5="accent5" accent6="accent6" hlink="hlink" folHlink="folHlink"/>
  <p:sldLayoutIdLst>
    <p:sldLayoutId id="2147483690" r:id="rId1"/>
    <p:sldLayoutId id="2147483686" r:id="rId2"/>
    <p:sldLayoutId id="2147483687" r:id="rId3"/>
    <p:sldLayoutId id="2147483688" r:id="rId4"/>
    <p:sldLayoutId id="2147483689" r:id="rId5"/>
    <p:sldLayoutId id="2147483682" r:id="rId6"/>
    <p:sldLayoutId id="2147483683" r:id="rId7"/>
    <p:sldLayoutId id="2147483684" r:id="rId8"/>
    <p:sldLayoutId id="2147483685" r:id="rId9"/>
    <p:sldLayoutId id="2147483693" r:id="rId1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79548"/>
      </p:ext>
    </p:extLst>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69743" y="3220872"/>
            <a:ext cx="6946711" cy="1785104"/>
          </a:xfrm>
          <a:prstGeom prst="rect">
            <a:avLst/>
          </a:prstGeom>
          <a:noFill/>
        </p:spPr>
        <p:txBody>
          <a:bodyPr wrap="square" rtlCol="0">
            <a:spAutoFit/>
          </a:bodyPr>
          <a:lstStyle/>
          <a:p>
            <a:r>
              <a:rPr lang="en-GB" sz="2800" b="1" dirty="0" err="1" smtClean="0">
                <a:solidFill>
                  <a:schemeClr val="accent1"/>
                </a:solidFill>
              </a:rPr>
              <a:t>Trabajo</a:t>
            </a:r>
            <a:r>
              <a:rPr lang="en-GB" sz="2800" b="1" dirty="0" smtClean="0">
                <a:solidFill>
                  <a:schemeClr val="accent1"/>
                </a:solidFill>
              </a:rPr>
              <a:t> </a:t>
            </a:r>
            <a:r>
              <a:rPr lang="en-GB" sz="2800" b="1" dirty="0" err="1" smtClean="0">
                <a:solidFill>
                  <a:schemeClr val="accent1"/>
                </a:solidFill>
              </a:rPr>
              <a:t>doméstico</a:t>
            </a:r>
            <a:r>
              <a:rPr lang="en-GB" sz="2800" b="1" dirty="0" smtClean="0">
                <a:solidFill>
                  <a:schemeClr val="accent1"/>
                </a:solidFill>
              </a:rPr>
              <a:t> y de </a:t>
            </a:r>
            <a:r>
              <a:rPr lang="en-GB" sz="2800" b="1" dirty="0" err="1" smtClean="0">
                <a:solidFill>
                  <a:schemeClr val="accent1"/>
                </a:solidFill>
              </a:rPr>
              <a:t>cuidado</a:t>
            </a:r>
            <a:r>
              <a:rPr lang="en-GB" sz="2800" b="1" dirty="0" smtClean="0">
                <a:solidFill>
                  <a:schemeClr val="accent1"/>
                </a:solidFill>
              </a:rPr>
              <a:t> </a:t>
            </a:r>
            <a:r>
              <a:rPr lang="en-GB" sz="2800" b="1" dirty="0" smtClean="0">
                <a:solidFill>
                  <a:schemeClr val="accent1"/>
                </a:solidFill>
              </a:rPr>
              <a:t>no </a:t>
            </a:r>
            <a:r>
              <a:rPr lang="en-GB" sz="2800" b="1" dirty="0" err="1" smtClean="0">
                <a:solidFill>
                  <a:schemeClr val="accent1"/>
                </a:solidFill>
              </a:rPr>
              <a:t>remunerado</a:t>
            </a:r>
            <a:r>
              <a:rPr lang="en-GB" sz="2800" b="1" dirty="0" smtClean="0">
                <a:solidFill>
                  <a:schemeClr val="accent1"/>
                </a:solidFill>
              </a:rPr>
              <a:t>: </a:t>
            </a:r>
            <a:r>
              <a:rPr lang="en-GB" sz="2800" b="1" dirty="0" err="1" smtClean="0">
                <a:solidFill>
                  <a:schemeClr val="accent1"/>
                </a:solidFill>
              </a:rPr>
              <a:t>Conceptos</a:t>
            </a:r>
            <a:r>
              <a:rPr lang="en-GB" sz="2800" b="1" dirty="0" smtClean="0">
                <a:solidFill>
                  <a:schemeClr val="accent1"/>
                </a:solidFill>
              </a:rPr>
              <a:t> y agendas</a:t>
            </a:r>
            <a:endParaRPr lang="en-GB" sz="2800" b="1" dirty="0" smtClean="0">
              <a:solidFill>
                <a:schemeClr val="accent1"/>
              </a:solidFill>
            </a:endParaRPr>
          </a:p>
          <a:p>
            <a:endParaRPr lang="en-GB" dirty="0" smtClean="0"/>
          </a:p>
          <a:p>
            <a:r>
              <a:rPr lang="en-GB" dirty="0" smtClean="0"/>
              <a:t>Valeria Esquivel,</a:t>
            </a:r>
          </a:p>
          <a:p>
            <a:r>
              <a:rPr lang="en-US" dirty="0" err="1">
                <a:latin typeface="Eras Light ITC" panose="020B0402030504020804" pitchFamily="34" charset="0"/>
              </a:rPr>
              <a:t>Especialista</a:t>
            </a:r>
            <a:r>
              <a:rPr lang="en-US" dirty="0">
                <a:latin typeface="Eras Light ITC" panose="020B0402030504020804" pitchFamily="34" charset="0"/>
              </a:rPr>
              <a:t> en Género y </a:t>
            </a:r>
            <a:r>
              <a:rPr lang="en-US" dirty="0" err="1">
                <a:latin typeface="Eras Light ITC" panose="020B0402030504020804" pitchFamily="34" charset="0"/>
              </a:rPr>
              <a:t>Políticas</a:t>
            </a:r>
            <a:r>
              <a:rPr lang="en-US" dirty="0">
                <a:latin typeface="Eras Light ITC" panose="020B0402030504020804" pitchFamily="34" charset="0"/>
              </a:rPr>
              <a:t> de </a:t>
            </a:r>
            <a:r>
              <a:rPr lang="en-US" dirty="0" err="1">
                <a:latin typeface="Eras Light ITC" panose="020B0402030504020804" pitchFamily="34" charset="0"/>
              </a:rPr>
              <a:t>Empleo</a:t>
            </a:r>
            <a:r>
              <a:rPr lang="en-US" dirty="0">
                <a:latin typeface="Eras Light ITC" panose="020B0402030504020804" pitchFamily="34" charset="0"/>
              </a:rPr>
              <a:t>, </a:t>
            </a:r>
            <a:r>
              <a:rPr lang="en-US" dirty="0" smtClean="0">
                <a:latin typeface="Eras Light ITC" panose="020B0402030504020804" pitchFamily="34" charset="0"/>
              </a:rPr>
              <a:t>OIT</a:t>
            </a:r>
            <a:endParaRPr lang="en-US" dirty="0">
              <a:latin typeface="Eras Light ITC" panose="020B0402030504020804" pitchFamily="34" charset="0"/>
            </a:endParaRPr>
          </a:p>
        </p:txBody>
      </p:sp>
    </p:spTree>
    <p:extLst>
      <p:ext uri="{BB962C8B-B14F-4D97-AF65-F5344CB8AC3E}">
        <p14:creationId xmlns:p14="http://schemas.microsoft.com/office/powerpoint/2010/main" val="19429262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043490"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La economía del cuidado en América Latina</a:t>
            </a:r>
            <a:endParaRPr lang="en-US" b="1" dirty="0">
              <a:solidFill>
                <a:schemeClr val="accent1"/>
              </a:solidFill>
            </a:endParaRPr>
          </a:p>
        </p:txBody>
      </p:sp>
      <p:sp>
        <p:nvSpPr>
          <p:cNvPr id="3" name="Rectangle 2"/>
          <p:cNvSpPr/>
          <p:nvPr/>
        </p:nvSpPr>
        <p:spPr>
          <a:xfrm>
            <a:off x="1043490" y="1484784"/>
            <a:ext cx="7991328" cy="4970591"/>
          </a:xfrm>
          <a:prstGeom prst="rect">
            <a:avLst/>
          </a:prstGeom>
        </p:spPr>
        <p:txBody>
          <a:bodyPr wrap="square">
            <a:spAutoFit/>
          </a:bodyPr>
          <a:lstStyle/>
          <a:p>
            <a:pPr marL="68580" indent="0">
              <a:buNone/>
            </a:pPr>
            <a:r>
              <a:rPr lang="es-AR" sz="2300" dirty="0"/>
              <a:t>El aporte de la economía feminista que ha tenido mayor impacto en América Latina ha sido la incorporación del trabajo doméstico y de cuidados no remunerado, </a:t>
            </a:r>
            <a:r>
              <a:rPr lang="es-AR" sz="2300" dirty="0" smtClean="0"/>
              <a:t>y </a:t>
            </a:r>
            <a:r>
              <a:rPr lang="es-AR" sz="2300" dirty="0"/>
              <a:t>la economía del cuidado, en el análisis económico, lo que se ha reflejado en </a:t>
            </a:r>
            <a:r>
              <a:rPr lang="es-AR" sz="2300" u="sng" dirty="0"/>
              <a:t>el relevamiento de información sobre el uso del tiempo</a:t>
            </a:r>
            <a:r>
              <a:rPr lang="es-AR" sz="2300" dirty="0"/>
              <a:t>, en los análisis y en el diseño de </a:t>
            </a:r>
            <a:r>
              <a:rPr lang="es-AR" sz="2300" u="sng" dirty="0"/>
              <a:t>políticas sociales y de cuidado</a:t>
            </a:r>
            <a:r>
              <a:rPr lang="es-AR" sz="2300" dirty="0"/>
              <a:t>, y en la construcción de </a:t>
            </a:r>
            <a:r>
              <a:rPr lang="es-AR" sz="2300" u="sng" dirty="0"/>
              <a:t>cuentas satélites de los hogares</a:t>
            </a:r>
            <a:r>
              <a:rPr lang="es-AR" sz="2300" dirty="0"/>
              <a:t>. </a:t>
            </a:r>
            <a:endParaRPr lang="es-AR" sz="2300" dirty="0" smtClean="0"/>
          </a:p>
          <a:p>
            <a:pPr marL="68580" indent="0">
              <a:buNone/>
            </a:pPr>
            <a:endParaRPr lang="es-AR" sz="2300" i="1" dirty="0"/>
          </a:p>
          <a:p>
            <a:pPr marL="68580"/>
            <a:r>
              <a:rPr lang="es-AR" sz="2300" dirty="0"/>
              <a:t>La agenda ha avanzado más allá de la </a:t>
            </a:r>
            <a:r>
              <a:rPr lang="es-AR" sz="2300" dirty="0" err="1"/>
              <a:t>visibilización</a:t>
            </a:r>
            <a:r>
              <a:rPr lang="es-AR" sz="2300" dirty="0"/>
              <a:t> del trabajo doméstico y de cuidados no remunerado, al proponer e implementar </a:t>
            </a:r>
            <a:r>
              <a:rPr lang="es-AR" sz="2300" u="sng" dirty="0"/>
              <a:t>políticas concretas de redistribución del cuidado</a:t>
            </a:r>
            <a:r>
              <a:rPr lang="es-AR" sz="2300" dirty="0"/>
              <a:t>, no solo entre hombres y mujeres, sino entre los hogares y la </a:t>
            </a:r>
            <a:r>
              <a:rPr lang="es-AR" sz="2300" dirty="0" smtClean="0"/>
              <a:t>sociedad. </a:t>
            </a:r>
            <a:endParaRPr lang="en-US" sz="2300" i="1" dirty="0"/>
          </a:p>
          <a:p>
            <a:pPr marL="68580" indent="0">
              <a:buNone/>
            </a:pPr>
            <a:endParaRPr lang="en-US" i="1" dirty="0"/>
          </a:p>
        </p:txBody>
      </p:sp>
    </p:spTree>
    <p:extLst>
      <p:ext uri="{BB962C8B-B14F-4D97-AF65-F5344CB8AC3E}">
        <p14:creationId xmlns:p14="http://schemas.microsoft.com/office/powerpoint/2010/main" val="2725688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Elipse"/>
          <p:cNvSpPr/>
          <p:nvPr/>
        </p:nvSpPr>
        <p:spPr>
          <a:xfrm>
            <a:off x="971600" y="1863439"/>
            <a:ext cx="5092891" cy="3796679"/>
          </a:xfrm>
          <a:prstGeom prst="ellipse">
            <a:avLst/>
          </a:prstGeom>
          <a:solidFill>
            <a:schemeClr val="tx2">
              <a:lumMod val="60000"/>
              <a:lumOff val="40000"/>
              <a:alpha val="35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Elipse"/>
          <p:cNvSpPr/>
          <p:nvPr/>
        </p:nvSpPr>
        <p:spPr>
          <a:xfrm>
            <a:off x="1746391" y="2204864"/>
            <a:ext cx="5970959" cy="2002121"/>
          </a:xfrm>
          <a:prstGeom prst="ellipse">
            <a:avLst/>
          </a:prstGeom>
          <a:solidFill>
            <a:schemeClr val="accent6">
              <a:lumMod val="40000"/>
              <a:lumOff val="60000"/>
              <a:alpha val="35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Elipse"/>
          <p:cNvSpPr/>
          <p:nvPr/>
        </p:nvSpPr>
        <p:spPr>
          <a:xfrm>
            <a:off x="3696321" y="1863439"/>
            <a:ext cx="5052143" cy="3796679"/>
          </a:xfrm>
          <a:prstGeom prst="ellipse">
            <a:avLst/>
          </a:prstGeom>
          <a:solidFill>
            <a:schemeClr val="accent3">
              <a:lumMod val="60000"/>
              <a:lumOff val="40000"/>
              <a:alpha val="36000"/>
            </a:scheme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4028991" y="3068960"/>
            <a:ext cx="1800200" cy="523220"/>
          </a:xfrm>
          <a:prstGeom prst="rect">
            <a:avLst/>
          </a:prstGeom>
          <a:noFill/>
        </p:spPr>
        <p:txBody>
          <a:bodyPr wrap="square" rtlCol="0">
            <a:spAutoFit/>
          </a:bodyPr>
          <a:lstStyle/>
          <a:p>
            <a:pPr algn="ctr"/>
            <a:r>
              <a:rPr lang="es-CO" sz="1400" b="1" dirty="0" smtClean="0">
                <a:latin typeface="Arial Narrow" panose="020B0606020202030204" pitchFamily="34" charset="0"/>
              </a:rPr>
              <a:t>Acarreo de agua y recolección de leña</a:t>
            </a:r>
            <a:endParaRPr lang="es-CO" sz="1400" b="1" dirty="0">
              <a:latin typeface="Arial Narrow" panose="020B0606020202030204" pitchFamily="34" charset="0"/>
            </a:endParaRPr>
          </a:p>
        </p:txBody>
      </p:sp>
      <p:sp>
        <p:nvSpPr>
          <p:cNvPr id="13" name="12 CuadroTexto"/>
          <p:cNvSpPr txBox="1"/>
          <p:nvPr/>
        </p:nvSpPr>
        <p:spPr>
          <a:xfrm>
            <a:off x="3947892" y="1555661"/>
            <a:ext cx="1962397" cy="307777"/>
          </a:xfrm>
          <a:prstGeom prst="rect">
            <a:avLst/>
          </a:prstGeom>
          <a:noFill/>
        </p:spPr>
        <p:txBody>
          <a:bodyPr wrap="none" rtlCol="0">
            <a:spAutoFit/>
          </a:bodyPr>
          <a:lstStyle/>
          <a:p>
            <a:r>
              <a:rPr lang="es-CO" sz="1400" b="1" dirty="0" smtClean="0">
                <a:solidFill>
                  <a:schemeClr val="accent6">
                    <a:lumMod val="75000"/>
                  </a:schemeClr>
                </a:solidFill>
                <a:latin typeface="Arial Narrow" panose="020B0606020202030204" pitchFamily="34" charset="0"/>
              </a:rPr>
              <a:t>TRABAJO DE CUIDADOS</a:t>
            </a:r>
            <a:endParaRPr lang="es-CO" sz="1400" b="1" dirty="0">
              <a:solidFill>
                <a:schemeClr val="accent6">
                  <a:lumMod val="75000"/>
                </a:schemeClr>
              </a:solidFill>
              <a:latin typeface="Arial Narrow" panose="020B0606020202030204" pitchFamily="34" charset="0"/>
            </a:endParaRPr>
          </a:p>
        </p:txBody>
      </p:sp>
      <p:sp>
        <p:nvSpPr>
          <p:cNvPr id="14" name="13 CuadroTexto"/>
          <p:cNvSpPr txBox="1"/>
          <p:nvPr/>
        </p:nvSpPr>
        <p:spPr>
          <a:xfrm>
            <a:off x="7371516" y="5540671"/>
            <a:ext cx="1716175" cy="307777"/>
          </a:xfrm>
          <a:prstGeom prst="rect">
            <a:avLst/>
          </a:prstGeom>
          <a:noFill/>
        </p:spPr>
        <p:txBody>
          <a:bodyPr wrap="none" rtlCol="0">
            <a:spAutoFit/>
          </a:bodyPr>
          <a:lstStyle/>
          <a:p>
            <a:r>
              <a:rPr lang="es-CO" sz="1400" b="1" dirty="0" smtClean="0">
                <a:solidFill>
                  <a:srgbClr val="00B050"/>
                </a:solidFill>
                <a:latin typeface="Arial Narrow" panose="020B0606020202030204" pitchFamily="34" charset="0"/>
              </a:rPr>
              <a:t>TRABAJO EN EL SCN</a:t>
            </a:r>
            <a:endParaRPr lang="es-CO" sz="1400" b="1" dirty="0">
              <a:solidFill>
                <a:srgbClr val="00B050"/>
              </a:solidFill>
              <a:latin typeface="Arial Narrow" panose="020B0606020202030204" pitchFamily="34" charset="0"/>
            </a:endParaRPr>
          </a:p>
        </p:txBody>
      </p:sp>
      <p:sp>
        <p:nvSpPr>
          <p:cNvPr id="15" name="14 CuadroTexto"/>
          <p:cNvSpPr txBox="1"/>
          <p:nvPr/>
        </p:nvSpPr>
        <p:spPr>
          <a:xfrm>
            <a:off x="179512" y="5540671"/>
            <a:ext cx="2263761" cy="307777"/>
          </a:xfrm>
          <a:prstGeom prst="rect">
            <a:avLst/>
          </a:prstGeom>
          <a:noFill/>
        </p:spPr>
        <p:txBody>
          <a:bodyPr wrap="none" rtlCol="0">
            <a:spAutoFit/>
          </a:bodyPr>
          <a:lstStyle/>
          <a:p>
            <a:r>
              <a:rPr lang="es-CO" sz="1400" b="1" dirty="0" smtClean="0">
                <a:solidFill>
                  <a:schemeClr val="tx2"/>
                </a:solidFill>
                <a:latin typeface="Arial Narrow" panose="020B0606020202030204" pitchFamily="34" charset="0"/>
              </a:rPr>
              <a:t>TRABAJO NO REMUNERADO</a:t>
            </a:r>
            <a:endParaRPr lang="es-CO" sz="1400" b="1" dirty="0">
              <a:solidFill>
                <a:schemeClr val="tx2"/>
              </a:solidFill>
              <a:latin typeface="Arial Narrow" panose="020B0606020202030204" pitchFamily="34" charset="0"/>
            </a:endParaRPr>
          </a:p>
        </p:txBody>
      </p:sp>
      <p:sp>
        <p:nvSpPr>
          <p:cNvPr id="18" name="17 CuadroTexto"/>
          <p:cNvSpPr txBox="1"/>
          <p:nvPr/>
        </p:nvSpPr>
        <p:spPr>
          <a:xfrm>
            <a:off x="6179068" y="2836592"/>
            <a:ext cx="1117614" cy="738664"/>
          </a:xfrm>
          <a:prstGeom prst="rect">
            <a:avLst/>
          </a:prstGeom>
          <a:noFill/>
        </p:spPr>
        <p:txBody>
          <a:bodyPr wrap="none" rtlCol="0">
            <a:spAutoFit/>
          </a:bodyPr>
          <a:lstStyle/>
          <a:p>
            <a:pPr algn="ctr"/>
            <a:r>
              <a:rPr lang="es-CO" sz="1400" b="1" dirty="0" smtClean="0">
                <a:latin typeface="Arial Narrow" panose="020B0606020202030204" pitchFamily="34" charset="0"/>
              </a:rPr>
              <a:t>Trabajo de </a:t>
            </a:r>
          </a:p>
          <a:p>
            <a:pPr algn="ctr"/>
            <a:r>
              <a:rPr lang="es-CO" sz="1400" b="1" dirty="0" smtClean="0">
                <a:latin typeface="Arial Narrow" panose="020B0606020202030204" pitchFamily="34" charset="0"/>
              </a:rPr>
              <a:t>cuidados </a:t>
            </a:r>
          </a:p>
          <a:p>
            <a:pPr algn="ctr"/>
            <a:r>
              <a:rPr lang="es-CO" sz="1400" b="1" dirty="0" smtClean="0">
                <a:latin typeface="Arial Narrow" panose="020B0606020202030204" pitchFamily="34" charset="0"/>
              </a:rPr>
              <a:t>remunerados</a:t>
            </a:r>
            <a:endParaRPr lang="es-CO" sz="1400" b="1" dirty="0">
              <a:latin typeface="Arial Narrow" panose="020B0606020202030204" pitchFamily="34" charset="0"/>
            </a:endParaRPr>
          </a:p>
        </p:txBody>
      </p:sp>
      <p:sp>
        <p:nvSpPr>
          <p:cNvPr id="23" name="22 CuadroTexto"/>
          <p:cNvSpPr txBox="1"/>
          <p:nvPr/>
        </p:nvSpPr>
        <p:spPr>
          <a:xfrm>
            <a:off x="1979712" y="2708920"/>
            <a:ext cx="1944216" cy="738664"/>
          </a:xfrm>
          <a:prstGeom prst="rect">
            <a:avLst/>
          </a:prstGeom>
          <a:noFill/>
        </p:spPr>
        <p:txBody>
          <a:bodyPr wrap="square" rtlCol="0">
            <a:spAutoFit/>
          </a:bodyPr>
          <a:lstStyle/>
          <a:p>
            <a:pPr algn="ctr"/>
            <a:r>
              <a:rPr lang="es-CO" sz="1400" b="1" dirty="0" smtClean="0">
                <a:latin typeface="Arial Narrow" panose="020B0606020202030204" pitchFamily="34" charset="0"/>
              </a:rPr>
              <a:t>Trabajo doméstico </a:t>
            </a:r>
          </a:p>
          <a:p>
            <a:pPr algn="ctr"/>
            <a:r>
              <a:rPr lang="es-CO" sz="1400" b="1" dirty="0">
                <a:latin typeface="Arial Narrow" panose="020B0606020202030204" pitchFamily="34" charset="0"/>
              </a:rPr>
              <a:t>y</a:t>
            </a:r>
            <a:r>
              <a:rPr lang="es-CO" sz="1400" b="1" dirty="0" smtClean="0">
                <a:latin typeface="Arial Narrow" panose="020B0606020202030204" pitchFamily="34" charset="0"/>
              </a:rPr>
              <a:t> de cuidados no remunerados</a:t>
            </a:r>
          </a:p>
        </p:txBody>
      </p:sp>
      <p:sp>
        <p:nvSpPr>
          <p:cNvPr id="26" name="25 CuadroTexto"/>
          <p:cNvSpPr txBox="1"/>
          <p:nvPr/>
        </p:nvSpPr>
        <p:spPr>
          <a:xfrm>
            <a:off x="4222006" y="4509120"/>
            <a:ext cx="1414170" cy="523220"/>
          </a:xfrm>
          <a:prstGeom prst="rect">
            <a:avLst/>
          </a:prstGeom>
          <a:noFill/>
        </p:spPr>
        <p:txBody>
          <a:bodyPr wrap="none" rtlCol="0">
            <a:spAutoFit/>
          </a:bodyPr>
          <a:lstStyle/>
          <a:p>
            <a:r>
              <a:rPr lang="es-CO" sz="1400" b="1" dirty="0" smtClean="0">
                <a:latin typeface="Arial Narrow" panose="020B0606020202030204" pitchFamily="34" charset="0"/>
              </a:rPr>
              <a:t>Trabajo familiar </a:t>
            </a:r>
          </a:p>
          <a:p>
            <a:r>
              <a:rPr lang="es-CO" sz="1400" b="1" dirty="0" smtClean="0">
                <a:latin typeface="Arial Narrow" panose="020B0606020202030204" pitchFamily="34" charset="0"/>
              </a:rPr>
              <a:t>sin remuneración</a:t>
            </a:r>
            <a:endParaRPr lang="es-CO" sz="1400" b="1" dirty="0">
              <a:latin typeface="Arial Narrow" panose="020B0606020202030204" pitchFamily="34" charset="0"/>
            </a:endParaRPr>
          </a:p>
        </p:txBody>
      </p:sp>
      <p:sp>
        <p:nvSpPr>
          <p:cNvPr id="19" name="18 CuadroTexto"/>
          <p:cNvSpPr txBox="1"/>
          <p:nvPr/>
        </p:nvSpPr>
        <p:spPr>
          <a:xfrm>
            <a:off x="6778752" y="4552263"/>
            <a:ext cx="1035861" cy="523220"/>
          </a:xfrm>
          <a:prstGeom prst="rect">
            <a:avLst/>
          </a:prstGeom>
          <a:noFill/>
        </p:spPr>
        <p:txBody>
          <a:bodyPr wrap="none" rtlCol="0">
            <a:spAutoFit/>
          </a:bodyPr>
          <a:lstStyle/>
          <a:p>
            <a:pPr algn="ctr"/>
            <a:r>
              <a:rPr lang="es-CO" sz="1400" b="1" dirty="0" smtClean="0">
                <a:latin typeface="Arial Narrow" panose="020B0606020202030204" pitchFamily="34" charset="0"/>
              </a:rPr>
              <a:t>Trabajo</a:t>
            </a:r>
          </a:p>
          <a:p>
            <a:pPr algn="ctr"/>
            <a:r>
              <a:rPr lang="es-CO" sz="1400" b="1" dirty="0" smtClean="0">
                <a:latin typeface="Arial Narrow" panose="020B0606020202030204" pitchFamily="34" charset="0"/>
              </a:rPr>
              <a:t>remunerado</a:t>
            </a:r>
            <a:endParaRPr lang="es-CO" sz="1400" b="1" dirty="0">
              <a:latin typeface="Arial Narrow" panose="020B0606020202030204" pitchFamily="34" charset="0"/>
            </a:endParaRPr>
          </a:p>
        </p:txBody>
      </p:sp>
      <p:sp>
        <p:nvSpPr>
          <p:cNvPr id="16" name="15 CuadroTexto"/>
          <p:cNvSpPr txBox="1"/>
          <p:nvPr/>
        </p:nvSpPr>
        <p:spPr>
          <a:xfrm>
            <a:off x="1995799" y="4512628"/>
            <a:ext cx="1273105" cy="523220"/>
          </a:xfrm>
          <a:prstGeom prst="rect">
            <a:avLst/>
          </a:prstGeom>
          <a:noFill/>
        </p:spPr>
        <p:txBody>
          <a:bodyPr wrap="none" rtlCol="0">
            <a:spAutoFit/>
          </a:bodyPr>
          <a:lstStyle/>
          <a:p>
            <a:pPr algn="ctr"/>
            <a:r>
              <a:rPr lang="es-CO" sz="1400" b="1" dirty="0" smtClean="0">
                <a:latin typeface="Arial Narrow" panose="020B0606020202030204" pitchFamily="34" charset="0"/>
              </a:rPr>
              <a:t>Otro trabajo</a:t>
            </a:r>
          </a:p>
          <a:p>
            <a:pPr algn="ctr"/>
            <a:r>
              <a:rPr lang="es-CO" sz="1400" b="1" dirty="0" smtClean="0">
                <a:latin typeface="Arial Narrow" panose="020B0606020202030204" pitchFamily="34" charset="0"/>
              </a:rPr>
              <a:t>no remunerado</a:t>
            </a:r>
            <a:endParaRPr lang="es-CO" sz="1400" b="1" dirty="0">
              <a:latin typeface="Arial Narrow" panose="020B0606020202030204" pitchFamily="34" charset="0"/>
            </a:endParaRPr>
          </a:p>
        </p:txBody>
      </p:sp>
      <p:sp>
        <p:nvSpPr>
          <p:cNvPr id="17" name="1 Título"/>
          <p:cNvSpPr txBox="1">
            <a:spLocks noGrp="1"/>
          </p:cNvSpPr>
          <p:nvPr>
            <p:ph type="title"/>
          </p:nvPr>
        </p:nvSpPr>
        <p:spPr>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Trabajo </a:t>
            </a:r>
            <a:r>
              <a:rPr lang="es-MX" sz="4000" b="1" dirty="0" smtClean="0">
                <a:solidFill>
                  <a:schemeClr val="accent1"/>
                </a:solidFill>
              </a:rPr>
              <a:t>de cuidados</a:t>
            </a:r>
            <a:endParaRPr lang="en-US" b="1" dirty="0">
              <a:solidFill>
                <a:schemeClr val="accent1"/>
              </a:solidFill>
            </a:endParaRPr>
          </a:p>
        </p:txBody>
      </p:sp>
    </p:spTree>
    <p:extLst>
      <p:ext uri="{BB962C8B-B14F-4D97-AF65-F5344CB8AC3E}">
        <p14:creationId xmlns:p14="http://schemas.microsoft.com/office/powerpoint/2010/main" val="4110932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1000"/>
                                        <p:tgtEl>
                                          <p:spTgt spid="26"/>
                                        </p:tgtEl>
                                      </p:cBhvr>
                                    </p:animEffect>
                                    <p:anim calcmode="lin" valueType="num">
                                      <p:cBhvr>
                                        <p:cTn id="37" dur="1000" fill="hold"/>
                                        <p:tgtEl>
                                          <p:spTgt spid="26"/>
                                        </p:tgtEl>
                                        <p:attrNameLst>
                                          <p:attrName>ppt_x</p:attrName>
                                        </p:attrNameLst>
                                      </p:cBhvr>
                                      <p:tavLst>
                                        <p:tav tm="0">
                                          <p:val>
                                            <p:strVal val="#ppt_x"/>
                                          </p:val>
                                        </p:tav>
                                        <p:tav tm="100000">
                                          <p:val>
                                            <p:strVal val="#ppt_x"/>
                                          </p:val>
                                        </p:tav>
                                      </p:tavLst>
                                    </p:anim>
                                    <p:anim calcmode="lin" valueType="num">
                                      <p:cBhvr>
                                        <p:cTn id="38"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ppt_x"/>
                                          </p:val>
                                        </p:tav>
                                        <p:tav tm="100000">
                                          <p:val>
                                            <p:strVal val="#ppt_x"/>
                                          </p:val>
                                        </p:tav>
                                      </p:tavLst>
                                    </p:anim>
                                    <p:anim calcmode="lin" valueType="num">
                                      <p:cBhvr additive="base">
                                        <p:cTn id="4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1000"/>
                                        <p:tgtEl>
                                          <p:spTgt spid="23"/>
                                        </p:tgtEl>
                                      </p:cBhvr>
                                    </p:animEffect>
                                    <p:anim calcmode="lin" valueType="num">
                                      <p:cBhvr>
                                        <p:cTn id="62" dur="1000" fill="hold"/>
                                        <p:tgtEl>
                                          <p:spTgt spid="23"/>
                                        </p:tgtEl>
                                        <p:attrNameLst>
                                          <p:attrName>ppt_x</p:attrName>
                                        </p:attrNameLst>
                                      </p:cBhvr>
                                      <p:tavLst>
                                        <p:tav tm="0">
                                          <p:val>
                                            <p:strVal val="#ppt_x"/>
                                          </p:val>
                                        </p:tav>
                                        <p:tav tm="100000">
                                          <p:val>
                                            <p:strVal val="#ppt_x"/>
                                          </p:val>
                                        </p:tav>
                                      </p:tavLst>
                                    </p:anim>
                                    <p:anim calcmode="lin" valueType="num">
                                      <p:cBhvr>
                                        <p:cTn id="6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1000"/>
                                        <p:tgtEl>
                                          <p:spTgt spid="12"/>
                                        </p:tgtEl>
                                      </p:cBhvr>
                                    </p:animEffect>
                                    <p:anim calcmode="lin" valueType="num">
                                      <p:cBhvr>
                                        <p:cTn id="69" dur="1000" fill="hold"/>
                                        <p:tgtEl>
                                          <p:spTgt spid="12"/>
                                        </p:tgtEl>
                                        <p:attrNameLst>
                                          <p:attrName>ppt_x</p:attrName>
                                        </p:attrNameLst>
                                      </p:cBhvr>
                                      <p:tavLst>
                                        <p:tav tm="0">
                                          <p:val>
                                            <p:strVal val="#ppt_x"/>
                                          </p:val>
                                        </p:tav>
                                        <p:tav tm="100000">
                                          <p:val>
                                            <p:strVal val="#ppt_x"/>
                                          </p:val>
                                        </p:tav>
                                      </p:tavLst>
                                    </p:anim>
                                    <p:anim calcmode="lin" valueType="num">
                                      <p:cBhvr>
                                        <p:cTn id="7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1000"/>
                                        <p:tgtEl>
                                          <p:spTgt spid="16"/>
                                        </p:tgtEl>
                                      </p:cBhvr>
                                    </p:animEffect>
                                    <p:anim calcmode="lin" valueType="num">
                                      <p:cBhvr>
                                        <p:cTn id="76" dur="1000" fill="hold"/>
                                        <p:tgtEl>
                                          <p:spTgt spid="16"/>
                                        </p:tgtEl>
                                        <p:attrNameLst>
                                          <p:attrName>ppt_x</p:attrName>
                                        </p:attrNameLst>
                                      </p:cBhvr>
                                      <p:tavLst>
                                        <p:tav tm="0">
                                          <p:val>
                                            <p:strVal val="#ppt_x"/>
                                          </p:val>
                                        </p:tav>
                                        <p:tav tm="100000">
                                          <p:val>
                                            <p:strVal val="#ppt_x"/>
                                          </p:val>
                                        </p:tav>
                                      </p:tavLst>
                                    </p:anim>
                                    <p:anim calcmode="lin" valueType="num">
                                      <p:cBhvr>
                                        <p:cTn id="7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P spid="14" grpId="0"/>
      <p:bldP spid="15" grpId="0"/>
      <p:bldP spid="18" grpId="0"/>
      <p:bldP spid="23" grpId="0"/>
      <p:bldP spid="26" grpId="0"/>
      <p:bldP spid="19"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1 Título"/>
          <p:cNvSpPr txBox="1">
            <a:spLocks noGrp="1"/>
          </p:cNvSpPr>
          <p:nvPr>
            <p:ph type="title"/>
          </p:nvPr>
        </p:nvSpPr>
        <p:spPr>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smtClean="0">
                <a:solidFill>
                  <a:schemeClr val="accent1"/>
                </a:solidFill>
              </a:rPr>
              <a:t>Trabajo de cuidados</a:t>
            </a:r>
            <a:endParaRPr lang="en-US" b="1" dirty="0">
              <a:solidFill>
                <a:schemeClr val="accent1"/>
              </a:solidFill>
            </a:endParaRPr>
          </a:p>
        </p:txBody>
      </p:sp>
      <p:pic>
        <p:nvPicPr>
          <p:cNvPr id="2" name="Picture 1"/>
          <p:cNvPicPr>
            <a:picLocks noChangeAspect="1"/>
          </p:cNvPicPr>
          <p:nvPr/>
        </p:nvPicPr>
        <p:blipFill>
          <a:blip r:embed="rId2"/>
          <a:stretch>
            <a:fillRect/>
          </a:stretch>
        </p:blipFill>
        <p:spPr>
          <a:xfrm>
            <a:off x="-77219" y="-121524"/>
            <a:ext cx="9298438" cy="7101048"/>
          </a:xfrm>
          <a:prstGeom prst="rect">
            <a:avLst/>
          </a:prstGeom>
        </p:spPr>
      </p:pic>
    </p:spTree>
    <p:extLst>
      <p:ext uri="{BB962C8B-B14F-4D97-AF65-F5344CB8AC3E}">
        <p14:creationId xmlns:p14="http://schemas.microsoft.com/office/powerpoint/2010/main" val="3292414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043490"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El círculo del cuidado</a:t>
            </a:r>
            <a:endParaRPr lang="en-US" b="1" dirty="0">
              <a:solidFill>
                <a:schemeClr val="accent1"/>
              </a:solidFill>
            </a:endParaRPr>
          </a:p>
        </p:txBody>
      </p:sp>
      <p:pic>
        <p:nvPicPr>
          <p:cNvPr id="13" name="Picture 12"/>
          <p:cNvPicPr>
            <a:picLocks noChangeAspect="1"/>
          </p:cNvPicPr>
          <p:nvPr/>
        </p:nvPicPr>
        <p:blipFill>
          <a:blip r:embed="rId2"/>
          <a:stretch>
            <a:fillRect/>
          </a:stretch>
        </p:blipFill>
        <p:spPr>
          <a:xfrm>
            <a:off x="134747" y="926319"/>
            <a:ext cx="8842230" cy="5165724"/>
          </a:xfrm>
          <a:prstGeom prst="rect">
            <a:avLst/>
          </a:prstGeom>
        </p:spPr>
      </p:pic>
    </p:spTree>
    <p:extLst>
      <p:ext uri="{BB962C8B-B14F-4D97-AF65-F5344CB8AC3E}">
        <p14:creationId xmlns:p14="http://schemas.microsoft.com/office/powerpoint/2010/main" val="25575489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043490"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El cuidado, un concepto en evolución</a:t>
            </a:r>
            <a:endParaRPr lang="en-US" b="1" dirty="0">
              <a:solidFill>
                <a:schemeClr val="accent1"/>
              </a:solidFill>
            </a:endParaRPr>
          </a:p>
        </p:txBody>
      </p:sp>
      <p:sp>
        <p:nvSpPr>
          <p:cNvPr id="3" name="2 Marcador de contenido"/>
          <p:cNvSpPr txBox="1">
            <a:spLocks/>
          </p:cNvSpPr>
          <p:nvPr/>
        </p:nvSpPr>
        <p:spPr>
          <a:xfrm>
            <a:off x="1043490" y="1484784"/>
            <a:ext cx="7488950" cy="482453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s-AR" sz="2800" dirty="0" smtClean="0"/>
              <a:t>El trabajo doméstico y de cuidado es </a:t>
            </a:r>
            <a:r>
              <a:rPr lang="es-AR" sz="2800" i="1" dirty="0" smtClean="0"/>
              <a:t>trabajo </a:t>
            </a:r>
            <a:r>
              <a:rPr lang="es-AR" sz="2800" dirty="0" smtClean="0"/>
              <a:t>porque consiste en una actividad que tiene costos en lo que respecta al tiempo y la energía. Es </a:t>
            </a:r>
            <a:r>
              <a:rPr lang="es-AR" sz="2800" i="1" dirty="0" smtClean="0"/>
              <a:t>doméstico </a:t>
            </a:r>
            <a:r>
              <a:rPr lang="es-AR" sz="2800" dirty="0" smtClean="0"/>
              <a:t>porque se realiza en la esfera de los hogares, o de la comunidad, pero fuera del espacio mercantil. Es </a:t>
            </a:r>
            <a:r>
              <a:rPr lang="es-AR" sz="2800" i="1" dirty="0" smtClean="0"/>
              <a:t>cuidado </a:t>
            </a:r>
            <a:r>
              <a:rPr lang="es-AR" sz="2800" dirty="0" smtClean="0"/>
              <a:t>porque consiste en un grupo de actividades que sirve para el bienestar de las personas. Y es </a:t>
            </a:r>
            <a:r>
              <a:rPr lang="es-AR" sz="2800" i="1" dirty="0" smtClean="0"/>
              <a:t>no remunerado </a:t>
            </a:r>
            <a:r>
              <a:rPr lang="es-AR" sz="2800" dirty="0" smtClean="0"/>
              <a:t>lo es porque emana de las obligaciones sociales o contractuales, tales como el matrimonio. </a:t>
            </a:r>
          </a:p>
          <a:p>
            <a:pPr marL="0" indent="0">
              <a:buNone/>
            </a:pPr>
            <a:endParaRPr lang="es-AR" sz="2100" dirty="0" smtClean="0"/>
          </a:p>
          <a:p>
            <a:endParaRPr lang="en-GB" sz="2100" dirty="0"/>
          </a:p>
        </p:txBody>
      </p:sp>
    </p:spTree>
    <p:extLst>
      <p:ext uri="{BB962C8B-B14F-4D97-AF65-F5344CB8AC3E}">
        <p14:creationId xmlns:p14="http://schemas.microsoft.com/office/powerpoint/2010/main" val="3061875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043490" y="116632"/>
            <a:ext cx="7024744" cy="1368152"/>
          </a:xfrm>
          <a:prstGeom prst="rect">
            <a:avLst/>
          </a:prstGeom>
        </p:spPr>
        <p:txBody>
          <a:bodyP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El trabajo doméstico y la Plataforma para la Acción de Beijing</a:t>
            </a:r>
            <a:endParaRPr lang="en-US" b="1" dirty="0">
              <a:solidFill>
                <a:schemeClr val="accent1"/>
              </a:solidFill>
            </a:endParaRPr>
          </a:p>
        </p:txBody>
      </p:sp>
      <p:sp>
        <p:nvSpPr>
          <p:cNvPr id="3" name="2 Marcador de contenido"/>
          <p:cNvSpPr txBox="1">
            <a:spLocks/>
          </p:cNvSpPr>
          <p:nvPr/>
        </p:nvSpPr>
        <p:spPr>
          <a:xfrm>
            <a:off x="1043490" y="1484784"/>
            <a:ext cx="7488950" cy="482453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s-AR" sz="2800" dirty="0" smtClean="0"/>
          </a:p>
          <a:p>
            <a:pPr marL="0" indent="0">
              <a:buNone/>
            </a:pPr>
            <a:endParaRPr lang="es-AR" sz="2100" dirty="0" smtClean="0"/>
          </a:p>
          <a:p>
            <a:endParaRPr lang="en-GB" sz="2100" dirty="0"/>
          </a:p>
        </p:txBody>
      </p:sp>
      <p:sp>
        <p:nvSpPr>
          <p:cNvPr id="4" name="Rectangle 3"/>
          <p:cNvSpPr/>
          <p:nvPr/>
        </p:nvSpPr>
        <p:spPr>
          <a:xfrm>
            <a:off x="1043489" y="1305342"/>
            <a:ext cx="7336235" cy="4524315"/>
          </a:xfrm>
          <a:prstGeom prst="rect">
            <a:avLst/>
          </a:prstGeom>
        </p:spPr>
        <p:txBody>
          <a:bodyPr wrap="square">
            <a:spAutoFit/>
          </a:bodyPr>
          <a:lstStyle/>
          <a:p>
            <a:r>
              <a:rPr lang="es-AR" sz="2400" dirty="0"/>
              <a:t>La Plataforma para la Acción de la Cuarta Conferencia Mundial sobre la Mujer de Beijing (1995) instó a los países a diseñar e implementar “métodos estadísticos (…) para </a:t>
            </a:r>
            <a:r>
              <a:rPr lang="es-AR" sz="2400" b="1" dirty="0"/>
              <a:t>calcular el valor, en términos cuantitativos</a:t>
            </a:r>
            <a:r>
              <a:rPr lang="es-AR" sz="2400" dirty="0"/>
              <a:t>, del </a:t>
            </a:r>
            <a:r>
              <a:rPr lang="es-AR" sz="2400" b="1" dirty="0"/>
              <a:t>trabajo no remunerado </a:t>
            </a:r>
            <a:r>
              <a:rPr lang="es-AR" sz="2400" dirty="0"/>
              <a:t>que está fuera de las cuentas nacionales, como el </a:t>
            </a:r>
            <a:r>
              <a:rPr lang="es-AR" sz="2400" b="1" dirty="0"/>
              <a:t>cuidado</a:t>
            </a:r>
            <a:r>
              <a:rPr lang="es-AR" sz="2400" dirty="0"/>
              <a:t> de dependientes o la preparación </a:t>
            </a:r>
            <a:r>
              <a:rPr lang="es-AR" sz="2400" dirty="0" smtClean="0"/>
              <a:t>de </a:t>
            </a:r>
            <a:r>
              <a:rPr lang="es-AR" sz="2400" dirty="0"/>
              <a:t>comida, para </a:t>
            </a:r>
            <a:r>
              <a:rPr lang="es-AR" sz="2400" b="1" dirty="0"/>
              <a:t>su incorporación a cuentas satélites</a:t>
            </a:r>
            <a:r>
              <a:rPr lang="es-AR" sz="2400" dirty="0"/>
              <a:t> u otras cuentas oficiales que, aunque separadas, son consistentes con las cuentas nacionales, con vistas a </a:t>
            </a:r>
            <a:r>
              <a:rPr lang="es-AR" sz="2400" b="1" dirty="0"/>
              <a:t>reconocer</a:t>
            </a:r>
            <a:r>
              <a:rPr lang="es-AR" sz="2400" dirty="0"/>
              <a:t> la contribución de las mujeres a la economía y </a:t>
            </a:r>
            <a:r>
              <a:rPr lang="es-AR" sz="2400" b="1" dirty="0"/>
              <a:t>hacer visible</a:t>
            </a:r>
            <a:r>
              <a:rPr lang="es-AR" sz="2400" dirty="0"/>
              <a:t> la distribución  desigual del trabajo remunerado y no remunerado entre varones y mujeres”.</a:t>
            </a:r>
            <a:endParaRPr lang="en-GB" sz="2400" dirty="0"/>
          </a:p>
        </p:txBody>
      </p:sp>
    </p:spTree>
    <p:extLst>
      <p:ext uri="{BB962C8B-B14F-4D97-AF65-F5344CB8AC3E}">
        <p14:creationId xmlns:p14="http://schemas.microsoft.com/office/powerpoint/2010/main" val="1536972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043490"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El pasaje del trabajo al cuidado y la economía del cuidado</a:t>
            </a:r>
            <a:endParaRPr lang="en-US" b="1" dirty="0">
              <a:solidFill>
                <a:schemeClr val="accent1"/>
              </a:solidFill>
            </a:endParaRPr>
          </a:p>
        </p:txBody>
      </p:sp>
      <p:sp>
        <p:nvSpPr>
          <p:cNvPr id="3" name="2 Marcador de contenido"/>
          <p:cNvSpPr txBox="1">
            <a:spLocks/>
          </p:cNvSpPr>
          <p:nvPr/>
        </p:nvSpPr>
        <p:spPr>
          <a:xfrm>
            <a:off x="1043490" y="1484784"/>
            <a:ext cx="7488950" cy="482453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s-AR" sz="2800" dirty="0" smtClean="0"/>
          </a:p>
          <a:p>
            <a:pPr marL="0" indent="0">
              <a:buNone/>
            </a:pPr>
            <a:endParaRPr lang="es-AR" sz="2100" dirty="0" smtClean="0"/>
          </a:p>
          <a:p>
            <a:endParaRPr lang="en-GB" sz="2100" dirty="0"/>
          </a:p>
        </p:txBody>
      </p:sp>
      <p:sp>
        <p:nvSpPr>
          <p:cNvPr id="4" name="Rectangle 3"/>
          <p:cNvSpPr/>
          <p:nvPr/>
        </p:nvSpPr>
        <p:spPr>
          <a:xfrm>
            <a:off x="1043489" y="1305342"/>
            <a:ext cx="7336235" cy="3785652"/>
          </a:xfrm>
          <a:prstGeom prst="rect">
            <a:avLst/>
          </a:prstGeom>
        </p:spPr>
        <p:txBody>
          <a:bodyPr wrap="square">
            <a:spAutoFit/>
          </a:bodyPr>
          <a:lstStyle/>
          <a:p>
            <a:r>
              <a:rPr lang="es-AR" sz="2400" dirty="0" smtClean="0"/>
              <a:t>Definición del cuidado como </a:t>
            </a:r>
            <a:r>
              <a:rPr lang="es-AR" sz="2400" i="1" dirty="0" smtClean="0"/>
              <a:t>motivacional </a:t>
            </a:r>
            <a:r>
              <a:rPr lang="es-AR" sz="2400" dirty="0" smtClean="0"/>
              <a:t>y </a:t>
            </a:r>
            <a:r>
              <a:rPr lang="es-AR" sz="2400" i="1" dirty="0" smtClean="0"/>
              <a:t>relacional, </a:t>
            </a:r>
            <a:r>
              <a:rPr lang="es-AR" sz="2400" dirty="0" smtClean="0"/>
              <a:t>que amplía la definición hacia las y los trabajadores del cuidado (</a:t>
            </a:r>
            <a:r>
              <a:rPr lang="es-AR" sz="2400" dirty="0" err="1" smtClean="0"/>
              <a:t>Folbre</a:t>
            </a:r>
            <a:r>
              <a:rPr lang="es-AR" sz="2400" dirty="0" smtClean="0"/>
              <a:t> 2006) a la vez que la reduce al cuidado de personas. El foco está entonces en el “trabajo de cuidados”. </a:t>
            </a:r>
          </a:p>
          <a:p>
            <a:r>
              <a:rPr lang="es-AR" sz="2400" dirty="0" smtClean="0"/>
              <a:t>Desde el Sur insistimos en el “trabajo doméstico y de cuidados no remunerado”, la suma del trabajo de cuidados directo e indirecto. Y el trabajo doméstico y de las trabajadoras domésticas como resultado de la “organización social del cuidado”. </a:t>
            </a:r>
            <a:endParaRPr lang="en-GB" sz="2400" dirty="0"/>
          </a:p>
        </p:txBody>
      </p:sp>
    </p:spTree>
    <p:extLst>
      <p:ext uri="{BB962C8B-B14F-4D97-AF65-F5344CB8AC3E}">
        <p14:creationId xmlns:p14="http://schemas.microsoft.com/office/powerpoint/2010/main" val="4159516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043490"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El cuidado: de categoría analítica a agenda política</a:t>
            </a:r>
            <a:endParaRPr lang="en-US" b="1" dirty="0">
              <a:solidFill>
                <a:schemeClr val="accent1"/>
              </a:solidFill>
            </a:endParaRPr>
          </a:p>
        </p:txBody>
      </p:sp>
      <p:sp>
        <p:nvSpPr>
          <p:cNvPr id="3" name="2 Marcador de contenido"/>
          <p:cNvSpPr txBox="1">
            <a:spLocks/>
          </p:cNvSpPr>
          <p:nvPr/>
        </p:nvSpPr>
        <p:spPr>
          <a:xfrm>
            <a:off x="1043490" y="1484784"/>
            <a:ext cx="7488950" cy="482453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s-AR" sz="2800" dirty="0" smtClean="0"/>
          </a:p>
          <a:p>
            <a:pPr marL="0" indent="0">
              <a:buNone/>
            </a:pPr>
            <a:endParaRPr lang="es-AR" sz="2100" dirty="0" smtClean="0"/>
          </a:p>
          <a:p>
            <a:endParaRPr lang="en-GB" sz="2100" dirty="0"/>
          </a:p>
        </p:txBody>
      </p:sp>
      <p:sp>
        <p:nvSpPr>
          <p:cNvPr id="5" name="2 Subtítulo"/>
          <p:cNvSpPr txBox="1">
            <a:spLocks/>
          </p:cNvSpPr>
          <p:nvPr/>
        </p:nvSpPr>
        <p:spPr>
          <a:xfrm>
            <a:off x="1043490" y="1484784"/>
            <a:ext cx="7315200" cy="5125566"/>
          </a:xfrm>
          <a:prstGeom prst="rect">
            <a:avLst/>
          </a:prstGeom>
        </p:spPr>
        <p:txBody>
          <a:bodyPr>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s-ES" sz="3600" dirty="0" smtClean="0"/>
              <a:t>El </a:t>
            </a:r>
            <a:r>
              <a:rPr lang="es-ES" sz="3600" u="sng" dirty="0" smtClean="0"/>
              <a:t>marco normativo</a:t>
            </a:r>
            <a:r>
              <a:rPr lang="es-ES" sz="3600" dirty="0" smtClean="0"/>
              <a:t> de las “Tres R”: </a:t>
            </a:r>
          </a:p>
          <a:p>
            <a:pPr>
              <a:buFont typeface="Wingdings" panose="05000000000000000000" pitchFamily="2" charset="2"/>
              <a:buChar char="à"/>
            </a:pPr>
            <a:r>
              <a:rPr lang="es-ES" sz="3600" i="1" dirty="0" smtClean="0"/>
              <a:t>Reconocer </a:t>
            </a:r>
            <a:r>
              <a:rPr lang="es-ES" sz="3600" dirty="0" smtClean="0"/>
              <a:t>las contribuciones del trabajo doméstico y de cuidados no remunerado a la economía y al bienestar, sin olvidar quiénes lo realizan;</a:t>
            </a:r>
          </a:p>
          <a:p>
            <a:pPr>
              <a:buFont typeface="Wingdings" panose="05000000000000000000" pitchFamily="2" charset="2"/>
              <a:buChar char="à"/>
            </a:pPr>
            <a:r>
              <a:rPr lang="es-ES" sz="3600" i="1" dirty="0" smtClean="0"/>
              <a:t>Reducir </a:t>
            </a:r>
            <a:r>
              <a:rPr lang="es-ES" sz="3600" dirty="0" smtClean="0"/>
              <a:t>el trabajo doméstico y de cuidados no remunerado cuando sus costos en </a:t>
            </a:r>
            <a:r>
              <a:rPr lang="es-ES" sz="3600" dirty="0"/>
              <a:t>tiempo </a:t>
            </a:r>
            <a:r>
              <a:rPr lang="es-ES" sz="3600" dirty="0" smtClean="0"/>
              <a:t>de trabajo son </a:t>
            </a:r>
            <a:r>
              <a:rPr lang="es-ES" sz="3600" dirty="0"/>
              <a:t>el resultado de la falta de infraestructura social o doméstica –como viajar largas distancias para comprar comestibles o acceder a servicios de </a:t>
            </a:r>
            <a:r>
              <a:rPr lang="es-ES" sz="3600" dirty="0" smtClean="0"/>
              <a:t>cuidado; </a:t>
            </a:r>
          </a:p>
          <a:p>
            <a:pPr>
              <a:buFont typeface="Wingdings" panose="05000000000000000000" pitchFamily="2" charset="2"/>
              <a:buChar char="à"/>
            </a:pPr>
            <a:r>
              <a:rPr lang="es-ES" sz="3600" i="1" dirty="0" smtClean="0"/>
              <a:t>Redistribuir</a:t>
            </a:r>
            <a:r>
              <a:rPr lang="es-ES" sz="3600" dirty="0" smtClean="0"/>
              <a:t> el trabajo doméstico y de cuidados no remunerado entre mujeres y varones, pero también entre las familias, la comunidad, el estado y el mercado.</a:t>
            </a:r>
          </a:p>
          <a:p>
            <a:pPr marL="0" indent="0">
              <a:buNone/>
            </a:pPr>
            <a:r>
              <a:rPr lang="es-ES" sz="3600" dirty="0" smtClean="0"/>
              <a:t>	</a:t>
            </a:r>
            <a:endParaRPr lang="en-US" dirty="0">
              <a:latin typeface="Eras Light ITC" panose="020B0402030504020804" pitchFamily="34" charset="0"/>
            </a:endParaRPr>
          </a:p>
        </p:txBody>
      </p:sp>
    </p:spTree>
    <p:extLst>
      <p:ext uri="{BB962C8B-B14F-4D97-AF65-F5344CB8AC3E}">
        <p14:creationId xmlns:p14="http://schemas.microsoft.com/office/powerpoint/2010/main" val="2623901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043490" y="116632"/>
            <a:ext cx="7024744" cy="136815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4000" b="1" dirty="0" smtClean="0">
                <a:solidFill>
                  <a:schemeClr val="accent1"/>
                </a:solidFill>
              </a:rPr>
              <a:t>De Beijing a los ODS: la agenda de la redistribución </a:t>
            </a:r>
            <a:endParaRPr lang="en-US" b="1" dirty="0">
              <a:solidFill>
                <a:schemeClr val="accent1"/>
              </a:solidFill>
            </a:endParaRPr>
          </a:p>
        </p:txBody>
      </p:sp>
      <p:sp>
        <p:nvSpPr>
          <p:cNvPr id="3" name="2 Marcador de contenido"/>
          <p:cNvSpPr txBox="1">
            <a:spLocks/>
          </p:cNvSpPr>
          <p:nvPr/>
        </p:nvSpPr>
        <p:spPr>
          <a:xfrm>
            <a:off x="1043490" y="1484784"/>
            <a:ext cx="7488950" cy="482453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s-AR" sz="2800" dirty="0" smtClean="0"/>
          </a:p>
          <a:p>
            <a:pPr marL="0" indent="0">
              <a:buNone/>
            </a:pPr>
            <a:endParaRPr lang="es-AR" sz="2100" dirty="0" smtClean="0"/>
          </a:p>
          <a:p>
            <a:endParaRPr lang="en-GB" sz="2100" dirty="0"/>
          </a:p>
        </p:txBody>
      </p:sp>
      <p:sp>
        <p:nvSpPr>
          <p:cNvPr id="4" name="Rectangle 3"/>
          <p:cNvSpPr/>
          <p:nvPr/>
        </p:nvSpPr>
        <p:spPr>
          <a:xfrm>
            <a:off x="1043489" y="1305342"/>
            <a:ext cx="7795711" cy="2308324"/>
          </a:xfrm>
          <a:prstGeom prst="rect">
            <a:avLst/>
          </a:prstGeom>
        </p:spPr>
        <p:txBody>
          <a:bodyPr wrap="square">
            <a:spAutoFit/>
          </a:bodyPr>
          <a:lstStyle/>
          <a:p>
            <a:r>
              <a:rPr lang="es-ES" sz="2400" dirty="0" smtClean="0"/>
              <a:t>Meta </a:t>
            </a:r>
            <a:r>
              <a:rPr lang="es-ES" sz="2400" dirty="0"/>
              <a:t>5.4 </a:t>
            </a:r>
            <a:r>
              <a:rPr lang="es-ES" sz="2400" b="1" dirty="0"/>
              <a:t>Reconocer</a:t>
            </a:r>
            <a:r>
              <a:rPr lang="es-ES" sz="2400" dirty="0"/>
              <a:t> y </a:t>
            </a:r>
            <a:r>
              <a:rPr lang="es-ES" sz="2400" b="1" dirty="0"/>
              <a:t>valorar</a:t>
            </a:r>
            <a:r>
              <a:rPr lang="es-ES" sz="2400" dirty="0"/>
              <a:t> </a:t>
            </a:r>
            <a:r>
              <a:rPr lang="es-ES" sz="2400" dirty="0" smtClean="0"/>
              <a:t>el </a:t>
            </a:r>
            <a:r>
              <a:rPr lang="es-ES" sz="2400" u="sng" dirty="0"/>
              <a:t>trabajo doméstico </a:t>
            </a:r>
            <a:r>
              <a:rPr lang="es-ES" sz="2400" u="sng" dirty="0" smtClean="0"/>
              <a:t>y de cuidados</a:t>
            </a:r>
            <a:r>
              <a:rPr lang="es-ES" sz="2400" dirty="0" smtClean="0"/>
              <a:t> no </a:t>
            </a:r>
            <a:r>
              <a:rPr lang="es-ES" sz="2400" dirty="0"/>
              <a:t>remunerado mediante la prestación de servicios públicos, la provisión de infraestructuras y la formulación de políticas de protección social, así como mediante la promoción de la responsabilidad compartida en el hogar y la familia, según proceda en cada país.</a:t>
            </a:r>
          </a:p>
        </p:txBody>
      </p:sp>
    </p:spTree>
    <p:extLst>
      <p:ext uri="{BB962C8B-B14F-4D97-AF65-F5344CB8AC3E}">
        <p14:creationId xmlns:p14="http://schemas.microsoft.com/office/powerpoint/2010/main" val="1431056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ESTILO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ESTILO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135</TotalTime>
  <Words>805</Words>
  <Application>Microsoft Office PowerPoint</Application>
  <PresentationFormat>On-screen Show (4:3)</PresentationFormat>
  <Paragraphs>49</Paragraphs>
  <Slides>10</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Arial Narrow</vt:lpstr>
      <vt:lpstr>Calibri</vt:lpstr>
      <vt:lpstr>Eras Light ITC</vt:lpstr>
      <vt:lpstr>Wingdings</vt:lpstr>
      <vt:lpstr>ESTILO 1</vt:lpstr>
      <vt:lpstr>ESTILO 2</vt:lpstr>
      <vt:lpstr>PowerPoint Presentation</vt:lpstr>
      <vt:lpstr>Trabajo de cuidados</vt:lpstr>
      <vt:lpstr>Trabajo de cuidados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Usuario de Microsoft Office</dc:creator>
  <cp:lastModifiedBy>Esquivel, Valeria</cp:lastModifiedBy>
  <cp:revision>18</cp:revision>
  <dcterms:created xsi:type="dcterms:W3CDTF">2019-05-21T04:55:41Z</dcterms:created>
  <dcterms:modified xsi:type="dcterms:W3CDTF">2019-07-11T12:25:59Z</dcterms:modified>
</cp:coreProperties>
</file>