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1" r:id="rId1"/>
    <p:sldMasterId id="2147483692" r:id="rId2"/>
  </p:sldMasterIdLst>
  <p:notesMasterIdLst>
    <p:notesMasterId r:id="rId13"/>
  </p:notesMasterIdLst>
  <p:sldIdLst>
    <p:sldId id="256" r:id="rId3"/>
    <p:sldId id="261" r:id="rId4"/>
    <p:sldId id="268" r:id="rId5"/>
    <p:sldId id="262" r:id="rId6"/>
    <p:sldId id="271" r:id="rId7"/>
    <p:sldId id="264" r:id="rId8"/>
    <p:sldId id="265" r:id="rId9"/>
    <p:sldId id="266" r:id="rId10"/>
    <p:sldId id="267" r:id="rId11"/>
    <p:sldId id="269" r:id="rId1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p:restoredLeft sz="15620"/>
    <p:restoredTop sz="94660"/>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72D86A-0B48-426E-8CC2-54035D889307}" type="datetimeFigureOut">
              <a:rPr lang="en-GB" smtClean="0"/>
              <a:t>11/07/2019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D7F12F-E53F-4BD2-B05E-DF5CD71702B3}" type="slidenum">
              <a:rPr lang="en-GB" smtClean="0"/>
              <a:t>‹#›</a:t>
            </a:fld>
            <a:endParaRPr lang="en-GB"/>
          </a:p>
        </p:txBody>
      </p:sp>
    </p:spTree>
    <p:extLst>
      <p:ext uri="{BB962C8B-B14F-4D97-AF65-F5344CB8AC3E}">
        <p14:creationId xmlns:p14="http://schemas.microsoft.com/office/powerpoint/2010/main" val="3152066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Medible</a:t>
            </a:r>
            <a:r>
              <a:rPr lang="en-GB" baseline="0" dirty="0" smtClean="0"/>
              <a:t> </a:t>
            </a:r>
            <a:r>
              <a:rPr lang="en-GB" baseline="0" dirty="0" err="1" smtClean="0"/>
              <a:t>como</a:t>
            </a:r>
            <a:r>
              <a:rPr lang="en-GB" baseline="0" dirty="0" smtClean="0"/>
              <a:t> </a:t>
            </a:r>
            <a:r>
              <a:rPr lang="en-GB" baseline="0" dirty="0" err="1" smtClean="0"/>
              <a:t>mensurable</a:t>
            </a:r>
            <a:r>
              <a:rPr lang="en-GB" baseline="0" dirty="0" smtClean="0"/>
              <a:t> y con </a:t>
            </a:r>
            <a:r>
              <a:rPr lang="en-GB" baseline="0" dirty="0" err="1" smtClean="0"/>
              <a:t>una</a:t>
            </a:r>
            <a:r>
              <a:rPr lang="en-GB" baseline="0" dirty="0" smtClean="0"/>
              <a:t> </a:t>
            </a:r>
            <a:r>
              <a:rPr lang="en-GB" baseline="0" dirty="0" err="1" smtClean="0"/>
              <a:t>métrica</a:t>
            </a:r>
            <a:r>
              <a:rPr lang="en-GB" baseline="0" dirty="0" smtClean="0"/>
              <a:t> particular – </a:t>
            </a:r>
            <a:r>
              <a:rPr lang="en-GB" baseline="0" dirty="0" err="1" smtClean="0"/>
              <a:t>tiempo</a:t>
            </a:r>
            <a:r>
              <a:rPr lang="en-GB" baseline="0" dirty="0" smtClean="0"/>
              <a:t>, no </a:t>
            </a:r>
            <a:r>
              <a:rPr lang="en-GB" baseline="0" dirty="0" err="1" smtClean="0"/>
              <a:t>dinero</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8FD7F12F-E53F-4BD2-B05E-DF5CD71702B3}" type="slidenum">
              <a:rPr lang="en-GB" smtClean="0"/>
              <a:t>2</a:t>
            </a:fld>
            <a:endParaRPr lang="en-GB"/>
          </a:p>
        </p:txBody>
      </p:sp>
    </p:spTree>
    <p:extLst>
      <p:ext uri="{BB962C8B-B14F-4D97-AF65-F5344CB8AC3E}">
        <p14:creationId xmlns:p14="http://schemas.microsoft.com/office/powerpoint/2010/main" val="2642942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Volveré</a:t>
            </a:r>
            <a:r>
              <a:rPr lang="en-GB" baseline="0" dirty="0" smtClean="0"/>
              <a:t> a </a:t>
            </a:r>
            <a:r>
              <a:rPr lang="en-GB" baseline="0" dirty="0" err="1" smtClean="0"/>
              <a:t>este</a:t>
            </a:r>
            <a:r>
              <a:rPr lang="en-GB" baseline="0" dirty="0" smtClean="0"/>
              <a:t> ultimo </a:t>
            </a:r>
            <a:r>
              <a:rPr lang="en-GB" baseline="0" dirty="0" err="1" smtClean="0"/>
              <a:t>punto</a:t>
            </a:r>
            <a:r>
              <a:rPr lang="en-GB" baseline="0" dirty="0" smtClean="0"/>
              <a:t> </a:t>
            </a:r>
            <a:r>
              <a:rPr lang="en-GB" baseline="0" dirty="0" err="1" smtClean="0"/>
              <a:t>después</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8FD7F12F-E53F-4BD2-B05E-DF5CD71702B3}" type="slidenum">
              <a:rPr lang="en-GB" smtClean="0"/>
              <a:t>4</a:t>
            </a:fld>
            <a:endParaRPr lang="en-GB"/>
          </a:p>
        </p:txBody>
      </p:sp>
    </p:spTree>
    <p:extLst>
      <p:ext uri="{BB962C8B-B14F-4D97-AF65-F5344CB8AC3E}">
        <p14:creationId xmlns:p14="http://schemas.microsoft.com/office/powerpoint/2010/main" val="712001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Volveré</a:t>
            </a:r>
            <a:r>
              <a:rPr lang="en-GB" baseline="0" dirty="0" smtClean="0"/>
              <a:t> a </a:t>
            </a:r>
            <a:r>
              <a:rPr lang="en-GB" baseline="0" dirty="0" err="1" smtClean="0"/>
              <a:t>este</a:t>
            </a:r>
            <a:r>
              <a:rPr lang="en-GB" baseline="0" dirty="0" smtClean="0"/>
              <a:t> ultimo </a:t>
            </a:r>
            <a:r>
              <a:rPr lang="en-GB" baseline="0" dirty="0" err="1" smtClean="0"/>
              <a:t>punto</a:t>
            </a:r>
            <a:r>
              <a:rPr lang="en-GB" baseline="0" dirty="0" smtClean="0"/>
              <a:t> </a:t>
            </a:r>
            <a:r>
              <a:rPr lang="en-GB" baseline="0" dirty="0" err="1" smtClean="0"/>
              <a:t>después</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8FD7F12F-E53F-4BD2-B05E-DF5CD71702B3}" type="slidenum">
              <a:rPr lang="en-GB" smtClean="0"/>
              <a:t>5</a:t>
            </a:fld>
            <a:endParaRPr lang="en-GB"/>
          </a:p>
        </p:txBody>
      </p:sp>
    </p:spTree>
    <p:extLst>
      <p:ext uri="{BB962C8B-B14F-4D97-AF65-F5344CB8AC3E}">
        <p14:creationId xmlns:p14="http://schemas.microsoft.com/office/powerpoint/2010/main" val="1302347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err="1" smtClean="0">
                <a:solidFill>
                  <a:schemeClr val="tx2"/>
                </a:solidFill>
              </a:rPr>
              <a:t>Discutir</a:t>
            </a:r>
            <a:r>
              <a:rPr lang="en-US" altLang="en-US" sz="1200" dirty="0" smtClean="0">
                <a:solidFill>
                  <a:schemeClr val="tx2"/>
                </a:solidFill>
              </a:rPr>
              <a:t> la idea de </a:t>
            </a:r>
            <a:r>
              <a:rPr lang="en-US" altLang="en-US" sz="1200" dirty="0" err="1" smtClean="0">
                <a:solidFill>
                  <a:schemeClr val="tx2"/>
                </a:solidFill>
              </a:rPr>
              <a:t>que</a:t>
            </a:r>
            <a:r>
              <a:rPr lang="en-US" altLang="en-US" sz="1200" dirty="0" smtClean="0">
                <a:solidFill>
                  <a:schemeClr val="tx2"/>
                </a:solidFill>
              </a:rPr>
              <a:t> se </a:t>
            </a:r>
            <a:r>
              <a:rPr lang="en-US" altLang="en-US" sz="1200" dirty="0" err="1" smtClean="0">
                <a:solidFill>
                  <a:schemeClr val="tx2"/>
                </a:solidFill>
              </a:rPr>
              <a:t>puede</a:t>
            </a:r>
            <a:r>
              <a:rPr lang="en-US" altLang="en-US" sz="1200" dirty="0" smtClean="0">
                <a:solidFill>
                  <a:schemeClr val="tx2"/>
                </a:solidFill>
              </a:rPr>
              <a:t> </a:t>
            </a:r>
            <a:r>
              <a:rPr lang="en-US" altLang="en-US" sz="1200" dirty="0" err="1" smtClean="0">
                <a:solidFill>
                  <a:schemeClr val="tx2"/>
                </a:solidFill>
              </a:rPr>
              <a:t>justificar</a:t>
            </a:r>
            <a:r>
              <a:rPr lang="en-US" altLang="en-US" sz="1200" dirty="0" smtClean="0">
                <a:solidFill>
                  <a:schemeClr val="tx2"/>
                </a:solidFill>
              </a:rPr>
              <a:t> un </a:t>
            </a:r>
            <a:r>
              <a:rPr lang="en-US" altLang="en-US" sz="1200" dirty="0" err="1" smtClean="0">
                <a:solidFill>
                  <a:schemeClr val="tx2"/>
                </a:solidFill>
              </a:rPr>
              <a:t>abordaje</a:t>
            </a:r>
            <a:r>
              <a:rPr lang="en-US" altLang="en-US" sz="1200" dirty="0" smtClean="0">
                <a:solidFill>
                  <a:schemeClr val="tx2"/>
                </a:solidFill>
              </a:rPr>
              <a:t> </a:t>
            </a:r>
            <a:r>
              <a:rPr lang="en-US" altLang="en-US" sz="1200" dirty="0" err="1" smtClean="0">
                <a:solidFill>
                  <a:schemeClr val="tx2"/>
                </a:solidFill>
              </a:rPr>
              <a:t>metodológico</a:t>
            </a:r>
            <a:r>
              <a:rPr lang="en-US" altLang="en-US" sz="1200" dirty="0" smtClean="0">
                <a:solidFill>
                  <a:schemeClr val="tx2"/>
                </a:solidFill>
              </a:rPr>
              <a:t> particular (</a:t>
            </a:r>
            <a:r>
              <a:rPr lang="en-US" altLang="en-US" sz="1200" dirty="0" err="1" smtClean="0">
                <a:solidFill>
                  <a:schemeClr val="tx2"/>
                </a:solidFill>
              </a:rPr>
              <a:t>las</a:t>
            </a:r>
            <a:r>
              <a:rPr lang="en-US" altLang="en-US" sz="1200" dirty="0" smtClean="0">
                <a:solidFill>
                  <a:schemeClr val="tx2"/>
                </a:solidFill>
              </a:rPr>
              <a:t> </a:t>
            </a:r>
            <a:r>
              <a:rPr lang="en-US" altLang="en-US" sz="1200" dirty="0" err="1" smtClean="0">
                <a:solidFill>
                  <a:schemeClr val="tx2"/>
                </a:solidFill>
              </a:rPr>
              <a:t>encuestas</a:t>
            </a:r>
            <a:r>
              <a:rPr lang="en-US" altLang="en-US" sz="1200" dirty="0" smtClean="0">
                <a:solidFill>
                  <a:schemeClr val="tx2"/>
                </a:solidFill>
              </a:rPr>
              <a:t> de </a:t>
            </a:r>
            <a:r>
              <a:rPr lang="en-US" altLang="en-US" sz="1200" dirty="0" err="1" smtClean="0">
                <a:solidFill>
                  <a:schemeClr val="tx2"/>
                </a:solidFill>
              </a:rPr>
              <a:t>tareas</a:t>
            </a:r>
            <a:r>
              <a:rPr lang="en-US" altLang="en-US" sz="1200" dirty="0" smtClean="0">
                <a:solidFill>
                  <a:schemeClr val="tx2"/>
                </a:solidFill>
              </a:rPr>
              <a:t>) </a:t>
            </a:r>
            <a:r>
              <a:rPr lang="en-US" altLang="en-US" sz="1200" b="1" dirty="0" err="1" smtClean="0">
                <a:solidFill>
                  <a:schemeClr val="tx2"/>
                </a:solidFill>
              </a:rPr>
              <a:t>sólo</a:t>
            </a:r>
            <a:r>
              <a:rPr lang="en-US" altLang="en-US" sz="1200" b="1" dirty="0" smtClean="0">
                <a:solidFill>
                  <a:schemeClr val="tx2"/>
                </a:solidFill>
              </a:rPr>
              <a:t> </a:t>
            </a:r>
            <a:r>
              <a:rPr lang="en-US" altLang="en-US" sz="1200" dirty="0" smtClean="0">
                <a:solidFill>
                  <a:schemeClr val="tx2"/>
                </a:solidFill>
              </a:rPr>
              <a:t>en </a:t>
            </a:r>
            <a:r>
              <a:rPr lang="en-US" altLang="en-US" sz="1200" dirty="0" err="1" smtClean="0">
                <a:solidFill>
                  <a:schemeClr val="tx2"/>
                </a:solidFill>
              </a:rPr>
              <a:t>términos</a:t>
            </a:r>
            <a:r>
              <a:rPr lang="en-US" altLang="en-US" sz="1200" dirty="0" smtClean="0">
                <a:solidFill>
                  <a:schemeClr val="tx2"/>
                </a:solidFill>
              </a:rPr>
              <a:t> de la </a:t>
            </a:r>
            <a:r>
              <a:rPr lang="en-US" altLang="en-US" sz="1200" dirty="0" err="1" smtClean="0">
                <a:solidFill>
                  <a:schemeClr val="tx2"/>
                </a:solidFill>
              </a:rPr>
              <a:t>escasez</a:t>
            </a:r>
            <a:r>
              <a:rPr lang="en-US" altLang="en-US" sz="1200" dirty="0" smtClean="0">
                <a:solidFill>
                  <a:schemeClr val="tx2"/>
                </a:solidFill>
              </a:rPr>
              <a:t> de </a:t>
            </a:r>
            <a:r>
              <a:rPr lang="en-US" altLang="en-US" sz="1200" dirty="0" err="1" smtClean="0">
                <a:solidFill>
                  <a:schemeClr val="tx2"/>
                </a:solidFill>
              </a:rPr>
              <a:t>recursos</a:t>
            </a:r>
            <a:r>
              <a:rPr lang="en-US" altLang="en-US" sz="1200" dirty="0" smtClean="0">
                <a:solidFill>
                  <a:schemeClr val="tx2"/>
                </a:solidFill>
              </a:rPr>
              <a:t>. </a:t>
            </a:r>
            <a:r>
              <a:rPr lang="en-US" altLang="en-US" sz="1200" dirty="0" err="1" smtClean="0">
                <a:solidFill>
                  <a:schemeClr val="tx2"/>
                </a:solidFill>
              </a:rPr>
              <a:t>Distintos</a:t>
            </a:r>
            <a:r>
              <a:rPr lang="en-US" altLang="en-US" sz="1200" dirty="0" smtClean="0">
                <a:solidFill>
                  <a:schemeClr val="tx2"/>
                </a:solidFill>
              </a:rPr>
              <a:t> </a:t>
            </a:r>
            <a:r>
              <a:rPr lang="en-US" altLang="en-US" sz="1200" dirty="0" err="1" smtClean="0">
                <a:solidFill>
                  <a:schemeClr val="tx2"/>
                </a:solidFill>
              </a:rPr>
              <a:t>abordajes</a:t>
            </a:r>
            <a:r>
              <a:rPr lang="en-US" altLang="en-US" sz="1200" dirty="0" smtClean="0">
                <a:solidFill>
                  <a:schemeClr val="tx2"/>
                </a:solidFill>
              </a:rPr>
              <a:t> se </a:t>
            </a:r>
            <a:r>
              <a:rPr lang="en-US" altLang="en-US" sz="1200" dirty="0" err="1" smtClean="0">
                <a:solidFill>
                  <a:schemeClr val="tx2"/>
                </a:solidFill>
              </a:rPr>
              <a:t>adecuan</a:t>
            </a:r>
            <a:r>
              <a:rPr lang="en-US" altLang="en-US" sz="1200" dirty="0" smtClean="0">
                <a:solidFill>
                  <a:schemeClr val="tx2"/>
                </a:solidFill>
              </a:rPr>
              <a:t> a </a:t>
            </a:r>
            <a:r>
              <a:rPr lang="en-US" altLang="en-US" sz="1200" dirty="0" err="1" smtClean="0">
                <a:solidFill>
                  <a:schemeClr val="tx2"/>
                </a:solidFill>
              </a:rPr>
              <a:t>distintas</a:t>
            </a:r>
            <a:r>
              <a:rPr lang="en-US" altLang="en-US" sz="1200" dirty="0" smtClean="0">
                <a:solidFill>
                  <a:schemeClr val="tx2"/>
                </a:solidFill>
              </a:rPr>
              <a:t> </a:t>
            </a:r>
            <a:r>
              <a:rPr lang="en-US" altLang="en-US" sz="1200" dirty="0" err="1" smtClean="0">
                <a:solidFill>
                  <a:schemeClr val="tx2"/>
                </a:solidFill>
              </a:rPr>
              <a:t>restricciones</a:t>
            </a:r>
            <a:r>
              <a:rPr lang="en-US" altLang="en-US" sz="1200" dirty="0" smtClean="0">
                <a:solidFill>
                  <a:schemeClr val="tx2"/>
                </a:solidFill>
              </a:rPr>
              <a:t>, </a:t>
            </a:r>
            <a:r>
              <a:rPr lang="en-US" altLang="en-US" sz="1200" dirty="0" err="1" smtClean="0">
                <a:solidFill>
                  <a:schemeClr val="tx2"/>
                </a:solidFill>
              </a:rPr>
              <a:t>pero</a:t>
            </a:r>
            <a:r>
              <a:rPr lang="en-US" altLang="en-US" sz="1200" dirty="0" smtClean="0">
                <a:solidFill>
                  <a:schemeClr val="tx2"/>
                </a:solidFill>
              </a:rPr>
              <a:t> </a:t>
            </a:r>
            <a:r>
              <a:rPr lang="en-US" altLang="en-US" sz="1200" dirty="0" err="1" smtClean="0">
                <a:solidFill>
                  <a:schemeClr val="tx2"/>
                </a:solidFill>
              </a:rPr>
              <a:t>las</a:t>
            </a:r>
            <a:r>
              <a:rPr lang="en-US" altLang="en-US" sz="1200" dirty="0" smtClean="0">
                <a:solidFill>
                  <a:schemeClr val="tx2"/>
                </a:solidFill>
              </a:rPr>
              <a:t> </a:t>
            </a:r>
            <a:r>
              <a:rPr lang="en-US" altLang="en-US" sz="1200" dirty="0" err="1" smtClean="0">
                <a:solidFill>
                  <a:schemeClr val="tx2"/>
                </a:solidFill>
              </a:rPr>
              <a:t>opciones</a:t>
            </a:r>
            <a:r>
              <a:rPr lang="en-US" altLang="en-US" sz="1200" dirty="0" smtClean="0">
                <a:solidFill>
                  <a:schemeClr val="tx2"/>
                </a:solidFill>
              </a:rPr>
              <a:t> son </a:t>
            </a:r>
            <a:r>
              <a:rPr lang="en-US" altLang="en-US" sz="1200" dirty="0" err="1" smtClean="0">
                <a:solidFill>
                  <a:schemeClr val="tx2"/>
                </a:solidFill>
              </a:rPr>
              <a:t>amplias</a:t>
            </a:r>
            <a:r>
              <a:rPr lang="en-US" altLang="en-US" sz="1200" dirty="0" smtClean="0">
                <a:solidFill>
                  <a:schemeClr val="tx2"/>
                </a:solidFill>
              </a:rPr>
              <a:t>. </a:t>
            </a:r>
          </a:p>
          <a:p>
            <a:endParaRPr lang="en-GB" dirty="0"/>
          </a:p>
        </p:txBody>
      </p:sp>
      <p:sp>
        <p:nvSpPr>
          <p:cNvPr id="4" name="Slide Number Placeholder 3"/>
          <p:cNvSpPr>
            <a:spLocks noGrp="1"/>
          </p:cNvSpPr>
          <p:nvPr>
            <p:ph type="sldNum" sz="quarter" idx="10"/>
          </p:nvPr>
        </p:nvSpPr>
        <p:spPr/>
        <p:txBody>
          <a:bodyPr/>
          <a:lstStyle/>
          <a:p>
            <a:fld id="{8FD7F12F-E53F-4BD2-B05E-DF5CD71702B3}" type="slidenum">
              <a:rPr lang="en-GB" smtClean="0"/>
              <a:t>9</a:t>
            </a:fld>
            <a:endParaRPr lang="en-GB"/>
          </a:p>
        </p:txBody>
      </p:sp>
    </p:spTree>
    <p:extLst>
      <p:ext uri="{BB962C8B-B14F-4D97-AF65-F5344CB8AC3E}">
        <p14:creationId xmlns:p14="http://schemas.microsoft.com/office/powerpoint/2010/main" val="4021557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Esto</a:t>
            </a:r>
            <a:r>
              <a:rPr lang="en-GB" baseline="0" dirty="0" smtClean="0"/>
              <a:t> </a:t>
            </a:r>
            <a:r>
              <a:rPr lang="en-GB" baseline="0" dirty="0" err="1" smtClean="0"/>
              <a:t>implica</a:t>
            </a:r>
            <a:r>
              <a:rPr lang="en-GB" baseline="0" dirty="0" smtClean="0"/>
              <a:t> </a:t>
            </a:r>
            <a:r>
              <a:rPr lang="en-GB" baseline="0" dirty="0" err="1" smtClean="0"/>
              <a:t>que</a:t>
            </a:r>
            <a:r>
              <a:rPr lang="en-GB" baseline="0" dirty="0" smtClean="0"/>
              <a:t> </a:t>
            </a:r>
            <a:r>
              <a:rPr lang="en-GB" baseline="0" dirty="0" err="1" smtClean="0"/>
              <a:t>las</a:t>
            </a:r>
            <a:r>
              <a:rPr lang="en-GB" baseline="0" dirty="0" smtClean="0"/>
              <a:t> EUT </a:t>
            </a:r>
            <a:r>
              <a:rPr lang="en-GB" baseline="0" dirty="0" err="1" smtClean="0"/>
              <a:t>tienen</a:t>
            </a:r>
            <a:r>
              <a:rPr lang="en-GB" baseline="0" dirty="0" smtClean="0"/>
              <a:t> </a:t>
            </a:r>
            <a:r>
              <a:rPr lang="en-GB" baseline="0" dirty="0" err="1" smtClean="0"/>
              <a:t>que</a:t>
            </a:r>
            <a:r>
              <a:rPr lang="en-GB" baseline="0" dirty="0" smtClean="0"/>
              <a:t> </a:t>
            </a:r>
            <a:r>
              <a:rPr lang="en-GB" baseline="0" dirty="0" err="1" smtClean="0"/>
              <a:t>estar</a:t>
            </a:r>
            <a:r>
              <a:rPr lang="en-GB" baseline="0" dirty="0" smtClean="0"/>
              <a:t> </a:t>
            </a:r>
            <a:r>
              <a:rPr lang="en-GB" baseline="0" dirty="0" err="1" smtClean="0"/>
              <a:t>informadas</a:t>
            </a:r>
            <a:r>
              <a:rPr lang="en-GB" baseline="0" dirty="0" smtClean="0"/>
              <a:t> </a:t>
            </a:r>
            <a:r>
              <a:rPr lang="en-GB" baseline="0" dirty="0" err="1" smtClean="0"/>
              <a:t>por</a:t>
            </a:r>
            <a:r>
              <a:rPr lang="en-GB" baseline="0" dirty="0" smtClean="0"/>
              <a:t> la </a:t>
            </a:r>
            <a:r>
              <a:rPr lang="en-GB" baseline="0" dirty="0" err="1" smtClean="0"/>
              <a:t>nueva</a:t>
            </a:r>
            <a:r>
              <a:rPr lang="en-GB" baseline="0" dirty="0" smtClean="0"/>
              <a:t> agenda del </a:t>
            </a:r>
            <a:r>
              <a:rPr lang="en-GB" baseline="0" dirty="0" err="1" smtClean="0"/>
              <a:t>cuidado</a:t>
            </a:r>
            <a:endParaRPr lang="en-GB" dirty="0"/>
          </a:p>
        </p:txBody>
      </p:sp>
      <p:sp>
        <p:nvSpPr>
          <p:cNvPr id="4" name="Slide Number Placeholder 3"/>
          <p:cNvSpPr>
            <a:spLocks noGrp="1"/>
          </p:cNvSpPr>
          <p:nvPr>
            <p:ph type="sldNum" sz="quarter" idx="10"/>
          </p:nvPr>
        </p:nvSpPr>
        <p:spPr/>
        <p:txBody>
          <a:bodyPr/>
          <a:lstStyle/>
          <a:p>
            <a:fld id="{8FD7F12F-E53F-4BD2-B05E-DF5CD71702B3}" type="slidenum">
              <a:rPr lang="en-GB" smtClean="0"/>
              <a:t>10</a:t>
            </a:fld>
            <a:endParaRPr lang="en-GB"/>
          </a:p>
        </p:txBody>
      </p:sp>
    </p:spTree>
    <p:extLst>
      <p:ext uri="{BB962C8B-B14F-4D97-AF65-F5344CB8AC3E}">
        <p14:creationId xmlns:p14="http://schemas.microsoft.com/office/powerpoint/2010/main" val="27028454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pic>
        <p:nvPicPr>
          <p:cNvPr id="7" name="Imagen 6" descr="PPT-0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37708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7" name="Imagen 6" descr="PPT-0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48534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pic>
        <p:nvPicPr>
          <p:cNvPr id="3" name="Imagen 2" descr="PPT-0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549138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pic>
        <p:nvPicPr>
          <p:cNvPr id="2" name="Imagen 1" descr="PPT-06.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91162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2_Diseño personalizado">
    <p:spTree>
      <p:nvGrpSpPr>
        <p:cNvPr id="1" name=""/>
        <p:cNvGrpSpPr/>
        <p:nvPr/>
      </p:nvGrpSpPr>
      <p:grpSpPr>
        <a:xfrm>
          <a:off x="0" y="0"/>
          <a:ext cx="0" cy="0"/>
          <a:chOff x="0" y="0"/>
          <a:chExt cx="0" cy="0"/>
        </a:xfrm>
      </p:grpSpPr>
      <p:pic>
        <p:nvPicPr>
          <p:cNvPr id="2" name="Imagen 1" descr="PPT-1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3_Diseño personalizado">
    <p:spTree>
      <p:nvGrpSpPr>
        <p:cNvPr id="1" name=""/>
        <p:cNvGrpSpPr/>
        <p:nvPr/>
      </p:nvGrpSpPr>
      <p:grpSpPr>
        <a:xfrm>
          <a:off x="0" y="0"/>
          <a:ext cx="0" cy="0"/>
          <a:chOff x="0" y="0"/>
          <a:chExt cx="0" cy="0"/>
        </a:xfrm>
      </p:grpSpPr>
      <p:pic>
        <p:nvPicPr>
          <p:cNvPr id="2" name="Imagen 1" descr="PPT-16.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_Diseño personalizado">
    <p:spTree>
      <p:nvGrpSpPr>
        <p:cNvPr id="1" name=""/>
        <p:cNvGrpSpPr/>
        <p:nvPr/>
      </p:nvGrpSpPr>
      <p:grpSpPr>
        <a:xfrm>
          <a:off x="0" y="0"/>
          <a:ext cx="0" cy="0"/>
          <a:chOff x="0" y="0"/>
          <a:chExt cx="0" cy="0"/>
        </a:xfrm>
      </p:grpSpPr>
      <p:pic>
        <p:nvPicPr>
          <p:cNvPr id="2" name="Imagen 1" descr="PPT-17.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66233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5_Diseño personalizado">
    <p:spTree>
      <p:nvGrpSpPr>
        <p:cNvPr id="1" name=""/>
        <p:cNvGrpSpPr/>
        <p:nvPr/>
      </p:nvGrpSpPr>
      <p:grpSpPr>
        <a:xfrm>
          <a:off x="0" y="0"/>
          <a:ext cx="0" cy="0"/>
          <a:chOff x="0" y="0"/>
          <a:chExt cx="0" cy="0"/>
        </a:xfrm>
      </p:grpSpPr>
      <p:pic>
        <p:nvPicPr>
          <p:cNvPr id="2" name="Imagen 1" descr="PPT-18.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66233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Diseño personalizado">
    <p:spTree>
      <p:nvGrpSpPr>
        <p:cNvPr id="1" name=""/>
        <p:cNvGrpSpPr/>
        <p:nvPr/>
      </p:nvGrpSpPr>
      <p:grpSpPr>
        <a:xfrm>
          <a:off x="0" y="0"/>
          <a:ext cx="0" cy="0"/>
          <a:chOff x="0" y="0"/>
          <a:chExt cx="0" cy="0"/>
        </a:xfrm>
      </p:grpSpPr>
      <p:pic>
        <p:nvPicPr>
          <p:cNvPr id="2" name="Imagen 1" descr="PPT-1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Diseño personalizado">
    <p:spTree>
      <p:nvGrpSpPr>
        <p:cNvPr id="1" name=""/>
        <p:cNvGrpSpPr/>
        <p:nvPr/>
      </p:nvGrpSpPr>
      <p:grpSpPr>
        <a:xfrm>
          <a:off x="0" y="0"/>
          <a:ext cx="0" cy="0"/>
          <a:chOff x="0" y="0"/>
          <a:chExt cx="0" cy="0"/>
        </a:xfrm>
      </p:grpSpPr>
      <p:pic>
        <p:nvPicPr>
          <p:cNvPr id="2" name="Imagen 1" descr="PPT-1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0_Diseño personalizado">
    <p:spTree>
      <p:nvGrpSpPr>
        <p:cNvPr id="1" name=""/>
        <p:cNvGrpSpPr/>
        <p:nvPr/>
      </p:nvGrpSpPr>
      <p:grpSpPr>
        <a:xfrm>
          <a:off x="0" y="0"/>
          <a:ext cx="0" cy="0"/>
          <a:chOff x="0" y="0"/>
          <a:chExt cx="0" cy="0"/>
        </a:xfrm>
      </p:grpSpPr>
      <p:pic>
        <p:nvPicPr>
          <p:cNvPr id="2" name="Imagen 1" descr="PPT-1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Diseño personalizado">
    <p:spTree>
      <p:nvGrpSpPr>
        <p:cNvPr id="1" name=""/>
        <p:cNvGrpSpPr/>
        <p:nvPr/>
      </p:nvGrpSpPr>
      <p:grpSpPr>
        <a:xfrm>
          <a:off x="0" y="0"/>
          <a:ext cx="0" cy="0"/>
          <a:chOff x="0" y="0"/>
          <a:chExt cx="0" cy="0"/>
        </a:xfrm>
      </p:grpSpPr>
      <p:pic>
        <p:nvPicPr>
          <p:cNvPr id="2" name="Imagen 1" descr="PPT-1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799594"/>
      </p:ext>
    </p:extLst>
  </p:cSld>
  <p:clrMap bg1="lt1" tx1="dk1" bg2="lt2" tx2="dk2" accent1="accent1" accent2="accent2" accent3="accent3" accent4="accent4" accent5="accent5" accent6="accent6" hlink="hlink" folHlink="folHlink"/>
  <p:sldLayoutIdLst>
    <p:sldLayoutId id="2147483690" r:id="rId1"/>
    <p:sldLayoutId id="2147483686" r:id="rId2"/>
    <p:sldLayoutId id="2147483687" r:id="rId3"/>
    <p:sldLayoutId id="2147483688" r:id="rId4"/>
    <p:sldLayoutId id="2147483689" r:id="rId5"/>
    <p:sldLayoutId id="2147483682" r:id="rId6"/>
    <p:sldLayoutId id="2147483683" r:id="rId7"/>
    <p:sldLayoutId id="2147483684" r:id="rId8"/>
    <p:sldLayoutId id="2147483685"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79548"/>
      </p:ext>
    </p:extLst>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69743" y="3220872"/>
            <a:ext cx="6946711" cy="1785104"/>
          </a:xfrm>
          <a:prstGeom prst="rect">
            <a:avLst/>
          </a:prstGeom>
          <a:noFill/>
        </p:spPr>
        <p:txBody>
          <a:bodyPr wrap="square" rtlCol="0">
            <a:spAutoFit/>
          </a:bodyPr>
          <a:lstStyle/>
          <a:p>
            <a:r>
              <a:rPr lang="en-GB" sz="2800" b="1" dirty="0" err="1" smtClean="0">
                <a:solidFill>
                  <a:schemeClr val="accent1"/>
                </a:solidFill>
              </a:rPr>
              <a:t>Trabajo</a:t>
            </a:r>
            <a:r>
              <a:rPr lang="en-GB" sz="2800" b="1" dirty="0" smtClean="0">
                <a:solidFill>
                  <a:schemeClr val="accent1"/>
                </a:solidFill>
              </a:rPr>
              <a:t> </a:t>
            </a:r>
            <a:r>
              <a:rPr lang="en-GB" sz="2800" b="1" dirty="0" err="1" smtClean="0">
                <a:solidFill>
                  <a:schemeClr val="accent1"/>
                </a:solidFill>
              </a:rPr>
              <a:t>doméstico</a:t>
            </a:r>
            <a:r>
              <a:rPr lang="en-GB" sz="2800" b="1" dirty="0" smtClean="0">
                <a:solidFill>
                  <a:schemeClr val="accent1"/>
                </a:solidFill>
              </a:rPr>
              <a:t> y de </a:t>
            </a:r>
            <a:r>
              <a:rPr lang="en-GB" sz="2800" b="1" dirty="0" err="1" smtClean="0">
                <a:solidFill>
                  <a:schemeClr val="accent1"/>
                </a:solidFill>
              </a:rPr>
              <a:t>cuidados</a:t>
            </a:r>
            <a:r>
              <a:rPr lang="en-GB" sz="2800" b="1" dirty="0" smtClean="0">
                <a:solidFill>
                  <a:schemeClr val="accent1"/>
                </a:solidFill>
              </a:rPr>
              <a:t> no </a:t>
            </a:r>
            <a:r>
              <a:rPr lang="en-GB" sz="2800" b="1" dirty="0" err="1" smtClean="0">
                <a:solidFill>
                  <a:schemeClr val="accent1"/>
                </a:solidFill>
              </a:rPr>
              <a:t>remunerado</a:t>
            </a:r>
            <a:r>
              <a:rPr lang="en-GB" sz="2800" b="1" dirty="0" smtClean="0">
                <a:solidFill>
                  <a:schemeClr val="accent1"/>
                </a:solidFill>
              </a:rPr>
              <a:t>: </a:t>
            </a:r>
            <a:r>
              <a:rPr lang="en-GB" sz="2800" b="1" dirty="0" err="1" smtClean="0">
                <a:solidFill>
                  <a:schemeClr val="accent1"/>
                </a:solidFill>
              </a:rPr>
              <a:t>Medición</a:t>
            </a:r>
            <a:r>
              <a:rPr lang="en-GB" sz="2800" b="1" dirty="0" smtClean="0">
                <a:solidFill>
                  <a:schemeClr val="accent1"/>
                </a:solidFill>
              </a:rPr>
              <a:t> y </a:t>
            </a:r>
            <a:r>
              <a:rPr lang="en-GB" sz="2800" b="1" dirty="0" err="1" smtClean="0">
                <a:solidFill>
                  <a:schemeClr val="accent1"/>
                </a:solidFill>
              </a:rPr>
              <a:t>valoración</a:t>
            </a:r>
            <a:endParaRPr lang="en-GB" sz="2800" b="1" dirty="0" smtClean="0">
              <a:solidFill>
                <a:schemeClr val="accent1"/>
              </a:solidFill>
            </a:endParaRPr>
          </a:p>
          <a:p>
            <a:endParaRPr lang="en-GB" dirty="0" smtClean="0"/>
          </a:p>
          <a:p>
            <a:r>
              <a:rPr lang="en-GB" dirty="0" smtClean="0"/>
              <a:t>Valeria Esquivel,</a:t>
            </a:r>
          </a:p>
          <a:p>
            <a:r>
              <a:rPr lang="en-US" dirty="0" err="1">
                <a:latin typeface="Eras Light ITC" panose="020B0402030504020804" pitchFamily="34" charset="0"/>
              </a:rPr>
              <a:t>Especialista</a:t>
            </a:r>
            <a:r>
              <a:rPr lang="en-US" dirty="0">
                <a:latin typeface="Eras Light ITC" panose="020B0402030504020804" pitchFamily="34" charset="0"/>
              </a:rPr>
              <a:t> en Género y </a:t>
            </a:r>
            <a:r>
              <a:rPr lang="en-US" dirty="0" err="1">
                <a:latin typeface="Eras Light ITC" panose="020B0402030504020804" pitchFamily="34" charset="0"/>
              </a:rPr>
              <a:t>Políticas</a:t>
            </a:r>
            <a:r>
              <a:rPr lang="en-US" dirty="0">
                <a:latin typeface="Eras Light ITC" panose="020B0402030504020804" pitchFamily="34" charset="0"/>
              </a:rPr>
              <a:t> de </a:t>
            </a:r>
            <a:r>
              <a:rPr lang="en-US" dirty="0" err="1">
                <a:latin typeface="Eras Light ITC" panose="020B0402030504020804" pitchFamily="34" charset="0"/>
              </a:rPr>
              <a:t>Empleo</a:t>
            </a:r>
            <a:r>
              <a:rPr lang="en-US" dirty="0">
                <a:latin typeface="Eras Light ITC" panose="020B0402030504020804" pitchFamily="34" charset="0"/>
              </a:rPr>
              <a:t>, </a:t>
            </a:r>
            <a:r>
              <a:rPr lang="en-US" dirty="0" smtClean="0">
                <a:latin typeface="Eras Light ITC" panose="020B0402030504020804" pitchFamily="34" charset="0"/>
              </a:rPr>
              <a:t>OIT</a:t>
            </a:r>
            <a:endParaRPr lang="en-US" dirty="0">
              <a:latin typeface="Eras Light ITC" panose="020B0402030504020804" pitchFamily="34" charset="0"/>
            </a:endParaRPr>
          </a:p>
        </p:txBody>
      </p:sp>
    </p:spTree>
    <p:extLst>
      <p:ext uri="{BB962C8B-B14F-4D97-AF65-F5344CB8AC3E}">
        <p14:creationId xmlns:p14="http://schemas.microsoft.com/office/powerpoint/2010/main" val="19429262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1343741"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¿Un nuevo marco normativo para las EUT?</a:t>
            </a:r>
            <a:endParaRPr lang="en-US" b="1" dirty="0">
              <a:solidFill>
                <a:schemeClr val="accent1"/>
              </a:solidFill>
            </a:endParaRPr>
          </a:p>
        </p:txBody>
      </p:sp>
      <p:sp>
        <p:nvSpPr>
          <p:cNvPr id="2" name="Rectangle 1"/>
          <p:cNvSpPr/>
          <p:nvPr/>
        </p:nvSpPr>
        <p:spPr>
          <a:xfrm>
            <a:off x="1502175" y="1512797"/>
            <a:ext cx="7641825" cy="4693593"/>
          </a:xfrm>
          <a:prstGeom prst="rect">
            <a:avLst/>
          </a:prstGeom>
        </p:spPr>
        <p:txBody>
          <a:bodyPr wrap="square">
            <a:spAutoFit/>
          </a:bodyPr>
          <a:lstStyle/>
          <a:p>
            <a:r>
              <a:rPr lang="es-ES" sz="2300" dirty="0">
                <a:sym typeface="Wingdings" panose="05000000000000000000" pitchFamily="2" charset="2"/>
              </a:rPr>
              <a:t> </a:t>
            </a:r>
            <a:r>
              <a:rPr lang="es-ES" sz="2300" dirty="0"/>
              <a:t>un excesivo énfasis en el tratamiento </a:t>
            </a:r>
            <a:r>
              <a:rPr lang="es-ES" sz="2300" i="1" dirty="0"/>
              <a:t>contable </a:t>
            </a:r>
            <a:r>
              <a:rPr lang="es-ES" sz="2300" dirty="0"/>
              <a:t>del trabajo doméstico y de cuidado no remunerado en el marco del Sistema de Cuentas Nacionales, que ha desembocado en un enfoque casi exclusivo en la producción de las estimaciones de uso del tiempo muy crudas y agregadas;  </a:t>
            </a:r>
            <a:endParaRPr lang="en-GB" sz="2300" dirty="0"/>
          </a:p>
          <a:p>
            <a:r>
              <a:rPr lang="es-ES" sz="2300" dirty="0">
                <a:sym typeface="Wingdings" panose="05000000000000000000" pitchFamily="2" charset="2"/>
              </a:rPr>
              <a:t> </a:t>
            </a:r>
            <a:r>
              <a:rPr lang="es-ES" sz="2300" dirty="0"/>
              <a:t>el diseño deficiente de algunos estudios sobre uso del tiempo, lo que podría explicar por qué las autoridades no han utilizado (o no han podido utilizar) esa información cuando está disponible</a:t>
            </a:r>
            <a:r>
              <a:rPr lang="es-ES" sz="2300" dirty="0" smtClean="0"/>
              <a:t>;</a:t>
            </a:r>
            <a:endParaRPr lang="en-GB" sz="2300" dirty="0"/>
          </a:p>
          <a:p>
            <a:r>
              <a:rPr lang="es-ES" sz="2300" dirty="0">
                <a:sym typeface="Wingdings" panose="05000000000000000000" pitchFamily="2" charset="2"/>
              </a:rPr>
              <a:t> </a:t>
            </a:r>
            <a:r>
              <a:rPr lang="es-ES" sz="2300" dirty="0" smtClean="0"/>
              <a:t>la </a:t>
            </a:r>
            <a:r>
              <a:rPr lang="es-ES" sz="2300" dirty="0"/>
              <a:t>falta de énfasis en una agenda de </a:t>
            </a:r>
            <a:r>
              <a:rPr lang="es-ES" sz="2300" i="1" dirty="0"/>
              <a:t>justicia distributiva</a:t>
            </a:r>
            <a:r>
              <a:rPr lang="es-ES" sz="2300" dirty="0"/>
              <a:t> atada a la medición y valoración del trabajo doméstico y de cuidado no remunerado, que nos ha alejado de la posibilidad de acordar un conjunto mínimo de las políticas </a:t>
            </a:r>
            <a:r>
              <a:rPr lang="es-ES" sz="2300" dirty="0" smtClean="0"/>
              <a:t>de cuidado. </a:t>
            </a:r>
            <a:endParaRPr lang="en-GB" sz="2300" dirty="0"/>
          </a:p>
        </p:txBody>
      </p:sp>
    </p:spTree>
    <p:extLst>
      <p:ext uri="{BB962C8B-B14F-4D97-AF65-F5344CB8AC3E}">
        <p14:creationId xmlns:p14="http://schemas.microsoft.com/office/powerpoint/2010/main" val="12667488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611560" y="1484784"/>
            <a:ext cx="7920880" cy="482453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AR" sz="2100" dirty="0" smtClean="0"/>
              <a:t>El trabajo doméstico y de cuidado es </a:t>
            </a:r>
            <a:r>
              <a:rPr lang="es-AR" sz="2100" i="1" dirty="0" smtClean="0"/>
              <a:t>trabajo </a:t>
            </a:r>
            <a:r>
              <a:rPr lang="es-AR" sz="2100" dirty="0" smtClean="0"/>
              <a:t>porque consiste en una actividad que tiene costos en lo que respecta al tiempo y la energía. Es </a:t>
            </a:r>
            <a:r>
              <a:rPr lang="es-AR" sz="2100" i="1" dirty="0" smtClean="0"/>
              <a:t>doméstico </a:t>
            </a:r>
            <a:r>
              <a:rPr lang="es-AR" sz="2100" dirty="0" smtClean="0"/>
              <a:t>porque se realiza en la esfera de los hogares, o de la comunidad, pero fuera del espacio mercantil. Es </a:t>
            </a:r>
            <a:r>
              <a:rPr lang="es-AR" sz="2100" i="1" dirty="0" smtClean="0"/>
              <a:t>cuidado </a:t>
            </a:r>
            <a:r>
              <a:rPr lang="es-AR" sz="2100" dirty="0" smtClean="0"/>
              <a:t>porque consiste en un grupo de actividades que sirve para el bienestar de las personas. Y es </a:t>
            </a:r>
            <a:r>
              <a:rPr lang="es-AR" sz="2100" i="1" dirty="0" smtClean="0"/>
              <a:t>no remunerado </a:t>
            </a:r>
            <a:r>
              <a:rPr lang="es-AR" sz="2100" dirty="0" smtClean="0"/>
              <a:t>lo es porque emana de las obligaciones sociales o contractuales, tales como el matrimonio. </a:t>
            </a:r>
          </a:p>
          <a:p>
            <a:r>
              <a:rPr lang="es-AR" sz="2100" dirty="0" smtClean="0"/>
              <a:t>La definición de cuidado basada en las </a:t>
            </a:r>
            <a:r>
              <a:rPr lang="es-AR" sz="2100" i="1" dirty="0" smtClean="0"/>
              <a:t>actividades  </a:t>
            </a:r>
            <a:r>
              <a:rPr lang="es-AR" sz="2100" dirty="0" smtClean="0"/>
              <a:t>laborales – es decir, en modos cuantificables de utilizar el tiempo– hace que el trabajo doméstico y de cuidado no remunerado sea particularmente </a:t>
            </a:r>
            <a:r>
              <a:rPr lang="es-AR" sz="2100" u="sng" dirty="0" smtClean="0"/>
              <a:t>medible</a:t>
            </a:r>
            <a:r>
              <a:rPr lang="es-AR" sz="2100" dirty="0" smtClean="0"/>
              <a:t> a través de encuestas de uso del tiempo</a:t>
            </a:r>
            <a:r>
              <a:rPr lang="en-GB" sz="2100" dirty="0" smtClean="0"/>
              <a:t>.</a:t>
            </a:r>
            <a:endParaRPr lang="en-GB" sz="2100" dirty="0"/>
          </a:p>
        </p:txBody>
      </p:sp>
      <p:sp>
        <p:nvSpPr>
          <p:cNvPr id="3" name="1 Título"/>
          <p:cNvSpPr txBox="1">
            <a:spLocks/>
          </p:cNvSpPr>
          <p:nvPr/>
        </p:nvSpPr>
        <p:spPr>
          <a:xfrm>
            <a:off x="1043490"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Trabajo doméstico y de cuidado no remunerado</a:t>
            </a:r>
            <a:endParaRPr lang="en-US" b="1" dirty="0">
              <a:solidFill>
                <a:schemeClr val="accent1"/>
              </a:solidFill>
            </a:endParaRPr>
          </a:p>
        </p:txBody>
      </p:sp>
    </p:spTree>
    <p:extLst>
      <p:ext uri="{BB962C8B-B14F-4D97-AF65-F5344CB8AC3E}">
        <p14:creationId xmlns:p14="http://schemas.microsoft.com/office/powerpoint/2010/main" val="2557548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4294967295"/>
          </p:nvPr>
        </p:nvSpPr>
        <p:spPr>
          <a:xfrm>
            <a:off x="1343741" y="837623"/>
            <a:ext cx="7513656" cy="5661025"/>
          </a:xfrm>
          <a:prstGeom prst="rect">
            <a:avLst/>
          </a:prstGeom>
        </p:spPr>
        <p:txBody>
          <a:bodyPr/>
          <a:lstStyle/>
          <a:p>
            <a:pPr eaLnBrk="1" hangingPunct="1">
              <a:lnSpc>
                <a:spcPct val="80000"/>
              </a:lnSpc>
              <a:buFontTx/>
              <a:buNone/>
            </a:pPr>
            <a:r>
              <a:rPr lang="es-ES" altLang="en-US" sz="2000" i="1" dirty="0" smtClean="0"/>
              <a:t>	Actividad: </a:t>
            </a:r>
            <a:r>
              <a:rPr lang="es-ES" altLang="en-US" sz="2000" dirty="0" smtClean="0">
                <a:solidFill>
                  <a:schemeClr val="tx2"/>
                </a:solidFill>
              </a:rPr>
              <a:t>Es un modo concreto de utilización del tiempo (la respuesta a la pregunta “¿Qué estaba haciendo?”). Las actividades pueden materializarse en un trabajo, pueden tener como fin el ocio y esparcimiento o ser actividades de cuidado personal. </a:t>
            </a:r>
          </a:p>
          <a:p>
            <a:pPr eaLnBrk="1" hangingPunct="1">
              <a:lnSpc>
                <a:spcPct val="80000"/>
              </a:lnSpc>
              <a:buFontTx/>
              <a:buNone/>
            </a:pPr>
            <a:endParaRPr lang="es-ES" altLang="en-US" sz="2000" dirty="0" smtClean="0"/>
          </a:p>
          <a:p>
            <a:pPr eaLnBrk="1" hangingPunct="1">
              <a:lnSpc>
                <a:spcPct val="80000"/>
              </a:lnSpc>
              <a:buFontTx/>
              <a:buNone/>
            </a:pPr>
            <a:r>
              <a:rPr lang="es-AR" altLang="en-US" sz="2000" i="1" dirty="0" smtClean="0">
                <a:cs typeface="Times New Roman" panose="02020603050405020304" pitchFamily="18" charset="0"/>
              </a:rPr>
              <a:t>	Actividades sucesivas: </a:t>
            </a:r>
            <a:r>
              <a:rPr lang="es-ES" altLang="en-US" sz="2000" i="1" dirty="0" smtClean="0">
                <a:solidFill>
                  <a:srgbClr val="000000"/>
                </a:solidFill>
                <a:cs typeface="Times New Roman" panose="02020603050405020304" pitchFamily="18" charset="0"/>
              </a:rPr>
              <a:t>Cuando la misma es la única realizada por la persona durante el tiempo que demandó su realización. Esto es, cuando efectuó sólo esa actividad y </a:t>
            </a:r>
            <a:r>
              <a:rPr lang="es-ES" altLang="en-US" sz="2000" b="1" i="1" dirty="0" smtClean="0">
                <a:solidFill>
                  <a:srgbClr val="000000"/>
                </a:solidFill>
                <a:cs typeface="Times New Roman" panose="02020603050405020304" pitchFamily="18" charset="0"/>
              </a:rPr>
              <a:t>no al mismo tiempo que otras</a:t>
            </a:r>
            <a:r>
              <a:rPr lang="es-ES" altLang="en-US" sz="2000" i="1" dirty="0" smtClean="0">
                <a:solidFill>
                  <a:srgbClr val="000000"/>
                </a:solidFill>
                <a:cs typeface="Times New Roman" panose="02020603050405020304" pitchFamily="18" charset="0"/>
              </a:rPr>
              <a:t>. </a:t>
            </a:r>
          </a:p>
          <a:p>
            <a:pPr eaLnBrk="1" hangingPunct="1">
              <a:lnSpc>
                <a:spcPct val="80000"/>
              </a:lnSpc>
              <a:buFontTx/>
              <a:buNone/>
            </a:pPr>
            <a:endParaRPr lang="es-ES" altLang="en-US" sz="2000" i="1" dirty="0" smtClean="0">
              <a:solidFill>
                <a:srgbClr val="000000"/>
              </a:solidFill>
              <a:cs typeface="Times New Roman" panose="02020603050405020304" pitchFamily="18" charset="0"/>
            </a:endParaRPr>
          </a:p>
          <a:p>
            <a:pPr eaLnBrk="1" hangingPunct="1">
              <a:lnSpc>
                <a:spcPct val="80000"/>
              </a:lnSpc>
              <a:buFontTx/>
              <a:buNone/>
            </a:pPr>
            <a:r>
              <a:rPr lang="es-AR" altLang="en-US" sz="2000" i="1" dirty="0" smtClean="0">
                <a:cs typeface="Times New Roman" panose="02020603050405020304" pitchFamily="18" charset="0"/>
              </a:rPr>
              <a:t>	Actividades simultáneas: </a:t>
            </a:r>
            <a:r>
              <a:rPr lang="es-ES" altLang="en-US" sz="2000" i="1" dirty="0" smtClean="0">
                <a:solidFill>
                  <a:srgbClr val="000000"/>
                </a:solidFill>
                <a:cs typeface="Times New Roman" panose="02020603050405020304" pitchFamily="18" charset="0"/>
              </a:rPr>
              <a:t>Cuando la actividad fue desarrollada conjuntamente o en paralelo con otras. Así, las actividades simultáneas son aquellas que se desarrollan al mismo tiempo. </a:t>
            </a:r>
          </a:p>
          <a:p>
            <a:pPr eaLnBrk="1" hangingPunct="1">
              <a:lnSpc>
                <a:spcPct val="80000"/>
              </a:lnSpc>
              <a:buFontTx/>
              <a:buNone/>
            </a:pPr>
            <a:endParaRPr lang="es-AR" altLang="en-US" sz="2000" i="1" dirty="0" smtClean="0">
              <a:solidFill>
                <a:srgbClr val="000000"/>
              </a:solidFill>
              <a:cs typeface="Times New Roman" panose="02020603050405020304" pitchFamily="18" charset="0"/>
            </a:endParaRPr>
          </a:p>
          <a:p>
            <a:pPr eaLnBrk="1" hangingPunct="1">
              <a:lnSpc>
                <a:spcPct val="80000"/>
              </a:lnSpc>
              <a:buFontTx/>
              <a:buNone/>
            </a:pPr>
            <a:r>
              <a:rPr lang="es-AR" altLang="en-US" sz="2000" i="1" dirty="0" smtClean="0">
                <a:cs typeface="Times New Roman" panose="02020603050405020304" pitchFamily="18" charset="0"/>
              </a:rPr>
              <a:t>	Acciones instantáneas </a:t>
            </a:r>
            <a:r>
              <a:rPr lang="es-AR" altLang="en-US" sz="2000" b="1" i="1" dirty="0" smtClean="0">
                <a:cs typeface="Times New Roman" panose="02020603050405020304" pitchFamily="18" charset="0"/>
              </a:rPr>
              <a:t>que no son actividades</a:t>
            </a:r>
            <a:r>
              <a:rPr lang="es-AR" altLang="en-US" sz="2000" i="1" dirty="0" smtClean="0">
                <a:cs typeface="Times New Roman" panose="02020603050405020304" pitchFamily="18" charset="0"/>
              </a:rPr>
              <a:t>: </a:t>
            </a:r>
            <a:r>
              <a:rPr lang="es-ES" altLang="en-US" sz="2000" i="1" dirty="0" smtClean="0">
                <a:solidFill>
                  <a:srgbClr val="000000"/>
                </a:solidFill>
                <a:cs typeface="Times New Roman" panose="02020603050405020304" pitchFamily="18" charset="0"/>
              </a:rPr>
              <a:t>acciones muy cortas. Por ejemplo, “llegué al trabajo” no es una actividad sino el final de una actividad (“trasladarse/viajar al trabajo”). De igual manera, no son actividades “me desperté” o “me dormí”.</a:t>
            </a:r>
            <a:endParaRPr lang="es-AR" altLang="en-US" sz="2000" i="1" dirty="0" smtClean="0">
              <a:solidFill>
                <a:srgbClr val="000000"/>
              </a:solidFill>
              <a:cs typeface="Times New Roman" panose="02020603050405020304" pitchFamily="18" charset="0"/>
            </a:endParaRPr>
          </a:p>
        </p:txBody>
      </p:sp>
      <p:sp>
        <p:nvSpPr>
          <p:cNvPr id="5" name="1 Título"/>
          <p:cNvSpPr txBox="1">
            <a:spLocks/>
          </p:cNvSpPr>
          <p:nvPr/>
        </p:nvSpPr>
        <p:spPr>
          <a:xfrm>
            <a:off x="1343741"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Actividades</a:t>
            </a:r>
            <a:endParaRPr lang="en-US" b="1" dirty="0">
              <a:solidFill>
                <a:schemeClr val="accent1"/>
              </a:solidFill>
            </a:endParaRPr>
          </a:p>
        </p:txBody>
      </p:sp>
    </p:spTree>
    <p:extLst>
      <p:ext uri="{BB962C8B-B14F-4D97-AF65-F5344CB8AC3E}">
        <p14:creationId xmlns:p14="http://schemas.microsoft.com/office/powerpoint/2010/main" val="12574866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611560" y="1484784"/>
            <a:ext cx="7920880" cy="482453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ES" sz="2100" dirty="0"/>
              <a:t>Las encuestas de uso del tiempo son la única manera de medir el trabajo doméstico y de cuidados no remunerado. Las EUT muestran cómo las personas pasan su tiempo durante el día o la semana, y así recogen evidencia sobre la división del trabajo dentro de los hogares y la interdependencia de trabajo remunerado y no remunerado de mujeres y varones.</a:t>
            </a:r>
          </a:p>
          <a:p>
            <a:r>
              <a:rPr lang="es-ES" sz="2100" dirty="0"/>
              <a:t>Siguiendo variadas metodologías, hoy más de 60 países han levantado EUT. Sin embargo, allí donde existe información sobre uso del tiempo, ésta no es suficientemente utilizada en la formulación de políticas de equidad de género – lo que, como feministas, nos plantea un reto a la hora de convencer a los gobiernos y a las oficinas de estadística para que releven esta información de manera regular. </a:t>
            </a:r>
          </a:p>
        </p:txBody>
      </p:sp>
      <p:sp>
        <p:nvSpPr>
          <p:cNvPr id="3" name="1 Título"/>
          <p:cNvSpPr txBox="1">
            <a:spLocks/>
          </p:cNvSpPr>
          <p:nvPr/>
        </p:nvSpPr>
        <p:spPr>
          <a:xfrm>
            <a:off x="1043490"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Las Encuestas de Uso del Tiempo</a:t>
            </a:r>
            <a:endParaRPr lang="en-US" b="1" dirty="0">
              <a:solidFill>
                <a:schemeClr val="accent1"/>
              </a:solidFill>
            </a:endParaRPr>
          </a:p>
        </p:txBody>
      </p:sp>
    </p:spTree>
    <p:extLst>
      <p:ext uri="{BB962C8B-B14F-4D97-AF65-F5344CB8AC3E}">
        <p14:creationId xmlns:p14="http://schemas.microsoft.com/office/powerpoint/2010/main" val="1806922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043490" y="116632"/>
            <a:ext cx="7024744" cy="1368152"/>
          </a:xfrm>
          <a:prstGeom prst="rect">
            <a:avLst/>
          </a:prstGeom>
        </p:spPr>
        <p:txBody>
          <a:bodyP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Trabajo doméstico y de cuidados no remunerado en el mundo</a:t>
            </a:r>
            <a:endParaRPr lang="en-US" b="1" dirty="0">
              <a:solidFill>
                <a:schemeClr val="accent1"/>
              </a:solidFill>
            </a:endParaRPr>
          </a:p>
        </p:txBody>
      </p:sp>
      <p:pic>
        <p:nvPicPr>
          <p:cNvPr id="4" name="Picture 3"/>
          <p:cNvPicPr>
            <a:picLocks noChangeAspect="1"/>
          </p:cNvPicPr>
          <p:nvPr/>
        </p:nvPicPr>
        <p:blipFill>
          <a:blip r:embed="rId3"/>
          <a:stretch>
            <a:fillRect/>
          </a:stretch>
        </p:blipFill>
        <p:spPr>
          <a:xfrm>
            <a:off x="637025" y="1327918"/>
            <a:ext cx="8042951" cy="5466693"/>
          </a:xfrm>
          <a:prstGeom prst="rect">
            <a:avLst/>
          </a:prstGeom>
        </p:spPr>
      </p:pic>
    </p:spTree>
    <p:extLst>
      <p:ext uri="{BB962C8B-B14F-4D97-AF65-F5344CB8AC3E}">
        <p14:creationId xmlns:p14="http://schemas.microsoft.com/office/powerpoint/2010/main" val="11867150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3"/>
          <p:cNvSpPr>
            <a:spLocks noGrp="1" noChangeArrowheads="1"/>
          </p:cNvSpPr>
          <p:nvPr>
            <p:ph type="body" idx="4294967295"/>
          </p:nvPr>
        </p:nvSpPr>
        <p:spPr>
          <a:xfrm>
            <a:off x="914400" y="800708"/>
            <a:ext cx="8229600" cy="5589587"/>
          </a:xfrm>
          <a:prstGeom prst="rect">
            <a:avLst/>
          </a:prstGeom>
        </p:spPr>
        <p:txBody>
          <a:bodyPr/>
          <a:lstStyle/>
          <a:p>
            <a:pPr eaLnBrk="1" hangingPunct="1">
              <a:lnSpc>
                <a:spcPct val="80000"/>
              </a:lnSpc>
              <a:buFontTx/>
              <a:buNone/>
            </a:pPr>
            <a:endParaRPr lang="es-ES" altLang="en-US" sz="2000" dirty="0" smtClean="0"/>
          </a:p>
          <a:p>
            <a:pPr eaLnBrk="1" hangingPunct="1">
              <a:lnSpc>
                <a:spcPct val="80000"/>
              </a:lnSpc>
              <a:buFontTx/>
              <a:buNone/>
            </a:pPr>
            <a:r>
              <a:rPr lang="es-ES" altLang="en-US" sz="2400" i="1" dirty="0" smtClean="0"/>
              <a:t>	a. Tipo de instrumento: Encuesta de Tareas o Diario de Actividades. </a:t>
            </a:r>
          </a:p>
          <a:p>
            <a:pPr eaLnBrk="1" hangingPunct="1">
              <a:lnSpc>
                <a:spcPct val="80000"/>
              </a:lnSpc>
              <a:buFontTx/>
              <a:buNone/>
            </a:pPr>
            <a:r>
              <a:rPr lang="es-ES" altLang="en-US" sz="2400" dirty="0" smtClean="0">
                <a:solidFill>
                  <a:schemeClr val="tx2"/>
                </a:solidFill>
              </a:rPr>
              <a:t>	</a:t>
            </a:r>
            <a:r>
              <a:rPr lang="es-ES" altLang="en-US" sz="2400" dirty="0" smtClean="0">
                <a:solidFill>
                  <a:schemeClr val="tx2"/>
                </a:solidFill>
              </a:rPr>
              <a:t>Las EUT en </a:t>
            </a:r>
            <a:r>
              <a:rPr lang="es-ES" altLang="en-US" sz="2400" dirty="0" smtClean="0">
                <a:solidFill>
                  <a:schemeClr val="tx2"/>
                </a:solidFill>
              </a:rPr>
              <a:t>América Latina han seguido el formato de encuestas de </a:t>
            </a:r>
            <a:r>
              <a:rPr lang="es-ES" altLang="en-US" sz="2400" dirty="0" smtClean="0">
                <a:solidFill>
                  <a:schemeClr val="tx2"/>
                </a:solidFill>
              </a:rPr>
              <a:t>tareas (corta o exhaustiva), “</a:t>
            </a:r>
            <a:r>
              <a:rPr lang="es-ES" altLang="en-US" sz="2400" dirty="0" smtClean="0">
                <a:solidFill>
                  <a:schemeClr val="tx2"/>
                </a:solidFill>
              </a:rPr>
              <a:t>light </a:t>
            </a:r>
            <a:r>
              <a:rPr lang="es-ES" altLang="en-US" sz="2400" dirty="0" err="1" smtClean="0">
                <a:solidFill>
                  <a:schemeClr val="tx2"/>
                </a:solidFill>
              </a:rPr>
              <a:t>diary</a:t>
            </a:r>
            <a:r>
              <a:rPr lang="es-ES" altLang="en-US" sz="2400" dirty="0" smtClean="0">
                <a:solidFill>
                  <a:schemeClr val="tx2"/>
                </a:solidFill>
              </a:rPr>
              <a:t>” o diarios de actividades retrospectivos.</a:t>
            </a:r>
            <a:endParaRPr lang="es-ES" altLang="en-US" sz="2400" dirty="0" smtClean="0">
              <a:solidFill>
                <a:schemeClr val="tx2"/>
              </a:solidFill>
            </a:endParaRPr>
          </a:p>
          <a:p>
            <a:pPr eaLnBrk="1" hangingPunct="1">
              <a:lnSpc>
                <a:spcPct val="80000"/>
              </a:lnSpc>
              <a:buFontTx/>
              <a:buNone/>
            </a:pPr>
            <a:r>
              <a:rPr lang="es-ES" altLang="en-US" sz="2400" i="1" dirty="0" smtClean="0"/>
              <a:t>	b. Modo de recolección de la información: Entrevista o Formulario </a:t>
            </a:r>
            <a:r>
              <a:rPr lang="es-ES" altLang="en-US" sz="2400" i="1" dirty="0" err="1" smtClean="0"/>
              <a:t>Autoadministrado</a:t>
            </a:r>
            <a:r>
              <a:rPr lang="es-ES" altLang="en-US" sz="2400" i="1" dirty="0" smtClean="0"/>
              <a:t>. </a:t>
            </a:r>
          </a:p>
          <a:p>
            <a:pPr eaLnBrk="1" hangingPunct="1">
              <a:lnSpc>
                <a:spcPct val="80000"/>
              </a:lnSpc>
              <a:buFontTx/>
              <a:buNone/>
            </a:pPr>
            <a:r>
              <a:rPr lang="es-ES" altLang="en-US" sz="2400" dirty="0" smtClean="0">
                <a:solidFill>
                  <a:schemeClr val="tx2"/>
                </a:solidFill>
              </a:rPr>
              <a:t>	Esta opción se presenta sólo para los diarios de actividades (las encuestas de tareas son siempre llenadas en una entrevista).</a:t>
            </a:r>
          </a:p>
          <a:p>
            <a:pPr eaLnBrk="1" hangingPunct="1">
              <a:lnSpc>
                <a:spcPct val="80000"/>
              </a:lnSpc>
              <a:buFontTx/>
              <a:buNone/>
            </a:pPr>
            <a:r>
              <a:rPr lang="es-ES" altLang="en-US" sz="2400" dirty="0" smtClean="0">
                <a:solidFill>
                  <a:schemeClr val="tx2"/>
                </a:solidFill>
              </a:rPr>
              <a:t>	La experiencia indica que los cuestionarios </a:t>
            </a:r>
            <a:r>
              <a:rPr lang="es-ES" altLang="en-US" sz="2400" dirty="0" err="1" smtClean="0">
                <a:solidFill>
                  <a:schemeClr val="tx2"/>
                </a:solidFill>
              </a:rPr>
              <a:t>autoadministrados</a:t>
            </a:r>
            <a:r>
              <a:rPr lang="es-ES" altLang="en-US" sz="2400" dirty="0" smtClean="0">
                <a:solidFill>
                  <a:schemeClr val="tx2"/>
                </a:solidFill>
              </a:rPr>
              <a:t> (al estilo EUROSTAT) resultan extremadamente demandantes y presentan elevadas tasas de rechazo.       </a:t>
            </a:r>
          </a:p>
        </p:txBody>
      </p:sp>
      <p:sp>
        <p:nvSpPr>
          <p:cNvPr id="7" name="1 Título"/>
          <p:cNvSpPr txBox="1">
            <a:spLocks/>
          </p:cNvSpPr>
          <p:nvPr/>
        </p:nvSpPr>
        <p:spPr>
          <a:xfrm>
            <a:off x="1343741"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Aspectos metodológicos</a:t>
            </a:r>
            <a:endParaRPr lang="en-US" b="1" dirty="0">
              <a:solidFill>
                <a:schemeClr val="accent1"/>
              </a:solidFill>
            </a:endParaRPr>
          </a:p>
        </p:txBody>
      </p:sp>
    </p:spTree>
    <p:extLst>
      <p:ext uri="{BB962C8B-B14F-4D97-AF65-F5344CB8AC3E}">
        <p14:creationId xmlns:p14="http://schemas.microsoft.com/office/powerpoint/2010/main" val="6084670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1075">
                                            <p:txEl>
                                              <p:pRg st="1" end="1"/>
                                            </p:txEl>
                                          </p:spTgt>
                                        </p:tgtEl>
                                        <p:attrNameLst>
                                          <p:attrName>style.visibility</p:attrName>
                                        </p:attrNameLst>
                                      </p:cBhvr>
                                      <p:to>
                                        <p:strVal val="visible"/>
                                      </p:to>
                                    </p:set>
                                    <p:animEffect transition="in" filter="blinds(horizontal)">
                                      <p:cBhvr>
                                        <p:cTn id="7" dur="500"/>
                                        <p:tgtEl>
                                          <p:spTgt spid="131075">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31075">
                                            <p:txEl>
                                              <p:pRg st="2" end="2"/>
                                            </p:txEl>
                                          </p:spTgt>
                                        </p:tgtEl>
                                        <p:attrNameLst>
                                          <p:attrName>style.visibility</p:attrName>
                                        </p:attrNameLst>
                                      </p:cBhvr>
                                      <p:to>
                                        <p:strVal val="visible"/>
                                      </p:to>
                                    </p:set>
                                    <p:animEffect transition="in" filter="blinds(horizontal)">
                                      <p:cBhvr>
                                        <p:cTn id="10" dur="500"/>
                                        <p:tgtEl>
                                          <p:spTgt spid="131075">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131075">
                                            <p:txEl>
                                              <p:pRg st="3" end="3"/>
                                            </p:txEl>
                                          </p:spTgt>
                                        </p:tgtEl>
                                        <p:attrNameLst>
                                          <p:attrName>style.visibility</p:attrName>
                                        </p:attrNameLst>
                                      </p:cBhvr>
                                      <p:to>
                                        <p:strVal val="visible"/>
                                      </p:to>
                                    </p:set>
                                    <p:animEffect transition="in" filter="blinds(horizontal)">
                                      <p:cBhvr>
                                        <p:cTn id="15" dur="500"/>
                                        <p:tgtEl>
                                          <p:spTgt spid="131075">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31075">
                                            <p:txEl>
                                              <p:pRg st="4" end="4"/>
                                            </p:txEl>
                                          </p:spTgt>
                                        </p:tgtEl>
                                        <p:attrNameLst>
                                          <p:attrName>style.visibility</p:attrName>
                                        </p:attrNameLst>
                                      </p:cBhvr>
                                      <p:to>
                                        <p:strVal val="visible"/>
                                      </p:to>
                                    </p:set>
                                    <p:animEffect transition="in" filter="blinds(horizontal)">
                                      <p:cBhvr>
                                        <p:cTn id="18" dur="500"/>
                                        <p:tgtEl>
                                          <p:spTgt spid="131075">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31075">
                                            <p:txEl>
                                              <p:pRg st="5" end="5"/>
                                            </p:txEl>
                                          </p:spTgt>
                                        </p:tgtEl>
                                        <p:attrNameLst>
                                          <p:attrName>style.visibility</p:attrName>
                                        </p:attrNameLst>
                                      </p:cBhvr>
                                      <p:to>
                                        <p:strVal val="visible"/>
                                      </p:to>
                                    </p:set>
                                    <p:animEffect transition="in" filter="blinds(horizontal)">
                                      <p:cBhvr>
                                        <p:cTn id="21" dur="500"/>
                                        <p:tgtEl>
                                          <p:spTgt spid="1310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3"/>
          <p:cNvSpPr>
            <a:spLocks noGrp="1" noChangeArrowheads="1"/>
          </p:cNvSpPr>
          <p:nvPr>
            <p:ph type="body" idx="4294967295"/>
          </p:nvPr>
        </p:nvSpPr>
        <p:spPr>
          <a:xfrm>
            <a:off x="1091821" y="981075"/>
            <a:ext cx="8052179" cy="5661025"/>
          </a:xfrm>
          <a:prstGeom prst="rect">
            <a:avLst/>
          </a:prstGeom>
        </p:spPr>
        <p:txBody>
          <a:bodyPr/>
          <a:lstStyle/>
          <a:p>
            <a:pPr eaLnBrk="1" hangingPunct="1">
              <a:buFontTx/>
              <a:buNone/>
            </a:pPr>
            <a:r>
              <a:rPr lang="es-ES" altLang="en-US" i="1" dirty="0" smtClean="0"/>
              <a:t>	</a:t>
            </a:r>
            <a:r>
              <a:rPr lang="es-ES" altLang="en-US" sz="2200" i="1" dirty="0" smtClean="0"/>
              <a:t>c. Tipo de encuesta: relevamiento independiente </a:t>
            </a:r>
            <a:r>
              <a:rPr lang="es-ES" altLang="en-US" sz="2200" i="1" dirty="0" err="1" smtClean="0"/>
              <a:t>ó</a:t>
            </a:r>
            <a:r>
              <a:rPr lang="es-ES" altLang="en-US" sz="2200" i="1" dirty="0" smtClean="0"/>
              <a:t> Módulo en una encuesta a hogares.</a:t>
            </a:r>
            <a:r>
              <a:rPr lang="es-ES" altLang="en-US" sz="2200" dirty="0" smtClean="0"/>
              <a:t> </a:t>
            </a:r>
          </a:p>
          <a:p>
            <a:pPr eaLnBrk="1" hangingPunct="1">
              <a:lnSpc>
                <a:spcPct val="90000"/>
              </a:lnSpc>
              <a:buFontTx/>
              <a:buNone/>
            </a:pPr>
            <a:r>
              <a:rPr lang="es-ES" altLang="en-US" sz="2200" dirty="0" smtClean="0">
                <a:solidFill>
                  <a:schemeClr val="tx2"/>
                </a:solidFill>
              </a:rPr>
              <a:t>	</a:t>
            </a:r>
            <a:r>
              <a:rPr lang="es-ES" altLang="en-US" sz="2200" dirty="0" smtClean="0">
                <a:solidFill>
                  <a:schemeClr val="tx2"/>
                </a:solidFill>
              </a:rPr>
              <a:t>En primera instancia </a:t>
            </a:r>
            <a:r>
              <a:rPr lang="es-ES" altLang="en-US" sz="2200" dirty="0" smtClean="0">
                <a:solidFill>
                  <a:schemeClr val="tx2"/>
                </a:solidFill>
              </a:rPr>
              <a:t>módulos en una encuesta de hogares (empleo </a:t>
            </a:r>
            <a:r>
              <a:rPr lang="es-ES" altLang="en-US" sz="2200" dirty="0">
                <a:solidFill>
                  <a:schemeClr val="tx2"/>
                </a:solidFill>
              </a:rPr>
              <a:t>o</a:t>
            </a:r>
            <a:r>
              <a:rPr lang="es-ES" altLang="en-US" sz="2200" dirty="0" smtClean="0">
                <a:solidFill>
                  <a:schemeClr val="tx2"/>
                </a:solidFill>
              </a:rPr>
              <a:t> </a:t>
            </a:r>
            <a:r>
              <a:rPr lang="es-ES" altLang="en-US" sz="2200" dirty="0" smtClean="0">
                <a:solidFill>
                  <a:schemeClr val="tx2"/>
                </a:solidFill>
              </a:rPr>
              <a:t>ingresos y gastos</a:t>
            </a:r>
            <a:r>
              <a:rPr lang="es-ES" altLang="en-US" sz="2200" dirty="0" smtClean="0">
                <a:solidFill>
                  <a:schemeClr val="tx2"/>
                </a:solidFill>
              </a:rPr>
              <a:t>), más recientemente relevamientos independientes. </a:t>
            </a:r>
            <a:r>
              <a:rPr lang="es-ES" altLang="en-US" sz="2200" dirty="0" smtClean="0">
                <a:solidFill>
                  <a:schemeClr val="tx2"/>
                </a:solidFill>
              </a:rPr>
              <a:t>Existe un reconocimiento creciente sobre el hecho de que los módulos permiten utilizar la información sobre nivel socioeconómico, etapa del ciclo de vida y lugar de residencia relevada en los cuestionarios de hogar e individuales, así como abaratar costos. </a:t>
            </a:r>
          </a:p>
          <a:p>
            <a:pPr eaLnBrk="1" hangingPunct="1">
              <a:buFontTx/>
              <a:buNone/>
            </a:pPr>
            <a:r>
              <a:rPr lang="es-AR" altLang="en-US" sz="2200" i="1" dirty="0" smtClean="0">
                <a:cs typeface="Times New Roman" panose="02020603050405020304" pitchFamily="18" charset="0"/>
              </a:rPr>
              <a:t>	d. Objetivo de la encuesta: identificación de dimensiones relacionadas con el bienestar desde una perspectiva de género </a:t>
            </a:r>
            <a:r>
              <a:rPr lang="es-AR" altLang="en-US" sz="2200" i="1" dirty="0" err="1" smtClean="0">
                <a:cs typeface="Times New Roman" panose="02020603050405020304" pitchFamily="18" charset="0"/>
              </a:rPr>
              <a:t>ó</a:t>
            </a:r>
            <a:r>
              <a:rPr lang="es-AR" altLang="en-US" sz="2200" i="1" dirty="0" smtClean="0">
                <a:cs typeface="Times New Roman" panose="02020603050405020304" pitchFamily="18" charset="0"/>
              </a:rPr>
              <a:t> medición del trabajo no remunerado en vistas a su valorización.</a:t>
            </a:r>
          </a:p>
          <a:p>
            <a:pPr eaLnBrk="1" hangingPunct="1">
              <a:lnSpc>
                <a:spcPct val="90000"/>
              </a:lnSpc>
              <a:buFontTx/>
              <a:buNone/>
            </a:pPr>
            <a:r>
              <a:rPr lang="es-AR" altLang="en-US" sz="2200" dirty="0" smtClean="0">
                <a:solidFill>
                  <a:srgbClr val="000000"/>
                </a:solidFill>
                <a:cs typeface="Times New Roman" panose="02020603050405020304" pitchFamily="18" charset="0"/>
              </a:rPr>
              <a:t>	</a:t>
            </a:r>
            <a:r>
              <a:rPr lang="es-AR" altLang="en-US" sz="2200" dirty="0">
                <a:solidFill>
                  <a:schemeClr val="tx2"/>
                </a:solidFill>
              </a:rPr>
              <a:t>Del modo en que han sido relevadas, no todas las encuestas en América Latina podrían cubrir el segundo objetivo, ya sea por su cobertura (no nacional) o por el tipo de información que relevan</a:t>
            </a:r>
            <a:r>
              <a:rPr lang="es-AR" altLang="en-US" sz="2200" dirty="0" smtClean="0">
                <a:solidFill>
                  <a:srgbClr val="000000"/>
                </a:solidFill>
                <a:cs typeface="Times New Roman" panose="02020603050405020304" pitchFamily="18" charset="0"/>
              </a:rPr>
              <a:t>.</a:t>
            </a:r>
          </a:p>
        </p:txBody>
      </p:sp>
      <p:sp>
        <p:nvSpPr>
          <p:cNvPr id="4" name="1 Título"/>
          <p:cNvSpPr txBox="1">
            <a:spLocks/>
          </p:cNvSpPr>
          <p:nvPr/>
        </p:nvSpPr>
        <p:spPr>
          <a:xfrm>
            <a:off x="1343741"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Aspectos metodológicos</a:t>
            </a:r>
            <a:endParaRPr lang="en-US" b="1" dirty="0">
              <a:solidFill>
                <a:schemeClr val="accent1"/>
              </a:solidFill>
            </a:endParaRPr>
          </a:p>
        </p:txBody>
      </p:sp>
    </p:spTree>
    <p:extLst>
      <p:ext uri="{BB962C8B-B14F-4D97-AF65-F5344CB8AC3E}">
        <p14:creationId xmlns:p14="http://schemas.microsoft.com/office/powerpoint/2010/main" val="15159850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animEffect transition="in" filter="blinds(horizontal)">
                                      <p:cBhvr>
                                        <p:cTn id="7" dur="500"/>
                                        <p:tgtEl>
                                          <p:spTgt spid="132099">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32099">
                                            <p:txEl>
                                              <p:pRg st="1" end="1"/>
                                            </p:txEl>
                                          </p:spTgt>
                                        </p:tgtEl>
                                        <p:attrNameLst>
                                          <p:attrName>style.visibility</p:attrName>
                                        </p:attrNameLst>
                                      </p:cBhvr>
                                      <p:to>
                                        <p:strVal val="visible"/>
                                      </p:to>
                                    </p:set>
                                    <p:animEffect transition="in" filter="blinds(horizontal)">
                                      <p:cBhvr>
                                        <p:cTn id="10" dur="500"/>
                                        <p:tgtEl>
                                          <p:spTgt spid="132099">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132099">
                                            <p:txEl>
                                              <p:pRg st="2" end="2"/>
                                            </p:txEl>
                                          </p:spTgt>
                                        </p:tgtEl>
                                        <p:attrNameLst>
                                          <p:attrName>style.visibility</p:attrName>
                                        </p:attrNameLst>
                                      </p:cBhvr>
                                      <p:to>
                                        <p:strVal val="visible"/>
                                      </p:to>
                                    </p:set>
                                    <p:animEffect transition="in" filter="blinds(horizontal)">
                                      <p:cBhvr>
                                        <p:cTn id="15" dur="500"/>
                                        <p:tgtEl>
                                          <p:spTgt spid="132099">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32099">
                                            <p:txEl>
                                              <p:pRg st="3" end="3"/>
                                            </p:txEl>
                                          </p:spTgt>
                                        </p:tgtEl>
                                        <p:attrNameLst>
                                          <p:attrName>style.visibility</p:attrName>
                                        </p:attrNameLst>
                                      </p:cBhvr>
                                      <p:to>
                                        <p:strVal val="visible"/>
                                      </p:to>
                                    </p:set>
                                    <p:animEffect transition="in" filter="blinds(horizontal)">
                                      <p:cBhvr>
                                        <p:cTn id="18" dur="500"/>
                                        <p:tgtEl>
                                          <p:spTgt spid="1320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3"/>
          <p:cNvSpPr>
            <a:spLocks noGrp="1" noChangeArrowheads="1"/>
          </p:cNvSpPr>
          <p:nvPr>
            <p:ph type="body" idx="4294967295"/>
          </p:nvPr>
        </p:nvSpPr>
        <p:spPr>
          <a:xfrm>
            <a:off x="914400" y="804665"/>
            <a:ext cx="8229600" cy="5759450"/>
          </a:xfrm>
          <a:prstGeom prst="rect">
            <a:avLst/>
          </a:prstGeom>
        </p:spPr>
        <p:txBody>
          <a:bodyPr/>
          <a:lstStyle/>
          <a:p>
            <a:pPr eaLnBrk="1" hangingPunct="1">
              <a:lnSpc>
                <a:spcPct val="80000"/>
              </a:lnSpc>
              <a:buFontTx/>
              <a:buNone/>
            </a:pPr>
            <a:r>
              <a:rPr lang="es-AR" altLang="en-US" sz="2400" i="1" dirty="0" smtClean="0"/>
              <a:t>	e. Unidad de análisis, tamaño de muestra y cobertura: decisiones sobre la edad de los </a:t>
            </a:r>
            <a:r>
              <a:rPr lang="es-AR" altLang="en-US" sz="2400" i="1" dirty="0" err="1" smtClean="0"/>
              <a:t>respondentes</a:t>
            </a:r>
            <a:r>
              <a:rPr lang="es-AR" altLang="en-US" sz="2400" i="1" dirty="0" smtClean="0"/>
              <a:t>, el número de </a:t>
            </a:r>
            <a:r>
              <a:rPr lang="es-AR" altLang="en-US" sz="2400" i="1" dirty="0" err="1" smtClean="0"/>
              <a:t>respondentes</a:t>
            </a:r>
            <a:r>
              <a:rPr lang="es-AR" altLang="en-US" sz="2400" i="1" dirty="0" smtClean="0"/>
              <a:t> por hogar y el número de cuestionarios por </a:t>
            </a:r>
            <a:r>
              <a:rPr lang="es-AR" altLang="en-US" sz="2400" i="1" dirty="0" err="1" smtClean="0"/>
              <a:t>respondente</a:t>
            </a:r>
            <a:r>
              <a:rPr lang="es-AR" altLang="en-US" sz="2400" i="1" dirty="0" smtClean="0"/>
              <a:t>. </a:t>
            </a:r>
          </a:p>
          <a:p>
            <a:pPr eaLnBrk="1" hangingPunct="1">
              <a:lnSpc>
                <a:spcPct val="80000"/>
              </a:lnSpc>
              <a:buFontTx/>
              <a:buNone/>
            </a:pPr>
            <a:r>
              <a:rPr lang="es-AR" altLang="en-US" sz="2400" dirty="0" smtClean="0">
                <a:solidFill>
                  <a:schemeClr val="tx2"/>
                </a:solidFill>
              </a:rPr>
              <a:t>	En todas las experiencias relevadas, los diarios relevados son tratados como observaciones independientes La experiencia en países en desarrollo con respecto a las tasas de no respuesta apuntaría a minimizar la carga para el </a:t>
            </a:r>
            <a:r>
              <a:rPr lang="es-AR" altLang="en-US" sz="2400" dirty="0" err="1" smtClean="0">
                <a:solidFill>
                  <a:schemeClr val="tx2"/>
                </a:solidFill>
              </a:rPr>
              <a:t>respondente</a:t>
            </a:r>
            <a:r>
              <a:rPr lang="es-AR" altLang="en-US" sz="2400" dirty="0" smtClean="0">
                <a:solidFill>
                  <a:schemeClr val="tx2"/>
                </a:solidFill>
              </a:rPr>
              <a:t> individual. </a:t>
            </a:r>
          </a:p>
          <a:p>
            <a:pPr eaLnBrk="1" hangingPunct="1">
              <a:lnSpc>
                <a:spcPct val="80000"/>
              </a:lnSpc>
              <a:buFontTx/>
              <a:buNone/>
            </a:pPr>
            <a:r>
              <a:rPr lang="es-AR" altLang="en-US" sz="2000" i="1" dirty="0" smtClean="0"/>
              <a:t>	</a:t>
            </a:r>
            <a:r>
              <a:rPr lang="es-AR" altLang="en-US" sz="2400" i="1" dirty="0" smtClean="0"/>
              <a:t>f. Inclusión de variables contextuales.</a:t>
            </a:r>
            <a:r>
              <a:rPr lang="es-AR" altLang="en-US" sz="2400" dirty="0" smtClean="0"/>
              <a:t> </a:t>
            </a:r>
          </a:p>
          <a:p>
            <a:pPr eaLnBrk="1" hangingPunct="1">
              <a:lnSpc>
                <a:spcPct val="80000"/>
              </a:lnSpc>
              <a:buFontTx/>
              <a:buNone/>
            </a:pPr>
            <a:r>
              <a:rPr lang="es-AR" altLang="en-US" sz="2400" dirty="0" smtClean="0"/>
              <a:t>	</a:t>
            </a:r>
            <a:r>
              <a:rPr lang="es-AR" altLang="en-US" sz="2400" dirty="0" smtClean="0">
                <a:solidFill>
                  <a:schemeClr val="tx2"/>
                </a:solidFill>
              </a:rPr>
              <a:t>Definir la inclusión de ciertas temáticas: i) la responsabilidad primaria de las tareas; ii) “para quién”; iii) la satisfacción con el uso del tiempo; iv) la existencia de bienes de consumo durable asociables a “capital” ahorrador de tiempo en los hogares; iv) el “tipo de día”, etc.</a:t>
            </a:r>
            <a:endParaRPr lang="es-AR" altLang="en-US" sz="2800" dirty="0" smtClean="0">
              <a:solidFill>
                <a:schemeClr val="tx2"/>
              </a:solidFill>
            </a:endParaRPr>
          </a:p>
          <a:p>
            <a:pPr eaLnBrk="1" hangingPunct="1">
              <a:lnSpc>
                <a:spcPct val="80000"/>
              </a:lnSpc>
            </a:pPr>
            <a:endParaRPr lang="es-ES" altLang="en-US" dirty="0" smtClean="0">
              <a:solidFill>
                <a:schemeClr val="tx2"/>
              </a:solidFill>
            </a:endParaRPr>
          </a:p>
        </p:txBody>
      </p:sp>
      <p:sp>
        <p:nvSpPr>
          <p:cNvPr id="5" name="1 Título"/>
          <p:cNvSpPr txBox="1">
            <a:spLocks/>
          </p:cNvSpPr>
          <p:nvPr/>
        </p:nvSpPr>
        <p:spPr>
          <a:xfrm>
            <a:off x="1343741"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Aspectos metodológicos</a:t>
            </a:r>
            <a:endParaRPr lang="en-US" b="1" dirty="0">
              <a:solidFill>
                <a:schemeClr val="accent1"/>
              </a:solidFill>
            </a:endParaRPr>
          </a:p>
        </p:txBody>
      </p:sp>
    </p:spTree>
    <p:extLst>
      <p:ext uri="{BB962C8B-B14F-4D97-AF65-F5344CB8AC3E}">
        <p14:creationId xmlns:p14="http://schemas.microsoft.com/office/powerpoint/2010/main" val="15996667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animEffect transition="in" filter="blinds(horizontal)">
                                      <p:cBhvr>
                                        <p:cTn id="7" dur="500"/>
                                        <p:tgtEl>
                                          <p:spTgt spid="13312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33123">
                                            <p:txEl>
                                              <p:pRg st="1" end="1"/>
                                            </p:txEl>
                                          </p:spTgt>
                                        </p:tgtEl>
                                        <p:attrNameLst>
                                          <p:attrName>style.visibility</p:attrName>
                                        </p:attrNameLst>
                                      </p:cBhvr>
                                      <p:to>
                                        <p:strVal val="visible"/>
                                      </p:to>
                                    </p:set>
                                    <p:animEffect transition="in" filter="blinds(horizontal)">
                                      <p:cBhvr>
                                        <p:cTn id="10" dur="500"/>
                                        <p:tgtEl>
                                          <p:spTgt spid="133123">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133123">
                                            <p:txEl>
                                              <p:pRg st="2" end="2"/>
                                            </p:txEl>
                                          </p:spTgt>
                                        </p:tgtEl>
                                        <p:attrNameLst>
                                          <p:attrName>style.visibility</p:attrName>
                                        </p:attrNameLst>
                                      </p:cBhvr>
                                      <p:to>
                                        <p:strVal val="visible"/>
                                      </p:to>
                                    </p:set>
                                    <p:animEffect transition="in" filter="blinds(horizontal)">
                                      <p:cBhvr>
                                        <p:cTn id="15" dur="500"/>
                                        <p:tgtEl>
                                          <p:spTgt spid="13312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33123">
                                            <p:txEl>
                                              <p:pRg st="3" end="3"/>
                                            </p:txEl>
                                          </p:spTgt>
                                        </p:tgtEl>
                                        <p:attrNameLst>
                                          <p:attrName>style.visibility</p:attrName>
                                        </p:attrNameLst>
                                      </p:cBhvr>
                                      <p:to>
                                        <p:strVal val="visible"/>
                                      </p:to>
                                    </p:set>
                                    <p:animEffect transition="in" filter="blinds(horizontal)">
                                      <p:cBhvr>
                                        <p:cTn id="18" dur="500"/>
                                        <p:tgtEl>
                                          <p:spTgt spid="133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Rectangle 3"/>
          <p:cNvSpPr>
            <a:spLocks noGrp="1" noChangeArrowheads="1"/>
          </p:cNvSpPr>
          <p:nvPr>
            <p:ph type="body" idx="4294967295"/>
          </p:nvPr>
        </p:nvSpPr>
        <p:spPr>
          <a:xfrm>
            <a:off x="941199" y="954087"/>
            <a:ext cx="8025380" cy="5903913"/>
          </a:xfrm>
          <a:prstGeom prst="rect">
            <a:avLst/>
          </a:prstGeom>
        </p:spPr>
        <p:txBody>
          <a:bodyPr/>
          <a:lstStyle/>
          <a:p>
            <a:pPr eaLnBrk="1" hangingPunct="1">
              <a:lnSpc>
                <a:spcPct val="80000"/>
              </a:lnSpc>
              <a:buFontTx/>
              <a:buNone/>
            </a:pPr>
            <a:r>
              <a:rPr lang="es-AR" altLang="en-US" sz="2800" i="1" dirty="0" smtClean="0"/>
              <a:t>	</a:t>
            </a:r>
            <a:r>
              <a:rPr lang="es-AR" altLang="en-US" sz="2400" i="1" dirty="0" smtClean="0"/>
              <a:t>g. Período de referencia: día, semana. </a:t>
            </a:r>
          </a:p>
          <a:p>
            <a:pPr eaLnBrk="1" hangingPunct="1">
              <a:lnSpc>
                <a:spcPct val="80000"/>
              </a:lnSpc>
              <a:buFontTx/>
              <a:buNone/>
            </a:pPr>
            <a:r>
              <a:rPr lang="es-AR" altLang="en-US" sz="2400" dirty="0" smtClean="0">
                <a:solidFill>
                  <a:schemeClr val="tx2"/>
                </a:solidFill>
              </a:rPr>
              <a:t>	Relación estrecha con el tipo de cuestionario. Abordajes “extensivos” en el cuestionario versus en la muestra. </a:t>
            </a:r>
          </a:p>
          <a:p>
            <a:pPr eaLnBrk="1" hangingPunct="1">
              <a:lnSpc>
                <a:spcPct val="80000"/>
              </a:lnSpc>
              <a:buFontTx/>
              <a:buNone/>
            </a:pPr>
            <a:r>
              <a:rPr lang="es-AR" altLang="en-US" sz="2400" dirty="0" smtClean="0">
                <a:solidFill>
                  <a:schemeClr val="tx2"/>
                </a:solidFill>
              </a:rPr>
              <a:t>	Particularmente importante es definir si se respeta la “cota” de las horas disponibles (24 </a:t>
            </a:r>
            <a:r>
              <a:rPr lang="es-AR" altLang="en-US" sz="2400" dirty="0" err="1" smtClean="0">
                <a:solidFill>
                  <a:schemeClr val="tx2"/>
                </a:solidFill>
              </a:rPr>
              <a:t>ó</a:t>
            </a:r>
            <a:r>
              <a:rPr lang="es-AR" altLang="en-US" sz="2400" dirty="0" smtClean="0">
                <a:solidFill>
                  <a:schemeClr val="tx2"/>
                </a:solidFill>
              </a:rPr>
              <a:t> 24x7).</a:t>
            </a:r>
          </a:p>
          <a:p>
            <a:pPr eaLnBrk="1" hangingPunct="1">
              <a:lnSpc>
                <a:spcPct val="80000"/>
              </a:lnSpc>
              <a:buFontTx/>
              <a:buNone/>
            </a:pPr>
            <a:r>
              <a:rPr lang="es-AR" altLang="en-US" sz="2400" i="1" dirty="0" smtClean="0"/>
              <a:t>	h. Tratamiento de las actividades simultáneas: inclusión y jerarquización.</a:t>
            </a:r>
            <a:endParaRPr lang="es-AR" altLang="en-US" sz="2400" dirty="0" smtClean="0"/>
          </a:p>
          <a:p>
            <a:pPr eaLnBrk="1" hangingPunct="1">
              <a:lnSpc>
                <a:spcPct val="80000"/>
              </a:lnSpc>
              <a:buFontTx/>
              <a:buNone/>
            </a:pPr>
            <a:r>
              <a:rPr lang="es-AR" altLang="en-US" sz="2400" dirty="0" smtClean="0">
                <a:solidFill>
                  <a:schemeClr val="tx2"/>
                </a:solidFill>
              </a:rPr>
              <a:t>	Prácticamente imposible en las encuestas de tareas (intentos). En el caso de los diarios, pueden incluirse de diversas maneras (jerarquizadas o no). </a:t>
            </a:r>
          </a:p>
          <a:p>
            <a:pPr eaLnBrk="1" hangingPunct="1">
              <a:lnSpc>
                <a:spcPct val="80000"/>
              </a:lnSpc>
              <a:buFontTx/>
              <a:buNone/>
            </a:pPr>
            <a:r>
              <a:rPr lang="es-AR" altLang="en-US" sz="2400" i="1" dirty="0" smtClean="0"/>
              <a:t>	i. Lista de tareas o Clasificador de </a:t>
            </a:r>
            <a:r>
              <a:rPr lang="es-AR" altLang="en-US" sz="2400" i="1" dirty="0" smtClean="0"/>
              <a:t>Actividades (ICATUS 2016, CAUTAL)</a:t>
            </a:r>
            <a:endParaRPr lang="es-AR" altLang="en-US" sz="2400" dirty="0" smtClean="0"/>
          </a:p>
          <a:p>
            <a:pPr eaLnBrk="1" hangingPunct="1">
              <a:lnSpc>
                <a:spcPct val="80000"/>
              </a:lnSpc>
              <a:buFontTx/>
              <a:buNone/>
            </a:pPr>
            <a:r>
              <a:rPr lang="es-AR" altLang="en-US" sz="2400" dirty="0" smtClean="0">
                <a:solidFill>
                  <a:schemeClr val="tx2"/>
                </a:solidFill>
              </a:rPr>
              <a:t>	Relación estrecha con el cuestionario. Tanto la lista como el clasificador “filtran” las actividades realizadas por las personas pero de manera muy diferente.</a:t>
            </a:r>
            <a:endParaRPr lang="es-ES" altLang="en-US" sz="2400" dirty="0" smtClean="0">
              <a:solidFill>
                <a:schemeClr val="tx2"/>
              </a:solidFill>
            </a:endParaRPr>
          </a:p>
          <a:p>
            <a:pPr eaLnBrk="1" hangingPunct="1">
              <a:lnSpc>
                <a:spcPct val="80000"/>
              </a:lnSpc>
              <a:buFontTx/>
              <a:buNone/>
            </a:pPr>
            <a:endParaRPr lang="es-ES" altLang="en-US" sz="2400" dirty="0" smtClean="0">
              <a:solidFill>
                <a:schemeClr val="tx2"/>
              </a:solidFill>
            </a:endParaRPr>
          </a:p>
        </p:txBody>
      </p:sp>
      <p:sp>
        <p:nvSpPr>
          <p:cNvPr id="5" name="1 Título"/>
          <p:cNvSpPr txBox="1">
            <a:spLocks/>
          </p:cNvSpPr>
          <p:nvPr/>
        </p:nvSpPr>
        <p:spPr>
          <a:xfrm>
            <a:off x="1343741"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Aspectos metodológicos</a:t>
            </a:r>
            <a:endParaRPr lang="en-US" b="1" dirty="0">
              <a:solidFill>
                <a:schemeClr val="accent1"/>
              </a:solidFill>
            </a:endParaRPr>
          </a:p>
        </p:txBody>
      </p:sp>
    </p:spTree>
    <p:extLst>
      <p:ext uri="{BB962C8B-B14F-4D97-AF65-F5344CB8AC3E}">
        <p14:creationId xmlns:p14="http://schemas.microsoft.com/office/powerpoint/2010/main" val="42513054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4387">
                                            <p:txEl>
                                              <p:pRg st="0" end="0"/>
                                            </p:txEl>
                                          </p:spTgt>
                                        </p:tgtEl>
                                        <p:attrNameLst>
                                          <p:attrName>style.visibility</p:attrName>
                                        </p:attrNameLst>
                                      </p:cBhvr>
                                      <p:to>
                                        <p:strVal val="visible"/>
                                      </p:to>
                                    </p:set>
                                    <p:animEffect transition="in" filter="blinds(horizontal)">
                                      <p:cBhvr>
                                        <p:cTn id="7" dur="500"/>
                                        <p:tgtEl>
                                          <p:spTgt spid="144387">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44387">
                                            <p:txEl>
                                              <p:pRg st="1" end="1"/>
                                            </p:txEl>
                                          </p:spTgt>
                                        </p:tgtEl>
                                        <p:attrNameLst>
                                          <p:attrName>style.visibility</p:attrName>
                                        </p:attrNameLst>
                                      </p:cBhvr>
                                      <p:to>
                                        <p:strVal val="visible"/>
                                      </p:to>
                                    </p:set>
                                    <p:animEffect transition="in" filter="blinds(horizontal)">
                                      <p:cBhvr>
                                        <p:cTn id="10" dur="500"/>
                                        <p:tgtEl>
                                          <p:spTgt spid="144387">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44387">
                                            <p:txEl>
                                              <p:pRg st="2" end="2"/>
                                            </p:txEl>
                                          </p:spTgt>
                                        </p:tgtEl>
                                        <p:attrNameLst>
                                          <p:attrName>style.visibility</p:attrName>
                                        </p:attrNameLst>
                                      </p:cBhvr>
                                      <p:to>
                                        <p:strVal val="visible"/>
                                      </p:to>
                                    </p:set>
                                    <p:animEffect transition="in" filter="blinds(horizontal)">
                                      <p:cBhvr>
                                        <p:cTn id="13" dur="500"/>
                                        <p:tgtEl>
                                          <p:spTgt spid="144387">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144387">
                                            <p:txEl>
                                              <p:pRg st="3" end="3"/>
                                            </p:txEl>
                                          </p:spTgt>
                                        </p:tgtEl>
                                        <p:attrNameLst>
                                          <p:attrName>style.visibility</p:attrName>
                                        </p:attrNameLst>
                                      </p:cBhvr>
                                      <p:to>
                                        <p:strVal val="visible"/>
                                      </p:to>
                                    </p:set>
                                    <p:animEffect transition="in" filter="blinds(horizontal)">
                                      <p:cBhvr>
                                        <p:cTn id="18" dur="500"/>
                                        <p:tgtEl>
                                          <p:spTgt spid="144387">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44387">
                                            <p:txEl>
                                              <p:pRg st="4" end="4"/>
                                            </p:txEl>
                                          </p:spTgt>
                                        </p:tgtEl>
                                        <p:attrNameLst>
                                          <p:attrName>style.visibility</p:attrName>
                                        </p:attrNameLst>
                                      </p:cBhvr>
                                      <p:to>
                                        <p:strVal val="visible"/>
                                      </p:to>
                                    </p:set>
                                    <p:animEffect transition="in" filter="blinds(horizontal)">
                                      <p:cBhvr>
                                        <p:cTn id="21" dur="500"/>
                                        <p:tgtEl>
                                          <p:spTgt spid="144387">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nodeType="clickEffect">
                                  <p:stCondLst>
                                    <p:cond delay="0"/>
                                  </p:stCondLst>
                                  <p:childTnLst>
                                    <p:set>
                                      <p:cBhvr>
                                        <p:cTn id="25" dur="1" fill="hold">
                                          <p:stCondLst>
                                            <p:cond delay="0"/>
                                          </p:stCondLst>
                                        </p:cTn>
                                        <p:tgtEl>
                                          <p:spTgt spid="144387">
                                            <p:txEl>
                                              <p:pRg st="5" end="5"/>
                                            </p:txEl>
                                          </p:spTgt>
                                        </p:tgtEl>
                                        <p:attrNameLst>
                                          <p:attrName>style.visibility</p:attrName>
                                        </p:attrNameLst>
                                      </p:cBhvr>
                                      <p:to>
                                        <p:strVal val="visible"/>
                                      </p:to>
                                    </p:set>
                                    <p:animEffect transition="in" filter="blinds(horizontal)">
                                      <p:cBhvr>
                                        <p:cTn id="26" dur="500"/>
                                        <p:tgtEl>
                                          <p:spTgt spid="144387">
                                            <p:txEl>
                                              <p:pRg st="5" end="5"/>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144387">
                                            <p:txEl>
                                              <p:pRg st="6" end="6"/>
                                            </p:txEl>
                                          </p:spTgt>
                                        </p:tgtEl>
                                        <p:attrNameLst>
                                          <p:attrName>style.visibility</p:attrName>
                                        </p:attrNameLst>
                                      </p:cBhvr>
                                      <p:to>
                                        <p:strVal val="visible"/>
                                      </p:to>
                                    </p:set>
                                    <p:animEffect transition="in" filter="blinds(horizontal)">
                                      <p:cBhvr>
                                        <p:cTn id="29" dur="500"/>
                                        <p:tgtEl>
                                          <p:spTgt spid="144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STILO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ESTILO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701</TotalTime>
  <Words>548</Words>
  <Application>Microsoft Office PowerPoint</Application>
  <PresentationFormat>On-screen Show (4:3)</PresentationFormat>
  <Paragraphs>58</Paragraphs>
  <Slides>10</Slides>
  <Notes>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Eras Light ITC</vt:lpstr>
      <vt:lpstr>Times New Roman</vt:lpstr>
      <vt:lpstr>Wingdings</vt:lpstr>
      <vt:lpstr>ESTILO 1</vt:lpstr>
      <vt:lpstr>ESTILO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Usuario de Microsoft Office</dc:creator>
  <cp:lastModifiedBy>Esquivel, Valeria</cp:lastModifiedBy>
  <cp:revision>14</cp:revision>
  <dcterms:created xsi:type="dcterms:W3CDTF">2019-05-21T04:55:41Z</dcterms:created>
  <dcterms:modified xsi:type="dcterms:W3CDTF">2019-07-11T12:56:39Z</dcterms:modified>
</cp:coreProperties>
</file>