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387" r:id="rId2"/>
    <p:sldId id="274" r:id="rId3"/>
    <p:sldId id="341" r:id="rId4"/>
    <p:sldId id="338" r:id="rId5"/>
    <p:sldId id="343" r:id="rId6"/>
    <p:sldId id="375" r:id="rId7"/>
    <p:sldId id="376" r:id="rId8"/>
    <p:sldId id="262" r:id="rId9"/>
    <p:sldId id="281" r:id="rId10"/>
    <p:sldId id="264" r:id="rId11"/>
    <p:sldId id="348" r:id="rId12"/>
    <p:sldId id="349" r:id="rId13"/>
    <p:sldId id="268" r:id="rId14"/>
    <p:sldId id="350" r:id="rId15"/>
    <p:sldId id="351" r:id="rId16"/>
    <p:sldId id="370" r:id="rId17"/>
    <p:sldId id="352" r:id="rId18"/>
    <p:sldId id="284" r:id="rId19"/>
    <p:sldId id="358" r:id="rId20"/>
    <p:sldId id="366" r:id="rId21"/>
    <p:sldId id="359" r:id="rId22"/>
    <p:sldId id="360" r:id="rId23"/>
    <p:sldId id="361" r:id="rId24"/>
    <p:sldId id="353" r:id="rId25"/>
    <p:sldId id="371" r:id="rId26"/>
    <p:sldId id="362" r:id="rId27"/>
    <p:sldId id="367" r:id="rId28"/>
    <p:sldId id="368" r:id="rId29"/>
    <p:sldId id="369" r:id="rId30"/>
    <p:sldId id="364" r:id="rId31"/>
    <p:sldId id="372" r:id="rId32"/>
    <p:sldId id="377" r:id="rId33"/>
    <p:sldId id="363" r:id="rId34"/>
    <p:sldId id="365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AF38"/>
    <a:srgbClr val="0F75BD"/>
    <a:srgbClr val="DE78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E7811A-846F-4784-A867-534F8F461C52}" v="61" dt="2019-07-12T14:49:06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47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1df22b638f891ad9" providerId="LiveId" clId="{2CE7811A-846F-4784-A867-534F8F461C52}"/>
    <pc:docChg chg="custSel modSld">
      <pc:chgData name="" userId="1df22b638f891ad9" providerId="LiveId" clId="{2CE7811A-846F-4784-A867-534F8F461C52}" dt="2019-07-12T14:49:06.795" v="60" actId="20577"/>
      <pc:docMkLst>
        <pc:docMk/>
      </pc:docMkLst>
      <pc:sldChg chg="addSp delSp modSp">
        <pc:chgData name="" userId="1df22b638f891ad9" providerId="LiveId" clId="{2CE7811A-846F-4784-A867-534F8F461C52}" dt="2019-07-12T14:49:06.795" v="60" actId="20577"/>
        <pc:sldMkLst>
          <pc:docMk/>
          <pc:sldMk cId="2613149212" sldId="274"/>
        </pc:sldMkLst>
        <pc:spChg chg="add del">
          <ac:chgData name="" userId="1df22b638f891ad9" providerId="LiveId" clId="{2CE7811A-846F-4784-A867-534F8F461C52}" dt="2019-07-12T13:24:18.758" v="6"/>
          <ac:spMkLst>
            <pc:docMk/>
            <pc:sldMk cId="2613149212" sldId="274"/>
            <ac:spMk id="2" creationId="{09D6DDA4-FAE3-4B0A-BC8A-1FE942660FAC}"/>
          </ac:spMkLst>
        </pc:spChg>
        <pc:spChg chg="mod">
          <ac:chgData name="" userId="1df22b638f891ad9" providerId="LiveId" clId="{2CE7811A-846F-4784-A867-534F8F461C52}" dt="2019-07-12T14:49:06.795" v="60" actId="20577"/>
          <ac:spMkLst>
            <pc:docMk/>
            <pc:sldMk cId="2613149212" sldId="274"/>
            <ac:spMk id="4" creationId="{43A538EB-BA58-4B2C-9D33-563A53B10883}"/>
          </ac:spMkLst>
        </pc:spChg>
        <pc:spChg chg="mod">
          <ac:chgData name="" userId="1df22b638f891ad9" providerId="LiveId" clId="{2CE7811A-846F-4784-A867-534F8F461C52}" dt="2019-07-12T13:25:58.149" v="13" actId="207"/>
          <ac:spMkLst>
            <pc:docMk/>
            <pc:sldMk cId="2613149212" sldId="274"/>
            <ac:spMk id="5" creationId="{86155073-D661-4F32-A9B5-05ED95E73DC9}"/>
          </ac:spMkLst>
        </pc:spChg>
      </pc:sldChg>
      <pc:sldChg chg="setBg">
        <pc:chgData name="" userId="1df22b638f891ad9" providerId="LiveId" clId="{2CE7811A-846F-4784-A867-534F8F461C52}" dt="2019-07-12T12:59:41.594" v="4"/>
        <pc:sldMkLst>
          <pc:docMk/>
          <pc:sldMk cId="2294807888" sldId="281"/>
        </pc:sldMkLst>
      </pc:sldChg>
      <pc:sldChg chg="setBg">
        <pc:chgData name="" userId="1df22b638f891ad9" providerId="LiveId" clId="{2CE7811A-846F-4784-A867-534F8F461C52}" dt="2019-07-12T12:57:47.567" v="2"/>
        <pc:sldMkLst>
          <pc:docMk/>
          <pc:sldMk cId="2819211137" sldId="341"/>
        </pc:sldMkLst>
      </pc:sldChg>
      <pc:sldChg chg="modSp">
        <pc:chgData name="" userId="1df22b638f891ad9" providerId="LiveId" clId="{2CE7811A-846F-4784-A867-534F8F461C52}" dt="2019-07-12T13:36:06.489" v="43" actId="313"/>
        <pc:sldMkLst>
          <pc:docMk/>
          <pc:sldMk cId="4291997813" sldId="358"/>
        </pc:sldMkLst>
        <pc:spChg chg="mod">
          <ac:chgData name="" userId="1df22b638f891ad9" providerId="LiveId" clId="{2CE7811A-846F-4784-A867-534F8F461C52}" dt="2019-07-12T13:36:06.489" v="43" actId="313"/>
          <ac:spMkLst>
            <pc:docMk/>
            <pc:sldMk cId="4291997813" sldId="358"/>
            <ac:spMk id="3" creationId="{00000000-0000-0000-0000-000000000000}"/>
          </ac:spMkLst>
        </pc:spChg>
      </pc:sldChg>
      <pc:sldChg chg="modSp">
        <pc:chgData name="" userId="1df22b638f891ad9" providerId="LiveId" clId="{2CE7811A-846F-4784-A867-534F8F461C52}" dt="2019-07-12T13:57:16.136" v="44" actId="207"/>
        <pc:sldMkLst>
          <pc:docMk/>
          <pc:sldMk cId="2568929249" sldId="364"/>
        </pc:sldMkLst>
        <pc:spChg chg="mod">
          <ac:chgData name="" userId="1df22b638f891ad9" providerId="LiveId" clId="{2CE7811A-846F-4784-A867-534F8F461C52}" dt="2019-07-12T13:57:16.136" v="44" actId="207"/>
          <ac:spMkLst>
            <pc:docMk/>
            <pc:sldMk cId="2568929249" sldId="364"/>
            <ac:spMk id="3" creationId="{00000000-0000-0000-0000-000000000000}"/>
          </ac:spMkLst>
        </pc:spChg>
      </pc:sldChg>
      <pc:sldChg chg="modSp">
        <pc:chgData name="" userId="1df22b638f891ad9" providerId="LiveId" clId="{2CE7811A-846F-4784-A867-534F8F461C52}" dt="2019-07-12T13:25:26.542" v="10" actId="207"/>
        <pc:sldMkLst>
          <pc:docMk/>
          <pc:sldMk cId="3052310612" sldId="366"/>
        </pc:sldMkLst>
        <pc:spChg chg="mod">
          <ac:chgData name="" userId="1df22b638f891ad9" providerId="LiveId" clId="{2CE7811A-846F-4784-A867-534F8F461C52}" dt="2019-07-12T13:25:26.542" v="10" actId="207"/>
          <ac:spMkLst>
            <pc:docMk/>
            <pc:sldMk cId="3052310612" sldId="366"/>
            <ac:spMk id="3" creationId="{542564C6-3067-41C3-89B4-129283ED60FD}"/>
          </ac:spMkLst>
        </pc:spChg>
      </pc:sldChg>
      <pc:sldChg chg="modSp">
        <pc:chgData name="" userId="1df22b638f891ad9" providerId="LiveId" clId="{2CE7811A-846F-4784-A867-534F8F461C52}" dt="2019-07-12T13:32:06.806" v="20" actId="20577"/>
        <pc:sldMkLst>
          <pc:docMk/>
          <pc:sldMk cId="813212058" sldId="370"/>
        </pc:sldMkLst>
        <pc:spChg chg="mod">
          <ac:chgData name="" userId="1df22b638f891ad9" providerId="LiveId" clId="{2CE7811A-846F-4784-A867-534F8F461C52}" dt="2019-07-12T13:32:06.806" v="20" actId="20577"/>
          <ac:spMkLst>
            <pc:docMk/>
            <pc:sldMk cId="813212058" sldId="370"/>
            <ac:spMk id="17410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b="0" i="0" baseline="0" dirty="0">
                <a:effectLst/>
              </a:rPr>
              <a:t>Contributions to living standards (final income): </a:t>
            </a:r>
          </a:p>
          <a:p>
            <a:pPr>
              <a:defRPr sz="3200"/>
            </a:pPr>
            <a:r>
              <a:rPr lang="en-GB" sz="2400" b="0" i="0" baseline="0" dirty="0">
                <a:effectLst/>
              </a:rPr>
              <a:t>across gendered household types</a:t>
            </a:r>
            <a:endParaRPr lang="en-GB" sz="2400" dirty="0">
              <a:effectLst/>
            </a:endParaRPr>
          </a:p>
        </c:rich>
      </c:tx>
      <c:layout>
        <c:manualLayout>
          <c:xMode val="edge"/>
          <c:yMode val="edge"/>
          <c:x val="0.1747326115485564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958628608923883"/>
          <c:y val="0.16443977836103821"/>
          <c:w val="0.57526388888888891"/>
          <c:h val="0.4183715368912219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'Sue''s graphs'!$T$111</c:f>
              <c:strCache>
                <c:ptCount val="1"/>
                <c:pt idx="0">
                  <c:v>Value of public services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'Sue''s graphs'!$H$112:$H$120</c:f>
              <c:strCache>
                <c:ptCount val="9"/>
                <c:pt idx="0">
                  <c:v>Single women no children</c:v>
                </c:pt>
                <c:pt idx="1">
                  <c:v>Single man no children</c:v>
                </c:pt>
                <c:pt idx="2">
                  <c:v>Working age couple without children</c:v>
                </c:pt>
                <c:pt idx="3">
                  <c:v>Female lone parent</c:v>
                </c:pt>
                <c:pt idx="4">
                  <c:v>Male lone parent</c:v>
                </c:pt>
                <c:pt idx="5">
                  <c:v>Working age couple with children</c:v>
                </c:pt>
                <c:pt idx="6">
                  <c:v>Female single pensioner</c:v>
                </c:pt>
                <c:pt idx="7">
                  <c:v>Male single pensioner</c:v>
                </c:pt>
                <c:pt idx="8">
                  <c:v>Couple pensioner</c:v>
                </c:pt>
              </c:strCache>
            </c:strRef>
          </c:cat>
          <c:val>
            <c:numRef>
              <c:f>'Sue''s graphs'!$T$112:$T$120</c:f>
              <c:numCache>
                <c:formatCode>General</c:formatCode>
                <c:ptCount val="9"/>
                <c:pt idx="0">
                  <c:v>6542.6167668550333</c:v>
                </c:pt>
                <c:pt idx="1">
                  <c:v>5785.8963759221579</c:v>
                </c:pt>
                <c:pt idx="2">
                  <c:v>11270.342967567185</c:v>
                </c:pt>
                <c:pt idx="3">
                  <c:v>22052.690286373756</c:v>
                </c:pt>
                <c:pt idx="4">
                  <c:v>22502.145954783733</c:v>
                </c:pt>
                <c:pt idx="5">
                  <c:v>22913.782645304011</c:v>
                </c:pt>
                <c:pt idx="6">
                  <c:v>8307.6328177770483</c:v>
                </c:pt>
                <c:pt idx="7">
                  <c:v>8593.5497643881081</c:v>
                </c:pt>
                <c:pt idx="8">
                  <c:v>13854.439159800742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C0-48DA-BDAF-FC578A181A3B}"/>
            </c:ext>
          </c:extLst>
        </c:ser>
        <c:ser>
          <c:idx val="1"/>
          <c:order val="1"/>
          <c:tx>
            <c:strRef>
              <c:f>'Sue''s graphs'!$U$111</c:f>
              <c:strCache>
                <c:ptCount val="1"/>
                <c:pt idx="0">
                  <c:v>Benefits and tax credits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'Sue''s graphs'!$H$112:$H$120</c:f>
              <c:strCache>
                <c:ptCount val="9"/>
                <c:pt idx="0">
                  <c:v>Single women no children</c:v>
                </c:pt>
                <c:pt idx="1">
                  <c:v>Single man no children</c:v>
                </c:pt>
                <c:pt idx="2">
                  <c:v>Working age couple without children</c:v>
                </c:pt>
                <c:pt idx="3">
                  <c:v>Female lone parent</c:v>
                </c:pt>
                <c:pt idx="4">
                  <c:v>Male lone parent</c:v>
                </c:pt>
                <c:pt idx="5">
                  <c:v>Working age couple with children</c:v>
                </c:pt>
                <c:pt idx="6">
                  <c:v>Female single pensioner</c:v>
                </c:pt>
                <c:pt idx="7">
                  <c:v>Male single pensioner</c:v>
                </c:pt>
                <c:pt idx="8">
                  <c:v>Couple pensioner</c:v>
                </c:pt>
              </c:strCache>
            </c:strRef>
          </c:cat>
          <c:val>
            <c:numRef>
              <c:f>'Sue''s graphs'!$U$112:$U$120</c:f>
              <c:numCache>
                <c:formatCode>General</c:formatCode>
                <c:ptCount val="9"/>
                <c:pt idx="0">
                  <c:v>5913.6692829745025</c:v>
                </c:pt>
                <c:pt idx="1">
                  <c:v>5273.3093096659622</c:v>
                </c:pt>
                <c:pt idx="2">
                  <c:v>12466.691777810564</c:v>
                </c:pt>
                <c:pt idx="3">
                  <c:v>17475.50728207513</c:v>
                </c:pt>
                <c:pt idx="4">
                  <c:v>12293.515449280221</c:v>
                </c:pt>
                <c:pt idx="5">
                  <c:v>16155.541965427961</c:v>
                </c:pt>
                <c:pt idx="6">
                  <c:v>14548.862709493656</c:v>
                </c:pt>
                <c:pt idx="7">
                  <c:v>14678.496112967734</c:v>
                </c:pt>
                <c:pt idx="8">
                  <c:v>24886.977662917681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C0-48DA-BDAF-FC578A181A3B}"/>
            </c:ext>
          </c:extLst>
        </c:ser>
        <c:ser>
          <c:idx val="2"/>
          <c:order val="2"/>
          <c:tx>
            <c:strRef>
              <c:f>'Sue''s graphs'!$V$111</c:f>
              <c:strCache>
                <c:ptCount val="1"/>
                <c:pt idx="0">
                  <c:v>Take home pay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'Sue''s graphs'!$H$112:$H$120</c:f>
              <c:strCache>
                <c:ptCount val="9"/>
                <c:pt idx="0">
                  <c:v>Single women no children</c:v>
                </c:pt>
                <c:pt idx="1">
                  <c:v>Single man no children</c:v>
                </c:pt>
                <c:pt idx="2">
                  <c:v>Working age couple without children</c:v>
                </c:pt>
                <c:pt idx="3">
                  <c:v>Female lone parent</c:v>
                </c:pt>
                <c:pt idx="4">
                  <c:v>Male lone parent</c:v>
                </c:pt>
                <c:pt idx="5">
                  <c:v>Working age couple with children</c:v>
                </c:pt>
                <c:pt idx="6">
                  <c:v>Female single pensioner</c:v>
                </c:pt>
                <c:pt idx="7">
                  <c:v>Male single pensioner</c:v>
                </c:pt>
                <c:pt idx="8">
                  <c:v>Couple pensioner</c:v>
                </c:pt>
              </c:strCache>
            </c:strRef>
          </c:cat>
          <c:val>
            <c:numRef>
              <c:f>'Sue''s graphs'!$V$112:$V$120</c:f>
              <c:numCache>
                <c:formatCode>General</c:formatCode>
                <c:ptCount val="9"/>
                <c:pt idx="0">
                  <c:v>15280.191060438019</c:v>
                </c:pt>
                <c:pt idx="1">
                  <c:v>17006.401928163352</c:v>
                </c:pt>
                <c:pt idx="2">
                  <c:v>33523.069202453735</c:v>
                </c:pt>
                <c:pt idx="3">
                  <c:v>8462.7974338012555</c:v>
                </c:pt>
                <c:pt idx="4">
                  <c:v>17722.060598013049</c:v>
                </c:pt>
                <c:pt idx="5">
                  <c:v>40327.171473828923</c:v>
                </c:pt>
                <c:pt idx="6">
                  <c:v>3457.5481959827098</c:v>
                </c:pt>
                <c:pt idx="7">
                  <c:v>5687.9892667572112</c:v>
                </c:pt>
                <c:pt idx="8">
                  <c:v>19004.574901105298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DC0-48DA-BDAF-FC578A181A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684413200"/>
        <c:axId val="684414512"/>
      </c:barChart>
      <c:catAx>
        <c:axId val="68441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4414512"/>
        <c:crossesAt val="0"/>
        <c:auto val="1"/>
        <c:lblAlgn val="ctr"/>
        <c:lblOffset val="100"/>
        <c:noMultiLvlLbl val="0"/>
      </c:catAx>
      <c:valAx>
        <c:axId val="684414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441320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73517782152230959"/>
          <c:y val="0.63793015456401281"/>
          <c:w val="0.26343328958880136"/>
          <c:h val="0.360417322834645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</cdr:x>
      <cdr:y>0.76776</cdr:y>
    </cdr:from>
    <cdr:to>
      <cdr:x>1</cdr:x>
      <cdr:y>0.86201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4818B7D2-EF7E-49F8-AF7C-14FEEBD5E524}"/>
            </a:ext>
          </a:extLst>
        </cdr:cNvPr>
        <cdr:cNvSpPr txBox="1"/>
      </cdr:nvSpPr>
      <cdr:spPr>
        <a:xfrm xmlns:a="http://schemas.openxmlformats.org/drawingml/2006/main">
          <a:off x="7223761" y="5265309"/>
          <a:ext cx="1920239" cy="64633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E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Benefits and cash transfers</a:t>
          </a:r>
          <a:endParaRPr lang="en-GB" dirty="0"/>
        </a:p>
      </cdr:txBody>
    </cdr:sp>
  </cdr:relSizeAnchor>
  <cdr:relSizeAnchor xmlns:cdr="http://schemas.openxmlformats.org/drawingml/2006/chartDrawing">
    <cdr:from>
      <cdr:x>0.79</cdr:x>
      <cdr:y>0.65639</cdr:y>
    </cdr:from>
    <cdr:to>
      <cdr:x>0.97179</cdr:x>
      <cdr:y>0.71024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4818B7D2-EF7E-49F8-AF7C-14FEEBD5E524}"/>
            </a:ext>
          </a:extLst>
        </cdr:cNvPr>
        <cdr:cNvSpPr txBox="1"/>
      </cdr:nvSpPr>
      <cdr:spPr>
        <a:xfrm xmlns:a="http://schemas.openxmlformats.org/drawingml/2006/main">
          <a:off x="7223761" y="4501495"/>
          <a:ext cx="1662315" cy="3693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s-E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Original income</a:t>
          </a:r>
          <a:endParaRPr lang="en-GB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D5B5B-A57B-477E-ABDE-FF824575AA4F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68B97-5178-4CB4-B753-B05D044422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23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68003-6EDE-42E4-B500-80936A36C2E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61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68003-6EDE-42E4-B500-80936A36C2E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183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1B1F58-A62C-448A-A4E5-0EA63925F353}" type="slidenum">
              <a:rPr lang="en-GB" alt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GB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95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683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28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665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622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820CD-99BC-4912-A6E2-C5FDABC9ED03}"/>
              </a:ext>
            </a:extLst>
          </p:cNvPr>
          <p:cNvSpPr txBox="1">
            <a:spLocks/>
          </p:cNvSpPr>
          <p:nvPr userDrawn="1"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08A0679B-0A8C-4E05-B3C0-C700836BB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5" y="240120"/>
            <a:ext cx="8069295" cy="86255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E4E251-1206-4EA3-8EA3-F9523C6C1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3875" y="1325563"/>
            <a:ext cx="7991475" cy="4351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7944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461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7363FC-FFC8-4A72-9AC6-CA781D3ADB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2" y="1102673"/>
            <a:ext cx="8069295" cy="48927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173FC2-102F-4587-84B2-852278205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5" y="240120"/>
            <a:ext cx="8069295" cy="86255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530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35A4581F-EE46-4169-8DD4-C0F35AFB6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2697352-6778-4878-A8CE-8EAE686C5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5F26756-814F-4412-967B-0EF095E67E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859D3-959B-4FB1-9EAD-C48730F3FC7A}" type="datetimeFigureOut">
              <a:rPr lang="en-GB" smtClean="0"/>
              <a:t>12/07/2019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DF956F9-1EA6-47B5-8383-0D382B1C31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21934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54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34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4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175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355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64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01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39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1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8BF9-21DE-4C20-84D2-4291EE3FC937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80E4B-054B-4A0D-890A-117669614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678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san.Himmelweit@open.ac.uk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44256A-6A84-42F3-8352-F50697BB8FCF}"/>
              </a:ext>
            </a:extLst>
          </p:cNvPr>
          <p:cNvSpPr/>
          <p:nvPr/>
        </p:nvSpPr>
        <p:spPr>
          <a:xfrm>
            <a:off x="1404594" y="2673823"/>
            <a:ext cx="663647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Gender Equality Impact Assessment of Expenditure on public services</a:t>
            </a:r>
          </a:p>
          <a:p>
            <a:pPr algn="ctr">
              <a:spcAft>
                <a:spcPts val="0"/>
              </a:spcAft>
            </a:pPr>
            <a:endParaRPr lang="en-US" sz="20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usan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Himmelweit, Women’s Budget Group</a:t>
            </a:r>
          </a:p>
          <a:p>
            <a:pPr algn="ctr"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S</a:t>
            </a: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usan.Himmelweit@open.ac.uk</a:t>
            </a: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262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7">
            <a:extLst>
              <a:ext uri="{FF2B5EF4-FFF2-40B4-BE49-F238E27FC236}">
                <a16:creationId xmlns:a16="http://schemas.microsoft.com/office/drawing/2014/main" id="{C79E4508-9CD3-42E8-A077-DDC38CE8E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195" y="619763"/>
            <a:ext cx="1800000" cy="648000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ORIGINAL INCOME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742C345B-3461-4B20-9316-0394A4FDB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04" y="1150186"/>
            <a:ext cx="2717514" cy="842962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CASH TRANSFERS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(for example state pensions)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6" name="Rectangle 15">
            <a:extLst>
              <a:ext uri="{FF2B5EF4-FFF2-40B4-BE49-F238E27FC236}">
                <a16:creationId xmlns:a16="http://schemas.microsoft.com/office/drawing/2014/main" id="{6B576564-F7E8-44CE-9B48-FA82D6D21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195" y="1949451"/>
            <a:ext cx="1800000" cy="648000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GROSS INCOME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C542680F-4CEC-4423-B353-C73D467FA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2190" y="2522378"/>
            <a:ext cx="2665730" cy="842963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DIRECT TAXES  including NATIONAL INSURANCE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" name="Rectangle 13">
            <a:extLst>
              <a:ext uri="{FF2B5EF4-FFF2-40B4-BE49-F238E27FC236}">
                <a16:creationId xmlns:a16="http://schemas.microsoft.com/office/drawing/2014/main" id="{52094868-1713-4F10-9A59-FDE5B765C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195" y="3226199"/>
            <a:ext cx="1800000" cy="648000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DISPOSABLE INCOME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9" name="Rectangle 12">
            <a:extLst>
              <a:ext uri="{FF2B5EF4-FFF2-40B4-BE49-F238E27FC236}">
                <a16:creationId xmlns:a16="http://schemas.microsoft.com/office/drawing/2014/main" id="{1DF24BC8-7EFF-440C-AC7E-CB62AB151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7588" y="3770313"/>
            <a:ext cx="2667600" cy="842963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INDIRECT TAXES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>
                <a:cs typeface="Times New Roman" panose="02020603050405020304" pitchFamily="18" charset="0"/>
              </a:rPr>
              <a:t>Including VAT and EXCISE DUTIES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0" name="Rectangle 11">
            <a:extLst>
              <a:ext uri="{FF2B5EF4-FFF2-40B4-BE49-F238E27FC236}">
                <a16:creationId xmlns:a16="http://schemas.microsoft.com/office/drawing/2014/main" id="{2E10B1FE-651E-4DE3-95E0-258CE2967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195" y="4564064"/>
            <a:ext cx="1800000" cy="648000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POST –TAX INCOME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BFA7B95-AF22-41E2-8796-A98E7578D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725" y="5117607"/>
            <a:ext cx="2717521" cy="842963"/>
          </a:xfrm>
          <a:prstGeom prst="rect">
            <a:avLst/>
          </a:prstGeom>
          <a:solidFill>
            <a:schemeClr val="accent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BENEFITS IN KIND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(for example health, care and education services)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2" name="Rectangle 9">
            <a:extLst>
              <a:ext uri="{FF2B5EF4-FFF2-40B4-BE49-F238E27FC236}">
                <a16:creationId xmlns:a16="http://schemas.microsoft.com/office/drawing/2014/main" id="{145E5CC6-CF78-4656-A976-20837CED3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195" y="5871526"/>
            <a:ext cx="1800000" cy="648000"/>
          </a:xfrm>
          <a:prstGeom prst="rect">
            <a:avLst/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FINAL INCOME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(living standards)</a:t>
            </a:r>
          </a:p>
        </p:txBody>
      </p:sp>
      <p:sp>
        <p:nvSpPr>
          <p:cNvPr id="33" name="AutoShape 8">
            <a:extLst>
              <a:ext uri="{FF2B5EF4-FFF2-40B4-BE49-F238E27FC236}">
                <a16:creationId xmlns:a16="http://schemas.microsoft.com/office/drawing/2014/main" id="{17B9BAE9-E09D-4E18-90E8-512760E9D07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03395" y="1273175"/>
            <a:ext cx="0" cy="6540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" name="AutoShape 6">
            <a:extLst>
              <a:ext uri="{FF2B5EF4-FFF2-40B4-BE49-F238E27FC236}">
                <a16:creationId xmlns:a16="http://schemas.microsoft.com/office/drawing/2014/main" id="{A1A4166B-CF65-46EE-ADFA-7941DB15364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03395" y="2609691"/>
            <a:ext cx="0" cy="6381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AutoShape 5">
            <a:extLst>
              <a:ext uri="{FF2B5EF4-FFF2-40B4-BE49-F238E27FC236}">
                <a16:creationId xmlns:a16="http://schemas.microsoft.com/office/drawing/2014/main" id="{5283FDE6-0641-4A42-99C1-E5106E7ECB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98950" y="3908608"/>
            <a:ext cx="1588" cy="625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AutoShape 2">
            <a:extLst>
              <a:ext uri="{FF2B5EF4-FFF2-40B4-BE49-F238E27FC236}">
                <a16:creationId xmlns:a16="http://schemas.microsoft.com/office/drawing/2014/main" id="{6899E41D-1696-4505-8C1E-5FCDCF126C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04983" y="4237038"/>
            <a:ext cx="178561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" name="Rectangle 18">
            <a:extLst>
              <a:ext uri="{FF2B5EF4-FFF2-40B4-BE49-F238E27FC236}">
                <a16:creationId xmlns:a16="http://schemas.microsoft.com/office/drawing/2014/main" id="{4549FFCF-1980-4F13-A9FC-DC55629FE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2" name="Rectangle 20">
            <a:extLst>
              <a:ext uri="{FF2B5EF4-FFF2-40B4-BE49-F238E27FC236}">
                <a16:creationId xmlns:a16="http://schemas.microsoft.com/office/drawing/2014/main" id="{CD4CC7AC-A04E-4C31-97F1-3B2743537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04" y="157192"/>
            <a:ext cx="835856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indent="139700"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39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700" algn="l"/>
                <a:tab pos="457200" algn="l"/>
                <a:tab pos="4316413" algn="l"/>
              </a:tabLst>
            </a:pPr>
            <a:r>
              <a:rPr kumimoji="0" lang="en-US" altLang="en-US" sz="2800" b="1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TRANSFERS</a:t>
            </a:r>
            <a:r>
              <a:rPr kumimoji="0" lang="en-US" altLang="en-US" sz="2800" b="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	    </a:t>
            </a:r>
            <a:r>
              <a:rPr lang="en-US" altLang="en-US" sz="2800" i="1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kumimoji="0" lang="en-US" altLang="en-US" sz="2800" b="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  <a:r>
              <a:rPr kumimoji="0" lang="en-US" altLang="en-US" sz="2800" b="1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TAXES</a:t>
            </a:r>
            <a:endParaRPr kumimoji="0" lang="en-GB" altLang="en-US" sz="2800" b="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139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700" algn="l"/>
                <a:tab pos="457200" algn="l"/>
                <a:tab pos="4316413" algn="l"/>
              </a:tabLst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4" name="AutoShape 2">
            <a:extLst>
              <a:ext uri="{FF2B5EF4-FFF2-40B4-BE49-F238E27FC236}">
                <a16:creationId xmlns:a16="http://schemas.microsoft.com/office/drawing/2014/main" id="{703E385C-DC03-4200-BFAC-A26D2085F6F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31970" y="2943859"/>
            <a:ext cx="178561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" name="AutoShape 8">
            <a:extLst>
              <a:ext uri="{FF2B5EF4-FFF2-40B4-BE49-F238E27FC236}">
                <a16:creationId xmlns:a16="http://schemas.microsoft.com/office/drawing/2014/main" id="{AA9C44E2-1EC9-4850-AF8B-7D45796A6E4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37092" y="5212064"/>
            <a:ext cx="0" cy="6540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AutoShape 2">
            <a:extLst>
              <a:ext uri="{FF2B5EF4-FFF2-40B4-BE49-F238E27FC236}">
                <a16:creationId xmlns:a16="http://schemas.microsoft.com/office/drawing/2014/main" id="{15C2FF7E-0E1A-474F-B508-96BB795D595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3980" y="5539088"/>
            <a:ext cx="12600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AutoShape 2">
            <a:extLst>
              <a:ext uri="{FF2B5EF4-FFF2-40B4-BE49-F238E27FC236}">
                <a16:creationId xmlns:a16="http://schemas.microsoft.com/office/drawing/2014/main" id="{15BFF75E-50EE-4971-9B41-9637795971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999266" y="1599173"/>
            <a:ext cx="12600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879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4BE6E4-84D8-4990-B704-225069B1729C}"/>
              </a:ext>
            </a:extLst>
          </p:cNvPr>
          <p:cNvSpPr/>
          <p:nvPr/>
        </p:nvSpPr>
        <p:spPr>
          <a:xfrm>
            <a:off x="467360" y="1320800"/>
            <a:ext cx="8036560" cy="4744720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marL="457200" indent="-457200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Use same data set as for tax simulation model and further derived variables to indicate use of pubic services</a:t>
            </a:r>
          </a:p>
          <a:p>
            <a:pPr marL="457200" indent="-457200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Need to model use of public services by each individual/household in data set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Use of some services may be included in the data set </a:t>
            </a:r>
          </a:p>
          <a:p>
            <a:pPr marL="1257300" lvl="2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00" dirty="0" err="1"/>
              <a:t>eg</a:t>
            </a:r>
            <a:r>
              <a:rPr lang="en-US" sz="2200" dirty="0"/>
              <a:t> childcare use in family resources survey in UK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Use of other services may be able to be inferred directly</a:t>
            </a:r>
          </a:p>
          <a:p>
            <a:pPr marL="1257300" lvl="2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00" dirty="0" err="1"/>
              <a:t>eg</a:t>
            </a:r>
            <a:r>
              <a:rPr lang="en-US" sz="2200" dirty="0"/>
              <a:t> use of school services by the age of children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Use of other services can be modelled from specific surveys on that service’s use (</a:t>
            </a:r>
            <a:r>
              <a:rPr lang="en-US" sz="2200" dirty="0" err="1"/>
              <a:t>eg</a:t>
            </a:r>
            <a:r>
              <a:rPr lang="en-US" sz="2200" dirty="0"/>
              <a:t> transport or health)</a:t>
            </a:r>
          </a:p>
          <a:p>
            <a:pPr marL="1257300" lvl="2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Probability of use is estimated for each individual/household by regression coefficients on explanatory variables that are in both the main data set and specific survey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917459A-EA23-497E-9338-94D8C6C7F52F}"/>
              </a:ext>
            </a:extLst>
          </p:cNvPr>
          <p:cNvSpPr/>
          <p:nvPr/>
        </p:nvSpPr>
        <p:spPr>
          <a:xfrm>
            <a:off x="0" y="47416"/>
            <a:ext cx="9011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Assessing impact of public services (benefits in kind) on living standards (final income)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88074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8757FE-A28D-47F5-B5A4-0E0CD68CB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986D8E-2560-4371-A23C-763B0B70619D}"/>
              </a:ext>
            </a:extLst>
          </p:cNvPr>
          <p:cNvGraphicFramePr>
            <a:graphicFrameLocks noGrp="1"/>
          </p:cNvGraphicFramePr>
          <p:nvPr/>
        </p:nvGraphicFramePr>
        <p:xfrm>
          <a:off x="319484" y="1643608"/>
          <a:ext cx="8570518" cy="2616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232">
                  <a:extLst>
                    <a:ext uri="{9D8B030D-6E8A-4147-A177-3AD203B41FA5}">
                      <a16:colId xmlns:a16="http://schemas.microsoft.com/office/drawing/2014/main" val="4127150743"/>
                    </a:ext>
                  </a:extLst>
                </a:gridCol>
                <a:gridCol w="954161">
                  <a:extLst>
                    <a:ext uri="{9D8B030D-6E8A-4147-A177-3AD203B41FA5}">
                      <a16:colId xmlns:a16="http://schemas.microsoft.com/office/drawing/2014/main" val="3463330743"/>
                    </a:ext>
                  </a:extLst>
                </a:gridCol>
                <a:gridCol w="954161">
                  <a:extLst>
                    <a:ext uri="{9D8B030D-6E8A-4147-A177-3AD203B41FA5}">
                      <a16:colId xmlns:a16="http://schemas.microsoft.com/office/drawing/2014/main" val="1507047737"/>
                    </a:ext>
                  </a:extLst>
                </a:gridCol>
                <a:gridCol w="884553">
                  <a:extLst>
                    <a:ext uri="{9D8B030D-6E8A-4147-A177-3AD203B41FA5}">
                      <a16:colId xmlns:a16="http://schemas.microsoft.com/office/drawing/2014/main" val="2276513101"/>
                    </a:ext>
                  </a:extLst>
                </a:gridCol>
                <a:gridCol w="857689">
                  <a:extLst>
                    <a:ext uri="{9D8B030D-6E8A-4147-A177-3AD203B41FA5}">
                      <a16:colId xmlns:a16="http://schemas.microsoft.com/office/drawing/2014/main" val="729940786"/>
                    </a:ext>
                  </a:extLst>
                </a:gridCol>
                <a:gridCol w="873760">
                  <a:extLst>
                    <a:ext uri="{9D8B030D-6E8A-4147-A177-3AD203B41FA5}">
                      <a16:colId xmlns:a16="http://schemas.microsoft.com/office/drawing/2014/main" val="603753805"/>
                    </a:ext>
                  </a:extLst>
                </a:gridCol>
                <a:gridCol w="1127760">
                  <a:extLst>
                    <a:ext uri="{9D8B030D-6E8A-4147-A177-3AD203B41FA5}">
                      <a16:colId xmlns:a16="http://schemas.microsoft.com/office/drawing/2014/main" val="2697169031"/>
                    </a:ext>
                  </a:extLst>
                </a:gridCol>
                <a:gridCol w="1027041">
                  <a:extLst>
                    <a:ext uri="{9D8B030D-6E8A-4147-A177-3AD203B41FA5}">
                      <a16:colId xmlns:a16="http://schemas.microsoft.com/office/drawing/2014/main" val="64703554"/>
                    </a:ext>
                  </a:extLst>
                </a:gridCol>
                <a:gridCol w="954161">
                  <a:extLst>
                    <a:ext uri="{9D8B030D-6E8A-4147-A177-3AD203B41FA5}">
                      <a16:colId xmlns:a16="http://schemas.microsoft.com/office/drawing/2014/main" val="221266318"/>
                    </a:ext>
                  </a:extLst>
                </a:gridCol>
              </a:tblGrid>
              <a:tr h="597385">
                <a:tc>
                  <a:txBody>
                    <a:bodyPr/>
                    <a:lstStyle/>
                    <a:p>
                      <a:r>
                        <a:rPr lang="en-US" dirty="0"/>
                        <a:t>Household ID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Person</a:t>
                      </a:r>
                    </a:p>
                    <a:p>
                      <a:r>
                        <a:rPr lang="en-US" dirty="0"/>
                        <a:t>ID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Sex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Earnings</a:t>
                      </a:r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health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education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defence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 . .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03143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34578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.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5226173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.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4564239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34579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.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6272408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.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294986"/>
                  </a:ext>
                </a:extLst>
              </a:tr>
              <a:tr h="39522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.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674682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17AFC87-718F-46E6-B294-D0FA51229405}"/>
              </a:ext>
            </a:extLst>
          </p:cNvPr>
          <p:cNvGraphicFramePr>
            <a:graphicFrameLocks noGrp="1"/>
          </p:cNvGraphicFramePr>
          <p:nvPr/>
        </p:nvGraphicFramePr>
        <p:xfrm>
          <a:off x="319485" y="5022612"/>
          <a:ext cx="7595155" cy="1702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361">
                  <a:extLst>
                    <a:ext uri="{9D8B030D-6E8A-4147-A177-3AD203B41FA5}">
                      <a16:colId xmlns:a16="http://schemas.microsoft.com/office/drawing/2014/main" val="2198744703"/>
                    </a:ext>
                  </a:extLst>
                </a:gridCol>
                <a:gridCol w="927361">
                  <a:extLst>
                    <a:ext uri="{9D8B030D-6E8A-4147-A177-3AD203B41FA5}">
                      <a16:colId xmlns:a16="http://schemas.microsoft.com/office/drawing/2014/main" val="3004476823"/>
                    </a:ext>
                  </a:extLst>
                </a:gridCol>
                <a:gridCol w="927361">
                  <a:extLst>
                    <a:ext uri="{9D8B030D-6E8A-4147-A177-3AD203B41FA5}">
                      <a16:colId xmlns:a16="http://schemas.microsoft.com/office/drawing/2014/main" val="3894053428"/>
                    </a:ext>
                  </a:extLst>
                </a:gridCol>
                <a:gridCol w="927361">
                  <a:extLst>
                    <a:ext uri="{9D8B030D-6E8A-4147-A177-3AD203B41FA5}">
                      <a16:colId xmlns:a16="http://schemas.microsoft.com/office/drawing/2014/main" val="2510038770"/>
                    </a:ext>
                  </a:extLst>
                </a:gridCol>
                <a:gridCol w="927361">
                  <a:extLst>
                    <a:ext uri="{9D8B030D-6E8A-4147-A177-3AD203B41FA5}">
                      <a16:colId xmlns:a16="http://schemas.microsoft.com/office/drawing/2014/main" val="3627034431"/>
                    </a:ext>
                  </a:extLst>
                </a:gridCol>
                <a:gridCol w="814590">
                  <a:extLst>
                    <a:ext uri="{9D8B030D-6E8A-4147-A177-3AD203B41FA5}">
                      <a16:colId xmlns:a16="http://schemas.microsoft.com/office/drawing/2014/main" val="3967411454"/>
                    </a:ext>
                  </a:extLst>
                </a:gridCol>
                <a:gridCol w="1178560">
                  <a:extLst>
                    <a:ext uri="{9D8B030D-6E8A-4147-A177-3AD203B41FA5}">
                      <a16:colId xmlns:a16="http://schemas.microsoft.com/office/drawing/2014/main" val="4146470174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1492686727"/>
                    </a:ext>
                  </a:extLst>
                </a:gridCol>
              </a:tblGrid>
              <a:tr h="8579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Household ID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Expenditure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Rent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Urban/rural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Age of youngest child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health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education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defence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845176"/>
                  </a:ext>
                </a:extLst>
              </a:tr>
              <a:tr h="3290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34578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200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350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U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51838"/>
                  </a:ext>
                </a:extLst>
              </a:tr>
              <a:tr h="3290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34579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572776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930E0A9-6B29-4773-A99F-4E65B0AC9270}"/>
              </a:ext>
            </a:extLst>
          </p:cNvPr>
          <p:cNvSpPr txBox="1"/>
          <p:nvPr/>
        </p:nvSpPr>
        <p:spPr>
          <a:xfrm>
            <a:off x="203200" y="255398"/>
            <a:ext cx="894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Total expenditure on each service is then divided between households/individuals according to probability of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Expenditure on services for which no such surveys on use exist are just allocated equally between households or individuals (or by some other formula)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F2D798-36DD-4029-80C7-0A03A35B6DB2}"/>
              </a:ext>
            </a:extLst>
          </p:cNvPr>
          <p:cNvSpPr txBox="1"/>
          <p:nvPr/>
        </p:nvSpPr>
        <p:spPr>
          <a:xfrm>
            <a:off x="203200" y="4441810"/>
            <a:ext cx="8869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And then aggregate to household level and add household based public services</a:t>
            </a:r>
            <a:endParaRPr lang="en-GB" sz="2000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C3567DE-B64C-42E7-83F8-DFEA90CDDBD8}"/>
              </a:ext>
            </a:extLst>
          </p:cNvPr>
          <p:cNvGraphicFramePr>
            <a:graphicFrameLocks noGrp="1"/>
          </p:cNvGraphicFramePr>
          <p:nvPr/>
        </p:nvGraphicFramePr>
        <p:xfrm>
          <a:off x="7914640" y="5009738"/>
          <a:ext cx="975363" cy="1715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63">
                  <a:extLst>
                    <a:ext uri="{9D8B030D-6E8A-4147-A177-3AD203B41FA5}">
                      <a16:colId xmlns:a16="http://schemas.microsoft.com/office/drawing/2014/main" val="2768791629"/>
                    </a:ext>
                  </a:extLst>
                </a:gridCol>
              </a:tblGrid>
              <a:tr h="9717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water supply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108043"/>
                  </a:ext>
                </a:extLst>
              </a:tr>
              <a:tr h="3290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520445"/>
                  </a:ext>
                </a:extLst>
              </a:tr>
              <a:tr h="3290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390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592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6CEA19-B453-482B-8D31-CCE39A333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320"/>
            <a:ext cx="9144000" cy="1076510"/>
          </a:xfrm>
        </p:spPr>
        <p:txBody>
          <a:bodyPr>
            <a:normAutofit/>
          </a:bodyPr>
          <a:lstStyle/>
          <a:p>
            <a:r>
              <a:rPr lang="en-US" sz="2800" dirty="0"/>
              <a:t>Impact of public spending cuts by working-age gendered household types: England, </a:t>
            </a:r>
            <a:r>
              <a:rPr lang="en-GB" sz="2800" dirty="0"/>
              <a:t>2010/11-2021/22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634FFBE-7F1C-4253-85EC-000B893FDE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724" r="1333"/>
          <a:stretch/>
        </p:blipFill>
        <p:spPr>
          <a:xfrm>
            <a:off x="0" y="1706880"/>
            <a:ext cx="9022080" cy="45313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67229A-6D7D-47A0-8CD8-D4AFE13350A3}"/>
              </a:ext>
            </a:extLst>
          </p:cNvPr>
          <p:cNvSpPr txBox="1"/>
          <p:nvPr/>
        </p:nvSpPr>
        <p:spPr>
          <a:xfrm>
            <a:off x="7039578" y="6468348"/>
            <a:ext cx="210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EHRC (2018)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593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0C2466C-86AB-47F2-AFC1-8306465F91F1}"/>
              </a:ext>
            </a:extLst>
          </p:cNvPr>
          <p:cNvSpPr txBox="1">
            <a:spLocks/>
          </p:cNvSpPr>
          <p:nvPr/>
        </p:nvSpPr>
        <p:spPr>
          <a:xfrm>
            <a:off x="461962" y="1320800"/>
            <a:ext cx="8069295" cy="505968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/>
              <a:t>Need to use many data sets</a:t>
            </a:r>
          </a:p>
          <a:p>
            <a:pPr lvl="1">
              <a:lnSpc>
                <a:spcPct val="110000"/>
              </a:lnSpc>
            </a:pPr>
            <a:r>
              <a:rPr lang="en-US" sz="2600" dirty="0"/>
              <a:t>in practice, can’t cover all services</a:t>
            </a:r>
          </a:p>
          <a:p>
            <a:pPr lvl="1">
              <a:lnSpc>
                <a:spcPct val="110000"/>
              </a:lnSpc>
            </a:pPr>
            <a:r>
              <a:rPr lang="en-US" sz="2600" dirty="0"/>
              <a:t>common variables may be insufficient to make good predictions</a:t>
            </a:r>
          </a:p>
          <a:p>
            <a:pPr>
              <a:lnSpc>
                <a:spcPct val="110000"/>
              </a:lnSpc>
            </a:pPr>
            <a:r>
              <a:rPr lang="en-US" dirty="0"/>
              <a:t>Contributions to standard of living by public services valued according to the amount being spent on the service</a:t>
            </a:r>
          </a:p>
          <a:p>
            <a:pPr lvl="1">
              <a:lnSpc>
                <a:spcPct val="110000"/>
              </a:lnSpc>
            </a:pPr>
            <a:r>
              <a:rPr lang="en-US" sz="2600" dirty="0"/>
              <a:t>Value to end users may differ from this</a:t>
            </a:r>
          </a:p>
          <a:p>
            <a:pPr lvl="1">
              <a:lnSpc>
                <a:spcPct val="110000"/>
              </a:lnSpc>
            </a:pPr>
            <a:r>
              <a:rPr lang="en-US" sz="2600" dirty="0" err="1"/>
              <a:t>eg</a:t>
            </a:r>
            <a:r>
              <a:rPr lang="en-US" sz="2600" dirty="0"/>
              <a:t> due to economies of scale through public provision</a:t>
            </a:r>
          </a:p>
          <a:p>
            <a:pPr>
              <a:lnSpc>
                <a:spcPct val="110000"/>
              </a:lnSpc>
            </a:pPr>
            <a:r>
              <a:rPr lang="en-US" dirty="0"/>
              <a:t>Can usually only be assessed at household level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Data on individual use may not capture full impact of a service</a:t>
            </a:r>
          </a:p>
          <a:p>
            <a:pPr lvl="2">
              <a:lnSpc>
                <a:spcPct val="110000"/>
              </a:lnSpc>
            </a:pPr>
            <a:r>
              <a:rPr lang="en-US" sz="2600" dirty="0" err="1"/>
              <a:t>eg</a:t>
            </a:r>
            <a:r>
              <a:rPr lang="en-US" sz="2600" dirty="0"/>
              <a:t> direct user of childcare is the child, but the mother’s standard of living is also impacted by whether childcare is provided</a:t>
            </a:r>
          </a:p>
          <a:p>
            <a:pPr lvl="3">
              <a:lnSpc>
                <a:spcPct val="110000"/>
              </a:lnSpc>
            </a:pPr>
            <a:r>
              <a:rPr lang="en-US" sz="2600" dirty="0"/>
              <a:t>Would need time-use data to assess this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Even to model direct use at individual level may not always be possible</a:t>
            </a:r>
          </a:p>
          <a:p>
            <a:pPr lvl="2">
              <a:lnSpc>
                <a:spcPct val="110000"/>
              </a:lnSpc>
            </a:pPr>
            <a:r>
              <a:rPr lang="en-US" sz="2600" dirty="0"/>
              <a:t>Children may not be in data set as </a:t>
            </a:r>
            <a:r>
              <a:rPr lang="en-US" sz="2600" dirty="0" err="1"/>
              <a:t>indviduals</a:t>
            </a:r>
            <a:endParaRPr lang="en-US" sz="2600" dirty="0"/>
          </a:p>
          <a:p>
            <a:pPr lvl="1"/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7FA68F9-19FB-4546-B115-9F36755A7ABA}"/>
              </a:ext>
            </a:extLst>
          </p:cNvPr>
          <p:cNvSpPr txBox="1">
            <a:spLocks/>
          </p:cNvSpPr>
          <p:nvPr/>
        </p:nvSpPr>
        <p:spPr>
          <a:xfrm>
            <a:off x="-34751" y="108040"/>
            <a:ext cx="9412431" cy="86255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/>
              <a:t>Modelling contribution of public services to living standards not as straightforward as transfers and taxes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62400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5173FF8-7A90-4285-A58B-6C8641ED5F44}"/>
              </a:ext>
            </a:extLst>
          </p:cNvPr>
          <p:cNvGraphicFramePr>
            <a:graphicFrameLocks/>
          </p:cNvGraphicFramePr>
          <p:nvPr/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818B7D2-EF7E-49F8-AF7C-14FEEBD5E524}"/>
              </a:ext>
            </a:extLst>
          </p:cNvPr>
          <p:cNvSpPr txBox="1"/>
          <p:nvPr/>
        </p:nvSpPr>
        <p:spPr>
          <a:xfrm>
            <a:off x="7223761" y="6106774"/>
            <a:ext cx="19202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Public services (benefits in kind)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0144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5" y="1782412"/>
            <a:ext cx="7302170" cy="481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331120" y="4832747"/>
            <a:ext cx="6428185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135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en-GB" altLang="en-US" sz="1350" dirty="0"/>
          </a:p>
        </p:txBody>
      </p:sp>
      <p:sp>
        <p:nvSpPr>
          <p:cNvPr id="17410" name="Title 6"/>
          <p:cNvSpPr txBox="1">
            <a:spLocks/>
          </p:cNvSpPr>
          <p:nvPr/>
        </p:nvSpPr>
        <p:spPr bwMode="auto">
          <a:xfrm>
            <a:off x="739140" y="263952"/>
            <a:ext cx="8183479" cy="1243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 dirty="0">
                <a:solidFill>
                  <a:srgbClr val="7030A0"/>
                </a:solidFill>
              </a:rPr>
              <a:t>Effects of spending cuts and changes in tax/benefits on UK households by gender type: as % of full income, 2010/20</a:t>
            </a:r>
            <a:endParaRPr lang="en-GB" altLang="en-US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12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A39BA-593B-46D6-8BFF-936ABC218AFA}"/>
              </a:ext>
            </a:extLst>
          </p:cNvPr>
          <p:cNvSpPr txBox="1">
            <a:spLocks/>
          </p:cNvSpPr>
          <p:nvPr/>
        </p:nvSpPr>
        <p:spPr>
          <a:xfrm>
            <a:off x="628650" y="402832"/>
            <a:ext cx="7886700" cy="76263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Adding public services into distributional gender impact assessment</a:t>
            </a:r>
            <a:endParaRPr lang="en-GB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9D0F2-6D8D-47D8-8B7D-A227D8E21353}"/>
              </a:ext>
            </a:extLst>
          </p:cNvPr>
          <p:cNvSpPr txBox="1">
            <a:spLocks/>
          </p:cNvSpPr>
          <p:nvPr/>
        </p:nvSpPr>
        <p:spPr>
          <a:xfrm>
            <a:off x="325821" y="1292772"/>
            <a:ext cx="8586951" cy="490833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sz="2800" dirty="0"/>
              <a:t>Useful because: 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GB" sz="2600" dirty="0"/>
              <a:t>Public services, like transfer payments, make up proportionally more of the living standards of poorer and more female households 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sz="2600" dirty="0"/>
              <a:t>Cuts to public services </a:t>
            </a:r>
            <a:r>
              <a:rPr lang="en-US" sz="2600" b="1" dirty="0">
                <a:solidFill>
                  <a:srgbClr val="7030A0"/>
                </a:solidFill>
              </a:rPr>
              <a:t>worsen gender inequalit</a:t>
            </a:r>
            <a:r>
              <a:rPr lang="en-US" sz="2600" b="1" dirty="0"/>
              <a:t>y</a:t>
            </a:r>
            <a:endParaRPr lang="en-GB" sz="2600" b="1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GB" sz="2600" dirty="0"/>
              <a:t>Where access to public services is conditional, need to take them into account in assessing gains to employment (again </a:t>
            </a:r>
            <a:r>
              <a:rPr lang="en-GB" sz="2600" dirty="0" err="1"/>
              <a:t>cf</a:t>
            </a:r>
            <a:r>
              <a:rPr lang="en-GB" sz="2600" dirty="0"/>
              <a:t> cash transfers)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sz="2600" dirty="0"/>
              <a:t>M</a:t>
            </a:r>
            <a:r>
              <a:rPr lang="en-GB" sz="2600" dirty="0"/>
              <a:t>ore work in needed to assess </a:t>
            </a:r>
            <a:r>
              <a:rPr lang="en-GB" sz="2600" b="1" dirty="0">
                <a:solidFill>
                  <a:srgbClr val="7030A0"/>
                </a:solidFill>
              </a:rPr>
              <a:t>how to allocate impact of changes in spending on public services to individual final income</a:t>
            </a:r>
            <a:r>
              <a:rPr lang="en-GB" sz="2600" dirty="0"/>
              <a:t> (living standards) within households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sz="2600" dirty="0"/>
              <a:t>W</a:t>
            </a:r>
            <a:r>
              <a:rPr lang="en-GB" sz="2600" dirty="0"/>
              <a:t>ill need a range of assumptions like over joint income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sz="2600" dirty="0"/>
              <a:t>May require </a:t>
            </a:r>
            <a:r>
              <a:rPr lang="en-US" sz="2600" b="1" dirty="0">
                <a:solidFill>
                  <a:srgbClr val="7030A0"/>
                </a:solidFill>
              </a:rPr>
              <a:t>a method for assessing impact on unpaid work</a:t>
            </a:r>
            <a:r>
              <a:rPr lang="en-US" sz="2600" dirty="0"/>
              <a:t> (which we also don’t have yet)</a:t>
            </a:r>
            <a:endParaRPr lang="en-GB" sz="2600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734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CC6B-1DC6-4DD4-AB78-671D78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2C116-366D-496F-A2C2-1E2AE09D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prstClr val="white"/>
                </a:solidFill>
              </a:rPr>
              <a:t>Impact on living standards</a:t>
            </a:r>
            <a:endParaRPr lang="en-GB" sz="1800" b="1" dirty="0">
              <a:solidFill>
                <a:prstClr val="white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prstClr val="white"/>
              </a:solidFill>
            </a:endParaRPr>
          </a:p>
          <a:p>
            <a:pPr marL="0" fontAlgn="t">
              <a:spcBef>
                <a:spcPts val="0"/>
              </a:spcBef>
            </a:pP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living standards</a:t>
            </a: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time-use</a:t>
            </a:r>
            <a:endParaRPr lang="en-GB" dirty="0">
              <a:latin typeface="Arial" panose="020B0604020202020204" pitchFamily="34" charset="0"/>
            </a:endParaRPr>
          </a:p>
          <a:p>
            <a:pPr marL="0" fontAlgn="t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employment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0F41B1-34DD-40A1-832E-AAE87994DC2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3603120427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r>
                        <a:rPr lang="en-US" sz="4000" dirty="0"/>
                        <a:t>Impact of investment in social  infrastructure/public services on employment</a:t>
                      </a:r>
                      <a:endParaRPr lang="en-GB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722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79388" y="0"/>
            <a:ext cx="8569325" cy="1204913"/>
          </a:xfrm>
        </p:spPr>
        <p:txBody>
          <a:bodyPr/>
          <a:lstStyle/>
          <a:p>
            <a:r>
              <a:rPr lang="en-GB" altLang="en-US" sz="3200" b="1">
                <a:solidFill>
                  <a:srgbClr val="7030A0"/>
                </a:solidFill>
              </a:rPr>
              <a:t>A study conducted for the International Trade Union Confederation (ITUC)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175" y="1412875"/>
            <a:ext cx="4681538" cy="51133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2000" dirty="0"/>
              <a:t>An international comparative study conducted by the </a:t>
            </a:r>
            <a:r>
              <a:rPr lang="en-GB" sz="2000" b="1" dirty="0">
                <a:solidFill>
                  <a:srgbClr val="7030A0"/>
                </a:solidFill>
              </a:rPr>
              <a:t>UK Women’s Budget Group </a:t>
            </a:r>
            <a:r>
              <a:rPr lang="en-GB" sz="2000" dirty="0"/>
              <a:t>led by Jerome De </a:t>
            </a:r>
            <a:r>
              <a:rPr lang="en-GB" sz="2000" dirty="0" err="1"/>
              <a:t>Henau</a:t>
            </a:r>
            <a:endParaRPr lang="en-GB" sz="2000" dirty="0"/>
          </a:p>
          <a:p>
            <a:pPr>
              <a:defRPr/>
            </a:pPr>
            <a:r>
              <a:rPr lang="en-GB" sz="2000" dirty="0"/>
              <a:t>Compared effects of a large public investment (</a:t>
            </a:r>
            <a:r>
              <a:rPr lang="en-GB" sz="2000" b="1" dirty="0">
                <a:solidFill>
                  <a:srgbClr val="7030A0"/>
                </a:solidFill>
              </a:rPr>
              <a:t>2% of GDP</a:t>
            </a:r>
            <a:r>
              <a:rPr lang="en-GB" sz="2000" dirty="0"/>
              <a:t>) in:</a:t>
            </a:r>
          </a:p>
          <a:p>
            <a:pPr lvl="1">
              <a:spcBef>
                <a:spcPts val="750"/>
              </a:spcBef>
              <a:defRPr/>
            </a:pPr>
            <a:r>
              <a:rPr lang="en-GB" sz="1600" b="1" dirty="0">
                <a:solidFill>
                  <a:srgbClr val="7030A0"/>
                </a:solidFill>
              </a:rPr>
              <a:t>Care industry</a:t>
            </a:r>
            <a:r>
              <a:rPr lang="en-GB" sz="1600" dirty="0"/>
              <a:t>, broadly defined to include both child and adult care, enhancing </a:t>
            </a:r>
            <a:r>
              <a:rPr lang="en-GB" sz="1600" b="1" dirty="0">
                <a:solidFill>
                  <a:srgbClr val="7030A0"/>
                </a:solidFill>
              </a:rPr>
              <a:t>social infrastructure</a:t>
            </a:r>
          </a:p>
          <a:p>
            <a:pPr lvl="1">
              <a:spcBef>
                <a:spcPts val="750"/>
              </a:spcBef>
              <a:defRPr/>
            </a:pPr>
            <a:r>
              <a:rPr lang="en-GB" sz="1600" b="1" dirty="0">
                <a:solidFill>
                  <a:srgbClr val="7030A0"/>
                </a:solidFill>
              </a:rPr>
              <a:t>Construction industry</a:t>
            </a:r>
            <a:r>
              <a:rPr lang="en-GB" sz="1600" dirty="0"/>
              <a:t>, as a typical focus of stimulus policies, justified as </a:t>
            </a:r>
            <a:r>
              <a:rPr lang="en-GB" sz="1600" b="1" dirty="0">
                <a:solidFill>
                  <a:srgbClr val="7030A0"/>
                </a:solidFill>
              </a:rPr>
              <a:t>physical infrastructure</a:t>
            </a:r>
            <a:endParaRPr lang="en-GB" sz="2000" dirty="0"/>
          </a:p>
          <a:p>
            <a:pPr>
              <a:spcBef>
                <a:spcPts val="750"/>
              </a:spcBef>
              <a:defRPr/>
            </a:pPr>
            <a:r>
              <a:rPr lang="en-GB" sz="2000" b="1" dirty="0">
                <a:solidFill>
                  <a:srgbClr val="7030A0"/>
                </a:solidFill>
              </a:rPr>
              <a:t>Seven OECD countries</a:t>
            </a:r>
            <a:r>
              <a:rPr lang="en-GB" sz="2000" dirty="0"/>
              <a:t>: Australia, Denmark, Germany, Italy, Japan, UK, USA</a:t>
            </a:r>
          </a:p>
          <a:p>
            <a:pPr>
              <a:spcBef>
                <a:spcPts val="750"/>
              </a:spcBef>
              <a:defRPr/>
            </a:pPr>
            <a:r>
              <a:rPr lang="en-GB" sz="2000" dirty="0"/>
              <a:t>Was later extended to seven “emerging economies” (funded by UN Women)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sz="2000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875"/>
            <a:ext cx="3384550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1997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A538EB-BA58-4B2C-9D33-563A53B10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</a:t>
            </a:r>
            <a:r>
              <a:rPr lang="en-US"/>
              <a:t>of session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155073-D661-4F32-A9B5-05ED95E73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DE7890"/>
                </a:solidFill>
              </a:rPr>
              <a:t>Public Services/ Social Infrastructure</a:t>
            </a:r>
          </a:p>
          <a:p>
            <a:r>
              <a:rPr lang="en-US" dirty="0">
                <a:solidFill>
                  <a:srgbClr val="0F75BD"/>
                </a:solidFill>
              </a:rPr>
              <a:t>Impact of public services (benefits in kind) on living standards (final income)</a:t>
            </a:r>
          </a:p>
          <a:p>
            <a:r>
              <a:rPr lang="en-US" dirty="0">
                <a:solidFill>
                  <a:srgbClr val="E7AF38"/>
                </a:solidFill>
              </a:rPr>
              <a:t>Impact of investment in social  infrastructure/public services on employment</a:t>
            </a:r>
            <a:endParaRPr lang="en-GB" dirty="0">
              <a:solidFill>
                <a:srgbClr val="E7AF38"/>
              </a:solidFill>
            </a:endParaRPr>
          </a:p>
          <a:p>
            <a:endParaRPr lang="en-GB" dirty="0">
              <a:solidFill>
                <a:srgbClr val="0F75BD"/>
              </a:solidFill>
            </a:endParaRPr>
          </a:p>
          <a:p>
            <a:endParaRPr lang="en-US" dirty="0">
              <a:solidFill>
                <a:srgbClr val="DE789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149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564C6-3067-41C3-89B4-129283ED60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2" y="1554480"/>
            <a:ext cx="8069295" cy="4440966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7030A0"/>
                </a:solidFill>
              </a:rPr>
              <a:t>Direct employment effect</a:t>
            </a:r>
          </a:p>
          <a:p>
            <a:pPr lvl="1"/>
            <a:r>
              <a:rPr lang="en-US" dirty="0"/>
              <a:t>Additional employment generated in that industry in order to produce the extra output</a:t>
            </a:r>
          </a:p>
          <a:p>
            <a:r>
              <a:rPr lang="en-US" dirty="0">
                <a:solidFill>
                  <a:srgbClr val="7030A0"/>
                </a:solidFill>
              </a:rPr>
              <a:t>Indirect employment effect</a:t>
            </a:r>
          </a:p>
          <a:p>
            <a:pPr lvl="1"/>
            <a:r>
              <a:rPr lang="en-US" dirty="0"/>
              <a:t>Additional employment due to increased demand for the products of industries supplying that industry</a:t>
            </a:r>
          </a:p>
          <a:p>
            <a:pPr lvl="2"/>
            <a:r>
              <a:rPr lang="en-US" dirty="0"/>
              <a:t>May include within the same industry itself</a:t>
            </a:r>
          </a:p>
          <a:p>
            <a:pPr lvl="1"/>
            <a:r>
              <a:rPr lang="en-US" dirty="0"/>
              <a:t>Includes second and higher order effects as the increase in demand ripples down the supply chain</a:t>
            </a:r>
          </a:p>
          <a:p>
            <a:r>
              <a:rPr lang="en-US" dirty="0">
                <a:solidFill>
                  <a:srgbClr val="7030A0"/>
                </a:solidFill>
              </a:rPr>
              <a:t>Induced employment effect</a:t>
            </a:r>
          </a:p>
          <a:p>
            <a:pPr lvl="1"/>
            <a:r>
              <a:rPr lang="en-US" dirty="0"/>
              <a:t>Additional employment due to increased workers employed directly or indirectly spending their increased incomes</a:t>
            </a:r>
          </a:p>
          <a:p>
            <a:endParaRPr lang="en-GB" dirty="0">
              <a:solidFill>
                <a:srgbClr val="E7AF38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CF81B6-9108-4536-8C8B-411119F8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1" y="77560"/>
            <a:ext cx="8666480" cy="862554"/>
          </a:xfrm>
        </p:spPr>
        <p:txBody>
          <a:bodyPr>
            <a:noAutofit/>
          </a:bodyPr>
          <a:lstStyle/>
          <a:p>
            <a:r>
              <a:rPr lang="en-US" sz="3200" b="1" dirty="0"/>
              <a:t>Possible employment effects of increasing demand for the output of an industry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052310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marL="342900" lvl="2" indent="0">
              <a:spcBef>
                <a:spcPts val="750"/>
              </a:spcBef>
              <a:buNone/>
            </a:pPr>
            <a:r>
              <a:rPr lang="en-GB" sz="1800" dirty="0"/>
              <a:t> </a:t>
            </a:r>
          </a:p>
          <a:p>
            <a:r>
              <a:rPr lang="en-GB" dirty="0"/>
              <a:t>Compared direct, indirect and induced effects on </a:t>
            </a:r>
          </a:p>
          <a:p>
            <a:pPr marL="600075" lvl="2" indent="-257175">
              <a:spcBef>
                <a:spcPts val="750"/>
              </a:spcBef>
            </a:pPr>
            <a:r>
              <a:rPr lang="en-GB" sz="2800" dirty="0"/>
              <a:t>Numbers (and FTEs) employed</a:t>
            </a:r>
          </a:p>
          <a:p>
            <a:pPr marL="600075" lvl="2" indent="-257175">
              <a:spcBef>
                <a:spcPts val="750"/>
              </a:spcBef>
            </a:pPr>
            <a:r>
              <a:rPr lang="en-GB" sz="2800" dirty="0"/>
              <a:t>Output</a:t>
            </a:r>
          </a:p>
          <a:p>
            <a:pPr marL="600075" lvl="2" indent="-257175">
              <a:spcBef>
                <a:spcPts val="750"/>
              </a:spcBef>
            </a:pPr>
            <a:r>
              <a:rPr lang="en-GB" sz="2800" dirty="0"/>
              <a:t>Gender employment gap</a:t>
            </a:r>
          </a:p>
          <a:p>
            <a:pPr marL="600075" lvl="2" indent="-257175">
              <a:spcBef>
                <a:spcPts val="750"/>
              </a:spcBef>
            </a:pPr>
            <a:endParaRPr lang="en-GB" sz="2800" dirty="0"/>
          </a:p>
          <a:p>
            <a:pPr marL="457200" lvl="1" indent="-457200"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By using:</a:t>
            </a:r>
          </a:p>
          <a:p>
            <a:pPr marL="600075" lvl="2" indent="-257175">
              <a:spcBef>
                <a:spcPts val="750"/>
              </a:spcBef>
            </a:pPr>
            <a:r>
              <a:rPr lang="en-GB" sz="2800" dirty="0"/>
              <a:t>Input-output tables (including household sector), current gender ratios and occupational wage data</a:t>
            </a:r>
          </a:p>
          <a:p>
            <a:pPr marL="600075" lvl="2" indent="-257175">
              <a:spcBef>
                <a:spcPts val="750"/>
              </a:spcBef>
            </a:pPr>
            <a:r>
              <a:rPr lang="en-GB" sz="2800" dirty="0"/>
              <a:t>Some very simple assumptions (not a feminist economic model)</a:t>
            </a:r>
          </a:p>
          <a:p>
            <a:pPr marL="600075" lvl="2" indent="-257175">
              <a:spcBef>
                <a:spcPts val="750"/>
              </a:spcBef>
            </a:pPr>
            <a:r>
              <a:rPr lang="en-GB" sz="2800" dirty="0"/>
              <a:t>Assumed gender proportions and wages in each industry remained the same</a:t>
            </a:r>
          </a:p>
          <a:p>
            <a:pPr marL="600075" lvl="2" indent="-257175">
              <a:spcBef>
                <a:spcPts val="750"/>
              </a:spcBef>
            </a:pPr>
            <a:endParaRPr lang="en-GB" sz="1800" dirty="0"/>
          </a:p>
          <a:p>
            <a:pPr marL="600075" lvl="2" indent="-257175">
              <a:spcBef>
                <a:spcPts val="750"/>
              </a:spcBef>
            </a:pPr>
            <a:endParaRPr lang="en-GB" sz="2100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>
                <a:solidFill>
                  <a:srgbClr val="7030A0"/>
                </a:solidFill>
              </a:rPr>
              <a:t>Method</a:t>
            </a:r>
          </a:p>
        </p:txBody>
      </p:sp>
    </p:spTree>
    <p:extLst>
      <p:ext uri="{BB962C8B-B14F-4D97-AF65-F5344CB8AC3E}">
        <p14:creationId xmlns:p14="http://schemas.microsoft.com/office/powerpoint/2010/main" val="2761057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7921625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en-GB" altLang="en-US" sz="3200" b="1">
                <a:solidFill>
                  <a:srgbClr val="7030A0"/>
                </a:solidFill>
              </a:rPr>
              <a:t>Findings: employment stimulus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179388" y="5229225"/>
            <a:ext cx="8964612" cy="1439863"/>
          </a:xfrm>
        </p:spPr>
        <p:txBody>
          <a:bodyPr/>
          <a:lstStyle/>
          <a:p>
            <a:r>
              <a:rPr lang="en-GB" altLang="en-US" sz="1800" b="1">
                <a:solidFill>
                  <a:srgbClr val="7030A0"/>
                </a:solidFill>
              </a:rPr>
              <a:t>Direct</a:t>
            </a:r>
            <a:r>
              <a:rPr lang="en-GB" altLang="en-US" sz="1800"/>
              <a:t> </a:t>
            </a:r>
            <a:r>
              <a:rPr lang="en-GB" altLang="en-US" sz="1800" b="1">
                <a:solidFill>
                  <a:srgbClr val="7030A0"/>
                </a:solidFill>
              </a:rPr>
              <a:t>employment effects </a:t>
            </a:r>
            <a:r>
              <a:rPr lang="en-GB" altLang="en-US" sz="1800"/>
              <a:t>of investment in care </a:t>
            </a:r>
            <a:r>
              <a:rPr lang="en-GB" altLang="en-US" sz="1800" b="1">
                <a:solidFill>
                  <a:srgbClr val="7030A0"/>
                </a:solidFill>
              </a:rPr>
              <a:t>considerably larger </a:t>
            </a:r>
            <a:r>
              <a:rPr lang="en-GB" altLang="en-US" sz="1800"/>
              <a:t>than in construction</a:t>
            </a:r>
          </a:p>
          <a:p>
            <a:pPr lvl="1"/>
            <a:r>
              <a:rPr lang="en-GB" altLang="en-US" sz="1800"/>
              <a:t>care is a </a:t>
            </a:r>
            <a:r>
              <a:rPr lang="en-GB" altLang="en-US" sz="1800" b="1">
                <a:solidFill>
                  <a:srgbClr val="7030A0"/>
                </a:solidFill>
              </a:rPr>
              <a:t>more</a:t>
            </a:r>
            <a:r>
              <a:rPr lang="en-GB" altLang="en-US" sz="1800"/>
              <a:t> </a:t>
            </a:r>
            <a:r>
              <a:rPr lang="en-GB" altLang="en-US" sz="1800" b="1">
                <a:solidFill>
                  <a:srgbClr val="7030A0"/>
                </a:solidFill>
              </a:rPr>
              <a:t>labour intensive </a:t>
            </a:r>
            <a:r>
              <a:rPr lang="en-GB" altLang="en-US" sz="1800"/>
              <a:t>industry, uses fewer inputs than construction </a:t>
            </a:r>
          </a:p>
          <a:p>
            <a:pPr lvl="1"/>
            <a:r>
              <a:rPr lang="en-GB" altLang="en-US" sz="1800"/>
              <a:t>in most countries workers in care are </a:t>
            </a:r>
            <a:r>
              <a:rPr lang="en-GB" altLang="en-US" sz="1800" b="1">
                <a:solidFill>
                  <a:srgbClr val="7030A0"/>
                </a:solidFill>
              </a:rPr>
              <a:t>paid at a lower rate </a:t>
            </a:r>
            <a:r>
              <a:rPr lang="en-GB" altLang="en-US" sz="1800"/>
              <a:t>than most in construction</a:t>
            </a:r>
          </a:p>
          <a:p>
            <a:pPr lvl="1"/>
            <a:r>
              <a:rPr lang="en-GB" altLang="en-US" sz="1800"/>
              <a:t>care workers likely to be employed for </a:t>
            </a:r>
            <a:r>
              <a:rPr lang="en-GB" altLang="en-US" sz="1800" b="1">
                <a:solidFill>
                  <a:srgbClr val="7030A0"/>
                </a:solidFill>
              </a:rPr>
              <a:t>shorter hours </a:t>
            </a:r>
            <a:r>
              <a:rPr lang="en-GB" altLang="en-US" sz="1800"/>
              <a:t>than construction</a:t>
            </a:r>
          </a:p>
        </p:txBody>
      </p:sp>
    </p:spTree>
    <p:extLst>
      <p:ext uri="{BB962C8B-B14F-4D97-AF65-F5344CB8AC3E}">
        <p14:creationId xmlns:p14="http://schemas.microsoft.com/office/powerpoint/2010/main" val="2061092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794067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en-GB" altLang="en-US" sz="3200" b="1">
                <a:solidFill>
                  <a:srgbClr val="7030A0"/>
                </a:solidFill>
              </a:rPr>
              <a:t>Findings: employment stimulus</a:t>
            </a:r>
          </a:p>
        </p:txBody>
      </p:sp>
      <p:sp>
        <p:nvSpPr>
          <p:cNvPr id="7172" name="Content Placeholder 2"/>
          <p:cNvSpPr>
            <a:spLocks noGrp="1"/>
          </p:cNvSpPr>
          <p:nvPr>
            <p:ph idx="1"/>
          </p:nvPr>
        </p:nvSpPr>
        <p:spPr>
          <a:xfrm>
            <a:off x="468313" y="5373688"/>
            <a:ext cx="8424862" cy="1150937"/>
          </a:xfrm>
        </p:spPr>
        <p:txBody>
          <a:bodyPr/>
          <a:lstStyle/>
          <a:p>
            <a:pPr marL="341313">
              <a:spcBef>
                <a:spcPct val="0"/>
              </a:spcBef>
            </a:pPr>
            <a:r>
              <a:rPr lang="en-GB" altLang="en-US" sz="1800" b="1">
                <a:solidFill>
                  <a:srgbClr val="7030A0"/>
                </a:solidFill>
              </a:rPr>
              <a:t>Indirect effects </a:t>
            </a:r>
            <a:r>
              <a:rPr lang="en-GB" altLang="en-US" sz="1800"/>
              <a:t>of investment in care are generally </a:t>
            </a:r>
            <a:r>
              <a:rPr lang="en-GB" altLang="en-US" sz="1800" b="1">
                <a:solidFill>
                  <a:srgbClr val="7030A0"/>
                </a:solidFill>
              </a:rPr>
              <a:t>smaller</a:t>
            </a:r>
            <a:r>
              <a:rPr lang="en-GB" altLang="en-US" sz="1800"/>
              <a:t> but not enough to offset greater direct effects</a:t>
            </a:r>
          </a:p>
        </p:txBody>
      </p:sp>
    </p:spTree>
    <p:extLst>
      <p:ext uri="{BB962C8B-B14F-4D97-AF65-F5344CB8AC3E}">
        <p14:creationId xmlns:p14="http://schemas.microsoft.com/office/powerpoint/2010/main" val="23584635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en-GB" altLang="en-US" sz="3200" b="1">
                <a:solidFill>
                  <a:srgbClr val="7030A0"/>
                </a:solidFill>
              </a:rPr>
              <a:t>Findings: total employment effects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68313" y="5373688"/>
            <a:ext cx="8424862" cy="1150937"/>
          </a:xfrm>
        </p:spPr>
        <p:txBody>
          <a:bodyPr/>
          <a:lstStyle/>
          <a:p>
            <a:pPr marL="341313">
              <a:spcBef>
                <a:spcPct val="0"/>
              </a:spcBef>
            </a:pPr>
            <a:r>
              <a:rPr lang="en-GB" altLang="en-US" sz="1800" b="1" dirty="0">
                <a:solidFill>
                  <a:srgbClr val="7030A0"/>
                </a:solidFill>
              </a:rPr>
              <a:t>Induced effects in care are larger </a:t>
            </a:r>
            <a:r>
              <a:rPr lang="en-GB" altLang="en-US" sz="1800" dirty="0"/>
              <a:t>(lower earnings don’t offset greater employment effects)</a:t>
            </a:r>
          </a:p>
          <a:p>
            <a:pPr marL="341313">
              <a:spcBef>
                <a:spcPct val="0"/>
              </a:spcBef>
            </a:pPr>
            <a:r>
              <a:rPr lang="en-GB" altLang="en-US" sz="1800" dirty="0"/>
              <a:t>So </a:t>
            </a:r>
            <a:r>
              <a:rPr lang="en-GB" altLang="en-US" sz="1800" b="1" dirty="0">
                <a:solidFill>
                  <a:srgbClr val="7030A0"/>
                </a:solidFill>
              </a:rPr>
              <a:t>total employment effects </a:t>
            </a:r>
            <a:r>
              <a:rPr lang="en-GB" altLang="en-US" sz="1800" dirty="0"/>
              <a:t>of investment in care are </a:t>
            </a:r>
            <a:r>
              <a:rPr lang="en-GB" altLang="en-US" sz="1800" b="1" dirty="0">
                <a:solidFill>
                  <a:srgbClr val="7030A0"/>
                </a:solidFill>
              </a:rPr>
              <a:t>at least 50% higher </a:t>
            </a:r>
            <a:r>
              <a:rPr lang="en-GB" altLang="en-US" sz="1800" dirty="0"/>
              <a:t>than of investing in construction (except Japan)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794067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0177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64376-794C-4B4C-A483-E8639BC35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043" y="94268"/>
            <a:ext cx="7886700" cy="374614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Gendered employment effects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A227F-44D8-41EC-8A57-7078A70C7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07" y="791110"/>
            <a:ext cx="8714572" cy="289021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Use existing industrial sex ratios to estimate who is likely to take the jobs created</a:t>
            </a:r>
          </a:p>
          <a:p>
            <a:r>
              <a:rPr lang="en-US" dirty="0"/>
              <a:t>Direct employment effects follow gender segregation of each industry</a:t>
            </a:r>
          </a:p>
          <a:p>
            <a:pPr lvl="1"/>
            <a:r>
              <a:rPr lang="en-US" dirty="0"/>
              <a:t>Construction even more male biased than care is female biased</a:t>
            </a:r>
          </a:p>
          <a:p>
            <a:r>
              <a:rPr lang="en-US" dirty="0"/>
              <a:t>Indirect employment effects follow segregation of supplying industries</a:t>
            </a:r>
          </a:p>
          <a:p>
            <a:pPr lvl="1"/>
            <a:r>
              <a:rPr lang="en-US" dirty="0"/>
              <a:t>Generally more jobs created in supplying industries for men than women by both types of investment</a:t>
            </a:r>
          </a:p>
          <a:p>
            <a:r>
              <a:rPr lang="en-US" dirty="0"/>
              <a:t>Induced employment effects more balanced</a:t>
            </a:r>
          </a:p>
          <a:p>
            <a:endParaRPr lang="en-US" dirty="0"/>
          </a:p>
          <a:p>
            <a:pPr lvl="1"/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B9EC957-3217-4A86-BFBC-57EB100248CE}"/>
              </a:ext>
            </a:extLst>
          </p:cNvPr>
          <p:cNvGraphicFramePr>
            <a:graphicFrameLocks noGrp="1"/>
          </p:cNvGraphicFramePr>
          <p:nvPr/>
        </p:nvGraphicFramePr>
        <p:xfrm>
          <a:off x="681629" y="3256908"/>
          <a:ext cx="7833721" cy="3601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1744">
                  <a:extLst>
                    <a:ext uri="{9D8B030D-6E8A-4147-A177-3AD203B41FA5}">
                      <a16:colId xmlns:a16="http://schemas.microsoft.com/office/drawing/2014/main" val="3939542793"/>
                    </a:ext>
                  </a:extLst>
                </a:gridCol>
                <a:gridCol w="730483">
                  <a:extLst>
                    <a:ext uri="{9D8B030D-6E8A-4147-A177-3AD203B41FA5}">
                      <a16:colId xmlns:a16="http://schemas.microsoft.com/office/drawing/2014/main" val="4026481731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1262606616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1689153970"/>
                    </a:ext>
                  </a:extLst>
                </a:gridCol>
                <a:gridCol w="788762">
                  <a:extLst>
                    <a:ext uri="{9D8B030D-6E8A-4147-A177-3AD203B41FA5}">
                      <a16:colId xmlns:a16="http://schemas.microsoft.com/office/drawing/2014/main" val="7014704"/>
                    </a:ext>
                  </a:extLst>
                </a:gridCol>
                <a:gridCol w="364440">
                  <a:extLst>
                    <a:ext uri="{9D8B030D-6E8A-4147-A177-3AD203B41FA5}">
                      <a16:colId xmlns:a16="http://schemas.microsoft.com/office/drawing/2014/main" val="2489483957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3337924891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935222077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3845228571"/>
                    </a:ext>
                  </a:extLst>
                </a:gridCol>
                <a:gridCol w="788762">
                  <a:extLst>
                    <a:ext uri="{9D8B030D-6E8A-4147-A177-3AD203B41FA5}">
                      <a16:colId xmlns:a16="http://schemas.microsoft.com/office/drawing/2014/main" val="3297074761"/>
                    </a:ext>
                  </a:extLst>
                </a:gridCol>
              </a:tblGrid>
              <a:tr h="3786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GB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onstruction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Care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48849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Induced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Induced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038375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Australia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60310581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Denmark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93440011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Germany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20949339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Italy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29409799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Japan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84065789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7153826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USA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43%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47576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4131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80400" cy="404813"/>
          </a:xfrm>
        </p:spPr>
        <p:txBody>
          <a:bodyPr>
            <a:normAutofit fontScale="90000"/>
          </a:bodyPr>
          <a:lstStyle/>
          <a:p>
            <a:r>
              <a:rPr lang="en-GB" altLang="en-US" sz="3200" b="1">
                <a:solidFill>
                  <a:srgbClr val="7030A0"/>
                </a:solidFill>
              </a:rPr>
              <a:t>Findings: total gender effects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46215"/>
            <a:ext cx="785177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Content Placeholder 2"/>
          <p:cNvSpPr>
            <a:spLocks noGrp="1"/>
          </p:cNvSpPr>
          <p:nvPr>
            <p:ph idx="1"/>
          </p:nvPr>
        </p:nvSpPr>
        <p:spPr>
          <a:xfrm>
            <a:off x="304996" y="4434002"/>
            <a:ext cx="8961552" cy="2532406"/>
          </a:xfrm>
        </p:spPr>
        <p:txBody>
          <a:bodyPr>
            <a:normAutofit/>
          </a:bodyPr>
          <a:lstStyle/>
          <a:p>
            <a:pPr marL="341313">
              <a:spcBef>
                <a:spcPct val="0"/>
              </a:spcBef>
              <a:defRPr/>
            </a:pPr>
            <a:r>
              <a:rPr lang="en-GB" altLang="en-US" sz="1900" b="1" dirty="0">
                <a:solidFill>
                  <a:srgbClr val="7030A0"/>
                </a:solidFill>
              </a:rPr>
              <a:t>I</a:t>
            </a:r>
            <a:r>
              <a:rPr lang="en-GB" altLang="en-US" sz="1900" dirty="0"/>
              <a:t>nvestment in </a:t>
            </a:r>
          </a:p>
          <a:p>
            <a:pPr marL="741363" lvl="1">
              <a:spcBef>
                <a:spcPct val="0"/>
              </a:spcBef>
              <a:defRPr/>
            </a:pPr>
            <a:r>
              <a:rPr lang="en-GB" altLang="en-US" sz="1900" dirty="0"/>
              <a:t>care </a:t>
            </a:r>
            <a:r>
              <a:rPr lang="en-GB" altLang="en-US" sz="1900" b="1" dirty="0">
                <a:solidFill>
                  <a:srgbClr val="7030A0"/>
                </a:solidFill>
              </a:rPr>
              <a:t>reduces gender employment gap (by at least 1.6% points in all countries)</a:t>
            </a:r>
          </a:p>
          <a:p>
            <a:pPr marL="741363" lvl="1">
              <a:spcBef>
                <a:spcPct val="0"/>
              </a:spcBef>
              <a:defRPr/>
            </a:pPr>
            <a:r>
              <a:rPr lang="en-GB" altLang="en-US" sz="1900" dirty="0"/>
              <a:t>construction </a:t>
            </a:r>
            <a:r>
              <a:rPr lang="en-GB" altLang="en-US" sz="1900" b="1" dirty="0">
                <a:solidFill>
                  <a:srgbClr val="7030A0"/>
                </a:solidFill>
              </a:rPr>
              <a:t>increases gender employment gap (by around 2% points in all countries)</a:t>
            </a:r>
          </a:p>
          <a:p>
            <a:pPr marL="341313">
              <a:spcBef>
                <a:spcPct val="0"/>
              </a:spcBef>
              <a:defRPr/>
            </a:pPr>
            <a:r>
              <a:rPr lang="en-GB" sz="1900" dirty="0"/>
              <a:t>The effect of investment in care on men’s employment rate is much greater than that of investment in construction on women’s employment rate</a:t>
            </a:r>
          </a:p>
          <a:p>
            <a:pPr marL="341313">
              <a:spcBef>
                <a:spcPct val="0"/>
              </a:spcBef>
              <a:defRPr/>
            </a:pPr>
            <a:r>
              <a:rPr lang="en-GB" altLang="en-US" sz="1900" dirty="0"/>
              <a:t>M</a:t>
            </a:r>
            <a:r>
              <a:rPr lang="en-GB" altLang="en-US" sz="1900" b="1" dirty="0">
                <a:solidFill>
                  <a:srgbClr val="7030A0"/>
                </a:solidFill>
              </a:rPr>
              <a:t>en’s employment rises by almost as much </a:t>
            </a:r>
            <a:r>
              <a:rPr lang="en-GB" altLang="en-US" sz="1900" dirty="0"/>
              <a:t>for investment in care as in construction</a:t>
            </a:r>
          </a:p>
          <a:p>
            <a:pPr marL="741363" lvl="1">
              <a:spcBef>
                <a:spcPct val="0"/>
              </a:spcBef>
              <a:defRPr/>
            </a:pPr>
            <a:r>
              <a:rPr lang="en-GB" sz="1900" dirty="0"/>
              <a:t>within 1% point - except in Italy and Japan</a:t>
            </a:r>
          </a:p>
          <a:p>
            <a:pPr marL="741363" lvl="1">
              <a:spcBef>
                <a:spcPct val="0"/>
              </a:spcBef>
              <a:defRPr/>
            </a:pPr>
            <a:r>
              <a:rPr lang="en-GB" sz="1900" dirty="0"/>
              <a:t>within 0.5% in the UK and Germany</a:t>
            </a:r>
          </a:p>
          <a:p>
            <a:pPr>
              <a:defRPr/>
            </a:pPr>
            <a:endParaRPr lang="en-GB" sz="1800" dirty="0"/>
          </a:p>
          <a:p>
            <a:pPr marL="741363" lvl="1">
              <a:spcBef>
                <a:spcPct val="0"/>
              </a:spcBef>
              <a:defRPr/>
            </a:pP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465103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702F9-5C0F-4A0F-B490-0D76DAAB3C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Possible explanations</a:t>
            </a:r>
          </a:p>
          <a:p>
            <a:pPr lvl="0"/>
            <a:r>
              <a:rPr lang="en-GB" dirty="0"/>
              <a:t>Structural: </a:t>
            </a:r>
          </a:p>
          <a:p>
            <a:pPr lvl="1"/>
            <a:r>
              <a:rPr lang="en-GB" dirty="0"/>
              <a:t>Different direct and indirect labour and/or import intensity; </a:t>
            </a:r>
          </a:p>
          <a:p>
            <a:r>
              <a:rPr lang="en-GB" dirty="0"/>
              <a:t>Working hours: </a:t>
            </a:r>
          </a:p>
          <a:p>
            <a:pPr lvl="1"/>
            <a:r>
              <a:rPr lang="en-GB" dirty="0"/>
              <a:t>Different typical hours of employment, so that the same working hours results in a different number of jobs being created;</a:t>
            </a:r>
          </a:p>
          <a:p>
            <a:pPr lvl="0"/>
            <a:r>
              <a:rPr lang="en-GB" dirty="0"/>
              <a:t>Wages:</a:t>
            </a:r>
          </a:p>
          <a:p>
            <a:pPr lvl="1"/>
            <a:r>
              <a:rPr lang="en-GB" dirty="0"/>
              <a:t>Different wages, so that employing people costs different amounts in the two industries</a:t>
            </a:r>
          </a:p>
          <a:p>
            <a:pPr lvl="1"/>
            <a:endParaRPr lang="en-US" dirty="0"/>
          </a:p>
          <a:p>
            <a:r>
              <a:rPr lang="en-US" dirty="0"/>
              <a:t>If the last explanation is true, then investment in care may be more effective but only by creating more poor quality jobs for women</a:t>
            </a:r>
            <a:endParaRPr lang="en-GB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39B0C-7367-4443-91D0-DA86E168E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Why do we find these differences?</a:t>
            </a:r>
            <a:endParaRPr lang="en-GB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2707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28E80-5C23-43C2-A6AF-4BD763A1E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041" y="264161"/>
            <a:ext cx="7886700" cy="52832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Some new results: allowing for differences in working hours</a:t>
            </a:r>
            <a:endParaRPr lang="en-GB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59829-856A-4D16-B936-3DFEEB019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115" y="1143158"/>
            <a:ext cx="8200390" cy="4713923"/>
          </a:xfrm>
        </p:spPr>
        <p:txBody>
          <a:bodyPr/>
          <a:lstStyle/>
          <a:p>
            <a:r>
              <a:rPr lang="en-GB" sz="2200" dirty="0"/>
              <a:t>Working hours: comparing Full Time Equivalents (FTE) employment effects ratio (care/construction) reduced</a:t>
            </a:r>
          </a:p>
          <a:p>
            <a:r>
              <a:rPr lang="en-US" sz="2200" dirty="0"/>
              <a:t>B</a:t>
            </a:r>
            <a:r>
              <a:rPr lang="en-GB" sz="2200" dirty="0" err="1"/>
              <a:t>ut</a:t>
            </a:r>
            <a:r>
              <a:rPr lang="en-GB" sz="2200" dirty="0"/>
              <a:t> still far more created by investment care</a:t>
            </a:r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AACF3E-0764-4DC9-AA33-4EA51F86C0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8115" y="2624747"/>
          <a:ext cx="8838088" cy="3969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9810">
                  <a:extLst>
                    <a:ext uri="{9D8B030D-6E8A-4147-A177-3AD203B41FA5}">
                      <a16:colId xmlns:a16="http://schemas.microsoft.com/office/drawing/2014/main" val="393954279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4026481731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1262606616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1689153970"/>
                    </a:ext>
                  </a:extLst>
                </a:gridCol>
                <a:gridCol w="809628">
                  <a:extLst>
                    <a:ext uri="{9D8B030D-6E8A-4147-A177-3AD203B41FA5}">
                      <a16:colId xmlns:a16="http://schemas.microsoft.com/office/drawing/2014/main" val="7014704"/>
                    </a:ext>
                  </a:extLst>
                </a:gridCol>
                <a:gridCol w="97790">
                  <a:extLst>
                    <a:ext uri="{9D8B030D-6E8A-4147-A177-3AD203B41FA5}">
                      <a16:colId xmlns:a16="http://schemas.microsoft.com/office/drawing/2014/main" val="2489483957"/>
                    </a:ext>
                  </a:extLst>
                </a:gridCol>
                <a:gridCol w="736602">
                  <a:extLst>
                    <a:ext uri="{9D8B030D-6E8A-4147-A177-3AD203B41FA5}">
                      <a16:colId xmlns:a16="http://schemas.microsoft.com/office/drawing/2014/main" val="3337924891"/>
                    </a:ext>
                  </a:extLst>
                </a:gridCol>
                <a:gridCol w="828040">
                  <a:extLst>
                    <a:ext uri="{9D8B030D-6E8A-4147-A177-3AD203B41FA5}">
                      <a16:colId xmlns:a16="http://schemas.microsoft.com/office/drawing/2014/main" val="935222077"/>
                    </a:ext>
                  </a:extLst>
                </a:gridCol>
                <a:gridCol w="828040">
                  <a:extLst>
                    <a:ext uri="{9D8B030D-6E8A-4147-A177-3AD203B41FA5}">
                      <a16:colId xmlns:a16="http://schemas.microsoft.com/office/drawing/2014/main" val="3845228571"/>
                    </a:ext>
                  </a:extLst>
                </a:gridCol>
                <a:gridCol w="872490">
                  <a:extLst>
                    <a:ext uri="{9D8B030D-6E8A-4147-A177-3AD203B41FA5}">
                      <a16:colId xmlns:a16="http://schemas.microsoft.com/office/drawing/2014/main" val="3297074761"/>
                    </a:ext>
                  </a:extLst>
                </a:gridCol>
                <a:gridCol w="97790">
                  <a:extLst>
                    <a:ext uri="{9D8B030D-6E8A-4147-A177-3AD203B41FA5}">
                      <a16:colId xmlns:a16="http://schemas.microsoft.com/office/drawing/2014/main" val="4077139090"/>
                    </a:ext>
                  </a:extLst>
                </a:gridCol>
                <a:gridCol w="1050444">
                  <a:extLst>
                    <a:ext uri="{9D8B030D-6E8A-4147-A177-3AD203B41FA5}">
                      <a16:colId xmlns:a16="http://schemas.microsoft.com/office/drawing/2014/main" val="3575618527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Ratio of headcount employment effects (care/construction)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Ratio of FTE employment effects (care/construction)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extLst>
                  <a:ext uri="{0D108BD9-81ED-4DB2-BD59-A6C34878D82A}">
                    <a16:rowId xmlns:a16="http://schemas.microsoft.com/office/drawing/2014/main" val="46648849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Induced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Total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Induced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Total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Ratio of effects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60310581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Australia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4.71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0.30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1.86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1.94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3.84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0.28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1.86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1.73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93440011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Denmark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3.06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0.48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1.68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1.91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2.44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0.45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1.68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1.66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20949339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Germany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2.78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0.70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1.59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1.93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2.36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0.68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1.59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1.75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29409799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Italy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2.44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0.71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1.57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1.52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2.27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0.68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1.57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1.46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84065789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Japan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1.45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0.63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1.23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1.19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1.29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0.61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1.23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1.12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7153826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UK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3.57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0.78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1.38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2.08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3.05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0.72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1.38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1.87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47576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1033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28E80-5C23-43C2-A6AF-4BD763A1E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46" y="119408"/>
            <a:ext cx="8608061" cy="52832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Some new results: allowing for differences in wages</a:t>
            </a:r>
            <a:endParaRPr lang="en-GB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59829-856A-4D16-B936-3DFEEB019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45" y="679569"/>
            <a:ext cx="8608061" cy="174752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Wages: paying same wages in care as in construction </a:t>
            </a:r>
            <a:r>
              <a:rPr lang="en-GB" sz="2400" dirty="0"/>
              <a:t>reduces ratio in employment created (care/construction)</a:t>
            </a:r>
          </a:p>
          <a:p>
            <a:pPr lvl="1"/>
            <a:r>
              <a:rPr lang="en-GB" sz="2000" dirty="0"/>
              <a:t>except in Japan where workers paid better in care than construction</a:t>
            </a:r>
          </a:p>
          <a:p>
            <a:r>
              <a:rPr lang="en-US" sz="2400" dirty="0"/>
              <a:t>R</a:t>
            </a:r>
            <a:r>
              <a:rPr lang="en-GB" sz="2400" dirty="0"/>
              <a:t>educed by less than 10%</a:t>
            </a:r>
          </a:p>
          <a:p>
            <a:pPr lvl="1"/>
            <a:r>
              <a:rPr lang="en-GB" sz="2000" dirty="0"/>
              <a:t>except in US and UK where care workers particularly badly paid</a:t>
            </a:r>
          </a:p>
          <a:p>
            <a:pPr lvl="1"/>
            <a:endParaRPr lang="en-GB" sz="2000" dirty="0"/>
          </a:p>
          <a:p>
            <a:endParaRPr lang="en-GB" sz="2400" dirty="0"/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AACF3E-0764-4DC9-AA33-4EA51F86C0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6998" y="2458931"/>
          <a:ext cx="8890003" cy="4128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1744">
                  <a:extLst>
                    <a:ext uri="{9D8B030D-6E8A-4147-A177-3AD203B41FA5}">
                      <a16:colId xmlns:a16="http://schemas.microsoft.com/office/drawing/2014/main" val="3939542793"/>
                    </a:ext>
                  </a:extLst>
                </a:gridCol>
                <a:gridCol w="730483">
                  <a:extLst>
                    <a:ext uri="{9D8B030D-6E8A-4147-A177-3AD203B41FA5}">
                      <a16:colId xmlns:a16="http://schemas.microsoft.com/office/drawing/2014/main" val="4026481731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1262606616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1689153970"/>
                    </a:ext>
                  </a:extLst>
                </a:gridCol>
                <a:gridCol w="788762">
                  <a:extLst>
                    <a:ext uri="{9D8B030D-6E8A-4147-A177-3AD203B41FA5}">
                      <a16:colId xmlns:a16="http://schemas.microsoft.com/office/drawing/2014/main" val="7014704"/>
                    </a:ext>
                  </a:extLst>
                </a:gridCol>
                <a:gridCol w="364440">
                  <a:extLst>
                    <a:ext uri="{9D8B030D-6E8A-4147-A177-3AD203B41FA5}">
                      <a16:colId xmlns:a16="http://schemas.microsoft.com/office/drawing/2014/main" val="2489483957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3337924891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935222077"/>
                    </a:ext>
                  </a:extLst>
                </a:gridCol>
                <a:gridCol w="787906">
                  <a:extLst>
                    <a:ext uri="{9D8B030D-6E8A-4147-A177-3AD203B41FA5}">
                      <a16:colId xmlns:a16="http://schemas.microsoft.com/office/drawing/2014/main" val="3845228571"/>
                    </a:ext>
                  </a:extLst>
                </a:gridCol>
                <a:gridCol w="788762">
                  <a:extLst>
                    <a:ext uri="{9D8B030D-6E8A-4147-A177-3AD203B41FA5}">
                      <a16:colId xmlns:a16="http://schemas.microsoft.com/office/drawing/2014/main" val="3297074761"/>
                    </a:ext>
                  </a:extLst>
                </a:gridCol>
                <a:gridCol w="1056282">
                  <a:extLst>
                    <a:ext uri="{9D8B030D-6E8A-4147-A177-3AD203B41FA5}">
                      <a16:colId xmlns:a16="http://schemas.microsoft.com/office/drawing/2014/main" val="2601115600"/>
                    </a:ext>
                  </a:extLst>
                </a:gridCol>
              </a:tblGrid>
              <a:tr h="6197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Care/ Construction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Ratio of FTE employment effects, before wage match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Ratio of FTE employment effects, after wage match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6488497"/>
                  </a:ext>
                </a:extLst>
              </a:tr>
              <a:tr h="5892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Indirect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Induced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Indirect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Induced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Ratio of effects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03837545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Australia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4.80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0.28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1.86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1.90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4.69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1.87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60310581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Denmark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2.86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1.68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1.82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1.76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93440011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Germany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2.64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1.85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1.74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20949339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Italy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3.13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0.72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1.75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2.96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1.68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29409799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Japan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0.54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1.20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1.26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84065789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4.63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2.34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1.65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7153826"/>
                  </a:ext>
                </a:extLst>
              </a:tr>
              <a:tr h="417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USA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1.87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1.96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0.46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1.40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47576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854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78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CC6B-1DC6-4DD4-AB78-671D78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2C116-366D-496F-A2C2-1E2AE09D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prstClr val="white"/>
                </a:solidFill>
              </a:rPr>
              <a:t>Impact on living standards</a:t>
            </a:r>
            <a:endParaRPr lang="en-GB" sz="1800" b="1" dirty="0">
              <a:solidFill>
                <a:prstClr val="white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prstClr val="white"/>
              </a:solidFill>
            </a:endParaRPr>
          </a:p>
          <a:p>
            <a:pPr marL="0" fontAlgn="t">
              <a:spcBef>
                <a:spcPts val="0"/>
              </a:spcBef>
            </a:pP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living standards</a:t>
            </a: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time-use</a:t>
            </a:r>
            <a:endParaRPr lang="en-GB" dirty="0">
              <a:latin typeface="Arial" panose="020B0604020202020204" pitchFamily="34" charset="0"/>
            </a:endParaRPr>
          </a:p>
          <a:p>
            <a:pPr marL="0" fontAlgn="t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employment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0F41B1-34DD-40A1-832E-AAE87994DC2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3603120427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r>
                        <a:rPr lang="en-US" sz="4000" dirty="0"/>
                        <a:t>Public Services/ Social Infrastructure</a:t>
                      </a:r>
                    </a:p>
                    <a:p>
                      <a:endParaRPr lang="en-US" sz="4000" dirty="0"/>
                    </a:p>
                    <a:p>
                      <a:endParaRPr lang="en-US" sz="4000" dirty="0"/>
                    </a:p>
                  </a:txBody>
                  <a:tcPr>
                    <a:solidFill>
                      <a:srgbClr val="DE78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2111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/>
              <a:t>Instrumental economic reasons:</a:t>
            </a:r>
          </a:p>
          <a:p>
            <a:pPr lvl="1"/>
            <a:r>
              <a:rPr lang="en-GB" dirty="0"/>
              <a:t>To </a:t>
            </a:r>
            <a:r>
              <a:rPr lang="en-GB" b="1" dirty="0">
                <a:solidFill>
                  <a:srgbClr val="7030A0"/>
                </a:solidFill>
              </a:rPr>
              <a:t>increase overall labour supply and raise net reve</a:t>
            </a:r>
            <a:r>
              <a:rPr lang="en-GB" dirty="0"/>
              <a:t>nue</a:t>
            </a:r>
          </a:p>
          <a:p>
            <a:pPr lvl="2"/>
            <a:r>
              <a:rPr lang="en-GB" sz="2300" dirty="0"/>
              <a:t>those constrained by care responsibilities a pool of available labour who will pay more taxes if employed</a:t>
            </a:r>
          </a:p>
          <a:p>
            <a:pPr lvl="2"/>
            <a:r>
              <a:rPr lang="en-US" sz="2300" dirty="0"/>
              <a:t>reducing net cost to government of such investment</a:t>
            </a:r>
            <a:endParaRPr lang="en-GB" sz="2300" dirty="0"/>
          </a:p>
          <a:p>
            <a:pPr lvl="1"/>
            <a:r>
              <a:rPr lang="en-GB" dirty="0"/>
              <a:t>Should also improve </a:t>
            </a:r>
            <a:r>
              <a:rPr lang="en-GB" b="1" dirty="0">
                <a:solidFill>
                  <a:srgbClr val="7030A0"/>
                </a:solidFill>
              </a:rPr>
              <a:t>skills of the labour force</a:t>
            </a:r>
            <a:r>
              <a:rPr lang="en-GB" dirty="0"/>
              <a:t> and hence productivity</a:t>
            </a:r>
          </a:p>
          <a:p>
            <a:pPr lvl="2"/>
            <a:r>
              <a:rPr lang="en-GB" sz="2100" dirty="0"/>
              <a:t>in short run by allowing mothers and carers to use existing skills in employment</a:t>
            </a:r>
          </a:p>
          <a:p>
            <a:pPr lvl="2"/>
            <a:r>
              <a:rPr lang="en-GB" sz="2100" dirty="0"/>
              <a:t>In long term by enabling children to develop into better workers</a:t>
            </a:r>
          </a:p>
          <a:p>
            <a:pPr lvl="1"/>
            <a:r>
              <a:rPr lang="en-GB" dirty="0"/>
              <a:t>If these effects can be shown to be strong enough investment in care might be self-funding</a:t>
            </a:r>
          </a:p>
          <a:p>
            <a:pPr lvl="2"/>
            <a:endParaRPr lang="en-GB" dirty="0"/>
          </a:p>
          <a:p>
            <a:pPr lvl="2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Some reasons for public investment in care:</a:t>
            </a:r>
          </a:p>
        </p:txBody>
      </p:sp>
    </p:spTree>
    <p:extLst>
      <p:ext uri="{BB962C8B-B14F-4D97-AF65-F5344CB8AC3E}">
        <p14:creationId xmlns:p14="http://schemas.microsoft.com/office/powerpoint/2010/main" val="25689292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AACF3E-0764-4DC9-AA33-4EA51F86C081}"/>
              </a:ext>
            </a:extLst>
          </p:cNvPr>
          <p:cNvGraphicFramePr>
            <a:graphicFrameLocks noGrp="1"/>
          </p:cNvGraphicFramePr>
          <p:nvPr/>
        </p:nvGraphicFramePr>
        <p:xfrm>
          <a:off x="73572" y="3006861"/>
          <a:ext cx="9144000" cy="38881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0593">
                  <a:extLst>
                    <a:ext uri="{9D8B030D-6E8A-4147-A177-3AD203B41FA5}">
                      <a16:colId xmlns:a16="http://schemas.microsoft.com/office/drawing/2014/main" val="3939542793"/>
                    </a:ext>
                  </a:extLst>
                </a:gridCol>
                <a:gridCol w="1532814">
                  <a:extLst>
                    <a:ext uri="{9D8B030D-6E8A-4147-A177-3AD203B41FA5}">
                      <a16:colId xmlns:a16="http://schemas.microsoft.com/office/drawing/2014/main" val="4026481731"/>
                    </a:ext>
                  </a:extLst>
                </a:gridCol>
                <a:gridCol w="1620711">
                  <a:extLst>
                    <a:ext uri="{9D8B030D-6E8A-4147-A177-3AD203B41FA5}">
                      <a16:colId xmlns:a16="http://schemas.microsoft.com/office/drawing/2014/main" val="1262606616"/>
                    </a:ext>
                  </a:extLst>
                </a:gridCol>
                <a:gridCol w="922792">
                  <a:extLst>
                    <a:ext uri="{9D8B030D-6E8A-4147-A177-3AD203B41FA5}">
                      <a16:colId xmlns:a16="http://schemas.microsoft.com/office/drawing/2014/main" val="1689153970"/>
                    </a:ext>
                  </a:extLst>
                </a:gridCol>
                <a:gridCol w="1967828">
                  <a:extLst>
                    <a:ext uri="{9D8B030D-6E8A-4147-A177-3AD203B41FA5}">
                      <a16:colId xmlns:a16="http://schemas.microsoft.com/office/drawing/2014/main" val="7014704"/>
                    </a:ext>
                  </a:extLst>
                </a:gridCol>
                <a:gridCol w="1679262">
                  <a:extLst>
                    <a:ext uri="{9D8B030D-6E8A-4147-A177-3AD203B41FA5}">
                      <a16:colId xmlns:a16="http://schemas.microsoft.com/office/drawing/2014/main" val="3337924891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Tax wedge at average wages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Net cost as percentage of gross cost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Ratio of increase in FTE employees at matched wages equalising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488497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construction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care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gross spending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net spending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8547140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Australia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3440011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Denmark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0949339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Germany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9409799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Italy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4065789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Japan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7153826"/>
                  </a:ext>
                </a:extLst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UK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33%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757638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3228E80-5C23-43C2-A6AF-4BD763A1E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59" y="339575"/>
            <a:ext cx="8697065" cy="52832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Some new results: taking account of revenue recouped</a:t>
            </a:r>
            <a:endParaRPr lang="en-GB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59829-856A-4D16-B936-3DFEEB019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115" y="1143158"/>
            <a:ext cx="8200390" cy="186370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Revenue raised likely to be more from care since labor supply increased even if full employment</a:t>
            </a:r>
          </a:p>
          <a:p>
            <a:r>
              <a:rPr lang="en-US" dirty="0"/>
              <a:t>Net cost reduced more by investment in care because more employment generated</a:t>
            </a:r>
          </a:p>
          <a:p>
            <a:r>
              <a:rPr lang="en-US" dirty="0"/>
              <a:t>So ratio of total employment effects even higher if equalize net spending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3757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3FDE11D-17F1-4735-B067-FB379FDFB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518795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Second study: investing in the Care Economy in six emerging economies</a:t>
            </a:r>
            <a:endParaRPr lang="en-GB" sz="3200" b="1" dirty="0">
              <a:solidFill>
                <a:srgbClr val="7030A0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0DEB0F4-5D9E-4CAC-9107-27AB53DF255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221845"/>
            <a:ext cx="3991116" cy="5636155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75311A-4172-4C09-A4F0-13B0839026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91116" y="1221846"/>
            <a:ext cx="5152884" cy="563615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5000"/>
              </a:lnSpc>
            </a:pPr>
            <a:r>
              <a:rPr lang="en-US" dirty="0"/>
              <a:t>Similar methodology, but could not isolate care sector</a:t>
            </a:r>
          </a:p>
          <a:p>
            <a:pPr>
              <a:lnSpc>
                <a:spcPct val="105000"/>
              </a:lnSpc>
            </a:pPr>
            <a:r>
              <a:rPr lang="en-US" dirty="0"/>
              <a:t>So investment in “construction” compared to in “health and care” </a:t>
            </a:r>
          </a:p>
          <a:p>
            <a:pPr lvl="1">
              <a:lnSpc>
                <a:spcPct val="105000"/>
              </a:lnSpc>
            </a:pPr>
            <a:r>
              <a:rPr lang="en-US" dirty="0"/>
              <a:t>A sector with very varied gender composition, technologies and wage levels</a:t>
            </a:r>
          </a:p>
          <a:p>
            <a:pPr lvl="1">
              <a:lnSpc>
                <a:spcPct val="105000"/>
              </a:lnSpc>
            </a:pPr>
            <a:r>
              <a:rPr lang="en-US" dirty="0" err="1"/>
              <a:t>eg</a:t>
            </a:r>
            <a:r>
              <a:rPr lang="en-US" dirty="0"/>
              <a:t> in Costa Rica, only 44% of jobs in health and care taken by women</a:t>
            </a:r>
          </a:p>
          <a:p>
            <a:pPr>
              <a:lnSpc>
                <a:spcPct val="105000"/>
              </a:lnSpc>
            </a:pPr>
            <a:r>
              <a:rPr lang="en-US" dirty="0"/>
              <a:t>Results not as clear cut:</a:t>
            </a:r>
          </a:p>
          <a:p>
            <a:pPr lvl="1">
              <a:lnSpc>
                <a:spcPct val="105000"/>
              </a:lnSpc>
            </a:pPr>
            <a:r>
              <a:rPr lang="en-US" dirty="0"/>
              <a:t>In all countries studied, except China and Brazil, investment in care worsened the  gender employment gap, though less than in construction did</a:t>
            </a:r>
          </a:p>
          <a:p>
            <a:pPr lvl="1">
              <a:lnSpc>
                <a:spcPct val="105000"/>
              </a:lnSpc>
            </a:pPr>
            <a:r>
              <a:rPr lang="en-US" dirty="0"/>
              <a:t>Nevertheless, investment in care produced more jobs overall in all countries except India and South Africa</a:t>
            </a:r>
          </a:p>
          <a:p>
            <a:pPr>
              <a:lnSpc>
                <a:spcPct val="105000"/>
              </a:lnSpc>
            </a:pPr>
            <a:r>
              <a:rPr lang="en-US" dirty="0"/>
              <a:t>More detailed work is needed to look at care sector in isolation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0679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In short-term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Create jobs more likely to be filled by women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Reduce women’s unpaid work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Increase ability of women to take employment </a:t>
            </a:r>
          </a:p>
          <a:p>
            <a:pPr>
              <a:lnSpc>
                <a:spcPct val="110000"/>
              </a:lnSpc>
            </a:pPr>
            <a:r>
              <a:rPr lang="en-GB" dirty="0"/>
              <a:t>In medium term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Raise wages in public services and women’s wages more generally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Reduce female domination of care sector and improve women’s availability for other jobs </a:t>
            </a:r>
          </a:p>
          <a:p>
            <a:pPr>
              <a:lnSpc>
                <a:spcPct val="110000"/>
              </a:lnSpc>
            </a:pPr>
            <a:r>
              <a:rPr lang="en-GB" dirty="0"/>
              <a:t>In long run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A better cared for, more productive population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May produce a gender order less dependent on unpaid care and the gender divisions it supports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b="1" dirty="0"/>
              <a:t>Need also to recognise </a:t>
            </a:r>
            <a:r>
              <a:rPr lang="en-GB" sz="3200" b="1" dirty="0">
                <a:solidFill>
                  <a:srgbClr val="7030A0"/>
                </a:solidFill>
              </a:rPr>
              <a:t>wider potential gender effects </a:t>
            </a:r>
            <a:r>
              <a:rPr lang="en-GB" sz="3200" b="1" dirty="0"/>
              <a:t>of investing in care</a:t>
            </a:r>
          </a:p>
        </p:txBody>
      </p:sp>
    </p:spTree>
    <p:extLst>
      <p:ext uri="{BB962C8B-B14F-4D97-AF65-F5344CB8AC3E}">
        <p14:creationId xmlns:p14="http://schemas.microsoft.com/office/powerpoint/2010/main" val="34375769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46055" y="951864"/>
            <a:ext cx="8068025" cy="5062855"/>
          </a:xfrm>
        </p:spPr>
        <p:txBody>
          <a:bodyPr rtlCol="0" anchor="b"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Short and longer term well-being benefits of better care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to children and other direct care recipients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to society and economy as a whole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S</a:t>
            </a:r>
            <a:r>
              <a:rPr lang="en-GB" dirty="0" err="1"/>
              <a:t>imilar</a:t>
            </a:r>
            <a:r>
              <a:rPr lang="en-GB" dirty="0"/>
              <a:t> arguments apply to other parts of a nation’s social infrastructure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Rather than GDP should </a:t>
            </a:r>
            <a:r>
              <a:rPr lang="en-US" b="1" dirty="0">
                <a:solidFill>
                  <a:srgbClr val="7030A0"/>
                </a:solidFill>
              </a:rPr>
              <a:t>use measures that capture well-bein</a:t>
            </a:r>
            <a:r>
              <a:rPr lang="en-US" dirty="0"/>
              <a:t>g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/>
              <a:t>That can </a:t>
            </a:r>
            <a:r>
              <a:rPr lang="en-US" dirty="0" err="1"/>
              <a:t>recognise</a:t>
            </a:r>
            <a:r>
              <a:rPr lang="en-US" dirty="0"/>
              <a:t> benefits of having a well educated, cared for and healthy population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/>
              <a:t>And use such a measure for both the costs and benefits of policies </a:t>
            </a:r>
          </a:p>
          <a:p>
            <a:pPr lvl="1">
              <a:lnSpc>
                <a:spcPct val="110000"/>
              </a:lnSpc>
              <a:defRPr/>
            </a:pPr>
            <a:r>
              <a:rPr lang="en-GB" dirty="0"/>
              <a:t>GDP incorporates all the gender biases of the market economy</a:t>
            </a:r>
          </a:p>
          <a:p>
            <a:pPr lvl="1">
              <a:lnSpc>
                <a:spcPct val="110000"/>
              </a:lnSpc>
              <a:defRPr/>
            </a:pPr>
            <a:r>
              <a:rPr lang="en-GB" dirty="0"/>
              <a:t>As well as failing to take account of environmental effects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/>
              <a:t>Investing in care would be more highly valued on both </a:t>
            </a:r>
            <a:r>
              <a:rPr lang="en-GB"/>
              <a:t>these grounds</a:t>
            </a:r>
            <a:endParaRPr lang="en-GB" b="1" i="1" dirty="0">
              <a:solidFill>
                <a:srgbClr val="7030A0"/>
              </a:solidFill>
            </a:endParaRP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0" y="63785"/>
            <a:ext cx="9102375" cy="62243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3200" dirty="0"/>
              <a:t>Well-being effects of investing in care infrastructure</a:t>
            </a: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56350"/>
            <a:ext cx="2895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defTabSz="708025" fontAlgn="base">
              <a:spcBef>
                <a:spcPct val="0"/>
              </a:spcBef>
              <a:spcAft>
                <a:spcPct val="0"/>
              </a:spcAft>
            </a:pPr>
            <a:fld id="{2EEBA16D-F1E2-419C-94D3-0CBF00B28EE9}" type="slidenum">
              <a:rPr lang="en-GB" altLang="en-US" sz="1000" smtClean="0">
                <a:solidFill>
                  <a:schemeClr val="tx1"/>
                </a:solidFill>
                <a:latin typeface="Arial" charset="0"/>
                <a:cs typeface="Arial" charset="0"/>
              </a:rPr>
              <a:pPr algn="ctr" defTabSz="708025"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GB" altLang="en-US" sz="10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7352" y="0"/>
            <a:ext cx="8069295" cy="862554"/>
          </a:xfrm>
        </p:spPr>
        <p:txBody>
          <a:bodyPr>
            <a:normAutofit/>
          </a:bodyPr>
          <a:lstStyle/>
          <a:p>
            <a:r>
              <a:rPr lang="en-GB" altLang="en-US" sz="32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Public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8480" y="914400"/>
            <a:ext cx="8422640" cy="69189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GB" sz="2100" dirty="0"/>
              <a:t>Public services (</a:t>
            </a:r>
            <a:r>
              <a:rPr lang="en-GB" sz="2100" dirty="0" err="1"/>
              <a:t>eg</a:t>
            </a:r>
            <a:r>
              <a:rPr lang="en-GB" sz="2100" dirty="0"/>
              <a:t> health, education and care) tend to be more important to women, who are more likely to: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/>
              <a:t>be users of public services, because: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800" dirty="0"/>
              <a:t>of greater life expectancy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800" dirty="0"/>
              <a:t>more likely to live alone when older</a:t>
            </a:r>
          </a:p>
          <a:p>
            <a:pPr lvl="1">
              <a:buFont typeface="Arial" charset="0"/>
              <a:buChar char="–"/>
              <a:defRPr/>
            </a:pPr>
            <a:r>
              <a:rPr lang="en-GB" sz="1800" dirty="0"/>
              <a:t>less likely to be able to afford market alternatives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/>
              <a:t>live with/take responsibility for others who use public services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/>
              <a:t>have unpaid domestic work reduced through public services 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/>
              <a:t>be employed providing public services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1800" dirty="0"/>
              <a:t>Working conditions better than in private sector – more often unionized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1800" dirty="0"/>
              <a:t>Especially for women – more likely to be family-friendly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/>
              <a:t>The growth of public services has enabled women to participate in paid work</a:t>
            </a:r>
          </a:p>
          <a:p>
            <a:pPr lvl="2">
              <a:buFont typeface="Arial" charset="0"/>
              <a:buChar char="•"/>
              <a:defRPr/>
            </a:pPr>
            <a:endParaRPr lang="en-GB" sz="1200" dirty="0"/>
          </a:p>
          <a:p>
            <a:pPr>
              <a:buFont typeface="Arial" charset="0"/>
              <a:buChar char="•"/>
              <a:defRPr/>
            </a:pPr>
            <a:r>
              <a:rPr lang="en-GB" sz="2000" dirty="0"/>
              <a:t>“Triple whammy” for women of austerity cuts to public services</a:t>
            </a:r>
          </a:p>
          <a:p>
            <a:pPr>
              <a:buFont typeface="Arial" charset="0"/>
              <a:buChar char="•"/>
              <a:defRPr/>
            </a:pPr>
            <a:endParaRPr lang="en-GB" sz="2000" dirty="0"/>
          </a:p>
          <a:p>
            <a:pPr>
              <a:buFont typeface="Arial" charset="0"/>
              <a:buChar char="•"/>
              <a:defRPr/>
            </a:pPr>
            <a:endParaRPr lang="en-GB" sz="1800" dirty="0"/>
          </a:p>
          <a:p>
            <a:pPr marL="0" indent="0">
              <a:buNone/>
              <a:defRPr/>
            </a:pPr>
            <a:endParaRPr lang="en-GB" sz="1800" dirty="0"/>
          </a:p>
          <a:p>
            <a:pPr marL="342900" lvl="1" indent="0">
              <a:buNone/>
              <a:defRPr/>
            </a:pPr>
            <a:endParaRPr lang="en-GB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99CFC-28D1-43FD-9B70-F3B08F341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357" y="23304"/>
            <a:ext cx="7811286" cy="862554"/>
          </a:xfrm>
        </p:spPr>
        <p:txBody>
          <a:bodyPr>
            <a:normAutofit/>
          </a:bodyPr>
          <a:lstStyle/>
          <a:p>
            <a:r>
              <a:rPr lang="en-GB" sz="3200" b="1" dirty="0"/>
              <a:t>Spending on </a:t>
            </a:r>
            <a:r>
              <a:rPr lang="en-GB" sz="3200" b="1" dirty="0">
                <a:solidFill>
                  <a:srgbClr val="7030A0"/>
                </a:solidFill>
              </a:rPr>
              <a:t>infrastructure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C47E44-ECDE-407E-A1CA-9D79C9E17D42}"/>
              </a:ext>
            </a:extLst>
          </p:cNvPr>
          <p:cNvSpPr/>
          <p:nvPr/>
        </p:nvSpPr>
        <p:spPr>
          <a:xfrm>
            <a:off x="578449" y="885858"/>
            <a:ext cx="7899194" cy="5515207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“Infrastructure” 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has benefits to society as a whole not just direct users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tends therefore to need public/collective provision – can’t be left to the market alone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ILO distinguishes between care-related and other physical infrastructure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“</a:t>
            </a:r>
            <a:r>
              <a:rPr lang="en-US" sz="1900" dirty="0"/>
              <a:t>care-related infrastructure” reduces unpaid </a:t>
            </a:r>
            <a:r>
              <a:rPr lang="en-US" sz="1900" dirty="0" err="1"/>
              <a:t>labour</a:t>
            </a:r>
            <a:r>
              <a:rPr lang="en-US" sz="1900" dirty="0"/>
              <a:t> </a:t>
            </a:r>
            <a:r>
              <a:rPr lang="en-US" sz="1900" dirty="0" err="1"/>
              <a:t>eg</a:t>
            </a:r>
            <a:endParaRPr lang="en-US" sz="1900" dirty="0"/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clean running water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electricity supply 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good quality social housing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Therefore benefits women, but like other forms of physical infrastructure, its provision employs mostly men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Women’s Budget Group talks of public services as “social infrastructure” </a:t>
            </a:r>
          </a:p>
        </p:txBody>
      </p:sp>
    </p:spTree>
    <p:extLst>
      <p:ext uri="{BB962C8B-B14F-4D97-AF65-F5344CB8AC3E}">
        <p14:creationId xmlns:p14="http://schemas.microsoft.com/office/powerpoint/2010/main" val="1802050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DF7A5-882F-4574-A784-190B7B1D8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180" y="292231"/>
            <a:ext cx="7874329" cy="66930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Social infrastructure</a:t>
            </a:r>
            <a:endParaRPr lang="en-GB" sz="3200" b="1" dirty="0">
              <a:solidFill>
                <a:srgbClr val="7030A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325607-3E4D-4188-8046-DB6274CB17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1595" y="1034700"/>
            <a:ext cx="7703346" cy="4788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Health, education and care “systems”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Variety of systems of provision</a:t>
            </a:r>
          </a:p>
          <a:p>
            <a:pPr lvl="1">
              <a:lnSpc>
                <a:spcPct val="120000"/>
              </a:lnSpc>
            </a:pPr>
            <a:r>
              <a:rPr lang="en-US" dirty="0" err="1"/>
              <a:t>Eg</a:t>
            </a:r>
            <a:r>
              <a:rPr lang="en-US" dirty="0"/>
              <a:t> care diamond</a:t>
            </a:r>
          </a:p>
          <a:p>
            <a:pPr>
              <a:lnSpc>
                <a:spcPct val="120000"/>
              </a:lnSpc>
            </a:pPr>
            <a:r>
              <a:rPr lang="en-US" dirty="0"/>
              <a:t>Together those systems form a nation’s “social infrastructure”</a:t>
            </a:r>
          </a:p>
          <a:p>
            <a:pPr lvl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Infrastructure because has benefits to society as a whole not just direct users</a:t>
            </a:r>
          </a:p>
          <a:p>
            <a:pPr lvl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and tends therefore to be underprovided/inadequate without public/collective provision </a:t>
            </a:r>
          </a:p>
          <a:p>
            <a:pPr lvl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do not get effective or fair systems by leaving individuals/families to provide for their own needs</a:t>
            </a:r>
          </a:p>
          <a:p>
            <a:pPr marL="914400" lvl="2" indent="0">
              <a:lnSpc>
                <a:spcPct val="110000"/>
              </a:lnSpc>
              <a:spcBef>
                <a:spcPts val="500"/>
              </a:spcBef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681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DF7A5-882F-4574-A784-190B7B1D8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Investment </a:t>
            </a:r>
            <a:r>
              <a:rPr lang="en-US" sz="3200" b="1" dirty="0"/>
              <a:t>in social infrastructure</a:t>
            </a:r>
            <a:endParaRPr lang="en-GB" sz="32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325607-3E4D-4188-8046-DB6274CB17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6055" y="1244077"/>
            <a:ext cx="8414166" cy="493026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Public expenditure on such social infrastructure is “investment” because creates a form of “capital”, human  and social</a:t>
            </a:r>
          </a:p>
          <a:p>
            <a:pPr lvl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that can then be used to create benefits beyond the present period</a:t>
            </a:r>
          </a:p>
          <a:p>
            <a:pPr lvl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so are not just counting (as </a:t>
            </a:r>
            <a:r>
              <a:rPr lang="en-US" dirty="0" err="1"/>
              <a:t>eg</a:t>
            </a:r>
            <a:r>
              <a:rPr lang="en-US" dirty="0"/>
              <a:t> ILO does) physical infrastructure “related” to those public services</a:t>
            </a:r>
          </a:p>
          <a:p>
            <a:pPr lvl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but the public services themselves (and the wages paid to the different workers who provide them)</a:t>
            </a:r>
          </a:p>
          <a:p>
            <a:pPr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However the public services that form part of social infrastructure counted as “current spending” </a:t>
            </a:r>
          </a:p>
          <a:p>
            <a:pPr lvl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 err="1"/>
              <a:t>categorised</a:t>
            </a:r>
            <a:r>
              <a:rPr lang="en-US" dirty="0"/>
              <a:t> that way in SNA (UN’s system of national accounts)</a:t>
            </a:r>
          </a:p>
          <a:p>
            <a:pPr lvl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ignoring human and social capital arguably consistent with SNA defined GDP</a:t>
            </a:r>
          </a:p>
          <a:p>
            <a:pPr marL="914400" lvl="2" indent="0">
              <a:lnSpc>
                <a:spcPct val="110000"/>
              </a:lnSpc>
              <a:spcBef>
                <a:spcPts val="500"/>
              </a:spcBef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887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C9CDC5-3770-4E9E-A144-9071B818F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21415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Probable </a:t>
            </a:r>
            <a:r>
              <a:rPr lang="en-US" sz="3600" b="1" dirty="0">
                <a:solidFill>
                  <a:srgbClr val="7030A0"/>
                </a:solidFill>
              </a:rPr>
              <a:t>gender impacts </a:t>
            </a:r>
            <a:r>
              <a:rPr lang="en-US" sz="3600" b="1" dirty="0"/>
              <a:t>of spending on different sorts of infrastructure</a:t>
            </a:r>
            <a:endParaRPr lang="en-GB" sz="3600" b="1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B8A661F-51A0-4D7F-B7B0-0BB39879534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1526555"/>
          <a:ext cx="7886700" cy="3383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16150">
                  <a:extLst>
                    <a:ext uri="{9D8B030D-6E8A-4147-A177-3AD203B41FA5}">
                      <a16:colId xmlns:a16="http://schemas.microsoft.com/office/drawing/2014/main" val="182175686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2600045194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297545502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2231692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 uses it?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Whose time is saved by it?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 is employed?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050094"/>
                  </a:ext>
                </a:extLst>
              </a:tr>
              <a:tr h="526415">
                <a:tc>
                  <a:txBody>
                    <a:bodyPr/>
                    <a:lstStyle/>
                    <a:p>
                      <a:r>
                        <a:rPr lang="en-US" dirty="0"/>
                        <a:t>Social infrastructure/</a:t>
                      </a:r>
                    </a:p>
                    <a:p>
                      <a:r>
                        <a:rPr lang="en-US" dirty="0"/>
                        <a:t>public services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Women more than men</a:t>
                      </a:r>
                      <a:endParaRPr lang="en-GB" dirty="0"/>
                    </a:p>
                  </a:txBody>
                  <a:tcPr>
                    <a:solidFill>
                      <a:srgbClr val="FCCE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Mostly women’s</a:t>
                      </a:r>
                      <a:endParaRPr lang="en-GB" dirty="0"/>
                    </a:p>
                  </a:txBody>
                  <a:tcPr>
                    <a:solidFill>
                      <a:srgbClr val="FCCE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Women more than men</a:t>
                      </a:r>
                      <a:endParaRPr lang="en-GB" dirty="0"/>
                    </a:p>
                  </a:txBody>
                  <a:tcPr>
                    <a:solidFill>
                      <a:srgbClr val="FCC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52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Cared-related physical infrastructure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Women more than men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rgbClr val="FCC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Mostly women’s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Mostly men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150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Other physical infrastructure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Men more than women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Men more than women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Mostly men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68048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C0B37DB-4868-4C8C-99E8-AEB1E488CD88}"/>
              </a:ext>
            </a:extLst>
          </p:cNvPr>
          <p:cNvGraphicFramePr>
            <a:graphicFrameLocks noGrp="1"/>
          </p:cNvGraphicFramePr>
          <p:nvPr/>
        </p:nvGraphicFramePr>
        <p:xfrm>
          <a:off x="628650" y="4913527"/>
          <a:ext cx="7886700" cy="64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5990">
                  <a:extLst>
                    <a:ext uri="{9D8B030D-6E8A-4147-A177-3AD203B41FA5}">
                      <a16:colId xmlns:a16="http://schemas.microsoft.com/office/drawing/2014/main" val="2399566995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283506968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538173962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603120427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Impact on living standards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Impact on time-use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Impact on employment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774A94E-C9DD-49E5-8C80-4971018426EB}"/>
              </a:ext>
            </a:extLst>
          </p:cNvPr>
          <p:cNvSpPr txBox="1"/>
          <p:nvPr/>
        </p:nvSpPr>
        <p:spPr>
          <a:xfrm>
            <a:off x="628650" y="5673338"/>
            <a:ext cx="839280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Will show how to assess: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sz="1900" dirty="0"/>
              <a:t>impact of public services on living standards (final income)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	</a:t>
            </a:r>
            <a:r>
              <a:rPr lang="en-US" sz="1900" dirty="0"/>
              <a:t>impact of investment in infrastructure/public services on employment</a:t>
            </a:r>
          </a:p>
        </p:txBody>
      </p:sp>
    </p:spTree>
    <p:extLst>
      <p:ext uri="{BB962C8B-B14F-4D97-AF65-F5344CB8AC3E}">
        <p14:creationId xmlns:p14="http://schemas.microsoft.com/office/powerpoint/2010/main" val="1184715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75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CC6B-1DC6-4DD4-AB78-671D78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2C116-366D-496F-A2C2-1E2AE09D5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prstClr val="white"/>
                </a:solidFill>
              </a:rPr>
              <a:t>Impact on living standards</a:t>
            </a:r>
            <a:endParaRPr lang="en-GB" sz="1800" b="1" dirty="0">
              <a:solidFill>
                <a:prstClr val="white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b="1" dirty="0">
              <a:solidFill>
                <a:prstClr val="white"/>
              </a:solidFill>
            </a:endParaRPr>
          </a:p>
          <a:p>
            <a:pPr marL="0" fontAlgn="t">
              <a:spcBef>
                <a:spcPts val="0"/>
              </a:spcBef>
            </a:pP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living standards</a:t>
            </a:r>
            <a:endParaRPr lang="en-GB" dirty="0"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time-use</a:t>
            </a:r>
            <a:endParaRPr lang="en-GB" dirty="0">
              <a:latin typeface="Arial" panose="020B0604020202020204" pitchFamily="34" charset="0"/>
            </a:endParaRPr>
          </a:p>
          <a:p>
            <a:pPr marL="0" fontAlgn="t">
              <a:spcBef>
                <a:spcPts val="0"/>
              </a:spcBef>
            </a:pP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Impact on employment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0F41B1-34DD-40A1-832E-AAE87994DC2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283506968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Impact of public services (benefits in kind) on living standards (final income)</a:t>
                      </a:r>
                      <a:endParaRPr lang="en-GB" sz="4000" dirty="0"/>
                    </a:p>
                    <a:p>
                      <a:endParaRPr lang="en-GB" dirty="0"/>
                    </a:p>
                  </a:txBody>
                  <a:tcPr>
                    <a:solidFill>
                      <a:srgbClr val="0F75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807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2864</Words>
  <Application>Microsoft Office PowerPoint</Application>
  <PresentationFormat>On-screen Show (4:3)</PresentationFormat>
  <Paragraphs>660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Plan of session</vt:lpstr>
      <vt:lpstr>PowerPoint Presentation</vt:lpstr>
      <vt:lpstr>Public services</vt:lpstr>
      <vt:lpstr>Spending on infrastructure</vt:lpstr>
      <vt:lpstr>Social infrastructure</vt:lpstr>
      <vt:lpstr>Investment in social infrastructure</vt:lpstr>
      <vt:lpstr>Probable gender impacts of spending on different sorts of infrastructure</vt:lpstr>
      <vt:lpstr>PowerPoint Presentation</vt:lpstr>
      <vt:lpstr>PowerPoint Presentation</vt:lpstr>
      <vt:lpstr>PowerPoint Presentation</vt:lpstr>
      <vt:lpstr>PowerPoint Presentation</vt:lpstr>
      <vt:lpstr>Impact of public spending cuts by working-age gendered household types: England, 2010/11-2021/22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study conducted for the International Trade Union Confederation (ITUC)</vt:lpstr>
      <vt:lpstr>Possible employment effects of increasing demand for the output of an industry</vt:lpstr>
      <vt:lpstr>Method</vt:lpstr>
      <vt:lpstr>Findings: employment stimulus</vt:lpstr>
      <vt:lpstr>Findings: employment stimulus</vt:lpstr>
      <vt:lpstr>Findings: total employment effects</vt:lpstr>
      <vt:lpstr>Gendered employment effects</vt:lpstr>
      <vt:lpstr>Findings: total gender effects</vt:lpstr>
      <vt:lpstr>Why do we find these differences?</vt:lpstr>
      <vt:lpstr>Some new results: allowing for differences in working hours</vt:lpstr>
      <vt:lpstr>Some new results: allowing for differences in wages</vt:lpstr>
      <vt:lpstr>Some reasons for public investment in care:</vt:lpstr>
      <vt:lpstr>Some new results: taking account of revenue recouped</vt:lpstr>
      <vt:lpstr>Second study: investing in the Care Economy in six emerging economies</vt:lpstr>
      <vt:lpstr>Need also to recognise wider potential gender effects of investing in care</vt:lpstr>
      <vt:lpstr>Well-being effects of investing in care infrastructure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Susan.Himmelweit</dc:creator>
  <cp:lastModifiedBy>Susan.Himmelweit</cp:lastModifiedBy>
  <cp:revision>1</cp:revision>
  <dcterms:created xsi:type="dcterms:W3CDTF">2019-07-12T12:49:40Z</dcterms:created>
  <dcterms:modified xsi:type="dcterms:W3CDTF">2019-07-12T14:49:09Z</dcterms:modified>
</cp:coreProperties>
</file>