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342" r:id="rId2"/>
    <p:sldId id="274" r:id="rId3"/>
    <p:sldId id="387" r:id="rId4"/>
    <p:sldId id="388" r:id="rId5"/>
    <p:sldId id="389" r:id="rId6"/>
    <p:sldId id="331" r:id="rId7"/>
    <p:sldId id="326" r:id="rId8"/>
    <p:sldId id="321" r:id="rId9"/>
    <p:sldId id="322" r:id="rId10"/>
    <p:sldId id="324" r:id="rId11"/>
    <p:sldId id="327" r:id="rId12"/>
    <p:sldId id="379" r:id="rId13"/>
    <p:sldId id="297" r:id="rId14"/>
    <p:sldId id="273" r:id="rId15"/>
    <p:sldId id="334" r:id="rId16"/>
    <p:sldId id="337" r:id="rId17"/>
    <p:sldId id="335" r:id="rId18"/>
    <p:sldId id="336" r:id="rId19"/>
    <p:sldId id="384" r:id="rId20"/>
    <p:sldId id="332" r:id="rId21"/>
    <p:sldId id="333" r:id="rId22"/>
    <p:sldId id="286" r:id="rId23"/>
    <p:sldId id="290" r:id="rId24"/>
    <p:sldId id="291" r:id="rId25"/>
    <p:sldId id="298" r:id="rId26"/>
    <p:sldId id="382" r:id="rId27"/>
    <p:sldId id="292" r:id="rId28"/>
    <p:sldId id="385" r:id="rId29"/>
    <p:sldId id="293" r:id="rId30"/>
    <p:sldId id="309" r:id="rId31"/>
    <p:sldId id="308" r:id="rId32"/>
    <p:sldId id="381" r:id="rId33"/>
    <p:sldId id="383" r:id="rId34"/>
    <p:sldId id="296" r:id="rId35"/>
    <p:sldId id="328" r:id="rId36"/>
    <p:sldId id="340" r:id="rId37"/>
    <p:sldId id="312" r:id="rId38"/>
    <p:sldId id="314" r:id="rId39"/>
    <p:sldId id="313" r:id="rId40"/>
    <p:sldId id="315" r:id="rId41"/>
    <p:sldId id="380" r:id="rId42"/>
    <p:sldId id="299" r:id="rId43"/>
    <p:sldId id="386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AE39"/>
    <a:srgbClr val="DE7890"/>
    <a:srgbClr val="0F75BD"/>
    <a:srgbClr val="70B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443463-0221-4100-AC64-46CD091E614B}" v="1989" dt="2019-07-12T14:48:15.5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1df22b638f891ad9" providerId="LiveId" clId="{B0D949A9-3C43-4438-B5E1-402891CB8282}"/>
    <pc:docChg chg="undo custSel addSld modSld">
      <pc:chgData name="" userId="1df22b638f891ad9" providerId="LiveId" clId="{B0D949A9-3C43-4438-B5E1-402891CB8282}" dt="2019-07-12T14:48:15.578" v="1988" actId="20577"/>
      <pc:docMkLst>
        <pc:docMk/>
      </pc:docMkLst>
      <pc:sldChg chg="modSp">
        <pc:chgData name="" userId="1df22b638f891ad9" providerId="LiveId" clId="{B0D949A9-3C43-4438-B5E1-402891CB8282}" dt="2019-07-12T14:48:15.578" v="1988" actId="20577"/>
        <pc:sldMkLst>
          <pc:docMk/>
          <pc:sldMk cId="2613149212" sldId="274"/>
        </pc:sldMkLst>
        <pc:spChg chg="mod">
          <ac:chgData name="" userId="1df22b638f891ad9" providerId="LiveId" clId="{B0D949A9-3C43-4438-B5E1-402891CB8282}" dt="2019-07-12T14:48:15.578" v="1988" actId="20577"/>
          <ac:spMkLst>
            <pc:docMk/>
            <pc:sldMk cId="2613149212" sldId="274"/>
            <ac:spMk id="4" creationId="{43A538EB-BA58-4B2C-9D33-563A53B10883}"/>
          </ac:spMkLst>
        </pc:spChg>
        <pc:spChg chg="mod">
          <ac:chgData name="" userId="1df22b638f891ad9" providerId="LiveId" clId="{B0D949A9-3C43-4438-B5E1-402891CB8282}" dt="2019-07-12T14:48:09.958" v="1973" actId="207"/>
          <ac:spMkLst>
            <pc:docMk/>
            <pc:sldMk cId="2613149212" sldId="274"/>
            <ac:spMk id="5" creationId="{86155073-D661-4F32-A9B5-05ED95E73DC9}"/>
          </ac:spMkLst>
        </pc:spChg>
      </pc:sldChg>
      <pc:sldChg chg="modSp add setBg">
        <pc:chgData name="" userId="1df22b638f891ad9" providerId="LiveId" clId="{B0D949A9-3C43-4438-B5E1-402891CB8282}" dt="2019-07-12T14:17:06.844" v="10" actId="207"/>
        <pc:sldMkLst>
          <pc:docMk/>
          <pc:sldMk cId="269362542" sldId="387"/>
        </pc:sldMkLst>
        <pc:graphicFrameChg chg="modGraphic">
          <ac:chgData name="" userId="1df22b638f891ad9" providerId="LiveId" clId="{B0D949A9-3C43-4438-B5E1-402891CB8282}" dt="2019-07-12T14:17:06.844" v="10" actId="207"/>
          <ac:graphicFrameMkLst>
            <pc:docMk/>
            <pc:sldMk cId="269362542" sldId="387"/>
            <ac:graphicFrameMk id="5" creationId="{EE0F41B1-34DD-40A1-832E-AAE87994DC2D}"/>
          </ac:graphicFrameMkLst>
        </pc:graphicFrameChg>
      </pc:sldChg>
      <pc:sldChg chg="addSp delSp modSp add">
        <pc:chgData name="" userId="1df22b638f891ad9" providerId="LiveId" clId="{B0D949A9-3C43-4438-B5E1-402891CB8282}" dt="2019-07-12T14:44:52.846" v="1945" actId="14100"/>
        <pc:sldMkLst>
          <pc:docMk/>
          <pc:sldMk cId="2476184239" sldId="388"/>
        </pc:sldMkLst>
        <pc:spChg chg="del">
          <ac:chgData name="" userId="1df22b638f891ad9" providerId="LiveId" clId="{B0D949A9-3C43-4438-B5E1-402891CB8282}" dt="2019-07-12T14:17:25.380" v="12"/>
          <ac:spMkLst>
            <pc:docMk/>
            <pc:sldMk cId="2476184239" sldId="388"/>
            <ac:spMk id="2" creationId="{EC6A37C4-3437-4BC3-8D7F-B20A9A5C106A}"/>
          </ac:spMkLst>
        </pc:spChg>
        <pc:spChg chg="del">
          <ac:chgData name="" userId="1df22b638f891ad9" providerId="LiveId" clId="{B0D949A9-3C43-4438-B5E1-402891CB8282}" dt="2019-07-12T14:17:25.380" v="12"/>
          <ac:spMkLst>
            <pc:docMk/>
            <pc:sldMk cId="2476184239" sldId="388"/>
            <ac:spMk id="3" creationId="{09BB53DD-C866-49D3-84C4-62181AD3BC66}"/>
          </ac:spMkLst>
        </pc:spChg>
        <pc:spChg chg="add mod">
          <ac:chgData name="" userId="1df22b638f891ad9" providerId="LiveId" clId="{B0D949A9-3C43-4438-B5E1-402891CB8282}" dt="2019-07-12T14:42:31.634" v="1871" actId="27636"/>
          <ac:spMkLst>
            <pc:docMk/>
            <pc:sldMk cId="2476184239" sldId="388"/>
            <ac:spMk id="4" creationId="{A6BFE7C5-6AD8-45B4-95E4-93AFED12D8E0}"/>
          </ac:spMkLst>
        </pc:spChg>
        <pc:spChg chg="add mod">
          <ac:chgData name="" userId="1df22b638f891ad9" providerId="LiveId" clId="{B0D949A9-3C43-4438-B5E1-402891CB8282}" dt="2019-07-12T14:44:52.846" v="1945" actId="14100"/>
          <ac:spMkLst>
            <pc:docMk/>
            <pc:sldMk cId="2476184239" sldId="388"/>
            <ac:spMk id="5" creationId="{63100088-0BE4-4CAE-8734-8438D9924C83}"/>
          </ac:spMkLst>
        </pc:spChg>
      </pc:sldChg>
      <pc:sldChg chg="addSp delSp modSp add">
        <pc:chgData name="" userId="1df22b638f891ad9" providerId="LiveId" clId="{B0D949A9-3C43-4438-B5E1-402891CB8282}" dt="2019-07-12T14:45:28.281" v="1955" actId="27636"/>
        <pc:sldMkLst>
          <pc:docMk/>
          <pc:sldMk cId="1120667483" sldId="389"/>
        </pc:sldMkLst>
        <pc:spChg chg="del mod">
          <ac:chgData name="" userId="1df22b638f891ad9" providerId="LiveId" clId="{B0D949A9-3C43-4438-B5E1-402891CB8282}" dt="2019-07-12T14:39:45.898" v="1834"/>
          <ac:spMkLst>
            <pc:docMk/>
            <pc:sldMk cId="1120667483" sldId="389"/>
            <ac:spMk id="2" creationId="{7927B300-A50F-465A-8AF1-A3BDC0B38A87}"/>
          </ac:spMkLst>
        </pc:spChg>
        <pc:spChg chg="mod">
          <ac:chgData name="" userId="1df22b638f891ad9" providerId="LiveId" clId="{B0D949A9-3C43-4438-B5E1-402891CB8282}" dt="2019-07-12T14:45:28.281" v="1955" actId="27636"/>
          <ac:spMkLst>
            <pc:docMk/>
            <pc:sldMk cId="1120667483" sldId="389"/>
            <ac:spMk id="3" creationId="{0D5066C8-31BA-4DC7-A816-1DA239A1B247}"/>
          </ac:spMkLst>
        </pc:spChg>
        <pc:spChg chg="add mod">
          <ac:chgData name="" userId="1df22b638f891ad9" providerId="LiveId" clId="{B0D949A9-3C43-4438-B5E1-402891CB8282}" dt="2019-07-12T14:45:14.402" v="1950" actId="20577"/>
          <ac:spMkLst>
            <pc:docMk/>
            <pc:sldMk cId="1120667483" sldId="389"/>
            <ac:spMk id="4" creationId="{394ED381-982B-47F2-918F-5553DE1D416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b="0" i="0" baseline="0" dirty="0">
                <a:effectLst/>
              </a:rPr>
              <a:t>Contributions to living standards (final income): </a:t>
            </a:r>
          </a:p>
          <a:p>
            <a:pPr>
              <a:defRPr sz="3200"/>
            </a:pPr>
            <a:r>
              <a:rPr lang="en-GB" sz="2400" b="0" i="0" baseline="0" dirty="0">
                <a:effectLst/>
              </a:rPr>
              <a:t>across gendered household types</a:t>
            </a:r>
            <a:endParaRPr lang="en-GB" sz="2400" dirty="0">
              <a:effectLst/>
            </a:endParaRPr>
          </a:p>
        </c:rich>
      </c:tx>
      <c:layout>
        <c:manualLayout>
          <c:xMode val="edge"/>
          <c:yMode val="edge"/>
          <c:x val="0.1747326115485564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958628608923883"/>
          <c:y val="0.16443977836103821"/>
          <c:w val="0.57526388888888891"/>
          <c:h val="0.4183715368912219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'Sue''s graphs'!$T$111</c:f>
              <c:strCache>
                <c:ptCount val="1"/>
                <c:pt idx="0">
                  <c:v>Value of public services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graphs'!$T$112:$T$120</c:f>
              <c:numCache>
                <c:formatCode>General</c:formatCode>
                <c:ptCount val="9"/>
                <c:pt idx="0">
                  <c:v>6542.6167668550333</c:v>
                </c:pt>
                <c:pt idx="1">
                  <c:v>5785.8963759221579</c:v>
                </c:pt>
                <c:pt idx="2">
                  <c:v>11270.342967567185</c:v>
                </c:pt>
                <c:pt idx="3">
                  <c:v>22052.690286373756</c:v>
                </c:pt>
                <c:pt idx="4">
                  <c:v>22502.145954783733</c:v>
                </c:pt>
                <c:pt idx="5">
                  <c:v>22913.782645304011</c:v>
                </c:pt>
                <c:pt idx="6">
                  <c:v>8307.6328177770483</c:v>
                </c:pt>
                <c:pt idx="7">
                  <c:v>8593.5497643881081</c:v>
                </c:pt>
                <c:pt idx="8">
                  <c:v>13854.439159800742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C0-48DA-BDAF-FC578A181A3B}"/>
            </c:ext>
          </c:extLst>
        </c:ser>
        <c:ser>
          <c:idx val="1"/>
          <c:order val="1"/>
          <c:tx>
            <c:strRef>
              <c:f>'Sue''s graphs'!$U$111</c:f>
              <c:strCache>
                <c:ptCount val="1"/>
                <c:pt idx="0">
                  <c:v>Benefits and tax credits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graphs'!$U$112:$U$120</c:f>
              <c:numCache>
                <c:formatCode>General</c:formatCode>
                <c:ptCount val="9"/>
                <c:pt idx="0">
                  <c:v>5913.6692829745025</c:v>
                </c:pt>
                <c:pt idx="1">
                  <c:v>5273.3093096659622</c:v>
                </c:pt>
                <c:pt idx="2">
                  <c:v>12466.691777810564</c:v>
                </c:pt>
                <c:pt idx="3">
                  <c:v>17475.50728207513</c:v>
                </c:pt>
                <c:pt idx="4">
                  <c:v>12293.515449280221</c:v>
                </c:pt>
                <c:pt idx="5">
                  <c:v>16155.541965427961</c:v>
                </c:pt>
                <c:pt idx="6">
                  <c:v>14548.862709493656</c:v>
                </c:pt>
                <c:pt idx="7">
                  <c:v>14678.496112967734</c:v>
                </c:pt>
                <c:pt idx="8">
                  <c:v>24886.977662917681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C0-48DA-BDAF-FC578A181A3B}"/>
            </c:ext>
          </c:extLst>
        </c:ser>
        <c:ser>
          <c:idx val="2"/>
          <c:order val="2"/>
          <c:tx>
            <c:strRef>
              <c:f>'Sue''s graphs'!$V$111</c:f>
              <c:strCache>
                <c:ptCount val="1"/>
                <c:pt idx="0">
                  <c:v>Take home pay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graphs'!$V$112:$V$120</c:f>
              <c:numCache>
                <c:formatCode>General</c:formatCode>
                <c:ptCount val="9"/>
                <c:pt idx="0">
                  <c:v>15280.191060438019</c:v>
                </c:pt>
                <c:pt idx="1">
                  <c:v>17006.401928163352</c:v>
                </c:pt>
                <c:pt idx="2">
                  <c:v>33523.069202453735</c:v>
                </c:pt>
                <c:pt idx="3">
                  <c:v>8462.7974338012555</c:v>
                </c:pt>
                <c:pt idx="4">
                  <c:v>17722.060598013049</c:v>
                </c:pt>
                <c:pt idx="5">
                  <c:v>40327.171473828923</c:v>
                </c:pt>
                <c:pt idx="6">
                  <c:v>3457.5481959827098</c:v>
                </c:pt>
                <c:pt idx="7">
                  <c:v>5687.9892667572112</c:v>
                </c:pt>
                <c:pt idx="8">
                  <c:v>19004.574901105298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C0-48DA-BDAF-FC578A181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84413200"/>
        <c:axId val="684414512"/>
      </c:barChart>
      <c:catAx>
        <c:axId val="68441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414512"/>
        <c:crossesAt val="0"/>
        <c:auto val="1"/>
        <c:lblAlgn val="ctr"/>
        <c:lblOffset val="100"/>
        <c:noMultiLvlLbl val="0"/>
      </c:catAx>
      <c:valAx>
        <c:axId val="68441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41320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3517782152230959"/>
          <c:y val="0.63793015456401281"/>
          <c:w val="0.26343328958880136"/>
          <c:h val="0.36041732283464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</cdr:x>
      <cdr:y>0.76776</cdr:y>
    </cdr:from>
    <cdr:to>
      <cdr:x>1</cdr:x>
      <cdr:y>0.86201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4818B7D2-EF7E-49F8-AF7C-14FEEBD5E524}"/>
            </a:ext>
          </a:extLst>
        </cdr:cNvPr>
        <cdr:cNvSpPr txBox="1"/>
      </cdr:nvSpPr>
      <cdr:spPr>
        <a:xfrm xmlns:a="http://schemas.openxmlformats.org/drawingml/2006/main">
          <a:off x="7223761" y="5265309"/>
          <a:ext cx="1920239" cy="64633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Benefits and cash transfers</a:t>
          </a:r>
          <a:endParaRPr lang="en-GB" dirty="0"/>
        </a:p>
      </cdr:txBody>
    </cdr:sp>
  </cdr:relSizeAnchor>
  <cdr:relSizeAnchor xmlns:cdr="http://schemas.openxmlformats.org/drawingml/2006/chartDrawing">
    <cdr:from>
      <cdr:x>0.79</cdr:x>
      <cdr:y>0.65639</cdr:y>
    </cdr:from>
    <cdr:to>
      <cdr:x>0.97179</cdr:x>
      <cdr:y>0.71024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4818B7D2-EF7E-49F8-AF7C-14FEEBD5E524}"/>
            </a:ext>
          </a:extLst>
        </cdr:cNvPr>
        <cdr:cNvSpPr txBox="1"/>
      </cdr:nvSpPr>
      <cdr:spPr>
        <a:xfrm xmlns:a="http://schemas.openxmlformats.org/drawingml/2006/main">
          <a:off x="7223761" y="4501495"/>
          <a:ext cx="1662315" cy="3693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s-E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Original income</a:t>
          </a:r>
          <a:endParaRPr lang="en-GB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E4C7E-998D-4424-A80E-0CBAC059067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006F1-B12F-4378-A741-05EE5FA92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898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68003-6EDE-42E4-B500-80936A36C2E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2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05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140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427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363FC-FFC8-4A72-9AC6-CA781D3ADB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2" y="1102673"/>
            <a:ext cx="8069295" cy="48927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173FC2-102F-4587-84B2-852278205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069295" cy="86255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13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93B97EDE-054D-4037-AD95-66F58043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069295" cy="86255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849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7EBA3-97C7-42FD-BC7A-9E8373818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962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820CD-99BC-4912-A6E2-C5FDABC9ED03}"/>
              </a:ext>
            </a:extLst>
          </p:cNvPr>
          <p:cNvSpPr txBox="1">
            <a:spLocks/>
          </p:cNvSpPr>
          <p:nvPr userDrawn="1"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08A0679B-0A8C-4E05-B3C0-C700836BB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069295" cy="86255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E4E251-1206-4EA3-8EA3-F9523C6C1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875" y="1325563"/>
            <a:ext cx="7991475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082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74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02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35A4581F-EE46-4169-8DD4-C0F35AFB6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2697352-6778-4878-A8CE-8EAE686C5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5F26756-814F-4412-967B-0EF095E67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859D3-959B-4FB1-9EAD-C48730F3FC7A}" type="datetimeFigureOut">
              <a:rPr lang="en-GB" smtClean="0"/>
              <a:t>12/07/2019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DF956F9-1EA6-47B5-8383-0D382B1C3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2193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84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074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52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9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33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86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6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5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1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40D8A-EC1C-4992-AEB3-EF46D818BA5B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5B256-DC43-4242-9F38-B0F550365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9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san.Himmelweit@open.ac.uk" TargetMode="Externa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7FE5871-AA96-4CC7-AA97-65D090223AC6}"/>
              </a:ext>
            </a:extLst>
          </p:cNvPr>
          <p:cNvSpPr/>
          <p:nvPr/>
        </p:nvSpPr>
        <p:spPr>
          <a:xfrm>
            <a:off x="1305612" y="2728762"/>
            <a:ext cx="65327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Gender Equality Impact Assessment of Taxes and Transfer payments</a:t>
            </a:r>
          </a:p>
          <a:p>
            <a:pPr algn="ctr"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usan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Himmelweit, Women’s Budget Group</a:t>
            </a:r>
          </a:p>
          <a:p>
            <a:pPr algn="ctr"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S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usan.Himmelweit@open.ac.uk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883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D94F4B-348A-4449-B676-7B92A887DD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743" y="618543"/>
            <a:ext cx="8813559" cy="3270285"/>
          </a:xfrm>
        </p:spPr>
        <p:txBody>
          <a:bodyPr numCol="2"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altLang="en-US" sz="2800" b="1" dirty="0">
                <a:solidFill>
                  <a:srgbClr val="7030A0"/>
                </a:solidFill>
              </a:rPr>
              <a:t>Distributional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400" dirty="0"/>
              <a:t>various types of income and wealth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b="1" dirty="0">
                <a:solidFill>
                  <a:srgbClr val="7030A0"/>
                </a:solidFill>
              </a:rPr>
              <a:t>E</a:t>
            </a:r>
            <a:r>
              <a:rPr lang="en-GB" altLang="en-US" sz="2800" b="1" dirty="0" err="1">
                <a:solidFill>
                  <a:srgbClr val="7030A0"/>
                </a:solidFill>
              </a:rPr>
              <a:t>mployment</a:t>
            </a:r>
            <a:r>
              <a:rPr lang="en-GB" altLang="en-US" sz="2800" b="1" dirty="0">
                <a:solidFill>
                  <a:srgbClr val="7030A0"/>
                </a:solidFill>
              </a:rPr>
              <a:t> opportunities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400" dirty="0"/>
              <a:t>whether jobs exist and employ women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altLang="en-US" sz="2800" b="1" dirty="0">
                <a:solidFill>
                  <a:srgbClr val="7030A0"/>
                </a:solidFill>
              </a:rPr>
              <a:t>Employment incentives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400" dirty="0"/>
              <a:t>gains to employment, net of costs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altLang="en-US" sz="2800" b="1" dirty="0">
                <a:solidFill>
                  <a:srgbClr val="7030A0"/>
                </a:solidFill>
              </a:rPr>
              <a:t>Earnings/hours of employment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en-US" sz="2800" b="1" dirty="0">
                <a:solidFill>
                  <a:srgbClr val="7030A0"/>
                </a:solidFill>
              </a:rPr>
              <a:t>U</a:t>
            </a:r>
            <a:r>
              <a:rPr lang="en-GB" altLang="en-US" sz="2800" b="1" dirty="0" err="1">
                <a:solidFill>
                  <a:srgbClr val="7030A0"/>
                </a:solidFill>
              </a:rPr>
              <a:t>npaid</a:t>
            </a:r>
            <a:r>
              <a:rPr lang="en-GB" altLang="en-US" sz="2800" b="1" dirty="0">
                <a:solidFill>
                  <a:srgbClr val="7030A0"/>
                </a:solidFill>
              </a:rPr>
              <a:t> time-use/leisure time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400" dirty="0" err="1"/>
              <a:t>eg</a:t>
            </a:r>
            <a:r>
              <a:rPr lang="en-GB" altLang="en-US" sz="2400" dirty="0"/>
              <a:t> </a:t>
            </a:r>
            <a:r>
              <a:rPr lang="en-US" sz="2400" dirty="0"/>
              <a:t>opportunities for men to care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900" b="1" dirty="0">
                <a:solidFill>
                  <a:srgbClr val="7030A0"/>
                </a:solidFill>
              </a:rPr>
              <a:t>Access to</a:t>
            </a:r>
            <a:r>
              <a:rPr lang="en-US" sz="2900" dirty="0"/>
              <a:t> and </a:t>
            </a:r>
            <a:r>
              <a:rPr lang="en-US" sz="2900" b="1" dirty="0">
                <a:solidFill>
                  <a:srgbClr val="7030A0"/>
                </a:solidFill>
              </a:rPr>
              <a:t>quality of 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Education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Housing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Health care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Mobility/use of transport services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Care</a:t>
            </a:r>
          </a:p>
          <a:p>
            <a:pPr marL="979200" lvl="1">
              <a:lnSpc>
                <a:spcPct val="120000"/>
              </a:lnSpc>
              <a:spcBef>
                <a:spcPts val="0"/>
              </a:spcBef>
            </a:pPr>
            <a:r>
              <a:rPr lang="en-GB" altLang="en-US" sz="2900" dirty="0"/>
              <a:t>Capabilities</a:t>
            </a:r>
            <a:endParaRPr lang="en-GB" sz="2900" dirty="0"/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endParaRPr lang="en-GB" alt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EFC69D-8C9B-4EF4-AB35-4E8B897AC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0"/>
            <a:ext cx="8240745" cy="55236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Many different gender inequalities</a:t>
            </a:r>
            <a:r>
              <a:rPr lang="en-US" dirty="0"/>
              <a:t>	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FEB1A1-D43F-4E35-92C9-F02B7D1F7E6C}"/>
              </a:ext>
            </a:extLst>
          </p:cNvPr>
          <p:cNvSpPr/>
          <p:nvPr/>
        </p:nvSpPr>
        <p:spPr>
          <a:xfrm>
            <a:off x="1849821" y="4204138"/>
            <a:ext cx="7483365" cy="257503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These gender equalities are interrelated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/>
              <a:t>need challenging simultaneously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 theory should assess any policy’s impact on all of these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 practice, tend to assess particular policies impact on particular gender inequalities</a:t>
            </a:r>
          </a:p>
        </p:txBody>
      </p:sp>
    </p:spTree>
    <p:extLst>
      <p:ext uri="{BB962C8B-B14F-4D97-AF65-F5344CB8AC3E}">
        <p14:creationId xmlns:p14="http://schemas.microsoft.com/office/powerpoint/2010/main" val="25793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AB2F7-9BE5-480E-9AE1-CF591B273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072" y="1354922"/>
            <a:ext cx="8182550" cy="4982817"/>
          </a:xfrm>
        </p:spPr>
        <p:txBody>
          <a:bodyPr wrap="square">
            <a:normAutofit/>
          </a:bodyPr>
          <a:lstStyle/>
          <a:p>
            <a:r>
              <a:rPr lang="en-US" altLang="en-US" sz="2400" dirty="0"/>
              <a:t>Focus on </a:t>
            </a:r>
            <a:r>
              <a:rPr lang="en-US" altLang="en-US" sz="2400" b="1" dirty="0">
                <a:solidFill>
                  <a:srgbClr val="7030A0"/>
                </a:solidFill>
              </a:rPr>
              <a:t>individuals</a:t>
            </a:r>
            <a:r>
              <a:rPr lang="en-US" altLang="en-US" sz="2400" dirty="0"/>
              <a:t> as well as households</a:t>
            </a:r>
          </a:p>
          <a:p>
            <a:pPr lvl="1"/>
            <a:r>
              <a:rPr lang="en-US" altLang="en-US" sz="2000" dirty="0"/>
              <a:t>Resources and opportunities not necessarily equally shared within households</a:t>
            </a:r>
          </a:p>
          <a:p>
            <a:pPr lvl="1"/>
            <a:r>
              <a:rPr lang="en-US" altLang="en-US" sz="2000" dirty="0"/>
              <a:t>Individuals live in a number of different households over their life time</a:t>
            </a:r>
          </a:p>
          <a:p>
            <a:pPr lvl="1"/>
            <a:r>
              <a:rPr lang="en-US" altLang="en-US" sz="2000" dirty="0"/>
              <a:t>Individual interests cannot be submerged in those of their households</a:t>
            </a:r>
          </a:p>
          <a:p>
            <a:r>
              <a:rPr lang="en-US" altLang="en-US" sz="2400" dirty="0"/>
              <a:t>But there are </a:t>
            </a:r>
            <a:r>
              <a:rPr lang="en-US" altLang="en-US" sz="2400" b="1" dirty="0">
                <a:solidFill>
                  <a:srgbClr val="7030A0"/>
                </a:solidFill>
              </a:rPr>
              <a:t>inequalities between different types of househo</a:t>
            </a:r>
            <a:r>
              <a:rPr lang="en-US" altLang="en-US" sz="2400" dirty="0"/>
              <a:t>lds too that may be gendered</a:t>
            </a:r>
          </a:p>
          <a:p>
            <a:pPr lvl="1"/>
            <a:r>
              <a:rPr lang="en-US" altLang="en-US" sz="2000" dirty="0"/>
              <a:t> </a:t>
            </a:r>
            <a:r>
              <a:rPr lang="en-US" altLang="en-US" sz="2000" dirty="0" err="1"/>
              <a:t>eg</a:t>
            </a:r>
            <a:r>
              <a:rPr lang="en-US" altLang="en-US" sz="2000" dirty="0"/>
              <a:t> households with only women tend to be poorer – no access to a male wage</a:t>
            </a:r>
          </a:p>
          <a:p>
            <a:pPr lvl="1"/>
            <a:r>
              <a:rPr lang="en-US" altLang="en-US" sz="2000" dirty="0"/>
              <a:t>And resources are shared within households even if not necessarily equally</a:t>
            </a:r>
          </a:p>
          <a:p>
            <a:pPr lvl="1"/>
            <a:r>
              <a:rPr lang="en-US" altLang="en-US" sz="2000" dirty="0"/>
              <a:t>Single women households are more likely to be of low income and depend on public services (and be parents or pensioners) than single men households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AE4CB-6C9B-4306-8A25-02A10C027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484585" cy="862554"/>
          </a:xfrm>
        </p:spPr>
        <p:txBody>
          <a:bodyPr/>
          <a:lstStyle/>
          <a:p>
            <a:r>
              <a:rPr lang="en-US" dirty="0"/>
              <a:t>Intra vs inter household inequalities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447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56878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Distributional impact on various categories of income</a:t>
                      </a:r>
                      <a:endParaRPr lang="en-GB" dirty="0"/>
                    </a:p>
                  </a:txBody>
                  <a:tcPr>
                    <a:solidFill>
                      <a:srgbClr val="70B6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4660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7">
            <a:extLst>
              <a:ext uri="{FF2B5EF4-FFF2-40B4-BE49-F238E27FC236}">
                <a16:creationId xmlns:a16="http://schemas.microsoft.com/office/drawing/2014/main" id="{C79E4508-9CD3-42E8-A077-DDC38CE8E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872438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ORIGINAL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6" name="AutoShape 5">
            <a:extLst>
              <a:ext uri="{FF2B5EF4-FFF2-40B4-BE49-F238E27FC236}">
                <a16:creationId xmlns:a16="http://schemas.microsoft.com/office/drawing/2014/main" id="{5283FDE6-0641-4A42-99C1-E5106E7ECB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7736" y="4040696"/>
            <a:ext cx="1588" cy="625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Rectangle 18">
            <a:extLst>
              <a:ext uri="{FF2B5EF4-FFF2-40B4-BE49-F238E27FC236}">
                <a16:creationId xmlns:a16="http://schemas.microsoft.com/office/drawing/2014/main" id="{4549FFCF-1980-4F13-A9FC-DC55629FE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4" name="AutoShape 2">
            <a:extLst>
              <a:ext uri="{FF2B5EF4-FFF2-40B4-BE49-F238E27FC236}">
                <a16:creationId xmlns:a16="http://schemas.microsoft.com/office/drawing/2014/main" id="{703E385C-DC03-4200-BFAC-A26D2085F6F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8880" y="3136899"/>
            <a:ext cx="178561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742C345B-3461-4B20-9316-0394A4FDB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026" y="1488263"/>
            <a:ext cx="2716004" cy="92224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CASH TRANSFERS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(for example state pensions)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6B576564-F7E8-44CE-9B48-FA82D6D21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707" y="2223280"/>
            <a:ext cx="1817087" cy="60803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GROSS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C542680F-4CEC-4423-B353-C73D467FA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752" y="2722025"/>
            <a:ext cx="2700123" cy="719586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DIRECT TAXES  including NATIONAL INSURANCE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Rectangle 13">
            <a:extLst>
              <a:ext uri="{FF2B5EF4-FFF2-40B4-BE49-F238E27FC236}">
                <a16:creationId xmlns:a16="http://schemas.microsoft.com/office/drawing/2014/main" id="{52094868-1713-4F10-9A59-FDE5B765C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707" y="3421280"/>
            <a:ext cx="1817087" cy="60803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DISPOSABLE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ectangle 12">
            <a:extLst>
              <a:ext uri="{FF2B5EF4-FFF2-40B4-BE49-F238E27FC236}">
                <a16:creationId xmlns:a16="http://schemas.microsoft.com/office/drawing/2014/main" id="{1DF24BC8-7EFF-440C-AC7E-CB62AB151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7866" y="4029311"/>
            <a:ext cx="2692922" cy="86780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INDIRECT TAXES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cs typeface="Times New Roman" panose="02020603050405020304" pitchFamily="18" charset="0"/>
              </a:rPr>
              <a:t>Including VAT and EXCISE DUTIES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2E10B1FE-651E-4DE3-95E0-258CE296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707" y="4676628"/>
            <a:ext cx="1817087" cy="60803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POST –TAX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BFA7B95-AF22-41E2-8796-A98E7578D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272" y="5092467"/>
            <a:ext cx="2737728" cy="922243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BENEFITS IN KIND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(for example health, care and education services)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id="{145E5CC6-CF78-4656-A976-20837CED3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707" y="5863368"/>
            <a:ext cx="1817087" cy="60803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FINAL INCOME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(living standards)</a:t>
            </a:r>
          </a:p>
        </p:txBody>
      </p:sp>
      <p:sp>
        <p:nvSpPr>
          <p:cNvPr id="33" name="AutoShape 8">
            <a:extLst>
              <a:ext uri="{FF2B5EF4-FFF2-40B4-BE49-F238E27FC236}">
                <a16:creationId xmlns:a16="http://schemas.microsoft.com/office/drawing/2014/main" id="{17B9BAE9-E09D-4E18-90E8-512760E9D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4863" y="1588716"/>
            <a:ext cx="0" cy="61370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AutoShape 6">
            <a:extLst>
              <a:ext uri="{FF2B5EF4-FFF2-40B4-BE49-F238E27FC236}">
                <a16:creationId xmlns:a16="http://schemas.microsoft.com/office/drawing/2014/main" id="{A1A4166B-CF65-46EE-ADFA-7941DB153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4863" y="2842798"/>
            <a:ext cx="0" cy="5988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AutoShape 2">
            <a:extLst>
              <a:ext uri="{FF2B5EF4-FFF2-40B4-BE49-F238E27FC236}">
                <a16:creationId xmlns:a16="http://schemas.microsoft.com/office/drawing/2014/main" id="{6899E41D-1696-4505-8C1E-5FCDCF126C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6466" y="4369772"/>
            <a:ext cx="180256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Rectangle 20">
            <a:extLst>
              <a:ext uri="{FF2B5EF4-FFF2-40B4-BE49-F238E27FC236}">
                <a16:creationId xmlns:a16="http://schemas.microsoft.com/office/drawing/2014/main" id="{CD4CC7AC-A04E-4C31-97F1-3B2743537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272" y="724527"/>
            <a:ext cx="83986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indent="139700"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700" algn="l"/>
                <a:tab pos="457200" algn="l"/>
                <a:tab pos="4316413" algn="l"/>
              </a:tabLst>
            </a:pPr>
            <a:r>
              <a:rPr kumimoji="0" lang="en-US" altLang="en-US" sz="28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TRANSFERS</a:t>
            </a:r>
            <a:r>
              <a:rPr kumimoji="0" lang="en-US" altLang="en-US" sz="2800" b="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	      		</a:t>
            </a:r>
            <a:r>
              <a:rPr kumimoji="0" lang="en-US" altLang="en-US" sz="28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TAXES</a:t>
            </a:r>
            <a:endParaRPr kumimoji="0" lang="en-GB" altLang="en-US" sz="280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" name="AutoShape 8">
            <a:extLst>
              <a:ext uri="{FF2B5EF4-FFF2-40B4-BE49-F238E27FC236}">
                <a16:creationId xmlns:a16="http://schemas.microsoft.com/office/drawing/2014/main" id="{AA9C44E2-1EC9-4850-AF8B-7D45796A6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8880" y="5244580"/>
            <a:ext cx="0" cy="61370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AutoShape 2">
            <a:extLst>
              <a:ext uri="{FF2B5EF4-FFF2-40B4-BE49-F238E27FC236}">
                <a16:creationId xmlns:a16="http://schemas.microsoft.com/office/drawing/2014/main" id="{15C2FF7E-0E1A-474F-B508-96BB795D59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3588" y="5551434"/>
            <a:ext cx="127196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AutoShape 2">
            <a:extLst>
              <a:ext uri="{FF2B5EF4-FFF2-40B4-BE49-F238E27FC236}">
                <a16:creationId xmlns:a16="http://schemas.microsoft.com/office/drawing/2014/main" id="{15BFF75E-50EE-4971-9B41-96377959713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8619" y="1894607"/>
            <a:ext cx="127196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2F0004-9B38-4F7A-AFBC-4A61CF9B1F98}"/>
              </a:ext>
            </a:extLst>
          </p:cNvPr>
          <p:cNvSpPr txBox="1"/>
          <p:nvPr/>
        </p:nvSpPr>
        <p:spPr>
          <a:xfrm>
            <a:off x="1589561" y="-35653"/>
            <a:ext cx="6186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i="1" dirty="0">
                <a:ea typeface="Calibri" panose="020F0502020204030204" pitchFamily="34" charset="0"/>
                <a:cs typeface="Arial" panose="020B0604020202020204" pitchFamily="34" charset="0"/>
              </a:rPr>
              <a:t>categories of household income    </a:t>
            </a:r>
            <a:r>
              <a:rPr lang="en-US" altLang="en-US" i="1" dirty="0"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091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173FF8-7A90-4285-A58B-6C8641ED5F44}"/>
              </a:ext>
            </a:extLst>
          </p:cNvPr>
          <p:cNvGraphicFramePr>
            <a:graphicFrameLocks/>
          </p:cNvGraphicFramePr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818B7D2-EF7E-49F8-AF7C-14FEEBD5E524}"/>
              </a:ext>
            </a:extLst>
          </p:cNvPr>
          <p:cNvSpPr txBox="1"/>
          <p:nvPr/>
        </p:nvSpPr>
        <p:spPr>
          <a:xfrm>
            <a:off x="7223761" y="6106774"/>
            <a:ext cx="1920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Public services (benefits in kind)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719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B6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z="31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Cash transfers/Social security</a:t>
            </a:r>
            <a:br>
              <a:rPr lang="en-GB" altLang="en-US" sz="31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altLang="en-US" sz="27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Original income </a:t>
            </a:r>
            <a:r>
              <a:rPr lang="en-GB" altLang="en-US" sz="27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700" b="1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Gross income</a:t>
            </a:r>
            <a:br>
              <a:rPr lang="en-GB" altLang="en-US" sz="2800" b="1" dirty="0"/>
            </a:br>
            <a:endParaRPr lang="en-GB" altLang="en-US" sz="2700" b="1" i="1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746443" y="1339215"/>
            <a:ext cx="8069295" cy="5121275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GB" altLang="en-US" sz="2200" b="1" dirty="0">
                <a:solidFill>
                  <a:srgbClr val="7030A0"/>
                </a:solidFill>
              </a:rPr>
              <a:t>On distribution</a:t>
            </a:r>
          </a:p>
          <a:p>
            <a:pPr>
              <a:spcBef>
                <a:spcPts val="500"/>
              </a:spcBef>
            </a:pPr>
            <a:r>
              <a:rPr lang="en-GB" altLang="en-US" sz="2200" b="1" dirty="0">
                <a:solidFill>
                  <a:srgbClr val="7030A0"/>
                </a:solidFill>
              </a:rPr>
              <a:t>Women</a:t>
            </a:r>
            <a:r>
              <a:rPr lang="en-GB" altLang="en-US" sz="2200" dirty="0"/>
              <a:t> tend to receive more of their household and individual income in the form of </a:t>
            </a:r>
            <a:r>
              <a:rPr lang="en-GB" altLang="en-US" sz="2200" b="1" dirty="0">
                <a:solidFill>
                  <a:srgbClr val="7030A0"/>
                </a:solidFill>
              </a:rPr>
              <a:t>transfer payments</a:t>
            </a:r>
            <a:endParaRPr lang="en-GB" altLang="en-US" sz="2200" dirty="0"/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altLang="en-US" sz="1900" dirty="0"/>
              <a:t>More likely to live in households with children 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altLang="en-US" sz="1900" dirty="0">
                <a:sym typeface="Wingdings" panose="05000000000000000000" pitchFamily="2" charset="2"/>
              </a:rPr>
              <a:t>And individually to receive child-related benefits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1900" dirty="0"/>
              <a:t>L</a:t>
            </a:r>
            <a:r>
              <a:rPr lang="en-GB" altLang="en-US" sz="1900" dirty="0" err="1"/>
              <a:t>ower</a:t>
            </a:r>
            <a:r>
              <a:rPr lang="en-GB" altLang="en-US" sz="1900" dirty="0"/>
              <a:t> earnings individually and more likely to live in lower income households (especially if sole adult) </a:t>
            </a:r>
          </a:p>
          <a:p>
            <a:pPr lvl="2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altLang="en-US" sz="1900" dirty="0">
                <a:solidFill>
                  <a:prstClr val="black"/>
                </a:solidFill>
                <a:sym typeface="Wingdings" panose="05000000000000000000" pitchFamily="2" charset="2"/>
              </a:rPr>
              <a:t> more likely to receive means tested benefits</a:t>
            </a:r>
            <a:endParaRPr lang="en-GB" altLang="en-US" sz="1900" dirty="0"/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altLang="en-US" sz="1900" dirty="0"/>
              <a:t>More dependent on state if it provides support in old age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altLang="en-US" sz="1900" dirty="0"/>
          </a:p>
          <a:p>
            <a:pPr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200" b="1" dirty="0">
                <a:solidFill>
                  <a:srgbClr val="7030A0"/>
                </a:solidFill>
              </a:rPr>
              <a:t>Social security systems/cash transfers</a:t>
            </a:r>
            <a:r>
              <a:rPr lang="en-US" altLang="en-US" sz="2200" b="1" dirty="0">
                <a:solidFill>
                  <a:schemeClr val="accent4"/>
                </a:solidFill>
              </a:rPr>
              <a:t> </a:t>
            </a:r>
            <a:r>
              <a:rPr lang="en-US" altLang="en-US" sz="2200" dirty="0"/>
              <a:t>tend to 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1900" b="1" dirty="0">
                <a:solidFill>
                  <a:srgbClr val="7030A0"/>
                </a:solidFill>
              </a:rPr>
              <a:t>reduce inter-household </a:t>
            </a:r>
            <a:r>
              <a:rPr lang="en-US" altLang="en-US" sz="1900" dirty="0"/>
              <a:t>gender inequality in gross incomes, and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1900" dirty="0"/>
              <a:t>if paid to women, </a:t>
            </a:r>
            <a:r>
              <a:rPr lang="en-US" altLang="en-US" sz="1900" b="1" dirty="0">
                <a:solidFill>
                  <a:srgbClr val="7030A0"/>
                </a:solidFill>
              </a:rPr>
              <a:t>reduce intra-household </a:t>
            </a:r>
            <a:r>
              <a:rPr lang="en-US" altLang="en-US" sz="1900" dirty="0"/>
              <a:t>inequality in gross incomes</a:t>
            </a:r>
          </a:p>
          <a:p>
            <a:pPr lvl="1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altLang="en-US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95BFA2-0F37-4D20-AD24-A5DAC4826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altLang="en-US" sz="31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Cash transfers/Social security</a:t>
            </a:r>
            <a:br>
              <a:rPr lang="en-GB" altLang="en-US" b="1" dirty="0">
                <a:solidFill>
                  <a:srgbClr val="7030A0"/>
                </a:solidFill>
              </a:rPr>
            </a:br>
            <a:r>
              <a:rPr lang="en-GB" altLang="en-US" sz="2700" b="1" dirty="0"/>
              <a:t>Original income </a:t>
            </a:r>
            <a:r>
              <a:rPr lang="en-GB" altLang="en-US" sz="2700" dirty="0">
                <a:sym typeface="Wingdings" panose="05000000000000000000" pitchFamily="2" charset="2"/>
              </a:rPr>
              <a:t> </a:t>
            </a:r>
            <a:r>
              <a:rPr lang="en-GB" altLang="en-US" sz="2700" b="1" dirty="0">
                <a:sym typeface="Wingdings" panose="05000000000000000000" pitchFamily="2" charset="2"/>
              </a:rPr>
              <a:t>Gross income</a:t>
            </a:r>
            <a:br>
              <a:rPr lang="en-GB" altLang="en-US" sz="4000" b="1" dirty="0"/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7E9980-CBBE-4D3C-88A8-87A0F21AC0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5325" y="1102674"/>
            <a:ext cx="8153400" cy="504031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altLang="en-US" sz="2400" b="1" dirty="0">
                <a:solidFill>
                  <a:srgbClr val="7030A0"/>
                </a:solidFill>
              </a:rPr>
              <a:t>On employment incentives 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GB" altLang="en-US" sz="2400" dirty="0"/>
              <a:t>Form of cash transfers matters:</a:t>
            </a:r>
          </a:p>
          <a:p>
            <a:pPr>
              <a:lnSpc>
                <a:spcPct val="100000"/>
              </a:lnSpc>
            </a:pPr>
            <a:r>
              <a:rPr lang="en-GB" altLang="en-US" sz="2400" dirty="0"/>
              <a:t>Any </a:t>
            </a:r>
            <a:r>
              <a:rPr lang="en-GB" altLang="en-US" sz="2400" b="1" dirty="0">
                <a:solidFill>
                  <a:srgbClr val="7030A0"/>
                </a:solidFill>
              </a:rPr>
              <a:t>conditions of receipt </a:t>
            </a:r>
            <a:r>
              <a:rPr lang="en-GB" altLang="en-US" sz="2400" dirty="0"/>
              <a:t>and what they require</a:t>
            </a:r>
          </a:p>
          <a:p>
            <a:pPr lvl="1">
              <a:lnSpc>
                <a:spcPct val="100000"/>
              </a:lnSpc>
            </a:pPr>
            <a:r>
              <a:rPr lang="en-GB" altLang="en-US" sz="2100" b="1" dirty="0">
                <a:solidFill>
                  <a:srgbClr val="7030A0"/>
                </a:solidFill>
              </a:rPr>
              <a:t>Conditionality can reduce employment possibilities </a:t>
            </a:r>
          </a:p>
          <a:p>
            <a:pPr lvl="1">
              <a:lnSpc>
                <a:spcPct val="100000"/>
              </a:lnSpc>
            </a:pPr>
            <a:r>
              <a:rPr lang="en-US" altLang="en-US" sz="2100" dirty="0"/>
              <a:t>w</a:t>
            </a:r>
            <a:r>
              <a:rPr lang="en-GB" altLang="en-US" sz="2100" dirty="0" err="1"/>
              <a:t>orsening</a:t>
            </a:r>
            <a:r>
              <a:rPr lang="en-GB" altLang="en-US" sz="2100" dirty="0"/>
              <a:t> employment opportunities, generally for women</a:t>
            </a:r>
          </a:p>
          <a:p>
            <a:pPr>
              <a:lnSpc>
                <a:spcPct val="100000"/>
              </a:lnSpc>
            </a:pPr>
            <a:r>
              <a:rPr lang="en-US" altLang="en-US" sz="2400" dirty="0"/>
              <a:t>Whether </a:t>
            </a:r>
            <a:r>
              <a:rPr lang="en-US" altLang="en-US" sz="2400" b="1" dirty="0">
                <a:solidFill>
                  <a:srgbClr val="7030A0"/>
                </a:solidFill>
              </a:rPr>
              <a:t>i</a:t>
            </a:r>
            <a:r>
              <a:rPr lang="en-GB" altLang="en-US" sz="2400" b="1" dirty="0" err="1">
                <a:solidFill>
                  <a:srgbClr val="7030A0"/>
                </a:solidFill>
              </a:rPr>
              <a:t>ncome</a:t>
            </a:r>
            <a:r>
              <a:rPr lang="en-GB" altLang="en-US" sz="2400" b="1" dirty="0">
                <a:solidFill>
                  <a:srgbClr val="7030A0"/>
                </a:solidFill>
              </a:rPr>
              <a:t>-tested</a:t>
            </a:r>
            <a:r>
              <a:rPr lang="en-GB" altLang="en-US" sz="2400" dirty="0"/>
              <a:t>, how severely and on whose income</a:t>
            </a:r>
          </a:p>
          <a:p>
            <a:pPr lvl="1">
              <a:lnSpc>
                <a:spcPct val="100000"/>
              </a:lnSpc>
            </a:pPr>
            <a:r>
              <a:rPr lang="en-GB" altLang="en-US" sz="2100" b="1" dirty="0">
                <a:solidFill>
                  <a:srgbClr val="7030A0"/>
                </a:solidFill>
              </a:rPr>
              <a:t>income testing can reduce the gains to employment</a:t>
            </a:r>
          </a:p>
          <a:p>
            <a:pPr lvl="2">
              <a:lnSpc>
                <a:spcPct val="100000"/>
              </a:lnSpc>
            </a:pPr>
            <a:r>
              <a:rPr lang="en-GB" altLang="en-US" sz="2100" dirty="0"/>
              <a:t>particularly if there are employment expenses e.g. childcare</a:t>
            </a:r>
          </a:p>
          <a:p>
            <a:pPr lvl="1">
              <a:lnSpc>
                <a:spcPct val="100000"/>
              </a:lnSpc>
            </a:pPr>
            <a:r>
              <a:rPr lang="en-GB" altLang="en-US" sz="2100" b="1" dirty="0">
                <a:solidFill>
                  <a:srgbClr val="7030A0"/>
                </a:solidFill>
              </a:rPr>
              <a:t>household income testing </a:t>
            </a:r>
            <a:r>
              <a:rPr lang="en-GB" altLang="en-US" sz="2100" dirty="0"/>
              <a:t>particularly reduces incentives for lower earner </a:t>
            </a:r>
          </a:p>
          <a:p>
            <a:pPr lvl="1">
              <a:lnSpc>
                <a:spcPct val="100000"/>
              </a:lnSpc>
            </a:pPr>
            <a:r>
              <a:rPr lang="en-US" altLang="en-US" sz="2100" dirty="0"/>
              <a:t>w</a:t>
            </a:r>
            <a:r>
              <a:rPr lang="en-GB" altLang="en-US" sz="2100" dirty="0" err="1"/>
              <a:t>orsening</a:t>
            </a:r>
            <a:r>
              <a:rPr lang="en-GB" altLang="en-US" sz="2100" dirty="0"/>
              <a:t> employment incentives, generally for women</a:t>
            </a:r>
          </a:p>
          <a:p>
            <a:pPr>
              <a:lnSpc>
                <a:spcPct val="100000"/>
              </a:lnSpc>
            </a:pPr>
            <a:r>
              <a:rPr lang="en-GB" altLang="en-US" sz="2500" dirty="0"/>
              <a:t>In Europe, systems with non-means tested benefits have been found to be </a:t>
            </a:r>
            <a:r>
              <a:rPr lang="en-GB" altLang="en-US" sz="2500" b="1" dirty="0">
                <a:solidFill>
                  <a:srgbClr val="7030A0"/>
                </a:solidFill>
              </a:rPr>
              <a:t>generally more effective at redistribution</a:t>
            </a:r>
            <a:r>
              <a:rPr lang="en-GB" altLang="en-US" sz="2500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GB" altLang="en-US" sz="2100" dirty="0"/>
              <a:t>Because often more generous</a:t>
            </a:r>
          </a:p>
          <a:p>
            <a:pPr lvl="1">
              <a:lnSpc>
                <a:spcPct val="100000"/>
              </a:lnSpc>
            </a:pPr>
            <a:r>
              <a:rPr lang="en-GB" altLang="en-US" sz="2100" dirty="0"/>
              <a:t>Despite means-testing being designed to target poorer households</a:t>
            </a:r>
          </a:p>
          <a:p>
            <a:pPr>
              <a:lnSpc>
                <a:spcPct val="100000"/>
              </a:lnSpc>
            </a:pPr>
            <a:r>
              <a:rPr lang="en-US" altLang="en-US" sz="2400" dirty="0"/>
              <a:t>O</a:t>
            </a:r>
            <a:r>
              <a:rPr lang="en-GB" altLang="en-US" sz="2400" dirty="0" err="1"/>
              <a:t>nly</a:t>
            </a:r>
            <a:r>
              <a:rPr lang="en-GB" altLang="en-US" sz="2400" dirty="0"/>
              <a:t> </a:t>
            </a:r>
            <a:r>
              <a:rPr lang="en-GB" altLang="en-US" sz="2400" b="1" dirty="0">
                <a:solidFill>
                  <a:srgbClr val="7030A0"/>
                </a:solidFill>
              </a:rPr>
              <a:t>non-conditional non-means-tested benefits </a:t>
            </a:r>
            <a:r>
              <a:rPr lang="en-GB" altLang="en-US" sz="2400" dirty="0"/>
              <a:t>unambiguously reduce gender inequalities with respect to employment</a:t>
            </a:r>
          </a:p>
          <a:p>
            <a:pPr lvl="1">
              <a:lnSpc>
                <a:spcPct val="100000"/>
              </a:lnSpc>
            </a:pPr>
            <a:endParaRPr lang="en-GB" altLang="en-US" sz="1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774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305435"/>
            <a:ext cx="9458960" cy="68072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sz="31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Direct taxation – personal income tax, payroll and wealth taxes</a:t>
            </a:r>
            <a:br>
              <a:rPr lang="en-GB" altLang="en-US" sz="3100" b="1" dirty="0">
                <a:solidFill>
                  <a:srgbClr val="7030A0"/>
                </a:solidFill>
              </a:rPr>
            </a:br>
            <a:r>
              <a:rPr lang="en-GB" altLang="en-US" sz="2700" b="1" dirty="0"/>
              <a:t>Gross income </a:t>
            </a:r>
            <a:r>
              <a:rPr lang="en-GB" altLang="en-US" sz="2700" dirty="0">
                <a:sym typeface="Wingdings" panose="05000000000000000000" pitchFamily="2" charset="2"/>
              </a:rPr>
              <a:t> </a:t>
            </a:r>
            <a:r>
              <a:rPr lang="en-GB" altLang="en-US" sz="2700" b="1" dirty="0">
                <a:sym typeface="Wingdings" panose="05000000000000000000" pitchFamily="2" charset="2"/>
              </a:rPr>
              <a:t>Disposable income</a:t>
            </a:r>
            <a:br>
              <a:rPr lang="en-GB" altLang="en-US" sz="2700" b="1" dirty="0">
                <a:solidFill>
                  <a:srgbClr val="7030A0"/>
                </a:solidFill>
              </a:rPr>
            </a:br>
            <a:endParaRPr lang="en-GB" altLang="en-US" sz="27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016000"/>
            <a:ext cx="8039100" cy="506428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b="1" dirty="0">
                <a:solidFill>
                  <a:srgbClr val="7030A0"/>
                </a:solidFill>
              </a:rPr>
              <a:t>Men</a:t>
            </a:r>
            <a:r>
              <a:rPr lang="en-GB" sz="2200" dirty="0"/>
              <a:t> tend to pay </a:t>
            </a:r>
            <a:r>
              <a:rPr lang="en-GB" sz="2200" b="1" dirty="0">
                <a:solidFill>
                  <a:srgbClr val="7030A0"/>
                </a:solidFill>
              </a:rPr>
              <a:t>more direct taxes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Higher incomes/earnings/ greater wealth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Progressive income and wealth taxes reduce gender inequalities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900" dirty="0"/>
              <a:t>Tax allowances tend to </a:t>
            </a:r>
            <a:r>
              <a:rPr lang="en-US" sz="1900" dirty="0" err="1"/>
              <a:t>favour</a:t>
            </a:r>
            <a:r>
              <a:rPr lang="en-US" sz="1900" dirty="0"/>
              <a:t> men and increase gender inequalities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Payroll taxes often not progressive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b="1" dirty="0">
                <a:solidFill>
                  <a:srgbClr val="7030A0"/>
                </a:solidFill>
              </a:rPr>
              <a:t>Joint income taxation</a:t>
            </a:r>
            <a:r>
              <a:rPr lang="en-GB" sz="2200" dirty="0"/>
              <a:t> </a:t>
            </a:r>
            <a:r>
              <a:rPr lang="en-GB" sz="2200" b="1" dirty="0">
                <a:solidFill>
                  <a:srgbClr val="7030A0"/>
                </a:solidFill>
              </a:rPr>
              <a:t>favours </a:t>
            </a:r>
            <a:r>
              <a:rPr lang="en-GB" sz="2200" dirty="0"/>
              <a:t>one or unequal earning households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taxes lower earner at same marginal rate as higher earner </a:t>
            </a:r>
            <a:endParaRPr lang="en-GB" sz="1900" dirty="0">
              <a:sym typeface="Wingdings" pitchFamily="2" charset="2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GB" sz="1900" dirty="0">
                <a:sym typeface="Wingdings" pitchFamily="2" charset="2"/>
              </a:rPr>
              <a:t>lower disposable income for lower earner/more for higher earner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b="1" dirty="0">
                <a:solidFill>
                  <a:srgbClr val="7030A0"/>
                </a:solidFill>
              </a:rPr>
              <a:t>disincentivises second earners </a:t>
            </a:r>
            <a:r>
              <a:rPr lang="en-GB" sz="1900" dirty="0"/>
              <a:t>from seeking/increasing employment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b="1" dirty="0">
                <a:solidFill>
                  <a:srgbClr val="7030A0"/>
                </a:solidFill>
              </a:rPr>
              <a:t>Individual taxation </a:t>
            </a:r>
            <a:r>
              <a:rPr lang="en-GB" sz="2200" dirty="0"/>
              <a:t>favours two earner and more equal households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Depending on rates and progressivity, is</a:t>
            </a:r>
            <a:r>
              <a:rPr lang="en-GB" sz="1900" b="1" dirty="0">
                <a:solidFill>
                  <a:srgbClr val="7030A0"/>
                </a:solidFill>
              </a:rPr>
              <a:t> </a:t>
            </a:r>
            <a:r>
              <a:rPr lang="en-GB" sz="1900" dirty="0"/>
              <a:t>more likely to </a:t>
            </a:r>
            <a:r>
              <a:rPr lang="en-GB" sz="1900" b="1" dirty="0">
                <a:solidFill>
                  <a:srgbClr val="7030A0"/>
                </a:solidFill>
              </a:rPr>
              <a:t>reduce gender inequalities </a:t>
            </a:r>
            <a:r>
              <a:rPr lang="en-GB" sz="1900" dirty="0"/>
              <a:t>in employment and disposable income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Fairer because recognises contribution of unpaid labour to household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b="1" dirty="0">
                <a:solidFill>
                  <a:srgbClr val="7030A0"/>
                </a:solidFill>
              </a:rPr>
              <a:t>Income tax </a:t>
            </a:r>
            <a:r>
              <a:rPr lang="en-GB" sz="2200" dirty="0"/>
              <a:t>needs to be analysed in combination with </a:t>
            </a:r>
            <a:r>
              <a:rPr lang="en-GB" sz="2200" b="1" dirty="0">
                <a:solidFill>
                  <a:srgbClr val="7030A0"/>
                </a:solidFill>
              </a:rPr>
              <a:t>means-tested benefits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17563" y="145852"/>
            <a:ext cx="8069295" cy="862554"/>
          </a:xfrm>
        </p:spPr>
        <p:txBody>
          <a:bodyPr>
            <a:normAutofit fontScale="90000"/>
          </a:bodyPr>
          <a:lstStyle/>
          <a:p>
            <a:r>
              <a:rPr lang="en-GB" altLang="en-US" sz="31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Indirect taxation</a:t>
            </a:r>
            <a:br>
              <a:rPr lang="en-GB" altLang="en-US" sz="27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altLang="en-US" sz="2700" b="1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Disposable income   Post-tax income</a:t>
            </a:r>
            <a:endParaRPr lang="en-GB" altLang="en-US" sz="2700" b="1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2977" y="1109744"/>
            <a:ext cx="8326437" cy="5343525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200" dirty="0"/>
              <a:t>Women’s households like all poorer households spend more of their income </a:t>
            </a:r>
            <a:br>
              <a:rPr lang="en-GB" sz="2200" dirty="0"/>
            </a:br>
            <a:r>
              <a:rPr lang="en-GB" sz="2200" dirty="0"/>
              <a:t>→  tend to pay a larger proportion of their income on consumption taxes, such as VAT</a:t>
            </a:r>
          </a:p>
          <a:p>
            <a:pPr>
              <a:buFont typeface="Arial" charset="0"/>
              <a:buChar char="•"/>
              <a:defRPr/>
            </a:pPr>
            <a:r>
              <a:rPr lang="en-US" sz="2200" b="1" dirty="0">
                <a:solidFill>
                  <a:srgbClr val="7030A0"/>
                </a:solidFill>
              </a:rPr>
              <a:t>I</a:t>
            </a:r>
            <a:r>
              <a:rPr lang="en-GB" sz="2200" b="1" dirty="0" err="1">
                <a:solidFill>
                  <a:srgbClr val="7030A0"/>
                </a:solidFill>
              </a:rPr>
              <a:t>ndirect</a:t>
            </a:r>
            <a:r>
              <a:rPr lang="en-GB" sz="2200" b="1" dirty="0">
                <a:solidFill>
                  <a:srgbClr val="7030A0"/>
                </a:solidFill>
              </a:rPr>
              <a:t> taxation </a:t>
            </a:r>
            <a:r>
              <a:rPr lang="en-GB" sz="2200" dirty="0"/>
              <a:t>tends to increase inter-household gender inequality in post-tax incomes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But gender equality effect depends heavily on exemptions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Exemptions that favour children and large families tend to favour women too</a:t>
            </a:r>
          </a:p>
          <a:p>
            <a:pPr lvl="2">
              <a:buFont typeface="Arial" charset="0"/>
              <a:buChar char="•"/>
              <a:defRPr/>
            </a:pPr>
            <a:r>
              <a:rPr lang="en-GB" sz="1900" dirty="0"/>
              <a:t>e.g. VAT exemptions for </a:t>
            </a:r>
            <a:r>
              <a:rPr lang="en-GB" sz="1900" b="1" dirty="0">
                <a:solidFill>
                  <a:srgbClr val="7030A0"/>
                </a:solidFill>
              </a:rPr>
              <a:t>foods and children's goods </a:t>
            </a:r>
            <a:r>
              <a:rPr lang="en-GB" sz="1900" dirty="0"/>
              <a:t>as in UK</a:t>
            </a:r>
          </a:p>
          <a:p>
            <a:pPr lvl="2">
              <a:buFont typeface="Arial" charset="0"/>
              <a:buChar char="•"/>
              <a:defRPr/>
            </a:pPr>
            <a:r>
              <a:rPr lang="en-GB" sz="1900" dirty="0"/>
              <a:t>Reductions for </a:t>
            </a:r>
            <a:r>
              <a:rPr lang="en-GB" sz="1900" b="1" dirty="0">
                <a:solidFill>
                  <a:srgbClr val="7030A0"/>
                </a:solidFill>
              </a:rPr>
              <a:t>domestic fue</a:t>
            </a:r>
            <a:r>
              <a:rPr lang="en-GB" sz="1900" b="1" dirty="0">
                <a:solidFill>
                  <a:schemeClr val="accent4"/>
                </a:solidFill>
              </a:rPr>
              <a:t>l </a:t>
            </a:r>
            <a:r>
              <a:rPr lang="en-GB" sz="1900" dirty="0"/>
              <a:t>as in South Afric</a:t>
            </a:r>
            <a:r>
              <a:rPr lang="en-GB" sz="2200" dirty="0"/>
              <a:t>a</a:t>
            </a:r>
          </a:p>
          <a:p>
            <a:pPr>
              <a:buFont typeface="Arial" charset="0"/>
              <a:buChar char="•"/>
              <a:defRPr/>
            </a:pPr>
            <a:r>
              <a:rPr lang="en-GB" sz="2200" dirty="0"/>
              <a:t>Indirect taxes particularly important in poorer countries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900" dirty="0"/>
              <a:t>See Grown and </a:t>
            </a:r>
            <a:r>
              <a:rPr lang="en-GB" sz="1900" dirty="0" err="1"/>
              <a:t>Valodia</a:t>
            </a:r>
            <a:r>
              <a:rPr lang="en-GB" sz="1900" dirty="0"/>
              <a:t> (2010) TAXATION AND GENDER EQUITY: </a:t>
            </a:r>
            <a:r>
              <a:rPr lang="en-GB" sz="1900" i="1" dirty="0"/>
              <a:t>A Comparative Analysis of Direct and Indirect Taxes in Developing and Developed Countries, IDRC</a:t>
            </a:r>
            <a:endParaRPr lang="en-GB" sz="1900" dirty="0"/>
          </a:p>
          <a:p>
            <a:pPr marL="342900" lvl="1" indent="0">
              <a:buNone/>
              <a:defRPr/>
            </a:pPr>
            <a:endParaRPr lang="en-GB" sz="1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5736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Tax-benefit models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06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A538EB-BA58-4B2C-9D33-563A53B1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</a:t>
            </a:r>
            <a:r>
              <a:rPr lang="en-US"/>
              <a:t>of session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155073-D661-4F32-A9B5-05ED95E73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DE7890"/>
                </a:solidFill>
              </a:rPr>
              <a:t>Why do Gender Impact Assessment of policy?</a:t>
            </a:r>
          </a:p>
          <a:p>
            <a:r>
              <a:rPr lang="en-US" dirty="0">
                <a:solidFill>
                  <a:srgbClr val="E7AE39"/>
                </a:solidFill>
              </a:rPr>
              <a:t>Gender Impact Assessment of fiscal policy</a:t>
            </a:r>
          </a:p>
          <a:p>
            <a:r>
              <a:rPr lang="en-US" dirty="0">
                <a:solidFill>
                  <a:srgbClr val="70B6B4"/>
                </a:solidFill>
              </a:rPr>
              <a:t>Distributional impact on various categories of income</a:t>
            </a:r>
          </a:p>
          <a:p>
            <a:r>
              <a:rPr lang="en-US" dirty="0">
                <a:solidFill>
                  <a:srgbClr val="0F75BD"/>
                </a:solidFill>
              </a:rPr>
              <a:t>Tax-benefit models</a:t>
            </a:r>
          </a:p>
          <a:p>
            <a:r>
              <a:rPr lang="en-US" dirty="0">
                <a:solidFill>
                  <a:srgbClr val="DE7890"/>
                </a:solidFill>
              </a:rPr>
              <a:t>What are tax-benefit models used for?</a:t>
            </a:r>
          </a:p>
          <a:p>
            <a:r>
              <a:rPr lang="en-US" dirty="0" err="1">
                <a:solidFill>
                  <a:srgbClr val="E7AE39"/>
                </a:solidFill>
              </a:rPr>
              <a:t>Behavioural</a:t>
            </a:r>
            <a:r>
              <a:rPr lang="en-US" dirty="0">
                <a:solidFill>
                  <a:srgbClr val="E7AE39"/>
                </a:solidFill>
              </a:rPr>
              <a:t> impact on incentives</a:t>
            </a:r>
            <a:endParaRPr lang="en-GB" dirty="0">
              <a:solidFill>
                <a:srgbClr val="E7AE39"/>
              </a:solidFill>
            </a:endParaRPr>
          </a:p>
          <a:p>
            <a:endParaRPr lang="en-US" dirty="0">
              <a:solidFill>
                <a:srgbClr val="DE7890"/>
              </a:solidFill>
            </a:endParaRPr>
          </a:p>
          <a:p>
            <a:endParaRPr lang="en-GB" dirty="0">
              <a:solidFill>
                <a:srgbClr val="DE7890"/>
              </a:solidFill>
            </a:endParaRPr>
          </a:p>
          <a:p>
            <a:endParaRPr lang="en-GB" dirty="0">
              <a:solidFill>
                <a:srgbClr val="0F75BD"/>
              </a:solidFill>
            </a:endParaRPr>
          </a:p>
          <a:p>
            <a:endParaRPr lang="en-GB" dirty="0">
              <a:solidFill>
                <a:srgbClr val="70B6B4"/>
              </a:solidFill>
            </a:endParaRPr>
          </a:p>
          <a:p>
            <a:endParaRPr lang="en-US" dirty="0">
              <a:solidFill>
                <a:srgbClr val="E7AE39"/>
              </a:solidFill>
            </a:endParaRPr>
          </a:p>
          <a:p>
            <a:endParaRPr lang="en-US" dirty="0">
              <a:solidFill>
                <a:srgbClr val="DE789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149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1ECB-7AA7-4044-8A8E-05B1AF42AE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6120" y="267993"/>
            <a:ext cx="8069263" cy="8636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Types of statements one would like to be able to make</a:t>
            </a:r>
            <a:endParaRPr lang="en-GB" sz="2800" b="1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AE8938-DF55-43CC-A5E2-AF2E7E3BD9C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86120" y="1282046"/>
            <a:ext cx="8257880" cy="495841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If child benefit is paid for all children to their mothers, mothers’ incomes will rise by 20% and those of lone mothers by 40% 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Reducing intra-household inequality in gross incomes in households with children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Reducing inter-household inequality in gross incomes between lone mother households and other households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90% of the lost revenue from reducing payroll taxes (in a progressive system) will go to men 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Increasing  both intra- and inter-household inequality in disposable incomes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If you reduce VAT, lone mothers will gain less in cash terms than couple households, but more as a % of their post-tax income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Is this an increase or decrease in inter-household post-tax gender inequality 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872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A47729-753D-4AD6-82E6-6C139D406A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52107" y="0"/>
            <a:ext cx="8191893" cy="593725"/>
          </a:xfrm>
        </p:spPr>
        <p:txBody>
          <a:bodyPr/>
          <a:lstStyle/>
          <a:p>
            <a:r>
              <a:rPr lang="en-US" sz="28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Can do some of this without a model</a:t>
            </a:r>
            <a:r>
              <a:rPr lang="en-US" sz="36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sz="3600" b="1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24281C-6AAF-4232-BB44-690445862D1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85826" y="895350"/>
            <a:ext cx="7607726" cy="520382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Can calculate impact of a single change in taxes or benefits on post-tax income</a:t>
            </a:r>
          </a:p>
          <a:p>
            <a:pPr>
              <a:lnSpc>
                <a:spcPct val="120000"/>
              </a:lnSpc>
            </a:pPr>
            <a:r>
              <a:rPr lang="en-US" dirty="0"/>
              <a:t>However harder to calculate: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what the tax and benefits system as whole does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how a change in one aspect of the tax system may interact with other existing taxes and benefits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impact of a number of changes brought in simultaneously</a:t>
            </a:r>
          </a:p>
          <a:p>
            <a:pPr lvl="2">
              <a:lnSpc>
                <a:spcPct val="120000"/>
              </a:lnSpc>
            </a:pPr>
            <a:r>
              <a:rPr lang="en-US" sz="2400" dirty="0" err="1"/>
              <a:t>eg</a:t>
            </a:r>
            <a:r>
              <a:rPr lang="en-US" sz="2400" dirty="0"/>
              <a:t> all the changes in one budget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impact of all changes over a period of time</a:t>
            </a:r>
          </a:p>
          <a:p>
            <a:pPr lvl="2">
              <a:lnSpc>
                <a:spcPct val="120000"/>
              </a:lnSpc>
            </a:pPr>
            <a:r>
              <a:rPr lang="en-US" sz="2600" dirty="0"/>
              <a:t>“cumulative impact”</a:t>
            </a:r>
          </a:p>
          <a:p>
            <a:pPr>
              <a:lnSpc>
                <a:spcPct val="120000"/>
              </a:lnSpc>
            </a:pPr>
            <a:r>
              <a:rPr lang="en-US" dirty="0"/>
              <a:t>And to calculate gender impact have to know how men and women are distributed across: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 different types of households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their income and expenditure levels</a:t>
            </a:r>
          </a:p>
        </p:txBody>
      </p:sp>
    </p:spTree>
    <p:extLst>
      <p:ext uri="{BB962C8B-B14F-4D97-AF65-F5344CB8AC3E}">
        <p14:creationId xmlns:p14="http://schemas.microsoft.com/office/powerpoint/2010/main" val="1665874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58D1C7-FD3D-4F9D-B0DC-49FB920A3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354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What is a tax/benefit mode</a:t>
            </a:r>
            <a:r>
              <a:rPr lang="en-US" sz="3200" dirty="0">
                <a:solidFill>
                  <a:srgbClr val="7030A0"/>
                </a:solidFill>
              </a:rPr>
              <a:t>l?</a:t>
            </a:r>
            <a:endParaRPr lang="en-GB" sz="3200" dirty="0">
              <a:solidFill>
                <a:srgbClr val="7030A0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757FE-A28D-47F5-B5A4-0E0CD68C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148" y="1517716"/>
            <a:ext cx="8042202" cy="26772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600" dirty="0"/>
              <a:t>Simulates effect of taxes and benefits (cash transfers) on post-tax income of population</a:t>
            </a:r>
          </a:p>
          <a:p>
            <a:pPr>
              <a:lnSpc>
                <a:spcPct val="100000"/>
              </a:lnSpc>
            </a:pPr>
            <a:r>
              <a:rPr lang="en-US" sz="2600" dirty="0"/>
              <a:t>Uses a data set from a representative household survey that contains relevant data for calculating taxes and transfer payments by households/individuals </a:t>
            </a:r>
          </a:p>
          <a:p>
            <a:pPr>
              <a:lnSpc>
                <a:spcPct val="100000"/>
              </a:lnSpc>
            </a:pPr>
            <a:r>
              <a:rPr lang="en-US" sz="2600" dirty="0"/>
              <a:t>Such a data set will have some data collected at household level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fontAlgn="t"/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4FE889F-D6E9-4B3D-AE11-FD0F0A1F4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582798"/>
              </p:ext>
            </p:extLst>
          </p:nvPr>
        </p:nvGraphicFramePr>
        <p:xfrm>
          <a:off x="473148" y="4207759"/>
          <a:ext cx="8197704" cy="2285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856">
                  <a:extLst>
                    <a:ext uri="{9D8B030D-6E8A-4147-A177-3AD203B41FA5}">
                      <a16:colId xmlns:a16="http://schemas.microsoft.com/office/drawing/2014/main" val="2198744703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004476823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894053428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2510038770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627034431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105374429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96741145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414647017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1492686727"/>
                    </a:ext>
                  </a:extLst>
                </a:gridCol>
              </a:tblGrid>
              <a:tr h="1541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ID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expenditure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Urban/rural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Age of youngest child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. . .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. . 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. . .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. . 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554845176"/>
                  </a:ext>
                </a:extLst>
              </a:tr>
              <a:tr h="319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34578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200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350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1838"/>
                  </a:ext>
                </a:extLst>
              </a:tr>
              <a:tr h="319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34579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727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241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58D1C7-FD3D-4F9D-B0DC-49FB920A3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77" y="122548"/>
            <a:ext cx="7886700" cy="1121790"/>
          </a:xfrm>
        </p:spPr>
        <p:txBody>
          <a:bodyPr>
            <a:norm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And individual level data, a line for each individual (sometimes only those over a certain age), grouped in households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757FE-A28D-47F5-B5A4-0E0CD68C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77" y="4761186"/>
            <a:ext cx="8245245" cy="1624018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9600" dirty="0"/>
              <a:t>Some household data will be derived from individual data</a:t>
            </a:r>
          </a:p>
          <a:p>
            <a:r>
              <a:rPr lang="en-US" sz="9600" dirty="0"/>
              <a:t>There will be some ways to check consistency between individual data and household data</a:t>
            </a:r>
          </a:p>
          <a:p>
            <a:pPr lvl="1"/>
            <a:endParaRPr lang="en-US" sz="9200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986D8E-2560-4371-A23C-763B0B70619D}"/>
              </a:ext>
            </a:extLst>
          </p:cNvPr>
          <p:cNvGraphicFramePr>
            <a:graphicFrameLocks noGrp="1"/>
          </p:cNvGraphicFramePr>
          <p:nvPr/>
        </p:nvGraphicFramePr>
        <p:xfrm>
          <a:off x="681788" y="1323814"/>
          <a:ext cx="8138970" cy="3102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30">
                  <a:extLst>
                    <a:ext uri="{9D8B030D-6E8A-4147-A177-3AD203B41FA5}">
                      <a16:colId xmlns:a16="http://schemas.microsoft.com/office/drawing/2014/main" val="4127150743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3463330743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1507047737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2276513101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729940786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603753805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2697169031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64703554"/>
                    </a:ext>
                  </a:extLst>
                </a:gridCol>
                <a:gridCol w="904330">
                  <a:extLst>
                    <a:ext uri="{9D8B030D-6E8A-4147-A177-3AD203B41FA5}">
                      <a16:colId xmlns:a16="http://schemas.microsoft.com/office/drawing/2014/main" val="221266318"/>
                    </a:ext>
                  </a:extLst>
                </a:gridCol>
              </a:tblGrid>
              <a:tr h="1247660">
                <a:tc>
                  <a:txBody>
                    <a:bodyPr/>
                    <a:lstStyle/>
                    <a:p>
                      <a:r>
                        <a:rPr lang="en-US" dirty="0"/>
                        <a:t>Household ID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Person</a:t>
                      </a:r>
                    </a:p>
                    <a:p>
                      <a:r>
                        <a:rPr lang="en-US" dirty="0"/>
                        <a:t>ID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Sex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Earnings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 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</a:t>
                      </a:r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</a:t>
                      </a:r>
                      <a:endParaRPr lang="en-GB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360003143"/>
                  </a:ext>
                </a:extLst>
              </a:tr>
              <a:tr h="370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5226173"/>
                  </a:ext>
                </a:extLst>
              </a:tr>
              <a:tr h="370901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564239"/>
                  </a:ext>
                </a:extLst>
              </a:tr>
              <a:tr h="3709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6272408"/>
                  </a:ext>
                </a:extLst>
              </a:tr>
              <a:tr h="37090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294986"/>
                  </a:ext>
                </a:extLst>
              </a:tr>
              <a:tr h="37090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6746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2873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58D1C7-FD3D-4F9D-B0DC-49FB920A3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53051"/>
            <a:ext cx="7886700" cy="882390"/>
          </a:xfrm>
        </p:spPr>
        <p:txBody>
          <a:bodyPr>
            <a:norm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 tax-benefit model adds taxes and benefits as additional </a:t>
            </a:r>
            <a:r>
              <a:rPr lang="en-US" sz="2400" i="1" dirty="0">
                <a:latin typeface="+mn-lt"/>
              </a:rPr>
              <a:t>derived variables</a:t>
            </a:r>
            <a:r>
              <a:rPr lang="en-US" sz="2400" dirty="0">
                <a:latin typeface="+mn-lt"/>
              </a:rPr>
              <a:t>, at individual level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757FE-A28D-47F5-B5A4-0E0CD68C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986D8E-2560-4371-A23C-763B0B706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61974"/>
              </p:ext>
            </p:extLst>
          </p:nvPr>
        </p:nvGraphicFramePr>
        <p:xfrm>
          <a:off x="628649" y="681038"/>
          <a:ext cx="8012835" cy="3128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315">
                  <a:extLst>
                    <a:ext uri="{9D8B030D-6E8A-4147-A177-3AD203B41FA5}">
                      <a16:colId xmlns:a16="http://schemas.microsoft.com/office/drawing/2014/main" val="4127150743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3463330743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1507047737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2276513101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729940786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603753805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2697169031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64703554"/>
                    </a:ext>
                  </a:extLst>
                </a:gridCol>
                <a:gridCol w="890315">
                  <a:extLst>
                    <a:ext uri="{9D8B030D-6E8A-4147-A177-3AD203B41FA5}">
                      <a16:colId xmlns:a16="http://schemas.microsoft.com/office/drawing/2014/main" val="221266318"/>
                    </a:ext>
                  </a:extLst>
                </a:gridCol>
              </a:tblGrid>
              <a:tr h="1152858">
                <a:tc>
                  <a:txBody>
                    <a:bodyPr/>
                    <a:lstStyle/>
                    <a:p>
                      <a:r>
                        <a:rPr lang="en-US" dirty="0"/>
                        <a:t>Household ID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Person</a:t>
                      </a:r>
                    </a:p>
                    <a:p>
                      <a:r>
                        <a:rPr lang="en-US" dirty="0"/>
                        <a:t>ID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Sex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Earnings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 </a:t>
                      </a:r>
                      <a:endParaRPr lang="en-GB" dirty="0"/>
                    </a:p>
                  </a:txBody>
                  <a:tcPr vert="vert27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</a:t>
                      </a:r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 tax</a:t>
                      </a:r>
                      <a:endParaRPr lang="en-GB" dirty="0"/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Pension</a:t>
                      </a:r>
                      <a:endParaRPr lang="en-GB" dirty="0"/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03143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5226173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564239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6272408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294986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674682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7AFC87-718F-46E6-B294-D0FA51229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42896"/>
              </p:ext>
            </p:extLst>
          </p:nvPr>
        </p:nvGraphicFramePr>
        <p:xfrm>
          <a:off x="626811" y="4238358"/>
          <a:ext cx="8197704" cy="210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856">
                  <a:extLst>
                    <a:ext uri="{9D8B030D-6E8A-4147-A177-3AD203B41FA5}">
                      <a16:colId xmlns:a16="http://schemas.microsoft.com/office/drawing/2014/main" val="2198744703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004476823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894053428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2510038770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627034431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105374429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396741145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4146470174"/>
                    </a:ext>
                  </a:extLst>
                </a:gridCol>
                <a:gridCol w="910856">
                  <a:extLst>
                    <a:ext uri="{9D8B030D-6E8A-4147-A177-3AD203B41FA5}">
                      <a16:colId xmlns:a16="http://schemas.microsoft.com/office/drawing/2014/main" val="1492686727"/>
                    </a:ext>
                  </a:extLst>
                </a:gridCol>
              </a:tblGrid>
              <a:tr h="1359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ID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income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expenditure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Urban/rural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Age of youngest child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VAT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Housing benefit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Child benefit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845176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34578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300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1838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34579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72776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1BF384A-8F42-4E89-AA47-AF7AD6046241}"/>
              </a:ext>
            </a:extLst>
          </p:cNvPr>
          <p:cNvSpPr txBox="1"/>
          <p:nvPr/>
        </p:nvSpPr>
        <p:spPr>
          <a:xfrm>
            <a:off x="685545" y="3810000"/>
            <a:ext cx="813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or household level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1993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84A3E8-B661-4661-BF99-04CA0ADC04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8474" y="86232"/>
            <a:ext cx="7550789" cy="6223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To answer questions about </a:t>
            </a:r>
            <a:r>
              <a:rPr lang="en-US" sz="3600" b="1" dirty="0">
                <a:solidFill>
                  <a:srgbClr val="7030A0"/>
                </a:solidFill>
              </a:rPr>
              <a:t>policy impact </a:t>
            </a:r>
            <a:r>
              <a:rPr lang="en-US" sz="3600" b="1" dirty="0"/>
              <a:t>need to group </a:t>
            </a:r>
            <a:r>
              <a:rPr lang="en-US" sz="3600" b="1" dirty="0">
                <a:solidFill>
                  <a:srgbClr val="7030A0"/>
                </a:solidFill>
              </a:rPr>
              <a:t>households and individuals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58D2AC-BB18-40E8-8D56-8649D5AE773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4206" y="1018095"/>
            <a:ext cx="8484124" cy="513137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100" dirty="0"/>
              <a:t>Survey just gives a representative sample - not of interest in themselves</a:t>
            </a:r>
          </a:p>
          <a:p>
            <a:pPr lvl="1">
              <a:lnSpc>
                <a:spcPct val="110000"/>
              </a:lnSpc>
            </a:pPr>
            <a:r>
              <a:rPr lang="en-US" sz="2700" dirty="0"/>
              <a:t>want instead to know effects on different groups </a:t>
            </a:r>
          </a:p>
          <a:p>
            <a:pPr lvl="1">
              <a:lnSpc>
                <a:spcPct val="110000"/>
              </a:lnSpc>
            </a:pPr>
            <a:r>
              <a:rPr lang="en-US" sz="2700" dirty="0" err="1"/>
              <a:t>eg</a:t>
            </a:r>
            <a:r>
              <a:rPr lang="en-US" sz="2700" dirty="0"/>
              <a:t> for individuals by </a:t>
            </a:r>
            <a:r>
              <a:rPr lang="en-US" sz="2700" b="1" dirty="0">
                <a:solidFill>
                  <a:srgbClr val="7030A0"/>
                </a:solidFill>
              </a:rPr>
              <a:t>sex</a:t>
            </a:r>
            <a:r>
              <a:rPr lang="en-US" sz="2700" dirty="0"/>
              <a:t> or by </a:t>
            </a:r>
            <a:r>
              <a:rPr lang="en-US" sz="2700" b="1" dirty="0">
                <a:solidFill>
                  <a:srgbClr val="7030A0"/>
                </a:solidFill>
              </a:rPr>
              <a:t>age</a:t>
            </a:r>
          </a:p>
          <a:p>
            <a:pPr>
              <a:lnSpc>
                <a:spcPct val="110000"/>
              </a:lnSpc>
            </a:pPr>
            <a:r>
              <a:rPr lang="en-US" sz="3100" dirty="0"/>
              <a:t>Households often grouped by </a:t>
            </a:r>
            <a:r>
              <a:rPr lang="en-US" sz="3100" b="1" dirty="0">
                <a:solidFill>
                  <a:srgbClr val="7030A0"/>
                </a:solidFill>
              </a:rPr>
              <a:t>quintiles/deciles of household income </a:t>
            </a:r>
            <a:r>
              <a:rPr lang="en-US" sz="3100" dirty="0"/>
              <a:t>or by </a:t>
            </a:r>
            <a:r>
              <a:rPr lang="en-US" sz="3100" b="1" dirty="0">
                <a:solidFill>
                  <a:srgbClr val="7030A0"/>
                </a:solidFill>
              </a:rPr>
              <a:t>household type</a:t>
            </a:r>
          </a:p>
          <a:p>
            <a:pPr>
              <a:lnSpc>
                <a:spcPct val="110000"/>
              </a:lnSpc>
            </a:pPr>
            <a:r>
              <a:rPr lang="en-US" sz="3100" dirty="0"/>
              <a:t>Can instead group households by their </a:t>
            </a:r>
            <a:r>
              <a:rPr lang="en-US" sz="3100" b="1" dirty="0">
                <a:solidFill>
                  <a:srgbClr val="7030A0"/>
                </a:solidFill>
              </a:rPr>
              <a:t>gender characteristics, </a:t>
            </a:r>
            <a:r>
              <a:rPr lang="en-US" sz="3100" b="1" dirty="0" err="1">
                <a:solidFill>
                  <a:srgbClr val="7030A0"/>
                </a:solidFill>
              </a:rPr>
              <a:t>eg</a:t>
            </a:r>
            <a:r>
              <a:rPr lang="en-US" sz="3100" b="1" dirty="0">
                <a:solidFill>
                  <a:srgbClr val="7030A0"/>
                </a:solidFill>
              </a:rPr>
              <a:t> by:</a:t>
            </a:r>
          </a:p>
          <a:p>
            <a:pPr lvl="1">
              <a:lnSpc>
                <a:spcPct val="110000"/>
              </a:lnSpc>
            </a:pPr>
            <a:r>
              <a:rPr lang="en-US" sz="2700" b="1" dirty="0">
                <a:solidFill>
                  <a:srgbClr val="7030A0"/>
                </a:solidFill>
              </a:rPr>
              <a:t>majority sex of adults</a:t>
            </a:r>
            <a:r>
              <a:rPr lang="en-US" sz="2700" dirty="0"/>
              <a:t>:</a:t>
            </a:r>
          </a:p>
          <a:p>
            <a:pPr lvl="2">
              <a:lnSpc>
                <a:spcPct val="110000"/>
              </a:lnSpc>
            </a:pPr>
            <a:r>
              <a:rPr lang="en-US" sz="2700" dirty="0"/>
              <a:t>majority men, majority women or equal numbers</a:t>
            </a:r>
          </a:p>
          <a:p>
            <a:pPr lvl="1">
              <a:lnSpc>
                <a:spcPct val="110000"/>
              </a:lnSpc>
            </a:pPr>
            <a:r>
              <a:rPr lang="en-US" sz="2700" dirty="0"/>
              <a:t>or by </a:t>
            </a:r>
            <a:r>
              <a:rPr lang="en-US" sz="2700" b="1" dirty="0">
                <a:solidFill>
                  <a:srgbClr val="7030A0"/>
                </a:solidFill>
              </a:rPr>
              <a:t>employment status of men and women in couples</a:t>
            </a:r>
            <a:r>
              <a:rPr lang="en-US" sz="2700" dirty="0"/>
              <a:t>:</a:t>
            </a:r>
          </a:p>
          <a:p>
            <a:pPr lvl="2">
              <a:lnSpc>
                <a:spcPct val="110000"/>
              </a:lnSpc>
            </a:pPr>
            <a:r>
              <a:rPr lang="en-US" sz="2700" dirty="0"/>
              <a:t>two earner, male breadwinner, female breadwinner, no earner</a:t>
            </a:r>
          </a:p>
          <a:p>
            <a:pPr lvl="1">
              <a:lnSpc>
                <a:spcPct val="110000"/>
              </a:lnSpc>
            </a:pPr>
            <a:r>
              <a:rPr lang="en-US" sz="2700" dirty="0"/>
              <a:t>or by “</a:t>
            </a:r>
            <a:r>
              <a:rPr lang="en-US" sz="2700" b="1" dirty="0">
                <a:solidFill>
                  <a:srgbClr val="7030A0"/>
                </a:solidFill>
              </a:rPr>
              <a:t>gendered household types</a:t>
            </a:r>
            <a:r>
              <a:rPr lang="en-US" sz="2700" dirty="0"/>
              <a:t>”:</a:t>
            </a:r>
          </a:p>
          <a:p>
            <a:pPr lvl="2">
              <a:lnSpc>
                <a:spcPct val="110000"/>
              </a:lnSpc>
            </a:pPr>
            <a:r>
              <a:rPr lang="en-US" sz="2700" dirty="0"/>
              <a:t>Working age with and without children and pensioners, then separated into whether adults are couples, single men and single women</a:t>
            </a:r>
          </a:p>
          <a:p>
            <a:pPr lvl="2">
              <a:lnSpc>
                <a:spcPct val="110000"/>
              </a:lnSpc>
            </a:pPr>
            <a:r>
              <a:rPr lang="en-US" sz="2700" dirty="0"/>
              <a:t>Used frequently by WBG and others in UK (few extended families)</a:t>
            </a:r>
            <a:endParaRPr lang="en-US" sz="2700" b="1" dirty="0">
              <a:solidFill>
                <a:srgbClr val="7030A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52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30DF5-4A93-44FD-AF9E-B6B92D2037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3570" y="-3175"/>
            <a:ext cx="8380429" cy="587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7030A0"/>
                </a:solidFill>
              </a:rPr>
              <a:t>Individual</a:t>
            </a:r>
            <a:r>
              <a:rPr lang="en-US" sz="2800" b="1" dirty="0"/>
              <a:t> or </a:t>
            </a:r>
            <a:r>
              <a:rPr lang="en-US" sz="2800" b="1" dirty="0">
                <a:solidFill>
                  <a:srgbClr val="7030A0"/>
                </a:solidFill>
              </a:rPr>
              <a:t>household</a:t>
            </a:r>
            <a:r>
              <a:rPr lang="en-US" sz="2800" b="1" dirty="0"/>
              <a:t> level analysis?</a:t>
            </a:r>
            <a:endParaRPr lang="en-GB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CF993-031F-4CB6-ABBC-3AE555C7A98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63570" y="813593"/>
            <a:ext cx="8201321" cy="523081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500" dirty="0"/>
              <a:t>If </a:t>
            </a:r>
            <a:r>
              <a:rPr lang="en-US" sz="3500" b="1" dirty="0">
                <a:solidFill>
                  <a:srgbClr val="7030A0"/>
                </a:solidFill>
              </a:rPr>
              <a:t>household level</a:t>
            </a:r>
            <a:r>
              <a:rPr lang="en-US" sz="3500" dirty="0"/>
              <a:t>, look at total income received, taxes paid and transfers received by all members, individually and for household: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3000" dirty="0"/>
              <a:t>No problem about allocating collective benefits and taxes </a:t>
            </a:r>
            <a:r>
              <a:rPr lang="en-US" sz="3000" dirty="0" err="1"/>
              <a:t>eg</a:t>
            </a:r>
            <a:r>
              <a:rPr lang="en-US" sz="3000" dirty="0"/>
              <a:t> expenditure taxes or rent subsidies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3000" dirty="0"/>
              <a:t>Can </a:t>
            </a:r>
            <a:r>
              <a:rPr lang="en-US" sz="3000" dirty="0" err="1"/>
              <a:t>analyse</a:t>
            </a:r>
            <a:r>
              <a:rPr lang="en-US" sz="3000" dirty="0"/>
              <a:t> inter-household gender inequality </a:t>
            </a:r>
            <a:r>
              <a:rPr lang="en-US" sz="3000" dirty="0" err="1"/>
              <a:t>eg</a:t>
            </a:r>
            <a:r>
              <a:rPr lang="en-US" sz="3000" dirty="0"/>
              <a:t> between different gendered household types</a:t>
            </a:r>
          </a:p>
          <a:p>
            <a:pPr>
              <a:lnSpc>
                <a:spcPct val="110000"/>
              </a:lnSpc>
            </a:pPr>
            <a:r>
              <a:rPr lang="en-US" sz="3500" dirty="0"/>
              <a:t>To </a:t>
            </a:r>
            <a:r>
              <a:rPr lang="en-US" sz="3500" dirty="0" err="1"/>
              <a:t>analyse</a:t>
            </a:r>
            <a:r>
              <a:rPr lang="en-US" sz="3500" dirty="0"/>
              <a:t> </a:t>
            </a:r>
            <a:r>
              <a:rPr lang="en-US" sz="3500" b="1" dirty="0">
                <a:solidFill>
                  <a:srgbClr val="7030A0"/>
                </a:solidFill>
              </a:rPr>
              <a:t>distributiona</a:t>
            </a:r>
            <a:r>
              <a:rPr lang="en-US" sz="3500" dirty="0"/>
              <a:t>l issues about </a:t>
            </a:r>
            <a:r>
              <a:rPr lang="en-US" sz="3500" b="1" dirty="0">
                <a:solidFill>
                  <a:srgbClr val="7030A0"/>
                </a:solidFill>
              </a:rPr>
              <a:t>household standard of living</a:t>
            </a:r>
            <a:r>
              <a:rPr lang="en-US" sz="3500" dirty="0"/>
              <a:t>: </a:t>
            </a:r>
          </a:p>
          <a:p>
            <a:pPr lvl="1">
              <a:lnSpc>
                <a:spcPct val="110000"/>
              </a:lnSpc>
            </a:pPr>
            <a:r>
              <a:rPr lang="en-US" sz="3100" dirty="0"/>
              <a:t>need to “equivalize” household income to take account of different household sizes</a:t>
            </a:r>
          </a:p>
          <a:p>
            <a:pPr lvl="1">
              <a:lnSpc>
                <a:spcPct val="110000"/>
              </a:lnSpc>
            </a:pPr>
            <a:r>
              <a:rPr lang="en-US" sz="3100" dirty="0"/>
              <a:t>can then work out various inequality measures effects on different income quintiles or different types of households, </a:t>
            </a:r>
            <a:r>
              <a:rPr lang="en-US" sz="3100" dirty="0" err="1"/>
              <a:t>eg</a:t>
            </a:r>
            <a:r>
              <a:rPr lang="en-US" sz="3100" dirty="0"/>
              <a:t>:</a:t>
            </a:r>
          </a:p>
          <a:p>
            <a:pPr lvl="2">
              <a:lnSpc>
                <a:spcPct val="110000"/>
              </a:lnSpc>
            </a:pPr>
            <a:r>
              <a:rPr lang="en-US" sz="3100" dirty="0"/>
              <a:t>Which quintiles lose and which gain from which measures? </a:t>
            </a:r>
          </a:p>
          <a:p>
            <a:pPr lvl="2">
              <a:lnSpc>
                <a:spcPct val="110000"/>
              </a:lnSpc>
            </a:pPr>
            <a:r>
              <a:rPr lang="en-US" sz="3100" dirty="0"/>
              <a:t>Do lone parent households do particularly badly?</a:t>
            </a:r>
          </a:p>
          <a:p>
            <a:pPr>
              <a:lnSpc>
                <a:spcPct val="120000"/>
              </a:lnSpc>
            </a:pPr>
            <a:r>
              <a:rPr lang="en-US" sz="3500" dirty="0"/>
              <a:t>But </a:t>
            </a:r>
            <a:r>
              <a:rPr lang="en-US" sz="3500" b="1" dirty="0">
                <a:solidFill>
                  <a:srgbClr val="7030A0"/>
                </a:solidFill>
              </a:rPr>
              <a:t>household level </a:t>
            </a:r>
            <a:r>
              <a:rPr lang="en-US" sz="3500" dirty="0"/>
              <a:t>analysis cannot look at </a:t>
            </a:r>
            <a:r>
              <a:rPr lang="en-US" sz="3500" b="1" dirty="0">
                <a:solidFill>
                  <a:srgbClr val="7030A0"/>
                </a:solidFill>
              </a:rPr>
              <a:t>intra-household inequality </a:t>
            </a:r>
            <a:r>
              <a:rPr lang="en-US" sz="3500" dirty="0"/>
              <a:t>– important gender issue</a:t>
            </a:r>
          </a:p>
        </p:txBody>
      </p:sp>
    </p:spTree>
    <p:extLst>
      <p:ext uri="{BB962C8B-B14F-4D97-AF65-F5344CB8AC3E}">
        <p14:creationId xmlns:p14="http://schemas.microsoft.com/office/powerpoint/2010/main" val="648359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30DF5-4A93-44FD-AF9E-B6B92D2037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38" y="-3175"/>
            <a:ext cx="8856662" cy="587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7030A0"/>
                </a:solidFill>
              </a:rPr>
              <a:t>Individual</a:t>
            </a:r>
            <a:r>
              <a:rPr lang="en-US" sz="2800" b="1" dirty="0"/>
              <a:t> or </a:t>
            </a:r>
            <a:r>
              <a:rPr lang="en-US" sz="2800" b="1" dirty="0">
                <a:solidFill>
                  <a:srgbClr val="7030A0"/>
                </a:solidFill>
              </a:rPr>
              <a:t>household</a:t>
            </a:r>
            <a:r>
              <a:rPr lang="en-US" sz="2800" b="1" dirty="0"/>
              <a:t> level distributional analysis?</a:t>
            </a:r>
            <a:endParaRPr lang="en-GB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CF993-031F-4CB6-ABBC-3AE555C7A98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09625" y="955675"/>
            <a:ext cx="8334375" cy="5381625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500" dirty="0"/>
              <a:t>At </a:t>
            </a:r>
            <a:r>
              <a:rPr lang="en-US" sz="3500" b="1" dirty="0">
                <a:solidFill>
                  <a:srgbClr val="7030A0"/>
                </a:solidFill>
              </a:rPr>
              <a:t>individual level</a:t>
            </a:r>
            <a:r>
              <a:rPr lang="en-US" sz="3500" dirty="0"/>
              <a:t>, look at taxes paid and transfers received by each person</a:t>
            </a:r>
          </a:p>
          <a:p>
            <a:pPr lvl="1">
              <a:lnSpc>
                <a:spcPct val="120000"/>
              </a:lnSpc>
            </a:pPr>
            <a:r>
              <a:rPr lang="en-US" sz="3000" dirty="0"/>
              <a:t>Need some rules as to how to allocate collective household benefits and taxes:</a:t>
            </a:r>
          </a:p>
          <a:p>
            <a:pPr lvl="2">
              <a:lnSpc>
                <a:spcPct val="120000"/>
              </a:lnSpc>
              <a:spcBef>
                <a:spcPts val="500"/>
              </a:spcBef>
            </a:pPr>
            <a:r>
              <a:rPr lang="en-US" sz="3000" dirty="0"/>
              <a:t>May be no right answer </a:t>
            </a:r>
            <a:r>
              <a:rPr lang="en-US" sz="3000" dirty="0" err="1"/>
              <a:t>eg</a:t>
            </a:r>
            <a:r>
              <a:rPr lang="en-US" sz="3000" dirty="0"/>
              <a:t> for cash transfers paid to mothers for children</a:t>
            </a:r>
          </a:p>
          <a:p>
            <a:pPr lvl="2">
              <a:lnSpc>
                <a:spcPct val="120000"/>
              </a:lnSpc>
            </a:pPr>
            <a:r>
              <a:rPr lang="en-US" sz="3000" dirty="0"/>
              <a:t>Depends what question you are using such analysis to answer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500" dirty="0"/>
              <a:t>Can look at individuals </a:t>
            </a:r>
            <a:r>
              <a:rPr lang="en-US" sz="3500" b="1" dirty="0">
                <a:solidFill>
                  <a:srgbClr val="7030A0"/>
                </a:solidFill>
              </a:rPr>
              <a:t>within economy as a whol</a:t>
            </a:r>
            <a:r>
              <a:rPr lang="en-US" sz="3500" b="1" dirty="0"/>
              <a:t>e </a:t>
            </a:r>
            <a:r>
              <a:rPr lang="en-US" sz="3500" dirty="0"/>
              <a:t>or </a:t>
            </a:r>
            <a:r>
              <a:rPr lang="en-US" sz="3500" b="1" dirty="0">
                <a:solidFill>
                  <a:srgbClr val="7030A0"/>
                </a:solidFill>
              </a:rPr>
              <a:t>within particular types of households</a:t>
            </a:r>
          </a:p>
          <a:p>
            <a:pPr>
              <a:lnSpc>
                <a:spcPct val="120000"/>
              </a:lnSpc>
            </a:pPr>
            <a:r>
              <a:rPr lang="en-US" sz="3500" dirty="0"/>
              <a:t>For </a:t>
            </a:r>
            <a:r>
              <a:rPr lang="en-US" sz="3500" b="1" dirty="0">
                <a:solidFill>
                  <a:srgbClr val="7030A0"/>
                </a:solidFill>
              </a:rPr>
              <a:t>intra-household</a:t>
            </a:r>
            <a:r>
              <a:rPr lang="en-US" sz="3500" dirty="0"/>
              <a:t> inequality of incomes</a:t>
            </a:r>
          </a:p>
          <a:p>
            <a:pPr lvl="1">
              <a:lnSpc>
                <a:spcPct val="120000"/>
              </a:lnSpc>
            </a:pPr>
            <a:r>
              <a:rPr lang="en-US" sz="3000" dirty="0"/>
              <a:t>But individual income ≠ individual standard of living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But may say something about power and autonomy within household</a:t>
            </a:r>
          </a:p>
          <a:p>
            <a:pPr lvl="1">
              <a:lnSpc>
                <a:spcPct val="120000"/>
              </a:lnSpc>
            </a:pPr>
            <a:r>
              <a:rPr lang="en-US" sz="3300" b="1" dirty="0">
                <a:solidFill>
                  <a:srgbClr val="7030A0"/>
                </a:solidFill>
              </a:rPr>
              <a:t>Example of how equality issues about more than standard of living</a:t>
            </a:r>
          </a:p>
        </p:txBody>
      </p:sp>
    </p:spTree>
    <p:extLst>
      <p:ext uri="{BB962C8B-B14F-4D97-AF65-F5344CB8AC3E}">
        <p14:creationId xmlns:p14="http://schemas.microsoft.com/office/powerpoint/2010/main" val="20453676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78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7695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What are tax-benefit models used for?</a:t>
                      </a:r>
                      <a:endParaRPr lang="en-GB" dirty="0"/>
                    </a:p>
                  </a:txBody>
                  <a:tcPr>
                    <a:solidFill>
                      <a:srgbClr val="DE78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4296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78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164506-B35F-45B0-BE03-8F1184D6842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200" b="1" dirty="0"/>
              <a:t>What are tax-benefit models used for?</a:t>
            </a:r>
            <a:endParaRPr lang="en-GB" sz="3200" b="1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67BAD5-9444-42A0-A45D-8603FE4CF0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/>
              <a:t>To look at system as a whole</a:t>
            </a:r>
          </a:p>
          <a:p>
            <a:r>
              <a:rPr lang="en-US" dirty="0"/>
              <a:t>For example, to see whether it is redistributive</a:t>
            </a:r>
          </a:p>
          <a:p>
            <a:pPr lvl="1"/>
            <a:r>
              <a:rPr lang="en-US" dirty="0"/>
              <a:t>Look at impact on different quintiles/deciles of the population</a:t>
            </a:r>
          </a:p>
          <a:p>
            <a:pPr lvl="1"/>
            <a:r>
              <a:rPr lang="en-US" dirty="0"/>
              <a:t>compare Gini coefficient of households original and post tax incomes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To see whether it is redistributive between different types of gendered household types</a:t>
            </a:r>
          </a:p>
          <a:p>
            <a:r>
              <a:rPr lang="en-US" dirty="0"/>
              <a:t>To see whether it is redistributive between men and women</a:t>
            </a:r>
          </a:p>
          <a:p>
            <a:pPr lvl="1"/>
            <a:r>
              <a:rPr lang="en-US" dirty="0"/>
              <a:t>To see whether men’s and women’s individual incomes are more or less equal pre and post tax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Can do this for men and women in country as a whole or within couples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41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17008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603120427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r>
                        <a:rPr lang="en-US" sz="4000" dirty="0"/>
                        <a:t>Why do Gender Impact Assessment of policy?</a:t>
                      </a:r>
                    </a:p>
                    <a:p>
                      <a:endParaRPr lang="en-US" sz="4000" dirty="0"/>
                    </a:p>
                  </a:txBody>
                  <a:tcPr>
                    <a:solidFill>
                      <a:srgbClr val="DE78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62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AF63F81-27FB-4887-A46A-9AF7948AD1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572" t="17809" r="5048" b="15989"/>
          <a:stretch/>
        </p:blipFill>
        <p:spPr>
          <a:xfrm>
            <a:off x="61448" y="52041"/>
            <a:ext cx="6101545" cy="33566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439203-7549-4D88-8C9C-43012AACD5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7" t="11266" r="-1994" b="10785"/>
          <a:stretch/>
        </p:blipFill>
        <p:spPr>
          <a:xfrm>
            <a:off x="61448" y="3647440"/>
            <a:ext cx="6552712" cy="32105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7395D4-0EF0-4427-A1CE-FF0496D0BDFE}"/>
              </a:ext>
            </a:extLst>
          </p:cNvPr>
          <p:cNvSpPr txBox="1"/>
          <p:nvPr/>
        </p:nvSpPr>
        <p:spPr>
          <a:xfrm>
            <a:off x="6654312" y="1145584"/>
            <a:ext cx="24282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Impact of taxes and transfers on the distribution of income: all households by quintile groups, financial year ending 2015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C3B005-DB47-4100-A027-40D8872D1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960" y="0"/>
            <a:ext cx="8734622" cy="85344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+mj-lt"/>
              </a:rPr>
              <a:t>Original, Final and Disposable income: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64699D-B8D9-458C-8F8F-56228BB547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448" y="3183429"/>
            <a:ext cx="9082552" cy="464011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+mj-lt"/>
              </a:rPr>
              <a:t>Summary of the effects of taxes and benefits: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703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423DF7-1F50-4694-A8FC-10481CC7D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137"/>
            <a:ext cx="9144000" cy="673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1110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4AF9A-D7F8-4097-B11D-F0EF536A2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Can also look at what the tax-benefit system does within households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BF57C-A9CA-4A11-88AE-484A15A9DB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Across European countries, using </a:t>
            </a:r>
            <a:r>
              <a:rPr lang="en-US" dirty="0" err="1"/>
              <a:t>Euromod</a:t>
            </a:r>
            <a:r>
              <a:rPr lang="en-US" dirty="0"/>
              <a:t>, </a:t>
            </a:r>
            <a:r>
              <a:rPr lang="en-US" dirty="0" err="1"/>
              <a:t>Figari</a:t>
            </a:r>
            <a:r>
              <a:rPr lang="en-US" dirty="0"/>
              <a:t> et al (2011) found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Assuming transfers intended for children or the household as a whole were equally shared</a:t>
            </a:r>
          </a:p>
          <a:p>
            <a:pPr>
              <a:lnSpc>
                <a:spcPct val="120000"/>
              </a:lnSpc>
            </a:pPr>
            <a:r>
              <a:rPr lang="en-US" dirty="0"/>
              <a:t>Tax-benefit systems tend to equalize incomes within couples: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but not by very much (max about 8%)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more so for lower income couples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although there are always some couples where redistribution goes in the opposite direction worsening intra-household inequality of incomes</a:t>
            </a:r>
          </a:p>
          <a:p>
            <a:pPr lvl="2">
              <a:lnSpc>
                <a:spcPct val="120000"/>
              </a:lnSpc>
            </a:pPr>
            <a:r>
              <a:rPr lang="en-US" sz="2500" dirty="0"/>
              <a:t>up to 22% (in Germany)</a:t>
            </a:r>
          </a:p>
          <a:p>
            <a:pPr>
              <a:lnSpc>
                <a:spcPct val="110000"/>
              </a:lnSpc>
            </a:pPr>
            <a:r>
              <a:rPr lang="en-US" dirty="0"/>
              <a:t>Individual income tax systems do more intra-household redistribution than joint ones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though specific features </a:t>
            </a:r>
            <a:r>
              <a:rPr lang="en-US" dirty="0" err="1"/>
              <a:t>eg</a:t>
            </a:r>
            <a:r>
              <a:rPr lang="en-US" dirty="0"/>
              <a:t> tax allowances may reduce this or even cause systems to redistribute to higher earner</a:t>
            </a:r>
          </a:p>
          <a:p>
            <a:pPr lvl="2">
              <a:lnSpc>
                <a:spcPct val="120000"/>
              </a:lnSpc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4232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75019-1117-4EE5-8B8B-BB9CEC776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4" y="98718"/>
            <a:ext cx="8069295" cy="745243"/>
          </a:xfrm>
        </p:spPr>
        <p:txBody>
          <a:bodyPr>
            <a:noAutofit/>
          </a:bodyPr>
          <a:lstStyle/>
          <a:p>
            <a:r>
              <a:rPr lang="en-US" sz="3200" dirty="0"/>
              <a:t>How intra-household redistribution works may also be gendered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CAFC3-40F9-465B-BA6B-283F3D69CD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350" y="961272"/>
            <a:ext cx="8299615" cy="505276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Intra-household redistribution tends to </a:t>
            </a:r>
            <a:r>
              <a:rPr lang="en-US" dirty="0" err="1"/>
              <a:t>favour</a:t>
            </a:r>
            <a:r>
              <a:rPr lang="en-US" dirty="0"/>
              <a:t> women since more often lower earner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But:</a:t>
            </a:r>
          </a:p>
          <a:p>
            <a:pPr>
              <a:lnSpc>
                <a:spcPct val="110000"/>
              </a:lnSpc>
            </a:pPr>
            <a:r>
              <a:rPr lang="en-US" dirty="0"/>
              <a:t>Tax-benefit systems in Europe are more redistributive when woman is higher earner: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 lower incomes couples</a:t>
            </a:r>
          </a:p>
          <a:p>
            <a:pPr lvl="2">
              <a:lnSpc>
                <a:spcPct val="110000"/>
              </a:lnSpc>
            </a:pPr>
            <a:r>
              <a:rPr lang="en-US" sz="2300" dirty="0"/>
              <a:t>up to 24% (in NL) when woman is higher earner</a:t>
            </a:r>
          </a:p>
          <a:p>
            <a:pPr lvl="2">
              <a:lnSpc>
                <a:spcPct val="110000"/>
              </a:lnSpc>
            </a:pPr>
            <a:r>
              <a:rPr lang="en-US" sz="2300" dirty="0"/>
              <a:t>but 16% max (in FI) when man is higher earner</a:t>
            </a:r>
          </a:p>
          <a:p>
            <a:pPr lvl="1">
              <a:lnSpc>
                <a:spcPct val="110000"/>
              </a:lnSpc>
            </a:pPr>
            <a:r>
              <a:rPr lang="en-US" sz="2500" dirty="0"/>
              <a:t>in larger proportion of female “breadwinner” couples, redistribution works in the wrong direction</a:t>
            </a:r>
          </a:p>
          <a:p>
            <a:pPr lvl="2">
              <a:lnSpc>
                <a:spcPct val="110000"/>
              </a:lnSpc>
            </a:pPr>
            <a:r>
              <a:rPr lang="en-US" sz="2100" dirty="0"/>
              <a:t>Up to 46% (in France)</a:t>
            </a:r>
          </a:p>
          <a:p>
            <a:pPr>
              <a:lnSpc>
                <a:spcPct val="110000"/>
              </a:lnSpc>
            </a:pPr>
            <a:r>
              <a:rPr lang="en-US" dirty="0"/>
              <a:t>In most countries, non-means tested benefits play biggest role intra-household redistribution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But men more likely to be eligible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Earnings replacement benefits more likely to reinforce gender inequalities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60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24CE5-380B-4028-8F35-8C78E8A95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400376"/>
            <a:ext cx="8069295" cy="862554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Tax-benefit models more often used to </a:t>
            </a:r>
            <a:r>
              <a:rPr lang="en-US" sz="3600" b="1" dirty="0" err="1"/>
              <a:t>analyse</a:t>
            </a:r>
            <a:r>
              <a:rPr lang="en-US" sz="3600" b="1" dirty="0"/>
              <a:t> </a:t>
            </a:r>
            <a:r>
              <a:rPr lang="en-US" sz="3600" b="1" dirty="0">
                <a:solidFill>
                  <a:srgbClr val="7030A0"/>
                </a:solidFill>
              </a:rPr>
              <a:t>policy change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D8147-5FDD-4A55-B7B7-653F20634E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3365" y="1448110"/>
            <a:ext cx="8179766" cy="473587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Both actual and proposed changes in the policies that affect different types of income</a:t>
            </a:r>
          </a:p>
          <a:p>
            <a:pPr>
              <a:lnSpc>
                <a:spcPct val="110000"/>
              </a:lnSpc>
            </a:pPr>
            <a:r>
              <a:rPr lang="en-US" dirty="0"/>
              <a:t>Could look at specific changes one at a time </a:t>
            </a:r>
            <a:r>
              <a:rPr lang="en-US" dirty="0" err="1"/>
              <a:t>eg</a:t>
            </a:r>
            <a:r>
              <a:rPr lang="en-US" dirty="0"/>
              <a:t> the impact of a change in: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cash transfers on gross incomes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payroll taxes on disposable incomes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what VAT has to be paid on (</a:t>
            </a:r>
            <a:r>
              <a:rPr lang="en-US" dirty="0" err="1"/>
              <a:t>eg</a:t>
            </a:r>
            <a:r>
              <a:rPr lang="en-US" dirty="0"/>
              <a:t> sanitary products) on post-tax incomes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provision of public services on final incomes</a:t>
            </a:r>
          </a:p>
          <a:p>
            <a:pPr>
              <a:lnSpc>
                <a:spcPct val="110000"/>
              </a:lnSpc>
            </a:pPr>
            <a:r>
              <a:rPr lang="en-US" dirty="0"/>
              <a:t>Or, more usually, the cumulative impact of a number of changes in</a:t>
            </a:r>
          </a:p>
          <a:p>
            <a:pPr lvl="1">
              <a:lnSpc>
                <a:spcPct val="110000"/>
              </a:lnSpc>
            </a:pPr>
            <a:r>
              <a:rPr lang="en-US" dirty="0" err="1"/>
              <a:t>eg</a:t>
            </a:r>
            <a:r>
              <a:rPr lang="en-US" dirty="0"/>
              <a:t> all measures in a budget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or all measures over a period of time</a:t>
            </a:r>
          </a:p>
          <a:p>
            <a:pPr>
              <a:lnSpc>
                <a:spcPct val="110000"/>
              </a:lnSpc>
            </a:pPr>
            <a:r>
              <a:rPr lang="en-US" dirty="0"/>
              <a:t>Can do this at the household level and (sometimes) at the individual level</a:t>
            </a:r>
          </a:p>
        </p:txBody>
      </p:sp>
    </p:spTree>
    <p:extLst>
      <p:ext uri="{BB962C8B-B14F-4D97-AF65-F5344CB8AC3E}">
        <p14:creationId xmlns:p14="http://schemas.microsoft.com/office/powerpoint/2010/main" val="12470469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22FFF-15BC-4070-AB1E-9409EE1BE4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1" y="0"/>
            <a:ext cx="8961120" cy="51513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b="1" dirty="0"/>
              <a:t>A single policy change: UK 2010 </a:t>
            </a:r>
            <a:r>
              <a:rPr lang="en-US" sz="2800" b="1" dirty="0">
                <a:solidFill>
                  <a:srgbClr val="7030A0"/>
                </a:solidFill>
              </a:rPr>
              <a:t>change in VAT level</a:t>
            </a:r>
            <a:endParaRPr lang="en-GB" sz="2800" b="1" dirty="0">
              <a:solidFill>
                <a:srgbClr val="7030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6B8355-E1C8-40B0-994E-F0EA39436D0D}"/>
              </a:ext>
            </a:extLst>
          </p:cNvPr>
          <p:cNvSpPr txBox="1"/>
          <p:nvPr/>
        </p:nvSpPr>
        <p:spPr>
          <a:xfrm>
            <a:off x="6085490" y="1680315"/>
            <a:ext cx="275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rise in VAT, by gendered household type: increase in cash amount paid by households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75399-3EDB-426A-9B3E-8014EEB8F165}"/>
              </a:ext>
            </a:extLst>
          </p:cNvPr>
          <p:cNvSpPr txBox="1"/>
          <p:nvPr/>
        </p:nvSpPr>
        <p:spPr>
          <a:xfrm>
            <a:off x="6085490" y="4019254"/>
            <a:ext cx="27579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rise in VAT, by gendered household type: percentage points increase in incidence on disposable income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E3C42C-7B5E-4209-B259-4B494D6B7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398"/>
            <a:ext cx="5843942" cy="2838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A1A6D1-6068-43B0-98A8-2A023844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019254"/>
            <a:ext cx="5843942" cy="2838746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F5B6F3F2-B56F-401E-B2F9-7956C9A8B604}"/>
              </a:ext>
            </a:extLst>
          </p:cNvPr>
          <p:cNvSpPr txBox="1">
            <a:spLocks/>
          </p:cNvSpPr>
          <p:nvPr/>
        </p:nvSpPr>
        <p:spPr>
          <a:xfrm>
            <a:off x="30482" y="564147"/>
            <a:ext cx="9022078" cy="105323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single policy change affecting: disposable income → post-tax income</a:t>
            </a:r>
          </a:p>
          <a:p>
            <a:r>
              <a:rPr lang="en-US" dirty="0"/>
              <a:t>WBG </a:t>
            </a:r>
            <a:r>
              <a:rPr lang="en-US" dirty="0" err="1"/>
              <a:t>analysed</a:t>
            </a:r>
            <a:r>
              <a:rPr lang="en-US" dirty="0"/>
              <a:t> impact by </a:t>
            </a:r>
            <a:r>
              <a:rPr lang="en-US" b="1" dirty="0">
                <a:solidFill>
                  <a:srgbClr val="7030A0"/>
                </a:solidFill>
              </a:rPr>
              <a:t>gendered household types</a:t>
            </a:r>
          </a:p>
          <a:p>
            <a:r>
              <a:rPr lang="en-US" dirty="0"/>
              <a:t>Needed to </a:t>
            </a:r>
            <a:r>
              <a:rPr lang="en-US" dirty="0" err="1"/>
              <a:t>analyse</a:t>
            </a:r>
            <a:r>
              <a:rPr lang="en-US" dirty="0"/>
              <a:t> impact of indirect taxes at the household level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2319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6B8355-E1C8-40B0-994E-F0EA39436D0D}"/>
              </a:ext>
            </a:extLst>
          </p:cNvPr>
          <p:cNvSpPr txBox="1"/>
          <p:nvPr/>
        </p:nvSpPr>
        <p:spPr>
          <a:xfrm>
            <a:off x="5655832" y="1718079"/>
            <a:ext cx="3264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rise in VAT, by gendered household type: increase in cash amount paid by households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75399-3EDB-426A-9B3E-8014EEB8F165}"/>
              </a:ext>
            </a:extLst>
          </p:cNvPr>
          <p:cNvSpPr txBox="1"/>
          <p:nvPr/>
        </p:nvSpPr>
        <p:spPr>
          <a:xfrm>
            <a:off x="5655832" y="4216686"/>
            <a:ext cx="3264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rise in VAT, by gendered household type: percentage points increase in incidence on disposable income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6BE2EE-5CAD-40C4-B1FF-6FCF39F14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960"/>
            <a:ext cx="5634560" cy="3000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A6CC13-89DA-4B66-BE58-E7BEC311D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47108"/>
            <a:ext cx="5634561" cy="2810892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E2090C81-3889-4FE4-B2AE-468DA51BE592}"/>
              </a:ext>
            </a:extLst>
          </p:cNvPr>
          <p:cNvSpPr txBox="1">
            <a:spLocks/>
          </p:cNvSpPr>
          <p:nvPr/>
        </p:nvSpPr>
        <p:spPr>
          <a:xfrm>
            <a:off x="-75414" y="222143"/>
            <a:ext cx="9219414" cy="129827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Also compared impact on households </a:t>
            </a:r>
            <a:r>
              <a:rPr lang="en-US" dirty="0" err="1"/>
              <a:t>categorised</a:t>
            </a:r>
            <a:r>
              <a:rPr lang="en-US" dirty="0"/>
              <a:t> </a:t>
            </a:r>
            <a:r>
              <a:rPr lang="en-US" b="1" dirty="0">
                <a:solidFill>
                  <a:srgbClr val="7030A0"/>
                </a:solidFill>
              </a:rPr>
              <a:t>by sex and number of earners, and whether they had children</a:t>
            </a:r>
          </a:p>
          <a:p>
            <a:r>
              <a:rPr lang="en-US" dirty="0"/>
              <a:t>Which type of gender breakdown is better to do will depend on what is being examined and on </a:t>
            </a:r>
            <a:r>
              <a:rPr lang="en-US" b="1" dirty="0">
                <a:solidFill>
                  <a:srgbClr val="7030A0"/>
                </a:solidFill>
              </a:rPr>
              <a:t>what questions you want to ask</a:t>
            </a:r>
          </a:p>
          <a:p>
            <a:endParaRPr lang="en-US" dirty="0"/>
          </a:p>
          <a:p>
            <a:pPr marL="0" indent="0">
              <a:buFont typeface="Arial"/>
              <a:buNone/>
            </a:pPr>
            <a:endParaRPr lang="en-US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5420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1D4B000-61CB-4FE1-A6D1-D286FDE6A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8880050" cy="11406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b="1" dirty="0"/>
              <a:t>Cumulative impact: Impact </a:t>
            </a:r>
            <a:r>
              <a:rPr lang="en-US" sz="2800" b="1" kern="1200" dirty="0">
                <a:latin typeface="+mj-lt"/>
                <a:ea typeface="+mj-ea"/>
                <a:cs typeface="+mj-cs"/>
              </a:rPr>
              <a:t>of all policy changes 2010 - 2018 to direct taxes and transfer payments (by 2020/21)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5DCA8C-D8B1-445D-A720-7DB36AB4C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5" t="1414" r="1938" b="4125"/>
          <a:stretch/>
        </p:blipFill>
        <p:spPr>
          <a:xfrm>
            <a:off x="815302" y="1910897"/>
            <a:ext cx="7513395" cy="48576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BD4649-7D9A-49CA-A7C7-27BC014CD587}"/>
              </a:ext>
            </a:extLst>
          </p:cNvPr>
          <p:cNvSpPr txBox="1"/>
          <p:nvPr/>
        </p:nvSpPr>
        <p:spPr>
          <a:xfrm>
            <a:off x="-70585" y="1294937"/>
            <a:ext cx="83050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Individual analysis: by </a:t>
            </a:r>
            <a:r>
              <a:rPr lang="en-US" sz="2200" b="1" dirty="0">
                <a:solidFill>
                  <a:srgbClr val="7030A0"/>
                </a:solidFill>
              </a:rPr>
              <a:t>gender</a:t>
            </a:r>
            <a:r>
              <a:rPr lang="en-US" sz="2200" dirty="0"/>
              <a:t> within </a:t>
            </a:r>
            <a:r>
              <a:rPr lang="en-US" sz="2200" b="1" dirty="0">
                <a:solidFill>
                  <a:srgbClr val="7030A0"/>
                </a:solidFill>
              </a:rPr>
              <a:t>household income deciles</a:t>
            </a:r>
            <a:endParaRPr lang="en-GB" sz="2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7484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BDE50-A8B9-4608-9C5D-1BBAD3810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678615"/>
            <a:ext cx="9144000" cy="73655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For example, whether a new form of income support (universal credit) is paid to the primary earner or split 50/50</a:t>
            </a:r>
            <a:endParaRPr lang="en-US" sz="2200" kern="12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004698-D4FD-4332-9673-8F170CB4F5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0" t="2802" r="2094" b="3589"/>
          <a:stretch/>
        </p:blipFill>
        <p:spPr>
          <a:xfrm>
            <a:off x="741916" y="1773600"/>
            <a:ext cx="7508004" cy="48483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D7381-3AB7-40EC-9D32-400F0E5AD7D7}"/>
              </a:ext>
            </a:extLst>
          </p:cNvPr>
          <p:cNvSpPr txBox="1"/>
          <p:nvPr/>
        </p:nvSpPr>
        <p:spPr>
          <a:xfrm>
            <a:off x="0" y="30995"/>
            <a:ext cx="872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 whom household level transfers are paid matters: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792433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62F534-4D2D-4ADE-A78B-B90D2D99B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defTabSz="914400">
              <a:lnSpc>
                <a:spcPct val="90000"/>
              </a:lnSpc>
            </a:pPr>
            <a:r>
              <a:rPr lang="en-US" sz="2800" b="1" kern="1200" dirty="0">
                <a:latin typeface="+mj-lt"/>
                <a:ea typeface="+mj-ea"/>
                <a:cs typeface="+mj-cs"/>
              </a:rPr>
              <a:t>Different intersectional analysis: by </a:t>
            </a:r>
            <a:r>
              <a:rPr lang="en-US" sz="28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gender</a:t>
            </a:r>
            <a:r>
              <a:rPr lang="en-US" sz="2800" b="1" kern="1200" dirty="0">
                <a:latin typeface="+mj-lt"/>
                <a:ea typeface="+mj-ea"/>
                <a:cs typeface="+mj-cs"/>
              </a:rPr>
              <a:t> and </a:t>
            </a:r>
            <a:r>
              <a:rPr lang="en-US" sz="28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age </a:t>
            </a:r>
            <a:br>
              <a:rPr lang="en-US" sz="2800" b="1" kern="12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latin typeface="+mj-lt"/>
                <a:ea typeface="+mj-ea"/>
                <a:cs typeface="+mj-cs"/>
              </a:rPr>
              <a:t>(UC split 50/50)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78591A-0504-4224-A20B-64CC71B90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16" y="1675227"/>
            <a:ext cx="7607802" cy="49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8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BFE7C5-6AD8-45B4-95E4-93AFED12D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596" y="0"/>
            <a:ext cx="7961574" cy="518474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Gender Impact Assessment of policy</a:t>
            </a:r>
            <a:endParaRPr lang="en-GB" sz="3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100088-0BE4-4CAE-8734-8438D9924C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670" y="796566"/>
            <a:ext cx="8908330" cy="525544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Gender is structural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 a matter of individual preferences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Or just a set of isolated unconnected differences</a:t>
            </a:r>
          </a:p>
          <a:p>
            <a:pPr>
              <a:lnSpc>
                <a:spcPct val="120000"/>
              </a:lnSpc>
            </a:pPr>
            <a:r>
              <a:rPr lang="en-US" dirty="0"/>
              <a:t>As a result policies: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will have differential effect on men and women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men and women may on average react differently to them</a:t>
            </a:r>
          </a:p>
          <a:p>
            <a:pPr>
              <a:lnSpc>
                <a:spcPct val="120000"/>
              </a:lnSpc>
            </a:pPr>
            <a:r>
              <a:rPr lang="en-US" dirty="0"/>
              <a:t>Methodological assumption (recommendation for policy-makers):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 policy will normally have a gender impact even if not yet apparent what that is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Rather than claiming </a:t>
            </a:r>
            <a:r>
              <a:rPr lang="en-US" i="1" dirty="0"/>
              <a:t>a priori </a:t>
            </a:r>
            <a:r>
              <a:rPr lang="en-US" dirty="0"/>
              <a:t>that any policy is gender neutral</a:t>
            </a:r>
          </a:p>
          <a:p>
            <a:pPr>
              <a:lnSpc>
                <a:spcPct val="110000"/>
              </a:lnSpc>
            </a:pPr>
            <a:r>
              <a:rPr lang="en-US" dirty="0"/>
              <a:t>Important to apply GIA to all policies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Not only those intended to affect gender inequalities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Policies brought in for other reasons (</a:t>
            </a:r>
            <a:r>
              <a:rPr lang="en-US" dirty="0" err="1"/>
              <a:t>eg</a:t>
            </a:r>
            <a:r>
              <a:rPr lang="en-US" dirty="0"/>
              <a:t> austerity policies) </a:t>
            </a:r>
          </a:p>
          <a:p>
            <a:pPr lvl="2">
              <a:lnSpc>
                <a:spcPct val="110000"/>
              </a:lnSpc>
            </a:pPr>
            <a:r>
              <a:rPr lang="en-US" sz="2500" dirty="0"/>
              <a:t>may have much greater gender impact than policies designed around gender</a:t>
            </a:r>
          </a:p>
          <a:p>
            <a:pPr lvl="2">
              <a:lnSpc>
                <a:spcPct val="110000"/>
              </a:lnSpc>
            </a:pPr>
            <a:r>
              <a:rPr lang="en-US" sz="2500" dirty="0"/>
              <a:t>thus gender budgeting, application of GIA across </a:t>
            </a:r>
            <a:r>
              <a:rPr lang="en-US" sz="2500" i="1" dirty="0"/>
              <a:t>whole</a:t>
            </a:r>
            <a:r>
              <a:rPr lang="en-US" sz="2500" dirty="0"/>
              <a:t> budget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842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C3B005-DB47-4100-A027-40D8872D1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147996"/>
            <a:ext cx="5994400" cy="590568"/>
          </a:xfrm>
        </p:spPr>
        <p:txBody>
          <a:bodyPr anchor="t">
            <a:normAutofit fontScale="77500" lnSpcReduction="20000"/>
          </a:bodyPr>
          <a:lstStyle/>
          <a:p>
            <a:r>
              <a:rPr lang="en-US" b="0" dirty="0"/>
              <a:t>Contribution of different policy changes to overall impact on individual income: women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7395D4-0EF0-4427-A1CE-FF0496D0BDFE}"/>
              </a:ext>
            </a:extLst>
          </p:cNvPr>
          <p:cNvSpPr txBox="1"/>
          <p:nvPr/>
        </p:nvSpPr>
        <p:spPr>
          <a:xfrm>
            <a:off x="6152101" y="30122"/>
            <a:ext cx="2903545" cy="201593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 can also break down impact into changes in specific components (UC split 50/50)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5B36C6-29F2-4028-BDB5-F9ACEF48F8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35" b="17349"/>
          <a:stretch/>
        </p:blipFill>
        <p:spPr>
          <a:xfrm>
            <a:off x="29353" y="589282"/>
            <a:ext cx="5650086" cy="2839718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C8C1DA-8723-4647-B418-57044D0DBB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-1428" r="-2705" b="15054"/>
          <a:stretch/>
        </p:blipFill>
        <p:spPr>
          <a:xfrm>
            <a:off x="-24825" y="3779404"/>
            <a:ext cx="5758442" cy="3072806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8FF11F3-DC63-47FD-A4BE-A25CE77DA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903925"/>
              </p:ext>
            </p:extLst>
          </p:nvPr>
        </p:nvGraphicFramePr>
        <p:xfrm>
          <a:off x="6104387" y="2836817"/>
          <a:ext cx="2951259" cy="1107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5845">
                  <a:extLst>
                    <a:ext uri="{9D8B030D-6E8A-4147-A177-3AD203B41FA5}">
                      <a16:colId xmlns:a16="http://schemas.microsoft.com/office/drawing/2014/main" val="2746553327"/>
                    </a:ext>
                  </a:extLst>
                </a:gridCol>
                <a:gridCol w="2315414">
                  <a:extLst>
                    <a:ext uri="{9D8B030D-6E8A-4147-A177-3AD203B41FA5}">
                      <a16:colId xmlns:a16="http://schemas.microsoft.com/office/drawing/2014/main" val="326308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Transfer payments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663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 taxes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96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Original income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683919"/>
                  </a:ext>
                </a:extLst>
              </a:tr>
            </a:tbl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64699D-B8D9-458C-8F8F-56228BB547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354" y="3428999"/>
            <a:ext cx="5650086" cy="531033"/>
          </a:xfrm>
          <a:solidFill>
            <a:schemeClr val="bg1"/>
          </a:solidFill>
        </p:spPr>
        <p:txBody>
          <a:bodyPr anchor="b">
            <a:normAutofit fontScale="77500" lnSpcReduction="20000"/>
          </a:bodyPr>
          <a:lstStyle/>
          <a:p>
            <a:r>
              <a:rPr lang="en-US" b="0" dirty="0"/>
              <a:t>Contribution of different policy changes to overall impact on individual income: men</a:t>
            </a:r>
          </a:p>
        </p:txBody>
      </p:sp>
    </p:spTree>
    <p:extLst>
      <p:ext uri="{BB962C8B-B14F-4D97-AF65-F5344CB8AC3E}">
        <p14:creationId xmlns:p14="http://schemas.microsoft.com/office/powerpoint/2010/main" val="5862029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AE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89096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err="1"/>
                        <a:t>Behavioural</a:t>
                      </a:r>
                      <a:r>
                        <a:rPr lang="en-US" sz="4000" dirty="0"/>
                        <a:t> impact on incentives</a:t>
                      </a:r>
                      <a:endParaRPr lang="en-GB" dirty="0"/>
                    </a:p>
                  </a:txBody>
                  <a:tcPr>
                    <a:solidFill>
                      <a:srgbClr val="E7AE3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5216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442AF-0FEE-479D-8DDF-CEFCF8B51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Can also look at incentives</a:t>
            </a:r>
            <a:endParaRPr lang="en-GB" sz="32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68C96-B32E-4963-91AF-74814ADD71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2" y="1102673"/>
            <a:ext cx="8069295" cy="51838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By taking a hypothetical </a:t>
            </a:r>
            <a:r>
              <a:rPr lang="en-US" dirty="0" err="1"/>
              <a:t>behavioural</a:t>
            </a:r>
            <a:r>
              <a:rPr lang="en-US" dirty="0"/>
              <a:t> change and comparing final income with and without that change</a:t>
            </a:r>
          </a:p>
          <a:p>
            <a:pPr lvl="1">
              <a:lnSpc>
                <a:spcPct val="120000"/>
              </a:lnSpc>
            </a:pPr>
            <a:r>
              <a:rPr lang="en-US" dirty="0" err="1"/>
              <a:t>eg</a:t>
            </a:r>
            <a:r>
              <a:rPr lang="en-US" dirty="0"/>
              <a:t> applying to be part of conditional cash transfer </a:t>
            </a:r>
            <a:r>
              <a:rPr lang="en-US" dirty="0" err="1"/>
              <a:t>programme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incentives to take children for health check ups, enroll children in school </a:t>
            </a:r>
            <a:r>
              <a:rPr lang="en-US" dirty="0" err="1"/>
              <a:t>etc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taking account of costs of complying with conditions as well as benefits of doing so</a:t>
            </a:r>
          </a:p>
          <a:p>
            <a:pPr>
              <a:lnSpc>
                <a:spcPct val="120000"/>
              </a:lnSpc>
            </a:pPr>
            <a:r>
              <a:rPr lang="en-US" dirty="0"/>
              <a:t>May make a difference how the impact of the change is assessed: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at which level, individual or household, and for which individual in a household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whether changes in power within households is taken into account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and over what time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5828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B7C050-6680-491A-8FE1-9D8AA07F2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6055" y="862816"/>
            <a:ext cx="8547115" cy="531671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At individual level, but difference in household post-tax income usually taken to be a measure of the incentive to take employment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But should also look at any financial and other costs of employment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And take account of effect on individual as well as household income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Involves making some assumption about, or modelling, hours and earnings of possible job for each individual not currently in employment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And should take into account other costs </a:t>
            </a:r>
            <a:r>
              <a:rPr lang="en-US" dirty="0" err="1"/>
              <a:t>eg</a:t>
            </a:r>
            <a:r>
              <a:rPr lang="en-US" dirty="0"/>
              <a:t> childcare/transport</a:t>
            </a:r>
          </a:p>
          <a:p>
            <a:pPr>
              <a:lnSpc>
                <a:spcPct val="120000"/>
              </a:lnSpc>
            </a:pPr>
            <a:r>
              <a:rPr lang="en-US" dirty="0"/>
              <a:t>Can also do it for incentive to earn more income for those already in employment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dirty="0"/>
              <a:t>Can then compare employment incentives across groups </a:t>
            </a:r>
            <a:r>
              <a:rPr lang="en-US" dirty="0" err="1"/>
              <a:t>eg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First and second earners </a:t>
            </a:r>
            <a:r>
              <a:rPr lang="en-US" dirty="0" err="1"/>
              <a:t>ie</a:t>
            </a:r>
            <a:r>
              <a:rPr lang="en-US" dirty="0"/>
              <a:t> those with and without partners in employment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women with and without small children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those in high and low household income deciles. 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553FD-B8F6-404A-9B34-FD9DE16CD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424568" cy="75467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Often done for taking employment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20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4ED381-982B-47F2-918F-5553DE1D4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Arguments for GIA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066C8-31BA-4DC7-A816-1DA239A1B2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875" y="1325563"/>
            <a:ext cx="8309040" cy="469816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Efficiency: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That knowing about gender effects can help design and target policies effectively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Applies to all policies (even those designed to </a:t>
            </a:r>
            <a:r>
              <a:rPr lang="en-US" dirty="0" err="1"/>
              <a:t>favour</a:t>
            </a:r>
            <a:r>
              <a:rPr lang="en-US" dirty="0"/>
              <a:t> men!)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More easily accepted by policy makers 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May do it anyway without labelling it as GIA</a:t>
            </a:r>
          </a:p>
          <a:p>
            <a:pPr>
              <a:lnSpc>
                <a:spcPct val="110000"/>
              </a:lnSpc>
            </a:pPr>
            <a:r>
              <a:rPr lang="en-US" dirty="0"/>
              <a:t>Equality 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Want to know how effective policies are in reducing gender inequalities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Many different gender inequalities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Effects may vary across inequalities or even be contradictory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policies designed to reduce one type of gender inequality may increase other gender inequalities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More obvious motivation for feminists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66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AE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9611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603120427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r>
                        <a:rPr lang="en-US" sz="4000" dirty="0"/>
                        <a:t>Gender Impact Assessment of fiscal policy</a:t>
                      </a:r>
                    </a:p>
                    <a:p>
                      <a:endParaRPr lang="en-US" sz="4000" dirty="0"/>
                    </a:p>
                  </a:txBody>
                  <a:tcPr>
                    <a:solidFill>
                      <a:srgbClr val="E7AE3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906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AE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61962" y="1102673"/>
            <a:ext cx="7879398" cy="6751007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400" dirty="0"/>
              <a:t>Fiscal Policy = government tax and spending policies</a:t>
            </a:r>
          </a:p>
          <a:p>
            <a:pPr>
              <a:buFont typeface="Arial" charset="0"/>
              <a:buChar char="•"/>
              <a:defRPr/>
            </a:pPr>
            <a:r>
              <a:rPr lang="en-GB" sz="2400" dirty="0"/>
              <a:t>GIA considers the differential impact of economic and social policies on men and women</a:t>
            </a:r>
          </a:p>
          <a:p>
            <a:pPr marL="0" indent="0">
              <a:buNone/>
              <a:defRPr/>
            </a:pPr>
            <a:endParaRPr lang="en-GB" sz="1800" dirty="0"/>
          </a:p>
          <a:p>
            <a:pPr>
              <a:buFont typeface="Arial" charset="0"/>
              <a:buChar char="•"/>
              <a:defRPr/>
            </a:pPr>
            <a:r>
              <a:rPr lang="en-GB" sz="2400" dirty="0"/>
              <a:t>Why?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2200" dirty="0"/>
              <a:t>To promote gender equality </a:t>
            </a:r>
            <a:r>
              <a:rPr lang="en-GB" sz="2200" dirty="0" err="1"/>
              <a:t>ie</a:t>
            </a:r>
            <a:r>
              <a:rPr lang="en-GB" sz="2200" dirty="0"/>
              <a:t> </a:t>
            </a:r>
            <a:r>
              <a:rPr lang="en-GB" sz="2200" b="1" dirty="0">
                <a:solidFill>
                  <a:srgbClr val="7030A0"/>
                </a:solidFill>
              </a:rPr>
              <a:t>reduce existing gender inequalities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2200" dirty="0"/>
              <a:t>To make fiscal policy </a:t>
            </a:r>
            <a:r>
              <a:rPr lang="en-GB" sz="2200" b="1" dirty="0">
                <a:solidFill>
                  <a:srgbClr val="7030A0"/>
                </a:solidFill>
              </a:rPr>
              <a:t>more effective </a:t>
            </a:r>
            <a:r>
              <a:rPr lang="en-GB" sz="2200" dirty="0"/>
              <a:t>in achieving its aims (whatever they are)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200" dirty="0"/>
              <a:t>To reveal any </a:t>
            </a:r>
            <a:r>
              <a:rPr lang="en-US" sz="2200" b="1" dirty="0">
                <a:solidFill>
                  <a:srgbClr val="7030A0"/>
                </a:solidFill>
              </a:rPr>
              <a:t>gap</a:t>
            </a:r>
            <a:r>
              <a:rPr lang="en-US" sz="2200" dirty="0">
                <a:solidFill>
                  <a:srgbClr val="7030A0"/>
                </a:solidFill>
              </a:rPr>
              <a:t> </a:t>
            </a:r>
            <a:r>
              <a:rPr lang="en-US" sz="2200" dirty="0"/>
              <a:t>between policy statements and the resources committed to their implementation, to ensuring that public money is spent in more gender equitable ways</a:t>
            </a:r>
          </a:p>
          <a:p>
            <a:pPr lvl="1">
              <a:buFont typeface="Arial" charset="0"/>
              <a:buChar char="–"/>
              <a:defRPr/>
            </a:pPr>
            <a:endParaRPr lang="en-GB" sz="1800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37352" y="155278"/>
            <a:ext cx="8069295" cy="862554"/>
          </a:xfrm>
        </p:spPr>
        <p:txBody>
          <a:bodyPr/>
          <a:lstStyle/>
          <a:p>
            <a:pPr algn="l"/>
            <a:r>
              <a:rPr lang="en-GB" altLang="en-US" sz="2700" b="1" dirty="0">
                <a:solidFill>
                  <a:srgbClr val="7030A0"/>
                </a:solidFill>
              </a:rPr>
              <a:t>Why do Gender Impact Assessment (GIA) of fiscal policy?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694F0C-D5AB-4FEE-9D7F-F3EF5F368B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0262" y="650241"/>
            <a:ext cx="7651570" cy="57200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2600" dirty="0"/>
              <a:t>Enable governments to pursue a variety of goals by implementing a range of policies to: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7030A0"/>
                </a:solidFill>
              </a:rPr>
              <a:t>Redistribute income </a:t>
            </a:r>
            <a:r>
              <a:rPr lang="en-US" dirty="0"/>
              <a:t>by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taxing some people/households more than others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giving out cash transfers to those with particular needs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Raise revenue to </a:t>
            </a:r>
            <a:r>
              <a:rPr lang="en-US" b="1" dirty="0">
                <a:solidFill>
                  <a:srgbClr val="7030A0"/>
                </a:solidFill>
              </a:rPr>
              <a:t>fund spending policie</a:t>
            </a:r>
            <a:r>
              <a:rPr lang="en-US" dirty="0">
                <a:solidFill>
                  <a:srgbClr val="7030A0"/>
                </a:solidFill>
              </a:rPr>
              <a:t>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7030A0"/>
                </a:solidFill>
              </a:rPr>
              <a:t>Invest in the econom</a:t>
            </a:r>
            <a:r>
              <a:rPr lang="en-US" dirty="0">
                <a:solidFill>
                  <a:srgbClr val="7030A0"/>
                </a:solidFill>
              </a:rPr>
              <a:t>y </a:t>
            </a:r>
            <a:r>
              <a:rPr lang="en-US" dirty="0"/>
              <a:t>by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Spending on public services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Infrastructure projects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7030A0"/>
                </a:solidFill>
              </a:rPr>
              <a:t>Change prices/incenti</a:t>
            </a:r>
            <a:r>
              <a:rPr lang="en-US" dirty="0">
                <a:solidFill>
                  <a:srgbClr val="7030A0"/>
                </a:solidFill>
              </a:rPr>
              <a:t>ves </a:t>
            </a:r>
            <a:r>
              <a:rPr lang="en-US" dirty="0"/>
              <a:t>by </a:t>
            </a:r>
            <a:r>
              <a:rPr lang="en-US" dirty="0" err="1"/>
              <a:t>eg</a:t>
            </a:r>
            <a:endParaRPr lang="en-US" dirty="0"/>
          </a:p>
          <a:p>
            <a:pPr lvl="2">
              <a:lnSpc>
                <a:spcPct val="120000"/>
              </a:lnSpc>
            </a:pPr>
            <a:r>
              <a:rPr lang="en-US" sz="2200" dirty="0"/>
              <a:t>taxing externalities – green taxes</a:t>
            </a:r>
          </a:p>
          <a:p>
            <a:pPr lvl="2">
              <a:lnSpc>
                <a:spcPct val="120000"/>
              </a:lnSpc>
            </a:pPr>
            <a:r>
              <a:rPr lang="en-US" sz="2200" dirty="0"/>
              <a:t>influencing gains to employment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Boost employment/tackle inflation by</a:t>
            </a:r>
          </a:p>
          <a:p>
            <a:pPr lvl="2">
              <a:lnSpc>
                <a:spcPct val="120000"/>
              </a:lnSpc>
            </a:pPr>
            <a:r>
              <a:rPr lang="en-US" sz="2200" b="1" dirty="0">
                <a:solidFill>
                  <a:srgbClr val="7030A0"/>
                </a:solidFill>
              </a:rPr>
              <a:t>Creating </a:t>
            </a:r>
            <a:r>
              <a:rPr lang="en-US" sz="2200" b="1" dirty="0" err="1">
                <a:solidFill>
                  <a:srgbClr val="7030A0"/>
                </a:solidFill>
              </a:rPr>
              <a:t>favourable</a:t>
            </a:r>
            <a:r>
              <a:rPr lang="en-US" sz="2200" b="1" dirty="0">
                <a:solidFill>
                  <a:srgbClr val="7030A0"/>
                </a:solidFill>
              </a:rPr>
              <a:t> macroeconomic conditions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EB6C30-CBEC-4F68-A50F-C8583543F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62" y="0"/>
            <a:ext cx="8069295" cy="65024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What can fiscal policy do?</a:t>
            </a:r>
            <a:endParaRPr lang="en-GB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85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D739A-ED9B-407F-AA2A-9D5F04D7B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040"/>
            <a:ext cx="8849360" cy="582840"/>
          </a:xfrm>
        </p:spPr>
        <p:txBody>
          <a:bodyPr/>
          <a:lstStyle/>
          <a:p>
            <a:r>
              <a:rPr lang="en-US" sz="3200" dirty="0"/>
              <a:t>Fiscal policy needs Gender Impact Assessment (GIA) 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F8714-E451-47CA-B24E-7E163B2601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560" y="713897"/>
            <a:ext cx="8544559" cy="543020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To meet </a:t>
            </a:r>
            <a:r>
              <a:rPr lang="en-US" b="1" dirty="0">
                <a:solidFill>
                  <a:srgbClr val="7030A0"/>
                </a:solidFill>
              </a:rPr>
              <a:t>its own goals</a:t>
            </a:r>
            <a:r>
              <a:rPr lang="en-US" dirty="0"/>
              <a:t> effectively (whatever these are):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7030A0"/>
                </a:solidFill>
              </a:rPr>
              <a:t>Gender impact Assessment</a:t>
            </a:r>
            <a:r>
              <a:rPr lang="en-US" dirty="0"/>
              <a:t> important for all of these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since there may be gender differences in </a:t>
            </a:r>
            <a:r>
              <a:rPr lang="en-US" dirty="0" err="1"/>
              <a:t>behavioural</a:t>
            </a:r>
            <a:r>
              <a:rPr lang="en-US" dirty="0"/>
              <a:t> responses</a:t>
            </a:r>
          </a:p>
          <a:p>
            <a:pPr marL="400050" lvl="1" indent="0">
              <a:lnSpc>
                <a:spcPct val="120000"/>
              </a:lnSpc>
              <a:buNone/>
            </a:pPr>
            <a:r>
              <a:rPr lang="en-US" dirty="0"/>
              <a:t>This “efficiency” argument for GIA often more effective than equality one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GIA necessary step in using fiscal policy to promote various aspects of </a:t>
            </a:r>
            <a:r>
              <a:rPr lang="en-US" b="1" dirty="0">
                <a:solidFill>
                  <a:srgbClr val="7030A0"/>
                </a:solidFill>
              </a:rPr>
              <a:t>gender equality</a:t>
            </a:r>
          </a:p>
          <a:p>
            <a:pPr>
              <a:lnSpc>
                <a:spcPct val="120000"/>
              </a:lnSpc>
            </a:pPr>
            <a:r>
              <a:rPr lang="en-US" dirty="0"/>
              <a:t>And to reveal any </a:t>
            </a:r>
            <a:r>
              <a:rPr lang="en-US" b="1" dirty="0">
                <a:solidFill>
                  <a:srgbClr val="7030A0"/>
                </a:solidFill>
              </a:rPr>
              <a:t>gap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between policy statements and the resources committed to their implementation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Ensure that it is spending public money to reduce not increase gender inequalities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179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</TotalTime>
  <Words>3211</Words>
  <Application>Microsoft Office PowerPoint</Application>
  <PresentationFormat>On-screen Show (4:3)</PresentationFormat>
  <Paragraphs>490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Plan of session</vt:lpstr>
      <vt:lpstr>PowerPoint Presentation</vt:lpstr>
      <vt:lpstr>Gender Impact Assessment of policy</vt:lpstr>
      <vt:lpstr>Arguments for GIA</vt:lpstr>
      <vt:lpstr>PowerPoint Presentation</vt:lpstr>
      <vt:lpstr>Why do Gender Impact Assessment (GIA) of fiscal policy?</vt:lpstr>
      <vt:lpstr>What can fiscal policy do?</vt:lpstr>
      <vt:lpstr>Fiscal policy needs Gender Impact Assessment (GIA) </vt:lpstr>
      <vt:lpstr>Many different gender inequalities </vt:lpstr>
      <vt:lpstr>Intra vs inter household inequalities</vt:lpstr>
      <vt:lpstr>PowerPoint Presentation</vt:lpstr>
      <vt:lpstr>PowerPoint Presentation</vt:lpstr>
      <vt:lpstr>PowerPoint Presentation</vt:lpstr>
      <vt:lpstr>Cash transfers/Social security Original income  Gross income </vt:lpstr>
      <vt:lpstr>Cash transfers/Social security Original income  Gross income </vt:lpstr>
      <vt:lpstr>Direct taxation – personal income tax, payroll and wealth taxes Gross income  Disposable income </vt:lpstr>
      <vt:lpstr>Indirect taxation Disposable income   Post-tax income</vt:lpstr>
      <vt:lpstr>PowerPoint Presentation</vt:lpstr>
      <vt:lpstr>Types of statements one would like to be able to make</vt:lpstr>
      <vt:lpstr>Can do some of this without a model </vt:lpstr>
      <vt:lpstr>What is a tax/benefit model?</vt:lpstr>
      <vt:lpstr>And individual level data, a line for each individual (sometimes only those over a certain age), grouped in households</vt:lpstr>
      <vt:lpstr>A tax-benefit model adds taxes and benefits as additional derived variables, at individual level</vt:lpstr>
      <vt:lpstr>To answer questions about policy impact need to group households and individuals</vt:lpstr>
      <vt:lpstr>Individual or household level analysis?</vt:lpstr>
      <vt:lpstr>Individual or household level distributional analysis?</vt:lpstr>
      <vt:lpstr>PowerPoint Presentation</vt:lpstr>
      <vt:lpstr>What are tax-benefit models used for?</vt:lpstr>
      <vt:lpstr>PowerPoint Presentation</vt:lpstr>
      <vt:lpstr>PowerPoint Presentation</vt:lpstr>
      <vt:lpstr>Can also look at what the tax-benefit system does within households</vt:lpstr>
      <vt:lpstr>How intra-household redistribution works may also be gendered</vt:lpstr>
      <vt:lpstr>Tax-benefit models more often used to analyse policy change </vt:lpstr>
      <vt:lpstr>A single policy change: UK 2010 change in VAT level</vt:lpstr>
      <vt:lpstr>PowerPoint Presentation</vt:lpstr>
      <vt:lpstr>Cumulative impact: Impact of all policy changes 2010 - 2018 to direct taxes and transfer payments (by 2020/21)</vt:lpstr>
      <vt:lpstr>For example, whether a new form of income support (universal credit) is paid to the primary earner or split 50/50</vt:lpstr>
      <vt:lpstr>Different intersectional analysis: by gender and age  (UC split 50/50)</vt:lpstr>
      <vt:lpstr>PowerPoint Presentation</vt:lpstr>
      <vt:lpstr>PowerPoint Presentation</vt:lpstr>
      <vt:lpstr>Can also look at incentives</vt:lpstr>
      <vt:lpstr>Often done for taking employment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Susan.Himmelweit</dc:creator>
  <cp:lastModifiedBy>Susan.Himmelweit</cp:lastModifiedBy>
  <cp:revision>11</cp:revision>
  <dcterms:created xsi:type="dcterms:W3CDTF">2019-06-28T15:42:45Z</dcterms:created>
  <dcterms:modified xsi:type="dcterms:W3CDTF">2019-07-12T14:48:18Z</dcterms:modified>
</cp:coreProperties>
</file>