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1" r:id="rId1"/>
    <p:sldMasterId id="2147483692" r:id="rId2"/>
  </p:sldMasterIdLst>
  <p:sldIdLst>
    <p:sldId id="256" r:id="rId3"/>
    <p:sldId id="257" r:id="rId4"/>
    <p:sldId id="261" r:id="rId5"/>
    <p:sldId id="258" r:id="rId6"/>
    <p:sldId id="262" r:id="rId7"/>
    <p:sldId id="263" r:id="rId8"/>
    <p:sldId id="264" r:id="rId9"/>
    <p:sldId id="265" r:id="rId10"/>
    <p:sldId id="266" r:id="rId11"/>
    <p:sldId id="268" r:id="rId12"/>
    <p:sldId id="267" r:id="rId13"/>
    <p:sldId id="269" r:id="rId14"/>
    <p:sldId id="270" r:id="rId15"/>
    <p:sldId id="271" r:id="rId16"/>
    <p:sldId id="272" r:id="rId17"/>
    <p:sldId id="275" r:id="rId18"/>
    <p:sldId id="273" r:id="rId19"/>
    <p:sldId id="274" r:id="rId20"/>
    <p:sldId id="276" r:id="rId21"/>
    <p:sldId id="287" r:id="rId22"/>
    <p:sldId id="277" r:id="rId23"/>
    <p:sldId id="278" r:id="rId24"/>
    <p:sldId id="279" r:id="rId25"/>
    <p:sldId id="280" r:id="rId26"/>
    <p:sldId id="281" r:id="rId27"/>
    <p:sldId id="286" r:id="rId28"/>
    <p:sldId id="282" r:id="rId29"/>
    <p:sldId id="283" r:id="rId30"/>
    <p:sldId id="284" r:id="rId31"/>
    <p:sldId id="285" r:id="rId32"/>
    <p:sldId id="288" r:id="rId33"/>
    <p:sldId id="289" r:id="rId34"/>
    <p:sldId id="290" r:id="rId35"/>
    <p:sldId id="291" r:id="rId36"/>
    <p:sldId id="292" r:id="rId37"/>
    <p:sldId id="293" r:id="rId38"/>
    <p:sldId id="296" r:id="rId39"/>
    <p:sldId id="294" r:id="rId40"/>
    <p:sldId id="295" r:id="rId41"/>
    <p:sldId id="297" r:id="rId42"/>
    <p:sldId id="298" r:id="rId43"/>
    <p:sldId id="299" r:id="rId44"/>
    <p:sldId id="300" r:id="rId45"/>
    <p:sldId id="301" r:id="rId46"/>
    <p:sldId id="305" r:id="rId47"/>
    <p:sldId id="303" r:id="rId48"/>
    <p:sldId id="302" r:id="rId49"/>
    <p:sldId id="304" r:id="rId50"/>
    <p:sldId id="306" r:id="rId51"/>
    <p:sldId id="307" r:id="rId52"/>
    <p:sldId id="260" r:id="rId53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729"/>
  </p:normalViewPr>
  <p:slideViewPr>
    <p:cSldViewPr snapToGrid="0" snapToObjects="1">
      <p:cViewPr varScale="1">
        <p:scale>
          <a:sx n="73" d="100"/>
          <a:sy n="73" d="100"/>
        </p:scale>
        <p:origin x="147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PPT-0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708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PPT-0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534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PPT-05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9138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PPT-06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162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PPT-15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289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PPT-16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289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PPT-17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2335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PPT-18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233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PPT-1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289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PPT-1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289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PPT-13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2894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PPT-14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289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7799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86" r:id="rId2"/>
    <p:sldLayoutId id="2147483687" r:id="rId3"/>
    <p:sldLayoutId id="2147483688" r:id="rId4"/>
    <p:sldLayoutId id="2147483689" r:id="rId5"/>
    <p:sldLayoutId id="2147483682" r:id="rId6"/>
    <p:sldLayoutId id="2147483683" r:id="rId7"/>
    <p:sldLayoutId id="2147483684" r:id="rId8"/>
    <p:sldLayoutId id="2147483685" r:id="rId9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779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6" r:id="rId2"/>
    <p:sldLayoutId id="2147483677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362178" y="2828835"/>
            <a:ext cx="641964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3600" dirty="0"/>
              <a:t>Brechas de género en el mercado</a:t>
            </a:r>
          </a:p>
          <a:p>
            <a:pPr algn="ctr"/>
            <a:r>
              <a:rPr lang="es-ES" sz="3600" dirty="0"/>
              <a:t> laboral colombiano 2010-2018</a:t>
            </a:r>
          </a:p>
        </p:txBody>
      </p:sp>
      <p:sp>
        <p:nvSpPr>
          <p:cNvPr id="3" name="CuadroTexto 2"/>
          <p:cNvSpPr txBox="1"/>
          <p:nvPr/>
        </p:nvSpPr>
        <p:spPr>
          <a:xfrm>
            <a:off x="1645920" y="4042227"/>
            <a:ext cx="63485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dirty="0"/>
              <a:t>Paula Herrera-</a:t>
            </a:r>
            <a:r>
              <a:rPr lang="es-CO" sz="2400" dirty="0" err="1"/>
              <a:t>Idárraga</a:t>
            </a:r>
            <a:r>
              <a:rPr lang="es-CO" sz="2400" dirty="0"/>
              <a:t> </a:t>
            </a:r>
          </a:p>
          <a:p>
            <a:pPr algn="ctr"/>
            <a:r>
              <a:rPr lang="es-CO" sz="2400" dirty="0"/>
              <a:t>Juan David Torres-Alarcón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961596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134207" y="562706"/>
            <a:ext cx="13683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600" dirty="0"/>
              <a:t>Temas</a:t>
            </a:r>
            <a:endParaRPr lang="es-CO" sz="3600" dirty="0"/>
          </a:p>
        </p:txBody>
      </p:sp>
      <p:sp>
        <p:nvSpPr>
          <p:cNvPr id="3" name="CuadroTexto 2"/>
          <p:cNvSpPr txBox="1"/>
          <p:nvPr/>
        </p:nvSpPr>
        <p:spPr>
          <a:xfrm>
            <a:off x="1134206" y="1849313"/>
            <a:ext cx="3499035" cy="36009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chemeClr val="bg1">
                    <a:lumMod val="75000"/>
                  </a:schemeClr>
                </a:solidFill>
              </a:rPr>
              <a:t>Uso del tiempo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800" dirty="0"/>
              <a:t>Participación laboral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chemeClr val="bg1">
                    <a:lumMod val="75000"/>
                  </a:schemeClr>
                </a:solidFill>
              </a:rPr>
              <a:t>Desempleo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chemeClr val="bg1">
                    <a:lumMod val="75000"/>
                  </a:schemeClr>
                </a:solidFill>
              </a:rPr>
              <a:t>Ocupación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chemeClr val="bg1">
                    <a:lumMod val="75000"/>
                  </a:schemeClr>
                </a:solidFill>
              </a:rPr>
              <a:t>Salarios reales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chemeClr val="bg1">
                    <a:lumMod val="75000"/>
                  </a:schemeClr>
                </a:solidFill>
              </a:rPr>
              <a:t>Informalidad</a:t>
            </a:r>
          </a:p>
          <a:p>
            <a:endParaRPr lang="es-ES" sz="2400" dirty="0"/>
          </a:p>
          <a:p>
            <a:endParaRPr lang="es-CO" sz="3600" dirty="0"/>
          </a:p>
        </p:txBody>
      </p:sp>
    </p:spTree>
    <p:extLst>
      <p:ext uri="{BB962C8B-B14F-4D97-AF65-F5344CB8AC3E}">
        <p14:creationId xmlns:p14="http://schemas.microsoft.com/office/powerpoint/2010/main" val="251741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>
            <a:extLst>
              <a:ext uri="{FF2B5EF4-FFF2-40B4-BE49-F238E27FC236}">
                <a16:creationId xmlns:a16="http://schemas.microsoft.com/office/drawing/2014/main" id="{0C718D40-6489-3843-B255-86A067DF6AB2}"/>
              </a:ext>
            </a:extLst>
          </p:cNvPr>
          <p:cNvSpPr txBox="1"/>
          <p:nvPr/>
        </p:nvSpPr>
        <p:spPr>
          <a:xfrm>
            <a:off x="102311" y="132789"/>
            <a:ext cx="89395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Todo esto se traduce en una menor participación laboral, para cualquier edad</a:t>
            </a:r>
          </a:p>
        </p:txBody>
      </p:sp>
      <p:pic>
        <p:nvPicPr>
          <p:cNvPr id="4" name="Imagen 3" descr="Imagen que contiene captura de pantalla&#10;&#10;&#10;&#10;Descripción generada automáticamente">
            <a:extLst>
              <a:ext uri="{FF2B5EF4-FFF2-40B4-BE49-F238E27FC236}">
                <a16:creationId xmlns:a16="http://schemas.microsoft.com/office/drawing/2014/main" id="{D18B5BB3-B8A9-3848-BC30-B85FE168F1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527" y="731521"/>
            <a:ext cx="7315054" cy="5317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894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>
            <a:extLst>
              <a:ext uri="{FF2B5EF4-FFF2-40B4-BE49-F238E27FC236}">
                <a16:creationId xmlns:a16="http://schemas.microsoft.com/office/drawing/2014/main" id="{0C718D40-6489-3843-B255-86A067DF6AB2}"/>
              </a:ext>
            </a:extLst>
          </p:cNvPr>
          <p:cNvSpPr txBox="1"/>
          <p:nvPr/>
        </p:nvSpPr>
        <p:spPr>
          <a:xfrm>
            <a:off x="1176370" y="132789"/>
            <a:ext cx="67914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 menor participación se hace visible en las zonas rurales</a:t>
            </a:r>
          </a:p>
        </p:txBody>
      </p:sp>
      <p:pic>
        <p:nvPicPr>
          <p:cNvPr id="3" name="Imagen 2" descr="Imagen que contiene captura de pantalla&#10;&#10;&#10;&#10;Descripción generada automáticamente">
            <a:extLst>
              <a:ext uri="{FF2B5EF4-FFF2-40B4-BE49-F238E27FC236}">
                <a16:creationId xmlns:a16="http://schemas.microsoft.com/office/drawing/2014/main" id="{4255D53D-BCA6-914B-94BF-5ED6400DF1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784" y="787685"/>
            <a:ext cx="7266432" cy="5282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63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>
            <a:extLst>
              <a:ext uri="{FF2B5EF4-FFF2-40B4-BE49-F238E27FC236}">
                <a16:creationId xmlns:a16="http://schemas.microsoft.com/office/drawing/2014/main" id="{0C718D40-6489-3843-B255-86A067DF6AB2}"/>
              </a:ext>
            </a:extLst>
          </p:cNvPr>
          <p:cNvSpPr txBox="1"/>
          <p:nvPr/>
        </p:nvSpPr>
        <p:spPr>
          <a:xfrm>
            <a:off x="1148970" y="132789"/>
            <a:ext cx="68462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Estas brechas solo se cierran con un mayor nivel educativo</a:t>
            </a:r>
          </a:p>
        </p:txBody>
      </p:sp>
      <p:pic>
        <p:nvPicPr>
          <p:cNvPr id="4" name="Imagen 3" descr="Imagen que contiene captura de pantalla&#10;&#10;&#10;&#10;Descripción generada automáticamente">
            <a:extLst>
              <a:ext uri="{FF2B5EF4-FFF2-40B4-BE49-F238E27FC236}">
                <a16:creationId xmlns:a16="http://schemas.microsoft.com/office/drawing/2014/main" id="{33DD8408-F1E0-0C4B-8A8E-A89ABF30C6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728" y="532899"/>
            <a:ext cx="7400544" cy="5380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029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>
            <a:extLst>
              <a:ext uri="{FF2B5EF4-FFF2-40B4-BE49-F238E27FC236}">
                <a16:creationId xmlns:a16="http://schemas.microsoft.com/office/drawing/2014/main" id="{0C718D40-6489-3843-B255-86A067DF6AB2}"/>
              </a:ext>
            </a:extLst>
          </p:cNvPr>
          <p:cNvSpPr txBox="1"/>
          <p:nvPr/>
        </p:nvSpPr>
        <p:spPr>
          <a:xfrm>
            <a:off x="793886" y="132789"/>
            <a:ext cx="75564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 participación laboral femenina es menor en todas las ciudades</a:t>
            </a: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E88F516B-EFD3-C040-854F-E3DC02CA94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6374355"/>
              </p:ext>
            </p:extLst>
          </p:nvPr>
        </p:nvGraphicFramePr>
        <p:xfrm>
          <a:off x="1825678" y="691395"/>
          <a:ext cx="5105702" cy="5141718"/>
        </p:xfrm>
        <a:graphic>
          <a:graphicData uri="http://schemas.openxmlformats.org/drawingml/2006/table">
            <a:tbl>
              <a:tblPr/>
              <a:tblGrid>
                <a:gridCol w="1175036">
                  <a:extLst>
                    <a:ext uri="{9D8B030D-6E8A-4147-A177-3AD203B41FA5}">
                      <a16:colId xmlns:a16="http://schemas.microsoft.com/office/drawing/2014/main" val="1281117838"/>
                    </a:ext>
                  </a:extLst>
                </a:gridCol>
                <a:gridCol w="655111">
                  <a:extLst>
                    <a:ext uri="{9D8B030D-6E8A-4147-A177-3AD203B41FA5}">
                      <a16:colId xmlns:a16="http://schemas.microsoft.com/office/drawing/2014/main" val="3497175383"/>
                    </a:ext>
                  </a:extLst>
                </a:gridCol>
                <a:gridCol w="655111">
                  <a:extLst>
                    <a:ext uri="{9D8B030D-6E8A-4147-A177-3AD203B41FA5}">
                      <a16:colId xmlns:a16="http://schemas.microsoft.com/office/drawing/2014/main" val="1978000547"/>
                    </a:ext>
                  </a:extLst>
                </a:gridCol>
                <a:gridCol w="655111">
                  <a:extLst>
                    <a:ext uri="{9D8B030D-6E8A-4147-A177-3AD203B41FA5}">
                      <a16:colId xmlns:a16="http://schemas.microsoft.com/office/drawing/2014/main" val="1952529970"/>
                    </a:ext>
                  </a:extLst>
                </a:gridCol>
                <a:gridCol w="655111">
                  <a:extLst>
                    <a:ext uri="{9D8B030D-6E8A-4147-A177-3AD203B41FA5}">
                      <a16:colId xmlns:a16="http://schemas.microsoft.com/office/drawing/2014/main" val="2570069884"/>
                    </a:ext>
                  </a:extLst>
                </a:gridCol>
                <a:gridCol w="655111">
                  <a:extLst>
                    <a:ext uri="{9D8B030D-6E8A-4147-A177-3AD203B41FA5}">
                      <a16:colId xmlns:a16="http://schemas.microsoft.com/office/drawing/2014/main" val="1616549668"/>
                    </a:ext>
                  </a:extLst>
                </a:gridCol>
                <a:gridCol w="655111">
                  <a:extLst>
                    <a:ext uri="{9D8B030D-6E8A-4147-A177-3AD203B41FA5}">
                      <a16:colId xmlns:a16="http://schemas.microsoft.com/office/drawing/2014/main" val="3126385260"/>
                    </a:ext>
                  </a:extLst>
                </a:gridCol>
              </a:tblGrid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 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2010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 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2018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 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1567465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 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Hombres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Mujeres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Brecha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Hombres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Mujeres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Brecha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4223181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Armenia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0.71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0.51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-28%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0.75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0.56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-25%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2094177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Barranquilla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0.47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-33%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0.75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0.56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-25%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750387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Bogotá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0.76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0.62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-18%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0.76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0.62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-18%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93587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Bucaramanga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0.78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0.66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-15%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0.74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0.61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-18%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9930102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Cali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0.76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-21%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0.75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0.61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-19%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7092755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Cartagena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0.67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0.47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-30%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0.67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0.47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-30%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6818504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Cúcuta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0.73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0.53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-27%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0.71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0.52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-27%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9770061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Florencia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0.69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0.48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-30%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-29%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2034293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Ibagué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0.73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0.61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-16%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0.72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0.59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-18%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0433473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Manizales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0.68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0.51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-25%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-29%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6119693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Medellín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0.73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0.56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-23%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0.75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0.57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-24%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0937260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Montería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0.76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0.61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-20%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0.73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0.56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-23%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8163151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Neiva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0.72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0.57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-21%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0.71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0.56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-21%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8433001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Pasto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0.73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0.61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-16%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0.72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0.58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-19%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238870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Pereira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0.75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0.56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-25%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0.76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0.56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-26%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2315005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Popayán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0.67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0.52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-22%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0.68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0.51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-25%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3614882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Quibdó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0.66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0.51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-23%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0.64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0.53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-17%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2755830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Riohacha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0.75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0.59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-21%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0.71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0.55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-23%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7219987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Santa Marta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0.51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-27%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0.69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0.51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-26%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6848904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Sincelejo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0.71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0.47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-34%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0.76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0.61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-20%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7157739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Tunja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0.67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0.57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-15%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0.67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0.56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-16%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9264153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Valledupar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0.72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0.55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-24%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0.69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0.54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-22%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8702562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Villavicencio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0.75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0.58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-23%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0.75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0.58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-23%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9542760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Total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0.72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0.55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-24%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0.72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0.55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-24%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6781203"/>
                  </a:ext>
                </a:extLst>
              </a:tr>
              <a:tr h="161161">
                <a:tc gridSpan="3"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Elaboración propia con base en la GEIH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19152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916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>
            <a:extLst>
              <a:ext uri="{FF2B5EF4-FFF2-40B4-BE49-F238E27FC236}">
                <a16:creationId xmlns:a16="http://schemas.microsoft.com/office/drawing/2014/main" id="{0C718D40-6489-3843-B255-86A067DF6AB2}"/>
              </a:ext>
            </a:extLst>
          </p:cNvPr>
          <p:cNvSpPr txBox="1"/>
          <p:nvPr/>
        </p:nvSpPr>
        <p:spPr>
          <a:xfrm>
            <a:off x="2408532" y="132789"/>
            <a:ext cx="43271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 sus brechas persisten en el tiempo</a:t>
            </a:r>
          </a:p>
        </p:txBody>
      </p:sp>
      <p:pic>
        <p:nvPicPr>
          <p:cNvPr id="4" name="Imagen 3" descr="Imagen que contiene texto, mapa&#10;&#10;&#10;&#10;Descripción generada automáticamente">
            <a:extLst>
              <a:ext uri="{FF2B5EF4-FFF2-40B4-BE49-F238E27FC236}">
                <a16:creationId xmlns:a16="http://schemas.microsoft.com/office/drawing/2014/main" id="{E81D609F-5813-664B-BF7C-09C2437A32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824" y="532899"/>
            <a:ext cx="7388352" cy="537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59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>
            <a:extLst>
              <a:ext uri="{FF2B5EF4-FFF2-40B4-BE49-F238E27FC236}">
                <a16:creationId xmlns:a16="http://schemas.microsoft.com/office/drawing/2014/main" id="{0C718D40-6489-3843-B255-86A067DF6AB2}"/>
              </a:ext>
            </a:extLst>
          </p:cNvPr>
          <p:cNvSpPr txBox="1"/>
          <p:nvPr/>
        </p:nvSpPr>
        <p:spPr>
          <a:xfrm>
            <a:off x="2043283" y="132789"/>
            <a:ext cx="50576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¿Qué subyace la baja participación laboral?</a:t>
            </a:r>
          </a:p>
        </p:txBody>
      </p:sp>
      <p:pic>
        <p:nvPicPr>
          <p:cNvPr id="3" name="Imagen 2" descr="Imagen que contiene captura de pantalla&#10;&#10;&#10;&#10;Descripción generada automáticamente">
            <a:extLst>
              <a:ext uri="{FF2B5EF4-FFF2-40B4-BE49-F238E27FC236}">
                <a16:creationId xmlns:a16="http://schemas.microsoft.com/office/drawing/2014/main" id="{0519EE95-89A9-9444-9392-4ECB7C1CE4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288" y="621792"/>
            <a:ext cx="7461149" cy="5424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134207" y="562706"/>
            <a:ext cx="13683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600" dirty="0"/>
              <a:t>Temas</a:t>
            </a:r>
            <a:endParaRPr lang="es-CO" sz="3600" dirty="0"/>
          </a:p>
        </p:txBody>
      </p:sp>
      <p:sp>
        <p:nvSpPr>
          <p:cNvPr id="3" name="CuadroTexto 2"/>
          <p:cNvSpPr txBox="1"/>
          <p:nvPr/>
        </p:nvSpPr>
        <p:spPr>
          <a:xfrm>
            <a:off x="1134206" y="1849313"/>
            <a:ext cx="3499035" cy="36009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chemeClr val="bg1">
                    <a:lumMod val="75000"/>
                  </a:schemeClr>
                </a:solidFill>
              </a:rPr>
              <a:t>Uso del tiempo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chemeClr val="bg1">
                    <a:lumMod val="75000"/>
                  </a:schemeClr>
                </a:solidFill>
              </a:rPr>
              <a:t>Participación laboral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800" dirty="0"/>
              <a:t>Desempleo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chemeClr val="bg1">
                    <a:lumMod val="75000"/>
                  </a:schemeClr>
                </a:solidFill>
              </a:rPr>
              <a:t>Ocupación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chemeClr val="bg1">
                    <a:lumMod val="75000"/>
                  </a:schemeClr>
                </a:solidFill>
              </a:rPr>
              <a:t>Salarios reales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chemeClr val="bg1">
                    <a:lumMod val="75000"/>
                  </a:schemeClr>
                </a:solidFill>
              </a:rPr>
              <a:t>Informalidad</a:t>
            </a:r>
          </a:p>
          <a:p>
            <a:endParaRPr lang="es-ES" sz="2400" dirty="0"/>
          </a:p>
          <a:p>
            <a:endParaRPr lang="es-CO" sz="3600" dirty="0"/>
          </a:p>
        </p:txBody>
      </p:sp>
    </p:spTree>
    <p:extLst>
      <p:ext uri="{BB962C8B-B14F-4D97-AF65-F5344CB8AC3E}">
        <p14:creationId xmlns:p14="http://schemas.microsoft.com/office/powerpoint/2010/main" val="498928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>
            <a:extLst>
              <a:ext uri="{FF2B5EF4-FFF2-40B4-BE49-F238E27FC236}">
                <a16:creationId xmlns:a16="http://schemas.microsoft.com/office/drawing/2014/main" id="{0C718D40-6489-3843-B255-86A067DF6AB2}"/>
              </a:ext>
            </a:extLst>
          </p:cNvPr>
          <p:cNvSpPr txBox="1"/>
          <p:nvPr/>
        </p:nvSpPr>
        <p:spPr>
          <a:xfrm>
            <a:off x="314352" y="132789"/>
            <a:ext cx="85155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Las mujeres, especialmente las más jóvenes, enfrentan mayor desempleo</a:t>
            </a:r>
          </a:p>
        </p:txBody>
      </p:sp>
      <p:pic>
        <p:nvPicPr>
          <p:cNvPr id="3" name="Imagen 2" descr="Imagen que contiene captura de pantalla&#10;&#10;&#10;&#10;Descripción generada automáticamente">
            <a:extLst>
              <a:ext uri="{FF2B5EF4-FFF2-40B4-BE49-F238E27FC236}">
                <a16:creationId xmlns:a16="http://schemas.microsoft.com/office/drawing/2014/main" id="{4F100126-6FA3-A040-8924-14A51F52EA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824" y="633984"/>
            <a:ext cx="7462068" cy="5424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97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>
            <a:extLst>
              <a:ext uri="{FF2B5EF4-FFF2-40B4-BE49-F238E27FC236}">
                <a16:creationId xmlns:a16="http://schemas.microsoft.com/office/drawing/2014/main" id="{0C718D40-6489-3843-B255-86A067DF6AB2}"/>
              </a:ext>
            </a:extLst>
          </p:cNvPr>
          <p:cNvSpPr txBox="1"/>
          <p:nvPr/>
        </p:nvSpPr>
        <p:spPr>
          <a:xfrm>
            <a:off x="1006730" y="132789"/>
            <a:ext cx="71307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 brecha, si bien es alta, se ha reducido en las zonas rurales</a:t>
            </a:r>
          </a:p>
        </p:txBody>
      </p:sp>
      <p:pic>
        <p:nvPicPr>
          <p:cNvPr id="4" name="Imagen 3" descr="Imagen que contiene captura de pantalla&#10;&#10;&#10;&#10;Descripción generada automáticamente">
            <a:extLst>
              <a:ext uri="{FF2B5EF4-FFF2-40B4-BE49-F238E27FC236}">
                <a16:creationId xmlns:a16="http://schemas.microsoft.com/office/drawing/2014/main" id="{11462CFC-11E2-3D48-A055-86BDA683B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920" y="532899"/>
            <a:ext cx="7376160" cy="5362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364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134207" y="562706"/>
            <a:ext cx="13683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600" dirty="0"/>
              <a:t>Temas</a:t>
            </a:r>
            <a:endParaRPr lang="es-CO" sz="3600" dirty="0"/>
          </a:p>
        </p:txBody>
      </p:sp>
      <p:sp>
        <p:nvSpPr>
          <p:cNvPr id="3" name="CuadroTexto 2"/>
          <p:cNvSpPr txBox="1"/>
          <p:nvPr/>
        </p:nvSpPr>
        <p:spPr>
          <a:xfrm>
            <a:off x="1134206" y="1849313"/>
            <a:ext cx="3499035" cy="37240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800" dirty="0"/>
              <a:t>Uso del tiempo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800" dirty="0"/>
              <a:t>Participación laboral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800" dirty="0"/>
              <a:t>Desempleo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800" dirty="0"/>
              <a:t>Ocupación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800" dirty="0"/>
              <a:t>Salarios reales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800" dirty="0"/>
              <a:t>Informalidad</a:t>
            </a:r>
          </a:p>
          <a:p>
            <a:endParaRPr lang="es-ES" sz="2800" dirty="0"/>
          </a:p>
          <a:p>
            <a:endParaRPr lang="es-CO" sz="4000" dirty="0"/>
          </a:p>
        </p:txBody>
      </p:sp>
    </p:spTree>
    <p:extLst>
      <p:ext uri="{BB962C8B-B14F-4D97-AF65-F5344CB8AC3E}">
        <p14:creationId xmlns:p14="http://schemas.microsoft.com/office/powerpoint/2010/main" val="12979284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>
            <a:extLst>
              <a:ext uri="{FF2B5EF4-FFF2-40B4-BE49-F238E27FC236}">
                <a16:creationId xmlns:a16="http://schemas.microsoft.com/office/drawing/2014/main" id="{0C718D40-6489-3843-B255-86A067DF6AB2}"/>
              </a:ext>
            </a:extLst>
          </p:cNvPr>
          <p:cNvSpPr txBox="1"/>
          <p:nvPr/>
        </p:nvSpPr>
        <p:spPr>
          <a:xfrm>
            <a:off x="335486" y="132789"/>
            <a:ext cx="84733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Más de una tercera parte de las mujeres jóvenes no estudian ni trabajan </a:t>
            </a:r>
          </a:p>
        </p:txBody>
      </p:sp>
      <p:pic>
        <p:nvPicPr>
          <p:cNvPr id="3" name="Imagen 2" descr="Imagen que contiene captura de pantalla&#10;&#10;&#10;&#10;Descripción generada automáticamente">
            <a:extLst>
              <a:ext uri="{FF2B5EF4-FFF2-40B4-BE49-F238E27FC236}">
                <a16:creationId xmlns:a16="http://schemas.microsoft.com/office/drawing/2014/main" id="{E4AFE921-AEB4-1F4A-AB59-BCEB186FA7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399" y="658369"/>
            <a:ext cx="7407291" cy="5385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16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>
            <a:extLst>
              <a:ext uri="{FF2B5EF4-FFF2-40B4-BE49-F238E27FC236}">
                <a16:creationId xmlns:a16="http://schemas.microsoft.com/office/drawing/2014/main" id="{0C718D40-6489-3843-B255-86A067DF6AB2}"/>
              </a:ext>
            </a:extLst>
          </p:cNvPr>
          <p:cNvSpPr txBox="1"/>
          <p:nvPr/>
        </p:nvSpPr>
        <p:spPr>
          <a:xfrm>
            <a:off x="2154167" y="132789"/>
            <a:ext cx="48359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 educación no parece reducir la brecha</a:t>
            </a:r>
          </a:p>
        </p:txBody>
      </p:sp>
      <p:pic>
        <p:nvPicPr>
          <p:cNvPr id="3" name="Imagen 2" descr="Imagen que contiene captura de pantalla&#10;&#10;&#10;&#10;Descripción generada automáticamente">
            <a:extLst>
              <a:ext uri="{FF2B5EF4-FFF2-40B4-BE49-F238E27FC236}">
                <a16:creationId xmlns:a16="http://schemas.microsoft.com/office/drawing/2014/main" id="{E84594AA-2315-DA4E-B4EC-8491413848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350" y="633984"/>
            <a:ext cx="7399299" cy="5379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21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>
            <a:extLst>
              <a:ext uri="{FF2B5EF4-FFF2-40B4-BE49-F238E27FC236}">
                <a16:creationId xmlns:a16="http://schemas.microsoft.com/office/drawing/2014/main" id="{0C718D40-6489-3843-B255-86A067DF6AB2}"/>
              </a:ext>
            </a:extLst>
          </p:cNvPr>
          <p:cNvSpPr txBox="1"/>
          <p:nvPr/>
        </p:nvSpPr>
        <p:spPr>
          <a:xfrm>
            <a:off x="781527" y="132789"/>
            <a:ext cx="75812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 desempleo femenino exhibe grandes contrastes entre ciudades</a:t>
            </a: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BB1DC35A-A3AF-9A4A-AD7E-BC8943FE2D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927426"/>
              </p:ext>
            </p:extLst>
          </p:nvPr>
        </p:nvGraphicFramePr>
        <p:xfrm>
          <a:off x="1822763" y="667011"/>
          <a:ext cx="5105754" cy="5141718"/>
        </p:xfrm>
        <a:graphic>
          <a:graphicData uri="http://schemas.openxmlformats.org/drawingml/2006/table">
            <a:tbl>
              <a:tblPr/>
              <a:tblGrid>
                <a:gridCol w="1175010">
                  <a:extLst>
                    <a:ext uri="{9D8B030D-6E8A-4147-A177-3AD203B41FA5}">
                      <a16:colId xmlns:a16="http://schemas.microsoft.com/office/drawing/2014/main" val="3966154140"/>
                    </a:ext>
                  </a:extLst>
                </a:gridCol>
                <a:gridCol w="655124">
                  <a:extLst>
                    <a:ext uri="{9D8B030D-6E8A-4147-A177-3AD203B41FA5}">
                      <a16:colId xmlns:a16="http://schemas.microsoft.com/office/drawing/2014/main" val="1361855048"/>
                    </a:ext>
                  </a:extLst>
                </a:gridCol>
                <a:gridCol w="655124">
                  <a:extLst>
                    <a:ext uri="{9D8B030D-6E8A-4147-A177-3AD203B41FA5}">
                      <a16:colId xmlns:a16="http://schemas.microsoft.com/office/drawing/2014/main" val="2241675190"/>
                    </a:ext>
                  </a:extLst>
                </a:gridCol>
                <a:gridCol w="655124">
                  <a:extLst>
                    <a:ext uri="{9D8B030D-6E8A-4147-A177-3AD203B41FA5}">
                      <a16:colId xmlns:a16="http://schemas.microsoft.com/office/drawing/2014/main" val="4078015381"/>
                    </a:ext>
                  </a:extLst>
                </a:gridCol>
                <a:gridCol w="655124">
                  <a:extLst>
                    <a:ext uri="{9D8B030D-6E8A-4147-A177-3AD203B41FA5}">
                      <a16:colId xmlns:a16="http://schemas.microsoft.com/office/drawing/2014/main" val="2697940384"/>
                    </a:ext>
                  </a:extLst>
                </a:gridCol>
                <a:gridCol w="655124">
                  <a:extLst>
                    <a:ext uri="{9D8B030D-6E8A-4147-A177-3AD203B41FA5}">
                      <a16:colId xmlns:a16="http://schemas.microsoft.com/office/drawing/2014/main" val="2202252276"/>
                    </a:ext>
                  </a:extLst>
                </a:gridCol>
                <a:gridCol w="655124">
                  <a:extLst>
                    <a:ext uri="{9D8B030D-6E8A-4147-A177-3AD203B41FA5}">
                      <a16:colId xmlns:a16="http://schemas.microsoft.com/office/drawing/2014/main" val="4278097983"/>
                    </a:ext>
                  </a:extLst>
                </a:gridCol>
              </a:tblGrid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 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2010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 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2018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 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7880920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 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Hombres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Mujeres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Brecha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Hombres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Mujeres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Brecha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2965630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Armenia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0.16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0.2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25%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0.12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0.19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58%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7305872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Barranquilla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0.07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0.12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71%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0.06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0.12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100%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2863767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Bogotá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0.09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0.12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33%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0.12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20%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23643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Bucaramanga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0.09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0.13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44%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0.08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0.09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13%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1171811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Cali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0.12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0.15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25%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0.09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0.14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56%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5635961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Cartagena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0.08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0.16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100%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0.06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0.12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100%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6679701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Cúcuta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0.13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0.16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23%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0.14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0.19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36%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63392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Florencia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0.11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0.16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45%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0.11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0.16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45%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8345127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Ibagué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0.16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0.2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25%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0.13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0.16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23%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7261251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Manizales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0.15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0.18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20%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0.13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30%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7342340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Medellín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0.12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0.16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33%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0.14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40%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5741438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Montería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0.12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0.19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58%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0.08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0.12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50%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2842644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Neiva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0.12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0.14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17%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0.11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0.13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18%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4555960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Pasto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0.15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0.17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13%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0.08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25%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2170429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Pereira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0.18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0.23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28%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0.07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0.11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57%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7237774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Popayán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0.16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0.21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31%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0.12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20%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5134719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Quibdó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0.13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0.23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77%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0.13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0.24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85%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7190878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Riohacha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0.08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0.17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113%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0.19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90%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3838625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Santa Marta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0.06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0.13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117%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0.05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0.12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140%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5554051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Sincelejo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0.08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0.16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100%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0.06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0.14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133%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1439980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Tunja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0.13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0.14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8%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0.13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30%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0600747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Valledupar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0.09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0.15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67%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0.11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0.19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73%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4116633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Villavicencio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0.14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40%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0.11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0.14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27%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072829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Total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0.12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0.17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42%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0.09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0.14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56%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425362"/>
                  </a:ext>
                </a:extLst>
              </a:tr>
              <a:tr h="161161">
                <a:tc gridSpan="3"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Elaboración propia con base en la GEIH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65413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156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>
            <a:extLst>
              <a:ext uri="{FF2B5EF4-FFF2-40B4-BE49-F238E27FC236}">
                <a16:creationId xmlns:a16="http://schemas.microsoft.com/office/drawing/2014/main" id="{0C718D40-6489-3843-B255-86A067DF6AB2}"/>
              </a:ext>
            </a:extLst>
          </p:cNvPr>
          <p:cNvSpPr txBox="1"/>
          <p:nvPr/>
        </p:nvSpPr>
        <p:spPr>
          <a:xfrm>
            <a:off x="920326" y="132789"/>
            <a:ext cx="73036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 desempleo penaliza a las mujeres en la mayoría de ciudades</a:t>
            </a:r>
          </a:p>
        </p:txBody>
      </p:sp>
      <p:pic>
        <p:nvPicPr>
          <p:cNvPr id="3" name="Imagen 2" descr="Imagen que contiene texto, mapa&#10;&#10;&#10;&#10;Descripción generada automáticamente">
            <a:extLst>
              <a:ext uri="{FF2B5EF4-FFF2-40B4-BE49-F238E27FC236}">
                <a16:creationId xmlns:a16="http://schemas.microsoft.com/office/drawing/2014/main" id="{D7677762-DAE4-9745-8F87-B0CA3BC482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852" y="532899"/>
            <a:ext cx="7454296" cy="5419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156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134207" y="562706"/>
            <a:ext cx="13683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600" dirty="0"/>
              <a:t>Temas</a:t>
            </a:r>
            <a:endParaRPr lang="es-CO" sz="3600" dirty="0"/>
          </a:p>
        </p:txBody>
      </p:sp>
      <p:sp>
        <p:nvSpPr>
          <p:cNvPr id="3" name="CuadroTexto 2"/>
          <p:cNvSpPr txBox="1"/>
          <p:nvPr/>
        </p:nvSpPr>
        <p:spPr>
          <a:xfrm>
            <a:off x="1134206" y="1849313"/>
            <a:ext cx="3499035" cy="36009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chemeClr val="bg1">
                    <a:lumMod val="75000"/>
                  </a:schemeClr>
                </a:solidFill>
              </a:rPr>
              <a:t>Uso del tiempo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chemeClr val="bg1">
                    <a:lumMod val="75000"/>
                  </a:schemeClr>
                </a:solidFill>
              </a:rPr>
              <a:t>Participación laboral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chemeClr val="bg1">
                    <a:lumMod val="75000"/>
                  </a:schemeClr>
                </a:solidFill>
              </a:rPr>
              <a:t>Desempleo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800" dirty="0"/>
              <a:t>Ocupación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chemeClr val="bg1">
                    <a:lumMod val="75000"/>
                  </a:schemeClr>
                </a:solidFill>
              </a:rPr>
              <a:t>Salarios reales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chemeClr val="bg1">
                    <a:lumMod val="75000"/>
                  </a:schemeClr>
                </a:solidFill>
              </a:rPr>
              <a:t>Informalidad</a:t>
            </a:r>
          </a:p>
          <a:p>
            <a:endParaRPr lang="es-ES" sz="2400" dirty="0"/>
          </a:p>
          <a:p>
            <a:endParaRPr lang="es-CO" sz="3600" dirty="0"/>
          </a:p>
        </p:txBody>
      </p:sp>
    </p:spTree>
    <p:extLst>
      <p:ext uri="{BB962C8B-B14F-4D97-AF65-F5344CB8AC3E}">
        <p14:creationId xmlns:p14="http://schemas.microsoft.com/office/powerpoint/2010/main" val="1454334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>
            <a:extLst>
              <a:ext uri="{FF2B5EF4-FFF2-40B4-BE49-F238E27FC236}">
                <a16:creationId xmlns:a16="http://schemas.microsoft.com/office/drawing/2014/main" id="{0C718D40-6489-3843-B255-86A067DF6AB2}"/>
              </a:ext>
            </a:extLst>
          </p:cNvPr>
          <p:cNvSpPr txBox="1"/>
          <p:nvPr/>
        </p:nvSpPr>
        <p:spPr>
          <a:xfrm>
            <a:off x="229634" y="132789"/>
            <a:ext cx="86850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 demanda laboral penaliza en 30 pp a las mujeres en edades productivas</a:t>
            </a:r>
          </a:p>
        </p:txBody>
      </p:sp>
      <p:pic>
        <p:nvPicPr>
          <p:cNvPr id="4" name="Imagen 3" descr="Imagen que contiene captura de pantalla&#10;&#10;&#10;&#10;Descripción generada automáticamente">
            <a:extLst>
              <a:ext uri="{FF2B5EF4-FFF2-40B4-BE49-F238E27FC236}">
                <a16:creationId xmlns:a16="http://schemas.microsoft.com/office/drawing/2014/main" id="{2B2E0ABA-1CF7-1942-A191-0F3CCD4CD3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592" y="613593"/>
            <a:ext cx="7412736" cy="5388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65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>
            <a:extLst>
              <a:ext uri="{FF2B5EF4-FFF2-40B4-BE49-F238E27FC236}">
                <a16:creationId xmlns:a16="http://schemas.microsoft.com/office/drawing/2014/main" id="{0C718D40-6489-3843-B255-86A067DF6AB2}"/>
              </a:ext>
            </a:extLst>
          </p:cNvPr>
          <p:cNvSpPr txBox="1"/>
          <p:nvPr/>
        </p:nvSpPr>
        <p:spPr>
          <a:xfrm>
            <a:off x="2556048" y="132789"/>
            <a:ext cx="40322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 a las que viven en zonas rurales</a:t>
            </a:r>
          </a:p>
        </p:txBody>
      </p:sp>
      <p:pic>
        <p:nvPicPr>
          <p:cNvPr id="3" name="Imagen 2" descr="Imagen que contiene captura de pantalla&#10;&#10;&#10;&#10;Descripción generada automáticamente">
            <a:extLst>
              <a:ext uri="{FF2B5EF4-FFF2-40B4-BE49-F238E27FC236}">
                <a16:creationId xmlns:a16="http://schemas.microsoft.com/office/drawing/2014/main" id="{2F588E94-6959-4442-8767-505B3841AD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632" y="592690"/>
            <a:ext cx="7376160" cy="5362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554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>
            <a:extLst>
              <a:ext uri="{FF2B5EF4-FFF2-40B4-BE49-F238E27FC236}">
                <a16:creationId xmlns:a16="http://schemas.microsoft.com/office/drawing/2014/main" id="{0C718D40-6489-3843-B255-86A067DF6AB2}"/>
              </a:ext>
            </a:extLst>
          </p:cNvPr>
          <p:cNvSpPr txBox="1"/>
          <p:nvPr/>
        </p:nvSpPr>
        <p:spPr>
          <a:xfrm>
            <a:off x="719247" y="132789"/>
            <a:ext cx="77058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Las mujeres deben educarse para ser contratadas, los hombres no</a:t>
            </a:r>
          </a:p>
        </p:txBody>
      </p:sp>
      <p:pic>
        <p:nvPicPr>
          <p:cNvPr id="3" name="Imagen 2" descr="Imagen que contiene captura de pantalla&#10;&#10;&#10;&#10;Descripción generada automáticamente">
            <a:extLst>
              <a:ext uri="{FF2B5EF4-FFF2-40B4-BE49-F238E27FC236}">
                <a16:creationId xmlns:a16="http://schemas.microsoft.com/office/drawing/2014/main" id="{EAAC4A30-6DC7-E94B-8541-9E0D40F245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870" y="532899"/>
            <a:ext cx="7494260" cy="5448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150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>
            <a:extLst>
              <a:ext uri="{FF2B5EF4-FFF2-40B4-BE49-F238E27FC236}">
                <a16:creationId xmlns:a16="http://schemas.microsoft.com/office/drawing/2014/main" id="{0C718D40-6489-3843-B255-86A067DF6AB2}"/>
              </a:ext>
            </a:extLst>
          </p:cNvPr>
          <p:cNvSpPr txBox="1"/>
          <p:nvPr/>
        </p:nvSpPr>
        <p:spPr>
          <a:xfrm>
            <a:off x="777521" y="132789"/>
            <a:ext cx="75893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 tipo de ocupación no parece profundizar las brechas de género</a:t>
            </a:r>
          </a:p>
        </p:txBody>
      </p:sp>
      <p:pic>
        <p:nvPicPr>
          <p:cNvPr id="3" name="Imagen 2" descr="Imagen que contiene captura de pantalla&#10;&#10;&#10;&#10;Descripción generada automáticamente">
            <a:extLst>
              <a:ext uri="{FF2B5EF4-FFF2-40B4-BE49-F238E27FC236}">
                <a16:creationId xmlns:a16="http://schemas.microsoft.com/office/drawing/2014/main" id="{AFE362A3-C8C7-074C-8255-727FACE67D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012" y="532899"/>
            <a:ext cx="7427976" cy="5400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98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>
            <a:extLst>
              <a:ext uri="{FF2B5EF4-FFF2-40B4-BE49-F238E27FC236}">
                <a16:creationId xmlns:a16="http://schemas.microsoft.com/office/drawing/2014/main" id="{0C718D40-6489-3843-B255-86A067DF6AB2}"/>
              </a:ext>
            </a:extLst>
          </p:cNvPr>
          <p:cNvSpPr txBox="1"/>
          <p:nvPr/>
        </p:nvSpPr>
        <p:spPr>
          <a:xfrm>
            <a:off x="2623576" y="132789"/>
            <a:ext cx="38972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 tamaño de las firmas tampoco</a:t>
            </a:r>
          </a:p>
        </p:txBody>
      </p:sp>
      <p:pic>
        <p:nvPicPr>
          <p:cNvPr id="4" name="Imagen 3" descr="Imagen que contiene captura de pantalla&#10;&#10;&#10;&#10;Descripción generada automáticamente">
            <a:extLst>
              <a:ext uri="{FF2B5EF4-FFF2-40B4-BE49-F238E27FC236}">
                <a16:creationId xmlns:a16="http://schemas.microsoft.com/office/drawing/2014/main" id="{2804914C-B906-B046-95A0-5CDA4EAEF7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207" y="594846"/>
            <a:ext cx="7464635" cy="5426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066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134207" y="562706"/>
            <a:ext cx="13683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600" dirty="0"/>
              <a:t>Temas</a:t>
            </a:r>
            <a:endParaRPr lang="es-CO" sz="3600" dirty="0"/>
          </a:p>
        </p:txBody>
      </p:sp>
      <p:sp>
        <p:nvSpPr>
          <p:cNvPr id="3" name="CuadroTexto 2"/>
          <p:cNvSpPr txBox="1"/>
          <p:nvPr/>
        </p:nvSpPr>
        <p:spPr>
          <a:xfrm>
            <a:off x="1134206" y="1849313"/>
            <a:ext cx="3499035" cy="36009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800" dirty="0"/>
              <a:t>Uso del tiempo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chemeClr val="bg1">
                    <a:lumMod val="75000"/>
                  </a:schemeClr>
                </a:solidFill>
              </a:rPr>
              <a:t>Participación laboral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chemeClr val="bg1">
                    <a:lumMod val="75000"/>
                  </a:schemeClr>
                </a:solidFill>
              </a:rPr>
              <a:t>Desempleo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chemeClr val="bg1">
                    <a:lumMod val="75000"/>
                  </a:schemeClr>
                </a:solidFill>
              </a:rPr>
              <a:t>Ocupación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chemeClr val="bg1">
                    <a:lumMod val="75000"/>
                  </a:schemeClr>
                </a:solidFill>
              </a:rPr>
              <a:t>Salarios reales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chemeClr val="bg1">
                    <a:lumMod val="75000"/>
                  </a:schemeClr>
                </a:solidFill>
              </a:rPr>
              <a:t>Informalidad</a:t>
            </a:r>
          </a:p>
          <a:p>
            <a:endParaRPr lang="es-ES" sz="2400" dirty="0"/>
          </a:p>
          <a:p>
            <a:endParaRPr lang="es-CO" sz="3600" dirty="0"/>
          </a:p>
        </p:txBody>
      </p:sp>
    </p:spTree>
    <p:extLst>
      <p:ext uri="{BB962C8B-B14F-4D97-AF65-F5344CB8AC3E}">
        <p14:creationId xmlns:p14="http://schemas.microsoft.com/office/powerpoint/2010/main" val="400606621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>
            <a:extLst>
              <a:ext uri="{FF2B5EF4-FFF2-40B4-BE49-F238E27FC236}">
                <a16:creationId xmlns:a16="http://schemas.microsoft.com/office/drawing/2014/main" id="{0C718D40-6489-3843-B255-86A067DF6AB2}"/>
              </a:ext>
            </a:extLst>
          </p:cNvPr>
          <p:cNvSpPr txBox="1"/>
          <p:nvPr/>
        </p:nvSpPr>
        <p:spPr>
          <a:xfrm>
            <a:off x="983810" y="132789"/>
            <a:ext cx="71767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Las mujeres tienen un mayor empleo en el sector de servicios</a:t>
            </a:r>
          </a:p>
        </p:txBody>
      </p:sp>
      <p:pic>
        <p:nvPicPr>
          <p:cNvPr id="3" name="Imagen 2" descr="Imagen que contiene captura de pantalla&#10;&#10;&#10;&#10;Descripción generada automáticamente">
            <a:extLst>
              <a:ext uri="{FF2B5EF4-FFF2-40B4-BE49-F238E27FC236}">
                <a16:creationId xmlns:a16="http://schemas.microsoft.com/office/drawing/2014/main" id="{795FEBBD-5D94-0B40-A01C-D7C64E856E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824" y="645547"/>
            <a:ext cx="7424928" cy="5397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24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>
            <a:extLst>
              <a:ext uri="{FF2B5EF4-FFF2-40B4-BE49-F238E27FC236}">
                <a16:creationId xmlns:a16="http://schemas.microsoft.com/office/drawing/2014/main" id="{0C718D40-6489-3843-B255-86A067DF6AB2}"/>
              </a:ext>
            </a:extLst>
          </p:cNvPr>
          <p:cNvSpPr txBox="1"/>
          <p:nvPr/>
        </p:nvSpPr>
        <p:spPr>
          <a:xfrm>
            <a:off x="1351839" y="132789"/>
            <a:ext cx="64407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 ocupación femenina ha mejorado en pocas ciudades</a:t>
            </a: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9D68D405-2A8D-2C4A-9849-AA54DE9039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3990983"/>
              </p:ext>
            </p:extLst>
          </p:nvPr>
        </p:nvGraphicFramePr>
        <p:xfrm>
          <a:off x="1813486" y="652744"/>
          <a:ext cx="5105702" cy="5141718"/>
        </p:xfrm>
        <a:graphic>
          <a:graphicData uri="http://schemas.openxmlformats.org/drawingml/2006/table">
            <a:tbl>
              <a:tblPr/>
              <a:tblGrid>
                <a:gridCol w="1175036">
                  <a:extLst>
                    <a:ext uri="{9D8B030D-6E8A-4147-A177-3AD203B41FA5}">
                      <a16:colId xmlns:a16="http://schemas.microsoft.com/office/drawing/2014/main" val="1034359351"/>
                    </a:ext>
                  </a:extLst>
                </a:gridCol>
                <a:gridCol w="655111">
                  <a:extLst>
                    <a:ext uri="{9D8B030D-6E8A-4147-A177-3AD203B41FA5}">
                      <a16:colId xmlns:a16="http://schemas.microsoft.com/office/drawing/2014/main" val="6518854"/>
                    </a:ext>
                  </a:extLst>
                </a:gridCol>
                <a:gridCol w="655111">
                  <a:extLst>
                    <a:ext uri="{9D8B030D-6E8A-4147-A177-3AD203B41FA5}">
                      <a16:colId xmlns:a16="http://schemas.microsoft.com/office/drawing/2014/main" val="387387688"/>
                    </a:ext>
                  </a:extLst>
                </a:gridCol>
                <a:gridCol w="655111">
                  <a:extLst>
                    <a:ext uri="{9D8B030D-6E8A-4147-A177-3AD203B41FA5}">
                      <a16:colId xmlns:a16="http://schemas.microsoft.com/office/drawing/2014/main" val="2691029934"/>
                    </a:ext>
                  </a:extLst>
                </a:gridCol>
                <a:gridCol w="655111">
                  <a:extLst>
                    <a:ext uri="{9D8B030D-6E8A-4147-A177-3AD203B41FA5}">
                      <a16:colId xmlns:a16="http://schemas.microsoft.com/office/drawing/2014/main" val="1187309110"/>
                    </a:ext>
                  </a:extLst>
                </a:gridCol>
                <a:gridCol w="655111">
                  <a:extLst>
                    <a:ext uri="{9D8B030D-6E8A-4147-A177-3AD203B41FA5}">
                      <a16:colId xmlns:a16="http://schemas.microsoft.com/office/drawing/2014/main" val="2502155719"/>
                    </a:ext>
                  </a:extLst>
                </a:gridCol>
                <a:gridCol w="655111">
                  <a:extLst>
                    <a:ext uri="{9D8B030D-6E8A-4147-A177-3AD203B41FA5}">
                      <a16:colId xmlns:a16="http://schemas.microsoft.com/office/drawing/2014/main" val="1048250178"/>
                    </a:ext>
                  </a:extLst>
                </a:gridCol>
              </a:tblGrid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 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2010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 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2018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 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4588594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 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Hombres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Mujeres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Brecha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Hombres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Mujeres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Brecha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968473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Armenia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0.41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-32%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0.66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0.45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-32%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7834065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Barranquilla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0.65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0.42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-35%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0.49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-30%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6212163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Bogotá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0.69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0.55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-20%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0.69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0.55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-20%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3610963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Bucaramanga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0.57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-19%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0.68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0.55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-19%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072752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Cali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0.66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0.51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-23%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0.68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0.52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-24%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9122118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Cartagena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0.62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0.39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-37%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0.63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0.41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-35%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8842562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Cúcuta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0.64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0.44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-31%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0.61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0.42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-31%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8592595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Florencia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0.61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0.41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-33%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0.62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0.42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-32%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7824682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Ibagué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0.62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0.49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-21%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0.63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-21%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023896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Manizales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0.57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0.42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-26%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0.64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0.44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-31%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8487948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Medellín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0.64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0.47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-27%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0.67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-25%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6600313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Montería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0.66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-24%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0.67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0.49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-27%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2240858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Neiva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0.64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0.49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-23%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0.64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0.49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-23%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7318319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Pasto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0.62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0.51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-18%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0.67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0.52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-22%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6445813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Pereira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0.61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0.43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-30%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0.71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0.49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-31%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8826220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Popayán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0.56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0.41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-27%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0.61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0.45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-26%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6389991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Quibdó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0.57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0.39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-32%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0.56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0.4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-29%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349209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Riohacha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0.69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0.49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-29%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0.64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0.44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-31%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5895560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Santa Marta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0.66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0.45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-32%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0.65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0.44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-32%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2431153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Sincelejo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0.65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0.39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-40%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0.72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0.52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-28%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4887996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Tunja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0.59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0.49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-17%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0.61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0.49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-20%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9892201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Valledupar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0.65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0.46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-29%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0.62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0.43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-31%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3241205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Villavicencio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0.67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-25%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0.67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-25%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5978200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Total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0.63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0.46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-27%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0.65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0.48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-26%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686413"/>
                  </a:ext>
                </a:extLst>
              </a:tr>
              <a:tr h="161161">
                <a:tc gridSpan="3"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Elaboración propia con base en la GEIH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20184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8658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>
            <a:extLst>
              <a:ext uri="{FF2B5EF4-FFF2-40B4-BE49-F238E27FC236}">
                <a16:creationId xmlns:a16="http://schemas.microsoft.com/office/drawing/2014/main" id="{0C718D40-6489-3843-B255-86A067DF6AB2}"/>
              </a:ext>
            </a:extLst>
          </p:cNvPr>
          <p:cNvSpPr txBox="1"/>
          <p:nvPr/>
        </p:nvSpPr>
        <p:spPr>
          <a:xfrm>
            <a:off x="1269713" y="132789"/>
            <a:ext cx="66050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Las brechas de ocupación no han cambiado en el tiempo</a:t>
            </a:r>
          </a:p>
        </p:txBody>
      </p:sp>
      <p:pic>
        <p:nvPicPr>
          <p:cNvPr id="3" name="Imagen 2" descr="Imagen que contiene texto, mapa&#10;&#10;&#10;&#10;Descripción generada automáticamente">
            <a:extLst>
              <a:ext uri="{FF2B5EF4-FFF2-40B4-BE49-F238E27FC236}">
                <a16:creationId xmlns:a16="http://schemas.microsoft.com/office/drawing/2014/main" id="{51E550B7-D312-4B42-8D06-DAD745F45E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720" y="532899"/>
            <a:ext cx="7528560" cy="5473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410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134207" y="562706"/>
            <a:ext cx="13683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600" dirty="0"/>
              <a:t>Temas</a:t>
            </a:r>
            <a:endParaRPr lang="es-CO" sz="3600" dirty="0"/>
          </a:p>
        </p:txBody>
      </p:sp>
      <p:sp>
        <p:nvSpPr>
          <p:cNvPr id="3" name="CuadroTexto 2"/>
          <p:cNvSpPr txBox="1"/>
          <p:nvPr/>
        </p:nvSpPr>
        <p:spPr>
          <a:xfrm>
            <a:off x="1134206" y="1849313"/>
            <a:ext cx="3499035" cy="36009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chemeClr val="bg1">
                    <a:lumMod val="75000"/>
                  </a:schemeClr>
                </a:solidFill>
              </a:rPr>
              <a:t>Uso del tiempo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chemeClr val="bg1">
                    <a:lumMod val="75000"/>
                  </a:schemeClr>
                </a:solidFill>
              </a:rPr>
              <a:t>Participación laboral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chemeClr val="bg1">
                    <a:lumMod val="75000"/>
                  </a:schemeClr>
                </a:solidFill>
              </a:rPr>
              <a:t>Desempleo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chemeClr val="bg1">
                    <a:lumMod val="75000"/>
                  </a:schemeClr>
                </a:solidFill>
              </a:rPr>
              <a:t>Ocupación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800" dirty="0"/>
              <a:t>Salarios reales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chemeClr val="bg1">
                    <a:lumMod val="75000"/>
                  </a:schemeClr>
                </a:solidFill>
              </a:rPr>
              <a:t>Informalidad</a:t>
            </a:r>
          </a:p>
          <a:p>
            <a:endParaRPr lang="es-ES" sz="2400" dirty="0"/>
          </a:p>
          <a:p>
            <a:endParaRPr lang="es-CO" sz="3600" dirty="0"/>
          </a:p>
        </p:txBody>
      </p:sp>
    </p:spTree>
    <p:extLst>
      <p:ext uri="{BB962C8B-B14F-4D97-AF65-F5344CB8AC3E}">
        <p14:creationId xmlns:p14="http://schemas.microsoft.com/office/powerpoint/2010/main" val="2277626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>
            <a:extLst>
              <a:ext uri="{FF2B5EF4-FFF2-40B4-BE49-F238E27FC236}">
                <a16:creationId xmlns:a16="http://schemas.microsoft.com/office/drawing/2014/main" id="{0C718D40-6489-3843-B255-86A067DF6AB2}"/>
              </a:ext>
            </a:extLst>
          </p:cNvPr>
          <p:cNvSpPr txBox="1"/>
          <p:nvPr/>
        </p:nvSpPr>
        <p:spPr>
          <a:xfrm>
            <a:off x="1149117" y="132789"/>
            <a:ext cx="68462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Las mujeres que consiguen trabajo reciben un pago menor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0C8DAD30-EB46-3F4C-B9C2-0F4B47BB4E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496" y="689046"/>
            <a:ext cx="7303008" cy="5309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949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>
            <a:extLst>
              <a:ext uri="{FF2B5EF4-FFF2-40B4-BE49-F238E27FC236}">
                <a16:creationId xmlns:a16="http://schemas.microsoft.com/office/drawing/2014/main" id="{0C718D40-6489-3843-B255-86A067DF6AB2}"/>
              </a:ext>
            </a:extLst>
          </p:cNvPr>
          <p:cNvSpPr txBox="1"/>
          <p:nvPr/>
        </p:nvSpPr>
        <p:spPr>
          <a:xfrm>
            <a:off x="2149143" y="132789"/>
            <a:ext cx="48461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 nivel educativo no cierra estas brechas</a:t>
            </a:r>
          </a:p>
        </p:txBody>
      </p:sp>
      <p:pic>
        <p:nvPicPr>
          <p:cNvPr id="6" name="Imagen 5" descr="Imagen que contiene captura de pantalla&#10;&#10;&#10;&#10;Descripción generada automáticamente">
            <a:extLst>
              <a:ext uri="{FF2B5EF4-FFF2-40B4-BE49-F238E27FC236}">
                <a16:creationId xmlns:a16="http://schemas.microsoft.com/office/drawing/2014/main" id="{5F6BE984-CB85-064E-B7D4-A634BE702F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9368" y="860809"/>
            <a:ext cx="7065264" cy="5136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754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>
            <a:extLst>
              <a:ext uri="{FF2B5EF4-FFF2-40B4-BE49-F238E27FC236}">
                <a16:creationId xmlns:a16="http://schemas.microsoft.com/office/drawing/2014/main" id="{0C718D40-6489-3843-B255-86A067DF6AB2}"/>
              </a:ext>
            </a:extLst>
          </p:cNvPr>
          <p:cNvSpPr txBox="1"/>
          <p:nvPr/>
        </p:nvSpPr>
        <p:spPr>
          <a:xfrm>
            <a:off x="797345" y="132789"/>
            <a:ext cx="75498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Las brechas han tendido a cerrarse en el sector privado y público</a:t>
            </a:r>
          </a:p>
        </p:txBody>
      </p:sp>
      <p:pic>
        <p:nvPicPr>
          <p:cNvPr id="3" name="Imagen 2" descr="Imagen que contiene captura de pantalla&#10;&#10;&#10;&#10;Descripción generada automáticamente">
            <a:extLst>
              <a:ext uri="{FF2B5EF4-FFF2-40B4-BE49-F238E27FC236}">
                <a16:creationId xmlns:a16="http://schemas.microsoft.com/office/drawing/2014/main" id="{25C0DBFE-B5F0-E64A-9D51-2A53E525AF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1986" y="694944"/>
            <a:ext cx="7349806" cy="5343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969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>
            <a:extLst>
              <a:ext uri="{FF2B5EF4-FFF2-40B4-BE49-F238E27FC236}">
                <a16:creationId xmlns:a16="http://schemas.microsoft.com/office/drawing/2014/main" id="{0C718D40-6489-3843-B255-86A067DF6AB2}"/>
              </a:ext>
            </a:extLst>
          </p:cNvPr>
          <p:cNvSpPr txBox="1"/>
          <p:nvPr/>
        </p:nvSpPr>
        <p:spPr>
          <a:xfrm>
            <a:off x="253503" y="120597"/>
            <a:ext cx="90033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Los cuenta propia y la mitad de los privados se concentran en firmas micro, con brechas mayores</a:t>
            </a:r>
          </a:p>
        </p:txBody>
      </p:sp>
      <p:pic>
        <p:nvPicPr>
          <p:cNvPr id="4" name="Imagen 3" descr="Imagen que contiene captura de pantalla&#10;&#10;&#10;&#10;Descripción generada automáticamente">
            <a:extLst>
              <a:ext uri="{FF2B5EF4-FFF2-40B4-BE49-F238E27FC236}">
                <a16:creationId xmlns:a16="http://schemas.microsoft.com/office/drawing/2014/main" id="{BD8BE69E-4DF8-F542-BBD5-4B6DEC3897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942" y="557260"/>
            <a:ext cx="7506116" cy="5456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795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>
            <a:extLst>
              <a:ext uri="{FF2B5EF4-FFF2-40B4-BE49-F238E27FC236}">
                <a16:creationId xmlns:a16="http://schemas.microsoft.com/office/drawing/2014/main" id="{0C718D40-6489-3843-B255-86A067DF6AB2}"/>
              </a:ext>
            </a:extLst>
          </p:cNvPr>
          <p:cNvSpPr txBox="1"/>
          <p:nvPr/>
        </p:nvSpPr>
        <p:spPr>
          <a:xfrm>
            <a:off x="222725" y="120597"/>
            <a:ext cx="90648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pesar de </a:t>
            </a:r>
            <a:r>
              <a:rPr lang="es-CO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una</a:t>
            </a:r>
            <a:r>
              <a:rPr lang="es-CO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mayor participación en servicios, las mujeres reciben menores salarios </a:t>
            </a:r>
          </a:p>
        </p:txBody>
      </p:sp>
      <p:pic>
        <p:nvPicPr>
          <p:cNvPr id="6" name="Imagen 5" descr="Imagen que contiene captura de pantalla&#10;&#10;&#10;&#10;Descripción generada automáticamente">
            <a:extLst>
              <a:ext uri="{FF2B5EF4-FFF2-40B4-BE49-F238E27FC236}">
                <a16:creationId xmlns:a16="http://schemas.microsoft.com/office/drawing/2014/main" id="{BAC0E875-DE6D-2F40-A348-82F2C63443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817" y="731520"/>
            <a:ext cx="7142365" cy="5192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846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>
            <a:extLst>
              <a:ext uri="{FF2B5EF4-FFF2-40B4-BE49-F238E27FC236}">
                <a16:creationId xmlns:a16="http://schemas.microsoft.com/office/drawing/2014/main" id="{0C718D40-6489-3843-B255-86A067DF6AB2}"/>
              </a:ext>
            </a:extLst>
          </p:cNvPr>
          <p:cNvSpPr txBox="1"/>
          <p:nvPr/>
        </p:nvSpPr>
        <p:spPr>
          <a:xfrm>
            <a:off x="1316852" y="120597"/>
            <a:ext cx="68766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Sin </a:t>
            </a:r>
            <a:r>
              <a:rPr lang="es-CO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embargo</a:t>
            </a:r>
            <a:r>
              <a:rPr lang="es-CO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esta tendencia se ha revertido en algunos sectores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3191078C-22F3-924F-9A43-E2FF01AF8D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0084" y="592994"/>
            <a:ext cx="7430134" cy="5401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420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magen que contiene captura de pantalla&#10;&#10;&#10;&#10;Descripción generada automáticamente">
            <a:extLst>
              <a:ext uri="{FF2B5EF4-FFF2-40B4-BE49-F238E27FC236}">
                <a16:creationId xmlns:a16="http://schemas.microsoft.com/office/drawing/2014/main" id="{04FB9F0D-3901-D44C-A064-125A7BDA9F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874" y="532899"/>
            <a:ext cx="7464251" cy="5426441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181D66CA-C4BF-274B-B46B-A354F5F0CFC7}"/>
              </a:ext>
            </a:extLst>
          </p:cNvPr>
          <p:cNvSpPr txBox="1"/>
          <p:nvPr/>
        </p:nvSpPr>
        <p:spPr>
          <a:xfrm>
            <a:off x="649642" y="132789"/>
            <a:ext cx="81195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 uso del tiempo limita la inserción de las mujeres al mercado laboral</a:t>
            </a:r>
          </a:p>
        </p:txBody>
      </p:sp>
    </p:spTree>
    <p:extLst>
      <p:ext uri="{BB962C8B-B14F-4D97-AF65-F5344CB8AC3E}">
        <p14:creationId xmlns:p14="http://schemas.microsoft.com/office/powerpoint/2010/main" val="97793815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>
            <a:extLst>
              <a:ext uri="{FF2B5EF4-FFF2-40B4-BE49-F238E27FC236}">
                <a16:creationId xmlns:a16="http://schemas.microsoft.com/office/drawing/2014/main" id="{0C718D40-6489-3843-B255-86A067DF6AB2}"/>
              </a:ext>
            </a:extLst>
          </p:cNvPr>
          <p:cNvSpPr txBox="1"/>
          <p:nvPr/>
        </p:nvSpPr>
        <p:spPr>
          <a:xfrm>
            <a:off x="89748" y="169364"/>
            <a:ext cx="920055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Las </a:t>
            </a:r>
            <a:r>
              <a:rPr lang="es-CO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brechas</a:t>
            </a:r>
            <a:r>
              <a:rPr lang="es-CO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parecen reducirse por un incremento en el  salario real femenino en algunas ciudades</a:t>
            </a: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5B3F38DD-5C89-2947-B64B-8491B8E7BCFF}"/>
              </a:ext>
            </a:extLst>
          </p:cNvPr>
          <p:cNvGraphicFramePr>
            <a:graphicFrameLocks noGrp="1"/>
          </p:cNvGraphicFramePr>
          <p:nvPr/>
        </p:nvGraphicFramePr>
        <p:xfrm>
          <a:off x="-12890500" y="1254125"/>
          <a:ext cx="5147067" cy="435134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32786">
                  <a:extLst>
                    <a:ext uri="{9D8B030D-6E8A-4147-A177-3AD203B41FA5}">
                      <a16:colId xmlns:a16="http://schemas.microsoft.com/office/drawing/2014/main" val="3926352256"/>
                    </a:ext>
                  </a:extLst>
                </a:gridCol>
                <a:gridCol w="654990">
                  <a:extLst>
                    <a:ext uri="{9D8B030D-6E8A-4147-A177-3AD203B41FA5}">
                      <a16:colId xmlns:a16="http://schemas.microsoft.com/office/drawing/2014/main" val="2845735891"/>
                    </a:ext>
                  </a:extLst>
                </a:gridCol>
                <a:gridCol w="654990">
                  <a:extLst>
                    <a:ext uri="{9D8B030D-6E8A-4147-A177-3AD203B41FA5}">
                      <a16:colId xmlns:a16="http://schemas.microsoft.com/office/drawing/2014/main" val="3016259908"/>
                    </a:ext>
                  </a:extLst>
                </a:gridCol>
                <a:gridCol w="401526">
                  <a:extLst>
                    <a:ext uri="{9D8B030D-6E8A-4147-A177-3AD203B41FA5}">
                      <a16:colId xmlns:a16="http://schemas.microsoft.com/office/drawing/2014/main" val="15855696"/>
                    </a:ext>
                  </a:extLst>
                </a:gridCol>
                <a:gridCol w="654990">
                  <a:extLst>
                    <a:ext uri="{9D8B030D-6E8A-4147-A177-3AD203B41FA5}">
                      <a16:colId xmlns:a16="http://schemas.microsoft.com/office/drawing/2014/main" val="4244852083"/>
                    </a:ext>
                  </a:extLst>
                </a:gridCol>
                <a:gridCol w="654990">
                  <a:extLst>
                    <a:ext uri="{9D8B030D-6E8A-4147-A177-3AD203B41FA5}">
                      <a16:colId xmlns:a16="http://schemas.microsoft.com/office/drawing/2014/main" val="1243621711"/>
                    </a:ext>
                  </a:extLst>
                </a:gridCol>
                <a:gridCol w="414074">
                  <a:extLst>
                    <a:ext uri="{9D8B030D-6E8A-4147-A177-3AD203B41FA5}">
                      <a16:colId xmlns:a16="http://schemas.microsoft.com/office/drawing/2014/main" val="3151723899"/>
                    </a:ext>
                  </a:extLst>
                </a:gridCol>
                <a:gridCol w="534532">
                  <a:extLst>
                    <a:ext uri="{9D8B030D-6E8A-4147-A177-3AD203B41FA5}">
                      <a16:colId xmlns:a16="http://schemas.microsoft.com/office/drawing/2014/main" val="2157955942"/>
                    </a:ext>
                  </a:extLst>
                </a:gridCol>
                <a:gridCol w="444189">
                  <a:extLst>
                    <a:ext uri="{9D8B030D-6E8A-4147-A177-3AD203B41FA5}">
                      <a16:colId xmlns:a16="http://schemas.microsoft.com/office/drawing/2014/main" val="1595051571"/>
                    </a:ext>
                  </a:extLst>
                </a:gridCol>
              </a:tblGrid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 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2010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 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2018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 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2018-2010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7207718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 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Hombres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Mujeres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Brecha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Hombres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Mujeres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Brecha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Hombres 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Mujeres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531789144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Armenia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800,482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610,514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782,668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623,407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-20%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963112772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Barranquilla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695,719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497,013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-29%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741,946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561,053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13%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075362703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Bogotá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1,144,769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839,681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-27%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1,115,427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946,730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-15%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13%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761294471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Bucaramanga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966,060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634,421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801,621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620,674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-23%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868319495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Cali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851,659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584,943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-31%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876,399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692,704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-21%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3%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18%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268835872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Cartagena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723,023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535,263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-26%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704,121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549,441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-22%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3%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590087707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Cúcuta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663,708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485,272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-27%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609,675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500,634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-18%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-8%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3%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64288472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Florencia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726,142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557,356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-23%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849,966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708,226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-17%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27%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273217379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Ibagué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844,653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588,073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-30%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784,069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596,562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700277438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Manizales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845,166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632,635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-25%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878,376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750,917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-15%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19%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158350838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Medellín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1,023,496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709,576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-31%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948,790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798,233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-16%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061580989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Montería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762,862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504,790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683,512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517,347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799561321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Neiva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931,058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640,039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-31%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894,745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674,863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-25%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-4%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766597844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Pasto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616,328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451,991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-27%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770,173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632,983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-18%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25%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70087572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Pereira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758,879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546,331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-28%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792,134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629,288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-21%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911750936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Popayán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729,072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590,518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-19%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799,101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645,357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-19%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037455762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Quibdó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675,239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522,388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-23%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754,576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569,129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-25%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503197632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Riohacha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724,668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528,898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-27%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706,758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609,523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085037713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Santa Marta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713,109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498,179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-30%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701,156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499,768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-29%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461255309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Sincelejo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662,919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498,062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-25%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723,671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523,634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-28%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085796786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Tunja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978,480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809,744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-17%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920,844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857,177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-7%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-6%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340510431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Valledupar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740,658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516,058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-30%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668,533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509,542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146179915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Villavicencio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869,489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592,222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-32%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977,576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738,777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25%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319550979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Total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802,071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581,477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-28%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803,732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641,564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-20%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695085885"/>
                  </a:ext>
                </a:extLst>
              </a:tr>
              <a:tr h="161161">
                <a:tc gridSpan="3"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Elaboración propia con base en la GEIH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1934950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5" name="CuadroTexto 2">
                <a:extLst>
                  <a:ext uri="{FF2B5EF4-FFF2-40B4-BE49-F238E27FC236}">
                    <a16:creationId xmlns:a16="http://schemas.microsoft.com/office/drawing/2014/main" id="{EE0BB596-6105-854A-A409-30F2202D079D}"/>
                  </a:ext>
                </a:extLst>
              </p:cNvPr>
              <p:cNvSpPr txBox="1"/>
              <p:nvPr/>
            </p:nvSpPr>
            <p:spPr>
              <a:xfrm>
                <a:off x="21786850" y="1890713"/>
                <a:ext cx="247650" cy="379412"/>
              </a:xfrm>
              <a:prstGeom prst="rect">
                <a:avLst/>
              </a:prstGeom>
              <a:no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  <p:txBody>
              <a:bodyPr wrap="square" lIns="0" tIns="0" rIns="0" bIns="0" rtlCol="0" anchor="t">
                <a:spAutoFit/>
              </a:bodyPr>
              <a:lstStyle>
                <a:lvl1pPr marL="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 xmlns:m="http://schemas.openxmlformats.org/officeDocument/2006/math">
                    <m:r>
                      <a:rPr lang="es-ES_tradnl" sz="11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</m:oMath>
                </a14:m>
                <a:r>
                  <a:rPr lang="es-ES_tradnl" sz="1100"/>
                  <a:t> %</a:t>
                </a:r>
              </a:p>
              <a:p>
                <a:endParaRPr lang="es-ES_tradnl" sz="1100"/>
              </a:p>
            </p:txBody>
          </p:sp>
        </mc:Choice>
        <mc:Fallback xmlns="">
          <p:sp>
            <p:nvSpPr>
              <p:cNvPr id="5" name="CuadroTexto 2">
                <a:extLst>
                  <a:ext uri="{FF2B5EF4-FFF2-40B4-BE49-F238E27FC236}">
                    <a16:creationId xmlns:a16="http://schemas.microsoft.com/office/drawing/2014/main" id="{EE0BB596-6105-854A-A409-30F2202D07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86850" y="1890713"/>
                <a:ext cx="247650" cy="379412"/>
              </a:xfrm>
              <a:prstGeom prst="rect">
                <a:avLst/>
              </a:prstGeom>
              <a:blipFill>
                <a:blip r:embed="rId2"/>
                <a:stretch>
                  <a:fillRect l="-26316" t="-9677" r="-21053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07708DA8-28BA-9F48-AAA1-29F8D4E3F979}"/>
              </a:ext>
            </a:extLst>
          </p:cNvPr>
          <p:cNvGraphicFramePr>
            <a:graphicFrameLocks noGrp="1"/>
          </p:cNvGraphicFramePr>
          <p:nvPr/>
        </p:nvGraphicFramePr>
        <p:xfrm>
          <a:off x="-12890500" y="1254125"/>
          <a:ext cx="5147067" cy="435134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32786">
                  <a:extLst>
                    <a:ext uri="{9D8B030D-6E8A-4147-A177-3AD203B41FA5}">
                      <a16:colId xmlns:a16="http://schemas.microsoft.com/office/drawing/2014/main" val="2356198462"/>
                    </a:ext>
                  </a:extLst>
                </a:gridCol>
                <a:gridCol w="654990">
                  <a:extLst>
                    <a:ext uri="{9D8B030D-6E8A-4147-A177-3AD203B41FA5}">
                      <a16:colId xmlns:a16="http://schemas.microsoft.com/office/drawing/2014/main" val="65573752"/>
                    </a:ext>
                  </a:extLst>
                </a:gridCol>
                <a:gridCol w="654990">
                  <a:extLst>
                    <a:ext uri="{9D8B030D-6E8A-4147-A177-3AD203B41FA5}">
                      <a16:colId xmlns:a16="http://schemas.microsoft.com/office/drawing/2014/main" val="3808315581"/>
                    </a:ext>
                  </a:extLst>
                </a:gridCol>
                <a:gridCol w="401526">
                  <a:extLst>
                    <a:ext uri="{9D8B030D-6E8A-4147-A177-3AD203B41FA5}">
                      <a16:colId xmlns:a16="http://schemas.microsoft.com/office/drawing/2014/main" val="566346807"/>
                    </a:ext>
                  </a:extLst>
                </a:gridCol>
                <a:gridCol w="654990">
                  <a:extLst>
                    <a:ext uri="{9D8B030D-6E8A-4147-A177-3AD203B41FA5}">
                      <a16:colId xmlns:a16="http://schemas.microsoft.com/office/drawing/2014/main" val="3482729024"/>
                    </a:ext>
                  </a:extLst>
                </a:gridCol>
                <a:gridCol w="654990">
                  <a:extLst>
                    <a:ext uri="{9D8B030D-6E8A-4147-A177-3AD203B41FA5}">
                      <a16:colId xmlns:a16="http://schemas.microsoft.com/office/drawing/2014/main" val="4027780314"/>
                    </a:ext>
                  </a:extLst>
                </a:gridCol>
                <a:gridCol w="414074">
                  <a:extLst>
                    <a:ext uri="{9D8B030D-6E8A-4147-A177-3AD203B41FA5}">
                      <a16:colId xmlns:a16="http://schemas.microsoft.com/office/drawing/2014/main" val="3239468353"/>
                    </a:ext>
                  </a:extLst>
                </a:gridCol>
                <a:gridCol w="534532">
                  <a:extLst>
                    <a:ext uri="{9D8B030D-6E8A-4147-A177-3AD203B41FA5}">
                      <a16:colId xmlns:a16="http://schemas.microsoft.com/office/drawing/2014/main" val="1511855227"/>
                    </a:ext>
                  </a:extLst>
                </a:gridCol>
                <a:gridCol w="444189">
                  <a:extLst>
                    <a:ext uri="{9D8B030D-6E8A-4147-A177-3AD203B41FA5}">
                      <a16:colId xmlns:a16="http://schemas.microsoft.com/office/drawing/2014/main" val="2839537273"/>
                    </a:ext>
                  </a:extLst>
                </a:gridCol>
              </a:tblGrid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 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2010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 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2018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 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2018-2010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8181584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 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Hombres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Mujeres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Brecha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Hombres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Mujeres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Brecha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Hombres 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Mujeres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764847273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Armenia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800,482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610,514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782,668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623,407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-20%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98756158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Barranquilla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695,719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497,013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-29%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741,946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561,053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13%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855199423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Bogotá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1,144,769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839,681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-27%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1,115,427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946,730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-15%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13%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172090573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Bucaramanga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966,060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634,421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801,621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620,674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-23%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262330281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Cali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851,659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584,943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-31%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876,399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692,704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-21%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3%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18%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086279562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Cartagena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723,023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535,263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-26%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704,121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549,441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-22%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3%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255002905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Cúcuta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663,708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485,272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-27%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609,675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500,634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-18%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-8%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3%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066272778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Florencia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726,142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557,356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-23%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849,966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708,226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-17%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27%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59981685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Ibagué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844,653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588,073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-30%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784,069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596,562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63193587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Manizales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845,166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632,635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-25%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878,376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750,917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-15%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19%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458854150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Medellín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1,023,496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709,576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-31%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948,790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798,233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-16%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785765217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Montería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762,862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504,790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683,512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517,347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662207624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Neiva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931,058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640,039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-31%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894,745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674,863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-25%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-4%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605241271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Pasto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616,328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451,991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-27%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770,173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632,983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-18%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25%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94662380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Pereira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758,879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546,331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-28%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792,134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629,288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-21%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956618478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Popayán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729,072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590,518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-19%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799,101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645,357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-19%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401981472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Quibdó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675,239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522,388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-23%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754,576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569,129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-25%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695883862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Riohacha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724,668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528,898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-27%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706,758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609,523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606198253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Santa Marta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713,109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498,179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-30%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701,156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499,768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-29%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657518466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Sincelejo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662,919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498,062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-25%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723,671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523,634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-28%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705410898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Tunja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978,480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809,744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-17%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920,844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857,177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-7%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-6%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127954966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Valledupar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740,658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516,058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-30%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668,533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509,542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559592589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Villavicencio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869,489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592,222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-32%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977,576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738,777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25%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482744650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Total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802,071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581,477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-28%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803,732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641,564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-20%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79166256"/>
                  </a:ext>
                </a:extLst>
              </a:tr>
              <a:tr h="161161">
                <a:tc gridSpan="3"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Elaboración propia con base en la GEIH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76881195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CuadroTexto 2">
                <a:extLst>
                  <a:ext uri="{FF2B5EF4-FFF2-40B4-BE49-F238E27FC236}">
                    <a16:creationId xmlns:a16="http://schemas.microsoft.com/office/drawing/2014/main" id="{EE0BB596-6105-854A-A409-30F2202D079D}"/>
                  </a:ext>
                </a:extLst>
              </p:cNvPr>
              <p:cNvSpPr txBox="1"/>
              <p:nvPr/>
            </p:nvSpPr>
            <p:spPr>
              <a:xfrm>
                <a:off x="21786850" y="1890713"/>
                <a:ext cx="247650" cy="379412"/>
              </a:xfrm>
              <a:prstGeom prst="rect">
                <a:avLst/>
              </a:prstGeom>
              <a:no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  <p:txBody>
              <a:bodyPr wrap="square" lIns="0" tIns="0" rIns="0" bIns="0" rtlCol="0" anchor="t">
                <a:spAutoFit/>
              </a:bodyPr>
              <a:lstStyle>
                <a:lvl1pPr marL="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 xmlns:m="http://schemas.openxmlformats.org/officeDocument/2006/math">
                    <m:r>
                      <a:rPr lang="es-ES_tradnl" sz="11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</m:oMath>
                </a14:m>
                <a:r>
                  <a:rPr lang="es-ES_tradnl" sz="1100"/>
                  <a:t> %</a:t>
                </a:r>
              </a:p>
              <a:p>
                <a:endParaRPr lang="es-ES_tradnl" sz="1100"/>
              </a:p>
            </p:txBody>
          </p:sp>
        </mc:Choice>
        <mc:Fallback xmlns="">
          <p:sp>
            <p:nvSpPr>
              <p:cNvPr id="7" name="CuadroTexto 2">
                <a:extLst>
                  <a:ext uri="{FF2B5EF4-FFF2-40B4-BE49-F238E27FC236}">
                    <a16:creationId xmlns:a16="http://schemas.microsoft.com/office/drawing/2014/main" id="{EE0BB596-6105-854A-A409-30F2202D07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86850" y="1890713"/>
                <a:ext cx="247650" cy="379412"/>
              </a:xfrm>
              <a:prstGeom prst="rect">
                <a:avLst/>
              </a:prstGeom>
              <a:blipFill>
                <a:blip r:embed="rId2"/>
                <a:stretch>
                  <a:fillRect l="-26316" t="-9677" r="-21053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665BF3C2-3FC7-9242-924A-2723D46C3CBE}"/>
              </a:ext>
            </a:extLst>
          </p:cNvPr>
          <p:cNvGraphicFramePr>
            <a:graphicFrameLocks noGrp="1"/>
          </p:cNvGraphicFramePr>
          <p:nvPr/>
        </p:nvGraphicFramePr>
        <p:xfrm>
          <a:off x="-12890500" y="1254125"/>
          <a:ext cx="5147067" cy="435134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32786">
                  <a:extLst>
                    <a:ext uri="{9D8B030D-6E8A-4147-A177-3AD203B41FA5}">
                      <a16:colId xmlns:a16="http://schemas.microsoft.com/office/drawing/2014/main" val="3770436430"/>
                    </a:ext>
                  </a:extLst>
                </a:gridCol>
                <a:gridCol w="654990">
                  <a:extLst>
                    <a:ext uri="{9D8B030D-6E8A-4147-A177-3AD203B41FA5}">
                      <a16:colId xmlns:a16="http://schemas.microsoft.com/office/drawing/2014/main" val="4109676734"/>
                    </a:ext>
                  </a:extLst>
                </a:gridCol>
                <a:gridCol w="654990">
                  <a:extLst>
                    <a:ext uri="{9D8B030D-6E8A-4147-A177-3AD203B41FA5}">
                      <a16:colId xmlns:a16="http://schemas.microsoft.com/office/drawing/2014/main" val="3535417546"/>
                    </a:ext>
                  </a:extLst>
                </a:gridCol>
                <a:gridCol w="401526">
                  <a:extLst>
                    <a:ext uri="{9D8B030D-6E8A-4147-A177-3AD203B41FA5}">
                      <a16:colId xmlns:a16="http://schemas.microsoft.com/office/drawing/2014/main" val="501811641"/>
                    </a:ext>
                  </a:extLst>
                </a:gridCol>
                <a:gridCol w="654990">
                  <a:extLst>
                    <a:ext uri="{9D8B030D-6E8A-4147-A177-3AD203B41FA5}">
                      <a16:colId xmlns:a16="http://schemas.microsoft.com/office/drawing/2014/main" val="1922908135"/>
                    </a:ext>
                  </a:extLst>
                </a:gridCol>
                <a:gridCol w="654990">
                  <a:extLst>
                    <a:ext uri="{9D8B030D-6E8A-4147-A177-3AD203B41FA5}">
                      <a16:colId xmlns:a16="http://schemas.microsoft.com/office/drawing/2014/main" val="899265320"/>
                    </a:ext>
                  </a:extLst>
                </a:gridCol>
                <a:gridCol w="414074">
                  <a:extLst>
                    <a:ext uri="{9D8B030D-6E8A-4147-A177-3AD203B41FA5}">
                      <a16:colId xmlns:a16="http://schemas.microsoft.com/office/drawing/2014/main" val="1272404357"/>
                    </a:ext>
                  </a:extLst>
                </a:gridCol>
                <a:gridCol w="534532">
                  <a:extLst>
                    <a:ext uri="{9D8B030D-6E8A-4147-A177-3AD203B41FA5}">
                      <a16:colId xmlns:a16="http://schemas.microsoft.com/office/drawing/2014/main" val="1896453204"/>
                    </a:ext>
                  </a:extLst>
                </a:gridCol>
                <a:gridCol w="444189">
                  <a:extLst>
                    <a:ext uri="{9D8B030D-6E8A-4147-A177-3AD203B41FA5}">
                      <a16:colId xmlns:a16="http://schemas.microsoft.com/office/drawing/2014/main" val="1327622977"/>
                    </a:ext>
                  </a:extLst>
                </a:gridCol>
              </a:tblGrid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 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2010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 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2018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 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2018-2010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5041043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 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Hombres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Mujeres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Brecha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Hombres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Mujeres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Brecha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Hombres 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Mujeres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722956552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Armenia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800,482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610,514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782,668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623,407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-20%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99232900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Barranquilla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695,719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497,013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-29%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741,946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561,053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13%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961911300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Bogotá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1,144,769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839,681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-27%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1,115,427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946,730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-15%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13%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552455593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Bucaramanga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966,060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634,421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801,621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620,674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-23%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634955469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Cali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851,659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584,943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-31%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876,399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692,704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-21%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3%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18%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85362949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Cartagena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723,023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535,263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-26%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704,121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549,441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-22%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3%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641014049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Cúcuta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663,708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485,272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-27%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609,675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500,634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-18%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-8%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3%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082879323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Florencia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726,142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557,356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-23%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849,966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708,226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-17%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27%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238957716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Ibagué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844,653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588,073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-30%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784,069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596,562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759875801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Manizales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845,166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632,635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-25%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878,376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750,917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-15%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19%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028439649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Medellín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1,023,496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709,576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-31%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948,790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798,233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-16%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115091315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Montería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762,862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504,790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683,512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517,347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57913499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Neiva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931,058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640,039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-31%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894,745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674,863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-25%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-4%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045294794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Pasto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616,328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451,991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-27%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770,173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632,983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-18%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25%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700679972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Pereira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758,879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546,331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-28%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792,134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629,288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-21%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770549450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Popayán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729,072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590,518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-19%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799,101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645,357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-19%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647432413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Quibdó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675,239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522,388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-23%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754,576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569,129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-25%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75448984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Riohacha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724,668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528,898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-27%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706,758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609,523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086897174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Santa Marta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713,109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498,179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-30%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701,156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499,768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-29%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550826096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Sincelejo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662,919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498,062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-25%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723,671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523,634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-28%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008208814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Tunja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978,480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809,744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-17%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920,844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857,177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-7%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-6%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813081556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Valledupar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740,658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516,058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-30%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668,533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509,542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270611042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Villavicencio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869,489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592,222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-32%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977,576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738,777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25%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739454383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Total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802,071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581,477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-28%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803,732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641,564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-20%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116222"/>
                  </a:ext>
                </a:extLst>
              </a:tr>
              <a:tr h="161161">
                <a:tc gridSpan="3"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Elaboración propia con base en la GEIH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34415903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9" name="CuadroTexto 2">
                <a:extLst>
                  <a:ext uri="{FF2B5EF4-FFF2-40B4-BE49-F238E27FC236}">
                    <a16:creationId xmlns:a16="http://schemas.microsoft.com/office/drawing/2014/main" id="{EE0BB596-6105-854A-A409-30F2202D079D}"/>
                  </a:ext>
                </a:extLst>
              </p:cNvPr>
              <p:cNvSpPr txBox="1"/>
              <p:nvPr/>
            </p:nvSpPr>
            <p:spPr>
              <a:xfrm>
                <a:off x="21786850" y="1890713"/>
                <a:ext cx="247650" cy="379412"/>
              </a:xfrm>
              <a:prstGeom prst="rect">
                <a:avLst/>
              </a:prstGeom>
              <a:no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  <p:txBody>
              <a:bodyPr wrap="square" lIns="0" tIns="0" rIns="0" bIns="0" rtlCol="0" anchor="t">
                <a:spAutoFit/>
              </a:bodyPr>
              <a:lstStyle>
                <a:lvl1pPr marL="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 xmlns:m="http://schemas.openxmlformats.org/officeDocument/2006/math">
                    <m:r>
                      <a:rPr lang="es-ES_tradnl" sz="11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</m:oMath>
                </a14:m>
                <a:r>
                  <a:rPr lang="es-ES_tradnl" sz="1100"/>
                  <a:t> %</a:t>
                </a:r>
              </a:p>
              <a:p>
                <a:endParaRPr lang="es-ES_tradnl" sz="1100"/>
              </a:p>
            </p:txBody>
          </p:sp>
        </mc:Choice>
        <mc:Fallback xmlns="">
          <p:sp>
            <p:nvSpPr>
              <p:cNvPr id="9" name="CuadroTexto 2">
                <a:extLst>
                  <a:ext uri="{FF2B5EF4-FFF2-40B4-BE49-F238E27FC236}">
                    <a16:creationId xmlns:a16="http://schemas.microsoft.com/office/drawing/2014/main" id="{EE0BB596-6105-854A-A409-30F2202D07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86850" y="1890713"/>
                <a:ext cx="247650" cy="379412"/>
              </a:xfrm>
              <a:prstGeom prst="rect">
                <a:avLst/>
              </a:prstGeom>
              <a:blipFill>
                <a:blip r:embed="rId2"/>
                <a:stretch>
                  <a:fillRect l="-26316" t="-9677" r="-21053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" name="Tabla 9">
            <a:extLst>
              <a:ext uri="{FF2B5EF4-FFF2-40B4-BE49-F238E27FC236}">
                <a16:creationId xmlns:a16="http://schemas.microsoft.com/office/drawing/2014/main" id="{C7044EE9-68FB-5F47-8380-26402304396F}"/>
              </a:ext>
            </a:extLst>
          </p:cNvPr>
          <p:cNvGraphicFramePr>
            <a:graphicFrameLocks noGrp="1"/>
          </p:cNvGraphicFramePr>
          <p:nvPr/>
        </p:nvGraphicFramePr>
        <p:xfrm>
          <a:off x="-12890500" y="1254125"/>
          <a:ext cx="5147067" cy="435134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32786">
                  <a:extLst>
                    <a:ext uri="{9D8B030D-6E8A-4147-A177-3AD203B41FA5}">
                      <a16:colId xmlns:a16="http://schemas.microsoft.com/office/drawing/2014/main" val="394341940"/>
                    </a:ext>
                  </a:extLst>
                </a:gridCol>
                <a:gridCol w="654990">
                  <a:extLst>
                    <a:ext uri="{9D8B030D-6E8A-4147-A177-3AD203B41FA5}">
                      <a16:colId xmlns:a16="http://schemas.microsoft.com/office/drawing/2014/main" val="1195146007"/>
                    </a:ext>
                  </a:extLst>
                </a:gridCol>
                <a:gridCol w="654990">
                  <a:extLst>
                    <a:ext uri="{9D8B030D-6E8A-4147-A177-3AD203B41FA5}">
                      <a16:colId xmlns:a16="http://schemas.microsoft.com/office/drawing/2014/main" val="3883955362"/>
                    </a:ext>
                  </a:extLst>
                </a:gridCol>
                <a:gridCol w="401526">
                  <a:extLst>
                    <a:ext uri="{9D8B030D-6E8A-4147-A177-3AD203B41FA5}">
                      <a16:colId xmlns:a16="http://schemas.microsoft.com/office/drawing/2014/main" val="3889817283"/>
                    </a:ext>
                  </a:extLst>
                </a:gridCol>
                <a:gridCol w="654990">
                  <a:extLst>
                    <a:ext uri="{9D8B030D-6E8A-4147-A177-3AD203B41FA5}">
                      <a16:colId xmlns:a16="http://schemas.microsoft.com/office/drawing/2014/main" val="1976946571"/>
                    </a:ext>
                  </a:extLst>
                </a:gridCol>
                <a:gridCol w="654990">
                  <a:extLst>
                    <a:ext uri="{9D8B030D-6E8A-4147-A177-3AD203B41FA5}">
                      <a16:colId xmlns:a16="http://schemas.microsoft.com/office/drawing/2014/main" val="2059866648"/>
                    </a:ext>
                  </a:extLst>
                </a:gridCol>
                <a:gridCol w="414074">
                  <a:extLst>
                    <a:ext uri="{9D8B030D-6E8A-4147-A177-3AD203B41FA5}">
                      <a16:colId xmlns:a16="http://schemas.microsoft.com/office/drawing/2014/main" val="4274286894"/>
                    </a:ext>
                  </a:extLst>
                </a:gridCol>
                <a:gridCol w="534532">
                  <a:extLst>
                    <a:ext uri="{9D8B030D-6E8A-4147-A177-3AD203B41FA5}">
                      <a16:colId xmlns:a16="http://schemas.microsoft.com/office/drawing/2014/main" val="2605416758"/>
                    </a:ext>
                  </a:extLst>
                </a:gridCol>
                <a:gridCol w="444189">
                  <a:extLst>
                    <a:ext uri="{9D8B030D-6E8A-4147-A177-3AD203B41FA5}">
                      <a16:colId xmlns:a16="http://schemas.microsoft.com/office/drawing/2014/main" val="3900716404"/>
                    </a:ext>
                  </a:extLst>
                </a:gridCol>
              </a:tblGrid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 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2010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 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2018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 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2018-2010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9300012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 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Hombres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Mujeres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Brecha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Hombres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Mujeres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Brecha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Hombres 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Mujeres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53763409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Armenia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800,482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610,514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782,668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623,407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-20%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470832695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Barranquilla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695,719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497,013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-29%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741,946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561,053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13%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941424916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Bogotá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1,144,769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839,681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-27%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1,115,427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946,730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-15%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13%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512854223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Bucaramanga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966,060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634,421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801,621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620,674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-23%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760134899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Cali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851,659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584,943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-31%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876,399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692,704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-21%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3%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18%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533399427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Cartagena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723,023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535,263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-26%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704,121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549,441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-22%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3%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496323800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Cúcuta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663,708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485,272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-27%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609,675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500,634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-18%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-8%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3%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910537046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Florencia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726,142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557,356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-23%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849,966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708,226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-17%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27%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507807181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Ibagué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844,653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588,073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-30%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784,069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596,562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906561105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Manizales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845,166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632,635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-25%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878,376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750,917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-15%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19%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93375822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Medellín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1,023,496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709,576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-31%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948,790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798,233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-16%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140991809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Montería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762,862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504,790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683,512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517,347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488419613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Neiva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931,058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640,039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-31%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894,745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674,863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-25%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-4%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113008739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Pasto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616,328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451,991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-27%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770,173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632,983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-18%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25%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1166440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Pereira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758,879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546,331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-28%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792,134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629,288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-21%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69714527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Popayán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729,072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590,518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-19%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799,101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645,357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-19%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139633151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Quibdó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675,239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522,388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-23%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754,576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569,129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-25%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172290117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Riohacha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724,668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528,898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-27%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706,758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609,523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573104659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Santa Marta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713,109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498,179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-30%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701,156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499,768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-29%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01058930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Sincelejo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662,919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498,062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-25%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723,671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523,634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-28%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819739538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Tunja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978,480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809,744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-17%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920,844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857,177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-7%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-6%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556589808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Valledupar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740,658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516,058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-30%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668,533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509,542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031845469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Villavicencio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869,489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592,222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-32%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977,576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738,777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25%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042022540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Total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802,071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581,477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-28%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803,732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641,564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-20%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527779688"/>
                  </a:ext>
                </a:extLst>
              </a:tr>
              <a:tr h="161161">
                <a:tc gridSpan="3"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Elaboración propia con base en la GEIH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35788636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" name="CuadroTexto 2">
                <a:extLst>
                  <a:ext uri="{FF2B5EF4-FFF2-40B4-BE49-F238E27FC236}">
                    <a16:creationId xmlns:a16="http://schemas.microsoft.com/office/drawing/2014/main" id="{EE0BB596-6105-854A-A409-30F2202D079D}"/>
                  </a:ext>
                </a:extLst>
              </p:cNvPr>
              <p:cNvSpPr txBox="1"/>
              <p:nvPr/>
            </p:nvSpPr>
            <p:spPr>
              <a:xfrm>
                <a:off x="21786850" y="1890713"/>
                <a:ext cx="247650" cy="379412"/>
              </a:xfrm>
              <a:prstGeom prst="rect">
                <a:avLst/>
              </a:prstGeom>
              <a:no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  <p:txBody>
              <a:bodyPr wrap="square" lIns="0" tIns="0" rIns="0" bIns="0" rtlCol="0" anchor="t">
                <a:spAutoFit/>
              </a:bodyPr>
              <a:lstStyle>
                <a:lvl1pPr marL="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 xmlns:m="http://schemas.openxmlformats.org/officeDocument/2006/math">
                    <m:r>
                      <a:rPr lang="es-ES_tradnl" sz="11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</m:oMath>
                </a14:m>
                <a:r>
                  <a:rPr lang="es-ES_tradnl" sz="1100"/>
                  <a:t> %</a:t>
                </a:r>
              </a:p>
              <a:p>
                <a:endParaRPr lang="es-ES_tradnl" sz="1100"/>
              </a:p>
            </p:txBody>
          </p:sp>
        </mc:Choice>
        <mc:Fallback xmlns="">
          <p:sp>
            <p:nvSpPr>
              <p:cNvPr id="12" name="CuadroTexto 2">
                <a:extLst>
                  <a:ext uri="{FF2B5EF4-FFF2-40B4-BE49-F238E27FC236}">
                    <a16:creationId xmlns:a16="http://schemas.microsoft.com/office/drawing/2014/main" id="{EE0BB596-6105-854A-A409-30F2202D07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86850" y="1890713"/>
                <a:ext cx="247650" cy="379412"/>
              </a:xfrm>
              <a:prstGeom prst="rect">
                <a:avLst/>
              </a:prstGeom>
              <a:blipFill>
                <a:blip r:embed="rId2"/>
                <a:stretch>
                  <a:fillRect l="-26316" t="-9677" r="-21053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" name="Tabla 10">
            <a:extLst>
              <a:ext uri="{FF2B5EF4-FFF2-40B4-BE49-F238E27FC236}">
                <a16:creationId xmlns:a16="http://schemas.microsoft.com/office/drawing/2014/main" id="{C7C81A26-7E45-5B4C-B880-F9AF08474F07}"/>
              </a:ext>
            </a:extLst>
          </p:cNvPr>
          <p:cNvGraphicFramePr>
            <a:graphicFrameLocks noGrp="1"/>
          </p:cNvGraphicFramePr>
          <p:nvPr/>
        </p:nvGraphicFramePr>
        <p:xfrm>
          <a:off x="-12890500" y="1254125"/>
          <a:ext cx="5147067" cy="435134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32786">
                  <a:extLst>
                    <a:ext uri="{9D8B030D-6E8A-4147-A177-3AD203B41FA5}">
                      <a16:colId xmlns:a16="http://schemas.microsoft.com/office/drawing/2014/main" val="2570375070"/>
                    </a:ext>
                  </a:extLst>
                </a:gridCol>
                <a:gridCol w="654990">
                  <a:extLst>
                    <a:ext uri="{9D8B030D-6E8A-4147-A177-3AD203B41FA5}">
                      <a16:colId xmlns:a16="http://schemas.microsoft.com/office/drawing/2014/main" val="606935023"/>
                    </a:ext>
                  </a:extLst>
                </a:gridCol>
                <a:gridCol w="654990">
                  <a:extLst>
                    <a:ext uri="{9D8B030D-6E8A-4147-A177-3AD203B41FA5}">
                      <a16:colId xmlns:a16="http://schemas.microsoft.com/office/drawing/2014/main" val="3106853030"/>
                    </a:ext>
                  </a:extLst>
                </a:gridCol>
                <a:gridCol w="401526">
                  <a:extLst>
                    <a:ext uri="{9D8B030D-6E8A-4147-A177-3AD203B41FA5}">
                      <a16:colId xmlns:a16="http://schemas.microsoft.com/office/drawing/2014/main" val="3019618326"/>
                    </a:ext>
                  </a:extLst>
                </a:gridCol>
                <a:gridCol w="654990">
                  <a:extLst>
                    <a:ext uri="{9D8B030D-6E8A-4147-A177-3AD203B41FA5}">
                      <a16:colId xmlns:a16="http://schemas.microsoft.com/office/drawing/2014/main" val="3702046106"/>
                    </a:ext>
                  </a:extLst>
                </a:gridCol>
                <a:gridCol w="654990">
                  <a:extLst>
                    <a:ext uri="{9D8B030D-6E8A-4147-A177-3AD203B41FA5}">
                      <a16:colId xmlns:a16="http://schemas.microsoft.com/office/drawing/2014/main" val="1106461473"/>
                    </a:ext>
                  </a:extLst>
                </a:gridCol>
                <a:gridCol w="414074">
                  <a:extLst>
                    <a:ext uri="{9D8B030D-6E8A-4147-A177-3AD203B41FA5}">
                      <a16:colId xmlns:a16="http://schemas.microsoft.com/office/drawing/2014/main" val="822651959"/>
                    </a:ext>
                  </a:extLst>
                </a:gridCol>
                <a:gridCol w="534532">
                  <a:extLst>
                    <a:ext uri="{9D8B030D-6E8A-4147-A177-3AD203B41FA5}">
                      <a16:colId xmlns:a16="http://schemas.microsoft.com/office/drawing/2014/main" val="977041640"/>
                    </a:ext>
                  </a:extLst>
                </a:gridCol>
                <a:gridCol w="444189">
                  <a:extLst>
                    <a:ext uri="{9D8B030D-6E8A-4147-A177-3AD203B41FA5}">
                      <a16:colId xmlns:a16="http://schemas.microsoft.com/office/drawing/2014/main" val="3734487378"/>
                    </a:ext>
                  </a:extLst>
                </a:gridCol>
              </a:tblGrid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 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2010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 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2018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 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2018-2010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3147815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 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Hombres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Mujeres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Brecha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Hombres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Mujeres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Brecha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Hombres 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Mujeres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63931957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Armenia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800,482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610,514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782,668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623,407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-20%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769899370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Barranquilla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695,719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497,013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-29%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741,946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561,053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13%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058850765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Bogotá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1,144,769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839,681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-27%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1,115,427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946,730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-15%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13%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497683128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Bucaramanga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966,060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634,421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801,621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620,674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-23%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735882348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Cali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851,659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584,943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-31%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876,399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692,704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-21%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3%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18%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296014642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Cartagena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723,023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535,263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-26%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704,121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549,441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-22%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3%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722119090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Cúcuta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663,708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485,272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-27%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609,675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500,634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-18%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-8%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3%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549452120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Florencia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726,142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557,356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-23%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849,966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708,226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-17%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27%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096325834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Ibagué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844,653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588,073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-30%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784,069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596,562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870954563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Manizales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845,166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632,635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-25%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878,376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750,917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-15%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19%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527221323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Medellín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1,023,496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709,576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-31%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948,790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798,233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-16%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798964122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Montería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762,862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504,790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683,512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517,347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991399995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Neiva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931,058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640,039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-31%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894,745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674,863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-25%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-4%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346230033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Pasto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616,328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451,991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-27%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770,173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632,983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-18%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25%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831574170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Pereira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758,879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546,331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-28%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792,134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629,288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-21%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745042929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Popayán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729,072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590,518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-19%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799,101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645,357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-19%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880711878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Quibdó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675,239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522,388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-23%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754,576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569,129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-25%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268428476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Riohacha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724,668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528,898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-27%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706,758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609,523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361443952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Santa Marta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713,109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498,179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-30%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701,156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499,768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-29%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394711889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Sincelejo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662,919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498,062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-25%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723,671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523,634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-28%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24142198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Tunja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978,480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809,744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-17%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920,844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857,177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-7%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-6%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573829628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Valledupar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740,658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516,058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-30%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668,533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509,542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571344317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Villavicencio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869,489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592,222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-32%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977,576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738,777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25%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570821209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Total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802,071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581,477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-28%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803,732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641,564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-20%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062185003"/>
                  </a:ext>
                </a:extLst>
              </a:tr>
              <a:tr h="161161">
                <a:tc gridSpan="3"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Elaboración propia con base en la GEIH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17121359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uadroTexto 2">
                <a:extLst>
                  <a:ext uri="{FF2B5EF4-FFF2-40B4-BE49-F238E27FC236}">
                    <a16:creationId xmlns:a16="http://schemas.microsoft.com/office/drawing/2014/main" id="{EE0BB596-6105-854A-A409-30F2202D079D}"/>
                  </a:ext>
                </a:extLst>
              </p:cNvPr>
              <p:cNvSpPr txBox="1"/>
              <p:nvPr/>
            </p:nvSpPr>
            <p:spPr>
              <a:xfrm>
                <a:off x="21786850" y="1890713"/>
                <a:ext cx="247650" cy="379412"/>
              </a:xfrm>
              <a:prstGeom prst="rect">
                <a:avLst/>
              </a:prstGeom>
              <a:no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  <p:txBody>
              <a:bodyPr wrap="square" lIns="0" tIns="0" rIns="0" bIns="0" rtlCol="0" anchor="t">
                <a:spAutoFit/>
              </a:bodyPr>
              <a:lstStyle>
                <a:lvl1pPr marL="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 xmlns:m="http://schemas.openxmlformats.org/officeDocument/2006/math">
                    <m:r>
                      <a:rPr lang="es-ES_tradnl" sz="11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</m:oMath>
                </a14:m>
                <a:r>
                  <a:rPr lang="es-ES_tradnl" sz="1100"/>
                  <a:t> %</a:t>
                </a:r>
              </a:p>
              <a:p>
                <a:endParaRPr lang="es-ES_tradnl" sz="1100"/>
              </a:p>
            </p:txBody>
          </p:sp>
        </mc:Choice>
        <mc:Fallback xmlns="">
          <p:sp>
            <p:nvSpPr>
              <p:cNvPr id="14" name="CuadroTexto 2">
                <a:extLst>
                  <a:ext uri="{FF2B5EF4-FFF2-40B4-BE49-F238E27FC236}">
                    <a16:creationId xmlns:a16="http://schemas.microsoft.com/office/drawing/2014/main" id="{EE0BB596-6105-854A-A409-30F2202D07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86850" y="1890713"/>
                <a:ext cx="247650" cy="379412"/>
              </a:xfrm>
              <a:prstGeom prst="rect">
                <a:avLst/>
              </a:prstGeom>
              <a:blipFill>
                <a:blip r:embed="rId2"/>
                <a:stretch>
                  <a:fillRect l="-26316" t="-9677" r="-21053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" name="Tabla 14">
            <a:extLst>
              <a:ext uri="{FF2B5EF4-FFF2-40B4-BE49-F238E27FC236}">
                <a16:creationId xmlns:a16="http://schemas.microsoft.com/office/drawing/2014/main" id="{2C586F32-492D-1D4A-BC1C-AB68ECCF6B9B}"/>
              </a:ext>
            </a:extLst>
          </p:cNvPr>
          <p:cNvGraphicFramePr>
            <a:graphicFrameLocks noGrp="1"/>
          </p:cNvGraphicFramePr>
          <p:nvPr/>
        </p:nvGraphicFramePr>
        <p:xfrm>
          <a:off x="-12890500" y="1254125"/>
          <a:ext cx="5147067" cy="435134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32786">
                  <a:extLst>
                    <a:ext uri="{9D8B030D-6E8A-4147-A177-3AD203B41FA5}">
                      <a16:colId xmlns:a16="http://schemas.microsoft.com/office/drawing/2014/main" val="2047093880"/>
                    </a:ext>
                  </a:extLst>
                </a:gridCol>
                <a:gridCol w="654990">
                  <a:extLst>
                    <a:ext uri="{9D8B030D-6E8A-4147-A177-3AD203B41FA5}">
                      <a16:colId xmlns:a16="http://schemas.microsoft.com/office/drawing/2014/main" val="3821209095"/>
                    </a:ext>
                  </a:extLst>
                </a:gridCol>
                <a:gridCol w="654990">
                  <a:extLst>
                    <a:ext uri="{9D8B030D-6E8A-4147-A177-3AD203B41FA5}">
                      <a16:colId xmlns:a16="http://schemas.microsoft.com/office/drawing/2014/main" val="1062736432"/>
                    </a:ext>
                  </a:extLst>
                </a:gridCol>
                <a:gridCol w="401526">
                  <a:extLst>
                    <a:ext uri="{9D8B030D-6E8A-4147-A177-3AD203B41FA5}">
                      <a16:colId xmlns:a16="http://schemas.microsoft.com/office/drawing/2014/main" val="2873486768"/>
                    </a:ext>
                  </a:extLst>
                </a:gridCol>
                <a:gridCol w="654990">
                  <a:extLst>
                    <a:ext uri="{9D8B030D-6E8A-4147-A177-3AD203B41FA5}">
                      <a16:colId xmlns:a16="http://schemas.microsoft.com/office/drawing/2014/main" val="3715470035"/>
                    </a:ext>
                  </a:extLst>
                </a:gridCol>
                <a:gridCol w="654990">
                  <a:extLst>
                    <a:ext uri="{9D8B030D-6E8A-4147-A177-3AD203B41FA5}">
                      <a16:colId xmlns:a16="http://schemas.microsoft.com/office/drawing/2014/main" val="1178769620"/>
                    </a:ext>
                  </a:extLst>
                </a:gridCol>
                <a:gridCol w="414074">
                  <a:extLst>
                    <a:ext uri="{9D8B030D-6E8A-4147-A177-3AD203B41FA5}">
                      <a16:colId xmlns:a16="http://schemas.microsoft.com/office/drawing/2014/main" val="2359454524"/>
                    </a:ext>
                  </a:extLst>
                </a:gridCol>
                <a:gridCol w="534532">
                  <a:extLst>
                    <a:ext uri="{9D8B030D-6E8A-4147-A177-3AD203B41FA5}">
                      <a16:colId xmlns:a16="http://schemas.microsoft.com/office/drawing/2014/main" val="2993390550"/>
                    </a:ext>
                  </a:extLst>
                </a:gridCol>
                <a:gridCol w="444189">
                  <a:extLst>
                    <a:ext uri="{9D8B030D-6E8A-4147-A177-3AD203B41FA5}">
                      <a16:colId xmlns:a16="http://schemas.microsoft.com/office/drawing/2014/main" val="1099803475"/>
                    </a:ext>
                  </a:extLst>
                </a:gridCol>
              </a:tblGrid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 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2010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 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2018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 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2018-2010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4014138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 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Hombres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Mujeres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Brecha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Hombres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Mujeres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Brecha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Hombres 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Mujeres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82484533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Armenia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800,482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610,514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782,668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623,407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-20%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629742972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Barranquilla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695,719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497,013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-29%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741,946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561,053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13%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660181050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Bogotá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1,144,769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839,681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-27%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1,115,427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946,730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-15%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13%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66078716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Bucaramanga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966,060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634,421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801,621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620,674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-23%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430864949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Cali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851,659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584,943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-31%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876,399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692,704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-21%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3%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18%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690927019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Cartagena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723,023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535,263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-26%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704,121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549,441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-22%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3%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849577971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Cúcuta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663,708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485,272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-27%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609,675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500,634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-18%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-8%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3%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110706613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Florencia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726,142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557,356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-23%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849,966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708,226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-17%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27%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283518558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Ibagué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844,653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588,073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-30%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784,069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596,562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232201220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Manizales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845,166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632,635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-25%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878,376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750,917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-15%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19%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69172819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Medellín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1,023,496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709,576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-31%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948,790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798,233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-16%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435568122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Montería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762,862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504,790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683,512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517,347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014555054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Neiva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931,058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640,039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-31%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894,745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674,863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-25%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-4%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985403506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Pasto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616,328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451,991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-27%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770,173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632,983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-18%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25%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837482408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Pereira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758,879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546,331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-28%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792,134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629,288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-21%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878109175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Popayán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729,072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590,518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-19%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799,101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645,357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-19%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476500926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Quibdó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675,239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522,388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-23%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754,576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569,129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-25%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956949477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Riohacha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724,668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528,898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-27%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706,758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609,523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455291391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Santa Marta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713,109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498,179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-30%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701,156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499,768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-29%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233402535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Sincelejo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662,919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498,062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-25%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723,671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523,634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-28%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749567111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Tunja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978,480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809,744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-17%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920,844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857,177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-7%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-6%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551648483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Valledupar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740,658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516,058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-30%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668,533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509,542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-1%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941003703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Villavicencio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869,489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592,222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-32%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977,576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738,777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-24%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25%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80712996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Total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802,071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581,477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-28%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803,732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641,564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-20%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10%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951177982"/>
                  </a:ext>
                </a:extLst>
              </a:tr>
              <a:tr h="161161">
                <a:tc gridSpan="3"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Elaboración propia con base en la GEIH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86587639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6" name="CuadroTexto 2">
                <a:extLst>
                  <a:ext uri="{FF2B5EF4-FFF2-40B4-BE49-F238E27FC236}">
                    <a16:creationId xmlns:a16="http://schemas.microsoft.com/office/drawing/2014/main" id="{EE0BB596-6105-854A-A409-30F2202D079D}"/>
                  </a:ext>
                </a:extLst>
              </p:cNvPr>
              <p:cNvSpPr txBox="1"/>
              <p:nvPr/>
            </p:nvSpPr>
            <p:spPr>
              <a:xfrm>
                <a:off x="21786850" y="1890713"/>
                <a:ext cx="247650" cy="379412"/>
              </a:xfrm>
              <a:prstGeom prst="rect">
                <a:avLst/>
              </a:prstGeom>
              <a:no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  <p:txBody>
              <a:bodyPr wrap="square" lIns="0" tIns="0" rIns="0" bIns="0" rtlCol="0" anchor="t">
                <a:spAutoFit/>
              </a:bodyPr>
              <a:lstStyle>
                <a:lvl1pPr marL="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 xmlns:m="http://schemas.openxmlformats.org/officeDocument/2006/math">
                    <m:r>
                      <a:rPr lang="es-ES_tradnl" sz="11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</m:oMath>
                </a14:m>
                <a:r>
                  <a:rPr lang="es-ES_tradnl" sz="1100"/>
                  <a:t> %</a:t>
                </a:r>
              </a:p>
              <a:p>
                <a:endParaRPr lang="es-ES_tradnl" sz="1100"/>
              </a:p>
            </p:txBody>
          </p:sp>
        </mc:Choice>
        <mc:Fallback xmlns="">
          <p:sp>
            <p:nvSpPr>
              <p:cNvPr id="16" name="CuadroTexto 2">
                <a:extLst>
                  <a:ext uri="{FF2B5EF4-FFF2-40B4-BE49-F238E27FC236}">
                    <a16:creationId xmlns:a16="http://schemas.microsoft.com/office/drawing/2014/main" id="{EE0BB596-6105-854A-A409-30F2202D07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86850" y="1890713"/>
                <a:ext cx="247650" cy="379412"/>
              </a:xfrm>
              <a:prstGeom prst="rect">
                <a:avLst/>
              </a:prstGeom>
              <a:blipFill>
                <a:blip r:embed="rId2"/>
                <a:stretch>
                  <a:fillRect l="-26316" t="-9677" r="-21053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2" name="Tabla 21">
            <a:extLst>
              <a:ext uri="{FF2B5EF4-FFF2-40B4-BE49-F238E27FC236}">
                <a16:creationId xmlns:a16="http://schemas.microsoft.com/office/drawing/2014/main" id="{E3710831-C541-1348-BF3B-E833A3137E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8494106"/>
              </p:ext>
            </p:extLst>
          </p:nvPr>
        </p:nvGraphicFramePr>
        <p:xfrm>
          <a:off x="1633761" y="1169239"/>
          <a:ext cx="5543493" cy="473023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73666">
                  <a:extLst>
                    <a:ext uri="{9D8B030D-6E8A-4147-A177-3AD203B41FA5}">
                      <a16:colId xmlns:a16="http://schemas.microsoft.com/office/drawing/2014/main" val="1061937470"/>
                    </a:ext>
                  </a:extLst>
                </a:gridCol>
                <a:gridCol w="654990">
                  <a:extLst>
                    <a:ext uri="{9D8B030D-6E8A-4147-A177-3AD203B41FA5}">
                      <a16:colId xmlns:a16="http://schemas.microsoft.com/office/drawing/2014/main" val="3707711463"/>
                    </a:ext>
                  </a:extLst>
                </a:gridCol>
                <a:gridCol w="654990">
                  <a:extLst>
                    <a:ext uri="{9D8B030D-6E8A-4147-A177-3AD203B41FA5}">
                      <a16:colId xmlns:a16="http://schemas.microsoft.com/office/drawing/2014/main" val="2910819486"/>
                    </a:ext>
                  </a:extLst>
                </a:gridCol>
                <a:gridCol w="467545">
                  <a:extLst>
                    <a:ext uri="{9D8B030D-6E8A-4147-A177-3AD203B41FA5}">
                      <a16:colId xmlns:a16="http://schemas.microsoft.com/office/drawing/2014/main" val="669977445"/>
                    </a:ext>
                  </a:extLst>
                </a:gridCol>
                <a:gridCol w="654990">
                  <a:extLst>
                    <a:ext uri="{9D8B030D-6E8A-4147-A177-3AD203B41FA5}">
                      <a16:colId xmlns:a16="http://schemas.microsoft.com/office/drawing/2014/main" val="2668009024"/>
                    </a:ext>
                  </a:extLst>
                </a:gridCol>
                <a:gridCol w="654990">
                  <a:extLst>
                    <a:ext uri="{9D8B030D-6E8A-4147-A177-3AD203B41FA5}">
                      <a16:colId xmlns:a16="http://schemas.microsoft.com/office/drawing/2014/main" val="1627542837"/>
                    </a:ext>
                  </a:extLst>
                </a:gridCol>
                <a:gridCol w="467545">
                  <a:extLst>
                    <a:ext uri="{9D8B030D-6E8A-4147-A177-3AD203B41FA5}">
                      <a16:colId xmlns:a16="http://schemas.microsoft.com/office/drawing/2014/main" val="4088599751"/>
                    </a:ext>
                  </a:extLst>
                </a:gridCol>
                <a:gridCol w="534532">
                  <a:extLst>
                    <a:ext uri="{9D8B030D-6E8A-4147-A177-3AD203B41FA5}">
                      <a16:colId xmlns:a16="http://schemas.microsoft.com/office/drawing/2014/main" val="713260047"/>
                    </a:ext>
                  </a:extLst>
                </a:gridCol>
                <a:gridCol w="480245">
                  <a:extLst>
                    <a:ext uri="{9D8B030D-6E8A-4147-A177-3AD203B41FA5}">
                      <a16:colId xmlns:a16="http://schemas.microsoft.com/office/drawing/2014/main" val="2370149339"/>
                    </a:ext>
                  </a:extLst>
                </a:gridCol>
              </a:tblGrid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u="none" strike="noStrike" dirty="0">
                          <a:effectLst/>
                          <a:latin typeface="Garamond" panose="02020404030301010803" pitchFamily="18" charset="0"/>
                        </a:rPr>
                        <a:t> </a:t>
                      </a:r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dirty="0">
                          <a:effectLst/>
                          <a:latin typeface="Garamond" panose="02020404030301010803" pitchFamily="18" charset="0"/>
                        </a:rPr>
                        <a:t>2010</a:t>
                      </a:r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dirty="0">
                          <a:effectLst/>
                          <a:latin typeface="Garamond" panose="02020404030301010803" pitchFamily="18" charset="0"/>
                        </a:rPr>
                        <a:t> </a:t>
                      </a:r>
                      <a:endParaRPr lang="es-CO" sz="11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dirty="0">
                          <a:effectLst/>
                          <a:latin typeface="Garamond" panose="02020404030301010803" pitchFamily="18" charset="0"/>
                        </a:rPr>
                        <a:t>2018</a:t>
                      </a:r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dirty="0">
                          <a:effectLst/>
                          <a:latin typeface="Garamond" panose="02020404030301010803" pitchFamily="18" charset="0"/>
                        </a:rPr>
                        <a:t> </a:t>
                      </a:r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dirty="0">
                          <a:effectLst/>
                          <a:latin typeface="Garamond" panose="02020404030301010803" pitchFamily="18" charset="0"/>
                        </a:rPr>
                        <a:t>%2018-2010</a:t>
                      </a:r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2093063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 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dirty="0">
                          <a:effectLst/>
                          <a:latin typeface="Garamond" panose="02020404030301010803" pitchFamily="18" charset="0"/>
                        </a:rPr>
                        <a:t>Hombres</a:t>
                      </a:r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Mujeres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u="none" strike="noStrike" dirty="0">
                          <a:effectLst/>
                          <a:latin typeface="Garamond" panose="02020404030301010803" pitchFamily="18" charset="0"/>
                        </a:rPr>
                        <a:t>Brecha</a:t>
                      </a:r>
                      <a:endParaRPr lang="es-CO" sz="11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Hombres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Mujeres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u="none" strike="noStrike" dirty="0">
                          <a:effectLst/>
                          <a:latin typeface="Garamond" panose="02020404030301010803" pitchFamily="18" charset="0"/>
                        </a:rPr>
                        <a:t>Brecha</a:t>
                      </a:r>
                      <a:endParaRPr lang="es-CO" sz="11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Hombres 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dirty="0">
                          <a:effectLst/>
                          <a:latin typeface="Garamond" panose="02020404030301010803" pitchFamily="18" charset="0"/>
                        </a:rPr>
                        <a:t>Mujeres</a:t>
                      </a:r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8374032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Armenia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800,482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610,514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u="none" strike="noStrike">
                          <a:effectLst/>
                          <a:latin typeface="Garamond" panose="02020404030301010803" pitchFamily="18" charset="0"/>
                        </a:rPr>
                        <a:t>-24%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782,668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623,407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u="none" strike="noStrike" dirty="0">
                          <a:effectLst/>
                          <a:latin typeface="Garamond" panose="02020404030301010803" pitchFamily="18" charset="0"/>
                        </a:rPr>
                        <a:t>-20%</a:t>
                      </a:r>
                      <a:endParaRPr lang="es-CO" sz="11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-2%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2%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6321986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Barranquilla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695,719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 dirty="0">
                          <a:effectLst/>
                          <a:latin typeface="Garamond" panose="02020404030301010803" pitchFamily="18" charset="0"/>
                        </a:rPr>
                        <a:t>497,013</a:t>
                      </a:r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u="none" strike="noStrike">
                          <a:effectLst/>
                          <a:latin typeface="Garamond" panose="02020404030301010803" pitchFamily="18" charset="0"/>
                        </a:rPr>
                        <a:t>-29%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741,946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561,053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u="none" strike="noStrike">
                          <a:effectLst/>
                          <a:latin typeface="Garamond" panose="02020404030301010803" pitchFamily="18" charset="0"/>
                        </a:rPr>
                        <a:t>-24%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7%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13%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1737394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Bogotá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1,144,769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839,681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u="none" strike="noStrike">
                          <a:effectLst/>
                          <a:latin typeface="Garamond" panose="02020404030301010803" pitchFamily="18" charset="0"/>
                        </a:rPr>
                        <a:t>-27%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1,115,427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946,730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u="none" strike="noStrike">
                          <a:effectLst/>
                          <a:latin typeface="Garamond" panose="02020404030301010803" pitchFamily="18" charset="0"/>
                        </a:rPr>
                        <a:t>-15%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-3%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13%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4609129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Bucaramanga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966,060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634,421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u="none" strike="noStrike">
                          <a:effectLst/>
                          <a:latin typeface="Garamond" panose="02020404030301010803" pitchFamily="18" charset="0"/>
                        </a:rPr>
                        <a:t>-34%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801,621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620,674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u="none" strike="noStrike">
                          <a:effectLst/>
                          <a:latin typeface="Garamond" panose="02020404030301010803" pitchFamily="18" charset="0"/>
                        </a:rPr>
                        <a:t>-23%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-17%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-2%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5101819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Cali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851,659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584,943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u="none" strike="noStrike">
                          <a:effectLst/>
                          <a:latin typeface="Garamond" panose="02020404030301010803" pitchFamily="18" charset="0"/>
                        </a:rPr>
                        <a:t>-31%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876,399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692,704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u="none" strike="noStrike">
                          <a:effectLst/>
                          <a:latin typeface="Garamond" panose="02020404030301010803" pitchFamily="18" charset="0"/>
                        </a:rPr>
                        <a:t>-21%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3%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18%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6421095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Cartagena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723,023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 dirty="0">
                          <a:effectLst/>
                          <a:latin typeface="Garamond" panose="02020404030301010803" pitchFamily="18" charset="0"/>
                        </a:rPr>
                        <a:t>535,263</a:t>
                      </a:r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u="none" strike="noStrike" dirty="0">
                          <a:effectLst/>
                          <a:latin typeface="Garamond" panose="02020404030301010803" pitchFamily="18" charset="0"/>
                        </a:rPr>
                        <a:t>-26%</a:t>
                      </a:r>
                      <a:endParaRPr lang="es-CO" sz="11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704,121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549,441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u="none" strike="noStrike">
                          <a:effectLst/>
                          <a:latin typeface="Garamond" panose="02020404030301010803" pitchFamily="18" charset="0"/>
                        </a:rPr>
                        <a:t>-22%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-3%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3%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9517978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Cúcuta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663,708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485,272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u="none" strike="noStrike">
                          <a:effectLst/>
                          <a:latin typeface="Garamond" panose="02020404030301010803" pitchFamily="18" charset="0"/>
                        </a:rPr>
                        <a:t>-27%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609,675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500,634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u="none" strike="noStrike" dirty="0">
                          <a:effectLst/>
                          <a:latin typeface="Garamond" panose="02020404030301010803" pitchFamily="18" charset="0"/>
                        </a:rPr>
                        <a:t>-18%</a:t>
                      </a:r>
                      <a:endParaRPr lang="es-CO" sz="11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 dirty="0">
                          <a:effectLst/>
                          <a:latin typeface="Garamond" panose="02020404030301010803" pitchFamily="18" charset="0"/>
                        </a:rPr>
                        <a:t>-8%</a:t>
                      </a:r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3%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72741673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Florencia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726,142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557,356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u="none" strike="noStrike">
                          <a:effectLst/>
                          <a:latin typeface="Garamond" panose="02020404030301010803" pitchFamily="18" charset="0"/>
                        </a:rPr>
                        <a:t>-23%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849,966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708,226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u="none" strike="noStrike">
                          <a:effectLst/>
                          <a:latin typeface="Garamond" panose="02020404030301010803" pitchFamily="18" charset="0"/>
                        </a:rPr>
                        <a:t>-17%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17%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27%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2474531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Ibagué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844,653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588,073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u="none" strike="noStrike" dirty="0">
                          <a:effectLst/>
                          <a:latin typeface="Garamond" panose="02020404030301010803" pitchFamily="18" charset="0"/>
                        </a:rPr>
                        <a:t>-30%</a:t>
                      </a:r>
                      <a:endParaRPr lang="es-CO" sz="11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784,069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596,562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u="none" strike="noStrike">
                          <a:effectLst/>
                          <a:latin typeface="Garamond" panose="02020404030301010803" pitchFamily="18" charset="0"/>
                        </a:rPr>
                        <a:t>-24%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-7%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1%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7898382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Manizales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845,166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632,635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u="none" strike="noStrike" dirty="0">
                          <a:effectLst/>
                          <a:latin typeface="Garamond" panose="02020404030301010803" pitchFamily="18" charset="0"/>
                        </a:rPr>
                        <a:t>-25%</a:t>
                      </a:r>
                      <a:endParaRPr lang="es-CO" sz="11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878,376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750,917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u="none" strike="noStrike">
                          <a:effectLst/>
                          <a:latin typeface="Garamond" panose="02020404030301010803" pitchFamily="18" charset="0"/>
                        </a:rPr>
                        <a:t>-15%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4%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19%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1792469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Medellín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1,023,496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709,576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u="none" strike="noStrike">
                          <a:effectLst/>
                          <a:latin typeface="Garamond" panose="02020404030301010803" pitchFamily="18" charset="0"/>
                        </a:rPr>
                        <a:t>-31%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948,790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798,233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u="none" strike="noStrike" dirty="0">
                          <a:effectLst/>
                          <a:latin typeface="Garamond" panose="02020404030301010803" pitchFamily="18" charset="0"/>
                        </a:rPr>
                        <a:t>-16%</a:t>
                      </a:r>
                      <a:endParaRPr lang="es-CO" sz="11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-7%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12%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59704704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Montería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762,862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504,790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u="none" strike="noStrike">
                          <a:effectLst/>
                          <a:latin typeface="Garamond" panose="02020404030301010803" pitchFamily="18" charset="0"/>
                        </a:rPr>
                        <a:t>-34%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683,512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517,347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u="none" strike="noStrike" dirty="0">
                          <a:effectLst/>
                          <a:latin typeface="Garamond" panose="02020404030301010803" pitchFamily="18" charset="0"/>
                        </a:rPr>
                        <a:t>-24%</a:t>
                      </a:r>
                      <a:endParaRPr lang="es-CO" sz="11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-10%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2%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1285485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Neiva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931,058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640,039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u="none" strike="noStrike">
                          <a:effectLst/>
                          <a:latin typeface="Garamond" panose="02020404030301010803" pitchFamily="18" charset="0"/>
                        </a:rPr>
                        <a:t>-31%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894,745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674,863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u="none" strike="noStrike">
                          <a:effectLst/>
                          <a:latin typeface="Garamond" panose="02020404030301010803" pitchFamily="18" charset="0"/>
                        </a:rPr>
                        <a:t>-25%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-4%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5%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9817007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Pasto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616,328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451,991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u="none" strike="noStrike" dirty="0">
                          <a:effectLst/>
                          <a:latin typeface="Garamond" panose="02020404030301010803" pitchFamily="18" charset="0"/>
                        </a:rPr>
                        <a:t>-27%</a:t>
                      </a:r>
                      <a:endParaRPr lang="es-CO" sz="11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770,173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632,983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u="none" strike="noStrike">
                          <a:effectLst/>
                          <a:latin typeface="Garamond" panose="02020404030301010803" pitchFamily="18" charset="0"/>
                        </a:rPr>
                        <a:t>-18%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25%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40%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4099326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Pereira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758,879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546,331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u="none" strike="noStrike">
                          <a:effectLst/>
                          <a:latin typeface="Garamond" panose="02020404030301010803" pitchFamily="18" charset="0"/>
                        </a:rPr>
                        <a:t>-28%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792,134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629,288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u="none" strike="noStrike">
                          <a:effectLst/>
                          <a:latin typeface="Garamond" panose="02020404030301010803" pitchFamily="18" charset="0"/>
                        </a:rPr>
                        <a:t>-21%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4%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15%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1472552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Popayán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729,072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590,518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u="none" strike="noStrike">
                          <a:effectLst/>
                          <a:latin typeface="Garamond" panose="02020404030301010803" pitchFamily="18" charset="0"/>
                        </a:rPr>
                        <a:t>-19%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799,101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645,357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u="none" strike="noStrike" dirty="0">
                          <a:effectLst/>
                          <a:latin typeface="Garamond" panose="02020404030301010803" pitchFamily="18" charset="0"/>
                        </a:rPr>
                        <a:t>-19%</a:t>
                      </a:r>
                      <a:endParaRPr lang="es-CO" sz="11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10%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9%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1008974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Quibdó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675,239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522,388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u="none" strike="noStrike">
                          <a:effectLst/>
                          <a:latin typeface="Garamond" panose="02020404030301010803" pitchFamily="18" charset="0"/>
                        </a:rPr>
                        <a:t>-23%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754,576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569,129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u="none" strike="noStrike">
                          <a:effectLst/>
                          <a:latin typeface="Garamond" panose="02020404030301010803" pitchFamily="18" charset="0"/>
                        </a:rPr>
                        <a:t>-25%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12%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9%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4272347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Riohacha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724,668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528,898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u="none" strike="noStrike">
                          <a:effectLst/>
                          <a:latin typeface="Garamond" panose="02020404030301010803" pitchFamily="18" charset="0"/>
                        </a:rPr>
                        <a:t>-27%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706,758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609,523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u="none" strike="noStrike">
                          <a:effectLst/>
                          <a:latin typeface="Garamond" panose="02020404030301010803" pitchFamily="18" charset="0"/>
                        </a:rPr>
                        <a:t>-14%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-2%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15%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5059303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Santa Marta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713,109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498,179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u="none" strike="noStrike" dirty="0">
                          <a:effectLst/>
                          <a:latin typeface="Garamond" panose="02020404030301010803" pitchFamily="18" charset="0"/>
                        </a:rPr>
                        <a:t>-30%</a:t>
                      </a:r>
                      <a:endParaRPr lang="es-CO" sz="11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701,156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499,768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u="none" strike="noStrike">
                          <a:effectLst/>
                          <a:latin typeface="Garamond" panose="02020404030301010803" pitchFamily="18" charset="0"/>
                        </a:rPr>
                        <a:t>-29%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-2%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0%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7760729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Sincelejo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662,919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498,062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u="none" strike="noStrike">
                          <a:effectLst/>
                          <a:latin typeface="Garamond" panose="02020404030301010803" pitchFamily="18" charset="0"/>
                        </a:rPr>
                        <a:t>-25%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723,671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523,634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u="none" strike="noStrike" dirty="0">
                          <a:effectLst/>
                          <a:latin typeface="Garamond" panose="02020404030301010803" pitchFamily="18" charset="0"/>
                        </a:rPr>
                        <a:t>-28%</a:t>
                      </a:r>
                      <a:endParaRPr lang="es-CO" sz="11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9%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5%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1087148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Tunja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978,480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809,744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u="none" strike="noStrike" dirty="0">
                          <a:effectLst/>
                          <a:latin typeface="Garamond" panose="02020404030301010803" pitchFamily="18" charset="0"/>
                        </a:rPr>
                        <a:t>-17%</a:t>
                      </a:r>
                      <a:endParaRPr lang="es-CO" sz="11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920,844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857,177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u="none" strike="noStrike" dirty="0">
                          <a:effectLst/>
                          <a:latin typeface="Garamond" panose="02020404030301010803" pitchFamily="18" charset="0"/>
                        </a:rPr>
                        <a:t>-7%</a:t>
                      </a:r>
                      <a:endParaRPr lang="es-CO" sz="11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-6%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6%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265374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Valledupar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740,658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516,058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u="none" strike="noStrike" dirty="0">
                          <a:effectLst/>
                          <a:latin typeface="Garamond" panose="02020404030301010803" pitchFamily="18" charset="0"/>
                        </a:rPr>
                        <a:t>-30%</a:t>
                      </a:r>
                      <a:endParaRPr lang="es-CO" sz="11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668,533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509,542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u="none" strike="noStrike" dirty="0">
                          <a:effectLst/>
                          <a:latin typeface="Garamond" panose="02020404030301010803" pitchFamily="18" charset="0"/>
                        </a:rPr>
                        <a:t>-24%</a:t>
                      </a:r>
                      <a:endParaRPr lang="es-CO" sz="11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-10%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-1%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1599046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Villavicencio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869,489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592,222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u="none" strike="noStrike" dirty="0">
                          <a:effectLst/>
                          <a:latin typeface="Garamond" panose="02020404030301010803" pitchFamily="18" charset="0"/>
                        </a:rPr>
                        <a:t>-32%</a:t>
                      </a:r>
                      <a:endParaRPr lang="es-CO" sz="11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977,576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738,777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u="none" strike="noStrike" dirty="0">
                          <a:effectLst/>
                          <a:latin typeface="Garamond" panose="02020404030301010803" pitchFamily="18" charset="0"/>
                        </a:rPr>
                        <a:t>-24%</a:t>
                      </a:r>
                      <a:endParaRPr lang="es-CO" sz="11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12%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25%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5618459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u="none" strike="noStrike" dirty="0">
                          <a:effectLst/>
                          <a:latin typeface="Garamond" panose="02020404030301010803" pitchFamily="18" charset="0"/>
                        </a:rPr>
                        <a:t>Total</a:t>
                      </a:r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 dirty="0">
                          <a:effectLst/>
                          <a:latin typeface="Garamond" panose="02020404030301010803" pitchFamily="18" charset="0"/>
                        </a:rPr>
                        <a:t>802,071</a:t>
                      </a:r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581,477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u="none" strike="noStrike" dirty="0">
                          <a:effectLst/>
                          <a:latin typeface="Garamond" panose="02020404030301010803" pitchFamily="18" charset="0"/>
                        </a:rPr>
                        <a:t>-28%</a:t>
                      </a:r>
                      <a:endParaRPr lang="es-CO" sz="11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 dirty="0">
                          <a:effectLst/>
                          <a:latin typeface="Garamond" panose="02020404030301010803" pitchFamily="18" charset="0"/>
                        </a:rPr>
                        <a:t>803,732</a:t>
                      </a:r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641,564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u="none" strike="noStrike" dirty="0">
                          <a:effectLst/>
                          <a:latin typeface="Garamond" panose="02020404030301010803" pitchFamily="18" charset="0"/>
                        </a:rPr>
                        <a:t>-20%</a:t>
                      </a:r>
                      <a:endParaRPr lang="es-CO" sz="11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 dirty="0">
                          <a:effectLst/>
                          <a:latin typeface="Garamond" panose="02020404030301010803" pitchFamily="18" charset="0"/>
                        </a:rPr>
                        <a:t>0%</a:t>
                      </a:r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 dirty="0">
                          <a:effectLst/>
                          <a:latin typeface="Garamond" panose="02020404030301010803" pitchFamily="18" charset="0"/>
                        </a:rPr>
                        <a:t>10%</a:t>
                      </a:r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958399"/>
                  </a:ext>
                </a:extLst>
              </a:tr>
              <a:tr h="161161">
                <a:tc gridSpan="3">
                  <a:txBody>
                    <a:bodyPr/>
                    <a:lstStyle/>
                    <a:p>
                      <a:pPr algn="l" fontAlgn="b"/>
                      <a:r>
                        <a:rPr lang="es-CO" sz="1100" u="none" strike="noStrike">
                          <a:effectLst/>
                          <a:latin typeface="Garamond" panose="02020404030301010803" pitchFamily="18" charset="0"/>
                        </a:rPr>
                        <a:t>Elaboración propia con base en la GEIH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1223693"/>
                  </a:ext>
                </a:extLst>
              </a:tr>
            </a:tbl>
          </a:graphicData>
        </a:graphic>
      </p:graphicFrame>
      <p:sp>
        <p:nvSpPr>
          <p:cNvPr id="23" name="Triángulo 22">
            <a:extLst>
              <a:ext uri="{FF2B5EF4-FFF2-40B4-BE49-F238E27FC236}">
                <a16:creationId xmlns:a16="http://schemas.microsoft.com/office/drawing/2014/main" id="{7B73FE6B-320A-CD4A-841A-D1A223EDAB3A}"/>
              </a:ext>
            </a:extLst>
          </p:cNvPr>
          <p:cNvSpPr/>
          <p:nvPr/>
        </p:nvSpPr>
        <p:spPr>
          <a:xfrm>
            <a:off x="6169153" y="1207008"/>
            <a:ext cx="109728" cy="82500"/>
          </a:xfrm>
          <a:prstGeom prst="triangl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91565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>
            <a:extLst>
              <a:ext uri="{FF2B5EF4-FFF2-40B4-BE49-F238E27FC236}">
                <a16:creationId xmlns:a16="http://schemas.microsoft.com/office/drawing/2014/main" id="{0C718D40-6489-3843-B255-86A067DF6AB2}"/>
              </a:ext>
            </a:extLst>
          </p:cNvPr>
          <p:cNvSpPr txBox="1"/>
          <p:nvPr/>
        </p:nvSpPr>
        <p:spPr>
          <a:xfrm>
            <a:off x="1239969" y="120597"/>
            <a:ext cx="70304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 bien caen las brechas, la heterogeneidad regional persiste</a:t>
            </a:r>
          </a:p>
        </p:txBody>
      </p:sp>
      <p:pic>
        <p:nvPicPr>
          <p:cNvPr id="3" name="Imagen 2" descr="Imagen que contiene texto, mapa&#10;&#10;&#10;&#10;Descripción generada automáticamente">
            <a:extLst>
              <a:ext uri="{FF2B5EF4-FFF2-40B4-BE49-F238E27FC236}">
                <a16:creationId xmlns:a16="http://schemas.microsoft.com/office/drawing/2014/main" id="{B4285745-3B73-3947-88BF-25869464C2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056" y="489929"/>
            <a:ext cx="7485888" cy="5442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533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134207" y="562706"/>
            <a:ext cx="13683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600" dirty="0"/>
              <a:t>Temas</a:t>
            </a:r>
            <a:endParaRPr lang="es-CO" sz="3600" dirty="0"/>
          </a:p>
        </p:txBody>
      </p:sp>
      <p:sp>
        <p:nvSpPr>
          <p:cNvPr id="3" name="CuadroTexto 2"/>
          <p:cNvSpPr txBox="1"/>
          <p:nvPr/>
        </p:nvSpPr>
        <p:spPr>
          <a:xfrm>
            <a:off x="1134206" y="1849313"/>
            <a:ext cx="3499035" cy="36009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chemeClr val="bg1">
                    <a:lumMod val="75000"/>
                  </a:schemeClr>
                </a:solidFill>
              </a:rPr>
              <a:t>Uso del tiempo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chemeClr val="bg1">
                    <a:lumMod val="75000"/>
                  </a:schemeClr>
                </a:solidFill>
              </a:rPr>
              <a:t>Participación laboral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chemeClr val="bg1">
                    <a:lumMod val="75000"/>
                  </a:schemeClr>
                </a:solidFill>
              </a:rPr>
              <a:t>Desempleo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chemeClr val="bg1">
                    <a:lumMod val="75000"/>
                  </a:schemeClr>
                </a:solidFill>
              </a:rPr>
              <a:t>Ocupación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chemeClr val="bg1">
                    <a:lumMod val="75000"/>
                  </a:schemeClr>
                </a:solidFill>
              </a:rPr>
              <a:t>Salarios reales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800" dirty="0"/>
              <a:t>Informalidad</a:t>
            </a:r>
          </a:p>
          <a:p>
            <a:endParaRPr lang="es-ES" sz="2400" dirty="0"/>
          </a:p>
          <a:p>
            <a:endParaRPr lang="es-CO" sz="3600" dirty="0"/>
          </a:p>
        </p:txBody>
      </p:sp>
    </p:spTree>
    <p:extLst>
      <p:ext uri="{BB962C8B-B14F-4D97-AF65-F5344CB8AC3E}">
        <p14:creationId xmlns:p14="http://schemas.microsoft.com/office/powerpoint/2010/main" val="279252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>
            <a:extLst>
              <a:ext uri="{FF2B5EF4-FFF2-40B4-BE49-F238E27FC236}">
                <a16:creationId xmlns:a16="http://schemas.microsoft.com/office/drawing/2014/main" id="{0C718D40-6489-3843-B255-86A067DF6AB2}"/>
              </a:ext>
            </a:extLst>
          </p:cNvPr>
          <p:cNvSpPr txBox="1"/>
          <p:nvPr/>
        </p:nvSpPr>
        <p:spPr>
          <a:xfrm>
            <a:off x="1995650" y="120597"/>
            <a:ext cx="55191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 informalidad no parece discriminar por edad</a:t>
            </a:r>
          </a:p>
        </p:txBody>
      </p:sp>
      <p:pic>
        <p:nvPicPr>
          <p:cNvPr id="4" name="Imagen 3" descr="Imagen que contiene captura de pantalla&#10;&#10;&#10;&#10;Descripción generada automáticamente">
            <a:extLst>
              <a:ext uri="{FF2B5EF4-FFF2-40B4-BE49-F238E27FC236}">
                <a16:creationId xmlns:a16="http://schemas.microsoft.com/office/drawing/2014/main" id="{BA06F65B-5FF4-2A48-BFB1-D033BD0DEC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485" y="585216"/>
            <a:ext cx="7511030" cy="5460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39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>
            <a:extLst>
              <a:ext uri="{FF2B5EF4-FFF2-40B4-BE49-F238E27FC236}">
                <a16:creationId xmlns:a16="http://schemas.microsoft.com/office/drawing/2014/main" id="{0C718D40-6489-3843-B255-86A067DF6AB2}"/>
              </a:ext>
            </a:extLst>
          </p:cNvPr>
          <p:cNvSpPr txBox="1"/>
          <p:nvPr/>
        </p:nvSpPr>
        <p:spPr>
          <a:xfrm>
            <a:off x="1528699" y="120597"/>
            <a:ext cx="64530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Pero sí penaliza a las mujeres de menor nivel educativo</a:t>
            </a:r>
          </a:p>
        </p:txBody>
      </p:sp>
      <p:pic>
        <p:nvPicPr>
          <p:cNvPr id="3" name="Imagen 2" descr="Imagen que contiene captura de pantalla&#10;&#10;&#10;&#10;Descripción generada automáticamente">
            <a:extLst>
              <a:ext uri="{FF2B5EF4-FFF2-40B4-BE49-F238E27FC236}">
                <a16:creationId xmlns:a16="http://schemas.microsoft.com/office/drawing/2014/main" id="{BA288947-A404-8146-8970-D6983180BA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605662"/>
            <a:ext cx="7315200" cy="531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959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>
            <a:extLst>
              <a:ext uri="{FF2B5EF4-FFF2-40B4-BE49-F238E27FC236}">
                <a16:creationId xmlns:a16="http://schemas.microsoft.com/office/drawing/2014/main" id="{0C718D40-6489-3843-B255-86A067DF6AB2}"/>
              </a:ext>
            </a:extLst>
          </p:cNvPr>
          <p:cNvSpPr txBox="1"/>
          <p:nvPr/>
        </p:nvSpPr>
        <p:spPr>
          <a:xfrm>
            <a:off x="436788" y="120597"/>
            <a:ext cx="86369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 a las que trabajan en la industria, mientras que la brecha en servicios ha tendido a cerrarse</a:t>
            </a:r>
          </a:p>
        </p:txBody>
      </p:sp>
      <p:pic>
        <p:nvPicPr>
          <p:cNvPr id="3" name="Imagen 2" descr="Imagen que contiene captura de pantalla&#10;&#10;&#10;&#10;Descripción generada automáticamente">
            <a:extLst>
              <a:ext uri="{FF2B5EF4-FFF2-40B4-BE49-F238E27FC236}">
                <a16:creationId xmlns:a16="http://schemas.microsoft.com/office/drawing/2014/main" id="{D3BBAB1F-F9CD-1047-9115-8E28D9744B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824" y="650018"/>
            <a:ext cx="7388352" cy="537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90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Imagen que contiene captura de pantalla&#10;&#10;&#10;&#10;Descripción generada automáticamente">
            <a:extLst>
              <a:ext uri="{FF2B5EF4-FFF2-40B4-BE49-F238E27FC236}">
                <a16:creationId xmlns:a16="http://schemas.microsoft.com/office/drawing/2014/main" id="{AC76FB9D-1101-C54B-A59B-027201297B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840" y="716778"/>
            <a:ext cx="7296912" cy="5304787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DC637349-CB63-6149-8EBB-41D705DCECB9}"/>
              </a:ext>
            </a:extLst>
          </p:cNvPr>
          <p:cNvSpPr txBox="1"/>
          <p:nvPr/>
        </p:nvSpPr>
        <p:spPr>
          <a:xfrm>
            <a:off x="437198" y="120597"/>
            <a:ext cx="86360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 informalidad se concentra en los cuenta propia, donde las brechas de género son mayores</a:t>
            </a:r>
          </a:p>
        </p:txBody>
      </p:sp>
    </p:spTree>
    <p:extLst>
      <p:ext uri="{BB962C8B-B14F-4D97-AF65-F5344CB8AC3E}">
        <p14:creationId xmlns:p14="http://schemas.microsoft.com/office/powerpoint/2010/main" val="550281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Imagen que contiene captura de pantalla&#10;&#10;&#10;&#10;Descripción generada automáticamente">
            <a:extLst>
              <a:ext uri="{FF2B5EF4-FFF2-40B4-BE49-F238E27FC236}">
                <a16:creationId xmlns:a16="http://schemas.microsoft.com/office/drawing/2014/main" id="{E35F478F-9CFF-3949-BC39-4F6C6A397A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768" y="459151"/>
            <a:ext cx="7522464" cy="5468761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40955CD1-CD7F-144F-BE02-A0568BD1FEF5}"/>
              </a:ext>
            </a:extLst>
          </p:cNvPr>
          <p:cNvSpPr txBox="1"/>
          <p:nvPr/>
        </p:nvSpPr>
        <p:spPr>
          <a:xfrm>
            <a:off x="1196135" y="120597"/>
            <a:ext cx="71182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 las firmas pequeñas, donde más se penaliza a las mujeres</a:t>
            </a:r>
          </a:p>
        </p:txBody>
      </p:sp>
    </p:spTree>
    <p:extLst>
      <p:ext uri="{BB962C8B-B14F-4D97-AF65-F5344CB8AC3E}">
        <p14:creationId xmlns:p14="http://schemas.microsoft.com/office/powerpoint/2010/main" val="4150016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>
            <a:extLst>
              <a:ext uri="{FF2B5EF4-FFF2-40B4-BE49-F238E27FC236}">
                <a16:creationId xmlns:a16="http://schemas.microsoft.com/office/drawing/2014/main" id="{0C718D40-6489-3843-B255-86A067DF6AB2}"/>
              </a:ext>
            </a:extLst>
          </p:cNvPr>
          <p:cNvSpPr txBox="1"/>
          <p:nvPr/>
        </p:nvSpPr>
        <p:spPr>
          <a:xfrm>
            <a:off x="3431403" y="120597"/>
            <a:ext cx="26476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 en las zonas rurales</a:t>
            </a:r>
          </a:p>
        </p:txBody>
      </p:sp>
      <p:pic>
        <p:nvPicPr>
          <p:cNvPr id="4" name="Imagen 3" descr="Imagen que contiene captura de pantalla&#10;&#10;&#10;&#10;Descripción generada automáticamente">
            <a:extLst>
              <a:ext uri="{FF2B5EF4-FFF2-40B4-BE49-F238E27FC236}">
                <a16:creationId xmlns:a16="http://schemas.microsoft.com/office/drawing/2014/main" id="{4DB0DD98-7AE5-F645-8059-B04709F5D8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152" y="492863"/>
            <a:ext cx="7473696" cy="5433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995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>
            <a:extLst>
              <a:ext uri="{FF2B5EF4-FFF2-40B4-BE49-F238E27FC236}">
                <a16:creationId xmlns:a16="http://schemas.microsoft.com/office/drawing/2014/main" id="{0C718D40-6489-3843-B255-86A067DF6AB2}"/>
              </a:ext>
            </a:extLst>
          </p:cNvPr>
          <p:cNvSpPr txBox="1"/>
          <p:nvPr/>
        </p:nvSpPr>
        <p:spPr>
          <a:xfrm>
            <a:off x="424192" y="120597"/>
            <a:ext cx="86621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Las brechas aparecen y desaparecen independientemente del nivel de informalidad</a:t>
            </a: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1252880C-19A0-BE41-8E5E-4B42016DAC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400608"/>
              </p:ext>
            </p:extLst>
          </p:nvPr>
        </p:nvGraphicFramePr>
        <p:xfrm>
          <a:off x="1932491" y="667381"/>
          <a:ext cx="5105754" cy="5141718"/>
        </p:xfrm>
        <a:graphic>
          <a:graphicData uri="http://schemas.openxmlformats.org/drawingml/2006/table">
            <a:tbl>
              <a:tblPr/>
              <a:tblGrid>
                <a:gridCol w="1175010">
                  <a:extLst>
                    <a:ext uri="{9D8B030D-6E8A-4147-A177-3AD203B41FA5}">
                      <a16:colId xmlns:a16="http://schemas.microsoft.com/office/drawing/2014/main" val="2547950651"/>
                    </a:ext>
                  </a:extLst>
                </a:gridCol>
                <a:gridCol w="655124">
                  <a:extLst>
                    <a:ext uri="{9D8B030D-6E8A-4147-A177-3AD203B41FA5}">
                      <a16:colId xmlns:a16="http://schemas.microsoft.com/office/drawing/2014/main" val="3772452754"/>
                    </a:ext>
                  </a:extLst>
                </a:gridCol>
                <a:gridCol w="655124">
                  <a:extLst>
                    <a:ext uri="{9D8B030D-6E8A-4147-A177-3AD203B41FA5}">
                      <a16:colId xmlns:a16="http://schemas.microsoft.com/office/drawing/2014/main" val="3984683132"/>
                    </a:ext>
                  </a:extLst>
                </a:gridCol>
                <a:gridCol w="655124">
                  <a:extLst>
                    <a:ext uri="{9D8B030D-6E8A-4147-A177-3AD203B41FA5}">
                      <a16:colId xmlns:a16="http://schemas.microsoft.com/office/drawing/2014/main" val="3040218401"/>
                    </a:ext>
                  </a:extLst>
                </a:gridCol>
                <a:gridCol w="655124">
                  <a:extLst>
                    <a:ext uri="{9D8B030D-6E8A-4147-A177-3AD203B41FA5}">
                      <a16:colId xmlns:a16="http://schemas.microsoft.com/office/drawing/2014/main" val="3488860281"/>
                    </a:ext>
                  </a:extLst>
                </a:gridCol>
                <a:gridCol w="655124">
                  <a:extLst>
                    <a:ext uri="{9D8B030D-6E8A-4147-A177-3AD203B41FA5}">
                      <a16:colId xmlns:a16="http://schemas.microsoft.com/office/drawing/2014/main" val="323637275"/>
                    </a:ext>
                  </a:extLst>
                </a:gridCol>
                <a:gridCol w="655124">
                  <a:extLst>
                    <a:ext uri="{9D8B030D-6E8A-4147-A177-3AD203B41FA5}">
                      <a16:colId xmlns:a16="http://schemas.microsoft.com/office/drawing/2014/main" val="4122826091"/>
                    </a:ext>
                  </a:extLst>
                </a:gridCol>
              </a:tblGrid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 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2010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 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2018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 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2641324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 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Hombres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Mujeres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Brecha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Hombres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Mujeres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Brecha</a:t>
                      </a:r>
                    </a:p>
                  </a:txBody>
                  <a:tcPr marL="7554" marR="7554" marT="755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0761733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Armenia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0.63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0.66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5%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0.54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0.61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13%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2157888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Barranquilla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0.69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0.73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6%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0.62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0.66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6%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0784189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Bogotá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0.51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0.55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8%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0.45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0.44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9666150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Bucaramanga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0.64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9%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0.56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0.58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4%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2098557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Cali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0.68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13%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0.57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14%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3792138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Cartagena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0.65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0.68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5%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0.59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0.58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72355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Cúcuta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0.78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0.77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-1%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0.72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0.72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075528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Florencia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0.74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0.75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0.63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0.62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-2%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7476191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Ibagué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0.66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0.72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9%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0.56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0.63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13%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5784224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Manizales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0.55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10%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0.36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0.41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14%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0740157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Medellín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0.47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0.53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13%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0.4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0.44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10%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0079695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Montería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0.74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0.76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3%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0.66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0.67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9558097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Neiva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0.65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0.69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6%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0.56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0.59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5%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4132746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Pasto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0.73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0.75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3%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0.62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0.65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5%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0261548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Pereira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0.56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0.64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14%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0.51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0.59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16%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8834222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Popayán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0.68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0.69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160703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Quibdó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0.79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0.75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-5%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0.69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0.64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-7%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2216346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Riohacha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0.78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0.78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0.74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0.67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-9%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8634554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Santa Marta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0.71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0.74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4%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0.66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0.69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5%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5877764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Sincelejo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0.8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0.75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-6%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0.75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0.72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-4%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3522649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Tunja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0.57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0.55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-4%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0.46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-8%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8582417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Valledupar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0.78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0.77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-1%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0.71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0.68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-4%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9471387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Villavicencio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0.71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0.73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3%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0.58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0.64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10%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6080430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Total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0.67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0.69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3%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0.59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0.6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2%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322488"/>
                  </a:ext>
                </a:extLst>
              </a:tr>
              <a:tr h="161161">
                <a:tc gridSpan="3"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Elaboración propia con base en la GEIH</a:t>
                      </a: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554" marR="7554" marT="755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93373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6723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181D66CA-C4BF-274B-B46B-A354F5F0CFC7}"/>
              </a:ext>
            </a:extLst>
          </p:cNvPr>
          <p:cNvSpPr txBox="1"/>
          <p:nvPr/>
        </p:nvSpPr>
        <p:spPr>
          <a:xfrm>
            <a:off x="245119" y="132789"/>
            <a:ext cx="86537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Estas destinan el doble de horas al cuidado del hogar, especialmente las mayores…</a:t>
            </a:r>
          </a:p>
        </p:txBody>
      </p:sp>
      <p:pic>
        <p:nvPicPr>
          <p:cNvPr id="5" name="Imagen 4" descr="Imagen que contiene captura de pantalla&#10;&#10;&#10;&#10;Descripción generada automáticamente">
            <a:extLst>
              <a:ext uri="{FF2B5EF4-FFF2-40B4-BE49-F238E27FC236}">
                <a16:creationId xmlns:a16="http://schemas.microsoft.com/office/drawing/2014/main" id="{22DAF967-C3A1-FF4A-9E9C-2F302A9745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906" y="532899"/>
            <a:ext cx="7446188" cy="5413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49221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>
            <a:extLst>
              <a:ext uri="{FF2B5EF4-FFF2-40B4-BE49-F238E27FC236}">
                <a16:creationId xmlns:a16="http://schemas.microsoft.com/office/drawing/2014/main" id="{0C718D40-6489-3843-B255-86A067DF6AB2}"/>
              </a:ext>
            </a:extLst>
          </p:cNvPr>
          <p:cNvSpPr txBox="1"/>
          <p:nvPr/>
        </p:nvSpPr>
        <p:spPr>
          <a:xfrm>
            <a:off x="424192" y="120597"/>
            <a:ext cx="86621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Las brechas aparecen y desaparecen independientemente del nivel de informalidad</a:t>
            </a:r>
          </a:p>
        </p:txBody>
      </p:sp>
      <p:pic>
        <p:nvPicPr>
          <p:cNvPr id="4" name="Imagen 3" descr="Imagen que contiene texto, mapa&#10;&#10;&#10;&#10;Descripción generada automáticamente">
            <a:extLst>
              <a:ext uri="{FF2B5EF4-FFF2-40B4-BE49-F238E27FC236}">
                <a16:creationId xmlns:a16="http://schemas.microsoft.com/office/drawing/2014/main" id="{055352DF-A2E1-9349-BC96-43E949A435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920" y="489929"/>
            <a:ext cx="7376160" cy="53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906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750423" y="1306286"/>
            <a:ext cx="620485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s-CO" dirty="0"/>
              <a:t>Los gráficos y tablas fueron obtenidos de la GEIH 2010 y 2018.</a:t>
            </a:r>
          </a:p>
          <a:p>
            <a:pPr marL="285750" indent="-285750">
              <a:buFontTx/>
              <a:buChar char="-"/>
            </a:pPr>
            <a:r>
              <a:rPr lang="es-CO" dirty="0"/>
              <a:t>Hemos compartido un documento </a:t>
            </a:r>
            <a:r>
              <a:rPr lang="es-CO" dirty="0" err="1"/>
              <a:t>dofile</a:t>
            </a:r>
            <a:r>
              <a:rPr lang="es-CO" dirty="0"/>
              <a:t> de </a:t>
            </a:r>
            <a:r>
              <a:rPr lang="es-CO" dirty="0" err="1"/>
              <a:t>Stata</a:t>
            </a:r>
            <a:r>
              <a:rPr lang="es-CO" dirty="0"/>
              <a:t> para aquellas personas interesadas en trabajar con estos datos.</a:t>
            </a:r>
          </a:p>
          <a:p>
            <a:pPr marL="285750" indent="-285750">
              <a:buFontTx/>
              <a:buChar char="-"/>
            </a:pPr>
            <a:endParaRPr lang="en-US" dirty="0"/>
          </a:p>
        </p:txBody>
      </p:sp>
      <p:sp>
        <p:nvSpPr>
          <p:cNvPr id="3" name="CuadroTexto 2"/>
          <p:cNvSpPr txBox="1"/>
          <p:nvPr/>
        </p:nvSpPr>
        <p:spPr>
          <a:xfrm>
            <a:off x="2965268" y="3174274"/>
            <a:ext cx="37751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/>
              <a:t>¡Muchas gracias por su atención!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111513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181D66CA-C4BF-274B-B46B-A354F5F0CFC7}"/>
              </a:ext>
            </a:extLst>
          </p:cNvPr>
          <p:cNvSpPr txBox="1"/>
          <p:nvPr/>
        </p:nvSpPr>
        <p:spPr>
          <a:xfrm>
            <a:off x="918420" y="132789"/>
            <a:ext cx="73071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… mientras las más jóvenes cargan con el cuidado de los niños</a:t>
            </a:r>
          </a:p>
        </p:txBody>
      </p:sp>
      <p:pic>
        <p:nvPicPr>
          <p:cNvPr id="3" name="Imagen 2" descr="Imagen que contiene captura de pantalla&#10;&#10;&#10;&#10;Descripción generada automáticamente">
            <a:extLst>
              <a:ext uri="{FF2B5EF4-FFF2-40B4-BE49-F238E27FC236}">
                <a16:creationId xmlns:a16="http://schemas.microsoft.com/office/drawing/2014/main" id="{C8EC5B6E-BD7E-E740-8C38-E436BB71C1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965" y="532899"/>
            <a:ext cx="7434214" cy="5404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838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>
            <a:extLst>
              <a:ext uri="{FF2B5EF4-FFF2-40B4-BE49-F238E27FC236}">
                <a16:creationId xmlns:a16="http://schemas.microsoft.com/office/drawing/2014/main" id="{0C718D40-6489-3843-B255-86A067DF6AB2}"/>
              </a:ext>
            </a:extLst>
          </p:cNvPr>
          <p:cNvSpPr txBox="1"/>
          <p:nvPr/>
        </p:nvSpPr>
        <p:spPr>
          <a:xfrm>
            <a:off x="293302" y="132789"/>
            <a:ext cx="85574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Oficio en el hogar y cuidado de niños no se complementan entre ciudades</a:t>
            </a: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849479C9-CD81-2540-BBBD-D96052E08D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6524457"/>
              </p:ext>
            </p:extLst>
          </p:nvPr>
        </p:nvGraphicFramePr>
        <p:xfrm>
          <a:off x="293301" y="804672"/>
          <a:ext cx="8557468" cy="4895408"/>
        </p:xfrm>
        <a:graphic>
          <a:graphicData uri="http://schemas.openxmlformats.org/drawingml/2006/table">
            <a:tbl>
              <a:tblPr/>
              <a:tblGrid>
                <a:gridCol w="771341">
                  <a:extLst>
                    <a:ext uri="{9D8B030D-6E8A-4147-A177-3AD203B41FA5}">
                      <a16:colId xmlns:a16="http://schemas.microsoft.com/office/drawing/2014/main" val="871684185"/>
                    </a:ext>
                  </a:extLst>
                </a:gridCol>
                <a:gridCol w="553184">
                  <a:extLst>
                    <a:ext uri="{9D8B030D-6E8A-4147-A177-3AD203B41FA5}">
                      <a16:colId xmlns:a16="http://schemas.microsoft.com/office/drawing/2014/main" val="121928344"/>
                    </a:ext>
                  </a:extLst>
                </a:gridCol>
                <a:gridCol w="553184">
                  <a:extLst>
                    <a:ext uri="{9D8B030D-6E8A-4147-A177-3AD203B41FA5}">
                      <a16:colId xmlns:a16="http://schemas.microsoft.com/office/drawing/2014/main" val="1712537285"/>
                    </a:ext>
                  </a:extLst>
                </a:gridCol>
                <a:gridCol w="553184">
                  <a:extLst>
                    <a:ext uri="{9D8B030D-6E8A-4147-A177-3AD203B41FA5}">
                      <a16:colId xmlns:a16="http://schemas.microsoft.com/office/drawing/2014/main" val="1599108960"/>
                    </a:ext>
                  </a:extLst>
                </a:gridCol>
                <a:gridCol w="553184">
                  <a:extLst>
                    <a:ext uri="{9D8B030D-6E8A-4147-A177-3AD203B41FA5}">
                      <a16:colId xmlns:a16="http://schemas.microsoft.com/office/drawing/2014/main" val="3563442354"/>
                    </a:ext>
                  </a:extLst>
                </a:gridCol>
                <a:gridCol w="553184">
                  <a:extLst>
                    <a:ext uri="{9D8B030D-6E8A-4147-A177-3AD203B41FA5}">
                      <a16:colId xmlns:a16="http://schemas.microsoft.com/office/drawing/2014/main" val="1646626833"/>
                    </a:ext>
                  </a:extLst>
                </a:gridCol>
                <a:gridCol w="553184">
                  <a:extLst>
                    <a:ext uri="{9D8B030D-6E8A-4147-A177-3AD203B41FA5}">
                      <a16:colId xmlns:a16="http://schemas.microsoft.com/office/drawing/2014/main" val="3671003804"/>
                    </a:ext>
                  </a:extLst>
                </a:gridCol>
                <a:gridCol w="322042">
                  <a:extLst>
                    <a:ext uri="{9D8B030D-6E8A-4147-A177-3AD203B41FA5}">
                      <a16:colId xmlns:a16="http://schemas.microsoft.com/office/drawing/2014/main" val="885068333"/>
                    </a:ext>
                  </a:extLst>
                </a:gridCol>
                <a:gridCol w="779131">
                  <a:extLst>
                    <a:ext uri="{9D8B030D-6E8A-4147-A177-3AD203B41FA5}">
                      <a16:colId xmlns:a16="http://schemas.microsoft.com/office/drawing/2014/main" val="1205871221"/>
                    </a:ext>
                  </a:extLst>
                </a:gridCol>
                <a:gridCol w="560975">
                  <a:extLst>
                    <a:ext uri="{9D8B030D-6E8A-4147-A177-3AD203B41FA5}">
                      <a16:colId xmlns:a16="http://schemas.microsoft.com/office/drawing/2014/main" val="2760904319"/>
                    </a:ext>
                  </a:extLst>
                </a:gridCol>
                <a:gridCol w="560975">
                  <a:extLst>
                    <a:ext uri="{9D8B030D-6E8A-4147-A177-3AD203B41FA5}">
                      <a16:colId xmlns:a16="http://schemas.microsoft.com/office/drawing/2014/main" val="4216510407"/>
                    </a:ext>
                  </a:extLst>
                </a:gridCol>
                <a:gridCol w="560975">
                  <a:extLst>
                    <a:ext uri="{9D8B030D-6E8A-4147-A177-3AD203B41FA5}">
                      <a16:colId xmlns:a16="http://schemas.microsoft.com/office/drawing/2014/main" val="4147919917"/>
                    </a:ext>
                  </a:extLst>
                </a:gridCol>
                <a:gridCol w="560975">
                  <a:extLst>
                    <a:ext uri="{9D8B030D-6E8A-4147-A177-3AD203B41FA5}">
                      <a16:colId xmlns:a16="http://schemas.microsoft.com/office/drawing/2014/main" val="2661030162"/>
                    </a:ext>
                  </a:extLst>
                </a:gridCol>
                <a:gridCol w="560975">
                  <a:extLst>
                    <a:ext uri="{9D8B030D-6E8A-4147-A177-3AD203B41FA5}">
                      <a16:colId xmlns:a16="http://schemas.microsoft.com/office/drawing/2014/main" val="45229708"/>
                    </a:ext>
                  </a:extLst>
                </a:gridCol>
                <a:gridCol w="560975">
                  <a:extLst>
                    <a:ext uri="{9D8B030D-6E8A-4147-A177-3AD203B41FA5}">
                      <a16:colId xmlns:a16="http://schemas.microsoft.com/office/drawing/2014/main" val="2363851583"/>
                    </a:ext>
                  </a:extLst>
                </a:gridCol>
              </a:tblGrid>
              <a:tr h="160876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Horas de oficio en el hogar no remuneradas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Horas cuidando niños no remuneradas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8980029"/>
                  </a:ext>
                </a:extLst>
              </a:tr>
              <a:tr h="160876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 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2010</a:t>
                      </a:r>
                    </a:p>
                  </a:txBody>
                  <a:tcPr marL="7196" marR="7196" marT="719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 </a:t>
                      </a:r>
                    </a:p>
                  </a:txBody>
                  <a:tcPr marL="7196" marR="7196" marT="719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2018</a:t>
                      </a:r>
                    </a:p>
                  </a:txBody>
                  <a:tcPr marL="7196" marR="7196" marT="719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 </a:t>
                      </a:r>
                    </a:p>
                  </a:txBody>
                  <a:tcPr marL="7196" marR="7196" marT="719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 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2010</a:t>
                      </a:r>
                    </a:p>
                  </a:txBody>
                  <a:tcPr marL="7196" marR="7196" marT="719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 </a:t>
                      </a:r>
                    </a:p>
                  </a:txBody>
                  <a:tcPr marL="7196" marR="7196" marT="719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2018</a:t>
                      </a:r>
                    </a:p>
                  </a:txBody>
                  <a:tcPr marL="7196" marR="7196" marT="719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 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8519568"/>
                  </a:ext>
                </a:extLst>
              </a:tr>
              <a:tr h="160876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 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Hombres</a:t>
                      </a:r>
                    </a:p>
                  </a:txBody>
                  <a:tcPr marL="7196" marR="7196" marT="719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Mujeres</a:t>
                      </a:r>
                    </a:p>
                  </a:txBody>
                  <a:tcPr marL="7196" marR="7196" marT="719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Brecha</a:t>
                      </a:r>
                    </a:p>
                  </a:txBody>
                  <a:tcPr marL="7196" marR="7196" marT="719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Hombres</a:t>
                      </a:r>
                    </a:p>
                  </a:txBody>
                  <a:tcPr marL="7196" marR="7196" marT="719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Mujeres</a:t>
                      </a:r>
                    </a:p>
                  </a:txBody>
                  <a:tcPr marL="7196" marR="7196" marT="719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Brecha</a:t>
                      </a:r>
                    </a:p>
                  </a:txBody>
                  <a:tcPr marL="7196" marR="7196" marT="719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 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Hombres</a:t>
                      </a:r>
                    </a:p>
                  </a:txBody>
                  <a:tcPr marL="7196" marR="7196" marT="719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Mujeres</a:t>
                      </a:r>
                    </a:p>
                  </a:txBody>
                  <a:tcPr marL="7196" marR="7196" marT="719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Brecha</a:t>
                      </a:r>
                    </a:p>
                  </a:txBody>
                  <a:tcPr marL="7196" marR="7196" marT="719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Hombres</a:t>
                      </a:r>
                    </a:p>
                  </a:txBody>
                  <a:tcPr marL="7196" marR="7196" marT="719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Mujeres</a:t>
                      </a:r>
                    </a:p>
                  </a:txBody>
                  <a:tcPr marL="7196" marR="7196" marT="719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Brecha</a:t>
                      </a:r>
                    </a:p>
                  </a:txBody>
                  <a:tcPr marL="7196" marR="7196" marT="719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8834981"/>
                  </a:ext>
                </a:extLst>
              </a:tr>
              <a:tr h="160876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Armenia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8.38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24.04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187%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6.97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23.63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239%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Armenia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11.76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21.61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84%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13.06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23.76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82%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7350418"/>
                  </a:ext>
                </a:extLst>
              </a:tr>
              <a:tr h="160876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Barranquilla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9.32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22.78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144%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8.37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16.89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102%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Barranquilla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13.83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25.46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84%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14.38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25.64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78%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8384488"/>
                  </a:ext>
                </a:extLst>
              </a:tr>
              <a:tr h="160876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Bogotá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8.45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19.18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127%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6.96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16.22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133%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Bogotá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16.24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25.9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59%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11.52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17.76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54%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8337401"/>
                  </a:ext>
                </a:extLst>
              </a:tr>
              <a:tr h="160876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Bucaramanga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6.66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19.66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195%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8.2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19.49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138%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Bucaramanga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13.16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20.75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58%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14.04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24.24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73%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58711"/>
                  </a:ext>
                </a:extLst>
              </a:tr>
              <a:tr h="160876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Cali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8.04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20.27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152%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7.06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17.38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146%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Cali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14.67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24.22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65%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13.44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22.68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69%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088798"/>
                  </a:ext>
                </a:extLst>
              </a:tr>
              <a:tr h="160876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Cartagena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16.38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24.83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52%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13.6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20.7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52%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Cartagena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26.17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36.35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39%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15.73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24.28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54%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5309884"/>
                  </a:ext>
                </a:extLst>
              </a:tr>
              <a:tr h="160876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Cúcuta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8.94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22.89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156%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8.83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25.1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184%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Cúcuta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13.29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21.71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63%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8.55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16.37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91%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3527599"/>
                  </a:ext>
                </a:extLst>
              </a:tr>
              <a:tr h="160876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Florencia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9.19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20.26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120%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7.21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16.86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134%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Florencia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12.18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23.69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94%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10.72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20.89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95%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432779"/>
                  </a:ext>
                </a:extLst>
              </a:tr>
              <a:tr h="160876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Ibagué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8.35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20.02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140%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8.3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19.35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133%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Ibagué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12.25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22.61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85%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12.55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23.54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88%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9822128"/>
                  </a:ext>
                </a:extLst>
              </a:tr>
              <a:tr h="160876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Manizales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8.96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22.11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147%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8.35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22.7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172%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Manizales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15.92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25.89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63%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11.79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20.33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72%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4093938"/>
                  </a:ext>
                </a:extLst>
              </a:tr>
              <a:tr h="160876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Medellín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7.95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20.08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153%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7.19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18.91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163%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Medellín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14.15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25.14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78%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12.54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22.83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82%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2656267"/>
                  </a:ext>
                </a:extLst>
              </a:tr>
              <a:tr h="160876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Montería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11.45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21.28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86%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9.27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23.07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149%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Montería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13.42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19.8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48%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9.44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16.2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72%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1156184"/>
                  </a:ext>
                </a:extLst>
              </a:tr>
              <a:tr h="160876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Neiva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8.18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19.94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144%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11.12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19.82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78%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Neiva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12.65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22.61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79%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16.37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26.04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59%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167626"/>
                  </a:ext>
                </a:extLst>
              </a:tr>
              <a:tr h="160876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Pasto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8.84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19.19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117%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7.75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19.41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150%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Pasto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13.82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23.72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72%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12.61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21.79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73%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8371545"/>
                  </a:ext>
                </a:extLst>
              </a:tr>
              <a:tr h="160876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Pereira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8.29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22.84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176%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8.66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21.22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145%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Pereira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13.03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24.68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89%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15.21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28.46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87%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7319089"/>
                  </a:ext>
                </a:extLst>
              </a:tr>
              <a:tr h="160876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Popayán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7.54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18.62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147%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7.89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19.09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142%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Popayán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15.71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25.34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61%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14.94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24.1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61%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8663900"/>
                  </a:ext>
                </a:extLst>
              </a:tr>
              <a:tr h="160876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Quibdó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7.87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17.07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117%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8.89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15.5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74%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Quibdó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11.65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28.26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143%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12.9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23.33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81%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5462061"/>
                  </a:ext>
                </a:extLst>
              </a:tr>
              <a:tr h="160876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Riohacha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6.75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16.45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144%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7.48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17.76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137%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Riohacha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14.94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37.28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150%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12.34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27.34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122%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7281688"/>
                  </a:ext>
                </a:extLst>
              </a:tr>
              <a:tr h="160876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Santa Marta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8.13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17.47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115%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8.42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17.8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111%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Santa Marta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9.3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25.53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175%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11.83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23.46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98%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5383437"/>
                  </a:ext>
                </a:extLst>
              </a:tr>
              <a:tr h="160876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Sincelejo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7.08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23.48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232%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8.57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24.7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188%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Sincelejo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9.83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18.72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90%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12.04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22.45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86%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1803492"/>
                  </a:ext>
                </a:extLst>
              </a:tr>
              <a:tr h="160876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Tunja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6.8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18.31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169%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7.07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15.16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114%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Tunja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12.77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17.75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39%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9.35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14.62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56%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2810742"/>
                  </a:ext>
                </a:extLst>
              </a:tr>
              <a:tr h="160876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Valledupar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9.47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19.72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108%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8.57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20.15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135%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Valledupar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13.53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25.36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87%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11.38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27.49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142%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4537593"/>
                  </a:ext>
                </a:extLst>
              </a:tr>
              <a:tr h="160876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Villavicencio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8.67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21.24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145%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8.84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18.53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110%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Villavicencio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16.81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30.92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84%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13.38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21.14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58%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227275"/>
                  </a:ext>
                </a:extLst>
              </a:tr>
              <a:tr h="160876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Total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8.68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20.51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136%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8.42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19.54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132%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Total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13.96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24.93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79%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12.61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22.55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79%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2123443"/>
                  </a:ext>
                </a:extLst>
              </a:tr>
              <a:tr h="160876">
                <a:tc gridSpan="4"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Elaboración propia con base en la GEIH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Elaboración propia con base en la GEIH</a:t>
                      </a: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7196" marR="7196" marT="719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66743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4848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>
            <a:extLst>
              <a:ext uri="{FF2B5EF4-FFF2-40B4-BE49-F238E27FC236}">
                <a16:creationId xmlns:a16="http://schemas.microsoft.com/office/drawing/2014/main" id="{0C718D40-6489-3843-B255-86A067DF6AB2}"/>
              </a:ext>
            </a:extLst>
          </p:cNvPr>
          <p:cNvSpPr txBox="1"/>
          <p:nvPr/>
        </p:nvSpPr>
        <p:spPr>
          <a:xfrm>
            <a:off x="932761" y="132789"/>
            <a:ext cx="72785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Las brechas parecen no mantenerse en el tiempo por ciudades</a:t>
            </a:r>
          </a:p>
        </p:txBody>
      </p:sp>
      <p:pic>
        <p:nvPicPr>
          <p:cNvPr id="3" name="Imagen 2" descr="Imagen que contiene texto, mapa&#10;&#10;&#10;&#10;Descripción generada automáticamente">
            <a:extLst>
              <a:ext uri="{FF2B5EF4-FFF2-40B4-BE49-F238E27FC236}">
                <a16:creationId xmlns:a16="http://schemas.microsoft.com/office/drawing/2014/main" id="{086AED4D-6DC2-584F-B6DF-6F123DF168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087" y="573501"/>
            <a:ext cx="7445449" cy="5412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70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>
            <a:extLst>
              <a:ext uri="{FF2B5EF4-FFF2-40B4-BE49-F238E27FC236}">
                <a16:creationId xmlns:a16="http://schemas.microsoft.com/office/drawing/2014/main" id="{0C718D40-6489-3843-B255-86A067DF6AB2}"/>
              </a:ext>
            </a:extLst>
          </p:cNvPr>
          <p:cNvSpPr txBox="1"/>
          <p:nvPr/>
        </p:nvSpPr>
        <p:spPr>
          <a:xfrm>
            <a:off x="1546700" y="132789"/>
            <a:ext cx="6050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Las brechas persisten entre ciudades y en el tiempo</a:t>
            </a:r>
          </a:p>
        </p:txBody>
      </p:sp>
      <p:pic>
        <p:nvPicPr>
          <p:cNvPr id="4" name="Imagen 3" descr="Imagen que contiene texto, mapa&#10;&#10;&#10;&#10;Descripción generada automáticamente">
            <a:extLst>
              <a:ext uri="{FF2B5EF4-FFF2-40B4-BE49-F238E27FC236}">
                <a16:creationId xmlns:a16="http://schemas.microsoft.com/office/drawing/2014/main" id="{8E4915E5-6B99-F349-AF27-5E52CE3179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023" y="532899"/>
            <a:ext cx="7451953" cy="54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600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STILO 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ESTILO 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426</TotalTime>
  <Words>4872</Words>
  <Application>Microsoft Office PowerPoint</Application>
  <PresentationFormat>Presentación en pantalla (4:3)</PresentationFormat>
  <Paragraphs>2816</Paragraphs>
  <Slides>51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51</vt:i4>
      </vt:variant>
    </vt:vector>
  </HeadingPairs>
  <TitlesOfParts>
    <vt:vector size="58" baseType="lpstr">
      <vt:lpstr>Arial</vt:lpstr>
      <vt:lpstr>Calibri</vt:lpstr>
      <vt:lpstr>Cambria Math</vt:lpstr>
      <vt:lpstr>Garamond</vt:lpstr>
      <vt:lpstr>Tahoma</vt:lpstr>
      <vt:lpstr>ESTILO 1</vt:lpstr>
      <vt:lpstr>ESTILO 2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 de Microsoft Office</dc:creator>
  <cp:lastModifiedBy>Paula Herrera Idarraga</cp:lastModifiedBy>
  <cp:revision>34</cp:revision>
  <dcterms:created xsi:type="dcterms:W3CDTF">2019-05-21T04:55:41Z</dcterms:created>
  <dcterms:modified xsi:type="dcterms:W3CDTF">2019-07-04T21:29:15Z</dcterms:modified>
</cp:coreProperties>
</file>