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5" r:id="rId8"/>
    <p:sldId id="266" r:id="rId9"/>
    <p:sldId id="262" r:id="rId10"/>
    <p:sldId id="263" r:id="rId11"/>
    <p:sldId id="280" r:id="rId12"/>
    <p:sldId id="264" r:id="rId13"/>
    <p:sldId id="267" r:id="rId14"/>
    <p:sldId id="268" r:id="rId15"/>
    <p:sldId id="269" r:id="rId16"/>
    <p:sldId id="270" r:id="rId17"/>
    <p:sldId id="271" r:id="rId18"/>
    <p:sldId id="272" r:id="rId19"/>
    <p:sldId id="273" r:id="rId20"/>
    <p:sldId id="274" r:id="rId21"/>
    <p:sldId id="277" r:id="rId22"/>
    <p:sldId id="276" r:id="rId23"/>
    <p:sldId id="278"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4385"/>
    <a:srgbClr val="E531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112" d="100"/>
          <a:sy n="112" d="100"/>
        </p:scale>
        <p:origin x="32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F9E102-DF7C-47AF-A60E-FC4A6641554B}" type="datetimeFigureOut">
              <a:rPr lang="en-US" smtClean="0"/>
              <a:t>5/3/19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1285647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9E102-DF7C-47AF-A60E-FC4A6641554B}" type="datetimeFigureOut">
              <a:rPr lang="en-US" smtClean="0"/>
              <a:t>5/3/19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86045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9E102-DF7C-47AF-A60E-FC4A6641554B}" type="datetimeFigureOut">
              <a:rPr lang="en-US" smtClean="0"/>
              <a:t>5/3/19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134419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9E102-DF7C-47AF-A60E-FC4A6641554B}" type="datetimeFigureOut">
              <a:rPr lang="en-US" smtClean="0"/>
              <a:t>5/3/19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004618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F9E102-DF7C-47AF-A60E-FC4A6641554B}" type="datetimeFigureOut">
              <a:rPr lang="en-US" smtClean="0"/>
              <a:t>5/3/19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388076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F9E102-DF7C-47AF-A60E-FC4A6641554B}" type="datetimeFigureOut">
              <a:rPr lang="en-US" smtClean="0"/>
              <a:t>5/3/19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907569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F9E102-DF7C-47AF-A60E-FC4A6641554B}" type="datetimeFigureOut">
              <a:rPr lang="en-US" smtClean="0"/>
              <a:t>5/3/19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007724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F9E102-DF7C-47AF-A60E-FC4A6641554B}" type="datetimeFigureOut">
              <a:rPr lang="en-US" smtClean="0"/>
              <a:t>5/3/19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977165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9E102-DF7C-47AF-A60E-FC4A6641554B}" type="datetimeFigureOut">
              <a:rPr lang="en-US" smtClean="0"/>
              <a:t>5/3/19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3158102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F9E102-DF7C-47AF-A60E-FC4A6641554B}" type="datetimeFigureOut">
              <a:rPr lang="en-US" smtClean="0"/>
              <a:t>5/3/19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790392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F9E102-DF7C-47AF-A60E-FC4A6641554B}" type="datetimeFigureOut">
              <a:rPr lang="en-US" smtClean="0"/>
              <a:t>5/3/19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9F768-27BF-439B-BC79-9EE116664BC3}" type="slidenum">
              <a:rPr lang="en-US" smtClean="0"/>
              <a:t>‹#›</a:t>
            </a:fld>
            <a:endParaRPr lang="en-US"/>
          </a:p>
        </p:txBody>
      </p:sp>
    </p:spTree>
    <p:extLst>
      <p:ext uri="{BB962C8B-B14F-4D97-AF65-F5344CB8AC3E}">
        <p14:creationId xmlns:p14="http://schemas.microsoft.com/office/powerpoint/2010/main" val="2941925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9E102-DF7C-47AF-A60E-FC4A6641554B}" type="datetimeFigureOut">
              <a:rPr lang="en-US" smtClean="0"/>
              <a:t>5/3/19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99F768-27BF-439B-BC79-9EE116664BC3}" type="slidenum">
              <a:rPr lang="en-US" smtClean="0"/>
              <a:t>‹#›</a:t>
            </a:fld>
            <a:endParaRPr lang="en-US"/>
          </a:p>
        </p:txBody>
      </p:sp>
    </p:spTree>
    <p:extLst>
      <p:ext uri="{BB962C8B-B14F-4D97-AF65-F5344CB8AC3E}">
        <p14:creationId xmlns:p14="http://schemas.microsoft.com/office/powerpoint/2010/main" val="1823740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tiff"/></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image" Target="../media/image12.tiff"/><Relationship Id="rId1" Type="http://schemas.openxmlformats.org/officeDocument/2006/relationships/slideLayout" Target="../slideLayouts/slideLayout1.xml"/><Relationship Id="rId6" Type="http://schemas.openxmlformats.org/officeDocument/2006/relationships/image" Target="../media/image15.tiff"/><Relationship Id="rId5" Type="http://schemas.openxmlformats.org/officeDocument/2006/relationships/image" Target="../media/image14.tiff"/><Relationship Id="rId4" Type="http://schemas.openxmlformats.org/officeDocument/2006/relationships/image" Target="../media/image13.tiff"/></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tiff"/><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tiff"/><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1601808" y="750549"/>
            <a:ext cx="10058400" cy="1611209"/>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t>New Frontiers in </a:t>
            </a:r>
            <a:br>
              <a:rPr lang="en-US" b="1" dirty="0"/>
            </a:br>
            <a:r>
              <a:rPr lang="en-US" b="1" dirty="0"/>
              <a:t>Understanding Household Behavior</a:t>
            </a:r>
            <a:endParaRPr lang="en-US" dirty="0"/>
          </a:p>
        </p:txBody>
      </p:sp>
      <p:sp>
        <p:nvSpPr>
          <p:cNvPr id="15" name="Rectangle 14"/>
          <p:cNvSpPr/>
          <p:nvPr/>
        </p:nvSpPr>
        <p:spPr>
          <a:xfrm>
            <a:off x="3717638" y="3358901"/>
            <a:ext cx="6073009" cy="584775"/>
          </a:xfrm>
          <a:prstGeom prst="rect">
            <a:avLst/>
          </a:prstGeom>
        </p:spPr>
        <p:txBody>
          <a:bodyPr wrap="none">
            <a:spAutoFit/>
          </a:bodyPr>
          <a:lstStyle/>
          <a:p>
            <a:r>
              <a:rPr lang="en-US" sz="3200" b="1" dirty="0"/>
              <a:t>Mieke Meurs, American University</a:t>
            </a:r>
          </a:p>
        </p:txBody>
      </p:sp>
    </p:spTree>
    <p:extLst>
      <p:ext uri="{BB962C8B-B14F-4D97-AF65-F5344CB8AC3E}">
        <p14:creationId xmlns:p14="http://schemas.microsoft.com/office/powerpoint/2010/main" val="414413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A1FA8831-275E-4440-BEA7-41A9C24C99BE}"/>
              </a:ext>
            </a:extLst>
          </p:cNvPr>
          <p:cNvSpPr txBox="1">
            <a:spLocks/>
          </p:cNvSpPr>
          <p:nvPr/>
        </p:nvSpPr>
        <p:spPr>
          <a:xfrm>
            <a:off x="1801364" y="286604"/>
            <a:ext cx="9354315" cy="109696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Exercise, 1: </a:t>
            </a:r>
          </a:p>
        </p:txBody>
      </p:sp>
      <p:sp>
        <p:nvSpPr>
          <p:cNvPr id="13" name="Content Placeholder 2">
            <a:extLst>
              <a:ext uri="{FF2B5EF4-FFF2-40B4-BE49-F238E27FC236}">
                <a16:creationId xmlns:a16="http://schemas.microsoft.com/office/drawing/2014/main" id="{709A05BE-33EE-FA45-9AB2-9F961A6923CE}"/>
              </a:ext>
            </a:extLst>
          </p:cNvPr>
          <p:cNvSpPr txBox="1">
            <a:spLocks/>
          </p:cNvSpPr>
          <p:nvPr/>
        </p:nvSpPr>
        <p:spPr>
          <a:xfrm>
            <a:off x="1801364" y="1509822"/>
            <a:ext cx="10127400" cy="4273818"/>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dirty="0"/>
              <a:t>Using the graphical representation of the Nash Cooperative Bargaining Model (no need to solve mathematically), compare women’s relative bargaining power in the following distinct situations (all else equal)—explain clearly how these BP outcomes are linked to threat points:</a:t>
            </a:r>
          </a:p>
          <a:p>
            <a:pPr algn="l"/>
            <a:endParaRPr lang="en-US" sz="3200" dirty="0"/>
          </a:p>
          <a:p>
            <a:pPr algn="l"/>
            <a:r>
              <a:rPr lang="en-US" sz="3200" dirty="0"/>
              <a:t>1) A country where unions create a relatively even wage distribution, compared to one where wages are very unequal across workers/sectors.</a:t>
            </a:r>
          </a:p>
          <a:p>
            <a:pPr algn="l"/>
            <a:endParaRPr lang="en-US" sz="3200" dirty="0"/>
          </a:p>
          <a:p>
            <a:pPr algn="l"/>
            <a:r>
              <a:rPr lang="en-US" sz="3200" dirty="0"/>
              <a:t>2) Assuming that in the case of divorce, women are more likely to have custody of the children, a country where childcare is highly subsidized and widely available, compared to one where it is scare or expensive. </a:t>
            </a:r>
          </a:p>
          <a:p>
            <a:pPr algn="l"/>
            <a:endParaRPr lang="en-US" sz="3200" dirty="0"/>
          </a:p>
          <a:p>
            <a:pPr algn="l"/>
            <a:r>
              <a:rPr lang="en-US" dirty="0"/>
              <a:t> </a:t>
            </a:r>
          </a:p>
        </p:txBody>
      </p:sp>
    </p:spTree>
    <p:extLst>
      <p:ext uri="{BB962C8B-B14F-4D97-AF65-F5344CB8AC3E}">
        <p14:creationId xmlns:p14="http://schemas.microsoft.com/office/powerpoint/2010/main" val="2851656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A1FA8831-275E-4440-BEA7-41A9C24C99BE}"/>
              </a:ext>
            </a:extLst>
          </p:cNvPr>
          <p:cNvSpPr txBox="1">
            <a:spLocks/>
          </p:cNvSpPr>
          <p:nvPr/>
        </p:nvSpPr>
        <p:spPr>
          <a:xfrm>
            <a:off x="1801364" y="286604"/>
            <a:ext cx="9354315" cy="109696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Exercise, 2: </a:t>
            </a:r>
          </a:p>
        </p:txBody>
      </p:sp>
      <p:sp>
        <p:nvSpPr>
          <p:cNvPr id="13" name="Content Placeholder 2">
            <a:extLst>
              <a:ext uri="{FF2B5EF4-FFF2-40B4-BE49-F238E27FC236}">
                <a16:creationId xmlns:a16="http://schemas.microsoft.com/office/drawing/2014/main" id="{709A05BE-33EE-FA45-9AB2-9F961A6923CE}"/>
              </a:ext>
            </a:extLst>
          </p:cNvPr>
          <p:cNvSpPr txBox="1">
            <a:spLocks/>
          </p:cNvSpPr>
          <p:nvPr/>
        </p:nvSpPr>
        <p:spPr>
          <a:xfrm>
            <a:off x="1801364" y="1509822"/>
            <a:ext cx="10127400" cy="427381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dirty="0"/>
          </a:p>
          <a:p>
            <a:pPr algn="l"/>
            <a:r>
              <a:rPr lang="en-US" dirty="0"/>
              <a:t>Using the game graphs, show how a woman’s relative bargaining power might change if:</a:t>
            </a:r>
          </a:p>
          <a:p>
            <a:pPr algn="l"/>
            <a:endParaRPr lang="en-US" dirty="0"/>
          </a:p>
          <a:p>
            <a:pPr algn="l"/>
            <a:r>
              <a:rPr lang="en-US" dirty="0"/>
              <a:t>1) Inheritance laws and land titling programs shift more assets into women’s control.</a:t>
            </a:r>
          </a:p>
          <a:p>
            <a:pPr algn="l"/>
            <a:r>
              <a:rPr lang="en-US" dirty="0"/>
              <a:t>2) New laws more strictly enforce child support payments for divorced fathers.</a:t>
            </a:r>
          </a:p>
          <a:p>
            <a:pPr algn="l"/>
            <a:r>
              <a:rPr lang="en-US" dirty="0"/>
              <a:t> </a:t>
            </a:r>
          </a:p>
        </p:txBody>
      </p:sp>
    </p:spTree>
    <p:extLst>
      <p:ext uri="{BB962C8B-B14F-4D97-AF65-F5344CB8AC3E}">
        <p14:creationId xmlns:p14="http://schemas.microsoft.com/office/powerpoint/2010/main" val="58259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BA792B80-507E-8D4A-8D88-83BB23A281A5}"/>
              </a:ext>
            </a:extLst>
          </p:cNvPr>
          <p:cNvSpPr txBox="1">
            <a:spLocks/>
          </p:cNvSpPr>
          <p:nvPr/>
        </p:nvSpPr>
        <p:spPr>
          <a:xfrm>
            <a:off x="1784482" y="286603"/>
            <a:ext cx="9371197"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t>Constrained Choices: </a:t>
            </a:r>
            <a:endParaRPr lang="en-US" dirty="0"/>
          </a:p>
        </p:txBody>
      </p:sp>
      <p:sp>
        <p:nvSpPr>
          <p:cNvPr id="14" name="Content Placeholder 2">
            <a:extLst>
              <a:ext uri="{FF2B5EF4-FFF2-40B4-BE49-F238E27FC236}">
                <a16:creationId xmlns:a16="http://schemas.microsoft.com/office/drawing/2014/main" id="{90D63A95-5EA9-2C47-86E9-DD562BF23D75}"/>
              </a:ext>
            </a:extLst>
          </p:cNvPr>
          <p:cNvSpPr txBox="1">
            <a:spLocks/>
          </p:cNvSpPr>
          <p:nvPr/>
        </p:nvSpPr>
        <p:spPr>
          <a:xfrm>
            <a:off x="2909455" y="2150534"/>
            <a:ext cx="7813963" cy="297010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dirty="0"/>
              <a:t>Amartya Sen, 1977</a:t>
            </a:r>
          </a:p>
          <a:p>
            <a:pPr algn="l"/>
            <a:endParaRPr lang="en-US" sz="3200" dirty="0"/>
          </a:p>
          <a:p>
            <a:pPr algn="l"/>
            <a:r>
              <a:rPr lang="en-US" sz="3200" dirty="0" err="1"/>
              <a:t>Akerlof</a:t>
            </a:r>
            <a:r>
              <a:rPr lang="en-US" sz="3200" dirty="0"/>
              <a:t> and </a:t>
            </a:r>
            <a:r>
              <a:rPr lang="en-US" sz="3200" dirty="0" err="1"/>
              <a:t>Kranton</a:t>
            </a:r>
            <a:r>
              <a:rPr lang="en-US" sz="3200" dirty="0"/>
              <a:t>, 2000</a:t>
            </a:r>
          </a:p>
          <a:p>
            <a:pPr algn="l"/>
            <a:endParaRPr lang="en-US" sz="3200" dirty="0"/>
          </a:p>
          <a:p>
            <a:pPr algn="l"/>
            <a:r>
              <a:rPr lang="en-US" sz="3200" dirty="0"/>
              <a:t>Agarwal, 1997.</a:t>
            </a:r>
          </a:p>
        </p:txBody>
      </p:sp>
    </p:spTree>
    <p:extLst>
      <p:ext uri="{BB962C8B-B14F-4D97-AF65-F5344CB8AC3E}">
        <p14:creationId xmlns:p14="http://schemas.microsoft.com/office/powerpoint/2010/main" val="3821123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208C12D2-520F-5D45-8F6E-B250AEAC011F}"/>
              </a:ext>
            </a:extLst>
          </p:cNvPr>
          <p:cNvSpPr txBox="1">
            <a:spLocks/>
          </p:cNvSpPr>
          <p:nvPr/>
        </p:nvSpPr>
        <p:spPr>
          <a:xfrm>
            <a:off x="1784482" y="286603"/>
            <a:ext cx="9371197" cy="122321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Bringing in Values:</a:t>
            </a:r>
          </a:p>
        </p:txBody>
      </p:sp>
      <p:pic>
        <p:nvPicPr>
          <p:cNvPr id="13" name="Picture 12">
            <a:extLst>
              <a:ext uri="{FF2B5EF4-FFF2-40B4-BE49-F238E27FC236}">
                <a16:creationId xmlns:a16="http://schemas.microsoft.com/office/drawing/2014/main" id="{43D0D88C-A52A-BE47-A102-6875423F7B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5852" y="2175393"/>
            <a:ext cx="1829865" cy="2321169"/>
          </a:xfrm>
          <a:prstGeom prst="rect">
            <a:avLst/>
          </a:prstGeom>
        </p:spPr>
      </p:pic>
      <p:pic>
        <p:nvPicPr>
          <p:cNvPr id="14" name="Picture 13">
            <a:extLst>
              <a:ext uri="{FF2B5EF4-FFF2-40B4-BE49-F238E27FC236}">
                <a16:creationId xmlns:a16="http://schemas.microsoft.com/office/drawing/2014/main" id="{755464CA-CF98-E745-9635-4E8DA83FE61A}"/>
              </a:ext>
            </a:extLst>
          </p:cNvPr>
          <p:cNvPicPr>
            <a:picLocks noChangeAspect="1"/>
          </p:cNvPicPr>
          <p:nvPr/>
        </p:nvPicPr>
        <p:blipFill>
          <a:blip r:embed="rId4"/>
          <a:stretch>
            <a:fillRect/>
          </a:stretch>
        </p:blipFill>
        <p:spPr>
          <a:xfrm>
            <a:off x="4897407" y="3616742"/>
            <a:ext cx="1629509" cy="1897837"/>
          </a:xfrm>
          <a:prstGeom prst="rect">
            <a:avLst/>
          </a:prstGeom>
        </p:spPr>
      </p:pic>
      <p:sp>
        <p:nvSpPr>
          <p:cNvPr id="15" name="TextBox 14">
            <a:extLst>
              <a:ext uri="{FF2B5EF4-FFF2-40B4-BE49-F238E27FC236}">
                <a16:creationId xmlns:a16="http://schemas.microsoft.com/office/drawing/2014/main" id="{987F313C-FE2D-504B-B3FA-474296134382}"/>
              </a:ext>
            </a:extLst>
          </p:cNvPr>
          <p:cNvSpPr txBox="1"/>
          <p:nvPr/>
        </p:nvSpPr>
        <p:spPr>
          <a:xfrm>
            <a:off x="7910945" y="2658976"/>
            <a:ext cx="3001108" cy="1077218"/>
          </a:xfrm>
          <a:prstGeom prst="rect">
            <a:avLst/>
          </a:prstGeom>
          <a:noFill/>
        </p:spPr>
        <p:txBody>
          <a:bodyPr wrap="square" rtlCol="0">
            <a:spAutoFit/>
          </a:bodyPr>
          <a:lstStyle/>
          <a:p>
            <a:r>
              <a:rPr lang="en-US" sz="3200" dirty="0"/>
              <a:t>Invest in land or schooling?</a:t>
            </a:r>
          </a:p>
        </p:txBody>
      </p:sp>
      <p:sp>
        <p:nvSpPr>
          <p:cNvPr id="16" name="Up Arrow 15">
            <a:extLst>
              <a:ext uri="{FF2B5EF4-FFF2-40B4-BE49-F238E27FC236}">
                <a16:creationId xmlns:a16="http://schemas.microsoft.com/office/drawing/2014/main" id="{5D72ED25-5021-DA40-ADE8-79DE611BE456}"/>
              </a:ext>
            </a:extLst>
          </p:cNvPr>
          <p:cNvSpPr/>
          <p:nvPr/>
        </p:nvSpPr>
        <p:spPr>
          <a:xfrm rot="5400000">
            <a:off x="5786280" y="1879822"/>
            <a:ext cx="484632" cy="2262378"/>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Up Arrow 16">
            <a:extLst>
              <a:ext uri="{FF2B5EF4-FFF2-40B4-BE49-F238E27FC236}">
                <a16:creationId xmlns:a16="http://schemas.microsoft.com/office/drawing/2014/main" id="{26BE9198-3DC9-F040-897A-5C95C81B30D3}"/>
              </a:ext>
            </a:extLst>
          </p:cNvPr>
          <p:cNvSpPr/>
          <p:nvPr/>
        </p:nvSpPr>
        <p:spPr>
          <a:xfrm rot="3309240">
            <a:off x="6790112" y="3449360"/>
            <a:ext cx="484632" cy="1804262"/>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D36A2570-D61E-764D-89EC-F04DB540E482}"/>
              </a:ext>
            </a:extLst>
          </p:cNvPr>
          <p:cNvSpPr txBox="1"/>
          <p:nvPr/>
        </p:nvSpPr>
        <p:spPr>
          <a:xfrm>
            <a:off x="2952271" y="4792503"/>
            <a:ext cx="1398056" cy="584775"/>
          </a:xfrm>
          <a:prstGeom prst="rect">
            <a:avLst/>
          </a:prstGeom>
          <a:noFill/>
        </p:spPr>
        <p:txBody>
          <a:bodyPr wrap="square" rtlCol="0">
            <a:spAutoFit/>
          </a:bodyPr>
          <a:lstStyle/>
          <a:p>
            <a:r>
              <a:rPr lang="en-US" sz="3200" dirty="0">
                <a:solidFill>
                  <a:srgbClr val="FF0000"/>
                </a:solidFill>
              </a:rPr>
              <a:t>values</a:t>
            </a:r>
          </a:p>
        </p:txBody>
      </p:sp>
      <p:sp>
        <p:nvSpPr>
          <p:cNvPr id="19" name="TextBox 18">
            <a:extLst>
              <a:ext uri="{FF2B5EF4-FFF2-40B4-BE49-F238E27FC236}">
                <a16:creationId xmlns:a16="http://schemas.microsoft.com/office/drawing/2014/main" id="{812ED94D-A419-4442-B119-7C218153D126}"/>
              </a:ext>
            </a:extLst>
          </p:cNvPr>
          <p:cNvSpPr txBox="1"/>
          <p:nvPr/>
        </p:nvSpPr>
        <p:spPr>
          <a:xfrm>
            <a:off x="1887579" y="3714569"/>
            <a:ext cx="1236877" cy="584775"/>
          </a:xfrm>
          <a:prstGeom prst="rect">
            <a:avLst/>
          </a:prstGeom>
          <a:noFill/>
        </p:spPr>
        <p:txBody>
          <a:bodyPr wrap="none" rtlCol="0">
            <a:spAutoFit/>
          </a:bodyPr>
          <a:lstStyle/>
          <a:p>
            <a:r>
              <a:rPr lang="en-US" sz="3200" dirty="0">
                <a:solidFill>
                  <a:srgbClr val="FF0000"/>
                </a:solidFill>
              </a:rPr>
              <a:t>values</a:t>
            </a:r>
          </a:p>
        </p:txBody>
      </p:sp>
      <p:cxnSp>
        <p:nvCxnSpPr>
          <p:cNvPr id="20" name="Straight Arrow Connector 19">
            <a:extLst>
              <a:ext uri="{FF2B5EF4-FFF2-40B4-BE49-F238E27FC236}">
                <a16:creationId xmlns:a16="http://schemas.microsoft.com/office/drawing/2014/main" id="{CB6DBBC6-5D8E-444D-AEE8-A25BFCD29491}"/>
              </a:ext>
            </a:extLst>
          </p:cNvPr>
          <p:cNvCxnSpPr>
            <a:cxnSpLocks/>
          </p:cNvCxnSpPr>
          <p:nvPr/>
        </p:nvCxnSpPr>
        <p:spPr>
          <a:xfrm flipV="1">
            <a:off x="3152803" y="3607188"/>
            <a:ext cx="534461" cy="299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D21D1D3-DC30-9149-B99F-D3EC787DE702}"/>
              </a:ext>
            </a:extLst>
          </p:cNvPr>
          <p:cNvCxnSpPr>
            <a:cxnSpLocks/>
            <a:stCxn id="18" idx="3"/>
          </p:cNvCxnSpPr>
          <p:nvPr/>
        </p:nvCxnSpPr>
        <p:spPr>
          <a:xfrm flipV="1">
            <a:off x="4350327" y="4792503"/>
            <a:ext cx="616848" cy="292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897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B31231B0-B46D-4949-82AC-11A9E94D2ADA}"/>
              </a:ext>
            </a:extLst>
          </p:cNvPr>
          <p:cNvSpPr txBox="1">
            <a:spLocks/>
          </p:cNvSpPr>
          <p:nvPr/>
        </p:nvSpPr>
        <p:spPr>
          <a:xfrm>
            <a:off x="1784482" y="286603"/>
            <a:ext cx="9371197" cy="122321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Bringing in Values:</a:t>
            </a:r>
          </a:p>
        </p:txBody>
      </p:sp>
      <p:sp>
        <p:nvSpPr>
          <p:cNvPr id="13" name="Rounded Rectangle 12">
            <a:extLst>
              <a:ext uri="{FF2B5EF4-FFF2-40B4-BE49-F238E27FC236}">
                <a16:creationId xmlns:a16="http://schemas.microsoft.com/office/drawing/2014/main" id="{0EEA4C76-55A4-C74E-B351-25384D72E8A6}"/>
              </a:ext>
            </a:extLst>
          </p:cNvPr>
          <p:cNvSpPr/>
          <p:nvPr/>
        </p:nvSpPr>
        <p:spPr>
          <a:xfrm>
            <a:off x="4744329" y="1845734"/>
            <a:ext cx="3423139" cy="3593774"/>
          </a:xfrm>
          <a:prstGeom prst="roundRect">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Choices!</a:t>
            </a:r>
          </a:p>
        </p:txBody>
      </p:sp>
      <p:sp>
        <p:nvSpPr>
          <p:cNvPr id="14" name="Teardrop 13">
            <a:extLst>
              <a:ext uri="{FF2B5EF4-FFF2-40B4-BE49-F238E27FC236}">
                <a16:creationId xmlns:a16="http://schemas.microsoft.com/office/drawing/2014/main" id="{4201CAA4-E5D3-6D41-AD19-5DA5468AF38D}"/>
              </a:ext>
            </a:extLst>
          </p:cNvPr>
          <p:cNvSpPr/>
          <p:nvPr/>
        </p:nvSpPr>
        <p:spPr>
          <a:xfrm>
            <a:off x="7152781" y="2117188"/>
            <a:ext cx="1770184" cy="1740226"/>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Things I must not do</a:t>
            </a:r>
          </a:p>
        </p:txBody>
      </p:sp>
      <p:sp>
        <p:nvSpPr>
          <p:cNvPr id="15" name="Parallelogram 14">
            <a:extLst>
              <a:ext uri="{FF2B5EF4-FFF2-40B4-BE49-F238E27FC236}">
                <a16:creationId xmlns:a16="http://schemas.microsoft.com/office/drawing/2014/main" id="{8AE5F292-5A60-9649-85B4-BA4E0D15A526}"/>
              </a:ext>
            </a:extLst>
          </p:cNvPr>
          <p:cNvSpPr/>
          <p:nvPr/>
        </p:nvSpPr>
        <p:spPr>
          <a:xfrm>
            <a:off x="3536830" y="2449460"/>
            <a:ext cx="1835724" cy="1794152"/>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Things I must do</a:t>
            </a:r>
          </a:p>
        </p:txBody>
      </p:sp>
    </p:spTree>
    <p:extLst>
      <p:ext uri="{BB962C8B-B14F-4D97-AF65-F5344CB8AC3E}">
        <p14:creationId xmlns:p14="http://schemas.microsoft.com/office/powerpoint/2010/main" val="2549455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21F48C81-1A2E-1A4F-9AC4-5E242913EE23}"/>
              </a:ext>
            </a:extLst>
          </p:cNvPr>
          <p:cNvSpPr txBox="1">
            <a:spLocks/>
          </p:cNvSpPr>
          <p:nvPr/>
        </p:nvSpPr>
        <p:spPr>
          <a:xfrm>
            <a:off x="1953490" y="286603"/>
            <a:ext cx="9202189"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Bonus Exercise: </a:t>
            </a:r>
          </a:p>
        </p:txBody>
      </p:sp>
      <p:sp>
        <p:nvSpPr>
          <p:cNvPr id="13" name="Content Placeholder 2">
            <a:extLst>
              <a:ext uri="{FF2B5EF4-FFF2-40B4-BE49-F238E27FC236}">
                <a16:creationId xmlns:a16="http://schemas.microsoft.com/office/drawing/2014/main" id="{67FE46F8-0CE9-BC46-B4B1-828009D4C823}"/>
              </a:ext>
            </a:extLst>
          </p:cNvPr>
          <p:cNvSpPr txBox="1">
            <a:spLocks/>
          </p:cNvSpPr>
          <p:nvPr/>
        </p:nvSpPr>
        <p:spPr>
          <a:xfrm>
            <a:off x="2909455" y="1845734"/>
            <a:ext cx="8246224"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Return to cooperative Nash Bargaining Model.  Start from a given BP outcome.  How would you model the impact of:</a:t>
            </a:r>
          </a:p>
          <a:p>
            <a:pPr algn="l"/>
            <a:endParaRPr lang="en-US" dirty="0"/>
          </a:p>
          <a:p>
            <a:pPr marL="457200" indent="-457200" algn="l">
              <a:buAutoNum type="arabicParenR"/>
            </a:pPr>
            <a:r>
              <a:rPr lang="en-US" dirty="0"/>
              <a:t>Increased social acceptance of mothers of young children working outside the home?</a:t>
            </a:r>
          </a:p>
          <a:p>
            <a:pPr algn="l"/>
            <a:endParaRPr lang="en-US" dirty="0"/>
          </a:p>
          <a:p>
            <a:pPr algn="l"/>
            <a:r>
              <a:rPr lang="en-US" dirty="0"/>
              <a:t>2) Increased pressure on men to share in unpaid household work.</a:t>
            </a:r>
          </a:p>
          <a:p>
            <a:pPr algn="l"/>
            <a:endParaRPr lang="en-US" dirty="0"/>
          </a:p>
        </p:txBody>
      </p:sp>
    </p:spTree>
    <p:extLst>
      <p:ext uri="{BB962C8B-B14F-4D97-AF65-F5344CB8AC3E}">
        <p14:creationId xmlns:p14="http://schemas.microsoft.com/office/powerpoint/2010/main" val="2276580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8D4241FC-E435-0D43-A1E2-735E3A70263F}"/>
              </a:ext>
            </a:extLst>
          </p:cNvPr>
          <p:cNvSpPr txBox="1">
            <a:spLocks/>
          </p:cNvSpPr>
          <p:nvPr/>
        </p:nvSpPr>
        <p:spPr>
          <a:xfrm>
            <a:off x="1784482" y="286603"/>
            <a:ext cx="9371197" cy="1450757"/>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Alternative Ideas about </a:t>
            </a:r>
          </a:p>
          <a:p>
            <a:pPr algn="l"/>
            <a:r>
              <a:rPr lang="en-US" dirty="0"/>
              <a:t>Threat Point</a:t>
            </a:r>
          </a:p>
        </p:txBody>
      </p:sp>
      <p:sp>
        <p:nvSpPr>
          <p:cNvPr id="13" name="Content Placeholder 2">
            <a:extLst>
              <a:ext uri="{FF2B5EF4-FFF2-40B4-BE49-F238E27FC236}">
                <a16:creationId xmlns:a16="http://schemas.microsoft.com/office/drawing/2014/main" id="{7C0101F9-FE5F-C24B-93B2-B928F96FC6FF}"/>
              </a:ext>
            </a:extLst>
          </p:cNvPr>
          <p:cNvSpPr txBox="1">
            <a:spLocks/>
          </p:cNvSpPr>
          <p:nvPr/>
        </p:nvSpPr>
        <p:spPr>
          <a:xfrm>
            <a:off x="2812473" y="2361758"/>
            <a:ext cx="8343206" cy="350733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“Harsh Words and Burnt Toast”:</a:t>
            </a:r>
          </a:p>
          <a:p>
            <a:endParaRPr lang="en-US" dirty="0"/>
          </a:p>
        </p:txBody>
      </p:sp>
      <p:pic>
        <p:nvPicPr>
          <p:cNvPr id="14" name="Picture 13">
            <a:extLst>
              <a:ext uri="{FF2B5EF4-FFF2-40B4-BE49-F238E27FC236}">
                <a16:creationId xmlns:a16="http://schemas.microsoft.com/office/drawing/2014/main" id="{40C923EA-62E6-B347-9B78-6BB7661F817A}"/>
              </a:ext>
            </a:extLst>
          </p:cNvPr>
          <p:cNvPicPr>
            <a:picLocks noChangeAspect="1"/>
          </p:cNvPicPr>
          <p:nvPr/>
        </p:nvPicPr>
        <p:blipFill>
          <a:blip r:embed="rId3"/>
          <a:stretch>
            <a:fillRect/>
          </a:stretch>
        </p:blipFill>
        <p:spPr>
          <a:xfrm>
            <a:off x="7639295" y="1868863"/>
            <a:ext cx="2765283" cy="3120274"/>
          </a:xfrm>
          <a:prstGeom prst="rect">
            <a:avLst/>
          </a:prstGeom>
          <a:effectLst>
            <a:outerShdw blurRad="444500" dist="38100" dir="2700000" sx="109000" sy="109000" algn="tl" rotWithShape="0">
              <a:prstClr val="black">
                <a:alpha val="40000"/>
              </a:prstClr>
            </a:outerShdw>
          </a:effectLst>
        </p:spPr>
      </p:pic>
    </p:spTree>
    <p:extLst>
      <p:ext uri="{BB962C8B-B14F-4D97-AF65-F5344CB8AC3E}">
        <p14:creationId xmlns:p14="http://schemas.microsoft.com/office/powerpoint/2010/main" val="3508595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2F4D56-E3C7-6143-9C90-8611D5C5A3FE}"/>
              </a:ext>
            </a:extLst>
          </p:cNvPr>
          <p:cNvSpPr txBox="1">
            <a:spLocks/>
          </p:cNvSpPr>
          <p:nvPr/>
        </p:nvSpPr>
        <p:spPr>
          <a:xfrm>
            <a:off x="1784482" y="286603"/>
            <a:ext cx="9371197" cy="1450757"/>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Relative Utility at Non-cooperative equilibrium as TP in cooperative game:</a:t>
            </a:r>
          </a:p>
        </p:txBody>
      </p:sp>
      <p:sp>
        <p:nvSpPr>
          <p:cNvPr id="14" name="Subtitle 2">
            <a:extLst>
              <a:ext uri="{FF2B5EF4-FFF2-40B4-BE49-F238E27FC236}">
                <a16:creationId xmlns:a16="http://schemas.microsoft.com/office/drawing/2014/main" id="{70777150-9AB7-B34D-8278-DA345ED5474C}"/>
              </a:ext>
            </a:extLst>
          </p:cNvPr>
          <p:cNvSpPr txBox="1">
            <a:spLocks/>
          </p:cNvSpPr>
          <p:nvPr/>
        </p:nvSpPr>
        <p:spPr>
          <a:xfrm>
            <a:off x="1784482" y="1845734"/>
            <a:ext cx="9371197"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t> </a:t>
            </a:r>
            <a:endParaRPr lang="en-US" dirty="0"/>
          </a:p>
        </p:txBody>
      </p:sp>
      <p:sp>
        <p:nvSpPr>
          <p:cNvPr id="15" name="Rectangle 14">
            <a:extLst>
              <a:ext uri="{FF2B5EF4-FFF2-40B4-BE49-F238E27FC236}">
                <a16:creationId xmlns:a16="http://schemas.microsoft.com/office/drawing/2014/main" id="{4D0D7E2A-8333-D443-93A4-A27FF5F9A9B7}"/>
              </a:ext>
            </a:extLst>
          </p:cNvPr>
          <p:cNvSpPr/>
          <p:nvPr/>
        </p:nvSpPr>
        <p:spPr>
          <a:xfrm>
            <a:off x="2618024" y="2298343"/>
            <a:ext cx="8878677" cy="2677656"/>
          </a:xfrm>
          <a:prstGeom prst="rect">
            <a:avLst/>
          </a:prstGeom>
        </p:spPr>
        <p:txBody>
          <a:bodyPr wrap="square">
            <a:spAutoFit/>
          </a:bodyPr>
          <a:lstStyle/>
          <a:p>
            <a:pPr>
              <a:buFont typeface="Arial" pitchFamily="34" charset="0"/>
              <a:buChar char="•"/>
            </a:pPr>
            <a:r>
              <a:rPr lang="en-US" sz="2800" dirty="0"/>
              <a:t> Zero-sum (so not </a:t>
            </a:r>
            <a:r>
              <a:rPr lang="en-US" sz="2800" dirty="0" err="1"/>
              <a:t>costlessly</a:t>
            </a:r>
            <a:r>
              <a:rPr lang="en-US" sz="2800" dirty="0"/>
              <a:t> enforceable)</a:t>
            </a:r>
          </a:p>
          <a:p>
            <a:pPr>
              <a:buFont typeface="Arial" pitchFamily="34" charset="0"/>
              <a:buChar char="•"/>
            </a:pPr>
            <a:r>
              <a:rPr lang="en-US" sz="2800" dirty="0"/>
              <a:t>Strategic, so maximize individually (not joint U maximization)</a:t>
            </a:r>
          </a:p>
          <a:p>
            <a:pPr>
              <a:buFont typeface="Arial" pitchFamily="34" charset="0"/>
              <a:buChar char="•"/>
            </a:pPr>
            <a:r>
              <a:rPr lang="en-US" sz="2800" dirty="0"/>
              <a:t>No assumption of efficiency (you don’t care about the other and can’t credibly commit)</a:t>
            </a:r>
          </a:p>
          <a:p>
            <a:pPr>
              <a:buFont typeface="Arial" pitchFamily="34" charset="0"/>
              <a:buChar char="•"/>
            </a:pPr>
            <a:r>
              <a:rPr lang="en-US" sz="2800" dirty="0"/>
              <a:t>Actors choose mutual Best Response on BRFs</a:t>
            </a:r>
          </a:p>
        </p:txBody>
      </p:sp>
    </p:spTree>
    <p:extLst>
      <p:ext uri="{BB962C8B-B14F-4D97-AF65-F5344CB8AC3E}">
        <p14:creationId xmlns:p14="http://schemas.microsoft.com/office/powerpoint/2010/main" val="503792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5367DE69-1038-384A-B35D-74BEB38FF5C7}"/>
              </a:ext>
            </a:extLst>
          </p:cNvPr>
          <p:cNvSpPr>
            <a:spLocks noGrp="1"/>
          </p:cNvSpPr>
          <p:nvPr>
            <p:ph type="ctrTitle"/>
          </p:nvPr>
        </p:nvSpPr>
        <p:spPr>
          <a:xfrm>
            <a:off x="1784483" y="354479"/>
            <a:ext cx="9002389" cy="714372"/>
          </a:xfrm>
        </p:spPr>
        <p:txBody>
          <a:bodyPr>
            <a:normAutofit/>
          </a:bodyPr>
          <a:lstStyle/>
          <a:p>
            <a:pPr algn="l"/>
            <a:r>
              <a:rPr lang="en-US" sz="4000" dirty="0"/>
              <a:t>To Get Best Response Functions:</a:t>
            </a:r>
          </a:p>
        </p:txBody>
      </p:sp>
      <p:sp>
        <p:nvSpPr>
          <p:cNvPr id="13" name="Subtitle 2">
            <a:extLst>
              <a:ext uri="{FF2B5EF4-FFF2-40B4-BE49-F238E27FC236}">
                <a16:creationId xmlns:a16="http://schemas.microsoft.com/office/drawing/2014/main" id="{F28A4916-7818-7442-9867-BBA938695402}"/>
              </a:ext>
            </a:extLst>
          </p:cNvPr>
          <p:cNvSpPr>
            <a:spLocks noGrp="1"/>
          </p:cNvSpPr>
          <p:nvPr>
            <p:ph type="subTitle" idx="1"/>
          </p:nvPr>
        </p:nvSpPr>
        <p:spPr>
          <a:xfrm>
            <a:off x="2709672" y="1849901"/>
            <a:ext cx="7620000" cy="3581400"/>
          </a:xfrm>
        </p:spPr>
        <p:txBody>
          <a:bodyPr/>
          <a:lstStyle/>
          <a:p>
            <a:pPr algn="l"/>
            <a:r>
              <a:rPr lang="en-US" dirty="0"/>
              <a:t>Max  </a:t>
            </a:r>
          </a:p>
        </p:txBody>
      </p:sp>
      <p:pic>
        <p:nvPicPr>
          <p:cNvPr id="14" name="Picture 5">
            <a:extLst>
              <a:ext uri="{FF2B5EF4-FFF2-40B4-BE49-F238E27FC236}">
                <a16:creationId xmlns:a16="http://schemas.microsoft.com/office/drawing/2014/main" id="{70DEE268-D367-064A-ABCA-85C62491EE6A}"/>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19473" y="1726076"/>
            <a:ext cx="2676525" cy="1047750"/>
          </a:xfrm>
          <a:prstGeom prst="rect">
            <a:avLst/>
          </a:prstGeom>
          <a:noFill/>
        </p:spPr>
      </p:pic>
      <p:sp>
        <p:nvSpPr>
          <p:cNvPr id="15" name="Rectangle 7">
            <a:extLst>
              <a:ext uri="{FF2B5EF4-FFF2-40B4-BE49-F238E27FC236}">
                <a16:creationId xmlns:a16="http://schemas.microsoft.com/office/drawing/2014/main" id="{C59D4272-6897-0F47-BC99-36055AFE7B31}"/>
              </a:ext>
            </a:extLst>
          </p:cNvPr>
          <p:cNvSpPr>
            <a:spLocks noChangeArrowheads="1"/>
          </p:cNvSpPr>
          <p:nvPr/>
        </p:nvSpPr>
        <p:spPr bwMode="auto">
          <a:xfrm>
            <a:off x="2328673" y="1141360"/>
            <a:ext cx="18473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a:latin typeface="Arial" pitchFamily="34" charset="0"/>
            </a:endParaRPr>
          </a:p>
        </p:txBody>
      </p:sp>
      <p:sp>
        <p:nvSpPr>
          <p:cNvPr id="16" name="Rectangle 10">
            <a:extLst>
              <a:ext uri="{FF2B5EF4-FFF2-40B4-BE49-F238E27FC236}">
                <a16:creationId xmlns:a16="http://schemas.microsoft.com/office/drawing/2014/main" id="{2BC2B46A-D23A-C84D-B581-D0219ED281B1}"/>
              </a:ext>
            </a:extLst>
          </p:cNvPr>
          <p:cNvSpPr>
            <a:spLocks noChangeArrowheads="1"/>
          </p:cNvSpPr>
          <p:nvPr/>
        </p:nvSpPr>
        <p:spPr bwMode="auto">
          <a:xfrm>
            <a:off x="2328673" y="1141360"/>
            <a:ext cx="18473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a:latin typeface="Arial" pitchFamily="34" charset="0"/>
            </a:endParaRPr>
          </a:p>
        </p:txBody>
      </p:sp>
      <p:pic>
        <p:nvPicPr>
          <p:cNvPr id="17" name="Picture 11">
            <a:extLst>
              <a:ext uri="{FF2B5EF4-FFF2-40B4-BE49-F238E27FC236}">
                <a16:creationId xmlns:a16="http://schemas.microsoft.com/office/drawing/2014/main" id="{6559C7AF-8B76-9145-BC30-CD1DDBB3D559}"/>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00272" y="4316877"/>
            <a:ext cx="1447800" cy="428625"/>
          </a:xfrm>
          <a:prstGeom prst="rect">
            <a:avLst/>
          </a:prstGeom>
          <a:noFill/>
        </p:spPr>
      </p:pic>
      <p:sp>
        <p:nvSpPr>
          <p:cNvPr id="18" name="Rectangle 13">
            <a:extLst>
              <a:ext uri="{FF2B5EF4-FFF2-40B4-BE49-F238E27FC236}">
                <a16:creationId xmlns:a16="http://schemas.microsoft.com/office/drawing/2014/main" id="{F323243B-5BD2-0748-B670-A76584BED6AA}"/>
              </a:ext>
            </a:extLst>
          </p:cNvPr>
          <p:cNvSpPr>
            <a:spLocks noChangeArrowheads="1"/>
          </p:cNvSpPr>
          <p:nvPr/>
        </p:nvSpPr>
        <p:spPr bwMode="auto">
          <a:xfrm>
            <a:off x="2328673" y="522235"/>
            <a:ext cx="18473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a:latin typeface="Arial" pitchFamily="34" charset="0"/>
            </a:endParaRPr>
          </a:p>
        </p:txBody>
      </p:sp>
      <p:pic>
        <p:nvPicPr>
          <p:cNvPr id="19" name="Picture 14">
            <a:extLst>
              <a:ext uri="{FF2B5EF4-FFF2-40B4-BE49-F238E27FC236}">
                <a16:creationId xmlns:a16="http://schemas.microsoft.com/office/drawing/2014/main" id="{9AE43F13-5CF9-5549-9CF7-22B3F6A4461B}"/>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919473" y="2945276"/>
            <a:ext cx="2809875" cy="1047750"/>
          </a:xfrm>
          <a:prstGeom prst="rect">
            <a:avLst/>
          </a:prstGeom>
          <a:noFill/>
        </p:spPr>
      </p:pic>
      <p:sp>
        <p:nvSpPr>
          <p:cNvPr id="20" name="Rectangle 16">
            <a:extLst>
              <a:ext uri="{FF2B5EF4-FFF2-40B4-BE49-F238E27FC236}">
                <a16:creationId xmlns:a16="http://schemas.microsoft.com/office/drawing/2014/main" id="{FE502D45-9C28-9D4B-9E4C-1A44F67B95FD}"/>
              </a:ext>
            </a:extLst>
          </p:cNvPr>
          <p:cNvSpPr>
            <a:spLocks noChangeArrowheads="1"/>
          </p:cNvSpPr>
          <p:nvPr/>
        </p:nvSpPr>
        <p:spPr bwMode="auto">
          <a:xfrm>
            <a:off x="2328673" y="1141360"/>
            <a:ext cx="18473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a:latin typeface="Arial" pitchFamily="34" charset="0"/>
            </a:endParaRPr>
          </a:p>
        </p:txBody>
      </p:sp>
      <p:pic>
        <p:nvPicPr>
          <p:cNvPr id="21" name="Picture 17">
            <a:extLst>
              <a:ext uri="{FF2B5EF4-FFF2-40B4-BE49-F238E27FC236}">
                <a16:creationId xmlns:a16="http://schemas.microsoft.com/office/drawing/2014/main" id="{8FF8118D-6E26-F445-9B7F-B66A1E819A09}"/>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624073" y="5002677"/>
            <a:ext cx="1857375" cy="428625"/>
          </a:xfrm>
          <a:prstGeom prst="rect">
            <a:avLst/>
          </a:prstGeom>
          <a:noFill/>
        </p:spPr>
      </p:pic>
      <p:sp>
        <p:nvSpPr>
          <p:cNvPr id="22" name="Rectangle 19">
            <a:extLst>
              <a:ext uri="{FF2B5EF4-FFF2-40B4-BE49-F238E27FC236}">
                <a16:creationId xmlns:a16="http://schemas.microsoft.com/office/drawing/2014/main" id="{951E212B-3547-7242-AD69-B80C9E36F767}"/>
              </a:ext>
            </a:extLst>
          </p:cNvPr>
          <p:cNvSpPr>
            <a:spLocks noChangeArrowheads="1"/>
          </p:cNvSpPr>
          <p:nvPr/>
        </p:nvSpPr>
        <p:spPr bwMode="auto">
          <a:xfrm>
            <a:off x="2328673" y="522235"/>
            <a:ext cx="18473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a:latin typeface="Arial" pitchFamily="34" charset="0"/>
            </a:endParaRPr>
          </a:p>
        </p:txBody>
      </p:sp>
      <p:sp>
        <p:nvSpPr>
          <p:cNvPr id="23" name="TextBox 22">
            <a:extLst>
              <a:ext uri="{FF2B5EF4-FFF2-40B4-BE49-F238E27FC236}">
                <a16:creationId xmlns:a16="http://schemas.microsoft.com/office/drawing/2014/main" id="{CAB38778-5A27-714D-9F94-88F76C2A786E}"/>
              </a:ext>
            </a:extLst>
          </p:cNvPr>
          <p:cNvSpPr txBox="1"/>
          <p:nvPr/>
        </p:nvSpPr>
        <p:spPr>
          <a:xfrm>
            <a:off x="5833872" y="4316877"/>
            <a:ext cx="2057400" cy="461665"/>
          </a:xfrm>
          <a:prstGeom prst="rect">
            <a:avLst/>
          </a:prstGeom>
          <a:noFill/>
        </p:spPr>
        <p:txBody>
          <a:bodyPr wrap="square" rtlCol="0">
            <a:spAutoFit/>
          </a:bodyPr>
          <a:lstStyle/>
          <a:p>
            <a:r>
              <a:rPr lang="en-US" sz="2400" dirty="0"/>
              <a:t>q=z</a:t>
            </a:r>
          </a:p>
        </p:txBody>
      </p:sp>
    </p:spTree>
    <p:extLst>
      <p:ext uri="{BB962C8B-B14F-4D97-AF65-F5344CB8AC3E}">
        <p14:creationId xmlns:p14="http://schemas.microsoft.com/office/powerpoint/2010/main" val="2129661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62810A1B-4A6D-E946-9F33-BE7AF64A8D00}"/>
              </a:ext>
            </a:extLst>
          </p:cNvPr>
          <p:cNvSpPr>
            <a:spLocks noGrp="1"/>
          </p:cNvSpPr>
          <p:nvPr>
            <p:ph type="ctrTitle"/>
          </p:nvPr>
        </p:nvSpPr>
        <p:spPr>
          <a:xfrm>
            <a:off x="1784484" y="381000"/>
            <a:ext cx="8197716" cy="1447801"/>
          </a:xfrm>
        </p:spPr>
        <p:txBody>
          <a:bodyPr/>
          <a:lstStyle/>
          <a:p>
            <a:pPr algn="l"/>
            <a:r>
              <a:rPr lang="en-US" dirty="0"/>
              <a:t>Get FOCs (him)</a:t>
            </a:r>
          </a:p>
        </p:txBody>
      </p:sp>
      <p:sp>
        <p:nvSpPr>
          <p:cNvPr id="13" name="Subtitle 2">
            <a:extLst>
              <a:ext uri="{FF2B5EF4-FFF2-40B4-BE49-F238E27FC236}">
                <a16:creationId xmlns:a16="http://schemas.microsoft.com/office/drawing/2014/main" id="{9DB9F9F9-A583-7C4D-9C16-122C3D5FAB97}"/>
              </a:ext>
            </a:extLst>
          </p:cNvPr>
          <p:cNvSpPr>
            <a:spLocks noGrp="1"/>
          </p:cNvSpPr>
          <p:nvPr>
            <p:ph type="subTitle" idx="1"/>
          </p:nvPr>
        </p:nvSpPr>
        <p:spPr>
          <a:xfrm>
            <a:off x="2743200" y="2390775"/>
            <a:ext cx="7086600" cy="3248025"/>
          </a:xfrm>
        </p:spPr>
        <p:txBody>
          <a:bodyPr/>
          <a:lstStyle/>
          <a:p>
            <a:pPr algn="l"/>
            <a:r>
              <a:rPr lang="en-US" dirty="0" err="1"/>
              <a:t>dU</a:t>
            </a:r>
            <a:r>
              <a:rPr lang="en-US" dirty="0"/>
              <a:t>/</a:t>
            </a:r>
            <a:r>
              <a:rPr lang="en-US" dirty="0" err="1"/>
              <a:t>dX</a:t>
            </a:r>
            <a:r>
              <a:rPr lang="en-US" dirty="0"/>
              <a:t>= f(</a:t>
            </a:r>
            <a:r>
              <a:rPr lang="el-GR" dirty="0"/>
              <a:t>ρ</a:t>
            </a:r>
            <a:r>
              <a:rPr lang="en-US" dirty="0"/>
              <a:t>, </a:t>
            </a:r>
            <a:r>
              <a:rPr lang="en-US" dirty="0" err="1">
                <a:latin typeface="Iskoola Pota" pitchFamily="34" charset="0"/>
                <a:cs typeface="Iskoola Pota" pitchFamily="34" charset="0"/>
              </a:rPr>
              <a:t>I</a:t>
            </a:r>
            <a:r>
              <a:rPr lang="en-US" baseline="-25000" dirty="0" err="1"/>
              <a:t>h</a:t>
            </a:r>
            <a:r>
              <a:rPr lang="en-US" dirty="0"/>
              <a:t>,       ) =0 </a:t>
            </a:r>
          </a:p>
          <a:p>
            <a:pPr algn="l"/>
            <a:r>
              <a:rPr lang="en-US" dirty="0" err="1"/>
              <a:t>dU</a:t>
            </a:r>
            <a:r>
              <a:rPr lang="en-US" dirty="0"/>
              <a:t>/</a:t>
            </a:r>
            <a:r>
              <a:rPr lang="en-US" dirty="0" err="1"/>
              <a:t>dq</a:t>
            </a:r>
            <a:r>
              <a:rPr lang="en-US" dirty="0"/>
              <a:t> = f(</a:t>
            </a:r>
            <a:r>
              <a:rPr lang="el-GR" dirty="0"/>
              <a:t>ρ</a:t>
            </a:r>
            <a:r>
              <a:rPr lang="en-US" dirty="0"/>
              <a:t>, </a:t>
            </a:r>
            <a:r>
              <a:rPr lang="en-US" dirty="0" err="1">
                <a:latin typeface="Iskoola Pota" pitchFamily="34" charset="0"/>
              </a:rPr>
              <a:t>I</a:t>
            </a:r>
            <a:r>
              <a:rPr lang="en-US" baseline="-25000" dirty="0" err="1"/>
              <a:t>h</a:t>
            </a:r>
            <a:r>
              <a:rPr lang="en-US" dirty="0"/>
              <a:t>,       ) =0</a:t>
            </a:r>
          </a:p>
          <a:p>
            <a:pPr algn="l"/>
            <a:endParaRPr lang="en-US" dirty="0"/>
          </a:p>
          <a:p>
            <a:pPr algn="l"/>
            <a:r>
              <a:rPr lang="en-US" dirty="0"/>
              <a:t>What variables determine distribution?</a:t>
            </a:r>
          </a:p>
          <a:p>
            <a:pPr algn="l"/>
            <a:r>
              <a:rPr lang="en-US" dirty="0"/>
              <a:t>What is the credible threat that each can make? </a:t>
            </a:r>
          </a:p>
        </p:txBody>
      </p:sp>
      <p:pic>
        <p:nvPicPr>
          <p:cNvPr id="14" name="Picture 1">
            <a:extLst>
              <a:ext uri="{FF2B5EF4-FFF2-40B4-BE49-F238E27FC236}">
                <a16:creationId xmlns:a16="http://schemas.microsoft.com/office/drawing/2014/main" id="{2F50D55A-AB7A-1F4B-812A-A0A911B4009D}"/>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71954" y="1981201"/>
            <a:ext cx="352522" cy="409575"/>
          </a:xfrm>
          <a:prstGeom prst="rect">
            <a:avLst/>
          </a:prstGeom>
          <a:noFill/>
        </p:spPr>
      </p:pic>
      <p:pic>
        <p:nvPicPr>
          <p:cNvPr id="15" name="Picture 1">
            <a:extLst>
              <a:ext uri="{FF2B5EF4-FFF2-40B4-BE49-F238E27FC236}">
                <a16:creationId xmlns:a16="http://schemas.microsoft.com/office/drawing/2014/main" id="{AB53253F-13A9-5642-93C6-1B314B18A051}"/>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48154" y="2514601"/>
            <a:ext cx="352522" cy="409575"/>
          </a:xfrm>
          <a:prstGeom prst="rect">
            <a:avLst/>
          </a:prstGeom>
          <a:noFill/>
        </p:spPr>
      </p:pic>
    </p:spTree>
    <p:extLst>
      <p:ext uri="{BB962C8B-B14F-4D97-AF65-F5344CB8AC3E}">
        <p14:creationId xmlns:p14="http://schemas.microsoft.com/office/powerpoint/2010/main" val="253319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9E3C3093-8C44-1E44-B86C-FF427CF45407}"/>
              </a:ext>
            </a:extLst>
          </p:cNvPr>
          <p:cNvSpPr txBox="1">
            <a:spLocks/>
          </p:cNvSpPr>
          <p:nvPr/>
        </p:nvSpPr>
        <p:spPr>
          <a:xfrm>
            <a:off x="1784484" y="286603"/>
            <a:ext cx="9371196"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Learning Objectives:</a:t>
            </a:r>
          </a:p>
        </p:txBody>
      </p:sp>
      <p:sp>
        <p:nvSpPr>
          <p:cNvPr id="13" name="Content Placeholder 2">
            <a:extLst>
              <a:ext uri="{FF2B5EF4-FFF2-40B4-BE49-F238E27FC236}">
                <a16:creationId xmlns:a16="http://schemas.microsoft.com/office/drawing/2014/main" id="{12849075-17B7-C54E-B3B4-C7188D40DCB4}"/>
              </a:ext>
            </a:extLst>
          </p:cNvPr>
          <p:cNvSpPr txBox="1">
            <a:spLocks/>
          </p:cNvSpPr>
          <p:nvPr/>
        </p:nvSpPr>
        <p:spPr>
          <a:xfrm>
            <a:off x="2725901" y="2124454"/>
            <a:ext cx="8429779" cy="3269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dirty="0"/>
              <a:t>Explain the purpose of gender bargaining models</a:t>
            </a:r>
          </a:p>
          <a:p>
            <a:pPr marL="342900" indent="-342900" algn="l">
              <a:buFont typeface="Arial" panose="020B0604020202020204" pitchFamily="34" charset="0"/>
              <a:buChar char="•"/>
            </a:pPr>
            <a:r>
              <a:rPr lang="en-US" dirty="0"/>
              <a:t>Explain the main types of model: Cooperative, Non-cooperative, Nested</a:t>
            </a:r>
          </a:p>
          <a:p>
            <a:pPr marL="342900" indent="-342900" algn="l">
              <a:buFont typeface="Arial" panose="020B0604020202020204" pitchFamily="34" charset="0"/>
              <a:buChar char="•"/>
            </a:pPr>
            <a:r>
              <a:rPr lang="en-US" dirty="0"/>
              <a:t>Use both types of basic model to predict impact of changes in economics context or individual characteristics on bargaining power.</a:t>
            </a:r>
          </a:p>
        </p:txBody>
      </p:sp>
    </p:spTree>
    <p:extLst>
      <p:ext uri="{BB962C8B-B14F-4D97-AF65-F5344CB8AC3E}">
        <p14:creationId xmlns:p14="http://schemas.microsoft.com/office/powerpoint/2010/main" val="666619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0A2F350C-9504-5F4A-B9E9-1E80FBE6FACF}"/>
              </a:ext>
            </a:extLst>
          </p:cNvPr>
          <p:cNvSpPr txBox="1">
            <a:spLocks/>
          </p:cNvSpPr>
          <p:nvPr/>
        </p:nvSpPr>
        <p:spPr>
          <a:xfrm>
            <a:off x="1835192" y="286603"/>
            <a:ext cx="9320488"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What Determines T.P.s?</a:t>
            </a:r>
          </a:p>
        </p:txBody>
      </p:sp>
      <p:sp>
        <p:nvSpPr>
          <p:cNvPr id="13" name="Content Placeholder 2">
            <a:extLst>
              <a:ext uri="{FF2B5EF4-FFF2-40B4-BE49-F238E27FC236}">
                <a16:creationId xmlns:a16="http://schemas.microsoft.com/office/drawing/2014/main" id="{F53B240E-2BF6-3448-846F-57B3B3A24CCC}"/>
              </a:ext>
            </a:extLst>
          </p:cNvPr>
          <p:cNvSpPr txBox="1">
            <a:spLocks/>
          </p:cNvSpPr>
          <p:nvPr/>
        </p:nvSpPr>
        <p:spPr>
          <a:xfrm>
            <a:off x="2816352" y="1845734"/>
            <a:ext cx="8339328"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Income/earnings </a:t>
            </a:r>
          </a:p>
          <a:p>
            <a:pPr algn="l">
              <a:buFont typeface="Arial" panose="020B0604020202020204" pitchFamily="34" charset="0"/>
              <a:buChar char="•"/>
            </a:pPr>
            <a:r>
              <a:rPr lang="en-US" dirty="0"/>
              <a:t> Assets</a:t>
            </a:r>
          </a:p>
          <a:p>
            <a:pPr algn="l">
              <a:buFont typeface="Arial" panose="020B0604020202020204" pitchFamily="34" charset="0"/>
              <a:buChar char="•"/>
            </a:pPr>
            <a:r>
              <a:rPr lang="en-US" dirty="0"/>
              <a:t> Social Welfare Benefits</a:t>
            </a:r>
          </a:p>
          <a:p>
            <a:pPr algn="l">
              <a:buFont typeface="Arial" panose="020B0604020202020204" pitchFamily="34" charset="0"/>
              <a:buChar char="•"/>
            </a:pPr>
            <a:r>
              <a:rPr lang="en-US" dirty="0"/>
              <a:t> Perceptions</a:t>
            </a:r>
          </a:p>
          <a:p>
            <a:pPr algn="l">
              <a:buFont typeface="Arial" panose="020B0604020202020204" pitchFamily="34" charset="0"/>
              <a:buChar char="•"/>
            </a:pPr>
            <a:r>
              <a:rPr lang="en-US" dirty="0"/>
              <a:t> Identity (“doing gender,” incorporates above)</a:t>
            </a:r>
            <a:endParaRPr lang="en-US" dirty="0">
              <a:solidFill>
                <a:srgbClr val="FF0000"/>
              </a:solidFill>
            </a:endParaRPr>
          </a:p>
          <a:p>
            <a:pPr algn="l">
              <a:buFont typeface="Arial" panose="020B0604020202020204" pitchFamily="34" charset="0"/>
              <a:buChar char="•"/>
            </a:pPr>
            <a:r>
              <a:rPr lang="en-US" dirty="0">
                <a:solidFill>
                  <a:srgbClr val="FF0000"/>
                </a:solidFill>
              </a:rPr>
              <a:t>Relative value of (lost) housework</a:t>
            </a:r>
          </a:p>
          <a:p>
            <a:endParaRPr lang="en-US" dirty="0"/>
          </a:p>
        </p:txBody>
      </p:sp>
    </p:spTree>
    <p:extLst>
      <p:ext uri="{BB962C8B-B14F-4D97-AF65-F5344CB8AC3E}">
        <p14:creationId xmlns:p14="http://schemas.microsoft.com/office/powerpoint/2010/main" val="10717692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0768C3A6-6B61-7F44-9D39-818F8273805A}"/>
              </a:ext>
            </a:extLst>
          </p:cNvPr>
          <p:cNvSpPr txBox="1">
            <a:spLocks/>
          </p:cNvSpPr>
          <p:nvPr/>
        </p:nvSpPr>
        <p:spPr>
          <a:xfrm>
            <a:off x="1818278" y="286603"/>
            <a:ext cx="9337401"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t>Separate Spheres:</a:t>
            </a:r>
            <a:endParaRPr lang="en-US" dirty="0"/>
          </a:p>
        </p:txBody>
      </p:sp>
      <p:sp>
        <p:nvSpPr>
          <p:cNvPr id="13" name="Content Placeholder 2">
            <a:extLst>
              <a:ext uri="{FF2B5EF4-FFF2-40B4-BE49-F238E27FC236}">
                <a16:creationId xmlns:a16="http://schemas.microsoft.com/office/drawing/2014/main" id="{3A7BE116-8FF7-8041-93E4-87AF81D68385}"/>
              </a:ext>
            </a:extLst>
          </p:cNvPr>
          <p:cNvSpPr txBox="1">
            <a:spLocks/>
          </p:cNvSpPr>
          <p:nvPr/>
        </p:nvSpPr>
        <p:spPr>
          <a:xfrm>
            <a:off x="2757055" y="1845734"/>
            <a:ext cx="8398624"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dirty="0"/>
          </a:p>
          <a:p>
            <a:pPr algn="l"/>
            <a:r>
              <a:rPr lang="en-US" dirty="0"/>
              <a:t>Another version of same model, in which some q supplied only by male or female. </a:t>
            </a:r>
          </a:p>
          <a:p>
            <a:pPr algn="l"/>
            <a:endParaRPr lang="en-US" dirty="0"/>
          </a:p>
          <a:p>
            <a:pPr algn="l"/>
            <a:r>
              <a:rPr lang="en-US" dirty="0"/>
              <a:t>This may help with coordination and efficiency, by providing a “focal point,” or increase MP through specialization.</a:t>
            </a:r>
          </a:p>
          <a:p>
            <a:pPr algn="l"/>
            <a:endParaRPr lang="en-US" dirty="0"/>
          </a:p>
        </p:txBody>
      </p:sp>
    </p:spTree>
    <p:extLst>
      <p:ext uri="{BB962C8B-B14F-4D97-AF65-F5344CB8AC3E}">
        <p14:creationId xmlns:p14="http://schemas.microsoft.com/office/powerpoint/2010/main" val="3850911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7E09DE4-CBAF-DA41-817A-8AB74F432B6E}"/>
              </a:ext>
            </a:extLst>
          </p:cNvPr>
          <p:cNvPicPr>
            <a:picLocks noChangeAspect="1"/>
          </p:cNvPicPr>
          <p:nvPr/>
        </p:nvPicPr>
        <p:blipFill>
          <a:blip r:embed="rId2"/>
          <a:stretch>
            <a:fillRect/>
          </a:stretch>
        </p:blipFill>
        <p:spPr>
          <a:xfrm>
            <a:off x="7531204" y="938137"/>
            <a:ext cx="2333184" cy="2154442"/>
          </a:xfrm>
          <a:prstGeom prst="rect">
            <a:avLst/>
          </a:prstGeom>
        </p:spPr>
      </p:pic>
      <p:pic>
        <p:nvPicPr>
          <p:cNvPr id="4" name="Picture 3" descr="C:\Users\romick\Desktop\New Logos - 2015\2 color\Economics_2c.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DBE2CE85-E02A-D64B-AAFF-DFEAF1762435}"/>
              </a:ext>
            </a:extLst>
          </p:cNvPr>
          <p:cNvSpPr txBox="1">
            <a:spLocks/>
          </p:cNvSpPr>
          <p:nvPr/>
        </p:nvSpPr>
        <p:spPr>
          <a:xfrm>
            <a:off x="1784483" y="-193752"/>
            <a:ext cx="9922773"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Households in Context: </a:t>
            </a:r>
          </a:p>
        </p:txBody>
      </p:sp>
      <p:pic>
        <p:nvPicPr>
          <p:cNvPr id="14" name="Picture 13">
            <a:extLst>
              <a:ext uri="{FF2B5EF4-FFF2-40B4-BE49-F238E27FC236}">
                <a16:creationId xmlns:a16="http://schemas.microsoft.com/office/drawing/2014/main" id="{3800F858-CF2A-ED42-A50B-A1361E9D442F}"/>
              </a:ext>
            </a:extLst>
          </p:cNvPr>
          <p:cNvPicPr>
            <a:picLocks noChangeAspect="1"/>
          </p:cNvPicPr>
          <p:nvPr/>
        </p:nvPicPr>
        <p:blipFill rotWithShape="1">
          <a:blip r:embed="rId4"/>
          <a:srcRect l="29793"/>
          <a:stretch/>
        </p:blipFill>
        <p:spPr>
          <a:xfrm>
            <a:off x="1784483" y="3092579"/>
            <a:ext cx="2297548" cy="2144020"/>
          </a:xfrm>
          <a:prstGeom prst="rect">
            <a:avLst/>
          </a:prstGeom>
        </p:spPr>
      </p:pic>
      <p:pic>
        <p:nvPicPr>
          <p:cNvPr id="15" name="Picture 14">
            <a:extLst>
              <a:ext uri="{FF2B5EF4-FFF2-40B4-BE49-F238E27FC236}">
                <a16:creationId xmlns:a16="http://schemas.microsoft.com/office/drawing/2014/main" id="{3849FBA5-020E-FA44-B8FD-738DEC808378}"/>
              </a:ext>
            </a:extLst>
          </p:cNvPr>
          <p:cNvPicPr>
            <a:picLocks noChangeAspect="1"/>
          </p:cNvPicPr>
          <p:nvPr/>
        </p:nvPicPr>
        <p:blipFill>
          <a:blip r:embed="rId5"/>
          <a:stretch>
            <a:fillRect/>
          </a:stretch>
        </p:blipFill>
        <p:spPr>
          <a:xfrm>
            <a:off x="8519850" y="3200953"/>
            <a:ext cx="3289300" cy="2463800"/>
          </a:xfrm>
          <a:prstGeom prst="rect">
            <a:avLst/>
          </a:prstGeom>
        </p:spPr>
      </p:pic>
      <p:pic>
        <p:nvPicPr>
          <p:cNvPr id="16" name="Picture 15">
            <a:extLst>
              <a:ext uri="{FF2B5EF4-FFF2-40B4-BE49-F238E27FC236}">
                <a16:creationId xmlns:a16="http://schemas.microsoft.com/office/drawing/2014/main" id="{79554989-0E2C-B846-BFAC-43B56AB65806}"/>
              </a:ext>
            </a:extLst>
          </p:cNvPr>
          <p:cNvPicPr>
            <a:picLocks noChangeAspect="1"/>
          </p:cNvPicPr>
          <p:nvPr/>
        </p:nvPicPr>
        <p:blipFill>
          <a:blip r:embed="rId6"/>
          <a:stretch>
            <a:fillRect/>
          </a:stretch>
        </p:blipFill>
        <p:spPr>
          <a:xfrm>
            <a:off x="4678099" y="2380075"/>
            <a:ext cx="2157047" cy="1781907"/>
          </a:xfrm>
          <a:prstGeom prst="rect">
            <a:avLst/>
          </a:prstGeom>
        </p:spPr>
      </p:pic>
      <p:sp>
        <p:nvSpPr>
          <p:cNvPr id="17" name="Rounded Rectangle 16">
            <a:extLst>
              <a:ext uri="{FF2B5EF4-FFF2-40B4-BE49-F238E27FC236}">
                <a16:creationId xmlns:a16="http://schemas.microsoft.com/office/drawing/2014/main" id="{4E9B8232-1E73-7F4C-9E0A-88F525888AD0}"/>
              </a:ext>
            </a:extLst>
          </p:cNvPr>
          <p:cNvSpPr/>
          <p:nvPr/>
        </p:nvSpPr>
        <p:spPr>
          <a:xfrm>
            <a:off x="4678099" y="1864260"/>
            <a:ext cx="2649416" cy="33096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Choice Set!</a:t>
            </a:r>
          </a:p>
        </p:txBody>
      </p:sp>
      <p:pic>
        <p:nvPicPr>
          <p:cNvPr id="18" name="Content Placeholder 9">
            <a:extLst>
              <a:ext uri="{FF2B5EF4-FFF2-40B4-BE49-F238E27FC236}">
                <a16:creationId xmlns:a16="http://schemas.microsoft.com/office/drawing/2014/main" id="{AD30699C-7EC9-8648-AA0A-50D9F04505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2931" y="1822515"/>
            <a:ext cx="1625600" cy="1625600"/>
          </a:xfrm>
          <a:prstGeom prst="rect">
            <a:avLst/>
          </a:prstGeom>
        </p:spPr>
      </p:pic>
      <p:pic>
        <p:nvPicPr>
          <p:cNvPr id="19" name="Picture 18">
            <a:extLst>
              <a:ext uri="{FF2B5EF4-FFF2-40B4-BE49-F238E27FC236}">
                <a16:creationId xmlns:a16="http://schemas.microsoft.com/office/drawing/2014/main" id="{7A8D77AE-A48B-4148-83D4-F2A062B239B1}"/>
              </a:ext>
            </a:extLst>
          </p:cNvPr>
          <p:cNvPicPr>
            <a:picLocks noChangeAspect="1"/>
          </p:cNvPicPr>
          <p:nvPr/>
        </p:nvPicPr>
        <p:blipFill>
          <a:blip r:embed="rId8"/>
          <a:stretch>
            <a:fillRect/>
          </a:stretch>
        </p:blipFill>
        <p:spPr>
          <a:xfrm>
            <a:off x="6007642" y="3706022"/>
            <a:ext cx="1340829" cy="1453661"/>
          </a:xfrm>
          <a:prstGeom prst="rect">
            <a:avLst/>
          </a:prstGeom>
        </p:spPr>
      </p:pic>
      <p:cxnSp>
        <p:nvCxnSpPr>
          <p:cNvPr id="20" name="Straight Arrow Connector 19">
            <a:extLst>
              <a:ext uri="{FF2B5EF4-FFF2-40B4-BE49-F238E27FC236}">
                <a16:creationId xmlns:a16="http://schemas.microsoft.com/office/drawing/2014/main" id="{D9D9EC9A-F687-BB44-908F-FD13404063CB}"/>
              </a:ext>
            </a:extLst>
          </p:cNvPr>
          <p:cNvCxnSpPr>
            <a:cxnSpLocks/>
          </p:cNvCxnSpPr>
          <p:nvPr/>
        </p:nvCxnSpPr>
        <p:spPr>
          <a:xfrm flipV="1">
            <a:off x="3400285" y="2481513"/>
            <a:ext cx="999879" cy="3674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A900D07-58A3-A944-B156-4DB93A7241C4}"/>
              </a:ext>
            </a:extLst>
          </p:cNvPr>
          <p:cNvCxnSpPr>
            <a:cxnSpLocks/>
          </p:cNvCxnSpPr>
          <p:nvPr/>
        </p:nvCxnSpPr>
        <p:spPr>
          <a:xfrm flipH="1">
            <a:off x="7491798" y="3001399"/>
            <a:ext cx="514727" cy="704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31FB568-90AA-3F45-8DE6-0F008C8E43F0}"/>
              </a:ext>
            </a:extLst>
          </p:cNvPr>
          <p:cNvCxnSpPr>
            <a:cxnSpLocks/>
          </p:cNvCxnSpPr>
          <p:nvPr/>
        </p:nvCxnSpPr>
        <p:spPr>
          <a:xfrm flipH="1">
            <a:off x="7531204" y="4224468"/>
            <a:ext cx="6294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702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9DCB223F-E61A-AD45-A43A-003FAE7AF20F}"/>
              </a:ext>
            </a:extLst>
          </p:cNvPr>
          <p:cNvSpPr txBox="1">
            <a:spLocks/>
          </p:cNvSpPr>
          <p:nvPr/>
        </p:nvSpPr>
        <p:spPr>
          <a:xfrm>
            <a:off x="1835192" y="286603"/>
            <a:ext cx="9320488"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t>Uses:</a:t>
            </a:r>
            <a:endParaRPr lang="en-US" dirty="0"/>
          </a:p>
        </p:txBody>
      </p:sp>
      <p:sp>
        <p:nvSpPr>
          <p:cNvPr id="13" name="Content Placeholder 2">
            <a:extLst>
              <a:ext uri="{FF2B5EF4-FFF2-40B4-BE49-F238E27FC236}">
                <a16:creationId xmlns:a16="http://schemas.microsoft.com/office/drawing/2014/main" id="{CF1D4158-9190-5749-9539-36F92D4F4272}"/>
              </a:ext>
            </a:extLst>
          </p:cNvPr>
          <p:cNvSpPr txBox="1">
            <a:spLocks/>
          </p:cNvSpPr>
          <p:nvPr/>
        </p:nvSpPr>
        <p:spPr>
          <a:xfrm>
            <a:off x="2812473" y="2037331"/>
            <a:ext cx="8343207" cy="264313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Include BP as variable in models of:</a:t>
            </a:r>
          </a:p>
          <a:p>
            <a:pPr algn="l"/>
            <a:r>
              <a:rPr lang="en-US" dirty="0"/>
              <a:t>Child education/health decisions</a:t>
            </a:r>
          </a:p>
          <a:p>
            <a:pPr algn="l"/>
            <a:r>
              <a:rPr lang="en-US" dirty="0"/>
              <a:t>Maternal health care decisions</a:t>
            </a:r>
          </a:p>
          <a:p>
            <a:pPr algn="l"/>
            <a:r>
              <a:rPr lang="en-US" dirty="0"/>
              <a:t>Agricultural production decisions: food versus commercial crops</a:t>
            </a:r>
          </a:p>
          <a:p>
            <a:pPr algn="l"/>
            <a:endParaRPr lang="en-US" dirty="0"/>
          </a:p>
        </p:txBody>
      </p:sp>
    </p:spTree>
    <p:extLst>
      <p:ext uri="{BB962C8B-B14F-4D97-AF65-F5344CB8AC3E}">
        <p14:creationId xmlns:p14="http://schemas.microsoft.com/office/powerpoint/2010/main" val="4143676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FCB037B0-862F-A845-8B84-1BC651E3AC9E}"/>
              </a:ext>
            </a:extLst>
          </p:cNvPr>
          <p:cNvSpPr txBox="1">
            <a:spLocks/>
          </p:cNvSpPr>
          <p:nvPr/>
        </p:nvSpPr>
        <p:spPr>
          <a:xfrm>
            <a:off x="1784483" y="306973"/>
            <a:ext cx="10058400" cy="1202849"/>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Limitations: Complicated Choices:</a:t>
            </a:r>
          </a:p>
        </p:txBody>
      </p:sp>
      <p:pic>
        <p:nvPicPr>
          <p:cNvPr id="13" name="Content Placeholder 6">
            <a:extLst>
              <a:ext uri="{FF2B5EF4-FFF2-40B4-BE49-F238E27FC236}">
                <a16:creationId xmlns:a16="http://schemas.microsoft.com/office/drawing/2014/main" id="{30395292-EA94-8943-B734-A1B9F58B8D40}"/>
              </a:ext>
            </a:extLst>
          </p:cNvPr>
          <p:cNvPicPr>
            <a:picLocks noChangeAspect="1"/>
          </p:cNvPicPr>
          <p:nvPr/>
        </p:nvPicPr>
        <p:blipFill>
          <a:blip r:embed="rId3"/>
          <a:stretch>
            <a:fillRect/>
          </a:stretch>
        </p:blipFill>
        <p:spPr>
          <a:xfrm>
            <a:off x="1588452" y="1656513"/>
            <a:ext cx="1992923" cy="1934309"/>
          </a:xfrm>
          <a:prstGeom prst="rect">
            <a:avLst/>
          </a:prstGeom>
        </p:spPr>
      </p:pic>
      <p:pic>
        <p:nvPicPr>
          <p:cNvPr id="14" name="Picture 13">
            <a:extLst>
              <a:ext uri="{FF2B5EF4-FFF2-40B4-BE49-F238E27FC236}">
                <a16:creationId xmlns:a16="http://schemas.microsoft.com/office/drawing/2014/main" id="{04BD6EA4-D6F8-2B48-826D-E349D9B787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5579" y="3126364"/>
            <a:ext cx="1688120" cy="2321169"/>
          </a:xfrm>
          <a:prstGeom prst="rect">
            <a:avLst/>
          </a:prstGeom>
        </p:spPr>
      </p:pic>
      <p:pic>
        <p:nvPicPr>
          <p:cNvPr id="15" name="Picture 14">
            <a:extLst>
              <a:ext uri="{FF2B5EF4-FFF2-40B4-BE49-F238E27FC236}">
                <a16:creationId xmlns:a16="http://schemas.microsoft.com/office/drawing/2014/main" id="{54CD6724-9F30-6A42-9F72-25526C50429B}"/>
              </a:ext>
            </a:extLst>
          </p:cNvPr>
          <p:cNvPicPr>
            <a:picLocks noChangeAspect="1"/>
          </p:cNvPicPr>
          <p:nvPr/>
        </p:nvPicPr>
        <p:blipFill>
          <a:blip r:embed="rId5"/>
          <a:stretch>
            <a:fillRect/>
          </a:stretch>
        </p:blipFill>
        <p:spPr>
          <a:xfrm>
            <a:off x="4988144" y="3590822"/>
            <a:ext cx="1629509" cy="1897837"/>
          </a:xfrm>
          <a:prstGeom prst="rect">
            <a:avLst/>
          </a:prstGeom>
        </p:spPr>
      </p:pic>
      <p:sp>
        <p:nvSpPr>
          <p:cNvPr id="18" name="TextBox 17">
            <a:extLst>
              <a:ext uri="{FF2B5EF4-FFF2-40B4-BE49-F238E27FC236}">
                <a16:creationId xmlns:a16="http://schemas.microsoft.com/office/drawing/2014/main" id="{84B31C86-C968-FE40-9DE0-B55D2C488EBC}"/>
              </a:ext>
            </a:extLst>
          </p:cNvPr>
          <p:cNvSpPr txBox="1"/>
          <p:nvPr/>
        </p:nvSpPr>
        <p:spPr>
          <a:xfrm>
            <a:off x="7986760" y="2202469"/>
            <a:ext cx="3001108" cy="461665"/>
          </a:xfrm>
          <a:prstGeom prst="rect">
            <a:avLst/>
          </a:prstGeom>
          <a:noFill/>
        </p:spPr>
        <p:txBody>
          <a:bodyPr wrap="square" rtlCol="0">
            <a:spAutoFit/>
          </a:bodyPr>
          <a:lstStyle/>
          <a:p>
            <a:r>
              <a:rPr lang="en-US" sz="2400" dirty="0"/>
              <a:t>Buy land or schooling?</a:t>
            </a:r>
          </a:p>
        </p:txBody>
      </p:sp>
      <p:pic>
        <p:nvPicPr>
          <p:cNvPr id="19" name="Picture 18">
            <a:extLst>
              <a:ext uri="{FF2B5EF4-FFF2-40B4-BE49-F238E27FC236}">
                <a16:creationId xmlns:a16="http://schemas.microsoft.com/office/drawing/2014/main" id="{79E26AD7-386E-834A-A046-8DCD3723C5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9471" y="3530970"/>
            <a:ext cx="1850624" cy="2321169"/>
          </a:xfrm>
          <a:prstGeom prst="rect">
            <a:avLst/>
          </a:prstGeom>
        </p:spPr>
      </p:pic>
      <p:sp>
        <p:nvSpPr>
          <p:cNvPr id="20" name="Up Arrow 19">
            <a:extLst>
              <a:ext uri="{FF2B5EF4-FFF2-40B4-BE49-F238E27FC236}">
                <a16:creationId xmlns:a16="http://schemas.microsoft.com/office/drawing/2014/main" id="{61508AD7-A8B3-6C4F-81C8-5F088B7D057B}"/>
              </a:ext>
            </a:extLst>
          </p:cNvPr>
          <p:cNvSpPr/>
          <p:nvPr/>
        </p:nvSpPr>
        <p:spPr>
          <a:xfrm rot="1588826">
            <a:off x="9065351" y="3537999"/>
            <a:ext cx="269487" cy="902550"/>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Up Arrow 21">
            <a:extLst>
              <a:ext uri="{FF2B5EF4-FFF2-40B4-BE49-F238E27FC236}">
                <a16:creationId xmlns:a16="http://schemas.microsoft.com/office/drawing/2014/main" id="{EE24F3AD-1E9C-1349-9F73-DA3AE50FAC0D}"/>
              </a:ext>
            </a:extLst>
          </p:cNvPr>
          <p:cNvSpPr/>
          <p:nvPr/>
        </p:nvSpPr>
        <p:spPr>
          <a:xfrm rot="3322947">
            <a:off x="6797905" y="3288979"/>
            <a:ext cx="240758" cy="1552900"/>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a:extLst>
              <a:ext uri="{FF2B5EF4-FFF2-40B4-BE49-F238E27FC236}">
                <a16:creationId xmlns:a16="http://schemas.microsoft.com/office/drawing/2014/main" id="{35C7F74A-15F0-7B44-8FDC-AC953BDDC305}"/>
              </a:ext>
            </a:extLst>
          </p:cNvPr>
          <p:cNvSpPr/>
          <p:nvPr/>
        </p:nvSpPr>
        <p:spPr>
          <a:xfrm rot="4492120" flipH="1">
            <a:off x="5323356" y="2248961"/>
            <a:ext cx="361997" cy="2356484"/>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extLst>
              <a:ext uri="{FF2B5EF4-FFF2-40B4-BE49-F238E27FC236}">
                <a16:creationId xmlns:a16="http://schemas.microsoft.com/office/drawing/2014/main" id="{A2D3D1F3-1EC8-FA4F-B54A-75F8D4EBEA60}"/>
              </a:ext>
            </a:extLst>
          </p:cNvPr>
          <p:cNvSpPr/>
          <p:nvPr/>
        </p:nvSpPr>
        <p:spPr>
          <a:xfrm rot="5400000" flipH="1">
            <a:off x="4807145" y="1110701"/>
            <a:ext cx="361997" cy="2356484"/>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604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3">
            <a:extLst>
              <a:ext uri="{BEBA8EAE-BF5A-486C-A8C5-ECC9F3942E4B}">
                <a14:imgProps xmlns:a14="http://schemas.microsoft.com/office/drawing/2010/main">
                  <a14:imgLayer r:embed="rId4">
                    <a14:imgEffect>
                      <a14:backgroundRemoval t="20625" b="65000" l="28571" r="52381">
                        <a14:foregroundMark x1="34603" y1="65000" x2="34603" y2="65000"/>
                        <a14:backgroundMark x1="31746" y1="26875" x2="31746" y2="26875"/>
                        <a14:backgroundMark x1="29206" y1="56875" x2="29206" y2="56875"/>
                      </a14:backgroundRemoval>
                    </a14:imgEffect>
                    <a14:imgEffect>
                      <a14:saturation sat="0"/>
                    </a14:imgEffect>
                  </a14:imgLayer>
                </a14:imgProps>
              </a:ext>
            </a:extLst>
          </a:blip>
          <a:srcRect l="25906" t="15910" r="44559" b="32116"/>
          <a:stretch/>
        </p:blipFill>
        <p:spPr>
          <a:xfrm>
            <a:off x="2419778" y="1156651"/>
            <a:ext cx="1868658" cy="1464531"/>
          </a:xfrm>
          <a:prstGeom prst="rect">
            <a:avLst/>
          </a:prstGeom>
        </p:spPr>
      </p:pic>
      <p:sp>
        <p:nvSpPr>
          <p:cNvPr id="14" name="Up Arrow 13"/>
          <p:cNvSpPr/>
          <p:nvPr/>
        </p:nvSpPr>
        <p:spPr>
          <a:xfrm rot="16200000" flipV="1">
            <a:off x="5167993" y="1367922"/>
            <a:ext cx="484632" cy="1494108"/>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5"/>
          <a:stretch>
            <a:fillRect/>
          </a:stretch>
        </p:blipFill>
        <p:spPr>
          <a:xfrm>
            <a:off x="5347855" y="991125"/>
            <a:ext cx="6552223" cy="2235200"/>
          </a:xfrm>
          <a:prstGeom prst="rect">
            <a:avLst/>
          </a:prstGeom>
        </p:spPr>
      </p:pic>
      <p:sp>
        <p:nvSpPr>
          <p:cNvPr id="16" name="Subtitle 2"/>
          <p:cNvSpPr>
            <a:spLocks noGrp="1"/>
          </p:cNvSpPr>
          <p:nvPr>
            <p:ph type="subTitle" idx="1"/>
          </p:nvPr>
        </p:nvSpPr>
        <p:spPr>
          <a:xfrm>
            <a:off x="2036393" y="3637171"/>
            <a:ext cx="9504818" cy="1483820"/>
          </a:xfrm>
        </p:spPr>
        <p:txBody>
          <a:bodyPr>
            <a:normAutofit/>
          </a:bodyPr>
          <a:lstStyle/>
          <a:p>
            <a:pPr algn="l"/>
            <a:r>
              <a:rPr lang="en-US" sz="5400" b="1" dirty="0"/>
              <a:t>Choice: </a:t>
            </a:r>
          </a:p>
        </p:txBody>
      </p:sp>
    </p:spTree>
    <p:extLst>
      <p:ext uri="{BB962C8B-B14F-4D97-AF65-F5344CB8AC3E}">
        <p14:creationId xmlns:p14="http://schemas.microsoft.com/office/powerpoint/2010/main" val="151358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ctrTitle"/>
          </p:nvPr>
        </p:nvSpPr>
        <p:spPr>
          <a:xfrm>
            <a:off x="1829950" y="729661"/>
            <a:ext cx="9208477" cy="1142999"/>
          </a:xfrm>
        </p:spPr>
        <p:txBody>
          <a:bodyPr>
            <a:noAutofit/>
          </a:bodyPr>
          <a:lstStyle/>
          <a:p>
            <a:pPr algn="l"/>
            <a:r>
              <a:rPr lang="en-US" sz="4400" dirty="0"/>
              <a:t>Standard Neo-Classical Unitary Household Model</a:t>
            </a:r>
          </a:p>
        </p:txBody>
      </p:sp>
      <p:sp>
        <p:nvSpPr>
          <p:cNvPr id="13" name="Subtitle 2"/>
          <p:cNvSpPr>
            <a:spLocks noGrp="1"/>
          </p:cNvSpPr>
          <p:nvPr>
            <p:ph type="subTitle" idx="1"/>
          </p:nvPr>
        </p:nvSpPr>
        <p:spPr>
          <a:xfrm>
            <a:off x="2699237" y="2253659"/>
            <a:ext cx="8229600" cy="3188677"/>
          </a:xfrm>
        </p:spPr>
        <p:txBody>
          <a:bodyPr/>
          <a:lstStyle/>
          <a:p>
            <a:pPr algn="l"/>
            <a:r>
              <a:rPr lang="en-US" dirty="0">
                <a:latin typeface="+mj-lt"/>
              </a:rPr>
              <a:t>Max U = U (X,z,l</a:t>
            </a:r>
            <a:r>
              <a:rPr lang="en-US" baseline="-25000" dirty="0">
                <a:latin typeface="+mj-lt"/>
              </a:rPr>
              <a:t>1</a:t>
            </a:r>
            <a:r>
              <a:rPr lang="en-US" dirty="0">
                <a:latin typeface="+mj-lt"/>
              </a:rPr>
              <a:t>,l</a:t>
            </a:r>
            <a:r>
              <a:rPr lang="en-US" baseline="-25000" dirty="0">
                <a:latin typeface="+mj-lt"/>
              </a:rPr>
              <a:t>2</a:t>
            </a:r>
            <a:r>
              <a:rPr lang="en-US" dirty="0">
                <a:latin typeface="+mj-lt"/>
              </a:rPr>
              <a:t>)</a:t>
            </a:r>
          </a:p>
          <a:p>
            <a:pPr algn="l"/>
            <a:r>
              <a:rPr lang="en-US" dirty="0">
                <a:latin typeface="+mj-lt"/>
              </a:rPr>
              <a:t>Where X = x</a:t>
            </a:r>
            <a:r>
              <a:rPr lang="en-US" baseline="-25000" dirty="0">
                <a:latin typeface="+mj-lt"/>
              </a:rPr>
              <a:t>1</a:t>
            </a:r>
            <a:r>
              <a:rPr lang="en-US" dirty="0">
                <a:latin typeface="+mj-lt"/>
              </a:rPr>
              <a:t>+x</a:t>
            </a:r>
            <a:r>
              <a:rPr lang="en-US" baseline="-25000" dirty="0">
                <a:latin typeface="+mj-lt"/>
              </a:rPr>
              <a:t>2</a:t>
            </a:r>
            <a:r>
              <a:rPr lang="en-US" dirty="0">
                <a:latin typeface="+mj-lt"/>
              </a:rPr>
              <a:t>=y(w</a:t>
            </a:r>
            <a:r>
              <a:rPr lang="en-US" baseline="-25000" dirty="0">
                <a:latin typeface="+mj-lt"/>
              </a:rPr>
              <a:t>1</a:t>
            </a:r>
            <a:r>
              <a:rPr lang="en-US" dirty="0">
                <a:latin typeface="+mj-lt"/>
              </a:rPr>
              <a:t>t</a:t>
            </a:r>
            <a:r>
              <a:rPr lang="en-US" baseline="-25000" dirty="0">
                <a:latin typeface="+mj-lt"/>
              </a:rPr>
              <a:t>1</a:t>
            </a:r>
            <a:r>
              <a:rPr lang="en-US" dirty="0">
                <a:latin typeface="+mj-lt"/>
              </a:rPr>
              <a:t>+w</a:t>
            </a:r>
            <a:r>
              <a:rPr lang="en-US" baseline="-25000" dirty="0">
                <a:latin typeface="+mj-lt"/>
              </a:rPr>
              <a:t>2</a:t>
            </a:r>
            <a:r>
              <a:rPr lang="en-US" dirty="0">
                <a:latin typeface="+mj-lt"/>
              </a:rPr>
              <a:t>t</a:t>
            </a:r>
            <a:r>
              <a:rPr lang="en-US" baseline="-25000" dirty="0">
                <a:latin typeface="+mj-lt"/>
              </a:rPr>
              <a:t>2</a:t>
            </a:r>
            <a:r>
              <a:rPr lang="en-US" dirty="0">
                <a:latin typeface="+mj-lt"/>
              </a:rPr>
              <a:t>+y</a:t>
            </a:r>
            <a:r>
              <a:rPr lang="en-US" baseline="-25000" dirty="0">
                <a:latin typeface="+mj-lt"/>
              </a:rPr>
              <a:t>1</a:t>
            </a:r>
            <a:r>
              <a:rPr lang="en-US" dirty="0">
                <a:latin typeface="+mj-lt"/>
              </a:rPr>
              <a:t>+y</a:t>
            </a:r>
            <a:r>
              <a:rPr lang="en-US" baseline="-25000" dirty="0">
                <a:latin typeface="+mj-lt"/>
              </a:rPr>
              <a:t>2</a:t>
            </a:r>
            <a:r>
              <a:rPr lang="en-US" dirty="0">
                <a:latin typeface="+mj-lt"/>
              </a:rPr>
              <a:t>) and</a:t>
            </a:r>
          </a:p>
          <a:p>
            <a:pPr algn="l"/>
            <a:r>
              <a:rPr lang="en-US" dirty="0">
                <a:latin typeface="+mj-lt"/>
              </a:rPr>
              <a:t>Z=Z(h</a:t>
            </a:r>
            <a:r>
              <a:rPr lang="en-US" baseline="-25000" dirty="0">
                <a:latin typeface="+mj-lt"/>
              </a:rPr>
              <a:t>1</a:t>
            </a:r>
            <a:r>
              <a:rPr lang="en-US" dirty="0">
                <a:latin typeface="+mj-lt"/>
              </a:rPr>
              <a:t>, h</a:t>
            </a:r>
            <a:r>
              <a:rPr lang="en-US" baseline="-25000" dirty="0">
                <a:latin typeface="+mj-lt"/>
              </a:rPr>
              <a:t>2</a:t>
            </a:r>
            <a:r>
              <a:rPr lang="en-US" dirty="0">
                <a:latin typeface="+mj-lt"/>
              </a:rPr>
              <a:t>)</a:t>
            </a:r>
          </a:p>
          <a:p>
            <a:pPr algn="l"/>
            <a:endParaRPr lang="en-US" dirty="0">
              <a:latin typeface="+mj-lt"/>
            </a:endParaRPr>
          </a:p>
          <a:p>
            <a:pPr algn="l"/>
            <a:r>
              <a:rPr lang="en-US" dirty="0">
                <a:latin typeface="+mj-lt"/>
              </a:rPr>
              <a:t>Implication: any increase in y produces same change in </a:t>
            </a:r>
            <a:r>
              <a:rPr lang="en-US" dirty="0" err="1">
                <a:latin typeface="+mj-lt"/>
              </a:rPr>
              <a:t>x’s</a:t>
            </a:r>
            <a:r>
              <a:rPr lang="en-US" dirty="0">
                <a:latin typeface="+mj-lt"/>
              </a:rPr>
              <a:t> and U</a:t>
            </a:r>
            <a:r>
              <a:rPr lang="en-US" dirty="0"/>
              <a:t>. </a:t>
            </a:r>
          </a:p>
          <a:p>
            <a:pPr algn="l"/>
            <a:endParaRPr lang="en-US" dirty="0"/>
          </a:p>
        </p:txBody>
      </p:sp>
    </p:spTree>
    <p:extLst>
      <p:ext uri="{BB962C8B-B14F-4D97-AF65-F5344CB8AC3E}">
        <p14:creationId xmlns:p14="http://schemas.microsoft.com/office/powerpoint/2010/main" val="3766596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117BCF90-BEBB-B944-873D-7E07EFF91F0E}"/>
              </a:ext>
            </a:extLst>
          </p:cNvPr>
          <p:cNvSpPr txBox="1">
            <a:spLocks/>
          </p:cNvSpPr>
          <p:nvPr/>
        </p:nvSpPr>
        <p:spPr>
          <a:xfrm>
            <a:off x="1784483" y="336122"/>
            <a:ext cx="10058400"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Critique:</a:t>
            </a:r>
          </a:p>
        </p:txBody>
      </p:sp>
      <p:sp>
        <p:nvSpPr>
          <p:cNvPr id="14" name="Content Placeholder 2">
            <a:extLst>
              <a:ext uri="{FF2B5EF4-FFF2-40B4-BE49-F238E27FC236}">
                <a16:creationId xmlns:a16="http://schemas.microsoft.com/office/drawing/2014/main" id="{3DF51863-3B7F-4641-8F37-A21F6C353ECD}"/>
              </a:ext>
            </a:extLst>
          </p:cNvPr>
          <p:cNvSpPr txBox="1">
            <a:spLocks/>
          </p:cNvSpPr>
          <p:nvPr/>
        </p:nvSpPr>
        <p:spPr>
          <a:xfrm>
            <a:off x="2798618" y="1845734"/>
            <a:ext cx="8357061"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Household members have different preferences.</a:t>
            </a:r>
          </a:p>
          <a:p>
            <a:pPr algn="l"/>
            <a:endParaRPr lang="en-US" dirty="0"/>
          </a:p>
          <a:p>
            <a:pPr algn="l"/>
            <a:r>
              <a:rPr lang="en-US" dirty="0"/>
              <a:t>Becker: Rotten Kid Theorem (1974)</a:t>
            </a:r>
          </a:p>
          <a:p>
            <a:pPr algn="l"/>
            <a:endParaRPr lang="en-US" dirty="0"/>
          </a:p>
          <a:p>
            <a:pPr algn="l"/>
            <a:r>
              <a:rPr lang="en-US" dirty="0"/>
              <a:t>Empirical Evidence: Income which enters household through different members is used differently</a:t>
            </a:r>
          </a:p>
          <a:p>
            <a:pPr algn="l"/>
            <a:endParaRPr lang="en-US" dirty="0"/>
          </a:p>
        </p:txBody>
      </p:sp>
    </p:spTree>
    <p:extLst>
      <p:ext uri="{BB962C8B-B14F-4D97-AF65-F5344CB8AC3E}">
        <p14:creationId xmlns:p14="http://schemas.microsoft.com/office/powerpoint/2010/main" val="3265001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CF6ABE5D-6722-784C-8FF8-05A53C03FCC3}"/>
              </a:ext>
            </a:extLst>
          </p:cNvPr>
          <p:cNvSpPr txBox="1">
            <a:spLocks/>
          </p:cNvSpPr>
          <p:nvPr/>
        </p:nvSpPr>
        <p:spPr>
          <a:xfrm>
            <a:off x="1784483" y="295345"/>
            <a:ext cx="10058400"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t>Complicating Choices:</a:t>
            </a:r>
            <a:endParaRPr lang="en-US" dirty="0"/>
          </a:p>
        </p:txBody>
      </p:sp>
      <p:pic>
        <p:nvPicPr>
          <p:cNvPr id="13" name="Picture 12">
            <a:extLst>
              <a:ext uri="{FF2B5EF4-FFF2-40B4-BE49-F238E27FC236}">
                <a16:creationId xmlns:a16="http://schemas.microsoft.com/office/drawing/2014/main" id="{96C82887-F324-D84A-B557-95966D3AE7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5852" y="2175393"/>
            <a:ext cx="1829865" cy="2321169"/>
          </a:xfrm>
          <a:prstGeom prst="rect">
            <a:avLst/>
          </a:prstGeom>
        </p:spPr>
      </p:pic>
      <p:pic>
        <p:nvPicPr>
          <p:cNvPr id="14" name="Picture 13">
            <a:extLst>
              <a:ext uri="{FF2B5EF4-FFF2-40B4-BE49-F238E27FC236}">
                <a16:creationId xmlns:a16="http://schemas.microsoft.com/office/drawing/2014/main" id="{7394F619-6D09-5143-9434-E09BF373C416}"/>
              </a:ext>
            </a:extLst>
          </p:cNvPr>
          <p:cNvPicPr>
            <a:picLocks noChangeAspect="1"/>
          </p:cNvPicPr>
          <p:nvPr/>
        </p:nvPicPr>
        <p:blipFill>
          <a:blip r:embed="rId4"/>
          <a:stretch>
            <a:fillRect/>
          </a:stretch>
        </p:blipFill>
        <p:spPr>
          <a:xfrm>
            <a:off x="4897407" y="3616742"/>
            <a:ext cx="1629509" cy="1897837"/>
          </a:xfrm>
          <a:prstGeom prst="rect">
            <a:avLst/>
          </a:prstGeom>
        </p:spPr>
      </p:pic>
      <p:sp>
        <p:nvSpPr>
          <p:cNvPr id="15" name="TextBox 14">
            <a:extLst>
              <a:ext uri="{FF2B5EF4-FFF2-40B4-BE49-F238E27FC236}">
                <a16:creationId xmlns:a16="http://schemas.microsoft.com/office/drawing/2014/main" id="{EC5F275B-B74D-8D4F-BD6A-959A88F12E07}"/>
              </a:ext>
            </a:extLst>
          </p:cNvPr>
          <p:cNvSpPr txBox="1"/>
          <p:nvPr/>
        </p:nvSpPr>
        <p:spPr>
          <a:xfrm>
            <a:off x="7910945" y="2658976"/>
            <a:ext cx="3001108" cy="1077218"/>
          </a:xfrm>
          <a:prstGeom prst="rect">
            <a:avLst/>
          </a:prstGeom>
          <a:noFill/>
        </p:spPr>
        <p:txBody>
          <a:bodyPr wrap="square" rtlCol="0">
            <a:spAutoFit/>
          </a:bodyPr>
          <a:lstStyle/>
          <a:p>
            <a:r>
              <a:rPr lang="en-US" sz="3200" dirty="0"/>
              <a:t>Invest in land or schooling?</a:t>
            </a:r>
          </a:p>
        </p:txBody>
      </p:sp>
      <p:sp>
        <p:nvSpPr>
          <p:cNvPr id="16" name="Up Arrow 15">
            <a:extLst>
              <a:ext uri="{FF2B5EF4-FFF2-40B4-BE49-F238E27FC236}">
                <a16:creationId xmlns:a16="http://schemas.microsoft.com/office/drawing/2014/main" id="{4A666470-12B2-4B45-9733-DD70C25D4E7D}"/>
              </a:ext>
            </a:extLst>
          </p:cNvPr>
          <p:cNvSpPr/>
          <p:nvPr/>
        </p:nvSpPr>
        <p:spPr>
          <a:xfrm rot="5400000">
            <a:off x="5786280" y="1879822"/>
            <a:ext cx="484632" cy="2262378"/>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Up Arrow 16">
            <a:extLst>
              <a:ext uri="{FF2B5EF4-FFF2-40B4-BE49-F238E27FC236}">
                <a16:creationId xmlns:a16="http://schemas.microsoft.com/office/drawing/2014/main" id="{3EB53C4B-03A3-7441-BE1C-2F0323AB11F4}"/>
              </a:ext>
            </a:extLst>
          </p:cNvPr>
          <p:cNvSpPr/>
          <p:nvPr/>
        </p:nvSpPr>
        <p:spPr>
          <a:xfrm rot="3309240">
            <a:off x="6790112" y="3449360"/>
            <a:ext cx="484632" cy="1804262"/>
          </a:xfrm>
          <a:prstGeom prst="upArrow">
            <a:avLst/>
          </a:prstGeom>
          <a:solidFill>
            <a:srgbClr val="384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160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ACC8E1C5-DBB5-AB47-86CE-E29AEB658A08}"/>
              </a:ext>
            </a:extLst>
          </p:cNvPr>
          <p:cNvSpPr txBox="1">
            <a:spLocks/>
          </p:cNvSpPr>
          <p:nvPr/>
        </p:nvSpPr>
        <p:spPr>
          <a:xfrm>
            <a:off x="1648690" y="298327"/>
            <a:ext cx="9767455" cy="1530474"/>
          </a:xfrm>
          <a:prstGeom prst="rect">
            <a:avLst/>
          </a:prstGeom>
        </p:spPr>
        <p:txBody>
          <a:bodyPr vert="horz" lIns="91440" tIns="45720" rIns="91440" bIns="45720" rtlCol="0" anchor="b">
            <a:normAutofit fontScale="6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t>Chiappori (1988): If there is a household objective function, it results from bargaining:</a:t>
            </a:r>
            <a:endParaRPr lang="en-US" dirty="0"/>
          </a:p>
        </p:txBody>
      </p:sp>
      <p:sp>
        <p:nvSpPr>
          <p:cNvPr id="14" name="Content Placeholder 2">
            <a:extLst>
              <a:ext uri="{FF2B5EF4-FFF2-40B4-BE49-F238E27FC236}">
                <a16:creationId xmlns:a16="http://schemas.microsoft.com/office/drawing/2014/main" id="{B2EB66AD-7A66-8C48-A249-88A53618CF03}"/>
              </a:ext>
            </a:extLst>
          </p:cNvPr>
          <p:cNvSpPr txBox="1">
            <a:spLocks/>
          </p:cNvSpPr>
          <p:nvPr/>
        </p:nvSpPr>
        <p:spPr>
          <a:xfrm>
            <a:off x="2512828" y="2487844"/>
            <a:ext cx="8903317" cy="294345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600"/>
              <a:t>W=</a:t>
            </a:r>
            <a:r>
              <a:rPr lang="el-GR" sz="3600">
                <a:latin typeface="Times New Roman"/>
                <a:cs typeface="Times New Roman"/>
              </a:rPr>
              <a:t>δ</a:t>
            </a:r>
            <a:r>
              <a:rPr lang="en-US" sz="3600">
                <a:latin typeface="Times New Roman"/>
                <a:cs typeface="Times New Roman"/>
              </a:rPr>
              <a:t>u</a:t>
            </a:r>
            <a:r>
              <a:rPr lang="en-US" sz="3600" baseline="-25000">
                <a:latin typeface="Times New Roman"/>
                <a:cs typeface="Times New Roman"/>
              </a:rPr>
              <a:t>i </a:t>
            </a:r>
            <a:r>
              <a:rPr lang="en-US" sz="3600">
                <a:latin typeface="Times New Roman"/>
                <a:cs typeface="Times New Roman"/>
              </a:rPr>
              <a:t>+ (1-</a:t>
            </a:r>
            <a:r>
              <a:rPr lang="el-GR" sz="3600">
                <a:latin typeface="Times New Roman"/>
                <a:cs typeface="Times New Roman"/>
              </a:rPr>
              <a:t>δ</a:t>
            </a:r>
            <a:r>
              <a:rPr lang="en-US" sz="3600">
                <a:latin typeface="Times New Roman"/>
                <a:cs typeface="Times New Roman"/>
              </a:rPr>
              <a:t>)u</a:t>
            </a:r>
            <a:r>
              <a:rPr lang="en-US" sz="3600" baseline="-25000">
                <a:latin typeface="Times New Roman"/>
                <a:cs typeface="Times New Roman"/>
              </a:rPr>
              <a:t>j</a:t>
            </a:r>
          </a:p>
          <a:p>
            <a:pPr algn="l"/>
            <a:endParaRPr lang="en-US" sz="3600" baseline="-25000">
              <a:latin typeface="Times New Roman"/>
              <a:cs typeface="Times New Roman"/>
            </a:endParaRPr>
          </a:p>
          <a:p>
            <a:pPr algn="l"/>
            <a:r>
              <a:rPr lang="en-US" sz="3600"/>
              <a:t>Where does </a:t>
            </a:r>
            <a:r>
              <a:rPr lang="el-GR" sz="3600">
                <a:latin typeface="Times New Roman"/>
                <a:cs typeface="Times New Roman"/>
              </a:rPr>
              <a:t>δ</a:t>
            </a:r>
            <a:r>
              <a:rPr lang="en-US" sz="3600">
                <a:latin typeface="Times New Roman"/>
                <a:cs typeface="Times New Roman"/>
              </a:rPr>
              <a:t> come from?</a:t>
            </a:r>
            <a:endParaRPr lang="en-US" sz="3600"/>
          </a:p>
          <a:p>
            <a:pPr algn="l"/>
            <a:endParaRPr lang="en-US" dirty="0"/>
          </a:p>
        </p:txBody>
      </p:sp>
    </p:spTree>
    <p:extLst>
      <p:ext uri="{BB962C8B-B14F-4D97-AF65-F5344CB8AC3E}">
        <p14:creationId xmlns:p14="http://schemas.microsoft.com/office/powerpoint/2010/main" val="3244059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C307F31-BDAD-4846-9B88-8CBE9348E6FC}"/>
              </a:ext>
            </a:extLst>
          </p:cNvPr>
          <p:cNvSpPr txBox="1">
            <a:spLocks/>
          </p:cNvSpPr>
          <p:nvPr/>
        </p:nvSpPr>
        <p:spPr>
          <a:xfrm>
            <a:off x="1784482" y="286603"/>
            <a:ext cx="9371197" cy="1450757"/>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t>Cooperative Nash Bargaining Model</a:t>
            </a:r>
            <a:endParaRPr lang="en-US" dirty="0"/>
          </a:p>
        </p:txBody>
      </p:sp>
      <p:sp>
        <p:nvSpPr>
          <p:cNvPr id="13" name="Content Placeholder 2">
            <a:extLst>
              <a:ext uri="{FF2B5EF4-FFF2-40B4-BE49-F238E27FC236}">
                <a16:creationId xmlns:a16="http://schemas.microsoft.com/office/drawing/2014/main" id="{52C98016-37DD-1D49-B68E-B3787C55044F}"/>
              </a:ext>
            </a:extLst>
          </p:cNvPr>
          <p:cNvSpPr txBox="1">
            <a:spLocks/>
          </p:cNvSpPr>
          <p:nvPr/>
        </p:nvSpPr>
        <p:spPr>
          <a:xfrm>
            <a:off x="2757054" y="1998747"/>
            <a:ext cx="8398625" cy="37237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600" dirty="0"/>
              <a:t>Max N=[U</a:t>
            </a:r>
            <a:r>
              <a:rPr lang="en-US" sz="3600" baseline="-25000" dirty="0"/>
              <a:t>1</a:t>
            </a:r>
            <a:r>
              <a:rPr lang="en-US" sz="3600" dirty="0"/>
              <a:t>(x</a:t>
            </a:r>
            <a:r>
              <a:rPr lang="en-US" sz="3600" baseline="-25000" dirty="0"/>
              <a:t>1</a:t>
            </a:r>
            <a:r>
              <a:rPr lang="en-US" sz="3600" dirty="0"/>
              <a:t>)-T</a:t>
            </a:r>
            <a:r>
              <a:rPr lang="en-US" sz="3600" baseline="-25000" dirty="0"/>
              <a:t>1</a:t>
            </a:r>
            <a:r>
              <a:rPr lang="en-US" sz="3600" dirty="0"/>
              <a:t>][U</a:t>
            </a:r>
            <a:r>
              <a:rPr lang="en-US" sz="3600" baseline="-25000" dirty="0"/>
              <a:t>2</a:t>
            </a:r>
            <a:r>
              <a:rPr lang="en-US" sz="3600" dirty="0"/>
              <a:t>(x</a:t>
            </a:r>
            <a:r>
              <a:rPr lang="en-US" sz="3600" baseline="-25000" dirty="0"/>
              <a:t>2</a:t>
            </a:r>
            <a:r>
              <a:rPr lang="en-US" sz="3600" dirty="0"/>
              <a:t>)-T</a:t>
            </a:r>
            <a:r>
              <a:rPr lang="en-US" sz="3600" baseline="-25000" dirty="0"/>
              <a:t>2</a:t>
            </a:r>
            <a:r>
              <a:rPr lang="en-US" sz="3600" dirty="0"/>
              <a:t>]</a:t>
            </a:r>
          </a:p>
          <a:p>
            <a:pPr algn="l"/>
            <a:r>
              <a:rPr lang="en-US" sz="3600" dirty="0" err="1"/>
              <a:t>s.t.</a:t>
            </a:r>
            <a:r>
              <a:rPr lang="en-US" sz="3600" dirty="0"/>
              <a:t> (x</a:t>
            </a:r>
            <a:r>
              <a:rPr lang="en-US" sz="3600" baseline="-25000" dirty="0"/>
              <a:t>1</a:t>
            </a:r>
            <a:r>
              <a:rPr lang="en-US" sz="3600" dirty="0"/>
              <a:t>+x</a:t>
            </a:r>
            <a:r>
              <a:rPr lang="en-US" sz="3600" baseline="-25000" dirty="0"/>
              <a:t>2</a:t>
            </a:r>
            <a:r>
              <a:rPr lang="en-US" sz="3600" dirty="0"/>
              <a:t>)p=Y</a:t>
            </a:r>
          </a:p>
          <a:p>
            <a:pPr algn="l"/>
            <a:r>
              <a:rPr lang="en-US" sz="3600" dirty="0"/>
              <a:t>	U</a:t>
            </a:r>
            <a:r>
              <a:rPr lang="en-US" sz="3600" baseline="-25000" dirty="0"/>
              <a:t>1</a:t>
            </a:r>
            <a:r>
              <a:rPr lang="en-US" sz="3600" u="sng" dirty="0"/>
              <a:t>&gt; </a:t>
            </a:r>
            <a:r>
              <a:rPr lang="en-US" sz="3600" dirty="0"/>
              <a:t>T</a:t>
            </a:r>
            <a:r>
              <a:rPr lang="en-US" sz="3600" baseline="-25000" dirty="0"/>
              <a:t>1, </a:t>
            </a:r>
            <a:r>
              <a:rPr lang="en-US" sz="3600" dirty="0"/>
              <a:t>U</a:t>
            </a:r>
            <a:r>
              <a:rPr lang="en-US" sz="3600" baseline="-25000" dirty="0"/>
              <a:t>2</a:t>
            </a:r>
            <a:r>
              <a:rPr lang="en-US" sz="3600" u="sng" dirty="0"/>
              <a:t>&gt; </a:t>
            </a:r>
            <a:r>
              <a:rPr lang="en-US" sz="3600" dirty="0"/>
              <a:t>T</a:t>
            </a:r>
            <a:r>
              <a:rPr lang="en-US" sz="3600" baseline="-25000" dirty="0"/>
              <a:t>2</a:t>
            </a:r>
          </a:p>
          <a:p>
            <a:pPr algn="l"/>
            <a:r>
              <a:rPr lang="en-US" sz="3600" dirty="0"/>
              <a:t>	(U</a:t>
            </a:r>
            <a:r>
              <a:rPr lang="en-US" sz="3600" baseline="-25000" dirty="0"/>
              <a:t>1</a:t>
            </a:r>
            <a:r>
              <a:rPr lang="en-US" sz="3600" dirty="0"/>
              <a:t>, U</a:t>
            </a:r>
            <a:r>
              <a:rPr lang="en-US" sz="3600" baseline="-25000" dirty="0"/>
              <a:t>2</a:t>
            </a:r>
            <a:r>
              <a:rPr lang="en-US" sz="3600" dirty="0"/>
              <a:t>) in feasible set</a:t>
            </a:r>
          </a:p>
          <a:p>
            <a:pPr algn="l"/>
            <a:r>
              <a:rPr lang="en-US" sz="3600" baseline="-25000" dirty="0"/>
              <a:t>So outcome determined outside the model, by TPs/utility  if exit.</a:t>
            </a:r>
            <a:endParaRPr lang="en-US" sz="3600" dirty="0"/>
          </a:p>
        </p:txBody>
      </p:sp>
      <p:cxnSp>
        <p:nvCxnSpPr>
          <p:cNvPr id="14" name="Straight Connector 13">
            <a:extLst>
              <a:ext uri="{FF2B5EF4-FFF2-40B4-BE49-F238E27FC236}">
                <a16:creationId xmlns:a16="http://schemas.microsoft.com/office/drawing/2014/main" id="{C42510C2-EB74-3445-BBE5-03B709827C24}"/>
              </a:ext>
            </a:extLst>
          </p:cNvPr>
          <p:cNvCxnSpPr/>
          <p:nvPr/>
        </p:nvCxnSpPr>
        <p:spPr>
          <a:xfrm>
            <a:off x="9331064" y="2278572"/>
            <a:ext cx="23447" cy="1266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EA549C8-B890-6C4F-B00A-792445079925}"/>
              </a:ext>
            </a:extLst>
          </p:cNvPr>
          <p:cNvCxnSpPr/>
          <p:nvPr/>
        </p:nvCxnSpPr>
        <p:spPr>
          <a:xfrm flipV="1">
            <a:off x="9354511" y="3612916"/>
            <a:ext cx="1113693" cy="11724"/>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9F6419E-7A38-E940-A202-35B2F919F678}"/>
              </a:ext>
            </a:extLst>
          </p:cNvPr>
          <p:cNvSpPr txBox="1"/>
          <p:nvPr/>
        </p:nvSpPr>
        <p:spPr>
          <a:xfrm>
            <a:off x="8979372" y="2137895"/>
            <a:ext cx="455574" cy="369332"/>
          </a:xfrm>
          <a:prstGeom prst="rect">
            <a:avLst/>
          </a:prstGeom>
          <a:noFill/>
        </p:spPr>
        <p:txBody>
          <a:bodyPr wrap="none" rtlCol="0">
            <a:spAutoFit/>
          </a:bodyPr>
          <a:lstStyle/>
          <a:p>
            <a:r>
              <a:rPr lang="en-US" dirty="0"/>
              <a:t>U</a:t>
            </a:r>
            <a:r>
              <a:rPr lang="en-US" baseline="-25000" dirty="0"/>
              <a:t>m</a:t>
            </a:r>
          </a:p>
        </p:txBody>
      </p:sp>
      <p:sp>
        <p:nvSpPr>
          <p:cNvPr id="17" name="TextBox 16">
            <a:extLst>
              <a:ext uri="{FF2B5EF4-FFF2-40B4-BE49-F238E27FC236}">
                <a16:creationId xmlns:a16="http://schemas.microsoft.com/office/drawing/2014/main" id="{F0AFABB9-02DF-7A48-8F53-62E47FD5820C}"/>
              </a:ext>
            </a:extLst>
          </p:cNvPr>
          <p:cNvSpPr txBox="1"/>
          <p:nvPr/>
        </p:nvSpPr>
        <p:spPr>
          <a:xfrm>
            <a:off x="10350972" y="3671533"/>
            <a:ext cx="442750" cy="369332"/>
          </a:xfrm>
          <a:prstGeom prst="rect">
            <a:avLst/>
          </a:prstGeom>
          <a:noFill/>
        </p:spPr>
        <p:txBody>
          <a:bodyPr wrap="none" rtlCol="0">
            <a:spAutoFit/>
          </a:bodyPr>
          <a:lstStyle/>
          <a:p>
            <a:r>
              <a:rPr lang="en-US" dirty="0" err="1"/>
              <a:t>U</a:t>
            </a:r>
            <a:r>
              <a:rPr lang="en-US" baseline="-25000" dirty="0" err="1"/>
              <a:t>w</a:t>
            </a:r>
            <a:endParaRPr lang="en-US" baseline="-25000" dirty="0"/>
          </a:p>
        </p:txBody>
      </p:sp>
      <p:cxnSp>
        <p:nvCxnSpPr>
          <p:cNvPr id="18" name="Straight Connector 17">
            <a:extLst>
              <a:ext uri="{FF2B5EF4-FFF2-40B4-BE49-F238E27FC236}">
                <a16:creationId xmlns:a16="http://schemas.microsoft.com/office/drawing/2014/main" id="{C0567628-CB33-B84E-B3ED-B6BA390120AC}"/>
              </a:ext>
            </a:extLst>
          </p:cNvPr>
          <p:cNvCxnSpPr/>
          <p:nvPr/>
        </p:nvCxnSpPr>
        <p:spPr>
          <a:xfrm flipV="1">
            <a:off x="9635864" y="2585455"/>
            <a:ext cx="208085" cy="478563"/>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1A2572-351B-7E4B-9630-F1EF994D0C63}"/>
              </a:ext>
            </a:extLst>
          </p:cNvPr>
          <p:cNvSpPr txBox="1"/>
          <p:nvPr/>
        </p:nvSpPr>
        <p:spPr>
          <a:xfrm>
            <a:off x="8932315" y="2879352"/>
            <a:ext cx="603902" cy="369332"/>
          </a:xfrm>
          <a:prstGeom prst="rect">
            <a:avLst/>
          </a:prstGeom>
          <a:noFill/>
        </p:spPr>
        <p:txBody>
          <a:bodyPr wrap="square" rtlCol="0">
            <a:spAutoFit/>
          </a:bodyPr>
          <a:lstStyle/>
          <a:p>
            <a:r>
              <a:rPr lang="en-US" dirty="0"/>
              <a:t>T</a:t>
            </a:r>
            <a:r>
              <a:rPr lang="en-US" baseline="-25000" dirty="0"/>
              <a:t>m</a:t>
            </a:r>
          </a:p>
        </p:txBody>
      </p:sp>
      <p:sp>
        <p:nvSpPr>
          <p:cNvPr id="20" name="TextBox 19">
            <a:extLst>
              <a:ext uri="{FF2B5EF4-FFF2-40B4-BE49-F238E27FC236}">
                <a16:creationId xmlns:a16="http://schemas.microsoft.com/office/drawing/2014/main" id="{0A8419CE-BAB6-D343-B23D-D7B9C89DB576}"/>
              </a:ext>
            </a:extLst>
          </p:cNvPr>
          <p:cNvSpPr txBox="1"/>
          <p:nvPr/>
        </p:nvSpPr>
        <p:spPr>
          <a:xfrm>
            <a:off x="9458861" y="3661669"/>
            <a:ext cx="397994" cy="369332"/>
          </a:xfrm>
          <a:prstGeom prst="rect">
            <a:avLst/>
          </a:prstGeom>
          <a:noFill/>
        </p:spPr>
        <p:txBody>
          <a:bodyPr wrap="none" rtlCol="0">
            <a:spAutoFit/>
          </a:bodyPr>
          <a:lstStyle/>
          <a:p>
            <a:r>
              <a:rPr lang="en-US" dirty="0"/>
              <a:t>T</a:t>
            </a:r>
            <a:r>
              <a:rPr lang="en-US" baseline="-25000" dirty="0"/>
              <a:t>w</a:t>
            </a:r>
          </a:p>
        </p:txBody>
      </p:sp>
      <p:cxnSp>
        <p:nvCxnSpPr>
          <p:cNvPr id="21" name="Straight Connector 20">
            <a:extLst>
              <a:ext uri="{FF2B5EF4-FFF2-40B4-BE49-F238E27FC236}">
                <a16:creationId xmlns:a16="http://schemas.microsoft.com/office/drawing/2014/main" id="{2EA9FB71-BF66-984E-A49C-18F0F25CFF42}"/>
              </a:ext>
            </a:extLst>
          </p:cNvPr>
          <p:cNvCxnSpPr/>
          <p:nvPr/>
        </p:nvCxnSpPr>
        <p:spPr>
          <a:xfrm flipH="1" flipV="1">
            <a:off x="9622662" y="2459291"/>
            <a:ext cx="21994" cy="5567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1CC84A4-DD8D-A64E-B06C-B5FF7CA7AE1A}"/>
              </a:ext>
            </a:extLst>
          </p:cNvPr>
          <p:cNvCxnSpPr/>
          <p:nvPr/>
        </p:nvCxnSpPr>
        <p:spPr>
          <a:xfrm flipV="1">
            <a:off x="9706203" y="3029720"/>
            <a:ext cx="515814" cy="30352"/>
          </a:xfrm>
          <a:prstGeom prst="line">
            <a:avLst/>
          </a:prstGeom>
        </p:spPr>
        <p:style>
          <a:lnRef idx="1">
            <a:schemeClr val="accent1"/>
          </a:lnRef>
          <a:fillRef idx="0">
            <a:schemeClr val="accent1"/>
          </a:fillRef>
          <a:effectRef idx="0">
            <a:schemeClr val="accent1"/>
          </a:effectRef>
          <a:fontRef idx="minor">
            <a:schemeClr val="tx1"/>
          </a:fontRef>
        </p:style>
      </p:cxnSp>
      <p:sp>
        <p:nvSpPr>
          <p:cNvPr id="23" name="Arc 22">
            <a:extLst>
              <a:ext uri="{FF2B5EF4-FFF2-40B4-BE49-F238E27FC236}">
                <a16:creationId xmlns:a16="http://schemas.microsoft.com/office/drawing/2014/main" id="{2E6B03CB-3BE4-5F4C-B37D-467AE2812F1E}"/>
              </a:ext>
            </a:extLst>
          </p:cNvPr>
          <p:cNvSpPr/>
          <p:nvPr/>
        </p:nvSpPr>
        <p:spPr>
          <a:xfrm>
            <a:off x="8639859" y="2444888"/>
            <a:ext cx="1606061" cy="2028092"/>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57988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A2A41A2E-0721-964E-B8D3-3281CD39C3CC}"/>
              </a:ext>
            </a:extLst>
          </p:cNvPr>
          <p:cNvSpPr txBox="1">
            <a:spLocks/>
          </p:cNvSpPr>
          <p:nvPr/>
        </p:nvSpPr>
        <p:spPr>
          <a:xfrm>
            <a:off x="1607126" y="286603"/>
            <a:ext cx="9548553" cy="14507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t>What Determines T.P.s?</a:t>
            </a:r>
          </a:p>
        </p:txBody>
      </p:sp>
      <p:sp>
        <p:nvSpPr>
          <p:cNvPr id="13" name="Content Placeholder 2">
            <a:extLst>
              <a:ext uri="{FF2B5EF4-FFF2-40B4-BE49-F238E27FC236}">
                <a16:creationId xmlns:a16="http://schemas.microsoft.com/office/drawing/2014/main" id="{6EFFE79A-34F6-1F4D-AC6F-3CB3B8133583}"/>
              </a:ext>
            </a:extLst>
          </p:cNvPr>
          <p:cNvSpPr txBox="1">
            <a:spLocks/>
          </p:cNvSpPr>
          <p:nvPr/>
        </p:nvSpPr>
        <p:spPr>
          <a:xfrm>
            <a:off x="2805545" y="1737360"/>
            <a:ext cx="6580910" cy="402336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(Relate to name: Divorce Threat Model)</a:t>
            </a:r>
          </a:p>
          <a:p>
            <a:pPr algn="l">
              <a:buFont typeface="Arial" panose="020B0604020202020204" pitchFamily="34" charset="0"/>
              <a:buChar char="•"/>
            </a:pPr>
            <a:r>
              <a:rPr lang="en-US" dirty="0"/>
              <a:t> Income/earnings (Pollack) (but can women exit?)</a:t>
            </a:r>
          </a:p>
          <a:p>
            <a:pPr algn="l">
              <a:buFont typeface="Arial" panose="020B0604020202020204" pitchFamily="34" charset="0"/>
              <a:buChar char="•"/>
            </a:pPr>
            <a:r>
              <a:rPr lang="en-US" dirty="0"/>
              <a:t> Specializations (a la Becker)</a:t>
            </a:r>
          </a:p>
          <a:p>
            <a:pPr algn="l">
              <a:buFont typeface="Arial" panose="020B0604020202020204" pitchFamily="34" charset="0"/>
              <a:buChar char="•"/>
            </a:pPr>
            <a:r>
              <a:rPr lang="en-US" dirty="0"/>
              <a:t> Assets</a:t>
            </a:r>
          </a:p>
          <a:p>
            <a:pPr algn="l">
              <a:buFont typeface="Arial" panose="020B0604020202020204" pitchFamily="34" charset="0"/>
              <a:buChar char="•"/>
            </a:pPr>
            <a:r>
              <a:rPr lang="en-US" dirty="0"/>
              <a:t> Social Welfare Benefits</a:t>
            </a:r>
          </a:p>
          <a:p>
            <a:pPr algn="l">
              <a:buFont typeface="Arial" panose="020B0604020202020204" pitchFamily="34" charset="0"/>
              <a:buChar char="•"/>
            </a:pPr>
            <a:r>
              <a:rPr lang="en-US" dirty="0"/>
              <a:t> Perceptions</a:t>
            </a:r>
          </a:p>
          <a:p>
            <a:pPr algn="l">
              <a:buFont typeface="Arial" panose="020B0604020202020204" pitchFamily="34" charset="0"/>
              <a:buChar char="•"/>
            </a:pPr>
            <a:r>
              <a:rPr lang="en-US" dirty="0"/>
              <a:t> Norms/ constraints (exit?, acceptable bargain)</a:t>
            </a:r>
          </a:p>
          <a:p>
            <a:pPr algn="l">
              <a:buFont typeface="Arial" panose="020B0604020202020204" pitchFamily="34" charset="0"/>
              <a:buChar char="•"/>
            </a:pPr>
            <a:r>
              <a:rPr lang="en-US" dirty="0"/>
              <a:t> Identity (“doing gender”)</a:t>
            </a:r>
          </a:p>
        </p:txBody>
      </p:sp>
    </p:spTree>
    <p:extLst>
      <p:ext uri="{BB962C8B-B14F-4D97-AF65-F5344CB8AC3E}">
        <p14:creationId xmlns:p14="http://schemas.microsoft.com/office/powerpoint/2010/main" val="17160199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781</Words>
  <Application>Microsoft Macintosh PowerPoint</Application>
  <PresentationFormat>Widescreen</PresentationFormat>
  <Paragraphs>118</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Iskoola Pota</vt:lpstr>
      <vt:lpstr>Times New Roman</vt:lpstr>
      <vt:lpstr>Office Theme</vt:lpstr>
      <vt:lpstr>PowerPoint Presentation</vt:lpstr>
      <vt:lpstr>PowerPoint Presentation</vt:lpstr>
      <vt:lpstr>PowerPoint Presentation</vt:lpstr>
      <vt:lpstr>Standard Neo-Classical Unitary Household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Get Best Response Functions:</vt:lpstr>
      <vt:lpstr>Get FOCs (him)</vt:lpstr>
      <vt:lpstr>PowerPoint Presentation</vt:lpstr>
      <vt:lpstr>PowerPoint Presentation</vt:lpstr>
      <vt:lpstr>PowerPoint Presentation</vt:lpstr>
      <vt:lpstr>PowerPoint Presentation</vt:lpstr>
      <vt:lpstr>PowerPoint Presentation</vt:lpstr>
    </vt:vector>
  </TitlesOfParts>
  <Company>American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Haely Jardas</dc:creator>
  <cp:lastModifiedBy>Mieke E. Meurs</cp:lastModifiedBy>
  <cp:revision>14</cp:revision>
  <dcterms:created xsi:type="dcterms:W3CDTF">2019-02-22T19:51:39Z</dcterms:created>
  <dcterms:modified xsi:type="dcterms:W3CDTF">2019-05-03T14:04:57Z</dcterms:modified>
</cp:coreProperties>
</file>