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2"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69"/>
  </p:normalViewPr>
  <p:slideViewPr>
    <p:cSldViewPr snapToGrid="0" snapToObjects="1">
      <p:cViewPr varScale="1">
        <p:scale>
          <a:sx n="90" d="100"/>
          <a:sy n="90" d="100"/>
        </p:scale>
        <p:origin x="232" y="6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27198-B077-5E4B-914D-3AE5475974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B3EDFD-E32D-D144-9F4F-9DB67AEA94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60F54A1-DC2C-D441-B1AE-CB42777D6F4C}"/>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5" name="Footer Placeholder 4">
            <a:extLst>
              <a:ext uri="{FF2B5EF4-FFF2-40B4-BE49-F238E27FC236}">
                <a16:creationId xmlns:a16="http://schemas.microsoft.com/office/drawing/2014/main" id="{F2E0AF04-CAD6-5447-872C-3C4742723B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57058F-1058-574A-97EA-13B653FE46EB}"/>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111090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87023-6F22-CF41-8CE7-1508C7B530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F82194-DD9E-584C-BBB7-8AD75EABEC5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900829-1798-C84A-8314-A52F68D11D13}"/>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5" name="Footer Placeholder 4">
            <a:extLst>
              <a:ext uri="{FF2B5EF4-FFF2-40B4-BE49-F238E27FC236}">
                <a16:creationId xmlns:a16="http://schemas.microsoft.com/office/drawing/2014/main" id="{F141C2BF-EE6B-4848-AD56-41B2B7E694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39D6B4-B820-064F-B342-ECD60C16D41C}"/>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3361686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DB1375-88F8-3646-AF5C-9AEB2843B77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D27B8C2-6A83-F34D-8897-58913CD208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7F34CA-629D-4340-8C4F-1606CEC8BC6F}"/>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5" name="Footer Placeholder 4">
            <a:extLst>
              <a:ext uri="{FF2B5EF4-FFF2-40B4-BE49-F238E27FC236}">
                <a16:creationId xmlns:a16="http://schemas.microsoft.com/office/drawing/2014/main" id="{8C8DBF85-47C9-D04F-91CE-947C972A05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FD7957-AFF5-DD4A-B2AD-DA24F84AFF25}"/>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331870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5FE49-917B-D74C-BE2A-BDF1E3F741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7EFC75-A28F-F846-8B75-F7D09F2F5C8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E8E184-9463-7945-A6BC-4AAC527012E5}"/>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5" name="Footer Placeholder 4">
            <a:extLst>
              <a:ext uri="{FF2B5EF4-FFF2-40B4-BE49-F238E27FC236}">
                <a16:creationId xmlns:a16="http://schemas.microsoft.com/office/drawing/2014/main" id="{751D747E-CAAC-714D-8434-98DB454AFD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F08658-B648-7844-996B-906169C3B0D1}"/>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4224241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A5C1C-3D52-C64E-A0DB-42DF8E5D2D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A47172F-0187-854E-A291-F6BBC60C32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D3B7D59-4D00-E94C-B406-C8C64A7018F8}"/>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5" name="Footer Placeholder 4">
            <a:extLst>
              <a:ext uri="{FF2B5EF4-FFF2-40B4-BE49-F238E27FC236}">
                <a16:creationId xmlns:a16="http://schemas.microsoft.com/office/drawing/2014/main" id="{007813DB-F925-B843-8F42-82158B6A82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6F8EFD-AFCA-F24D-A6F6-7067B0FD21E5}"/>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2593213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1ABB6-7D9B-9143-9337-F68A766243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D390239-D8EF-7B44-841F-609AE5E2054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FA59CC-7979-5346-AD44-8EB8749D991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522F2E-BCC4-3D46-B6D6-A2FBE9F5FAB1}"/>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6" name="Footer Placeholder 5">
            <a:extLst>
              <a:ext uri="{FF2B5EF4-FFF2-40B4-BE49-F238E27FC236}">
                <a16:creationId xmlns:a16="http://schemas.microsoft.com/office/drawing/2014/main" id="{6E433C86-3099-C244-AD4C-BA2E6C52F4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9306BA-5F33-3D43-B99D-6FC795BA1B5A}"/>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731769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C1A95-7985-C64C-BBCB-DCFE94EB53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90CEE4-276D-6F4E-9166-3BD5E5CD3E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BB5BC2-3D97-2B4A-AAD1-974745CD2B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4253976-E39A-0642-A650-2F437FF527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BBF8DE-DB04-2840-81E5-868DBFDD72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A1B7DA-DFF5-5040-A24E-9EA986B1D82B}"/>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8" name="Footer Placeholder 7">
            <a:extLst>
              <a:ext uri="{FF2B5EF4-FFF2-40B4-BE49-F238E27FC236}">
                <a16:creationId xmlns:a16="http://schemas.microsoft.com/office/drawing/2014/main" id="{1F5B70AA-B051-6F4B-A0D5-8472B5B074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47AEB4A-8753-9F4B-9119-6D54C15D804C}"/>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2639751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434BB-C301-9549-B5C4-D5A4A78928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1DF7C6-AD19-A845-8254-5B38953EDA83}"/>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4" name="Footer Placeholder 3">
            <a:extLst>
              <a:ext uri="{FF2B5EF4-FFF2-40B4-BE49-F238E27FC236}">
                <a16:creationId xmlns:a16="http://schemas.microsoft.com/office/drawing/2014/main" id="{DE585A02-0163-B242-BCB6-2073EAA53A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5853669-29E6-8043-9647-276ABD291502}"/>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2687682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4625C8-F14F-6241-99BC-399ED3D588A8}"/>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3" name="Footer Placeholder 2">
            <a:extLst>
              <a:ext uri="{FF2B5EF4-FFF2-40B4-BE49-F238E27FC236}">
                <a16:creationId xmlns:a16="http://schemas.microsoft.com/office/drawing/2014/main" id="{DE56DA9C-293C-4640-AD0F-6EFD1843565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C1CB30-C498-0141-A116-308223FDCD7A}"/>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2965500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5CADD-782B-3E4C-9883-143D821F68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B08EF7E-1A7C-3443-B7B0-AA9778F9AF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33D7C10-1289-C64F-A0DB-B54DE1BBF7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E7DEA8-E70D-6E46-A895-060A410BE1FF}"/>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6" name="Footer Placeholder 5">
            <a:extLst>
              <a:ext uri="{FF2B5EF4-FFF2-40B4-BE49-F238E27FC236}">
                <a16:creationId xmlns:a16="http://schemas.microsoft.com/office/drawing/2014/main" id="{30C6360C-8F90-1A43-85E1-E90EA474F9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54E239-B157-C747-8FE1-30DE634FD4A3}"/>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2655001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A6D8E-F841-4B4D-8374-F64556AE63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7A53984-D4F9-3442-A6E0-2DAC38DFFF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3E742D7-625B-6348-A1AE-C57A30C156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A2286E-B574-8C46-AECF-36115C3D8573}"/>
              </a:ext>
            </a:extLst>
          </p:cNvPr>
          <p:cNvSpPr>
            <a:spLocks noGrp="1"/>
          </p:cNvSpPr>
          <p:nvPr>
            <p:ph type="dt" sz="half" idx="10"/>
          </p:nvPr>
        </p:nvSpPr>
        <p:spPr/>
        <p:txBody>
          <a:bodyPr/>
          <a:lstStyle/>
          <a:p>
            <a:fld id="{1C4D6FA5-AFDB-8241-A589-6F8B6F146F1A}" type="datetimeFigureOut">
              <a:rPr lang="en-US" smtClean="0"/>
              <a:t>5/3/19</a:t>
            </a:fld>
            <a:endParaRPr lang="en-US"/>
          </a:p>
        </p:txBody>
      </p:sp>
      <p:sp>
        <p:nvSpPr>
          <p:cNvPr id="6" name="Footer Placeholder 5">
            <a:extLst>
              <a:ext uri="{FF2B5EF4-FFF2-40B4-BE49-F238E27FC236}">
                <a16:creationId xmlns:a16="http://schemas.microsoft.com/office/drawing/2014/main" id="{1B15E2F2-27F5-6E4A-AADD-D567FE36BC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3C853F-5451-BC4B-AF00-B2BA7FD98E16}"/>
              </a:ext>
            </a:extLst>
          </p:cNvPr>
          <p:cNvSpPr>
            <a:spLocks noGrp="1"/>
          </p:cNvSpPr>
          <p:nvPr>
            <p:ph type="sldNum" sz="quarter" idx="12"/>
          </p:nvPr>
        </p:nvSpPr>
        <p:spPr/>
        <p:txBody>
          <a:bodyPr/>
          <a:lstStyle/>
          <a:p>
            <a:fld id="{8C307F01-2D8A-1749-BEB0-99DB4FE46829}" type="slidenum">
              <a:rPr lang="en-US" smtClean="0"/>
              <a:t>‹#›</a:t>
            </a:fld>
            <a:endParaRPr lang="en-US"/>
          </a:p>
        </p:txBody>
      </p:sp>
    </p:spTree>
    <p:extLst>
      <p:ext uri="{BB962C8B-B14F-4D97-AF65-F5344CB8AC3E}">
        <p14:creationId xmlns:p14="http://schemas.microsoft.com/office/powerpoint/2010/main" val="2433242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CE06F8-8F31-4647-9817-DC461207DA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DBC55C6-EA57-2A44-B5A3-3E048548DA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DC242C-42E4-C342-98AE-EFBACD18D2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D6FA5-AFDB-8241-A589-6F8B6F146F1A}" type="datetimeFigureOut">
              <a:rPr lang="en-US" smtClean="0"/>
              <a:t>5/3/19</a:t>
            </a:fld>
            <a:endParaRPr lang="en-US"/>
          </a:p>
        </p:txBody>
      </p:sp>
      <p:sp>
        <p:nvSpPr>
          <p:cNvPr id="5" name="Footer Placeholder 4">
            <a:extLst>
              <a:ext uri="{FF2B5EF4-FFF2-40B4-BE49-F238E27FC236}">
                <a16:creationId xmlns:a16="http://schemas.microsoft.com/office/drawing/2014/main" id="{048398A2-CD3B-584A-B4E4-6ACAD5861F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B3C6A1D-F1BD-7D4F-A20F-DF714243A5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307F01-2D8A-1749-BEB0-99DB4FE46829}" type="slidenum">
              <a:rPr lang="en-US" smtClean="0"/>
              <a:t>‹#›</a:t>
            </a:fld>
            <a:endParaRPr lang="en-US"/>
          </a:p>
        </p:txBody>
      </p:sp>
    </p:spTree>
    <p:extLst>
      <p:ext uri="{BB962C8B-B14F-4D97-AF65-F5344CB8AC3E}">
        <p14:creationId xmlns:p14="http://schemas.microsoft.com/office/powerpoint/2010/main" val="35128727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tiff"/></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20051292-DDDC-B340-8C04-DC0F623FAD77}"/>
              </a:ext>
            </a:extLst>
          </p:cNvPr>
          <p:cNvSpPr>
            <a:spLocks noGrp="1"/>
          </p:cNvSpPr>
          <p:nvPr>
            <p:ph type="ctrTitle"/>
          </p:nvPr>
        </p:nvSpPr>
        <p:spPr>
          <a:xfrm>
            <a:off x="2064326" y="1383563"/>
            <a:ext cx="9296400" cy="2937483"/>
          </a:xfrm>
        </p:spPr>
        <p:txBody>
          <a:bodyPr>
            <a:normAutofit/>
          </a:bodyPr>
          <a:lstStyle/>
          <a:p>
            <a:pPr algn="ctr"/>
            <a:r>
              <a:rPr lang="en-US" sz="4400" dirty="0">
                <a:latin typeface="Cambria" panose="02040503050406030204" pitchFamily="18" charset="0"/>
              </a:rPr>
              <a:t>Gender Bargaining Power: </a:t>
            </a:r>
            <a:br>
              <a:rPr lang="en-US" sz="4400" dirty="0">
                <a:latin typeface="Cambria" panose="02040503050406030204" pitchFamily="18" charset="0"/>
              </a:rPr>
            </a:br>
            <a:br>
              <a:rPr lang="en-US" sz="4400" dirty="0">
                <a:latin typeface="Cambria" panose="02040503050406030204" pitchFamily="18" charset="0"/>
              </a:rPr>
            </a:br>
            <a:r>
              <a:rPr lang="en-US" sz="4400" dirty="0">
                <a:latin typeface="Cambria" panose="02040503050406030204" pitchFamily="18" charset="0"/>
              </a:rPr>
              <a:t>Measurement Strategies for Empirical Work</a:t>
            </a:r>
          </a:p>
        </p:txBody>
      </p:sp>
    </p:spTree>
    <p:extLst>
      <p:ext uri="{BB962C8B-B14F-4D97-AF65-F5344CB8AC3E}">
        <p14:creationId xmlns:p14="http://schemas.microsoft.com/office/powerpoint/2010/main" val="581999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AC8B900C-D046-3F4B-B299-EA36BB6E0254}"/>
              </a:ext>
            </a:extLst>
          </p:cNvPr>
          <p:cNvSpPr txBox="1">
            <a:spLocks/>
          </p:cNvSpPr>
          <p:nvPr/>
        </p:nvSpPr>
        <p:spPr>
          <a:xfrm>
            <a:off x="1784483" y="366822"/>
            <a:ext cx="9331192"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latin typeface="Cambria" panose="02040503050406030204" pitchFamily="18" charset="0"/>
              </a:rPr>
              <a:t>Is this a general measure? Which questions to include? </a:t>
            </a:r>
          </a:p>
        </p:txBody>
      </p:sp>
      <p:pic>
        <p:nvPicPr>
          <p:cNvPr id="15" name="Picture 14">
            <a:extLst>
              <a:ext uri="{FF2B5EF4-FFF2-40B4-BE49-F238E27FC236}">
                <a16:creationId xmlns:a16="http://schemas.microsoft.com/office/drawing/2014/main" id="{1045D310-1964-9F46-8E10-15E3799DCFC9}"/>
              </a:ext>
            </a:extLst>
          </p:cNvPr>
          <p:cNvPicPr>
            <a:picLocks noChangeAspect="1"/>
          </p:cNvPicPr>
          <p:nvPr/>
        </p:nvPicPr>
        <p:blipFill>
          <a:blip r:embed="rId3"/>
          <a:stretch>
            <a:fillRect/>
          </a:stretch>
        </p:blipFill>
        <p:spPr>
          <a:xfrm>
            <a:off x="2386012" y="1509822"/>
            <a:ext cx="8986838" cy="4069355"/>
          </a:xfrm>
          <a:prstGeom prst="rect">
            <a:avLst/>
          </a:prstGeom>
        </p:spPr>
      </p:pic>
      <p:sp>
        <p:nvSpPr>
          <p:cNvPr id="16" name="TextBox 15">
            <a:extLst>
              <a:ext uri="{FF2B5EF4-FFF2-40B4-BE49-F238E27FC236}">
                <a16:creationId xmlns:a16="http://schemas.microsoft.com/office/drawing/2014/main" id="{0D64274A-9292-CD40-A628-7EE8D8CD3B93}"/>
              </a:ext>
            </a:extLst>
          </p:cNvPr>
          <p:cNvSpPr txBox="1"/>
          <p:nvPr/>
        </p:nvSpPr>
        <p:spPr>
          <a:xfrm>
            <a:off x="7935847" y="5789550"/>
            <a:ext cx="2751202" cy="369332"/>
          </a:xfrm>
          <a:prstGeom prst="rect">
            <a:avLst/>
          </a:prstGeom>
          <a:noFill/>
        </p:spPr>
        <p:txBody>
          <a:bodyPr wrap="none" rtlCol="0">
            <a:spAutoFit/>
          </a:bodyPr>
          <a:lstStyle/>
          <a:p>
            <a:r>
              <a:rPr lang="en-US" dirty="0"/>
              <a:t>Meurs and </a:t>
            </a:r>
            <a:r>
              <a:rPr lang="en-US" dirty="0" err="1"/>
              <a:t>Ismaylova</a:t>
            </a:r>
            <a:r>
              <a:rPr lang="en-US" dirty="0"/>
              <a:t>, 2018</a:t>
            </a:r>
          </a:p>
        </p:txBody>
      </p:sp>
    </p:spTree>
    <p:extLst>
      <p:ext uri="{BB962C8B-B14F-4D97-AF65-F5344CB8AC3E}">
        <p14:creationId xmlns:p14="http://schemas.microsoft.com/office/powerpoint/2010/main" val="193431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6AD08014-D633-3349-BC44-95756335FF03}"/>
              </a:ext>
            </a:extLst>
          </p:cNvPr>
          <p:cNvSpPr txBox="1">
            <a:spLocks/>
          </p:cNvSpPr>
          <p:nvPr/>
        </p:nvSpPr>
        <p:spPr>
          <a:xfrm>
            <a:off x="1784482" y="208665"/>
            <a:ext cx="10199699" cy="927875"/>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400" dirty="0">
                <a:latin typeface="+mn-lt"/>
              </a:rPr>
              <a:t>Related issues with using the participation variable:</a:t>
            </a:r>
          </a:p>
        </p:txBody>
      </p:sp>
      <p:sp>
        <p:nvSpPr>
          <p:cNvPr id="15" name="Content Placeholder 2">
            <a:extLst>
              <a:ext uri="{FF2B5EF4-FFF2-40B4-BE49-F238E27FC236}">
                <a16:creationId xmlns:a16="http://schemas.microsoft.com/office/drawing/2014/main" id="{A2E127B9-DFF4-1E47-9CA9-2655FBEACB40}"/>
              </a:ext>
            </a:extLst>
          </p:cNvPr>
          <p:cNvSpPr txBox="1">
            <a:spLocks/>
          </p:cNvSpPr>
          <p:nvPr/>
        </p:nvSpPr>
        <p:spPr>
          <a:xfrm>
            <a:off x="1943100" y="1199535"/>
            <a:ext cx="10041081" cy="4231765"/>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14300" algn="l"/>
            <a:r>
              <a:rPr lang="en-US" sz="2800" dirty="0"/>
              <a:t> Related issues with using the participation variable:  How to code this?  What is ”best”?</a:t>
            </a:r>
          </a:p>
          <a:p>
            <a:pPr marL="457200" indent="-457200" algn="l">
              <a:buFont typeface="Arial" panose="020B0604020202020204" pitchFamily="34" charset="0"/>
              <a:buChar char="•"/>
            </a:pPr>
            <a:r>
              <a:rPr lang="en-US" sz="2800" dirty="0"/>
              <a:t>Decide alone: is hard to interpret.</a:t>
            </a:r>
          </a:p>
          <a:p>
            <a:pPr marL="114300" algn="l"/>
            <a:r>
              <a:rPr lang="en-US" sz="2800" dirty="0"/>
              <a:t>	* Could mean she has power to max her U</a:t>
            </a:r>
          </a:p>
          <a:p>
            <a:pPr marL="114300" algn="l"/>
            <a:r>
              <a:rPr lang="en-US" sz="2800" dirty="0"/>
              <a:t>	* Could mean her spouse doesn’t care, if she 	</a:t>
            </a:r>
          </a:p>
          <a:p>
            <a:pPr marL="114300" algn="l"/>
            <a:r>
              <a:rPr lang="en-US" sz="2800" dirty="0"/>
              <a:t>	also doesn’t care much, not a gain. </a:t>
            </a:r>
          </a:p>
          <a:p>
            <a:pPr marL="114300" algn="l"/>
            <a:r>
              <a:rPr lang="en-US" sz="2800" dirty="0"/>
              <a:t>	* She might have exchanged this decision for 	</a:t>
            </a:r>
          </a:p>
          <a:p>
            <a:pPr marL="114300" algn="l"/>
            <a:r>
              <a:rPr lang="en-US" sz="2800" dirty="0"/>
              <a:t>	one she also cares a lot about (Kabeer)</a:t>
            </a:r>
          </a:p>
          <a:p>
            <a:pPr marL="114300" algn="l"/>
            <a:r>
              <a:rPr lang="en-US" sz="2800" dirty="0"/>
              <a:t>	* Spouse or norms might constrain her 	</a:t>
            </a:r>
          </a:p>
          <a:p>
            <a:pPr marL="457200" indent="-457200" algn="l">
              <a:buFont typeface="Arial" panose="020B0604020202020204" pitchFamily="34" charset="0"/>
              <a:buChar char="•"/>
            </a:pPr>
            <a:r>
              <a:rPr lang="en-US" sz="2800" dirty="0"/>
              <a:t>Need information on preferences to interpret.</a:t>
            </a:r>
          </a:p>
        </p:txBody>
      </p:sp>
    </p:spTree>
    <p:extLst>
      <p:ext uri="{BB962C8B-B14F-4D97-AF65-F5344CB8AC3E}">
        <p14:creationId xmlns:p14="http://schemas.microsoft.com/office/powerpoint/2010/main" val="2218044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58847EF0-1BA9-D74B-B868-82805538D357}"/>
              </a:ext>
            </a:extLst>
          </p:cNvPr>
          <p:cNvSpPr txBox="1">
            <a:spLocks/>
          </p:cNvSpPr>
          <p:nvPr/>
        </p:nvSpPr>
        <p:spPr>
          <a:xfrm>
            <a:off x="1801365" y="240563"/>
            <a:ext cx="9905892" cy="955489"/>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400" dirty="0">
                <a:latin typeface="+mn-lt"/>
              </a:rPr>
              <a:t>Decide jointly with spouse harder to interpret</a:t>
            </a:r>
          </a:p>
        </p:txBody>
      </p:sp>
      <p:sp>
        <p:nvSpPr>
          <p:cNvPr id="15" name="Content Placeholder 2">
            <a:extLst>
              <a:ext uri="{FF2B5EF4-FFF2-40B4-BE49-F238E27FC236}">
                <a16:creationId xmlns:a16="http://schemas.microsoft.com/office/drawing/2014/main" id="{F62D82EC-D7F6-0947-8B9A-CF2159287BFC}"/>
              </a:ext>
            </a:extLst>
          </p:cNvPr>
          <p:cNvSpPr txBox="1">
            <a:spLocks/>
          </p:cNvSpPr>
          <p:nvPr/>
        </p:nvSpPr>
        <p:spPr>
          <a:xfrm>
            <a:off x="2701635" y="1566125"/>
            <a:ext cx="9005621" cy="401305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11480" lvl="1" algn="l"/>
            <a:r>
              <a:rPr lang="en-US" sz="3200" dirty="0"/>
              <a:t>This variable has all the problems listed above.</a:t>
            </a:r>
          </a:p>
          <a:p>
            <a:pPr marL="411480" lvl="1" algn="l"/>
            <a:r>
              <a:rPr lang="en-US" sz="3200" dirty="0"/>
              <a:t>In addition, no information on </a:t>
            </a:r>
            <a:r>
              <a:rPr lang="en-US" sz="3200" i="1" dirty="0"/>
              <a:t>how</a:t>
            </a:r>
            <a:r>
              <a:rPr lang="en-US" sz="3200" dirty="0"/>
              <a:t> decision making shared: impact, quality of participation. </a:t>
            </a:r>
          </a:p>
          <a:p>
            <a:pPr lvl="1" algn="l"/>
            <a:endParaRPr lang="en-US" sz="3200" dirty="0"/>
          </a:p>
          <a:p>
            <a:pPr marL="411480" lvl="1" algn="l"/>
            <a:r>
              <a:rPr lang="en-US" sz="3200" dirty="0"/>
              <a:t>Ramzi </a:t>
            </a:r>
            <a:r>
              <a:rPr lang="en-US" sz="3200" dirty="0" err="1"/>
              <a:t>Mabsout</a:t>
            </a:r>
            <a:r>
              <a:rPr lang="en-US" sz="3200" dirty="0"/>
              <a:t>: “Much more research is needed to determine whether women who take more decisions in the household are more empowered…” (2011).</a:t>
            </a:r>
          </a:p>
          <a:p>
            <a:pPr marL="411480" lvl="1" algn="l"/>
            <a:endParaRPr lang="en-US" sz="2600" dirty="0"/>
          </a:p>
          <a:p>
            <a:pPr marL="411480" lvl="1" algn="l"/>
            <a:endParaRPr lang="en-US" sz="2600" dirty="0"/>
          </a:p>
        </p:txBody>
      </p:sp>
    </p:spTree>
    <p:extLst>
      <p:ext uri="{BB962C8B-B14F-4D97-AF65-F5344CB8AC3E}">
        <p14:creationId xmlns:p14="http://schemas.microsoft.com/office/powerpoint/2010/main" val="2483122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69D89567-79D6-124B-8D7C-009665EFEDBD}"/>
              </a:ext>
            </a:extLst>
          </p:cNvPr>
          <p:cNvSpPr txBox="1">
            <a:spLocks/>
          </p:cNvSpPr>
          <p:nvPr/>
        </p:nvSpPr>
        <p:spPr>
          <a:xfrm>
            <a:off x="1784482" y="275488"/>
            <a:ext cx="7902443" cy="508074"/>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200" dirty="0">
                <a:latin typeface="+mn-lt"/>
              </a:rPr>
              <a:t>Coding Bargaining Power: Which responses?</a:t>
            </a:r>
          </a:p>
        </p:txBody>
      </p:sp>
      <p:sp>
        <p:nvSpPr>
          <p:cNvPr id="15" name="Content Placeholder 2">
            <a:extLst>
              <a:ext uri="{FF2B5EF4-FFF2-40B4-BE49-F238E27FC236}">
                <a16:creationId xmlns:a16="http://schemas.microsoft.com/office/drawing/2014/main" id="{32C51A16-BF0F-7A49-AAE4-465C2C1FC127}"/>
              </a:ext>
            </a:extLst>
          </p:cNvPr>
          <p:cNvSpPr txBox="1">
            <a:spLocks/>
          </p:cNvSpPr>
          <p:nvPr/>
        </p:nvSpPr>
        <p:spPr>
          <a:xfrm>
            <a:off x="2787517" y="1412499"/>
            <a:ext cx="6446516" cy="382227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14300"/>
            <a:r>
              <a:rPr lang="en-US" sz="2800"/>
              <a:t>Kishor and Subayia:  </a:t>
            </a:r>
            <a:endParaRPr lang="en-US" sz="2800" dirty="0"/>
          </a:p>
        </p:txBody>
      </p:sp>
      <p:pic>
        <p:nvPicPr>
          <p:cNvPr id="16" name="Picture 15">
            <a:extLst>
              <a:ext uri="{FF2B5EF4-FFF2-40B4-BE49-F238E27FC236}">
                <a16:creationId xmlns:a16="http://schemas.microsoft.com/office/drawing/2014/main" id="{AD521E26-D19A-7D4D-B10B-48088C341812}"/>
              </a:ext>
            </a:extLst>
          </p:cNvPr>
          <p:cNvPicPr>
            <a:picLocks noChangeAspect="1"/>
          </p:cNvPicPr>
          <p:nvPr/>
        </p:nvPicPr>
        <p:blipFill>
          <a:blip r:embed="rId3"/>
          <a:stretch>
            <a:fillRect/>
          </a:stretch>
        </p:blipFill>
        <p:spPr>
          <a:xfrm>
            <a:off x="1724924" y="1127963"/>
            <a:ext cx="10133701" cy="4493700"/>
          </a:xfrm>
          <a:prstGeom prst="rect">
            <a:avLst/>
          </a:prstGeom>
        </p:spPr>
      </p:pic>
      <p:pic>
        <p:nvPicPr>
          <p:cNvPr id="17" name="Picture 16">
            <a:extLst>
              <a:ext uri="{FF2B5EF4-FFF2-40B4-BE49-F238E27FC236}">
                <a16:creationId xmlns:a16="http://schemas.microsoft.com/office/drawing/2014/main" id="{D29513F6-AB63-6943-BE8A-7E8E39A4990E}"/>
              </a:ext>
            </a:extLst>
          </p:cNvPr>
          <p:cNvPicPr>
            <a:picLocks noChangeAspect="1"/>
          </p:cNvPicPr>
          <p:nvPr/>
        </p:nvPicPr>
        <p:blipFill>
          <a:blip r:embed="rId4"/>
          <a:stretch>
            <a:fillRect/>
          </a:stretch>
        </p:blipFill>
        <p:spPr>
          <a:xfrm>
            <a:off x="4663256" y="1155756"/>
            <a:ext cx="4741228" cy="324110"/>
          </a:xfrm>
          <a:prstGeom prst="rect">
            <a:avLst/>
          </a:prstGeom>
        </p:spPr>
      </p:pic>
      <p:sp>
        <p:nvSpPr>
          <p:cNvPr id="18" name="TextBox 17">
            <a:extLst>
              <a:ext uri="{FF2B5EF4-FFF2-40B4-BE49-F238E27FC236}">
                <a16:creationId xmlns:a16="http://schemas.microsoft.com/office/drawing/2014/main" id="{31B3FC69-812B-FC44-84E6-8BE18D2DC1DF}"/>
              </a:ext>
            </a:extLst>
          </p:cNvPr>
          <p:cNvSpPr txBox="1"/>
          <p:nvPr/>
        </p:nvSpPr>
        <p:spPr>
          <a:xfrm>
            <a:off x="4366381" y="6192465"/>
            <a:ext cx="2089161" cy="646331"/>
          </a:xfrm>
          <a:prstGeom prst="rect">
            <a:avLst/>
          </a:prstGeom>
          <a:noFill/>
        </p:spPr>
        <p:txBody>
          <a:bodyPr wrap="square" rtlCol="0">
            <a:spAutoFit/>
          </a:bodyPr>
          <a:lstStyle/>
          <a:p>
            <a:r>
              <a:rPr lang="en-US" dirty="0"/>
              <a:t>Kishor and </a:t>
            </a:r>
            <a:r>
              <a:rPr lang="en-US" dirty="0" err="1"/>
              <a:t>Subayia</a:t>
            </a:r>
            <a:r>
              <a:rPr lang="en-US" dirty="0"/>
              <a:t>, T2.1</a:t>
            </a:r>
          </a:p>
        </p:txBody>
      </p:sp>
    </p:spTree>
    <p:extLst>
      <p:ext uri="{BB962C8B-B14F-4D97-AF65-F5344CB8AC3E}">
        <p14:creationId xmlns:p14="http://schemas.microsoft.com/office/powerpoint/2010/main" val="4007497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3">
            <a:extLst>
              <a:ext uri="{FF2B5EF4-FFF2-40B4-BE49-F238E27FC236}">
                <a16:creationId xmlns:a16="http://schemas.microsoft.com/office/drawing/2014/main" id="{7D76587C-2F33-1F48-BD53-21A72B394CEF}"/>
              </a:ext>
            </a:extLst>
          </p:cNvPr>
          <p:cNvSpPr txBox="1">
            <a:spLocks/>
          </p:cNvSpPr>
          <p:nvPr/>
        </p:nvSpPr>
        <p:spPr>
          <a:xfrm>
            <a:off x="1784483" y="366822"/>
            <a:ext cx="9922774" cy="890218"/>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latin typeface="Cambria" panose="02040503050406030204" pitchFamily="18" charset="0"/>
              </a:rPr>
              <a:t>Coding Gender BP</a:t>
            </a:r>
          </a:p>
        </p:txBody>
      </p:sp>
      <p:sp>
        <p:nvSpPr>
          <p:cNvPr id="15" name="Content Placeholder 4">
            <a:extLst>
              <a:ext uri="{FF2B5EF4-FFF2-40B4-BE49-F238E27FC236}">
                <a16:creationId xmlns:a16="http://schemas.microsoft.com/office/drawing/2014/main" id="{251E6D3D-FE8F-1241-BDD6-90A7208B00F6}"/>
              </a:ext>
            </a:extLst>
          </p:cNvPr>
          <p:cNvSpPr txBox="1">
            <a:spLocks/>
          </p:cNvSpPr>
          <p:nvPr/>
        </p:nvSpPr>
        <p:spPr>
          <a:xfrm>
            <a:off x="2673927" y="1692384"/>
            <a:ext cx="9033330" cy="373891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14300" algn="l"/>
            <a:r>
              <a:rPr lang="en-US" sz="2800" dirty="0"/>
              <a:t>How to code the individual questions into a general measure of BP.</a:t>
            </a:r>
          </a:p>
          <a:p>
            <a:pPr marL="114300" algn="l"/>
            <a:endParaRPr lang="en-US" sz="2800" dirty="0"/>
          </a:p>
          <a:p>
            <a:pPr marL="114300" algn="l"/>
            <a:r>
              <a:rPr lang="en-US" sz="2800" dirty="0"/>
              <a:t>Two approaches:</a:t>
            </a:r>
          </a:p>
          <a:p>
            <a:pPr marL="457200" indent="-457200" algn="l">
              <a:buFont typeface="Arial" panose="020B0604020202020204" pitchFamily="34" charset="0"/>
              <a:buChar char="•"/>
            </a:pPr>
            <a:r>
              <a:rPr lang="en-US" sz="2800" dirty="0"/>
              <a:t>Index: sum the scores (1-4) on the 4 (n) questions to make an index.</a:t>
            </a:r>
          </a:p>
          <a:p>
            <a:pPr marL="457200" indent="-457200" algn="l">
              <a:buFont typeface="Arial" panose="020B0604020202020204" pitchFamily="34" charset="0"/>
              <a:buChar char="•"/>
            </a:pPr>
            <a:r>
              <a:rPr lang="en-US" sz="2800" dirty="0"/>
              <a:t>Use two categories (decides alone or together with spouse or does not), sum over questions.</a:t>
            </a:r>
          </a:p>
          <a:p>
            <a:pPr marL="114300" algn="l"/>
            <a:endParaRPr lang="en-US" sz="2800" dirty="0"/>
          </a:p>
          <a:p>
            <a:pPr marL="114300" algn="l"/>
            <a:endParaRPr lang="en-US" sz="2800" dirty="0"/>
          </a:p>
        </p:txBody>
      </p:sp>
    </p:spTree>
    <p:extLst>
      <p:ext uri="{BB962C8B-B14F-4D97-AF65-F5344CB8AC3E}">
        <p14:creationId xmlns:p14="http://schemas.microsoft.com/office/powerpoint/2010/main" val="2555047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F3450B40-91D1-794B-A185-CB6770177AAC}"/>
              </a:ext>
            </a:extLst>
          </p:cNvPr>
          <p:cNvSpPr txBox="1">
            <a:spLocks/>
          </p:cNvSpPr>
          <p:nvPr/>
        </p:nvSpPr>
        <p:spPr>
          <a:xfrm>
            <a:off x="1784483" y="283334"/>
            <a:ext cx="9939686" cy="94530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latin typeface="Cambria" panose="02040503050406030204" pitchFamily="18" charset="0"/>
              </a:rPr>
              <a:t>Kishor and </a:t>
            </a:r>
            <a:r>
              <a:rPr lang="en-US" dirty="0" err="1">
                <a:latin typeface="Cambria" panose="02040503050406030204" pitchFamily="18" charset="0"/>
              </a:rPr>
              <a:t>Subayia</a:t>
            </a:r>
            <a:r>
              <a:rPr lang="en-US" dirty="0">
                <a:latin typeface="Cambria" panose="02040503050406030204" pitchFamily="18" charset="0"/>
              </a:rPr>
              <a:t>:</a:t>
            </a:r>
          </a:p>
        </p:txBody>
      </p:sp>
      <p:sp>
        <p:nvSpPr>
          <p:cNvPr id="15" name="Content Placeholder 2">
            <a:extLst>
              <a:ext uri="{FF2B5EF4-FFF2-40B4-BE49-F238E27FC236}">
                <a16:creationId xmlns:a16="http://schemas.microsoft.com/office/drawing/2014/main" id="{50AE495B-0AE0-8B46-8F73-F551693B1F98}"/>
              </a:ext>
            </a:extLst>
          </p:cNvPr>
          <p:cNvSpPr txBox="1">
            <a:spLocks/>
          </p:cNvSpPr>
          <p:nvPr/>
        </p:nvSpPr>
        <p:spPr>
          <a:xfrm>
            <a:off x="2590799" y="1608896"/>
            <a:ext cx="9133369" cy="39702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t>T2B.21 and T2B.23</a:t>
            </a:r>
          </a:p>
          <a:p>
            <a:pPr marL="342900" indent="-342900" algn="l">
              <a:buFont typeface="Arial" panose="020B0604020202020204" pitchFamily="34" charset="0"/>
              <a:buChar char="•"/>
            </a:pPr>
            <a:endParaRPr lang="en-US" dirty="0"/>
          </a:p>
          <a:p>
            <a:pPr marL="342900" indent="-342900" algn="l">
              <a:buFont typeface="Arial" panose="020B0604020202020204" pitchFamily="34" charset="0"/>
              <a:buChar char="•"/>
            </a:pPr>
            <a:r>
              <a:rPr lang="en-US" sz="3200" dirty="0"/>
              <a:t>1) Think back to use of indirect proxies.  How good is that strategy?</a:t>
            </a:r>
          </a:p>
          <a:p>
            <a:pPr marL="342900" indent="-342900" algn="l">
              <a:buFont typeface="Arial" panose="020B0604020202020204" pitchFamily="34" charset="0"/>
              <a:buChar char="•"/>
            </a:pPr>
            <a:r>
              <a:rPr lang="en-US" sz="3200" dirty="0"/>
              <a:t>2) What does this suggest about good coding strategy for these countries? Add? </a:t>
            </a:r>
          </a:p>
          <a:p>
            <a:pPr algn="l"/>
            <a:endParaRPr lang="en-US" dirty="0"/>
          </a:p>
        </p:txBody>
      </p:sp>
    </p:spTree>
    <p:extLst>
      <p:ext uri="{BB962C8B-B14F-4D97-AF65-F5344CB8AC3E}">
        <p14:creationId xmlns:p14="http://schemas.microsoft.com/office/powerpoint/2010/main" val="837273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EB6973E6-6CF5-6A48-9148-065B0F3BC47C}"/>
              </a:ext>
            </a:extLst>
          </p:cNvPr>
          <p:cNvSpPr txBox="1">
            <a:spLocks/>
          </p:cNvSpPr>
          <p:nvPr/>
        </p:nvSpPr>
        <p:spPr>
          <a:xfrm>
            <a:off x="1784483" y="283334"/>
            <a:ext cx="9922774" cy="94530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latin typeface="Cambria" panose="02040503050406030204" pitchFamily="18" charset="0"/>
              </a:rPr>
              <a:t>Which women to include? </a:t>
            </a:r>
          </a:p>
        </p:txBody>
      </p:sp>
      <p:sp>
        <p:nvSpPr>
          <p:cNvPr id="15" name="Content Placeholder 2">
            <a:extLst>
              <a:ext uri="{FF2B5EF4-FFF2-40B4-BE49-F238E27FC236}">
                <a16:creationId xmlns:a16="http://schemas.microsoft.com/office/drawing/2014/main" id="{52970D08-B5A0-EF42-A387-AD936F19C48D}"/>
              </a:ext>
            </a:extLst>
          </p:cNvPr>
          <p:cNvSpPr txBox="1">
            <a:spLocks/>
          </p:cNvSpPr>
          <p:nvPr/>
        </p:nvSpPr>
        <p:spPr>
          <a:xfrm>
            <a:off x="2660073" y="1608896"/>
            <a:ext cx="9047184" cy="39702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3200" dirty="0"/>
              <a:t>Female headed households? (Are they bargaining?)</a:t>
            </a:r>
          </a:p>
          <a:p>
            <a:pPr marL="342900" indent="-342900" algn="l">
              <a:buFont typeface="Arial" panose="020B0604020202020204" pitchFamily="34" charset="0"/>
              <a:buChar char="•"/>
            </a:pPr>
            <a:r>
              <a:rPr lang="en-US" sz="3200" dirty="0"/>
              <a:t>Extended family households (Who are they bargaining with?)</a:t>
            </a:r>
          </a:p>
          <a:p>
            <a:pPr marL="342900" indent="-342900" algn="l">
              <a:buFont typeface="Arial" panose="020B0604020202020204" pitchFamily="34" charset="0"/>
              <a:buChar char="•"/>
            </a:pPr>
            <a:r>
              <a:rPr lang="en-US" sz="3200" dirty="0"/>
              <a:t>See </a:t>
            </a:r>
            <a:r>
              <a:rPr lang="en-US" sz="3200" dirty="0" err="1"/>
              <a:t>Meurs</a:t>
            </a:r>
            <a:r>
              <a:rPr lang="en-US" sz="3200" dirty="0"/>
              <a:t>, T6</a:t>
            </a:r>
          </a:p>
        </p:txBody>
      </p:sp>
    </p:spTree>
    <p:extLst>
      <p:ext uri="{BB962C8B-B14F-4D97-AF65-F5344CB8AC3E}">
        <p14:creationId xmlns:p14="http://schemas.microsoft.com/office/powerpoint/2010/main" val="12298305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6FE287AE-0F9E-E74F-95D3-F9843E903EBF}"/>
              </a:ext>
            </a:extLst>
          </p:cNvPr>
          <p:cNvSpPr txBox="1">
            <a:spLocks/>
          </p:cNvSpPr>
          <p:nvPr/>
        </p:nvSpPr>
        <p:spPr>
          <a:xfrm>
            <a:off x="1784483" y="366822"/>
            <a:ext cx="9922774" cy="890218"/>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latin typeface="Cambria" panose="02040503050406030204" pitchFamily="18" charset="0"/>
              </a:rPr>
              <a:t>Conclusions:</a:t>
            </a:r>
          </a:p>
        </p:txBody>
      </p:sp>
      <p:sp>
        <p:nvSpPr>
          <p:cNvPr id="15" name="Content Placeholder 2">
            <a:extLst>
              <a:ext uri="{FF2B5EF4-FFF2-40B4-BE49-F238E27FC236}">
                <a16:creationId xmlns:a16="http://schemas.microsoft.com/office/drawing/2014/main" id="{0113E410-00EC-B547-A9D5-B79ED07A8650}"/>
              </a:ext>
            </a:extLst>
          </p:cNvPr>
          <p:cNvSpPr txBox="1">
            <a:spLocks/>
          </p:cNvSpPr>
          <p:nvPr/>
        </p:nvSpPr>
        <p:spPr>
          <a:xfrm>
            <a:off x="2673927" y="1692384"/>
            <a:ext cx="9033330" cy="3738917"/>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3200" dirty="0"/>
              <a:t>Empirical measures only loosely linked to theoretical concept</a:t>
            </a:r>
          </a:p>
          <a:p>
            <a:pPr marL="342900" indent="-342900" algn="l">
              <a:buFont typeface="Arial" panose="020B0604020202020204" pitchFamily="34" charset="0"/>
              <a:buChar char="•"/>
            </a:pPr>
            <a:r>
              <a:rPr lang="en-US" sz="3200" dirty="0"/>
              <a:t>Participation across decisions is not consistent.  What is a “general measure” of BP? Context specific questions? </a:t>
            </a:r>
          </a:p>
          <a:p>
            <a:pPr marL="342900" indent="-342900" algn="l">
              <a:buFont typeface="Arial" panose="020B0604020202020204" pitchFamily="34" charset="0"/>
              <a:buChar char="•"/>
            </a:pPr>
            <a:r>
              <a:rPr lang="en-US" sz="3200" dirty="0"/>
              <a:t>Coding important: decides alone? Joint? New measure? (how much influence?)</a:t>
            </a:r>
          </a:p>
          <a:p>
            <a:pPr marL="342900" indent="-342900" algn="l">
              <a:buFont typeface="Arial" panose="020B0604020202020204" pitchFamily="34" charset="0"/>
              <a:buChar char="•"/>
            </a:pPr>
            <a:r>
              <a:rPr lang="en-US" sz="3200" dirty="0"/>
              <a:t>Whom to include? </a:t>
            </a:r>
          </a:p>
          <a:p>
            <a:pPr algn="l"/>
            <a:endParaRPr lang="en-US" dirty="0"/>
          </a:p>
        </p:txBody>
      </p:sp>
    </p:spTree>
    <p:extLst>
      <p:ext uri="{BB962C8B-B14F-4D97-AF65-F5344CB8AC3E}">
        <p14:creationId xmlns:p14="http://schemas.microsoft.com/office/powerpoint/2010/main" val="3005544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ontent Placeholder 2">
            <a:extLst>
              <a:ext uri="{FF2B5EF4-FFF2-40B4-BE49-F238E27FC236}">
                <a16:creationId xmlns:a16="http://schemas.microsoft.com/office/drawing/2014/main" id="{9314BA9A-BB26-014F-BE9C-D7EBFE9D80FB}"/>
              </a:ext>
            </a:extLst>
          </p:cNvPr>
          <p:cNvSpPr txBox="1">
            <a:spLocks/>
          </p:cNvSpPr>
          <p:nvPr/>
        </p:nvSpPr>
        <p:spPr>
          <a:xfrm>
            <a:off x="2604655" y="1534227"/>
            <a:ext cx="9102602" cy="48006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l">
              <a:buFont typeface="Arial" panose="020B0604020202020204" pitchFamily="34" charset="0"/>
              <a:buChar char="•"/>
            </a:pPr>
            <a:r>
              <a:rPr lang="en-US" sz="2800" dirty="0"/>
              <a:t>Growing interest in women’s economic empowerment</a:t>
            </a:r>
          </a:p>
          <a:p>
            <a:pPr marL="457200" indent="-457200" algn="l">
              <a:buFont typeface="Arial" panose="020B0604020202020204" pitchFamily="34" charset="0"/>
              <a:buChar char="•"/>
            </a:pPr>
            <a:r>
              <a:rPr lang="en-US" sz="2800" dirty="0"/>
              <a:t>Widespread interest among theorists and policy makers</a:t>
            </a:r>
          </a:p>
          <a:p>
            <a:pPr marL="457200" indent="-457200" algn="l">
              <a:buFont typeface="Arial" panose="020B0604020202020204" pitchFamily="34" charset="0"/>
              <a:buChar char="•"/>
            </a:pPr>
            <a:r>
              <a:rPr lang="en-US" sz="2800" dirty="0"/>
              <a:t>Empirical work to understand what contributes to it, what it contributes to</a:t>
            </a:r>
          </a:p>
          <a:p>
            <a:pPr marL="457200" indent="-457200" algn="l">
              <a:buFont typeface="Arial" panose="020B0604020202020204" pitchFamily="34" charset="0"/>
              <a:buChar char="•"/>
            </a:pPr>
            <a:r>
              <a:rPr lang="en-US" sz="2800" dirty="0"/>
              <a:t>Variety of ways to conceptualize and thus measure: Agency, autonomy, voice, bargaining power</a:t>
            </a:r>
          </a:p>
          <a:p>
            <a:endParaRPr lang="en-US" sz="2800" dirty="0"/>
          </a:p>
          <a:p>
            <a:endParaRPr lang="en-US" sz="3200" dirty="0"/>
          </a:p>
        </p:txBody>
      </p:sp>
      <p:sp>
        <p:nvSpPr>
          <p:cNvPr id="30" name="Title 1">
            <a:extLst>
              <a:ext uri="{FF2B5EF4-FFF2-40B4-BE49-F238E27FC236}">
                <a16:creationId xmlns:a16="http://schemas.microsoft.com/office/drawing/2014/main" id="{2733185B-3A2D-C04A-88B8-B3FC74A11C6B}"/>
              </a:ext>
            </a:extLst>
          </p:cNvPr>
          <p:cNvSpPr txBox="1">
            <a:spLocks/>
          </p:cNvSpPr>
          <p:nvPr/>
        </p:nvSpPr>
        <p:spPr>
          <a:xfrm>
            <a:off x="1784483" y="283334"/>
            <a:ext cx="8121517"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latin typeface="Cambria" panose="02040503050406030204" pitchFamily="18" charset="0"/>
              </a:rPr>
              <a:t>Introduction:</a:t>
            </a:r>
          </a:p>
        </p:txBody>
      </p:sp>
    </p:spTree>
    <p:extLst>
      <p:ext uri="{BB962C8B-B14F-4D97-AF65-F5344CB8AC3E}">
        <p14:creationId xmlns:p14="http://schemas.microsoft.com/office/powerpoint/2010/main" val="219750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36EDB15-A56C-924A-8AD1-4B771AA6659B}"/>
              </a:ext>
            </a:extLst>
          </p:cNvPr>
          <p:cNvSpPr/>
          <p:nvPr/>
        </p:nvSpPr>
        <p:spPr>
          <a:xfrm>
            <a:off x="2643934" y="1382435"/>
            <a:ext cx="7620000" cy="4401205"/>
          </a:xfrm>
          <a:prstGeom prst="rect">
            <a:avLst/>
          </a:prstGeom>
        </p:spPr>
        <p:txBody>
          <a:bodyPr wrap="square">
            <a:spAutoFit/>
          </a:bodyPr>
          <a:lstStyle/>
          <a:p>
            <a:pPr marL="457200" indent="-457200">
              <a:buFont typeface="Arial" panose="020B0604020202020204" pitchFamily="34" charset="0"/>
              <a:buChar char="•"/>
            </a:pPr>
            <a:r>
              <a:rPr lang="en-US" sz="2800" dirty="0"/>
              <a:t>Distinct measurement: </a:t>
            </a:r>
          </a:p>
          <a:p>
            <a:pPr marL="914400" lvl="1" indent="-457200">
              <a:buFont typeface="Arial" panose="020B0604020202020204" pitchFamily="34" charset="0"/>
              <a:buChar char="•"/>
            </a:pPr>
            <a:r>
              <a:rPr lang="en-US" sz="2800" dirty="0"/>
              <a:t>Autonomy</a:t>
            </a:r>
          </a:p>
          <a:p>
            <a:pPr marL="914400" lvl="1" indent="-457200">
              <a:buFont typeface="Arial" panose="020B0604020202020204" pitchFamily="34" charset="0"/>
              <a:buChar char="•"/>
            </a:pPr>
            <a:r>
              <a:rPr lang="en-US" sz="2800" dirty="0"/>
              <a:t>Agency</a:t>
            </a:r>
          </a:p>
          <a:p>
            <a:pPr marL="914400" lvl="1" indent="-457200">
              <a:buFont typeface="Arial" panose="020B0604020202020204" pitchFamily="34" charset="0"/>
              <a:buChar char="•"/>
            </a:pPr>
            <a:r>
              <a:rPr lang="en-US" sz="2800" dirty="0"/>
              <a:t>Voice</a:t>
            </a:r>
          </a:p>
          <a:p>
            <a:pPr marL="457200" indent="-457200">
              <a:buFont typeface="Arial" panose="020B0604020202020204" pitchFamily="34" charset="0"/>
              <a:buChar char="•"/>
            </a:pPr>
            <a:r>
              <a:rPr lang="en-US" sz="2800" dirty="0"/>
              <a:t>Gender bargaining power is a specific analytical tool—measure how total utility gains from forming household are shared</a:t>
            </a:r>
          </a:p>
          <a:p>
            <a:pPr marL="457200" indent="-457200">
              <a:buFont typeface="Arial" panose="020B0604020202020204" pitchFamily="34" charset="0"/>
              <a:buChar char="•"/>
            </a:pPr>
            <a:r>
              <a:rPr lang="en-US" sz="2800" dirty="0"/>
              <a:t>Cannot be measured directly</a:t>
            </a:r>
          </a:p>
          <a:p>
            <a:pPr marL="914400" lvl="1" indent="-457200">
              <a:buFont typeface="Arial" panose="020B0604020202020204" pitchFamily="34" charset="0"/>
              <a:buChar char="•"/>
            </a:pPr>
            <a:endParaRPr lang="en-US" sz="2800" dirty="0"/>
          </a:p>
          <a:p>
            <a:pPr marL="411480" lvl="1" indent="0">
              <a:buNone/>
            </a:pPr>
            <a:endParaRPr lang="en-US" sz="2800" dirty="0"/>
          </a:p>
        </p:txBody>
      </p:sp>
      <p:sp>
        <p:nvSpPr>
          <p:cNvPr id="29" name="Title 1">
            <a:extLst>
              <a:ext uri="{FF2B5EF4-FFF2-40B4-BE49-F238E27FC236}">
                <a16:creationId xmlns:a16="http://schemas.microsoft.com/office/drawing/2014/main" id="{457A9547-6D85-8D49-9894-6F3F45DDA3A6}"/>
              </a:ext>
            </a:extLst>
          </p:cNvPr>
          <p:cNvSpPr txBox="1">
            <a:spLocks/>
          </p:cNvSpPr>
          <p:nvPr/>
        </p:nvSpPr>
        <p:spPr>
          <a:xfrm>
            <a:off x="1784483" y="283334"/>
            <a:ext cx="8121517"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latin typeface="Cambria" panose="02040503050406030204" pitchFamily="18" charset="0"/>
              </a:rPr>
              <a:t>Introduction:</a:t>
            </a:r>
          </a:p>
        </p:txBody>
      </p:sp>
    </p:spTree>
    <p:extLst>
      <p:ext uri="{BB962C8B-B14F-4D97-AF65-F5344CB8AC3E}">
        <p14:creationId xmlns:p14="http://schemas.microsoft.com/office/powerpoint/2010/main" val="504717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CB85D3-A211-6547-A3AA-36A56C6A27D1}"/>
              </a:ext>
            </a:extLst>
          </p:cNvPr>
          <p:cNvSpPr txBox="1">
            <a:spLocks/>
          </p:cNvSpPr>
          <p:nvPr/>
        </p:nvSpPr>
        <p:spPr>
          <a:xfrm>
            <a:off x="1784483" y="283334"/>
            <a:ext cx="8121517"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latin typeface="Cambria" panose="02040503050406030204" pitchFamily="18" charset="0"/>
              </a:rPr>
              <a:t>Introduction:</a:t>
            </a:r>
          </a:p>
        </p:txBody>
      </p:sp>
      <p:sp>
        <p:nvSpPr>
          <p:cNvPr id="15" name="Content Placeholder 2">
            <a:extLst>
              <a:ext uri="{FF2B5EF4-FFF2-40B4-BE49-F238E27FC236}">
                <a16:creationId xmlns:a16="http://schemas.microsoft.com/office/drawing/2014/main" id="{C45308CB-3B7C-E044-8068-720D6DD2339B}"/>
              </a:ext>
            </a:extLst>
          </p:cNvPr>
          <p:cNvSpPr txBox="1">
            <a:spLocks/>
          </p:cNvSpPr>
          <p:nvPr/>
        </p:nvSpPr>
        <p:spPr>
          <a:xfrm>
            <a:off x="2286000" y="1608896"/>
            <a:ext cx="7620000" cy="48006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14300" algn="l"/>
            <a:r>
              <a:rPr lang="en-US" sz="2800" dirty="0"/>
              <a:t>How to measure Bargaining Power?</a:t>
            </a:r>
          </a:p>
          <a:p>
            <a:pPr marL="457200" indent="-457200" algn="l">
              <a:buFont typeface="Arial" panose="020B0604020202020204" pitchFamily="34" charset="0"/>
              <a:buChar char="•"/>
            </a:pPr>
            <a:r>
              <a:rPr lang="en-US" sz="2800" dirty="0"/>
              <a:t>Like other concepts, Bargaining power cannot be measured directly.</a:t>
            </a:r>
          </a:p>
          <a:p>
            <a:pPr marL="914400" lvl="1" indent="-457200" algn="l">
              <a:buFont typeface="Arial" panose="020B0604020202020204" pitchFamily="34" charset="0"/>
              <a:buChar char="•"/>
            </a:pPr>
            <a:r>
              <a:rPr lang="en-US" sz="2600" dirty="0"/>
              <a:t>Use indirect measures: variables thought to </a:t>
            </a:r>
            <a:r>
              <a:rPr lang="en-US" sz="2600" i="1" dirty="0"/>
              <a:t>contribute to </a:t>
            </a:r>
            <a:r>
              <a:rPr lang="en-US" sz="2600" dirty="0"/>
              <a:t>bargaining power.</a:t>
            </a:r>
          </a:p>
        </p:txBody>
      </p:sp>
    </p:spTree>
    <p:extLst>
      <p:ext uri="{BB962C8B-B14F-4D97-AF65-F5344CB8AC3E}">
        <p14:creationId xmlns:p14="http://schemas.microsoft.com/office/powerpoint/2010/main" val="3728038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82EDF48C-C604-904B-96D6-3D6AA192A411}"/>
              </a:ext>
            </a:extLst>
          </p:cNvPr>
          <p:cNvSpPr txBox="1">
            <a:spLocks/>
          </p:cNvSpPr>
          <p:nvPr/>
        </p:nvSpPr>
        <p:spPr>
          <a:xfrm>
            <a:off x="1784484" y="-182562"/>
            <a:ext cx="9922774"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000" dirty="0">
                <a:latin typeface="Cambria" panose="02040503050406030204" pitchFamily="18" charset="0"/>
              </a:rPr>
              <a:t>Indirect Measures of BP</a:t>
            </a:r>
          </a:p>
        </p:txBody>
      </p:sp>
      <p:sp>
        <p:nvSpPr>
          <p:cNvPr id="15" name="Content Placeholder 2">
            <a:extLst>
              <a:ext uri="{FF2B5EF4-FFF2-40B4-BE49-F238E27FC236}">
                <a16:creationId xmlns:a16="http://schemas.microsoft.com/office/drawing/2014/main" id="{50EEDA29-5779-E047-ACE8-55AFAEDD5762}"/>
              </a:ext>
            </a:extLst>
          </p:cNvPr>
          <p:cNvSpPr txBox="1">
            <a:spLocks/>
          </p:cNvSpPr>
          <p:nvPr/>
        </p:nvSpPr>
        <p:spPr>
          <a:xfrm>
            <a:off x="2715491" y="1143000"/>
            <a:ext cx="8991766" cy="48006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14300" algn="l"/>
            <a:r>
              <a:rPr lang="en-US" dirty="0"/>
              <a:t>What contributes to BP? </a:t>
            </a:r>
          </a:p>
          <a:p>
            <a:pPr marL="342900" indent="-342900" algn="l">
              <a:buFont typeface="Arial" panose="020B0604020202020204" pitchFamily="34" charset="0"/>
              <a:buChar char="•"/>
            </a:pPr>
            <a:r>
              <a:rPr lang="en-US" dirty="0"/>
              <a:t>education, education relative to spouse, </a:t>
            </a:r>
          </a:p>
          <a:p>
            <a:pPr marL="342900" indent="-342900" algn="l">
              <a:buFont typeface="Arial" panose="020B0604020202020204" pitchFamily="34" charset="0"/>
              <a:buChar char="•"/>
            </a:pPr>
            <a:r>
              <a:rPr lang="en-US" dirty="0"/>
              <a:t>employment, earnings relative to spouse, </a:t>
            </a:r>
          </a:p>
          <a:p>
            <a:pPr marL="342900" indent="-342900" algn="l">
              <a:buFont typeface="Arial" panose="020B0604020202020204" pitchFamily="34" charset="0"/>
              <a:buChar char="•"/>
            </a:pPr>
            <a:r>
              <a:rPr lang="en-US" dirty="0"/>
              <a:t>assets or assets brought into the marriage, </a:t>
            </a:r>
          </a:p>
          <a:p>
            <a:pPr marL="342900" indent="-342900" algn="l">
              <a:buFont typeface="Arial" panose="020B0604020202020204" pitchFamily="34" charset="0"/>
              <a:buChar char="•"/>
            </a:pPr>
            <a:r>
              <a:rPr lang="en-US" dirty="0"/>
              <a:t>age and age relative to spouse, other measures to capture social norms</a:t>
            </a:r>
          </a:p>
          <a:p>
            <a:pPr marL="342900" indent="-342900" algn="l">
              <a:buFont typeface="Arial" panose="020B0604020202020204" pitchFamily="34" charset="0"/>
              <a:buChar char="•"/>
            </a:pPr>
            <a:endParaRPr lang="en-US" dirty="0"/>
          </a:p>
          <a:p>
            <a:pPr algn="l"/>
            <a:r>
              <a:rPr lang="en-US" dirty="0"/>
              <a:t>These variables are commonly available in many household surveys.  Have been used as proxies for BP, given the theoretical model which suggests that women who have more of these things have more BP.</a:t>
            </a:r>
          </a:p>
        </p:txBody>
      </p:sp>
    </p:spTree>
    <p:extLst>
      <p:ext uri="{BB962C8B-B14F-4D97-AF65-F5344CB8AC3E}">
        <p14:creationId xmlns:p14="http://schemas.microsoft.com/office/powerpoint/2010/main" val="265122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8F3D4607-440F-2749-BE67-565E0D9BE386}"/>
              </a:ext>
            </a:extLst>
          </p:cNvPr>
          <p:cNvSpPr txBox="1">
            <a:spLocks/>
          </p:cNvSpPr>
          <p:nvPr/>
        </p:nvSpPr>
        <p:spPr>
          <a:xfrm>
            <a:off x="1784483" y="366822"/>
            <a:ext cx="9877309"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latin typeface="Cambria" panose="02040503050406030204" pitchFamily="18" charset="0"/>
              </a:rPr>
              <a:t>Issues: </a:t>
            </a:r>
          </a:p>
        </p:txBody>
      </p:sp>
      <p:sp>
        <p:nvSpPr>
          <p:cNvPr id="15" name="Content Placeholder 2">
            <a:extLst>
              <a:ext uri="{FF2B5EF4-FFF2-40B4-BE49-F238E27FC236}">
                <a16:creationId xmlns:a16="http://schemas.microsoft.com/office/drawing/2014/main" id="{27D1584C-3E59-2F47-BDCD-026DBBB1BB15}"/>
              </a:ext>
            </a:extLst>
          </p:cNvPr>
          <p:cNvSpPr txBox="1">
            <a:spLocks/>
          </p:cNvSpPr>
          <p:nvPr/>
        </p:nvSpPr>
        <p:spPr>
          <a:xfrm>
            <a:off x="2743200" y="1692384"/>
            <a:ext cx="8964056" cy="48006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dirty="0"/>
              <a:t>Endogeneity</a:t>
            </a:r>
          </a:p>
          <a:p>
            <a:pPr marL="342900" indent="-342900" algn="l">
              <a:buFont typeface="Arial" panose="020B0604020202020204" pitchFamily="34" charset="0"/>
              <a:buChar char="•"/>
            </a:pPr>
            <a:r>
              <a:rPr lang="en-US" dirty="0"/>
              <a:t>Importance of context</a:t>
            </a:r>
          </a:p>
          <a:p>
            <a:pPr marL="342900" indent="-342900" algn="l">
              <a:buFont typeface="Arial" panose="020B0604020202020204" pitchFamily="34" charset="0"/>
              <a:buChar char="•"/>
            </a:pPr>
            <a:r>
              <a:rPr lang="en-US" dirty="0"/>
              <a:t>It’s an empirical question whether these actually contribute to BP even if that’s what theory says.  </a:t>
            </a:r>
          </a:p>
          <a:p>
            <a:pPr algn="l"/>
            <a:endParaRPr lang="en-US" dirty="0"/>
          </a:p>
        </p:txBody>
      </p:sp>
    </p:spTree>
    <p:extLst>
      <p:ext uri="{BB962C8B-B14F-4D97-AF65-F5344CB8AC3E}">
        <p14:creationId xmlns:p14="http://schemas.microsoft.com/office/powerpoint/2010/main" val="626961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E63F7F92-6487-FA4F-B529-48513A4E5333}"/>
              </a:ext>
            </a:extLst>
          </p:cNvPr>
          <p:cNvSpPr txBox="1">
            <a:spLocks/>
          </p:cNvSpPr>
          <p:nvPr/>
        </p:nvSpPr>
        <p:spPr>
          <a:xfrm>
            <a:off x="1784483" y="616392"/>
            <a:ext cx="10269040" cy="890218"/>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400" dirty="0">
                <a:latin typeface="Cambria" panose="02040503050406030204" pitchFamily="18" charset="0"/>
              </a:rPr>
              <a:t>“Direct” Measures Gender Bargaining Power:</a:t>
            </a:r>
          </a:p>
        </p:txBody>
      </p:sp>
      <p:sp>
        <p:nvSpPr>
          <p:cNvPr id="15" name="Content Placeholder 2">
            <a:extLst>
              <a:ext uri="{FF2B5EF4-FFF2-40B4-BE49-F238E27FC236}">
                <a16:creationId xmlns:a16="http://schemas.microsoft.com/office/drawing/2014/main" id="{ECD2B743-96C6-3D48-9606-435232BA0C80}"/>
              </a:ext>
            </a:extLst>
          </p:cNvPr>
          <p:cNvSpPr txBox="1">
            <a:spLocks/>
          </p:cNvSpPr>
          <p:nvPr/>
        </p:nvSpPr>
        <p:spPr>
          <a:xfrm>
            <a:off x="2701635" y="1692384"/>
            <a:ext cx="9022533" cy="3738917"/>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14300" algn="l"/>
            <a:r>
              <a:rPr lang="en-US" dirty="0"/>
              <a:t>Direct Measures: </a:t>
            </a:r>
          </a:p>
          <a:p>
            <a:pPr marL="114300" algn="l"/>
            <a:r>
              <a:rPr lang="en-US" dirty="0"/>
              <a:t>New set of survey questions</a:t>
            </a:r>
          </a:p>
          <a:p>
            <a:pPr marL="114300" algn="l"/>
            <a:r>
              <a:rPr lang="en-US" dirty="0"/>
              <a:t>Who in you family usually has the final say on the following decisions:</a:t>
            </a:r>
          </a:p>
          <a:p>
            <a:pPr marL="114300" algn="l"/>
            <a:r>
              <a:rPr lang="en-US" dirty="0"/>
              <a:t>RESPONDENT=1, </a:t>
            </a:r>
          </a:p>
          <a:p>
            <a:pPr marL="114300" algn="l"/>
            <a:r>
              <a:rPr lang="en-US" dirty="0"/>
              <a:t>HUSBAND=2, </a:t>
            </a:r>
          </a:p>
          <a:p>
            <a:pPr marL="114300" algn="l"/>
            <a:r>
              <a:rPr lang="en-US" dirty="0"/>
              <a:t>RESPONDENT &amp; HUSBAND JOINTLY=3, SOMEONE ELSE=4,</a:t>
            </a:r>
          </a:p>
          <a:p>
            <a:pPr marL="114300" algn="l"/>
            <a:r>
              <a:rPr lang="en-US" dirty="0"/>
              <a:t>RESPONDENT &amp; SOMEONE ELSE JOINTLY =5</a:t>
            </a:r>
          </a:p>
          <a:p>
            <a:pPr marL="114300" algn="l"/>
            <a:endParaRPr lang="en-US" dirty="0"/>
          </a:p>
          <a:p>
            <a:pPr marL="114300" algn="l"/>
            <a:r>
              <a:rPr lang="en-US" dirty="0"/>
              <a:t>Decisions: own healthcare, child healthcare, large household purchases, visiting of friends and relatives (DHS)</a:t>
            </a:r>
          </a:p>
        </p:txBody>
      </p:sp>
    </p:spTree>
    <p:extLst>
      <p:ext uri="{BB962C8B-B14F-4D97-AF65-F5344CB8AC3E}">
        <p14:creationId xmlns:p14="http://schemas.microsoft.com/office/powerpoint/2010/main" val="1988294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9C604855-DDE7-2340-81E7-3D556C8EF4BB}"/>
              </a:ext>
            </a:extLst>
          </p:cNvPr>
          <p:cNvSpPr txBox="1">
            <a:spLocks/>
          </p:cNvSpPr>
          <p:nvPr/>
        </p:nvSpPr>
        <p:spPr>
          <a:xfrm>
            <a:off x="1784483" y="366822"/>
            <a:ext cx="9922774"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114300" algn="l"/>
            <a:r>
              <a:rPr lang="en-US" sz="4400" dirty="0">
                <a:latin typeface="+mn-lt"/>
              </a:rPr>
              <a:t>What is relationship to bargaining power?</a:t>
            </a:r>
          </a:p>
        </p:txBody>
      </p:sp>
      <p:sp>
        <p:nvSpPr>
          <p:cNvPr id="15" name="Content Placeholder 2">
            <a:extLst>
              <a:ext uri="{FF2B5EF4-FFF2-40B4-BE49-F238E27FC236}">
                <a16:creationId xmlns:a16="http://schemas.microsoft.com/office/drawing/2014/main" id="{092E1511-082D-D845-A122-4A26AADAB2AA}"/>
              </a:ext>
            </a:extLst>
          </p:cNvPr>
          <p:cNvSpPr txBox="1">
            <a:spLocks/>
          </p:cNvSpPr>
          <p:nvPr/>
        </p:nvSpPr>
        <p:spPr>
          <a:xfrm>
            <a:off x="2729345" y="1692384"/>
            <a:ext cx="8977912" cy="48006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14300" algn="l"/>
            <a:endParaRPr lang="en-US" sz="2800" dirty="0"/>
          </a:p>
          <a:p>
            <a:pPr marL="114300" algn="l"/>
            <a:r>
              <a:rPr lang="en-US" sz="2800" dirty="0"/>
              <a:t>BP is ability to command certain share of gains for cooperation in the relationship.</a:t>
            </a:r>
          </a:p>
          <a:p>
            <a:pPr marL="114300" algn="l"/>
            <a:endParaRPr lang="en-US" sz="2800" dirty="0"/>
          </a:p>
          <a:p>
            <a:pPr marL="114300" algn="l"/>
            <a:r>
              <a:rPr lang="en-US" sz="2800" dirty="0"/>
              <a:t>This is not the same as participating in a small number of decisions. </a:t>
            </a:r>
          </a:p>
        </p:txBody>
      </p:sp>
    </p:spTree>
    <p:extLst>
      <p:ext uri="{BB962C8B-B14F-4D97-AF65-F5344CB8AC3E}">
        <p14:creationId xmlns:p14="http://schemas.microsoft.com/office/powerpoint/2010/main" val="2281798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mick\Desktop\New Logos - 2015\2 color\Economics_2c.jpg">
            <a:extLst>
              <a:ext uri="{FF2B5EF4-FFF2-40B4-BE49-F238E27FC236}">
                <a16:creationId xmlns:a16="http://schemas.microsoft.com/office/drawing/2014/main" id="{2EF7DB3D-40D7-0D45-B787-ED8D08C9F80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483" y="5579177"/>
            <a:ext cx="5757545" cy="7556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447320-F466-134A-AC30-989DDE1B557B}"/>
              </a:ext>
            </a:extLst>
          </p:cNvPr>
          <p:cNvSpPr/>
          <p:nvPr/>
        </p:nvSpPr>
        <p:spPr>
          <a:xfrm>
            <a:off x="64431" y="8330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F9A7A4F-DBAD-E241-BA25-8C23CF21FDCC}"/>
              </a:ext>
            </a:extLst>
          </p:cNvPr>
          <p:cNvSpPr/>
          <p:nvPr/>
        </p:nvSpPr>
        <p:spPr>
          <a:xfrm>
            <a:off x="467832" y="53162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9CB2167-AD22-2E4E-9587-E2681E8A0059}"/>
              </a:ext>
            </a:extLst>
          </p:cNvPr>
          <p:cNvSpPr/>
          <p:nvPr/>
        </p:nvSpPr>
        <p:spPr>
          <a:xfrm>
            <a:off x="93012" y="1383563"/>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5DE909D-2518-324A-AE0D-2114CA5AD77F}"/>
              </a:ext>
            </a:extLst>
          </p:cNvPr>
          <p:cNvSpPr/>
          <p:nvPr/>
        </p:nvSpPr>
        <p:spPr>
          <a:xfrm>
            <a:off x="467831" y="1998747"/>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AAB3FEB-FE98-8E4E-9394-B0268A6F2BD1}"/>
              </a:ext>
            </a:extLst>
          </p:cNvPr>
          <p:cNvSpPr/>
          <p:nvPr/>
        </p:nvSpPr>
        <p:spPr>
          <a:xfrm>
            <a:off x="93012" y="2658976"/>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787B744-F551-2846-94C7-A5B725339CA8}"/>
              </a:ext>
            </a:extLst>
          </p:cNvPr>
          <p:cNvSpPr/>
          <p:nvPr/>
        </p:nvSpPr>
        <p:spPr>
          <a:xfrm>
            <a:off x="467830" y="3358901"/>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C802DD-6D0E-EE40-8805-AC17CD43FD22}"/>
              </a:ext>
            </a:extLst>
          </p:cNvPr>
          <p:cNvSpPr/>
          <p:nvPr/>
        </p:nvSpPr>
        <p:spPr>
          <a:xfrm>
            <a:off x="93011" y="4019130"/>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23A086-8B4C-E847-A39F-507CB0C0A23D}"/>
              </a:ext>
            </a:extLst>
          </p:cNvPr>
          <p:cNvSpPr/>
          <p:nvPr/>
        </p:nvSpPr>
        <p:spPr>
          <a:xfrm>
            <a:off x="484743" y="4805445"/>
            <a:ext cx="958717" cy="978195"/>
          </a:xfrm>
          <a:prstGeom prst="rect">
            <a:avLst/>
          </a:prstGeom>
          <a:solidFill>
            <a:srgbClr val="E5313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199755-F2EC-0E4B-A180-DED43D819C99}"/>
              </a:ext>
            </a:extLst>
          </p:cNvPr>
          <p:cNvSpPr/>
          <p:nvPr/>
        </p:nvSpPr>
        <p:spPr>
          <a:xfrm>
            <a:off x="93011" y="5431301"/>
            <a:ext cx="958717" cy="978195"/>
          </a:xfrm>
          <a:prstGeom prst="rect">
            <a:avLst/>
          </a:prstGeom>
          <a:solidFill>
            <a:srgbClr val="3843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2894C89F-5AFB-0D4D-A4EF-135C968EB251}"/>
              </a:ext>
            </a:extLst>
          </p:cNvPr>
          <p:cNvSpPr txBox="1">
            <a:spLocks/>
          </p:cNvSpPr>
          <p:nvPr/>
        </p:nvSpPr>
        <p:spPr>
          <a:xfrm>
            <a:off x="1784483" y="208665"/>
            <a:ext cx="9922774"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114300" algn="l"/>
            <a:r>
              <a:rPr lang="en-US" sz="4400" dirty="0"/>
              <a:t>A</a:t>
            </a:r>
            <a:r>
              <a:rPr lang="en-US" sz="4400" dirty="0">
                <a:latin typeface="+mn-lt"/>
              </a:rPr>
              <a:t>re they closely related? </a:t>
            </a:r>
          </a:p>
        </p:txBody>
      </p:sp>
      <p:sp>
        <p:nvSpPr>
          <p:cNvPr id="15" name="Content Placeholder 2">
            <a:extLst>
              <a:ext uri="{FF2B5EF4-FFF2-40B4-BE49-F238E27FC236}">
                <a16:creationId xmlns:a16="http://schemas.microsoft.com/office/drawing/2014/main" id="{5CFE255A-4ED0-BA4D-BC46-DEB400DF13C1}"/>
              </a:ext>
            </a:extLst>
          </p:cNvPr>
          <p:cNvSpPr txBox="1">
            <a:spLocks/>
          </p:cNvSpPr>
          <p:nvPr/>
        </p:nvSpPr>
        <p:spPr>
          <a:xfrm>
            <a:off x="2743199" y="1534227"/>
            <a:ext cx="8964057" cy="48006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l">
              <a:buFont typeface="Arial" panose="020B0604020202020204" pitchFamily="34" charset="0"/>
              <a:buChar char="•"/>
            </a:pPr>
            <a:r>
              <a:rPr lang="en-US" sz="2800" dirty="0"/>
              <a:t>If the decision has significant impact on utility.</a:t>
            </a:r>
          </a:p>
          <a:p>
            <a:pPr marL="114300" algn="l"/>
            <a:r>
              <a:rPr lang="en-US" sz="2800" dirty="0"/>
              <a:t>AND</a:t>
            </a:r>
          </a:p>
          <a:p>
            <a:pPr marL="457200" indent="-457200" algn="l">
              <a:buFont typeface="Arial" panose="020B0604020202020204" pitchFamily="34" charset="0"/>
              <a:buChar char="•"/>
            </a:pPr>
            <a:r>
              <a:rPr lang="en-US" sz="2800" dirty="0"/>
              <a:t>If the bargaining partners have differing preferences.  </a:t>
            </a:r>
          </a:p>
          <a:p>
            <a:pPr marL="114300" algn="l"/>
            <a:r>
              <a:rPr lang="en-US" sz="2800" dirty="0"/>
              <a:t>AND</a:t>
            </a:r>
          </a:p>
          <a:p>
            <a:pPr marL="457200" indent="-457200" algn="l">
              <a:buFont typeface="Arial" panose="020B0604020202020204" pitchFamily="34" charset="0"/>
              <a:buChar char="•"/>
            </a:pPr>
            <a:r>
              <a:rPr lang="en-US" sz="2800" dirty="0"/>
              <a:t>If the decision-maker is actually acting on own preferences.</a:t>
            </a:r>
          </a:p>
          <a:p>
            <a:r>
              <a:rPr lang="en-US" sz="2800" dirty="0"/>
              <a:t>If these conditions don’t hold, not good proxy.</a:t>
            </a:r>
          </a:p>
        </p:txBody>
      </p:sp>
    </p:spTree>
    <p:extLst>
      <p:ext uri="{BB962C8B-B14F-4D97-AF65-F5344CB8AC3E}">
        <p14:creationId xmlns:p14="http://schemas.microsoft.com/office/powerpoint/2010/main" val="31195378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897</TotalTime>
  <Words>677</Words>
  <Application>Microsoft Macintosh PowerPoint</Application>
  <PresentationFormat>Widescreen</PresentationFormat>
  <Paragraphs>91</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Cambria</vt:lpstr>
      <vt:lpstr>Office Theme</vt:lpstr>
      <vt:lpstr>Gender Bargaining Power:   Measurement Strategies for Empirical 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Bargaining Power:   Measurement Strategies for Empirical Work</dc:title>
  <dc:creator>Haely Jardas</dc:creator>
  <cp:lastModifiedBy>Mieke E. Meurs</cp:lastModifiedBy>
  <cp:revision>4</cp:revision>
  <dcterms:created xsi:type="dcterms:W3CDTF">2019-05-01T21:47:06Z</dcterms:created>
  <dcterms:modified xsi:type="dcterms:W3CDTF">2019-05-03T14:15:16Z</dcterms:modified>
</cp:coreProperties>
</file>