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12" r:id="rId2"/>
    <p:sldId id="313" r:id="rId3"/>
    <p:sldId id="315" r:id="rId4"/>
    <p:sldId id="314" r:id="rId5"/>
    <p:sldId id="321" r:id="rId6"/>
    <p:sldId id="317" r:id="rId7"/>
    <p:sldId id="282" r:id="rId8"/>
    <p:sldId id="279" r:id="rId9"/>
    <p:sldId id="280" r:id="rId10"/>
    <p:sldId id="281" r:id="rId11"/>
    <p:sldId id="319" r:id="rId12"/>
    <p:sldId id="320" r:id="rId13"/>
    <p:sldId id="318" r:id="rId14"/>
    <p:sldId id="261" r:id="rId15"/>
    <p:sldId id="262" r:id="rId16"/>
    <p:sldId id="277" r:id="rId17"/>
    <p:sldId id="284" r:id="rId18"/>
    <p:sldId id="278" r:id="rId19"/>
    <p:sldId id="293" r:id="rId20"/>
    <p:sldId id="290" r:id="rId21"/>
    <p:sldId id="298" r:id="rId22"/>
    <p:sldId id="291" r:id="rId23"/>
    <p:sldId id="297" r:id="rId24"/>
    <p:sldId id="258" r:id="rId25"/>
    <p:sldId id="275" r:id="rId26"/>
    <p:sldId id="287" r:id="rId27"/>
    <p:sldId id="310" r:id="rId28"/>
    <p:sldId id="303" r:id="rId29"/>
    <p:sldId id="322" r:id="rId30"/>
    <p:sldId id="323" r:id="rId31"/>
    <p:sldId id="304" r:id="rId32"/>
    <p:sldId id="266" r:id="rId3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6588"/>
    <p:restoredTop sz="91454"/>
  </p:normalViewPr>
  <p:slideViewPr>
    <p:cSldViewPr snapToGrid="0" snapToObjects="1">
      <p:cViewPr varScale="1">
        <p:scale>
          <a:sx n="115" d="100"/>
          <a:sy n="115" d="100"/>
        </p:scale>
        <p:origin x="91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7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9820C-0C25-428D-A1D7-BD72F0312094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60FB7-C74A-4E53-8223-A9CC2ECDED9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69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3B3DF32-2A1C-4643-91DE-2B7B699BA9E3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9A5424E-D2CA-FC4A-AF0B-D91F71910F9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33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35D4BD-A074-0C4A-ACD1-2AC51720D885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1754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FEB37-176B-B64F-A402-BABFDF215D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EAFA94-D99B-A943-9661-89E61FF9B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70F45-54D6-E243-B2E8-8A042A998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D57B-CBEE-204F-A5C7-7498C6AF969B}" type="datetime1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5678F-4650-A74F-BA16-6B3064495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8CC73-079E-0544-BE12-01C30CF7F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500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0028D-8436-2A4E-A4A9-E7CA06958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96A51A-CD9F-1D46-A256-CE2708AEC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7BC9-98F1-924A-B4AB-519D582DC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B6930-DC03-4942-BED6-6DA4897EA762}" type="datetime1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6EAC4-BF8E-B04B-AA70-3E61D4BE0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829D-F647-2E43-A31C-F6C04D15C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33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2BD689-D6DE-2342-BC29-6999A108FD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0CEAFD-9B3B-C245-BDAB-52E8DC8208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A4D1D-9B58-E74F-94EB-7E2E8B936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5C03A-7659-D548-9F9A-7193286E47E3}" type="datetime1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935809-DBBB-9C48-8E8F-22786E40C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2C0BB-3AAF-7B4A-B582-E10DC4882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418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PT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3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B704F-BEE9-3F4C-951B-823C68F05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E75599-13CA-324B-9EB7-9DCB0C524F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A39FB-EAAF-CD47-8A84-5EDD57EDB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A35A-911F-5242-9017-9D5985DEE7AF}" type="datetime1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27094-6BA7-5B4F-B1D1-BDD8C7E29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448F7-8FB7-0D4E-B585-5F8A49A03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538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EB13A-54F2-F84A-8159-ECEF57D6F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F5919C-DF79-AE49-89A2-1A892801F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BFEB15-51CE-894B-AAEE-5233ED1D8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81AB-39F0-A047-9B09-DE3C2EA8212A}" type="datetime1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A6A981-83F9-5344-813C-500CA5C69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FEB12-721D-4D4C-B252-F3CE0BC5C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200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76F15-BA87-A647-8C4E-89DB1A85C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1C646-F58E-6944-8C03-BE7F18D47B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08C975-F4AF-1947-B031-D0732A5FC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82EC91-CF03-AA42-AC95-015EA5811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4929F-CE9C-3848-A844-0B34A97EF54E}" type="datetime1">
              <a:rPr lang="en-US" smtClean="0"/>
              <a:t>6/27/2019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77D548-0888-DC48-B77B-544E8E3CD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7F3BF-7D73-6C42-844C-9AAAC172E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64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2A75-C0D6-304C-8611-4C819EBEB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7790E8-D30F-B043-83F0-58F40F6FC1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9E7DC9-5413-4749-823D-47CC26636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D446B7-3D8A-9546-99CF-F164D5C468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670989-FBB7-C246-9F4F-70544E6241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DF3449-B789-6748-B9AE-138491226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9EFD-CCCE-D34E-8E4C-0E128D41B4CC}" type="datetime1">
              <a:rPr lang="en-US" smtClean="0"/>
              <a:t>6/27/2019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67830E-5345-0C4F-8E78-58B4342DF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CD65CC-177F-B54D-BB9C-5B2517283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6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A4193-743D-6C4C-9626-0E716893B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936F81-C89C-4642-8E37-5AE970418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66C91-B433-AC4D-8F76-8A38881AC21C}" type="datetime1">
              <a:rPr lang="en-US" smtClean="0"/>
              <a:t>6/27/2019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6128C1-6CC8-A840-B7BE-1AEB32FA7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C65215-ECA7-654F-A963-CEC468C54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31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959972-62AB-0C49-BEF4-D54C19C0D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D9C01-6BCE-DF4D-B25C-A6D45EF913B3}" type="datetime1">
              <a:rPr lang="en-US" smtClean="0"/>
              <a:t>6/27/2019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1692C0-B3D7-9840-AF37-633868FB8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A676A-54AE-7640-BD9E-DC2582D64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82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38E8A-049B-D043-AF31-EAAFC278D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33F2F-F6EE-F74B-854A-9525C7F6A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E04973-4440-5A43-80BB-4324CA155C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1CA0DC-8AC5-2346-8DB0-D772251F7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BC236-133C-9645-BBE8-0908BC40879B}" type="datetime1">
              <a:rPr lang="en-US" smtClean="0"/>
              <a:t>6/27/2019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4FD0E-C9BD-CA48-ABBE-0490DF34F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2DBB15-D20D-264D-93F5-D18AB2DD7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74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3E2B6-81CD-5942-B4FF-BFC6CD149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2FDE6E-01C2-3E4A-B40C-1816C10B5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FD0064-C18E-2B4D-A88D-E65549CDEC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B9406F-B018-9E49-81B6-6E8D8E5A7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5B3B6-8AA8-9140-890B-8A30C695E9C8}" type="datetime1">
              <a:rPr lang="en-US" smtClean="0"/>
              <a:t>6/27/2019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9D0D5-3F3F-8C45-8165-704D22588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06D598-D40F-CB42-9175-664DC1609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301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3814AB-A6C8-DD45-AE95-FCA00F572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75D8A-B5AC-E341-AB38-DF372F56F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D5C6D-DAD9-8B44-BF01-2CF651F6CA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E2329-200F-E84C-B265-883D9497949B}" type="datetime1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B4617-6BC3-2A45-8EFE-A4CD310AC2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Session 13 Demographic Change and Care Needs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2768BE-84C9-7449-ACBC-431D787067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DD3B4-E0D5-4A46-A664-D54FB0AE1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7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3A222-F88F-4D4F-BEA8-77FB17FF18E6}"/>
              </a:ext>
            </a:extLst>
          </p:cNvPr>
          <p:cNvSpPr txBox="1">
            <a:spLocks/>
          </p:cNvSpPr>
          <p:nvPr/>
        </p:nvSpPr>
        <p:spPr>
          <a:xfrm>
            <a:off x="762000" y="2630904"/>
            <a:ext cx="10668000" cy="138822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Session 13:</a:t>
            </a:r>
            <a:br>
              <a:rPr lang="en-US" dirty="0"/>
            </a:br>
            <a:r>
              <a:rPr lang="en-US" dirty="0"/>
              <a:t>Demographic Change and Care Needs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5943C1-C5C9-4F56-B634-077486EFE53E}"/>
              </a:ext>
            </a:extLst>
          </p:cNvPr>
          <p:cNvSpPr txBox="1">
            <a:spLocks/>
          </p:cNvSpPr>
          <p:nvPr/>
        </p:nvSpPr>
        <p:spPr>
          <a:xfrm>
            <a:off x="1524000" y="3978442"/>
            <a:ext cx="9144000" cy="12312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Maria </a:t>
            </a:r>
            <a:r>
              <a:rPr lang="en-US" sz="3200" dirty="0" err="1"/>
              <a:t>Floro</a:t>
            </a:r>
            <a:endParaRPr lang="en-US" sz="3200" dirty="0"/>
          </a:p>
          <a:p>
            <a:pPr marL="0" indent="0" algn="ctr">
              <a:buNone/>
            </a:pPr>
            <a:r>
              <a:rPr lang="en-US" sz="3200" dirty="0"/>
              <a:t>American University, Washington DC</a:t>
            </a:r>
          </a:p>
        </p:txBody>
      </p:sp>
    </p:spTree>
    <p:extLst>
      <p:ext uri="{BB962C8B-B14F-4D97-AF65-F5344CB8AC3E}">
        <p14:creationId xmlns:p14="http://schemas.microsoft.com/office/powerpoint/2010/main" val="3451625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Latin America and Oceania</a:t>
            </a:r>
            <a:r>
              <a:rPr lang="mr-IN" dirty="0"/>
              <a:t>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77257"/>
            <a:ext cx="10515600" cy="38480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33138" y="6311899"/>
            <a:ext cx="3463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WHO: 2013 World Fertility Report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17F66-994E-9043-A1E2-00ABF8182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4161159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Monetary Cost of Raising Children (US 2012)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866" y="1825625"/>
            <a:ext cx="5236267" cy="435133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13 Demographic Change and Care Needs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714133" y="6211669"/>
            <a:ext cx="3219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</a:t>
            </a:r>
            <a:r>
              <a:rPr lang="en-US" sz="1200" dirty="0" smtClean="0"/>
              <a:t>: </a:t>
            </a:r>
          </a:p>
          <a:p>
            <a:r>
              <a:rPr lang="en-US" sz="1200" dirty="0" smtClean="0"/>
              <a:t>https</a:t>
            </a:r>
            <a:r>
              <a:rPr lang="en-US" sz="1200" dirty="0"/>
              <a:t>://www.workingmother.com/this-is-what-day-care-looks-like-around-world</a:t>
            </a:r>
          </a:p>
        </p:txBody>
      </p:sp>
    </p:spTree>
    <p:extLst>
      <p:ext uri="{BB962C8B-B14F-4D97-AF65-F5344CB8AC3E}">
        <p14:creationId xmlns:p14="http://schemas.microsoft.com/office/powerpoint/2010/main" val="3031839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Childcare cost in terms of unpaid labor time of women.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63" y="1863569"/>
            <a:ext cx="10695008" cy="431989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13 Demographic Change and Care Needs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113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II. Fertility Choice </a:t>
            </a:r>
            <a:r>
              <a:rPr lang="en-US" dirty="0">
                <a:latin typeface="+mn-lt"/>
              </a:rPr>
              <a:t>and Economic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906" y="1825625"/>
            <a:ext cx="10670894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3300" dirty="0" smtClean="0"/>
              <a:t>The decision </a:t>
            </a:r>
            <a:r>
              <a:rPr lang="en-GB" sz="3300" dirty="0"/>
              <a:t>to have children (and how many) is an important decision </a:t>
            </a:r>
            <a:r>
              <a:rPr lang="en-GB" sz="3300" dirty="0" smtClean="0"/>
              <a:t>families make that </a:t>
            </a:r>
            <a:r>
              <a:rPr lang="en-GB" sz="3300" dirty="0"/>
              <a:t>has profound implications on </a:t>
            </a:r>
            <a:r>
              <a:rPr lang="en-GB" sz="3300" dirty="0" smtClean="0"/>
              <a:t>people’s </a:t>
            </a:r>
            <a:r>
              <a:rPr lang="en-GB" sz="3300" dirty="0"/>
              <a:t>lives and on society.</a:t>
            </a:r>
            <a:endParaRPr lang="en-US" sz="3300" dirty="0"/>
          </a:p>
          <a:p>
            <a:pPr marL="0" indent="0">
              <a:buNone/>
            </a:pPr>
            <a:endParaRPr lang="en-US" sz="3300" dirty="0"/>
          </a:p>
          <a:p>
            <a:pPr marL="0" indent="0">
              <a:buNone/>
            </a:pPr>
            <a:r>
              <a:rPr lang="en-GB" dirty="0"/>
              <a:t>1. Affect women’s choice of working or not </a:t>
            </a:r>
            <a:r>
              <a:rPr lang="en-GB" dirty="0" smtClean="0"/>
              <a:t>in </a:t>
            </a:r>
            <a:r>
              <a:rPr lang="en-GB" dirty="0" err="1" smtClean="0"/>
              <a:t>labor</a:t>
            </a:r>
            <a:r>
              <a:rPr lang="en-GB" dirty="0" smtClean="0"/>
              <a:t> market; </a:t>
            </a:r>
            <a:r>
              <a:rPr lang="en-GB" dirty="0"/>
              <a:t>their choice of job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2. Subject to bargaining and the extent of women’s autonomy to make decisions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3. Economic incentives affect fertility choices (cost and benefit of having children</a:t>
            </a:r>
            <a:r>
              <a:rPr lang="en-GB" dirty="0" smtClean="0"/>
              <a:t>).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GB" sz="3600" dirty="0" smtClean="0">
                <a:solidFill>
                  <a:srgbClr val="FF0000"/>
                </a:solidFill>
              </a:rPr>
              <a:t>Hence, </a:t>
            </a:r>
            <a:endParaRPr lang="en-GB" sz="3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3800" i="1" dirty="0">
                <a:solidFill>
                  <a:srgbClr val="FF0000"/>
                </a:solidFill>
              </a:rPr>
              <a:t>Economic development affects fertility </a:t>
            </a:r>
            <a:r>
              <a:rPr lang="en-GB" sz="3800" i="1" dirty="0" smtClean="0">
                <a:solidFill>
                  <a:srgbClr val="FF0000"/>
                </a:solidFill>
              </a:rPr>
              <a:t>rates.</a:t>
            </a:r>
            <a:endParaRPr lang="en-US" sz="38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3800" i="1" dirty="0" smtClean="0">
                <a:solidFill>
                  <a:srgbClr val="FF0000"/>
                </a:solidFill>
              </a:rPr>
              <a:t>But </a:t>
            </a:r>
            <a:r>
              <a:rPr lang="en-GB" sz="3800" i="1" dirty="0">
                <a:solidFill>
                  <a:srgbClr val="FF0000"/>
                </a:solidFill>
              </a:rPr>
              <a:t>fertility rates also affect economic </a:t>
            </a:r>
            <a:r>
              <a:rPr lang="en-GB" sz="3800" i="1" dirty="0" smtClean="0">
                <a:solidFill>
                  <a:srgbClr val="FF0000"/>
                </a:solidFill>
              </a:rPr>
              <a:t>development.</a:t>
            </a:r>
            <a:endParaRPr lang="en-US" sz="38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3800" i="1" dirty="0"/>
              <a:t> </a:t>
            </a:r>
            <a:endParaRPr lang="en-US" sz="3800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281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2ACADEB4-F0DF-FB4D-B230-B8C7625097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4800" dirty="0" err="1">
                <a:latin typeface="+mn-lt"/>
              </a:rPr>
              <a:t>A</a:t>
            </a:r>
            <a:r>
              <a:rPr lang="en-US" altLang="en-US" sz="4800" dirty="0" err="1" smtClean="0">
                <a:latin typeface="+mn-lt"/>
              </a:rPr>
              <a:t>.Unitary</a:t>
            </a:r>
            <a:r>
              <a:rPr lang="en-US" altLang="en-US" sz="4800" dirty="0" smtClean="0">
                <a:latin typeface="+mn-lt"/>
              </a:rPr>
              <a:t> </a:t>
            </a:r>
            <a:r>
              <a:rPr lang="en-US" altLang="en-US" sz="4800" dirty="0">
                <a:latin typeface="+mn-lt"/>
              </a:rPr>
              <a:t>Household Theory of </a:t>
            </a:r>
            <a:r>
              <a:rPr lang="en-US" altLang="en-US" sz="4800" dirty="0" smtClean="0">
                <a:latin typeface="+mn-lt"/>
              </a:rPr>
              <a:t>Fertility Choice</a:t>
            </a:r>
            <a:r>
              <a:rPr lang="en-US" altLang="en-US" sz="3200" dirty="0">
                <a:latin typeface="+mn-lt"/>
              </a:rPr>
              <a:t/>
            </a:r>
            <a:br>
              <a:rPr lang="en-US" altLang="en-US" sz="3200" dirty="0">
                <a:latin typeface="+mn-lt"/>
              </a:rPr>
            </a:br>
            <a:endParaRPr lang="en-US" altLang="en-US" sz="3200" dirty="0">
              <a:latin typeface="+mn-lt"/>
            </a:endParaRP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1228EBF8-8468-9D42-890F-2AB4B817EB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dirty="0" smtClean="0"/>
              <a:t> </a:t>
            </a:r>
            <a:r>
              <a:rPr lang="en-GB" dirty="0"/>
              <a:t>Assumptions: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     Children are ‘goods’ to consume.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     Having children has opportunity cost (women’s use of their time).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 </a:t>
            </a: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GB" dirty="0" smtClean="0"/>
              <a:t>Couples </a:t>
            </a:r>
            <a:r>
              <a:rPr lang="en-GB" dirty="0"/>
              <a:t>have identical preferences – unitary model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  </a:t>
            </a:r>
            <a:endParaRPr lang="en-US" dirty="0"/>
          </a:p>
          <a:p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209FEF-C80E-0F4B-B847-606D0878C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248400"/>
            <a:ext cx="5181600" cy="4572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34592905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>
            <a:extLst>
              <a:ext uri="{FF2B5EF4-FFF2-40B4-BE49-F238E27FC236}">
                <a16:creationId xmlns:a16="http://schemas.microsoft.com/office/drawing/2014/main" id="{78FDEA65-5D7C-5E48-8C24-EC89B28845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Maximization Problem 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0B885B3C-66F8-6942-9452-A8FA05D09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248400"/>
            <a:ext cx="5181600" cy="4572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Session 13 Demographic Change and Care Needs</a:t>
            </a:r>
          </a:p>
        </p:txBody>
      </p:sp>
      <p:sp>
        <p:nvSpPr>
          <p:cNvPr id="33798" name="Text Box 4">
            <a:extLst>
              <a:ext uri="{FF2B5EF4-FFF2-40B4-BE49-F238E27FC236}">
                <a16:creationId xmlns:a16="http://schemas.microsoft.com/office/drawing/2014/main" id="{83563883-1DA2-EA43-B7C0-D571F8459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999" y="3490376"/>
            <a:ext cx="7221223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Where</a:t>
            </a:r>
          </a:p>
          <a:p>
            <a:r>
              <a:rPr lang="en-GB" sz="2800" dirty="0">
                <a:ea typeface="Calibri" panose="020F0502020204030204" pitchFamily="34" charset="0"/>
                <a:cs typeface="Times New Roman" panose="02020603050405020304" pitchFamily="18" charset="0"/>
              </a:rPr>
              <a:t>	n = no of desired children</a:t>
            </a:r>
          </a:p>
          <a:p>
            <a:r>
              <a:rPr lang="en-GB" sz="2800" dirty="0">
                <a:ea typeface="Calibri" panose="020F0502020204030204" pitchFamily="34" charset="0"/>
                <a:cs typeface="Times New Roman" panose="02020603050405020304" pitchFamily="18" charset="0"/>
              </a:rPr>
              <a:t>	X </a:t>
            </a:r>
            <a:r>
              <a:rPr lang="en-GB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=  </a:t>
            </a:r>
            <a:r>
              <a:rPr lang="en-GB" sz="2800" dirty="0">
                <a:ea typeface="Calibri" panose="020F0502020204030204" pitchFamily="34" charset="0"/>
                <a:cs typeface="Times New Roman" panose="02020603050405020304" pitchFamily="18" charset="0"/>
              </a:rPr>
              <a:t>all other goods</a:t>
            </a:r>
            <a:endParaRPr lang="en-US" altLang="en-US" sz="2800" dirty="0"/>
          </a:p>
          <a:p>
            <a:pPr eaLnBrk="1" hangingPunct="1"/>
            <a:r>
              <a:rPr lang="en-US" altLang="en-US" sz="2800" dirty="0"/>
              <a:t>	</a:t>
            </a:r>
            <a:r>
              <a:rPr lang="en-US" altLang="en-US" sz="2800" i="1" dirty="0"/>
              <a:t>c</a:t>
            </a:r>
            <a:r>
              <a:rPr lang="en-US" altLang="en-US" sz="2800" i="1" baseline="-25000" dirty="0"/>
              <a:t> </a:t>
            </a:r>
            <a:r>
              <a:rPr lang="en-US" altLang="en-US" sz="2800" i="1" baseline="-25000" dirty="0" smtClean="0"/>
              <a:t>is</a:t>
            </a:r>
            <a:r>
              <a:rPr lang="en-US" altLang="en-US" sz="2800" i="1" dirty="0" smtClean="0"/>
              <a:t>= cost </a:t>
            </a:r>
            <a:r>
              <a:rPr lang="en-US" altLang="en-US" sz="2800" i="1" dirty="0"/>
              <a:t>of each child</a:t>
            </a:r>
            <a:r>
              <a:rPr lang="en-US" altLang="en-US" sz="2800" dirty="0"/>
              <a:t> </a:t>
            </a:r>
            <a:endParaRPr lang="en-US" altLang="en-US" sz="2800" dirty="0" smtClean="0"/>
          </a:p>
          <a:p>
            <a:pPr eaLnBrk="1" hangingPunct="1"/>
            <a:r>
              <a:rPr lang="en-US" altLang="en-US" sz="2800" dirty="0"/>
              <a:t>	</a:t>
            </a:r>
            <a:r>
              <a:rPr lang="en-US" altLang="en-US" sz="2800" i="1" dirty="0"/>
              <a:t>Y</a:t>
            </a:r>
            <a:r>
              <a:rPr lang="en-US" altLang="en-US" sz="2800" dirty="0"/>
              <a:t> =</a:t>
            </a:r>
            <a:r>
              <a:rPr lang="en-US" altLang="en-US" sz="2800" dirty="0" smtClean="0"/>
              <a:t> level </a:t>
            </a:r>
            <a:r>
              <a:rPr lang="en-US" altLang="en-US" sz="2800" dirty="0"/>
              <a:t>of household income</a:t>
            </a:r>
          </a:p>
          <a:p>
            <a:pPr eaLnBrk="1" hangingPunct="1"/>
            <a:r>
              <a:rPr lang="en-US" altLang="en-US" sz="2800" dirty="0"/>
              <a:t>	</a:t>
            </a:r>
            <a:r>
              <a:rPr lang="en-US" altLang="en-US" sz="2800" i="1" dirty="0" err="1"/>
              <a:t>P</a:t>
            </a:r>
            <a:r>
              <a:rPr lang="en-US" altLang="en-US" sz="2800" i="1" baseline="-25000" dirty="0" err="1"/>
              <a:t>x</a:t>
            </a:r>
            <a:r>
              <a:rPr lang="en-US" altLang="en-US" sz="2800" dirty="0"/>
              <a:t> =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price of all other goods</a:t>
            </a:r>
          </a:p>
          <a:p>
            <a:pPr eaLnBrk="1" hangingPunct="1"/>
            <a:r>
              <a:rPr lang="en-US" altLang="en-US" sz="2800" dirty="0"/>
              <a:t>	</a:t>
            </a:r>
            <a:endParaRPr lang="en-US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2057400" y="1690688"/>
            <a:ext cx="8250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Maximize utility subject to budget constraint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= f (n, X)  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s.t.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where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Y= 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28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cn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where c= cost of each child and 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28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1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33657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Unitary </a:t>
            </a:r>
            <a:r>
              <a:rPr lang="en-US" dirty="0"/>
              <a:t>Household </a:t>
            </a:r>
            <a:r>
              <a:rPr lang="en-US" dirty="0" smtClean="0"/>
              <a:t>Model of Fertility Choice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691" y="1537855"/>
            <a:ext cx="6398509" cy="551410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2A7697-0F01-4A47-8202-8F2EB2495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2136072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in income and cost of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5813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Case 2: Effect of Higher Income (Figure 8.2)</a:t>
            </a:r>
          </a:p>
          <a:p>
            <a:pPr marL="0" indent="0">
              <a:buNone/>
            </a:pPr>
            <a:r>
              <a:rPr lang="en-US" dirty="0"/>
              <a:t>Case 3: Effect of higher cost of children (Figure 8.3)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DE1051-DFB9-8C48-A43B-1D322865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249700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99" y="807599"/>
            <a:ext cx="11383201" cy="524280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24D4CA-2891-614C-88BC-77080F0DA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3462205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3F309-36A6-C641-BCA9-4D9721B2B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Role of Female Autonomy in Fertility Choice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2C4C7-CF42-A645-B05B-1AF3E61C9A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Female autonomy – determined by women’s bargaining power within the household.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determines women’s bargaining power (threat utilities position)?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Kinship systems/arrangements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Employment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Relative earnings level (</a:t>
            </a:r>
            <a:r>
              <a:rPr lang="en-US" dirty="0" err="1"/>
              <a:t>w</a:t>
            </a:r>
            <a:r>
              <a:rPr lang="en-US" baseline="-25000" dirty="0" err="1"/>
              <a:t>f</a:t>
            </a:r>
            <a:r>
              <a:rPr lang="en-US" dirty="0"/>
              <a:t>/</a:t>
            </a:r>
            <a:r>
              <a:rPr lang="en-US" dirty="0" err="1"/>
              <a:t>w</a:t>
            </a:r>
            <a:r>
              <a:rPr lang="en-US" baseline="-25000" dirty="0" err="1"/>
              <a:t>m</a:t>
            </a:r>
            <a:r>
              <a:rPr lang="en-US" baseline="-25000" dirty="0"/>
              <a:t> </a:t>
            </a:r>
            <a:r>
              <a:rPr lang="en-US" dirty="0"/>
              <a:t>↑)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Asset/property ownership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Religious, cultural and social norms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C57528-5ADD-C049-890B-C7454EB4C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29411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</a:t>
            </a:r>
            <a:r>
              <a:rPr lang="en-US" dirty="0" smtClean="0"/>
              <a:t>factors have brought about </a:t>
            </a:r>
            <a:r>
              <a:rPr lang="en-US" dirty="0"/>
              <a:t>the increasing tensions </a:t>
            </a:r>
            <a:r>
              <a:rPr lang="en-US" dirty="0" smtClean="0"/>
              <a:t> experienced by women and men in balancing paid </a:t>
            </a:r>
            <a:r>
              <a:rPr lang="en-US" dirty="0"/>
              <a:t>work and </a:t>
            </a:r>
            <a:r>
              <a:rPr lang="en-US" dirty="0" smtClean="0"/>
              <a:t>family responsibilities?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Needs_Floro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DD3B4-E0D5-4A46-A664-D54FB0AE1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733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B. Bargaining </a:t>
            </a:r>
            <a:r>
              <a:rPr lang="en-US" dirty="0">
                <a:latin typeface="+mn-lt"/>
              </a:rPr>
              <a:t>Household Theory of Fertility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Assumptions</a:t>
            </a:r>
            <a:r>
              <a:rPr lang="en-GB" dirty="0"/>
              <a:t>: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 Different preferences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Each child requires time for care: t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Cost per child = c =</a:t>
            </a:r>
            <a:r>
              <a:rPr lang="en-GB" dirty="0" err="1"/>
              <a:t>w</a:t>
            </a:r>
            <a:r>
              <a:rPr lang="en-GB" baseline="-25000" dirty="0" err="1"/>
              <a:t>f</a:t>
            </a:r>
            <a:r>
              <a:rPr lang="en-GB" dirty="0" err="1"/>
              <a:t>t</a:t>
            </a:r>
            <a:r>
              <a:rPr lang="en-GB" dirty="0"/>
              <a:t> [ opportunity cost to wife)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Women’s wage: </a:t>
            </a:r>
            <a:r>
              <a:rPr lang="en-GB" dirty="0" err="1"/>
              <a:t>w</a:t>
            </a:r>
            <a:r>
              <a:rPr lang="en-GB" baseline="-25000" dirty="0" err="1"/>
              <a:t>f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Husband’s wage: </a:t>
            </a:r>
            <a:r>
              <a:rPr lang="en-GB" dirty="0" err="1"/>
              <a:t>w</a:t>
            </a:r>
            <a:r>
              <a:rPr lang="en-GB" baseline="-25000" dirty="0" err="1"/>
              <a:t>m</a:t>
            </a:r>
            <a:endParaRPr lang="en-US" dirty="0"/>
          </a:p>
          <a:p>
            <a:r>
              <a:rPr lang="en-GB" dirty="0"/>
              <a:t> Budget constraint:</a:t>
            </a:r>
            <a:endParaRPr lang="en-US" dirty="0"/>
          </a:p>
          <a:p>
            <a:pPr marL="0" indent="0">
              <a:buNone/>
            </a:pPr>
            <a:r>
              <a:rPr lang="en-GB" dirty="0" smtClean="0"/>
              <a:t>	Y</a:t>
            </a:r>
            <a:r>
              <a:rPr lang="en-GB" dirty="0"/>
              <a:t>= </a:t>
            </a:r>
            <a:r>
              <a:rPr lang="en-GB" dirty="0" err="1"/>
              <a:t>w</a:t>
            </a:r>
            <a:r>
              <a:rPr lang="en-GB" baseline="-25000" dirty="0" err="1"/>
              <a:t>f</a:t>
            </a:r>
            <a:r>
              <a:rPr lang="en-GB" baseline="-25000" dirty="0"/>
              <a:t> </a:t>
            </a:r>
            <a:r>
              <a:rPr lang="en-GB" dirty="0"/>
              <a:t>+ </a:t>
            </a:r>
            <a:r>
              <a:rPr lang="en-GB" dirty="0" err="1"/>
              <a:t>w</a:t>
            </a:r>
            <a:r>
              <a:rPr lang="en-GB" baseline="-25000" dirty="0" err="1"/>
              <a:t>m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50A613-D223-0741-BF06-ECF25B28B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3284006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>
            <a:extLst>
              <a:ext uri="{FF2B5EF4-FFF2-40B4-BE49-F238E27FC236}">
                <a16:creationId xmlns:a16="http://schemas.microsoft.com/office/drawing/2014/main" id="{78FDEA65-5D7C-5E48-8C24-EC89B28845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Bargaining Model </a:t>
            </a:r>
            <a:r>
              <a:rPr lang="en-US" altLang="en-US" dirty="0"/>
              <a:t>Fertility Choice Maximization Problem 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0B885B3C-66F8-6942-9452-A8FA05D09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248400"/>
            <a:ext cx="5181600" cy="4572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Session 13 Demographic Change and Care Needs</a:t>
            </a:r>
          </a:p>
        </p:txBody>
      </p:sp>
      <p:sp>
        <p:nvSpPr>
          <p:cNvPr id="33798" name="Text Box 4">
            <a:extLst>
              <a:ext uri="{FF2B5EF4-FFF2-40B4-BE49-F238E27FC236}">
                <a16:creationId xmlns:a16="http://schemas.microsoft.com/office/drawing/2014/main" id="{83563883-1DA2-EA43-B7C0-D571F8459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999" y="3490376"/>
            <a:ext cx="7221223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Where</a:t>
            </a:r>
          </a:p>
          <a:p>
            <a:r>
              <a:rPr lang="en-GB" sz="2800" dirty="0">
                <a:ea typeface="Calibri" panose="020F0502020204030204" pitchFamily="34" charset="0"/>
                <a:cs typeface="Times New Roman" panose="02020603050405020304" pitchFamily="18" charset="0"/>
              </a:rPr>
              <a:t>	n = no of desired children</a:t>
            </a:r>
          </a:p>
          <a:p>
            <a:r>
              <a:rPr lang="en-GB" sz="2800" dirty="0">
                <a:ea typeface="Calibri" panose="020F0502020204030204" pitchFamily="34" charset="0"/>
                <a:cs typeface="Times New Roman" panose="02020603050405020304" pitchFamily="18" charset="0"/>
              </a:rPr>
              <a:t>	X –  all other goods</a:t>
            </a:r>
            <a:endParaRPr lang="en-US" altLang="en-US" sz="2800" dirty="0"/>
          </a:p>
          <a:p>
            <a:pPr eaLnBrk="1" hangingPunct="1"/>
            <a:r>
              <a:rPr lang="en-US" altLang="en-US" sz="2800" dirty="0"/>
              <a:t>	</a:t>
            </a:r>
            <a:r>
              <a:rPr lang="en-US" altLang="en-US" sz="2800" i="1" dirty="0"/>
              <a:t>c</a:t>
            </a:r>
            <a:r>
              <a:rPr lang="en-US" altLang="en-US" sz="2800" i="1" baseline="-25000" dirty="0"/>
              <a:t> is</a:t>
            </a:r>
            <a:r>
              <a:rPr lang="en-US" altLang="en-US" sz="2800" i="1" dirty="0"/>
              <a:t> cost of each child</a:t>
            </a:r>
            <a:r>
              <a:rPr lang="en-US" altLang="en-US" sz="2800" dirty="0"/>
              <a:t> children</a:t>
            </a:r>
          </a:p>
          <a:p>
            <a:pPr eaLnBrk="1" hangingPunct="1"/>
            <a:r>
              <a:rPr lang="en-US" altLang="en-US" sz="2800" dirty="0"/>
              <a:t>	</a:t>
            </a:r>
            <a:r>
              <a:rPr lang="en-US" altLang="en-US" sz="2800" i="1" dirty="0"/>
              <a:t>Y</a:t>
            </a:r>
            <a:r>
              <a:rPr lang="en-US" altLang="en-US" sz="2800" dirty="0"/>
              <a:t> is the level of household income</a:t>
            </a:r>
          </a:p>
          <a:p>
            <a:pPr eaLnBrk="1" hangingPunct="1"/>
            <a:r>
              <a:rPr lang="en-US" altLang="en-US" sz="2800" dirty="0"/>
              <a:t>	</a:t>
            </a:r>
            <a:r>
              <a:rPr lang="en-US" altLang="en-US" sz="2800" i="1" dirty="0"/>
              <a:t>a, b are measures of bargaining power of husband and wife respectively.</a:t>
            </a:r>
            <a:endParaRPr lang="en-US" altLang="en-US" sz="2800" dirty="0"/>
          </a:p>
          <a:p>
            <a:pPr eaLnBrk="1" hangingPunct="1"/>
            <a:r>
              <a:rPr lang="en-US" altLang="en-US" sz="2800" dirty="0"/>
              <a:t>	</a:t>
            </a:r>
            <a:endParaRPr lang="en-US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2057400" y="1861587"/>
            <a:ext cx="82503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Maximize utility subject to budget constraint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= h(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28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X)</a:t>
            </a:r>
            <a:r>
              <a:rPr lang="en-GB" sz="28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+ f(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28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X)</a:t>
            </a:r>
            <a:r>
              <a:rPr lang="en-GB" sz="28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subject to</a:t>
            </a:r>
          </a:p>
          <a:p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+ b = 1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Y= 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28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c(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GB" sz="28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(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28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sz="2800" baseline="30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28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28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GB" sz="2800" baseline="30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62051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Bargaining model (</a:t>
            </a:r>
            <a:r>
              <a:rPr lang="en-US" dirty="0" err="1" smtClean="0">
                <a:latin typeface="+mn-lt"/>
              </a:rPr>
              <a:t>contd</a:t>
            </a:r>
            <a:r>
              <a:rPr lang="en-US" dirty="0">
                <a:latin typeface="+mn-lt"/>
              </a:rPr>
              <a:t>).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Case </a:t>
            </a:r>
            <a:r>
              <a:rPr lang="en-GB" dirty="0" smtClean="0"/>
              <a:t>1: </a:t>
            </a:r>
            <a:r>
              <a:rPr lang="en-GB" dirty="0"/>
              <a:t>Suppose </a:t>
            </a:r>
            <a:r>
              <a:rPr lang="en-GB" dirty="0" err="1"/>
              <a:t>w</a:t>
            </a:r>
            <a:r>
              <a:rPr lang="en-GB" baseline="-25000" dirty="0" err="1"/>
              <a:t>f</a:t>
            </a:r>
            <a:r>
              <a:rPr lang="en-GB" dirty="0"/>
              <a:t> increases.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GB" dirty="0"/>
              <a:t>Y increases (income effect), c also increases (substitution effect)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The net effect is likely to be negative, so fertility declines</a:t>
            </a:r>
            <a:endParaRPr lang="en-US" dirty="0"/>
          </a:p>
          <a:p>
            <a:r>
              <a:rPr lang="en-GB" dirty="0"/>
              <a:t>Note that it’s the wife’s wages that matters. 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It is when her wage increases that we expect a decline in opportunity cost.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It is also when her relative wage increase that matters, </a:t>
            </a:r>
            <a:r>
              <a:rPr lang="en-GB" dirty="0" err="1"/>
              <a:t>bec</a:t>
            </a:r>
            <a:r>
              <a:rPr lang="en-GB" dirty="0"/>
              <a:t>. that determines the relative cost of women’s opting out of market work to care for children. 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Exercise: </a:t>
            </a:r>
            <a:r>
              <a:rPr lang="en-US" dirty="0"/>
              <a:t>Suppose it’s </a:t>
            </a:r>
            <a:r>
              <a:rPr lang="en-US" dirty="0" err="1"/>
              <a:t>w</a:t>
            </a:r>
            <a:r>
              <a:rPr lang="en-US" baseline="-25000" dirty="0" err="1"/>
              <a:t>m</a:t>
            </a:r>
            <a:r>
              <a:rPr lang="en-US" baseline="-25000" dirty="0"/>
              <a:t> </a:t>
            </a:r>
            <a:r>
              <a:rPr lang="en-US" dirty="0"/>
              <a:t>that increases. What happens to fertility rate?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ABE799-EFFA-EA4B-A7B4-F8B444669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8860529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28A0B-2ADE-294F-859D-8126493C8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III Declining Fertility, Aging and Care Needs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FF8DDC-AA60-8A43-BF87-ED1E6545A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9552381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>
            <a:extLst>
              <a:ext uri="{FF2B5EF4-FFF2-40B4-BE49-F238E27FC236}">
                <a16:creationId xmlns:a16="http://schemas.microsoft.com/office/drawing/2014/main" id="{E2E77088-6302-054A-94A0-114001680E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+mn-lt"/>
              </a:rPr>
              <a:t>A</a:t>
            </a:r>
            <a:r>
              <a:rPr lang="en-US" altLang="en-US" dirty="0" smtClean="0">
                <a:latin typeface="+mn-lt"/>
              </a:rPr>
              <a:t>. </a:t>
            </a:r>
            <a:r>
              <a:rPr lang="en-US" altLang="en-US" dirty="0">
                <a:latin typeface="+mn-lt"/>
              </a:rPr>
              <a:t>The Demographic Transition</a:t>
            </a:r>
          </a:p>
        </p:txBody>
      </p:sp>
      <p:sp>
        <p:nvSpPr>
          <p:cNvPr id="24579" name="Rectangle 5">
            <a:extLst>
              <a:ext uri="{FF2B5EF4-FFF2-40B4-BE49-F238E27FC236}">
                <a16:creationId xmlns:a16="http://schemas.microsoft.com/office/drawing/2014/main" id="{B800E253-06C5-1F40-B545-5E7D873558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Stage I: High birthrates and death rates</a:t>
            </a:r>
          </a:p>
          <a:p>
            <a:r>
              <a:rPr lang="en-US" altLang="en-US" dirty="0"/>
              <a:t>Stage II: Continued high birthrates, declining death rates</a:t>
            </a:r>
          </a:p>
          <a:p>
            <a:r>
              <a:rPr lang="en-US" altLang="en-US" dirty="0"/>
              <a:t>Stage III: Falling birthrates and death rates, eventually stabilizing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75401-5954-7B48-B3A7-5A0ED42E6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248400"/>
            <a:ext cx="5181600" cy="4572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2956050452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Demographic Transition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5446" y="1825625"/>
            <a:ext cx="5575917" cy="435133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1C6A49-DF8C-644A-A846-3D3B5B4D2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6536565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Demographic Transition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600" dirty="0"/>
              <a:t>Move from high fertility to low fertility</a:t>
            </a:r>
            <a:endParaRPr lang="en-US" sz="3600" dirty="0"/>
          </a:p>
          <a:p>
            <a:pPr lvl="0"/>
            <a:r>
              <a:rPr lang="en-GB" sz="3600" dirty="0"/>
              <a:t>Introduction of universal, compulsory education </a:t>
            </a:r>
            <a:r>
              <a:rPr lang="en-GB" sz="3600" dirty="0" smtClean="0"/>
              <a:t>(increase in female literacy*)</a:t>
            </a:r>
            <a:endParaRPr lang="en-US" sz="3600" dirty="0"/>
          </a:p>
          <a:p>
            <a:pPr lvl="0"/>
            <a:r>
              <a:rPr lang="en-GB" sz="3600" dirty="0" smtClean="0"/>
              <a:t>Decline in infant and child mortality rates</a:t>
            </a:r>
          </a:p>
          <a:p>
            <a:pPr lvl="0"/>
            <a:r>
              <a:rPr lang="en-GB" sz="3600" dirty="0" smtClean="0"/>
              <a:t>Cost </a:t>
            </a:r>
            <a:r>
              <a:rPr lang="en-GB" sz="3600" dirty="0"/>
              <a:t>of children went </a:t>
            </a:r>
            <a:r>
              <a:rPr lang="en-GB" sz="3600" dirty="0" smtClean="0"/>
              <a:t>up</a:t>
            </a:r>
          </a:p>
          <a:p>
            <a:r>
              <a:rPr lang="en-GB" sz="3600" dirty="0" smtClean="0"/>
              <a:t>Availability of birth control and </a:t>
            </a:r>
            <a:r>
              <a:rPr lang="en-GB" sz="3600" dirty="0"/>
              <a:t>family </a:t>
            </a:r>
            <a:r>
              <a:rPr lang="en-GB" sz="3600" dirty="0" smtClean="0"/>
              <a:t>planning services </a:t>
            </a:r>
            <a:endParaRPr lang="en-US" sz="3600" dirty="0"/>
          </a:p>
          <a:p>
            <a:pPr lvl="0"/>
            <a:endParaRPr lang="en-GB" sz="3600" dirty="0"/>
          </a:p>
          <a:p>
            <a:pPr marL="0" lvl="0" indent="0">
              <a:buNone/>
            </a:pPr>
            <a:endParaRPr lang="en-GB" sz="3600" dirty="0"/>
          </a:p>
          <a:p>
            <a:pPr marL="0" lvl="0" indent="0">
              <a:buNone/>
            </a:pPr>
            <a:endParaRPr lang="en-GB" sz="3600" b="1" dirty="0">
              <a:solidFill>
                <a:srgbClr val="FF0000"/>
              </a:solidFill>
            </a:endParaRPr>
          </a:p>
          <a:p>
            <a:pPr lvl="0"/>
            <a:endParaRPr lang="en-US" sz="36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65BA1C-400A-AB40-BF63-75BCF01A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30167830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Fertility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serious social and economic problem</a:t>
            </a:r>
          </a:p>
          <a:p>
            <a:r>
              <a:rPr lang="en-US" dirty="0"/>
              <a:t>Below replacement rates</a:t>
            </a:r>
          </a:p>
          <a:p>
            <a:r>
              <a:rPr lang="en-US" dirty="0"/>
              <a:t>Rapidly aging population</a:t>
            </a:r>
          </a:p>
          <a:p>
            <a:r>
              <a:rPr lang="en-US" dirty="0"/>
              <a:t>Increasing demand for eldercare, in addition to childcare</a:t>
            </a:r>
          </a:p>
          <a:p>
            <a:r>
              <a:rPr lang="en-US" dirty="0"/>
              <a:t>Government strategies and policies to reverse and increase fertility rates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407F87-063F-D049-958E-6B6821C58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2730111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6E1AD-2DE6-BA4A-A036-B4BD4246F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A26BC9D-2141-ED4C-940B-78BFBEAA650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4780" y="914400"/>
            <a:ext cx="6451399" cy="52625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87FC9-7CEE-2D4E-A75C-E127D812B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E0266F-A52E-6E4E-BBB3-CBFB0064B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3701322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13 Demographic Change and Care Needs</a:t>
            </a:r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342" y="144903"/>
            <a:ext cx="7857867" cy="603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30210" y="5243332"/>
            <a:ext cx="29106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Source: World Health</a:t>
            </a:r>
          </a:p>
          <a:p>
            <a:r>
              <a:rPr lang="en-US" sz="1200" dirty="0" smtClean="0"/>
              <a:t> Organization (2017)</a:t>
            </a:r>
          </a:p>
          <a:p>
            <a:r>
              <a:rPr lang="en-US" sz="1200" dirty="0"/>
              <a:t>https://www.un.org/development/desa/publications/graphic/wpp2017-ageing-population </a:t>
            </a:r>
          </a:p>
        </p:txBody>
      </p:sp>
    </p:spTree>
    <p:extLst>
      <p:ext uri="{BB962C8B-B14F-4D97-AF65-F5344CB8AC3E}">
        <p14:creationId xmlns:p14="http://schemas.microsoft.com/office/powerpoint/2010/main" val="2616593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180474"/>
            <a:ext cx="10515600" cy="150068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sz="5300" dirty="0" smtClean="0">
                <a:latin typeface="+mn-lt"/>
              </a:rPr>
              <a:t>Longer-term Challenges Ahead </a:t>
            </a:r>
            <a:r>
              <a:rPr lang="en-US" dirty="0" smtClean="0">
                <a:latin typeface="+mn-lt"/>
              </a:rPr>
              <a:t> </a:t>
            </a:r>
            <a:br>
              <a:rPr lang="en-US" dirty="0" smtClean="0">
                <a:latin typeface="+mn-lt"/>
              </a:rPr>
            </a:b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839788" y="1059866"/>
            <a:ext cx="10515600" cy="1445209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839788" y="1963654"/>
            <a:ext cx="5157787" cy="3684588"/>
          </a:xfrm>
          <a:ln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4000" dirty="0" err="1" smtClean="0">
                <a:solidFill>
                  <a:srgbClr val="00B0F0"/>
                </a:solidFill>
              </a:rPr>
              <a:t>I.Demographic</a:t>
            </a:r>
            <a:r>
              <a:rPr lang="en-US" sz="4000" dirty="0" smtClean="0">
                <a:solidFill>
                  <a:srgbClr val="00B0F0"/>
                </a:solidFill>
              </a:rPr>
              <a:t> </a:t>
            </a:r>
            <a:r>
              <a:rPr lang="en-US" sz="4000" dirty="0">
                <a:solidFill>
                  <a:srgbClr val="00B0F0"/>
                </a:solidFill>
              </a:rPr>
              <a:t>Change</a:t>
            </a:r>
          </a:p>
          <a:p>
            <a:r>
              <a:rPr lang="en-US" sz="3600" dirty="0"/>
              <a:t>  Countries with high and </a:t>
            </a:r>
            <a:r>
              <a:rPr lang="en-US" sz="3600" dirty="0" smtClean="0"/>
              <a:t>	low </a:t>
            </a:r>
            <a:r>
              <a:rPr lang="en-US" sz="3600" dirty="0"/>
              <a:t>fertility rates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/>
              <a:t> </a:t>
            </a:r>
            <a:r>
              <a:rPr lang="en-US" sz="3600" dirty="0" smtClean="0"/>
              <a:t>Aging population</a:t>
            </a:r>
            <a:endParaRPr lang="en-US" sz="3600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159669"/>
          </a:xfr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6146799" y="1959518"/>
            <a:ext cx="5183188" cy="3684588"/>
          </a:xfrm>
          <a:ln>
            <a:solidFill>
              <a:schemeClr val="accent1">
                <a:shade val="5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err="1" smtClean="0">
                <a:solidFill>
                  <a:srgbClr val="00B0F0"/>
                </a:solidFill>
              </a:rPr>
              <a:t>II.Climate</a:t>
            </a:r>
            <a:r>
              <a:rPr lang="en-US" sz="4400" dirty="0" smtClean="0">
                <a:solidFill>
                  <a:srgbClr val="00B0F0"/>
                </a:solidFill>
              </a:rPr>
              <a:t> Change</a:t>
            </a:r>
            <a:endParaRPr lang="en-US" sz="4400" dirty="0">
              <a:solidFill>
                <a:srgbClr val="00B0F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Econ 674 Floro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DB9A9-4371-4376-9FB2-D47D17ADE7D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6268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972" y="451413"/>
            <a:ext cx="7065201" cy="572555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13 Demographic Change and Care Needs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998174" y="5787342"/>
            <a:ext cx="284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Source: WHO (2019).</a:t>
            </a:r>
          </a:p>
          <a:p>
            <a:r>
              <a:rPr lang="en-US" sz="1200" dirty="0"/>
              <a:t>https://population.un.org/wpp/Graphs/Probabilistic/PopPerc/65plus/170</a:t>
            </a:r>
          </a:p>
        </p:txBody>
      </p:sp>
    </p:spTree>
    <p:extLst>
      <p:ext uri="{BB962C8B-B14F-4D97-AF65-F5344CB8AC3E}">
        <p14:creationId xmlns:p14="http://schemas.microsoft.com/office/powerpoint/2010/main" val="30761931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28A4F-1364-184F-BE79-14F20D234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Who takes care of young children and </a:t>
            </a:r>
            <a:r>
              <a:rPr lang="en-US" dirty="0" smtClean="0">
                <a:latin typeface="+mn-lt"/>
              </a:rPr>
              <a:t>elderly? The case of  </a:t>
            </a:r>
            <a:r>
              <a:rPr lang="en-US" dirty="0">
                <a:latin typeface="+mn-lt"/>
              </a:rPr>
              <a:t>South </a:t>
            </a:r>
            <a:r>
              <a:rPr lang="en-US" dirty="0" smtClean="0">
                <a:latin typeface="+mn-lt"/>
              </a:rPr>
              <a:t>Korea</a:t>
            </a:r>
            <a:endParaRPr lang="en-US" dirty="0">
              <a:latin typeface="+mn-lt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BF1156-CB37-3343-81EE-062CE0D63A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7567" y="1825625"/>
            <a:ext cx="7856865" cy="435133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40B35-42BA-304D-8DD3-C0B903EE1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12806072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>
            <a:extLst>
              <a:ext uri="{FF2B5EF4-FFF2-40B4-BE49-F238E27FC236}">
                <a16:creationId xmlns:a16="http://schemas.microsoft.com/office/drawing/2014/main" id="{A9F59B40-88B6-D645-AF95-DE5A0C8F67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Concepts for Review</a:t>
            </a:r>
          </a:p>
        </p:txBody>
      </p:sp>
      <p:sp>
        <p:nvSpPr>
          <p:cNvPr id="43011" name="Rectangle 6">
            <a:extLst>
              <a:ext uri="{FF2B5EF4-FFF2-40B4-BE49-F238E27FC236}">
                <a16:creationId xmlns:a16="http://schemas.microsoft.com/office/drawing/2014/main" id="{99699A4B-E32D-BE4A-8131-47B887A6A8C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en-US" dirty="0"/>
              <a:t>Total fertility rate</a:t>
            </a:r>
          </a:p>
          <a:p>
            <a:r>
              <a:rPr lang="en-US" altLang="en-US" dirty="0"/>
              <a:t>Replacement rate</a:t>
            </a:r>
          </a:p>
          <a:p>
            <a:r>
              <a:rPr lang="en-US" altLang="en-US" dirty="0"/>
              <a:t>Demographic </a:t>
            </a:r>
            <a:r>
              <a:rPr lang="en-US" altLang="en-US" dirty="0" smtClean="0"/>
              <a:t>transition</a:t>
            </a:r>
            <a:endParaRPr lang="en-US" altLang="en-US" dirty="0"/>
          </a:p>
          <a:p>
            <a:r>
              <a:rPr lang="en-US" altLang="en-US" dirty="0" smtClean="0"/>
              <a:t>Empowerment </a:t>
            </a:r>
            <a:r>
              <a:rPr lang="en-US" altLang="en-US" dirty="0"/>
              <a:t>of </a:t>
            </a:r>
            <a:r>
              <a:rPr lang="en-US" altLang="en-US" dirty="0" smtClean="0"/>
              <a:t>women</a:t>
            </a:r>
          </a:p>
          <a:p>
            <a:r>
              <a:rPr lang="en-US" altLang="en-US" dirty="0" smtClean="0"/>
              <a:t>Fertility choice model</a:t>
            </a:r>
            <a:endParaRPr lang="en-US" altLang="en-US" dirty="0"/>
          </a:p>
          <a:p>
            <a:endParaRPr lang="en-US" altLang="en-US" dirty="0"/>
          </a:p>
        </p:txBody>
      </p:sp>
      <p:sp>
        <p:nvSpPr>
          <p:cNvPr id="43012" name="Rectangle 7">
            <a:extLst>
              <a:ext uri="{FF2B5EF4-FFF2-40B4-BE49-F238E27FC236}">
                <a16:creationId xmlns:a16="http://schemas.microsoft.com/office/drawing/2014/main" id="{5B06822A-B88E-CF40-8D30-515D240C43A3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C9258-BAA7-C547-BB86-CC1E54489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248400"/>
            <a:ext cx="5181600" cy="457200"/>
          </a:xfrm>
        </p:spPr>
        <p:txBody>
          <a:bodyPr/>
          <a:lstStyle/>
          <a:p>
            <a:pPr>
              <a:defRPr/>
            </a:pPr>
            <a:r>
              <a:rPr lang="en-US" alt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405492020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AutoNum type="romanUcPeriod"/>
            </a:pPr>
            <a:r>
              <a:rPr lang="en-US" dirty="0" smtClean="0"/>
              <a:t>Fertility Trends and Childcare Needs </a:t>
            </a:r>
          </a:p>
          <a:p>
            <a:pPr marL="571500" indent="-571500">
              <a:buAutoNum type="romanUcPeriod"/>
            </a:pPr>
            <a:r>
              <a:rPr lang="en-US" dirty="0" smtClean="0"/>
              <a:t>Understanding Fertility Choice, Family and Economic Development</a:t>
            </a:r>
          </a:p>
          <a:p>
            <a:pPr marL="571500" indent="-571500">
              <a:buAutoNum type="romanUcPeriod"/>
            </a:pPr>
            <a:r>
              <a:rPr lang="en-US" dirty="0" smtClean="0"/>
              <a:t>Aging and Eldercare Needs</a:t>
            </a:r>
          </a:p>
          <a:p>
            <a:pPr marL="571500" indent="-571500">
              <a:buAutoNum type="romanUcPeriod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13 Demographic Change and Care Needs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986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ACA68-1FEF-8440-AF7F-D86C4C9B9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</a:t>
            </a:r>
            <a:r>
              <a:rPr lang="en-US" dirty="0"/>
              <a:t>of </a:t>
            </a:r>
            <a:r>
              <a:rPr lang="en-US" dirty="0" smtClean="0"/>
              <a:t>Concepts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39CE0-EC81-F645-AFB9-81990EAD9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Total fertility rate: t</a:t>
            </a:r>
            <a:r>
              <a:rPr lang="en-US" dirty="0"/>
              <a:t>he number of children who would be born per woman (or per 1,000 women) </a:t>
            </a:r>
          </a:p>
          <a:p>
            <a:endParaRPr lang="en-US" dirty="0"/>
          </a:p>
          <a:p>
            <a:r>
              <a:rPr lang="en-GB" dirty="0"/>
              <a:t>Replacement rate: 2.1 births per woman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GB" dirty="0"/>
              <a:t>Change in total fertility rate = change in the no. of women having any children (extensive margin)  + change in the no. of children per woman (internal margin).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42D7C6-07DF-5C40-99F8-30D443E71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4143901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I. Fertility Trends and Childcare Needs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A. Global </a:t>
            </a:r>
            <a:r>
              <a:rPr lang="en-US" b="1" dirty="0"/>
              <a:t>Trends in Fertility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932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and Low Fertility Rates in 2015</a:t>
            </a:r>
          </a:p>
        </p:txBody>
      </p:sp>
      <p:pic>
        <p:nvPicPr>
          <p:cNvPr id="3074" name="Picture 2" descr="ttps://stansberrychurchouse.com/wp-content/uploads/2017/06/2017-06-29_chart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552" y="1825625"/>
            <a:ext cx="654889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F43782-2166-F34D-844C-F8D515C00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1222915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Decline to low fertility rates in some countries</a:t>
            </a:r>
            <a:r>
              <a:rPr lang="mr-IN" dirty="0"/>
              <a:t>…</a:t>
            </a:r>
            <a:r>
              <a:rPr lang="en-US" dirty="0"/>
              <a:t>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989" y="1459865"/>
            <a:ext cx="7477542" cy="43513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76640" y="6360160"/>
            <a:ext cx="3353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WHO: 2013 World Fertility Report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37C4A2-2DC3-4B43-86FA-B9B9F4BA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2820012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high fertility rates continue in others.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0473" y="1825625"/>
            <a:ext cx="6091054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9600" y="6176963"/>
            <a:ext cx="3353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WHO: 2013 World Fertility Report</a:t>
            </a:r>
          </a:p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E220F-5512-824A-9B5E-0DF8CF93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Session 13 Demographic Change and Care Needs</a:t>
            </a:r>
          </a:p>
        </p:txBody>
      </p:sp>
    </p:spTree>
    <p:extLst>
      <p:ext uri="{BB962C8B-B14F-4D97-AF65-F5344CB8AC3E}">
        <p14:creationId xmlns:p14="http://schemas.microsoft.com/office/powerpoint/2010/main" val="1585949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982</Words>
  <Application>Microsoft Office PowerPoint</Application>
  <PresentationFormat>Panorámica</PresentationFormat>
  <Paragraphs>170</Paragraphs>
  <Slides>32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Mangal</vt:lpstr>
      <vt:lpstr>Times New Roman</vt:lpstr>
      <vt:lpstr>Office Theme</vt:lpstr>
      <vt:lpstr>Presentación de PowerPoint</vt:lpstr>
      <vt:lpstr>Discuss:</vt:lpstr>
      <vt:lpstr> Longer-term Challenges Ahead   </vt:lpstr>
      <vt:lpstr>OUTLINE</vt:lpstr>
      <vt:lpstr>Review of Concepts</vt:lpstr>
      <vt:lpstr>I. Fertility Trends and Childcare Needs A. Global Trends in Fertility Rates</vt:lpstr>
      <vt:lpstr>High and Low Fertility Rates in 2015</vt:lpstr>
      <vt:lpstr>Decline to low fertility rates in some countries….</vt:lpstr>
      <vt:lpstr>But high fertility rates continue in others.</vt:lpstr>
      <vt:lpstr>In Latin America and Oceania…</vt:lpstr>
      <vt:lpstr>Monetary Cost of Raising Children (US 2012)</vt:lpstr>
      <vt:lpstr>Childcare cost in terms of unpaid labor time of women.</vt:lpstr>
      <vt:lpstr>II. Fertility Choice and Economic Development</vt:lpstr>
      <vt:lpstr>A.Unitary Household Theory of Fertility Choice </vt:lpstr>
      <vt:lpstr>Maximization Problem </vt:lpstr>
      <vt:lpstr>Unitary Household Model of Fertility Choice</vt:lpstr>
      <vt:lpstr>Changes in income and cost of children</vt:lpstr>
      <vt:lpstr>Presentación de PowerPoint</vt:lpstr>
      <vt:lpstr>Role of Female Autonomy in Fertility Choice</vt:lpstr>
      <vt:lpstr>B. Bargaining Household Theory of Fertility </vt:lpstr>
      <vt:lpstr>Bargaining Model Fertility Choice Maximization Problem </vt:lpstr>
      <vt:lpstr>Bargaining model (contd).</vt:lpstr>
      <vt:lpstr>III Declining Fertility, Aging and Care Needs</vt:lpstr>
      <vt:lpstr>A. The Demographic Transition</vt:lpstr>
      <vt:lpstr>Demographic Transition</vt:lpstr>
      <vt:lpstr>Demographic Transition</vt:lpstr>
      <vt:lpstr>Low Fertility Rates</vt:lpstr>
      <vt:lpstr>Presentación de PowerPoint</vt:lpstr>
      <vt:lpstr>Presentación de PowerPoint</vt:lpstr>
      <vt:lpstr>Presentación de PowerPoint</vt:lpstr>
      <vt:lpstr>Who takes care of young children and elderly? The case of  South Korea</vt:lpstr>
      <vt:lpstr>Concepts for Review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Changing Family Formation: (Part 1) Fertility</dc:title>
  <dc:creator>Maria S. Floro</dc:creator>
  <cp:lastModifiedBy>Género y Economía - Dpto Economía</cp:lastModifiedBy>
  <cp:revision>81</cp:revision>
  <cp:lastPrinted>2019-06-20T18:26:11Z</cp:lastPrinted>
  <dcterms:created xsi:type="dcterms:W3CDTF">2018-02-09T01:48:37Z</dcterms:created>
  <dcterms:modified xsi:type="dcterms:W3CDTF">2019-06-27T16:20:35Z</dcterms:modified>
</cp:coreProperties>
</file>