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325" r:id="rId2"/>
    <p:sldId id="256" r:id="rId3"/>
    <p:sldId id="304" r:id="rId4"/>
    <p:sldId id="300" r:id="rId5"/>
    <p:sldId id="264" r:id="rId6"/>
    <p:sldId id="303" r:id="rId7"/>
    <p:sldId id="293" r:id="rId8"/>
    <p:sldId id="277" r:id="rId9"/>
    <p:sldId id="305" r:id="rId10"/>
    <p:sldId id="306" r:id="rId11"/>
    <p:sldId id="279" r:id="rId12"/>
    <p:sldId id="327" r:id="rId13"/>
    <p:sldId id="307" r:id="rId14"/>
    <p:sldId id="308" r:id="rId15"/>
    <p:sldId id="309" r:id="rId16"/>
    <p:sldId id="310" r:id="rId17"/>
    <p:sldId id="311" r:id="rId18"/>
    <p:sldId id="312" r:id="rId19"/>
    <p:sldId id="313" r:id="rId20"/>
    <p:sldId id="319" r:id="rId21"/>
    <p:sldId id="316" r:id="rId22"/>
    <p:sldId id="318" r:id="rId23"/>
    <p:sldId id="257" r:id="rId24"/>
    <p:sldId id="320" r:id="rId25"/>
    <p:sldId id="321" r:id="rId26"/>
    <p:sldId id="322" r:id="rId27"/>
    <p:sldId id="323" r:id="rId28"/>
    <p:sldId id="262" r:id="rId29"/>
    <p:sldId id="263" r:id="rId30"/>
    <p:sldId id="268" r:id="rId31"/>
    <p:sldId id="324" r:id="rId32"/>
    <p:sldId id="269" r:id="rId33"/>
    <p:sldId id="328" r:id="rId34"/>
    <p:sldId id="326" r:id="rId35"/>
    <p:sldId id="329" r:id="rId36"/>
    <p:sldId id="330" r:id="rId37"/>
    <p:sldId id="331" r:id="rId38"/>
    <p:sldId id="332" r:id="rId39"/>
    <p:sldId id="333" r:id="rId40"/>
  </p:sldIdLst>
  <p:sldSz cx="12192000" cy="685800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61" autoAdjust="0"/>
    <p:restoredTop sz="94660"/>
  </p:normalViewPr>
  <p:slideViewPr>
    <p:cSldViewPr snapToGrid="0">
      <p:cViewPr varScale="1">
        <p:scale>
          <a:sx n="69" d="100"/>
          <a:sy n="69" d="100"/>
        </p:scale>
        <p:origin x="660" y="66"/>
      </p:cViewPr>
      <p:guideLst>
        <p:guide orient="horz" pos="2160"/>
        <p:guide pos="3840"/>
      </p:guideLst>
    </p:cSldViewPr>
  </p:slideViewPr>
  <p:notesTextViewPr>
    <p:cViewPr>
      <p:scale>
        <a:sx n="1" d="1"/>
        <a:sy n="1" d="1"/>
      </p:scale>
      <p:origin x="0" y="0"/>
    </p:cViewPr>
  </p:notesTextViewPr>
  <p:sorterViewPr>
    <p:cViewPr>
      <p:scale>
        <a:sx n="66" d="100"/>
        <a:sy n="66" d="100"/>
      </p:scale>
      <p:origin x="0" y="-141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37000" y="0"/>
            <a:ext cx="3011488" cy="463550"/>
          </a:xfrm>
          <a:prstGeom prst="rect">
            <a:avLst/>
          </a:prstGeom>
        </p:spPr>
        <p:txBody>
          <a:bodyPr vert="horz" lIns="91440" tIns="45720" rIns="91440" bIns="45720" rtlCol="0"/>
          <a:lstStyle>
            <a:lvl1pPr algn="r">
              <a:defRPr sz="1200"/>
            </a:lvl1pPr>
          </a:lstStyle>
          <a:p>
            <a:fld id="{D8B1F6DD-5DF9-450E-BB34-6F21A6AE9E94}" type="datetimeFigureOut">
              <a:rPr lang="en-US" smtClean="0"/>
              <a:t>7/8/2019</a:t>
            </a:fld>
            <a:endParaRPr lang="en-US"/>
          </a:p>
        </p:txBody>
      </p:sp>
      <p:sp>
        <p:nvSpPr>
          <p:cNvPr id="4" name="Slide Image Placeholder 3"/>
          <p:cNvSpPr>
            <a:spLocks noGrp="1" noRot="1" noChangeAspect="1"/>
          </p:cNvSpPr>
          <p:nvPr>
            <p:ph type="sldImg" idx="2"/>
          </p:nvPr>
        </p:nvSpPr>
        <p:spPr>
          <a:xfrm>
            <a:off x="703263" y="1154113"/>
            <a:ext cx="5543550" cy="31178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45000"/>
            <a:ext cx="5559425" cy="36369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525"/>
            <a:ext cx="3011488"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37000" y="8772525"/>
            <a:ext cx="3011488" cy="463550"/>
          </a:xfrm>
          <a:prstGeom prst="rect">
            <a:avLst/>
          </a:prstGeom>
        </p:spPr>
        <p:txBody>
          <a:bodyPr vert="horz" lIns="91440" tIns="45720" rIns="91440" bIns="45720" rtlCol="0" anchor="b"/>
          <a:lstStyle>
            <a:lvl1pPr algn="r">
              <a:defRPr sz="1200"/>
            </a:lvl1pPr>
          </a:lstStyle>
          <a:p>
            <a:fld id="{23BBEC2B-5003-4B65-B48A-9176A4E20F8A}" type="slidenum">
              <a:rPr lang="en-US" smtClean="0"/>
              <a:t>‹#›</a:t>
            </a:fld>
            <a:endParaRPr lang="en-US"/>
          </a:p>
        </p:txBody>
      </p:sp>
    </p:spTree>
    <p:extLst>
      <p:ext uri="{BB962C8B-B14F-4D97-AF65-F5344CB8AC3E}">
        <p14:creationId xmlns:p14="http://schemas.microsoft.com/office/powerpoint/2010/main" val="29390534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200">
                <a:solidFill>
                  <a:schemeClr val="tx1"/>
                </a:solidFill>
                <a:latin typeface="Calibri" charset="0"/>
                <a:ea typeface="ＭＳ Ｐゴシック" charset="0"/>
              </a:defRPr>
            </a:lvl1pPr>
            <a:lvl2pPr marL="742950" indent="-285750">
              <a:defRPr sz="1200">
                <a:solidFill>
                  <a:schemeClr val="tx1"/>
                </a:solidFill>
                <a:latin typeface="Calibri" charset="0"/>
                <a:ea typeface="ＭＳ Ｐゴシック" charset="0"/>
              </a:defRPr>
            </a:lvl2pPr>
            <a:lvl3pPr marL="1143000" indent="-228600">
              <a:defRPr sz="1200">
                <a:solidFill>
                  <a:schemeClr val="tx1"/>
                </a:solidFill>
                <a:latin typeface="Calibri" charset="0"/>
                <a:ea typeface="ＭＳ Ｐゴシック" charset="0"/>
              </a:defRPr>
            </a:lvl3pPr>
            <a:lvl4pPr marL="1600200" indent="-228600">
              <a:defRPr sz="1200">
                <a:solidFill>
                  <a:schemeClr val="tx1"/>
                </a:solidFill>
                <a:latin typeface="Calibri" charset="0"/>
                <a:ea typeface="ＭＳ Ｐゴシック" charset="0"/>
              </a:defRPr>
            </a:lvl4pPr>
            <a:lvl5pPr marL="2057400" indent="-228600">
              <a:defRPr sz="1200">
                <a:solidFill>
                  <a:schemeClr val="tx1"/>
                </a:solidFill>
                <a:latin typeface="Calibri" charset="0"/>
                <a:ea typeface="ＭＳ Ｐゴシック" charset="0"/>
              </a:defRPr>
            </a:lvl5pPr>
            <a:lvl6pPr marL="2514600" indent="-228600" eaLnBrk="0" fontAlgn="base" hangingPunct="0">
              <a:spcBef>
                <a:spcPct val="30000"/>
              </a:spcBef>
              <a:spcAft>
                <a:spcPct val="0"/>
              </a:spcAft>
              <a:defRPr sz="1200">
                <a:solidFill>
                  <a:schemeClr val="tx1"/>
                </a:solidFill>
                <a:latin typeface="Calibri" charset="0"/>
                <a:ea typeface="ＭＳ Ｐゴシック" charset="0"/>
              </a:defRPr>
            </a:lvl6pPr>
            <a:lvl7pPr marL="2971800" indent="-228600" eaLnBrk="0" fontAlgn="base" hangingPunct="0">
              <a:spcBef>
                <a:spcPct val="30000"/>
              </a:spcBef>
              <a:spcAft>
                <a:spcPct val="0"/>
              </a:spcAft>
              <a:defRPr sz="1200">
                <a:solidFill>
                  <a:schemeClr val="tx1"/>
                </a:solidFill>
                <a:latin typeface="Calibri" charset="0"/>
                <a:ea typeface="ＭＳ Ｐゴシック" charset="0"/>
              </a:defRPr>
            </a:lvl7pPr>
            <a:lvl8pPr marL="3429000" indent="-228600" eaLnBrk="0" fontAlgn="base" hangingPunct="0">
              <a:spcBef>
                <a:spcPct val="30000"/>
              </a:spcBef>
              <a:spcAft>
                <a:spcPct val="0"/>
              </a:spcAft>
              <a:defRPr sz="1200">
                <a:solidFill>
                  <a:schemeClr val="tx1"/>
                </a:solidFill>
                <a:latin typeface="Calibri" charset="0"/>
                <a:ea typeface="ＭＳ Ｐゴシック" charset="0"/>
              </a:defRPr>
            </a:lvl8pPr>
            <a:lvl9pPr marL="3886200" indent="-228600" eaLnBrk="0" fontAlgn="base" hangingPunct="0">
              <a:spcBef>
                <a:spcPct val="30000"/>
              </a:spcBef>
              <a:spcAft>
                <a:spcPct val="0"/>
              </a:spcAft>
              <a:defRPr sz="1200">
                <a:solidFill>
                  <a:schemeClr val="tx1"/>
                </a:solidFill>
                <a:latin typeface="Calibri" charset="0"/>
                <a:ea typeface="ＭＳ Ｐゴシック" charset="0"/>
              </a:defRPr>
            </a:lvl9pPr>
          </a:lstStyle>
          <a:p>
            <a:fld id="{4F8D3953-AA2E-CC40-87E4-0698E43283DB}" type="slidenum">
              <a:rPr lang="en-US">
                <a:latin typeface="Times New Roman" charset="0"/>
              </a:rPr>
              <a:pPr/>
              <a:t>10</a:t>
            </a:fld>
            <a:endParaRPr lang="en-US">
              <a:latin typeface="Times New Roman" charset="0"/>
            </a:endParaRPr>
          </a:p>
        </p:txBody>
      </p:sp>
      <p:sp>
        <p:nvSpPr>
          <p:cNvPr id="5427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54276"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endParaRPr lang="en-US">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8845A36-47BE-45D3-B8F6-4E03548C8C5B}" type="datetime1">
              <a:rPr lang="en-US" smtClean="0"/>
              <a:t>7/8/2019</a:t>
            </a:fld>
            <a:endParaRPr lang="en-US"/>
          </a:p>
        </p:txBody>
      </p:sp>
      <p:sp>
        <p:nvSpPr>
          <p:cNvPr id="5" name="Footer Placeholder 4"/>
          <p:cNvSpPr>
            <a:spLocks noGrp="1"/>
          </p:cNvSpPr>
          <p:nvPr>
            <p:ph type="ftr" sz="quarter" idx="11"/>
          </p:nvPr>
        </p:nvSpPr>
        <p:spPr/>
        <p:txBody>
          <a:bodyPr/>
          <a:lstStyle/>
          <a:p>
            <a:r>
              <a:rPr lang="en-US"/>
              <a:t>2019 Gender and Economics Summer School: Session 2</a:t>
            </a:r>
          </a:p>
        </p:txBody>
      </p:sp>
      <p:sp>
        <p:nvSpPr>
          <p:cNvPr id="6" name="Slide Number Placeholder 5"/>
          <p:cNvSpPr>
            <a:spLocks noGrp="1"/>
          </p:cNvSpPr>
          <p:nvPr>
            <p:ph type="sldNum" sz="quarter" idx="12"/>
          </p:nvPr>
        </p:nvSpPr>
        <p:spPr/>
        <p:txBody>
          <a:bodyPr/>
          <a:lstStyle/>
          <a:p>
            <a:fld id="{73E07928-5193-4C9C-A9AE-2900ADB092A8}" type="slidenum">
              <a:rPr lang="en-US" smtClean="0"/>
              <a:t>‹#›</a:t>
            </a:fld>
            <a:endParaRPr lang="en-US"/>
          </a:p>
        </p:txBody>
      </p:sp>
    </p:spTree>
    <p:extLst>
      <p:ext uri="{BB962C8B-B14F-4D97-AF65-F5344CB8AC3E}">
        <p14:creationId xmlns:p14="http://schemas.microsoft.com/office/powerpoint/2010/main" val="1697602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77B8944-3FE1-435E-AACE-B73AEFB18A51}" type="datetime1">
              <a:rPr lang="en-US" smtClean="0"/>
              <a:t>7/8/2019</a:t>
            </a:fld>
            <a:endParaRPr lang="en-US"/>
          </a:p>
        </p:txBody>
      </p:sp>
      <p:sp>
        <p:nvSpPr>
          <p:cNvPr id="5" name="Footer Placeholder 4"/>
          <p:cNvSpPr>
            <a:spLocks noGrp="1"/>
          </p:cNvSpPr>
          <p:nvPr>
            <p:ph type="ftr" sz="quarter" idx="11"/>
          </p:nvPr>
        </p:nvSpPr>
        <p:spPr/>
        <p:txBody>
          <a:bodyPr/>
          <a:lstStyle/>
          <a:p>
            <a:r>
              <a:rPr lang="en-US"/>
              <a:t>2019 Gender and Economics Summer School: Session 2</a:t>
            </a:r>
          </a:p>
        </p:txBody>
      </p:sp>
      <p:sp>
        <p:nvSpPr>
          <p:cNvPr id="6" name="Slide Number Placeholder 5"/>
          <p:cNvSpPr>
            <a:spLocks noGrp="1"/>
          </p:cNvSpPr>
          <p:nvPr>
            <p:ph type="sldNum" sz="quarter" idx="12"/>
          </p:nvPr>
        </p:nvSpPr>
        <p:spPr/>
        <p:txBody>
          <a:bodyPr/>
          <a:lstStyle/>
          <a:p>
            <a:fld id="{73E07928-5193-4C9C-A9AE-2900ADB092A8}" type="slidenum">
              <a:rPr lang="en-US" smtClean="0"/>
              <a:t>‹#›</a:t>
            </a:fld>
            <a:endParaRPr lang="en-US"/>
          </a:p>
        </p:txBody>
      </p:sp>
    </p:spTree>
    <p:extLst>
      <p:ext uri="{BB962C8B-B14F-4D97-AF65-F5344CB8AC3E}">
        <p14:creationId xmlns:p14="http://schemas.microsoft.com/office/powerpoint/2010/main" val="1507594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0164E5D-625C-4544-8A9F-38AE85C3EE8C}" type="datetime1">
              <a:rPr lang="en-US" smtClean="0"/>
              <a:t>7/8/2019</a:t>
            </a:fld>
            <a:endParaRPr lang="en-US"/>
          </a:p>
        </p:txBody>
      </p:sp>
      <p:sp>
        <p:nvSpPr>
          <p:cNvPr id="5" name="Footer Placeholder 4"/>
          <p:cNvSpPr>
            <a:spLocks noGrp="1"/>
          </p:cNvSpPr>
          <p:nvPr>
            <p:ph type="ftr" sz="quarter" idx="11"/>
          </p:nvPr>
        </p:nvSpPr>
        <p:spPr/>
        <p:txBody>
          <a:bodyPr/>
          <a:lstStyle/>
          <a:p>
            <a:r>
              <a:rPr lang="en-US"/>
              <a:t>2019 Gender and Economics Summer School: Session 2</a:t>
            </a:r>
          </a:p>
        </p:txBody>
      </p:sp>
      <p:sp>
        <p:nvSpPr>
          <p:cNvPr id="6" name="Slide Number Placeholder 5"/>
          <p:cNvSpPr>
            <a:spLocks noGrp="1"/>
          </p:cNvSpPr>
          <p:nvPr>
            <p:ph type="sldNum" sz="quarter" idx="12"/>
          </p:nvPr>
        </p:nvSpPr>
        <p:spPr/>
        <p:txBody>
          <a:bodyPr/>
          <a:lstStyle/>
          <a:p>
            <a:fld id="{73E07928-5193-4C9C-A9AE-2900ADB092A8}" type="slidenum">
              <a:rPr lang="en-US" smtClean="0"/>
              <a:t>‹#›</a:t>
            </a:fld>
            <a:endParaRPr lang="en-US"/>
          </a:p>
        </p:txBody>
      </p:sp>
    </p:spTree>
    <p:extLst>
      <p:ext uri="{BB962C8B-B14F-4D97-AF65-F5344CB8AC3E}">
        <p14:creationId xmlns:p14="http://schemas.microsoft.com/office/powerpoint/2010/main" val="33784819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pic>
        <p:nvPicPr>
          <p:cNvPr id="7" name="Imagen 6" descr="PPT-0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020685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8F0BDF-FFC0-4F39-B8D8-591D4340D69B}" type="datetime1">
              <a:rPr lang="en-US" smtClean="0"/>
              <a:t>7/8/2019</a:t>
            </a:fld>
            <a:endParaRPr lang="en-US"/>
          </a:p>
        </p:txBody>
      </p:sp>
      <p:sp>
        <p:nvSpPr>
          <p:cNvPr id="5" name="Footer Placeholder 4"/>
          <p:cNvSpPr>
            <a:spLocks noGrp="1"/>
          </p:cNvSpPr>
          <p:nvPr>
            <p:ph type="ftr" sz="quarter" idx="11"/>
          </p:nvPr>
        </p:nvSpPr>
        <p:spPr/>
        <p:txBody>
          <a:bodyPr/>
          <a:lstStyle/>
          <a:p>
            <a:r>
              <a:rPr lang="en-US"/>
              <a:t>2019 Gender and Economics Summer School: Session 2</a:t>
            </a:r>
          </a:p>
        </p:txBody>
      </p:sp>
      <p:sp>
        <p:nvSpPr>
          <p:cNvPr id="6" name="Slide Number Placeholder 5"/>
          <p:cNvSpPr>
            <a:spLocks noGrp="1"/>
          </p:cNvSpPr>
          <p:nvPr>
            <p:ph type="sldNum" sz="quarter" idx="12"/>
          </p:nvPr>
        </p:nvSpPr>
        <p:spPr/>
        <p:txBody>
          <a:bodyPr/>
          <a:lstStyle/>
          <a:p>
            <a:fld id="{73E07928-5193-4C9C-A9AE-2900ADB092A8}" type="slidenum">
              <a:rPr lang="en-US" smtClean="0"/>
              <a:t>‹#›</a:t>
            </a:fld>
            <a:endParaRPr lang="en-US"/>
          </a:p>
        </p:txBody>
      </p:sp>
    </p:spTree>
    <p:extLst>
      <p:ext uri="{BB962C8B-B14F-4D97-AF65-F5344CB8AC3E}">
        <p14:creationId xmlns:p14="http://schemas.microsoft.com/office/powerpoint/2010/main" val="2991753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256262-BFE8-4AF6-B01E-B19F84C4D0BC}" type="datetime1">
              <a:rPr lang="en-US" smtClean="0"/>
              <a:t>7/8/2019</a:t>
            </a:fld>
            <a:endParaRPr lang="en-US"/>
          </a:p>
        </p:txBody>
      </p:sp>
      <p:sp>
        <p:nvSpPr>
          <p:cNvPr id="5" name="Footer Placeholder 4"/>
          <p:cNvSpPr>
            <a:spLocks noGrp="1"/>
          </p:cNvSpPr>
          <p:nvPr>
            <p:ph type="ftr" sz="quarter" idx="11"/>
          </p:nvPr>
        </p:nvSpPr>
        <p:spPr/>
        <p:txBody>
          <a:bodyPr/>
          <a:lstStyle/>
          <a:p>
            <a:r>
              <a:rPr lang="en-US"/>
              <a:t>2019 Gender and Economics Summer School: Session 2</a:t>
            </a:r>
          </a:p>
        </p:txBody>
      </p:sp>
      <p:sp>
        <p:nvSpPr>
          <p:cNvPr id="6" name="Slide Number Placeholder 5"/>
          <p:cNvSpPr>
            <a:spLocks noGrp="1"/>
          </p:cNvSpPr>
          <p:nvPr>
            <p:ph type="sldNum" sz="quarter" idx="12"/>
          </p:nvPr>
        </p:nvSpPr>
        <p:spPr/>
        <p:txBody>
          <a:bodyPr/>
          <a:lstStyle/>
          <a:p>
            <a:fld id="{73E07928-5193-4C9C-A9AE-2900ADB092A8}" type="slidenum">
              <a:rPr lang="en-US" smtClean="0"/>
              <a:t>‹#›</a:t>
            </a:fld>
            <a:endParaRPr lang="en-US"/>
          </a:p>
        </p:txBody>
      </p:sp>
    </p:spTree>
    <p:extLst>
      <p:ext uri="{BB962C8B-B14F-4D97-AF65-F5344CB8AC3E}">
        <p14:creationId xmlns:p14="http://schemas.microsoft.com/office/powerpoint/2010/main" val="4169375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26383C7-EDF4-4EAB-9A2E-5F4780D433A7}" type="datetime1">
              <a:rPr lang="en-US" smtClean="0"/>
              <a:t>7/8/2019</a:t>
            </a:fld>
            <a:endParaRPr lang="en-US"/>
          </a:p>
        </p:txBody>
      </p:sp>
      <p:sp>
        <p:nvSpPr>
          <p:cNvPr id="6" name="Footer Placeholder 5"/>
          <p:cNvSpPr>
            <a:spLocks noGrp="1"/>
          </p:cNvSpPr>
          <p:nvPr>
            <p:ph type="ftr" sz="quarter" idx="11"/>
          </p:nvPr>
        </p:nvSpPr>
        <p:spPr/>
        <p:txBody>
          <a:bodyPr/>
          <a:lstStyle/>
          <a:p>
            <a:r>
              <a:rPr lang="en-US"/>
              <a:t>2019 Gender and Economics Summer School: Session 2</a:t>
            </a:r>
          </a:p>
        </p:txBody>
      </p:sp>
      <p:sp>
        <p:nvSpPr>
          <p:cNvPr id="7" name="Slide Number Placeholder 6"/>
          <p:cNvSpPr>
            <a:spLocks noGrp="1"/>
          </p:cNvSpPr>
          <p:nvPr>
            <p:ph type="sldNum" sz="quarter" idx="12"/>
          </p:nvPr>
        </p:nvSpPr>
        <p:spPr/>
        <p:txBody>
          <a:bodyPr/>
          <a:lstStyle/>
          <a:p>
            <a:fld id="{73E07928-5193-4C9C-A9AE-2900ADB092A8}" type="slidenum">
              <a:rPr lang="en-US" smtClean="0"/>
              <a:t>‹#›</a:t>
            </a:fld>
            <a:endParaRPr lang="en-US"/>
          </a:p>
        </p:txBody>
      </p:sp>
    </p:spTree>
    <p:extLst>
      <p:ext uri="{BB962C8B-B14F-4D97-AF65-F5344CB8AC3E}">
        <p14:creationId xmlns:p14="http://schemas.microsoft.com/office/powerpoint/2010/main" val="2620336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486F352-4B1C-4C3F-94E7-1146C7080AB7}" type="datetime1">
              <a:rPr lang="en-US" smtClean="0"/>
              <a:t>7/8/2019</a:t>
            </a:fld>
            <a:endParaRPr lang="en-US"/>
          </a:p>
        </p:txBody>
      </p:sp>
      <p:sp>
        <p:nvSpPr>
          <p:cNvPr id="8" name="Footer Placeholder 7"/>
          <p:cNvSpPr>
            <a:spLocks noGrp="1"/>
          </p:cNvSpPr>
          <p:nvPr>
            <p:ph type="ftr" sz="quarter" idx="11"/>
          </p:nvPr>
        </p:nvSpPr>
        <p:spPr/>
        <p:txBody>
          <a:bodyPr/>
          <a:lstStyle/>
          <a:p>
            <a:r>
              <a:rPr lang="en-US"/>
              <a:t>2019 Gender and Economics Summer School: Session 2</a:t>
            </a:r>
          </a:p>
        </p:txBody>
      </p:sp>
      <p:sp>
        <p:nvSpPr>
          <p:cNvPr id="9" name="Slide Number Placeholder 8"/>
          <p:cNvSpPr>
            <a:spLocks noGrp="1"/>
          </p:cNvSpPr>
          <p:nvPr>
            <p:ph type="sldNum" sz="quarter" idx="12"/>
          </p:nvPr>
        </p:nvSpPr>
        <p:spPr/>
        <p:txBody>
          <a:bodyPr/>
          <a:lstStyle/>
          <a:p>
            <a:fld id="{73E07928-5193-4C9C-A9AE-2900ADB092A8}" type="slidenum">
              <a:rPr lang="en-US" smtClean="0"/>
              <a:t>‹#›</a:t>
            </a:fld>
            <a:endParaRPr lang="en-US"/>
          </a:p>
        </p:txBody>
      </p:sp>
    </p:spTree>
    <p:extLst>
      <p:ext uri="{BB962C8B-B14F-4D97-AF65-F5344CB8AC3E}">
        <p14:creationId xmlns:p14="http://schemas.microsoft.com/office/powerpoint/2010/main" val="594937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B77D5CC-A3D3-4F83-8CB4-C68C0CCCF121}" type="datetime1">
              <a:rPr lang="en-US" smtClean="0"/>
              <a:t>7/8/2019</a:t>
            </a:fld>
            <a:endParaRPr lang="en-US"/>
          </a:p>
        </p:txBody>
      </p:sp>
      <p:sp>
        <p:nvSpPr>
          <p:cNvPr id="4" name="Footer Placeholder 3"/>
          <p:cNvSpPr>
            <a:spLocks noGrp="1"/>
          </p:cNvSpPr>
          <p:nvPr>
            <p:ph type="ftr" sz="quarter" idx="11"/>
          </p:nvPr>
        </p:nvSpPr>
        <p:spPr/>
        <p:txBody>
          <a:bodyPr/>
          <a:lstStyle/>
          <a:p>
            <a:r>
              <a:rPr lang="en-US"/>
              <a:t>2019 Gender and Economics Summer School: Session 2</a:t>
            </a:r>
          </a:p>
        </p:txBody>
      </p:sp>
      <p:sp>
        <p:nvSpPr>
          <p:cNvPr id="5" name="Slide Number Placeholder 4"/>
          <p:cNvSpPr>
            <a:spLocks noGrp="1"/>
          </p:cNvSpPr>
          <p:nvPr>
            <p:ph type="sldNum" sz="quarter" idx="12"/>
          </p:nvPr>
        </p:nvSpPr>
        <p:spPr/>
        <p:txBody>
          <a:bodyPr/>
          <a:lstStyle/>
          <a:p>
            <a:fld id="{73E07928-5193-4C9C-A9AE-2900ADB092A8}" type="slidenum">
              <a:rPr lang="en-US" smtClean="0"/>
              <a:t>‹#›</a:t>
            </a:fld>
            <a:endParaRPr lang="en-US"/>
          </a:p>
        </p:txBody>
      </p:sp>
    </p:spTree>
    <p:extLst>
      <p:ext uri="{BB962C8B-B14F-4D97-AF65-F5344CB8AC3E}">
        <p14:creationId xmlns:p14="http://schemas.microsoft.com/office/powerpoint/2010/main" val="3918723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696571-81D0-4271-A377-0B15478AAE39}" type="datetime1">
              <a:rPr lang="en-US" smtClean="0"/>
              <a:t>7/8/2019</a:t>
            </a:fld>
            <a:endParaRPr lang="en-US"/>
          </a:p>
        </p:txBody>
      </p:sp>
      <p:sp>
        <p:nvSpPr>
          <p:cNvPr id="3" name="Footer Placeholder 2"/>
          <p:cNvSpPr>
            <a:spLocks noGrp="1"/>
          </p:cNvSpPr>
          <p:nvPr>
            <p:ph type="ftr" sz="quarter" idx="11"/>
          </p:nvPr>
        </p:nvSpPr>
        <p:spPr/>
        <p:txBody>
          <a:bodyPr/>
          <a:lstStyle/>
          <a:p>
            <a:r>
              <a:rPr lang="en-US"/>
              <a:t>2019 Gender and Economics Summer School: Session 2</a:t>
            </a:r>
          </a:p>
        </p:txBody>
      </p:sp>
      <p:sp>
        <p:nvSpPr>
          <p:cNvPr id="4" name="Slide Number Placeholder 3"/>
          <p:cNvSpPr>
            <a:spLocks noGrp="1"/>
          </p:cNvSpPr>
          <p:nvPr>
            <p:ph type="sldNum" sz="quarter" idx="12"/>
          </p:nvPr>
        </p:nvSpPr>
        <p:spPr/>
        <p:txBody>
          <a:bodyPr/>
          <a:lstStyle/>
          <a:p>
            <a:fld id="{73E07928-5193-4C9C-A9AE-2900ADB092A8}" type="slidenum">
              <a:rPr lang="en-US" smtClean="0"/>
              <a:t>‹#›</a:t>
            </a:fld>
            <a:endParaRPr lang="en-US"/>
          </a:p>
        </p:txBody>
      </p:sp>
    </p:spTree>
    <p:extLst>
      <p:ext uri="{BB962C8B-B14F-4D97-AF65-F5344CB8AC3E}">
        <p14:creationId xmlns:p14="http://schemas.microsoft.com/office/powerpoint/2010/main" val="1318321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C316B95-7B20-4807-A060-AA58E961AC33}" type="datetime1">
              <a:rPr lang="en-US" smtClean="0"/>
              <a:t>7/8/2019</a:t>
            </a:fld>
            <a:endParaRPr lang="en-US"/>
          </a:p>
        </p:txBody>
      </p:sp>
      <p:sp>
        <p:nvSpPr>
          <p:cNvPr id="6" name="Footer Placeholder 5"/>
          <p:cNvSpPr>
            <a:spLocks noGrp="1"/>
          </p:cNvSpPr>
          <p:nvPr>
            <p:ph type="ftr" sz="quarter" idx="11"/>
          </p:nvPr>
        </p:nvSpPr>
        <p:spPr/>
        <p:txBody>
          <a:bodyPr/>
          <a:lstStyle/>
          <a:p>
            <a:r>
              <a:rPr lang="en-US"/>
              <a:t>2019 Gender and Economics Summer School: Session 2</a:t>
            </a:r>
          </a:p>
        </p:txBody>
      </p:sp>
      <p:sp>
        <p:nvSpPr>
          <p:cNvPr id="7" name="Slide Number Placeholder 6"/>
          <p:cNvSpPr>
            <a:spLocks noGrp="1"/>
          </p:cNvSpPr>
          <p:nvPr>
            <p:ph type="sldNum" sz="quarter" idx="12"/>
          </p:nvPr>
        </p:nvSpPr>
        <p:spPr/>
        <p:txBody>
          <a:bodyPr/>
          <a:lstStyle/>
          <a:p>
            <a:fld id="{73E07928-5193-4C9C-A9AE-2900ADB092A8}" type="slidenum">
              <a:rPr lang="en-US" smtClean="0"/>
              <a:t>‹#›</a:t>
            </a:fld>
            <a:endParaRPr lang="en-US"/>
          </a:p>
        </p:txBody>
      </p:sp>
    </p:spTree>
    <p:extLst>
      <p:ext uri="{BB962C8B-B14F-4D97-AF65-F5344CB8AC3E}">
        <p14:creationId xmlns:p14="http://schemas.microsoft.com/office/powerpoint/2010/main" val="2060124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29DFD97-0329-4F44-868F-5627F12FB3D6}" type="datetime1">
              <a:rPr lang="en-US" smtClean="0"/>
              <a:t>7/8/2019</a:t>
            </a:fld>
            <a:endParaRPr lang="en-US"/>
          </a:p>
        </p:txBody>
      </p:sp>
      <p:sp>
        <p:nvSpPr>
          <p:cNvPr id="6" name="Footer Placeholder 5"/>
          <p:cNvSpPr>
            <a:spLocks noGrp="1"/>
          </p:cNvSpPr>
          <p:nvPr>
            <p:ph type="ftr" sz="quarter" idx="11"/>
          </p:nvPr>
        </p:nvSpPr>
        <p:spPr/>
        <p:txBody>
          <a:bodyPr/>
          <a:lstStyle/>
          <a:p>
            <a:r>
              <a:rPr lang="en-US"/>
              <a:t>2019 Gender and Economics Summer School: Session 2</a:t>
            </a:r>
          </a:p>
        </p:txBody>
      </p:sp>
      <p:sp>
        <p:nvSpPr>
          <p:cNvPr id="7" name="Slide Number Placeholder 6"/>
          <p:cNvSpPr>
            <a:spLocks noGrp="1"/>
          </p:cNvSpPr>
          <p:nvPr>
            <p:ph type="sldNum" sz="quarter" idx="12"/>
          </p:nvPr>
        </p:nvSpPr>
        <p:spPr/>
        <p:txBody>
          <a:bodyPr/>
          <a:lstStyle/>
          <a:p>
            <a:fld id="{73E07928-5193-4C9C-A9AE-2900ADB092A8}" type="slidenum">
              <a:rPr lang="en-US" smtClean="0"/>
              <a:t>‹#›</a:t>
            </a:fld>
            <a:endParaRPr lang="en-US"/>
          </a:p>
        </p:txBody>
      </p:sp>
    </p:spTree>
    <p:extLst>
      <p:ext uri="{BB962C8B-B14F-4D97-AF65-F5344CB8AC3E}">
        <p14:creationId xmlns:p14="http://schemas.microsoft.com/office/powerpoint/2010/main" val="29394262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7B9041-2340-496D-B910-264B1E471D5A}" type="datetime1">
              <a:rPr lang="en-US" smtClean="0"/>
              <a:t>7/8/2019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2019 Gender and Economics Summer School: Session 2</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E07928-5193-4C9C-A9AE-2900ADB092A8}" type="slidenum">
              <a:rPr lang="en-US" smtClean="0"/>
              <a:t>‹#›</a:t>
            </a:fld>
            <a:endParaRPr lang="en-US"/>
          </a:p>
        </p:txBody>
      </p:sp>
    </p:spTree>
    <p:extLst>
      <p:ext uri="{BB962C8B-B14F-4D97-AF65-F5344CB8AC3E}">
        <p14:creationId xmlns:p14="http://schemas.microsoft.com/office/powerpoint/2010/main" val="28043867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5EE4A-A97B-49D5-95F3-62CFAFEDDA4D}"/>
              </a:ext>
            </a:extLst>
          </p:cNvPr>
          <p:cNvSpPr txBox="1">
            <a:spLocks/>
          </p:cNvSpPr>
          <p:nvPr/>
        </p:nvSpPr>
        <p:spPr>
          <a:xfrm>
            <a:off x="1524000" y="2453639"/>
            <a:ext cx="9144000" cy="238760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Session 2:</a:t>
            </a:r>
            <a:br>
              <a:rPr lang="en-US" dirty="0"/>
            </a:br>
            <a:r>
              <a:rPr lang="en-US" dirty="0"/>
              <a:t>Understanding Mainstream Economics of the Household</a:t>
            </a:r>
          </a:p>
        </p:txBody>
      </p:sp>
      <p:sp>
        <p:nvSpPr>
          <p:cNvPr id="3" name="Subtitle 2">
            <a:extLst>
              <a:ext uri="{FF2B5EF4-FFF2-40B4-BE49-F238E27FC236}">
                <a16:creationId xmlns:a16="http://schemas.microsoft.com/office/drawing/2014/main" id="{7B53BCA5-9210-4234-91D8-8AF50A3D3442}"/>
              </a:ext>
            </a:extLst>
          </p:cNvPr>
          <p:cNvSpPr txBox="1">
            <a:spLocks/>
          </p:cNvSpPr>
          <p:nvPr/>
        </p:nvSpPr>
        <p:spPr>
          <a:xfrm>
            <a:off x="1524000" y="4202852"/>
            <a:ext cx="9144000" cy="102446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dirty="0"/>
              <a:t>Maria </a:t>
            </a:r>
            <a:r>
              <a:rPr lang="en-US" sz="2400" dirty="0" err="1"/>
              <a:t>Floro</a:t>
            </a:r>
            <a:endParaRPr lang="en-US" sz="2400" dirty="0"/>
          </a:p>
          <a:p>
            <a:pPr marL="0" indent="0" algn="ctr">
              <a:buNone/>
            </a:pPr>
            <a:r>
              <a:rPr lang="en-US" sz="2400" dirty="0"/>
              <a:t>American University, Washington DC</a:t>
            </a:r>
          </a:p>
        </p:txBody>
      </p:sp>
    </p:spTree>
    <p:extLst>
      <p:ext uri="{BB962C8B-B14F-4D97-AF65-F5344CB8AC3E}">
        <p14:creationId xmlns:p14="http://schemas.microsoft.com/office/powerpoint/2010/main" val="34516251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649411" y="798512"/>
            <a:ext cx="8893175" cy="1271587"/>
          </a:xfrm>
        </p:spPr>
        <p:txBody>
          <a:bodyPr>
            <a:normAutofit/>
          </a:bodyPr>
          <a:lstStyle/>
          <a:p>
            <a:pPr algn="ctr" eaLnBrk="1" hangingPunct="1"/>
            <a:r>
              <a:rPr lang="en-US" sz="4800" b="1" dirty="0">
                <a:solidFill>
                  <a:schemeClr val="accent1"/>
                </a:solidFill>
              </a:rPr>
              <a:t>Key Assumptions of Becker’s Model</a:t>
            </a:r>
            <a:endParaRPr lang="el-GR" sz="4800" b="1" dirty="0">
              <a:solidFill>
                <a:schemeClr val="accent1"/>
              </a:solidFill>
            </a:endParaRPr>
          </a:p>
        </p:txBody>
      </p:sp>
      <p:sp>
        <p:nvSpPr>
          <p:cNvPr id="15363" name="Rectangle 3"/>
          <p:cNvSpPr>
            <a:spLocks noGrp="1" noChangeArrowheads="1"/>
          </p:cNvSpPr>
          <p:nvPr>
            <p:ph idx="1"/>
          </p:nvPr>
        </p:nvSpPr>
        <p:spPr>
          <a:xfrm>
            <a:off x="2508884" y="1757362"/>
            <a:ext cx="7473316" cy="4598988"/>
          </a:xfrm>
        </p:spPr>
        <p:txBody>
          <a:bodyPr>
            <a:normAutofit/>
          </a:bodyPr>
          <a:lstStyle/>
          <a:p>
            <a:pPr algn="just" eaLnBrk="1" hangingPunct="1">
              <a:lnSpc>
                <a:spcPct val="80000"/>
              </a:lnSpc>
            </a:pPr>
            <a:endParaRPr lang="en-US" sz="2000" dirty="0">
              <a:latin typeface="Arial"/>
              <a:cs typeface="Arial"/>
            </a:endParaRPr>
          </a:p>
          <a:p>
            <a:pPr algn="just" eaLnBrk="1" hangingPunct="1">
              <a:lnSpc>
                <a:spcPct val="80000"/>
              </a:lnSpc>
            </a:pPr>
            <a:r>
              <a:rPr lang="en-US" dirty="0">
                <a:cs typeface="Arial"/>
              </a:rPr>
              <a:t>F</a:t>
            </a:r>
            <a:r>
              <a:rPr lang="el-GR" dirty="0">
                <a:cs typeface="Arial"/>
              </a:rPr>
              <a:t>amily members are rational</a:t>
            </a:r>
            <a:r>
              <a:rPr lang="en-US" dirty="0">
                <a:cs typeface="Arial"/>
              </a:rPr>
              <a:t>,</a:t>
            </a:r>
            <a:r>
              <a:rPr lang="el-GR" dirty="0">
                <a:cs typeface="Arial"/>
              </a:rPr>
              <a:t> utility-maximizers</a:t>
            </a:r>
            <a:endParaRPr lang="en-US" dirty="0">
              <a:cs typeface="Arial"/>
            </a:endParaRPr>
          </a:p>
          <a:p>
            <a:pPr algn="just" eaLnBrk="1" hangingPunct="1">
              <a:lnSpc>
                <a:spcPct val="80000"/>
              </a:lnSpc>
            </a:pPr>
            <a:endParaRPr lang="en-US" sz="1200" dirty="0">
              <a:cs typeface="Arial"/>
            </a:endParaRPr>
          </a:p>
          <a:p>
            <a:pPr algn="just" eaLnBrk="1" hangingPunct="1">
              <a:lnSpc>
                <a:spcPct val="80000"/>
              </a:lnSpc>
            </a:pPr>
            <a:r>
              <a:rPr lang="en-US" dirty="0">
                <a:cs typeface="Arial"/>
              </a:rPr>
              <a:t>R</a:t>
            </a:r>
            <a:r>
              <a:rPr lang="el-GR" dirty="0">
                <a:cs typeface="Arial"/>
              </a:rPr>
              <a:t>esources are limited</a:t>
            </a:r>
            <a:endParaRPr lang="en-US" dirty="0">
              <a:cs typeface="Arial"/>
            </a:endParaRPr>
          </a:p>
          <a:p>
            <a:pPr algn="just" eaLnBrk="1" hangingPunct="1">
              <a:lnSpc>
                <a:spcPct val="80000"/>
              </a:lnSpc>
            </a:pPr>
            <a:endParaRPr lang="en-US" sz="1200" dirty="0">
              <a:cs typeface="Arial"/>
            </a:endParaRPr>
          </a:p>
          <a:p>
            <a:pPr algn="just" eaLnBrk="1" hangingPunct="1">
              <a:lnSpc>
                <a:spcPct val="80000"/>
              </a:lnSpc>
            </a:pPr>
            <a:r>
              <a:rPr lang="en-US" dirty="0">
                <a:cs typeface="Arial"/>
              </a:rPr>
              <a:t>Family members optimize </a:t>
            </a:r>
          </a:p>
          <a:p>
            <a:pPr algn="just" eaLnBrk="1" hangingPunct="1">
              <a:lnSpc>
                <a:spcPct val="80000"/>
              </a:lnSpc>
            </a:pPr>
            <a:endParaRPr lang="en-US" sz="1200" dirty="0">
              <a:cs typeface="Arial"/>
            </a:endParaRPr>
          </a:p>
          <a:p>
            <a:pPr algn="just" eaLnBrk="1" hangingPunct="1">
              <a:lnSpc>
                <a:spcPct val="80000"/>
              </a:lnSpc>
            </a:pPr>
            <a:r>
              <a:rPr lang="en-US" dirty="0">
                <a:cs typeface="Arial"/>
              </a:rPr>
              <a:t>Preferences are stable and exogenous </a:t>
            </a:r>
          </a:p>
          <a:p>
            <a:pPr algn="just" eaLnBrk="1" hangingPunct="1">
              <a:lnSpc>
                <a:spcPct val="80000"/>
              </a:lnSpc>
            </a:pPr>
            <a:endParaRPr lang="en-US" sz="1200" dirty="0">
              <a:cs typeface="Arial"/>
            </a:endParaRPr>
          </a:p>
          <a:p>
            <a:pPr algn="just" eaLnBrk="1" hangingPunct="1">
              <a:lnSpc>
                <a:spcPct val="80000"/>
              </a:lnSpc>
            </a:pPr>
            <a:r>
              <a:rPr lang="en-US" dirty="0">
                <a:cs typeface="Arial"/>
              </a:rPr>
              <a:t>The household is like a small factory</a:t>
            </a:r>
          </a:p>
        </p:txBody>
      </p:sp>
      <p:sp>
        <p:nvSpPr>
          <p:cNvPr id="2" name="Footer Placeholder 1">
            <a:extLst>
              <a:ext uri="{FF2B5EF4-FFF2-40B4-BE49-F238E27FC236}">
                <a16:creationId xmlns:a16="http://schemas.microsoft.com/office/drawing/2014/main" id="{7484B1B9-1426-4140-A4E9-9582AFDAA4AA}"/>
              </a:ext>
            </a:extLst>
          </p:cNvPr>
          <p:cNvSpPr>
            <a:spLocks noGrp="1"/>
          </p:cNvSpPr>
          <p:nvPr>
            <p:ph type="ftr" sz="quarter" idx="11"/>
          </p:nvPr>
        </p:nvSpPr>
        <p:spPr/>
        <p:txBody>
          <a:bodyPr/>
          <a:lstStyle/>
          <a:p>
            <a:r>
              <a:rPr lang="en-US"/>
              <a:t>2019 Gender and Economics Summer School: Session 2</a:t>
            </a:r>
          </a:p>
        </p:txBody>
      </p:sp>
      <p:sp>
        <p:nvSpPr>
          <p:cNvPr id="3" name="Slide Number Placeholder 2">
            <a:extLst>
              <a:ext uri="{FF2B5EF4-FFF2-40B4-BE49-F238E27FC236}">
                <a16:creationId xmlns:a16="http://schemas.microsoft.com/office/drawing/2014/main" id="{2C05007B-2FCB-4525-B63D-7764DA8CAD8A}"/>
              </a:ext>
            </a:extLst>
          </p:cNvPr>
          <p:cNvSpPr>
            <a:spLocks noGrp="1"/>
          </p:cNvSpPr>
          <p:nvPr>
            <p:ph type="sldNum" sz="quarter" idx="12"/>
          </p:nvPr>
        </p:nvSpPr>
        <p:spPr/>
        <p:txBody>
          <a:bodyPr/>
          <a:lstStyle/>
          <a:p>
            <a:fld id="{73E07928-5193-4C9C-A9AE-2900ADB092A8}" type="slidenum">
              <a:rPr lang="en-US" smtClean="0"/>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838200" y="630237"/>
            <a:ext cx="10515600" cy="1325563"/>
          </a:xfrm>
        </p:spPr>
        <p:txBody>
          <a:bodyPr/>
          <a:lstStyle/>
          <a:p>
            <a:pPr algn="ctr" eaLnBrk="1" hangingPunct="1"/>
            <a:r>
              <a:rPr lang="en-US" b="1" dirty="0">
                <a:solidFill>
                  <a:schemeClr val="accent1"/>
                </a:solidFill>
              </a:rPr>
              <a:t>Becker’s Household Model Overview</a:t>
            </a:r>
          </a:p>
        </p:txBody>
      </p:sp>
      <p:sp>
        <p:nvSpPr>
          <p:cNvPr id="14339" name="Rectangle 3"/>
          <p:cNvSpPr>
            <a:spLocks noGrp="1" noChangeArrowheads="1"/>
          </p:cNvSpPr>
          <p:nvPr>
            <p:ph idx="1"/>
          </p:nvPr>
        </p:nvSpPr>
        <p:spPr>
          <a:xfrm>
            <a:off x="1022350" y="1955800"/>
            <a:ext cx="10147300" cy="4351338"/>
          </a:xfrm>
        </p:spPr>
        <p:txBody>
          <a:bodyPr>
            <a:normAutofit/>
          </a:bodyPr>
          <a:lstStyle/>
          <a:p>
            <a:pPr eaLnBrk="1" hangingPunct="1">
              <a:buFont typeface="Wingdings 2" pitchFamily="18" charset="2"/>
              <a:buChar char=""/>
              <a:defRPr/>
            </a:pPr>
            <a:r>
              <a:rPr lang="en-US" dirty="0"/>
              <a:t>Maximizing Utility Function</a:t>
            </a:r>
          </a:p>
          <a:p>
            <a:pPr eaLnBrk="1" hangingPunct="1">
              <a:buFont typeface="Wingdings 2" pitchFamily="18" charset="2"/>
              <a:buChar char=""/>
              <a:defRPr/>
            </a:pPr>
            <a:r>
              <a:rPr lang="en-US" dirty="0"/>
              <a:t>Equilibrium Condition</a:t>
            </a:r>
          </a:p>
          <a:p>
            <a:pPr eaLnBrk="1" hangingPunct="1">
              <a:buFont typeface="Wingdings 2" pitchFamily="18" charset="2"/>
              <a:buChar char=""/>
              <a:defRPr/>
            </a:pPr>
            <a:r>
              <a:rPr lang="en-US" dirty="0"/>
              <a:t> Household Production Function</a:t>
            </a:r>
          </a:p>
          <a:p>
            <a:pPr lvl="1" eaLnBrk="1" hangingPunct="1">
              <a:buFont typeface="Courier New" pitchFamily="49" charset="0"/>
              <a:buChar char="o"/>
              <a:defRPr/>
            </a:pPr>
            <a:r>
              <a:rPr lang="en-US" sz="2800" dirty="0"/>
              <a:t> Constraints: full income and time</a:t>
            </a:r>
          </a:p>
          <a:p>
            <a:pPr eaLnBrk="1" hangingPunct="1">
              <a:buFont typeface="Wingdings 2" pitchFamily="18" charset="2"/>
              <a:buChar char=""/>
              <a:defRPr/>
            </a:pPr>
            <a:r>
              <a:rPr lang="en-US" dirty="0"/>
              <a:t>Investment in Human Capital </a:t>
            </a:r>
          </a:p>
          <a:p>
            <a:pPr eaLnBrk="1" hangingPunct="1">
              <a:buFont typeface="Wingdings 2" pitchFamily="18" charset="2"/>
              <a:buChar char=""/>
              <a:defRPr/>
            </a:pPr>
            <a:r>
              <a:rPr lang="en-US" dirty="0"/>
              <a:t> Specialization in Households (Division of labor within the family)</a:t>
            </a:r>
          </a:p>
          <a:p>
            <a:pPr lvl="1" eaLnBrk="1" hangingPunct="1">
              <a:buFont typeface="Courier New" pitchFamily="49" charset="0"/>
              <a:buChar char="o"/>
              <a:defRPr/>
            </a:pPr>
            <a:r>
              <a:rPr lang="en-US" sz="2800" dirty="0"/>
              <a:t> Comparative Advantage</a:t>
            </a:r>
            <a:endParaRPr lang="en-US" dirty="0"/>
          </a:p>
          <a:p>
            <a:pPr eaLnBrk="1" hangingPunct="1">
              <a:buFont typeface="Wingdings 2" pitchFamily="18" charset="2"/>
              <a:buChar char=""/>
              <a:defRPr/>
            </a:pPr>
            <a:endParaRPr lang="en-US" sz="3200" dirty="0">
              <a:ea typeface="+mn-ea"/>
            </a:endParaRPr>
          </a:p>
        </p:txBody>
      </p:sp>
      <p:sp>
        <p:nvSpPr>
          <p:cNvPr id="16389" name="Footer Placeholder 6"/>
          <p:cNvSpPr>
            <a:spLocks noGrp="1"/>
          </p:cNvSpPr>
          <p:nvPr>
            <p:ph type="ftr" sz="quarter" idx="1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rtlCol="0" anchor="ctr" compatLnSpc="1">
            <a:prstTxWarp prst="textNoShape">
              <a:avLst/>
            </a:prstTxWarp>
          </a:bodyPr>
          <a:lstStyle>
            <a:lvl1pPr>
              <a:defRPr sz="2600">
                <a:solidFill>
                  <a:schemeClr val="tx1"/>
                </a:solidFill>
                <a:latin typeface="Perpetua" charset="0"/>
                <a:ea typeface="ＭＳ Ｐゴシック" charset="0"/>
              </a:defRPr>
            </a:lvl1pPr>
            <a:lvl2pPr marL="742950" indent="-285750">
              <a:defRPr sz="2400">
                <a:solidFill>
                  <a:schemeClr val="tx1"/>
                </a:solidFill>
                <a:latin typeface="Perpetua" charset="0"/>
                <a:ea typeface="ＭＳ Ｐゴシック" charset="0"/>
              </a:defRPr>
            </a:lvl2pPr>
            <a:lvl3pPr marL="1143000">
              <a:defRPr sz="2000">
                <a:solidFill>
                  <a:schemeClr val="tx1"/>
                </a:solidFill>
                <a:latin typeface="Perpetua" charset="0"/>
                <a:ea typeface="ＭＳ Ｐゴシック" charset="0"/>
              </a:defRPr>
            </a:lvl3pPr>
            <a:lvl4pPr marL="1600200">
              <a:defRPr sz="2000">
                <a:solidFill>
                  <a:schemeClr val="tx1"/>
                </a:solidFill>
                <a:latin typeface="Perpetua" charset="0"/>
                <a:ea typeface="ＭＳ Ｐゴシック" charset="0"/>
              </a:defRPr>
            </a:lvl4pPr>
            <a:lvl5pPr marL="2057400">
              <a:defRPr sz="2000">
                <a:solidFill>
                  <a:schemeClr val="tx1"/>
                </a:solidFill>
                <a:latin typeface="Perpetua" charset="0"/>
                <a:ea typeface="ＭＳ Ｐゴシック" charset="0"/>
              </a:defRPr>
            </a:lvl5pPr>
            <a:lvl6pPr marL="25146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6pPr>
            <a:lvl7pPr marL="29718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7pPr>
            <a:lvl8pPr marL="34290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8pPr>
            <a:lvl9pPr marL="38862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9pPr>
          </a:lstStyle>
          <a:p>
            <a:r>
              <a:rPr lang="en-US" sz="1400">
                <a:solidFill>
                  <a:schemeClr val="tx2"/>
                </a:solidFill>
                <a:latin typeface="Arial" charset="0"/>
              </a:rPr>
              <a:t>2019 Gender and Economics Summer School: Session 2</a:t>
            </a:r>
          </a:p>
        </p:txBody>
      </p:sp>
      <p:sp>
        <p:nvSpPr>
          <p:cNvPr id="6" name="Slide Number Placeholder 5"/>
          <p:cNvSpPr>
            <a:spLocks noGrp="1"/>
          </p:cNvSpPr>
          <p:nvPr>
            <p:ph type="sldNum" sz="quarter" idx="12"/>
          </p:nvPr>
        </p:nvSpPr>
        <p:spPr/>
        <p:txBody>
          <a:bodyPr/>
          <a:lstStyle/>
          <a:p>
            <a:fld id="{8790A283-B0D1-6C44-BAFE-A9B947CACCC9}" type="slidenum">
              <a:rPr lang="en-US"/>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476519"/>
            <a:ext cx="9144000" cy="1390918"/>
          </a:xfrm>
        </p:spPr>
        <p:txBody>
          <a:bodyPr>
            <a:normAutofit/>
          </a:bodyPr>
          <a:lstStyle/>
          <a:p>
            <a:r>
              <a:rPr lang="en-US" sz="4400" b="1" dirty="0" smtClean="0">
                <a:latin typeface="+mn-lt"/>
                <a:cs typeface="Times New Roman" panose="02020603050405020304" pitchFamily="18" charset="0"/>
              </a:rPr>
              <a:t>Some Questions</a:t>
            </a:r>
            <a:endParaRPr lang="en-US" sz="4400" b="1" dirty="0">
              <a:latin typeface="+mn-lt"/>
              <a:cs typeface="Times New Roman" panose="02020603050405020304" pitchFamily="18" charset="0"/>
            </a:endParaRPr>
          </a:p>
        </p:txBody>
      </p:sp>
      <p:sp>
        <p:nvSpPr>
          <p:cNvPr id="3" name="Subtitle 2"/>
          <p:cNvSpPr>
            <a:spLocks noGrp="1"/>
          </p:cNvSpPr>
          <p:nvPr>
            <p:ph type="subTitle" idx="1"/>
          </p:nvPr>
        </p:nvSpPr>
        <p:spPr>
          <a:xfrm>
            <a:off x="1450109" y="2331077"/>
            <a:ext cx="9144000" cy="3966692"/>
          </a:xfrm>
        </p:spPr>
        <p:txBody>
          <a:bodyPr>
            <a:normAutofit fontScale="92500" lnSpcReduction="10000"/>
          </a:bodyPr>
          <a:lstStyle/>
          <a:p>
            <a:pPr marL="571500" indent="-571500" algn="l">
              <a:buFont typeface="Arial" panose="020B0604020202020204" pitchFamily="34" charset="0"/>
              <a:buChar char="•"/>
            </a:pPr>
            <a:r>
              <a:rPr lang="en-US" sz="4200" dirty="0" smtClean="0">
                <a:cs typeface="Times New Roman" panose="02020603050405020304" pitchFamily="18" charset="0"/>
              </a:rPr>
              <a:t>Why </a:t>
            </a:r>
            <a:r>
              <a:rPr lang="en-US" sz="4200" dirty="0">
                <a:cs typeface="Times New Roman" panose="02020603050405020304" pitchFamily="18" charset="0"/>
              </a:rPr>
              <a:t>study family?</a:t>
            </a:r>
          </a:p>
          <a:p>
            <a:pPr marL="571500" indent="-571500" algn="l">
              <a:buFont typeface="Arial" panose="020B0604020202020204" pitchFamily="34" charset="0"/>
              <a:buChar char="•"/>
            </a:pPr>
            <a:r>
              <a:rPr lang="en-US" sz="4200" dirty="0">
                <a:cs typeface="Times New Roman" panose="02020603050405020304" pitchFamily="18" charset="0"/>
              </a:rPr>
              <a:t>Who makes up the family and what are the traits of these members?</a:t>
            </a:r>
          </a:p>
          <a:p>
            <a:pPr marL="571500" indent="-571500" algn="l">
              <a:buFont typeface="Arial" panose="020B0604020202020204" pitchFamily="34" charset="0"/>
              <a:buChar char="•"/>
            </a:pPr>
            <a:r>
              <a:rPr lang="en-US" sz="4200" dirty="0">
                <a:cs typeface="Times New Roman" panose="02020603050405020304" pitchFamily="18" charset="0"/>
              </a:rPr>
              <a:t>What motivates individuals to form a partnership with another individual?</a:t>
            </a:r>
          </a:p>
          <a:p>
            <a:pPr marL="571500" indent="-571500" algn="l">
              <a:buFont typeface="Arial" panose="020B0604020202020204" pitchFamily="34" charset="0"/>
              <a:buChar char="•"/>
            </a:pPr>
            <a:r>
              <a:rPr lang="en-US" sz="4200" dirty="0">
                <a:cs typeface="Times New Roman" panose="02020603050405020304" pitchFamily="18" charset="0"/>
              </a:rPr>
              <a:t>Are there economic reasons</a:t>
            </a:r>
            <a:r>
              <a:rPr lang="en-US" sz="4200" dirty="0" smtClean="0">
                <a:cs typeface="Times New Roman" panose="02020603050405020304" pitchFamily="18" charset="0"/>
              </a:rPr>
              <a:t>?</a:t>
            </a:r>
          </a:p>
          <a:p>
            <a:pPr marL="571500" indent="-571500" algn="l">
              <a:buFont typeface="Arial" panose="020B0604020202020204" pitchFamily="34" charset="0"/>
              <a:buChar char="•"/>
            </a:pPr>
            <a:r>
              <a:rPr lang="en-US" sz="4200" dirty="0">
                <a:cs typeface="Times New Roman" panose="02020603050405020304" pitchFamily="18" charset="0"/>
              </a:rPr>
              <a:t>Is the family the same as a household?</a:t>
            </a:r>
          </a:p>
          <a:p>
            <a:pPr marL="571500" indent="-571500" algn="l">
              <a:buFont typeface="Arial" panose="020B0604020202020204" pitchFamily="34" charset="0"/>
              <a:buChar char="•"/>
            </a:pPr>
            <a:endParaRPr lang="en-US" sz="4200" dirty="0">
              <a:cs typeface="Times New Roman" panose="02020603050405020304" pitchFamily="18" charset="0"/>
            </a:endParaRPr>
          </a:p>
          <a:p>
            <a:endParaRPr lang="en-US" dirty="0"/>
          </a:p>
          <a:p>
            <a:endParaRPr lang="en-US" dirty="0"/>
          </a:p>
        </p:txBody>
      </p:sp>
    </p:spTree>
    <p:extLst>
      <p:ext uri="{BB962C8B-B14F-4D97-AF65-F5344CB8AC3E}">
        <p14:creationId xmlns:p14="http://schemas.microsoft.com/office/powerpoint/2010/main" val="29509841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03520-E410-47EA-809C-B410700A9EF4}"/>
              </a:ext>
            </a:extLst>
          </p:cNvPr>
          <p:cNvSpPr>
            <a:spLocks noGrp="1"/>
          </p:cNvSpPr>
          <p:nvPr>
            <p:ph type="title"/>
          </p:nvPr>
        </p:nvSpPr>
        <p:spPr>
          <a:xfrm>
            <a:off x="838200" y="365125"/>
            <a:ext cx="10515600" cy="1325563"/>
          </a:xfrm>
        </p:spPr>
        <p:txBody>
          <a:bodyPr/>
          <a:lstStyle/>
          <a:p>
            <a:r>
              <a:rPr lang="en-US" b="1" dirty="0"/>
              <a:t>Single-Person Households</a:t>
            </a:r>
          </a:p>
        </p:txBody>
      </p:sp>
      <p:sp>
        <p:nvSpPr>
          <p:cNvPr id="3" name="Content Placeholder 2">
            <a:extLst>
              <a:ext uri="{FF2B5EF4-FFF2-40B4-BE49-F238E27FC236}">
                <a16:creationId xmlns:a16="http://schemas.microsoft.com/office/drawing/2014/main" id="{6846242D-0F18-465D-8699-757DFAC42173}"/>
              </a:ext>
            </a:extLst>
          </p:cNvPr>
          <p:cNvSpPr>
            <a:spLocks noGrp="1"/>
          </p:cNvSpPr>
          <p:nvPr>
            <p:ph idx="1"/>
          </p:nvPr>
        </p:nvSpPr>
        <p:spPr/>
        <p:txBody>
          <a:bodyPr/>
          <a:lstStyle/>
          <a:p>
            <a:r>
              <a:rPr lang="en-US" dirty="0"/>
              <a:t>This person maximizes utility:</a:t>
            </a:r>
          </a:p>
          <a:p>
            <a:endParaRPr lang="en-US" dirty="0"/>
          </a:p>
          <a:p>
            <a:r>
              <a:rPr lang="en-US" dirty="0"/>
              <a:t>Subject to the budget constraint, where </a:t>
            </a:r>
            <a:r>
              <a:rPr lang="en-US" i="1" dirty="0"/>
              <a:t>p</a:t>
            </a:r>
            <a:r>
              <a:rPr lang="en-US" dirty="0"/>
              <a:t> is the price of the </a:t>
            </a:r>
            <a:r>
              <a:rPr lang="en-US" i="1" dirty="0" err="1"/>
              <a:t>i</a:t>
            </a:r>
            <a:r>
              <a:rPr lang="en-US" dirty="0" err="1"/>
              <a:t>th</a:t>
            </a:r>
            <a:r>
              <a:rPr lang="en-US" dirty="0"/>
              <a:t> good </a:t>
            </a:r>
            <a:r>
              <a:rPr lang="en-US" i="1" dirty="0"/>
              <a:t>x</a:t>
            </a:r>
            <a:r>
              <a:rPr lang="en-US" dirty="0"/>
              <a:t>, and </a:t>
            </a:r>
            <a:r>
              <a:rPr lang="en-US" i="1" dirty="0"/>
              <a:t>I</a:t>
            </a:r>
            <a:r>
              <a:rPr lang="en-US" dirty="0"/>
              <a:t> is that person’s money income:</a:t>
            </a:r>
          </a:p>
          <a:p>
            <a:pPr marL="0" indent="0">
              <a:buNone/>
            </a:pPr>
            <a:endParaRPr lang="en-US" dirty="0"/>
          </a:p>
          <a:p>
            <a:r>
              <a:rPr lang="en-US" dirty="0"/>
              <a:t>And the equilibrium condition sets marginal utility </a:t>
            </a:r>
            <a:r>
              <a:rPr lang="en-US" i="1" dirty="0"/>
              <a:t>MU</a:t>
            </a:r>
            <a:r>
              <a:rPr lang="en-US" dirty="0"/>
              <a:t> of each good proportional to its price, where </a:t>
            </a:r>
            <a:r>
              <a:rPr lang="el-GR" dirty="0"/>
              <a:t>λ</a:t>
            </a:r>
            <a:r>
              <a:rPr lang="en-US" dirty="0"/>
              <a:t> is the marginal utility of income:</a:t>
            </a:r>
          </a:p>
        </p:txBody>
      </p:sp>
      <p:sp>
        <p:nvSpPr>
          <p:cNvPr id="4" name="Footer Placeholder 3">
            <a:extLst>
              <a:ext uri="{FF2B5EF4-FFF2-40B4-BE49-F238E27FC236}">
                <a16:creationId xmlns:a16="http://schemas.microsoft.com/office/drawing/2014/main" id="{C2EA111D-1EA8-4876-A6F2-C37214A3CBDC}"/>
              </a:ext>
            </a:extLst>
          </p:cNvPr>
          <p:cNvSpPr>
            <a:spLocks noGrp="1"/>
          </p:cNvSpPr>
          <p:nvPr>
            <p:ph type="ftr" sz="quarter" idx="11"/>
          </p:nvPr>
        </p:nvSpPr>
        <p:spPr/>
        <p:txBody>
          <a:bodyPr/>
          <a:lstStyle/>
          <a:p>
            <a:r>
              <a:rPr lang="en-US"/>
              <a:t>2019 Gender and Economics Summer School: Session 2</a:t>
            </a:r>
          </a:p>
        </p:txBody>
      </p:sp>
      <p:sp>
        <p:nvSpPr>
          <p:cNvPr id="5" name="Slide Number Placeholder 4">
            <a:extLst>
              <a:ext uri="{FF2B5EF4-FFF2-40B4-BE49-F238E27FC236}">
                <a16:creationId xmlns:a16="http://schemas.microsoft.com/office/drawing/2014/main" id="{FE6A4696-8BC2-416C-B55A-A2FBE435504F}"/>
              </a:ext>
            </a:extLst>
          </p:cNvPr>
          <p:cNvSpPr>
            <a:spLocks noGrp="1"/>
          </p:cNvSpPr>
          <p:nvPr>
            <p:ph type="sldNum" sz="quarter" idx="12"/>
          </p:nvPr>
        </p:nvSpPr>
        <p:spPr/>
        <p:txBody>
          <a:bodyPr/>
          <a:lstStyle/>
          <a:p>
            <a:fld id="{73E07928-5193-4C9C-A9AE-2900ADB092A8}" type="slidenum">
              <a:rPr lang="en-US" smtClean="0"/>
              <a:t>13</a:t>
            </a:fld>
            <a:endParaRPr lang="en-US"/>
          </a:p>
        </p:txBody>
      </p:sp>
      <p:pic>
        <p:nvPicPr>
          <p:cNvPr id="6" name="Picture 5">
            <a:extLst>
              <a:ext uri="{FF2B5EF4-FFF2-40B4-BE49-F238E27FC236}">
                <a16:creationId xmlns:a16="http://schemas.microsoft.com/office/drawing/2014/main" id="{44CFCE51-DC02-4973-9EFC-ED4DD930C936}"/>
              </a:ext>
            </a:extLst>
          </p:cNvPr>
          <p:cNvPicPr>
            <a:picLocks noChangeAspect="1"/>
          </p:cNvPicPr>
          <p:nvPr/>
        </p:nvPicPr>
        <p:blipFill rotWithShape="1">
          <a:blip r:embed="rId2"/>
          <a:srcRect l="30013" t="31002" r="4940" b="19398"/>
          <a:stretch/>
        </p:blipFill>
        <p:spPr>
          <a:xfrm>
            <a:off x="2198295" y="2281632"/>
            <a:ext cx="8252608" cy="584995"/>
          </a:xfrm>
          <a:prstGeom prst="rect">
            <a:avLst/>
          </a:prstGeom>
        </p:spPr>
      </p:pic>
      <p:pic>
        <p:nvPicPr>
          <p:cNvPr id="7" name="Picture 6">
            <a:extLst>
              <a:ext uri="{FF2B5EF4-FFF2-40B4-BE49-F238E27FC236}">
                <a16:creationId xmlns:a16="http://schemas.microsoft.com/office/drawing/2014/main" id="{A739B7EB-CDFA-4EC4-8227-420B2D22EAE3}"/>
              </a:ext>
            </a:extLst>
          </p:cNvPr>
          <p:cNvPicPr>
            <a:picLocks noChangeAspect="1"/>
          </p:cNvPicPr>
          <p:nvPr/>
        </p:nvPicPr>
        <p:blipFill>
          <a:blip r:embed="rId3"/>
          <a:stretch>
            <a:fillRect/>
          </a:stretch>
        </p:blipFill>
        <p:spPr>
          <a:xfrm>
            <a:off x="1798959" y="5065503"/>
            <a:ext cx="8802203" cy="991798"/>
          </a:xfrm>
          <a:prstGeom prst="rect">
            <a:avLst/>
          </a:prstGeom>
        </p:spPr>
      </p:pic>
      <p:pic>
        <p:nvPicPr>
          <p:cNvPr id="8" name="Picture 7">
            <a:extLst>
              <a:ext uri="{FF2B5EF4-FFF2-40B4-BE49-F238E27FC236}">
                <a16:creationId xmlns:a16="http://schemas.microsoft.com/office/drawing/2014/main" id="{C4D55432-3689-4242-A4DE-4B496E8FC7BB}"/>
              </a:ext>
            </a:extLst>
          </p:cNvPr>
          <p:cNvPicPr>
            <a:picLocks noChangeAspect="1"/>
          </p:cNvPicPr>
          <p:nvPr/>
        </p:nvPicPr>
        <p:blipFill rotWithShape="1">
          <a:blip r:embed="rId4"/>
          <a:srcRect t="24438"/>
          <a:stretch/>
        </p:blipFill>
        <p:spPr>
          <a:xfrm>
            <a:off x="4889483" y="3619101"/>
            <a:ext cx="1612917" cy="584995"/>
          </a:xfrm>
          <a:prstGeom prst="rect">
            <a:avLst/>
          </a:prstGeom>
        </p:spPr>
      </p:pic>
    </p:spTree>
    <p:extLst>
      <p:ext uri="{BB962C8B-B14F-4D97-AF65-F5344CB8AC3E}">
        <p14:creationId xmlns:p14="http://schemas.microsoft.com/office/powerpoint/2010/main" val="34081708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9047B0E-060E-44AA-A2E2-BF8AAAACAE29}"/>
              </a:ext>
            </a:extLst>
          </p:cNvPr>
          <p:cNvPicPr>
            <a:picLocks noChangeAspect="1"/>
          </p:cNvPicPr>
          <p:nvPr/>
        </p:nvPicPr>
        <p:blipFill>
          <a:blip r:embed="rId2"/>
          <a:stretch>
            <a:fillRect/>
          </a:stretch>
        </p:blipFill>
        <p:spPr>
          <a:xfrm>
            <a:off x="2010035" y="4904318"/>
            <a:ext cx="7528464" cy="1282700"/>
          </a:xfrm>
          <a:prstGeom prst="rect">
            <a:avLst/>
          </a:prstGeom>
        </p:spPr>
      </p:pic>
      <p:sp>
        <p:nvSpPr>
          <p:cNvPr id="2" name="Title 1">
            <a:extLst>
              <a:ext uri="{FF2B5EF4-FFF2-40B4-BE49-F238E27FC236}">
                <a16:creationId xmlns:a16="http://schemas.microsoft.com/office/drawing/2014/main" id="{A5EF1A17-D59C-4A02-8374-1B3D76E6CDA0}"/>
              </a:ext>
            </a:extLst>
          </p:cNvPr>
          <p:cNvSpPr>
            <a:spLocks noGrp="1"/>
          </p:cNvSpPr>
          <p:nvPr>
            <p:ph type="title"/>
          </p:nvPr>
        </p:nvSpPr>
        <p:spPr/>
        <p:txBody>
          <a:bodyPr/>
          <a:lstStyle/>
          <a:p>
            <a:r>
              <a:rPr lang="en-US" b="1" dirty="0"/>
              <a:t>Multi-Good, Multi-Activity Model</a:t>
            </a:r>
          </a:p>
        </p:txBody>
      </p:sp>
      <p:sp>
        <p:nvSpPr>
          <p:cNvPr id="3" name="Content Placeholder 2">
            <a:extLst>
              <a:ext uri="{FF2B5EF4-FFF2-40B4-BE49-F238E27FC236}">
                <a16:creationId xmlns:a16="http://schemas.microsoft.com/office/drawing/2014/main" id="{F25A737B-6DD7-4EB3-8BDD-CED0F8DF1415}"/>
              </a:ext>
            </a:extLst>
          </p:cNvPr>
          <p:cNvSpPr>
            <a:spLocks noGrp="1"/>
          </p:cNvSpPr>
          <p:nvPr>
            <p:ph idx="1"/>
          </p:nvPr>
        </p:nvSpPr>
        <p:spPr>
          <a:xfrm>
            <a:off x="838200" y="1825625"/>
            <a:ext cx="10515600" cy="3440642"/>
          </a:xfrm>
        </p:spPr>
        <p:txBody>
          <a:bodyPr>
            <a:normAutofit/>
          </a:bodyPr>
          <a:lstStyle/>
          <a:p>
            <a:r>
              <a:rPr lang="en-US" dirty="0"/>
              <a:t>The utility function is extended to include </a:t>
            </a:r>
            <a:r>
              <a:rPr lang="en-US" i="1" dirty="0"/>
              <a:t>t</a:t>
            </a:r>
            <a:r>
              <a:rPr lang="en-US" dirty="0"/>
              <a:t> time spent on the </a:t>
            </a:r>
            <a:r>
              <a:rPr lang="en-US" i="1" dirty="0" err="1"/>
              <a:t>j</a:t>
            </a:r>
            <a:r>
              <a:rPr lang="en-US" dirty="0" err="1"/>
              <a:t>th</a:t>
            </a:r>
            <a:r>
              <a:rPr lang="en-US" dirty="0"/>
              <a:t> activity:</a:t>
            </a:r>
          </a:p>
          <a:p>
            <a:endParaRPr lang="en-US" dirty="0"/>
          </a:p>
          <a:p>
            <a:endParaRPr lang="en-US" dirty="0"/>
          </a:p>
          <a:p>
            <a:r>
              <a:rPr lang="en-US" dirty="0"/>
              <a:t>A </a:t>
            </a:r>
            <a:r>
              <a:rPr lang="en-US" b="1" dirty="0">
                <a:solidFill>
                  <a:srgbClr val="00B0F0"/>
                </a:solidFill>
              </a:rPr>
              <a:t>time-budget constraint </a:t>
            </a:r>
            <a:r>
              <a:rPr lang="en-US" dirty="0"/>
              <a:t>then joins the money-income constraint, where </a:t>
            </a:r>
            <a:r>
              <a:rPr lang="en-US" i="1" dirty="0"/>
              <a:t>t</a:t>
            </a:r>
            <a:r>
              <a:rPr lang="en-US" dirty="0"/>
              <a:t> is the total time available during some period and </a:t>
            </a:r>
            <a:r>
              <a:rPr lang="en-US" i="1" dirty="0"/>
              <a:t>w</a:t>
            </a:r>
            <a:r>
              <a:rPr lang="en-US" dirty="0"/>
              <a:t> denotes time spent working for pay:</a:t>
            </a:r>
          </a:p>
          <a:p>
            <a:endParaRPr lang="en-US" dirty="0"/>
          </a:p>
        </p:txBody>
      </p:sp>
      <p:sp>
        <p:nvSpPr>
          <p:cNvPr id="4" name="Footer Placeholder 3">
            <a:extLst>
              <a:ext uri="{FF2B5EF4-FFF2-40B4-BE49-F238E27FC236}">
                <a16:creationId xmlns:a16="http://schemas.microsoft.com/office/drawing/2014/main" id="{90C2502F-6C81-4679-9B78-74AF547186E5}"/>
              </a:ext>
            </a:extLst>
          </p:cNvPr>
          <p:cNvSpPr>
            <a:spLocks noGrp="1"/>
          </p:cNvSpPr>
          <p:nvPr>
            <p:ph type="ftr" sz="quarter" idx="11"/>
          </p:nvPr>
        </p:nvSpPr>
        <p:spPr/>
        <p:txBody>
          <a:bodyPr/>
          <a:lstStyle/>
          <a:p>
            <a:r>
              <a:rPr lang="en-US"/>
              <a:t>2019 Gender and Economics Summer School: Session 2</a:t>
            </a:r>
          </a:p>
        </p:txBody>
      </p:sp>
      <p:sp>
        <p:nvSpPr>
          <p:cNvPr id="5" name="Slide Number Placeholder 4">
            <a:extLst>
              <a:ext uri="{FF2B5EF4-FFF2-40B4-BE49-F238E27FC236}">
                <a16:creationId xmlns:a16="http://schemas.microsoft.com/office/drawing/2014/main" id="{2C9453B2-3F05-44F2-919A-4157D7A160BA}"/>
              </a:ext>
            </a:extLst>
          </p:cNvPr>
          <p:cNvSpPr>
            <a:spLocks noGrp="1"/>
          </p:cNvSpPr>
          <p:nvPr>
            <p:ph type="sldNum" sz="quarter" idx="12"/>
          </p:nvPr>
        </p:nvSpPr>
        <p:spPr/>
        <p:txBody>
          <a:bodyPr/>
          <a:lstStyle/>
          <a:p>
            <a:fld id="{73E07928-5193-4C9C-A9AE-2900ADB092A8}" type="slidenum">
              <a:rPr lang="en-US" smtClean="0"/>
              <a:t>14</a:t>
            </a:fld>
            <a:endParaRPr lang="en-US"/>
          </a:p>
        </p:txBody>
      </p:sp>
      <p:pic>
        <p:nvPicPr>
          <p:cNvPr id="6" name="Picture 5">
            <a:extLst>
              <a:ext uri="{FF2B5EF4-FFF2-40B4-BE49-F238E27FC236}">
                <a16:creationId xmlns:a16="http://schemas.microsoft.com/office/drawing/2014/main" id="{19B6C9B6-6D57-417F-A413-B52AFB418D90}"/>
              </a:ext>
            </a:extLst>
          </p:cNvPr>
          <p:cNvPicPr>
            <a:picLocks noChangeAspect="1"/>
          </p:cNvPicPr>
          <p:nvPr/>
        </p:nvPicPr>
        <p:blipFill>
          <a:blip r:embed="rId3"/>
          <a:stretch>
            <a:fillRect/>
          </a:stretch>
        </p:blipFill>
        <p:spPr>
          <a:xfrm>
            <a:off x="1560341" y="2844800"/>
            <a:ext cx="9071317" cy="584200"/>
          </a:xfrm>
          <a:prstGeom prst="rect">
            <a:avLst/>
          </a:prstGeom>
        </p:spPr>
      </p:pic>
    </p:spTree>
    <p:extLst>
      <p:ext uri="{BB962C8B-B14F-4D97-AF65-F5344CB8AC3E}">
        <p14:creationId xmlns:p14="http://schemas.microsoft.com/office/powerpoint/2010/main" val="31602804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87D5D-6E71-45D8-8EE2-B7B87B41AE24}"/>
              </a:ext>
            </a:extLst>
          </p:cNvPr>
          <p:cNvSpPr>
            <a:spLocks noGrp="1"/>
          </p:cNvSpPr>
          <p:nvPr>
            <p:ph type="title"/>
          </p:nvPr>
        </p:nvSpPr>
        <p:spPr/>
        <p:txBody>
          <a:bodyPr/>
          <a:lstStyle/>
          <a:p>
            <a:r>
              <a:rPr lang="en-US" b="1" dirty="0"/>
              <a:t>Multi-Good, Multi-Activity Model (cont’d)</a:t>
            </a:r>
          </a:p>
        </p:txBody>
      </p:sp>
      <p:sp>
        <p:nvSpPr>
          <p:cNvPr id="3" name="Content Placeholder 2">
            <a:extLst>
              <a:ext uri="{FF2B5EF4-FFF2-40B4-BE49-F238E27FC236}">
                <a16:creationId xmlns:a16="http://schemas.microsoft.com/office/drawing/2014/main" id="{B3D4E1D8-5967-41DD-BBD2-F49024194E78}"/>
              </a:ext>
            </a:extLst>
          </p:cNvPr>
          <p:cNvSpPr>
            <a:spLocks noGrp="1"/>
          </p:cNvSpPr>
          <p:nvPr>
            <p:ph idx="1"/>
          </p:nvPr>
        </p:nvSpPr>
        <p:spPr/>
        <p:txBody>
          <a:bodyPr/>
          <a:lstStyle/>
          <a:p>
            <a:r>
              <a:rPr lang="en-US" dirty="0"/>
              <a:t>Equilibrium conditions from maximizing this utility function subject to the full income constraint include:</a:t>
            </a:r>
          </a:p>
          <a:p>
            <a:endParaRPr lang="en-US" dirty="0"/>
          </a:p>
          <a:p>
            <a:pPr marL="0" indent="0">
              <a:buNone/>
            </a:pPr>
            <a:endParaRPr lang="en-US" dirty="0"/>
          </a:p>
          <a:p>
            <a:pPr marL="0" indent="0">
              <a:buNone/>
            </a:pPr>
            <a:r>
              <a:rPr lang="en-US" dirty="0"/>
              <a:t>The MU from all uses of time are equal in equilibrium because they have the same price (</a:t>
            </a:r>
            <a:r>
              <a:rPr lang="en-US" i="1" dirty="0"/>
              <a:t>w</a:t>
            </a:r>
            <a:r>
              <a:rPr lang="en-US" dirty="0"/>
              <a:t>), and the MRS between time and each good equals the ‘real’ wage rate, where the price deflator is the price of that good.</a:t>
            </a:r>
          </a:p>
          <a:p>
            <a:endParaRPr lang="en-US" dirty="0"/>
          </a:p>
        </p:txBody>
      </p:sp>
      <p:sp>
        <p:nvSpPr>
          <p:cNvPr id="4" name="Footer Placeholder 3">
            <a:extLst>
              <a:ext uri="{FF2B5EF4-FFF2-40B4-BE49-F238E27FC236}">
                <a16:creationId xmlns:a16="http://schemas.microsoft.com/office/drawing/2014/main" id="{F2EF67DE-FBDD-4DCB-A24C-C8EDDE40CF52}"/>
              </a:ext>
            </a:extLst>
          </p:cNvPr>
          <p:cNvSpPr>
            <a:spLocks noGrp="1"/>
          </p:cNvSpPr>
          <p:nvPr>
            <p:ph type="ftr" sz="quarter" idx="11"/>
          </p:nvPr>
        </p:nvSpPr>
        <p:spPr/>
        <p:txBody>
          <a:bodyPr/>
          <a:lstStyle/>
          <a:p>
            <a:r>
              <a:rPr lang="en-US"/>
              <a:t>2019 Gender and Economics Summer School: Session 2</a:t>
            </a:r>
          </a:p>
        </p:txBody>
      </p:sp>
      <p:sp>
        <p:nvSpPr>
          <p:cNvPr id="5" name="Slide Number Placeholder 4">
            <a:extLst>
              <a:ext uri="{FF2B5EF4-FFF2-40B4-BE49-F238E27FC236}">
                <a16:creationId xmlns:a16="http://schemas.microsoft.com/office/drawing/2014/main" id="{23E99B9E-73A7-427E-9942-69F3942DCCAA}"/>
              </a:ext>
            </a:extLst>
          </p:cNvPr>
          <p:cNvSpPr>
            <a:spLocks noGrp="1"/>
          </p:cNvSpPr>
          <p:nvPr>
            <p:ph type="sldNum" sz="quarter" idx="12"/>
          </p:nvPr>
        </p:nvSpPr>
        <p:spPr/>
        <p:txBody>
          <a:bodyPr/>
          <a:lstStyle/>
          <a:p>
            <a:fld id="{73E07928-5193-4C9C-A9AE-2900ADB092A8}" type="slidenum">
              <a:rPr lang="en-US" smtClean="0"/>
              <a:t>15</a:t>
            </a:fld>
            <a:endParaRPr lang="en-US"/>
          </a:p>
        </p:txBody>
      </p:sp>
      <p:pic>
        <p:nvPicPr>
          <p:cNvPr id="6" name="Picture 5">
            <a:extLst>
              <a:ext uri="{FF2B5EF4-FFF2-40B4-BE49-F238E27FC236}">
                <a16:creationId xmlns:a16="http://schemas.microsoft.com/office/drawing/2014/main" id="{33A07774-1A36-48B1-9D47-3EB85A149D3F}"/>
              </a:ext>
            </a:extLst>
          </p:cNvPr>
          <p:cNvPicPr>
            <a:picLocks noChangeAspect="1"/>
          </p:cNvPicPr>
          <p:nvPr/>
        </p:nvPicPr>
        <p:blipFill>
          <a:blip r:embed="rId2"/>
          <a:stretch>
            <a:fillRect/>
          </a:stretch>
        </p:blipFill>
        <p:spPr>
          <a:xfrm>
            <a:off x="1607486" y="2638410"/>
            <a:ext cx="8977028" cy="790590"/>
          </a:xfrm>
          <a:prstGeom prst="rect">
            <a:avLst/>
          </a:prstGeom>
        </p:spPr>
      </p:pic>
    </p:spTree>
    <p:extLst>
      <p:ext uri="{BB962C8B-B14F-4D97-AF65-F5344CB8AC3E}">
        <p14:creationId xmlns:p14="http://schemas.microsoft.com/office/powerpoint/2010/main" val="32493701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1FA4C-A75D-483B-B619-E2427E3ECC1F}"/>
              </a:ext>
            </a:extLst>
          </p:cNvPr>
          <p:cNvSpPr>
            <a:spLocks noGrp="1"/>
          </p:cNvSpPr>
          <p:nvPr>
            <p:ph type="title"/>
          </p:nvPr>
        </p:nvSpPr>
        <p:spPr/>
        <p:txBody>
          <a:bodyPr/>
          <a:lstStyle/>
          <a:p>
            <a:r>
              <a:rPr lang="en-US" b="1" dirty="0"/>
              <a:t>Household Production Functions</a:t>
            </a:r>
          </a:p>
        </p:txBody>
      </p:sp>
      <p:sp>
        <p:nvSpPr>
          <p:cNvPr id="3" name="Content Placeholder 2">
            <a:extLst>
              <a:ext uri="{FF2B5EF4-FFF2-40B4-BE49-F238E27FC236}">
                <a16:creationId xmlns:a16="http://schemas.microsoft.com/office/drawing/2014/main" id="{E2DBC5E6-99D5-4D12-B882-F73CFFA4FB48}"/>
              </a:ext>
            </a:extLst>
          </p:cNvPr>
          <p:cNvSpPr>
            <a:spLocks noGrp="1"/>
          </p:cNvSpPr>
          <p:nvPr>
            <p:ph idx="1"/>
          </p:nvPr>
        </p:nvSpPr>
        <p:spPr/>
        <p:txBody>
          <a:bodyPr/>
          <a:lstStyle/>
          <a:p>
            <a:r>
              <a:rPr lang="en-US" dirty="0"/>
              <a:t>Rewrite the utility function to include commodities </a:t>
            </a:r>
            <a:r>
              <a:rPr lang="en-US" i="1" dirty="0"/>
              <a:t>Z</a:t>
            </a:r>
            <a:r>
              <a:rPr lang="en-US" dirty="0"/>
              <a:t>:</a:t>
            </a:r>
          </a:p>
          <a:p>
            <a:endParaRPr lang="en-US" i="1" dirty="0"/>
          </a:p>
          <a:p>
            <a:endParaRPr lang="en-US" dirty="0"/>
          </a:p>
          <a:p>
            <a:r>
              <a:rPr lang="en-US" dirty="0"/>
              <a:t>These commodities are self-produced, taking </a:t>
            </a:r>
            <a:r>
              <a:rPr lang="en-US" i="1" dirty="0"/>
              <a:t>x</a:t>
            </a:r>
            <a:r>
              <a:rPr lang="en-US" dirty="0"/>
              <a:t> goods and </a:t>
            </a:r>
            <a:r>
              <a:rPr lang="en-US" i="1" dirty="0"/>
              <a:t>t</a:t>
            </a:r>
            <a:r>
              <a:rPr lang="en-US" dirty="0"/>
              <a:t> time as inputs to produce the </a:t>
            </a:r>
            <a:r>
              <a:rPr lang="en-US" i="1" dirty="0" err="1"/>
              <a:t>i</a:t>
            </a:r>
            <a:r>
              <a:rPr lang="en-US" dirty="0" err="1"/>
              <a:t>th</a:t>
            </a:r>
            <a:r>
              <a:rPr lang="en-US" dirty="0"/>
              <a:t> commodity, and </a:t>
            </a:r>
            <a:r>
              <a:rPr lang="en-US" i="1" dirty="0"/>
              <a:t>E</a:t>
            </a:r>
            <a:r>
              <a:rPr lang="en-US" dirty="0"/>
              <a:t> represents household ability, human capital, social and physical climate, and other environmental variables:</a:t>
            </a:r>
          </a:p>
          <a:p>
            <a:endParaRPr lang="en-US" dirty="0"/>
          </a:p>
          <a:p>
            <a:pPr marL="0" indent="0">
              <a:buNone/>
            </a:pPr>
            <a:endParaRPr lang="en-US" dirty="0"/>
          </a:p>
        </p:txBody>
      </p:sp>
      <p:sp>
        <p:nvSpPr>
          <p:cNvPr id="4" name="Footer Placeholder 3">
            <a:extLst>
              <a:ext uri="{FF2B5EF4-FFF2-40B4-BE49-F238E27FC236}">
                <a16:creationId xmlns:a16="http://schemas.microsoft.com/office/drawing/2014/main" id="{64B45D59-E0E8-4989-9D30-63758020303C}"/>
              </a:ext>
            </a:extLst>
          </p:cNvPr>
          <p:cNvSpPr>
            <a:spLocks noGrp="1"/>
          </p:cNvSpPr>
          <p:nvPr>
            <p:ph type="ftr" sz="quarter" idx="11"/>
          </p:nvPr>
        </p:nvSpPr>
        <p:spPr/>
        <p:txBody>
          <a:bodyPr/>
          <a:lstStyle/>
          <a:p>
            <a:r>
              <a:rPr lang="en-US"/>
              <a:t>2019 Gender and Economics Summer School: Session 2</a:t>
            </a:r>
          </a:p>
        </p:txBody>
      </p:sp>
      <p:sp>
        <p:nvSpPr>
          <p:cNvPr id="5" name="Slide Number Placeholder 4">
            <a:extLst>
              <a:ext uri="{FF2B5EF4-FFF2-40B4-BE49-F238E27FC236}">
                <a16:creationId xmlns:a16="http://schemas.microsoft.com/office/drawing/2014/main" id="{88EA0C08-0D38-43A0-8676-260703B85693}"/>
              </a:ext>
            </a:extLst>
          </p:cNvPr>
          <p:cNvSpPr>
            <a:spLocks noGrp="1"/>
          </p:cNvSpPr>
          <p:nvPr>
            <p:ph type="sldNum" sz="quarter" idx="12"/>
          </p:nvPr>
        </p:nvSpPr>
        <p:spPr/>
        <p:txBody>
          <a:bodyPr/>
          <a:lstStyle/>
          <a:p>
            <a:fld id="{73E07928-5193-4C9C-A9AE-2900ADB092A8}" type="slidenum">
              <a:rPr lang="en-US" smtClean="0"/>
              <a:t>16</a:t>
            </a:fld>
            <a:endParaRPr lang="en-US"/>
          </a:p>
        </p:txBody>
      </p:sp>
      <p:pic>
        <p:nvPicPr>
          <p:cNvPr id="6" name="Picture 5">
            <a:extLst>
              <a:ext uri="{FF2B5EF4-FFF2-40B4-BE49-F238E27FC236}">
                <a16:creationId xmlns:a16="http://schemas.microsoft.com/office/drawing/2014/main" id="{AA54D64E-BE64-41F9-8446-284904B9E484}"/>
              </a:ext>
            </a:extLst>
          </p:cNvPr>
          <p:cNvPicPr>
            <a:picLocks noChangeAspect="1"/>
          </p:cNvPicPr>
          <p:nvPr/>
        </p:nvPicPr>
        <p:blipFill>
          <a:blip r:embed="rId2"/>
          <a:stretch>
            <a:fillRect/>
          </a:stretch>
        </p:blipFill>
        <p:spPr>
          <a:xfrm>
            <a:off x="2374766" y="2511247"/>
            <a:ext cx="7975734" cy="583591"/>
          </a:xfrm>
          <a:prstGeom prst="rect">
            <a:avLst/>
          </a:prstGeom>
        </p:spPr>
      </p:pic>
      <p:pic>
        <p:nvPicPr>
          <p:cNvPr id="7" name="Picture 6">
            <a:extLst>
              <a:ext uri="{FF2B5EF4-FFF2-40B4-BE49-F238E27FC236}">
                <a16:creationId xmlns:a16="http://schemas.microsoft.com/office/drawing/2014/main" id="{1E99F485-65A6-4A7A-8EF7-B7276EA179BA}"/>
              </a:ext>
            </a:extLst>
          </p:cNvPr>
          <p:cNvPicPr>
            <a:picLocks noChangeAspect="1"/>
          </p:cNvPicPr>
          <p:nvPr/>
        </p:nvPicPr>
        <p:blipFill>
          <a:blip r:embed="rId3"/>
          <a:stretch>
            <a:fillRect/>
          </a:stretch>
        </p:blipFill>
        <p:spPr>
          <a:xfrm>
            <a:off x="838200" y="5061942"/>
            <a:ext cx="10061733" cy="602250"/>
          </a:xfrm>
          <a:prstGeom prst="rect">
            <a:avLst/>
          </a:prstGeom>
        </p:spPr>
      </p:pic>
    </p:spTree>
    <p:extLst>
      <p:ext uri="{BB962C8B-B14F-4D97-AF65-F5344CB8AC3E}">
        <p14:creationId xmlns:p14="http://schemas.microsoft.com/office/powerpoint/2010/main" val="15456700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1BD93-F04F-43AB-9414-4F7777FDA57B}"/>
              </a:ext>
            </a:extLst>
          </p:cNvPr>
          <p:cNvSpPr>
            <a:spLocks noGrp="1"/>
          </p:cNvSpPr>
          <p:nvPr>
            <p:ph type="title"/>
          </p:nvPr>
        </p:nvSpPr>
        <p:spPr/>
        <p:txBody>
          <a:bodyPr/>
          <a:lstStyle/>
          <a:p>
            <a:r>
              <a:rPr lang="en-US" b="1" dirty="0"/>
              <a:t>Household Production Functions (cont’d)</a:t>
            </a:r>
          </a:p>
        </p:txBody>
      </p:sp>
      <p:sp>
        <p:nvSpPr>
          <p:cNvPr id="3" name="Content Placeholder 2">
            <a:extLst>
              <a:ext uri="{FF2B5EF4-FFF2-40B4-BE49-F238E27FC236}">
                <a16:creationId xmlns:a16="http://schemas.microsoft.com/office/drawing/2014/main" id="{67879E51-20A8-4FC4-BCD9-ED35DCF7DEEB}"/>
              </a:ext>
            </a:extLst>
          </p:cNvPr>
          <p:cNvSpPr>
            <a:spLocks noGrp="1"/>
          </p:cNvSpPr>
          <p:nvPr>
            <p:ph idx="1"/>
          </p:nvPr>
        </p:nvSpPr>
        <p:spPr>
          <a:xfrm>
            <a:off x="838200" y="1562100"/>
            <a:ext cx="10515600" cy="4614863"/>
          </a:xfrm>
        </p:spPr>
        <p:txBody>
          <a:bodyPr>
            <a:normAutofit/>
          </a:bodyPr>
          <a:lstStyle/>
          <a:p>
            <a:r>
              <a:rPr lang="en-US" sz="2400" dirty="0"/>
              <a:t>Commodities have shadow prices equal to the cost of production, where </a:t>
            </a:r>
            <a:r>
              <a:rPr lang="el-GR" sz="2400" dirty="0"/>
              <a:t>π</a:t>
            </a:r>
            <a:r>
              <a:rPr lang="en-US" sz="2400" dirty="0"/>
              <a:t> is the average cost of goods &amp; time spent on each unit of </a:t>
            </a:r>
            <a:r>
              <a:rPr lang="en-US" sz="2400" i="1" dirty="0"/>
              <a:t>Z</a:t>
            </a:r>
            <a:r>
              <a:rPr lang="en-US" sz="2400" dirty="0"/>
              <a:t>:</a:t>
            </a:r>
          </a:p>
          <a:p>
            <a:endParaRPr lang="en-US" sz="2400" dirty="0"/>
          </a:p>
          <a:p>
            <a:endParaRPr lang="en-US" sz="2400" dirty="0"/>
          </a:p>
          <a:p>
            <a:r>
              <a:rPr lang="en-US" sz="2400" dirty="0"/>
              <a:t>The full-income constraint expressed using these shadow commodity prices becomes:</a:t>
            </a:r>
          </a:p>
          <a:p>
            <a:endParaRPr lang="en-US" sz="2400" dirty="0"/>
          </a:p>
          <a:p>
            <a:endParaRPr lang="en-US" sz="2400" dirty="0"/>
          </a:p>
          <a:p>
            <a:r>
              <a:rPr lang="en-US" sz="2400" dirty="0"/>
              <a:t>Maximizing the utility function of commodities subject to this constraint equates the ratio of MU of commodity to its shadow price:</a:t>
            </a:r>
          </a:p>
        </p:txBody>
      </p:sp>
      <p:sp>
        <p:nvSpPr>
          <p:cNvPr id="4" name="Footer Placeholder 3">
            <a:extLst>
              <a:ext uri="{FF2B5EF4-FFF2-40B4-BE49-F238E27FC236}">
                <a16:creationId xmlns:a16="http://schemas.microsoft.com/office/drawing/2014/main" id="{24535784-E8BC-472C-98A0-198BA042D9B3}"/>
              </a:ext>
            </a:extLst>
          </p:cNvPr>
          <p:cNvSpPr>
            <a:spLocks noGrp="1"/>
          </p:cNvSpPr>
          <p:nvPr>
            <p:ph type="ftr" sz="quarter" idx="11"/>
          </p:nvPr>
        </p:nvSpPr>
        <p:spPr/>
        <p:txBody>
          <a:bodyPr/>
          <a:lstStyle/>
          <a:p>
            <a:r>
              <a:rPr lang="en-US"/>
              <a:t>2019 Gender and Economics Summer School: Session 2</a:t>
            </a:r>
          </a:p>
        </p:txBody>
      </p:sp>
      <p:sp>
        <p:nvSpPr>
          <p:cNvPr id="5" name="Slide Number Placeholder 4">
            <a:extLst>
              <a:ext uri="{FF2B5EF4-FFF2-40B4-BE49-F238E27FC236}">
                <a16:creationId xmlns:a16="http://schemas.microsoft.com/office/drawing/2014/main" id="{FCD6C20C-4A59-4FB9-88BA-23602C697C52}"/>
              </a:ext>
            </a:extLst>
          </p:cNvPr>
          <p:cNvSpPr>
            <a:spLocks noGrp="1"/>
          </p:cNvSpPr>
          <p:nvPr>
            <p:ph type="sldNum" sz="quarter" idx="12"/>
          </p:nvPr>
        </p:nvSpPr>
        <p:spPr/>
        <p:txBody>
          <a:bodyPr/>
          <a:lstStyle/>
          <a:p>
            <a:fld id="{73E07928-5193-4C9C-A9AE-2900ADB092A8}" type="slidenum">
              <a:rPr lang="en-US" smtClean="0"/>
              <a:t>17</a:t>
            </a:fld>
            <a:endParaRPr lang="en-US"/>
          </a:p>
        </p:txBody>
      </p:sp>
      <p:pic>
        <p:nvPicPr>
          <p:cNvPr id="6" name="Picture 5">
            <a:extLst>
              <a:ext uri="{FF2B5EF4-FFF2-40B4-BE49-F238E27FC236}">
                <a16:creationId xmlns:a16="http://schemas.microsoft.com/office/drawing/2014/main" id="{D4F09FA8-4DFE-423C-BEA3-DE1DB57EF27D}"/>
              </a:ext>
            </a:extLst>
          </p:cNvPr>
          <p:cNvPicPr>
            <a:picLocks noChangeAspect="1"/>
          </p:cNvPicPr>
          <p:nvPr/>
        </p:nvPicPr>
        <p:blipFill>
          <a:blip r:embed="rId2"/>
          <a:stretch>
            <a:fillRect/>
          </a:stretch>
        </p:blipFill>
        <p:spPr>
          <a:xfrm>
            <a:off x="3060833" y="2287809"/>
            <a:ext cx="6070334" cy="935057"/>
          </a:xfrm>
          <a:prstGeom prst="rect">
            <a:avLst/>
          </a:prstGeom>
        </p:spPr>
      </p:pic>
      <p:pic>
        <p:nvPicPr>
          <p:cNvPr id="7" name="Picture 6">
            <a:extLst>
              <a:ext uri="{FF2B5EF4-FFF2-40B4-BE49-F238E27FC236}">
                <a16:creationId xmlns:a16="http://schemas.microsoft.com/office/drawing/2014/main" id="{78D9330C-6B6F-4E98-B058-617D5BDA18ED}"/>
              </a:ext>
            </a:extLst>
          </p:cNvPr>
          <p:cNvPicPr>
            <a:picLocks noChangeAspect="1"/>
          </p:cNvPicPr>
          <p:nvPr/>
        </p:nvPicPr>
        <p:blipFill rotWithShape="1">
          <a:blip r:embed="rId3"/>
          <a:srcRect t="15857"/>
          <a:stretch/>
        </p:blipFill>
        <p:spPr>
          <a:xfrm>
            <a:off x="2396938" y="3942566"/>
            <a:ext cx="7489015" cy="935057"/>
          </a:xfrm>
          <a:prstGeom prst="rect">
            <a:avLst/>
          </a:prstGeom>
        </p:spPr>
      </p:pic>
      <p:pic>
        <p:nvPicPr>
          <p:cNvPr id="8" name="Picture 7">
            <a:extLst>
              <a:ext uri="{FF2B5EF4-FFF2-40B4-BE49-F238E27FC236}">
                <a16:creationId xmlns:a16="http://schemas.microsoft.com/office/drawing/2014/main" id="{175591AB-4672-44E0-8E45-AFBC307F17B3}"/>
              </a:ext>
            </a:extLst>
          </p:cNvPr>
          <p:cNvPicPr>
            <a:picLocks noChangeAspect="1"/>
          </p:cNvPicPr>
          <p:nvPr/>
        </p:nvPicPr>
        <p:blipFill rotWithShape="1">
          <a:blip r:embed="rId4"/>
          <a:srcRect t="14638" b="9318"/>
          <a:stretch/>
        </p:blipFill>
        <p:spPr>
          <a:xfrm>
            <a:off x="2217146" y="5726192"/>
            <a:ext cx="7757708" cy="733627"/>
          </a:xfrm>
          <a:prstGeom prst="rect">
            <a:avLst/>
          </a:prstGeom>
        </p:spPr>
      </p:pic>
    </p:spTree>
    <p:extLst>
      <p:ext uri="{BB962C8B-B14F-4D97-AF65-F5344CB8AC3E}">
        <p14:creationId xmlns:p14="http://schemas.microsoft.com/office/powerpoint/2010/main" val="24798681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3398F-B8BC-42DC-9737-D262E484EF7B}"/>
              </a:ext>
            </a:extLst>
          </p:cNvPr>
          <p:cNvSpPr>
            <a:spLocks noGrp="1"/>
          </p:cNvSpPr>
          <p:nvPr>
            <p:ph type="title"/>
          </p:nvPr>
        </p:nvSpPr>
        <p:spPr/>
        <p:txBody>
          <a:bodyPr/>
          <a:lstStyle/>
          <a:p>
            <a:r>
              <a:rPr lang="en-US" b="1" dirty="0"/>
              <a:t>Investment in Human Capital</a:t>
            </a:r>
          </a:p>
        </p:txBody>
      </p:sp>
      <p:sp>
        <p:nvSpPr>
          <p:cNvPr id="3" name="Content Placeholder 2">
            <a:extLst>
              <a:ext uri="{FF2B5EF4-FFF2-40B4-BE49-F238E27FC236}">
                <a16:creationId xmlns:a16="http://schemas.microsoft.com/office/drawing/2014/main" id="{5CE6698D-84EF-47FF-91BD-A705C9E06785}"/>
              </a:ext>
            </a:extLst>
          </p:cNvPr>
          <p:cNvSpPr>
            <a:spLocks noGrp="1"/>
          </p:cNvSpPr>
          <p:nvPr>
            <p:ph idx="1"/>
          </p:nvPr>
        </p:nvSpPr>
        <p:spPr>
          <a:xfrm>
            <a:off x="838200" y="1460500"/>
            <a:ext cx="10515600" cy="4351338"/>
          </a:xfrm>
        </p:spPr>
        <p:txBody>
          <a:bodyPr>
            <a:normAutofit/>
          </a:bodyPr>
          <a:lstStyle/>
          <a:p>
            <a:r>
              <a:rPr lang="en-US" sz="2400" dirty="0"/>
              <a:t>Generalizing the utility function to differentiate consumption at different ages yields the following, where </a:t>
            </a:r>
            <a:r>
              <a:rPr lang="en-US" sz="2400" i="1" dirty="0"/>
              <a:t>Z</a:t>
            </a:r>
            <a:r>
              <a:rPr lang="en-US" sz="2400" dirty="0"/>
              <a:t> refers to aggregate consumption at age </a:t>
            </a:r>
            <a:r>
              <a:rPr lang="en-US" sz="2400" i="1" dirty="0"/>
              <a:t>j</a:t>
            </a:r>
            <a:r>
              <a:rPr lang="en-US" sz="2400" dirty="0"/>
              <a:t>:</a:t>
            </a:r>
          </a:p>
          <a:p>
            <a:endParaRPr lang="en-US" sz="2400" dirty="0"/>
          </a:p>
          <a:p>
            <a:endParaRPr lang="en-US" sz="2400" dirty="0"/>
          </a:p>
          <a:p>
            <a:r>
              <a:rPr lang="en-US" sz="2400" dirty="0"/>
              <a:t>The stock of human capital evolves per below, where </a:t>
            </a:r>
            <a:r>
              <a:rPr lang="en-US" sz="2400" i="1" dirty="0"/>
              <a:t>H</a:t>
            </a:r>
            <a:r>
              <a:rPr lang="en-US" sz="2400" dirty="0"/>
              <a:t> is the stock at age </a:t>
            </a:r>
            <a:r>
              <a:rPr lang="en-US" sz="2400" i="1" dirty="0"/>
              <a:t>j</a:t>
            </a:r>
            <a:r>
              <a:rPr lang="en-US" sz="2400" dirty="0"/>
              <a:t>, </a:t>
            </a:r>
            <a:r>
              <a:rPr lang="el-GR" sz="2400" dirty="0"/>
              <a:t>δ</a:t>
            </a:r>
            <a:r>
              <a:rPr lang="en-US" sz="2400" dirty="0"/>
              <a:t> is the depreciation rate, and </a:t>
            </a:r>
            <a:r>
              <a:rPr lang="en-US" sz="2400" i="1" dirty="0"/>
              <a:t>Q</a:t>
            </a:r>
            <a:r>
              <a:rPr lang="en-US" sz="2400" dirty="0"/>
              <a:t> refers to gross investment at age </a:t>
            </a:r>
            <a:r>
              <a:rPr lang="en-US" sz="2400" i="1" dirty="0"/>
              <a:t>j</a:t>
            </a:r>
            <a:r>
              <a:rPr lang="en-US" sz="2400" dirty="0"/>
              <a:t>-1:</a:t>
            </a:r>
          </a:p>
          <a:p>
            <a:endParaRPr lang="en-US" sz="2400" dirty="0"/>
          </a:p>
          <a:p>
            <a:endParaRPr lang="en-US" sz="2400" dirty="0"/>
          </a:p>
          <a:p>
            <a:r>
              <a:rPr lang="en-US" sz="2400" dirty="0"/>
              <a:t>This stock is produced according to the following, where </a:t>
            </a:r>
            <a:r>
              <a:rPr lang="en-US" sz="2400" i="1" dirty="0"/>
              <a:t>x</a:t>
            </a:r>
            <a:r>
              <a:rPr lang="en-US" sz="2400" dirty="0"/>
              <a:t> and </a:t>
            </a:r>
            <a:r>
              <a:rPr lang="en-US" sz="2400" i="1" dirty="0"/>
              <a:t>t</a:t>
            </a:r>
            <a:r>
              <a:rPr lang="en-US" sz="2400" dirty="0"/>
              <a:t> are goods and time spent on investment:</a:t>
            </a:r>
          </a:p>
        </p:txBody>
      </p:sp>
      <p:sp>
        <p:nvSpPr>
          <p:cNvPr id="4" name="Footer Placeholder 3">
            <a:extLst>
              <a:ext uri="{FF2B5EF4-FFF2-40B4-BE49-F238E27FC236}">
                <a16:creationId xmlns:a16="http://schemas.microsoft.com/office/drawing/2014/main" id="{913119F3-D3A4-4DE6-BADF-9AD22448C5F9}"/>
              </a:ext>
            </a:extLst>
          </p:cNvPr>
          <p:cNvSpPr>
            <a:spLocks noGrp="1"/>
          </p:cNvSpPr>
          <p:nvPr>
            <p:ph type="ftr" sz="quarter" idx="11"/>
          </p:nvPr>
        </p:nvSpPr>
        <p:spPr/>
        <p:txBody>
          <a:bodyPr/>
          <a:lstStyle/>
          <a:p>
            <a:r>
              <a:rPr lang="en-US"/>
              <a:t>2019 Gender and Economics Summer School: Session 2</a:t>
            </a:r>
          </a:p>
        </p:txBody>
      </p:sp>
      <p:sp>
        <p:nvSpPr>
          <p:cNvPr id="5" name="Slide Number Placeholder 4">
            <a:extLst>
              <a:ext uri="{FF2B5EF4-FFF2-40B4-BE49-F238E27FC236}">
                <a16:creationId xmlns:a16="http://schemas.microsoft.com/office/drawing/2014/main" id="{5F9420CA-BFF7-4E75-BA4D-1CCB1972682A}"/>
              </a:ext>
            </a:extLst>
          </p:cNvPr>
          <p:cNvSpPr>
            <a:spLocks noGrp="1"/>
          </p:cNvSpPr>
          <p:nvPr>
            <p:ph type="sldNum" sz="quarter" idx="12"/>
          </p:nvPr>
        </p:nvSpPr>
        <p:spPr/>
        <p:txBody>
          <a:bodyPr/>
          <a:lstStyle/>
          <a:p>
            <a:fld id="{73E07928-5193-4C9C-A9AE-2900ADB092A8}" type="slidenum">
              <a:rPr lang="en-US" smtClean="0"/>
              <a:t>18</a:t>
            </a:fld>
            <a:endParaRPr lang="en-US"/>
          </a:p>
        </p:txBody>
      </p:sp>
      <p:pic>
        <p:nvPicPr>
          <p:cNvPr id="6" name="Picture 5">
            <a:extLst>
              <a:ext uri="{FF2B5EF4-FFF2-40B4-BE49-F238E27FC236}">
                <a16:creationId xmlns:a16="http://schemas.microsoft.com/office/drawing/2014/main" id="{7F8FA987-308A-42AF-A4FE-31C4CBC7C5F2}"/>
              </a:ext>
            </a:extLst>
          </p:cNvPr>
          <p:cNvPicPr>
            <a:picLocks noChangeAspect="1"/>
          </p:cNvPicPr>
          <p:nvPr/>
        </p:nvPicPr>
        <p:blipFill>
          <a:blip r:embed="rId2"/>
          <a:stretch>
            <a:fillRect/>
          </a:stretch>
        </p:blipFill>
        <p:spPr>
          <a:xfrm>
            <a:off x="2130290" y="2338817"/>
            <a:ext cx="7931419" cy="645693"/>
          </a:xfrm>
          <a:prstGeom prst="rect">
            <a:avLst/>
          </a:prstGeom>
        </p:spPr>
      </p:pic>
      <p:pic>
        <p:nvPicPr>
          <p:cNvPr id="7" name="Picture 6">
            <a:extLst>
              <a:ext uri="{FF2B5EF4-FFF2-40B4-BE49-F238E27FC236}">
                <a16:creationId xmlns:a16="http://schemas.microsoft.com/office/drawing/2014/main" id="{9F083975-E2DF-4FBE-9C55-610765EAD7F5}"/>
              </a:ext>
            </a:extLst>
          </p:cNvPr>
          <p:cNvPicPr>
            <a:picLocks noChangeAspect="1"/>
          </p:cNvPicPr>
          <p:nvPr/>
        </p:nvPicPr>
        <p:blipFill>
          <a:blip r:embed="rId3"/>
          <a:stretch>
            <a:fillRect/>
          </a:stretch>
        </p:blipFill>
        <p:spPr>
          <a:xfrm>
            <a:off x="1935093" y="3873490"/>
            <a:ext cx="8321814" cy="891973"/>
          </a:xfrm>
          <a:prstGeom prst="rect">
            <a:avLst/>
          </a:prstGeom>
        </p:spPr>
      </p:pic>
      <p:pic>
        <p:nvPicPr>
          <p:cNvPr id="8" name="Picture 7">
            <a:extLst>
              <a:ext uri="{FF2B5EF4-FFF2-40B4-BE49-F238E27FC236}">
                <a16:creationId xmlns:a16="http://schemas.microsoft.com/office/drawing/2014/main" id="{04AAF6DD-6E18-42D5-AD97-0411C4077711}"/>
              </a:ext>
            </a:extLst>
          </p:cNvPr>
          <p:cNvPicPr>
            <a:picLocks noChangeAspect="1"/>
          </p:cNvPicPr>
          <p:nvPr/>
        </p:nvPicPr>
        <p:blipFill>
          <a:blip r:embed="rId4"/>
          <a:stretch>
            <a:fillRect/>
          </a:stretch>
        </p:blipFill>
        <p:spPr>
          <a:xfrm>
            <a:off x="2130290" y="5654443"/>
            <a:ext cx="7826512" cy="514287"/>
          </a:xfrm>
          <a:prstGeom prst="rect">
            <a:avLst/>
          </a:prstGeom>
        </p:spPr>
      </p:pic>
    </p:spTree>
    <p:extLst>
      <p:ext uri="{BB962C8B-B14F-4D97-AF65-F5344CB8AC3E}">
        <p14:creationId xmlns:p14="http://schemas.microsoft.com/office/powerpoint/2010/main" val="42677492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79522-B101-4466-89FA-9BED25789FDF}"/>
              </a:ext>
            </a:extLst>
          </p:cNvPr>
          <p:cNvSpPr>
            <a:spLocks noGrp="1"/>
          </p:cNvSpPr>
          <p:nvPr>
            <p:ph type="title"/>
          </p:nvPr>
        </p:nvSpPr>
        <p:spPr/>
        <p:txBody>
          <a:bodyPr/>
          <a:lstStyle/>
          <a:p>
            <a:r>
              <a:rPr lang="en-US" b="1" dirty="0"/>
              <a:t>Investment in Human Capital (cont’d)</a:t>
            </a:r>
          </a:p>
        </p:txBody>
      </p:sp>
      <p:sp>
        <p:nvSpPr>
          <p:cNvPr id="3" name="Content Placeholder 2">
            <a:extLst>
              <a:ext uri="{FF2B5EF4-FFF2-40B4-BE49-F238E27FC236}">
                <a16:creationId xmlns:a16="http://schemas.microsoft.com/office/drawing/2014/main" id="{9A330A1C-AFCC-4768-96DE-E31659E15C10}"/>
              </a:ext>
            </a:extLst>
          </p:cNvPr>
          <p:cNvSpPr>
            <a:spLocks noGrp="1"/>
          </p:cNvSpPr>
          <p:nvPr>
            <p:ph idx="1"/>
          </p:nvPr>
        </p:nvSpPr>
        <p:spPr/>
        <p:txBody>
          <a:bodyPr/>
          <a:lstStyle/>
          <a:p>
            <a:r>
              <a:rPr lang="en-US" dirty="0"/>
              <a:t>Wage rates in competitive labor markets are determined by </a:t>
            </a:r>
            <a:r>
              <a:rPr lang="en-US" i="1" dirty="0"/>
              <a:t>a</a:t>
            </a:r>
            <a:r>
              <a:rPr lang="en-US" dirty="0"/>
              <a:t> earnings-per-hour of a unit of human capital at age </a:t>
            </a:r>
            <a:r>
              <a:rPr lang="en-US" i="1" dirty="0"/>
              <a:t>j</a:t>
            </a:r>
            <a:r>
              <a:rPr lang="en-US" dirty="0"/>
              <a:t>:</a:t>
            </a:r>
          </a:p>
          <a:p>
            <a:endParaRPr lang="en-US" dirty="0"/>
          </a:p>
          <a:p>
            <a:endParaRPr lang="en-US" dirty="0"/>
          </a:p>
          <a:p>
            <a:r>
              <a:rPr lang="en-US" dirty="0"/>
              <a:t>The total time available at any age can be allocated to the </a:t>
            </a:r>
            <a:r>
              <a:rPr lang="en-US" b="1" dirty="0">
                <a:solidFill>
                  <a:srgbClr val="00B0F0"/>
                </a:solidFill>
              </a:rPr>
              <a:t>household</a:t>
            </a:r>
            <a:r>
              <a:rPr lang="en-US" dirty="0"/>
              <a:t>, </a:t>
            </a:r>
            <a:r>
              <a:rPr lang="en-US" b="1" dirty="0">
                <a:solidFill>
                  <a:srgbClr val="FF0000"/>
                </a:solidFill>
              </a:rPr>
              <a:t>market</a:t>
            </a:r>
            <a:r>
              <a:rPr lang="en-US" dirty="0"/>
              <a:t>, or </a:t>
            </a:r>
            <a:r>
              <a:rPr lang="en-US" b="1" dirty="0">
                <a:solidFill>
                  <a:srgbClr val="7030A0"/>
                </a:solidFill>
              </a:rPr>
              <a:t>investment</a:t>
            </a:r>
            <a:r>
              <a:rPr lang="en-US" dirty="0"/>
              <a:t> sector:</a:t>
            </a:r>
          </a:p>
        </p:txBody>
      </p:sp>
      <p:sp>
        <p:nvSpPr>
          <p:cNvPr id="4" name="Footer Placeholder 3">
            <a:extLst>
              <a:ext uri="{FF2B5EF4-FFF2-40B4-BE49-F238E27FC236}">
                <a16:creationId xmlns:a16="http://schemas.microsoft.com/office/drawing/2014/main" id="{209F205F-04AC-4A03-9C9D-DA586A9BD561}"/>
              </a:ext>
            </a:extLst>
          </p:cNvPr>
          <p:cNvSpPr>
            <a:spLocks noGrp="1"/>
          </p:cNvSpPr>
          <p:nvPr>
            <p:ph type="ftr" sz="quarter" idx="11"/>
          </p:nvPr>
        </p:nvSpPr>
        <p:spPr/>
        <p:txBody>
          <a:bodyPr/>
          <a:lstStyle/>
          <a:p>
            <a:r>
              <a:rPr lang="en-US"/>
              <a:t>2019 Gender and Economics Summer School: Session 2</a:t>
            </a:r>
          </a:p>
        </p:txBody>
      </p:sp>
      <p:sp>
        <p:nvSpPr>
          <p:cNvPr id="5" name="Slide Number Placeholder 4">
            <a:extLst>
              <a:ext uri="{FF2B5EF4-FFF2-40B4-BE49-F238E27FC236}">
                <a16:creationId xmlns:a16="http://schemas.microsoft.com/office/drawing/2014/main" id="{FED6CB1E-C8CD-4CCF-B03D-F57041DEE92C}"/>
              </a:ext>
            </a:extLst>
          </p:cNvPr>
          <p:cNvSpPr>
            <a:spLocks noGrp="1"/>
          </p:cNvSpPr>
          <p:nvPr>
            <p:ph type="sldNum" sz="quarter" idx="12"/>
          </p:nvPr>
        </p:nvSpPr>
        <p:spPr/>
        <p:txBody>
          <a:bodyPr/>
          <a:lstStyle/>
          <a:p>
            <a:fld id="{73E07928-5193-4C9C-A9AE-2900ADB092A8}" type="slidenum">
              <a:rPr lang="en-US" smtClean="0"/>
              <a:t>19</a:t>
            </a:fld>
            <a:endParaRPr lang="en-US"/>
          </a:p>
        </p:txBody>
      </p:sp>
      <p:pic>
        <p:nvPicPr>
          <p:cNvPr id="6" name="Picture 5">
            <a:extLst>
              <a:ext uri="{FF2B5EF4-FFF2-40B4-BE49-F238E27FC236}">
                <a16:creationId xmlns:a16="http://schemas.microsoft.com/office/drawing/2014/main" id="{710D7D62-5555-4283-99A2-353FE8ED3D93}"/>
              </a:ext>
            </a:extLst>
          </p:cNvPr>
          <p:cNvPicPr>
            <a:picLocks noChangeAspect="1"/>
          </p:cNvPicPr>
          <p:nvPr/>
        </p:nvPicPr>
        <p:blipFill>
          <a:blip r:embed="rId2"/>
          <a:stretch>
            <a:fillRect/>
          </a:stretch>
        </p:blipFill>
        <p:spPr>
          <a:xfrm>
            <a:off x="2520676" y="2788073"/>
            <a:ext cx="7867924" cy="640927"/>
          </a:xfrm>
          <a:prstGeom prst="rect">
            <a:avLst/>
          </a:prstGeom>
        </p:spPr>
      </p:pic>
      <p:pic>
        <p:nvPicPr>
          <p:cNvPr id="8" name="Picture 7">
            <a:extLst>
              <a:ext uri="{FF2B5EF4-FFF2-40B4-BE49-F238E27FC236}">
                <a16:creationId xmlns:a16="http://schemas.microsoft.com/office/drawing/2014/main" id="{EAEE2373-AB04-4E97-BB67-CFCC94CE4CE7}"/>
              </a:ext>
            </a:extLst>
          </p:cNvPr>
          <p:cNvPicPr>
            <a:picLocks noChangeAspect="1"/>
          </p:cNvPicPr>
          <p:nvPr/>
        </p:nvPicPr>
        <p:blipFill>
          <a:blip r:embed="rId3"/>
          <a:stretch>
            <a:fillRect/>
          </a:stretch>
        </p:blipFill>
        <p:spPr>
          <a:xfrm>
            <a:off x="1504864" y="4865287"/>
            <a:ext cx="9451475" cy="529440"/>
          </a:xfrm>
          <a:prstGeom prst="rect">
            <a:avLst/>
          </a:prstGeom>
        </p:spPr>
      </p:pic>
    </p:spTree>
    <p:extLst>
      <p:ext uri="{BB962C8B-B14F-4D97-AF65-F5344CB8AC3E}">
        <p14:creationId xmlns:p14="http://schemas.microsoft.com/office/powerpoint/2010/main" val="10359443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681672"/>
            <a:ext cx="9144000" cy="1139690"/>
          </a:xfrm>
        </p:spPr>
        <p:txBody>
          <a:bodyPr>
            <a:normAutofit/>
          </a:bodyPr>
          <a:lstStyle/>
          <a:p>
            <a:r>
              <a:rPr lang="en-US" sz="5400" dirty="0">
                <a:solidFill>
                  <a:srgbClr val="FF0000"/>
                </a:solidFill>
                <a:latin typeface="+mn-lt"/>
                <a:cs typeface="Times New Roman" panose="02020603050405020304" pitchFamily="18" charset="0"/>
              </a:rPr>
              <a:t>Class Discussion</a:t>
            </a:r>
          </a:p>
        </p:txBody>
      </p:sp>
      <p:sp>
        <p:nvSpPr>
          <p:cNvPr id="3" name="Subtitle 2"/>
          <p:cNvSpPr>
            <a:spLocks noGrp="1"/>
          </p:cNvSpPr>
          <p:nvPr>
            <p:ph type="subTitle" idx="1"/>
          </p:nvPr>
        </p:nvSpPr>
        <p:spPr>
          <a:xfrm>
            <a:off x="1524000" y="1821362"/>
            <a:ext cx="9144000" cy="3966692"/>
          </a:xfrm>
        </p:spPr>
        <p:txBody>
          <a:bodyPr>
            <a:normAutofit/>
          </a:bodyPr>
          <a:lstStyle/>
          <a:p>
            <a:pPr algn="l"/>
            <a:r>
              <a:rPr lang="en-US" sz="3600" dirty="0"/>
              <a:t>Think back to the theory of the consumer in your microeconomics class:</a:t>
            </a:r>
          </a:p>
          <a:p>
            <a:pPr marL="1028700" lvl="1" indent="-571500" algn="l">
              <a:buFont typeface="Arial" panose="020B0604020202020204" pitchFamily="34" charset="0"/>
              <a:buChar char="•"/>
            </a:pPr>
            <a:r>
              <a:rPr lang="en-US" sz="3200" dirty="0"/>
              <a:t>What are </a:t>
            </a:r>
            <a:r>
              <a:rPr lang="en-US" sz="2800" dirty="0"/>
              <a:t>t</a:t>
            </a:r>
            <a:r>
              <a:rPr lang="en-US" sz="3200" dirty="0"/>
              <a:t>he </a:t>
            </a:r>
            <a:r>
              <a:rPr lang="en-US" sz="3200" dirty="0" smtClean="0"/>
              <a:t>underlying assumptions</a:t>
            </a:r>
            <a:r>
              <a:rPr lang="en-US" sz="3200" dirty="0"/>
              <a:t>? </a:t>
            </a:r>
          </a:p>
          <a:p>
            <a:pPr marL="1028700" lvl="1" indent="-571500" algn="l">
              <a:buFont typeface="Arial" panose="020B0604020202020204" pitchFamily="34" charset="0"/>
              <a:buChar char="•"/>
            </a:pPr>
            <a:r>
              <a:rPr lang="en-US" sz="3200" dirty="0"/>
              <a:t>How is the </a:t>
            </a:r>
            <a:r>
              <a:rPr lang="ja-JP" altLang="en-US" sz="3200" dirty="0"/>
              <a:t>‘</a:t>
            </a:r>
            <a:r>
              <a:rPr lang="en-US" sz="3200" dirty="0"/>
              <a:t>market agent</a:t>
            </a:r>
            <a:r>
              <a:rPr lang="ja-JP" altLang="en-US" sz="3200" dirty="0"/>
              <a:t>’</a:t>
            </a:r>
            <a:r>
              <a:rPr lang="en-US" sz="3200" dirty="0"/>
              <a:t> described?</a:t>
            </a:r>
          </a:p>
          <a:p>
            <a:pPr marL="1028700" lvl="1" indent="-571500" algn="l">
              <a:buFont typeface="Arial" panose="020B0604020202020204" pitchFamily="34" charset="0"/>
              <a:buChar char="•"/>
            </a:pPr>
            <a:r>
              <a:rPr lang="en-US" sz="3200" dirty="0"/>
              <a:t>What are the features of the maximizing objective function?</a:t>
            </a:r>
          </a:p>
          <a:p>
            <a:pPr marL="1028700" lvl="1" indent="-571500" algn="l">
              <a:buFont typeface="Arial" panose="020B0604020202020204" pitchFamily="34" charset="0"/>
              <a:buChar char="•"/>
            </a:pPr>
            <a:r>
              <a:rPr lang="en-US" sz="3200" dirty="0"/>
              <a:t>How is the household depicted in micro theory?</a:t>
            </a:r>
          </a:p>
          <a:p>
            <a:pPr algn="l"/>
            <a:endParaRPr lang="en-US" sz="2000" dirty="0"/>
          </a:p>
          <a:p>
            <a:pPr algn="l"/>
            <a:endParaRPr lang="en-US" sz="2000" dirty="0"/>
          </a:p>
        </p:txBody>
      </p:sp>
      <p:sp>
        <p:nvSpPr>
          <p:cNvPr id="4" name="Footer Placeholder 3">
            <a:extLst>
              <a:ext uri="{FF2B5EF4-FFF2-40B4-BE49-F238E27FC236}">
                <a16:creationId xmlns:a16="http://schemas.microsoft.com/office/drawing/2014/main" id="{92E2B2F9-F7E9-4218-BDC5-BD5396FA14EE}"/>
              </a:ext>
            </a:extLst>
          </p:cNvPr>
          <p:cNvSpPr>
            <a:spLocks noGrp="1"/>
          </p:cNvSpPr>
          <p:nvPr>
            <p:ph type="ftr" sz="quarter" idx="11"/>
          </p:nvPr>
        </p:nvSpPr>
        <p:spPr/>
        <p:txBody>
          <a:bodyPr/>
          <a:lstStyle/>
          <a:p>
            <a:r>
              <a:rPr lang="en-US"/>
              <a:t>2019 Gender and Economics Summer School: Session 2</a:t>
            </a:r>
          </a:p>
        </p:txBody>
      </p:sp>
      <p:sp>
        <p:nvSpPr>
          <p:cNvPr id="5" name="Slide Number Placeholder 4">
            <a:extLst>
              <a:ext uri="{FF2B5EF4-FFF2-40B4-BE49-F238E27FC236}">
                <a16:creationId xmlns:a16="http://schemas.microsoft.com/office/drawing/2014/main" id="{5F30A755-0192-494B-99F8-9C4B8F848E8D}"/>
              </a:ext>
            </a:extLst>
          </p:cNvPr>
          <p:cNvSpPr>
            <a:spLocks noGrp="1"/>
          </p:cNvSpPr>
          <p:nvPr>
            <p:ph type="sldNum" sz="quarter" idx="12"/>
          </p:nvPr>
        </p:nvSpPr>
        <p:spPr/>
        <p:txBody>
          <a:bodyPr/>
          <a:lstStyle/>
          <a:p>
            <a:fld id="{73E07928-5193-4C9C-A9AE-2900ADB092A8}" type="slidenum">
              <a:rPr lang="en-US" smtClean="0"/>
              <a:t>2</a:t>
            </a:fld>
            <a:endParaRPr lang="en-US"/>
          </a:p>
        </p:txBody>
      </p:sp>
    </p:spTree>
    <p:extLst>
      <p:ext uri="{BB962C8B-B14F-4D97-AF65-F5344CB8AC3E}">
        <p14:creationId xmlns:p14="http://schemas.microsoft.com/office/powerpoint/2010/main" val="104954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0C4E4-921F-4101-A2B2-DF16BADD8230}"/>
              </a:ext>
            </a:extLst>
          </p:cNvPr>
          <p:cNvSpPr>
            <a:spLocks noGrp="1"/>
          </p:cNvSpPr>
          <p:nvPr>
            <p:ph type="title"/>
          </p:nvPr>
        </p:nvSpPr>
        <p:spPr/>
        <p:txBody>
          <a:bodyPr/>
          <a:lstStyle/>
          <a:p>
            <a:r>
              <a:rPr lang="en-US" b="1" dirty="0"/>
              <a:t>Investment in Human Capital (cont’d)</a:t>
            </a:r>
          </a:p>
        </p:txBody>
      </p:sp>
      <p:sp>
        <p:nvSpPr>
          <p:cNvPr id="3" name="Content Placeholder 2">
            <a:extLst>
              <a:ext uri="{FF2B5EF4-FFF2-40B4-BE49-F238E27FC236}">
                <a16:creationId xmlns:a16="http://schemas.microsoft.com/office/drawing/2014/main" id="{B661C083-9A49-4F62-83B0-496D9A325207}"/>
              </a:ext>
            </a:extLst>
          </p:cNvPr>
          <p:cNvSpPr>
            <a:spLocks noGrp="1"/>
          </p:cNvSpPr>
          <p:nvPr>
            <p:ph idx="1"/>
          </p:nvPr>
        </p:nvSpPr>
        <p:spPr>
          <a:xfrm>
            <a:off x="838200" y="1690688"/>
            <a:ext cx="10515600" cy="4486275"/>
          </a:xfrm>
        </p:spPr>
        <p:txBody>
          <a:bodyPr>
            <a:noAutofit/>
          </a:bodyPr>
          <a:lstStyle/>
          <a:p>
            <a:r>
              <a:rPr lang="en-US" sz="2600" dirty="0"/>
              <a:t>Marginal cost (MC) of investment at age j and MR (returns to investment) are equal to the subsequent marginal market and household returns.</a:t>
            </a:r>
          </a:p>
          <a:p>
            <a:endParaRPr lang="en-US" sz="2600" dirty="0"/>
          </a:p>
          <a:p>
            <a:r>
              <a:rPr lang="en-US" sz="2600" dirty="0"/>
              <a:t>Investment tends to decline with age.</a:t>
            </a:r>
          </a:p>
          <a:p>
            <a:endParaRPr lang="en-US" sz="2600" dirty="0"/>
          </a:p>
          <a:p>
            <a:pPr>
              <a:lnSpc>
                <a:spcPct val="80000"/>
              </a:lnSpc>
            </a:pPr>
            <a:r>
              <a:rPr lang="en-US" sz="2600" dirty="0"/>
              <a:t>Because the returns to human capital increases with the rate of utilization, it pays to invest in one type of human capital only and uses it full time than to invest in both types and uses each part-time. </a:t>
            </a:r>
          </a:p>
          <a:p>
            <a:pPr>
              <a:lnSpc>
                <a:spcPct val="80000"/>
              </a:lnSpc>
            </a:pPr>
            <a:endParaRPr lang="en-US" sz="2600" dirty="0"/>
          </a:p>
          <a:p>
            <a:pPr>
              <a:lnSpc>
                <a:spcPct val="80000"/>
              </a:lnSpc>
            </a:pPr>
            <a:r>
              <a:rPr lang="en-US" sz="2600" dirty="0"/>
              <a:t>This consideration causes agents (i.e. household members) to specialize in different activities based on their comparative advantage. </a:t>
            </a:r>
          </a:p>
          <a:p>
            <a:endParaRPr lang="en-US" sz="2600" dirty="0"/>
          </a:p>
          <a:p>
            <a:pPr marL="0" indent="0">
              <a:buNone/>
            </a:pPr>
            <a:endParaRPr lang="en-US" sz="2600" dirty="0"/>
          </a:p>
        </p:txBody>
      </p:sp>
      <p:sp>
        <p:nvSpPr>
          <p:cNvPr id="4" name="Footer Placeholder 3">
            <a:extLst>
              <a:ext uri="{FF2B5EF4-FFF2-40B4-BE49-F238E27FC236}">
                <a16:creationId xmlns:a16="http://schemas.microsoft.com/office/drawing/2014/main" id="{69B54094-E478-4FF3-810F-C09205207154}"/>
              </a:ext>
            </a:extLst>
          </p:cNvPr>
          <p:cNvSpPr>
            <a:spLocks noGrp="1"/>
          </p:cNvSpPr>
          <p:nvPr>
            <p:ph type="ftr" sz="quarter" idx="11"/>
          </p:nvPr>
        </p:nvSpPr>
        <p:spPr/>
        <p:txBody>
          <a:bodyPr/>
          <a:lstStyle/>
          <a:p>
            <a:r>
              <a:rPr lang="en-US"/>
              <a:t>2019 Gender and Economics Summer School: Session 2</a:t>
            </a:r>
          </a:p>
        </p:txBody>
      </p:sp>
      <p:sp>
        <p:nvSpPr>
          <p:cNvPr id="5" name="Slide Number Placeholder 4">
            <a:extLst>
              <a:ext uri="{FF2B5EF4-FFF2-40B4-BE49-F238E27FC236}">
                <a16:creationId xmlns:a16="http://schemas.microsoft.com/office/drawing/2014/main" id="{0D180431-E9B5-4C65-9EC2-A5C964EA2251}"/>
              </a:ext>
            </a:extLst>
          </p:cNvPr>
          <p:cNvSpPr>
            <a:spLocks noGrp="1"/>
          </p:cNvSpPr>
          <p:nvPr>
            <p:ph type="sldNum" sz="quarter" idx="12"/>
          </p:nvPr>
        </p:nvSpPr>
        <p:spPr/>
        <p:txBody>
          <a:bodyPr/>
          <a:lstStyle/>
          <a:p>
            <a:fld id="{73E07928-5193-4C9C-A9AE-2900ADB092A8}" type="slidenum">
              <a:rPr lang="en-US" smtClean="0"/>
              <a:t>20</a:t>
            </a:fld>
            <a:endParaRPr lang="en-US"/>
          </a:p>
        </p:txBody>
      </p:sp>
    </p:spTree>
    <p:extLst>
      <p:ext uri="{BB962C8B-B14F-4D97-AF65-F5344CB8AC3E}">
        <p14:creationId xmlns:p14="http://schemas.microsoft.com/office/powerpoint/2010/main" val="34086674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A217D-026D-48F2-9607-F2EA39E33FF5}"/>
              </a:ext>
            </a:extLst>
          </p:cNvPr>
          <p:cNvSpPr>
            <a:spLocks noGrp="1"/>
          </p:cNvSpPr>
          <p:nvPr>
            <p:ph type="title"/>
          </p:nvPr>
        </p:nvSpPr>
        <p:spPr/>
        <p:txBody>
          <a:bodyPr/>
          <a:lstStyle/>
          <a:p>
            <a:r>
              <a:rPr lang="en-US" b="1" dirty="0"/>
              <a:t>Investment in Human Capital (cont’d)</a:t>
            </a:r>
          </a:p>
        </p:txBody>
      </p:sp>
      <p:sp>
        <p:nvSpPr>
          <p:cNvPr id="3" name="Content Placeholder 2">
            <a:extLst>
              <a:ext uri="{FF2B5EF4-FFF2-40B4-BE49-F238E27FC236}">
                <a16:creationId xmlns:a16="http://schemas.microsoft.com/office/drawing/2014/main" id="{759AAAFC-382A-418D-85F4-4D5B7A0FC686}"/>
              </a:ext>
            </a:extLst>
          </p:cNvPr>
          <p:cNvSpPr>
            <a:spLocks noGrp="1"/>
          </p:cNvSpPr>
          <p:nvPr>
            <p:ph idx="1"/>
          </p:nvPr>
        </p:nvSpPr>
        <p:spPr/>
        <p:txBody>
          <a:bodyPr>
            <a:normAutofit lnSpcReduction="10000"/>
          </a:bodyPr>
          <a:lstStyle/>
          <a:p>
            <a:pPr>
              <a:lnSpc>
                <a:spcPct val="80000"/>
              </a:lnSpc>
              <a:buFont typeface="Wingdings 2" pitchFamily="18" charset="2"/>
              <a:buChar char=""/>
              <a:defRPr/>
            </a:pPr>
            <a:r>
              <a:rPr lang="en-US" altLang="en-US" sz="3200" dirty="0"/>
              <a:t>If there is no division of labor, husband and wife will choose the same level of investments in the two types of human capital, say K</a:t>
            </a:r>
            <a:r>
              <a:rPr lang="en-US" altLang="en-US" sz="3200" baseline="-25000" dirty="0"/>
              <a:t>a</a:t>
            </a:r>
            <a:r>
              <a:rPr lang="en-US" altLang="en-US" sz="3200" dirty="0"/>
              <a:t>* and K</a:t>
            </a:r>
            <a:r>
              <a:rPr lang="en-US" altLang="en-US" sz="3200" baseline="-25000" dirty="0"/>
              <a:t>w</a:t>
            </a:r>
            <a:r>
              <a:rPr lang="en-US" altLang="en-US" sz="3200" dirty="0"/>
              <a:t>* so:</a:t>
            </a:r>
          </a:p>
          <a:p>
            <a:pPr marL="0" indent="0" algn="ctr">
              <a:lnSpc>
                <a:spcPct val="80000"/>
              </a:lnSpc>
              <a:buNone/>
              <a:defRPr/>
            </a:pPr>
            <a:endParaRPr lang="en-US" altLang="en-US" sz="3200" dirty="0"/>
          </a:p>
          <a:p>
            <a:pPr marL="0" indent="0" algn="ctr">
              <a:lnSpc>
                <a:spcPct val="80000"/>
              </a:lnSpc>
              <a:buNone/>
              <a:defRPr/>
            </a:pPr>
            <a:r>
              <a:rPr lang="en-US" altLang="en-US" sz="3200" dirty="0"/>
              <a:t>a</a:t>
            </a:r>
            <a:r>
              <a:rPr lang="en-US" altLang="en-US" sz="3200" baseline="-25000" dirty="0"/>
              <a:t>1</a:t>
            </a:r>
            <a:r>
              <a:rPr lang="en-US" altLang="en-US" sz="3200" dirty="0"/>
              <a:t>/w</a:t>
            </a:r>
            <a:r>
              <a:rPr lang="en-US" altLang="en-US" sz="3200" baseline="-25000" dirty="0"/>
              <a:t>1</a:t>
            </a:r>
            <a:r>
              <a:rPr lang="en-US" altLang="en-US" sz="3200" dirty="0"/>
              <a:t> = a</a:t>
            </a:r>
            <a:r>
              <a:rPr lang="en-US" altLang="en-US" sz="3200" baseline="-25000" dirty="0"/>
              <a:t>2</a:t>
            </a:r>
            <a:r>
              <a:rPr lang="en-US" altLang="en-US" sz="3200" dirty="0"/>
              <a:t>/w</a:t>
            </a:r>
            <a:r>
              <a:rPr lang="en-US" altLang="en-US" sz="3200" baseline="-25000" dirty="0"/>
              <a:t>2</a:t>
            </a:r>
            <a:endParaRPr lang="en-US" altLang="en-US" sz="3200" dirty="0"/>
          </a:p>
          <a:p>
            <a:pPr marL="0" indent="0">
              <a:lnSpc>
                <a:spcPct val="80000"/>
              </a:lnSpc>
              <a:buNone/>
              <a:defRPr/>
            </a:pPr>
            <a:endParaRPr lang="en-US" altLang="en-US" sz="3200" dirty="0"/>
          </a:p>
          <a:p>
            <a:pPr>
              <a:lnSpc>
                <a:spcPct val="80000"/>
              </a:lnSpc>
              <a:buFont typeface="Wingdings 2" pitchFamily="18" charset="2"/>
              <a:buChar char=""/>
              <a:defRPr/>
            </a:pPr>
            <a:r>
              <a:rPr lang="en-US" altLang="en-US" sz="3200" dirty="0"/>
              <a:t>Total output Z remains unchanged if  husband specializes in housework and wife specializes in market work. But when husband specializes in housework, investing in K</a:t>
            </a:r>
            <a:r>
              <a:rPr lang="en-US" altLang="en-US" sz="3200" baseline="-25000" dirty="0"/>
              <a:t>w </a:t>
            </a:r>
            <a:r>
              <a:rPr lang="en-US" altLang="en-US" sz="3200" dirty="0"/>
              <a:t>is no longer useful. </a:t>
            </a:r>
          </a:p>
          <a:p>
            <a:endParaRPr lang="en-US" sz="3200" dirty="0"/>
          </a:p>
        </p:txBody>
      </p:sp>
      <p:sp>
        <p:nvSpPr>
          <p:cNvPr id="4" name="Footer Placeholder 3">
            <a:extLst>
              <a:ext uri="{FF2B5EF4-FFF2-40B4-BE49-F238E27FC236}">
                <a16:creationId xmlns:a16="http://schemas.microsoft.com/office/drawing/2014/main" id="{9E273628-C586-4846-8596-F5C3B085D63F}"/>
              </a:ext>
            </a:extLst>
          </p:cNvPr>
          <p:cNvSpPr>
            <a:spLocks noGrp="1"/>
          </p:cNvSpPr>
          <p:nvPr>
            <p:ph type="ftr" sz="quarter" idx="11"/>
          </p:nvPr>
        </p:nvSpPr>
        <p:spPr/>
        <p:txBody>
          <a:bodyPr/>
          <a:lstStyle/>
          <a:p>
            <a:r>
              <a:rPr lang="en-US"/>
              <a:t>2019 Gender and Economics Summer School: Session 2</a:t>
            </a:r>
          </a:p>
        </p:txBody>
      </p:sp>
      <p:sp>
        <p:nvSpPr>
          <p:cNvPr id="5" name="Slide Number Placeholder 4">
            <a:extLst>
              <a:ext uri="{FF2B5EF4-FFF2-40B4-BE49-F238E27FC236}">
                <a16:creationId xmlns:a16="http://schemas.microsoft.com/office/drawing/2014/main" id="{E879E524-0AC5-4BF9-97EC-350E237A4041}"/>
              </a:ext>
            </a:extLst>
          </p:cNvPr>
          <p:cNvSpPr>
            <a:spLocks noGrp="1"/>
          </p:cNvSpPr>
          <p:nvPr>
            <p:ph type="sldNum" sz="quarter" idx="12"/>
          </p:nvPr>
        </p:nvSpPr>
        <p:spPr/>
        <p:txBody>
          <a:bodyPr/>
          <a:lstStyle/>
          <a:p>
            <a:fld id="{73E07928-5193-4C9C-A9AE-2900ADB092A8}" type="slidenum">
              <a:rPr lang="en-US" smtClean="0"/>
              <a:t>21</a:t>
            </a:fld>
            <a:endParaRPr lang="en-US"/>
          </a:p>
        </p:txBody>
      </p:sp>
    </p:spTree>
    <p:extLst>
      <p:ext uri="{BB962C8B-B14F-4D97-AF65-F5344CB8AC3E}">
        <p14:creationId xmlns:p14="http://schemas.microsoft.com/office/powerpoint/2010/main" val="26596888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CDABC-A0E3-4304-8B34-CC9EEEFB6F4C}"/>
              </a:ext>
            </a:extLst>
          </p:cNvPr>
          <p:cNvSpPr>
            <a:spLocks noGrp="1"/>
          </p:cNvSpPr>
          <p:nvPr>
            <p:ph type="title"/>
          </p:nvPr>
        </p:nvSpPr>
        <p:spPr/>
        <p:txBody>
          <a:bodyPr/>
          <a:lstStyle/>
          <a:p>
            <a:r>
              <a:rPr lang="en-US" b="1" dirty="0">
                <a:solidFill>
                  <a:srgbClr val="FF0000"/>
                </a:solidFill>
              </a:rPr>
              <a:t>Investment in Human Capital: Implications</a:t>
            </a:r>
          </a:p>
        </p:txBody>
      </p:sp>
      <p:sp>
        <p:nvSpPr>
          <p:cNvPr id="3" name="Content Placeholder 2">
            <a:extLst>
              <a:ext uri="{FF2B5EF4-FFF2-40B4-BE49-F238E27FC236}">
                <a16:creationId xmlns:a16="http://schemas.microsoft.com/office/drawing/2014/main" id="{52DEC95D-1ACE-45AE-9056-97ED4E68CD88}"/>
              </a:ext>
            </a:extLst>
          </p:cNvPr>
          <p:cNvSpPr>
            <a:spLocks noGrp="1"/>
          </p:cNvSpPr>
          <p:nvPr>
            <p:ph idx="1"/>
          </p:nvPr>
        </p:nvSpPr>
        <p:spPr/>
        <p:txBody>
          <a:bodyPr/>
          <a:lstStyle/>
          <a:p>
            <a:pPr marL="274320" indent="-274320">
              <a:lnSpc>
                <a:spcPct val="80000"/>
              </a:lnSpc>
              <a:spcBef>
                <a:spcPts val="580"/>
              </a:spcBef>
              <a:buNone/>
              <a:defRPr/>
            </a:pPr>
            <a:r>
              <a:rPr lang="en-US" dirty="0"/>
              <a:t>If husband (</a:t>
            </a:r>
            <a:r>
              <a:rPr lang="en-US" dirty="0" err="1"/>
              <a:t>i</a:t>
            </a:r>
            <a:r>
              <a:rPr lang="en-US" dirty="0"/>
              <a:t>=1)works 1 more hour in household production while wife (</a:t>
            </a:r>
            <a:r>
              <a:rPr lang="en-US" dirty="0" err="1"/>
              <a:t>i</a:t>
            </a:r>
            <a:r>
              <a:rPr lang="en-US" dirty="0"/>
              <a:t>=2)  works [MP</a:t>
            </a:r>
            <a:r>
              <a:rPr lang="en-US" baseline="-25000" dirty="0"/>
              <a:t>1</a:t>
            </a:r>
            <a:r>
              <a:rPr lang="en-US" dirty="0"/>
              <a:t>/MP</a:t>
            </a:r>
            <a:r>
              <a:rPr lang="en-US" baseline="-25000" dirty="0"/>
              <a:t>2</a:t>
            </a:r>
            <a:r>
              <a:rPr lang="en-US" dirty="0"/>
              <a:t> ] fewer hours,  the total effective time devoted to household production remains unchanged. But the change in total wage income is </a:t>
            </a:r>
          </a:p>
          <a:p>
            <a:pPr marL="274320" indent="-274320">
              <a:lnSpc>
                <a:spcPct val="80000"/>
              </a:lnSpc>
              <a:spcBef>
                <a:spcPts val="580"/>
              </a:spcBef>
              <a:buNone/>
              <a:defRPr/>
            </a:pPr>
            <a:r>
              <a:rPr lang="en-US" b="1" dirty="0"/>
              <a:t>		</a:t>
            </a:r>
            <a:r>
              <a:rPr lang="en-US" dirty="0"/>
              <a:t>= w</a:t>
            </a:r>
            <a:r>
              <a:rPr lang="en-US" baseline="-25000" dirty="0"/>
              <a:t>1</a:t>
            </a:r>
            <a:r>
              <a:rPr lang="en-US" dirty="0"/>
              <a:t> + w</a:t>
            </a:r>
            <a:r>
              <a:rPr lang="en-US" baseline="-25000" dirty="0"/>
              <a:t>2</a:t>
            </a:r>
            <a:r>
              <a:rPr lang="en-US" dirty="0"/>
              <a:t> (MP</a:t>
            </a:r>
            <a:r>
              <a:rPr lang="en-US" baseline="-25000" dirty="0"/>
              <a:t>1</a:t>
            </a:r>
            <a:r>
              <a:rPr lang="en-US" dirty="0"/>
              <a:t>/MP</a:t>
            </a:r>
            <a:r>
              <a:rPr lang="en-US" baseline="-25000" dirty="0"/>
              <a:t>2</a:t>
            </a:r>
            <a:r>
              <a:rPr lang="en-US" dirty="0"/>
              <a:t>) </a:t>
            </a:r>
          </a:p>
          <a:p>
            <a:pPr marL="274320" indent="-274320">
              <a:lnSpc>
                <a:spcPct val="80000"/>
              </a:lnSpc>
              <a:spcBef>
                <a:spcPts val="580"/>
              </a:spcBef>
              <a:buNone/>
              <a:defRPr/>
            </a:pPr>
            <a:endParaRPr lang="en-US" dirty="0"/>
          </a:p>
          <a:p>
            <a:pPr marL="274320" indent="-274320">
              <a:lnSpc>
                <a:spcPct val="80000"/>
              </a:lnSpc>
              <a:spcBef>
                <a:spcPts val="580"/>
              </a:spcBef>
              <a:buNone/>
              <a:defRPr/>
            </a:pPr>
            <a:r>
              <a:rPr lang="en-US" dirty="0"/>
              <a:t>which is positive if MP</a:t>
            </a:r>
            <a:r>
              <a:rPr lang="en-US" baseline="-25000" dirty="0"/>
              <a:t>1</a:t>
            </a:r>
            <a:r>
              <a:rPr lang="en-US" dirty="0"/>
              <a:t>/w</a:t>
            </a:r>
            <a:r>
              <a:rPr lang="en-US" baseline="-25000" dirty="0"/>
              <a:t>1</a:t>
            </a:r>
            <a:r>
              <a:rPr lang="en-US" dirty="0"/>
              <a:t> &gt;  MP</a:t>
            </a:r>
            <a:r>
              <a:rPr lang="en-US" baseline="-25000" dirty="0"/>
              <a:t>2</a:t>
            </a:r>
            <a:r>
              <a:rPr lang="en-US" dirty="0"/>
              <a:t>/w</a:t>
            </a:r>
            <a:r>
              <a:rPr lang="en-US" baseline="-25000" dirty="0"/>
              <a:t>2</a:t>
            </a:r>
            <a:r>
              <a:rPr lang="en-US" dirty="0"/>
              <a:t>. </a:t>
            </a:r>
          </a:p>
          <a:p>
            <a:pPr marL="274320" indent="-274320">
              <a:lnSpc>
                <a:spcPct val="80000"/>
              </a:lnSpc>
              <a:spcBef>
                <a:spcPts val="580"/>
              </a:spcBef>
              <a:buNone/>
              <a:defRPr/>
            </a:pPr>
            <a:endParaRPr lang="en-US" b="1" dirty="0"/>
          </a:p>
          <a:p>
            <a:pPr marL="0" indent="0" algn="ctr">
              <a:lnSpc>
                <a:spcPct val="80000"/>
              </a:lnSpc>
              <a:spcBef>
                <a:spcPts val="580"/>
              </a:spcBef>
              <a:buNone/>
              <a:defRPr/>
            </a:pPr>
            <a:r>
              <a:rPr lang="en-US" i="1" dirty="0">
                <a:solidFill>
                  <a:srgbClr val="7030A0"/>
                </a:solidFill>
              </a:rPr>
              <a:t>Thus, the household will be better off if the husband specializes in household production while the wife specializes in market work.</a:t>
            </a:r>
          </a:p>
          <a:p>
            <a:pPr marL="0" indent="0">
              <a:buNone/>
            </a:pPr>
            <a:endParaRPr lang="en-US" dirty="0"/>
          </a:p>
        </p:txBody>
      </p:sp>
      <p:sp>
        <p:nvSpPr>
          <p:cNvPr id="4" name="Footer Placeholder 3">
            <a:extLst>
              <a:ext uri="{FF2B5EF4-FFF2-40B4-BE49-F238E27FC236}">
                <a16:creationId xmlns:a16="http://schemas.microsoft.com/office/drawing/2014/main" id="{9005B043-DC17-43FC-8963-5A8E95661DAD}"/>
              </a:ext>
            </a:extLst>
          </p:cNvPr>
          <p:cNvSpPr>
            <a:spLocks noGrp="1"/>
          </p:cNvSpPr>
          <p:nvPr>
            <p:ph type="ftr" sz="quarter" idx="11"/>
          </p:nvPr>
        </p:nvSpPr>
        <p:spPr/>
        <p:txBody>
          <a:bodyPr/>
          <a:lstStyle/>
          <a:p>
            <a:r>
              <a:rPr lang="en-US"/>
              <a:t>2019 Gender and Economics Summer School: Session 2</a:t>
            </a:r>
          </a:p>
        </p:txBody>
      </p:sp>
      <p:sp>
        <p:nvSpPr>
          <p:cNvPr id="5" name="Slide Number Placeholder 4">
            <a:extLst>
              <a:ext uri="{FF2B5EF4-FFF2-40B4-BE49-F238E27FC236}">
                <a16:creationId xmlns:a16="http://schemas.microsoft.com/office/drawing/2014/main" id="{D030C624-A5BA-429A-B83D-7744DF6813D4}"/>
              </a:ext>
            </a:extLst>
          </p:cNvPr>
          <p:cNvSpPr>
            <a:spLocks noGrp="1"/>
          </p:cNvSpPr>
          <p:nvPr>
            <p:ph type="sldNum" sz="quarter" idx="12"/>
          </p:nvPr>
        </p:nvSpPr>
        <p:spPr/>
        <p:txBody>
          <a:bodyPr/>
          <a:lstStyle/>
          <a:p>
            <a:fld id="{73E07928-5193-4C9C-A9AE-2900ADB092A8}" type="slidenum">
              <a:rPr lang="en-US" smtClean="0"/>
              <a:t>22</a:t>
            </a:fld>
            <a:endParaRPr lang="en-US"/>
          </a:p>
        </p:txBody>
      </p:sp>
    </p:spTree>
    <p:extLst>
      <p:ext uri="{BB962C8B-B14F-4D97-AF65-F5344CB8AC3E}">
        <p14:creationId xmlns:p14="http://schemas.microsoft.com/office/powerpoint/2010/main" val="31146264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838200" y="873126"/>
            <a:ext cx="10515600" cy="1057276"/>
          </a:xfrm>
        </p:spPr>
        <p:txBody>
          <a:bodyPr>
            <a:normAutofit/>
          </a:bodyPr>
          <a:lstStyle/>
          <a:p>
            <a:pPr algn="ctr" eaLnBrk="1" hangingPunct="1"/>
            <a:r>
              <a:rPr lang="en-US" b="1" dirty="0">
                <a:solidFill>
                  <a:schemeClr val="accent1"/>
                </a:solidFill>
              </a:rPr>
              <a:t>Overall Model Implications</a:t>
            </a:r>
          </a:p>
        </p:txBody>
      </p:sp>
      <p:sp>
        <p:nvSpPr>
          <p:cNvPr id="22531" name="Rectangle 3"/>
          <p:cNvSpPr>
            <a:spLocks noGrp="1" noChangeArrowheads="1"/>
          </p:cNvSpPr>
          <p:nvPr>
            <p:ph idx="1"/>
          </p:nvPr>
        </p:nvSpPr>
        <p:spPr>
          <a:xfrm>
            <a:off x="838200" y="1509712"/>
            <a:ext cx="10185400" cy="5029200"/>
          </a:xfrm>
        </p:spPr>
        <p:txBody>
          <a:bodyPr>
            <a:normAutofit/>
          </a:bodyPr>
          <a:lstStyle/>
          <a:p>
            <a:pPr marL="914400" lvl="1" indent="-457200">
              <a:lnSpc>
                <a:spcPct val="80000"/>
              </a:lnSpc>
              <a:buFont typeface="+mj-lt"/>
              <a:buAutoNum type="arabicPeriod"/>
            </a:pPr>
            <a:endParaRPr lang="en-US" dirty="0">
              <a:solidFill>
                <a:schemeClr val="accent1"/>
              </a:solidFill>
              <a:latin typeface="Perpetua" charset="0"/>
            </a:endParaRPr>
          </a:p>
          <a:p>
            <a:pPr marL="971550" lvl="1" indent="-514350">
              <a:lnSpc>
                <a:spcPct val="80000"/>
              </a:lnSpc>
              <a:buFont typeface="+mj-lt"/>
              <a:buAutoNum type="arabicPeriod"/>
            </a:pPr>
            <a:r>
              <a:rPr lang="en-US" sz="2800" dirty="0"/>
              <a:t>Money income is determined by allocation of time; earnings is determined by time allocated to work.</a:t>
            </a:r>
          </a:p>
          <a:p>
            <a:pPr marL="971550" lvl="1" indent="-514350">
              <a:lnSpc>
                <a:spcPct val="80000"/>
              </a:lnSpc>
              <a:buFont typeface="+mj-lt"/>
              <a:buAutoNum type="arabicPeriod"/>
            </a:pPr>
            <a:r>
              <a:rPr lang="en-US" sz="2800" dirty="0"/>
              <a:t>Negatively sloping demand curve (for goods and activities). </a:t>
            </a:r>
          </a:p>
          <a:p>
            <a:pPr marL="971550" lvl="1" indent="-514350">
              <a:lnSpc>
                <a:spcPct val="80000"/>
              </a:lnSpc>
              <a:buFont typeface="+mj-lt"/>
              <a:buAutoNum type="arabicPeriod"/>
            </a:pPr>
            <a:r>
              <a:rPr lang="en-US" sz="2800" dirty="0"/>
              <a:t>Rise in P reduced D of that good and increases demand for other goods</a:t>
            </a:r>
          </a:p>
          <a:p>
            <a:pPr marL="971550" lvl="1" indent="-514350">
              <a:lnSpc>
                <a:spcPct val="80000"/>
              </a:lnSpc>
              <a:buFont typeface="+mj-lt"/>
              <a:buAutoNum type="arabicPeriod"/>
            </a:pPr>
            <a:r>
              <a:rPr lang="en-US" sz="2800" b="1" dirty="0"/>
              <a:t>Substitution effect</a:t>
            </a:r>
            <a:r>
              <a:rPr lang="en-US" sz="2800" dirty="0"/>
              <a:t>: reduces time spent at work and increase the time spent on nonmarket activities since a rise in the price of a good reduces the real wage rate.</a:t>
            </a:r>
          </a:p>
          <a:p>
            <a:pPr marL="971550" lvl="1" indent="-514350">
              <a:lnSpc>
                <a:spcPct val="80000"/>
              </a:lnSpc>
              <a:buFont typeface="+mj-lt"/>
              <a:buAutoNum type="arabicPeriod"/>
            </a:pPr>
            <a:r>
              <a:rPr lang="en-US" sz="2800" b="1" dirty="0"/>
              <a:t>Rise in a real wage rate: </a:t>
            </a:r>
            <a:r>
              <a:rPr lang="en-US" sz="2800" dirty="0"/>
              <a:t>reduces time spent on child care increases the demand for nursery schools, and consumer durables (time-saving</a:t>
            </a:r>
            <a:r>
              <a:rPr lang="en-US" sz="2800" dirty="0">
                <a:latin typeface="Perpetua" charset="0"/>
              </a:rPr>
              <a:t>).</a:t>
            </a:r>
          </a:p>
        </p:txBody>
      </p:sp>
      <p:sp>
        <p:nvSpPr>
          <p:cNvPr id="22533" name="Footer Placeholder 6"/>
          <p:cNvSpPr>
            <a:spLocks noGrp="1"/>
          </p:cNvSpPr>
          <p:nvPr>
            <p:ph type="ftr" sz="quarter" idx="1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rtlCol="0" anchor="ctr" compatLnSpc="1">
            <a:prstTxWarp prst="textNoShape">
              <a:avLst/>
            </a:prstTxWarp>
          </a:bodyPr>
          <a:lstStyle>
            <a:lvl1pPr>
              <a:defRPr sz="2600">
                <a:solidFill>
                  <a:schemeClr val="tx1"/>
                </a:solidFill>
                <a:latin typeface="Perpetua" charset="0"/>
                <a:ea typeface="ＭＳ Ｐゴシック" charset="0"/>
              </a:defRPr>
            </a:lvl1pPr>
            <a:lvl2pPr marL="742950" indent="-285750">
              <a:defRPr sz="2400">
                <a:solidFill>
                  <a:schemeClr val="tx1"/>
                </a:solidFill>
                <a:latin typeface="Perpetua" charset="0"/>
                <a:ea typeface="ＭＳ Ｐゴシック" charset="0"/>
              </a:defRPr>
            </a:lvl2pPr>
            <a:lvl3pPr marL="1143000">
              <a:defRPr sz="2000">
                <a:solidFill>
                  <a:schemeClr val="tx1"/>
                </a:solidFill>
                <a:latin typeface="Perpetua" charset="0"/>
                <a:ea typeface="ＭＳ Ｐゴシック" charset="0"/>
              </a:defRPr>
            </a:lvl3pPr>
            <a:lvl4pPr marL="1600200">
              <a:defRPr sz="2000">
                <a:solidFill>
                  <a:schemeClr val="tx1"/>
                </a:solidFill>
                <a:latin typeface="Perpetua" charset="0"/>
                <a:ea typeface="ＭＳ Ｐゴシック" charset="0"/>
              </a:defRPr>
            </a:lvl4pPr>
            <a:lvl5pPr marL="2057400">
              <a:defRPr sz="2000">
                <a:solidFill>
                  <a:schemeClr val="tx1"/>
                </a:solidFill>
                <a:latin typeface="Perpetua" charset="0"/>
                <a:ea typeface="ＭＳ Ｐゴシック" charset="0"/>
              </a:defRPr>
            </a:lvl5pPr>
            <a:lvl6pPr marL="25146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6pPr>
            <a:lvl7pPr marL="29718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7pPr>
            <a:lvl8pPr marL="34290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8pPr>
            <a:lvl9pPr marL="38862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9pPr>
          </a:lstStyle>
          <a:p>
            <a:r>
              <a:rPr lang="en-US" sz="1400">
                <a:solidFill>
                  <a:schemeClr val="tx2"/>
                </a:solidFill>
                <a:latin typeface="Arial" charset="0"/>
              </a:rPr>
              <a:t>2019 Gender and Economics Summer School: Session 2</a:t>
            </a:r>
          </a:p>
        </p:txBody>
      </p:sp>
      <p:sp>
        <p:nvSpPr>
          <p:cNvPr id="6" name="Slide Number Placeholder 5"/>
          <p:cNvSpPr>
            <a:spLocks noGrp="1"/>
          </p:cNvSpPr>
          <p:nvPr>
            <p:ph type="sldNum" sz="quarter" idx="12"/>
          </p:nvPr>
        </p:nvSpPr>
        <p:spPr/>
        <p:txBody>
          <a:bodyPr/>
          <a:lstStyle/>
          <a:p>
            <a:fld id="{9FA9AAB1-1999-7D4F-AE0B-41C80B1F710E}" type="slidenum">
              <a:rPr lang="en-US"/>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472DE-75C3-4200-B70B-25665FEB244E}"/>
              </a:ext>
            </a:extLst>
          </p:cNvPr>
          <p:cNvSpPr>
            <a:spLocks noGrp="1"/>
          </p:cNvSpPr>
          <p:nvPr>
            <p:ph type="title"/>
          </p:nvPr>
        </p:nvSpPr>
        <p:spPr/>
        <p:txBody>
          <a:bodyPr/>
          <a:lstStyle/>
          <a:p>
            <a:pPr algn="ctr"/>
            <a:r>
              <a:rPr lang="en-US" b="1" dirty="0">
                <a:solidFill>
                  <a:srgbClr val="FF0000"/>
                </a:solidFill>
              </a:rPr>
              <a:t>Multi-Person HHs: Division of Labor</a:t>
            </a:r>
          </a:p>
        </p:txBody>
      </p:sp>
      <p:sp>
        <p:nvSpPr>
          <p:cNvPr id="3" name="Content Placeholder 2">
            <a:extLst>
              <a:ext uri="{FF2B5EF4-FFF2-40B4-BE49-F238E27FC236}">
                <a16:creationId xmlns:a16="http://schemas.microsoft.com/office/drawing/2014/main" id="{E19735C1-8010-4DD1-89B4-0E0713F14EB1}"/>
              </a:ext>
            </a:extLst>
          </p:cNvPr>
          <p:cNvSpPr>
            <a:spLocks noGrp="1"/>
          </p:cNvSpPr>
          <p:nvPr>
            <p:ph idx="1"/>
          </p:nvPr>
        </p:nvSpPr>
        <p:spPr/>
        <p:txBody>
          <a:bodyPr>
            <a:normAutofit fontScale="92500"/>
          </a:bodyPr>
          <a:lstStyle/>
          <a:p>
            <a:r>
              <a:rPr lang="en-US" sz="3200" dirty="0"/>
              <a:t>Generally speaking, what determines the division of labor in the household?</a:t>
            </a:r>
          </a:p>
          <a:p>
            <a:pPr lvl="1"/>
            <a:r>
              <a:rPr lang="en-US" sz="2800" dirty="0"/>
              <a:t>Biological differences</a:t>
            </a:r>
          </a:p>
          <a:p>
            <a:pPr lvl="1"/>
            <a:r>
              <a:rPr lang="en-US" sz="2800" dirty="0"/>
              <a:t>Experience</a:t>
            </a:r>
          </a:p>
          <a:p>
            <a:pPr lvl="1"/>
            <a:r>
              <a:rPr lang="en-US" sz="2800" dirty="0"/>
              <a:t>Investment in human capital</a:t>
            </a:r>
          </a:p>
          <a:p>
            <a:pPr lvl="1"/>
            <a:endParaRPr lang="en-US" sz="2800" dirty="0"/>
          </a:p>
          <a:p>
            <a:r>
              <a:rPr lang="en-US" sz="3200" dirty="0"/>
              <a:t>What of marriage? </a:t>
            </a:r>
          </a:p>
          <a:p>
            <a:pPr lvl="1"/>
            <a:r>
              <a:rPr lang="en-US" sz="2800" dirty="0"/>
              <a:t>Consider it as a two-person firm with an entrepreneur and employer with long-term commitment…</a:t>
            </a:r>
          </a:p>
          <a:p>
            <a:pPr lvl="1"/>
            <a:r>
              <a:rPr lang="en-US" sz="2800" dirty="0"/>
              <a:t>Women hire men as breadwinners, men hire women as </a:t>
            </a:r>
            <a:r>
              <a:rPr lang="en-US" sz="2800" dirty="0" smtClean="0"/>
              <a:t>nurses/maids.</a:t>
            </a:r>
            <a:endParaRPr lang="en-US" sz="2800" dirty="0"/>
          </a:p>
        </p:txBody>
      </p:sp>
      <p:sp>
        <p:nvSpPr>
          <p:cNvPr id="4" name="Footer Placeholder 3">
            <a:extLst>
              <a:ext uri="{FF2B5EF4-FFF2-40B4-BE49-F238E27FC236}">
                <a16:creationId xmlns:a16="http://schemas.microsoft.com/office/drawing/2014/main" id="{B2697AA8-4ECA-429C-B68A-4519B024DAE9}"/>
              </a:ext>
            </a:extLst>
          </p:cNvPr>
          <p:cNvSpPr>
            <a:spLocks noGrp="1"/>
          </p:cNvSpPr>
          <p:nvPr>
            <p:ph type="ftr" sz="quarter" idx="11"/>
          </p:nvPr>
        </p:nvSpPr>
        <p:spPr/>
        <p:txBody>
          <a:bodyPr/>
          <a:lstStyle/>
          <a:p>
            <a:r>
              <a:rPr lang="en-US"/>
              <a:t>2019 Gender and Economics Summer School: Session 2</a:t>
            </a:r>
          </a:p>
        </p:txBody>
      </p:sp>
      <p:sp>
        <p:nvSpPr>
          <p:cNvPr id="5" name="Slide Number Placeholder 4">
            <a:extLst>
              <a:ext uri="{FF2B5EF4-FFF2-40B4-BE49-F238E27FC236}">
                <a16:creationId xmlns:a16="http://schemas.microsoft.com/office/drawing/2014/main" id="{1BC6423C-0DF0-496E-BA0E-C6710405F2A8}"/>
              </a:ext>
            </a:extLst>
          </p:cNvPr>
          <p:cNvSpPr>
            <a:spLocks noGrp="1"/>
          </p:cNvSpPr>
          <p:nvPr>
            <p:ph type="sldNum" sz="quarter" idx="12"/>
          </p:nvPr>
        </p:nvSpPr>
        <p:spPr/>
        <p:txBody>
          <a:bodyPr/>
          <a:lstStyle/>
          <a:p>
            <a:fld id="{73E07928-5193-4C9C-A9AE-2900ADB092A8}" type="slidenum">
              <a:rPr lang="en-US" smtClean="0"/>
              <a:t>24</a:t>
            </a:fld>
            <a:endParaRPr lang="en-US"/>
          </a:p>
        </p:txBody>
      </p:sp>
    </p:spTree>
    <p:extLst>
      <p:ext uri="{BB962C8B-B14F-4D97-AF65-F5344CB8AC3E}">
        <p14:creationId xmlns:p14="http://schemas.microsoft.com/office/powerpoint/2010/main" val="34992318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07BFB-972C-49B7-B6CC-BF74BF841D34}"/>
              </a:ext>
            </a:extLst>
          </p:cNvPr>
          <p:cNvSpPr>
            <a:spLocks noGrp="1"/>
          </p:cNvSpPr>
          <p:nvPr>
            <p:ph type="title"/>
          </p:nvPr>
        </p:nvSpPr>
        <p:spPr/>
        <p:txBody>
          <a:bodyPr/>
          <a:lstStyle/>
          <a:p>
            <a:r>
              <a:rPr lang="en-US" b="1" dirty="0"/>
              <a:t>Household Production Function </a:t>
            </a:r>
          </a:p>
        </p:txBody>
      </p:sp>
      <p:sp>
        <p:nvSpPr>
          <p:cNvPr id="3" name="Content Placeholder 2">
            <a:extLst>
              <a:ext uri="{FF2B5EF4-FFF2-40B4-BE49-F238E27FC236}">
                <a16:creationId xmlns:a16="http://schemas.microsoft.com/office/drawing/2014/main" id="{C0A5D3E9-D8A8-4BFC-8519-A5A28E7978CB}"/>
              </a:ext>
            </a:extLst>
          </p:cNvPr>
          <p:cNvSpPr>
            <a:spLocks noGrp="1"/>
          </p:cNvSpPr>
          <p:nvPr>
            <p:ph idx="1"/>
          </p:nvPr>
        </p:nvSpPr>
        <p:spPr/>
        <p:txBody>
          <a:bodyPr>
            <a:normAutofit lnSpcReduction="10000"/>
          </a:bodyPr>
          <a:lstStyle/>
          <a:p>
            <a:r>
              <a:rPr lang="en-US" dirty="0"/>
              <a:t>Features:</a:t>
            </a:r>
          </a:p>
          <a:p>
            <a:pPr lvl="1"/>
            <a:r>
              <a:rPr lang="en-US" dirty="0"/>
              <a:t>Commodities include: children, prestige, self-esteem, health, altruism, envy, and pleasures of the senses</a:t>
            </a:r>
          </a:p>
          <a:p>
            <a:pPr lvl="1"/>
            <a:r>
              <a:rPr lang="en-US" dirty="0"/>
              <a:t>Shadow prices are equal to the costs of production </a:t>
            </a:r>
          </a:p>
          <a:p>
            <a:pPr lvl="1"/>
            <a:r>
              <a:rPr lang="en-US" dirty="0"/>
              <a:t>Implies a special relation between goods and time used to produce the same commodity</a:t>
            </a:r>
          </a:p>
          <a:p>
            <a:pPr lvl="1"/>
            <a:endParaRPr lang="en-US" dirty="0"/>
          </a:p>
          <a:p>
            <a:r>
              <a:rPr lang="en-US" dirty="0"/>
              <a:t>Examples:</a:t>
            </a:r>
          </a:p>
          <a:p>
            <a:pPr lvl="1"/>
            <a:r>
              <a:rPr lang="en-US" dirty="0"/>
              <a:t>Meat, stove, and household member’s labor time are inputs into the production of health.</a:t>
            </a:r>
          </a:p>
          <a:p>
            <a:pPr lvl="1"/>
            <a:r>
              <a:rPr lang="en-US" dirty="0"/>
              <a:t>Parental time and nursery schools are substitutes in the production of children.</a:t>
            </a:r>
          </a:p>
        </p:txBody>
      </p:sp>
      <p:sp>
        <p:nvSpPr>
          <p:cNvPr id="4" name="Footer Placeholder 3">
            <a:extLst>
              <a:ext uri="{FF2B5EF4-FFF2-40B4-BE49-F238E27FC236}">
                <a16:creationId xmlns:a16="http://schemas.microsoft.com/office/drawing/2014/main" id="{73131C65-9FDC-4EF0-91A3-2F48C0997267}"/>
              </a:ext>
            </a:extLst>
          </p:cNvPr>
          <p:cNvSpPr>
            <a:spLocks noGrp="1"/>
          </p:cNvSpPr>
          <p:nvPr>
            <p:ph type="ftr" sz="quarter" idx="11"/>
          </p:nvPr>
        </p:nvSpPr>
        <p:spPr/>
        <p:txBody>
          <a:bodyPr/>
          <a:lstStyle/>
          <a:p>
            <a:r>
              <a:rPr lang="en-US"/>
              <a:t>2019 Gender and Economics Summer School: Session 2</a:t>
            </a:r>
          </a:p>
        </p:txBody>
      </p:sp>
      <p:sp>
        <p:nvSpPr>
          <p:cNvPr id="5" name="Slide Number Placeholder 4">
            <a:extLst>
              <a:ext uri="{FF2B5EF4-FFF2-40B4-BE49-F238E27FC236}">
                <a16:creationId xmlns:a16="http://schemas.microsoft.com/office/drawing/2014/main" id="{07E4129B-41C5-4F40-A65F-C9DE8D057B78}"/>
              </a:ext>
            </a:extLst>
          </p:cNvPr>
          <p:cNvSpPr>
            <a:spLocks noGrp="1"/>
          </p:cNvSpPr>
          <p:nvPr>
            <p:ph type="sldNum" sz="quarter" idx="12"/>
          </p:nvPr>
        </p:nvSpPr>
        <p:spPr/>
        <p:txBody>
          <a:bodyPr/>
          <a:lstStyle/>
          <a:p>
            <a:fld id="{73E07928-5193-4C9C-A9AE-2900ADB092A8}" type="slidenum">
              <a:rPr lang="en-US" smtClean="0"/>
              <a:t>25</a:t>
            </a:fld>
            <a:endParaRPr lang="en-US"/>
          </a:p>
        </p:txBody>
      </p:sp>
    </p:spTree>
    <p:extLst>
      <p:ext uri="{BB962C8B-B14F-4D97-AF65-F5344CB8AC3E}">
        <p14:creationId xmlns:p14="http://schemas.microsoft.com/office/powerpoint/2010/main" val="20927713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74658-3C06-4483-81A9-BA49DA4A488E}"/>
              </a:ext>
            </a:extLst>
          </p:cNvPr>
          <p:cNvSpPr>
            <a:spLocks noGrp="1"/>
          </p:cNvSpPr>
          <p:nvPr>
            <p:ph type="title"/>
          </p:nvPr>
        </p:nvSpPr>
        <p:spPr/>
        <p:txBody>
          <a:bodyPr/>
          <a:lstStyle/>
          <a:p>
            <a:r>
              <a:rPr lang="en-US" b="1" dirty="0"/>
              <a:t>Household “Full Income”</a:t>
            </a:r>
          </a:p>
        </p:txBody>
      </p:sp>
      <p:sp>
        <p:nvSpPr>
          <p:cNvPr id="3" name="Content Placeholder 2">
            <a:extLst>
              <a:ext uri="{FF2B5EF4-FFF2-40B4-BE49-F238E27FC236}">
                <a16:creationId xmlns:a16="http://schemas.microsoft.com/office/drawing/2014/main" id="{B3EDBDF7-16C3-49C1-8E6D-CC0F8E309FA9}"/>
              </a:ext>
            </a:extLst>
          </p:cNvPr>
          <p:cNvSpPr>
            <a:spLocks noGrp="1"/>
          </p:cNvSpPr>
          <p:nvPr>
            <p:ph idx="1"/>
          </p:nvPr>
        </p:nvSpPr>
        <p:spPr/>
        <p:txBody>
          <a:bodyPr/>
          <a:lstStyle/>
          <a:p>
            <a:r>
              <a:rPr lang="en-US" dirty="0"/>
              <a:t>Household resources are measured by what is called </a:t>
            </a:r>
            <a:r>
              <a:rPr lang="en-US" b="1" i="1" dirty="0">
                <a:solidFill>
                  <a:srgbClr val="00B0F0"/>
                </a:solidFill>
              </a:rPr>
              <a:t>full income </a:t>
            </a:r>
            <a:endParaRPr lang="en-US" dirty="0"/>
          </a:p>
          <a:p>
            <a:r>
              <a:rPr lang="en-US" b="1" dirty="0"/>
              <a:t>Full income </a:t>
            </a:r>
            <a:r>
              <a:rPr lang="en-US" dirty="0"/>
              <a:t>= the sum of money and that which is foregone or “lost” by use of time and goods to obtain utility</a:t>
            </a:r>
          </a:p>
          <a:p>
            <a:r>
              <a:rPr lang="en-US" dirty="0"/>
              <a:t>Therefore:</a:t>
            </a:r>
          </a:p>
          <a:p>
            <a:pPr lvl="1"/>
            <a:r>
              <a:rPr lang="en-US" dirty="0"/>
              <a:t>When one spouse stays out of the job market to raise children or manage the household, the </a:t>
            </a:r>
            <a:r>
              <a:rPr lang="en-US" b="1" i="1" dirty="0"/>
              <a:t>opportunity cost of time</a:t>
            </a:r>
            <a:r>
              <a:rPr lang="en-US" dirty="0"/>
              <a:t> is what is given up, and presumably the use of this time in the household is more valuable than whatever would be gained (financially or otherwise) if that spouse had remained in the labor force.</a:t>
            </a:r>
          </a:p>
        </p:txBody>
      </p:sp>
      <p:sp>
        <p:nvSpPr>
          <p:cNvPr id="4" name="Footer Placeholder 3">
            <a:extLst>
              <a:ext uri="{FF2B5EF4-FFF2-40B4-BE49-F238E27FC236}">
                <a16:creationId xmlns:a16="http://schemas.microsoft.com/office/drawing/2014/main" id="{BA2E8AF8-0B9F-494C-AFF0-9DEE5AE05575}"/>
              </a:ext>
            </a:extLst>
          </p:cNvPr>
          <p:cNvSpPr>
            <a:spLocks noGrp="1"/>
          </p:cNvSpPr>
          <p:nvPr>
            <p:ph type="ftr" sz="quarter" idx="11"/>
          </p:nvPr>
        </p:nvSpPr>
        <p:spPr/>
        <p:txBody>
          <a:bodyPr/>
          <a:lstStyle/>
          <a:p>
            <a:r>
              <a:rPr lang="en-US"/>
              <a:t>2019 Gender and Economics Summer School: Session 2</a:t>
            </a:r>
          </a:p>
        </p:txBody>
      </p:sp>
      <p:sp>
        <p:nvSpPr>
          <p:cNvPr id="5" name="Slide Number Placeholder 4">
            <a:extLst>
              <a:ext uri="{FF2B5EF4-FFF2-40B4-BE49-F238E27FC236}">
                <a16:creationId xmlns:a16="http://schemas.microsoft.com/office/drawing/2014/main" id="{87ED89E9-6FE2-4DF5-B64B-87630F4206DB}"/>
              </a:ext>
            </a:extLst>
          </p:cNvPr>
          <p:cNvSpPr>
            <a:spLocks noGrp="1"/>
          </p:cNvSpPr>
          <p:nvPr>
            <p:ph type="sldNum" sz="quarter" idx="12"/>
          </p:nvPr>
        </p:nvSpPr>
        <p:spPr/>
        <p:txBody>
          <a:bodyPr/>
          <a:lstStyle/>
          <a:p>
            <a:fld id="{73E07928-5193-4C9C-A9AE-2900ADB092A8}" type="slidenum">
              <a:rPr lang="en-US" smtClean="0"/>
              <a:t>26</a:t>
            </a:fld>
            <a:endParaRPr lang="en-US"/>
          </a:p>
        </p:txBody>
      </p:sp>
    </p:spTree>
    <p:extLst>
      <p:ext uri="{BB962C8B-B14F-4D97-AF65-F5344CB8AC3E}">
        <p14:creationId xmlns:p14="http://schemas.microsoft.com/office/powerpoint/2010/main" val="3499426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6A98F-FCD1-4741-B8B1-D60D0BDAAA84}"/>
              </a:ext>
            </a:extLst>
          </p:cNvPr>
          <p:cNvSpPr>
            <a:spLocks noGrp="1"/>
          </p:cNvSpPr>
          <p:nvPr>
            <p:ph type="title"/>
          </p:nvPr>
        </p:nvSpPr>
        <p:spPr/>
        <p:txBody>
          <a:bodyPr/>
          <a:lstStyle/>
          <a:p>
            <a:r>
              <a:rPr lang="en-US" b="1" dirty="0"/>
              <a:t>Household Division of Labor</a:t>
            </a:r>
          </a:p>
        </p:txBody>
      </p:sp>
      <p:sp>
        <p:nvSpPr>
          <p:cNvPr id="3" name="Content Placeholder 2">
            <a:extLst>
              <a:ext uri="{FF2B5EF4-FFF2-40B4-BE49-F238E27FC236}">
                <a16:creationId xmlns:a16="http://schemas.microsoft.com/office/drawing/2014/main" id="{FA9F58E9-20BC-4866-BE77-38534E069487}"/>
              </a:ext>
            </a:extLst>
          </p:cNvPr>
          <p:cNvSpPr>
            <a:spLocks noGrp="1"/>
          </p:cNvSpPr>
          <p:nvPr>
            <p:ph idx="1"/>
          </p:nvPr>
        </p:nvSpPr>
        <p:spPr/>
        <p:txBody>
          <a:bodyPr/>
          <a:lstStyle/>
          <a:p>
            <a:r>
              <a:rPr lang="en-US" dirty="0"/>
              <a:t>Division of labor:</a:t>
            </a:r>
          </a:p>
          <a:p>
            <a:pPr lvl="1"/>
            <a:r>
              <a:rPr lang="en-US" dirty="0"/>
              <a:t>Based on the theory of </a:t>
            </a:r>
            <a:r>
              <a:rPr lang="en-US" b="1" dirty="0"/>
              <a:t>comparative advantage</a:t>
            </a:r>
          </a:p>
          <a:p>
            <a:pPr lvl="1"/>
            <a:r>
              <a:rPr lang="en-US" dirty="0"/>
              <a:t>Determined by </a:t>
            </a:r>
            <a:r>
              <a:rPr lang="en-US" b="1" dirty="0"/>
              <a:t>marginal productivities </a:t>
            </a:r>
            <a:r>
              <a:rPr lang="en-US" dirty="0"/>
              <a:t>(economic maximizing principles)</a:t>
            </a:r>
          </a:p>
          <a:p>
            <a:pPr marL="457200" lvl="1" indent="0">
              <a:buNone/>
            </a:pPr>
            <a:endParaRPr lang="en-US" dirty="0"/>
          </a:p>
          <a:p>
            <a:r>
              <a:rPr lang="en-US" dirty="0"/>
              <a:t>Specialization in households:</a:t>
            </a:r>
          </a:p>
          <a:p>
            <a:pPr lvl="1"/>
            <a:r>
              <a:rPr lang="en-US" dirty="0"/>
              <a:t>Theorem 2.1 – complete specialization</a:t>
            </a:r>
          </a:p>
          <a:p>
            <a:pPr lvl="1"/>
            <a:r>
              <a:rPr lang="en-US" dirty="0"/>
              <a:t>Theorem 2.2 – specialization determines type of capital invested</a:t>
            </a:r>
          </a:p>
          <a:p>
            <a:pPr lvl="1"/>
            <a:r>
              <a:rPr lang="en-US" dirty="0"/>
              <a:t>Theorem 4 – with constraint or increasing returns to scale, complete specialization</a:t>
            </a:r>
          </a:p>
        </p:txBody>
      </p:sp>
      <p:sp>
        <p:nvSpPr>
          <p:cNvPr id="4" name="Footer Placeholder 3">
            <a:extLst>
              <a:ext uri="{FF2B5EF4-FFF2-40B4-BE49-F238E27FC236}">
                <a16:creationId xmlns:a16="http://schemas.microsoft.com/office/drawing/2014/main" id="{A13188E2-4185-45E1-82A6-84DF57EAE9FC}"/>
              </a:ext>
            </a:extLst>
          </p:cNvPr>
          <p:cNvSpPr>
            <a:spLocks noGrp="1"/>
          </p:cNvSpPr>
          <p:nvPr>
            <p:ph type="ftr" sz="quarter" idx="11"/>
          </p:nvPr>
        </p:nvSpPr>
        <p:spPr/>
        <p:txBody>
          <a:bodyPr/>
          <a:lstStyle/>
          <a:p>
            <a:r>
              <a:rPr lang="en-US"/>
              <a:t>2019 Gender and Economics Summer School: Session 2</a:t>
            </a:r>
          </a:p>
        </p:txBody>
      </p:sp>
      <p:sp>
        <p:nvSpPr>
          <p:cNvPr id="5" name="Slide Number Placeholder 4">
            <a:extLst>
              <a:ext uri="{FF2B5EF4-FFF2-40B4-BE49-F238E27FC236}">
                <a16:creationId xmlns:a16="http://schemas.microsoft.com/office/drawing/2014/main" id="{99F0C0B7-68B0-47EE-8BFA-5BE3B4E4C18A}"/>
              </a:ext>
            </a:extLst>
          </p:cNvPr>
          <p:cNvSpPr>
            <a:spLocks noGrp="1"/>
          </p:cNvSpPr>
          <p:nvPr>
            <p:ph type="sldNum" sz="quarter" idx="12"/>
          </p:nvPr>
        </p:nvSpPr>
        <p:spPr/>
        <p:txBody>
          <a:bodyPr/>
          <a:lstStyle/>
          <a:p>
            <a:fld id="{73E07928-5193-4C9C-A9AE-2900ADB092A8}" type="slidenum">
              <a:rPr lang="en-US" smtClean="0"/>
              <a:t>27</a:t>
            </a:fld>
            <a:endParaRPr lang="en-US"/>
          </a:p>
        </p:txBody>
      </p:sp>
    </p:spTree>
    <p:extLst>
      <p:ext uri="{BB962C8B-B14F-4D97-AF65-F5344CB8AC3E}">
        <p14:creationId xmlns:p14="http://schemas.microsoft.com/office/powerpoint/2010/main" val="24241238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794932"/>
            <a:ext cx="10515600" cy="4094163"/>
          </a:xfrm>
        </p:spPr>
        <p:txBody>
          <a:bodyPr>
            <a:noAutofit/>
          </a:bodyPr>
          <a:lstStyle/>
          <a:p>
            <a:r>
              <a:rPr lang="en-US" sz="3200" dirty="0">
                <a:cs typeface="Times New Roman" panose="02020603050405020304" pitchFamily="18" charset="0"/>
              </a:rPr>
              <a:t>“Households with only men or only women are less efficient because they are unable to profit from the sexual difference in comparative advantage.”</a:t>
            </a:r>
          </a:p>
          <a:p>
            <a:pPr marL="0" indent="0">
              <a:buNone/>
            </a:pPr>
            <a:endParaRPr lang="en-US" sz="1600" dirty="0">
              <a:cs typeface="Times New Roman" panose="02020603050405020304" pitchFamily="18" charset="0"/>
            </a:endParaRPr>
          </a:p>
          <a:p>
            <a:r>
              <a:rPr lang="en-US" sz="3200" dirty="0">
                <a:cs typeface="Times New Roman" panose="02020603050405020304" pitchFamily="18" charset="0"/>
              </a:rPr>
              <a:t>“Specialized investments and time allocation together with biological differences in comparative advantage imply that married men specialize in the market sector and married women in the household sector.”</a:t>
            </a:r>
          </a:p>
        </p:txBody>
      </p:sp>
      <p:sp>
        <p:nvSpPr>
          <p:cNvPr id="4" name="Footer Placeholder 3">
            <a:extLst>
              <a:ext uri="{FF2B5EF4-FFF2-40B4-BE49-F238E27FC236}">
                <a16:creationId xmlns:a16="http://schemas.microsoft.com/office/drawing/2014/main" id="{6A9ADC41-1C66-4A63-9609-CEFD80E57761}"/>
              </a:ext>
            </a:extLst>
          </p:cNvPr>
          <p:cNvSpPr>
            <a:spLocks noGrp="1"/>
          </p:cNvSpPr>
          <p:nvPr>
            <p:ph type="ftr" sz="quarter" idx="11"/>
          </p:nvPr>
        </p:nvSpPr>
        <p:spPr/>
        <p:txBody>
          <a:bodyPr/>
          <a:lstStyle/>
          <a:p>
            <a:r>
              <a:rPr lang="en-US"/>
              <a:t>2019 Gender and Economics Summer School: Session 2</a:t>
            </a:r>
          </a:p>
        </p:txBody>
      </p:sp>
      <p:sp>
        <p:nvSpPr>
          <p:cNvPr id="5" name="Slide Number Placeholder 4">
            <a:extLst>
              <a:ext uri="{FF2B5EF4-FFF2-40B4-BE49-F238E27FC236}">
                <a16:creationId xmlns:a16="http://schemas.microsoft.com/office/drawing/2014/main" id="{2D25C43F-7AD0-42D8-9304-1187E6BAE288}"/>
              </a:ext>
            </a:extLst>
          </p:cNvPr>
          <p:cNvSpPr>
            <a:spLocks noGrp="1"/>
          </p:cNvSpPr>
          <p:nvPr>
            <p:ph type="sldNum" sz="quarter" idx="12"/>
          </p:nvPr>
        </p:nvSpPr>
        <p:spPr/>
        <p:txBody>
          <a:bodyPr/>
          <a:lstStyle/>
          <a:p>
            <a:fld id="{73E07928-5193-4C9C-A9AE-2900ADB092A8}" type="slidenum">
              <a:rPr lang="en-US" smtClean="0"/>
              <a:t>28</a:t>
            </a:fld>
            <a:endParaRPr lang="en-US"/>
          </a:p>
        </p:txBody>
      </p:sp>
      <p:sp>
        <p:nvSpPr>
          <p:cNvPr id="8" name="Title 1">
            <a:extLst>
              <a:ext uri="{FF2B5EF4-FFF2-40B4-BE49-F238E27FC236}">
                <a16:creationId xmlns:a16="http://schemas.microsoft.com/office/drawing/2014/main" id="{410F114E-5E8C-42FA-A93F-85D5667668E9}"/>
              </a:ext>
            </a:extLst>
          </p:cNvPr>
          <p:cNvSpPr txBox="1">
            <a:spLocks/>
          </p:cNvSpPr>
          <p:nvPr/>
        </p:nvSpPr>
        <p:spPr>
          <a:xfrm>
            <a:off x="178157" y="681038"/>
            <a:ext cx="11835685" cy="89700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cs typeface="Times New Roman" panose="02020603050405020304" pitchFamily="18" charset="0"/>
              </a:rPr>
              <a:t>Sex-Specific Specialization (cont’d)</a:t>
            </a:r>
          </a:p>
        </p:txBody>
      </p:sp>
    </p:spTree>
    <p:extLst>
      <p:ext uri="{BB962C8B-B14F-4D97-AF65-F5344CB8AC3E}">
        <p14:creationId xmlns:p14="http://schemas.microsoft.com/office/powerpoint/2010/main" val="6475029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71558"/>
            <a:ext cx="10515600" cy="1231855"/>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Specialization and Exchange</a:t>
            </a:r>
          </a:p>
        </p:txBody>
      </p:sp>
      <p:sp>
        <p:nvSpPr>
          <p:cNvPr id="3" name="Content Placeholder 2"/>
          <p:cNvSpPr>
            <a:spLocks noGrp="1"/>
          </p:cNvSpPr>
          <p:nvPr>
            <p:ph idx="1"/>
          </p:nvPr>
        </p:nvSpPr>
        <p:spPr>
          <a:xfrm>
            <a:off x="838200" y="2082800"/>
            <a:ext cx="10515600" cy="4094163"/>
          </a:xfrm>
        </p:spPr>
        <p:txBody>
          <a:bodyPr>
            <a:normAutofit/>
          </a:bodyPr>
          <a:lstStyle/>
          <a:p>
            <a:r>
              <a:rPr lang="en-US" sz="3200" dirty="0">
                <a:latin typeface="Times New Roman" panose="02020603050405020304" pitchFamily="18" charset="0"/>
                <a:cs typeface="Times New Roman" panose="02020603050405020304" pitchFamily="18" charset="0"/>
              </a:rPr>
              <a:t>This theory states that family members should specialize in what they do relatively best, similar to “gains from trade” view of comparative advantage.</a:t>
            </a:r>
          </a:p>
          <a:p>
            <a:pPr marL="0" indent="0">
              <a:buNone/>
            </a:pPr>
            <a:endParaRPr lang="en-US" dirty="0">
              <a:latin typeface="Times New Roman" panose="02020603050405020304" pitchFamily="18" charset="0"/>
              <a:cs typeface="Times New Roman" panose="02020603050405020304" pitchFamily="18" charset="0"/>
            </a:endParaRPr>
          </a:p>
          <a:p>
            <a:pPr lvl="1"/>
            <a:r>
              <a:rPr lang="en-US" sz="3200" dirty="0">
                <a:latin typeface="Times New Roman" panose="02020603050405020304" pitchFamily="18" charset="0"/>
                <a:cs typeface="Times New Roman" panose="02020603050405020304" pitchFamily="18" charset="0"/>
              </a:rPr>
              <a:t>Ex: Women have a comparative advantage in domestic activities; men have comparative advantage in market activities. Both gain from specialization and exchange. </a:t>
            </a:r>
          </a:p>
        </p:txBody>
      </p:sp>
      <p:sp>
        <p:nvSpPr>
          <p:cNvPr id="4" name="Footer Placeholder 3">
            <a:extLst>
              <a:ext uri="{FF2B5EF4-FFF2-40B4-BE49-F238E27FC236}">
                <a16:creationId xmlns:a16="http://schemas.microsoft.com/office/drawing/2014/main" id="{5254586F-0ECD-4194-92C3-317172223E38}"/>
              </a:ext>
            </a:extLst>
          </p:cNvPr>
          <p:cNvSpPr>
            <a:spLocks noGrp="1"/>
          </p:cNvSpPr>
          <p:nvPr>
            <p:ph type="ftr" sz="quarter" idx="11"/>
          </p:nvPr>
        </p:nvSpPr>
        <p:spPr/>
        <p:txBody>
          <a:bodyPr/>
          <a:lstStyle/>
          <a:p>
            <a:r>
              <a:rPr lang="en-US"/>
              <a:t>2019 Gender and Economics Summer School: Session 2</a:t>
            </a:r>
          </a:p>
        </p:txBody>
      </p:sp>
      <p:sp>
        <p:nvSpPr>
          <p:cNvPr id="5" name="Slide Number Placeholder 4">
            <a:extLst>
              <a:ext uri="{FF2B5EF4-FFF2-40B4-BE49-F238E27FC236}">
                <a16:creationId xmlns:a16="http://schemas.microsoft.com/office/drawing/2014/main" id="{DC4F8135-4994-41E2-9331-BE173849EFB8}"/>
              </a:ext>
            </a:extLst>
          </p:cNvPr>
          <p:cNvSpPr>
            <a:spLocks noGrp="1"/>
          </p:cNvSpPr>
          <p:nvPr>
            <p:ph type="sldNum" sz="quarter" idx="12"/>
          </p:nvPr>
        </p:nvSpPr>
        <p:spPr/>
        <p:txBody>
          <a:bodyPr/>
          <a:lstStyle/>
          <a:p>
            <a:fld id="{73E07928-5193-4C9C-A9AE-2900ADB092A8}" type="slidenum">
              <a:rPr lang="en-US" smtClean="0"/>
              <a:t>29</a:t>
            </a:fld>
            <a:endParaRPr lang="en-US"/>
          </a:p>
        </p:txBody>
      </p:sp>
    </p:spTree>
    <p:extLst>
      <p:ext uri="{BB962C8B-B14F-4D97-AF65-F5344CB8AC3E}">
        <p14:creationId xmlns:p14="http://schemas.microsoft.com/office/powerpoint/2010/main" val="7884937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838200" y="983456"/>
            <a:ext cx="10515600" cy="1325563"/>
          </a:xfrm>
        </p:spPr>
        <p:txBody>
          <a:bodyPr>
            <a:normAutofit/>
          </a:bodyPr>
          <a:lstStyle/>
          <a:p>
            <a:pPr algn="ctr">
              <a:defRPr/>
            </a:pPr>
            <a:r>
              <a:rPr lang="en-US" b="1" dirty="0"/>
              <a:t>Quick Review: </a:t>
            </a:r>
            <a:br>
              <a:rPr lang="en-US" b="1" dirty="0"/>
            </a:br>
            <a:r>
              <a:rPr lang="en-US" b="1" dirty="0"/>
              <a:t>Main Features of Microeconomic Theory</a:t>
            </a:r>
          </a:p>
        </p:txBody>
      </p:sp>
      <p:sp>
        <p:nvSpPr>
          <p:cNvPr id="12291" name="Rectangle 3"/>
          <p:cNvSpPr>
            <a:spLocks noGrp="1" noChangeArrowheads="1"/>
          </p:cNvSpPr>
          <p:nvPr>
            <p:ph idx="1"/>
          </p:nvPr>
        </p:nvSpPr>
        <p:spPr>
          <a:xfrm>
            <a:off x="838200" y="2679700"/>
            <a:ext cx="10515600" cy="3497262"/>
          </a:xfrm>
        </p:spPr>
        <p:txBody>
          <a:bodyPr/>
          <a:lstStyle/>
          <a:p>
            <a:pPr eaLnBrk="1" hangingPunct="1">
              <a:defRPr/>
            </a:pPr>
            <a:r>
              <a:rPr lang="en-US" sz="3200" dirty="0"/>
              <a:t>Maximizing behavior (coordination of individual behavior by implicit or explicit markets )</a:t>
            </a:r>
          </a:p>
          <a:p>
            <a:pPr eaLnBrk="1" hangingPunct="1">
              <a:defRPr/>
            </a:pPr>
            <a:r>
              <a:rPr lang="en-US" sz="3200" dirty="0"/>
              <a:t>Market equilibrium</a:t>
            </a:r>
          </a:p>
          <a:p>
            <a:pPr eaLnBrk="1" hangingPunct="1">
              <a:defRPr/>
            </a:pPr>
            <a:r>
              <a:rPr lang="en-US" sz="3200" dirty="0"/>
              <a:t>Stable, given (exogenous) preferences</a:t>
            </a:r>
          </a:p>
        </p:txBody>
      </p:sp>
      <p:sp>
        <p:nvSpPr>
          <p:cNvPr id="13317" name="Footer Placeholder 6"/>
          <p:cNvSpPr>
            <a:spLocks noGrp="1"/>
          </p:cNvSpPr>
          <p:nvPr>
            <p:ph type="ftr" sz="quarter" idx="1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rtlCol="0" anchor="ctr" compatLnSpc="1">
            <a:prstTxWarp prst="textNoShape">
              <a:avLst/>
            </a:prstTxWarp>
          </a:bodyPr>
          <a:lstStyle>
            <a:lvl1pPr>
              <a:defRPr sz="2600">
                <a:solidFill>
                  <a:schemeClr val="tx1"/>
                </a:solidFill>
                <a:latin typeface="Perpetua" charset="0"/>
                <a:ea typeface="ＭＳ Ｐゴシック" charset="0"/>
              </a:defRPr>
            </a:lvl1pPr>
            <a:lvl2pPr marL="742950" indent="-285750">
              <a:defRPr sz="2400">
                <a:solidFill>
                  <a:schemeClr val="tx1"/>
                </a:solidFill>
                <a:latin typeface="Perpetua" charset="0"/>
                <a:ea typeface="ＭＳ Ｐゴシック" charset="0"/>
              </a:defRPr>
            </a:lvl2pPr>
            <a:lvl3pPr marL="1143000">
              <a:defRPr sz="2000">
                <a:solidFill>
                  <a:schemeClr val="tx1"/>
                </a:solidFill>
                <a:latin typeface="Perpetua" charset="0"/>
                <a:ea typeface="ＭＳ Ｐゴシック" charset="0"/>
              </a:defRPr>
            </a:lvl3pPr>
            <a:lvl4pPr marL="1600200">
              <a:defRPr sz="2000">
                <a:solidFill>
                  <a:schemeClr val="tx1"/>
                </a:solidFill>
                <a:latin typeface="Perpetua" charset="0"/>
                <a:ea typeface="ＭＳ Ｐゴシック" charset="0"/>
              </a:defRPr>
            </a:lvl4pPr>
            <a:lvl5pPr marL="2057400">
              <a:defRPr sz="2000">
                <a:solidFill>
                  <a:schemeClr val="tx1"/>
                </a:solidFill>
                <a:latin typeface="Perpetua" charset="0"/>
                <a:ea typeface="ＭＳ Ｐゴシック" charset="0"/>
              </a:defRPr>
            </a:lvl5pPr>
            <a:lvl6pPr marL="25146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6pPr>
            <a:lvl7pPr marL="29718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7pPr>
            <a:lvl8pPr marL="34290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8pPr>
            <a:lvl9pPr marL="38862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9pPr>
          </a:lstStyle>
          <a:p>
            <a:r>
              <a:rPr lang="en-US" sz="1400">
                <a:solidFill>
                  <a:schemeClr val="tx2"/>
                </a:solidFill>
                <a:latin typeface="Arial" charset="0"/>
              </a:rPr>
              <a:t>2019 Gender and Economics Summer School: Session 2</a:t>
            </a:r>
          </a:p>
        </p:txBody>
      </p:sp>
      <p:sp>
        <p:nvSpPr>
          <p:cNvPr id="6" name="Slide Number Placeholder 5"/>
          <p:cNvSpPr>
            <a:spLocks noGrp="1"/>
          </p:cNvSpPr>
          <p:nvPr>
            <p:ph type="sldNum" sz="quarter" idx="12"/>
          </p:nvPr>
        </p:nvSpPr>
        <p:spPr/>
        <p:txBody>
          <a:bodyPr/>
          <a:lstStyle/>
          <a:p>
            <a:fld id="{9AB24FF2-B1DC-2744-BC9B-622E1C688B9F}" type="slidenum">
              <a:rPr lang="en-US"/>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20107" t="18843" r="919" b="5324"/>
          <a:stretch/>
        </p:blipFill>
        <p:spPr>
          <a:xfrm>
            <a:off x="1543050" y="136525"/>
            <a:ext cx="9105899" cy="6357828"/>
          </a:xfrm>
          <a:prstGeom prst="rect">
            <a:avLst/>
          </a:prstGeom>
        </p:spPr>
      </p:pic>
      <p:sp>
        <p:nvSpPr>
          <p:cNvPr id="3" name="Footer Placeholder 2">
            <a:extLst>
              <a:ext uri="{FF2B5EF4-FFF2-40B4-BE49-F238E27FC236}">
                <a16:creationId xmlns:a16="http://schemas.microsoft.com/office/drawing/2014/main" id="{0015258C-232C-46EC-A987-E263CC5CCE31}"/>
              </a:ext>
            </a:extLst>
          </p:cNvPr>
          <p:cNvSpPr>
            <a:spLocks noGrp="1"/>
          </p:cNvSpPr>
          <p:nvPr>
            <p:ph type="ftr" sz="quarter" idx="11"/>
          </p:nvPr>
        </p:nvSpPr>
        <p:spPr/>
        <p:txBody>
          <a:bodyPr/>
          <a:lstStyle/>
          <a:p>
            <a:r>
              <a:rPr lang="en-US"/>
              <a:t>2019 Gender and Economics Summer School: Session 2</a:t>
            </a:r>
          </a:p>
        </p:txBody>
      </p:sp>
      <p:sp>
        <p:nvSpPr>
          <p:cNvPr id="4" name="Slide Number Placeholder 3">
            <a:extLst>
              <a:ext uri="{FF2B5EF4-FFF2-40B4-BE49-F238E27FC236}">
                <a16:creationId xmlns:a16="http://schemas.microsoft.com/office/drawing/2014/main" id="{A958D796-2DAB-472C-9CB4-0065DDE649C8}"/>
              </a:ext>
            </a:extLst>
          </p:cNvPr>
          <p:cNvSpPr>
            <a:spLocks noGrp="1"/>
          </p:cNvSpPr>
          <p:nvPr>
            <p:ph type="sldNum" sz="quarter" idx="12"/>
          </p:nvPr>
        </p:nvSpPr>
        <p:spPr/>
        <p:txBody>
          <a:bodyPr/>
          <a:lstStyle/>
          <a:p>
            <a:fld id="{73E07928-5193-4C9C-A9AE-2900ADB092A8}" type="slidenum">
              <a:rPr lang="en-US" smtClean="0"/>
              <a:t>30</a:t>
            </a:fld>
            <a:endParaRPr lang="en-US"/>
          </a:p>
        </p:txBody>
      </p:sp>
    </p:spTree>
    <p:extLst>
      <p:ext uri="{BB962C8B-B14F-4D97-AF65-F5344CB8AC3E}">
        <p14:creationId xmlns:p14="http://schemas.microsoft.com/office/powerpoint/2010/main" val="17673851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4C1D66-53EB-4E54-965D-232A596DD107}"/>
              </a:ext>
            </a:extLst>
          </p:cNvPr>
          <p:cNvSpPr>
            <a:spLocks noGrp="1"/>
          </p:cNvSpPr>
          <p:nvPr>
            <p:ph type="title"/>
          </p:nvPr>
        </p:nvSpPr>
        <p:spPr/>
        <p:txBody>
          <a:bodyPr/>
          <a:lstStyle/>
          <a:p>
            <a:pPr algn="ctr"/>
            <a:r>
              <a:rPr lang="en-US" b="1" dirty="0"/>
              <a:t>What Happens in this Household</a:t>
            </a:r>
            <a:r>
              <a:rPr lang="en-US" b="1" dirty="0" smtClean="0"/>
              <a:t>? </a:t>
            </a:r>
            <a:endParaRPr lang="en-US" b="1" dirty="0"/>
          </a:p>
        </p:txBody>
      </p:sp>
      <p:sp>
        <p:nvSpPr>
          <p:cNvPr id="5" name="Content Placeholder 4">
            <a:extLst>
              <a:ext uri="{FF2B5EF4-FFF2-40B4-BE49-F238E27FC236}">
                <a16:creationId xmlns:a16="http://schemas.microsoft.com/office/drawing/2014/main" id="{2D0A234C-075E-4E4E-ADA4-CB907AA4F7C6}"/>
              </a:ext>
            </a:extLst>
          </p:cNvPr>
          <p:cNvSpPr>
            <a:spLocks noGrp="1"/>
          </p:cNvSpPr>
          <p:nvPr>
            <p:ph idx="1"/>
          </p:nvPr>
        </p:nvSpPr>
        <p:spPr/>
        <p:txBody>
          <a:bodyPr>
            <a:normAutofit lnSpcReduction="10000"/>
          </a:bodyPr>
          <a:lstStyle/>
          <a:p>
            <a:r>
              <a:rPr lang="en-US" dirty="0"/>
              <a:t>We can draw the PPF for this two-person household by combining the two individual PPFs:</a:t>
            </a:r>
          </a:p>
          <a:p>
            <a:pPr lvl="1"/>
            <a:r>
              <a:rPr lang="en-US" dirty="0"/>
              <a:t>The </a:t>
            </a:r>
            <a:r>
              <a:rPr lang="en-US" b="1" dirty="0"/>
              <a:t>X-intercept</a:t>
            </a:r>
            <a:r>
              <a:rPr lang="en-US" dirty="0"/>
              <a:t> will be the quantity of home goods produced if both only work in </a:t>
            </a:r>
            <a:r>
              <a:rPr lang="en-US" b="1" dirty="0"/>
              <a:t>household production </a:t>
            </a:r>
            <a:r>
              <a:rPr lang="en-US" dirty="0"/>
              <a:t>(30 + 90 = 120)</a:t>
            </a:r>
            <a:endParaRPr lang="en-US" b="1" dirty="0"/>
          </a:p>
          <a:p>
            <a:pPr lvl="1"/>
            <a:r>
              <a:rPr lang="en-US" dirty="0"/>
              <a:t>The </a:t>
            </a:r>
            <a:r>
              <a:rPr lang="en-US" b="1" dirty="0"/>
              <a:t>Y-intercept </a:t>
            </a:r>
            <a:r>
              <a:rPr lang="en-US" dirty="0"/>
              <a:t>will be the quantity of market goods produced if both only work in </a:t>
            </a:r>
            <a:r>
              <a:rPr lang="en-US" b="1" dirty="0"/>
              <a:t>market production </a:t>
            </a:r>
            <a:r>
              <a:rPr lang="en-US" dirty="0"/>
              <a:t>(50 + 80 = 130)</a:t>
            </a:r>
            <a:endParaRPr lang="en-US" b="1" dirty="0"/>
          </a:p>
          <a:p>
            <a:r>
              <a:rPr lang="en-US" dirty="0"/>
              <a:t>Let’s assume that, as a household, they prefer to have some combination of household and market goods</a:t>
            </a:r>
          </a:p>
          <a:p>
            <a:pPr lvl="1"/>
            <a:r>
              <a:rPr lang="en-US" dirty="0"/>
              <a:t>Based on </a:t>
            </a:r>
            <a:r>
              <a:rPr lang="en-US" b="1" dirty="0"/>
              <a:t>comparative advantage, </a:t>
            </a:r>
            <a:r>
              <a:rPr lang="en-US" dirty="0"/>
              <a:t>who should be assigned to household production? (Kathy)</a:t>
            </a:r>
          </a:p>
          <a:p>
            <a:pPr lvl="1"/>
            <a:r>
              <a:rPr lang="en-US" dirty="0"/>
              <a:t>So, let’s have Kathy </a:t>
            </a:r>
            <a:r>
              <a:rPr lang="en-US" b="1" dirty="0"/>
              <a:t>specialize</a:t>
            </a:r>
            <a:r>
              <a:rPr lang="en-US" dirty="0"/>
              <a:t> in producing home goods (yielding 90) while Jim </a:t>
            </a:r>
            <a:r>
              <a:rPr lang="en-US" b="1" dirty="0"/>
              <a:t>specializes</a:t>
            </a:r>
            <a:r>
              <a:rPr lang="en-US" dirty="0"/>
              <a:t> in producing market goods (yielding 80)</a:t>
            </a:r>
          </a:p>
        </p:txBody>
      </p:sp>
      <p:sp>
        <p:nvSpPr>
          <p:cNvPr id="2" name="Footer Placeholder 1">
            <a:extLst>
              <a:ext uri="{FF2B5EF4-FFF2-40B4-BE49-F238E27FC236}">
                <a16:creationId xmlns:a16="http://schemas.microsoft.com/office/drawing/2014/main" id="{2596D685-B4F5-40E1-9100-7B83BFDC45C5}"/>
              </a:ext>
            </a:extLst>
          </p:cNvPr>
          <p:cNvSpPr>
            <a:spLocks noGrp="1"/>
          </p:cNvSpPr>
          <p:nvPr>
            <p:ph type="ftr" sz="quarter" idx="11"/>
          </p:nvPr>
        </p:nvSpPr>
        <p:spPr/>
        <p:txBody>
          <a:bodyPr/>
          <a:lstStyle/>
          <a:p>
            <a:r>
              <a:rPr lang="en-US"/>
              <a:t>2019 Gender and Economics Summer School: Session 2</a:t>
            </a:r>
          </a:p>
        </p:txBody>
      </p:sp>
      <p:sp>
        <p:nvSpPr>
          <p:cNvPr id="3" name="Slide Number Placeholder 2">
            <a:extLst>
              <a:ext uri="{FF2B5EF4-FFF2-40B4-BE49-F238E27FC236}">
                <a16:creationId xmlns:a16="http://schemas.microsoft.com/office/drawing/2014/main" id="{B12148B9-5FAA-4A7B-B65D-2ADB733EC437}"/>
              </a:ext>
            </a:extLst>
          </p:cNvPr>
          <p:cNvSpPr>
            <a:spLocks noGrp="1"/>
          </p:cNvSpPr>
          <p:nvPr>
            <p:ph type="sldNum" sz="quarter" idx="12"/>
          </p:nvPr>
        </p:nvSpPr>
        <p:spPr/>
        <p:txBody>
          <a:bodyPr/>
          <a:lstStyle/>
          <a:p>
            <a:fld id="{73E07928-5193-4C9C-A9AE-2900ADB092A8}" type="slidenum">
              <a:rPr lang="en-US" smtClean="0"/>
              <a:t>31</a:t>
            </a:fld>
            <a:endParaRPr lang="en-US"/>
          </a:p>
        </p:txBody>
      </p:sp>
    </p:spTree>
    <p:extLst>
      <p:ext uri="{BB962C8B-B14F-4D97-AF65-F5344CB8AC3E}">
        <p14:creationId xmlns:p14="http://schemas.microsoft.com/office/powerpoint/2010/main" val="10746740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F6ED9A9-06DB-4745-9B10-79DD202E982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3053" t="23919" r="26108" b="12501"/>
          <a:stretch/>
        </p:blipFill>
        <p:spPr>
          <a:xfrm>
            <a:off x="3069165" y="567855"/>
            <a:ext cx="6053669" cy="5971057"/>
          </a:xfrm>
          <a:prstGeom prst="rect">
            <a:avLst/>
          </a:prstGeom>
        </p:spPr>
      </p:pic>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25723" t="13056" r="18929" b="77267"/>
          <a:stretch/>
        </p:blipFill>
        <p:spPr>
          <a:xfrm>
            <a:off x="2390775" y="136525"/>
            <a:ext cx="7481358" cy="828675"/>
          </a:xfrm>
          <a:prstGeom prst="rect">
            <a:avLst/>
          </a:prstGeom>
        </p:spPr>
      </p:pic>
      <p:sp>
        <p:nvSpPr>
          <p:cNvPr id="3" name="Footer Placeholder 2">
            <a:extLst>
              <a:ext uri="{FF2B5EF4-FFF2-40B4-BE49-F238E27FC236}">
                <a16:creationId xmlns:a16="http://schemas.microsoft.com/office/drawing/2014/main" id="{4EFF56F3-028D-4979-A576-C0249A0A0B87}"/>
              </a:ext>
            </a:extLst>
          </p:cNvPr>
          <p:cNvSpPr>
            <a:spLocks noGrp="1"/>
          </p:cNvSpPr>
          <p:nvPr>
            <p:ph type="ftr" sz="quarter" idx="11"/>
          </p:nvPr>
        </p:nvSpPr>
        <p:spPr>
          <a:xfrm>
            <a:off x="4038600" y="6356350"/>
            <a:ext cx="4114800" cy="365125"/>
          </a:xfrm>
        </p:spPr>
        <p:txBody>
          <a:bodyPr/>
          <a:lstStyle/>
          <a:p>
            <a:r>
              <a:rPr lang="en-US"/>
              <a:t>2019 Gender and Economics Summer School: Session 2</a:t>
            </a:r>
          </a:p>
        </p:txBody>
      </p:sp>
      <p:sp>
        <p:nvSpPr>
          <p:cNvPr id="4" name="Slide Number Placeholder 3">
            <a:extLst>
              <a:ext uri="{FF2B5EF4-FFF2-40B4-BE49-F238E27FC236}">
                <a16:creationId xmlns:a16="http://schemas.microsoft.com/office/drawing/2014/main" id="{4F686B1C-B3DD-4CFD-98C8-3128D03BF624}"/>
              </a:ext>
            </a:extLst>
          </p:cNvPr>
          <p:cNvSpPr>
            <a:spLocks noGrp="1"/>
          </p:cNvSpPr>
          <p:nvPr>
            <p:ph type="sldNum" sz="quarter" idx="12"/>
          </p:nvPr>
        </p:nvSpPr>
        <p:spPr>
          <a:xfrm>
            <a:off x="8610600" y="6356350"/>
            <a:ext cx="2743200" cy="365125"/>
          </a:xfrm>
        </p:spPr>
        <p:txBody>
          <a:bodyPr/>
          <a:lstStyle/>
          <a:p>
            <a:fld id="{73E07928-5193-4C9C-A9AE-2900ADB092A8}" type="slidenum">
              <a:rPr lang="en-US" smtClean="0"/>
              <a:t>32</a:t>
            </a:fld>
            <a:endParaRPr lang="en-US"/>
          </a:p>
        </p:txBody>
      </p:sp>
      <p:sp>
        <p:nvSpPr>
          <p:cNvPr id="6" name="TextBox 5">
            <a:extLst>
              <a:ext uri="{FF2B5EF4-FFF2-40B4-BE49-F238E27FC236}">
                <a16:creationId xmlns:a16="http://schemas.microsoft.com/office/drawing/2014/main" id="{C10996A5-E988-4C8E-A0E8-11493691F1DE}"/>
              </a:ext>
            </a:extLst>
          </p:cNvPr>
          <p:cNvSpPr txBox="1"/>
          <p:nvPr/>
        </p:nvSpPr>
        <p:spPr>
          <a:xfrm>
            <a:off x="7422621" y="2206750"/>
            <a:ext cx="2624667" cy="923330"/>
          </a:xfrm>
          <a:prstGeom prst="rect">
            <a:avLst/>
          </a:prstGeom>
          <a:noFill/>
        </p:spPr>
        <p:txBody>
          <a:bodyPr wrap="square" rtlCol="0">
            <a:spAutoFit/>
          </a:bodyPr>
          <a:lstStyle/>
          <a:p>
            <a:r>
              <a:rPr lang="en-US" dirty="0"/>
              <a:t>Full specialization: </a:t>
            </a:r>
          </a:p>
          <a:p>
            <a:r>
              <a:rPr lang="en-US" dirty="0"/>
              <a:t>Jim 100% Market Goods</a:t>
            </a:r>
          </a:p>
          <a:p>
            <a:r>
              <a:rPr lang="en-US" dirty="0"/>
              <a:t>Kathy 100% Home Goods</a:t>
            </a:r>
          </a:p>
        </p:txBody>
      </p:sp>
      <p:sp>
        <p:nvSpPr>
          <p:cNvPr id="7" name="TextBox 6">
            <a:extLst>
              <a:ext uri="{FF2B5EF4-FFF2-40B4-BE49-F238E27FC236}">
                <a16:creationId xmlns:a16="http://schemas.microsoft.com/office/drawing/2014/main" id="{A83301AD-D7CE-4AE5-89D6-1F070D56818B}"/>
              </a:ext>
            </a:extLst>
          </p:cNvPr>
          <p:cNvSpPr txBox="1"/>
          <p:nvPr/>
        </p:nvSpPr>
        <p:spPr>
          <a:xfrm>
            <a:off x="4933419" y="1067755"/>
            <a:ext cx="2489202" cy="923330"/>
          </a:xfrm>
          <a:prstGeom prst="rect">
            <a:avLst/>
          </a:prstGeom>
          <a:noFill/>
        </p:spPr>
        <p:txBody>
          <a:bodyPr wrap="square" rtlCol="0">
            <a:spAutoFit/>
          </a:bodyPr>
          <a:lstStyle/>
          <a:p>
            <a:r>
              <a:rPr lang="en-US" dirty="0"/>
              <a:t>Partial specialization:  </a:t>
            </a:r>
          </a:p>
          <a:p>
            <a:r>
              <a:rPr lang="en-US" dirty="0"/>
              <a:t>Jim 100% Market Goods</a:t>
            </a:r>
          </a:p>
          <a:p>
            <a:r>
              <a:rPr lang="en-US" dirty="0"/>
              <a:t>Kathy splits time</a:t>
            </a:r>
          </a:p>
        </p:txBody>
      </p:sp>
      <p:sp>
        <p:nvSpPr>
          <p:cNvPr id="8" name="TextBox 7">
            <a:extLst>
              <a:ext uri="{FF2B5EF4-FFF2-40B4-BE49-F238E27FC236}">
                <a16:creationId xmlns:a16="http://schemas.microsoft.com/office/drawing/2014/main" id="{3309A727-1DE0-4909-97CD-120C00635CFE}"/>
              </a:ext>
            </a:extLst>
          </p:cNvPr>
          <p:cNvSpPr txBox="1"/>
          <p:nvPr/>
        </p:nvSpPr>
        <p:spPr>
          <a:xfrm>
            <a:off x="8023225" y="3745553"/>
            <a:ext cx="2948517" cy="923330"/>
          </a:xfrm>
          <a:prstGeom prst="rect">
            <a:avLst/>
          </a:prstGeom>
          <a:noFill/>
        </p:spPr>
        <p:txBody>
          <a:bodyPr wrap="square" rtlCol="0">
            <a:spAutoFit/>
          </a:bodyPr>
          <a:lstStyle/>
          <a:p>
            <a:r>
              <a:rPr lang="en-US" dirty="0"/>
              <a:t>Partial specialization:  </a:t>
            </a:r>
          </a:p>
          <a:p>
            <a:r>
              <a:rPr lang="en-US" dirty="0"/>
              <a:t>Kathy 100% Home Goods</a:t>
            </a:r>
          </a:p>
          <a:p>
            <a:r>
              <a:rPr lang="en-US" dirty="0"/>
              <a:t>Jim splits time</a:t>
            </a:r>
          </a:p>
        </p:txBody>
      </p:sp>
    </p:spTree>
    <p:extLst>
      <p:ext uri="{BB962C8B-B14F-4D97-AF65-F5344CB8AC3E}">
        <p14:creationId xmlns:p14="http://schemas.microsoft.com/office/powerpoint/2010/main" val="351162965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304" y="365126"/>
            <a:ext cx="11320530" cy="1012914"/>
          </a:xfrm>
        </p:spPr>
        <p:txBody>
          <a:bodyPr>
            <a:normAutofit/>
          </a:bodyPr>
          <a:lstStyle/>
          <a:p>
            <a:r>
              <a:rPr lang="en-US" sz="4000" b="1" dirty="0">
                <a:latin typeface="+mn-lt"/>
                <a:cs typeface="Times New Roman" panose="02020603050405020304" pitchFamily="18" charset="0"/>
              </a:rPr>
              <a:t>T</a:t>
            </a:r>
            <a:r>
              <a:rPr lang="en-US" sz="4000" b="1" dirty="0" smtClean="0">
                <a:latin typeface="+mn-lt"/>
                <a:cs typeface="Times New Roman" panose="02020603050405020304" pitchFamily="18" charset="0"/>
              </a:rPr>
              <a:t>reaties </a:t>
            </a:r>
            <a:r>
              <a:rPr lang="en-US" sz="4000" b="1" dirty="0">
                <a:latin typeface="+mn-lt"/>
                <a:cs typeface="Times New Roman" panose="02020603050405020304" pitchFamily="18" charset="0"/>
              </a:rPr>
              <a:t>on the  </a:t>
            </a:r>
            <a:r>
              <a:rPr lang="en-US" sz="4000" b="1" dirty="0" smtClean="0">
                <a:latin typeface="+mn-lt"/>
                <a:cs typeface="Times New Roman" panose="02020603050405020304" pitchFamily="18" charset="0"/>
              </a:rPr>
              <a:t>Family </a:t>
            </a:r>
            <a:r>
              <a:rPr lang="en-US" sz="4000" b="1" dirty="0">
                <a:latin typeface="+mn-lt"/>
                <a:cs typeface="Times New Roman" panose="02020603050405020304" pitchFamily="18" charset="0"/>
              </a:rPr>
              <a:t>(1991)</a:t>
            </a:r>
          </a:p>
        </p:txBody>
      </p:sp>
      <p:sp>
        <p:nvSpPr>
          <p:cNvPr id="3" name="Content Placeholder 2"/>
          <p:cNvSpPr>
            <a:spLocks noGrp="1"/>
          </p:cNvSpPr>
          <p:nvPr>
            <p:ph idx="1"/>
          </p:nvPr>
        </p:nvSpPr>
        <p:spPr/>
        <p:txBody>
          <a:bodyPr>
            <a:noAutofit/>
          </a:bodyPr>
          <a:lstStyle/>
          <a:p>
            <a:r>
              <a:rPr lang="en-US" sz="3200" dirty="0">
                <a:cs typeface="Times New Roman" panose="02020603050405020304" pitchFamily="18" charset="0"/>
              </a:rPr>
              <a:t>“Households with only men or only women are less efficient because they are unable to profit from the sexual difference in comparative advantage.”</a:t>
            </a:r>
          </a:p>
          <a:p>
            <a:endParaRPr lang="en-US" sz="3200" dirty="0">
              <a:cs typeface="Times New Roman" panose="02020603050405020304" pitchFamily="18" charset="0"/>
            </a:endParaRPr>
          </a:p>
          <a:p>
            <a:r>
              <a:rPr lang="en-US" sz="3200" dirty="0">
                <a:cs typeface="Times New Roman" panose="02020603050405020304" pitchFamily="18" charset="0"/>
              </a:rPr>
              <a:t>“Specialized investments and time allocation together with biological differences in comparative advantage imply that married men specialize in the market sector and married women in the household sector.”</a:t>
            </a:r>
          </a:p>
        </p:txBody>
      </p:sp>
    </p:spTree>
    <p:extLst>
      <p:ext uri="{BB962C8B-B14F-4D97-AF65-F5344CB8AC3E}">
        <p14:creationId xmlns:p14="http://schemas.microsoft.com/office/powerpoint/2010/main" val="26527481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761" y="365125"/>
            <a:ext cx="11436439" cy="1325563"/>
          </a:xfrm>
        </p:spPr>
        <p:txBody>
          <a:bodyPr/>
          <a:lstStyle/>
          <a:p>
            <a:pPr algn="ctr"/>
            <a:r>
              <a:rPr lang="en-US" dirty="0">
                <a:solidFill>
                  <a:srgbClr val="FF0000"/>
                </a:solidFill>
                <a:latin typeface="+mn-lt"/>
                <a:cs typeface="Times New Roman" panose="02020603050405020304" pitchFamily="18" charset="0"/>
              </a:rPr>
              <a:t>Gains from Specialization in the Household</a:t>
            </a:r>
          </a:p>
        </p:txBody>
      </p:sp>
      <p:sp>
        <p:nvSpPr>
          <p:cNvPr id="3" name="Content Placeholder 2"/>
          <p:cNvSpPr>
            <a:spLocks noGrp="1"/>
          </p:cNvSpPr>
          <p:nvPr>
            <p:ph idx="1"/>
          </p:nvPr>
        </p:nvSpPr>
        <p:spPr>
          <a:xfrm>
            <a:off x="838200" y="1507332"/>
            <a:ext cx="10515600" cy="5032375"/>
          </a:xfrm>
        </p:spPr>
        <p:txBody>
          <a:bodyPr>
            <a:normAutofit/>
          </a:bodyPr>
          <a:lstStyle/>
          <a:p>
            <a:r>
              <a:rPr lang="en-US" b="1" dirty="0">
                <a:cs typeface="Times New Roman" panose="02020603050405020304" pitchFamily="18" charset="0"/>
              </a:rPr>
              <a:t>Becker (1991), Theorem 2.1:</a:t>
            </a:r>
          </a:p>
          <a:p>
            <a:pPr marL="0" lvl="1" indent="0">
              <a:spcBef>
                <a:spcPts val="1000"/>
              </a:spcBef>
              <a:buNone/>
            </a:pPr>
            <a:r>
              <a:rPr lang="en-US" sz="2800" dirty="0">
                <a:cs typeface="Times New Roman" panose="02020603050405020304" pitchFamily="18" charset="0"/>
              </a:rPr>
              <a:t>“If members of a household have different comparative advantages, it is most “efficient” if everyone with a greater comparative advantage in the market specializes in the market and everyone with comparative advantage in the household specializes in household production.”</a:t>
            </a:r>
          </a:p>
          <a:p>
            <a:pPr marL="0" lvl="1" indent="0">
              <a:spcBef>
                <a:spcPts val="1000"/>
              </a:spcBef>
              <a:buNone/>
            </a:pPr>
            <a:endParaRPr lang="en-US" sz="2800" dirty="0">
              <a:cs typeface="Times New Roman" panose="02020603050405020304" pitchFamily="18" charset="0"/>
            </a:endParaRPr>
          </a:p>
          <a:p>
            <a:r>
              <a:rPr lang="en-US" b="1" dirty="0">
                <a:cs typeface="Times New Roman" panose="02020603050405020304" pitchFamily="18" charset="0"/>
              </a:rPr>
              <a:t>Becker (1991), Theorem 2.2:</a:t>
            </a:r>
          </a:p>
          <a:p>
            <a:pPr marL="0" indent="0">
              <a:buNone/>
            </a:pPr>
            <a:r>
              <a:rPr lang="en-US" dirty="0">
                <a:cs typeface="Times New Roman" panose="02020603050405020304" pitchFamily="18" charset="0"/>
              </a:rPr>
              <a:t>“If members of a household have different comparative advantages, it is most efficient  if members specializing in the market sector would invest only in market capital and members specializing in the household sector would invest only in household capital.”</a:t>
            </a:r>
          </a:p>
          <a:p>
            <a:pPr marL="457200" lvl="1" indent="0">
              <a:buNone/>
            </a:pPr>
            <a:endParaRPr lang="en-US" dirty="0"/>
          </a:p>
        </p:txBody>
      </p:sp>
      <p:sp>
        <p:nvSpPr>
          <p:cNvPr id="4" name="Footer Placeholder 3">
            <a:extLst>
              <a:ext uri="{FF2B5EF4-FFF2-40B4-BE49-F238E27FC236}">
                <a16:creationId xmlns:a16="http://schemas.microsoft.com/office/drawing/2014/main" id="{A63334FA-C7F9-4A51-9494-15140D06E97C}"/>
              </a:ext>
            </a:extLst>
          </p:cNvPr>
          <p:cNvSpPr>
            <a:spLocks noGrp="1"/>
          </p:cNvSpPr>
          <p:nvPr>
            <p:ph type="ftr" sz="quarter" idx="11"/>
          </p:nvPr>
        </p:nvSpPr>
        <p:spPr/>
        <p:txBody>
          <a:bodyPr/>
          <a:lstStyle/>
          <a:p>
            <a:r>
              <a:rPr lang="en-US"/>
              <a:t>2019 Gender and Economics Summer School: Session 2</a:t>
            </a:r>
          </a:p>
        </p:txBody>
      </p:sp>
      <p:sp>
        <p:nvSpPr>
          <p:cNvPr id="5" name="Slide Number Placeholder 4">
            <a:extLst>
              <a:ext uri="{FF2B5EF4-FFF2-40B4-BE49-F238E27FC236}">
                <a16:creationId xmlns:a16="http://schemas.microsoft.com/office/drawing/2014/main" id="{5D0F562C-5551-47F4-AB23-BA3E738E3E78}"/>
              </a:ext>
            </a:extLst>
          </p:cNvPr>
          <p:cNvSpPr>
            <a:spLocks noGrp="1"/>
          </p:cNvSpPr>
          <p:nvPr>
            <p:ph type="sldNum" sz="quarter" idx="12"/>
          </p:nvPr>
        </p:nvSpPr>
        <p:spPr/>
        <p:txBody>
          <a:bodyPr/>
          <a:lstStyle/>
          <a:p>
            <a:fld id="{73E07928-5193-4C9C-A9AE-2900ADB092A8}" type="slidenum">
              <a:rPr lang="en-US" smtClean="0"/>
              <a:t>34</a:t>
            </a:fld>
            <a:endParaRPr lang="en-US"/>
          </a:p>
        </p:txBody>
      </p:sp>
    </p:spTree>
    <p:extLst>
      <p:ext uri="{BB962C8B-B14F-4D97-AF65-F5344CB8AC3E}">
        <p14:creationId xmlns:p14="http://schemas.microsoft.com/office/powerpoint/2010/main" val="3204151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87157"/>
          </a:xfrm>
        </p:spPr>
        <p:txBody>
          <a:bodyPr>
            <a:normAutofit fontScale="90000"/>
          </a:bodyPr>
          <a:lstStyle/>
          <a:p>
            <a:pPr algn="ctr"/>
            <a:r>
              <a:rPr lang="en-US" dirty="0" smtClean="0">
                <a:latin typeface="+mn-lt"/>
                <a:cs typeface="Times New Roman" panose="02020603050405020304" pitchFamily="18" charset="0"/>
              </a:rPr>
              <a:t>Summary of the Features of the Becker (aka Neoclassical) </a:t>
            </a:r>
            <a:r>
              <a:rPr lang="en-US" dirty="0">
                <a:latin typeface="+mn-lt"/>
                <a:cs typeface="Times New Roman" panose="02020603050405020304" pitchFamily="18" charset="0"/>
              </a:rPr>
              <a:t>Model</a:t>
            </a:r>
          </a:p>
        </p:txBody>
      </p:sp>
      <p:sp>
        <p:nvSpPr>
          <p:cNvPr id="3" name="Content Placeholder 2"/>
          <p:cNvSpPr>
            <a:spLocks noGrp="1"/>
          </p:cNvSpPr>
          <p:nvPr>
            <p:ph idx="1"/>
          </p:nvPr>
        </p:nvSpPr>
        <p:spPr>
          <a:xfrm>
            <a:off x="838200" y="1352282"/>
            <a:ext cx="10515600" cy="4824681"/>
          </a:xfrm>
        </p:spPr>
        <p:txBody>
          <a:bodyPr>
            <a:normAutofit/>
          </a:bodyPr>
          <a:lstStyle/>
          <a:p>
            <a:r>
              <a:rPr lang="en-US" dirty="0">
                <a:cs typeface="Times New Roman" panose="02020603050405020304" pitchFamily="18" charset="0"/>
              </a:rPr>
              <a:t>Family operates efficiently</a:t>
            </a:r>
          </a:p>
          <a:p>
            <a:r>
              <a:rPr lang="en-US" sz="2800" dirty="0">
                <a:cs typeface="Times New Roman" panose="02020603050405020304" pitchFamily="18" charset="0"/>
              </a:rPr>
              <a:t>Consensus of preference (identical preference)</a:t>
            </a:r>
          </a:p>
          <a:p>
            <a:r>
              <a:rPr lang="en-US" sz="2800" dirty="0">
                <a:cs typeface="Times New Roman" panose="02020603050405020304" pitchFamily="18" charset="0"/>
              </a:rPr>
              <a:t>Households pool income/assets and altruist makes decision on behalf of the family</a:t>
            </a:r>
          </a:p>
          <a:p>
            <a:r>
              <a:rPr lang="en-US" sz="2800" dirty="0">
                <a:cs typeface="Times New Roman" panose="02020603050405020304" pitchFamily="18" charset="0"/>
              </a:rPr>
              <a:t>Family head – Altruistic or a benevolent dictator</a:t>
            </a:r>
          </a:p>
          <a:p>
            <a:r>
              <a:rPr lang="en-US" sz="2800" dirty="0">
                <a:cs typeface="Times New Roman" panose="02020603050405020304" pitchFamily="18" charset="0"/>
              </a:rPr>
              <a:t>Altruist has complete information about the beneficiaries’ preferences</a:t>
            </a:r>
          </a:p>
          <a:p>
            <a:r>
              <a:rPr lang="en-US" sz="2800" dirty="0">
                <a:cs typeface="Times New Roman" panose="02020603050405020304" pitchFamily="18" charset="0"/>
              </a:rPr>
              <a:t>Households allocate resources in the same way regardless of how and who has the resources</a:t>
            </a:r>
          </a:p>
          <a:p>
            <a:pPr lvl="1"/>
            <a:endParaRPr lang="en-US" dirty="0"/>
          </a:p>
          <a:p>
            <a:endParaRPr lang="en-US" dirty="0"/>
          </a:p>
        </p:txBody>
      </p:sp>
    </p:spTree>
    <p:extLst>
      <p:ext uri="{BB962C8B-B14F-4D97-AF65-F5344CB8AC3E}">
        <p14:creationId xmlns:p14="http://schemas.microsoft.com/office/powerpoint/2010/main" val="40765153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64430"/>
          </a:xfrm>
        </p:spPr>
        <p:txBody>
          <a:bodyPr/>
          <a:lstStyle/>
          <a:p>
            <a:pPr algn="ctr"/>
            <a:r>
              <a:rPr lang="en-US" dirty="0">
                <a:latin typeface="+mn-lt"/>
                <a:cs typeface="Times New Roman" panose="02020603050405020304" pitchFamily="18" charset="0"/>
              </a:rPr>
              <a:t>The </a:t>
            </a:r>
            <a:r>
              <a:rPr lang="en-US" dirty="0" err="1" smtClean="0">
                <a:latin typeface="+mn-lt"/>
                <a:cs typeface="Times New Roman" panose="02020603050405020304" pitchFamily="18" charset="0"/>
              </a:rPr>
              <a:t>Benevelont</a:t>
            </a:r>
            <a:r>
              <a:rPr lang="en-US" dirty="0" smtClean="0">
                <a:latin typeface="+mn-lt"/>
                <a:cs typeface="Times New Roman" panose="02020603050405020304" pitchFamily="18" charset="0"/>
              </a:rPr>
              <a:t> Dictator</a:t>
            </a:r>
            <a:endParaRPr lang="en-US" dirty="0">
              <a:latin typeface="+mn-lt"/>
              <a:cs typeface="Times New Roman" panose="02020603050405020304" pitchFamily="18" charset="0"/>
            </a:endParaRPr>
          </a:p>
        </p:txBody>
      </p:sp>
      <p:sp>
        <p:nvSpPr>
          <p:cNvPr id="3" name="Content Placeholder 2"/>
          <p:cNvSpPr>
            <a:spLocks noGrp="1"/>
          </p:cNvSpPr>
          <p:nvPr>
            <p:ph idx="1"/>
          </p:nvPr>
        </p:nvSpPr>
        <p:spPr>
          <a:xfrm>
            <a:off x="838200" y="1429556"/>
            <a:ext cx="10515600" cy="4747407"/>
          </a:xfrm>
        </p:spPr>
        <p:txBody>
          <a:bodyPr>
            <a:normAutofit/>
          </a:bodyPr>
          <a:lstStyle/>
          <a:p>
            <a:r>
              <a:rPr lang="en-US" dirty="0">
                <a:cs typeface="Times New Roman" panose="02020603050405020304" pitchFamily="18" charset="0"/>
              </a:rPr>
              <a:t>S</a:t>
            </a:r>
            <a:r>
              <a:rPr lang="en-US" dirty="0" smtClean="0">
                <a:cs typeface="Times New Roman" panose="02020603050405020304" pitchFamily="18" charset="0"/>
              </a:rPr>
              <a:t>ingles </a:t>
            </a:r>
            <a:r>
              <a:rPr lang="en-US" dirty="0">
                <a:cs typeface="Times New Roman" panose="02020603050405020304" pitchFamily="18" charset="0"/>
              </a:rPr>
              <a:t>out one family member (typically male) as an altruistic decision maker (benevolent dictator)</a:t>
            </a:r>
          </a:p>
          <a:p>
            <a:pPr lvl="1"/>
            <a:r>
              <a:rPr lang="en-US" sz="2800" dirty="0" err="1" smtClean="0">
                <a:cs typeface="Times New Roman" panose="02020603050405020304" pitchFamily="18" charset="0"/>
              </a:rPr>
              <a:t>Decisionmaker</a:t>
            </a:r>
            <a:r>
              <a:rPr lang="en-US" sz="2800" dirty="0" smtClean="0">
                <a:cs typeface="Times New Roman" panose="02020603050405020304" pitchFamily="18" charset="0"/>
              </a:rPr>
              <a:t> </a:t>
            </a:r>
            <a:r>
              <a:rPr lang="en-US" sz="2800" dirty="0">
                <a:cs typeface="Times New Roman" panose="02020603050405020304" pitchFamily="18" charset="0"/>
              </a:rPr>
              <a:t>allocates all the household resources based on what he/she thinks is best</a:t>
            </a:r>
          </a:p>
          <a:p>
            <a:pPr lvl="1"/>
            <a:r>
              <a:rPr lang="en-US" sz="2800" dirty="0">
                <a:cs typeface="Times New Roman" panose="02020603050405020304" pitchFamily="18" charset="0"/>
              </a:rPr>
              <a:t>Allocation of resources within the household- assumes an altruist who cares enough, relative to other members, to make positive transfers to each</a:t>
            </a:r>
          </a:p>
          <a:p>
            <a:pPr lvl="1"/>
            <a:r>
              <a:rPr lang="en-US" sz="2800" dirty="0">
                <a:cs typeface="Times New Roman" panose="02020603050405020304" pitchFamily="18" charset="0"/>
              </a:rPr>
              <a:t>Similar to the patriarchal notions of family structure where the male “head” rules over the family.</a:t>
            </a:r>
          </a:p>
        </p:txBody>
      </p:sp>
    </p:spTree>
    <p:extLst>
      <p:ext uri="{BB962C8B-B14F-4D97-AF65-F5344CB8AC3E}">
        <p14:creationId xmlns:p14="http://schemas.microsoft.com/office/powerpoint/2010/main" val="42553268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mn-lt"/>
                <a:cs typeface="Times New Roman" panose="02020603050405020304" pitchFamily="18" charset="0"/>
              </a:rPr>
              <a:t>Some </a:t>
            </a:r>
            <a:r>
              <a:rPr lang="en-US" dirty="0" smtClean="0">
                <a:latin typeface="+mn-lt"/>
                <a:cs typeface="Times New Roman" panose="02020603050405020304" pitchFamily="18" charset="0"/>
              </a:rPr>
              <a:t>questions to ponder:</a:t>
            </a:r>
            <a:endParaRPr lang="en-US" dirty="0">
              <a:latin typeface="+mn-lt"/>
              <a:cs typeface="Times New Roman" panose="02020603050405020304" pitchFamily="18" charset="0"/>
            </a:endParaRPr>
          </a:p>
        </p:txBody>
      </p:sp>
      <p:sp>
        <p:nvSpPr>
          <p:cNvPr id="3" name="Content Placeholder 2"/>
          <p:cNvSpPr>
            <a:spLocks noGrp="1"/>
          </p:cNvSpPr>
          <p:nvPr>
            <p:ph idx="1"/>
          </p:nvPr>
        </p:nvSpPr>
        <p:spPr>
          <a:xfrm>
            <a:off x="838200" y="1584101"/>
            <a:ext cx="10515600" cy="4592862"/>
          </a:xfrm>
        </p:spPr>
        <p:txBody>
          <a:bodyPr/>
          <a:lstStyle/>
          <a:p>
            <a:r>
              <a:rPr lang="en-US" sz="3200" dirty="0">
                <a:cs typeface="Times New Roman" panose="02020603050405020304" pitchFamily="18" charset="0"/>
              </a:rPr>
              <a:t>How is the individual (self) treated in conventional economics?</a:t>
            </a:r>
          </a:p>
          <a:p>
            <a:endParaRPr lang="en-US" sz="3200" dirty="0">
              <a:cs typeface="Times New Roman" panose="02020603050405020304" pitchFamily="18" charset="0"/>
            </a:endParaRPr>
          </a:p>
          <a:p>
            <a:r>
              <a:rPr lang="en-US" sz="3200" dirty="0">
                <a:cs typeface="Times New Roman" panose="02020603050405020304" pitchFamily="18" charset="0"/>
              </a:rPr>
              <a:t>How are relations or that people are social beings dealt with economic theories and models?</a:t>
            </a:r>
          </a:p>
          <a:p>
            <a:endParaRPr lang="en-US" sz="3200" dirty="0">
              <a:cs typeface="Times New Roman" panose="02020603050405020304" pitchFamily="18" charset="0"/>
            </a:endParaRPr>
          </a:p>
          <a:p>
            <a:r>
              <a:rPr lang="en-US" sz="3200" dirty="0">
                <a:cs typeface="Times New Roman" panose="02020603050405020304" pitchFamily="18" charset="0"/>
              </a:rPr>
              <a:t>Why is this problematic from the viewpoint of feminists?</a:t>
            </a:r>
          </a:p>
          <a:p>
            <a:endParaRPr lang="en-US" dirty="0"/>
          </a:p>
        </p:txBody>
      </p:sp>
    </p:spTree>
    <p:extLst>
      <p:ext uri="{BB962C8B-B14F-4D97-AF65-F5344CB8AC3E}">
        <p14:creationId xmlns:p14="http://schemas.microsoft.com/office/powerpoint/2010/main" val="13441997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mn-lt"/>
                <a:cs typeface="Times New Roman" panose="02020603050405020304" pitchFamily="18" charset="0"/>
              </a:rPr>
              <a:t>Which </a:t>
            </a:r>
            <a:r>
              <a:rPr lang="en-US" dirty="0" smtClean="0">
                <a:latin typeface="+mn-lt"/>
                <a:cs typeface="Times New Roman" panose="02020603050405020304" pitchFamily="18" charset="0"/>
              </a:rPr>
              <a:t>Household Model </a:t>
            </a:r>
            <a:r>
              <a:rPr lang="en-US" dirty="0">
                <a:latin typeface="+mn-lt"/>
                <a:cs typeface="Times New Roman" panose="02020603050405020304" pitchFamily="18" charset="0"/>
              </a:rPr>
              <a:t>to Use?</a:t>
            </a:r>
          </a:p>
        </p:txBody>
      </p:sp>
      <p:sp>
        <p:nvSpPr>
          <p:cNvPr id="3" name="Content Placeholder 2"/>
          <p:cNvSpPr>
            <a:spLocks noGrp="1"/>
          </p:cNvSpPr>
          <p:nvPr>
            <p:ph idx="1"/>
          </p:nvPr>
        </p:nvSpPr>
        <p:spPr/>
        <p:txBody>
          <a:bodyPr/>
          <a:lstStyle/>
          <a:p>
            <a:r>
              <a:rPr lang="en-US" sz="3200" dirty="0">
                <a:cs typeface="Times New Roman" panose="02020603050405020304" pitchFamily="18" charset="0"/>
              </a:rPr>
              <a:t>How do we decide which model to use?</a:t>
            </a:r>
          </a:p>
          <a:p>
            <a:endParaRPr lang="en-US" sz="3200" dirty="0">
              <a:cs typeface="Times New Roman" panose="02020603050405020304" pitchFamily="18" charset="0"/>
            </a:endParaRPr>
          </a:p>
          <a:p>
            <a:pPr lvl="1"/>
            <a:r>
              <a:rPr lang="en-US" sz="2800" dirty="0" smtClean="0">
                <a:cs typeface="Times New Roman" panose="02020603050405020304" pitchFamily="18" charset="0"/>
              </a:rPr>
              <a:t>Validity of assumptions</a:t>
            </a:r>
          </a:p>
          <a:p>
            <a:pPr marL="457200" lvl="1" indent="0">
              <a:buNone/>
            </a:pPr>
            <a:endParaRPr lang="en-US" sz="2800" dirty="0" smtClean="0">
              <a:cs typeface="Times New Roman" panose="02020603050405020304" pitchFamily="18" charset="0"/>
            </a:endParaRPr>
          </a:p>
          <a:p>
            <a:pPr lvl="1"/>
            <a:r>
              <a:rPr lang="en-US" sz="2800" dirty="0" smtClean="0">
                <a:cs typeface="Times New Roman" panose="02020603050405020304" pitchFamily="18" charset="0"/>
              </a:rPr>
              <a:t>Specific </a:t>
            </a:r>
            <a:r>
              <a:rPr lang="en-US" sz="2800" dirty="0">
                <a:cs typeface="Times New Roman" panose="02020603050405020304" pitchFamily="18" charset="0"/>
              </a:rPr>
              <a:t>policy </a:t>
            </a:r>
            <a:r>
              <a:rPr lang="en-US" sz="2800" dirty="0" smtClean="0">
                <a:cs typeface="Times New Roman" panose="02020603050405020304" pitchFamily="18" charset="0"/>
              </a:rPr>
              <a:t>objective</a:t>
            </a:r>
          </a:p>
          <a:p>
            <a:pPr marL="457200" lvl="1" indent="0">
              <a:buNone/>
            </a:pPr>
            <a:endParaRPr lang="en-US" sz="2800" dirty="0">
              <a:cs typeface="Times New Roman" panose="02020603050405020304" pitchFamily="18" charset="0"/>
            </a:endParaRPr>
          </a:p>
          <a:p>
            <a:pPr lvl="1"/>
            <a:r>
              <a:rPr lang="en-US" sz="2800" dirty="0">
                <a:cs typeface="Times New Roman" panose="02020603050405020304" pitchFamily="18" charset="0"/>
              </a:rPr>
              <a:t>Cultural context- which models are appropriate for US? For developing countries?</a:t>
            </a:r>
          </a:p>
          <a:p>
            <a:endParaRPr lang="en-US" dirty="0"/>
          </a:p>
        </p:txBody>
      </p:sp>
    </p:spTree>
    <p:extLst>
      <p:ext uri="{BB962C8B-B14F-4D97-AF65-F5344CB8AC3E}">
        <p14:creationId xmlns:p14="http://schemas.microsoft.com/office/powerpoint/2010/main" val="29856042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mn-lt"/>
                <a:cs typeface="Times New Roman" panose="02020603050405020304" pitchFamily="18" charset="0"/>
              </a:rPr>
              <a:t>Why does it matter?</a:t>
            </a:r>
          </a:p>
        </p:txBody>
      </p:sp>
      <p:sp>
        <p:nvSpPr>
          <p:cNvPr id="3" name="Content Placeholder 2"/>
          <p:cNvSpPr>
            <a:spLocks noGrp="1"/>
          </p:cNvSpPr>
          <p:nvPr>
            <p:ph idx="1"/>
          </p:nvPr>
        </p:nvSpPr>
        <p:spPr>
          <a:xfrm>
            <a:off x="838200" y="1455313"/>
            <a:ext cx="10515600" cy="5164428"/>
          </a:xfrm>
        </p:spPr>
        <p:txBody>
          <a:bodyPr>
            <a:noAutofit/>
          </a:bodyPr>
          <a:lstStyle/>
          <a:p>
            <a:r>
              <a:rPr lang="en-US" b="1" dirty="0" smtClean="0">
                <a:cs typeface="Times New Roman" panose="02020603050405020304" pitchFamily="18" charset="0"/>
              </a:rPr>
              <a:t>View of the </a:t>
            </a:r>
            <a:r>
              <a:rPr lang="en-US" b="1" dirty="0">
                <a:cs typeface="Times New Roman" panose="02020603050405020304" pitchFamily="18" charset="0"/>
              </a:rPr>
              <a:t>household affects the structure of surveys implemented</a:t>
            </a:r>
          </a:p>
          <a:p>
            <a:r>
              <a:rPr lang="en-US" b="1" dirty="0">
                <a:cs typeface="Times New Roman" panose="02020603050405020304" pitchFamily="18" charset="0"/>
              </a:rPr>
              <a:t>Data limits ability to look at individuals within household</a:t>
            </a:r>
          </a:p>
          <a:p>
            <a:r>
              <a:rPr lang="en-US" b="1" dirty="0">
                <a:cs typeface="Times New Roman" panose="02020603050405020304" pitchFamily="18" charset="0"/>
              </a:rPr>
              <a:t>Poverty reduction policies, tax structure</a:t>
            </a:r>
          </a:p>
          <a:p>
            <a:r>
              <a:rPr lang="en-US" b="1" dirty="0">
                <a:cs typeface="Times New Roman" panose="02020603050405020304" pitchFamily="18" charset="0"/>
              </a:rPr>
              <a:t>Consider the mechanism through which public policy affects individuals:</a:t>
            </a:r>
          </a:p>
          <a:p>
            <a:pPr lvl="1"/>
            <a:r>
              <a:rPr lang="en-US" sz="2800" b="1" dirty="0">
                <a:cs typeface="Times New Roman" panose="02020603050405020304" pitchFamily="18" charset="0"/>
              </a:rPr>
              <a:t>Divorce –threat model predicts that policies that improve the status of divorced women will shift resources within marriage towards wives</a:t>
            </a:r>
          </a:p>
          <a:p>
            <a:pPr lvl="1"/>
            <a:r>
              <a:rPr lang="en-US" sz="2800" b="1" dirty="0">
                <a:cs typeface="Times New Roman" panose="02020603050405020304" pitchFamily="18" charset="0"/>
              </a:rPr>
              <a:t>Separate-spheres ,model predicts that policies that affect control over resources within marriage will change distribution within marriage</a:t>
            </a:r>
          </a:p>
        </p:txBody>
      </p:sp>
    </p:spTree>
    <p:extLst>
      <p:ext uri="{BB962C8B-B14F-4D97-AF65-F5344CB8AC3E}">
        <p14:creationId xmlns:p14="http://schemas.microsoft.com/office/powerpoint/2010/main" val="659121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11A9C-2ED2-4431-AC71-701E8CFEA92F}"/>
              </a:ext>
            </a:extLst>
          </p:cNvPr>
          <p:cNvSpPr>
            <a:spLocks noGrp="1"/>
          </p:cNvSpPr>
          <p:nvPr>
            <p:ph type="title"/>
          </p:nvPr>
        </p:nvSpPr>
        <p:spPr>
          <a:xfrm>
            <a:off x="838200" y="887412"/>
            <a:ext cx="10515600" cy="1325563"/>
          </a:xfrm>
        </p:spPr>
        <p:txBody>
          <a:bodyPr>
            <a:normAutofit/>
          </a:bodyPr>
          <a:lstStyle/>
          <a:p>
            <a:pPr algn="ctr"/>
            <a:r>
              <a:rPr lang="en-US" sz="6000" dirty="0" smtClean="0">
                <a:solidFill>
                  <a:srgbClr val="FF0000"/>
                </a:solidFill>
                <a:latin typeface="+mn-lt"/>
              </a:rPr>
              <a:t>Lecture Outline</a:t>
            </a:r>
            <a:endParaRPr lang="en-US" sz="6000" dirty="0">
              <a:solidFill>
                <a:srgbClr val="FF0000"/>
              </a:solidFill>
              <a:latin typeface="+mn-lt"/>
            </a:endParaRPr>
          </a:p>
        </p:txBody>
      </p:sp>
      <p:sp>
        <p:nvSpPr>
          <p:cNvPr id="3" name="Content Placeholder 2">
            <a:extLst>
              <a:ext uri="{FF2B5EF4-FFF2-40B4-BE49-F238E27FC236}">
                <a16:creationId xmlns:a16="http://schemas.microsoft.com/office/drawing/2014/main" id="{7C013D70-07E6-408E-8106-702E37B142CC}"/>
              </a:ext>
            </a:extLst>
          </p:cNvPr>
          <p:cNvSpPr>
            <a:spLocks noGrp="1"/>
          </p:cNvSpPr>
          <p:nvPr>
            <p:ph idx="1"/>
          </p:nvPr>
        </p:nvSpPr>
        <p:spPr>
          <a:xfrm>
            <a:off x="2233612" y="2212975"/>
            <a:ext cx="7724776" cy="3333750"/>
          </a:xfrm>
        </p:spPr>
        <p:txBody>
          <a:bodyPr>
            <a:normAutofit/>
          </a:bodyPr>
          <a:lstStyle/>
          <a:p>
            <a:pPr marL="571500" indent="-571500">
              <a:buFont typeface="+mj-lt"/>
              <a:buAutoNum type="romanUcPeriod"/>
            </a:pPr>
            <a:r>
              <a:rPr lang="en-US" sz="3200" dirty="0"/>
              <a:t>Overview of New Household Economics</a:t>
            </a:r>
          </a:p>
          <a:p>
            <a:pPr marL="0" indent="0">
              <a:buNone/>
            </a:pPr>
            <a:endParaRPr lang="en-US" sz="3200" dirty="0"/>
          </a:p>
          <a:p>
            <a:pPr marL="571500" indent="-571500">
              <a:buFont typeface="+mj-lt"/>
              <a:buAutoNum type="romanUcPeriod" startAt="2"/>
            </a:pPr>
            <a:r>
              <a:rPr lang="en-US" sz="3200" dirty="0"/>
              <a:t>Becker’s Model of the Unitary Household</a:t>
            </a:r>
          </a:p>
          <a:p>
            <a:pPr lvl="1"/>
            <a:r>
              <a:rPr lang="en-US" sz="2800" dirty="0"/>
              <a:t>Rational Economic Man (</a:t>
            </a:r>
            <a:r>
              <a:rPr lang="en-US" sz="2800" i="1" dirty="0"/>
              <a:t>Homo </a:t>
            </a:r>
            <a:r>
              <a:rPr lang="en-US" sz="2800" i="1" dirty="0" err="1"/>
              <a:t>Economicus</a:t>
            </a:r>
            <a:r>
              <a:rPr lang="en-US" sz="2800" dirty="0"/>
              <a:t>)</a:t>
            </a:r>
          </a:p>
          <a:p>
            <a:pPr lvl="1"/>
            <a:r>
              <a:rPr lang="en-US" sz="2800" dirty="0"/>
              <a:t>Utility and Production Functions</a:t>
            </a:r>
          </a:p>
          <a:p>
            <a:pPr lvl="1"/>
            <a:r>
              <a:rPr lang="en-US" sz="2800" dirty="0"/>
              <a:t>Specialization and Division of Labor</a:t>
            </a:r>
          </a:p>
        </p:txBody>
      </p:sp>
      <p:sp>
        <p:nvSpPr>
          <p:cNvPr id="4" name="Footer Placeholder 3">
            <a:extLst>
              <a:ext uri="{FF2B5EF4-FFF2-40B4-BE49-F238E27FC236}">
                <a16:creationId xmlns:a16="http://schemas.microsoft.com/office/drawing/2014/main" id="{807CFC3D-958A-43BD-BB19-05FD8D2A2D5F}"/>
              </a:ext>
            </a:extLst>
          </p:cNvPr>
          <p:cNvSpPr>
            <a:spLocks noGrp="1"/>
          </p:cNvSpPr>
          <p:nvPr>
            <p:ph type="ftr" sz="quarter" idx="11"/>
          </p:nvPr>
        </p:nvSpPr>
        <p:spPr/>
        <p:txBody>
          <a:bodyPr/>
          <a:lstStyle/>
          <a:p>
            <a:r>
              <a:rPr lang="en-US"/>
              <a:t>2019 Gender and Economics Summer School: Session 2</a:t>
            </a:r>
          </a:p>
        </p:txBody>
      </p:sp>
      <p:sp>
        <p:nvSpPr>
          <p:cNvPr id="5" name="Slide Number Placeholder 4">
            <a:extLst>
              <a:ext uri="{FF2B5EF4-FFF2-40B4-BE49-F238E27FC236}">
                <a16:creationId xmlns:a16="http://schemas.microsoft.com/office/drawing/2014/main" id="{58970CDF-CFF2-410D-B12C-0634C1BEB335}"/>
              </a:ext>
            </a:extLst>
          </p:cNvPr>
          <p:cNvSpPr>
            <a:spLocks noGrp="1"/>
          </p:cNvSpPr>
          <p:nvPr>
            <p:ph type="sldNum" sz="quarter" idx="12"/>
          </p:nvPr>
        </p:nvSpPr>
        <p:spPr/>
        <p:txBody>
          <a:bodyPr/>
          <a:lstStyle/>
          <a:p>
            <a:fld id="{73E07928-5193-4C9C-A9AE-2900ADB092A8}" type="slidenum">
              <a:rPr lang="en-US" smtClean="0"/>
              <a:t>4</a:t>
            </a:fld>
            <a:endParaRPr lang="en-US"/>
          </a:p>
        </p:txBody>
      </p:sp>
    </p:spTree>
    <p:extLst>
      <p:ext uri="{BB962C8B-B14F-4D97-AF65-F5344CB8AC3E}">
        <p14:creationId xmlns:p14="http://schemas.microsoft.com/office/powerpoint/2010/main" val="27623169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89001"/>
            <a:ext cx="10515600" cy="1218976"/>
          </a:xfrm>
        </p:spPr>
        <p:txBody>
          <a:bodyPr>
            <a:normAutofit/>
          </a:bodyPr>
          <a:lstStyle/>
          <a:p>
            <a:pPr algn="ctr"/>
            <a:r>
              <a:rPr lang="en-US" sz="5400" b="1" dirty="0">
                <a:solidFill>
                  <a:srgbClr val="FF0000"/>
                </a:solidFill>
                <a:cs typeface="Times New Roman" panose="02020603050405020304" pitchFamily="18" charset="0"/>
              </a:rPr>
              <a:t>I. New Household </a:t>
            </a:r>
            <a:r>
              <a:rPr lang="en-US" sz="5400" b="1" dirty="0" smtClean="0">
                <a:solidFill>
                  <a:srgbClr val="FF0000"/>
                </a:solidFill>
                <a:cs typeface="Times New Roman" panose="02020603050405020304" pitchFamily="18" charset="0"/>
              </a:rPr>
              <a:t>Economics (NHE)</a:t>
            </a:r>
            <a:endParaRPr lang="en-US" sz="5400" b="1" dirty="0">
              <a:solidFill>
                <a:srgbClr val="FF0000"/>
              </a:solidFill>
              <a:cs typeface="Times New Roman" panose="02020603050405020304" pitchFamily="18" charset="0"/>
            </a:endParaRPr>
          </a:p>
        </p:txBody>
      </p:sp>
      <p:sp>
        <p:nvSpPr>
          <p:cNvPr id="3" name="Content Placeholder 2"/>
          <p:cNvSpPr>
            <a:spLocks noGrp="1"/>
          </p:cNvSpPr>
          <p:nvPr>
            <p:ph idx="1"/>
          </p:nvPr>
        </p:nvSpPr>
        <p:spPr>
          <a:xfrm>
            <a:off x="838200" y="2107977"/>
            <a:ext cx="10515600" cy="3724498"/>
          </a:xfrm>
        </p:spPr>
        <p:txBody>
          <a:bodyPr>
            <a:normAutofit/>
          </a:bodyPr>
          <a:lstStyle/>
          <a:p>
            <a:r>
              <a:rPr lang="en-US" sz="3200" dirty="0"/>
              <a:t>Main question: How  are decisions made and resources allocated within families?</a:t>
            </a:r>
          </a:p>
          <a:p>
            <a:r>
              <a:rPr lang="en-US" sz="3200" dirty="0"/>
              <a:t>Economists’ traditional view of the household (before NHE):</a:t>
            </a:r>
          </a:p>
          <a:p>
            <a:pPr lvl="1">
              <a:buFont typeface="Wingdings" charset="0"/>
              <a:buChar char="Ø"/>
            </a:pPr>
            <a:r>
              <a:rPr lang="en-US" sz="3200" dirty="0"/>
              <a:t>The household/family is a “black box”</a:t>
            </a:r>
          </a:p>
          <a:p>
            <a:pPr lvl="1">
              <a:buFont typeface="Wingdings" charset="0"/>
              <a:buChar char="Ø"/>
            </a:pPr>
            <a:r>
              <a:rPr lang="en-US" sz="3200" dirty="0"/>
              <a:t>All family members have a single set of interests</a:t>
            </a:r>
          </a:p>
          <a:p>
            <a:pPr lvl="2">
              <a:buFont typeface="Wingdings" charset="0"/>
              <a:buChar char="Ø"/>
            </a:pPr>
            <a:r>
              <a:rPr lang="en-US" sz="2800" dirty="0"/>
              <a:t>E.g., they maximize a household utility function subject to an aggregate budget constraint </a:t>
            </a:r>
          </a:p>
          <a:p>
            <a:endParaRPr lang="en-US" sz="3600" dirty="0"/>
          </a:p>
          <a:p>
            <a:endParaRPr lang="en-US" sz="3600" dirty="0"/>
          </a:p>
        </p:txBody>
      </p:sp>
      <p:sp>
        <p:nvSpPr>
          <p:cNvPr id="4" name="Footer Placeholder 3">
            <a:extLst>
              <a:ext uri="{FF2B5EF4-FFF2-40B4-BE49-F238E27FC236}">
                <a16:creationId xmlns:a16="http://schemas.microsoft.com/office/drawing/2014/main" id="{9381AB31-ED8E-47F3-80E9-C7A7FCFAD788}"/>
              </a:ext>
            </a:extLst>
          </p:cNvPr>
          <p:cNvSpPr>
            <a:spLocks noGrp="1"/>
          </p:cNvSpPr>
          <p:nvPr>
            <p:ph type="ftr" sz="quarter" idx="11"/>
          </p:nvPr>
        </p:nvSpPr>
        <p:spPr/>
        <p:txBody>
          <a:bodyPr/>
          <a:lstStyle/>
          <a:p>
            <a:r>
              <a:rPr lang="en-US"/>
              <a:t>2019 Gender and Economics Summer School: Session 2</a:t>
            </a:r>
          </a:p>
        </p:txBody>
      </p:sp>
      <p:sp>
        <p:nvSpPr>
          <p:cNvPr id="5" name="Slide Number Placeholder 4">
            <a:extLst>
              <a:ext uri="{FF2B5EF4-FFF2-40B4-BE49-F238E27FC236}">
                <a16:creationId xmlns:a16="http://schemas.microsoft.com/office/drawing/2014/main" id="{9579DB39-483B-4F76-9773-53D918E540BB}"/>
              </a:ext>
            </a:extLst>
          </p:cNvPr>
          <p:cNvSpPr>
            <a:spLocks noGrp="1"/>
          </p:cNvSpPr>
          <p:nvPr>
            <p:ph type="sldNum" sz="quarter" idx="12"/>
          </p:nvPr>
        </p:nvSpPr>
        <p:spPr/>
        <p:txBody>
          <a:bodyPr/>
          <a:lstStyle/>
          <a:p>
            <a:fld id="{73E07928-5193-4C9C-A9AE-2900ADB092A8}" type="slidenum">
              <a:rPr lang="en-US" smtClean="0"/>
              <a:t>5</a:t>
            </a:fld>
            <a:endParaRPr lang="en-US"/>
          </a:p>
        </p:txBody>
      </p:sp>
    </p:spTree>
    <p:extLst>
      <p:ext uri="{BB962C8B-B14F-4D97-AF65-F5344CB8AC3E}">
        <p14:creationId xmlns:p14="http://schemas.microsoft.com/office/powerpoint/2010/main" val="3437035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E8EED9B-0F87-4DDC-BAAD-D234AC09BD23}"/>
              </a:ext>
            </a:extLst>
          </p:cNvPr>
          <p:cNvSpPr>
            <a:spLocks noGrp="1"/>
          </p:cNvSpPr>
          <p:nvPr>
            <p:ph type="title"/>
          </p:nvPr>
        </p:nvSpPr>
        <p:spPr>
          <a:xfrm>
            <a:off x="838200" y="846136"/>
            <a:ext cx="10515600" cy="1325563"/>
          </a:xfrm>
        </p:spPr>
        <p:txBody>
          <a:bodyPr/>
          <a:lstStyle/>
          <a:p>
            <a:pPr algn="ctr"/>
            <a:r>
              <a:rPr lang="en-US" b="1" dirty="0"/>
              <a:t>Motivation for Developing the Field of </a:t>
            </a:r>
            <a:br>
              <a:rPr lang="en-US" b="1" dirty="0"/>
            </a:br>
            <a:r>
              <a:rPr lang="en-US" b="1" dirty="0"/>
              <a:t>New Household Economics (NHE)</a:t>
            </a:r>
          </a:p>
        </p:txBody>
      </p:sp>
      <p:sp>
        <p:nvSpPr>
          <p:cNvPr id="7" name="Content Placeholder 6">
            <a:extLst>
              <a:ext uri="{FF2B5EF4-FFF2-40B4-BE49-F238E27FC236}">
                <a16:creationId xmlns:a16="http://schemas.microsoft.com/office/drawing/2014/main" id="{686ADAEF-D839-432F-80D4-936B6B0476F3}"/>
              </a:ext>
            </a:extLst>
          </p:cNvPr>
          <p:cNvSpPr>
            <a:spLocks noGrp="1"/>
          </p:cNvSpPr>
          <p:nvPr>
            <p:ph idx="1"/>
          </p:nvPr>
        </p:nvSpPr>
        <p:spPr>
          <a:xfrm>
            <a:off x="838200" y="2171699"/>
            <a:ext cx="10515600" cy="3687763"/>
          </a:xfrm>
        </p:spPr>
        <p:txBody>
          <a:bodyPr>
            <a:normAutofit/>
          </a:bodyPr>
          <a:lstStyle/>
          <a:p>
            <a:pPr>
              <a:buFont typeface="Wingdings" charset="2"/>
              <a:buChar char="§"/>
            </a:pPr>
            <a:r>
              <a:rPr lang="en-US" sz="3200" dirty="0">
                <a:cs typeface="Times New Roman" charset="0"/>
              </a:rPr>
              <a:t>Economic phenomenon in late 50s-60s:</a:t>
            </a:r>
          </a:p>
          <a:p>
            <a:pPr lvl="1">
              <a:buFont typeface="Wingdings" charset="2"/>
              <a:buChar char="§"/>
            </a:pPr>
            <a:r>
              <a:rPr lang="en-US" sz="2800" dirty="0">
                <a:cs typeface="Times New Roman" charset="0"/>
              </a:rPr>
              <a:t>Rising labor force participation of married women in US and other industrialized countries.</a:t>
            </a:r>
          </a:p>
          <a:p>
            <a:pPr>
              <a:buFont typeface="Wingdings" charset="2"/>
              <a:buChar char="§"/>
            </a:pPr>
            <a:r>
              <a:rPr lang="en-US" sz="3200" dirty="0">
                <a:cs typeface="Times New Roman" charset="0"/>
              </a:rPr>
              <a:t>Some puzzles:	</a:t>
            </a:r>
          </a:p>
          <a:p>
            <a:pPr marL="1066800" lvl="1" indent="-609600">
              <a:buFont typeface="+mj-lt"/>
              <a:buAutoNum type="arabicPeriod"/>
            </a:pPr>
            <a:r>
              <a:rPr lang="en-US" sz="2800" dirty="0">
                <a:cs typeface="Times New Roman" charset="0"/>
              </a:rPr>
              <a:t>What explains this phenomenon (i.e. significant rise in the labor force participation of married women in the US during the  late1950’s and 60’s)?</a:t>
            </a:r>
          </a:p>
          <a:p>
            <a:pPr marL="1066800" lvl="1" indent="-609600">
              <a:buFont typeface="+mj-lt"/>
              <a:buAutoNum type="arabicPeriod"/>
            </a:pPr>
            <a:r>
              <a:rPr lang="en-US" sz="2800" dirty="0">
                <a:cs typeface="Times New Roman" charset="0"/>
              </a:rPr>
              <a:t>What determines the household division of labor?</a:t>
            </a:r>
          </a:p>
          <a:p>
            <a:endParaRPr lang="en-US" sz="3200" dirty="0"/>
          </a:p>
        </p:txBody>
      </p:sp>
      <p:sp>
        <p:nvSpPr>
          <p:cNvPr id="4" name="Footer Placeholder 3">
            <a:extLst>
              <a:ext uri="{FF2B5EF4-FFF2-40B4-BE49-F238E27FC236}">
                <a16:creationId xmlns:a16="http://schemas.microsoft.com/office/drawing/2014/main" id="{25540B4D-7515-4975-8083-E5928BE461C2}"/>
              </a:ext>
            </a:extLst>
          </p:cNvPr>
          <p:cNvSpPr>
            <a:spLocks noGrp="1"/>
          </p:cNvSpPr>
          <p:nvPr>
            <p:ph type="ftr" sz="quarter" idx="11"/>
          </p:nvPr>
        </p:nvSpPr>
        <p:spPr/>
        <p:txBody>
          <a:bodyPr/>
          <a:lstStyle/>
          <a:p>
            <a:r>
              <a:rPr lang="en-US"/>
              <a:t>2019 Gender and Economics Summer School: Session 2</a:t>
            </a:r>
          </a:p>
        </p:txBody>
      </p:sp>
      <p:sp>
        <p:nvSpPr>
          <p:cNvPr id="5" name="Slide Number Placeholder 4">
            <a:extLst>
              <a:ext uri="{FF2B5EF4-FFF2-40B4-BE49-F238E27FC236}">
                <a16:creationId xmlns:a16="http://schemas.microsoft.com/office/drawing/2014/main" id="{FBBCAD60-D4A9-4965-B6A7-182A556C3B07}"/>
              </a:ext>
            </a:extLst>
          </p:cNvPr>
          <p:cNvSpPr>
            <a:spLocks noGrp="1"/>
          </p:cNvSpPr>
          <p:nvPr>
            <p:ph type="sldNum" sz="quarter" idx="12"/>
          </p:nvPr>
        </p:nvSpPr>
        <p:spPr/>
        <p:txBody>
          <a:bodyPr/>
          <a:lstStyle/>
          <a:p>
            <a:fld id="{73E07928-5193-4C9C-A9AE-2900ADB092A8}" type="slidenum">
              <a:rPr lang="en-US" smtClean="0"/>
              <a:t>6</a:t>
            </a:fld>
            <a:endParaRPr lang="en-US"/>
          </a:p>
        </p:txBody>
      </p:sp>
    </p:spTree>
    <p:extLst>
      <p:ext uri="{BB962C8B-B14F-4D97-AF65-F5344CB8AC3E}">
        <p14:creationId xmlns:p14="http://schemas.microsoft.com/office/powerpoint/2010/main" val="10644574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838200" y="681037"/>
            <a:ext cx="10515600" cy="1325563"/>
          </a:xfrm>
        </p:spPr>
        <p:txBody>
          <a:bodyPr/>
          <a:lstStyle/>
          <a:p>
            <a:pPr algn="ctr" eaLnBrk="1" hangingPunct="1"/>
            <a:r>
              <a:rPr lang="en-US" b="1" dirty="0"/>
              <a:t>Emergence of NHE in 60’s-70’s</a:t>
            </a:r>
          </a:p>
        </p:txBody>
      </p:sp>
      <p:sp>
        <p:nvSpPr>
          <p:cNvPr id="3" name="Content Placeholder 2"/>
          <p:cNvSpPr>
            <a:spLocks noGrp="1"/>
          </p:cNvSpPr>
          <p:nvPr>
            <p:ph idx="1"/>
          </p:nvPr>
        </p:nvSpPr>
        <p:spPr>
          <a:xfrm>
            <a:off x="838200" y="1981200"/>
            <a:ext cx="10515600" cy="4170363"/>
          </a:xfrm>
        </p:spPr>
        <p:txBody>
          <a:bodyPr>
            <a:noAutofit/>
          </a:bodyPr>
          <a:lstStyle/>
          <a:p>
            <a:pPr eaLnBrk="1" hangingPunct="1">
              <a:buFont typeface="Wingdings 2" pitchFamily="18" charset="2"/>
              <a:buChar char=""/>
              <a:defRPr/>
            </a:pPr>
            <a:r>
              <a:rPr lang="en-US" dirty="0">
                <a:cs typeface="Times New Roman" pitchFamily="18" charset="0"/>
              </a:rPr>
              <a:t>The answers given by NHE models are in accordance with the  neoclassical economic framework of maximization behavior and equilibrium.</a:t>
            </a:r>
          </a:p>
          <a:p>
            <a:pPr eaLnBrk="1" hangingPunct="1">
              <a:buFont typeface="Wingdings 2" pitchFamily="18" charset="2"/>
              <a:buChar char=""/>
              <a:defRPr/>
            </a:pPr>
            <a:endParaRPr lang="en-US" sz="1200" dirty="0"/>
          </a:p>
          <a:p>
            <a:pPr eaLnBrk="1" hangingPunct="1">
              <a:buFont typeface="Wingdings 2" pitchFamily="18" charset="2"/>
              <a:buChar char=""/>
              <a:defRPr/>
            </a:pPr>
            <a:r>
              <a:rPr lang="en-US" dirty="0"/>
              <a:t>Main contributors to NHE:</a:t>
            </a:r>
          </a:p>
          <a:p>
            <a:pPr lvl="1" eaLnBrk="1" hangingPunct="1">
              <a:buFont typeface="Wingdings 2" pitchFamily="18" charset="2"/>
              <a:buChar char=""/>
              <a:defRPr/>
            </a:pPr>
            <a:r>
              <a:rPr lang="en-US" sz="2800" dirty="0"/>
              <a:t>Jacob Mincer</a:t>
            </a:r>
          </a:p>
          <a:p>
            <a:pPr lvl="1" eaLnBrk="1" hangingPunct="1">
              <a:buFont typeface="Wingdings 2" pitchFamily="18" charset="2"/>
              <a:buChar char=""/>
              <a:defRPr/>
            </a:pPr>
            <a:r>
              <a:rPr lang="en-US" sz="2800" b="1" dirty="0">
                <a:solidFill>
                  <a:srgbClr val="7030A0"/>
                </a:solidFill>
              </a:rPr>
              <a:t>Gary Becker*</a:t>
            </a:r>
          </a:p>
          <a:p>
            <a:pPr lvl="1" eaLnBrk="1" hangingPunct="1">
              <a:buFont typeface="Wingdings 2" pitchFamily="18" charset="2"/>
              <a:buChar char=""/>
              <a:defRPr/>
            </a:pPr>
            <a:r>
              <a:rPr lang="en-US" sz="2800" dirty="0"/>
              <a:t>Reuben </a:t>
            </a:r>
            <a:r>
              <a:rPr lang="en-US" sz="2800" dirty="0" err="1"/>
              <a:t>Gronau</a:t>
            </a:r>
            <a:r>
              <a:rPr lang="en-US" sz="2800" dirty="0"/>
              <a:t>, Finis Welch, etc.</a:t>
            </a:r>
          </a:p>
          <a:p>
            <a:pPr lvl="1" eaLnBrk="1" hangingPunct="1">
              <a:buFont typeface="Wingdings 2" pitchFamily="18" charset="2"/>
              <a:buChar char=""/>
              <a:defRPr/>
            </a:pPr>
            <a:r>
              <a:rPr lang="en-US" sz="2800" dirty="0"/>
              <a:t>Lynn Squire &amp; John Strauss [Agricultural Household Model (AHM)]</a:t>
            </a:r>
          </a:p>
          <a:p>
            <a:pPr lvl="1" eaLnBrk="1" hangingPunct="1">
              <a:buFont typeface="Wingdings 2" pitchFamily="18" charset="2"/>
              <a:buChar char=""/>
              <a:defRPr/>
            </a:pPr>
            <a:endParaRPr lang="en-US" sz="2800" dirty="0"/>
          </a:p>
          <a:p>
            <a:pPr lvl="1" eaLnBrk="1" hangingPunct="1">
              <a:buFont typeface="Wingdings 2" pitchFamily="18" charset="2"/>
              <a:buChar char=""/>
              <a:defRPr/>
            </a:pPr>
            <a:endParaRPr lang="en-US" sz="2800" dirty="0"/>
          </a:p>
          <a:p>
            <a:pPr marL="319088" lvl="1" indent="0">
              <a:buNone/>
              <a:defRPr/>
            </a:pPr>
            <a:endParaRPr lang="en-US" sz="2800" dirty="0"/>
          </a:p>
        </p:txBody>
      </p:sp>
      <p:sp>
        <p:nvSpPr>
          <p:cNvPr id="10244" name="Footer Placeholder 3"/>
          <p:cNvSpPr>
            <a:spLocks noGrp="1"/>
          </p:cNvSpPr>
          <p:nvPr>
            <p:ph type="ftr" sz="quarter" idx="1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rtlCol="0" anchor="ctr" compatLnSpc="1">
            <a:prstTxWarp prst="textNoShape">
              <a:avLst/>
            </a:prstTxWarp>
          </a:bodyPr>
          <a:lstStyle>
            <a:lvl1pPr>
              <a:defRPr sz="2600">
                <a:solidFill>
                  <a:schemeClr val="tx1"/>
                </a:solidFill>
                <a:latin typeface="Perpetua" charset="0"/>
                <a:ea typeface="ＭＳ Ｐゴシック" charset="0"/>
              </a:defRPr>
            </a:lvl1pPr>
            <a:lvl2pPr marL="742950" indent="-285750">
              <a:defRPr sz="2400">
                <a:solidFill>
                  <a:schemeClr val="tx1"/>
                </a:solidFill>
                <a:latin typeface="Perpetua" charset="0"/>
                <a:ea typeface="ＭＳ Ｐゴシック" charset="0"/>
              </a:defRPr>
            </a:lvl2pPr>
            <a:lvl3pPr marL="1143000">
              <a:defRPr sz="2000">
                <a:solidFill>
                  <a:schemeClr val="tx1"/>
                </a:solidFill>
                <a:latin typeface="Perpetua" charset="0"/>
                <a:ea typeface="ＭＳ Ｐゴシック" charset="0"/>
              </a:defRPr>
            </a:lvl3pPr>
            <a:lvl4pPr marL="1600200">
              <a:defRPr sz="2000">
                <a:solidFill>
                  <a:schemeClr val="tx1"/>
                </a:solidFill>
                <a:latin typeface="Perpetua" charset="0"/>
                <a:ea typeface="ＭＳ Ｐゴシック" charset="0"/>
              </a:defRPr>
            </a:lvl4pPr>
            <a:lvl5pPr marL="2057400">
              <a:defRPr sz="2000">
                <a:solidFill>
                  <a:schemeClr val="tx1"/>
                </a:solidFill>
                <a:latin typeface="Perpetua" charset="0"/>
                <a:ea typeface="ＭＳ Ｐゴシック" charset="0"/>
              </a:defRPr>
            </a:lvl5pPr>
            <a:lvl6pPr marL="25146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6pPr>
            <a:lvl7pPr marL="29718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7pPr>
            <a:lvl8pPr marL="34290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8pPr>
            <a:lvl9pPr marL="38862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9pPr>
          </a:lstStyle>
          <a:p>
            <a:r>
              <a:rPr lang="en-US" sz="1400">
                <a:solidFill>
                  <a:schemeClr val="tx2"/>
                </a:solidFill>
                <a:latin typeface="Arial" charset="0"/>
              </a:rPr>
              <a:t>2019 Gender and Economics Summer School: Session 2</a:t>
            </a:r>
          </a:p>
        </p:txBody>
      </p:sp>
      <p:sp>
        <p:nvSpPr>
          <p:cNvPr id="5" name="Slide Number Placeholder 4"/>
          <p:cNvSpPr>
            <a:spLocks noGrp="1"/>
          </p:cNvSpPr>
          <p:nvPr>
            <p:ph type="sldNum" sz="quarter" idx="12"/>
          </p:nvPr>
        </p:nvSpPr>
        <p:spPr/>
        <p:txBody>
          <a:bodyPr/>
          <a:lstStyle/>
          <a:p>
            <a:fld id="{CC1B953E-68E6-BA45-BF0D-D4F1E03E6B07}" type="slidenum">
              <a:rPr lang="en-US"/>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838200" y="679449"/>
            <a:ext cx="10515600" cy="1325563"/>
          </a:xfrm>
        </p:spPr>
        <p:txBody>
          <a:bodyPr>
            <a:normAutofit/>
          </a:bodyPr>
          <a:lstStyle/>
          <a:p>
            <a:pPr algn="ctr" eaLnBrk="1" hangingPunct="1"/>
            <a:r>
              <a:rPr lang="en-US" b="1" dirty="0">
                <a:solidFill>
                  <a:schemeClr val="accent1"/>
                </a:solidFill>
              </a:rPr>
              <a:t>Influence of Becker’s Household Model </a:t>
            </a:r>
          </a:p>
        </p:txBody>
      </p:sp>
      <p:sp>
        <p:nvSpPr>
          <p:cNvPr id="13315" name="Rectangle 3"/>
          <p:cNvSpPr>
            <a:spLocks noGrp="1" noChangeArrowheads="1"/>
          </p:cNvSpPr>
          <p:nvPr>
            <p:ph idx="1"/>
          </p:nvPr>
        </p:nvSpPr>
        <p:spPr>
          <a:xfrm>
            <a:off x="1270000" y="1725612"/>
            <a:ext cx="9652000" cy="4351338"/>
          </a:xfrm>
        </p:spPr>
        <p:txBody>
          <a:bodyPr>
            <a:normAutofit/>
          </a:bodyPr>
          <a:lstStyle/>
          <a:p>
            <a:pPr eaLnBrk="1" hangingPunct="1"/>
            <a:r>
              <a:rPr lang="ja-JP" altLang="en-US" sz="3600" dirty="0"/>
              <a:t>“</a:t>
            </a:r>
            <a:r>
              <a:rPr lang="en-US" sz="3200" dirty="0"/>
              <a:t>Simple, </a:t>
            </a:r>
            <a:r>
              <a:rPr lang="en-US" sz="3200" dirty="0" err="1"/>
              <a:t>trackatable</a:t>
            </a:r>
            <a:r>
              <a:rPr lang="en-US" sz="3200" dirty="0"/>
              <a:t> model of family behavior</a:t>
            </a:r>
            <a:r>
              <a:rPr lang="ja-JP" altLang="en-US" sz="3200" dirty="0"/>
              <a:t>”</a:t>
            </a:r>
            <a:r>
              <a:rPr lang="en-US" sz="3200" dirty="0"/>
              <a:t> …</a:t>
            </a:r>
            <a:r>
              <a:rPr lang="ja-JP" altLang="en-US" sz="3200" dirty="0"/>
              <a:t>“</a:t>
            </a:r>
            <a:r>
              <a:rPr lang="en-US" sz="3200" dirty="0"/>
              <a:t>facilitated the mainstreaming of household division of labor in economic discourse and made it </a:t>
            </a:r>
            <a:r>
              <a:rPr lang="en-US" sz="3200" b="1" dirty="0"/>
              <a:t>researchable.</a:t>
            </a:r>
            <a:r>
              <a:rPr lang="ja-JP" altLang="en-US" sz="3200" dirty="0"/>
              <a:t>”</a:t>
            </a:r>
            <a:endParaRPr lang="en-US" sz="3200" dirty="0"/>
          </a:p>
          <a:p>
            <a:pPr eaLnBrk="1" hangingPunct="1"/>
            <a:r>
              <a:rPr lang="ja-JP" altLang="en-US" sz="3200" dirty="0"/>
              <a:t>“</a:t>
            </a:r>
            <a:r>
              <a:rPr lang="en-US" sz="3200" dirty="0"/>
              <a:t>He puts the family on the economics profession agenda…his vision [of the family] has shaped the tools economists use, the questions they ask and the answers  they give.</a:t>
            </a:r>
            <a:r>
              <a:rPr lang="ja-JP" altLang="en-US" sz="3200" dirty="0"/>
              <a:t>”</a:t>
            </a:r>
            <a:endParaRPr lang="en-US" sz="3200" dirty="0"/>
          </a:p>
          <a:p>
            <a:pPr eaLnBrk="1" hangingPunct="1">
              <a:buFont typeface="Wingdings 2" charset="0"/>
              <a:buNone/>
            </a:pPr>
            <a:r>
              <a:rPr lang="en-US" sz="3200" dirty="0"/>
              <a:t>								(Pollak, 2003)</a:t>
            </a:r>
          </a:p>
          <a:p>
            <a:pPr eaLnBrk="1" hangingPunct="1"/>
            <a:endParaRPr lang="en-US" sz="3200" dirty="0"/>
          </a:p>
        </p:txBody>
      </p:sp>
      <p:sp>
        <p:nvSpPr>
          <p:cNvPr id="11269" name="Footer Placeholder 6"/>
          <p:cNvSpPr>
            <a:spLocks noGrp="1"/>
          </p:cNvSpPr>
          <p:nvPr>
            <p:ph type="ftr" sz="quarter" idx="1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rtlCol="0" anchor="ctr" compatLnSpc="1">
            <a:prstTxWarp prst="textNoShape">
              <a:avLst/>
            </a:prstTxWarp>
          </a:bodyPr>
          <a:lstStyle>
            <a:lvl1pPr>
              <a:defRPr sz="2600">
                <a:solidFill>
                  <a:schemeClr val="tx1"/>
                </a:solidFill>
                <a:latin typeface="Perpetua" charset="0"/>
                <a:ea typeface="ＭＳ Ｐゴシック" charset="0"/>
              </a:defRPr>
            </a:lvl1pPr>
            <a:lvl2pPr marL="742950" indent="-285750">
              <a:defRPr sz="2400">
                <a:solidFill>
                  <a:schemeClr val="tx1"/>
                </a:solidFill>
                <a:latin typeface="Perpetua" charset="0"/>
                <a:ea typeface="ＭＳ Ｐゴシック" charset="0"/>
              </a:defRPr>
            </a:lvl2pPr>
            <a:lvl3pPr marL="1143000">
              <a:defRPr sz="2000">
                <a:solidFill>
                  <a:schemeClr val="tx1"/>
                </a:solidFill>
                <a:latin typeface="Perpetua" charset="0"/>
                <a:ea typeface="ＭＳ Ｐゴシック" charset="0"/>
              </a:defRPr>
            </a:lvl3pPr>
            <a:lvl4pPr marL="1600200">
              <a:defRPr sz="2000">
                <a:solidFill>
                  <a:schemeClr val="tx1"/>
                </a:solidFill>
                <a:latin typeface="Perpetua" charset="0"/>
                <a:ea typeface="ＭＳ Ｐゴシック" charset="0"/>
              </a:defRPr>
            </a:lvl4pPr>
            <a:lvl5pPr marL="2057400">
              <a:defRPr sz="2000">
                <a:solidFill>
                  <a:schemeClr val="tx1"/>
                </a:solidFill>
                <a:latin typeface="Perpetua" charset="0"/>
                <a:ea typeface="ＭＳ Ｐゴシック" charset="0"/>
              </a:defRPr>
            </a:lvl5pPr>
            <a:lvl6pPr marL="25146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6pPr>
            <a:lvl7pPr marL="29718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7pPr>
            <a:lvl8pPr marL="34290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8pPr>
            <a:lvl9pPr marL="38862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9pPr>
          </a:lstStyle>
          <a:p>
            <a:r>
              <a:rPr lang="en-US" sz="1400">
                <a:solidFill>
                  <a:schemeClr val="tx2"/>
                </a:solidFill>
                <a:latin typeface="Arial" charset="0"/>
              </a:rPr>
              <a:t>2019 Gender and Economics Summer School: Session 2</a:t>
            </a:r>
          </a:p>
        </p:txBody>
      </p:sp>
      <p:sp>
        <p:nvSpPr>
          <p:cNvPr id="6" name="Slide Number Placeholder 5"/>
          <p:cNvSpPr>
            <a:spLocks noGrp="1"/>
          </p:cNvSpPr>
          <p:nvPr>
            <p:ph type="sldNum" sz="quarter" idx="12"/>
          </p:nvPr>
        </p:nvSpPr>
        <p:spPr/>
        <p:txBody>
          <a:bodyPr/>
          <a:lstStyle/>
          <a:p>
            <a:fld id="{FDDAD0F2-005A-F844-82FF-8F0EB36B6C37}" type="slidenum">
              <a:rPr lang="en-US"/>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5"/>
          <p:cNvSpPr>
            <a:spLocks noGrp="1"/>
          </p:cNvSpPr>
          <p:nvPr>
            <p:ph type="title"/>
          </p:nvPr>
        </p:nvSpPr>
        <p:spPr>
          <a:xfrm>
            <a:off x="838200" y="782636"/>
            <a:ext cx="10515600" cy="1325563"/>
          </a:xfrm>
        </p:spPr>
        <p:txBody>
          <a:bodyPr/>
          <a:lstStyle/>
          <a:p>
            <a:pPr algn="ctr"/>
            <a:r>
              <a:rPr lang="en-US" b="1" dirty="0">
                <a:solidFill>
                  <a:srgbClr val="FF0000"/>
                </a:solidFill>
              </a:rPr>
              <a:t>II. Becker’s Model of the Unitary Household</a:t>
            </a:r>
          </a:p>
        </p:txBody>
      </p:sp>
      <p:sp>
        <p:nvSpPr>
          <p:cNvPr id="12291" name="Content Placeholder 7"/>
          <p:cNvSpPr>
            <a:spLocks noGrp="1"/>
          </p:cNvSpPr>
          <p:nvPr>
            <p:ph idx="1"/>
          </p:nvPr>
        </p:nvSpPr>
        <p:spPr>
          <a:xfrm>
            <a:off x="838200" y="2108199"/>
            <a:ext cx="10515600" cy="4068763"/>
          </a:xfrm>
        </p:spPr>
        <p:txBody>
          <a:bodyPr/>
          <a:lstStyle/>
          <a:p>
            <a:pPr marL="0" indent="0">
              <a:spcBef>
                <a:spcPct val="20000"/>
              </a:spcBef>
              <a:buNone/>
            </a:pPr>
            <a:r>
              <a:rPr lang="en-US" sz="3600" dirty="0">
                <a:solidFill>
                  <a:srgbClr val="FF0000"/>
                </a:solidFill>
              </a:rPr>
              <a:t>DISCUSSION:</a:t>
            </a:r>
          </a:p>
          <a:p>
            <a:pPr marL="0" indent="0">
              <a:spcBef>
                <a:spcPct val="20000"/>
              </a:spcBef>
              <a:buNone/>
            </a:pPr>
            <a:endParaRPr lang="en-US" sz="1200" dirty="0">
              <a:solidFill>
                <a:srgbClr val="FF0000"/>
              </a:solidFill>
            </a:endParaRPr>
          </a:p>
          <a:p>
            <a:pPr marL="742950" indent="-742950">
              <a:spcBef>
                <a:spcPct val="20000"/>
              </a:spcBef>
              <a:buFont typeface="+mj-lt"/>
              <a:buAutoNum type="arabicPeriod"/>
            </a:pPr>
            <a:r>
              <a:rPr lang="en-US" sz="3600" dirty="0">
                <a:solidFill>
                  <a:srgbClr val="000000"/>
                </a:solidFill>
              </a:rPr>
              <a:t>Briefly describe in your own words, the underlying assumptions of the Becker</a:t>
            </a:r>
            <a:r>
              <a:rPr lang="ja-JP" altLang="en-US" sz="3600" dirty="0">
                <a:solidFill>
                  <a:srgbClr val="000000"/>
                </a:solidFill>
              </a:rPr>
              <a:t>’</a:t>
            </a:r>
            <a:r>
              <a:rPr lang="en-US" sz="3600" dirty="0">
                <a:solidFill>
                  <a:srgbClr val="000000"/>
                </a:solidFill>
              </a:rPr>
              <a:t>s theory of the household. </a:t>
            </a:r>
          </a:p>
          <a:p>
            <a:pPr marL="0" indent="0">
              <a:spcBef>
                <a:spcPct val="20000"/>
              </a:spcBef>
              <a:buNone/>
            </a:pPr>
            <a:endParaRPr lang="en-US" sz="1200" dirty="0">
              <a:solidFill>
                <a:srgbClr val="000000"/>
              </a:solidFill>
            </a:endParaRPr>
          </a:p>
          <a:p>
            <a:pPr marL="742950" indent="-742950">
              <a:spcBef>
                <a:spcPct val="20000"/>
              </a:spcBef>
              <a:buFont typeface="+mj-lt"/>
              <a:buAutoNum type="arabicPeriod"/>
            </a:pPr>
            <a:r>
              <a:rPr lang="en-US" sz="3600" dirty="0">
                <a:solidFill>
                  <a:srgbClr val="000000"/>
                </a:solidFill>
              </a:rPr>
              <a:t>Explain his reasoning behind the gender division of labor within the household.</a:t>
            </a:r>
          </a:p>
          <a:p>
            <a:pPr marL="0" indent="0"/>
            <a:endParaRPr lang="en-US" sz="3600" dirty="0">
              <a:latin typeface="Perpetua" charset="0"/>
            </a:endParaRPr>
          </a:p>
        </p:txBody>
      </p:sp>
      <p:sp>
        <p:nvSpPr>
          <p:cNvPr id="14340" name="Footer Placeholder 3"/>
          <p:cNvSpPr>
            <a:spLocks noGrp="1"/>
          </p:cNvSpPr>
          <p:nvPr>
            <p:ph type="ftr" sz="quarter" idx="1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rtlCol="0" anchor="ctr" compatLnSpc="1">
            <a:prstTxWarp prst="textNoShape">
              <a:avLst/>
            </a:prstTxWarp>
          </a:bodyPr>
          <a:lstStyle>
            <a:lvl1pPr>
              <a:defRPr sz="2600">
                <a:solidFill>
                  <a:schemeClr val="tx1"/>
                </a:solidFill>
                <a:latin typeface="Perpetua" charset="0"/>
                <a:ea typeface="ＭＳ Ｐゴシック" charset="0"/>
              </a:defRPr>
            </a:lvl1pPr>
            <a:lvl2pPr marL="742950" indent="-285750">
              <a:defRPr sz="2400">
                <a:solidFill>
                  <a:schemeClr val="tx1"/>
                </a:solidFill>
                <a:latin typeface="Perpetua" charset="0"/>
                <a:ea typeface="ＭＳ Ｐゴシック" charset="0"/>
              </a:defRPr>
            </a:lvl2pPr>
            <a:lvl3pPr marL="1143000">
              <a:defRPr sz="2000">
                <a:solidFill>
                  <a:schemeClr val="tx1"/>
                </a:solidFill>
                <a:latin typeface="Perpetua" charset="0"/>
                <a:ea typeface="ＭＳ Ｐゴシック" charset="0"/>
              </a:defRPr>
            </a:lvl3pPr>
            <a:lvl4pPr marL="1600200">
              <a:defRPr sz="2000">
                <a:solidFill>
                  <a:schemeClr val="tx1"/>
                </a:solidFill>
                <a:latin typeface="Perpetua" charset="0"/>
                <a:ea typeface="ＭＳ Ｐゴシック" charset="0"/>
              </a:defRPr>
            </a:lvl4pPr>
            <a:lvl5pPr marL="2057400">
              <a:defRPr sz="2000">
                <a:solidFill>
                  <a:schemeClr val="tx1"/>
                </a:solidFill>
                <a:latin typeface="Perpetua" charset="0"/>
                <a:ea typeface="ＭＳ Ｐゴシック" charset="0"/>
              </a:defRPr>
            </a:lvl5pPr>
            <a:lvl6pPr marL="25146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6pPr>
            <a:lvl7pPr marL="29718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7pPr>
            <a:lvl8pPr marL="34290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8pPr>
            <a:lvl9pPr marL="3886200" eaLnBrk="0" fontAlgn="base" hangingPunct="0">
              <a:spcBef>
                <a:spcPts val="375"/>
              </a:spcBef>
              <a:spcAft>
                <a:spcPct val="0"/>
              </a:spcAft>
              <a:buClr>
                <a:srgbClr val="A28E6A"/>
              </a:buClr>
              <a:buChar char="o"/>
              <a:defRPr sz="2000">
                <a:solidFill>
                  <a:schemeClr val="tx1"/>
                </a:solidFill>
                <a:latin typeface="Perpetua" charset="0"/>
                <a:ea typeface="ＭＳ Ｐゴシック" charset="0"/>
              </a:defRPr>
            </a:lvl9pPr>
          </a:lstStyle>
          <a:p>
            <a:r>
              <a:rPr lang="en-US" sz="1400">
                <a:solidFill>
                  <a:schemeClr val="tx2"/>
                </a:solidFill>
                <a:latin typeface="Arial" charset="0"/>
              </a:rPr>
              <a:t>2019 Gender and Economics Summer School: Session 2</a:t>
            </a:r>
          </a:p>
        </p:txBody>
      </p:sp>
      <p:sp>
        <p:nvSpPr>
          <p:cNvPr id="5" name="Slide Number Placeholder 4"/>
          <p:cNvSpPr>
            <a:spLocks noGrp="1"/>
          </p:cNvSpPr>
          <p:nvPr>
            <p:ph type="sldNum" sz="quarter" idx="12"/>
          </p:nvPr>
        </p:nvSpPr>
        <p:spPr/>
        <p:txBody>
          <a:bodyPr/>
          <a:lstStyle/>
          <a:p>
            <a:fld id="{8B162522-4A1B-E543-85F4-565BC9932AEE}" type="slidenum">
              <a:rPr lang="en-US"/>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1499</TotalTime>
  <Words>2588</Words>
  <Application>Microsoft Office PowerPoint</Application>
  <PresentationFormat>Widescreen</PresentationFormat>
  <Paragraphs>309</Paragraphs>
  <Slides>39</Slides>
  <Notes>1</Notes>
  <HiddenSlides>2</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39</vt:i4>
      </vt:variant>
    </vt:vector>
  </HeadingPairs>
  <TitlesOfParts>
    <vt:vector size="49" baseType="lpstr">
      <vt:lpstr>ＭＳ Ｐゴシック</vt:lpstr>
      <vt:lpstr>Arial</vt:lpstr>
      <vt:lpstr>Calibri</vt:lpstr>
      <vt:lpstr>Calibri Light</vt:lpstr>
      <vt:lpstr>Courier New</vt:lpstr>
      <vt:lpstr>Perpetua</vt:lpstr>
      <vt:lpstr>Times New Roman</vt:lpstr>
      <vt:lpstr>Wingdings</vt:lpstr>
      <vt:lpstr>Wingdings 2</vt:lpstr>
      <vt:lpstr>Office Theme</vt:lpstr>
      <vt:lpstr>PowerPoint Presentation</vt:lpstr>
      <vt:lpstr>Class Discussion</vt:lpstr>
      <vt:lpstr>Quick Review:  Main Features of Microeconomic Theory</vt:lpstr>
      <vt:lpstr>Lecture Outline</vt:lpstr>
      <vt:lpstr>I. New Household Economics (NHE)</vt:lpstr>
      <vt:lpstr>Motivation for Developing the Field of  New Household Economics (NHE)</vt:lpstr>
      <vt:lpstr>Emergence of NHE in 60’s-70’s</vt:lpstr>
      <vt:lpstr>Influence of Becker’s Household Model </vt:lpstr>
      <vt:lpstr>II. Becker’s Model of the Unitary Household</vt:lpstr>
      <vt:lpstr>Key Assumptions of Becker’s Model</vt:lpstr>
      <vt:lpstr>Becker’s Household Model Overview</vt:lpstr>
      <vt:lpstr>Some Questions</vt:lpstr>
      <vt:lpstr>Single-Person Households</vt:lpstr>
      <vt:lpstr>Multi-Good, Multi-Activity Model</vt:lpstr>
      <vt:lpstr>Multi-Good, Multi-Activity Model (cont’d)</vt:lpstr>
      <vt:lpstr>Household Production Functions</vt:lpstr>
      <vt:lpstr>Household Production Functions (cont’d)</vt:lpstr>
      <vt:lpstr>Investment in Human Capital</vt:lpstr>
      <vt:lpstr>Investment in Human Capital (cont’d)</vt:lpstr>
      <vt:lpstr>Investment in Human Capital (cont’d)</vt:lpstr>
      <vt:lpstr>Investment in Human Capital (cont’d)</vt:lpstr>
      <vt:lpstr>Investment in Human Capital: Implications</vt:lpstr>
      <vt:lpstr>Overall Model Implications</vt:lpstr>
      <vt:lpstr>Multi-Person HHs: Division of Labor</vt:lpstr>
      <vt:lpstr>Household Production Function </vt:lpstr>
      <vt:lpstr>Household “Full Income”</vt:lpstr>
      <vt:lpstr>Household Division of Labor</vt:lpstr>
      <vt:lpstr>PowerPoint Presentation</vt:lpstr>
      <vt:lpstr>Specialization and Exchange</vt:lpstr>
      <vt:lpstr>PowerPoint Presentation</vt:lpstr>
      <vt:lpstr>What Happens in this Household? </vt:lpstr>
      <vt:lpstr>PowerPoint Presentation</vt:lpstr>
      <vt:lpstr>Treaties on the  Family (1991)</vt:lpstr>
      <vt:lpstr>Gains from Specialization in the Household</vt:lpstr>
      <vt:lpstr>Summary of the Features of the Becker (aka Neoclassical) Model</vt:lpstr>
      <vt:lpstr>The Benevelont Dictator</vt:lpstr>
      <vt:lpstr>Some questions to ponder:</vt:lpstr>
      <vt:lpstr>Which Household Model to Use?</vt:lpstr>
      <vt:lpstr>Why does it matter?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3  Household Models in Economics</dc:title>
  <dc:creator>tekabe belay</dc:creator>
  <cp:lastModifiedBy>Maria Sagrario Floro</cp:lastModifiedBy>
  <cp:revision>110</cp:revision>
  <cp:lastPrinted>2014-09-08T14:40:30Z</cp:lastPrinted>
  <dcterms:created xsi:type="dcterms:W3CDTF">2014-09-05T20:28:55Z</dcterms:created>
  <dcterms:modified xsi:type="dcterms:W3CDTF">2019-07-08T12:01:32Z</dcterms:modified>
</cp:coreProperties>
</file>