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  <p:sldMasterId id="2147483672" r:id="rId2"/>
    <p:sldMasterId id="2147483651" r:id="rId3"/>
    <p:sldMasterId id="2147483654" r:id="rId4"/>
    <p:sldMasterId id="2147483675" r:id="rId5"/>
  </p:sldMasterIdLst>
  <p:notesMasterIdLst>
    <p:notesMasterId r:id="rId29"/>
  </p:notesMasterIdLst>
  <p:sldIdLst>
    <p:sldId id="335" r:id="rId6"/>
    <p:sldId id="487" r:id="rId7"/>
    <p:sldId id="495" r:id="rId8"/>
    <p:sldId id="496" r:id="rId9"/>
    <p:sldId id="497" r:id="rId10"/>
    <p:sldId id="498" r:id="rId11"/>
    <p:sldId id="499" r:id="rId12"/>
    <p:sldId id="500" r:id="rId13"/>
    <p:sldId id="501" r:id="rId14"/>
    <p:sldId id="502" r:id="rId15"/>
    <p:sldId id="503" r:id="rId16"/>
    <p:sldId id="504" r:id="rId17"/>
    <p:sldId id="505" r:id="rId18"/>
    <p:sldId id="506" r:id="rId19"/>
    <p:sldId id="507" r:id="rId20"/>
    <p:sldId id="508" r:id="rId21"/>
    <p:sldId id="509" r:id="rId22"/>
    <p:sldId id="510" r:id="rId23"/>
    <p:sldId id="511" r:id="rId24"/>
    <p:sldId id="512" r:id="rId25"/>
    <p:sldId id="513" r:id="rId26"/>
    <p:sldId id="514" r:id="rId27"/>
    <p:sldId id="494" r:id="rId28"/>
  </p:sldIdLst>
  <p:sldSz cx="9144000" cy="5143500" type="screen16x9"/>
  <p:notesSz cx="6858000" cy="9926638"/>
  <p:defaultTextStyle>
    <a:defPPr>
      <a:defRPr lang="es-ES"/>
    </a:defPPr>
    <a:lvl1pPr marL="0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58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30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92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59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16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74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40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503" algn="l" defTabSz="457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Angelica Arrieta Romero" initials="MAAR" lastIdx="7" clrIdx="0">
    <p:extLst>
      <p:ext uri="{19B8F6BF-5375-455C-9EA6-DF929625EA0E}">
        <p15:presenceInfo xmlns:p15="http://schemas.microsoft.com/office/powerpoint/2012/main" userId="S-1-5-21-2099920240-1651340864-1353397897-196761" providerId="AD"/>
      </p:ext>
    </p:extLst>
  </p:cmAuthor>
  <p:cmAuthor id="2" name="Direccion" initials="D" lastIdx="1" clrIdx="1">
    <p:extLst>
      <p:ext uri="{19B8F6BF-5375-455C-9EA6-DF929625EA0E}">
        <p15:presenceInfo xmlns:p15="http://schemas.microsoft.com/office/powerpoint/2012/main" userId="Direcci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04C"/>
    <a:srgbClr val="9BBB59"/>
    <a:srgbClr val="C0504D"/>
    <a:srgbClr val="4BACC6"/>
    <a:srgbClr val="B6004B"/>
    <a:srgbClr val="00CC99"/>
    <a:srgbClr val="8D143D"/>
    <a:srgbClr val="D60093"/>
    <a:srgbClr val="E2FA6C"/>
    <a:srgbClr val="E7E7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7" autoAdjust="0"/>
    <p:restoredTop sz="91945" autoAdjust="0"/>
  </p:normalViewPr>
  <p:slideViewPr>
    <p:cSldViewPr snapToGrid="0" snapToObjects="1">
      <p:cViewPr varScale="1">
        <p:scale>
          <a:sx n="85" d="100"/>
          <a:sy n="85" d="100"/>
        </p:scale>
        <p:origin x="1098" y="90"/>
      </p:cViewPr>
      <p:guideLst>
        <p:guide orient="horz" pos="164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DANE\ENUT\An&#225;lisis\Resume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Hoja_de_c_lculo_de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Hoja_de_c_lculo_de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Hoja_de_c_lculo_de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r>
              <a:rPr lang="es-CO" sz="11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Porcentaje</a:t>
            </a:r>
            <a:r>
              <a:rPr lang="es-CO" sz="1100" baseline="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de personas, por sexo, con respecto a la afirmación 1</a:t>
            </a:r>
            <a:endParaRPr lang="es-CO" sz="1100" i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c:rich>
      </c:tx>
      <c:layout>
        <c:manualLayout>
          <c:xMode val="edge"/>
          <c:yMode val="edge"/>
          <c:x val="0.1245735980938136"/>
          <c:y val="1.09637498718018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8928479820674254"/>
          <c:y val="0.11720173501256902"/>
          <c:w val="0.76546461128952537"/>
          <c:h val="0.785592093195890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'P1'!$C$78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'P1'!$A$79:$B$93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Central</c:v>
                  </c:pt>
                  <c:pt idx="2">
                    <c:v>Pacífica</c:v>
                  </c:pt>
                  <c:pt idx="4">
                    <c:v>Oriental</c:v>
                  </c:pt>
                  <c:pt idx="6">
                    <c:v>Bogotá</c:v>
                  </c:pt>
                  <c:pt idx="8">
                    <c:v>Caribe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'P1'!$C$79:$C$93</c:f>
              <c:numCache>
                <c:formatCode>0.0%</c:formatCode>
                <c:ptCount val="15"/>
                <c:pt idx="0">
                  <c:v>0.52794912138961503</c:v>
                </c:pt>
                <c:pt idx="1">
                  <c:v>0.54299188497552786</c:v>
                </c:pt>
                <c:pt idx="2">
                  <c:v>0.54759048825546608</c:v>
                </c:pt>
                <c:pt idx="3">
                  <c:v>0.56467385310575946</c:v>
                </c:pt>
                <c:pt idx="4">
                  <c:v>0.56351819866519859</c:v>
                </c:pt>
                <c:pt idx="5">
                  <c:v>0.59424876912696867</c:v>
                </c:pt>
                <c:pt idx="6">
                  <c:v>0.61201469119404972</c:v>
                </c:pt>
                <c:pt idx="7">
                  <c:v>0.61925525229144995</c:v>
                </c:pt>
                <c:pt idx="8">
                  <c:v>0.64149001422493612</c:v>
                </c:pt>
                <c:pt idx="9">
                  <c:v>0.68669559169210947</c:v>
                </c:pt>
                <c:pt idx="10">
                  <c:v>0.62969474638386491</c:v>
                </c:pt>
                <c:pt idx="11">
                  <c:v>0.69449759318861592</c:v>
                </c:pt>
                <c:pt idx="13">
                  <c:v>0.57688639106388839</c:v>
                </c:pt>
                <c:pt idx="14">
                  <c:v>0.59986285060913591</c:v>
                </c:pt>
              </c:numCache>
            </c:numRef>
          </c:val>
        </c:ser>
        <c:ser>
          <c:idx val="1"/>
          <c:order val="1"/>
          <c:tx>
            <c:strRef>
              <c:f>'P1'!$D$78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'P1'!$A$79:$B$93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Central</c:v>
                  </c:pt>
                  <c:pt idx="2">
                    <c:v>Pacífica</c:v>
                  </c:pt>
                  <c:pt idx="4">
                    <c:v>Oriental</c:v>
                  </c:pt>
                  <c:pt idx="6">
                    <c:v>Bogotá</c:v>
                  </c:pt>
                  <c:pt idx="8">
                    <c:v>Caribe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'P1'!$D$79:$D$93</c:f>
              <c:numCache>
                <c:formatCode>0.0%</c:formatCode>
                <c:ptCount val="15"/>
                <c:pt idx="0">
                  <c:v>0.44383255231201324</c:v>
                </c:pt>
                <c:pt idx="1">
                  <c:v>0.43308554154291912</c:v>
                </c:pt>
                <c:pt idx="2">
                  <c:v>0.43336049828467305</c:v>
                </c:pt>
                <c:pt idx="3">
                  <c:v>0.41901796412583464</c:v>
                </c:pt>
                <c:pt idx="4">
                  <c:v>0.39672949723526552</c:v>
                </c:pt>
                <c:pt idx="5">
                  <c:v>0.36989727627929264</c:v>
                </c:pt>
                <c:pt idx="6">
                  <c:v>0.32255329939393024</c:v>
                </c:pt>
                <c:pt idx="7">
                  <c:v>0.31738406865030094</c:v>
                </c:pt>
                <c:pt idx="8">
                  <c:v>0.29416951267442953</c:v>
                </c:pt>
                <c:pt idx="9">
                  <c:v>0.26412651413628296</c:v>
                </c:pt>
                <c:pt idx="10">
                  <c:v>0.32062549119389377</c:v>
                </c:pt>
                <c:pt idx="11">
                  <c:v>0.26525596987753869</c:v>
                </c:pt>
                <c:pt idx="13">
                  <c:v>0.38023198282954379</c:v>
                </c:pt>
                <c:pt idx="14">
                  <c:v>0.36311738449315201</c:v>
                </c:pt>
              </c:numCache>
            </c:numRef>
          </c:val>
        </c:ser>
        <c:ser>
          <c:idx val="2"/>
          <c:order val="2"/>
          <c:tx>
            <c:strRef>
              <c:f>'P1'!$E$78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'P1'!$A$79:$B$93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Central</c:v>
                  </c:pt>
                  <c:pt idx="2">
                    <c:v>Pacífica</c:v>
                  </c:pt>
                  <c:pt idx="4">
                    <c:v>Oriental</c:v>
                  </c:pt>
                  <c:pt idx="6">
                    <c:v>Bogotá</c:v>
                  </c:pt>
                  <c:pt idx="8">
                    <c:v>Caribe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'P1'!$E$79:$E$93</c:f>
              <c:numCache>
                <c:formatCode>0.0%</c:formatCode>
                <c:ptCount val="15"/>
                <c:pt idx="0">
                  <c:v>2.821832629837176E-2</c:v>
                </c:pt>
                <c:pt idx="1">
                  <c:v>2.3922573481553022E-2</c:v>
                </c:pt>
                <c:pt idx="2">
                  <c:v>1.90490252412557E-2</c:v>
                </c:pt>
                <c:pt idx="3">
                  <c:v>1.6308182768405843E-2</c:v>
                </c:pt>
                <c:pt idx="4">
                  <c:v>3.9752275208730294E-2</c:v>
                </c:pt>
                <c:pt idx="5">
                  <c:v>3.5853954593738691E-2</c:v>
                </c:pt>
                <c:pt idx="6">
                  <c:v>6.5432009412020042E-2</c:v>
                </c:pt>
                <c:pt idx="7">
                  <c:v>6.3360679058249103E-2</c:v>
                </c:pt>
                <c:pt idx="8">
                  <c:v>6.4340497019345827E-2</c:v>
                </c:pt>
                <c:pt idx="9">
                  <c:v>4.9177887088467494E-2</c:v>
                </c:pt>
                <c:pt idx="10">
                  <c:v>4.9679530194425531E-2</c:v>
                </c:pt>
                <c:pt idx="11">
                  <c:v>4.02E-2</c:v>
                </c:pt>
                <c:pt idx="13">
                  <c:v>4.2881641678323854E-2</c:v>
                </c:pt>
                <c:pt idx="14">
                  <c:v>3.7019744981300735E-2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758623680"/>
        <c:axId val="-758620416"/>
      </c:barChart>
      <c:catAx>
        <c:axId val="-758623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758620416"/>
        <c:crosses val="autoZero"/>
        <c:auto val="1"/>
        <c:lblAlgn val="ctr"/>
        <c:lblOffset val="100"/>
        <c:noMultiLvlLbl val="0"/>
      </c:catAx>
      <c:valAx>
        <c:axId val="-7586204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7586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17046544119933"/>
          <c:y val="0.9294207245170143"/>
          <c:w val="0.81182179434462798"/>
          <c:h val="4.9627984829598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CO" sz="1100" b="0" i="0" u="none" strike="noStrike" baseline="0">
                <a:effectLst/>
              </a:rPr>
              <a:t>Porcentaje de personas, por sexo, con respecto a la afirmación 2 </a:t>
            </a:r>
            <a:endParaRPr lang="es-CO" sz="1100" i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8747824315527714"/>
          <c:y val="0.124818674261462"/>
          <c:w val="0.75165371532758973"/>
          <c:h val="0.7856557620919939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'P2'!$C$39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rgbClr val="532476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'P2'!$A$40:$B$54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'P2'!$C$40:$C$54</c:f>
              <c:numCache>
                <c:formatCode>0.00%</c:formatCode>
                <c:ptCount val="15"/>
                <c:pt idx="0">
                  <c:v>0.78733755799197624</c:v>
                </c:pt>
                <c:pt idx="1">
                  <c:v>0.80303256684217938</c:v>
                </c:pt>
                <c:pt idx="2">
                  <c:v>0.83783139853280697</c:v>
                </c:pt>
                <c:pt idx="3">
                  <c:v>0.86961450270088392</c:v>
                </c:pt>
                <c:pt idx="4">
                  <c:v>0.83797041886829193</c:v>
                </c:pt>
                <c:pt idx="5">
                  <c:v>0.8711866347429037</c:v>
                </c:pt>
                <c:pt idx="6">
                  <c:v>0.8444429678429477</c:v>
                </c:pt>
                <c:pt idx="7">
                  <c:v>0.88137704917109183</c:v>
                </c:pt>
                <c:pt idx="8">
                  <c:v>0.85647362639242131</c:v>
                </c:pt>
                <c:pt idx="9">
                  <c:v>0.8864390141432259</c:v>
                </c:pt>
                <c:pt idx="10">
                  <c:v>0.86121158793899433</c:v>
                </c:pt>
                <c:pt idx="11">
                  <c:v>0.89735350124135893</c:v>
                </c:pt>
                <c:pt idx="13">
                  <c:v>0.83380017284649099</c:v>
                </c:pt>
                <c:pt idx="14">
                  <c:v>0.86328050986412574</c:v>
                </c:pt>
              </c:numCache>
            </c:numRef>
          </c:val>
        </c:ser>
        <c:ser>
          <c:idx val="1"/>
          <c:order val="1"/>
          <c:tx>
            <c:strRef>
              <c:f>'P2'!$D$39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5.2911254204026192E-5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56986917240575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083843006886902E-2"/>
                  <c:y val="-2.3060431585964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4743908542502247E-3"/>
                  <c:y val="-8.455393904088201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2911254203842318E-5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5.0544067868555018E-3"/>
                  <c:y val="-8.455393904088201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548540646405552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2576491806159225E-2"/>
                  <c:y val="-2.30604315859639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2.0111790675849204E-2"/>
                  <c:y val="-2.30604315859639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2.5139738344811504E-2"/>
                  <c:y val="-2.30604315859643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3.2903278911405685E-3"/>
                  <c:y val="-2.26636168893187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'P2'!$A$40:$B$54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'P2'!$D$40:$D$54</c:f>
              <c:numCache>
                <c:formatCode>0.00%</c:formatCode>
                <c:ptCount val="15"/>
                <c:pt idx="0">
                  <c:v>0.10836133409702421</c:v>
                </c:pt>
                <c:pt idx="1">
                  <c:v>9.3633475311756365E-2</c:v>
                </c:pt>
                <c:pt idx="2">
                  <c:v>0.10181076127709845</c:v>
                </c:pt>
                <c:pt idx="3">
                  <c:v>7.7559533378789777E-2</c:v>
                </c:pt>
                <c:pt idx="4">
                  <c:v>0.12840153841128027</c:v>
                </c:pt>
                <c:pt idx="5">
                  <c:v>9.9110481810486137E-2</c:v>
                </c:pt>
                <c:pt idx="6">
                  <c:v>0.13055302427376758</c:v>
                </c:pt>
                <c:pt idx="7">
                  <c:v>9.5242972263432535E-2</c:v>
                </c:pt>
                <c:pt idx="8">
                  <c:v>0.10153387643425515</c:v>
                </c:pt>
                <c:pt idx="9">
                  <c:v>7.6726789766507278E-2</c:v>
                </c:pt>
                <c:pt idx="10">
                  <c:v>8.7994433403062761E-2</c:v>
                </c:pt>
                <c:pt idx="11">
                  <c:v>6.097512165149168E-2</c:v>
                </c:pt>
                <c:pt idx="13">
                  <c:v>0.11472109168390374</c:v>
                </c:pt>
                <c:pt idx="14">
                  <c:v>8.8924498326747564E-2</c:v>
                </c:pt>
              </c:numCache>
            </c:numRef>
          </c:val>
        </c:ser>
        <c:ser>
          <c:idx val="2"/>
          <c:order val="2"/>
          <c:tx>
            <c:strRef>
              <c:f>'P2'!$E$39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'P2'!$A$40:$B$54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'P2'!$E$40:$E$54</c:f>
              <c:numCache>
                <c:formatCode>0.00%</c:formatCode>
                <c:ptCount val="15"/>
                <c:pt idx="0">
                  <c:v>0.10430110791099968</c:v>
                </c:pt>
                <c:pt idx="1">
                  <c:v>0.10333396626519926</c:v>
                </c:pt>
                <c:pt idx="2">
                  <c:v>6.0357816271382848E-2</c:v>
                </c:pt>
                <c:pt idx="3">
                  <c:v>5.2825987530793067E-2</c:v>
                </c:pt>
                <c:pt idx="4">
                  <c:v>3.3628042720427846E-2</c:v>
                </c:pt>
                <c:pt idx="5">
                  <c:v>2.9702902767959047E-2</c:v>
                </c:pt>
                <c:pt idx="6">
                  <c:v>2.5003996101889862E-2</c:v>
                </c:pt>
                <c:pt idx="7">
                  <c:v>2.3379964480494484E-2</c:v>
                </c:pt>
                <c:pt idx="8">
                  <c:v>4.1992497173323574E-2</c:v>
                </c:pt>
                <c:pt idx="9">
                  <c:v>3.6834224370270771E-2</c:v>
                </c:pt>
                <c:pt idx="10">
                  <c:v>5.0793628255025536E-2</c:v>
                </c:pt>
                <c:pt idx="11">
                  <c:v>4.1671121688704967E-2</c:v>
                </c:pt>
                <c:pt idx="13">
                  <c:v>5.1478745850775866E-2</c:v>
                </c:pt>
                <c:pt idx="14">
                  <c:v>4.7794984838382557E-2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758628576"/>
        <c:axId val="-758625856"/>
      </c:barChart>
      <c:catAx>
        <c:axId val="-758628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758625856"/>
        <c:crosses val="autoZero"/>
        <c:auto val="1"/>
        <c:lblAlgn val="ctr"/>
        <c:lblOffset val="100"/>
        <c:noMultiLvlLbl val="0"/>
      </c:catAx>
      <c:valAx>
        <c:axId val="-75862585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75862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1779737216341487E-2"/>
          <c:y val="0.95134949703261207"/>
          <c:w val="0.84899383861767741"/>
          <c:h val="4.6006487988438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CO" sz="1050">
                <a:solidFill>
                  <a:schemeClr val="bg2">
                    <a:lumMod val="10000"/>
                  </a:schemeClr>
                </a:solidFill>
              </a:rPr>
              <a:t>Porcentaje</a:t>
            </a:r>
            <a:r>
              <a:rPr lang="es-CO" sz="1050" baseline="0">
                <a:solidFill>
                  <a:schemeClr val="bg2">
                    <a:lumMod val="10000"/>
                  </a:schemeClr>
                </a:solidFill>
              </a:rPr>
              <a:t> de personas, por sexo, con respecto a la afirmación 3</a:t>
            </a:r>
            <a:endParaRPr lang="es-CO" sz="1050" i="1">
              <a:solidFill>
                <a:schemeClr val="bg2">
                  <a:lumMod val="10000"/>
                </a:schemeClr>
              </a:solidFill>
            </a:endParaRPr>
          </a:p>
        </c:rich>
      </c:tx>
      <c:layout>
        <c:manualLayout>
          <c:xMode val="edge"/>
          <c:yMode val="edge"/>
          <c:x val="9.6004621496035378E-2"/>
          <c:y val="1.0880924714262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bg2">
                  <a:lumMod val="1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7436418214370197"/>
          <c:y val="0.10981906019598481"/>
          <c:w val="0.76751960565985544"/>
          <c:h val="0.80191213876531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'P3'!$C$37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solidFill>
                <a:sysClr val="windowText" lastClr="000000">
                  <a:lumMod val="85000"/>
                  <a:lumOff val="15000"/>
                </a:sys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'P3'!$A$38:$B$52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'P3'!$C$38:$C$52</c:f>
              <c:numCache>
                <c:formatCode>0.00%</c:formatCode>
                <c:ptCount val="15"/>
                <c:pt idx="0">
                  <c:v>0.2906491907271056</c:v>
                </c:pt>
                <c:pt idx="1">
                  <c:v>0.26599954188679664</c:v>
                </c:pt>
                <c:pt idx="2">
                  <c:v>0.51961937101825206</c:v>
                </c:pt>
                <c:pt idx="3">
                  <c:v>0.44812394418419543</c:v>
                </c:pt>
                <c:pt idx="4">
                  <c:v>0.38699330114332553</c:v>
                </c:pt>
                <c:pt idx="5">
                  <c:v>0.3505977764489413</c:v>
                </c:pt>
                <c:pt idx="6">
                  <c:v>0.41969251914115868</c:v>
                </c:pt>
                <c:pt idx="7">
                  <c:v>0.37065988559333196</c:v>
                </c:pt>
                <c:pt idx="8">
                  <c:v>0.41138534071273858</c:v>
                </c:pt>
                <c:pt idx="9">
                  <c:v>0.36190365036594041</c:v>
                </c:pt>
                <c:pt idx="10">
                  <c:v>0.35878634170651263</c:v>
                </c:pt>
                <c:pt idx="11">
                  <c:v>0.35183801903544015</c:v>
                </c:pt>
                <c:pt idx="13">
                  <c:v>0.4094635270546283</c:v>
                </c:pt>
                <c:pt idx="14">
                  <c:v>0.36169315690512704</c:v>
                </c:pt>
              </c:numCache>
            </c:numRef>
          </c:val>
        </c:ser>
        <c:ser>
          <c:idx val="1"/>
          <c:order val="1"/>
          <c:tx>
            <c:strRef>
              <c:f>'P3'!$D$37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'P3'!$A$38:$B$52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'P3'!$D$38:$D$52</c:f>
              <c:numCache>
                <c:formatCode>0.00%</c:formatCode>
                <c:ptCount val="15"/>
                <c:pt idx="0">
                  <c:v>0.67019531147354994</c:v>
                </c:pt>
                <c:pt idx="1">
                  <c:v>0.70340703313215902</c:v>
                </c:pt>
                <c:pt idx="2">
                  <c:v>0.44216347903591896</c:v>
                </c:pt>
                <c:pt idx="3">
                  <c:v>0.52307643343216592</c:v>
                </c:pt>
                <c:pt idx="4">
                  <c:v>0.59740081858120497</c:v>
                </c:pt>
                <c:pt idx="5">
                  <c:v>0.63860153159172883</c:v>
                </c:pt>
                <c:pt idx="6">
                  <c:v>0.56459204254544448</c:v>
                </c:pt>
                <c:pt idx="7">
                  <c:v>0.61695748913238069</c:v>
                </c:pt>
                <c:pt idx="8">
                  <c:v>0.56190363598879101</c:v>
                </c:pt>
                <c:pt idx="9">
                  <c:v>0.61920715934317316</c:v>
                </c:pt>
                <c:pt idx="10">
                  <c:v>0.59091544937914553</c:v>
                </c:pt>
                <c:pt idx="11">
                  <c:v>0.60649058863379468</c:v>
                </c:pt>
                <c:pt idx="13">
                  <c:v>0.56395544920622975</c:v>
                </c:pt>
                <c:pt idx="14">
                  <c:v>0.61845871967645394</c:v>
                </c:pt>
              </c:numCache>
            </c:numRef>
          </c:val>
        </c:ser>
        <c:ser>
          <c:idx val="2"/>
          <c:order val="2"/>
          <c:tx>
            <c:strRef>
              <c:f>'P3'!$E$37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'P3'!$A$38:$B$52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'P3'!$E$38:$E$52</c:f>
              <c:numCache>
                <c:formatCode>0.00%</c:formatCode>
                <c:ptCount val="15"/>
                <c:pt idx="0">
                  <c:v>3.9155497799344435E-2</c:v>
                </c:pt>
                <c:pt idx="1">
                  <c:v>3.0593424981044316E-2</c:v>
                </c:pt>
                <c:pt idx="2">
                  <c:v>3.82171499458289E-2</c:v>
                </c:pt>
                <c:pt idx="3">
                  <c:v>2.8799645994105363E-2</c:v>
                </c:pt>
                <c:pt idx="4">
                  <c:v>1.5605874180723994E-2</c:v>
                </c:pt>
                <c:pt idx="5">
                  <c:v>1.0800000000000001E-2</c:v>
                </c:pt>
                <c:pt idx="6">
                  <c:v>1.571543831339671E-2</c:v>
                </c:pt>
                <c:pt idx="7">
                  <c:v>1.238260273831753E-2</c:v>
                </c:pt>
                <c:pt idx="8">
                  <c:v>2.6711008853067375E-2</c:v>
                </c:pt>
                <c:pt idx="9">
                  <c:v>1.8889204430888394E-2</c:v>
                </c:pt>
                <c:pt idx="10">
                  <c:v>5.0298117305735933E-2</c:v>
                </c:pt>
                <c:pt idx="11">
                  <c:v>4.1671121688704967E-2</c:v>
                </c:pt>
                <c:pt idx="13">
                  <c:v>2.6581042425249082E-2</c:v>
                </c:pt>
                <c:pt idx="14">
                  <c:v>1.9848103502007251E-2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758622592"/>
        <c:axId val="-758630208"/>
      </c:barChart>
      <c:catAx>
        <c:axId val="-75862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758630208"/>
        <c:crosses val="autoZero"/>
        <c:auto val="1"/>
        <c:lblAlgn val="ctr"/>
        <c:lblOffset val="100"/>
        <c:noMultiLvlLbl val="0"/>
      </c:catAx>
      <c:valAx>
        <c:axId val="-75863020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758622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17046162329818"/>
          <c:y val="0.94979581166747384"/>
          <c:w val="0.81182179434462798"/>
          <c:h val="4.9627984829598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CO" sz="1100">
                <a:solidFill>
                  <a:schemeClr val="bg2">
                    <a:lumMod val="10000"/>
                  </a:schemeClr>
                </a:solidFill>
              </a:rPr>
              <a:t>Porcentaje</a:t>
            </a:r>
            <a:r>
              <a:rPr lang="es-CO" sz="1100" baseline="0">
                <a:solidFill>
                  <a:schemeClr val="bg2">
                    <a:lumMod val="10000"/>
                  </a:schemeClr>
                </a:solidFill>
              </a:rPr>
              <a:t> de personas, por sexo, con respecto a la afirmación 4</a:t>
            </a:r>
            <a:endParaRPr lang="es-CO" sz="1100" i="1">
              <a:solidFill>
                <a:schemeClr val="bg2">
                  <a:lumMod val="10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bg2">
                  <a:lumMod val="1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5665788127277536"/>
          <c:y val="0.11045165793784241"/>
          <c:w val="0.79519235577862923"/>
          <c:h val="0.800403719696399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'P4'!$C$37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'P4'!$A$38:$B$52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'P4'!$C$38:$C$52</c:f>
              <c:numCache>
                <c:formatCode>0.00%</c:formatCode>
                <c:ptCount val="15"/>
                <c:pt idx="0">
                  <c:v>0.5375828441033853</c:v>
                </c:pt>
                <c:pt idx="1">
                  <c:v>0.52158236857996743</c:v>
                </c:pt>
                <c:pt idx="2">
                  <c:v>0.71984367112804848</c:v>
                </c:pt>
                <c:pt idx="3">
                  <c:v>0.67870607653375314</c:v>
                </c:pt>
                <c:pt idx="4">
                  <c:v>0.72458781642496528</c:v>
                </c:pt>
                <c:pt idx="5">
                  <c:v>0.71409657208164412</c:v>
                </c:pt>
                <c:pt idx="6">
                  <c:v>0.72478623174351364</c:v>
                </c:pt>
                <c:pt idx="7">
                  <c:v>0.71494890602655492</c:v>
                </c:pt>
                <c:pt idx="8">
                  <c:v>0.71350860113954584</c:v>
                </c:pt>
                <c:pt idx="9">
                  <c:v>0.70726577779597755</c:v>
                </c:pt>
                <c:pt idx="10">
                  <c:v>0.70567180942112073</c:v>
                </c:pt>
                <c:pt idx="11">
                  <c:v>0.70445700956592816</c:v>
                </c:pt>
                <c:pt idx="13">
                  <c:v>0.68970248084025199</c:v>
                </c:pt>
                <c:pt idx="14">
                  <c:v>0.67141381976911996</c:v>
                </c:pt>
              </c:numCache>
            </c:numRef>
          </c:val>
        </c:ser>
        <c:ser>
          <c:idx val="1"/>
          <c:order val="1"/>
          <c:tx>
            <c:strRef>
              <c:f>'P4'!$D$37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'P4'!$A$38:$B$52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'P4'!$D$38:$D$52</c:f>
              <c:numCache>
                <c:formatCode>0.00%</c:formatCode>
                <c:ptCount val="15"/>
                <c:pt idx="0">
                  <c:v>0.39497940747620314</c:v>
                </c:pt>
                <c:pt idx="1">
                  <c:v>0.4217610057880431</c:v>
                </c:pt>
                <c:pt idx="2">
                  <c:v>0.22761392530167235</c:v>
                </c:pt>
                <c:pt idx="3">
                  <c:v>0.27619739124647136</c:v>
                </c:pt>
                <c:pt idx="4">
                  <c:v>0.24206302625080023</c:v>
                </c:pt>
                <c:pt idx="5">
                  <c:v>0.25520824443500234</c:v>
                </c:pt>
                <c:pt idx="6">
                  <c:v>0.25620534170212939</c:v>
                </c:pt>
                <c:pt idx="7">
                  <c:v>0.2671800924002935</c:v>
                </c:pt>
                <c:pt idx="8">
                  <c:v>0.24979025275063588</c:v>
                </c:pt>
                <c:pt idx="9">
                  <c:v>0.26290000000000002</c:v>
                </c:pt>
                <c:pt idx="10">
                  <c:v>0.24395141491782021</c:v>
                </c:pt>
                <c:pt idx="11">
                  <c:v>0.2543467762090405</c:v>
                </c:pt>
                <c:pt idx="13">
                  <c:v>0.26887791483806672</c:v>
                </c:pt>
                <c:pt idx="14">
                  <c:v>0.29265987613286415</c:v>
                </c:pt>
              </c:numCache>
            </c:numRef>
          </c:val>
        </c:ser>
        <c:ser>
          <c:idx val="2"/>
          <c:order val="2"/>
          <c:tx>
            <c:strRef>
              <c:f>'P4'!$E$37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'P4'!$A$38:$B$52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'P4'!$E$38:$E$52</c:f>
              <c:numCache>
                <c:formatCode>0.00%</c:formatCode>
                <c:ptCount val="15"/>
                <c:pt idx="0">
                  <c:v>6.7437717971836231E-2</c:v>
                </c:pt>
                <c:pt idx="1">
                  <c:v>5.6656625631989393E-2</c:v>
                </c:pt>
                <c:pt idx="2">
                  <c:v>5.2542401178407951E-2</c:v>
                </c:pt>
                <c:pt idx="3">
                  <c:v>4.5096534580822245E-2</c:v>
                </c:pt>
                <c:pt idx="4">
                  <c:v>3.3349167482143616E-2</c:v>
                </c:pt>
                <c:pt idx="5">
                  <c:v>3.0695189279758277E-2</c:v>
                </c:pt>
                <c:pt idx="6">
                  <c:v>1.9008423609008254E-2</c:v>
                </c:pt>
                <c:pt idx="7">
                  <c:v>1.7870993122162844E-2</c:v>
                </c:pt>
                <c:pt idx="8">
                  <c:v>3.6701117219012647E-2</c:v>
                </c:pt>
                <c:pt idx="9">
                  <c:v>2.9799601670488521E-2</c:v>
                </c:pt>
                <c:pt idx="10">
                  <c:v>5.0376671685291467E-2</c:v>
                </c:pt>
                <c:pt idx="11">
                  <c:v>4.1196200692928245E-2</c:v>
                </c:pt>
                <c:pt idx="13">
                  <c:v>4.1419619893437287E-2</c:v>
                </c:pt>
                <c:pt idx="14">
                  <c:v>3.5926299118912874E-2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758627488"/>
        <c:axId val="-758616064"/>
      </c:barChart>
      <c:catAx>
        <c:axId val="-758627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758616064"/>
        <c:crosses val="autoZero"/>
        <c:auto val="1"/>
        <c:lblAlgn val="ctr"/>
        <c:lblOffset val="100"/>
        <c:noMultiLvlLbl val="0"/>
      </c:catAx>
      <c:valAx>
        <c:axId val="-75861606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758627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17047077800848"/>
          <c:y val="0.93915498667602226"/>
          <c:w val="0.81182179434462798"/>
          <c:h val="4.9627984829598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CO" sz="1000">
                <a:solidFill>
                  <a:schemeClr val="bg2">
                    <a:lumMod val="10000"/>
                  </a:schemeClr>
                </a:solidFill>
              </a:rPr>
              <a:t>Porcentaje</a:t>
            </a:r>
            <a:r>
              <a:rPr lang="es-CO" sz="1000" baseline="0">
                <a:solidFill>
                  <a:schemeClr val="bg2">
                    <a:lumMod val="10000"/>
                  </a:schemeClr>
                </a:solidFill>
              </a:rPr>
              <a:t> de personas, por sexo, con respecto a la afirmación 5</a:t>
            </a:r>
            <a:endParaRPr lang="es-CO" sz="1000" i="1">
              <a:solidFill>
                <a:schemeClr val="bg2">
                  <a:lumMod val="10000"/>
                </a:schemeClr>
              </a:solidFill>
            </a:endParaRPr>
          </a:p>
        </c:rich>
      </c:tx>
      <c:layout>
        <c:manualLayout>
          <c:xMode val="edge"/>
          <c:yMode val="edge"/>
          <c:x val="0.14216940213539495"/>
          <c:y val="1.48235299610386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bg2">
                  <a:lumMod val="1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23607487873880428"/>
          <c:y val="9.8270471450503799E-2"/>
          <c:w val="0.72202986366587318"/>
          <c:h val="0.8054779362844997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'P5'!$C$35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1.9635782518401617E-3"/>
                  <c:y val="-2.19274997436036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81789125920098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3.9271565036804309E-3"/>
                  <c:y val="-2.19274997436038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'P5'!$A$36:$B$50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'P5'!$C$36:$C$50</c:f>
              <c:numCache>
                <c:formatCode>0.00%</c:formatCode>
                <c:ptCount val="15"/>
                <c:pt idx="0">
                  <c:v>0.12617216738958181</c:v>
                </c:pt>
                <c:pt idx="1">
                  <c:v>8.9197901704577379E-2</c:v>
                </c:pt>
                <c:pt idx="2">
                  <c:v>0.32476766798685197</c:v>
                </c:pt>
                <c:pt idx="3">
                  <c:v>0.22680455210743838</c:v>
                </c:pt>
                <c:pt idx="4">
                  <c:v>0.18788832670956396</c:v>
                </c:pt>
                <c:pt idx="5">
                  <c:v>0.13291302701563162</c:v>
                </c:pt>
                <c:pt idx="6">
                  <c:v>0.21659743182673735</c:v>
                </c:pt>
                <c:pt idx="7">
                  <c:v>0.13506510993820778</c:v>
                </c:pt>
                <c:pt idx="8">
                  <c:v>0.23185775854497581</c:v>
                </c:pt>
                <c:pt idx="9">
                  <c:v>0.16604437460666049</c:v>
                </c:pt>
                <c:pt idx="10">
                  <c:v>0.21882034224059077</c:v>
                </c:pt>
                <c:pt idx="11">
                  <c:v>0.15120768889011266</c:v>
                </c:pt>
                <c:pt idx="13">
                  <c:v>0.22006574914420224</c:v>
                </c:pt>
                <c:pt idx="14">
                  <c:v>0.15120768889011266</c:v>
                </c:pt>
              </c:numCache>
            </c:numRef>
          </c:val>
        </c:ser>
        <c:ser>
          <c:idx val="1"/>
          <c:order val="1"/>
          <c:tx>
            <c:strRef>
              <c:f>'P5'!$D$35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'P5'!$A$36:$B$50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'P5'!$D$36:$D$50</c:f>
              <c:numCache>
                <c:formatCode>0.00%</c:formatCode>
                <c:ptCount val="15"/>
                <c:pt idx="0">
                  <c:v>0.84072624236962512</c:v>
                </c:pt>
                <c:pt idx="1">
                  <c:v>0.88633202251142018</c:v>
                </c:pt>
                <c:pt idx="2">
                  <c:v>0.63617240626448268</c:v>
                </c:pt>
                <c:pt idx="3">
                  <c:v>0.74486319469873241</c:v>
                </c:pt>
                <c:pt idx="4">
                  <c:v>0.8005246844506464</c:v>
                </c:pt>
                <c:pt idx="5">
                  <c:v>0.86042168727890711</c:v>
                </c:pt>
                <c:pt idx="6">
                  <c:v>0.7671495065200743</c:v>
                </c:pt>
                <c:pt idx="7">
                  <c:v>0.85332517531223928</c:v>
                </c:pt>
                <c:pt idx="8">
                  <c:v>0.74496366807838699</c:v>
                </c:pt>
                <c:pt idx="9">
                  <c:v>0.81619142779914211</c:v>
                </c:pt>
                <c:pt idx="10">
                  <c:v>0.73088121524312244</c:v>
                </c:pt>
                <c:pt idx="11">
                  <c:v>0.83153191214133848</c:v>
                </c:pt>
                <c:pt idx="13">
                  <c:v>0.75576908124044606</c:v>
                </c:pt>
                <c:pt idx="14">
                  <c:v>0.83153191214133848</c:v>
                </c:pt>
              </c:numCache>
            </c:numRef>
          </c:val>
        </c:ser>
        <c:ser>
          <c:idx val="2"/>
          <c:order val="2"/>
          <c:tx>
            <c:strRef>
              <c:f>'P5'!$E$35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'P5'!$A$36:$B$50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'P5'!$E$36:$E$50</c:f>
              <c:numCache>
                <c:formatCode>0.00%</c:formatCode>
                <c:ptCount val="15"/>
                <c:pt idx="0">
                  <c:v>3.3101559792217704E-2</c:v>
                </c:pt>
                <c:pt idx="1">
                  <c:v>2.4470084203137565E-2</c:v>
                </c:pt>
                <c:pt idx="2">
                  <c:v>3.9059928140536396E-2</c:v>
                </c:pt>
                <c:pt idx="3">
                  <c:v>2.8332236666502416E-2</c:v>
                </c:pt>
                <c:pt idx="4">
                  <c:v>1.1586972587134951E-2</c:v>
                </c:pt>
                <c:pt idx="5">
                  <c:v>6.665287637596262E-3</c:v>
                </c:pt>
                <c:pt idx="6">
                  <c:v>1.6253061653188308E-2</c:v>
                </c:pt>
                <c:pt idx="7">
                  <c:v>1.1609703481567901E-2</c:v>
                </c:pt>
                <c:pt idx="8">
                  <c:v>2.3178550263992626E-2</c:v>
                </c:pt>
                <c:pt idx="9">
                  <c:v>1.7764217390200197E-2</c:v>
                </c:pt>
                <c:pt idx="10">
                  <c:v>5.0298117305735933E-2</c:v>
                </c:pt>
                <c:pt idx="11">
                  <c:v>1.726038901034304E-2</c:v>
                </c:pt>
                <c:pt idx="13">
                  <c:v>2.416520594944889E-2</c:v>
                </c:pt>
                <c:pt idx="14">
                  <c:v>1.726038901034304E-2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758622048"/>
        <c:axId val="-758628032"/>
      </c:barChart>
      <c:catAx>
        <c:axId val="-75862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758628032"/>
        <c:crosses val="autoZero"/>
        <c:auto val="1"/>
        <c:lblAlgn val="ctr"/>
        <c:lblOffset val="100"/>
        <c:noMultiLvlLbl val="0"/>
      </c:catAx>
      <c:valAx>
        <c:axId val="-75862803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75862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17047077800848"/>
          <c:y val="0.93915498667602226"/>
          <c:w val="0.81182179434462798"/>
          <c:h val="4.9627984829598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CO" sz="1100" dirty="0">
                <a:solidFill>
                  <a:schemeClr val="bg2">
                    <a:lumMod val="10000"/>
                  </a:schemeClr>
                </a:solidFill>
              </a:rPr>
              <a:t>Porcentaje</a:t>
            </a:r>
            <a:r>
              <a:rPr lang="es-CO" sz="1100" baseline="0" dirty="0">
                <a:solidFill>
                  <a:schemeClr val="bg2">
                    <a:lumMod val="10000"/>
                  </a:schemeClr>
                </a:solidFill>
              </a:rPr>
              <a:t> de personas, por sexo, con respecto a la afirmación 5</a:t>
            </a:r>
            <a:endParaRPr lang="es-CO" sz="1100" i="1" dirty="0">
              <a:solidFill>
                <a:schemeClr val="bg2">
                  <a:lumMod val="10000"/>
                </a:schemeClr>
              </a:solidFill>
            </a:endParaRPr>
          </a:p>
        </c:rich>
      </c:tx>
      <c:layout>
        <c:manualLayout>
          <c:xMode val="edge"/>
          <c:yMode val="edge"/>
          <c:x val="0.10820947172606735"/>
          <c:y val="1.30081334122356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bg2">
                  <a:lumMod val="1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20984245894962295"/>
          <c:y val="8.9806565471241398E-2"/>
          <c:w val="0.74231226521468485"/>
          <c:h val="0.836184325250451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'P6'!$C$36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rgbClr val="532476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5.9917482974649536E-3"/>
                  <c:y val="-2.13441109329073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391317184419074E-2"/>
                  <c:y val="-2.13441109329073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3.9271565036804309E-3"/>
                  <c:y val="-2.19274997436038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1.1478271872359171E-2"/>
                  <c:y val="-3.91304180057356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'P6'!$A$37:$B$51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'P6'!$C$37:$C$51</c:f>
              <c:numCache>
                <c:formatCode>0.00%</c:formatCode>
                <c:ptCount val="15"/>
                <c:pt idx="0">
                  <c:v>0.29968319170736701</c:v>
                </c:pt>
                <c:pt idx="1">
                  <c:v>0.2418591594324313</c:v>
                </c:pt>
                <c:pt idx="2">
                  <c:v>0.61766659478296548</c:v>
                </c:pt>
                <c:pt idx="3">
                  <c:v>0.48653302654522418</c:v>
                </c:pt>
                <c:pt idx="4">
                  <c:v>0.42484849681634879</c:v>
                </c:pt>
                <c:pt idx="5">
                  <c:v>0.32117901343685817</c:v>
                </c:pt>
                <c:pt idx="6">
                  <c:v>0.48042169264655687</c:v>
                </c:pt>
                <c:pt idx="7">
                  <c:v>0.37329253759387115</c:v>
                </c:pt>
                <c:pt idx="8">
                  <c:v>0.52066533329820208</c:v>
                </c:pt>
                <c:pt idx="9">
                  <c:v>0.40703415325171688</c:v>
                </c:pt>
                <c:pt idx="10">
                  <c:v>0.51000842341131214</c:v>
                </c:pt>
                <c:pt idx="11">
                  <c:v>0.41291622317313437</c:v>
                </c:pt>
                <c:pt idx="13">
                  <c:v>0.47245967304503089</c:v>
                </c:pt>
                <c:pt idx="14">
                  <c:v>0.36641199716848372</c:v>
                </c:pt>
              </c:numCache>
            </c:numRef>
          </c:val>
        </c:ser>
        <c:ser>
          <c:idx val="1"/>
          <c:order val="1"/>
          <c:tx>
            <c:strRef>
              <c:f>'P6'!$D$36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'P6'!$A$37:$B$51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'P6'!$D$37:$D$51</c:f>
              <c:numCache>
                <c:formatCode>0.00%</c:formatCode>
                <c:ptCount val="15"/>
                <c:pt idx="0">
                  <c:v>0.64741100787250971</c:v>
                </c:pt>
                <c:pt idx="1">
                  <c:v>0.71535476803963871</c:v>
                </c:pt>
                <c:pt idx="2">
                  <c:v>0.32989186924539715</c:v>
                </c:pt>
                <c:pt idx="3">
                  <c:v>0.4745557909073117</c:v>
                </c:pt>
                <c:pt idx="4">
                  <c:v>0.55332114059180149</c:v>
                </c:pt>
                <c:pt idx="5">
                  <c:v>0.66553703756694294</c:v>
                </c:pt>
                <c:pt idx="6">
                  <c:v>0.50263636692176616</c:v>
                </c:pt>
                <c:pt idx="7">
                  <c:v>0.61387841083664652</c:v>
                </c:pt>
                <c:pt idx="8">
                  <c:v>0.44764694210467437</c:v>
                </c:pt>
                <c:pt idx="9">
                  <c:v>0.57208440087991541</c:v>
                </c:pt>
                <c:pt idx="10">
                  <c:v>0.43731608083726609</c:v>
                </c:pt>
                <c:pt idx="11">
                  <c:v>0.54742352057112242</c:v>
                </c:pt>
                <c:pt idx="13">
                  <c:v>0.49282515772891128</c:v>
                </c:pt>
                <c:pt idx="14">
                  <c:v>0.60837703699458556</c:v>
                </c:pt>
              </c:numCache>
            </c:numRef>
          </c:val>
        </c:ser>
        <c:ser>
          <c:idx val="2"/>
          <c:order val="2"/>
          <c:tx>
            <c:strRef>
              <c:f>'P6'!$E$36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'P6'!$A$37:$B$51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'P6'!$E$37:$E$51</c:f>
              <c:numCache>
                <c:formatCode>0.00%</c:formatCode>
                <c:ptCount val="15"/>
                <c:pt idx="0">
                  <c:v>5.2905800420123356E-2</c:v>
                </c:pt>
                <c:pt idx="1">
                  <c:v>4.2786072527930062E-2</c:v>
                </c:pt>
                <c:pt idx="2">
                  <c:v>5.2441535971637379E-2</c:v>
                </c:pt>
                <c:pt idx="3">
                  <c:v>3.8911206157930832E-2</c:v>
                </c:pt>
                <c:pt idx="4">
                  <c:v>2.1830362591849846E-2</c:v>
                </c:pt>
                <c:pt idx="5">
                  <c:v>1.3283960589008227E-2</c:v>
                </c:pt>
                <c:pt idx="6">
                  <c:v>1.6941938369932678E-2</c:v>
                </c:pt>
                <c:pt idx="7">
                  <c:v>1.2829012131535132E-2</c:v>
                </c:pt>
                <c:pt idx="8">
                  <c:v>3.1687733264365206E-2</c:v>
                </c:pt>
                <c:pt idx="9">
                  <c:v>2.0881457180369357E-2</c:v>
                </c:pt>
                <c:pt idx="10">
                  <c:v>5.2675269020122296E-2</c:v>
                </c:pt>
                <c:pt idx="11">
                  <c:v>3.9660205087478702E-2</c:v>
                </c:pt>
                <c:pt idx="13">
                  <c:v>3.4715184797813721E-2</c:v>
                </c:pt>
                <c:pt idx="14">
                  <c:v>2.5210955878724784E-2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758629664"/>
        <c:axId val="-758625312"/>
      </c:barChart>
      <c:catAx>
        <c:axId val="-758629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758625312"/>
        <c:crosses val="autoZero"/>
        <c:auto val="1"/>
        <c:lblAlgn val="ctr"/>
        <c:lblOffset val="100"/>
        <c:noMultiLvlLbl val="0"/>
      </c:catAx>
      <c:valAx>
        <c:axId val="-75862531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75862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17055240059477"/>
          <c:y val="0.94891106815468107"/>
          <c:w val="0.81182179434462798"/>
          <c:h val="4.9627984829598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09733-6C35-0144-8DCF-77480CA47BBE}" type="datetimeFigureOut">
              <a:rPr lang="es-ES" smtClean="0"/>
              <a:t>10/07/2019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A825F-C5BC-0945-9745-BFEF151ECAA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0022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8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30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92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59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16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74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40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03" algn="l" defTabSz="4570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1706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0911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7919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7856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1384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16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44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2839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6114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77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4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984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67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8255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755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B32E99F-0BE6-EB4E-B2D9-1C670D2D46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13" y="0"/>
            <a:ext cx="4225511" cy="5143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DEE6CDF0-1D16-274D-8C2E-F9285956B4C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8" y="4368814"/>
            <a:ext cx="2560437" cy="541799"/>
          </a:xfrm>
          <a:prstGeom prst="rect">
            <a:avLst/>
          </a:prstGeom>
        </p:spPr>
      </p:pic>
      <p:pic>
        <p:nvPicPr>
          <p:cNvPr id="8" name="Imagen 7" descr="Nuevo-logo-DANE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5" t="30958" r="7295" b="31695"/>
          <a:stretch/>
        </p:blipFill>
        <p:spPr>
          <a:xfrm>
            <a:off x="7289816" y="299614"/>
            <a:ext cx="1479365" cy="6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970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xStyles>
    <p:titleStyle>
      <a:lvl1pPr algn="ctr" defTabSz="4570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8" indent="-342798" algn="l" defTabSz="4570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42" indent="-285670" algn="l" defTabSz="45706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73" indent="-228531" algn="l" defTabSz="45706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40" indent="-228531" algn="l" defTabSz="45706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13" indent="-228531" algn="l" defTabSz="45706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76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49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17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85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1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0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2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45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08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8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4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B32E99F-0BE6-EB4E-B2D9-1C670D2D46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13" y="0"/>
            <a:ext cx="4225511" cy="51435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DEE6CDF0-1D16-274D-8C2E-F9285956B4C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8" y="4368814"/>
            <a:ext cx="2560437" cy="541799"/>
          </a:xfrm>
          <a:prstGeom prst="rect">
            <a:avLst/>
          </a:prstGeom>
        </p:spPr>
      </p:pic>
      <p:pic>
        <p:nvPicPr>
          <p:cNvPr id="11" name="Imagen 10" descr="Nuevo-logo-DANE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5" t="30958" r="7295" b="31695"/>
          <a:stretch/>
        </p:blipFill>
        <p:spPr>
          <a:xfrm>
            <a:off x="7264415" y="299614"/>
            <a:ext cx="1479365" cy="64799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29948" r="4377" b="17913"/>
          <a:stretch/>
        </p:blipFill>
        <p:spPr>
          <a:xfrm>
            <a:off x="3947928" y="4478600"/>
            <a:ext cx="4895938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34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4570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8" indent="-342798" algn="l" defTabSz="4570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42" indent="-285670" algn="l" defTabSz="45706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73" indent="-228531" algn="l" defTabSz="45706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40" indent="-228531" algn="l" defTabSz="45706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13" indent="-228531" algn="l" defTabSz="45706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76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49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17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85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1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0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2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45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08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8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4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21" descr="MAGENTA.png">
            <a:extLst>
              <a:ext uri="{FF2B5EF4-FFF2-40B4-BE49-F238E27FC236}">
                <a16:creationId xmlns:a16="http://schemas.microsoft.com/office/drawing/2014/main" xmlns="" id="{050975CF-360D-FB40-8F96-719A5FECB4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9" y="260489"/>
            <a:ext cx="227842" cy="221463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xmlns="" id="{0391E340-98A5-9142-8506-C373BF3384E1}"/>
              </a:ext>
            </a:extLst>
          </p:cNvPr>
          <p:cNvSpPr txBox="1"/>
          <p:nvPr userDrawn="1"/>
        </p:nvSpPr>
        <p:spPr>
          <a:xfrm>
            <a:off x="677674" y="274215"/>
            <a:ext cx="2809054" cy="1728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" marR="5080" indent="-12065" algn="dist">
              <a:lnSpc>
                <a:spcPct val="130000"/>
              </a:lnSpc>
              <a:spcBef>
                <a:spcPts val="100"/>
              </a:spcBef>
            </a:pP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N F O R M A C </a:t>
            </a: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Ó N</a:t>
            </a:r>
            <a:r>
              <a:rPr lang="es-ES_tradnl" sz="800" b="1" spc="-5" dirty="0">
                <a:solidFill>
                  <a:srgbClr val="B6004C"/>
                </a:solidFill>
                <a:latin typeface="Arial"/>
                <a:cs typeface="Arial"/>
              </a:rPr>
              <a:t>  </a:t>
            </a:r>
            <a:r>
              <a:rPr lang="es-ES" sz="800" b="1" spc="-5" dirty="0">
                <a:solidFill>
                  <a:srgbClr val="B6004C"/>
                </a:solidFill>
                <a:latin typeface="Arial"/>
                <a:cs typeface="Arial"/>
              </a:rPr>
              <a:t>P A R A  T O D O S</a:t>
            </a:r>
            <a:endParaRPr sz="800" b="1" dirty="0">
              <a:solidFill>
                <a:srgbClr val="B6004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2635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ctr" defTabSz="4570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8" indent="-342798" algn="l" defTabSz="4570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42" indent="-285670" algn="l" defTabSz="45706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73" indent="-228531" algn="l" defTabSz="45706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40" indent="-228531" algn="l" defTabSz="45706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13" indent="-228531" algn="l" defTabSz="45706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76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49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17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85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1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0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2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45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08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8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4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21" descr="MAGENTA.png">
            <a:extLst>
              <a:ext uri="{FF2B5EF4-FFF2-40B4-BE49-F238E27FC236}">
                <a16:creationId xmlns:a16="http://schemas.microsoft.com/office/drawing/2014/main" xmlns="" id="{050975CF-360D-FB40-8F96-719A5FECB4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9" y="260489"/>
            <a:ext cx="227842" cy="221463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xmlns="" id="{0391E340-98A5-9142-8506-C373BF3384E1}"/>
              </a:ext>
            </a:extLst>
          </p:cNvPr>
          <p:cNvSpPr txBox="1"/>
          <p:nvPr userDrawn="1"/>
        </p:nvSpPr>
        <p:spPr>
          <a:xfrm>
            <a:off x="677674" y="274215"/>
            <a:ext cx="2809054" cy="1728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" marR="5080" indent="-12065" algn="dist">
              <a:lnSpc>
                <a:spcPct val="130000"/>
              </a:lnSpc>
              <a:spcBef>
                <a:spcPts val="100"/>
              </a:spcBef>
            </a:pP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N F O R M A C </a:t>
            </a: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Ó N</a:t>
            </a:r>
            <a:r>
              <a:rPr lang="es-ES_tradnl" sz="800" b="1" spc="-5" dirty="0">
                <a:solidFill>
                  <a:srgbClr val="B6004C"/>
                </a:solidFill>
                <a:latin typeface="Arial"/>
                <a:cs typeface="Arial"/>
              </a:rPr>
              <a:t>  </a:t>
            </a:r>
            <a:r>
              <a:rPr lang="es-ES" sz="800" b="1" spc="-5" dirty="0">
                <a:solidFill>
                  <a:srgbClr val="B6004C"/>
                </a:solidFill>
                <a:latin typeface="Arial"/>
                <a:cs typeface="Arial"/>
              </a:rPr>
              <a:t>P A R A  T O D O S</a:t>
            </a:r>
            <a:endParaRPr sz="800" b="1" dirty="0">
              <a:solidFill>
                <a:srgbClr val="B6004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26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4570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8" indent="-342798" algn="l" defTabSz="4570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42" indent="-285670" algn="l" defTabSz="45706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73" indent="-228531" algn="l" defTabSz="45706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40" indent="-228531" algn="l" defTabSz="45706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13" indent="-228531" algn="l" defTabSz="45706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76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49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17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85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1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0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2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45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08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8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4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21" descr="MAGENTA.png">
            <a:extLst>
              <a:ext uri="{FF2B5EF4-FFF2-40B4-BE49-F238E27FC236}">
                <a16:creationId xmlns:a16="http://schemas.microsoft.com/office/drawing/2014/main" xmlns="" id="{050975CF-360D-FB40-8F96-719A5FECB4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9" y="260489"/>
            <a:ext cx="227842" cy="221463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xmlns="" id="{0391E340-98A5-9142-8506-C373BF3384E1}"/>
              </a:ext>
            </a:extLst>
          </p:cNvPr>
          <p:cNvSpPr txBox="1"/>
          <p:nvPr userDrawn="1"/>
        </p:nvSpPr>
        <p:spPr>
          <a:xfrm>
            <a:off x="677674" y="274214"/>
            <a:ext cx="2809054" cy="1728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" marR="5080" indent="-12065" algn="dist">
              <a:lnSpc>
                <a:spcPct val="130000"/>
              </a:lnSpc>
              <a:spcBef>
                <a:spcPts val="100"/>
              </a:spcBef>
            </a:pP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N F O R M A C </a:t>
            </a: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Ó N</a:t>
            </a:r>
            <a:r>
              <a:rPr lang="es-ES_tradnl" sz="800" b="1" spc="-5" dirty="0">
                <a:solidFill>
                  <a:srgbClr val="B6004C"/>
                </a:solidFill>
                <a:latin typeface="Arial"/>
                <a:cs typeface="Arial"/>
              </a:rPr>
              <a:t>  </a:t>
            </a:r>
            <a:r>
              <a:rPr lang="es-ES" sz="800" b="1" spc="-5" dirty="0">
                <a:solidFill>
                  <a:srgbClr val="B6004C"/>
                </a:solidFill>
                <a:latin typeface="Arial"/>
                <a:cs typeface="Arial"/>
              </a:rPr>
              <a:t>P A R A  T O D O S</a:t>
            </a:r>
            <a:endParaRPr sz="800" b="1" dirty="0">
              <a:solidFill>
                <a:srgbClr val="B6004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34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ctr" defTabSz="4570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8" indent="-342798" algn="l" defTabSz="4570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42" indent="-285670" algn="l" defTabSz="45706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73" indent="-228531" algn="l" defTabSz="45706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40" indent="-228531" algn="l" defTabSz="45706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13" indent="-228531" algn="l" defTabSz="45706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76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49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17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85" indent="-228531" algn="l" defTabSz="4570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1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0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2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45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08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80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49" algn="l" defTabSz="4570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53"/>
          <p:cNvSpPr txBox="1">
            <a:spLocks/>
          </p:cNvSpPr>
          <p:nvPr/>
        </p:nvSpPr>
        <p:spPr>
          <a:xfrm>
            <a:off x="476250" y="1517302"/>
            <a:ext cx="8271574" cy="308353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125"/>
              </a:spcBef>
              <a:buNone/>
            </a:pPr>
            <a:r>
              <a:rPr lang="es-CO" sz="2800" b="1" dirty="0" smtClean="0">
                <a:solidFill>
                  <a:srgbClr val="B6004B"/>
                </a:solidFill>
                <a:cs typeface="Arial" panose="020B0604020202020204" pitchFamily="34" charset="0"/>
              </a:rPr>
              <a:t>Análisis de resultados de las preguntas de percepción sobre roles de género  en la </a:t>
            </a:r>
          </a:p>
          <a:p>
            <a:pPr marL="0" indent="0" algn="r">
              <a:spcBef>
                <a:spcPts val="125"/>
              </a:spcBef>
              <a:buNone/>
            </a:pPr>
            <a:r>
              <a:rPr lang="es-CO" sz="2800" b="1" dirty="0">
                <a:solidFill>
                  <a:srgbClr val="B6004B"/>
                </a:solidFill>
                <a:cs typeface="Arial" panose="020B0604020202020204" pitchFamily="34" charset="0"/>
              </a:rPr>
              <a:t>Encuesta Nacional de Uso del </a:t>
            </a:r>
            <a:r>
              <a:rPr lang="es-CO" sz="2800" b="1" dirty="0" smtClean="0">
                <a:solidFill>
                  <a:srgbClr val="B6004B"/>
                </a:solidFill>
                <a:cs typeface="Arial" panose="020B0604020202020204" pitchFamily="34" charset="0"/>
              </a:rPr>
              <a:t>Tiempo (ENUT) 2016-2017 </a:t>
            </a:r>
            <a:endParaRPr lang="es-ES" sz="2800" b="1" dirty="0">
              <a:solidFill>
                <a:srgbClr val="B6004B"/>
              </a:solidFill>
              <a:cs typeface="Arial" panose="020B0604020202020204" pitchFamily="34" charset="0"/>
            </a:endParaRPr>
          </a:p>
          <a:p>
            <a:pPr marL="0" indent="0" algn="r">
              <a:spcBef>
                <a:spcPts val="125"/>
              </a:spcBef>
              <a:buNone/>
            </a:pP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0" indent="0" algn="r">
              <a:spcBef>
                <a:spcPts val="125"/>
              </a:spcBef>
              <a:buNone/>
            </a:pP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0" indent="0">
              <a:spcBef>
                <a:spcPts val="125"/>
              </a:spcBef>
              <a:buNone/>
            </a:pPr>
            <a:endParaRPr lang="es-ES" sz="3600" b="1" dirty="0">
              <a:solidFill>
                <a:srgbClr val="B6004B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194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3: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dirty="0">
                <a:solidFill>
                  <a:srgbClr val="B6004C"/>
                </a:solidFill>
                <a:cs typeface="Arial"/>
              </a:rPr>
              <a:t> “El deber de un hombre es ganar dinero, el deber de la mujer es cuidar del hogar y la familia”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(promedio)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>
                <a:solidFill>
                  <a:srgbClr val="7030A0"/>
                </a:solidFill>
              </a:rPr>
              <a:t>Mujeres: 2,11</a:t>
            </a:r>
          </a:p>
          <a:p>
            <a:pPr marL="0" lvl="1" algn="just"/>
            <a:r>
              <a:rPr lang="es-CO" sz="1400" dirty="0" smtClean="0"/>
              <a:t>Hombres: 2,25</a:t>
            </a:r>
          </a:p>
          <a:p>
            <a:pPr marL="0" lvl="1" algn="just"/>
            <a:r>
              <a:rPr lang="es-CO" sz="1400" b="1" dirty="0" smtClean="0"/>
              <a:t>Total: 2,18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695701" y="4774168"/>
            <a:ext cx="51435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Nota: 1</a:t>
            </a:r>
            <a:r>
              <a:rPr lang="es-CO" sz="1000" dirty="0"/>
              <a:t>= Muy en desacuerdo</a:t>
            </a:r>
            <a:r>
              <a:rPr lang="es-CO" sz="1000" dirty="0" smtClean="0"/>
              <a:t>, 2= En desacuerdo, 3 = De acuerdo, 4</a:t>
            </a:r>
            <a:r>
              <a:rPr lang="es-CO" sz="1000" dirty="0"/>
              <a:t>= Muy de </a:t>
            </a:r>
            <a:r>
              <a:rPr lang="es-CO" sz="1000" dirty="0" smtClean="0"/>
              <a:t>acuerdo</a:t>
            </a:r>
            <a:endParaRPr lang="es-CO" sz="10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 </a:t>
            </a:r>
            <a:r>
              <a:rPr lang="es-CO" sz="1400" b="1" dirty="0" smtClean="0"/>
              <a:t>en desacuerdo</a:t>
            </a:r>
          </a:p>
        </p:txBody>
      </p:sp>
      <p:sp>
        <p:nvSpPr>
          <p:cNvPr id="10" name="Flecha derecha 9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1" name="Imagen 10"/>
          <p:cNvPicPr/>
          <p:nvPr/>
        </p:nvPicPr>
        <p:blipFill>
          <a:blip r:embed="rId2" cstate="print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251" y="1088006"/>
            <a:ext cx="5112385" cy="3745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57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3: 	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“El deber de un hombre es ganar dinero, el deber de la mujer es cuidar del hogar y la familia” (t-test)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en </a:t>
            </a:r>
            <a:r>
              <a:rPr lang="es-CO" sz="1400" b="1" u="sng" dirty="0" smtClean="0"/>
              <a:t>5 de las 6 las regiones</a:t>
            </a:r>
            <a:r>
              <a:rPr lang="es-CO" sz="1400" b="1" dirty="0" smtClean="0"/>
              <a:t> del país.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592747"/>
              </p:ext>
            </p:extLst>
          </p:nvPr>
        </p:nvGraphicFramePr>
        <p:xfrm>
          <a:off x="382690" y="2277205"/>
          <a:ext cx="8456508" cy="2199904"/>
        </p:xfrm>
        <a:graphic>
          <a:graphicData uri="http://schemas.openxmlformats.org/drawingml/2006/table">
            <a:tbl>
              <a:tblPr firstRow="1" firstCol="1" bandRow="1"/>
              <a:tblGrid>
                <a:gridCol w="937356"/>
                <a:gridCol w="756314"/>
                <a:gridCol w="756314"/>
                <a:gridCol w="756314"/>
                <a:gridCol w="1108246"/>
                <a:gridCol w="827378"/>
                <a:gridCol w="634492"/>
                <a:gridCol w="707248"/>
                <a:gridCol w="1228376"/>
                <a:gridCol w="744470"/>
              </a:tblGrid>
              <a:tr h="178241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test de diferencia de medias en la respuesta promedio entre hombres y mujeres, por región 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(Ho: </a:t>
                      </a:r>
                      <a:r>
                        <a:rPr lang="es-CO" sz="1200" b="1" i="1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</a:t>
                      </a:r>
                      <a:r>
                        <a:rPr lang="es-CO" sz="1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200" b="1" i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55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</a:t>
                      </a:r>
                      <a:b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mean(Hombre) - mean(Mujer)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Caribe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2,48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2,39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0,21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13,992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27.687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7,394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29.707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2,28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0,15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8,573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20.104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2,16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7,445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19.800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1,84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1,90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1,80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6,143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21.158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2,07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2,01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0,07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1,409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2.896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0,1591 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2,18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2,25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2,11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0,14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19,900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121.362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16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4: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“Las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mujeres son mejores para el trabajo doméstico que los hombres” (Porcentaje)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754595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 smtClean="0">
                <a:solidFill>
                  <a:srgbClr val="7030A0"/>
                </a:solidFill>
              </a:rPr>
              <a:t>67,1% </a:t>
            </a:r>
            <a:r>
              <a:rPr lang="es-CO" sz="1400" dirty="0">
                <a:solidFill>
                  <a:srgbClr val="7030A0"/>
                </a:solidFill>
              </a:rPr>
              <a:t>de las mujeres </a:t>
            </a:r>
            <a:r>
              <a:rPr lang="es-CO" sz="1400" dirty="0" smtClean="0"/>
              <a:t> </a:t>
            </a:r>
          </a:p>
          <a:p>
            <a:pPr marL="0" lvl="1" algn="just"/>
            <a:r>
              <a:rPr lang="es-CO" sz="1400" b="1" dirty="0" smtClean="0"/>
              <a:t>69,0%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376338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95700" y="4745508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i="1" dirty="0" smtClean="0"/>
              <a:t>Nota: De acuerdo agrupa las categorías: “Muy de acuerdo” y “de acuerdo”. En desacuerdo agrupa las categorías “Muy en desacuerdo” y “En desacuerdo”. </a:t>
            </a:r>
            <a:endParaRPr lang="es-CO" sz="9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Pacífica</a:t>
            </a:r>
          </a:p>
          <a:p>
            <a:pPr marL="0" lvl="1" algn="just"/>
            <a:r>
              <a:rPr lang="es-CO" sz="1400" dirty="0" smtClean="0"/>
              <a:t>Central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82688" y="2969283"/>
            <a:ext cx="1221330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mayor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Bogotá</a:t>
            </a:r>
          </a:p>
          <a:p>
            <a:pPr marL="0" lvl="1" algn="just"/>
            <a:r>
              <a:rPr lang="es-CO" sz="1400" dirty="0" smtClean="0"/>
              <a:t>Caribe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828800" y="2969283"/>
            <a:ext cx="1230489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menor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graphicFrame>
        <p:nvGraphicFramePr>
          <p:cNvPr id="17" name="Grá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2627592"/>
              </p:ext>
            </p:extLst>
          </p:nvPr>
        </p:nvGraphicFramePr>
        <p:xfrm>
          <a:off x="3695700" y="1088006"/>
          <a:ext cx="5278968" cy="3657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045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4: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“Las mujeres son mejores para el trabajo doméstico que los hombres”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(promedio)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>
                <a:solidFill>
                  <a:srgbClr val="7030A0"/>
                </a:solidFill>
              </a:rPr>
              <a:t>Mujeres: 3,01</a:t>
            </a:r>
          </a:p>
          <a:p>
            <a:pPr marL="0" lvl="1" algn="just"/>
            <a:r>
              <a:rPr lang="es-CO" sz="1400" dirty="0" smtClean="0"/>
              <a:t>Hombres: 3,07</a:t>
            </a:r>
          </a:p>
          <a:p>
            <a:pPr marL="0" lvl="1" algn="just"/>
            <a:r>
              <a:rPr lang="es-CO" sz="1400" b="1" dirty="0" smtClean="0"/>
              <a:t>Total: 3,04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695701" y="4774168"/>
            <a:ext cx="51435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Nota: 1</a:t>
            </a:r>
            <a:r>
              <a:rPr lang="es-CO" sz="1000" dirty="0"/>
              <a:t>= Muy en desacuerdo</a:t>
            </a:r>
            <a:r>
              <a:rPr lang="es-CO" sz="1000" dirty="0" smtClean="0"/>
              <a:t>, 2= En desacuerdo, 3 = De acuerdo, 4</a:t>
            </a:r>
            <a:r>
              <a:rPr lang="es-CO" sz="1000" dirty="0"/>
              <a:t>= Muy de </a:t>
            </a:r>
            <a:r>
              <a:rPr lang="es-CO" sz="1000" dirty="0" smtClean="0"/>
              <a:t>acuerdo</a:t>
            </a:r>
            <a:endParaRPr lang="es-CO" sz="10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 </a:t>
            </a:r>
            <a:r>
              <a:rPr lang="es-CO" sz="1400" b="1" dirty="0" smtClean="0"/>
              <a:t>de acuerdo.</a:t>
            </a:r>
          </a:p>
        </p:txBody>
      </p:sp>
      <p:sp>
        <p:nvSpPr>
          <p:cNvPr id="10" name="Flecha derecha 9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/>
          <p:cNvPicPr/>
          <p:nvPr/>
        </p:nvPicPr>
        <p:blipFill>
          <a:blip r:embed="rId2" cstate="print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753" y="1160012"/>
            <a:ext cx="5248980" cy="36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06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4: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“Las mujeres son mejores para el trabajo doméstico que los hombres”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t-test)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en </a:t>
            </a:r>
            <a:r>
              <a:rPr lang="es-CO" sz="1400" b="1" u="sng" dirty="0" smtClean="0"/>
              <a:t>2 de las 6 las regiones </a:t>
            </a:r>
            <a:r>
              <a:rPr lang="es-CO" sz="1400" b="1" dirty="0" smtClean="0"/>
              <a:t>del país.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206281"/>
              </p:ext>
            </p:extLst>
          </p:nvPr>
        </p:nvGraphicFramePr>
        <p:xfrm>
          <a:off x="382690" y="2277205"/>
          <a:ext cx="8456508" cy="2191875"/>
        </p:xfrm>
        <a:graphic>
          <a:graphicData uri="http://schemas.openxmlformats.org/drawingml/2006/table">
            <a:tbl>
              <a:tblPr firstRow="1" firstCol="1" bandRow="1"/>
              <a:tblGrid>
                <a:gridCol w="937356"/>
                <a:gridCol w="756314"/>
                <a:gridCol w="756314"/>
                <a:gridCol w="756314"/>
                <a:gridCol w="1108246"/>
                <a:gridCol w="827378"/>
                <a:gridCol w="634492"/>
                <a:gridCol w="707248"/>
                <a:gridCol w="1228376"/>
                <a:gridCol w="744470"/>
              </a:tblGrid>
              <a:tr h="178241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test de diferencia de medias en la respuesta promedio entre hombres y mujeres, por región 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(Ho: </a:t>
                      </a:r>
                      <a:r>
                        <a:rPr lang="es-CO" sz="1200" b="1" i="1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</a:t>
                      </a:r>
                      <a:r>
                        <a:rPr lang="es-CO" sz="1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200" b="1" i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55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</a:t>
                      </a:r>
                      <a:b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mean(Hombre) - mean(Mujer)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Caribe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3,30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0,12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8,6728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27.346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3,4371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29.103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1,3651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19.938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0,1722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0,7282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19.674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0,4665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2,59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5,2266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20.496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0,1591 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-0,0170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0,9864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3,04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8,9958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119.462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3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5: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 “El esposo debe tomar las decisiones relacionadas con la vida de la esposa”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Porcentaje)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754595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 smtClean="0">
                <a:solidFill>
                  <a:srgbClr val="7030A0"/>
                </a:solidFill>
              </a:rPr>
              <a:t>15% </a:t>
            </a:r>
            <a:r>
              <a:rPr lang="es-CO" sz="1400" dirty="0">
                <a:solidFill>
                  <a:srgbClr val="7030A0"/>
                </a:solidFill>
              </a:rPr>
              <a:t>de las mujeres </a:t>
            </a:r>
            <a:r>
              <a:rPr lang="es-CO" sz="1400" dirty="0" smtClean="0"/>
              <a:t> </a:t>
            </a:r>
          </a:p>
          <a:p>
            <a:pPr marL="0" lvl="1" algn="just"/>
            <a:r>
              <a:rPr lang="es-CO" sz="1400" b="1" dirty="0" smtClean="0"/>
              <a:t>22%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376338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39822" y="4745508"/>
            <a:ext cx="4899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i="1" dirty="0" smtClean="0"/>
              <a:t>Nota: De acuerdo agrupa las categorías: “Muy de acuerdo” y “de acuerdo”. En desacuerdo agrupa las categorías “Muy en desacuerdo” y “En desacuerdo”. </a:t>
            </a:r>
            <a:endParaRPr lang="es-CO" sz="9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Caribe</a:t>
            </a:r>
          </a:p>
          <a:p>
            <a:pPr marL="0" lvl="1" algn="just"/>
            <a:r>
              <a:rPr lang="es-CO" sz="1400" dirty="0" smtClean="0"/>
              <a:t>Oriental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82688" y="2969283"/>
            <a:ext cx="1221330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mayor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Bogotá</a:t>
            </a:r>
          </a:p>
          <a:p>
            <a:pPr marL="0" lvl="1" algn="just"/>
            <a:r>
              <a:rPr lang="es-CO" sz="1400" dirty="0" smtClean="0"/>
              <a:t>Central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828800" y="2969283"/>
            <a:ext cx="1230489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menor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9746517"/>
              </p:ext>
            </p:extLst>
          </p:nvPr>
        </p:nvGraphicFramePr>
        <p:xfrm>
          <a:off x="3939821" y="1185333"/>
          <a:ext cx="4730046" cy="3560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5168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5: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“El esposo debe tomar las decisiones relacionadas con la vida de la esposa”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 (promedio)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>
                <a:solidFill>
                  <a:srgbClr val="7030A0"/>
                </a:solidFill>
              </a:rPr>
              <a:t>Mujeres: 1,54</a:t>
            </a:r>
          </a:p>
          <a:p>
            <a:pPr marL="0" lvl="1" algn="just"/>
            <a:r>
              <a:rPr lang="es-CO" sz="1400" dirty="0" smtClean="0"/>
              <a:t>Hombres: 1,75</a:t>
            </a:r>
          </a:p>
          <a:p>
            <a:pPr marL="0" lvl="1" algn="just"/>
            <a:r>
              <a:rPr lang="es-CO" sz="1400" b="1" dirty="0" smtClean="0"/>
              <a:t>Total: 1,63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695701" y="4774168"/>
            <a:ext cx="51435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Nota: 1</a:t>
            </a:r>
            <a:r>
              <a:rPr lang="es-CO" sz="1000" dirty="0"/>
              <a:t>= Muy en desacuerdo</a:t>
            </a:r>
            <a:r>
              <a:rPr lang="es-CO" sz="1000" dirty="0" smtClean="0"/>
              <a:t>, 2= En desacuerdo, 3 = De acuerdo, 4</a:t>
            </a:r>
            <a:r>
              <a:rPr lang="es-CO" sz="1000" dirty="0"/>
              <a:t>= Muy de </a:t>
            </a:r>
            <a:r>
              <a:rPr lang="es-CO" sz="1000" dirty="0" smtClean="0"/>
              <a:t>acuerdo</a:t>
            </a:r>
            <a:endParaRPr lang="es-CO" sz="10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 </a:t>
            </a:r>
            <a:r>
              <a:rPr lang="es-CO" sz="1400" b="1" dirty="0" smtClean="0"/>
              <a:t>en desacuerdo.</a:t>
            </a:r>
          </a:p>
        </p:txBody>
      </p:sp>
      <p:sp>
        <p:nvSpPr>
          <p:cNvPr id="10" name="Flecha derecha 9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1" name="Imagen 10"/>
          <p:cNvPicPr/>
          <p:nvPr/>
        </p:nvPicPr>
        <p:blipFill>
          <a:blip r:embed="rId2" cstate="print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541" y="1058472"/>
            <a:ext cx="5112385" cy="3745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4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5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: 	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“El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esposo debe tomar las decisiones relacionadas con la vida de la esposa”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(t-test)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t</a:t>
            </a:r>
            <a:r>
              <a:rPr lang="es-CO" sz="1400" b="1" u="sng" dirty="0" smtClean="0"/>
              <a:t>odas las  las regiones</a:t>
            </a:r>
            <a:r>
              <a:rPr lang="es-CO" sz="1400" b="1" dirty="0" smtClean="0"/>
              <a:t> del país.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51703"/>
              </p:ext>
            </p:extLst>
          </p:nvPr>
        </p:nvGraphicFramePr>
        <p:xfrm>
          <a:off x="382690" y="2277205"/>
          <a:ext cx="8456508" cy="2191875"/>
        </p:xfrm>
        <a:graphic>
          <a:graphicData uri="http://schemas.openxmlformats.org/drawingml/2006/table">
            <a:tbl>
              <a:tblPr firstRow="1" firstCol="1" bandRow="1"/>
              <a:tblGrid>
                <a:gridCol w="937356"/>
                <a:gridCol w="756314"/>
                <a:gridCol w="756314"/>
                <a:gridCol w="756314"/>
                <a:gridCol w="1108246"/>
                <a:gridCol w="827378"/>
                <a:gridCol w="634492"/>
                <a:gridCol w="707248"/>
                <a:gridCol w="1228376"/>
                <a:gridCol w="744470"/>
              </a:tblGrid>
              <a:tr h="178241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test de diferencia de medias en la respuesta promedio entre hombres y mujeres, por región 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(Ho: </a:t>
                      </a:r>
                      <a:r>
                        <a:rPr lang="es-CO" sz="1200" b="1" i="1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</a:t>
                      </a:r>
                      <a:r>
                        <a:rPr lang="es-CO" sz="1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200" b="1" i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55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</a:t>
                      </a:r>
                      <a:b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 (Hombre) - mean(Mujer)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Caribe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1,96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1,81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22,4923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27721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1,55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1,65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1,47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16,7713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29840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1,68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1,79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1,58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14,8486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20155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1,57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1,67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1,47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14,7765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19806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1,37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1,44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1,30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1,13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12,3235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21284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1,53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1,61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1,46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4,0529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2898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1,63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1,75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1,54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37,1633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121714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950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584751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6: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“La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cabeza del hogar debe ser el hombre” (Porcentaje)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754595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 smtClean="0">
                <a:solidFill>
                  <a:srgbClr val="7030A0"/>
                </a:solidFill>
              </a:rPr>
              <a:t>36,6% </a:t>
            </a:r>
            <a:r>
              <a:rPr lang="es-CO" sz="1400" dirty="0">
                <a:solidFill>
                  <a:srgbClr val="7030A0"/>
                </a:solidFill>
              </a:rPr>
              <a:t>de las mujeres </a:t>
            </a:r>
            <a:r>
              <a:rPr lang="es-CO" sz="1400" dirty="0" smtClean="0"/>
              <a:t> </a:t>
            </a:r>
          </a:p>
          <a:p>
            <a:pPr marL="0" lvl="1" algn="just"/>
            <a:r>
              <a:rPr lang="es-CO" sz="1400" b="1" dirty="0" smtClean="0"/>
              <a:t>47,2%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376338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39822" y="4745508"/>
            <a:ext cx="4899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i="1" dirty="0" smtClean="0"/>
              <a:t>Nota: De acuerdo agrupa las categorías: “Muy de acuerdo” y “de acuerdo”. En desacuerdo agrupa las categorías “Muy en desacuerdo” y “En desacuerdo”. </a:t>
            </a:r>
            <a:endParaRPr lang="es-CO" sz="9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Caribe</a:t>
            </a:r>
          </a:p>
          <a:p>
            <a:pPr marL="0" lvl="1" algn="just"/>
            <a:r>
              <a:rPr lang="es-CO" sz="1400" dirty="0" smtClean="0"/>
              <a:t>San Andrés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82688" y="2969283"/>
            <a:ext cx="1221330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mayor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Bogotá</a:t>
            </a:r>
          </a:p>
          <a:p>
            <a:pPr marL="0" lvl="1" algn="just"/>
            <a:r>
              <a:rPr lang="es-CO" sz="1400" dirty="0" smtClean="0"/>
              <a:t>Central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828800" y="2969283"/>
            <a:ext cx="1230489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menor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graphicFrame>
        <p:nvGraphicFramePr>
          <p:cNvPr id="17" name="Grá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4936472"/>
              </p:ext>
            </p:extLst>
          </p:nvPr>
        </p:nvGraphicFramePr>
        <p:xfrm>
          <a:off x="3826932" y="1038578"/>
          <a:ext cx="5136445" cy="3706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8067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584751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6: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 “La cabeza del hogar debe ser el hombre”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 (promedio)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>
                <a:solidFill>
                  <a:srgbClr val="7030A0"/>
                </a:solidFill>
              </a:rPr>
              <a:t>Mujeres: 2,14</a:t>
            </a:r>
          </a:p>
          <a:p>
            <a:pPr marL="0" lvl="1" algn="just"/>
            <a:r>
              <a:rPr lang="es-CO" sz="1400" dirty="0" smtClean="0"/>
              <a:t>Hombres: 2,45</a:t>
            </a:r>
          </a:p>
          <a:p>
            <a:pPr marL="0" lvl="1" algn="just"/>
            <a:r>
              <a:rPr lang="es-CO" sz="1400" b="1" dirty="0" smtClean="0"/>
              <a:t>Total: 2,28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695701" y="4774168"/>
            <a:ext cx="51435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Nota: 1</a:t>
            </a:r>
            <a:r>
              <a:rPr lang="es-CO" sz="1000" dirty="0"/>
              <a:t>= Muy en desacuerdo</a:t>
            </a:r>
            <a:r>
              <a:rPr lang="es-CO" sz="1000" dirty="0" smtClean="0"/>
              <a:t>, 2= En desacuerdo, 3 = De acuerdo, 4</a:t>
            </a:r>
            <a:r>
              <a:rPr lang="es-CO" sz="1000" dirty="0"/>
              <a:t>= Muy de </a:t>
            </a:r>
            <a:r>
              <a:rPr lang="es-CO" sz="1000" dirty="0" smtClean="0"/>
              <a:t>acuerdo</a:t>
            </a:r>
            <a:endParaRPr lang="es-CO" sz="10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 </a:t>
            </a:r>
            <a:r>
              <a:rPr lang="es-CO" sz="1400" b="1" dirty="0" smtClean="0"/>
              <a:t>en desacuerdo.</a:t>
            </a:r>
          </a:p>
        </p:txBody>
      </p:sp>
      <p:sp>
        <p:nvSpPr>
          <p:cNvPr id="10" name="Flecha derecha 9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/>
          <p:cNvPicPr/>
          <p:nvPr/>
        </p:nvPicPr>
        <p:blipFill>
          <a:blip r:embed="rId2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096" y="1035171"/>
            <a:ext cx="5112385" cy="3745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56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421854" y="4754880"/>
            <a:ext cx="1204857" cy="3778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657710" y="1536342"/>
            <a:ext cx="74025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000" dirty="0">
              <a:solidFill>
                <a:srgbClr val="000000"/>
              </a:solidFill>
              <a:latin typeface="+mj-lt"/>
            </a:endParaRPr>
          </a:p>
          <a:p>
            <a:r>
              <a:rPr lang="es-ES" sz="2000" dirty="0" smtClean="0">
                <a:solidFill>
                  <a:srgbClr val="000000"/>
                </a:solidFill>
                <a:latin typeface="+mj-lt"/>
              </a:rPr>
              <a:t>En </a:t>
            </a:r>
            <a:r>
              <a:rPr lang="es-ES" sz="2000" dirty="0">
                <a:solidFill>
                  <a:srgbClr val="000000"/>
                </a:solidFill>
                <a:latin typeface="+mj-lt"/>
              </a:rPr>
              <a:t>una escala de 1 a 4 </a:t>
            </a:r>
            <a:r>
              <a:rPr lang="es-ES" sz="2000" b="1" dirty="0">
                <a:solidFill>
                  <a:srgbClr val="000000"/>
                </a:solidFill>
                <a:latin typeface="+mj-lt"/>
              </a:rPr>
              <a:t>(siendo 1 muy en desacuerdo y 4 muy de acuerdo)</a:t>
            </a:r>
            <a:r>
              <a:rPr lang="es-ES" sz="2000" dirty="0">
                <a:solidFill>
                  <a:srgbClr val="000000"/>
                </a:solidFill>
                <a:latin typeface="+mj-lt"/>
              </a:rPr>
              <a:t>, qué tan de acuerdo está… con respecto a las siguientes afirmaciones: </a:t>
            </a:r>
            <a:endParaRPr lang="es-CO" sz="2000" dirty="0">
              <a:latin typeface="+mj-lt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64389" y="503606"/>
            <a:ext cx="3734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Encabezado de las preguntas 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208622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584751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6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 “La cabeza del hogar debe ser el hombre”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 (t-test)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</a:t>
            </a:r>
            <a:r>
              <a:rPr lang="es-CO" sz="1400" b="1" u="sng" dirty="0" smtClean="0"/>
              <a:t>todas las regiones </a:t>
            </a:r>
            <a:r>
              <a:rPr lang="es-CO" sz="1400" b="1" dirty="0" smtClean="0"/>
              <a:t>del país.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827805"/>
              </p:ext>
            </p:extLst>
          </p:nvPr>
        </p:nvGraphicFramePr>
        <p:xfrm>
          <a:off x="382690" y="2277205"/>
          <a:ext cx="8456508" cy="2191875"/>
        </p:xfrm>
        <a:graphic>
          <a:graphicData uri="http://schemas.openxmlformats.org/drawingml/2006/table">
            <a:tbl>
              <a:tblPr firstRow="1" firstCol="1" bandRow="1"/>
              <a:tblGrid>
                <a:gridCol w="937356"/>
                <a:gridCol w="756314"/>
                <a:gridCol w="756314"/>
                <a:gridCol w="756314"/>
                <a:gridCol w="1108246"/>
                <a:gridCol w="827378"/>
                <a:gridCol w="634492"/>
                <a:gridCol w="707248"/>
                <a:gridCol w="1228376"/>
                <a:gridCol w="744470"/>
              </a:tblGrid>
              <a:tr h="178241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test de diferencia de medias en la respuesta promedio entre hombres y mujeres, por región 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(Ho: </a:t>
                      </a:r>
                      <a:r>
                        <a:rPr lang="es-CO" sz="1200" b="1" i="1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</a:t>
                      </a:r>
                      <a:r>
                        <a:rPr lang="es-CO" sz="1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200" b="1" i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55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</a:t>
                      </a:r>
                      <a:b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mean(Hombre) - mean(Mujer)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Caribe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2,74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2,56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25,0545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27455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2,011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19,2883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29567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2,37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2,53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17,4511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20062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17,2941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19796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1,85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1,96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1,75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12,5778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20863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6,3828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2895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41,6077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120648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8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3868" y="257034"/>
            <a:ext cx="8595332" cy="584751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Conclusiones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ángulo 3"/>
          <p:cNvSpPr/>
          <p:nvPr/>
        </p:nvSpPr>
        <p:spPr>
          <a:xfrm>
            <a:off x="660400" y="995658"/>
            <a:ext cx="8178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cs typeface="Arial"/>
              </a:rPr>
              <a:t>En promedio, Colombia está: </a:t>
            </a:r>
          </a:p>
          <a:p>
            <a:endParaRPr lang="es-ES" dirty="0" smtClean="0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b="1" dirty="0">
                <a:cs typeface="Arial"/>
              </a:rPr>
              <a:t>De acuerdo </a:t>
            </a:r>
            <a:r>
              <a:rPr lang="es-ES" dirty="0">
                <a:cs typeface="Arial"/>
              </a:rPr>
              <a:t>con que </a:t>
            </a:r>
            <a:r>
              <a:rPr lang="es-ES" dirty="0" smtClean="0">
                <a:cs typeface="Arial"/>
              </a:rPr>
              <a:t>“Una </a:t>
            </a:r>
            <a:r>
              <a:rPr lang="es-ES" dirty="0">
                <a:cs typeface="Arial"/>
              </a:rPr>
              <a:t>madre que trabaja puede formar una relación tan cálida y segura con sus hijos como una madre que no </a:t>
            </a:r>
            <a:r>
              <a:rPr lang="es-ES" dirty="0" smtClean="0">
                <a:cs typeface="Arial"/>
              </a:rPr>
              <a:t>trabaja”.</a:t>
            </a:r>
          </a:p>
          <a:p>
            <a:pPr marL="342900" indent="-342900">
              <a:buFont typeface="+mj-lt"/>
              <a:buAutoNum type="arabicPeriod"/>
            </a:pPr>
            <a:r>
              <a:rPr lang="es-ES" b="1" dirty="0" smtClean="0">
                <a:cs typeface="Arial"/>
              </a:rPr>
              <a:t>Muy de acuerdo </a:t>
            </a:r>
            <a:r>
              <a:rPr lang="es-ES" dirty="0" smtClean="0">
                <a:cs typeface="Arial"/>
              </a:rPr>
              <a:t>con que “Ambos</a:t>
            </a:r>
            <a:r>
              <a:rPr lang="es-ES" dirty="0">
                <a:cs typeface="Arial"/>
              </a:rPr>
              <a:t>, el hombre y la mujer, deberían contribuir al ingreso del hogar</a:t>
            </a:r>
            <a:r>
              <a:rPr lang="es-ES" dirty="0" smtClean="0">
                <a:cs typeface="Arial"/>
              </a:rPr>
              <a:t>”.</a:t>
            </a:r>
          </a:p>
          <a:p>
            <a:pPr marL="342900" indent="-342900">
              <a:buFont typeface="+mj-lt"/>
              <a:buAutoNum type="arabicPeriod"/>
            </a:pPr>
            <a:r>
              <a:rPr lang="es-ES" b="1" dirty="0" smtClean="0">
                <a:cs typeface="Arial"/>
              </a:rPr>
              <a:t>En </a:t>
            </a:r>
            <a:r>
              <a:rPr lang="es-ES" b="1" dirty="0">
                <a:cs typeface="Arial"/>
              </a:rPr>
              <a:t>desacuerdo </a:t>
            </a:r>
            <a:r>
              <a:rPr lang="es-ES" dirty="0">
                <a:cs typeface="Arial"/>
              </a:rPr>
              <a:t>con que </a:t>
            </a:r>
            <a:r>
              <a:rPr lang="es-ES" dirty="0" smtClean="0">
                <a:cs typeface="Arial"/>
              </a:rPr>
              <a:t>“El </a:t>
            </a:r>
            <a:r>
              <a:rPr lang="es-ES" dirty="0">
                <a:cs typeface="Arial"/>
              </a:rPr>
              <a:t>deber de un hombre es ganar dinero, el deber de la mujer es cuidar del hogar y la </a:t>
            </a:r>
            <a:r>
              <a:rPr lang="es-ES" dirty="0" smtClean="0">
                <a:cs typeface="Arial"/>
              </a:rPr>
              <a:t>familia”.</a:t>
            </a:r>
          </a:p>
          <a:p>
            <a:pPr marL="342900" indent="-342900">
              <a:buFont typeface="+mj-lt"/>
              <a:buAutoNum type="arabicPeriod"/>
            </a:pPr>
            <a:r>
              <a:rPr lang="es-ES" b="1" dirty="0">
                <a:cs typeface="Arial"/>
              </a:rPr>
              <a:t>De acuerdo </a:t>
            </a:r>
            <a:r>
              <a:rPr lang="es-ES" dirty="0">
                <a:cs typeface="Arial"/>
              </a:rPr>
              <a:t>con que “Las mujeres son mejores para el trabajo doméstico que los hombres</a:t>
            </a:r>
            <a:r>
              <a:rPr lang="es-ES" dirty="0" smtClean="0">
                <a:cs typeface="Arial"/>
              </a:rPr>
              <a:t>”.</a:t>
            </a:r>
          </a:p>
          <a:p>
            <a:pPr marL="342900" indent="-342900">
              <a:buFont typeface="+mj-lt"/>
              <a:buAutoNum type="arabicPeriod"/>
            </a:pPr>
            <a:r>
              <a:rPr lang="es-ES" b="1" dirty="0">
                <a:cs typeface="Arial"/>
              </a:rPr>
              <a:t>En desacuerdo </a:t>
            </a:r>
            <a:r>
              <a:rPr lang="es-ES" dirty="0">
                <a:cs typeface="Arial"/>
              </a:rPr>
              <a:t>con </a:t>
            </a:r>
            <a:r>
              <a:rPr lang="es-ES" dirty="0" smtClean="0">
                <a:cs typeface="Arial"/>
              </a:rPr>
              <a:t>que “El </a:t>
            </a:r>
            <a:r>
              <a:rPr lang="es-ES" dirty="0">
                <a:cs typeface="Arial"/>
              </a:rPr>
              <a:t>esposo debe tomar las decisiones relacionadas con la vida de la esposa</a:t>
            </a:r>
            <a:r>
              <a:rPr lang="es-ES" dirty="0" smtClean="0">
                <a:cs typeface="Arial"/>
              </a:rPr>
              <a:t>”. </a:t>
            </a:r>
          </a:p>
          <a:p>
            <a:pPr marL="342900" indent="-342900">
              <a:buFont typeface="+mj-lt"/>
              <a:buAutoNum type="arabicPeriod"/>
            </a:pPr>
            <a:r>
              <a:rPr lang="es-ES" b="1" dirty="0">
                <a:cs typeface="Arial"/>
              </a:rPr>
              <a:t>En desacuerdo </a:t>
            </a:r>
            <a:r>
              <a:rPr lang="es-ES" dirty="0">
                <a:cs typeface="Arial"/>
              </a:rPr>
              <a:t>con </a:t>
            </a:r>
            <a:r>
              <a:rPr lang="es-ES" dirty="0" smtClean="0">
                <a:cs typeface="Arial"/>
              </a:rPr>
              <a:t>que “La </a:t>
            </a:r>
            <a:r>
              <a:rPr lang="es-ES" dirty="0">
                <a:cs typeface="Arial"/>
              </a:rPr>
              <a:t>cabeza del hogar debe ser el hombre</a:t>
            </a:r>
            <a:r>
              <a:rPr lang="es-ES" dirty="0" smtClean="0">
                <a:cs typeface="Arial"/>
              </a:rPr>
              <a:t>”.</a:t>
            </a:r>
          </a:p>
          <a:p>
            <a:endParaRPr lang="es-ES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1732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3868" y="257034"/>
            <a:ext cx="8595332" cy="584751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Conclusiones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ángulo 3"/>
          <p:cNvSpPr/>
          <p:nvPr/>
        </p:nvSpPr>
        <p:spPr>
          <a:xfrm>
            <a:off x="660400" y="995658"/>
            <a:ext cx="8178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cs typeface="Arial"/>
              </a:rPr>
              <a:t>En todas las regiones hay una diferencia estadísticamente significativa entre hombres y mujeres: </a:t>
            </a:r>
            <a:r>
              <a:rPr lang="es-ES" b="1" dirty="0" smtClean="0">
                <a:cs typeface="Arial"/>
              </a:rPr>
              <a:t>los hombres tienen más propensión a estar de acuerdo con los roles de género basados en estereotipos</a:t>
            </a:r>
            <a:r>
              <a:rPr lang="es-ES" dirty="0" smtClean="0">
                <a:cs typeface="Arial"/>
              </a:rPr>
              <a:t>. </a:t>
            </a:r>
          </a:p>
          <a:p>
            <a:endParaRPr lang="es-ES" dirty="0">
              <a:cs typeface="Arial"/>
            </a:endParaRPr>
          </a:p>
          <a:p>
            <a:r>
              <a:rPr lang="es-ES" dirty="0" smtClean="0">
                <a:cs typeface="Arial"/>
              </a:rPr>
              <a:t>Sistemáticamente, </a:t>
            </a:r>
            <a:r>
              <a:rPr lang="es-ES" b="1" dirty="0" smtClean="0">
                <a:cs typeface="Arial"/>
              </a:rPr>
              <a:t>Bogotá presenta las respuestas con menor propensión a estar de acuerdo con roles de género basados en estereotipos</a:t>
            </a:r>
            <a:r>
              <a:rPr lang="es-ES" dirty="0" smtClean="0">
                <a:cs typeface="Arial"/>
              </a:rPr>
              <a:t>. </a:t>
            </a:r>
          </a:p>
          <a:p>
            <a:endParaRPr lang="es-ES" dirty="0" smtClean="0">
              <a:cs typeface="Arial"/>
            </a:endParaRPr>
          </a:p>
          <a:p>
            <a:endParaRPr lang="es-ES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1270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53"/>
          <p:cNvSpPr txBox="1">
            <a:spLocks/>
          </p:cNvSpPr>
          <p:nvPr/>
        </p:nvSpPr>
        <p:spPr>
          <a:xfrm>
            <a:off x="1250123" y="1027646"/>
            <a:ext cx="6938900" cy="296042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125"/>
              </a:spcBef>
              <a:buNone/>
            </a:pPr>
            <a:r>
              <a:rPr lang="es-CO" sz="2400" b="1" dirty="0">
                <a:solidFill>
                  <a:srgbClr val="B6004B"/>
                </a:solidFill>
                <a:cs typeface="Arial" panose="020B0604020202020204" pitchFamily="34" charset="0"/>
              </a:rPr>
              <a:t>Análisis de resultados de las preguntas de percepción sobre distribución del tiempo y roles de género en la Encuesta Nacional de Uso del Tiempo – ENUT</a:t>
            </a:r>
          </a:p>
          <a:p>
            <a:pPr marL="0" indent="0" algn="r">
              <a:spcBef>
                <a:spcPts val="125"/>
              </a:spcBef>
              <a:buNone/>
            </a:pPr>
            <a:r>
              <a:rPr lang="es-CO" sz="2000" b="1" dirty="0">
                <a:solidFill>
                  <a:srgbClr val="B6004B"/>
                </a:solidFill>
                <a:cs typeface="Arial" panose="020B0604020202020204" pitchFamily="34" charset="0"/>
              </a:rPr>
              <a:t>2016-2017</a:t>
            </a:r>
            <a:r>
              <a:rPr lang="es-CO" sz="2400" b="1" dirty="0">
                <a:solidFill>
                  <a:srgbClr val="B6004B"/>
                </a:solidFill>
                <a:cs typeface="Arial" panose="020B0604020202020204" pitchFamily="34" charset="0"/>
              </a:rPr>
              <a:t> </a:t>
            </a:r>
            <a:endParaRPr lang="es-ES" sz="2000" b="1" dirty="0">
              <a:solidFill>
                <a:srgbClr val="B6004B"/>
              </a:solidFill>
              <a:cs typeface="Arial" panose="020B0604020202020204" pitchFamily="34" charset="0"/>
            </a:endParaRPr>
          </a:p>
          <a:p>
            <a:pPr marL="0" indent="0" algn="r">
              <a:spcBef>
                <a:spcPts val="125"/>
              </a:spcBef>
              <a:buNone/>
            </a:pPr>
            <a:endParaRPr lang="es-ES" sz="20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0" indent="0" algn="r">
              <a:spcBef>
                <a:spcPts val="125"/>
              </a:spcBef>
              <a:buNone/>
            </a:pPr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Mayo 2019</a:t>
            </a:r>
            <a:endParaRPr lang="es-ES" sz="20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0" indent="0">
              <a:spcBef>
                <a:spcPts val="125"/>
              </a:spcBef>
              <a:buNone/>
            </a:pPr>
            <a:endParaRPr lang="es-ES" sz="2800" b="1" dirty="0">
              <a:solidFill>
                <a:srgbClr val="B6004B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7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1: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dirty="0">
                <a:solidFill>
                  <a:srgbClr val="B6004C"/>
                </a:solidFill>
                <a:cs typeface="Arial"/>
              </a:rPr>
              <a:t>“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Una madre que trabaja puede formar una relación tan cálida y segura con sus hijos como una madre que no trabaja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” (Porcentaje)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11040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 smtClean="0">
                <a:solidFill>
                  <a:srgbClr val="7030A0"/>
                </a:solidFill>
              </a:rPr>
              <a:t>60,0% </a:t>
            </a:r>
            <a:r>
              <a:rPr lang="es-CO" sz="1400" dirty="0">
                <a:solidFill>
                  <a:srgbClr val="7030A0"/>
                </a:solidFill>
              </a:rPr>
              <a:t>de las mujeres </a:t>
            </a:r>
            <a:r>
              <a:rPr lang="es-CO" sz="1400" dirty="0" smtClean="0"/>
              <a:t> </a:t>
            </a:r>
          </a:p>
          <a:p>
            <a:pPr marL="0" lvl="1" algn="just"/>
            <a:r>
              <a:rPr lang="es-CO" sz="1400" b="1" dirty="0" smtClean="0"/>
              <a:t>57,7%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7554646"/>
              </p:ext>
            </p:extLst>
          </p:nvPr>
        </p:nvGraphicFramePr>
        <p:xfrm>
          <a:off x="3695700" y="1226720"/>
          <a:ext cx="5143499" cy="347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189">
            <a:extLst>
              <a:ext uri="{FF2B5EF4-FFF2-40B4-BE49-F238E27FC236}">
                <a16:creationId xmlns="" xmlns:a16="http://schemas.microsoft.com/office/drawing/2014/main" id="{DE37A32E-D765-1045-AD8B-FA88B5041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046" y="1872560"/>
            <a:ext cx="396487" cy="396487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382688" y="1432783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95701" y="4699577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i="1" dirty="0" smtClean="0"/>
              <a:t>Nota: De acuerdo agrupa las categorías: “Muy de acuerdo” y “de acuerdo”. En desacuerdo agrupa las categorías “Muy en desacuerdo” y “En desacuerdo”. </a:t>
            </a:r>
            <a:endParaRPr lang="es-CO" sz="9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San Andrés</a:t>
            </a:r>
          </a:p>
          <a:p>
            <a:pPr marL="0" lvl="1" algn="just"/>
            <a:r>
              <a:rPr lang="es-CO" sz="1400" dirty="0" smtClean="0"/>
              <a:t>Caribe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82688" y="2969283"/>
            <a:ext cx="1221330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mayor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Central</a:t>
            </a:r>
          </a:p>
          <a:p>
            <a:pPr marL="0" lvl="1" algn="just"/>
            <a:r>
              <a:rPr lang="es-CO" sz="1400" dirty="0" smtClean="0"/>
              <a:t>Pacífica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828800" y="2969283"/>
            <a:ext cx="1230489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menor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48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1: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dirty="0">
                <a:solidFill>
                  <a:srgbClr val="B6004C"/>
                </a:solidFill>
                <a:cs typeface="Arial"/>
              </a:rPr>
              <a:t>“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Una madre que trabaja puede formar una relación tan cálida y segura con sus hijos como una madre que no trabaja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” (promedio)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smtClean="0">
                <a:solidFill>
                  <a:srgbClr val="7030A0"/>
                </a:solidFill>
              </a:rPr>
              <a:t>Mujeres: 2,85</a:t>
            </a:r>
          </a:p>
          <a:p>
            <a:pPr marL="0" lvl="1" algn="just"/>
            <a:r>
              <a:rPr lang="es-CO" sz="1400" smtClean="0"/>
              <a:t>Hombres: 2,80  </a:t>
            </a:r>
          </a:p>
          <a:p>
            <a:pPr marL="0" lvl="1" algn="just"/>
            <a:r>
              <a:rPr lang="es-CO" sz="1400" b="1" smtClean="0"/>
              <a:t>Total: 2,82</a:t>
            </a:r>
            <a:endParaRPr lang="es-CO" sz="1400" b="1" dirty="0" smtClean="0"/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pic>
        <p:nvPicPr>
          <p:cNvPr id="13" name="Imagen 12"/>
          <p:cNvPicPr/>
          <p:nvPr/>
        </p:nvPicPr>
        <p:blipFill>
          <a:blip r:embed="rId2" cstate="print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1" y="1058472"/>
            <a:ext cx="5112385" cy="374523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ángulo 13"/>
          <p:cNvSpPr/>
          <p:nvPr/>
        </p:nvSpPr>
        <p:spPr>
          <a:xfrm>
            <a:off x="3695701" y="4774168"/>
            <a:ext cx="51435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Nota: 1</a:t>
            </a:r>
            <a:r>
              <a:rPr lang="es-CO" sz="1000" dirty="0"/>
              <a:t>= Muy en desacuerdo</a:t>
            </a:r>
            <a:r>
              <a:rPr lang="es-CO" sz="1000" dirty="0" smtClean="0"/>
              <a:t>, 2= En desacuerdo, 3 = De acuerdo, 4</a:t>
            </a:r>
            <a:r>
              <a:rPr lang="es-CO" sz="1000" dirty="0"/>
              <a:t>= Muy de </a:t>
            </a:r>
            <a:r>
              <a:rPr lang="es-CO" sz="1000" dirty="0" smtClean="0"/>
              <a:t>acuerdo</a:t>
            </a:r>
            <a:endParaRPr lang="es-CO" sz="10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</a:t>
            </a:r>
            <a:r>
              <a:rPr lang="es-CO" sz="1400" b="1" dirty="0" smtClean="0"/>
              <a:t>de acuerdo.</a:t>
            </a:r>
          </a:p>
        </p:txBody>
      </p:sp>
      <p:sp>
        <p:nvSpPr>
          <p:cNvPr id="17" name="Flecha derecha 16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903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1: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dirty="0">
                <a:solidFill>
                  <a:srgbClr val="B6004C"/>
                </a:solidFill>
                <a:cs typeface="Arial"/>
              </a:rPr>
              <a:t>“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Una madre que trabaja puede formar una relación tan cálida y segura con sus hijos como una madre que no trabaja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” (t-test)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en </a:t>
            </a:r>
            <a:r>
              <a:rPr lang="es-CO" sz="1400" b="1" u="sng" dirty="0" smtClean="0"/>
              <a:t>4 de las 6 regiones</a:t>
            </a:r>
            <a:r>
              <a:rPr lang="es-CO" sz="1400" b="1" dirty="0" smtClean="0"/>
              <a:t> del país.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149378"/>
              </p:ext>
            </p:extLst>
          </p:nvPr>
        </p:nvGraphicFramePr>
        <p:xfrm>
          <a:off x="382687" y="1964182"/>
          <a:ext cx="8456512" cy="2272735"/>
        </p:xfrm>
        <a:graphic>
          <a:graphicData uri="http://schemas.openxmlformats.org/drawingml/2006/table">
            <a:tbl>
              <a:tblPr firstRow="1" firstCol="1" bandRow="1"/>
              <a:tblGrid>
                <a:gridCol w="889980"/>
                <a:gridCol w="756315"/>
                <a:gridCol w="756315"/>
                <a:gridCol w="756315"/>
                <a:gridCol w="1108246"/>
                <a:gridCol w="874753"/>
                <a:gridCol w="634493"/>
                <a:gridCol w="707248"/>
                <a:gridCol w="1228377"/>
                <a:gridCol w="744470"/>
              </a:tblGrid>
              <a:tr h="259729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</a:t>
                      </a:r>
                      <a:r>
                        <a:rPr lang="es-CO" sz="12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s-CO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de diferencia de medias en la </a:t>
                      </a:r>
                      <a:r>
                        <a:rPr lang="es-CO" sz="12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respuesta promedio </a:t>
                      </a:r>
                      <a:r>
                        <a:rPr lang="es-CO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entre hombres y mujeres, por región </a:t>
                      </a:r>
                      <a:r>
                        <a:rPr lang="es-CO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s-CO" sz="1200" b="1" i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Ho</a:t>
                      </a:r>
                      <a:r>
                        <a:rPr lang="es-CO" sz="1200" b="1" i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es-CO" sz="1200" b="1" i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</a:t>
                      </a:r>
                      <a:r>
                        <a:rPr lang="es-CO" sz="1200" b="1" i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0)</a:t>
                      </a:r>
                      <a:endParaRPr lang="es-CO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7698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</a:t>
                      </a:r>
                      <a:b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mean(Hombre) - mean(Mujer)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Caribe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-0,112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-7,7680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27.121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0.0000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-0,018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-1,1963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29.331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0.2316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2,79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2,76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2,82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-0,063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-3,5038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19.840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0.0005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-0,054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-2,9845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19.703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0.0028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-0.0069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</a:t>
                      </a: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 -0,3998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20.430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0.6893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2,87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2,81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2,93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-0,119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-2,5016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2.899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0.0124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2,82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2,80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2,85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-0,0506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-6,9048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119.334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0.0000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49" marR="43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21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2: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dirty="0" smtClean="0">
                <a:solidFill>
                  <a:srgbClr val="B6004C"/>
                </a:solidFill>
                <a:cs typeface="Arial"/>
              </a:rPr>
              <a:t>“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Ambos, el hombre y la mujer, deberían contribuir al ingreso del hogar”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(Porcentaje)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33618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>
                <a:solidFill>
                  <a:srgbClr val="7030A0"/>
                </a:solidFill>
              </a:rPr>
              <a:t>8</a:t>
            </a:r>
            <a:r>
              <a:rPr lang="es-CO" sz="1400" b="1" dirty="0" smtClean="0">
                <a:solidFill>
                  <a:srgbClr val="7030A0"/>
                </a:solidFill>
              </a:rPr>
              <a:t>6,3% </a:t>
            </a:r>
            <a:r>
              <a:rPr lang="es-CO" sz="1400" dirty="0">
                <a:solidFill>
                  <a:srgbClr val="7030A0"/>
                </a:solidFill>
              </a:rPr>
              <a:t>de las mujeres </a:t>
            </a:r>
            <a:r>
              <a:rPr lang="es-CO" sz="1400" dirty="0" smtClean="0"/>
              <a:t> </a:t>
            </a:r>
          </a:p>
          <a:p>
            <a:pPr marL="0" lvl="1" algn="just"/>
            <a:r>
              <a:rPr lang="es-CO" sz="1400" b="1" dirty="0" smtClean="0"/>
              <a:t>83,4%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pic>
        <p:nvPicPr>
          <p:cNvPr id="10" name="Picture 189">
            <a:extLst>
              <a:ext uri="{FF2B5EF4-FFF2-40B4-BE49-F238E27FC236}">
                <a16:creationId xmlns="" xmlns:a16="http://schemas.microsoft.com/office/drawing/2014/main" id="{DE37A32E-D765-1045-AD8B-FA88B5041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46" y="1895138"/>
            <a:ext cx="396487" cy="396487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382688" y="1455361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95701" y="4711429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i="1" dirty="0" smtClean="0"/>
              <a:t>Nota: De acuerdo agrupa las categorías: “Muy de acuerdo” y “de acuerdo”. En desacuerdo agrupa las categorías “Muy en desacuerdo” y “En desacuerdo”. </a:t>
            </a:r>
            <a:endParaRPr lang="es-CO" sz="9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San Andrés</a:t>
            </a:r>
          </a:p>
          <a:p>
            <a:pPr marL="0" lvl="1" algn="just"/>
            <a:r>
              <a:rPr lang="es-CO" sz="1400" dirty="0" smtClean="0"/>
              <a:t>Oriental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82688" y="2969283"/>
            <a:ext cx="1221330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mayor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Bogotá</a:t>
            </a:r>
          </a:p>
          <a:p>
            <a:pPr marL="0" lvl="1" algn="just"/>
            <a:r>
              <a:rPr lang="es-CO" sz="1400" dirty="0" smtClean="0"/>
              <a:t>Caribe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828800" y="2969283"/>
            <a:ext cx="1230489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menor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graphicFrame>
        <p:nvGraphicFramePr>
          <p:cNvPr id="23" name="Gráfico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156428"/>
              </p:ext>
            </p:extLst>
          </p:nvPr>
        </p:nvGraphicFramePr>
        <p:xfrm>
          <a:off x="3714377" y="1205909"/>
          <a:ext cx="5124824" cy="3488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295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2: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dirty="0">
                <a:solidFill>
                  <a:srgbClr val="B6004C"/>
                </a:solidFill>
                <a:cs typeface="Arial"/>
              </a:rPr>
              <a:t> “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Ambos, el hombre y la mujer, deberían contribuir al ingreso del hogar”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(promedio)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>
                <a:solidFill>
                  <a:srgbClr val="7030A0"/>
                </a:solidFill>
              </a:rPr>
              <a:t>Mujeres: 3,63</a:t>
            </a:r>
          </a:p>
          <a:p>
            <a:pPr marL="0" lvl="1" algn="just"/>
            <a:r>
              <a:rPr lang="es-CO" sz="1400" dirty="0" smtClean="0"/>
              <a:t>Hombres: 3,53  </a:t>
            </a:r>
          </a:p>
          <a:p>
            <a:pPr marL="0" lvl="1" algn="just"/>
            <a:r>
              <a:rPr lang="es-CO" sz="1400" b="1" dirty="0" smtClean="0"/>
              <a:t>Total: 3,58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695701" y="4774168"/>
            <a:ext cx="51435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Nota: 1</a:t>
            </a:r>
            <a:r>
              <a:rPr lang="es-CO" sz="1000" dirty="0"/>
              <a:t>= Muy en desacuerdo</a:t>
            </a:r>
            <a:r>
              <a:rPr lang="es-CO" sz="1000" dirty="0" smtClean="0"/>
              <a:t>, 2= En desacuerdo, 3 = De acuerdo, 4</a:t>
            </a:r>
            <a:r>
              <a:rPr lang="es-CO" sz="1000" dirty="0"/>
              <a:t>= Muy de </a:t>
            </a:r>
            <a:r>
              <a:rPr lang="es-CO" sz="1000" dirty="0" smtClean="0"/>
              <a:t>acuerdo</a:t>
            </a:r>
            <a:endParaRPr lang="es-CO" sz="1000" dirty="0"/>
          </a:p>
        </p:txBody>
      </p:sp>
      <p:pic>
        <p:nvPicPr>
          <p:cNvPr id="8" name="Imagen 7"/>
          <p:cNvPicPr/>
          <p:nvPr/>
        </p:nvPicPr>
        <p:blipFill>
          <a:blip r:embed="rId2" cstate="print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1" y="1059107"/>
            <a:ext cx="5115560" cy="37439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 </a:t>
            </a:r>
            <a:r>
              <a:rPr lang="es-CO" sz="1400" b="1" dirty="0" smtClean="0"/>
              <a:t>muy de acuerdo.</a:t>
            </a:r>
          </a:p>
        </p:txBody>
      </p:sp>
      <p:sp>
        <p:nvSpPr>
          <p:cNvPr id="10" name="Flecha derecha 9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537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2: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dirty="0">
                <a:solidFill>
                  <a:srgbClr val="B6004C"/>
                </a:solidFill>
                <a:cs typeface="Arial"/>
              </a:rPr>
              <a:t> “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Ambos, el hombre y la mujer, deberían contribuir al ingreso del hogar”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(t-test)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</a:t>
            </a:r>
            <a:r>
              <a:rPr lang="es-CO" sz="1400" b="1" u="sng" dirty="0" smtClean="0"/>
              <a:t>en todas las regiones</a:t>
            </a:r>
            <a:r>
              <a:rPr lang="es-CO" sz="1400" b="1" dirty="0" smtClean="0"/>
              <a:t> del país. 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098189"/>
              </p:ext>
            </p:extLst>
          </p:nvPr>
        </p:nvGraphicFramePr>
        <p:xfrm>
          <a:off x="382688" y="2128933"/>
          <a:ext cx="8456512" cy="2194714"/>
        </p:xfrm>
        <a:graphic>
          <a:graphicData uri="http://schemas.openxmlformats.org/drawingml/2006/table">
            <a:tbl>
              <a:tblPr firstRow="1" firstCol="1" bandRow="1"/>
              <a:tblGrid>
                <a:gridCol w="837698"/>
                <a:gridCol w="761543"/>
                <a:gridCol w="761543"/>
                <a:gridCol w="761543"/>
                <a:gridCol w="1113545"/>
                <a:gridCol w="888467"/>
                <a:gridCol w="638004"/>
                <a:gridCol w="710773"/>
                <a:gridCol w="1235392"/>
                <a:gridCol w="748004"/>
              </a:tblGrid>
              <a:tr h="208226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test de diferencia de medias en la respuesta promedio entre hombres y mujeres, por región </a:t>
                      </a:r>
                      <a:r>
                        <a:rPr lang="es-CO" sz="1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(Ho: </a:t>
                      </a:r>
                      <a:r>
                        <a:rPr lang="es-CO" sz="1200" b="1" i="1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0)</a:t>
                      </a:r>
                      <a:endParaRPr lang="es-CO" sz="1200" b="1" i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7114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Diferencia:</a:t>
                      </a:r>
                      <a:b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mean(Hombre) - mean(Mujer)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Atlántica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3,63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</a:t>
                      </a: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 -9,6262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27.154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0.0000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3,49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3,61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-0,11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-11,7673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29.125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3,63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3,68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-9,6322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19.835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3,48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</a:t>
                      </a: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 -8,7293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19.513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3,62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3,65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-5,7335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19.509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3,47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-3,4767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0.0005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3,53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3,63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-0,95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-20,6674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118.041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0.0005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18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2000" b="1" dirty="0" smtClean="0">
                <a:solidFill>
                  <a:srgbClr val="B6004C"/>
                </a:solidFill>
                <a:cs typeface="Arial"/>
              </a:rPr>
              <a:t>Afirmación 3: </a:t>
            </a:r>
            <a:r>
              <a:rPr lang="es-ES" sz="2000" b="1" dirty="0" smtClean="0">
                <a:solidFill>
                  <a:srgbClr val="B6004C"/>
                </a:solidFill>
                <a:cs typeface="Arial"/>
              </a:rPr>
              <a:t>	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“El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deber de un hombre es ganar dinero, el deber de la mujer es cuidar del hogar y la familia”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(Porcentaje)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82688" y="1754595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 smtClean="0">
                <a:solidFill>
                  <a:srgbClr val="7030A0"/>
                </a:solidFill>
              </a:rPr>
              <a:t>36,2% </a:t>
            </a:r>
            <a:r>
              <a:rPr lang="es-CO" sz="1400" dirty="0">
                <a:solidFill>
                  <a:srgbClr val="7030A0"/>
                </a:solidFill>
              </a:rPr>
              <a:t>de las mujeres </a:t>
            </a:r>
            <a:r>
              <a:rPr lang="es-CO" sz="1400" dirty="0" smtClean="0"/>
              <a:t> </a:t>
            </a:r>
          </a:p>
          <a:p>
            <a:pPr marL="0" lvl="1" algn="just"/>
            <a:r>
              <a:rPr lang="es-CO" sz="1400" b="1" dirty="0" smtClean="0"/>
              <a:t>40,9%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376338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95700" y="4668524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i="1" dirty="0" smtClean="0"/>
              <a:t>Nota: De acuerdo agrupa las categorías: “Muy de acuerdo” y “de acuerdo”. En desacuerdo agrupa las categorías “Muy en desacuerdo” y “En desacuerdo”. </a:t>
            </a:r>
            <a:endParaRPr lang="es-CO" sz="9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Caribe</a:t>
            </a:r>
          </a:p>
          <a:p>
            <a:pPr marL="0" lvl="1" algn="just"/>
            <a:r>
              <a:rPr lang="es-CO" sz="1400" dirty="0" smtClean="0"/>
              <a:t>Pacífica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82688" y="2969283"/>
            <a:ext cx="1221330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mayor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Bogotá</a:t>
            </a:r>
          </a:p>
          <a:p>
            <a:pPr marL="0" lvl="1" algn="just"/>
            <a:r>
              <a:rPr lang="es-CO" sz="1400" dirty="0" smtClean="0"/>
              <a:t>San Andrés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828800" y="2969283"/>
            <a:ext cx="1230489" cy="738664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Con menor % de acuerdo</a:t>
            </a:r>
            <a:endParaRPr lang="es-CO" sz="1400" dirty="0">
              <a:solidFill>
                <a:schemeClr val="bg1"/>
              </a:solidFill>
            </a:endParaRPr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19619"/>
              </p:ext>
            </p:extLst>
          </p:nvPr>
        </p:nvGraphicFramePr>
        <p:xfrm>
          <a:off x="3838222" y="1230488"/>
          <a:ext cx="5000978" cy="3438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99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11553</TotalTime>
  <Words>2189</Words>
  <Application>Microsoft Office PowerPoint</Application>
  <PresentationFormat>Presentación en pantalla (16:9)</PresentationFormat>
  <Paragraphs>678</Paragraphs>
  <Slides>23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Arial</vt:lpstr>
      <vt:lpstr>Calibri</vt:lpstr>
      <vt:lpstr>Segoe UI</vt:lpstr>
      <vt:lpstr>Times New Roman</vt:lpstr>
      <vt:lpstr>4_Tema de Office</vt:lpstr>
      <vt:lpstr>5_Tema de Office</vt:lpstr>
      <vt:lpstr>1_Tema de Office</vt:lpstr>
      <vt:lpstr>2_Tema de Office</vt:lpstr>
      <vt:lpstr>3_Tema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Mercado</dc:title>
  <dc:creator>DANE-DIMPE</dc:creator>
  <cp:lastModifiedBy>Usuario de Windows</cp:lastModifiedBy>
  <cp:revision>993</cp:revision>
  <cp:lastPrinted>2018-11-13T01:51:27Z</cp:lastPrinted>
  <dcterms:created xsi:type="dcterms:W3CDTF">2018-06-21T20:42:53Z</dcterms:created>
  <dcterms:modified xsi:type="dcterms:W3CDTF">2019-07-11T03:10:24Z</dcterms:modified>
</cp:coreProperties>
</file>