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9.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9" r:id="rId1"/>
    <p:sldMasterId id="2147483672" r:id="rId2"/>
    <p:sldMasterId id="2147483651" r:id="rId3"/>
    <p:sldMasterId id="2147483654" r:id="rId4"/>
    <p:sldMasterId id="2147483675" r:id="rId5"/>
  </p:sldMasterIdLst>
  <p:notesMasterIdLst>
    <p:notesMasterId r:id="rId36"/>
  </p:notesMasterIdLst>
  <p:sldIdLst>
    <p:sldId id="335" r:id="rId6"/>
    <p:sldId id="451" r:id="rId7"/>
    <p:sldId id="423" r:id="rId8"/>
    <p:sldId id="425" r:id="rId9"/>
    <p:sldId id="426" r:id="rId10"/>
    <p:sldId id="427" r:id="rId11"/>
    <p:sldId id="428" r:id="rId12"/>
    <p:sldId id="429" r:id="rId13"/>
    <p:sldId id="430" r:id="rId14"/>
    <p:sldId id="431" r:id="rId15"/>
    <p:sldId id="432" r:id="rId16"/>
    <p:sldId id="433" r:id="rId17"/>
    <p:sldId id="434" r:id="rId18"/>
    <p:sldId id="435" r:id="rId19"/>
    <p:sldId id="436" r:id="rId20"/>
    <p:sldId id="437" r:id="rId21"/>
    <p:sldId id="438" r:id="rId22"/>
    <p:sldId id="439" r:id="rId23"/>
    <p:sldId id="440" r:id="rId24"/>
    <p:sldId id="441" r:id="rId25"/>
    <p:sldId id="453" r:id="rId26"/>
    <p:sldId id="454" r:id="rId27"/>
    <p:sldId id="452" r:id="rId28"/>
    <p:sldId id="446" r:id="rId29"/>
    <p:sldId id="448" r:id="rId30"/>
    <p:sldId id="450" r:id="rId31"/>
    <p:sldId id="449" r:id="rId32"/>
    <p:sldId id="442" r:id="rId33"/>
    <p:sldId id="443" r:id="rId34"/>
    <p:sldId id="409" r:id="rId35"/>
  </p:sldIdLst>
  <p:sldSz cx="9144000" cy="5143500" type="screen16x9"/>
  <p:notesSz cx="6858000" cy="9926638"/>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43"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6004C"/>
    <a:srgbClr val="7D629E"/>
    <a:srgbClr val="154A9B"/>
    <a:srgbClr val="4FCDBD"/>
    <a:srgbClr val="8D143D"/>
    <a:srgbClr val="404040"/>
    <a:srgbClr val="565656"/>
    <a:srgbClr val="404006"/>
    <a:srgbClr val="B6004B"/>
    <a:srgbClr val="FF972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78" autoAdjust="0"/>
    <p:restoredTop sz="82284" autoAdjust="0"/>
  </p:normalViewPr>
  <p:slideViewPr>
    <p:cSldViewPr snapToGrid="0" snapToObjects="1">
      <p:cViewPr varScale="1">
        <p:scale>
          <a:sx n="94" d="100"/>
          <a:sy n="94" d="100"/>
        </p:scale>
        <p:origin x="396" y="84"/>
      </p:cViewPr>
      <p:guideLst>
        <p:guide orient="horz" pos="1643"/>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charts/_rels/chart1.xml.rels><?xml version="1.0" encoding="UTF-8" standalone="yes"?>
<Relationships xmlns="http://schemas.openxmlformats.org/package/2006/relationships"><Relationship Id="rId3" Type="http://schemas.openxmlformats.org/officeDocument/2006/relationships/oleObject" Target="file:///C:\Users\kagarciar\Documents\EVENTOS\STEM\STEM%20info%20adicional_Willy.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kagarciar\Documents\EVENTOS\STEM\STEM%20info%20adicional_Willy.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kagarciar\Documents\EVENTOS\STEM\STEM%20info%20adicional_Willy.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KAREN%20GARCIA\Downloads\STEM\share_k.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KAREN%20GARCIA\Downloads\STEM\share_k.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1" Type="http://schemas.openxmlformats.org/officeDocument/2006/relationships/oleObject" Target="file:///C:\Users\kagarciar\Documents\EVENTOS\STEM\STEM%20info%20adicional_Willy.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kagarciar\Documents\EVENTOS\STEM\STEM%20info%20adicional_Will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TD!$A$80</c:f>
              <c:strCache>
                <c:ptCount val="1"/>
                <c:pt idx="0">
                  <c:v>Total</c:v>
                </c:pt>
              </c:strCache>
            </c:strRef>
          </c:tx>
          <c:spPr>
            <a:ln w="28575" cap="rnd">
              <a:solidFill>
                <a:srgbClr val="CC0066"/>
              </a:solidFill>
              <a:round/>
            </a:ln>
            <a:effectLst/>
          </c:spPr>
          <c:marker>
            <c:symbol val="circle"/>
            <c:size val="5"/>
            <c:spPr>
              <a:solidFill>
                <a:srgbClr val="CC0066"/>
              </a:solidFill>
              <a:ln w="9525">
                <a:noFill/>
              </a:ln>
              <a:effectLst/>
            </c:spPr>
          </c:marker>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Segoe UI" panose="020B0502040204020203" pitchFamily="34" charset="0"/>
                    <a:ea typeface="+mn-ea"/>
                    <a:cs typeface="Segoe UI" panose="020B0502040204020203" pitchFamily="34" charset="0"/>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TD!$B$79:$L$79</c:f>
              <c:numCache>
                <c:formatCode>General</c:formatCode>
                <c:ptCount val="11"/>
                <c:pt idx="0">
                  <c:v>2008</c:v>
                </c:pt>
                <c:pt idx="1">
                  <c:v>2009</c:v>
                </c:pt>
                <c:pt idx="2">
                  <c:v>2010</c:v>
                </c:pt>
                <c:pt idx="3">
                  <c:v>2011</c:v>
                </c:pt>
                <c:pt idx="4">
                  <c:v>2012</c:v>
                </c:pt>
                <c:pt idx="5">
                  <c:v>2013</c:v>
                </c:pt>
                <c:pt idx="6">
                  <c:v>2014</c:v>
                </c:pt>
                <c:pt idx="7">
                  <c:v>2015</c:v>
                </c:pt>
                <c:pt idx="8">
                  <c:v>2016</c:v>
                </c:pt>
                <c:pt idx="9">
                  <c:v>2017</c:v>
                </c:pt>
                <c:pt idx="10">
                  <c:v>2018</c:v>
                </c:pt>
              </c:numCache>
            </c:numRef>
          </c:cat>
          <c:val>
            <c:numRef>
              <c:f>TD!$B$80:$L$80</c:f>
              <c:numCache>
                <c:formatCode>0.0</c:formatCode>
                <c:ptCount val="11"/>
                <c:pt idx="0">
                  <c:v>11.064456957571768</c:v>
                </c:pt>
                <c:pt idx="1">
                  <c:v>11.931712226773024</c:v>
                </c:pt>
                <c:pt idx="2">
                  <c:v>12.030150831271859</c:v>
                </c:pt>
                <c:pt idx="3">
                  <c:v>11.101567057883804</c:v>
                </c:pt>
                <c:pt idx="4">
                  <c:v>10.646637992894135</c:v>
                </c:pt>
                <c:pt idx="5">
                  <c:v>9.928840791468863</c:v>
                </c:pt>
                <c:pt idx="6">
                  <c:v>9.1622958825970482</c:v>
                </c:pt>
                <c:pt idx="7">
                  <c:v>9.1022559951798758</c:v>
                </c:pt>
                <c:pt idx="8">
                  <c:v>9.329490859666512</c:v>
                </c:pt>
                <c:pt idx="9">
                  <c:v>9.3398803906399142</c:v>
                </c:pt>
                <c:pt idx="10">
                  <c:v>9.5433931884553242</c:v>
                </c:pt>
              </c:numCache>
            </c:numRef>
          </c:val>
          <c:smooth val="0"/>
          <c:extLst>
            <c:ext xmlns:c16="http://schemas.microsoft.com/office/drawing/2014/chart" uri="{C3380CC4-5D6E-409C-BE32-E72D297353CC}">
              <c16:uniqueId val="{00000000-6627-4E95-A292-A50AA4624C56}"/>
            </c:ext>
          </c:extLst>
        </c:ser>
        <c:ser>
          <c:idx val="1"/>
          <c:order val="1"/>
          <c:tx>
            <c:strRef>
              <c:f>TD!$A$81</c:f>
              <c:strCache>
                <c:ptCount val="1"/>
                <c:pt idx="0">
                  <c:v>Hombres</c:v>
                </c:pt>
              </c:strCache>
            </c:strRef>
          </c:tx>
          <c:spPr>
            <a:ln w="28575" cap="rnd">
              <a:solidFill>
                <a:schemeClr val="bg1">
                  <a:lumMod val="50000"/>
                </a:schemeClr>
              </a:solidFill>
              <a:round/>
            </a:ln>
            <a:effectLst/>
          </c:spPr>
          <c:marker>
            <c:symbol val="circle"/>
            <c:size val="5"/>
            <c:spPr>
              <a:solidFill>
                <a:schemeClr val="bg1">
                  <a:lumMod val="50000"/>
                </a:schemeClr>
              </a:solidFill>
              <a:ln w="9525">
                <a:noFill/>
              </a:ln>
              <a:effectLst/>
            </c:spPr>
          </c:marker>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Segoe UI" panose="020B0502040204020203" pitchFamily="34" charset="0"/>
                    <a:ea typeface="+mn-ea"/>
                    <a:cs typeface="Segoe UI" panose="020B0502040204020203" pitchFamily="34" charset="0"/>
                  </a:defRPr>
                </a:pPr>
                <a:endParaRPr lang="es-CO"/>
              </a:p>
            </c:txPr>
            <c:dLblPos val="b"/>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TD!$B$79:$L$79</c:f>
              <c:numCache>
                <c:formatCode>General</c:formatCode>
                <c:ptCount val="11"/>
                <c:pt idx="0">
                  <c:v>2008</c:v>
                </c:pt>
                <c:pt idx="1">
                  <c:v>2009</c:v>
                </c:pt>
                <c:pt idx="2">
                  <c:v>2010</c:v>
                </c:pt>
                <c:pt idx="3">
                  <c:v>2011</c:v>
                </c:pt>
                <c:pt idx="4">
                  <c:v>2012</c:v>
                </c:pt>
                <c:pt idx="5">
                  <c:v>2013</c:v>
                </c:pt>
                <c:pt idx="6">
                  <c:v>2014</c:v>
                </c:pt>
                <c:pt idx="7">
                  <c:v>2015</c:v>
                </c:pt>
                <c:pt idx="8">
                  <c:v>2016</c:v>
                </c:pt>
                <c:pt idx="9">
                  <c:v>2017</c:v>
                </c:pt>
                <c:pt idx="10">
                  <c:v>2018</c:v>
                </c:pt>
              </c:numCache>
            </c:numRef>
          </c:cat>
          <c:val>
            <c:numRef>
              <c:f>TD!$B$81:$L$81</c:f>
              <c:numCache>
                <c:formatCode>0.0</c:formatCode>
                <c:ptCount val="11"/>
                <c:pt idx="0">
                  <c:v>8.8208764102678341</c:v>
                </c:pt>
                <c:pt idx="1">
                  <c:v>9.6078891449005308</c:v>
                </c:pt>
                <c:pt idx="2">
                  <c:v>9.3581393511475923</c:v>
                </c:pt>
                <c:pt idx="3">
                  <c:v>8.5535355179218211</c:v>
                </c:pt>
                <c:pt idx="4">
                  <c:v>8.2978185813832397</c:v>
                </c:pt>
                <c:pt idx="5">
                  <c:v>7.9336606284354696</c:v>
                </c:pt>
                <c:pt idx="6">
                  <c:v>7.2051397495717469</c:v>
                </c:pt>
                <c:pt idx="7">
                  <c:v>7.114370281461313</c:v>
                </c:pt>
                <c:pt idx="8">
                  <c:v>7.280952725536749</c:v>
                </c:pt>
                <c:pt idx="9">
                  <c:v>7.1983351692976578</c:v>
                </c:pt>
                <c:pt idx="10">
                  <c:v>7.4038665059104405</c:v>
                </c:pt>
              </c:numCache>
            </c:numRef>
          </c:val>
          <c:smooth val="0"/>
          <c:extLst>
            <c:ext xmlns:c16="http://schemas.microsoft.com/office/drawing/2014/chart" uri="{C3380CC4-5D6E-409C-BE32-E72D297353CC}">
              <c16:uniqueId val="{00000001-6627-4E95-A292-A50AA4624C56}"/>
            </c:ext>
          </c:extLst>
        </c:ser>
        <c:ser>
          <c:idx val="2"/>
          <c:order val="2"/>
          <c:tx>
            <c:strRef>
              <c:f>TD!$A$82</c:f>
              <c:strCache>
                <c:ptCount val="1"/>
                <c:pt idx="0">
                  <c:v>Mujeres </c:v>
                </c:pt>
              </c:strCache>
            </c:strRef>
          </c:tx>
          <c:spPr>
            <a:ln w="28575" cap="rnd">
              <a:solidFill>
                <a:srgbClr val="7030A0"/>
              </a:solidFill>
              <a:round/>
            </a:ln>
            <a:effectLst/>
          </c:spPr>
          <c:marker>
            <c:symbol val="circle"/>
            <c:size val="5"/>
            <c:spPr>
              <a:solidFill>
                <a:srgbClr val="7030A0"/>
              </a:solidFill>
              <a:ln w="9525">
                <a:noFill/>
              </a:ln>
              <a:effectLst/>
            </c:spPr>
          </c:marker>
          <c:dLbls>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Segoe UI" panose="020B0502040204020203" pitchFamily="34" charset="0"/>
                    <a:ea typeface="+mn-ea"/>
                    <a:cs typeface="Segoe UI" panose="020B0502040204020203" pitchFamily="34" charset="0"/>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TD!$B$79:$L$79</c:f>
              <c:numCache>
                <c:formatCode>General</c:formatCode>
                <c:ptCount val="11"/>
                <c:pt idx="0">
                  <c:v>2008</c:v>
                </c:pt>
                <c:pt idx="1">
                  <c:v>2009</c:v>
                </c:pt>
                <c:pt idx="2">
                  <c:v>2010</c:v>
                </c:pt>
                <c:pt idx="3">
                  <c:v>2011</c:v>
                </c:pt>
                <c:pt idx="4">
                  <c:v>2012</c:v>
                </c:pt>
                <c:pt idx="5">
                  <c:v>2013</c:v>
                </c:pt>
                <c:pt idx="6">
                  <c:v>2014</c:v>
                </c:pt>
                <c:pt idx="7">
                  <c:v>2015</c:v>
                </c:pt>
                <c:pt idx="8">
                  <c:v>2016</c:v>
                </c:pt>
                <c:pt idx="9">
                  <c:v>2017</c:v>
                </c:pt>
                <c:pt idx="10">
                  <c:v>2018</c:v>
                </c:pt>
              </c:numCache>
            </c:numRef>
          </c:cat>
          <c:val>
            <c:numRef>
              <c:f>TD!$B$82:$L$82</c:f>
              <c:numCache>
                <c:formatCode>0.0</c:formatCode>
                <c:ptCount val="11"/>
                <c:pt idx="0">
                  <c:v>14.302597045059024</c:v>
                </c:pt>
                <c:pt idx="1">
                  <c:v>15.22981270965319</c:v>
                </c:pt>
                <c:pt idx="2">
                  <c:v>15.681286523829939</c:v>
                </c:pt>
                <c:pt idx="3">
                  <c:v>14.596478875428327</c:v>
                </c:pt>
                <c:pt idx="4">
                  <c:v>13.750177322143168</c:v>
                </c:pt>
                <c:pt idx="5">
                  <c:v>12.579440012053489</c:v>
                </c:pt>
                <c:pt idx="6">
                  <c:v>11.763271132432751</c:v>
                </c:pt>
                <c:pt idx="7">
                  <c:v>11.705025361263964</c:v>
                </c:pt>
                <c:pt idx="8">
                  <c:v>12.006355863804794</c:v>
                </c:pt>
                <c:pt idx="9">
                  <c:v>12.148335427744959</c:v>
                </c:pt>
                <c:pt idx="10">
                  <c:v>12.357675255052929</c:v>
                </c:pt>
              </c:numCache>
            </c:numRef>
          </c:val>
          <c:smooth val="0"/>
          <c:extLst>
            <c:ext xmlns:c16="http://schemas.microsoft.com/office/drawing/2014/chart" uri="{C3380CC4-5D6E-409C-BE32-E72D297353CC}">
              <c16:uniqueId val="{00000002-6627-4E95-A292-A50AA4624C56}"/>
            </c:ext>
          </c:extLst>
        </c:ser>
        <c:dLbls>
          <c:dLblPos val="t"/>
          <c:showLegendKey val="0"/>
          <c:showVal val="1"/>
          <c:showCatName val="0"/>
          <c:showSerName val="0"/>
          <c:showPercent val="0"/>
          <c:showBubbleSize val="0"/>
        </c:dLbls>
        <c:marker val="1"/>
        <c:smooth val="0"/>
        <c:axId val="-1563517648"/>
        <c:axId val="-1563518736"/>
      </c:lineChart>
      <c:catAx>
        <c:axId val="-15635176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7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crossAx val="-1563518736"/>
        <c:crosses val="autoZero"/>
        <c:auto val="1"/>
        <c:lblAlgn val="ctr"/>
        <c:lblOffset val="100"/>
        <c:noMultiLvlLbl val="0"/>
      </c:catAx>
      <c:valAx>
        <c:axId val="-1563518736"/>
        <c:scaling>
          <c:orientation val="minMax"/>
          <c:min val="4"/>
        </c:scaling>
        <c:delete val="1"/>
        <c:axPos val="l"/>
        <c:numFmt formatCode="0.0" sourceLinked="1"/>
        <c:majorTickMark val="none"/>
        <c:minorTickMark val="none"/>
        <c:tickLblPos val="nextTo"/>
        <c:crossAx val="-156351764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legend>
    <c:plotVisOnly val="1"/>
    <c:dispBlanksAs val="gap"/>
    <c:showDLblsOverMax val="0"/>
  </c:chart>
  <c:spPr>
    <a:noFill/>
    <a:ln>
      <a:noFill/>
    </a:ln>
    <a:effectLst/>
  </c:spPr>
  <c:txPr>
    <a:bodyPr/>
    <a:lstStyle/>
    <a:p>
      <a:pPr>
        <a:defRPr>
          <a:latin typeface="Segoe UI" panose="020B0502040204020203" pitchFamily="34" charset="0"/>
          <a:cs typeface="Segoe UI" panose="020B0502040204020203" pitchFamily="34" charset="0"/>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TD!$A$83</c:f>
              <c:strCache>
                <c:ptCount val="1"/>
                <c:pt idx="0">
                  <c:v>Brecha</c:v>
                </c:pt>
              </c:strCache>
            </c:strRef>
          </c:tx>
          <c:spPr>
            <a:ln w="28575" cap="rnd">
              <a:solidFill>
                <a:srgbClr val="FF6600"/>
              </a:solidFill>
              <a:round/>
            </a:ln>
            <a:effectLst/>
          </c:spPr>
          <c:marker>
            <c:symbol val="circle"/>
            <c:size val="5"/>
            <c:spPr>
              <a:solidFill>
                <a:srgbClr val="FF6600"/>
              </a:solidFill>
              <a:ln w="9525">
                <a:noFill/>
              </a:ln>
              <a:effectLst/>
            </c:spPr>
          </c:marker>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Segoe UI" panose="020B0502040204020203" pitchFamily="34" charset="0"/>
                    <a:ea typeface="+mn-ea"/>
                    <a:cs typeface="Segoe UI" panose="020B0502040204020203" pitchFamily="34" charset="0"/>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TD!$B$79:$L$79</c:f>
              <c:numCache>
                <c:formatCode>General</c:formatCode>
                <c:ptCount val="11"/>
                <c:pt idx="0">
                  <c:v>2008</c:v>
                </c:pt>
                <c:pt idx="1">
                  <c:v>2009</c:v>
                </c:pt>
                <c:pt idx="2">
                  <c:v>2010</c:v>
                </c:pt>
                <c:pt idx="3">
                  <c:v>2011</c:v>
                </c:pt>
                <c:pt idx="4">
                  <c:v>2012</c:v>
                </c:pt>
                <c:pt idx="5">
                  <c:v>2013</c:v>
                </c:pt>
                <c:pt idx="6">
                  <c:v>2014</c:v>
                </c:pt>
                <c:pt idx="7">
                  <c:v>2015</c:v>
                </c:pt>
                <c:pt idx="8">
                  <c:v>2016</c:v>
                </c:pt>
                <c:pt idx="9">
                  <c:v>2017</c:v>
                </c:pt>
                <c:pt idx="10">
                  <c:v>2018</c:v>
                </c:pt>
              </c:numCache>
            </c:numRef>
          </c:cat>
          <c:val>
            <c:numRef>
              <c:f>TD!$B$83:$L$83</c:f>
              <c:numCache>
                <c:formatCode>0.0</c:formatCode>
                <c:ptCount val="11"/>
                <c:pt idx="0">
                  <c:v>-5.4817206347911895</c:v>
                </c:pt>
                <c:pt idx="1">
                  <c:v>-5.6219235647526595</c:v>
                </c:pt>
                <c:pt idx="2">
                  <c:v>-6.3231471726823472</c:v>
                </c:pt>
                <c:pt idx="3">
                  <c:v>-6.0429433575065055</c:v>
                </c:pt>
                <c:pt idx="4">
                  <c:v>-5.4523587407599283</c:v>
                </c:pt>
                <c:pt idx="5">
                  <c:v>-4.6457793836180192</c:v>
                </c:pt>
                <c:pt idx="6">
                  <c:v>-4.5581313828610037</c:v>
                </c:pt>
                <c:pt idx="7">
                  <c:v>-4.5906550798026506</c:v>
                </c:pt>
                <c:pt idx="8">
                  <c:v>-4.725403138268045</c:v>
                </c:pt>
                <c:pt idx="9">
                  <c:v>-4.9500002584473011</c:v>
                </c:pt>
                <c:pt idx="10">
                  <c:v>-4.953808749142488</c:v>
                </c:pt>
              </c:numCache>
            </c:numRef>
          </c:val>
          <c:smooth val="0"/>
          <c:extLst>
            <c:ext xmlns:c16="http://schemas.microsoft.com/office/drawing/2014/chart" uri="{C3380CC4-5D6E-409C-BE32-E72D297353CC}">
              <c16:uniqueId val="{00000000-3F1E-493C-976D-19DC94F1B5D4}"/>
            </c:ext>
          </c:extLst>
        </c:ser>
        <c:dLbls>
          <c:dLblPos val="t"/>
          <c:showLegendKey val="0"/>
          <c:showVal val="1"/>
          <c:showCatName val="0"/>
          <c:showSerName val="0"/>
          <c:showPercent val="0"/>
          <c:showBubbleSize val="0"/>
        </c:dLbls>
        <c:marker val="1"/>
        <c:smooth val="0"/>
        <c:axId val="-1563518192"/>
        <c:axId val="-1442342416"/>
      </c:lineChart>
      <c:catAx>
        <c:axId val="-156351819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7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crossAx val="-1442342416"/>
        <c:crossesAt val="-7"/>
        <c:auto val="1"/>
        <c:lblAlgn val="ctr"/>
        <c:lblOffset val="100"/>
        <c:noMultiLvlLbl val="0"/>
      </c:catAx>
      <c:valAx>
        <c:axId val="-1442342416"/>
        <c:scaling>
          <c:orientation val="minMax"/>
          <c:max val="-4"/>
        </c:scaling>
        <c:delete val="1"/>
        <c:axPos val="l"/>
        <c:numFmt formatCode="0.0" sourceLinked="1"/>
        <c:majorTickMark val="out"/>
        <c:minorTickMark val="none"/>
        <c:tickLblPos val="nextTo"/>
        <c:crossAx val="-1563518192"/>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Segoe UI" panose="020B0502040204020203" pitchFamily="34" charset="0"/>
          <a:cs typeface="Segoe UI" panose="020B0502040204020203" pitchFamily="34" charset="0"/>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TD!$A$128</c:f>
              <c:strCache>
                <c:ptCount val="1"/>
                <c:pt idx="0">
                  <c:v>Total</c:v>
                </c:pt>
              </c:strCache>
            </c:strRef>
          </c:tx>
          <c:spPr>
            <a:ln w="28575" cap="rnd">
              <a:solidFill>
                <a:srgbClr val="CC0066"/>
              </a:solidFill>
              <a:round/>
            </a:ln>
            <a:effectLst/>
          </c:spPr>
          <c:marker>
            <c:symbol val="circle"/>
            <c:size val="5"/>
            <c:spPr>
              <a:solidFill>
                <a:srgbClr val="B6004C"/>
              </a:solidFill>
              <a:ln w="9525">
                <a:noFill/>
              </a:ln>
              <a:effectLst/>
            </c:spPr>
          </c:marker>
          <c:dLbls>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Segoe UI" panose="020B0502040204020203" pitchFamily="34" charset="0"/>
                    <a:ea typeface="+mn-ea"/>
                    <a:cs typeface="Segoe UI" panose="020B0502040204020203" pitchFamily="34" charset="0"/>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TD!$I$127:$S$127</c:f>
              <c:numCache>
                <c:formatCode>General</c:formatCode>
                <c:ptCount val="11"/>
                <c:pt idx="0">
                  <c:v>2008</c:v>
                </c:pt>
                <c:pt idx="1">
                  <c:v>2009</c:v>
                </c:pt>
                <c:pt idx="2">
                  <c:v>2010</c:v>
                </c:pt>
                <c:pt idx="3">
                  <c:v>2011</c:v>
                </c:pt>
                <c:pt idx="4">
                  <c:v>2012</c:v>
                </c:pt>
                <c:pt idx="5">
                  <c:v>2013</c:v>
                </c:pt>
                <c:pt idx="6">
                  <c:v>2014</c:v>
                </c:pt>
                <c:pt idx="7">
                  <c:v>2015</c:v>
                </c:pt>
                <c:pt idx="8">
                  <c:v>2016</c:v>
                </c:pt>
                <c:pt idx="9">
                  <c:v>2017</c:v>
                </c:pt>
                <c:pt idx="10">
                  <c:v>2018</c:v>
                </c:pt>
              </c:numCache>
            </c:numRef>
          </c:cat>
          <c:val>
            <c:numRef>
              <c:f>TD!$I$128:$S$128</c:f>
              <c:numCache>
                <c:formatCode>0.0</c:formatCode>
                <c:ptCount val="11"/>
                <c:pt idx="0">
                  <c:v>52.892604538537192</c:v>
                </c:pt>
                <c:pt idx="1">
                  <c:v>53.95675994599339</c:v>
                </c:pt>
                <c:pt idx="2">
                  <c:v>54.851629533968406</c:v>
                </c:pt>
                <c:pt idx="3">
                  <c:v>55.984748916362548</c:v>
                </c:pt>
                <c:pt idx="4">
                  <c:v>57.754906664637261</c:v>
                </c:pt>
                <c:pt idx="5">
                  <c:v>57.400835729783552</c:v>
                </c:pt>
                <c:pt idx="6">
                  <c:v>57.724256510467896</c:v>
                </c:pt>
                <c:pt idx="7">
                  <c:v>58.772182536881154</c:v>
                </c:pt>
                <c:pt idx="8">
                  <c:v>57.954541932209366</c:v>
                </c:pt>
                <c:pt idx="9">
                  <c:v>58.268626177707297</c:v>
                </c:pt>
                <c:pt idx="10">
                  <c:v>57.791044255901646</c:v>
                </c:pt>
              </c:numCache>
            </c:numRef>
          </c:val>
          <c:smooth val="0"/>
          <c:extLst>
            <c:ext xmlns:c16="http://schemas.microsoft.com/office/drawing/2014/chart" uri="{C3380CC4-5D6E-409C-BE32-E72D297353CC}">
              <c16:uniqueId val="{00000000-1971-43B7-B916-D1C4766E3345}"/>
            </c:ext>
          </c:extLst>
        </c:ser>
        <c:ser>
          <c:idx val="1"/>
          <c:order val="1"/>
          <c:tx>
            <c:strRef>
              <c:f>TD!$A$129</c:f>
              <c:strCache>
                <c:ptCount val="1"/>
                <c:pt idx="0">
                  <c:v>Hombres</c:v>
                </c:pt>
              </c:strCache>
            </c:strRef>
          </c:tx>
          <c:spPr>
            <a:ln w="28575" cap="rnd">
              <a:solidFill>
                <a:schemeClr val="bg1">
                  <a:lumMod val="50000"/>
                </a:schemeClr>
              </a:solidFill>
              <a:round/>
            </a:ln>
            <a:effectLst/>
          </c:spPr>
          <c:marker>
            <c:symbol val="circle"/>
            <c:size val="5"/>
            <c:spPr>
              <a:solidFill>
                <a:schemeClr val="bg1">
                  <a:lumMod val="50000"/>
                </a:schemeClr>
              </a:solidFill>
              <a:ln w="9525">
                <a:noFill/>
              </a:ln>
              <a:effectLst/>
            </c:spPr>
          </c:marker>
          <c:dLbls>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Segoe UI" panose="020B0502040204020203" pitchFamily="34" charset="0"/>
                    <a:ea typeface="+mn-ea"/>
                    <a:cs typeface="Segoe UI" panose="020B0502040204020203" pitchFamily="34" charset="0"/>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TD!$I$127:$S$127</c:f>
              <c:numCache>
                <c:formatCode>General</c:formatCode>
                <c:ptCount val="11"/>
                <c:pt idx="0">
                  <c:v>2008</c:v>
                </c:pt>
                <c:pt idx="1">
                  <c:v>2009</c:v>
                </c:pt>
                <c:pt idx="2">
                  <c:v>2010</c:v>
                </c:pt>
                <c:pt idx="3">
                  <c:v>2011</c:v>
                </c:pt>
                <c:pt idx="4">
                  <c:v>2012</c:v>
                </c:pt>
                <c:pt idx="5">
                  <c:v>2013</c:v>
                </c:pt>
                <c:pt idx="6">
                  <c:v>2014</c:v>
                </c:pt>
                <c:pt idx="7">
                  <c:v>2015</c:v>
                </c:pt>
                <c:pt idx="8">
                  <c:v>2016</c:v>
                </c:pt>
                <c:pt idx="9">
                  <c:v>2017</c:v>
                </c:pt>
                <c:pt idx="10">
                  <c:v>2018</c:v>
                </c:pt>
              </c:numCache>
            </c:numRef>
          </c:cat>
          <c:val>
            <c:numRef>
              <c:f>TD!$I$129:$S$129</c:f>
              <c:numCache>
                <c:formatCode>0.0</c:formatCode>
                <c:ptCount val="11"/>
                <c:pt idx="0">
                  <c:v>65.609051846486636</c:v>
                </c:pt>
                <c:pt idx="1">
                  <c:v>66.527727632623936</c:v>
                </c:pt>
                <c:pt idx="2">
                  <c:v>66.811987380707748</c:v>
                </c:pt>
                <c:pt idx="3">
                  <c:v>68.175269400997308</c:v>
                </c:pt>
                <c:pt idx="4">
                  <c:v>69.049296141652363</c:v>
                </c:pt>
                <c:pt idx="5">
                  <c:v>68.498854134593685</c:v>
                </c:pt>
                <c:pt idx="6">
                  <c:v>68.843582190702293</c:v>
                </c:pt>
                <c:pt idx="7">
                  <c:v>69.656278129316846</c:v>
                </c:pt>
                <c:pt idx="8">
                  <c:v>68.668482896341658</c:v>
                </c:pt>
                <c:pt idx="9">
                  <c:v>69.210669771562522</c:v>
                </c:pt>
                <c:pt idx="10">
                  <c:v>68.72867801882893</c:v>
                </c:pt>
              </c:numCache>
            </c:numRef>
          </c:val>
          <c:smooth val="0"/>
          <c:extLst>
            <c:ext xmlns:c16="http://schemas.microsoft.com/office/drawing/2014/chart" uri="{C3380CC4-5D6E-409C-BE32-E72D297353CC}">
              <c16:uniqueId val="{00000001-1971-43B7-B916-D1C4766E3345}"/>
            </c:ext>
          </c:extLst>
        </c:ser>
        <c:ser>
          <c:idx val="2"/>
          <c:order val="2"/>
          <c:tx>
            <c:strRef>
              <c:f>TD!$A$130</c:f>
              <c:strCache>
                <c:ptCount val="1"/>
                <c:pt idx="0">
                  <c:v>Mujeres</c:v>
                </c:pt>
              </c:strCache>
            </c:strRef>
          </c:tx>
          <c:spPr>
            <a:ln w="28575" cap="rnd">
              <a:solidFill>
                <a:srgbClr val="7030A0"/>
              </a:solidFill>
              <a:round/>
            </a:ln>
            <a:effectLst/>
          </c:spPr>
          <c:marker>
            <c:symbol val="circle"/>
            <c:size val="5"/>
            <c:spPr>
              <a:solidFill>
                <a:srgbClr val="7030A0"/>
              </a:solidFill>
              <a:ln w="9525">
                <a:noFill/>
              </a:ln>
              <a:effectLst/>
            </c:spPr>
          </c:marker>
          <c:dLbls>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Segoe UI" panose="020B0502040204020203" pitchFamily="34" charset="0"/>
                    <a:ea typeface="+mn-ea"/>
                    <a:cs typeface="Segoe UI" panose="020B0502040204020203" pitchFamily="34" charset="0"/>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TD!$I$127:$S$127</c:f>
              <c:numCache>
                <c:formatCode>General</c:formatCode>
                <c:ptCount val="11"/>
                <c:pt idx="0">
                  <c:v>2008</c:v>
                </c:pt>
                <c:pt idx="1">
                  <c:v>2009</c:v>
                </c:pt>
                <c:pt idx="2">
                  <c:v>2010</c:v>
                </c:pt>
                <c:pt idx="3">
                  <c:v>2011</c:v>
                </c:pt>
                <c:pt idx="4">
                  <c:v>2012</c:v>
                </c:pt>
                <c:pt idx="5">
                  <c:v>2013</c:v>
                </c:pt>
                <c:pt idx="6">
                  <c:v>2014</c:v>
                </c:pt>
                <c:pt idx="7">
                  <c:v>2015</c:v>
                </c:pt>
                <c:pt idx="8">
                  <c:v>2016</c:v>
                </c:pt>
                <c:pt idx="9">
                  <c:v>2017</c:v>
                </c:pt>
                <c:pt idx="10">
                  <c:v>2018</c:v>
                </c:pt>
              </c:numCache>
            </c:numRef>
          </c:cat>
          <c:val>
            <c:numRef>
              <c:f>TD!$I$130:$S$130</c:f>
              <c:numCache>
                <c:formatCode>0.0</c:formatCode>
                <c:ptCount val="11"/>
                <c:pt idx="0">
                  <c:v>40.760774166679312</c:v>
                </c:pt>
                <c:pt idx="1">
                  <c:v>41.95815496130858</c:v>
                </c:pt>
                <c:pt idx="2">
                  <c:v>43.431133504937655</c:v>
                </c:pt>
                <c:pt idx="3">
                  <c:v>44.340341669316977</c:v>
                </c:pt>
                <c:pt idx="4">
                  <c:v>46.963207767468148</c:v>
                </c:pt>
                <c:pt idx="5">
                  <c:v>46.793670485662545</c:v>
                </c:pt>
                <c:pt idx="6">
                  <c:v>47.09356158744076</c:v>
                </c:pt>
                <c:pt idx="7">
                  <c:v>48.363290623602246</c:v>
                </c:pt>
                <c:pt idx="8">
                  <c:v>47.70594577140713</c:v>
                </c:pt>
                <c:pt idx="9">
                  <c:v>47.799819691176374</c:v>
                </c:pt>
                <c:pt idx="10">
                  <c:v>47.324551100604253</c:v>
                </c:pt>
              </c:numCache>
            </c:numRef>
          </c:val>
          <c:smooth val="0"/>
          <c:extLst>
            <c:ext xmlns:c16="http://schemas.microsoft.com/office/drawing/2014/chart" uri="{C3380CC4-5D6E-409C-BE32-E72D297353CC}">
              <c16:uniqueId val="{00000002-1971-43B7-B916-D1C4766E3345}"/>
            </c:ext>
          </c:extLst>
        </c:ser>
        <c:dLbls>
          <c:dLblPos val="t"/>
          <c:showLegendKey val="0"/>
          <c:showVal val="1"/>
          <c:showCatName val="0"/>
          <c:showSerName val="0"/>
          <c:showPercent val="0"/>
          <c:showBubbleSize val="0"/>
        </c:dLbls>
        <c:marker val="1"/>
        <c:smooth val="0"/>
        <c:axId val="-1442351664"/>
        <c:axId val="-1442356016"/>
      </c:lineChart>
      <c:catAx>
        <c:axId val="-1442351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crossAx val="-1442356016"/>
        <c:crosses val="autoZero"/>
        <c:auto val="1"/>
        <c:lblAlgn val="ctr"/>
        <c:lblOffset val="100"/>
        <c:noMultiLvlLbl val="0"/>
      </c:catAx>
      <c:valAx>
        <c:axId val="-1442356016"/>
        <c:scaling>
          <c:orientation val="minMax"/>
          <c:max val="75"/>
          <c:min val="40"/>
        </c:scaling>
        <c:delete val="1"/>
        <c:axPos val="l"/>
        <c:numFmt formatCode="0.0" sourceLinked="1"/>
        <c:majorTickMark val="none"/>
        <c:minorTickMark val="none"/>
        <c:tickLblPos val="nextTo"/>
        <c:crossAx val="-144235166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legend>
    <c:plotVisOnly val="1"/>
    <c:dispBlanksAs val="gap"/>
    <c:showDLblsOverMax val="0"/>
  </c:chart>
  <c:spPr>
    <a:noFill/>
    <a:ln>
      <a:noFill/>
    </a:ln>
    <a:effectLst/>
  </c:spPr>
  <c:txPr>
    <a:bodyPr/>
    <a:lstStyle/>
    <a:p>
      <a:pPr>
        <a:defRPr>
          <a:latin typeface="Segoe UI" panose="020B0502040204020203" pitchFamily="34" charset="0"/>
          <a:cs typeface="Segoe UI" panose="020B0502040204020203" pitchFamily="34" charset="0"/>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389681435113275E-2"/>
          <c:y val="5.0925925925925923E-2"/>
          <c:w val="0.87644968622847674"/>
          <c:h val="0.67382764654418204"/>
        </c:manualLayout>
      </c:layout>
      <c:lineChart>
        <c:grouping val="standard"/>
        <c:varyColors val="0"/>
        <c:ser>
          <c:idx val="0"/>
          <c:order val="0"/>
          <c:tx>
            <c:strRef>
              <c:f>Hoja1!$A$49</c:f>
              <c:strCache>
                <c:ptCount val="1"/>
                <c:pt idx="0">
                  <c:v>HSLE</c:v>
                </c:pt>
              </c:strCache>
            </c:strRef>
          </c:tx>
          <c:spPr>
            <a:ln w="31750" cap="rnd">
              <a:solidFill>
                <a:schemeClr val="bg2">
                  <a:lumMod val="25000"/>
                </a:schemeClr>
              </a:solidFill>
              <a:prstDash val="sysDot"/>
              <a:round/>
            </a:ln>
            <a:effectLst/>
          </c:spPr>
          <c:marker>
            <c:symbol val="none"/>
          </c:marker>
          <c:dLbls>
            <c:dLbl>
              <c:idx val="16"/>
              <c:layout>
                <c:manualLayout>
                  <c:x val="-4.6434565744489596E-3"/>
                  <c:y val="-5.5555555555555601E-2"/>
                </c:manualLayout>
              </c:layout>
              <c:dLblPos val="r"/>
              <c:showLegendKey val="0"/>
              <c:showVal val="1"/>
              <c:showCatName val="0"/>
              <c:showSerName val="1"/>
              <c:showPercent val="0"/>
              <c:showBubbleSize val="0"/>
              <c:extLst>
                <c:ext xmlns:c15="http://schemas.microsoft.com/office/drawing/2012/chart" uri="{CE6537A1-D6FC-4f65-9D91-7224C49458BB}">
                  <c15:layout/>
                </c:ext>
                <c:ext xmlns:c16="http://schemas.microsoft.com/office/drawing/2014/chart" uri="{C3380CC4-5D6E-409C-BE32-E72D297353CC}">
                  <c16:uniqueId val="{00000000-BDA7-4F72-8238-32E99AB1DF1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Hoja1!$B$48:$R$48</c:f>
              <c:numCache>
                <c:formatCode>General</c:formatCode>
                <c:ptCount val="17"/>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numCache>
            </c:numRef>
          </c:cat>
          <c:val>
            <c:numRef>
              <c:f>Hoja1!$B$49:$R$49</c:f>
              <c:numCache>
                <c:formatCode>0.0%</c:formatCode>
                <c:ptCount val="17"/>
                <c:pt idx="0">
                  <c:v>0.35220216606498195</c:v>
                </c:pt>
                <c:pt idx="1">
                  <c:v>0.29647679435448654</c:v>
                </c:pt>
                <c:pt idx="2">
                  <c:v>0.30677226702725324</c:v>
                </c:pt>
                <c:pt idx="3">
                  <c:v>0.2983551580964548</c:v>
                </c:pt>
                <c:pt idx="4">
                  <c:v>0.26348386661266371</c:v>
                </c:pt>
                <c:pt idx="5">
                  <c:v>0.27401340282948622</c:v>
                </c:pt>
                <c:pt idx="6">
                  <c:v>0.29712795990090451</c:v>
                </c:pt>
                <c:pt idx="7">
                  <c:v>0.30225893894410738</c:v>
                </c:pt>
                <c:pt idx="8">
                  <c:v>0.3164425151804085</c:v>
                </c:pt>
                <c:pt idx="9">
                  <c:v>0.32420170797363779</c:v>
                </c:pt>
                <c:pt idx="10">
                  <c:v>0.33167762254021266</c:v>
                </c:pt>
                <c:pt idx="11">
                  <c:v>0.34992744827837957</c:v>
                </c:pt>
                <c:pt idx="12">
                  <c:v>0.32379028638118323</c:v>
                </c:pt>
                <c:pt idx="13">
                  <c:v>0.3166484227286297</c:v>
                </c:pt>
                <c:pt idx="14">
                  <c:v>0.31958155033634988</c:v>
                </c:pt>
                <c:pt idx="15">
                  <c:v>0.31731210650577124</c:v>
                </c:pt>
                <c:pt idx="16">
                  <c:v>0.32837286484182321</c:v>
                </c:pt>
              </c:numCache>
            </c:numRef>
          </c:val>
          <c:smooth val="0"/>
          <c:extLst>
            <c:ext xmlns:c16="http://schemas.microsoft.com/office/drawing/2014/chart" uri="{C3380CC4-5D6E-409C-BE32-E72D297353CC}">
              <c16:uniqueId val="{00000001-BDA7-4F72-8238-32E99AB1DF1D}"/>
            </c:ext>
          </c:extLst>
        </c:ser>
        <c:ser>
          <c:idx val="1"/>
          <c:order val="1"/>
          <c:tx>
            <c:strRef>
              <c:f>Hoja1!$A$50</c:f>
              <c:strCache>
                <c:ptCount val="1"/>
                <c:pt idx="0">
                  <c:v>Económicas y administrativas</c:v>
                </c:pt>
              </c:strCache>
            </c:strRef>
          </c:tx>
          <c:spPr>
            <a:ln w="22225" cap="rnd">
              <a:solidFill>
                <a:schemeClr val="tx1">
                  <a:lumMod val="65000"/>
                  <a:lumOff val="35000"/>
                </a:schemeClr>
              </a:solidFill>
              <a:prstDash val="dash"/>
              <a:round/>
            </a:ln>
            <a:effectLst/>
          </c:spPr>
          <c:marker>
            <c:symbol val="none"/>
          </c:marker>
          <c:cat>
            <c:numRef>
              <c:f>Hoja1!$B$48:$R$48</c:f>
              <c:numCache>
                <c:formatCode>General</c:formatCode>
                <c:ptCount val="17"/>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numCache>
            </c:numRef>
          </c:cat>
          <c:val>
            <c:numRef>
              <c:f>Hoja1!$B$50:$R$50</c:f>
              <c:numCache>
                <c:formatCode>0.0%</c:formatCode>
                <c:ptCount val="17"/>
                <c:pt idx="0">
                  <c:v>0.3156839149618933</c:v>
                </c:pt>
                <c:pt idx="1">
                  <c:v>0.33170885080962115</c:v>
                </c:pt>
                <c:pt idx="2">
                  <c:v>0.31728401023808372</c:v>
                </c:pt>
                <c:pt idx="3">
                  <c:v>0.32055253912488024</c:v>
                </c:pt>
                <c:pt idx="4">
                  <c:v>0.30331105710814094</c:v>
                </c:pt>
                <c:pt idx="5">
                  <c:v>0.31114420451724994</c:v>
                </c:pt>
                <c:pt idx="6">
                  <c:v>0.30795932476810511</c:v>
                </c:pt>
                <c:pt idx="7">
                  <c:v>0.31235316896863302</c:v>
                </c:pt>
                <c:pt idx="8">
                  <c:v>0.31425954734781952</c:v>
                </c:pt>
                <c:pt idx="9">
                  <c:v>0.32775225099786504</c:v>
                </c:pt>
                <c:pt idx="10">
                  <c:v>0.31755828454270679</c:v>
                </c:pt>
                <c:pt idx="11">
                  <c:v>0.31411701360687005</c:v>
                </c:pt>
                <c:pt idx="12">
                  <c:v>0.3307298680312416</c:v>
                </c:pt>
                <c:pt idx="13">
                  <c:v>0.32351477758980995</c:v>
                </c:pt>
                <c:pt idx="14">
                  <c:v>0.3092453790971707</c:v>
                </c:pt>
                <c:pt idx="15">
                  <c:v>0.30064598635886675</c:v>
                </c:pt>
                <c:pt idx="16">
                  <c:v>0.2948877995311025</c:v>
                </c:pt>
              </c:numCache>
            </c:numRef>
          </c:val>
          <c:smooth val="0"/>
          <c:extLst>
            <c:ext xmlns:c16="http://schemas.microsoft.com/office/drawing/2014/chart" uri="{C3380CC4-5D6E-409C-BE32-E72D297353CC}">
              <c16:uniqueId val="{00000002-BDA7-4F72-8238-32E99AB1DF1D}"/>
            </c:ext>
          </c:extLst>
        </c:ser>
        <c:ser>
          <c:idx val="2"/>
          <c:order val="2"/>
          <c:tx>
            <c:strRef>
              <c:f>Hoja1!$A$51</c:f>
              <c:strCache>
                <c:ptCount val="1"/>
                <c:pt idx="0">
                  <c:v>STEM</c:v>
                </c:pt>
              </c:strCache>
            </c:strRef>
          </c:tx>
          <c:spPr>
            <a:ln w="34925" cap="rnd">
              <a:solidFill>
                <a:srgbClr val="9E044A"/>
              </a:solidFill>
              <a:round/>
            </a:ln>
            <a:effectLst/>
          </c:spPr>
          <c:marker>
            <c:symbol val="none"/>
          </c:marker>
          <c:dLbls>
            <c:dLbl>
              <c:idx val="0"/>
              <c:layout>
                <c:manualLayout>
                  <c:x val="-3.1455668548165186E-2"/>
                  <c:y val="4.2458978162578404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BDA7-4F72-8238-32E99AB1DF1D}"/>
                </c:ext>
              </c:extLst>
            </c:dLbl>
            <c:dLbl>
              <c:idx val="16"/>
              <c:layout>
                <c:manualLayout>
                  <c:x val="-2.3218535702648198E-3"/>
                  <c:y val="-0.11203259803949271"/>
                </c:manualLayout>
              </c:layout>
              <c:dLblPos val="r"/>
              <c:showLegendKey val="0"/>
              <c:showVal val="1"/>
              <c:showCatName val="0"/>
              <c:showSerName val="1"/>
              <c:showPercent val="0"/>
              <c:showBubbleSize val="0"/>
              <c:extLst>
                <c:ext xmlns:c15="http://schemas.microsoft.com/office/drawing/2012/chart" uri="{CE6537A1-D6FC-4f65-9D91-7224C49458BB}">
                  <c15:layout/>
                </c:ext>
                <c:ext xmlns:c16="http://schemas.microsoft.com/office/drawing/2014/chart" uri="{C3380CC4-5D6E-409C-BE32-E72D297353CC}">
                  <c16:uniqueId val="{00000004-BDA7-4F72-8238-32E99AB1DF1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Hoja1!$B$48:$R$48</c:f>
              <c:numCache>
                <c:formatCode>General</c:formatCode>
                <c:ptCount val="17"/>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numCache>
            </c:numRef>
          </c:cat>
          <c:val>
            <c:numRef>
              <c:f>Hoja1!$B$51:$R$51</c:f>
              <c:numCache>
                <c:formatCode>0.0%</c:formatCode>
                <c:ptCount val="17"/>
                <c:pt idx="0">
                  <c:v>0.13675090252707581</c:v>
                </c:pt>
                <c:pt idx="1">
                  <c:v>0.15118168002934548</c:v>
                </c:pt>
                <c:pt idx="2">
                  <c:v>0.15571223901740153</c:v>
                </c:pt>
                <c:pt idx="3">
                  <c:v>0.17000958160332164</c:v>
                </c:pt>
                <c:pt idx="4">
                  <c:v>0.19879843391386526</c:v>
                </c:pt>
                <c:pt idx="5">
                  <c:v>0.17804252502688839</c:v>
                </c:pt>
                <c:pt idx="6">
                  <c:v>0.17125655355188107</c:v>
                </c:pt>
                <c:pt idx="7">
                  <c:v>0.16691622563572997</c:v>
                </c:pt>
                <c:pt idx="8">
                  <c:v>0.15623274953580568</c:v>
                </c:pt>
                <c:pt idx="9">
                  <c:v>0.14752158173210805</c:v>
                </c:pt>
                <c:pt idx="10">
                  <c:v>0.14623449092177296</c:v>
                </c:pt>
                <c:pt idx="11">
                  <c:v>0.13983773967164642</c:v>
                </c:pt>
                <c:pt idx="12">
                  <c:v>0.1451925666576892</c:v>
                </c:pt>
                <c:pt idx="13">
                  <c:v>0.15172020734763297</c:v>
                </c:pt>
                <c:pt idx="14">
                  <c:v>0.14251766618723033</c:v>
                </c:pt>
                <c:pt idx="15">
                  <c:v>0.15320861752360965</c:v>
                </c:pt>
                <c:pt idx="16">
                  <c:v>0.15642602685503759</c:v>
                </c:pt>
              </c:numCache>
            </c:numRef>
          </c:val>
          <c:smooth val="0"/>
          <c:extLst>
            <c:ext xmlns:c16="http://schemas.microsoft.com/office/drawing/2014/chart" uri="{C3380CC4-5D6E-409C-BE32-E72D297353CC}">
              <c16:uniqueId val="{00000005-BDA7-4F72-8238-32E99AB1DF1D}"/>
            </c:ext>
          </c:extLst>
        </c:ser>
        <c:ser>
          <c:idx val="3"/>
          <c:order val="3"/>
          <c:tx>
            <c:strRef>
              <c:f>Hoja1!$A$52</c:f>
              <c:strCache>
                <c:ptCount val="1"/>
                <c:pt idx="0">
                  <c:v>Salud</c:v>
                </c:pt>
              </c:strCache>
            </c:strRef>
          </c:tx>
          <c:spPr>
            <a:ln w="28575" cap="rnd">
              <a:solidFill>
                <a:schemeClr val="bg2">
                  <a:lumMod val="75000"/>
                </a:schemeClr>
              </a:solidFill>
              <a:round/>
            </a:ln>
            <a:effectLst/>
          </c:spPr>
          <c:marker>
            <c:symbol val="none"/>
          </c:marker>
          <c:cat>
            <c:numRef>
              <c:f>Hoja1!$B$48:$R$48</c:f>
              <c:numCache>
                <c:formatCode>General</c:formatCode>
                <c:ptCount val="17"/>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numCache>
            </c:numRef>
          </c:cat>
          <c:val>
            <c:numRef>
              <c:f>Hoja1!$B$52:$R$52</c:f>
              <c:numCache>
                <c:formatCode>0.0%</c:formatCode>
                <c:ptCount val="17"/>
                <c:pt idx="0">
                  <c:v>0.15810669875651825</c:v>
                </c:pt>
                <c:pt idx="1">
                  <c:v>0.17897255847263707</c:v>
                </c:pt>
                <c:pt idx="2">
                  <c:v>0.1796171986928736</c:v>
                </c:pt>
                <c:pt idx="3">
                  <c:v>0.17251676780581285</c:v>
                </c:pt>
                <c:pt idx="4">
                  <c:v>0.18776157688672876</c:v>
                </c:pt>
                <c:pt idx="5">
                  <c:v>0.19245470340034748</c:v>
                </c:pt>
                <c:pt idx="6">
                  <c:v>0.17917842945209425</c:v>
                </c:pt>
                <c:pt idx="7">
                  <c:v>0.17387375758358073</c:v>
                </c:pt>
                <c:pt idx="8">
                  <c:v>0.16774978672153359</c:v>
                </c:pt>
                <c:pt idx="9">
                  <c:v>0.15912466351062843</c:v>
                </c:pt>
                <c:pt idx="10">
                  <c:v>0.15825072393312337</c:v>
                </c:pt>
                <c:pt idx="11">
                  <c:v>0.15092583297589823</c:v>
                </c:pt>
                <c:pt idx="12">
                  <c:v>0.1527246611006374</c:v>
                </c:pt>
                <c:pt idx="13">
                  <c:v>0.15443418160106387</c:v>
                </c:pt>
                <c:pt idx="14">
                  <c:v>0.17276682419575295</c:v>
                </c:pt>
                <c:pt idx="15">
                  <c:v>0.16658742130115425</c:v>
                </c:pt>
                <c:pt idx="16">
                  <c:v>0.15226227811101301</c:v>
                </c:pt>
              </c:numCache>
            </c:numRef>
          </c:val>
          <c:smooth val="0"/>
          <c:extLst>
            <c:ext xmlns:c16="http://schemas.microsoft.com/office/drawing/2014/chart" uri="{C3380CC4-5D6E-409C-BE32-E72D297353CC}">
              <c16:uniqueId val="{00000006-BDA7-4F72-8238-32E99AB1DF1D}"/>
            </c:ext>
          </c:extLst>
        </c:ser>
        <c:dLbls>
          <c:showLegendKey val="0"/>
          <c:showVal val="0"/>
          <c:showCatName val="0"/>
          <c:showSerName val="0"/>
          <c:showPercent val="0"/>
          <c:showBubbleSize val="0"/>
        </c:dLbls>
        <c:smooth val="0"/>
        <c:axId val="-1442349488"/>
        <c:axId val="-1442346224"/>
      </c:lineChart>
      <c:catAx>
        <c:axId val="-1442349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442346224"/>
        <c:crosses val="autoZero"/>
        <c:auto val="1"/>
        <c:lblAlgn val="ctr"/>
        <c:lblOffset val="100"/>
        <c:noMultiLvlLbl val="0"/>
      </c:catAx>
      <c:valAx>
        <c:axId val="-1442346224"/>
        <c:scaling>
          <c:orientation val="minMax"/>
          <c:min val="4.0000000000000008E-2"/>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442349488"/>
        <c:crosses val="autoZero"/>
        <c:crossBetween val="between"/>
      </c:valAx>
      <c:spPr>
        <a:noFill/>
        <a:ln>
          <a:noFill/>
        </a:ln>
        <a:effectLst/>
      </c:spPr>
    </c:plotArea>
    <c:legend>
      <c:legendPos val="r"/>
      <c:layout>
        <c:manualLayout>
          <c:xMode val="edge"/>
          <c:yMode val="edge"/>
          <c:x val="0"/>
          <c:y val="0.86689711160878957"/>
          <c:w val="1"/>
          <c:h val="9.9539224263633694E-2"/>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909361921425764E-2"/>
          <c:y val="5.0925925925925923E-2"/>
          <c:w val="0.88255162691910494"/>
          <c:h val="0.67419801691455239"/>
        </c:manualLayout>
      </c:layout>
      <c:lineChart>
        <c:grouping val="standard"/>
        <c:varyColors val="0"/>
        <c:ser>
          <c:idx val="2"/>
          <c:order val="0"/>
          <c:tx>
            <c:strRef>
              <c:f>Hoja1!$A$37</c:f>
              <c:strCache>
                <c:ptCount val="1"/>
                <c:pt idx="0">
                  <c:v>STEM</c:v>
                </c:pt>
              </c:strCache>
            </c:strRef>
          </c:tx>
          <c:spPr>
            <a:ln w="34925" cap="rnd">
              <a:solidFill>
                <a:srgbClr val="9E044A"/>
              </a:solidFill>
              <a:round/>
            </a:ln>
            <a:effectLst/>
          </c:spPr>
          <c:marker>
            <c:symbol val="none"/>
          </c:marker>
          <c:dLbls>
            <c:dLbl>
              <c:idx val="16"/>
              <c:layout>
                <c:manualLayout>
                  <c:x val="0"/>
                  <c:y val="-6.0185185185185196E-2"/>
                </c:manualLayout>
              </c:layout>
              <c:dLblPos val="r"/>
              <c:showLegendKey val="0"/>
              <c:showVal val="1"/>
              <c:showCatName val="0"/>
              <c:showSerName val="1"/>
              <c:showPercent val="0"/>
              <c:showBubbleSize val="0"/>
              <c:extLst>
                <c:ext xmlns:c15="http://schemas.microsoft.com/office/drawing/2012/chart" uri="{CE6537A1-D6FC-4f65-9D91-7224C49458BB}">
                  <c15:layout/>
                </c:ext>
                <c:ext xmlns:c16="http://schemas.microsoft.com/office/drawing/2014/chart" uri="{C3380CC4-5D6E-409C-BE32-E72D297353CC}">
                  <c16:uniqueId val="{00000000-8A4B-4A98-8772-409C703C2D85}"/>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Segoe UI" panose="020B0502040204020203" pitchFamily="34" charset="0"/>
                    <a:ea typeface="+mn-ea"/>
                    <a:cs typeface="Segoe UI" panose="020B0502040204020203" pitchFamily="34" charset="0"/>
                  </a:defRPr>
                </a:pPr>
                <a:endParaRPr lang="es-CO"/>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Hoja1!$B$36:$R$36</c:f>
              <c:numCache>
                <c:formatCode>General</c:formatCode>
                <c:ptCount val="17"/>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numCache>
            </c:numRef>
          </c:cat>
          <c:val>
            <c:numRef>
              <c:f>Hoja1!$B$37:$R$37</c:f>
              <c:numCache>
                <c:formatCode>0.0%</c:formatCode>
                <c:ptCount val="17"/>
                <c:pt idx="0">
                  <c:v>0.30190928153625429</c:v>
                </c:pt>
                <c:pt idx="1">
                  <c:v>0.32972997944240406</c:v>
                </c:pt>
                <c:pt idx="2">
                  <c:v>0.32609020789265647</c:v>
                </c:pt>
                <c:pt idx="3">
                  <c:v>0.34106600949102833</c:v>
                </c:pt>
                <c:pt idx="4">
                  <c:v>0.36643643830502148</c:v>
                </c:pt>
                <c:pt idx="5">
                  <c:v>0.33731100963977678</c:v>
                </c:pt>
                <c:pt idx="6">
                  <c:v>0.34482573918011711</c:v>
                </c:pt>
                <c:pt idx="7">
                  <c:v>0.3452254142016683</c:v>
                </c:pt>
                <c:pt idx="8">
                  <c:v>0.33161872102622719</c:v>
                </c:pt>
                <c:pt idx="9">
                  <c:v>0.31263116867542123</c:v>
                </c:pt>
                <c:pt idx="10">
                  <c:v>0.31471535982814181</c:v>
                </c:pt>
                <c:pt idx="11">
                  <c:v>0.30859238770969877</c:v>
                </c:pt>
                <c:pt idx="12">
                  <c:v>0.31880848039796283</c:v>
                </c:pt>
                <c:pt idx="13">
                  <c:v>0.32541297581996648</c:v>
                </c:pt>
                <c:pt idx="14">
                  <c:v>0.31687497138671428</c:v>
                </c:pt>
                <c:pt idx="15">
                  <c:v>0.32897431857570508</c:v>
                </c:pt>
                <c:pt idx="16">
                  <c:v>0.32605704401155822</c:v>
                </c:pt>
              </c:numCache>
            </c:numRef>
          </c:val>
          <c:smooth val="0"/>
          <c:extLst>
            <c:ext xmlns:c16="http://schemas.microsoft.com/office/drawing/2014/chart" uri="{C3380CC4-5D6E-409C-BE32-E72D297353CC}">
              <c16:uniqueId val="{00000001-8A4B-4A98-8772-409C703C2D85}"/>
            </c:ext>
          </c:extLst>
        </c:ser>
        <c:ser>
          <c:idx val="0"/>
          <c:order val="1"/>
          <c:tx>
            <c:strRef>
              <c:f>Hoja1!$A$38</c:f>
              <c:strCache>
                <c:ptCount val="1"/>
                <c:pt idx="0">
                  <c:v>HSLE</c:v>
                </c:pt>
              </c:strCache>
            </c:strRef>
          </c:tx>
          <c:spPr>
            <a:ln w="25400" cap="rnd">
              <a:solidFill>
                <a:schemeClr val="tx1">
                  <a:lumMod val="75000"/>
                  <a:lumOff val="25000"/>
                </a:schemeClr>
              </a:solidFill>
              <a:prstDash val="sysDot"/>
              <a:round/>
            </a:ln>
            <a:effectLst/>
          </c:spPr>
          <c:marker>
            <c:symbol val="none"/>
          </c:marker>
          <c:cat>
            <c:numRef>
              <c:f>Hoja1!$B$36:$R$36</c:f>
              <c:numCache>
                <c:formatCode>General</c:formatCode>
                <c:ptCount val="17"/>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numCache>
            </c:numRef>
          </c:cat>
          <c:val>
            <c:numRef>
              <c:f>Hoja1!$B$38:$R$38</c:f>
              <c:numCache>
                <c:formatCode>0.0%</c:formatCode>
                <c:ptCount val="17"/>
                <c:pt idx="0">
                  <c:v>0.26460655556781815</c:v>
                </c:pt>
                <c:pt idx="1">
                  <c:v>0.23539602245166655</c:v>
                </c:pt>
                <c:pt idx="2">
                  <c:v>0.24214259769672883</c:v>
                </c:pt>
                <c:pt idx="3">
                  <c:v>0.24108433980325464</c:v>
                </c:pt>
                <c:pt idx="4">
                  <c:v>0.22491859042167051</c:v>
                </c:pt>
                <c:pt idx="5">
                  <c:v>0.23592085235920851</c:v>
                </c:pt>
                <c:pt idx="6">
                  <c:v>0.25155334952149694</c:v>
                </c:pt>
                <c:pt idx="7">
                  <c:v>0.25161829534094821</c:v>
                </c:pt>
                <c:pt idx="8">
                  <c:v>0.26263732774496729</c:v>
                </c:pt>
                <c:pt idx="9">
                  <c:v>0.26701445104035498</c:v>
                </c:pt>
                <c:pt idx="10">
                  <c:v>0.27973780605359555</c:v>
                </c:pt>
                <c:pt idx="11">
                  <c:v>0.29921231435271484</c:v>
                </c:pt>
                <c:pt idx="12">
                  <c:v>0.27130167002250383</c:v>
                </c:pt>
                <c:pt idx="13">
                  <c:v>0.26282020588939431</c:v>
                </c:pt>
                <c:pt idx="14">
                  <c:v>0.26596621343222082</c:v>
                </c:pt>
                <c:pt idx="15">
                  <c:v>0.26257024315949795</c:v>
                </c:pt>
                <c:pt idx="16">
                  <c:v>0.27599119375700271</c:v>
                </c:pt>
              </c:numCache>
            </c:numRef>
          </c:val>
          <c:smooth val="0"/>
          <c:extLst>
            <c:ext xmlns:c16="http://schemas.microsoft.com/office/drawing/2014/chart" uri="{C3380CC4-5D6E-409C-BE32-E72D297353CC}">
              <c16:uniqueId val="{00000002-8A4B-4A98-8772-409C703C2D85}"/>
            </c:ext>
          </c:extLst>
        </c:ser>
        <c:ser>
          <c:idx val="1"/>
          <c:order val="2"/>
          <c:tx>
            <c:strRef>
              <c:f>Hoja1!$A$39</c:f>
              <c:strCache>
                <c:ptCount val="1"/>
                <c:pt idx="0">
                  <c:v>Económicas y administrativas</c:v>
                </c:pt>
              </c:strCache>
            </c:strRef>
          </c:tx>
          <c:spPr>
            <a:ln w="28575" cap="rnd">
              <a:solidFill>
                <a:schemeClr val="tx1">
                  <a:lumMod val="65000"/>
                  <a:lumOff val="35000"/>
                </a:schemeClr>
              </a:solidFill>
              <a:prstDash val="dash"/>
              <a:round/>
            </a:ln>
            <a:effectLst/>
          </c:spPr>
          <c:marker>
            <c:symbol val="none"/>
          </c:marker>
          <c:cat>
            <c:numRef>
              <c:f>Hoja1!$B$36:$R$36</c:f>
              <c:numCache>
                <c:formatCode>General</c:formatCode>
                <c:ptCount val="17"/>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numCache>
            </c:numRef>
          </c:cat>
          <c:val>
            <c:numRef>
              <c:f>Hoja1!$B$39:$R$39</c:f>
              <c:numCache>
                <c:formatCode>0.0%</c:formatCode>
                <c:ptCount val="17"/>
                <c:pt idx="0">
                  <c:v>0.30087186844719127</c:v>
                </c:pt>
                <c:pt idx="1">
                  <c:v>0.29556741274570947</c:v>
                </c:pt>
                <c:pt idx="2">
                  <c:v>0.28126402153708097</c:v>
                </c:pt>
                <c:pt idx="3">
                  <c:v>0.27756166113362796</c:v>
                </c:pt>
                <c:pt idx="4">
                  <c:v>0.25088669031174166</c:v>
                </c:pt>
                <c:pt idx="5">
                  <c:v>0.27429731100963978</c:v>
                </c:pt>
                <c:pt idx="6">
                  <c:v>0.25783816597628911</c:v>
                </c:pt>
                <c:pt idx="7">
                  <c:v>0.25740318906605925</c:v>
                </c:pt>
                <c:pt idx="8">
                  <c:v>0.26249444338604178</c:v>
                </c:pt>
                <c:pt idx="9">
                  <c:v>0.27705822390118129</c:v>
                </c:pt>
                <c:pt idx="10">
                  <c:v>0.26395659478366246</c:v>
                </c:pt>
                <c:pt idx="11">
                  <c:v>0.26020082977572007</c:v>
                </c:pt>
                <c:pt idx="12">
                  <c:v>0.27203600615894824</c:v>
                </c:pt>
                <c:pt idx="13">
                  <c:v>0.269535551831458</c:v>
                </c:pt>
                <c:pt idx="14">
                  <c:v>0.26611500251796916</c:v>
                </c:pt>
                <c:pt idx="15">
                  <c:v>0.25740244735045426</c:v>
                </c:pt>
                <c:pt idx="16">
                  <c:v>0.249169500520905</c:v>
                </c:pt>
              </c:numCache>
            </c:numRef>
          </c:val>
          <c:smooth val="0"/>
          <c:extLst>
            <c:ext xmlns:c16="http://schemas.microsoft.com/office/drawing/2014/chart" uri="{C3380CC4-5D6E-409C-BE32-E72D297353CC}">
              <c16:uniqueId val="{00000003-8A4B-4A98-8772-409C703C2D85}"/>
            </c:ext>
          </c:extLst>
        </c:ser>
        <c:ser>
          <c:idx val="3"/>
          <c:order val="3"/>
          <c:tx>
            <c:strRef>
              <c:f>Hoja1!$A$40</c:f>
              <c:strCache>
                <c:ptCount val="1"/>
                <c:pt idx="0">
                  <c:v>Salud</c:v>
                </c:pt>
              </c:strCache>
            </c:strRef>
          </c:tx>
          <c:spPr>
            <a:ln w="25400" cap="rnd">
              <a:solidFill>
                <a:schemeClr val="bg2">
                  <a:lumMod val="75000"/>
                </a:schemeClr>
              </a:solidFill>
              <a:round/>
            </a:ln>
            <a:effectLst/>
          </c:spPr>
          <c:marker>
            <c:symbol val="none"/>
          </c:marker>
          <c:dLbls>
            <c:dLbl>
              <c:idx val="16"/>
              <c:layout>
                <c:manualLayout>
                  <c:x val="0"/>
                  <c:y val="-6.9444444444444448E-2"/>
                </c:manualLayout>
              </c:layout>
              <c:dLblPos val="r"/>
              <c:showLegendKey val="0"/>
              <c:showVal val="1"/>
              <c:showCatName val="0"/>
              <c:showSerName val="1"/>
              <c:showPercent val="0"/>
              <c:showBubbleSize val="0"/>
              <c:extLst>
                <c:ext xmlns:c15="http://schemas.microsoft.com/office/drawing/2012/chart" uri="{CE6537A1-D6FC-4f65-9D91-7224C49458BB}">
                  <c15:layout/>
                </c:ext>
                <c:ext xmlns:c16="http://schemas.microsoft.com/office/drawing/2014/chart" uri="{C3380CC4-5D6E-409C-BE32-E72D297353CC}">
                  <c16:uniqueId val="{00000004-8A4B-4A98-8772-409C703C2D85}"/>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Segoe UI" panose="020B0502040204020203" pitchFamily="34" charset="0"/>
                    <a:ea typeface="+mn-ea"/>
                    <a:cs typeface="Segoe UI" panose="020B0502040204020203" pitchFamily="34" charset="0"/>
                  </a:defRPr>
                </a:pPr>
                <a:endParaRPr lang="es-CO"/>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Hoja1!$B$36:$R$36</c:f>
              <c:numCache>
                <c:formatCode>General</c:formatCode>
                <c:ptCount val="17"/>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numCache>
            </c:numRef>
          </c:cat>
          <c:val>
            <c:numRef>
              <c:f>Hoja1!$B$40:$R$40</c:f>
              <c:numCache>
                <c:formatCode>0.0%</c:formatCode>
                <c:ptCount val="17"/>
                <c:pt idx="0">
                  <c:v>6.9793621013133203E-2</c:v>
                </c:pt>
                <c:pt idx="1">
                  <c:v>7.3938050031182867E-2</c:v>
                </c:pt>
                <c:pt idx="2">
                  <c:v>8.2024656539110744E-2</c:v>
                </c:pt>
                <c:pt idx="3">
                  <c:v>7.55819874131856E-2</c:v>
                </c:pt>
                <c:pt idx="4">
                  <c:v>8.070437433887126E-2</c:v>
                </c:pt>
                <c:pt idx="5">
                  <c:v>8.1582952815829529E-2</c:v>
                </c:pt>
                <c:pt idx="6">
                  <c:v>7.6114126553349523E-2</c:v>
                </c:pt>
                <c:pt idx="7">
                  <c:v>7.4367840579472641E-2</c:v>
                </c:pt>
                <c:pt idx="8">
                  <c:v>7.3934717724010918E-2</c:v>
                </c:pt>
                <c:pt idx="9">
                  <c:v>7.7816753612760095E-2</c:v>
                </c:pt>
                <c:pt idx="10">
                  <c:v>7.2089564570767581E-2</c:v>
                </c:pt>
                <c:pt idx="11">
                  <c:v>7.0085984005772359E-2</c:v>
                </c:pt>
                <c:pt idx="12">
                  <c:v>7.1550396778396308E-2</c:v>
                </c:pt>
                <c:pt idx="13">
                  <c:v>7.0205889394302126E-2</c:v>
                </c:pt>
                <c:pt idx="14">
                  <c:v>7.6431808817470123E-2</c:v>
                </c:pt>
                <c:pt idx="15">
                  <c:v>7.292684207762197E-2</c:v>
                </c:pt>
                <c:pt idx="16">
                  <c:v>6.8857743793367801E-2</c:v>
                </c:pt>
              </c:numCache>
            </c:numRef>
          </c:val>
          <c:smooth val="0"/>
          <c:extLst>
            <c:ext xmlns:c16="http://schemas.microsoft.com/office/drawing/2014/chart" uri="{C3380CC4-5D6E-409C-BE32-E72D297353CC}">
              <c16:uniqueId val="{00000005-8A4B-4A98-8772-409C703C2D85}"/>
            </c:ext>
          </c:extLst>
        </c:ser>
        <c:dLbls>
          <c:showLegendKey val="0"/>
          <c:showVal val="0"/>
          <c:showCatName val="0"/>
          <c:showSerName val="0"/>
          <c:showPercent val="0"/>
          <c:showBubbleSize val="0"/>
        </c:dLbls>
        <c:smooth val="0"/>
        <c:axId val="-1442352752"/>
        <c:axId val="-1442347312"/>
      </c:lineChart>
      <c:catAx>
        <c:axId val="-1442352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crossAx val="-1442347312"/>
        <c:crosses val="autoZero"/>
        <c:auto val="1"/>
        <c:lblAlgn val="ctr"/>
        <c:lblOffset val="100"/>
        <c:noMultiLvlLbl val="0"/>
      </c:catAx>
      <c:valAx>
        <c:axId val="-1442347312"/>
        <c:scaling>
          <c:orientation val="minMax"/>
          <c:min val="4.0000000000000008E-2"/>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crossAx val="-1442352752"/>
        <c:crosses val="autoZero"/>
        <c:crossBetween val="between"/>
      </c:valAx>
      <c:spPr>
        <a:noFill/>
        <a:ln>
          <a:noFill/>
        </a:ln>
        <a:effectLst/>
      </c:spPr>
    </c:plotArea>
    <c:legend>
      <c:legendPos val="r"/>
      <c:layout>
        <c:manualLayout>
          <c:xMode val="edge"/>
          <c:yMode val="edge"/>
          <c:x val="0"/>
          <c:y val="0.89785719434363209"/>
          <c:w val="1"/>
          <c:h val="0.10093467483231262"/>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legend>
    <c:plotVisOnly val="1"/>
    <c:dispBlanksAs val="gap"/>
    <c:showDLblsOverMax val="0"/>
  </c:chart>
  <c:spPr>
    <a:noFill/>
    <a:ln>
      <a:noFill/>
    </a:ln>
    <a:effectLst/>
  </c:spPr>
  <c:txPr>
    <a:bodyPr/>
    <a:lstStyle/>
    <a:p>
      <a:pPr>
        <a:defRPr>
          <a:latin typeface="Segoe UI" panose="020B0502040204020203" pitchFamily="34" charset="0"/>
          <a:cs typeface="Segoe UI" panose="020B0502040204020203" pitchFamily="34" charset="0"/>
        </a:defRPr>
      </a:pPr>
      <a:endParaRPr lang="es-CO"/>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2"/>
          <c:order val="0"/>
          <c:tx>
            <c:strRef>
              <c:f>'actividad eco'!$E$22</c:f>
              <c:strCache>
                <c:ptCount val="1"/>
                <c:pt idx="0">
                  <c:v>Razón</c:v>
                </c:pt>
              </c:strCache>
            </c:strRef>
          </c:tx>
          <c:spPr>
            <a:solidFill>
              <a:schemeClr val="accent4">
                <a:lumMod val="60000"/>
                <a:lumOff val="40000"/>
              </a:schemeClr>
            </a:solidFill>
          </c:spPr>
          <c:invertIfNegative val="0"/>
          <c:dLbls>
            <c:spPr>
              <a:noFill/>
              <a:ln>
                <a:noFill/>
              </a:ln>
              <a:effectLst/>
            </c:spPr>
            <c:txPr>
              <a:bodyPr wrap="square" lIns="38100" tIns="19050" rIns="38100" bIns="19050" anchor="ctr">
                <a:spAutoFit/>
              </a:bodyPr>
              <a:lstStyle/>
              <a:p>
                <a:pPr>
                  <a:defRPr sz="7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'actividad eco'!$B$23:$B$39</c:f>
              <c:strCache>
                <c:ptCount val="17"/>
                <c:pt idx="0">
                  <c:v>Agricultura, ganadería, caza, silvicultura y pesca</c:v>
                </c:pt>
                <c:pt idx="1">
                  <c:v>Educación</c:v>
                </c:pt>
                <c:pt idx="2">
                  <c:v>Industrias manufactureras</c:v>
                </c:pt>
                <c:pt idx="3">
                  <c:v>Distribución de agua; evacuación y tratamiento de aguas residuales, gestión de desechos y actividades de saneamiento ambiental</c:v>
                </c:pt>
                <c:pt idx="4">
                  <c:v>Otras actividades de servicios</c:v>
                </c:pt>
                <c:pt idx="5">
                  <c:v>Explotación de minas y canteras</c:v>
                </c:pt>
                <c:pt idx="6">
                  <c:v>Transporte y almacenamiento</c:v>
                </c:pt>
                <c:pt idx="7">
                  <c:v>Alojamiento y servicios de comida</c:v>
                </c:pt>
                <c:pt idx="8">
                  <c:v>Actividades artísticas, de entretenimiento y recreación</c:v>
                </c:pt>
                <c:pt idx="9">
                  <c:v>Actividades profesionales, científicas y técnicas</c:v>
                </c:pt>
                <c:pt idx="10">
                  <c:v>Actividades de servicios administrativos y de apoyo</c:v>
                </c:pt>
                <c:pt idx="11">
                  <c:v>Actividades de organizaciones y entidades extraterritoriales </c:v>
                </c:pt>
                <c:pt idx="12">
                  <c:v>Actividades financieras y de seguros</c:v>
                </c:pt>
                <c:pt idx="13">
                  <c:v>Construcción</c:v>
                </c:pt>
                <c:pt idx="14">
                  <c:v>Suministro de electricidad, gas, vapor y aire acondicionado</c:v>
                </c:pt>
                <c:pt idx="15">
                  <c:v>Información y comunicaciones</c:v>
                </c:pt>
                <c:pt idx="16">
                  <c:v>Comercio al por mayor y al por menor; reparación de vehículos automotores y motocicletas</c:v>
                </c:pt>
              </c:strCache>
            </c:strRef>
          </c:cat>
          <c:val>
            <c:numRef>
              <c:f>'actividad eco'!$E$23:$E$39</c:f>
              <c:numCache>
                <c:formatCode>0.00%</c:formatCode>
                <c:ptCount val="17"/>
                <c:pt idx="0">
                  <c:v>0.55191389136104652</c:v>
                </c:pt>
                <c:pt idx="1">
                  <c:v>0.56139650247036554</c:v>
                </c:pt>
                <c:pt idx="2">
                  <c:v>0.64510642484530301</c:v>
                </c:pt>
                <c:pt idx="3">
                  <c:v>0.69743432341599498</c:v>
                </c:pt>
                <c:pt idx="4">
                  <c:v>0.69967285057739326</c:v>
                </c:pt>
                <c:pt idx="5">
                  <c:v>0.70292636133748709</c:v>
                </c:pt>
                <c:pt idx="6">
                  <c:v>0.71105712065631832</c:v>
                </c:pt>
                <c:pt idx="7">
                  <c:v>0.7127774694375425</c:v>
                </c:pt>
                <c:pt idx="8">
                  <c:v>0.71674581592446063</c:v>
                </c:pt>
                <c:pt idx="9">
                  <c:v>0.72387352091566715</c:v>
                </c:pt>
                <c:pt idx="10">
                  <c:v>0.77589778212565041</c:v>
                </c:pt>
                <c:pt idx="11">
                  <c:v>0.88261375444249046</c:v>
                </c:pt>
                <c:pt idx="12">
                  <c:v>0.95762201489479259</c:v>
                </c:pt>
                <c:pt idx="13">
                  <c:v>1.1592342345061741</c:v>
                </c:pt>
                <c:pt idx="14">
                  <c:v>1.229513378454993</c:v>
                </c:pt>
                <c:pt idx="15">
                  <c:v>1.524979357118901</c:v>
                </c:pt>
                <c:pt idx="16">
                  <c:v>1.8431704561434135</c:v>
                </c:pt>
              </c:numCache>
            </c:numRef>
          </c:val>
          <c:extLst>
            <c:ext xmlns:c16="http://schemas.microsoft.com/office/drawing/2014/chart" uri="{C3380CC4-5D6E-409C-BE32-E72D297353CC}">
              <c16:uniqueId val="{00000000-33DF-44EB-82AF-9342899D53E6}"/>
            </c:ext>
          </c:extLst>
        </c:ser>
        <c:dLbls>
          <c:showLegendKey val="0"/>
          <c:showVal val="0"/>
          <c:showCatName val="0"/>
          <c:showSerName val="0"/>
          <c:showPercent val="0"/>
          <c:showBubbleSize val="0"/>
        </c:dLbls>
        <c:gapWidth val="80"/>
        <c:axId val="-1442345680"/>
        <c:axId val="-1442351120"/>
      </c:barChart>
      <c:catAx>
        <c:axId val="-1442345680"/>
        <c:scaling>
          <c:orientation val="minMax"/>
        </c:scaling>
        <c:delete val="0"/>
        <c:axPos val="l"/>
        <c:numFmt formatCode="General" sourceLinked="0"/>
        <c:majorTickMark val="out"/>
        <c:minorTickMark val="none"/>
        <c:tickLblPos val="nextTo"/>
        <c:txPr>
          <a:bodyPr/>
          <a:lstStyle/>
          <a:p>
            <a:pPr>
              <a:defRPr sz="600"/>
            </a:pPr>
            <a:endParaRPr lang="es-CO"/>
          </a:p>
        </c:txPr>
        <c:crossAx val="-1442351120"/>
        <c:crosses val="autoZero"/>
        <c:auto val="1"/>
        <c:lblAlgn val="ctr"/>
        <c:lblOffset val="100"/>
        <c:noMultiLvlLbl val="0"/>
      </c:catAx>
      <c:valAx>
        <c:axId val="-1442351120"/>
        <c:scaling>
          <c:orientation val="minMax"/>
        </c:scaling>
        <c:delete val="1"/>
        <c:axPos val="b"/>
        <c:numFmt formatCode="0.00%" sourceLinked="1"/>
        <c:majorTickMark val="out"/>
        <c:minorTickMark val="none"/>
        <c:tickLblPos val="nextTo"/>
        <c:crossAx val="-1442345680"/>
        <c:crosses val="autoZero"/>
        <c:crossBetween val="between"/>
      </c:valAx>
    </c:plotArea>
    <c:plotVisOnly val="1"/>
    <c:dispBlanksAs val="gap"/>
    <c:showDLblsOverMax val="0"/>
  </c:chart>
  <c:txPr>
    <a:bodyPr/>
    <a:lstStyle/>
    <a:p>
      <a:pPr>
        <a:defRPr>
          <a:latin typeface="Segoe UI" panose="020B0502040204020203" pitchFamily="34" charset="0"/>
          <a:cs typeface="Segoe UI" panose="020B0502040204020203" pitchFamily="34" charset="0"/>
        </a:defRPr>
      </a:pPr>
      <a:endParaRPr lang="es-CO"/>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9942647367899071"/>
          <c:y val="6.454250740874827E-2"/>
          <c:w val="0.35725315734565677"/>
          <c:h val="0.89328876465131135"/>
        </c:manualLayout>
      </c:layout>
      <c:barChart>
        <c:barDir val="bar"/>
        <c:grouping val="clustered"/>
        <c:varyColors val="0"/>
        <c:ser>
          <c:idx val="2"/>
          <c:order val="0"/>
          <c:tx>
            <c:strRef>
              <c:f>'actividad eco'!$E$22</c:f>
              <c:strCache>
                <c:ptCount val="1"/>
                <c:pt idx="0">
                  <c:v>Razón</c:v>
                </c:pt>
              </c:strCache>
            </c:strRef>
          </c:tx>
          <c:spPr>
            <a:solidFill>
              <a:schemeClr val="accent4">
                <a:lumMod val="40000"/>
                <a:lumOff val="60000"/>
              </a:schemeClr>
            </a:solidFill>
          </c:spPr>
          <c:invertIfNegative val="0"/>
          <c:dLbls>
            <c:numFmt formatCode="0.00%" sourceLinked="0"/>
            <c:spPr>
              <a:noFill/>
              <a:ln>
                <a:noFill/>
              </a:ln>
              <a:effectLst/>
            </c:spPr>
            <c:txPr>
              <a:bodyPr wrap="square" lIns="38100" tIns="19050" rIns="38100" bIns="19050" anchor="ctr">
                <a:spAutoFit/>
              </a:bodyPr>
              <a:lstStyle/>
              <a:p>
                <a:pPr>
                  <a:defRPr sz="7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'actividad eco'!$B$63:$B$78</c:f>
              <c:strCache>
                <c:ptCount val="16"/>
                <c:pt idx="0">
                  <c:v>Educación</c:v>
                </c:pt>
                <c:pt idx="1">
                  <c:v>Distribución de agua; evacuación y tratamiento de aguas residuales, gestión de desechos y actividades de saneamiento ambiental</c:v>
                </c:pt>
                <c:pt idx="2">
                  <c:v>Transporte y almacenamiento</c:v>
                </c:pt>
                <c:pt idx="3">
                  <c:v>Industrias manufactureras</c:v>
                </c:pt>
                <c:pt idx="4">
                  <c:v>Actividades artísticas, de entretenimiento y recreación</c:v>
                </c:pt>
                <c:pt idx="5">
                  <c:v>Actividades de servicios administrativos y de apoyo</c:v>
                </c:pt>
                <c:pt idx="6">
                  <c:v>Otras actividades de servicios</c:v>
                </c:pt>
                <c:pt idx="7">
                  <c:v>Alojamiento y servicios de comida</c:v>
                </c:pt>
                <c:pt idx="8">
                  <c:v>Actividades profesionales, científicas y técnicas</c:v>
                </c:pt>
                <c:pt idx="9">
                  <c:v>Agricultura, ganadería, caza, silvicultura y pesca</c:v>
                </c:pt>
                <c:pt idx="10">
                  <c:v>Actividades de organizaciones y entidades extraterritoriales </c:v>
                </c:pt>
                <c:pt idx="11">
                  <c:v>Actividades financieras y de seguros</c:v>
                </c:pt>
                <c:pt idx="12">
                  <c:v>Suministro de electricidad, gas, vapor y aire acondicionado</c:v>
                </c:pt>
                <c:pt idx="13">
                  <c:v>Construcción</c:v>
                </c:pt>
                <c:pt idx="14">
                  <c:v>Comercio al por mayor y al por menor; reparación de vehículos automotores y motocicletas</c:v>
                </c:pt>
                <c:pt idx="15">
                  <c:v>Información y comunicaciones</c:v>
                </c:pt>
              </c:strCache>
            </c:strRef>
          </c:cat>
          <c:val>
            <c:numRef>
              <c:f>'actividad eco'!$E$63:$E$78</c:f>
              <c:numCache>
                <c:formatCode>0.00</c:formatCode>
                <c:ptCount val="16"/>
                <c:pt idx="0">
                  <c:v>0.5774939901667876</c:v>
                </c:pt>
                <c:pt idx="1">
                  <c:v>0.70480976338057766</c:v>
                </c:pt>
                <c:pt idx="2">
                  <c:v>0.70606593696571207</c:v>
                </c:pt>
                <c:pt idx="3">
                  <c:v>0.72964531303040592</c:v>
                </c:pt>
                <c:pt idx="4">
                  <c:v>0.76148659853350975</c:v>
                </c:pt>
                <c:pt idx="5">
                  <c:v>0.78743465500662457</c:v>
                </c:pt>
                <c:pt idx="6">
                  <c:v>0.79448374377913111</c:v>
                </c:pt>
                <c:pt idx="7">
                  <c:v>0.79496702181633694</c:v>
                </c:pt>
                <c:pt idx="8">
                  <c:v>0.82251679620381168</c:v>
                </c:pt>
                <c:pt idx="9">
                  <c:v>0.84012349565990607</c:v>
                </c:pt>
                <c:pt idx="10">
                  <c:v>0.91053125318023143</c:v>
                </c:pt>
                <c:pt idx="11">
                  <c:v>0.91104498544680679</c:v>
                </c:pt>
                <c:pt idx="12">
                  <c:v>0.97514554237560502</c:v>
                </c:pt>
                <c:pt idx="13">
                  <c:v>1.03741352104639</c:v>
                </c:pt>
                <c:pt idx="14">
                  <c:v>1.0677452954721471</c:v>
                </c:pt>
                <c:pt idx="15">
                  <c:v>1.2329532133443941</c:v>
                </c:pt>
              </c:numCache>
            </c:numRef>
          </c:val>
          <c:extLst>
            <c:ext xmlns:c16="http://schemas.microsoft.com/office/drawing/2014/chart" uri="{C3380CC4-5D6E-409C-BE32-E72D297353CC}">
              <c16:uniqueId val="{00000000-2082-4FA5-B089-BC95E460E6EC}"/>
            </c:ext>
          </c:extLst>
        </c:ser>
        <c:dLbls>
          <c:showLegendKey val="0"/>
          <c:showVal val="0"/>
          <c:showCatName val="0"/>
          <c:showSerName val="0"/>
          <c:showPercent val="0"/>
          <c:showBubbleSize val="0"/>
        </c:dLbls>
        <c:gapWidth val="80"/>
        <c:axId val="-1442350576"/>
        <c:axId val="-1442352208"/>
      </c:barChart>
      <c:catAx>
        <c:axId val="-1442350576"/>
        <c:scaling>
          <c:orientation val="minMax"/>
        </c:scaling>
        <c:delete val="0"/>
        <c:axPos val="l"/>
        <c:numFmt formatCode="General" sourceLinked="0"/>
        <c:majorTickMark val="out"/>
        <c:minorTickMark val="none"/>
        <c:tickLblPos val="nextTo"/>
        <c:crossAx val="-1442352208"/>
        <c:crosses val="autoZero"/>
        <c:auto val="1"/>
        <c:lblAlgn val="ctr"/>
        <c:lblOffset val="100"/>
        <c:noMultiLvlLbl val="0"/>
      </c:catAx>
      <c:valAx>
        <c:axId val="-1442352208"/>
        <c:scaling>
          <c:orientation val="minMax"/>
        </c:scaling>
        <c:delete val="1"/>
        <c:axPos val="b"/>
        <c:numFmt formatCode="0.00" sourceLinked="1"/>
        <c:majorTickMark val="out"/>
        <c:minorTickMark val="none"/>
        <c:tickLblPos val="nextTo"/>
        <c:crossAx val="-1442350576"/>
        <c:crosses val="autoZero"/>
        <c:crossBetween val="between"/>
      </c:valAx>
    </c:plotArea>
    <c:plotVisOnly val="1"/>
    <c:dispBlanksAs val="gap"/>
    <c:showDLblsOverMax val="0"/>
  </c:chart>
  <c:txPr>
    <a:bodyPr/>
    <a:lstStyle/>
    <a:p>
      <a:pPr>
        <a:defRPr sz="600">
          <a:latin typeface="Segoe UI" panose="020B0502040204020203" pitchFamily="34" charset="0"/>
          <a:cs typeface="Segoe UI" panose="020B0502040204020203" pitchFamily="34" charset="0"/>
        </a:defRPr>
      </a:pPr>
      <a:endParaRPr lang="es-CO"/>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96332"/>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96332"/>
          </a:xfrm>
          <a:prstGeom prst="rect">
            <a:avLst/>
          </a:prstGeom>
        </p:spPr>
        <p:txBody>
          <a:bodyPr vert="horz" lIns="91440" tIns="45720" rIns="91440" bIns="45720" rtlCol="0"/>
          <a:lstStyle>
            <a:lvl1pPr algn="r">
              <a:defRPr sz="1200"/>
            </a:lvl1pPr>
          </a:lstStyle>
          <a:p>
            <a:fld id="{8A809733-6C35-0144-8DCF-77480CA47BBE}" type="datetimeFigureOut">
              <a:rPr lang="es-ES" smtClean="0"/>
              <a:t>11/07/2019</a:t>
            </a:fld>
            <a:endParaRPr lang="es-ES"/>
          </a:p>
        </p:txBody>
      </p:sp>
      <p:sp>
        <p:nvSpPr>
          <p:cNvPr id="4" name="Marcador de imagen de diapositiva 3"/>
          <p:cNvSpPr>
            <a:spLocks noGrp="1" noRot="1" noChangeAspect="1"/>
          </p:cNvSpPr>
          <p:nvPr>
            <p:ph type="sldImg" idx="2"/>
          </p:nvPr>
        </p:nvSpPr>
        <p:spPr>
          <a:xfrm>
            <a:off x="120650" y="744538"/>
            <a:ext cx="6616700" cy="3722687"/>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715153"/>
            <a:ext cx="5486400" cy="4466987"/>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9428583"/>
            <a:ext cx="2971800" cy="496332"/>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9428583"/>
            <a:ext cx="2971800" cy="496332"/>
          </a:xfrm>
          <a:prstGeom prst="rect">
            <a:avLst/>
          </a:prstGeom>
        </p:spPr>
        <p:txBody>
          <a:bodyPr vert="horz" lIns="91440" tIns="45720" rIns="91440" bIns="45720" rtlCol="0" anchor="b"/>
          <a:lstStyle>
            <a:lvl1pPr algn="r">
              <a:defRPr sz="1200"/>
            </a:lvl1pPr>
          </a:lstStyle>
          <a:p>
            <a:fld id="{230A825F-C5BC-0945-9745-BFEF151ECAA1}" type="slidenum">
              <a:rPr lang="es-ES" smtClean="0"/>
              <a:t>‹Nº›</a:t>
            </a:fld>
            <a:endParaRPr lang="es-ES"/>
          </a:p>
        </p:txBody>
      </p:sp>
    </p:spTree>
    <p:extLst>
      <p:ext uri="{BB962C8B-B14F-4D97-AF65-F5344CB8AC3E}">
        <p14:creationId xmlns:p14="http://schemas.microsoft.com/office/powerpoint/2010/main" val="18400225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230A825F-C5BC-0945-9745-BFEF151ECAA1}" type="slidenum">
              <a:rPr lang="es-ES" smtClean="0"/>
              <a:t>1</a:t>
            </a:fld>
            <a:endParaRPr lang="es-ES"/>
          </a:p>
        </p:txBody>
      </p:sp>
    </p:spTree>
    <p:extLst>
      <p:ext uri="{BB962C8B-B14F-4D97-AF65-F5344CB8AC3E}">
        <p14:creationId xmlns:p14="http://schemas.microsoft.com/office/powerpoint/2010/main" val="26917060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otas 1">
            <a:extLst>
              <a:ext uri="{FF2B5EF4-FFF2-40B4-BE49-F238E27FC236}">
                <a16:creationId xmlns:a16="http://schemas.microsoft.com/office/drawing/2014/main" id="{B9FFCFD3-B4B6-45B7-90D5-5FDB2CBF59E9}"/>
              </a:ext>
            </a:extLst>
          </p:cNvPr>
          <p:cNvSpPr>
            <a:spLocks noGrp="1"/>
          </p:cNvSpPr>
          <p:nvPr>
            <p:ph type="body" idx="1"/>
          </p:nvPr>
        </p:nvSpPr>
        <p:spPr/>
        <p:txBody>
          <a:bodyPr/>
          <a:lstStyle/>
          <a:p>
            <a:pPr marL="0" indent="0">
              <a:buFont typeface="Arial" panose="020B0604020202020204" pitchFamily="34" charset="0"/>
              <a:buNone/>
            </a:pPr>
            <a:endParaRPr lang="es-CO"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724667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otas 1">
            <a:extLst>
              <a:ext uri="{FF2B5EF4-FFF2-40B4-BE49-F238E27FC236}">
                <a16:creationId xmlns:a16="http://schemas.microsoft.com/office/drawing/2014/main" id="{B9FFCFD3-B4B6-45B7-90D5-5FDB2CBF59E9}"/>
              </a:ext>
            </a:extLst>
          </p:cNvPr>
          <p:cNvSpPr>
            <a:spLocks noGrp="1"/>
          </p:cNvSpPr>
          <p:nvPr>
            <p:ph type="body" idx="1"/>
          </p:nvPr>
        </p:nvSpPr>
        <p:spPr/>
        <p:txBody>
          <a:bodyPr/>
          <a:lstStyle/>
          <a:p>
            <a:pPr marL="0" indent="0">
              <a:buFont typeface="Arial" panose="020B0604020202020204" pitchFamily="34" charset="0"/>
              <a:buNone/>
            </a:pPr>
            <a:endParaRPr lang="es-CO"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8700400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otas 1">
            <a:extLst>
              <a:ext uri="{FF2B5EF4-FFF2-40B4-BE49-F238E27FC236}">
                <a16:creationId xmlns:a16="http://schemas.microsoft.com/office/drawing/2014/main" id="{B9FFCFD3-B4B6-45B7-90D5-5FDB2CBF59E9}"/>
              </a:ext>
            </a:extLst>
          </p:cNvPr>
          <p:cNvSpPr>
            <a:spLocks noGrp="1"/>
          </p:cNvSpPr>
          <p:nvPr>
            <p:ph type="body" idx="1"/>
          </p:nvPr>
        </p:nvSpPr>
        <p:spPr/>
        <p:txBody>
          <a:bodyPr/>
          <a:lstStyle/>
          <a:p>
            <a:pPr marL="0" indent="0">
              <a:buFont typeface="Arial" panose="020B0604020202020204" pitchFamily="34" charset="0"/>
              <a:buNone/>
            </a:pPr>
            <a:endParaRPr lang="es-CO"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087715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otas 1">
            <a:extLst>
              <a:ext uri="{FF2B5EF4-FFF2-40B4-BE49-F238E27FC236}">
                <a16:creationId xmlns:a16="http://schemas.microsoft.com/office/drawing/2014/main" id="{B9FFCFD3-B4B6-45B7-90D5-5FDB2CBF59E9}"/>
              </a:ext>
            </a:extLst>
          </p:cNvPr>
          <p:cNvSpPr>
            <a:spLocks noGrp="1"/>
          </p:cNvSpPr>
          <p:nvPr>
            <p:ph type="body" idx="1"/>
          </p:nvPr>
        </p:nvSpPr>
        <p:spPr/>
        <p:txBody>
          <a:bodyPr/>
          <a:lstStyle/>
          <a:p>
            <a:pPr marL="0" indent="0">
              <a:buFont typeface="Arial" panose="020B0604020202020204" pitchFamily="34" charset="0"/>
              <a:buNone/>
            </a:pPr>
            <a:endParaRPr lang="es-CO"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9578166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otas 1">
            <a:extLst>
              <a:ext uri="{FF2B5EF4-FFF2-40B4-BE49-F238E27FC236}">
                <a16:creationId xmlns:a16="http://schemas.microsoft.com/office/drawing/2014/main" id="{B9FFCFD3-B4B6-45B7-90D5-5FDB2CBF59E9}"/>
              </a:ext>
            </a:extLst>
          </p:cNvPr>
          <p:cNvSpPr>
            <a:spLocks noGrp="1"/>
          </p:cNvSpPr>
          <p:nvPr>
            <p:ph type="body" idx="1"/>
          </p:nvPr>
        </p:nvSpPr>
        <p:spPr/>
        <p:txBody>
          <a:bodyPr/>
          <a:lstStyle/>
          <a:p>
            <a:pPr marL="171450" indent="-171450">
              <a:buFont typeface="Arial" panose="020B0604020202020204" pitchFamily="34" charset="0"/>
              <a:buChar char="•"/>
            </a:pPr>
            <a:endParaRPr lang="es-CO"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891162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otas 1">
            <a:extLst>
              <a:ext uri="{FF2B5EF4-FFF2-40B4-BE49-F238E27FC236}">
                <a16:creationId xmlns:a16="http://schemas.microsoft.com/office/drawing/2014/main" id="{B9FFCFD3-B4B6-45B7-90D5-5FDB2CBF59E9}"/>
              </a:ext>
            </a:extLst>
          </p:cNvPr>
          <p:cNvSpPr>
            <a:spLocks noGrp="1"/>
          </p:cNvSpPr>
          <p:nvPr>
            <p:ph type="body" idx="1"/>
          </p:nvPr>
        </p:nvSpPr>
        <p:spPr/>
        <p:txBody>
          <a:bodyPr/>
          <a:lstStyle/>
          <a:p>
            <a:pPr marL="171450" indent="-171450">
              <a:buFont typeface="Arial" panose="020B0604020202020204" pitchFamily="34" charset="0"/>
              <a:buChar char="•"/>
            </a:pPr>
            <a:endParaRPr lang="es-CO"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1762197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0A825F-C5BC-0945-9745-BFEF151ECAA1}" type="slidenum">
              <a:rPr lang="es-ES" smtClean="0"/>
              <a:t>23</a:t>
            </a:fld>
            <a:endParaRPr lang="es-ES"/>
          </a:p>
        </p:txBody>
      </p:sp>
    </p:spTree>
    <p:extLst>
      <p:ext uri="{BB962C8B-B14F-4D97-AF65-F5344CB8AC3E}">
        <p14:creationId xmlns:p14="http://schemas.microsoft.com/office/powerpoint/2010/main" val="8071069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0A825F-C5BC-0945-9745-BFEF151ECAA1}" type="slidenum">
              <a:rPr lang="es-ES" smtClean="0"/>
              <a:t>24</a:t>
            </a:fld>
            <a:endParaRPr lang="es-ES"/>
          </a:p>
        </p:txBody>
      </p:sp>
    </p:spTree>
    <p:extLst>
      <p:ext uri="{BB962C8B-B14F-4D97-AF65-F5344CB8AC3E}">
        <p14:creationId xmlns:p14="http://schemas.microsoft.com/office/powerpoint/2010/main" val="28649559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0A825F-C5BC-0945-9745-BFEF151ECAA1}" type="slidenum">
              <a:rPr lang="es-ES" smtClean="0"/>
              <a:t>26</a:t>
            </a:fld>
            <a:endParaRPr lang="es-ES"/>
          </a:p>
        </p:txBody>
      </p:sp>
    </p:spTree>
    <p:extLst>
      <p:ext uri="{BB962C8B-B14F-4D97-AF65-F5344CB8AC3E}">
        <p14:creationId xmlns:p14="http://schemas.microsoft.com/office/powerpoint/2010/main" val="22427749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0A825F-C5BC-0945-9745-BFEF151ECAA1}" type="slidenum">
              <a:rPr lang="es-ES" smtClean="0"/>
              <a:t>27</a:t>
            </a:fld>
            <a:endParaRPr lang="es-ES"/>
          </a:p>
        </p:txBody>
      </p:sp>
    </p:spTree>
    <p:extLst>
      <p:ext uri="{BB962C8B-B14F-4D97-AF65-F5344CB8AC3E}">
        <p14:creationId xmlns:p14="http://schemas.microsoft.com/office/powerpoint/2010/main" val="2973747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230A825F-C5BC-0945-9745-BFEF151ECAA1}" type="slidenum">
              <a:rPr lang="es-ES" smtClean="0"/>
              <a:t>2</a:t>
            </a:fld>
            <a:endParaRPr lang="es-ES"/>
          </a:p>
        </p:txBody>
      </p:sp>
    </p:spTree>
    <p:extLst>
      <p:ext uri="{BB962C8B-B14F-4D97-AF65-F5344CB8AC3E}">
        <p14:creationId xmlns:p14="http://schemas.microsoft.com/office/powerpoint/2010/main" val="38540166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otas 1">
            <a:extLst>
              <a:ext uri="{FF2B5EF4-FFF2-40B4-BE49-F238E27FC236}">
                <a16:creationId xmlns:a16="http://schemas.microsoft.com/office/drawing/2014/main" id="{AF43C7B3-A54C-4F2E-8E49-58BA6FC14CCF}"/>
              </a:ext>
            </a:extLst>
          </p:cNvPr>
          <p:cNvSpPr>
            <a:spLocks noGrp="1"/>
          </p:cNvSpPr>
          <p:nvPr>
            <p:ph type="body" idx="1"/>
          </p:nvPr>
        </p:nvSpPr>
        <p:spPr/>
        <p:txBody>
          <a:bodyPr/>
          <a:lstStyle/>
          <a:p>
            <a:r>
              <a:rPr lang="es-MX" dirty="0"/>
              <a:t>La medición de pobreza de ingreso y de tiempo -LIMTIP, parte de la premisa que las necesidades básicas y otras necesidades vitales de las personas se satisfacen por medio de tres canales: la adquisición de productos en el mercado, el acceso a servicios sociales y bienes públicos provistos por el Estado, y el tiempo dedicado a actividades no remuneradas de producción doméstica.</a:t>
            </a:r>
          </a:p>
          <a:p>
            <a:pPr marL="0" marR="0" lvl="0" indent="0" algn="l" defTabSz="914400" rtl="0" eaLnBrk="1" fontAlgn="auto" latinLnBrk="0" hangingPunct="1">
              <a:lnSpc>
                <a:spcPct val="100000"/>
              </a:lnSpc>
              <a:spcBef>
                <a:spcPts val="0"/>
              </a:spcBef>
              <a:spcAft>
                <a:spcPts val="0"/>
              </a:spcAft>
              <a:buClrTx/>
              <a:buSzTx/>
              <a:buFontTx/>
              <a:buNone/>
              <a:tabLst/>
              <a:defRPr/>
            </a:pPr>
            <a:r>
              <a:rPr lang="es-MX" dirty="0">
                <a:latin typeface="Segoe UI" panose="020B0502040204020203" pitchFamily="34" charset="0"/>
                <a:cs typeface="Segoe UI" panose="020B0502040204020203" pitchFamily="34" charset="0"/>
              </a:rPr>
              <a:t>La medida de pobreza de ingreso y de tiempo, pretende traer a la luz las privaciones "ocultas" que los individuos y los hogares experimentan debido al efecto combinado de déficit de tiempo y la insuficiencia de ingresos.</a:t>
            </a:r>
          </a:p>
          <a:p>
            <a:endParaRPr lang="es-MX" dirty="0"/>
          </a:p>
          <a:p>
            <a:endParaRPr lang="es-CO" dirty="0"/>
          </a:p>
        </p:txBody>
      </p:sp>
    </p:spTree>
    <p:extLst>
      <p:ext uri="{BB962C8B-B14F-4D97-AF65-F5344CB8AC3E}">
        <p14:creationId xmlns:p14="http://schemas.microsoft.com/office/powerpoint/2010/main" val="34676118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otas 1">
            <a:extLst>
              <a:ext uri="{FF2B5EF4-FFF2-40B4-BE49-F238E27FC236}">
                <a16:creationId xmlns:a16="http://schemas.microsoft.com/office/drawing/2014/main" id="{AF43C7B3-A54C-4F2E-8E49-58BA6FC14CCF}"/>
              </a:ext>
            </a:extLst>
          </p:cNvPr>
          <p:cNvSpPr>
            <a:spLocks noGrp="1"/>
          </p:cNvSpPr>
          <p:nvPr>
            <p:ph type="body" idx="1"/>
          </p:nvPr>
        </p:nvSpPr>
        <p:spPr/>
        <p:txBody>
          <a:bodyPr/>
          <a:lstStyle/>
          <a:p>
            <a:r>
              <a:rPr lang="es-MX" dirty="0"/>
              <a:t>Medir el papel que tiene el TDCNR en el sostenimiento de la fuerza de trabajo y crecimiento económico del país, contribuirá a diseñar políticas públicas acordes con la reducción de inequidades y de impactos diferenciados, asociadas a los usos del tiempo distintos entre trabajo remunerado y no remunerado.</a:t>
            </a:r>
          </a:p>
          <a:p>
            <a:endParaRPr lang="es-MX" dirty="0"/>
          </a:p>
          <a:p>
            <a:endParaRPr lang="es-CO" dirty="0"/>
          </a:p>
        </p:txBody>
      </p:sp>
    </p:spTree>
    <p:extLst>
      <p:ext uri="{BB962C8B-B14F-4D97-AF65-F5344CB8AC3E}">
        <p14:creationId xmlns:p14="http://schemas.microsoft.com/office/powerpoint/2010/main" val="30287536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230A825F-C5BC-0945-9745-BFEF151ECAA1}" type="slidenum">
              <a:rPr lang="es-ES" smtClean="0"/>
              <a:t>30</a:t>
            </a:fld>
            <a:endParaRPr lang="es-ES"/>
          </a:p>
        </p:txBody>
      </p:sp>
    </p:spTree>
    <p:extLst>
      <p:ext uri="{BB962C8B-B14F-4D97-AF65-F5344CB8AC3E}">
        <p14:creationId xmlns:p14="http://schemas.microsoft.com/office/powerpoint/2010/main" val="2691706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230A825F-C5BC-0945-9745-BFEF151ECAA1}" type="slidenum">
              <a:rPr lang="es-ES" smtClean="0"/>
              <a:t>3</a:t>
            </a:fld>
            <a:endParaRPr lang="es-ES"/>
          </a:p>
        </p:txBody>
      </p:sp>
    </p:spTree>
    <p:extLst>
      <p:ext uri="{BB962C8B-B14F-4D97-AF65-F5344CB8AC3E}">
        <p14:creationId xmlns:p14="http://schemas.microsoft.com/office/powerpoint/2010/main" val="2004824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otas 1">
            <a:extLst>
              <a:ext uri="{FF2B5EF4-FFF2-40B4-BE49-F238E27FC236}">
                <a16:creationId xmlns:a16="http://schemas.microsoft.com/office/drawing/2014/main" id="{B9FFCFD3-B4B6-45B7-90D5-5FDB2CBF59E9}"/>
              </a:ext>
            </a:extLst>
          </p:cNvPr>
          <p:cNvSpPr>
            <a:spLocks noGrp="1"/>
          </p:cNvSpPr>
          <p:nvPr>
            <p:ph type="body" idx="1"/>
          </p:nvPr>
        </p:nvSpPr>
        <p:spPr/>
        <p:txBody>
          <a:bodyPr/>
          <a:lstStyle/>
          <a:p>
            <a:pPr marL="171450" indent="-171450">
              <a:buFont typeface="Arial" panose="020B0604020202020204" pitchFamily="34" charset="0"/>
              <a:buChar char="•"/>
            </a:pPr>
            <a:r>
              <a:rPr lang="es-CO" sz="1200" kern="1200" dirty="0">
                <a:solidFill>
                  <a:schemeClr val="tx1"/>
                </a:solidFill>
                <a:effectLst/>
                <a:latin typeface="+mn-lt"/>
                <a:ea typeface="+mn-ea"/>
                <a:cs typeface="+mn-cs"/>
              </a:rPr>
              <a:t> Para valorar el TDCNR, es necesario conocer el volumen de horas destinadas por la población a este tipo de trabajo, en un año y el o los precios con los cuales se valorará este trabajo</a:t>
            </a:r>
          </a:p>
          <a:p>
            <a:pPr marL="171450" indent="-171450">
              <a:buFont typeface="Arial" panose="020B0604020202020204" pitchFamily="34" charset="0"/>
              <a:buChar char="•"/>
            </a:pPr>
            <a:r>
              <a:rPr lang="es-CO" sz="1200" b="1" kern="1200" dirty="0">
                <a:solidFill>
                  <a:schemeClr val="tx1"/>
                </a:solidFill>
                <a:effectLst/>
                <a:latin typeface="+mn-lt"/>
                <a:ea typeface="+mn-ea"/>
                <a:cs typeface="+mn-cs"/>
              </a:rPr>
              <a:t>Costo de reemplazo:</a:t>
            </a:r>
            <a:r>
              <a:rPr lang="es-CO" sz="1200" kern="1200" dirty="0">
                <a:solidFill>
                  <a:schemeClr val="tx1"/>
                </a:solidFill>
                <a:effectLst/>
                <a:latin typeface="+mn-lt"/>
                <a:ea typeface="+mn-ea"/>
                <a:cs typeface="+mn-cs"/>
              </a:rPr>
              <a:t> Consiste en estimar el costo en el que tendría que incurrir el hogar para adquirir servicios de cuidado, es decir, buscar el precio que tendría que pagar el hogar en caso de que allí no se prestaran servicios producidos por el TDCNR, el cual cambia dependiendo del salario que se elija para hacer la valoración.</a:t>
            </a:r>
          </a:p>
        </p:txBody>
      </p:sp>
    </p:spTree>
    <p:extLst>
      <p:ext uri="{BB962C8B-B14F-4D97-AF65-F5344CB8AC3E}">
        <p14:creationId xmlns:p14="http://schemas.microsoft.com/office/powerpoint/2010/main" val="40021135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otas 1">
            <a:extLst>
              <a:ext uri="{FF2B5EF4-FFF2-40B4-BE49-F238E27FC236}">
                <a16:creationId xmlns:a16="http://schemas.microsoft.com/office/drawing/2014/main" id="{B9FFCFD3-B4B6-45B7-90D5-5FDB2CBF59E9}"/>
              </a:ext>
            </a:extLst>
          </p:cNvPr>
          <p:cNvSpPr>
            <a:spLocks noGrp="1"/>
          </p:cNvSpPr>
          <p:nvPr>
            <p:ph type="body" idx="1"/>
          </p:nvPr>
        </p:nvSpPr>
        <p:spPr/>
        <p:txBody>
          <a:bodyPr/>
          <a:lstStyle/>
          <a:p>
            <a:pPr marL="171450" indent="-171450">
              <a:buFont typeface="Arial" panose="020B0604020202020204" pitchFamily="34" charset="0"/>
              <a:buChar char="•"/>
            </a:pPr>
            <a:endParaRPr lang="es-CO"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3965852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otas 1">
            <a:extLst>
              <a:ext uri="{FF2B5EF4-FFF2-40B4-BE49-F238E27FC236}">
                <a16:creationId xmlns:a16="http://schemas.microsoft.com/office/drawing/2014/main" id="{B9FFCFD3-B4B6-45B7-90D5-5FDB2CBF59E9}"/>
              </a:ext>
            </a:extLst>
          </p:cNvPr>
          <p:cNvSpPr>
            <a:spLocks noGrp="1"/>
          </p:cNvSpPr>
          <p:nvPr>
            <p:ph type="body" idx="1"/>
          </p:nvPr>
        </p:nvSpPr>
        <p:spPr/>
        <p:txBody>
          <a:bodyPr/>
          <a:lstStyle/>
          <a:p>
            <a:pPr marL="171450" indent="-171450">
              <a:buFont typeface="Arial" panose="020B0604020202020204" pitchFamily="34" charset="0"/>
              <a:buChar char="•"/>
            </a:pPr>
            <a:endParaRPr lang="es-CO"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293554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otas 1">
            <a:extLst>
              <a:ext uri="{FF2B5EF4-FFF2-40B4-BE49-F238E27FC236}">
                <a16:creationId xmlns:a16="http://schemas.microsoft.com/office/drawing/2014/main" id="{B9FFCFD3-B4B6-45B7-90D5-5FDB2CBF59E9}"/>
              </a:ext>
            </a:extLst>
          </p:cNvPr>
          <p:cNvSpPr>
            <a:spLocks noGrp="1"/>
          </p:cNvSpPr>
          <p:nvPr>
            <p:ph type="body" idx="1"/>
          </p:nvPr>
        </p:nvSpPr>
        <p:spPr/>
        <p:txBody>
          <a:bodyPr/>
          <a:lstStyle/>
          <a:p>
            <a:pPr marL="171450" indent="-171450">
              <a:buFont typeface="Arial" panose="020B0604020202020204" pitchFamily="34" charset="0"/>
              <a:buChar char="•"/>
            </a:pPr>
            <a:endParaRPr lang="es-CO"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934783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otas 1">
            <a:extLst>
              <a:ext uri="{FF2B5EF4-FFF2-40B4-BE49-F238E27FC236}">
                <a16:creationId xmlns:a16="http://schemas.microsoft.com/office/drawing/2014/main" id="{B9FFCFD3-B4B6-45B7-90D5-5FDB2CBF59E9}"/>
              </a:ext>
            </a:extLst>
          </p:cNvPr>
          <p:cNvSpPr>
            <a:spLocks noGrp="1"/>
          </p:cNvSpPr>
          <p:nvPr>
            <p:ph type="body" idx="1"/>
          </p:nvPr>
        </p:nvSpPr>
        <p:spPr/>
        <p:txBody>
          <a:bodyPr/>
          <a:lstStyle/>
          <a:p>
            <a:pPr marL="171450" indent="-171450">
              <a:buFont typeface="Arial" panose="020B0604020202020204" pitchFamily="34" charset="0"/>
              <a:buChar char="•"/>
            </a:pPr>
            <a:endParaRPr lang="es-CO"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7500559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otas 1">
            <a:extLst>
              <a:ext uri="{FF2B5EF4-FFF2-40B4-BE49-F238E27FC236}">
                <a16:creationId xmlns:a16="http://schemas.microsoft.com/office/drawing/2014/main" id="{B9FFCFD3-B4B6-45B7-90D5-5FDB2CBF59E9}"/>
              </a:ext>
            </a:extLst>
          </p:cNvPr>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CO" dirty="0"/>
              <a:t>En el marco de la Cuenta Satélite de Economía del Cuidado, la producción de servicios domésticos y de cuidados no remunerados realizada por los hogares, se caracteriza por utilizar trabajo no remunerado, consumos intermedios y Formación Bruta de Capital Fijo (FBKF).</a:t>
            </a:r>
          </a:p>
          <a:p>
            <a:pPr marL="171450" indent="-171450">
              <a:buFont typeface="Arial" panose="020B0604020202020204" pitchFamily="34" charset="0"/>
              <a:buChar char="•"/>
            </a:pPr>
            <a:endParaRPr lang="es-CO"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672153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816816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a:lvl1pPr>
          </a:lstStyle>
          <a:p>
            <a:r>
              <a:rPr lang="en-US"/>
              <a:t>Click to edit Master title style</a:t>
            </a:r>
            <a:endParaRPr lang="es-EC"/>
          </a:p>
        </p:txBody>
      </p:sp>
      <p:sp>
        <p:nvSpPr>
          <p:cNvPr id="3" name="Text Placeholder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C"/>
          </a:p>
        </p:txBody>
      </p:sp>
      <p:sp>
        <p:nvSpPr>
          <p:cNvPr id="5" name="Text Placeholder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C"/>
          </a:p>
        </p:txBody>
      </p:sp>
      <p:sp>
        <p:nvSpPr>
          <p:cNvPr id="7" name="Date Placeholder 6"/>
          <p:cNvSpPr>
            <a:spLocks noGrp="1"/>
          </p:cNvSpPr>
          <p:nvPr>
            <p:ph type="dt" sz="half" idx="10"/>
          </p:nvPr>
        </p:nvSpPr>
        <p:spPr>
          <a:xfrm>
            <a:off x="457200" y="4767263"/>
            <a:ext cx="2133600" cy="273844"/>
          </a:xfrm>
          <a:prstGeom prst="rect">
            <a:avLst/>
          </a:prstGeom>
        </p:spPr>
        <p:txBody>
          <a:bodyPr/>
          <a:lstStyle/>
          <a:p>
            <a:fld id="{EAF75EBF-8CDD-4F19-9D52-7F4559F3649D}" type="datetimeFigureOut">
              <a:rPr lang="es-EC" smtClean="0"/>
              <a:t>11/7/2019</a:t>
            </a:fld>
            <a:endParaRPr lang="es-EC"/>
          </a:p>
        </p:txBody>
      </p:sp>
      <p:sp>
        <p:nvSpPr>
          <p:cNvPr id="8" name="Footer Placeholder 7"/>
          <p:cNvSpPr>
            <a:spLocks noGrp="1"/>
          </p:cNvSpPr>
          <p:nvPr>
            <p:ph type="ftr" sz="quarter" idx="11"/>
          </p:nvPr>
        </p:nvSpPr>
        <p:spPr>
          <a:xfrm>
            <a:off x="3124200" y="4767263"/>
            <a:ext cx="2895600" cy="273844"/>
          </a:xfrm>
          <a:prstGeom prst="rect">
            <a:avLst/>
          </a:prstGeom>
        </p:spPr>
        <p:txBody>
          <a:bodyPr/>
          <a:lstStyle/>
          <a:p>
            <a:endParaRPr lang="es-EC"/>
          </a:p>
        </p:txBody>
      </p:sp>
      <p:sp>
        <p:nvSpPr>
          <p:cNvPr id="9" name="Slide Number Placeholder 8"/>
          <p:cNvSpPr>
            <a:spLocks noGrp="1"/>
          </p:cNvSpPr>
          <p:nvPr>
            <p:ph type="sldNum" sz="quarter" idx="12"/>
          </p:nvPr>
        </p:nvSpPr>
        <p:spPr>
          <a:xfrm>
            <a:off x="6553200" y="4767263"/>
            <a:ext cx="2133600" cy="273844"/>
          </a:xfrm>
          <a:prstGeom prst="rect">
            <a:avLst/>
          </a:prstGeom>
        </p:spPr>
        <p:txBody>
          <a:bodyPr/>
          <a:lstStyle/>
          <a:p>
            <a:fld id="{40B9E819-E08B-455C-9842-D22F35634AD3}" type="slidenum">
              <a:rPr lang="es-EC" smtClean="0"/>
              <a:t>‹Nº›</a:t>
            </a:fld>
            <a:endParaRPr lang="es-EC"/>
          </a:p>
        </p:txBody>
      </p:sp>
    </p:spTree>
    <p:extLst>
      <p:ext uri="{BB962C8B-B14F-4D97-AF65-F5344CB8AC3E}">
        <p14:creationId xmlns:p14="http://schemas.microsoft.com/office/powerpoint/2010/main" val="3092830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Diseño personalizado">
    <p:spTree>
      <p:nvGrpSpPr>
        <p:cNvPr id="1" name=""/>
        <p:cNvGrpSpPr/>
        <p:nvPr/>
      </p:nvGrpSpPr>
      <p:grpSpPr>
        <a:xfrm>
          <a:off x="0" y="0"/>
          <a:ext cx="0" cy="0"/>
          <a:chOff x="0" y="0"/>
          <a:chExt cx="0" cy="0"/>
        </a:xfrm>
      </p:grpSpPr>
      <p:pic>
        <p:nvPicPr>
          <p:cNvPr id="2" name="1 Imagen"/>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002213"/>
            <a:ext cx="9144000" cy="141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8 Imagen"/>
          <p:cNvPicPr>
            <a:picLocks noChangeAspect="1"/>
          </p:cNvPicPr>
          <p:nvPr userDrawn="1"/>
        </p:nvPicPr>
        <p:blipFill>
          <a:blip r:embed="rId3">
            <a:extLst>
              <a:ext uri="{28A0092B-C50C-407E-A947-70E740481C1C}">
                <a14:useLocalDpi xmlns:a14="http://schemas.microsoft.com/office/drawing/2010/main" val="0"/>
              </a:ext>
            </a:extLst>
          </a:blip>
          <a:srcRect t="19931" b="56149"/>
          <a:stretch>
            <a:fillRect/>
          </a:stretch>
        </p:blipFill>
        <p:spPr bwMode="auto">
          <a:xfrm>
            <a:off x="0" y="0"/>
            <a:ext cx="9144000" cy="84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Agrupar 1"/>
          <p:cNvGrpSpPr>
            <a:grpSpLocks/>
          </p:cNvGrpSpPr>
          <p:nvPr userDrawn="1"/>
        </p:nvGrpSpPr>
        <p:grpSpPr bwMode="auto">
          <a:xfrm>
            <a:off x="6584950" y="0"/>
            <a:ext cx="2559050" cy="771525"/>
            <a:chOff x="6477423" y="0"/>
            <a:chExt cx="2666577" cy="967036"/>
          </a:xfrm>
        </p:grpSpPr>
        <p:pic>
          <p:nvPicPr>
            <p:cNvPr id="5" name="9 Imagen">
              <a:extLst>
                <a:ext uri="{FF2B5EF4-FFF2-40B4-BE49-F238E27FC236}">
                  <a16:creationId xmlns:a16="http://schemas.microsoft.com/office/drawing/2014/main" id="{152CE27C-EDEE-4916-8ABB-F04C18C591CB}"/>
                </a:ext>
              </a:extLst>
            </p:cNvPr>
            <p:cNvPicPr>
              <a:picLocks noChangeAspect="1"/>
            </p:cNvPicPr>
            <p:nvPr userDrawn="1"/>
          </p:nvPicPr>
          <p:blipFill rotWithShape="1">
            <a:blip r:embed="rId4" cstate="print">
              <a:duotone>
                <a:schemeClr val="bg2">
                  <a:shade val="45000"/>
                  <a:satMod val="135000"/>
                </a:schemeClr>
                <a:prstClr val="white"/>
              </a:duotone>
              <a:extLst>
                <a:ext uri="{28A0092B-C50C-407E-A947-70E740481C1C}">
                  <a14:useLocalDpi xmlns:a14="http://schemas.microsoft.com/office/drawing/2010/main" val="0"/>
                </a:ext>
              </a:extLst>
            </a:blip>
            <a:srcRect t="20439" r="5369"/>
            <a:stretch/>
          </p:blipFill>
          <p:spPr>
            <a:xfrm>
              <a:off x="6477423" y="0"/>
              <a:ext cx="2666577" cy="967036"/>
            </a:xfrm>
            <a:prstGeom prst="rect">
              <a:avLst/>
            </a:prstGeom>
          </p:spPr>
        </p:pic>
        <p:pic>
          <p:nvPicPr>
            <p:cNvPr id="6" name="Imagen 7" descr="logo-dane.png"/>
            <p:cNvPicPr>
              <a:picLocks noChangeAspect="1"/>
            </p:cNvPicPr>
            <p:nvPr userDrawn="1"/>
          </p:nvPicPr>
          <p:blipFill>
            <a:blip r:embed="rId5">
              <a:extLst>
                <a:ext uri="{28A0092B-C50C-407E-A947-70E740481C1C}">
                  <a14:useLocalDpi xmlns:a14="http://schemas.microsoft.com/office/drawing/2010/main" val="0"/>
                </a:ext>
              </a:extLst>
            </a:blip>
            <a:srcRect l="2039" r="2647"/>
            <a:stretch>
              <a:fillRect/>
            </a:stretch>
          </p:blipFill>
          <p:spPr bwMode="auto">
            <a:xfrm>
              <a:off x="6851861" y="102940"/>
              <a:ext cx="1917700" cy="5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457872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75598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6449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2839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Diseño personalizado">
    <p:spTree>
      <p:nvGrpSpPr>
        <p:cNvPr id="1" name=""/>
        <p:cNvGrpSpPr/>
        <p:nvPr/>
      </p:nvGrpSpPr>
      <p:grpSpPr>
        <a:xfrm>
          <a:off x="0" y="0"/>
          <a:ext cx="0" cy="0"/>
          <a:chOff x="0" y="0"/>
          <a:chExt cx="0" cy="0"/>
        </a:xfrm>
      </p:grpSpPr>
      <p:pic>
        <p:nvPicPr>
          <p:cNvPr id="2" name="1 Imagen"/>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002213"/>
            <a:ext cx="9144000" cy="141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8 Imagen"/>
          <p:cNvPicPr>
            <a:picLocks noChangeAspect="1"/>
          </p:cNvPicPr>
          <p:nvPr userDrawn="1"/>
        </p:nvPicPr>
        <p:blipFill>
          <a:blip r:embed="rId3">
            <a:extLst>
              <a:ext uri="{28A0092B-C50C-407E-A947-70E740481C1C}">
                <a14:useLocalDpi xmlns:a14="http://schemas.microsoft.com/office/drawing/2010/main" val="0"/>
              </a:ext>
            </a:extLst>
          </a:blip>
          <a:srcRect t="19931" b="56149"/>
          <a:stretch>
            <a:fillRect/>
          </a:stretch>
        </p:blipFill>
        <p:spPr bwMode="auto">
          <a:xfrm>
            <a:off x="0" y="0"/>
            <a:ext cx="9144000" cy="84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Agrupar 1"/>
          <p:cNvGrpSpPr>
            <a:grpSpLocks/>
          </p:cNvGrpSpPr>
          <p:nvPr userDrawn="1"/>
        </p:nvGrpSpPr>
        <p:grpSpPr bwMode="auto">
          <a:xfrm>
            <a:off x="6584950" y="0"/>
            <a:ext cx="2559050" cy="771525"/>
            <a:chOff x="6477423" y="0"/>
            <a:chExt cx="2666577" cy="967036"/>
          </a:xfrm>
        </p:grpSpPr>
        <p:pic>
          <p:nvPicPr>
            <p:cNvPr id="5" name="9 Imagen">
              <a:extLst>
                <a:ext uri="{FF2B5EF4-FFF2-40B4-BE49-F238E27FC236}">
                  <a16:creationId xmlns:a16="http://schemas.microsoft.com/office/drawing/2014/main" id="{152CE27C-EDEE-4916-8ABB-F04C18C591CB}"/>
                </a:ext>
              </a:extLst>
            </p:cNvPr>
            <p:cNvPicPr>
              <a:picLocks noChangeAspect="1"/>
            </p:cNvPicPr>
            <p:nvPr userDrawn="1"/>
          </p:nvPicPr>
          <p:blipFill rotWithShape="1">
            <a:blip r:embed="rId4" cstate="print">
              <a:duotone>
                <a:schemeClr val="bg2">
                  <a:shade val="45000"/>
                  <a:satMod val="135000"/>
                </a:schemeClr>
                <a:prstClr val="white"/>
              </a:duotone>
              <a:extLst>
                <a:ext uri="{28A0092B-C50C-407E-A947-70E740481C1C}">
                  <a14:useLocalDpi xmlns:a14="http://schemas.microsoft.com/office/drawing/2010/main" val="0"/>
                </a:ext>
              </a:extLst>
            </a:blip>
            <a:srcRect t="20439" r="5369"/>
            <a:stretch/>
          </p:blipFill>
          <p:spPr>
            <a:xfrm>
              <a:off x="6477423" y="0"/>
              <a:ext cx="2666577" cy="967036"/>
            </a:xfrm>
            <a:prstGeom prst="rect">
              <a:avLst/>
            </a:prstGeom>
          </p:spPr>
        </p:pic>
        <p:pic>
          <p:nvPicPr>
            <p:cNvPr id="6" name="Imagen 7" descr="logo-dane.png"/>
            <p:cNvPicPr>
              <a:picLocks noChangeAspect="1"/>
            </p:cNvPicPr>
            <p:nvPr userDrawn="1"/>
          </p:nvPicPr>
          <p:blipFill>
            <a:blip r:embed="rId5">
              <a:extLst>
                <a:ext uri="{28A0092B-C50C-407E-A947-70E740481C1C}">
                  <a14:useLocalDpi xmlns:a14="http://schemas.microsoft.com/office/drawing/2010/main" val="0"/>
                </a:ext>
              </a:extLst>
            </a:blip>
            <a:srcRect l="2039" r="2647"/>
            <a:stretch>
              <a:fillRect/>
            </a:stretch>
          </p:blipFill>
          <p:spPr bwMode="auto">
            <a:xfrm>
              <a:off x="6851861" y="102940"/>
              <a:ext cx="1917700" cy="5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643779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6114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3777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5454868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3984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767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82555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8.png"/><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9.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theme" Target="../theme/theme4.xml"/><Relationship Id="rId4" Type="http://schemas.openxmlformats.org/officeDocument/2006/relationships/slideLayout" Target="../slideLayouts/slideLayout11.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3B32E99F-0BE6-EB4E-B2D9-1C670D2D4644}"/>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r="-2"/>
          <a:stretch/>
        </p:blipFill>
        <p:spPr>
          <a:xfrm>
            <a:off x="0" y="0"/>
            <a:ext cx="4225511" cy="5143500"/>
          </a:xfrm>
          <a:prstGeom prst="rect">
            <a:avLst/>
          </a:prstGeom>
        </p:spPr>
      </p:pic>
      <p:pic>
        <p:nvPicPr>
          <p:cNvPr id="7" name="Imagen 6">
            <a:extLst>
              <a:ext uri="{FF2B5EF4-FFF2-40B4-BE49-F238E27FC236}">
                <a16:creationId xmlns:a16="http://schemas.microsoft.com/office/drawing/2014/main" id="{DEE6CDF0-1D16-274D-8C2E-F9285956B4C4}"/>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324126" y="4368801"/>
            <a:ext cx="2560437" cy="541799"/>
          </a:xfrm>
          <a:prstGeom prst="rect">
            <a:avLst/>
          </a:prstGeom>
        </p:spPr>
      </p:pic>
      <p:pic>
        <p:nvPicPr>
          <p:cNvPr id="8" name="Imagen 7" descr="Nuevo-logo-DANE.jpg"/>
          <p:cNvPicPr>
            <a:picLocks noChangeAspect="1"/>
          </p:cNvPicPr>
          <p:nvPr userDrawn="1"/>
        </p:nvPicPr>
        <p:blipFill rotWithShape="1">
          <a:blip r:embed="rId7">
            <a:extLst>
              <a:ext uri="{28A0092B-C50C-407E-A947-70E740481C1C}">
                <a14:useLocalDpi xmlns:a14="http://schemas.microsoft.com/office/drawing/2010/main" val="0"/>
              </a:ext>
            </a:extLst>
          </a:blip>
          <a:srcRect l="7445" t="30958" r="7295" b="31695"/>
          <a:stretch/>
        </p:blipFill>
        <p:spPr>
          <a:xfrm>
            <a:off x="7289802" y="299602"/>
            <a:ext cx="1479365" cy="647999"/>
          </a:xfrm>
          <a:prstGeom prst="rect">
            <a:avLst/>
          </a:prstGeom>
        </p:spPr>
      </p:pic>
    </p:spTree>
    <p:extLst>
      <p:ext uri="{BB962C8B-B14F-4D97-AF65-F5344CB8AC3E}">
        <p14:creationId xmlns:p14="http://schemas.microsoft.com/office/powerpoint/2010/main" val="397797020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80" r:id="rId3"/>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3B32E99F-0BE6-EB4E-B2D9-1C670D2D464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r="-2"/>
          <a:stretch/>
        </p:blipFill>
        <p:spPr>
          <a:xfrm>
            <a:off x="0" y="0"/>
            <a:ext cx="4225511" cy="5143500"/>
          </a:xfrm>
          <a:prstGeom prst="rect">
            <a:avLst/>
          </a:prstGeom>
        </p:spPr>
      </p:pic>
      <p:pic>
        <p:nvPicPr>
          <p:cNvPr id="10" name="Imagen 9">
            <a:extLst>
              <a:ext uri="{FF2B5EF4-FFF2-40B4-BE49-F238E27FC236}">
                <a16:creationId xmlns:a16="http://schemas.microsoft.com/office/drawing/2014/main" id="{DEE6CDF0-1D16-274D-8C2E-F9285956B4C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24126" y="4368801"/>
            <a:ext cx="2560437" cy="541799"/>
          </a:xfrm>
          <a:prstGeom prst="rect">
            <a:avLst/>
          </a:prstGeom>
        </p:spPr>
      </p:pic>
      <p:pic>
        <p:nvPicPr>
          <p:cNvPr id="11" name="Imagen 10" descr="Nuevo-logo-DANE.jpg"/>
          <p:cNvPicPr>
            <a:picLocks noChangeAspect="1"/>
          </p:cNvPicPr>
          <p:nvPr userDrawn="1"/>
        </p:nvPicPr>
        <p:blipFill rotWithShape="1">
          <a:blip r:embed="rId6">
            <a:extLst>
              <a:ext uri="{28A0092B-C50C-407E-A947-70E740481C1C}">
                <a14:useLocalDpi xmlns:a14="http://schemas.microsoft.com/office/drawing/2010/main" val="0"/>
              </a:ext>
            </a:extLst>
          </a:blip>
          <a:srcRect l="7445" t="30958" r="7295" b="31695"/>
          <a:stretch/>
        </p:blipFill>
        <p:spPr>
          <a:xfrm>
            <a:off x="7264402" y="299602"/>
            <a:ext cx="1479365" cy="647999"/>
          </a:xfrm>
          <a:prstGeom prst="rect">
            <a:avLst/>
          </a:prstGeom>
        </p:spPr>
      </p:pic>
      <p:pic>
        <p:nvPicPr>
          <p:cNvPr id="7" name="6 Imagen"/>
          <p:cNvPicPr>
            <a:picLocks noChangeAspect="1"/>
          </p:cNvPicPr>
          <p:nvPr userDrawn="1"/>
        </p:nvPicPr>
        <p:blipFill rotWithShape="1">
          <a:blip r:embed="rId7">
            <a:extLst>
              <a:ext uri="{28A0092B-C50C-407E-A947-70E740481C1C}">
                <a14:useLocalDpi xmlns:a14="http://schemas.microsoft.com/office/drawing/2010/main" val="0"/>
              </a:ext>
            </a:extLst>
          </a:blip>
          <a:srcRect l="3545" t="29948" r="4377" b="17913"/>
          <a:stretch/>
        </p:blipFill>
        <p:spPr>
          <a:xfrm>
            <a:off x="3947926" y="4478600"/>
            <a:ext cx="4895937" cy="432000"/>
          </a:xfrm>
          <a:prstGeom prst="rect">
            <a:avLst/>
          </a:prstGeom>
        </p:spPr>
      </p:pic>
    </p:spTree>
    <p:extLst>
      <p:ext uri="{BB962C8B-B14F-4D97-AF65-F5344CB8AC3E}">
        <p14:creationId xmlns:p14="http://schemas.microsoft.com/office/powerpoint/2010/main" val="1926341957"/>
      </p:ext>
    </p:extLst>
  </p:cSld>
  <p:clrMap bg1="lt1" tx1="dk1" bg2="lt2" tx2="dk2" accent1="accent1" accent2="accent2" accent3="accent3" accent4="accent4" accent5="accent5" accent6="accent6" hlink="hlink" folHlink="folHlink"/>
  <p:sldLayoutIdLst>
    <p:sldLayoutId id="2147483673" r:id="rId1"/>
    <p:sldLayoutId id="2147483674" r:id="rId2"/>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n 21" descr="MAGENTA.png">
            <a:extLst>
              <a:ext uri="{FF2B5EF4-FFF2-40B4-BE49-F238E27FC236}">
                <a16:creationId xmlns:a16="http://schemas.microsoft.com/office/drawing/2014/main" id="{050975CF-360D-FB40-8F96-719A5FECB4A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24126" y="260487"/>
            <a:ext cx="227841" cy="221463"/>
          </a:xfrm>
          <a:prstGeom prst="rect">
            <a:avLst/>
          </a:prstGeom>
        </p:spPr>
      </p:pic>
      <p:sp>
        <p:nvSpPr>
          <p:cNvPr id="5" name="object 3">
            <a:extLst>
              <a:ext uri="{FF2B5EF4-FFF2-40B4-BE49-F238E27FC236}">
                <a16:creationId xmlns:a16="http://schemas.microsoft.com/office/drawing/2014/main" id="{0391E340-98A5-9142-8506-C373BF3384E1}"/>
              </a:ext>
            </a:extLst>
          </p:cNvPr>
          <p:cNvSpPr txBox="1"/>
          <p:nvPr userDrawn="1"/>
        </p:nvSpPr>
        <p:spPr>
          <a:xfrm>
            <a:off x="677673" y="274202"/>
            <a:ext cx="2809054" cy="172868"/>
          </a:xfrm>
          <a:prstGeom prst="rect">
            <a:avLst/>
          </a:prstGeom>
        </p:spPr>
        <p:txBody>
          <a:bodyPr vert="horz" wrap="square" lIns="0" tIns="12700" rIns="0" bIns="0" rtlCol="0">
            <a:spAutoFit/>
          </a:bodyPr>
          <a:lstStyle/>
          <a:p>
            <a:pPr marL="24130" marR="5080" indent="-12065" algn="dist">
              <a:lnSpc>
                <a:spcPct val="130000"/>
              </a:lnSpc>
              <a:spcBef>
                <a:spcPts val="100"/>
              </a:spcBef>
            </a:pPr>
            <a:r>
              <a:rPr sz="800" b="1" dirty="0">
                <a:solidFill>
                  <a:srgbClr val="B6004C"/>
                </a:solidFill>
                <a:latin typeface="Arial"/>
                <a:cs typeface="Arial"/>
              </a:rPr>
              <a:t>I </a:t>
            </a:r>
            <a:r>
              <a:rPr sz="800" b="1" spc="-5" dirty="0">
                <a:solidFill>
                  <a:srgbClr val="B6004C"/>
                </a:solidFill>
                <a:latin typeface="Arial"/>
                <a:cs typeface="Arial"/>
              </a:rPr>
              <a:t>N F O R M A C </a:t>
            </a:r>
            <a:r>
              <a:rPr sz="800" b="1" dirty="0">
                <a:solidFill>
                  <a:srgbClr val="B6004C"/>
                </a:solidFill>
                <a:latin typeface="Arial"/>
                <a:cs typeface="Arial"/>
              </a:rPr>
              <a:t>I </a:t>
            </a:r>
            <a:r>
              <a:rPr sz="800" b="1" spc="-5" dirty="0">
                <a:solidFill>
                  <a:srgbClr val="B6004C"/>
                </a:solidFill>
                <a:latin typeface="Arial"/>
                <a:cs typeface="Arial"/>
              </a:rPr>
              <a:t>Ó </a:t>
            </a:r>
            <a:r>
              <a:rPr sz="800" b="1" spc="-5" dirty="0" smtClean="0">
                <a:solidFill>
                  <a:srgbClr val="B6004C"/>
                </a:solidFill>
                <a:latin typeface="Arial"/>
                <a:cs typeface="Arial"/>
              </a:rPr>
              <a:t>N</a:t>
            </a:r>
            <a:r>
              <a:rPr lang="es-ES_tradnl" sz="800" b="1" spc="-5" dirty="0" smtClean="0">
                <a:solidFill>
                  <a:srgbClr val="B6004C"/>
                </a:solidFill>
                <a:latin typeface="Arial"/>
                <a:cs typeface="Arial"/>
              </a:rPr>
              <a:t>  </a:t>
            </a:r>
            <a:r>
              <a:rPr lang="es-ES" sz="800" b="1" spc="-5" dirty="0" smtClean="0">
                <a:solidFill>
                  <a:srgbClr val="B6004C"/>
                </a:solidFill>
                <a:latin typeface="Arial"/>
                <a:cs typeface="Arial"/>
              </a:rPr>
              <a:t>P </a:t>
            </a:r>
            <a:r>
              <a:rPr lang="es-ES" sz="800" b="1" spc="-5" dirty="0">
                <a:solidFill>
                  <a:srgbClr val="B6004C"/>
                </a:solidFill>
                <a:latin typeface="Arial"/>
                <a:cs typeface="Arial"/>
              </a:rPr>
              <a:t>A R </a:t>
            </a:r>
            <a:r>
              <a:rPr lang="es-ES" sz="800" b="1" spc="-5" dirty="0" smtClean="0">
                <a:solidFill>
                  <a:srgbClr val="B6004C"/>
                </a:solidFill>
                <a:latin typeface="Arial"/>
                <a:cs typeface="Arial"/>
              </a:rPr>
              <a:t>A  T </a:t>
            </a:r>
            <a:r>
              <a:rPr lang="es-ES" sz="800" b="1" spc="-5" dirty="0">
                <a:solidFill>
                  <a:srgbClr val="B6004C"/>
                </a:solidFill>
                <a:latin typeface="Arial"/>
                <a:cs typeface="Arial"/>
              </a:rPr>
              <a:t>O D O S</a:t>
            </a:r>
            <a:endParaRPr sz="800" b="1" dirty="0">
              <a:solidFill>
                <a:srgbClr val="B6004C"/>
              </a:solidFill>
              <a:latin typeface="Arial"/>
              <a:cs typeface="Arial"/>
            </a:endParaRPr>
          </a:p>
        </p:txBody>
      </p:sp>
    </p:spTree>
    <p:extLst>
      <p:ext uri="{BB962C8B-B14F-4D97-AF65-F5344CB8AC3E}">
        <p14:creationId xmlns:p14="http://schemas.microsoft.com/office/powerpoint/2010/main" val="1802635996"/>
      </p:ext>
    </p:extLst>
  </p:cSld>
  <p:clrMap bg1="lt1" tx1="dk1" bg2="lt2" tx2="dk2" accent1="accent1" accent2="accent2" accent3="accent3" accent4="accent4" accent5="accent5" accent6="accent6" hlink="hlink" folHlink="folHlink"/>
  <p:sldLayoutIdLst>
    <p:sldLayoutId id="2147483652" r:id="rId1"/>
    <p:sldLayoutId id="2147483653" r:id="rId2"/>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n 21" descr="MAGENTA.png">
            <a:extLst>
              <a:ext uri="{FF2B5EF4-FFF2-40B4-BE49-F238E27FC236}">
                <a16:creationId xmlns:a16="http://schemas.microsoft.com/office/drawing/2014/main" id="{050975CF-360D-FB40-8F96-719A5FECB4A5}"/>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324126" y="260487"/>
            <a:ext cx="227841" cy="221463"/>
          </a:xfrm>
          <a:prstGeom prst="rect">
            <a:avLst/>
          </a:prstGeom>
        </p:spPr>
      </p:pic>
      <p:sp>
        <p:nvSpPr>
          <p:cNvPr id="10" name="object 3">
            <a:extLst>
              <a:ext uri="{FF2B5EF4-FFF2-40B4-BE49-F238E27FC236}">
                <a16:creationId xmlns:a16="http://schemas.microsoft.com/office/drawing/2014/main" id="{0391E340-98A5-9142-8506-C373BF3384E1}"/>
              </a:ext>
            </a:extLst>
          </p:cNvPr>
          <p:cNvSpPr txBox="1"/>
          <p:nvPr userDrawn="1"/>
        </p:nvSpPr>
        <p:spPr>
          <a:xfrm>
            <a:off x="677673" y="274202"/>
            <a:ext cx="2809054" cy="172868"/>
          </a:xfrm>
          <a:prstGeom prst="rect">
            <a:avLst/>
          </a:prstGeom>
        </p:spPr>
        <p:txBody>
          <a:bodyPr vert="horz" wrap="square" lIns="0" tIns="12700" rIns="0" bIns="0" rtlCol="0">
            <a:spAutoFit/>
          </a:bodyPr>
          <a:lstStyle/>
          <a:p>
            <a:pPr marL="24130" marR="5080" indent="-12065" algn="dist">
              <a:lnSpc>
                <a:spcPct val="130000"/>
              </a:lnSpc>
              <a:spcBef>
                <a:spcPts val="100"/>
              </a:spcBef>
            </a:pPr>
            <a:r>
              <a:rPr sz="800" b="1" dirty="0">
                <a:solidFill>
                  <a:srgbClr val="B6004C"/>
                </a:solidFill>
                <a:latin typeface="Arial"/>
                <a:cs typeface="Arial"/>
              </a:rPr>
              <a:t>I </a:t>
            </a:r>
            <a:r>
              <a:rPr sz="800" b="1" spc="-5" dirty="0">
                <a:solidFill>
                  <a:srgbClr val="B6004C"/>
                </a:solidFill>
                <a:latin typeface="Arial"/>
                <a:cs typeface="Arial"/>
              </a:rPr>
              <a:t>N F O R M A C </a:t>
            </a:r>
            <a:r>
              <a:rPr sz="800" b="1" dirty="0">
                <a:solidFill>
                  <a:srgbClr val="B6004C"/>
                </a:solidFill>
                <a:latin typeface="Arial"/>
                <a:cs typeface="Arial"/>
              </a:rPr>
              <a:t>I </a:t>
            </a:r>
            <a:r>
              <a:rPr sz="800" b="1" spc="-5" dirty="0">
                <a:solidFill>
                  <a:srgbClr val="B6004C"/>
                </a:solidFill>
                <a:latin typeface="Arial"/>
                <a:cs typeface="Arial"/>
              </a:rPr>
              <a:t>Ó </a:t>
            </a:r>
            <a:r>
              <a:rPr sz="800" b="1" spc="-5" dirty="0" smtClean="0">
                <a:solidFill>
                  <a:srgbClr val="B6004C"/>
                </a:solidFill>
                <a:latin typeface="Arial"/>
                <a:cs typeface="Arial"/>
              </a:rPr>
              <a:t>N</a:t>
            </a:r>
            <a:r>
              <a:rPr lang="es-ES_tradnl" sz="800" b="1" spc="-5" dirty="0" smtClean="0">
                <a:solidFill>
                  <a:srgbClr val="B6004C"/>
                </a:solidFill>
                <a:latin typeface="Arial"/>
                <a:cs typeface="Arial"/>
              </a:rPr>
              <a:t>  </a:t>
            </a:r>
            <a:r>
              <a:rPr lang="es-ES" sz="800" b="1" spc="-5" dirty="0" smtClean="0">
                <a:solidFill>
                  <a:srgbClr val="B6004C"/>
                </a:solidFill>
                <a:latin typeface="Arial"/>
                <a:cs typeface="Arial"/>
              </a:rPr>
              <a:t>P </a:t>
            </a:r>
            <a:r>
              <a:rPr lang="es-ES" sz="800" b="1" spc="-5" dirty="0">
                <a:solidFill>
                  <a:srgbClr val="B6004C"/>
                </a:solidFill>
                <a:latin typeface="Arial"/>
                <a:cs typeface="Arial"/>
              </a:rPr>
              <a:t>A R </a:t>
            </a:r>
            <a:r>
              <a:rPr lang="es-ES" sz="800" b="1" spc="-5" dirty="0" smtClean="0">
                <a:solidFill>
                  <a:srgbClr val="B6004C"/>
                </a:solidFill>
                <a:latin typeface="Arial"/>
                <a:cs typeface="Arial"/>
              </a:rPr>
              <a:t>A  T </a:t>
            </a:r>
            <a:r>
              <a:rPr lang="es-ES" sz="800" b="1" spc="-5" dirty="0">
                <a:solidFill>
                  <a:srgbClr val="B6004C"/>
                </a:solidFill>
                <a:latin typeface="Arial"/>
                <a:cs typeface="Arial"/>
              </a:rPr>
              <a:t>O D O S</a:t>
            </a:r>
            <a:endParaRPr sz="800" b="1" dirty="0">
              <a:solidFill>
                <a:srgbClr val="B6004C"/>
              </a:solidFill>
              <a:latin typeface="Arial"/>
              <a:cs typeface="Arial"/>
            </a:endParaRPr>
          </a:p>
        </p:txBody>
      </p:sp>
    </p:spTree>
    <p:extLst>
      <p:ext uri="{BB962C8B-B14F-4D97-AF65-F5344CB8AC3E}">
        <p14:creationId xmlns:p14="http://schemas.microsoft.com/office/powerpoint/2010/main" val="692266387"/>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78" r:id="rId3"/>
    <p:sldLayoutId id="2147483679" r:id="rId4"/>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n 21" descr="MAGENTA.png">
            <a:extLst>
              <a:ext uri="{FF2B5EF4-FFF2-40B4-BE49-F238E27FC236}">
                <a16:creationId xmlns:a16="http://schemas.microsoft.com/office/drawing/2014/main" id="{050975CF-360D-FB40-8F96-719A5FECB4A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24126" y="260487"/>
            <a:ext cx="227841" cy="221463"/>
          </a:xfrm>
          <a:prstGeom prst="rect">
            <a:avLst/>
          </a:prstGeom>
        </p:spPr>
      </p:pic>
      <p:sp>
        <p:nvSpPr>
          <p:cNvPr id="10" name="object 3">
            <a:extLst>
              <a:ext uri="{FF2B5EF4-FFF2-40B4-BE49-F238E27FC236}">
                <a16:creationId xmlns:a16="http://schemas.microsoft.com/office/drawing/2014/main" id="{0391E340-98A5-9142-8506-C373BF3384E1}"/>
              </a:ext>
            </a:extLst>
          </p:cNvPr>
          <p:cNvSpPr txBox="1"/>
          <p:nvPr userDrawn="1"/>
        </p:nvSpPr>
        <p:spPr>
          <a:xfrm>
            <a:off x="677673" y="274202"/>
            <a:ext cx="2809054" cy="172868"/>
          </a:xfrm>
          <a:prstGeom prst="rect">
            <a:avLst/>
          </a:prstGeom>
        </p:spPr>
        <p:txBody>
          <a:bodyPr vert="horz" wrap="square" lIns="0" tIns="12700" rIns="0" bIns="0" rtlCol="0">
            <a:spAutoFit/>
          </a:bodyPr>
          <a:lstStyle/>
          <a:p>
            <a:pPr marL="24130" marR="5080" indent="-12065" algn="dist">
              <a:lnSpc>
                <a:spcPct val="130000"/>
              </a:lnSpc>
              <a:spcBef>
                <a:spcPts val="100"/>
              </a:spcBef>
            </a:pPr>
            <a:r>
              <a:rPr sz="800" b="1" dirty="0">
                <a:solidFill>
                  <a:srgbClr val="B6004C"/>
                </a:solidFill>
                <a:latin typeface="Arial"/>
                <a:cs typeface="Arial"/>
              </a:rPr>
              <a:t>I </a:t>
            </a:r>
            <a:r>
              <a:rPr sz="800" b="1" spc="-5" dirty="0">
                <a:solidFill>
                  <a:srgbClr val="B6004C"/>
                </a:solidFill>
                <a:latin typeface="Arial"/>
                <a:cs typeface="Arial"/>
              </a:rPr>
              <a:t>N F O R M A C </a:t>
            </a:r>
            <a:r>
              <a:rPr sz="800" b="1" dirty="0">
                <a:solidFill>
                  <a:srgbClr val="B6004C"/>
                </a:solidFill>
                <a:latin typeface="Arial"/>
                <a:cs typeface="Arial"/>
              </a:rPr>
              <a:t>I </a:t>
            </a:r>
            <a:r>
              <a:rPr sz="800" b="1" spc="-5" dirty="0">
                <a:solidFill>
                  <a:srgbClr val="B6004C"/>
                </a:solidFill>
                <a:latin typeface="Arial"/>
                <a:cs typeface="Arial"/>
              </a:rPr>
              <a:t>Ó </a:t>
            </a:r>
            <a:r>
              <a:rPr sz="800" b="1" spc="-5" dirty="0" smtClean="0">
                <a:solidFill>
                  <a:srgbClr val="B6004C"/>
                </a:solidFill>
                <a:latin typeface="Arial"/>
                <a:cs typeface="Arial"/>
              </a:rPr>
              <a:t>N</a:t>
            </a:r>
            <a:r>
              <a:rPr lang="es-ES_tradnl" sz="800" b="1" spc="-5" dirty="0" smtClean="0">
                <a:solidFill>
                  <a:srgbClr val="B6004C"/>
                </a:solidFill>
                <a:latin typeface="Arial"/>
                <a:cs typeface="Arial"/>
              </a:rPr>
              <a:t>  </a:t>
            </a:r>
            <a:r>
              <a:rPr lang="es-ES" sz="800" b="1" spc="-5" dirty="0" smtClean="0">
                <a:solidFill>
                  <a:srgbClr val="B6004C"/>
                </a:solidFill>
                <a:latin typeface="Arial"/>
                <a:cs typeface="Arial"/>
              </a:rPr>
              <a:t>P </a:t>
            </a:r>
            <a:r>
              <a:rPr lang="es-ES" sz="800" b="1" spc="-5" dirty="0">
                <a:solidFill>
                  <a:srgbClr val="B6004C"/>
                </a:solidFill>
                <a:latin typeface="Arial"/>
                <a:cs typeface="Arial"/>
              </a:rPr>
              <a:t>A R </a:t>
            </a:r>
            <a:r>
              <a:rPr lang="es-ES" sz="800" b="1" spc="-5" dirty="0" smtClean="0">
                <a:solidFill>
                  <a:srgbClr val="B6004C"/>
                </a:solidFill>
                <a:latin typeface="Arial"/>
                <a:cs typeface="Arial"/>
              </a:rPr>
              <a:t>A  T </a:t>
            </a:r>
            <a:r>
              <a:rPr lang="es-ES" sz="800" b="1" spc="-5" dirty="0">
                <a:solidFill>
                  <a:srgbClr val="B6004C"/>
                </a:solidFill>
                <a:latin typeface="Arial"/>
                <a:cs typeface="Arial"/>
              </a:rPr>
              <a:t>O D O S</a:t>
            </a:r>
            <a:endParaRPr sz="800" b="1" dirty="0">
              <a:solidFill>
                <a:srgbClr val="B6004C"/>
              </a:solidFill>
              <a:latin typeface="Arial"/>
              <a:cs typeface="Arial"/>
            </a:endParaRPr>
          </a:p>
        </p:txBody>
      </p:sp>
    </p:spTree>
    <p:extLst>
      <p:ext uri="{BB962C8B-B14F-4D97-AF65-F5344CB8AC3E}">
        <p14:creationId xmlns:p14="http://schemas.microsoft.com/office/powerpoint/2010/main" val="2211341583"/>
      </p:ext>
    </p:extLst>
  </p:cSld>
  <p:clrMap bg1="lt1" tx1="dk1" bg2="lt2" tx2="dk2" accent1="accent1" accent2="accent2" accent3="accent3" accent4="accent4" accent5="accent5" accent6="accent6" hlink="hlink" folHlink="folHlink"/>
  <p:sldLayoutIdLst>
    <p:sldLayoutId id="2147483676" r:id="rId1"/>
    <p:sldLayoutId id="2147483677" r:id="rId2"/>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chart" Target="../charts/chart2.xml"/></Relationships>
</file>

<file path=ppt/slides/_rels/slide2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chart" Target="../charts/chart5.xml"/></Relationships>
</file>

<file path=ppt/slides/_rels/slide2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chart" Target="../charts/chart7.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87400" y="1600885"/>
            <a:ext cx="8013700" cy="3477875"/>
          </a:xfrm>
          <a:prstGeom prst="rect">
            <a:avLst/>
          </a:prstGeom>
        </p:spPr>
        <p:txBody>
          <a:bodyPr wrap="square">
            <a:spAutoFit/>
          </a:bodyPr>
          <a:lstStyle/>
          <a:p>
            <a:pPr algn="r"/>
            <a:r>
              <a:rPr lang="es-EC" sz="4000" b="1" dirty="0">
                <a:solidFill>
                  <a:srgbClr val="B6004C"/>
                </a:solidFill>
                <a:latin typeface="Segoe UI" panose="020B0502040204020203" pitchFamily="34" charset="0"/>
                <a:cs typeface="Segoe UI" panose="020B0502040204020203" pitchFamily="34" charset="0"/>
              </a:rPr>
              <a:t>Cuenta Satélite </a:t>
            </a:r>
            <a:r>
              <a:rPr lang="es-EC" sz="4000" b="1" dirty="0" smtClean="0">
                <a:solidFill>
                  <a:srgbClr val="B6004C"/>
                </a:solidFill>
                <a:latin typeface="Segoe UI" panose="020B0502040204020203" pitchFamily="34" charset="0"/>
                <a:cs typeface="Segoe UI" panose="020B0502040204020203" pitchFamily="34" charset="0"/>
              </a:rPr>
              <a:t>Economía </a:t>
            </a:r>
          </a:p>
          <a:p>
            <a:pPr algn="r"/>
            <a:r>
              <a:rPr lang="es-EC" sz="4000" b="1" dirty="0" smtClean="0">
                <a:solidFill>
                  <a:srgbClr val="B6004C"/>
                </a:solidFill>
                <a:latin typeface="Segoe UI" panose="020B0502040204020203" pitchFamily="34" charset="0"/>
                <a:cs typeface="Segoe UI" panose="020B0502040204020203" pitchFamily="34" charset="0"/>
              </a:rPr>
              <a:t>del Cuidado - DANE</a:t>
            </a:r>
          </a:p>
          <a:p>
            <a:pPr algn="r"/>
            <a:endParaRPr lang="es-EC" sz="2800" b="1" dirty="0" smtClean="0">
              <a:solidFill>
                <a:srgbClr val="B6004C"/>
              </a:solidFill>
              <a:latin typeface="Segoe UI" panose="020B0502040204020203" pitchFamily="34" charset="0"/>
              <a:cs typeface="Segoe UI" panose="020B0502040204020203" pitchFamily="34" charset="0"/>
            </a:endParaRPr>
          </a:p>
          <a:p>
            <a:pPr algn="r"/>
            <a:r>
              <a:rPr lang="es-EC" sz="3400" b="1" dirty="0" smtClean="0">
                <a:solidFill>
                  <a:srgbClr val="B6004C"/>
                </a:solidFill>
                <a:latin typeface="Segoe UI" panose="020B0502040204020203" pitchFamily="34" charset="0"/>
                <a:cs typeface="Segoe UI" panose="020B0502040204020203" pitchFamily="34" charset="0"/>
              </a:rPr>
              <a:t> </a:t>
            </a:r>
            <a:r>
              <a:rPr lang="en-US" sz="2400" dirty="0"/>
              <a:t>Prof. </a:t>
            </a:r>
            <a:r>
              <a:rPr lang="en-US" sz="2400" b="1" dirty="0"/>
              <a:t>Juan Daniel </a:t>
            </a:r>
            <a:r>
              <a:rPr lang="en-US" sz="2400" b="1" dirty="0" smtClean="0"/>
              <a:t>Oviedo</a:t>
            </a:r>
          </a:p>
          <a:p>
            <a:pPr algn="r"/>
            <a:endParaRPr lang="en-US" sz="4400" b="1" dirty="0"/>
          </a:p>
          <a:p>
            <a:pPr algn="r"/>
            <a:r>
              <a:rPr lang="en-US" sz="2000" dirty="0" err="1"/>
              <a:t>Jueves</a:t>
            </a:r>
            <a:r>
              <a:rPr lang="en-US" sz="2000" dirty="0"/>
              <a:t>, 11 de </a:t>
            </a:r>
            <a:r>
              <a:rPr lang="en-US" sz="2000" dirty="0" err="1" smtClean="0"/>
              <a:t>julio</a:t>
            </a:r>
            <a:r>
              <a:rPr lang="en-US" sz="2000" dirty="0"/>
              <a:t>, 15:15-16:30</a:t>
            </a:r>
          </a:p>
          <a:p>
            <a:pPr algn="r"/>
            <a:endParaRPr lang="es-EC" sz="1400" b="1" dirty="0">
              <a:solidFill>
                <a:schemeClr val="tx1">
                  <a:lumMod val="85000"/>
                  <a:lumOff val="15000"/>
                </a:schemeClr>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861946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DAE47B88-9923-4CD8-BC6F-53BDF9AC4FBC}"/>
              </a:ext>
            </a:extLst>
          </p:cNvPr>
          <p:cNvSpPr txBox="1"/>
          <p:nvPr/>
        </p:nvSpPr>
        <p:spPr>
          <a:xfrm>
            <a:off x="233680" y="548640"/>
            <a:ext cx="8290560" cy="584776"/>
          </a:xfrm>
          <a:prstGeom prst="rect">
            <a:avLst/>
          </a:prstGeom>
          <a:noFill/>
        </p:spPr>
        <p:txBody>
          <a:bodyPr wrap="square" rtlCol="0">
            <a:spAutoFit/>
          </a:bodyPr>
          <a:lstStyle/>
          <a:p>
            <a:r>
              <a:rPr lang="es-MX" sz="1600" b="1" dirty="0">
                <a:solidFill>
                  <a:srgbClr val="B6004C"/>
                </a:solidFill>
                <a:latin typeface="Segoe UI" panose="020B0502040204020203" pitchFamily="34" charset="0"/>
                <a:cs typeface="Segoe UI" panose="020B0502040204020203" pitchFamily="34" charset="0"/>
              </a:rPr>
              <a:t>Tabla 1. Valor económico del TDCNR en Colombia, según funcionalidad y sexo. Valores corrientes 2012</a:t>
            </a:r>
            <a:endParaRPr lang="es-CO" sz="1600" b="1" dirty="0">
              <a:solidFill>
                <a:srgbClr val="B6004C"/>
              </a:solidFill>
              <a:latin typeface="Segoe UI" panose="020B0502040204020203" pitchFamily="34" charset="0"/>
              <a:cs typeface="Segoe UI" panose="020B0502040204020203" pitchFamily="34" charset="0"/>
            </a:endParaRPr>
          </a:p>
        </p:txBody>
      </p:sp>
      <p:sp>
        <p:nvSpPr>
          <p:cNvPr id="4" name="CuadroTexto 3">
            <a:extLst>
              <a:ext uri="{FF2B5EF4-FFF2-40B4-BE49-F238E27FC236}">
                <a16:creationId xmlns:a16="http://schemas.microsoft.com/office/drawing/2014/main" id="{D6E21B7E-FE90-4044-90D3-D374775B66C4}"/>
              </a:ext>
            </a:extLst>
          </p:cNvPr>
          <p:cNvSpPr txBox="1"/>
          <p:nvPr/>
        </p:nvSpPr>
        <p:spPr>
          <a:xfrm>
            <a:off x="6548120" y="1430365"/>
            <a:ext cx="2108200" cy="276999"/>
          </a:xfrm>
          <a:prstGeom prst="rect">
            <a:avLst/>
          </a:prstGeom>
          <a:noFill/>
        </p:spPr>
        <p:txBody>
          <a:bodyPr wrap="square" rtlCol="0">
            <a:spAutoFit/>
          </a:bodyPr>
          <a:lstStyle/>
          <a:p>
            <a:pPr algn="ctr"/>
            <a:r>
              <a:rPr lang="es-MX" sz="1200" b="1" dirty="0">
                <a:latin typeface="Segoe UI"/>
                <a:cs typeface="Segoe UI"/>
              </a:rPr>
              <a:t>Miles de millones de pesos</a:t>
            </a:r>
            <a:endParaRPr lang="es-CO" sz="1200" b="1" dirty="0">
              <a:latin typeface="Segoe UI"/>
              <a:cs typeface="Segoe UI"/>
            </a:endParaRPr>
          </a:p>
        </p:txBody>
      </p:sp>
      <p:pic>
        <p:nvPicPr>
          <p:cNvPr id="5" name="Imagen 4">
            <a:extLst>
              <a:ext uri="{FF2B5EF4-FFF2-40B4-BE49-F238E27FC236}">
                <a16:creationId xmlns:a16="http://schemas.microsoft.com/office/drawing/2014/main" id="{67F604C2-6D60-4CA9-AAB1-10ECBE66E3F3}"/>
              </a:ext>
            </a:extLst>
          </p:cNvPr>
          <p:cNvPicPr>
            <a:picLocks noChangeAspect="1"/>
          </p:cNvPicPr>
          <p:nvPr/>
        </p:nvPicPr>
        <p:blipFill rotWithShape="1">
          <a:blip r:embed="rId3"/>
          <a:srcRect t="4998" b="15108"/>
          <a:stretch/>
        </p:blipFill>
        <p:spPr>
          <a:xfrm>
            <a:off x="111760" y="1838959"/>
            <a:ext cx="8788399" cy="2373536"/>
          </a:xfrm>
          <a:prstGeom prst="rect">
            <a:avLst/>
          </a:prstGeom>
        </p:spPr>
      </p:pic>
      <p:sp>
        <p:nvSpPr>
          <p:cNvPr id="8" name="CuadroTexto 7">
            <a:extLst>
              <a:ext uri="{FF2B5EF4-FFF2-40B4-BE49-F238E27FC236}">
                <a16:creationId xmlns:a16="http://schemas.microsoft.com/office/drawing/2014/main" id="{E3C24A90-7151-45A1-A6BA-B99F4C1A2328}"/>
              </a:ext>
            </a:extLst>
          </p:cNvPr>
          <p:cNvSpPr txBox="1"/>
          <p:nvPr/>
        </p:nvSpPr>
        <p:spPr>
          <a:xfrm>
            <a:off x="302308" y="4755550"/>
            <a:ext cx="7073852" cy="230832"/>
          </a:xfrm>
          <a:prstGeom prst="rect">
            <a:avLst/>
          </a:prstGeom>
          <a:noFill/>
        </p:spPr>
        <p:txBody>
          <a:bodyPr wrap="square" rtlCol="0">
            <a:spAutoFit/>
          </a:bodyPr>
          <a:lstStyle/>
          <a:p>
            <a:r>
              <a:rPr lang="es-MX" sz="900" b="1" dirty="0" smtClean="0">
                <a:latin typeface="Segoe UI" panose="020B0502040204020203" pitchFamily="34" charset="0"/>
                <a:cs typeface="Segoe UI" panose="020B0502040204020203" pitchFamily="34" charset="0"/>
              </a:rPr>
              <a:t>Fuente: DANE </a:t>
            </a:r>
            <a:r>
              <a:rPr lang="mr-IN" sz="900" b="1" dirty="0" smtClean="0">
                <a:latin typeface="Segoe UI" panose="020B0502040204020203" pitchFamily="34" charset="0"/>
                <a:cs typeface="Segoe UI" panose="020B0502040204020203" pitchFamily="34" charset="0"/>
              </a:rPr>
              <a:t>–</a:t>
            </a:r>
            <a:r>
              <a:rPr lang="es-ES_tradnl" sz="900" b="1" dirty="0" smtClean="0">
                <a:latin typeface="Segoe UI" panose="020B0502040204020203" pitchFamily="34" charset="0"/>
                <a:cs typeface="Segoe UI" panose="020B0502040204020203" pitchFamily="34" charset="0"/>
              </a:rPr>
              <a:t> GEIH 2012, Base de datos utilizada por la medición de pobreza monetaria y desigualdad.</a:t>
            </a:r>
            <a:endParaRPr lang="es-CO" sz="900" b="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0409679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66F5F560-DBCF-4FEE-B4B6-8BFBDA30E428}"/>
              </a:ext>
            </a:extLst>
          </p:cNvPr>
          <p:cNvPicPr>
            <a:picLocks noChangeAspect="1"/>
          </p:cNvPicPr>
          <p:nvPr/>
        </p:nvPicPr>
        <p:blipFill rotWithShape="1">
          <a:blip r:embed="rId3"/>
          <a:srcRect t="1399" b="9923"/>
          <a:stretch/>
        </p:blipFill>
        <p:spPr>
          <a:xfrm>
            <a:off x="345440" y="1757273"/>
            <a:ext cx="8538008" cy="2448968"/>
          </a:xfrm>
          <a:prstGeom prst="rect">
            <a:avLst/>
          </a:prstGeom>
        </p:spPr>
      </p:pic>
      <p:sp>
        <p:nvSpPr>
          <p:cNvPr id="7" name="CuadroTexto 6">
            <a:extLst>
              <a:ext uri="{FF2B5EF4-FFF2-40B4-BE49-F238E27FC236}">
                <a16:creationId xmlns:a16="http://schemas.microsoft.com/office/drawing/2014/main" id="{DAE47B88-9923-4CD8-BC6F-53BDF9AC4FBC}"/>
              </a:ext>
            </a:extLst>
          </p:cNvPr>
          <p:cNvSpPr txBox="1"/>
          <p:nvPr/>
        </p:nvSpPr>
        <p:spPr>
          <a:xfrm>
            <a:off x="243840" y="640080"/>
            <a:ext cx="7620000" cy="584776"/>
          </a:xfrm>
          <a:prstGeom prst="rect">
            <a:avLst/>
          </a:prstGeom>
          <a:noFill/>
        </p:spPr>
        <p:txBody>
          <a:bodyPr wrap="square" rtlCol="0">
            <a:spAutoFit/>
          </a:bodyPr>
          <a:lstStyle/>
          <a:p>
            <a:r>
              <a:rPr lang="es-MX" sz="1600" b="1" dirty="0">
                <a:solidFill>
                  <a:srgbClr val="B6004C"/>
                </a:solidFill>
                <a:latin typeface="Segoe UI" panose="020B0502040204020203" pitchFamily="34" charset="0"/>
                <a:cs typeface="Segoe UI" panose="020B0502040204020203" pitchFamily="34" charset="0"/>
              </a:rPr>
              <a:t>Tabla 2. Estructura porcentual de horas dedicadas a TDCNR 2012 vs. 2017, según funcionalidad </a:t>
            </a:r>
            <a:endParaRPr lang="es-CO" sz="1600" b="1" dirty="0">
              <a:solidFill>
                <a:srgbClr val="B6004C"/>
              </a:solidFill>
              <a:latin typeface="Segoe UI" panose="020B0502040204020203" pitchFamily="34" charset="0"/>
              <a:cs typeface="Segoe UI" panose="020B0502040204020203" pitchFamily="34" charset="0"/>
            </a:endParaRPr>
          </a:p>
        </p:txBody>
      </p:sp>
      <p:sp>
        <p:nvSpPr>
          <p:cNvPr id="4" name="CuadroTexto 3">
            <a:extLst>
              <a:ext uri="{FF2B5EF4-FFF2-40B4-BE49-F238E27FC236}">
                <a16:creationId xmlns:a16="http://schemas.microsoft.com/office/drawing/2014/main" id="{E3C24A90-7151-45A1-A6BA-B99F4C1A2328}"/>
              </a:ext>
            </a:extLst>
          </p:cNvPr>
          <p:cNvSpPr txBox="1"/>
          <p:nvPr/>
        </p:nvSpPr>
        <p:spPr>
          <a:xfrm>
            <a:off x="302308" y="4643790"/>
            <a:ext cx="5692092" cy="230832"/>
          </a:xfrm>
          <a:prstGeom prst="rect">
            <a:avLst/>
          </a:prstGeom>
          <a:noFill/>
        </p:spPr>
        <p:txBody>
          <a:bodyPr wrap="square" rtlCol="0">
            <a:spAutoFit/>
          </a:bodyPr>
          <a:lstStyle/>
          <a:p>
            <a:r>
              <a:rPr lang="es-MX" sz="900" b="1" dirty="0" smtClean="0">
                <a:latin typeface="Segoe UI" panose="020B0502040204020203" pitchFamily="34" charset="0"/>
                <a:cs typeface="Segoe UI" panose="020B0502040204020203" pitchFamily="34" charset="0"/>
              </a:rPr>
              <a:t>Fuente: DANE </a:t>
            </a:r>
            <a:r>
              <a:rPr lang="mr-IN" sz="900" b="1" dirty="0" smtClean="0">
                <a:latin typeface="Segoe UI" panose="020B0502040204020203" pitchFamily="34" charset="0"/>
                <a:cs typeface="Segoe UI" panose="020B0502040204020203" pitchFamily="34" charset="0"/>
              </a:rPr>
              <a:t>–</a:t>
            </a:r>
            <a:r>
              <a:rPr lang="es-MX" sz="900" b="1" dirty="0" smtClean="0">
                <a:latin typeface="Segoe UI" panose="020B0502040204020203" pitchFamily="34" charset="0"/>
                <a:cs typeface="Segoe UI" panose="020B0502040204020203" pitchFamily="34" charset="0"/>
              </a:rPr>
              <a:t> Cuenta de Satélite de Economía del Cuidado </a:t>
            </a:r>
            <a:r>
              <a:rPr lang="mr-IN" sz="900" b="1" dirty="0" smtClean="0">
                <a:latin typeface="Segoe UI" panose="020B0502040204020203" pitchFamily="34" charset="0"/>
                <a:cs typeface="Segoe UI" panose="020B0502040204020203" pitchFamily="34" charset="0"/>
              </a:rPr>
              <a:t>–</a:t>
            </a:r>
            <a:r>
              <a:rPr lang="es-MX" sz="900" b="1" dirty="0" smtClean="0">
                <a:latin typeface="Segoe UI" panose="020B0502040204020203" pitchFamily="34" charset="0"/>
                <a:cs typeface="Segoe UI" panose="020B0502040204020203" pitchFamily="34" charset="0"/>
              </a:rPr>
              <a:t> CSEC.</a:t>
            </a:r>
            <a:endParaRPr lang="es-CO" sz="900" b="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5352106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D1C8B8BB-1CF4-4398-9936-6C63FC57552C}"/>
              </a:ext>
            </a:extLst>
          </p:cNvPr>
          <p:cNvSpPr>
            <a:spLocks noGrp="1"/>
          </p:cNvSpPr>
          <p:nvPr>
            <p:ph type="title"/>
          </p:nvPr>
        </p:nvSpPr>
        <p:spPr>
          <a:xfrm>
            <a:off x="259080" y="595630"/>
            <a:ext cx="8077200" cy="857250"/>
          </a:xfrm>
        </p:spPr>
        <p:txBody>
          <a:bodyPr>
            <a:normAutofit/>
          </a:bodyPr>
          <a:lstStyle/>
          <a:p>
            <a:pPr lvl="1" algn="l"/>
            <a:r>
              <a:rPr lang="es-CO" b="1" dirty="0">
                <a:solidFill>
                  <a:srgbClr val="B6004C"/>
                </a:solidFill>
                <a:latin typeface="Segoe UI" panose="020B0502040204020203" pitchFamily="34" charset="0"/>
                <a:cs typeface="Segoe UI" panose="020B0502040204020203" pitchFamily="34" charset="0"/>
              </a:rPr>
              <a:t>Fase II: Cuenta de Producción y </a:t>
            </a:r>
            <a:r>
              <a:rPr lang="es-CO" b="1" dirty="0" smtClean="0">
                <a:solidFill>
                  <a:srgbClr val="B6004C"/>
                </a:solidFill>
                <a:latin typeface="Segoe UI" panose="020B0502040204020203" pitchFamily="34" charset="0"/>
                <a:cs typeface="Segoe UI" panose="020B0502040204020203" pitchFamily="34" charset="0"/>
              </a:rPr>
              <a:t/>
            </a:r>
            <a:br>
              <a:rPr lang="es-CO" b="1" dirty="0" smtClean="0">
                <a:solidFill>
                  <a:srgbClr val="B6004C"/>
                </a:solidFill>
                <a:latin typeface="Segoe UI" panose="020B0502040204020203" pitchFamily="34" charset="0"/>
                <a:cs typeface="Segoe UI" panose="020B0502040204020203" pitchFamily="34" charset="0"/>
              </a:rPr>
            </a:br>
            <a:r>
              <a:rPr lang="es-CO" b="1" dirty="0" smtClean="0">
                <a:solidFill>
                  <a:srgbClr val="B6004C"/>
                </a:solidFill>
                <a:latin typeface="Segoe UI" panose="020B0502040204020203" pitchFamily="34" charset="0"/>
                <a:cs typeface="Segoe UI" panose="020B0502040204020203" pitchFamily="34" charset="0"/>
              </a:rPr>
              <a:t>de </a:t>
            </a:r>
            <a:r>
              <a:rPr lang="es-CO" b="1" dirty="0">
                <a:solidFill>
                  <a:srgbClr val="B6004C"/>
                </a:solidFill>
                <a:latin typeface="Segoe UI" panose="020B0502040204020203" pitchFamily="34" charset="0"/>
                <a:cs typeface="Segoe UI" panose="020B0502040204020203" pitchFamily="34" charset="0"/>
              </a:rPr>
              <a:t>Generación del Ingreso del TDCNR</a:t>
            </a:r>
          </a:p>
        </p:txBody>
      </p:sp>
      <p:sp>
        <p:nvSpPr>
          <p:cNvPr id="6" name="Rectángulo 5">
            <a:extLst>
              <a:ext uri="{FF2B5EF4-FFF2-40B4-BE49-F238E27FC236}">
                <a16:creationId xmlns:a16="http://schemas.microsoft.com/office/drawing/2014/main" id="{F9F997D3-6327-4759-93AD-C1AEC4375644}"/>
              </a:ext>
            </a:extLst>
          </p:cNvPr>
          <p:cNvSpPr/>
          <p:nvPr/>
        </p:nvSpPr>
        <p:spPr>
          <a:xfrm>
            <a:off x="629920" y="1447359"/>
            <a:ext cx="5222240" cy="3468257"/>
          </a:xfrm>
          <a:prstGeom prst="rect">
            <a:avLst/>
          </a:prstGeom>
        </p:spPr>
        <p:txBody>
          <a:bodyPr wrap="square">
            <a:spAutoFit/>
          </a:bodyPr>
          <a:lstStyle/>
          <a:p>
            <a:pPr algn="just">
              <a:lnSpc>
                <a:spcPct val="115000"/>
              </a:lnSpc>
              <a:spcAft>
                <a:spcPts val="0"/>
              </a:spcAft>
            </a:pPr>
            <a:r>
              <a:rPr lang="es-CO" sz="1500" dirty="0">
                <a:latin typeface="Segoe UI" panose="020B0502040204020203" pitchFamily="34" charset="0"/>
                <a:ea typeface="Calibri" panose="020F0502020204030204" pitchFamily="34" charset="0"/>
                <a:cs typeface="Segoe UI" panose="020B0502040204020203" pitchFamily="34" charset="0"/>
              </a:rPr>
              <a:t>A partir de la elaboración de la </a:t>
            </a:r>
            <a:r>
              <a:rPr lang="es-CO" sz="1500" b="1" dirty="0">
                <a:latin typeface="Segoe UI" panose="020B0502040204020203" pitchFamily="34" charset="0"/>
                <a:ea typeface="Calibri" panose="020F0502020204030204" pitchFamily="34" charset="0"/>
                <a:cs typeface="Segoe UI" panose="020B0502040204020203" pitchFamily="34" charset="0"/>
              </a:rPr>
              <a:t>Cuenta de Producción y Generación del Ingreso del TDCNR</a:t>
            </a:r>
            <a:r>
              <a:rPr lang="es-CO" sz="1500" dirty="0">
                <a:latin typeface="Segoe UI" panose="020B0502040204020203" pitchFamily="34" charset="0"/>
                <a:ea typeface="Calibri" panose="020F0502020204030204" pitchFamily="34" charset="0"/>
                <a:cs typeface="Segoe UI" panose="020B0502040204020203" pitchFamily="34" charset="0"/>
              </a:rPr>
              <a:t>, se a</a:t>
            </a:r>
            <a:r>
              <a:rPr lang="es-CO" sz="1500" b="1" dirty="0">
                <a:latin typeface="Segoe UI" panose="020B0502040204020203" pitchFamily="34" charset="0"/>
                <a:ea typeface="Calibri" panose="020F0502020204030204" pitchFamily="34" charset="0"/>
                <a:cs typeface="Segoe UI" panose="020B0502040204020203" pitchFamily="34" charset="0"/>
              </a:rPr>
              <a:t>mplía la frontera </a:t>
            </a:r>
            <a:r>
              <a:rPr lang="es-CO" sz="1500" dirty="0">
                <a:latin typeface="Segoe UI" panose="020B0502040204020203" pitchFamily="34" charset="0"/>
                <a:ea typeface="Calibri" panose="020F0502020204030204" pitchFamily="34" charset="0"/>
                <a:cs typeface="Segoe UI" panose="020B0502040204020203" pitchFamily="34" charset="0"/>
              </a:rPr>
              <a:t>de la producción de las </a:t>
            </a:r>
            <a:r>
              <a:rPr lang="es-CO" sz="1500" b="1" dirty="0">
                <a:latin typeface="Segoe UI" panose="020B0502040204020203" pitchFamily="34" charset="0"/>
                <a:ea typeface="Calibri" panose="020F0502020204030204" pitchFamily="34" charset="0"/>
                <a:cs typeface="Segoe UI" panose="020B0502040204020203" pitchFamily="34" charset="0"/>
              </a:rPr>
              <a:t>cuentas nacionales</a:t>
            </a:r>
            <a:r>
              <a:rPr lang="es-CO" sz="1500" dirty="0">
                <a:latin typeface="Segoe UI" panose="020B0502040204020203" pitchFamily="34" charset="0"/>
                <a:ea typeface="Calibri" panose="020F0502020204030204" pitchFamily="34" charset="0"/>
                <a:cs typeface="Segoe UI" panose="020B0502040204020203" pitchFamily="34" charset="0"/>
              </a:rPr>
              <a:t>.</a:t>
            </a:r>
          </a:p>
          <a:p>
            <a:pPr algn="just">
              <a:spcAft>
                <a:spcPts val="0"/>
              </a:spcAft>
            </a:pPr>
            <a:endParaRPr lang="es-CO" sz="1500" dirty="0">
              <a:latin typeface="Segoe UI" panose="020B0502040204020203" pitchFamily="34" charset="0"/>
              <a:ea typeface="Calibri" panose="020F0502020204030204" pitchFamily="34" charset="0"/>
              <a:cs typeface="Segoe UI" panose="020B0502040204020203" pitchFamily="34" charset="0"/>
            </a:endParaRPr>
          </a:p>
          <a:p>
            <a:pPr algn="just">
              <a:lnSpc>
                <a:spcPct val="115000"/>
              </a:lnSpc>
              <a:spcAft>
                <a:spcPts val="0"/>
              </a:spcAft>
            </a:pPr>
            <a:r>
              <a:rPr lang="es-CO" sz="1500" dirty="0">
                <a:latin typeface="Segoe UI" panose="020B0502040204020203" pitchFamily="34" charset="0"/>
                <a:ea typeface="Calibri" panose="020F0502020204030204" pitchFamily="34" charset="0"/>
                <a:cs typeface="Segoe UI" panose="020B0502040204020203" pitchFamily="34" charset="0"/>
              </a:rPr>
              <a:t>Esta fase dimensiona la </a:t>
            </a:r>
            <a:r>
              <a:rPr lang="es-CO" sz="1500" b="1" dirty="0">
                <a:latin typeface="Segoe UI" panose="020B0502040204020203" pitchFamily="34" charset="0"/>
                <a:ea typeface="Calibri" panose="020F0502020204030204" pitchFamily="34" charset="0"/>
                <a:cs typeface="Segoe UI" panose="020B0502040204020203" pitchFamily="34" charset="0"/>
              </a:rPr>
              <a:t>importancia económica de los </a:t>
            </a:r>
            <a:r>
              <a:rPr lang="es-CO" sz="1500" b="1" dirty="0" smtClean="0">
                <a:latin typeface="Segoe UI" panose="020B0502040204020203" pitchFamily="34" charset="0"/>
                <a:ea typeface="Calibri" panose="020F0502020204030204" pitchFamily="34" charset="0"/>
                <a:cs typeface="Segoe UI" panose="020B0502040204020203" pitchFamily="34" charset="0"/>
              </a:rPr>
              <a:t>hogares </a:t>
            </a:r>
            <a:r>
              <a:rPr lang="es-CO" sz="1500" dirty="0">
                <a:latin typeface="Segoe UI" panose="020B0502040204020203" pitchFamily="34" charset="0"/>
                <a:ea typeface="Calibri" panose="020F0502020204030204" pitchFamily="34" charset="0"/>
                <a:cs typeface="Segoe UI" panose="020B0502040204020203" pitchFamily="34" charset="0"/>
              </a:rPr>
              <a:t>como unidades de producción y generadores de riqueza económica.</a:t>
            </a:r>
          </a:p>
          <a:p>
            <a:pPr algn="just">
              <a:spcAft>
                <a:spcPts val="0"/>
              </a:spcAft>
            </a:pPr>
            <a:endParaRPr lang="es-MX" sz="1500" dirty="0">
              <a:latin typeface="Segoe UI" panose="020B0502040204020203" pitchFamily="34" charset="0"/>
              <a:ea typeface="Calibri" panose="020F0502020204030204" pitchFamily="34" charset="0"/>
              <a:cs typeface="Segoe UI" panose="020B0502040204020203" pitchFamily="34" charset="0"/>
            </a:endParaRPr>
          </a:p>
          <a:p>
            <a:pPr algn="just">
              <a:lnSpc>
                <a:spcPct val="115000"/>
              </a:lnSpc>
              <a:spcAft>
                <a:spcPts val="0"/>
              </a:spcAft>
            </a:pPr>
            <a:r>
              <a:rPr lang="es-MX" sz="1500" dirty="0" smtClean="0">
                <a:latin typeface="Segoe UI" panose="020B0502040204020203" pitchFamily="34" charset="0"/>
                <a:ea typeface="Calibri" panose="020F0502020204030204" pitchFamily="34" charset="0"/>
                <a:cs typeface="Segoe UI" panose="020B0502040204020203" pitchFamily="34" charset="0"/>
              </a:rPr>
              <a:t>La </a:t>
            </a:r>
            <a:r>
              <a:rPr lang="es-MX" sz="1500" b="1" dirty="0" smtClean="0">
                <a:latin typeface="Segoe UI" panose="020B0502040204020203" pitchFamily="34" charset="0"/>
                <a:ea typeface="Calibri" panose="020F0502020204030204" pitchFamily="34" charset="0"/>
                <a:cs typeface="Segoe UI" panose="020B0502040204020203" pitchFamily="34" charset="0"/>
              </a:rPr>
              <a:t>producción de servicios domésticos y de cuidados no remunerados</a:t>
            </a:r>
            <a:r>
              <a:rPr lang="es-MX" sz="1500" dirty="0" smtClean="0">
                <a:latin typeface="Segoe UI" panose="020B0502040204020203" pitchFamily="34" charset="0"/>
                <a:ea typeface="Calibri" panose="020F0502020204030204" pitchFamily="34" charset="0"/>
                <a:cs typeface="Segoe UI" panose="020B0502040204020203" pitchFamily="34" charset="0"/>
              </a:rPr>
              <a:t> se obtiene a partir del cálculo del </a:t>
            </a:r>
            <a:r>
              <a:rPr lang="es-MX" sz="1500" b="1" dirty="0" smtClean="0">
                <a:latin typeface="Segoe UI" panose="020B0502040204020203" pitchFamily="34" charset="0"/>
                <a:ea typeface="Calibri" panose="020F0502020204030204" pitchFamily="34" charset="0"/>
                <a:cs typeface="Segoe UI" panose="020B0502040204020203" pitchFamily="34" charset="0"/>
              </a:rPr>
              <a:t>valor económico del TDCNR</a:t>
            </a:r>
            <a:r>
              <a:rPr lang="es-MX" sz="1500" dirty="0" smtClean="0">
                <a:latin typeface="Segoe UI" panose="020B0502040204020203" pitchFamily="34" charset="0"/>
                <a:ea typeface="Calibri" panose="020F0502020204030204" pitchFamily="34" charset="0"/>
                <a:cs typeface="Segoe UI" panose="020B0502040204020203" pitchFamily="34" charset="0"/>
              </a:rPr>
              <a:t>, </a:t>
            </a:r>
            <a:r>
              <a:rPr lang="es-MX" sz="1500" dirty="0">
                <a:latin typeface="Segoe UI" panose="020B0502040204020203" pitchFamily="34" charset="0"/>
                <a:ea typeface="Calibri" panose="020F0502020204030204" pitchFamily="34" charset="0"/>
                <a:cs typeface="Segoe UI" panose="020B0502040204020203" pitchFamily="34" charset="0"/>
              </a:rPr>
              <a:t>del </a:t>
            </a:r>
            <a:r>
              <a:rPr lang="es-MX" sz="1500" b="1" dirty="0">
                <a:latin typeface="Segoe UI" panose="020B0502040204020203" pitchFamily="34" charset="0"/>
                <a:ea typeface="Calibri" panose="020F0502020204030204" pitchFamily="34" charset="0"/>
                <a:cs typeface="Segoe UI" panose="020B0502040204020203" pitchFamily="34" charset="0"/>
              </a:rPr>
              <a:t>consumo de capital fijo</a:t>
            </a:r>
            <a:r>
              <a:rPr lang="es-MX" sz="1500" dirty="0">
                <a:latin typeface="Segoe UI" panose="020B0502040204020203" pitchFamily="34" charset="0"/>
                <a:ea typeface="Calibri" panose="020F0502020204030204" pitchFamily="34" charset="0"/>
                <a:cs typeface="Segoe UI" panose="020B0502040204020203" pitchFamily="34" charset="0"/>
              </a:rPr>
              <a:t>, del </a:t>
            </a:r>
            <a:r>
              <a:rPr lang="es-MX" sz="1500" b="1" dirty="0">
                <a:latin typeface="Segoe UI" panose="020B0502040204020203" pitchFamily="34" charset="0"/>
                <a:ea typeface="Calibri" panose="020F0502020204030204" pitchFamily="34" charset="0"/>
                <a:cs typeface="Segoe UI" panose="020B0502040204020203" pitchFamily="34" charset="0"/>
              </a:rPr>
              <a:t>consumo </a:t>
            </a:r>
            <a:r>
              <a:rPr lang="es-MX" sz="1500" b="1" dirty="0" smtClean="0">
                <a:latin typeface="Segoe UI" panose="020B0502040204020203" pitchFamily="34" charset="0"/>
                <a:ea typeface="Calibri" panose="020F0502020204030204" pitchFamily="34" charset="0"/>
                <a:cs typeface="Segoe UI" panose="020B0502040204020203" pitchFamily="34" charset="0"/>
              </a:rPr>
              <a:t>intermedio </a:t>
            </a:r>
            <a:r>
              <a:rPr lang="es-MX" sz="1500" dirty="0">
                <a:latin typeface="Segoe UI" panose="020B0502040204020203" pitchFamily="34" charset="0"/>
                <a:ea typeface="Calibri" panose="020F0502020204030204" pitchFamily="34" charset="0"/>
                <a:cs typeface="Segoe UI" panose="020B0502040204020203" pitchFamily="34" charset="0"/>
              </a:rPr>
              <a:t>y los </a:t>
            </a:r>
            <a:r>
              <a:rPr lang="es-MX" sz="1500" b="1" dirty="0">
                <a:latin typeface="Segoe UI" panose="020B0502040204020203" pitchFamily="34" charset="0"/>
                <a:ea typeface="Calibri" panose="020F0502020204030204" pitchFamily="34" charset="0"/>
                <a:cs typeface="Segoe UI" panose="020B0502040204020203" pitchFamily="34" charset="0"/>
              </a:rPr>
              <a:t>impuestos</a:t>
            </a:r>
            <a:r>
              <a:rPr lang="es-MX" sz="1500" dirty="0">
                <a:latin typeface="Segoe UI" panose="020B0502040204020203" pitchFamily="34" charset="0"/>
                <a:ea typeface="Calibri" panose="020F0502020204030204" pitchFamily="34" charset="0"/>
                <a:cs typeface="Segoe UI" panose="020B0502040204020203" pitchFamily="34" charset="0"/>
              </a:rPr>
              <a:t> y </a:t>
            </a:r>
            <a:r>
              <a:rPr lang="es-MX" sz="1500" b="1" dirty="0">
                <a:latin typeface="Segoe UI" panose="020B0502040204020203" pitchFamily="34" charset="0"/>
                <a:ea typeface="Calibri" panose="020F0502020204030204" pitchFamily="34" charset="0"/>
                <a:cs typeface="Segoe UI" panose="020B0502040204020203" pitchFamily="34" charset="0"/>
              </a:rPr>
              <a:t>subvenciones</a:t>
            </a:r>
            <a:r>
              <a:rPr lang="es-MX" sz="1500" dirty="0">
                <a:latin typeface="Segoe UI" panose="020B0502040204020203" pitchFamily="34" charset="0"/>
                <a:ea typeface="Calibri" panose="020F0502020204030204" pitchFamily="34" charset="0"/>
                <a:cs typeface="Segoe UI" panose="020B0502040204020203" pitchFamily="34" charset="0"/>
              </a:rPr>
              <a:t> que participan en esta producción.</a:t>
            </a:r>
            <a:endParaRPr lang="es-CO" sz="1500" dirty="0">
              <a:latin typeface="Segoe UI" panose="020B0502040204020203" pitchFamily="34" charset="0"/>
              <a:ea typeface="Calibri" panose="020F0502020204030204" pitchFamily="34" charset="0"/>
              <a:cs typeface="Segoe UI" panose="020B0502040204020203" pitchFamily="34" charset="0"/>
            </a:endParaRPr>
          </a:p>
        </p:txBody>
      </p:sp>
      <p:sp>
        <p:nvSpPr>
          <p:cNvPr id="4" name="Rectángulo 3"/>
          <p:cNvSpPr/>
          <p:nvPr/>
        </p:nvSpPr>
        <p:spPr>
          <a:xfrm>
            <a:off x="6309360" y="0"/>
            <a:ext cx="2834640" cy="51435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Elipse 4"/>
          <p:cNvSpPr/>
          <p:nvPr/>
        </p:nvSpPr>
        <p:spPr>
          <a:xfrm>
            <a:off x="395517" y="1605249"/>
            <a:ext cx="132803" cy="132803"/>
          </a:xfrm>
          <a:prstGeom prst="ellipse">
            <a:avLst/>
          </a:prstGeom>
          <a:noFill/>
          <a:ln w="38100" cmpd="sng">
            <a:solidFill>
              <a:srgbClr val="B6004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Elipse 6"/>
          <p:cNvSpPr/>
          <p:nvPr/>
        </p:nvSpPr>
        <p:spPr>
          <a:xfrm>
            <a:off x="395517" y="2611089"/>
            <a:ext cx="132803" cy="132803"/>
          </a:xfrm>
          <a:prstGeom prst="ellipse">
            <a:avLst/>
          </a:prstGeom>
          <a:noFill/>
          <a:ln w="38100" cmpd="sng">
            <a:solidFill>
              <a:srgbClr val="B6004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Elipse 7"/>
          <p:cNvSpPr/>
          <p:nvPr/>
        </p:nvSpPr>
        <p:spPr>
          <a:xfrm>
            <a:off x="395517" y="3596609"/>
            <a:ext cx="132803" cy="132803"/>
          </a:xfrm>
          <a:prstGeom prst="ellipse">
            <a:avLst/>
          </a:prstGeom>
          <a:noFill/>
          <a:ln w="38100" cmpd="sng">
            <a:solidFill>
              <a:srgbClr val="B6004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2" name="Imagen 1" descr="call-cent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19733" y="2181277"/>
            <a:ext cx="1269977" cy="1269977"/>
          </a:xfrm>
          <a:prstGeom prst="rect">
            <a:avLst/>
          </a:prstGeom>
        </p:spPr>
      </p:pic>
      <p:sp>
        <p:nvSpPr>
          <p:cNvPr id="9" name="Elipse 8"/>
          <p:cNvSpPr/>
          <p:nvPr/>
        </p:nvSpPr>
        <p:spPr>
          <a:xfrm>
            <a:off x="6682727" y="1732926"/>
            <a:ext cx="2165067" cy="2165067"/>
          </a:xfrm>
          <a:prstGeom prst="ellipse">
            <a:avLst/>
          </a:prstGeom>
          <a:noFill/>
          <a:ln w="38100" cmpd="sng">
            <a:solidFill>
              <a:srgbClr val="4FCDB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215996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4523073" y="0"/>
            <a:ext cx="4620927" cy="51435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 name="Rectángulo 1"/>
          <p:cNvSpPr/>
          <p:nvPr/>
        </p:nvSpPr>
        <p:spPr>
          <a:xfrm>
            <a:off x="314960" y="2641600"/>
            <a:ext cx="3413760" cy="2153920"/>
          </a:xfrm>
          <a:prstGeom prst="rect">
            <a:avLst/>
          </a:prstGeom>
          <a:solidFill>
            <a:srgbClr val="B6004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3" name="Title 1">
            <a:extLst>
              <a:ext uri="{FF2B5EF4-FFF2-40B4-BE49-F238E27FC236}">
                <a16:creationId xmlns:a16="http://schemas.microsoft.com/office/drawing/2014/main" id="{D1C8B8BB-1CF4-4398-9936-6C63FC57552C}"/>
              </a:ext>
            </a:extLst>
          </p:cNvPr>
          <p:cNvSpPr>
            <a:spLocks noGrp="1"/>
          </p:cNvSpPr>
          <p:nvPr>
            <p:ph type="title"/>
          </p:nvPr>
        </p:nvSpPr>
        <p:spPr>
          <a:xfrm>
            <a:off x="264160" y="589280"/>
            <a:ext cx="8077200" cy="548640"/>
          </a:xfrm>
        </p:spPr>
        <p:txBody>
          <a:bodyPr>
            <a:normAutofit fontScale="90000"/>
          </a:bodyPr>
          <a:lstStyle/>
          <a:p>
            <a:pPr lvl="1" algn="l"/>
            <a:r>
              <a:rPr lang="es-CO" b="1" dirty="0">
                <a:solidFill>
                  <a:srgbClr val="B6004C"/>
                </a:solidFill>
                <a:latin typeface="Segoe UI" panose="020B0502040204020203" pitchFamily="34" charset="0"/>
                <a:cs typeface="Segoe UI" panose="020B0502040204020203" pitchFamily="34" charset="0"/>
              </a:rPr>
              <a:t>Fase II: Cuenta de Producción </a:t>
            </a:r>
            <a:r>
              <a:rPr lang="es-CO" b="1" dirty="0" smtClean="0">
                <a:solidFill>
                  <a:srgbClr val="B6004C"/>
                </a:solidFill>
                <a:latin typeface="Segoe UI" panose="020B0502040204020203" pitchFamily="34" charset="0"/>
                <a:cs typeface="Segoe UI" panose="020B0502040204020203" pitchFamily="34" charset="0"/>
              </a:rPr>
              <a:t/>
            </a:r>
            <a:br>
              <a:rPr lang="es-CO" b="1" dirty="0" smtClean="0">
                <a:solidFill>
                  <a:srgbClr val="B6004C"/>
                </a:solidFill>
                <a:latin typeface="Segoe UI" panose="020B0502040204020203" pitchFamily="34" charset="0"/>
                <a:cs typeface="Segoe UI" panose="020B0502040204020203" pitchFamily="34" charset="0"/>
              </a:rPr>
            </a:br>
            <a:r>
              <a:rPr lang="es-CO" b="1" dirty="0" smtClean="0">
                <a:solidFill>
                  <a:srgbClr val="B6004C"/>
                </a:solidFill>
                <a:latin typeface="Segoe UI" panose="020B0502040204020203" pitchFamily="34" charset="0"/>
                <a:cs typeface="Segoe UI" panose="020B0502040204020203" pitchFamily="34" charset="0"/>
              </a:rPr>
              <a:t>y </a:t>
            </a:r>
            <a:r>
              <a:rPr lang="es-CO" b="1" dirty="0">
                <a:solidFill>
                  <a:srgbClr val="B6004C"/>
                </a:solidFill>
                <a:latin typeface="Segoe UI" panose="020B0502040204020203" pitchFamily="34" charset="0"/>
                <a:cs typeface="Segoe UI" panose="020B0502040204020203" pitchFamily="34" charset="0"/>
              </a:rPr>
              <a:t>de Generación del Ingreso del TDCNR</a:t>
            </a:r>
          </a:p>
        </p:txBody>
      </p:sp>
      <p:sp>
        <p:nvSpPr>
          <p:cNvPr id="3" name="Rectángulo 2">
            <a:extLst>
              <a:ext uri="{FF2B5EF4-FFF2-40B4-BE49-F238E27FC236}">
                <a16:creationId xmlns:a16="http://schemas.microsoft.com/office/drawing/2014/main" id="{FEF64F0F-564F-4646-962B-A26413714B90}"/>
              </a:ext>
            </a:extLst>
          </p:cNvPr>
          <p:cNvSpPr/>
          <p:nvPr/>
        </p:nvSpPr>
        <p:spPr>
          <a:xfrm>
            <a:off x="609166" y="2938886"/>
            <a:ext cx="2819400" cy="1477328"/>
          </a:xfrm>
          <a:prstGeom prst="rect">
            <a:avLst/>
          </a:prstGeom>
        </p:spPr>
        <p:txBody>
          <a:bodyPr wrap="square">
            <a:spAutoFit/>
          </a:bodyPr>
          <a:lstStyle/>
          <a:p>
            <a:pPr algn="ctr"/>
            <a:r>
              <a:rPr lang="es-MX" b="1" dirty="0">
                <a:solidFill>
                  <a:srgbClr val="FFFFFF"/>
                </a:solidFill>
                <a:latin typeface="Segoe UI" panose="020B0502040204020203" pitchFamily="34" charset="0"/>
                <a:cs typeface="Segoe UI" panose="020B0502040204020203" pitchFamily="34" charset="0"/>
              </a:rPr>
              <a:t>Conformación de la cuenta de producción y generación</a:t>
            </a:r>
          </a:p>
          <a:p>
            <a:pPr algn="ctr"/>
            <a:r>
              <a:rPr lang="es-MX" b="1" dirty="0" smtClean="0">
                <a:solidFill>
                  <a:srgbClr val="FFFFFF"/>
                </a:solidFill>
                <a:latin typeface="Segoe UI" panose="020B0502040204020203" pitchFamily="34" charset="0"/>
                <a:cs typeface="Segoe UI" panose="020B0502040204020203" pitchFamily="34" charset="0"/>
              </a:rPr>
              <a:t>del </a:t>
            </a:r>
            <a:r>
              <a:rPr lang="es-MX" b="1" dirty="0">
                <a:solidFill>
                  <a:srgbClr val="FFFFFF"/>
                </a:solidFill>
                <a:latin typeface="Segoe UI" panose="020B0502040204020203" pitchFamily="34" charset="0"/>
                <a:cs typeface="Segoe UI" panose="020B0502040204020203" pitchFamily="34" charset="0"/>
              </a:rPr>
              <a:t>ingreso del TDCNR, según el enfoque input</a:t>
            </a:r>
            <a:endParaRPr lang="es-CO" b="1" dirty="0">
              <a:solidFill>
                <a:srgbClr val="FFFFFF"/>
              </a:solidFill>
              <a:latin typeface="Segoe UI" panose="020B0502040204020203" pitchFamily="34" charset="0"/>
              <a:cs typeface="Segoe UI" panose="020B0502040204020203" pitchFamily="34" charset="0"/>
            </a:endParaRPr>
          </a:p>
        </p:txBody>
      </p:sp>
      <p:sp>
        <p:nvSpPr>
          <p:cNvPr id="10" name="Rectángulo 9">
            <a:extLst>
              <a:ext uri="{FF2B5EF4-FFF2-40B4-BE49-F238E27FC236}">
                <a16:creationId xmlns:a16="http://schemas.microsoft.com/office/drawing/2014/main" id="{8A0A7825-125F-4FEB-BA07-6AFEB0644097}"/>
              </a:ext>
            </a:extLst>
          </p:cNvPr>
          <p:cNvSpPr/>
          <p:nvPr/>
        </p:nvSpPr>
        <p:spPr>
          <a:xfrm>
            <a:off x="264160" y="1298649"/>
            <a:ext cx="8290560" cy="1077218"/>
          </a:xfrm>
          <a:prstGeom prst="rect">
            <a:avLst/>
          </a:prstGeom>
        </p:spPr>
        <p:txBody>
          <a:bodyPr wrap="square">
            <a:spAutoFit/>
          </a:bodyPr>
          <a:lstStyle/>
          <a:p>
            <a:pPr lvl="0" algn="just">
              <a:defRPr/>
            </a:pPr>
            <a:r>
              <a:rPr lang="es-CO" sz="1600" dirty="0">
                <a:latin typeface="Segoe UI" panose="020B0502040204020203" pitchFamily="34" charset="0"/>
                <a:ea typeface="Calibri" panose="020F0502020204030204" pitchFamily="34" charset="0"/>
                <a:cs typeface="Times New Roman" panose="02020603050405020304" pitchFamily="18" charset="0"/>
              </a:rPr>
              <a:t>La producción de servicios de cuidado </a:t>
            </a:r>
            <a:r>
              <a:rPr lang="es-CO" sz="1600" dirty="0" smtClean="0">
                <a:latin typeface="Segoe UI" panose="020B0502040204020203" pitchFamily="34" charset="0"/>
                <a:ea typeface="Calibri" panose="020F0502020204030204" pitchFamily="34" charset="0"/>
                <a:cs typeface="Times New Roman" panose="02020603050405020304" pitchFamily="18" charset="0"/>
              </a:rPr>
              <a:t>no</a:t>
            </a:r>
          </a:p>
          <a:p>
            <a:pPr lvl="0" algn="just">
              <a:defRPr/>
            </a:pPr>
            <a:r>
              <a:rPr lang="es-CO" sz="1600" dirty="0" smtClean="0">
                <a:latin typeface="Segoe UI" panose="020B0502040204020203" pitchFamily="34" charset="0"/>
                <a:ea typeface="Calibri" panose="020F0502020204030204" pitchFamily="34" charset="0"/>
                <a:cs typeface="Times New Roman" panose="02020603050405020304" pitchFamily="18" charset="0"/>
              </a:rPr>
              <a:t> </a:t>
            </a:r>
            <a:r>
              <a:rPr lang="es-CO" sz="1600" dirty="0">
                <a:latin typeface="Segoe UI" panose="020B0502040204020203" pitchFamily="34" charset="0"/>
                <a:ea typeface="Calibri" panose="020F0502020204030204" pitchFamily="34" charset="0"/>
                <a:cs typeface="Times New Roman" panose="02020603050405020304" pitchFamily="18" charset="0"/>
              </a:rPr>
              <a:t>remunerado al ser producida y consumida </a:t>
            </a:r>
            <a:endParaRPr lang="es-CO" sz="1600" dirty="0" smtClean="0">
              <a:latin typeface="Segoe UI" panose="020B0502040204020203" pitchFamily="34" charset="0"/>
              <a:ea typeface="Calibri" panose="020F0502020204030204" pitchFamily="34" charset="0"/>
              <a:cs typeface="Times New Roman" panose="02020603050405020304" pitchFamily="18" charset="0"/>
            </a:endParaRPr>
          </a:p>
          <a:p>
            <a:pPr lvl="0" algn="just">
              <a:defRPr/>
            </a:pPr>
            <a:r>
              <a:rPr lang="es-CO" sz="1600" dirty="0" smtClean="0">
                <a:latin typeface="Segoe UI" panose="020B0502040204020203" pitchFamily="34" charset="0"/>
                <a:ea typeface="Calibri" panose="020F0502020204030204" pitchFamily="34" charset="0"/>
                <a:cs typeface="Times New Roman" panose="02020603050405020304" pitchFamily="18" charset="0"/>
              </a:rPr>
              <a:t>por </a:t>
            </a:r>
            <a:r>
              <a:rPr lang="es-CO" sz="1600" dirty="0">
                <a:latin typeface="Segoe UI" panose="020B0502040204020203" pitchFamily="34" charset="0"/>
                <a:ea typeface="Calibri" panose="020F0502020204030204" pitchFamily="34" charset="0"/>
                <a:cs typeface="Times New Roman" panose="02020603050405020304" pitchFamily="18" charset="0"/>
              </a:rPr>
              <a:t>los hogares, se </a:t>
            </a:r>
            <a:r>
              <a:rPr lang="es-CO" sz="1600" b="1" dirty="0">
                <a:latin typeface="Segoe UI" panose="020B0502040204020203" pitchFamily="34" charset="0"/>
                <a:ea typeface="Calibri" panose="020F0502020204030204" pitchFamily="34" charset="0"/>
                <a:cs typeface="Times New Roman" panose="02020603050405020304" pitchFamily="18" charset="0"/>
              </a:rPr>
              <a:t>considera producción </a:t>
            </a:r>
            <a:endParaRPr lang="es-CO" sz="1600" b="1" dirty="0" smtClean="0">
              <a:latin typeface="Segoe UI" panose="020B0502040204020203" pitchFamily="34" charset="0"/>
              <a:ea typeface="Calibri" panose="020F0502020204030204" pitchFamily="34" charset="0"/>
              <a:cs typeface="Times New Roman" panose="02020603050405020304" pitchFamily="18" charset="0"/>
            </a:endParaRPr>
          </a:p>
          <a:p>
            <a:pPr lvl="0" algn="just">
              <a:defRPr/>
            </a:pPr>
            <a:r>
              <a:rPr lang="es-CO" sz="1600" b="1" dirty="0" smtClean="0">
                <a:latin typeface="Segoe UI" panose="020B0502040204020203" pitchFamily="34" charset="0"/>
                <a:ea typeface="Calibri" panose="020F0502020204030204" pitchFamily="34" charset="0"/>
                <a:cs typeface="Times New Roman" panose="02020603050405020304" pitchFamily="18" charset="0"/>
              </a:rPr>
              <a:t>de </a:t>
            </a:r>
            <a:r>
              <a:rPr lang="es-CO" sz="1600" b="1" dirty="0">
                <a:latin typeface="Segoe UI" panose="020B0502040204020203" pitchFamily="34" charset="0"/>
                <a:ea typeface="Calibri" panose="020F0502020204030204" pitchFamily="34" charset="0"/>
                <a:cs typeface="Times New Roman" panose="02020603050405020304" pitchFamily="18" charset="0"/>
              </a:rPr>
              <a:t>uso final propio</a:t>
            </a:r>
            <a:r>
              <a:rPr lang="es-CO" sz="1600" dirty="0">
                <a:latin typeface="Segoe UI" panose="020B0502040204020203" pitchFamily="34" charset="0"/>
                <a:ea typeface="Calibri" panose="020F0502020204030204" pitchFamily="34" charset="0"/>
                <a:cs typeface="Times New Roman" panose="02020603050405020304" pitchFamily="18" charset="0"/>
              </a:rPr>
              <a:t>.</a:t>
            </a:r>
            <a:endParaRPr lang="es-CO" sz="1600" dirty="0"/>
          </a:p>
        </p:txBody>
      </p:sp>
      <p:sp>
        <p:nvSpPr>
          <p:cNvPr id="4" name="CuadroTexto 3"/>
          <p:cNvSpPr txBox="1"/>
          <p:nvPr/>
        </p:nvSpPr>
        <p:spPr>
          <a:xfrm>
            <a:off x="5770880" y="589280"/>
            <a:ext cx="5140960" cy="3924151"/>
          </a:xfrm>
          <a:prstGeom prst="rect">
            <a:avLst/>
          </a:prstGeom>
          <a:noFill/>
        </p:spPr>
        <p:txBody>
          <a:bodyPr wrap="square" rtlCol="0">
            <a:spAutoFit/>
          </a:bodyPr>
          <a:lstStyle/>
          <a:p>
            <a:pPr>
              <a:lnSpc>
                <a:spcPct val="200000"/>
              </a:lnSpc>
            </a:pPr>
            <a:endParaRPr lang="es-ES" dirty="0" smtClean="0"/>
          </a:p>
          <a:p>
            <a:pPr>
              <a:lnSpc>
                <a:spcPct val="200000"/>
              </a:lnSpc>
            </a:pPr>
            <a:r>
              <a:rPr lang="es-ES" dirty="0" smtClean="0"/>
              <a:t>Consumo de capital fijo</a:t>
            </a:r>
          </a:p>
          <a:p>
            <a:pPr>
              <a:lnSpc>
                <a:spcPct val="200000"/>
              </a:lnSpc>
            </a:pPr>
            <a:r>
              <a:rPr lang="es-ES" dirty="0" smtClean="0"/>
              <a:t>Impuestos</a:t>
            </a:r>
          </a:p>
          <a:p>
            <a:pPr>
              <a:lnSpc>
                <a:spcPct val="200000"/>
              </a:lnSpc>
            </a:pPr>
            <a:r>
              <a:rPr lang="es-ES" dirty="0" smtClean="0"/>
              <a:t>Subvenciones</a:t>
            </a:r>
          </a:p>
          <a:p>
            <a:pPr>
              <a:lnSpc>
                <a:spcPct val="200000"/>
              </a:lnSpc>
            </a:pPr>
            <a:r>
              <a:rPr lang="es-ES" dirty="0" smtClean="0"/>
              <a:t>Valor agregado bruto</a:t>
            </a:r>
          </a:p>
          <a:p>
            <a:pPr>
              <a:lnSpc>
                <a:spcPct val="200000"/>
              </a:lnSpc>
            </a:pPr>
            <a:r>
              <a:rPr lang="es-ES" dirty="0" smtClean="0"/>
              <a:t>Consumo intermedio</a:t>
            </a:r>
          </a:p>
          <a:p>
            <a:pPr>
              <a:lnSpc>
                <a:spcPct val="200000"/>
              </a:lnSpc>
            </a:pPr>
            <a:r>
              <a:rPr lang="es-ES" b="1" dirty="0" smtClean="0"/>
              <a:t>Producción del TDCNR</a:t>
            </a:r>
            <a:endParaRPr lang="es-ES" b="1" dirty="0"/>
          </a:p>
        </p:txBody>
      </p:sp>
      <p:sp>
        <p:nvSpPr>
          <p:cNvPr id="5" name="Rectángulo 4"/>
          <p:cNvSpPr/>
          <p:nvPr/>
        </p:nvSpPr>
        <p:spPr>
          <a:xfrm>
            <a:off x="5140084" y="594513"/>
            <a:ext cx="3249608" cy="600164"/>
          </a:xfrm>
          <a:prstGeom prst="rect">
            <a:avLst/>
          </a:prstGeom>
        </p:spPr>
        <p:txBody>
          <a:bodyPr wrap="none">
            <a:spAutoFit/>
          </a:bodyPr>
          <a:lstStyle/>
          <a:p>
            <a:pPr>
              <a:lnSpc>
                <a:spcPct val="200000"/>
              </a:lnSpc>
            </a:pPr>
            <a:r>
              <a:rPr lang="es-ES" b="1" dirty="0"/>
              <a:t>Valor económico del TDCNR</a:t>
            </a:r>
          </a:p>
        </p:txBody>
      </p:sp>
      <p:sp>
        <p:nvSpPr>
          <p:cNvPr id="13" name="CuadroTexto 12"/>
          <p:cNvSpPr txBox="1"/>
          <p:nvPr/>
        </p:nvSpPr>
        <p:spPr>
          <a:xfrm>
            <a:off x="5241837" y="1175680"/>
            <a:ext cx="1259840" cy="646331"/>
          </a:xfrm>
          <a:prstGeom prst="rect">
            <a:avLst/>
          </a:prstGeom>
          <a:noFill/>
        </p:spPr>
        <p:txBody>
          <a:bodyPr wrap="square" rtlCol="0">
            <a:spAutoFit/>
          </a:bodyPr>
          <a:lstStyle/>
          <a:p>
            <a:r>
              <a:rPr lang="es-ES" sz="3600" b="1" dirty="0">
                <a:solidFill>
                  <a:srgbClr val="7D629E"/>
                </a:solidFill>
              </a:rPr>
              <a:t>+</a:t>
            </a:r>
          </a:p>
        </p:txBody>
      </p:sp>
      <p:sp>
        <p:nvSpPr>
          <p:cNvPr id="14" name="CuadroTexto 13"/>
          <p:cNvSpPr txBox="1"/>
          <p:nvPr/>
        </p:nvSpPr>
        <p:spPr>
          <a:xfrm>
            <a:off x="5241837" y="1729536"/>
            <a:ext cx="1259840" cy="646331"/>
          </a:xfrm>
          <a:prstGeom prst="rect">
            <a:avLst/>
          </a:prstGeom>
          <a:noFill/>
        </p:spPr>
        <p:txBody>
          <a:bodyPr wrap="square" rtlCol="0">
            <a:spAutoFit/>
          </a:bodyPr>
          <a:lstStyle/>
          <a:p>
            <a:r>
              <a:rPr lang="es-ES" sz="3600" b="1" dirty="0">
                <a:solidFill>
                  <a:srgbClr val="7D629E"/>
                </a:solidFill>
              </a:rPr>
              <a:t>+</a:t>
            </a:r>
          </a:p>
        </p:txBody>
      </p:sp>
      <p:sp>
        <p:nvSpPr>
          <p:cNvPr id="15" name="CuadroTexto 14"/>
          <p:cNvSpPr txBox="1"/>
          <p:nvPr/>
        </p:nvSpPr>
        <p:spPr>
          <a:xfrm>
            <a:off x="5323117" y="2272235"/>
            <a:ext cx="1259840" cy="646331"/>
          </a:xfrm>
          <a:prstGeom prst="rect">
            <a:avLst/>
          </a:prstGeom>
          <a:noFill/>
        </p:spPr>
        <p:txBody>
          <a:bodyPr wrap="square" rtlCol="0">
            <a:spAutoFit/>
          </a:bodyPr>
          <a:lstStyle/>
          <a:p>
            <a:r>
              <a:rPr lang="es-ES" sz="3600" b="1" dirty="0" smtClean="0">
                <a:solidFill>
                  <a:srgbClr val="7D629E"/>
                </a:solidFill>
              </a:rPr>
              <a:t>-</a:t>
            </a:r>
            <a:endParaRPr lang="es-ES" sz="3600" b="1" dirty="0">
              <a:solidFill>
                <a:srgbClr val="7D629E"/>
              </a:solidFill>
            </a:endParaRPr>
          </a:p>
        </p:txBody>
      </p:sp>
      <p:sp>
        <p:nvSpPr>
          <p:cNvPr id="16" name="CuadroTexto 15"/>
          <p:cNvSpPr txBox="1"/>
          <p:nvPr/>
        </p:nvSpPr>
        <p:spPr>
          <a:xfrm>
            <a:off x="5262157" y="2850092"/>
            <a:ext cx="1259840" cy="646331"/>
          </a:xfrm>
          <a:prstGeom prst="rect">
            <a:avLst/>
          </a:prstGeom>
          <a:noFill/>
        </p:spPr>
        <p:txBody>
          <a:bodyPr wrap="square" rtlCol="0">
            <a:spAutoFit/>
          </a:bodyPr>
          <a:lstStyle/>
          <a:p>
            <a:r>
              <a:rPr lang="es-ES" sz="3600" b="1" dirty="0" smtClean="0">
                <a:solidFill>
                  <a:srgbClr val="B6004C"/>
                </a:solidFill>
              </a:rPr>
              <a:t>=</a:t>
            </a:r>
            <a:endParaRPr lang="es-ES" sz="3600" b="1" dirty="0">
              <a:solidFill>
                <a:srgbClr val="B6004C"/>
              </a:solidFill>
            </a:endParaRPr>
          </a:p>
        </p:txBody>
      </p:sp>
      <p:sp>
        <p:nvSpPr>
          <p:cNvPr id="18" name="CuadroTexto 17"/>
          <p:cNvSpPr txBox="1"/>
          <p:nvPr/>
        </p:nvSpPr>
        <p:spPr>
          <a:xfrm>
            <a:off x="5262157" y="3919283"/>
            <a:ext cx="1259840" cy="646331"/>
          </a:xfrm>
          <a:prstGeom prst="rect">
            <a:avLst/>
          </a:prstGeom>
          <a:noFill/>
        </p:spPr>
        <p:txBody>
          <a:bodyPr wrap="square" rtlCol="0">
            <a:spAutoFit/>
          </a:bodyPr>
          <a:lstStyle/>
          <a:p>
            <a:r>
              <a:rPr lang="es-ES" sz="3600" b="1" dirty="0" smtClean="0">
                <a:solidFill>
                  <a:srgbClr val="B6004C"/>
                </a:solidFill>
              </a:rPr>
              <a:t>=</a:t>
            </a:r>
            <a:endParaRPr lang="es-ES" sz="3600" b="1" dirty="0">
              <a:solidFill>
                <a:srgbClr val="B6004C"/>
              </a:solidFill>
            </a:endParaRPr>
          </a:p>
        </p:txBody>
      </p:sp>
      <p:sp>
        <p:nvSpPr>
          <p:cNvPr id="19" name="CuadroTexto 18"/>
          <p:cNvSpPr txBox="1"/>
          <p:nvPr/>
        </p:nvSpPr>
        <p:spPr>
          <a:xfrm>
            <a:off x="5272317" y="3391299"/>
            <a:ext cx="1259840" cy="646331"/>
          </a:xfrm>
          <a:prstGeom prst="rect">
            <a:avLst/>
          </a:prstGeom>
          <a:noFill/>
        </p:spPr>
        <p:txBody>
          <a:bodyPr wrap="square" rtlCol="0">
            <a:spAutoFit/>
          </a:bodyPr>
          <a:lstStyle/>
          <a:p>
            <a:r>
              <a:rPr lang="es-ES" sz="3600" b="1" dirty="0">
                <a:solidFill>
                  <a:srgbClr val="4FCDBD"/>
                </a:solidFill>
              </a:rPr>
              <a:t>+</a:t>
            </a:r>
          </a:p>
        </p:txBody>
      </p:sp>
      <p:cxnSp>
        <p:nvCxnSpPr>
          <p:cNvPr id="21" name="Conector recto 20"/>
          <p:cNvCxnSpPr/>
          <p:nvPr/>
        </p:nvCxnSpPr>
        <p:spPr>
          <a:xfrm>
            <a:off x="4905794" y="756845"/>
            <a:ext cx="0" cy="4038675"/>
          </a:xfrm>
          <a:prstGeom prst="line">
            <a:avLst/>
          </a:prstGeom>
          <a:ln w="3175" cmpd="sng">
            <a:solidFill>
              <a:srgbClr val="B6004C"/>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a:stCxn id="2" idx="3"/>
          </p:cNvCxnSpPr>
          <p:nvPr/>
        </p:nvCxnSpPr>
        <p:spPr>
          <a:xfrm>
            <a:off x="3728720" y="3718560"/>
            <a:ext cx="1177074" cy="4769"/>
          </a:xfrm>
          <a:prstGeom prst="line">
            <a:avLst/>
          </a:prstGeom>
          <a:ln w="3175" cmpd="sng">
            <a:solidFill>
              <a:srgbClr val="B6004C"/>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5" name="Conector recto 24"/>
          <p:cNvCxnSpPr/>
          <p:nvPr/>
        </p:nvCxnSpPr>
        <p:spPr>
          <a:xfrm>
            <a:off x="4905794" y="752076"/>
            <a:ext cx="234290" cy="0"/>
          </a:xfrm>
          <a:prstGeom prst="line">
            <a:avLst/>
          </a:prstGeom>
          <a:ln w="3175" cmpd="sng">
            <a:solidFill>
              <a:srgbClr val="B6004C"/>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7" name="Conector recto 26"/>
          <p:cNvCxnSpPr/>
          <p:nvPr/>
        </p:nvCxnSpPr>
        <p:spPr>
          <a:xfrm>
            <a:off x="4905794" y="4795520"/>
            <a:ext cx="234290" cy="0"/>
          </a:xfrm>
          <a:prstGeom prst="line">
            <a:avLst/>
          </a:prstGeom>
          <a:ln w="3175" cmpd="sng">
            <a:solidFill>
              <a:srgbClr val="B6004C"/>
            </a:solidFill>
            <a:prstDash val="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203933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5CD3CEB5-9300-477D-A432-4706F082EC65}"/>
              </a:ext>
            </a:extLst>
          </p:cNvPr>
          <p:cNvSpPr txBox="1"/>
          <p:nvPr/>
        </p:nvSpPr>
        <p:spPr>
          <a:xfrm>
            <a:off x="264160" y="579065"/>
            <a:ext cx="8798560" cy="369332"/>
          </a:xfrm>
          <a:prstGeom prst="rect">
            <a:avLst/>
          </a:prstGeom>
          <a:noFill/>
        </p:spPr>
        <p:txBody>
          <a:bodyPr wrap="square" rtlCol="0">
            <a:spAutoFit/>
          </a:bodyPr>
          <a:lstStyle/>
          <a:p>
            <a:r>
              <a:rPr lang="es-MX" b="1" dirty="0">
                <a:solidFill>
                  <a:srgbClr val="B6004C"/>
                </a:solidFill>
                <a:latin typeface="Segoe UI" panose="020B0502040204020203" pitchFamily="34" charset="0"/>
                <a:cs typeface="Segoe UI" panose="020B0502040204020203" pitchFamily="34" charset="0"/>
              </a:rPr>
              <a:t>Tabla 3. Cuenta de producción y generación del ingreso del TDCNR -2012</a:t>
            </a:r>
            <a:endParaRPr lang="es-CO" b="1" dirty="0">
              <a:solidFill>
                <a:srgbClr val="B6004C"/>
              </a:solidFill>
              <a:latin typeface="Segoe UI" panose="020B0502040204020203" pitchFamily="34" charset="0"/>
              <a:cs typeface="Segoe UI" panose="020B0502040204020203" pitchFamily="34" charset="0"/>
            </a:endParaRPr>
          </a:p>
        </p:txBody>
      </p:sp>
      <p:sp>
        <p:nvSpPr>
          <p:cNvPr id="4" name="CuadroTexto 3">
            <a:extLst>
              <a:ext uri="{FF2B5EF4-FFF2-40B4-BE49-F238E27FC236}">
                <a16:creationId xmlns:a16="http://schemas.microsoft.com/office/drawing/2014/main" id="{E3C24A90-7151-45A1-A6BA-B99F4C1A2328}"/>
              </a:ext>
            </a:extLst>
          </p:cNvPr>
          <p:cNvSpPr txBox="1"/>
          <p:nvPr/>
        </p:nvSpPr>
        <p:spPr>
          <a:xfrm>
            <a:off x="302308" y="4755550"/>
            <a:ext cx="5692092" cy="230832"/>
          </a:xfrm>
          <a:prstGeom prst="rect">
            <a:avLst/>
          </a:prstGeom>
          <a:noFill/>
        </p:spPr>
        <p:txBody>
          <a:bodyPr wrap="square" rtlCol="0">
            <a:spAutoFit/>
          </a:bodyPr>
          <a:lstStyle/>
          <a:p>
            <a:r>
              <a:rPr lang="es-MX" sz="900" b="1" dirty="0" smtClean="0">
                <a:latin typeface="Segoe UI" panose="020B0502040204020203" pitchFamily="34" charset="0"/>
                <a:cs typeface="Segoe UI" panose="020B0502040204020203" pitchFamily="34" charset="0"/>
              </a:rPr>
              <a:t>Fuente: DANE </a:t>
            </a:r>
            <a:r>
              <a:rPr lang="mr-IN" sz="900" b="1" dirty="0" smtClean="0">
                <a:latin typeface="Segoe UI" panose="020B0502040204020203" pitchFamily="34" charset="0"/>
                <a:cs typeface="Segoe UI" panose="020B0502040204020203" pitchFamily="34" charset="0"/>
              </a:rPr>
              <a:t>–</a:t>
            </a:r>
            <a:r>
              <a:rPr lang="es-MX" sz="900" b="1" dirty="0" smtClean="0">
                <a:latin typeface="Segoe UI" panose="020B0502040204020203" pitchFamily="34" charset="0"/>
                <a:cs typeface="Segoe UI" panose="020B0502040204020203" pitchFamily="34" charset="0"/>
              </a:rPr>
              <a:t> </a:t>
            </a:r>
            <a:r>
              <a:rPr lang="es-ES_tradnl" sz="900" b="1" dirty="0" smtClean="0">
                <a:latin typeface="Segoe UI" panose="020B0502040204020203" pitchFamily="34" charset="0"/>
                <a:cs typeface="Segoe UI" panose="020B0502040204020203" pitchFamily="34" charset="0"/>
              </a:rPr>
              <a:t>Dirección de Síntesis y Cuentas Nacionales.</a:t>
            </a:r>
            <a:endParaRPr lang="es-CO" sz="900" b="1" dirty="0">
              <a:latin typeface="Segoe UI" panose="020B0502040204020203" pitchFamily="34" charset="0"/>
              <a:cs typeface="Segoe UI" panose="020B0502040204020203" pitchFamily="34" charset="0"/>
            </a:endParaRPr>
          </a:p>
        </p:txBody>
      </p:sp>
      <p:graphicFrame>
        <p:nvGraphicFramePr>
          <p:cNvPr id="2" name="Tabla 1"/>
          <p:cNvGraphicFramePr>
            <a:graphicFrameLocks noGrp="1"/>
          </p:cNvGraphicFramePr>
          <p:nvPr>
            <p:extLst>
              <p:ext uri="{D42A27DB-BD31-4B8C-83A1-F6EECF244321}">
                <p14:modId xmlns:p14="http://schemas.microsoft.com/office/powerpoint/2010/main" val="958340"/>
              </p:ext>
            </p:extLst>
          </p:nvPr>
        </p:nvGraphicFramePr>
        <p:xfrm>
          <a:off x="264160" y="1198881"/>
          <a:ext cx="8595360" cy="3393439"/>
        </p:xfrm>
        <a:graphic>
          <a:graphicData uri="http://schemas.openxmlformats.org/drawingml/2006/table">
            <a:tbl>
              <a:tblPr firstRow="1" bandRow="1">
                <a:tableStyleId>{5C22544A-7EE6-4342-B048-85BDC9FD1C3A}</a:tableStyleId>
              </a:tblPr>
              <a:tblGrid>
                <a:gridCol w="2148840">
                  <a:extLst>
                    <a:ext uri="{9D8B030D-6E8A-4147-A177-3AD203B41FA5}">
                      <a16:colId xmlns:a16="http://schemas.microsoft.com/office/drawing/2014/main" val="20000"/>
                    </a:ext>
                  </a:extLst>
                </a:gridCol>
                <a:gridCol w="2148840">
                  <a:extLst>
                    <a:ext uri="{9D8B030D-6E8A-4147-A177-3AD203B41FA5}">
                      <a16:colId xmlns:a16="http://schemas.microsoft.com/office/drawing/2014/main" val="20001"/>
                    </a:ext>
                  </a:extLst>
                </a:gridCol>
                <a:gridCol w="2148840">
                  <a:extLst>
                    <a:ext uri="{9D8B030D-6E8A-4147-A177-3AD203B41FA5}">
                      <a16:colId xmlns:a16="http://schemas.microsoft.com/office/drawing/2014/main" val="20002"/>
                    </a:ext>
                  </a:extLst>
                </a:gridCol>
                <a:gridCol w="2148840">
                  <a:extLst>
                    <a:ext uri="{9D8B030D-6E8A-4147-A177-3AD203B41FA5}">
                      <a16:colId xmlns:a16="http://schemas.microsoft.com/office/drawing/2014/main" val="20003"/>
                    </a:ext>
                  </a:extLst>
                </a:gridCol>
              </a:tblGrid>
              <a:tr h="585629">
                <a:tc gridSpan="2">
                  <a:txBody>
                    <a:bodyPr/>
                    <a:lstStyle/>
                    <a:p>
                      <a:pPr algn="ctr"/>
                      <a:r>
                        <a:rPr lang="es-ES" sz="1400" dirty="0" smtClean="0"/>
                        <a:t>Cuenta de producción</a:t>
                      </a:r>
                      <a:endParaRPr lang="es-ES" sz="1400" dirty="0"/>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rgbClr val="B6004C"/>
                    </a:solidFill>
                  </a:tcPr>
                </a:tc>
                <a:tc hMerge="1">
                  <a:txBody>
                    <a:bodyPr/>
                    <a:lstStyle/>
                    <a:p>
                      <a:endParaRPr lang="es-ES" dirty="0"/>
                    </a:p>
                  </a:txBody>
                  <a:tcPr/>
                </a:tc>
                <a:tc gridSpan="2">
                  <a:txBody>
                    <a:bodyPr/>
                    <a:lstStyle/>
                    <a:p>
                      <a:pPr algn="ctr"/>
                      <a:r>
                        <a:rPr lang="es-ES" sz="1400" dirty="0" smtClean="0"/>
                        <a:t>Cuenta de generación de ingreso</a:t>
                      </a:r>
                      <a:endParaRPr lang="es-ES" sz="1400" dirty="0"/>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rgbClr val="B6004C"/>
                    </a:solidFill>
                  </a:tcPr>
                </a:tc>
                <a:tc hMerge="1">
                  <a:txBody>
                    <a:bodyPr/>
                    <a:lstStyle/>
                    <a:p>
                      <a:endParaRPr lang="es-ES" dirty="0"/>
                    </a:p>
                  </a:txBody>
                  <a:tcPr/>
                </a:tc>
                <a:extLst>
                  <a:ext uri="{0D108BD9-81ED-4DB2-BD59-A6C34878D82A}">
                    <a16:rowId xmlns:a16="http://schemas.microsoft.com/office/drawing/2014/main" val="10000"/>
                  </a:ext>
                </a:extLst>
              </a:tr>
              <a:tr h="585629">
                <a:tc>
                  <a:txBody>
                    <a:bodyPr/>
                    <a:lstStyle/>
                    <a:p>
                      <a:r>
                        <a:rPr lang="es-ES" sz="1400" dirty="0" smtClean="0"/>
                        <a:t>Producción del TDCNR</a:t>
                      </a:r>
                      <a:endParaRPr lang="es-ES" sz="1400" dirty="0"/>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rgbClr val="D9D9D9"/>
                    </a:solidFill>
                  </a:tcPr>
                </a:tc>
                <a:tc>
                  <a:txBody>
                    <a:bodyPr/>
                    <a:lstStyle/>
                    <a:p>
                      <a:pPr algn="ctr"/>
                      <a:r>
                        <a:rPr lang="es-ES" sz="1400" dirty="0" smtClean="0"/>
                        <a:t>232.467</a:t>
                      </a:r>
                      <a:endParaRPr lang="es-ES" sz="1400" dirty="0"/>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rgbClr val="D9D9D9"/>
                    </a:solidFill>
                  </a:tcPr>
                </a:tc>
                <a:tc>
                  <a:txBody>
                    <a:bodyPr/>
                    <a:lstStyle/>
                    <a:p>
                      <a:r>
                        <a:rPr lang="es-ES" sz="1400" dirty="0" smtClean="0"/>
                        <a:t>Consumo de</a:t>
                      </a:r>
                      <a:r>
                        <a:rPr lang="es-ES" sz="1400" baseline="0" dirty="0" smtClean="0"/>
                        <a:t> capital fijo</a:t>
                      </a:r>
                      <a:r>
                        <a:rPr lang="es-ES" sz="1400" dirty="0" smtClean="0"/>
                        <a:t> </a:t>
                      </a:r>
                      <a:endParaRPr lang="es-ES" sz="1400" dirty="0"/>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rgbClr val="D9D9D9"/>
                    </a:solidFill>
                  </a:tcPr>
                </a:tc>
                <a:tc>
                  <a:txBody>
                    <a:bodyPr/>
                    <a:lstStyle/>
                    <a:p>
                      <a:pPr algn="ctr"/>
                      <a:r>
                        <a:rPr lang="es-ES" sz="1400" dirty="0" smtClean="0"/>
                        <a:t>1.811</a:t>
                      </a:r>
                      <a:endParaRPr lang="es-ES" sz="1400" dirty="0"/>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rgbClr val="D9D9D9"/>
                    </a:solidFill>
                  </a:tcPr>
                </a:tc>
                <a:extLst>
                  <a:ext uri="{0D108BD9-81ED-4DB2-BD59-A6C34878D82A}">
                    <a16:rowId xmlns:a16="http://schemas.microsoft.com/office/drawing/2014/main" val="10001"/>
                  </a:ext>
                </a:extLst>
              </a:tr>
              <a:tr h="818276">
                <a:tc>
                  <a:txBody>
                    <a:bodyPr/>
                    <a:lstStyle/>
                    <a:p>
                      <a:r>
                        <a:rPr lang="es-ES" sz="1400" dirty="0" smtClean="0"/>
                        <a:t>Consumo intermedio</a:t>
                      </a:r>
                      <a:endParaRPr lang="es-ES" sz="1400" dirty="0"/>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chemeClr val="bg1"/>
                    </a:solidFill>
                  </a:tcPr>
                </a:tc>
                <a:tc>
                  <a:txBody>
                    <a:bodyPr/>
                    <a:lstStyle/>
                    <a:p>
                      <a:pPr algn="ctr"/>
                      <a:r>
                        <a:rPr lang="es-ES" sz="1400" dirty="0" smtClean="0"/>
                        <a:t>94.207</a:t>
                      </a:r>
                      <a:endParaRPr lang="es-ES" sz="1400" dirty="0"/>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chemeClr val="bg1"/>
                    </a:solidFill>
                  </a:tcPr>
                </a:tc>
                <a:tc>
                  <a:txBody>
                    <a:bodyPr/>
                    <a:lstStyle/>
                    <a:p>
                      <a:r>
                        <a:rPr lang="es-ES" sz="1400" dirty="0" smtClean="0"/>
                        <a:t>Impuestos a la producción</a:t>
                      </a:r>
                      <a:endParaRPr lang="es-ES" sz="1400" dirty="0"/>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chemeClr val="bg1"/>
                    </a:solidFill>
                  </a:tcPr>
                </a:tc>
                <a:tc>
                  <a:txBody>
                    <a:bodyPr/>
                    <a:lstStyle/>
                    <a:p>
                      <a:pPr algn="ctr"/>
                      <a:r>
                        <a:rPr lang="es-ES" sz="1400" dirty="0" smtClean="0"/>
                        <a:t>92</a:t>
                      </a:r>
                      <a:endParaRPr lang="es-ES" sz="1400" dirty="0"/>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85629">
                <a:tc>
                  <a:txBody>
                    <a:bodyPr/>
                    <a:lstStyle/>
                    <a:p>
                      <a:r>
                        <a:rPr lang="es-ES" sz="1400" dirty="0" smtClean="0"/>
                        <a:t>Valor</a:t>
                      </a:r>
                      <a:r>
                        <a:rPr lang="es-ES" sz="1400" baseline="0" dirty="0" smtClean="0"/>
                        <a:t> agregado bruto</a:t>
                      </a:r>
                      <a:endParaRPr lang="es-ES" sz="1400" dirty="0"/>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rgbClr val="D9D9D9"/>
                    </a:solidFill>
                  </a:tcPr>
                </a:tc>
                <a:tc>
                  <a:txBody>
                    <a:bodyPr/>
                    <a:lstStyle/>
                    <a:p>
                      <a:pPr algn="ctr"/>
                      <a:r>
                        <a:rPr lang="es-ES" sz="1400" dirty="0" smtClean="0"/>
                        <a:t>138.260</a:t>
                      </a:r>
                      <a:endParaRPr lang="es-ES" sz="1400" dirty="0"/>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rgbClr val="D9D9D9"/>
                    </a:solidFill>
                  </a:tcPr>
                </a:tc>
                <a:tc>
                  <a:txBody>
                    <a:bodyPr/>
                    <a:lstStyle/>
                    <a:p>
                      <a:r>
                        <a:rPr lang="es-ES" sz="1400" dirty="0" smtClean="0"/>
                        <a:t>Subvenciones</a:t>
                      </a:r>
                      <a:endParaRPr lang="es-ES" sz="1400" dirty="0"/>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rgbClr val="D9D9D9"/>
                    </a:solidFill>
                  </a:tcPr>
                </a:tc>
                <a:tc>
                  <a:txBody>
                    <a:bodyPr/>
                    <a:lstStyle/>
                    <a:p>
                      <a:pPr algn="ctr"/>
                      <a:r>
                        <a:rPr lang="es-ES" sz="1400" dirty="0" smtClean="0"/>
                        <a:t>0</a:t>
                      </a:r>
                      <a:endParaRPr lang="es-ES" sz="1400" dirty="0"/>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rgbClr val="D9D9D9"/>
                    </a:solidFill>
                  </a:tcPr>
                </a:tc>
                <a:extLst>
                  <a:ext uri="{0D108BD9-81ED-4DB2-BD59-A6C34878D82A}">
                    <a16:rowId xmlns:a16="http://schemas.microsoft.com/office/drawing/2014/main" val="10003"/>
                  </a:ext>
                </a:extLst>
              </a:tr>
              <a:tr h="818276">
                <a:tc>
                  <a:txBody>
                    <a:bodyPr/>
                    <a:lstStyle/>
                    <a:p>
                      <a:endParaRPr lang="es-ES" sz="1400" dirty="0"/>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chemeClr val="bg1"/>
                    </a:solidFill>
                  </a:tcPr>
                </a:tc>
                <a:tc>
                  <a:txBody>
                    <a:bodyPr/>
                    <a:lstStyle/>
                    <a:p>
                      <a:pPr algn="ctr"/>
                      <a:endParaRPr lang="es-ES" sz="1400" dirty="0"/>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chemeClr val="bg1"/>
                    </a:solidFill>
                  </a:tcPr>
                </a:tc>
                <a:tc>
                  <a:txBody>
                    <a:bodyPr/>
                    <a:lstStyle/>
                    <a:p>
                      <a:r>
                        <a:rPr lang="es-ES" sz="1400" dirty="0" smtClean="0">
                          <a:solidFill>
                            <a:schemeClr val="bg1"/>
                          </a:solidFill>
                        </a:rPr>
                        <a:t>Valor</a:t>
                      </a:r>
                      <a:r>
                        <a:rPr lang="es-ES" sz="1400" baseline="0" dirty="0" smtClean="0">
                          <a:solidFill>
                            <a:schemeClr val="bg1"/>
                          </a:solidFill>
                        </a:rPr>
                        <a:t> económico del TDCNR*</a:t>
                      </a:r>
                      <a:endParaRPr lang="es-ES" sz="1400" dirty="0">
                        <a:solidFill>
                          <a:schemeClr val="bg1"/>
                        </a:solidFill>
                      </a:endParaRPr>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rgbClr val="B6004C"/>
                    </a:solidFill>
                  </a:tcPr>
                </a:tc>
                <a:tc>
                  <a:txBody>
                    <a:bodyPr/>
                    <a:lstStyle/>
                    <a:p>
                      <a:pPr algn="ctr"/>
                      <a:r>
                        <a:rPr lang="es-ES" sz="1400" dirty="0" smtClean="0">
                          <a:solidFill>
                            <a:schemeClr val="bg1"/>
                          </a:solidFill>
                        </a:rPr>
                        <a:t>136.357</a:t>
                      </a:r>
                      <a:endParaRPr lang="es-ES" sz="1400" dirty="0">
                        <a:solidFill>
                          <a:schemeClr val="bg1"/>
                        </a:solidFill>
                      </a:endParaRPr>
                    </a:p>
                  </a:txBody>
                  <a:tcPr anchor="ctr">
                    <a:lnL w="6350" cap="flat" cmpd="sng" algn="ctr">
                      <a:solidFill>
                        <a:prstClr val="white"/>
                      </a:solidFill>
                      <a:prstDash val="solid"/>
                      <a:round/>
                      <a:headEnd type="none" w="med" len="med"/>
                      <a:tailEnd type="none" w="med" len="med"/>
                    </a:lnL>
                    <a:lnR w="6350" cap="flat" cmpd="sng" algn="ctr">
                      <a:solidFill>
                        <a:prstClr val="white"/>
                      </a:solidFill>
                      <a:prstDash val="solid"/>
                      <a:round/>
                      <a:headEnd type="none" w="med" len="med"/>
                      <a:tailEnd type="none" w="med" len="med"/>
                    </a:lnR>
                    <a:lnT w="6350" cap="flat" cmpd="sng" algn="ctr">
                      <a:solidFill>
                        <a:prstClr val="white"/>
                      </a:solidFill>
                      <a:prstDash val="solid"/>
                      <a:round/>
                      <a:headEnd type="none" w="med" len="med"/>
                      <a:tailEnd type="none" w="med" len="med"/>
                    </a:lnT>
                    <a:lnB w="6350" cap="flat" cmpd="sng" algn="ctr">
                      <a:solidFill>
                        <a:prstClr val="white"/>
                      </a:solidFill>
                      <a:prstDash val="solid"/>
                      <a:round/>
                      <a:headEnd type="none" w="med" len="med"/>
                      <a:tailEnd type="none" w="med" len="med"/>
                    </a:lnB>
                    <a:solidFill>
                      <a:srgbClr val="B6004C"/>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0400674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D1C8B8BB-1CF4-4398-9936-6C63FC57552C}"/>
              </a:ext>
            </a:extLst>
          </p:cNvPr>
          <p:cNvSpPr>
            <a:spLocks noGrp="1"/>
          </p:cNvSpPr>
          <p:nvPr>
            <p:ph type="title"/>
          </p:nvPr>
        </p:nvSpPr>
        <p:spPr>
          <a:xfrm>
            <a:off x="254000" y="717550"/>
            <a:ext cx="8605520" cy="1019810"/>
          </a:xfrm>
        </p:spPr>
        <p:txBody>
          <a:bodyPr>
            <a:normAutofit/>
          </a:bodyPr>
          <a:lstStyle/>
          <a:p>
            <a:pPr lvl="1" algn="l"/>
            <a:r>
              <a:rPr lang="es-CO" b="1" dirty="0">
                <a:solidFill>
                  <a:srgbClr val="B6004C"/>
                </a:solidFill>
                <a:latin typeface="Segoe UI" panose="020B0502040204020203" pitchFamily="34" charset="0"/>
                <a:cs typeface="Segoe UI" panose="020B0502040204020203" pitchFamily="34" charset="0"/>
              </a:rPr>
              <a:t>Fase III: Indicadores </a:t>
            </a:r>
            <a:r>
              <a:rPr lang="es-CO" b="1" dirty="0" smtClean="0">
                <a:solidFill>
                  <a:srgbClr val="B6004C"/>
                </a:solidFill>
                <a:latin typeface="Segoe UI" panose="020B0502040204020203" pitchFamily="34" charset="0"/>
                <a:cs typeface="Segoe UI" panose="020B0502040204020203" pitchFamily="34" charset="0"/>
              </a:rPr>
              <a:t>de</a:t>
            </a:r>
            <a:br>
              <a:rPr lang="es-CO" b="1" dirty="0" smtClean="0">
                <a:solidFill>
                  <a:srgbClr val="B6004C"/>
                </a:solidFill>
                <a:latin typeface="Segoe UI" panose="020B0502040204020203" pitchFamily="34" charset="0"/>
                <a:cs typeface="Segoe UI" panose="020B0502040204020203" pitchFamily="34" charset="0"/>
              </a:rPr>
            </a:br>
            <a:r>
              <a:rPr lang="es-CO" b="1" dirty="0" smtClean="0">
                <a:solidFill>
                  <a:srgbClr val="B6004C"/>
                </a:solidFill>
                <a:latin typeface="Segoe UI" panose="020B0502040204020203" pitchFamily="34" charset="0"/>
                <a:cs typeface="Segoe UI" panose="020B0502040204020203" pitchFamily="34" charset="0"/>
              </a:rPr>
              <a:t>contexto y </a:t>
            </a:r>
            <a:r>
              <a:rPr lang="es-CO" b="1" dirty="0">
                <a:solidFill>
                  <a:srgbClr val="B6004C"/>
                </a:solidFill>
                <a:latin typeface="Segoe UI" panose="020B0502040204020203" pitchFamily="34" charset="0"/>
                <a:cs typeface="Segoe UI" panose="020B0502040204020203" pitchFamily="34" charset="0"/>
              </a:rPr>
              <a:t>matriz ampliada</a:t>
            </a:r>
          </a:p>
        </p:txBody>
      </p:sp>
      <p:sp>
        <p:nvSpPr>
          <p:cNvPr id="3" name="Rectángulo 2">
            <a:extLst>
              <a:ext uri="{FF2B5EF4-FFF2-40B4-BE49-F238E27FC236}">
                <a16:creationId xmlns:a16="http://schemas.microsoft.com/office/drawing/2014/main" id="{01F1E0BA-8300-4792-BF7B-B8F9564AC4B6}"/>
              </a:ext>
            </a:extLst>
          </p:cNvPr>
          <p:cNvSpPr/>
          <p:nvPr/>
        </p:nvSpPr>
        <p:spPr>
          <a:xfrm>
            <a:off x="690880" y="1851660"/>
            <a:ext cx="4734559" cy="2554545"/>
          </a:xfrm>
          <a:prstGeom prst="rect">
            <a:avLst/>
          </a:prstGeom>
        </p:spPr>
        <p:txBody>
          <a:bodyPr wrap="square">
            <a:spAutoFit/>
          </a:bodyPr>
          <a:lstStyle/>
          <a:p>
            <a:pPr algn="just"/>
            <a:r>
              <a:rPr lang="es-MX" sz="1600" dirty="0"/>
              <a:t>Para brindar indicadores de contexto sobre el TDCNR, surge la necesidad de complementar la Matriz de Trabajo, que actualmente publica el DANE.</a:t>
            </a:r>
          </a:p>
          <a:p>
            <a:pPr algn="just"/>
            <a:endParaRPr lang="es-MX" sz="1600" dirty="0" smtClean="0"/>
          </a:p>
          <a:p>
            <a:pPr algn="just"/>
            <a:endParaRPr lang="es-MX" sz="1600" dirty="0"/>
          </a:p>
          <a:p>
            <a:pPr algn="just"/>
            <a:r>
              <a:rPr lang="es-MX" sz="1600" dirty="0" smtClean="0"/>
              <a:t>Es </a:t>
            </a:r>
            <a:r>
              <a:rPr lang="es-MX" sz="1600" dirty="0"/>
              <a:t>así como, con la </a:t>
            </a:r>
            <a:r>
              <a:rPr lang="es-MX" sz="1600" b="1" dirty="0"/>
              <a:t>Matriz de Trabajo Ampliada</a:t>
            </a:r>
            <a:r>
              <a:rPr lang="es-MX" sz="1600" dirty="0"/>
              <a:t>, se puede presentar un panorama completo acerca de </a:t>
            </a:r>
            <a:r>
              <a:rPr lang="es-MX" sz="1600" b="1" dirty="0"/>
              <a:t>cómo se distribuye el trabajo total que realizan hombres y mujeres en Colombia</a:t>
            </a:r>
            <a:r>
              <a:rPr lang="es-MX" sz="1600" dirty="0"/>
              <a:t>.</a:t>
            </a:r>
          </a:p>
        </p:txBody>
      </p:sp>
      <p:sp>
        <p:nvSpPr>
          <p:cNvPr id="4" name="Rectángulo 3"/>
          <p:cNvSpPr/>
          <p:nvPr/>
        </p:nvSpPr>
        <p:spPr>
          <a:xfrm>
            <a:off x="5781040" y="0"/>
            <a:ext cx="3362960" cy="51435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Elipse 4"/>
          <p:cNvSpPr/>
          <p:nvPr/>
        </p:nvSpPr>
        <p:spPr>
          <a:xfrm>
            <a:off x="395517" y="1971009"/>
            <a:ext cx="132803" cy="132803"/>
          </a:xfrm>
          <a:prstGeom prst="ellipse">
            <a:avLst/>
          </a:prstGeom>
          <a:noFill/>
          <a:ln w="38100" cmpd="sng">
            <a:solidFill>
              <a:srgbClr val="B6004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Elipse 5"/>
          <p:cNvSpPr/>
          <p:nvPr/>
        </p:nvSpPr>
        <p:spPr>
          <a:xfrm>
            <a:off x="395517" y="3423889"/>
            <a:ext cx="132803" cy="132803"/>
          </a:xfrm>
          <a:prstGeom prst="ellipse">
            <a:avLst/>
          </a:prstGeom>
          <a:noFill/>
          <a:ln w="38100" cmpd="sng">
            <a:solidFill>
              <a:srgbClr val="B6004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2" name="Imagen 1" descr="supp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3062" y="2103812"/>
            <a:ext cx="1719611" cy="1719611"/>
          </a:xfrm>
          <a:prstGeom prst="rect">
            <a:avLst/>
          </a:prstGeom>
        </p:spPr>
      </p:pic>
      <p:sp>
        <p:nvSpPr>
          <p:cNvPr id="8" name="Elipse 7"/>
          <p:cNvSpPr/>
          <p:nvPr/>
        </p:nvSpPr>
        <p:spPr>
          <a:xfrm>
            <a:off x="6279916" y="1737360"/>
            <a:ext cx="2417651" cy="2417651"/>
          </a:xfrm>
          <a:prstGeom prst="ellipse">
            <a:avLst/>
          </a:prstGeom>
          <a:noFill/>
          <a:ln w="38100" cmpd="sng">
            <a:solidFill>
              <a:srgbClr val="4FCDB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3537050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404A9650-5A1F-4596-AD6F-0B19DE8F3800}"/>
              </a:ext>
            </a:extLst>
          </p:cNvPr>
          <p:cNvSpPr txBox="1"/>
          <p:nvPr/>
        </p:nvSpPr>
        <p:spPr>
          <a:xfrm>
            <a:off x="254000" y="528320"/>
            <a:ext cx="8219440" cy="646331"/>
          </a:xfrm>
          <a:prstGeom prst="rect">
            <a:avLst/>
          </a:prstGeom>
          <a:noFill/>
        </p:spPr>
        <p:txBody>
          <a:bodyPr wrap="square" rtlCol="0">
            <a:spAutoFit/>
          </a:bodyPr>
          <a:lstStyle/>
          <a:p>
            <a:r>
              <a:rPr lang="es-MX" b="1" dirty="0">
                <a:solidFill>
                  <a:srgbClr val="B6004C"/>
                </a:solidFill>
                <a:latin typeface="Segoe UI" panose="020B0502040204020203" pitchFamily="34" charset="0"/>
                <a:cs typeface="Segoe UI" panose="020B0502040204020203" pitchFamily="34" charset="0"/>
              </a:rPr>
              <a:t>Tabla 4. Porcentaje de participación en TDCNR por funcionalidad y sexo, total nacional 2017</a:t>
            </a:r>
            <a:endParaRPr lang="es-CO" b="1" dirty="0">
              <a:solidFill>
                <a:srgbClr val="B6004C"/>
              </a:solidFill>
              <a:latin typeface="Segoe UI" panose="020B0502040204020203" pitchFamily="34" charset="0"/>
              <a:cs typeface="Segoe UI" panose="020B0502040204020203" pitchFamily="34" charset="0"/>
            </a:endParaRPr>
          </a:p>
        </p:txBody>
      </p:sp>
      <p:pic>
        <p:nvPicPr>
          <p:cNvPr id="7" name="Imagen 6">
            <a:extLst>
              <a:ext uri="{FF2B5EF4-FFF2-40B4-BE49-F238E27FC236}">
                <a16:creationId xmlns:a16="http://schemas.microsoft.com/office/drawing/2014/main" id="{9687F1D3-C543-49D3-869C-80D4E8F1F55B}"/>
              </a:ext>
            </a:extLst>
          </p:cNvPr>
          <p:cNvPicPr>
            <a:picLocks noChangeAspect="1"/>
          </p:cNvPicPr>
          <p:nvPr/>
        </p:nvPicPr>
        <p:blipFill>
          <a:blip r:embed="rId3"/>
          <a:stretch>
            <a:fillRect/>
          </a:stretch>
        </p:blipFill>
        <p:spPr>
          <a:xfrm>
            <a:off x="1300480" y="1493520"/>
            <a:ext cx="6490072" cy="3484258"/>
          </a:xfrm>
          <a:prstGeom prst="rect">
            <a:avLst/>
          </a:prstGeom>
        </p:spPr>
      </p:pic>
    </p:spTree>
    <p:extLst>
      <p:ext uri="{BB962C8B-B14F-4D97-AF65-F5344CB8AC3E}">
        <p14:creationId xmlns:p14="http://schemas.microsoft.com/office/powerpoint/2010/main" val="31826750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923A6EF4-5F30-46AB-94F8-3D35E4CEA3D6}"/>
              </a:ext>
            </a:extLst>
          </p:cNvPr>
          <p:cNvPicPr>
            <a:picLocks noChangeAspect="1"/>
          </p:cNvPicPr>
          <p:nvPr/>
        </p:nvPicPr>
        <p:blipFill rotWithShape="1">
          <a:blip r:embed="rId3"/>
          <a:srcRect b="8037"/>
          <a:stretch/>
        </p:blipFill>
        <p:spPr>
          <a:xfrm>
            <a:off x="387151" y="1432560"/>
            <a:ext cx="8383118" cy="3169920"/>
          </a:xfrm>
          <a:prstGeom prst="rect">
            <a:avLst/>
          </a:prstGeom>
        </p:spPr>
      </p:pic>
      <p:sp>
        <p:nvSpPr>
          <p:cNvPr id="8" name="CuadroTexto 7">
            <a:extLst>
              <a:ext uri="{FF2B5EF4-FFF2-40B4-BE49-F238E27FC236}">
                <a16:creationId xmlns:a16="http://schemas.microsoft.com/office/drawing/2014/main" id="{404A9650-5A1F-4596-AD6F-0B19DE8F3800}"/>
              </a:ext>
            </a:extLst>
          </p:cNvPr>
          <p:cNvSpPr txBox="1"/>
          <p:nvPr/>
        </p:nvSpPr>
        <p:spPr>
          <a:xfrm>
            <a:off x="325120" y="640080"/>
            <a:ext cx="9001760" cy="646331"/>
          </a:xfrm>
          <a:prstGeom prst="rect">
            <a:avLst/>
          </a:prstGeom>
          <a:noFill/>
        </p:spPr>
        <p:txBody>
          <a:bodyPr wrap="square" rtlCol="0">
            <a:spAutoFit/>
          </a:bodyPr>
          <a:lstStyle/>
          <a:p>
            <a:r>
              <a:rPr lang="es-MX" b="1" dirty="0">
                <a:solidFill>
                  <a:srgbClr val="B6004C"/>
                </a:solidFill>
                <a:latin typeface="Segoe UI" panose="020B0502040204020203" pitchFamily="34" charset="0"/>
                <a:cs typeface="Segoe UI" panose="020B0502040204020203" pitchFamily="34" charset="0"/>
              </a:rPr>
              <a:t>Tabla 5. Horas de TDCNR por funcionalidad </a:t>
            </a:r>
          </a:p>
          <a:p>
            <a:r>
              <a:rPr lang="es-MX" b="1" dirty="0">
                <a:solidFill>
                  <a:srgbClr val="B6004C"/>
                </a:solidFill>
                <a:latin typeface="Segoe UI" panose="020B0502040204020203" pitchFamily="34" charset="0"/>
                <a:cs typeface="Segoe UI" panose="020B0502040204020203" pitchFamily="34" charset="0"/>
              </a:rPr>
              <a:t>según sexo y clase geográfica 2017</a:t>
            </a:r>
            <a:endParaRPr lang="es-CO" b="1" dirty="0">
              <a:solidFill>
                <a:srgbClr val="B6004C"/>
              </a:solidFill>
              <a:latin typeface="Segoe UI" panose="020B0502040204020203" pitchFamily="34" charset="0"/>
              <a:cs typeface="Segoe UI" panose="020B0502040204020203" pitchFamily="34" charset="0"/>
            </a:endParaRPr>
          </a:p>
        </p:txBody>
      </p:sp>
      <p:sp>
        <p:nvSpPr>
          <p:cNvPr id="4" name="CuadroTexto 3">
            <a:extLst>
              <a:ext uri="{FF2B5EF4-FFF2-40B4-BE49-F238E27FC236}">
                <a16:creationId xmlns:a16="http://schemas.microsoft.com/office/drawing/2014/main" id="{E3C24A90-7151-45A1-A6BA-B99F4C1A2328}"/>
              </a:ext>
            </a:extLst>
          </p:cNvPr>
          <p:cNvSpPr txBox="1"/>
          <p:nvPr/>
        </p:nvSpPr>
        <p:spPr>
          <a:xfrm>
            <a:off x="302308" y="4755550"/>
            <a:ext cx="5692092" cy="230832"/>
          </a:xfrm>
          <a:prstGeom prst="rect">
            <a:avLst/>
          </a:prstGeom>
          <a:noFill/>
        </p:spPr>
        <p:txBody>
          <a:bodyPr wrap="square" rtlCol="0">
            <a:spAutoFit/>
          </a:bodyPr>
          <a:lstStyle/>
          <a:p>
            <a:r>
              <a:rPr lang="es-MX" sz="900" b="1" dirty="0" smtClean="0">
                <a:latin typeface="Segoe UI" panose="020B0502040204020203" pitchFamily="34" charset="0"/>
                <a:cs typeface="Segoe UI" panose="020B0502040204020203" pitchFamily="34" charset="0"/>
              </a:rPr>
              <a:t>Fuente: DANE </a:t>
            </a:r>
            <a:r>
              <a:rPr lang="mr-IN" sz="900" b="1" dirty="0" smtClean="0">
                <a:latin typeface="Segoe UI" panose="020B0502040204020203" pitchFamily="34" charset="0"/>
                <a:cs typeface="Segoe UI" panose="020B0502040204020203" pitchFamily="34" charset="0"/>
              </a:rPr>
              <a:t>–</a:t>
            </a:r>
            <a:r>
              <a:rPr lang="es-MX" sz="900" b="1" dirty="0" smtClean="0">
                <a:latin typeface="Segoe UI" panose="020B0502040204020203" pitchFamily="34" charset="0"/>
                <a:cs typeface="Segoe UI" panose="020B0502040204020203" pitchFamily="34" charset="0"/>
              </a:rPr>
              <a:t> Cuenta de Satélite de Economía del Cuidado </a:t>
            </a:r>
            <a:r>
              <a:rPr lang="mr-IN" sz="900" b="1" dirty="0" smtClean="0">
                <a:latin typeface="Segoe UI" panose="020B0502040204020203" pitchFamily="34" charset="0"/>
                <a:cs typeface="Segoe UI" panose="020B0502040204020203" pitchFamily="34" charset="0"/>
              </a:rPr>
              <a:t>–</a:t>
            </a:r>
            <a:r>
              <a:rPr lang="es-MX" sz="900" b="1" dirty="0" smtClean="0">
                <a:latin typeface="Segoe UI" panose="020B0502040204020203" pitchFamily="34" charset="0"/>
                <a:cs typeface="Segoe UI" panose="020B0502040204020203" pitchFamily="34" charset="0"/>
              </a:rPr>
              <a:t> CSEC.</a:t>
            </a:r>
            <a:endParaRPr lang="es-CO" sz="900" b="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2900932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404A9650-5A1F-4596-AD6F-0B19DE8F3800}"/>
              </a:ext>
            </a:extLst>
          </p:cNvPr>
          <p:cNvSpPr txBox="1"/>
          <p:nvPr/>
        </p:nvSpPr>
        <p:spPr>
          <a:xfrm>
            <a:off x="271828" y="582637"/>
            <a:ext cx="8232092" cy="338554"/>
          </a:xfrm>
          <a:prstGeom prst="rect">
            <a:avLst/>
          </a:prstGeom>
          <a:noFill/>
        </p:spPr>
        <p:txBody>
          <a:bodyPr wrap="square" rtlCol="0">
            <a:spAutoFit/>
          </a:bodyPr>
          <a:lstStyle/>
          <a:p>
            <a:r>
              <a:rPr lang="es-MX" sz="1600" b="1" dirty="0">
                <a:solidFill>
                  <a:srgbClr val="B6004C"/>
                </a:solidFill>
                <a:latin typeface="Segoe UI" panose="020B0502040204020203" pitchFamily="34" charset="0"/>
                <a:cs typeface="Segoe UI" panose="020B0502040204020203" pitchFamily="34" charset="0"/>
              </a:rPr>
              <a:t>Tabla 6. Horas de TDCNR por </a:t>
            </a:r>
            <a:r>
              <a:rPr lang="es-MX" sz="1600" b="1" dirty="0" smtClean="0">
                <a:solidFill>
                  <a:srgbClr val="B6004C"/>
                </a:solidFill>
                <a:latin typeface="Segoe UI" panose="020B0502040204020203" pitchFamily="34" charset="0"/>
                <a:cs typeface="Segoe UI" panose="020B0502040204020203" pitchFamily="34" charset="0"/>
              </a:rPr>
              <a:t>funcionalidad según </a:t>
            </a:r>
            <a:r>
              <a:rPr lang="es-MX" sz="1600" b="1" dirty="0">
                <a:solidFill>
                  <a:srgbClr val="B6004C"/>
                </a:solidFill>
                <a:latin typeface="Segoe UI" panose="020B0502040204020203" pitchFamily="34" charset="0"/>
                <a:cs typeface="Segoe UI" panose="020B0502040204020203" pitchFamily="34" charset="0"/>
              </a:rPr>
              <a:t>sexo y nivel educativo 2017</a:t>
            </a:r>
            <a:endParaRPr lang="es-CO" sz="1600" b="1" dirty="0">
              <a:solidFill>
                <a:srgbClr val="B6004C"/>
              </a:solidFill>
              <a:latin typeface="Segoe UI" panose="020B0502040204020203" pitchFamily="34" charset="0"/>
              <a:cs typeface="Segoe UI" panose="020B0502040204020203" pitchFamily="34" charset="0"/>
            </a:endParaRPr>
          </a:p>
        </p:txBody>
      </p:sp>
      <p:pic>
        <p:nvPicPr>
          <p:cNvPr id="2" name="Imagen 1">
            <a:extLst>
              <a:ext uri="{FF2B5EF4-FFF2-40B4-BE49-F238E27FC236}">
                <a16:creationId xmlns:a16="http://schemas.microsoft.com/office/drawing/2014/main" id="{87372689-B131-446D-9163-1B97755E8511}"/>
              </a:ext>
            </a:extLst>
          </p:cNvPr>
          <p:cNvPicPr>
            <a:picLocks noChangeAspect="1"/>
          </p:cNvPicPr>
          <p:nvPr/>
        </p:nvPicPr>
        <p:blipFill rotWithShape="1">
          <a:blip r:embed="rId3"/>
          <a:srcRect b="3562"/>
          <a:stretch/>
        </p:blipFill>
        <p:spPr>
          <a:xfrm>
            <a:off x="1518920" y="1076960"/>
            <a:ext cx="6159792" cy="3718561"/>
          </a:xfrm>
          <a:prstGeom prst="rect">
            <a:avLst/>
          </a:prstGeom>
        </p:spPr>
      </p:pic>
      <p:sp>
        <p:nvSpPr>
          <p:cNvPr id="4" name="CuadroTexto 3">
            <a:extLst>
              <a:ext uri="{FF2B5EF4-FFF2-40B4-BE49-F238E27FC236}">
                <a16:creationId xmlns:a16="http://schemas.microsoft.com/office/drawing/2014/main" id="{E3C24A90-7151-45A1-A6BA-B99F4C1A2328}"/>
              </a:ext>
            </a:extLst>
          </p:cNvPr>
          <p:cNvSpPr txBox="1"/>
          <p:nvPr/>
        </p:nvSpPr>
        <p:spPr>
          <a:xfrm>
            <a:off x="302308" y="4786030"/>
            <a:ext cx="5692092" cy="230832"/>
          </a:xfrm>
          <a:prstGeom prst="rect">
            <a:avLst/>
          </a:prstGeom>
          <a:noFill/>
        </p:spPr>
        <p:txBody>
          <a:bodyPr wrap="square" rtlCol="0">
            <a:spAutoFit/>
          </a:bodyPr>
          <a:lstStyle/>
          <a:p>
            <a:r>
              <a:rPr lang="es-MX" sz="900" b="1" dirty="0" smtClean="0">
                <a:latin typeface="Segoe UI" panose="020B0502040204020203" pitchFamily="34" charset="0"/>
                <a:cs typeface="Segoe UI" panose="020B0502040204020203" pitchFamily="34" charset="0"/>
              </a:rPr>
              <a:t>Fuente: DANE </a:t>
            </a:r>
            <a:r>
              <a:rPr lang="mr-IN" sz="900" b="1" dirty="0" smtClean="0">
                <a:latin typeface="Segoe UI" panose="020B0502040204020203" pitchFamily="34" charset="0"/>
                <a:cs typeface="Segoe UI" panose="020B0502040204020203" pitchFamily="34" charset="0"/>
              </a:rPr>
              <a:t>–</a:t>
            </a:r>
            <a:r>
              <a:rPr lang="es-MX" sz="900" b="1" dirty="0" smtClean="0">
                <a:latin typeface="Segoe UI" panose="020B0502040204020203" pitchFamily="34" charset="0"/>
                <a:cs typeface="Segoe UI" panose="020B0502040204020203" pitchFamily="34" charset="0"/>
              </a:rPr>
              <a:t> Cuenta de Satélite de Economía del Cuidado </a:t>
            </a:r>
            <a:r>
              <a:rPr lang="mr-IN" sz="900" b="1" dirty="0" smtClean="0">
                <a:latin typeface="Segoe UI" panose="020B0502040204020203" pitchFamily="34" charset="0"/>
                <a:cs typeface="Segoe UI" panose="020B0502040204020203" pitchFamily="34" charset="0"/>
              </a:rPr>
              <a:t>–</a:t>
            </a:r>
            <a:r>
              <a:rPr lang="es-MX" sz="900" b="1" dirty="0" smtClean="0">
                <a:latin typeface="Segoe UI" panose="020B0502040204020203" pitchFamily="34" charset="0"/>
                <a:cs typeface="Segoe UI" panose="020B0502040204020203" pitchFamily="34" charset="0"/>
              </a:rPr>
              <a:t> CSEC.</a:t>
            </a:r>
            <a:endParaRPr lang="es-CO" sz="900" b="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8379276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4663440" y="0"/>
            <a:ext cx="4480560" cy="51435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3" name="Title 1">
            <a:extLst>
              <a:ext uri="{FF2B5EF4-FFF2-40B4-BE49-F238E27FC236}">
                <a16:creationId xmlns:a16="http://schemas.microsoft.com/office/drawing/2014/main" id="{D1C8B8BB-1CF4-4398-9936-6C63FC57552C}"/>
              </a:ext>
            </a:extLst>
          </p:cNvPr>
          <p:cNvSpPr>
            <a:spLocks noGrp="1"/>
          </p:cNvSpPr>
          <p:nvPr>
            <p:ph type="title"/>
          </p:nvPr>
        </p:nvSpPr>
        <p:spPr>
          <a:xfrm>
            <a:off x="226841" y="485775"/>
            <a:ext cx="8077200" cy="857250"/>
          </a:xfrm>
        </p:spPr>
        <p:txBody>
          <a:bodyPr>
            <a:normAutofit/>
          </a:bodyPr>
          <a:lstStyle/>
          <a:p>
            <a:pPr lvl="1" algn="l"/>
            <a:r>
              <a:rPr lang="es-CO" b="1" dirty="0">
                <a:solidFill>
                  <a:srgbClr val="B6004C"/>
                </a:solidFill>
                <a:latin typeface="Segoe UI" panose="020B0502040204020203" pitchFamily="34" charset="0"/>
                <a:cs typeface="Segoe UI" panose="020B0502040204020203" pitchFamily="34" charset="0"/>
              </a:rPr>
              <a:t>Fase IV: Actualización de </a:t>
            </a:r>
            <a:r>
              <a:rPr lang="es-CO" b="1" dirty="0" smtClean="0">
                <a:solidFill>
                  <a:srgbClr val="B6004C"/>
                </a:solidFill>
                <a:latin typeface="Segoe UI" panose="020B0502040204020203" pitchFamily="34" charset="0"/>
                <a:cs typeface="Segoe UI" panose="020B0502040204020203" pitchFamily="34" charset="0"/>
              </a:rPr>
              <a:t/>
            </a:r>
            <a:br>
              <a:rPr lang="es-CO" b="1" dirty="0" smtClean="0">
                <a:solidFill>
                  <a:srgbClr val="B6004C"/>
                </a:solidFill>
                <a:latin typeface="Segoe UI" panose="020B0502040204020203" pitchFamily="34" charset="0"/>
                <a:cs typeface="Segoe UI" panose="020B0502040204020203" pitchFamily="34" charset="0"/>
              </a:rPr>
            </a:br>
            <a:r>
              <a:rPr lang="es-CO" b="1" dirty="0" smtClean="0">
                <a:solidFill>
                  <a:srgbClr val="B6004C"/>
                </a:solidFill>
                <a:latin typeface="Segoe UI" panose="020B0502040204020203" pitchFamily="34" charset="0"/>
                <a:cs typeface="Segoe UI" panose="020B0502040204020203" pitchFamily="34" charset="0"/>
              </a:rPr>
              <a:t>valor económico </a:t>
            </a:r>
            <a:r>
              <a:rPr lang="es-CO" b="1" dirty="0">
                <a:solidFill>
                  <a:srgbClr val="B6004C"/>
                </a:solidFill>
                <a:latin typeface="Segoe UI" panose="020B0502040204020203" pitchFamily="34" charset="0"/>
                <a:cs typeface="Segoe UI" panose="020B0502040204020203" pitchFamily="34" charset="0"/>
              </a:rPr>
              <a:t>del TDCNR</a:t>
            </a:r>
          </a:p>
        </p:txBody>
      </p:sp>
      <p:sp>
        <p:nvSpPr>
          <p:cNvPr id="5" name="Rectángulo 4">
            <a:extLst>
              <a:ext uri="{FF2B5EF4-FFF2-40B4-BE49-F238E27FC236}">
                <a16:creationId xmlns:a16="http://schemas.microsoft.com/office/drawing/2014/main" id="{2A7B661D-6AEF-4E43-8E6D-1CCB23964B4F}"/>
              </a:ext>
            </a:extLst>
          </p:cNvPr>
          <p:cNvSpPr/>
          <p:nvPr/>
        </p:nvSpPr>
        <p:spPr>
          <a:xfrm>
            <a:off x="5107941" y="823247"/>
            <a:ext cx="3771900" cy="1569660"/>
          </a:xfrm>
          <a:prstGeom prst="rect">
            <a:avLst/>
          </a:prstGeom>
        </p:spPr>
        <p:txBody>
          <a:bodyPr wrap="square">
            <a:spAutoFit/>
          </a:bodyPr>
          <a:lstStyle/>
          <a:p>
            <a:r>
              <a:rPr lang="es-MX" sz="1600" dirty="0">
                <a:latin typeface="Segoe UI" panose="020B0502040204020203" pitchFamily="34" charset="0"/>
                <a:cs typeface="Segoe UI" panose="020B0502040204020203" pitchFamily="34" charset="0"/>
              </a:rPr>
              <a:t>La actualización del valor económico del Trabajo Doméstico y de Cuidado No Remunerado (TDCNR) para el año 2017, se realizó con el marco de la base 2015 de las Cuentas Nacionales de Colombia. </a:t>
            </a:r>
          </a:p>
          <a:p>
            <a:endParaRPr lang="es-MX" sz="1600" dirty="0">
              <a:latin typeface="Segoe UI" panose="020B0502040204020203" pitchFamily="34" charset="0"/>
              <a:cs typeface="Segoe UI" panose="020B0502040204020203" pitchFamily="34" charset="0"/>
            </a:endParaRPr>
          </a:p>
        </p:txBody>
      </p:sp>
      <p:sp>
        <p:nvSpPr>
          <p:cNvPr id="3" name="Rectángulo 2">
            <a:extLst>
              <a:ext uri="{FF2B5EF4-FFF2-40B4-BE49-F238E27FC236}">
                <a16:creationId xmlns:a16="http://schemas.microsoft.com/office/drawing/2014/main" id="{2B7A48D7-26EE-4A5B-996F-E151F7EEFFF0}"/>
              </a:ext>
            </a:extLst>
          </p:cNvPr>
          <p:cNvSpPr/>
          <p:nvPr/>
        </p:nvSpPr>
        <p:spPr>
          <a:xfrm>
            <a:off x="5107940" y="2913644"/>
            <a:ext cx="3700780" cy="1815882"/>
          </a:xfrm>
          <a:prstGeom prst="rect">
            <a:avLst/>
          </a:prstGeom>
        </p:spPr>
        <p:txBody>
          <a:bodyPr wrap="square">
            <a:spAutoFit/>
          </a:bodyPr>
          <a:lstStyle/>
          <a:p>
            <a:r>
              <a:rPr lang="es-MX" sz="1600" dirty="0">
                <a:latin typeface="Segoe UI" panose="020B0502040204020203" pitchFamily="34" charset="0"/>
                <a:cs typeface="Segoe UI" panose="020B0502040204020203" pitchFamily="34" charset="0"/>
              </a:rPr>
              <a:t>Para realizar este ejercicio de actualización del valor </a:t>
            </a:r>
            <a:r>
              <a:rPr lang="es-MX" sz="1600" dirty="0" smtClean="0">
                <a:latin typeface="Segoe UI" panose="020B0502040204020203" pitchFamily="34" charset="0"/>
                <a:cs typeface="Segoe UI" panose="020B0502040204020203" pitchFamily="34" charset="0"/>
              </a:rPr>
              <a:t>TDCNR </a:t>
            </a:r>
            <a:r>
              <a:rPr lang="es-MX" sz="1600" dirty="0">
                <a:latin typeface="Segoe UI" panose="020B0502040204020203" pitchFamily="34" charset="0"/>
                <a:cs typeface="Segoe UI" panose="020B0502040204020203" pitchFamily="34" charset="0"/>
              </a:rPr>
              <a:t>necesariamente se suman a los resultados de la ENUT 2016-</a:t>
            </a:r>
            <a:r>
              <a:rPr lang="es-MX" sz="1600" dirty="0" smtClean="0">
                <a:latin typeface="Segoe UI" panose="020B0502040204020203" pitchFamily="34" charset="0"/>
                <a:cs typeface="Segoe UI" panose="020B0502040204020203" pitchFamily="34" charset="0"/>
              </a:rPr>
              <a:t>201       otras </a:t>
            </a:r>
            <a:r>
              <a:rPr lang="es-MX" sz="1600" dirty="0">
                <a:latin typeface="Segoe UI" panose="020B0502040204020203" pitchFamily="34" charset="0"/>
                <a:cs typeface="Segoe UI" panose="020B0502040204020203" pitchFamily="34" charset="0"/>
              </a:rPr>
              <a:t>fuentes de información estadísticas todas investigaciones realizadas por le DANE</a:t>
            </a:r>
            <a:endParaRPr lang="es-MX" sz="1600" dirty="0"/>
          </a:p>
        </p:txBody>
      </p:sp>
      <p:sp>
        <p:nvSpPr>
          <p:cNvPr id="7" name="Rectángulo 6"/>
          <p:cNvSpPr/>
          <p:nvPr/>
        </p:nvSpPr>
        <p:spPr>
          <a:xfrm>
            <a:off x="5222240" y="2509520"/>
            <a:ext cx="1371600" cy="76200"/>
          </a:xfrm>
          <a:prstGeom prst="rect">
            <a:avLst/>
          </a:prstGeom>
          <a:solidFill>
            <a:srgbClr val="7D629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nvGrpSpPr>
          <p:cNvPr id="9" name="Agrupar 8"/>
          <p:cNvGrpSpPr/>
          <p:nvPr/>
        </p:nvGrpSpPr>
        <p:grpSpPr>
          <a:xfrm>
            <a:off x="711385" y="1900047"/>
            <a:ext cx="3350453" cy="2977894"/>
            <a:chOff x="711385" y="1839087"/>
            <a:chExt cx="3350453" cy="2977894"/>
          </a:xfrm>
        </p:grpSpPr>
        <p:sp>
          <p:nvSpPr>
            <p:cNvPr id="10" name="Forma libre 9"/>
            <p:cNvSpPr/>
            <p:nvPr/>
          </p:nvSpPr>
          <p:spPr>
            <a:xfrm>
              <a:off x="1854384" y="1839087"/>
              <a:ext cx="1064455" cy="691896"/>
            </a:xfrm>
            <a:custGeom>
              <a:avLst/>
              <a:gdLst>
                <a:gd name="connsiteX0" fmla="*/ 0 w 1064455"/>
                <a:gd name="connsiteY0" fmla="*/ 0 h 691896"/>
                <a:gd name="connsiteX1" fmla="*/ 1064455 w 1064455"/>
                <a:gd name="connsiteY1" fmla="*/ 0 h 691896"/>
                <a:gd name="connsiteX2" fmla="*/ 1064455 w 1064455"/>
                <a:gd name="connsiteY2" fmla="*/ 691896 h 691896"/>
                <a:gd name="connsiteX3" fmla="*/ 0 w 1064455"/>
                <a:gd name="connsiteY3" fmla="*/ 691896 h 691896"/>
                <a:gd name="connsiteX4" fmla="*/ 0 w 1064455"/>
                <a:gd name="connsiteY4" fmla="*/ 0 h 691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455" h="691896">
                  <a:moveTo>
                    <a:pt x="0" y="0"/>
                  </a:moveTo>
                  <a:lnTo>
                    <a:pt x="1064455" y="0"/>
                  </a:lnTo>
                  <a:lnTo>
                    <a:pt x="1064455" y="691896"/>
                  </a:lnTo>
                  <a:lnTo>
                    <a:pt x="0" y="691896"/>
                  </a:lnTo>
                  <a:lnTo>
                    <a:pt x="0" y="0"/>
                  </a:lnTo>
                  <a:close/>
                </a:path>
              </a:pathLst>
            </a:custGeom>
            <a:solidFill>
              <a:srgbClr val="B6004C"/>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b="1" kern="1200" dirty="0" smtClean="0"/>
                <a:t>Encuesta Nacional de   Uso del    Tiempo </a:t>
              </a:r>
              <a:r>
                <a:rPr lang="mr-IN" sz="1000" b="1" kern="1200" dirty="0" smtClean="0"/>
                <a:t>–</a:t>
              </a:r>
              <a:r>
                <a:rPr lang="es-ES" sz="1000" b="1" kern="1200" dirty="0" smtClean="0"/>
                <a:t> ENUT</a:t>
              </a:r>
              <a:endParaRPr lang="es-ES" sz="1000" b="1" kern="1200" dirty="0"/>
            </a:p>
          </p:txBody>
        </p:sp>
        <p:sp>
          <p:nvSpPr>
            <p:cNvPr id="11" name="Forma libre 10"/>
            <p:cNvSpPr/>
            <p:nvPr/>
          </p:nvSpPr>
          <p:spPr>
            <a:xfrm>
              <a:off x="1243613" y="2185035"/>
              <a:ext cx="2285998" cy="2285998"/>
            </a:xfrm>
            <a:custGeom>
              <a:avLst/>
              <a:gdLst/>
              <a:ahLst/>
              <a:cxnLst/>
              <a:rect l="0" t="0" r="0" b="0"/>
              <a:pathLst>
                <a:path>
                  <a:moveTo>
                    <a:pt x="1682893" y="135546"/>
                  </a:moveTo>
                  <a:arcTo wR="1142999" hR="1142999" stAng="17891212" swAng="2625610"/>
                </a:path>
              </a:pathLst>
            </a:custGeom>
            <a:noFill/>
            <a:ln>
              <a:solidFill>
                <a:srgbClr val="8D143D"/>
              </a:solidFill>
              <a:prstDash val="dash"/>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2" name="Forma libre 11"/>
            <p:cNvSpPr/>
            <p:nvPr/>
          </p:nvSpPr>
          <p:spPr>
            <a:xfrm>
              <a:off x="2997383" y="2982086"/>
              <a:ext cx="1064455" cy="691896"/>
            </a:xfrm>
            <a:custGeom>
              <a:avLst/>
              <a:gdLst>
                <a:gd name="connsiteX0" fmla="*/ 0 w 1064455"/>
                <a:gd name="connsiteY0" fmla="*/ 0 h 691896"/>
                <a:gd name="connsiteX1" fmla="*/ 1064455 w 1064455"/>
                <a:gd name="connsiteY1" fmla="*/ 0 h 691896"/>
                <a:gd name="connsiteX2" fmla="*/ 1064455 w 1064455"/>
                <a:gd name="connsiteY2" fmla="*/ 691896 h 691896"/>
                <a:gd name="connsiteX3" fmla="*/ 0 w 1064455"/>
                <a:gd name="connsiteY3" fmla="*/ 691896 h 691896"/>
                <a:gd name="connsiteX4" fmla="*/ 0 w 1064455"/>
                <a:gd name="connsiteY4" fmla="*/ 0 h 691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455" h="691896">
                  <a:moveTo>
                    <a:pt x="0" y="0"/>
                  </a:moveTo>
                  <a:lnTo>
                    <a:pt x="1064455" y="0"/>
                  </a:lnTo>
                  <a:lnTo>
                    <a:pt x="1064455" y="691896"/>
                  </a:lnTo>
                  <a:lnTo>
                    <a:pt x="0" y="691896"/>
                  </a:lnTo>
                  <a:lnTo>
                    <a:pt x="0" y="0"/>
                  </a:lnTo>
                  <a:close/>
                </a:path>
              </a:pathLst>
            </a:custGeom>
            <a:solidFill>
              <a:srgbClr val="FF972F"/>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b="1" kern="1200" dirty="0" smtClean="0"/>
                <a:t>Medición de pobreza monetaria y desigualdad</a:t>
              </a:r>
              <a:endParaRPr lang="es-ES" sz="1000" b="1" kern="1200" dirty="0"/>
            </a:p>
          </p:txBody>
        </p:sp>
        <p:sp>
          <p:nvSpPr>
            <p:cNvPr id="13" name="Forma libre 12"/>
            <p:cNvSpPr/>
            <p:nvPr/>
          </p:nvSpPr>
          <p:spPr>
            <a:xfrm>
              <a:off x="1243613" y="2185035"/>
              <a:ext cx="2285998" cy="2285998"/>
            </a:xfrm>
            <a:custGeom>
              <a:avLst/>
              <a:gdLst/>
              <a:ahLst/>
              <a:cxnLst/>
              <a:rect l="0" t="0" r="0" b="0"/>
              <a:pathLst>
                <a:path>
                  <a:moveTo>
                    <a:pt x="2229728" y="1497209"/>
                  </a:moveTo>
                  <a:arcTo wR="1142999" hR="1142999" stAng="1083178" swAng="2625610"/>
                </a:path>
              </a:pathLst>
            </a:custGeom>
            <a:noFill/>
            <a:ln>
              <a:solidFill>
                <a:srgbClr val="FF972F"/>
              </a:solidFill>
              <a:prstDash val="dash"/>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Forma libre 13"/>
            <p:cNvSpPr/>
            <p:nvPr/>
          </p:nvSpPr>
          <p:spPr>
            <a:xfrm>
              <a:off x="1854384" y="4125085"/>
              <a:ext cx="1064455" cy="691896"/>
            </a:xfrm>
            <a:custGeom>
              <a:avLst/>
              <a:gdLst>
                <a:gd name="connsiteX0" fmla="*/ 0 w 1064455"/>
                <a:gd name="connsiteY0" fmla="*/ 0 h 691896"/>
                <a:gd name="connsiteX1" fmla="*/ 1064455 w 1064455"/>
                <a:gd name="connsiteY1" fmla="*/ 0 h 691896"/>
                <a:gd name="connsiteX2" fmla="*/ 1064455 w 1064455"/>
                <a:gd name="connsiteY2" fmla="*/ 691896 h 691896"/>
                <a:gd name="connsiteX3" fmla="*/ 0 w 1064455"/>
                <a:gd name="connsiteY3" fmla="*/ 691896 h 691896"/>
                <a:gd name="connsiteX4" fmla="*/ 0 w 1064455"/>
                <a:gd name="connsiteY4" fmla="*/ 0 h 691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455" h="691896">
                  <a:moveTo>
                    <a:pt x="0" y="0"/>
                  </a:moveTo>
                  <a:lnTo>
                    <a:pt x="1064455" y="0"/>
                  </a:lnTo>
                  <a:lnTo>
                    <a:pt x="1064455" y="691896"/>
                  </a:lnTo>
                  <a:lnTo>
                    <a:pt x="0" y="691896"/>
                  </a:lnTo>
                  <a:lnTo>
                    <a:pt x="0" y="0"/>
                  </a:lnTo>
                  <a:close/>
                </a:path>
              </a:pathLst>
            </a:custGeom>
            <a:solidFill>
              <a:srgbClr val="4FCDBD"/>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b="1" kern="1200" dirty="0" smtClean="0"/>
                <a:t>Cuentas Nacionales</a:t>
              </a:r>
              <a:endParaRPr lang="es-ES" sz="1000" b="1" kern="1200" dirty="0"/>
            </a:p>
          </p:txBody>
        </p:sp>
        <p:sp>
          <p:nvSpPr>
            <p:cNvPr id="15" name="Forma libre 14"/>
            <p:cNvSpPr/>
            <p:nvPr/>
          </p:nvSpPr>
          <p:spPr>
            <a:xfrm>
              <a:off x="1243613" y="2185035"/>
              <a:ext cx="2285998" cy="2285998"/>
            </a:xfrm>
            <a:custGeom>
              <a:avLst/>
              <a:gdLst/>
              <a:ahLst/>
              <a:cxnLst/>
              <a:rect l="0" t="0" r="0" b="0"/>
              <a:pathLst>
                <a:path>
                  <a:moveTo>
                    <a:pt x="603104" y="2150451"/>
                  </a:moveTo>
                  <a:arcTo wR="1142999" hR="1142999" stAng="7091212" swAng="2625610"/>
                </a:path>
              </a:pathLst>
            </a:custGeom>
            <a:noFill/>
            <a:ln>
              <a:solidFill>
                <a:srgbClr val="4FCDBD"/>
              </a:solidFill>
              <a:prstDash val="dash"/>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6" name="Forma libre 15"/>
            <p:cNvSpPr/>
            <p:nvPr/>
          </p:nvSpPr>
          <p:spPr>
            <a:xfrm>
              <a:off x="711385" y="2982086"/>
              <a:ext cx="1064455" cy="691896"/>
            </a:xfrm>
            <a:custGeom>
              <a:avLst/>
              <a:gdLst>
                <a:gd name="connsiteX0" fmla="*/ 0 w 1064455"/>
                <a:gd name="connsiteY0" fmla="*/ 0 h 691896"/>
                <a:gd name="connsiteX1" fmla="*/ 1064455 w 1064455"/>
                <a:gd name="connsiteY1" fmla="*/ 0 h 691896"/>
                <a:gd name="connsiteX2" fmla="*/ 1064455 w 1064455"/>
                <a:gd name="connsiteY2" fmla="*/ 691896 h 691896"/>
                <a:gd name="connsiteX3" fmla="*/ 0 w 1064455"/>
                <a:gd name="connsiteY3" fmla="*/ 691896 h 691896"/>
                <a:gd name="connsiteX4" fmla="*/ 0 w 1064455"/>
                <a:gd name="connsiteY4" fmla="*/ 0 h 691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455" h="691896">
                  <a:moveTo>
                    <a:pt x="0" y="0"/>
                  </a:moveTo>
                  <a:lnTo>
                    <a:pt x="1064455" y="0"/>
                  </a:lnTo>
                  <a:lnTo>
                    <a:pt x="1064455" y="691896"/>
                  </a:lnTo>
                  <a:lnTo>
                    <a:pt x="0" y="691896"/>
                  </a:lnTo>
                  <a:lnTo>
                    <a:pt x="0" y="0"/>
                  </a:lnTo>
                  <a:close/>
                </a:path>
              </a:pathLst>
            </a:custGeom>
            <a:solidFill>
              <a:srgbClr val="154A9B"/>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b="1" kern="1200" dirty="0" smtClean="0"/>
                <a:t>Gran Encuesta Integrada de Hogares - GEIH</a:t>
              </a:r>
              <a:endParaRPr lang="es-ES" sz="1000" b="1" kern="1200" dirty="0"/>
            </a:p>
          </p:txBody>
        </p:sp>
        <p:sp>
          <p:nvSpPr>
            <p:cNvPr id="17" name="Forma libre 16"/>
            <p:cNvSpPr/>
            <p:nvPr/>
          </p:nvSpPr>
          <p:spPr>
            <a:xfrm>
              <a:off x="1243613" y="2185035"/>
              <a:ext cx="2285998" cy="2285998"/>
            </a:xfrm>
            <a:custGeom>
              <a:avLst/>
              <a:gdLst/>
              <a:ahLst/>
              <a:cxnLst/>
              <a:rect l="0" t="0" r="0" b="0"/>
              <a:pathLst>
                <a:path>
                  <a:moveTo>
                    <a:pt x="56269" y="788788"/>
                  </a:moveTo>
                  <a:arcTo wR="1142999" hR="1142999" stAng="11883178" swAng="2625610"/>
                </a:path>
              </a:pathLst>
            </a:custGeom>
            <a:noFill/>
            <a:ln>
              <a:prstDash val="dash"/>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sp>
        <p:nvSpPr>
          <p:cNvPr id="8" name="Rectángulo 7"/>
          <p:cNvSpPr/>
          <p:nvPr/>
        </p:nvSpPr>
        <p:spPr>
          <a:xfrm>
            <a:off x="153000" y="1227137"/>
            <a:ext cx="2763660" cy="307777"/>
          </a:xfrm>
          <a:prstGeom prst="rect">
            <a:avLst/>
          </a:prstGeom>
        </p:spPr>
        <p:txBody>
          <a:bodyPr wrap="none">
            <a:spAutoFit/>
          </a:bodyPr>
          <a:lstStyle/>
          <a:p>
            <a:r>
              <a:rPr lang="es-MX" sz="1400" b="1" dirty="0" smtClean="0">
                <a:latin typeface="Segoe UI" panose="020B0502040204020203" pitchFamily="34" charset="0"/>
                <a:cs typeface="Segoe UI" panose="020B0502040204020203" pitchFamily="34" charset="0"/>
              </a:rPr>
              <a:t>Fuentes </a:t>
            </a:r>
            <a:r>
              <a:rPr lang="es-MX" sz="1400" b="1" dirty="0">
                <a:latin typeface="Segoe UI" panose="020B0502040204020203" pitchFamily="34" charset="0"/>
                <a:cs typeface="Segoe UI" panose="020B0502040204020203" pitchFamily="34" charset="0"/>
              </a:rPr>
              <a:t>de </a:t>
            </a:r>
            <a:r>
              <a:rPr lang="es-MX" sz="1400" b="1" dirty="0" smtClean="0">
                <a:latin typeface="Segoe UI" panose="020B0502040204020203" pitchFamily="34" charset="0"/>
                <a:cs typeface="Segoe UI" panose="020B0502040204020203" pitchFamily="34" charset="0"/>
              </a:rPr>
              <a:t>información - CSEC </a:t>
            </a:r>
            <a:endParaRPr lang="es-ES" sz="1400" b="1" dirty="0"/>
          </a:p>
        </p:txBody>
      </p:sp>
      <p:pic>
        <p:nvPicPr>
          <p:cNvPr id="18" name="Imagen 17" descr="pie-chart.png"/>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1415840" y="4437426"/>
            <a:ext cx="360000" cy="360000"/>
          </a:xfrm>
          <a:prstGeom prst="rect">
            <a:avLst/>
          </a:prstGeom>
        </p:spPr>
      </p:pic>
      <p:pic>
        <p:nvPicPr>
          <p:cNvPr id="19" name="Imagen 18" descr="coin.png"/>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3627120" y="3813005"/>
            <a:ext cx="360000" cy="360000"/>
          </a:xfrm>
          <a:prstGeom prst="rect">
            <a:avLst/>
          </a:prstGeom>
        </p:spPr>
      </p:pic>
      <p:pic>
        <p:nvPicPr>
          <p:cNvPr id="20" name="Imagen 19" descr="house-outline.png"/>
          <p:cNvPicPr>
            <a:picLocks noChangeAspect="1"/>
          </p:cNvPicPr>
          <p:nvPr/>
        </p:nvPicPr>
        <p:blipFill>
          <a:blip r:embed="rId5">
            <a:biLevel thresh="25000"/>
            <a:extLst>
              <a:ext uri="{28A0092B-C50C-407E-A947-70E740481C1C}">
                <a14:useLocalDpi xmlns:a14="http://schemas.microsoft.com/office/drawing/2010/main" val="0"/>
              </a:ext>
            </a:extLst>
          </a:blip>
          <a:stretch>
            <a:fillRect/>
          </a:stretch>
        </p:blipFill>
        <p:spPr>
          <a:xfrm>
            <a:off x="883613" y="2591943"/>
            <a:ext cx="360000" cy="360000"/>
          </a:xfrm>
          <a:prstGeom prst="rect">
            <a:avLst/>
          </a:prstGeom>
        </p:spPr>
      </p:pic>
      <p:pic>
        <p:nvPicPr>
          <p:cNvPr id="21" name="Imagen 20" descr="passage-of-time.png"/>
          <p:cNvPicPr>
            <a:picLocks noChangeAspect="1"/>
          </p:cNvPicPr>
          <p:nvPr/>
        </p:nvPicPr>
        <p:blipFill>
          <a:blip r:embed="rId6">
            <a:biLevel thresh="25000"/>
            <a:extLst>
              <a:ext uri="{28A0092B-C50C-407E-A947-70E740481C1C}">
                <a14:useLocalDpi xmlns:a14="http://schemas.microsoft.com/office/drawing/2010/main" val="0"/>
              </a:ext>
            </a:extLst>
          </a:blip>
          <a:stretch>
            <a:fillRect/>
          </a:stretch>
        </p:blipFill>
        <p:spPr>
          <a:xfrm>
            <a:off x="2997383" y="2032907"/>
            <a:ext cx="360000" cy="360000"/>
          </a:xfrm>
          <a:prstGeom prst="rect">
            <a:avLst/>
          </a:prstGeom>
        </p:spPr>
      </p:pic>
    </p:spTree>
    <p:extLst>
      <p:ext uri="{BB962C8B-B14F-4D97-AF65-F5344CB8AC3E}">
        <p14:creationId xmlns:p14="http://schemas.microsoft.com/office/powerpoint/2010/main" val="33117285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564075" y="422785"/>
            <a:ext cx="6879771" cy="400110"/>
          </a:xfrm>
          <a:prstGeom prst="rect">
            <a:avLst/>
          </a:prstGeom>
          <a:noFill/>
        </p:spPr>
        <p:txBody>
          <a:bodyPr wrap="square" rtlCol="0">
            <a:spAutoFit/>
          </a:bodyPr>
          <a:lstStyle/>
          <a:p>
            <a:r>
              <a:rPr lang="es-ES" sz="2000" b="1" dirty="0" smtClean="0">
                <a:solidFill>
                  <a:srgbClr val="B6004B"/>
                </a:solidFill>
                <a:cs typeface="Arial"/>
              </a:rPr>
              <a:t>Contenido </a:t>
            </a:r>
            <a:endParaRPr lang="es-CO" sz="2000" b="1" dirty="0">
              <a:solidFill>
                <a:srgbClr val="B6004B"/>
              </a:solidFill>
              <a:cs typeface="Arial"/>
            </a:endParaRPr>
          </a:p>
        </p:txBody>
      </p:sp>
      <p:sp>
        <p:nvSpPr>
          <p:cNvPr id="4" name="CuadroTexto 3"/>
          <p:cNvSpPr txBox="1"/>
          <p:nvPr/>
        </p:nvSpPr>
        <p:spPr>
          <a:xfrm>
            <a:off x="959635" y="1358472"/>
            <a:ext cx="7484683" cy="2462213"/>
          </a:xfrm>
          <a:prstGeom prst="rect">
            <a:avLst/>
          </a:prstGeom>
          <a:noFill/>
        </p:spPr>
        <p:txBody>
          <a:bodyPr wrap="square" rtlCol="0">
            <a:spAutoFit/>
          </a:bodyPr>
          <a:lstStyle/>
          <a:p>
            <a:pPr>
              <a:lnSpc>
                <a:spcPct val="200000"/>
              </a:lnSpc>
            </a:pPr>
            <a:r>
              <a:rPr lang="es-EC" sz="1400" b="1" dirty="0">
                <a:solidFill>
                  <a:schemeClr val="tx1">
                    <a:lumMod val="75000"/>
                    <a:lumOff val="25000"/>
                  </a:schemeClr>
                </a:solidFill>
                <a:latin typeface="Segoe UI" panose="020B0502040204020203" pitchFamily="34" charset="0"/>
                <a:cs typeface="Segoe UI" panose="020B0502040204020203" pitchFamily="34" charset="0"/>
              </a:rPr>
              <a:t>1. </a:t>
            </a:r>
            <a:r>
              <a:rPr lang="es-EC" sz="1400" dirty="0">
                <a:solidFill>
                  <a:schemeClr val="tx1">
                    <a:lumMod val="75000"/>
                    <a:lumOff val="25000"/>
                  </a:schemeClr>
                </a:solidFill>
                <a:latin typeface="Segoe UI" panose="020B0502040204020203" pitchFamily="34" charset="0"/>
                <a:cs typeface="Segoe UI" panose="020B0502040204020203" pitchFamily="34" charset="0"/>
              </a:rPr>
              <a:t>Economía del </a:t>
            </a:r>
            <a:r>
              <a:rPr lang="es-EC" sz="1400" dirty="0" smtClean="0">
                <a:solidFill>
                  <a:schemeClr val="tx1">
                    <a:lumMod val="75000"/>
                    <a:lumOff val="25000"/>
                  </a:schemeClr>
                </a:solidFill>
                <a:latin typeface="Segoe UI" panose="020B0502040204020203" pitchFamily="34" charset="0"/>
                <a:cs typeface="Segoe UI" panose="020B0502040204020203" pitchFamily="34" charset="0"/>
              </a:rPr>
              <a:t>cuidado en Colombia.</a:t>
            </a:r>
            <a:endParaRPr lang="es-EC" sz="1400" dirty="0">
              <a:solidFill>
                <a:schemeClr val="tx1">
                  <a:lumMod val="75000"/>
                  <a:lumOff val="25000"/>
                </a:schemeClr>
              </a:solidFill>
              <a:latin typeface="Segoe UI" panose="020B0502040204020203" pitchFamily="34" charset="0"/>
              <a:cs typeface="Segoe UI" panose="020B0502040204020203" pitchFamily="34" charset="0"/>
            </a:endParaRPr>
          </a:p>
          <a:p>
            <a:pPr>
              <a:lnSpc>
                <a:spcPct val="200000"/>
              </a:lnSpc>
            </a:pPr>
            <a:r>
              <a:rPr lang="es-EC" sz="1400" b="1" dirty="0">
                <a:solidFill>
                  <a:schemeClr val="tx1">
                    <a:lumMod val="75000"/>
                    <a:lumOff val="25000"/>
                  </a:schemeClr>
                </a:solidFill>
                <a:latin typeface="Segoe UI" panose="020B0502040204020203" pitchFamily="34" charset="0"/>
                <a:cs typeface="Segoe UI" panose="020B0502040204020203" pitchFamily="34" charset="0"/>
              </a:rPr>
              <a:t>2. </a:t>
            </a:r>
            <a:r>
              <a:rPr lang="es-EC" sz="1400" dirty="0">
                <a:solidFill>
                  <a:schemeClr val="tx1">
                    <a:lumMod val="75000"/>
                    <a:lumOff val="25000"/>
                  </a:schemeClr>
                </a:solidFill>
                <a:latin typeface="Segoe UI" panose="020B0502040204020203" pitchFamily="34" charset="0"/>
                <a:cs typeface="Segoe UI" panose="020B0502040204020203" pitchFamily="34" charset="0"/>
              </a:rPr>
              <a:t>La comisión </a:t>
            </a:r>
            <a:r>
              <a:rPr lang="es-EC" sz="1400" dirty="0" smtClean="0">
                <a:solidFill>
                  <a:schemeClr val="tx1">
                    <a:lumMod val="75000"/>
                    <a:lumOff val="25000"/>
                  </a:schemeClr>
                </a:solidFill>
                <a:latin typeface="Segoe UI" panose="020B0502040204020203" pitchFamily="34" charset="0"/>
                <a:cs typeface="Segoe UI" panose="020B0502040204020203" pitchFamily="34" charset="0"/>
              </a:rPr>
              <a:t>intersectorial.</a:t>
            </a:r>
            <a:endParaRPr lang="es-EC" sz="1400" dirty="0">
              <a:solidFill>
                <a:schemeClr val="tx1">
                  <a:lumMod val="75000"/>
                  <a:lumOff val="25000"/>
                </a:schemeClr>
              </a:solidFill>
              <a:latin typeface="Segoe UI" panose="020B0502040204020203" pitchFamily="34" charset="0"/>
              <a:cs typeface="Segoe UI" panose="020B0502040204020203" pitchFamily="34" charset="0"/>
            </a:endParaRPr>
          </a:p>
          <a:p>
            <a:pPr>
              <a:lnSpc>
                <a:spcPct val="200000"/>
              </a:lnSpc>
            </a:pPr>
            <a:r>
              <a:rPr lang="es-EC" sz="1400" b="1" dirty="0">
                <a:solidFill>
                  <a:schemeClr val="tx1">
                    <a:lumMod val="75000"/>
                    <a:lumOff val="25000"/>
                  </a:schemeClr>
                </a:solidFill>
                <a:latin typeface="Segoe UI" panose="020B0502040204020203" pitchFamily="34" charset="0"/>
                <a:cs typeface="Segoe UI" panose="020B0502040204020203" pitchFamily="34" charset="0"/>
              </a:rPr>
              <a:t>3. Cuenta satélite </a:t>
            </a:r>
            <a:r>
              <a:rPr lang="es-EC" sz="1400" dirty="0">
                <a:solidFill>
                  <a:schemeClr val="tx1">
                    <a:lumMod val="75000"/>
                    <a:lumOff val="25000"/>
                  </a:schemeClr>
                </a:solidFill>
                <a:latin typeface="Segoe UI" panose="020B0502040204020203" pitchFamily="34" charset="0"/>
                <a:cs typeface="Segoe UI" panose="020B0502040204020203" pitchFamily="34" charset="0"/>
              </a:rPr>
              <a:t>de la economía del </a:t>
            </a:r>
            <a:r>
              <a:rPr lang="es-EC" sz="1400" dirty="0" smtClean="0">
                <a:solidFill>
                  <a:schemeClr val="tx1">
                    <a:lumMod val="75000"/>
                    <a:lumOff val="25000"/>
                  </a:schemeClr>
                </a:solidFill>
                <a:latin typeface="Segoe UI" panose="020B0502040204020203" pitchFamily="34" charset="0"/>
                <a:cs typeface="Segoe UI" panose="020B0502040204020203" pitchFamily="34" charset="0"/>
              </a:rPr>
              <a:t>cuidado.</a:t>
            </a:r>
          </a:p>
          <a:p>
            <a:endParaRPr lang="es-EC" sz="1400" b="1" dirty="0" smtClean="0">
              <a:solidFill>
                <a:schemeClr val="tx1">
                  <a:lumMod val="75000"/>
                  <a:lumOff val="25000"/>
                </a:schemeClr>
              </a:solidFill>
              <a:latin typeface="Segoe UI" panose="020B0502040204020203" pitchFamily="34" charset="0"/>
              <a:cs typeface="Segoe UI" panose="020B0502040204020203" pitchFamily="34" charset="0"/>
            </a:endParaRPr>
          </a:p>
          <a:p>
            <a:r>
              <a:rPr lang="es-EC" sz="1400" b="1" dirty="0" smtClean="0">
                <a:solidFill>
                  <a:schemeClr val="tx1">
                    <a:lumMod val="75000"/>
                    <a:lumOff val="25000"/>
                  </a:schemeClr>
                </a:solidFill>
                <a:latin typeface="Segoe UI" panose="020B0502040204020203" pitchFamily="34" charset="0"/>
                <a:cs typeface="Segoe UI" panose="020B0502040204020203" pitchFamily="34" charset="0"/>
              </a:rPr>
              <a:t>4. </a:t>
            </a:r>
            <a:r>
              <a:rPr lang="es-EC" sz="1400" dirty="0" smtClean="0">
                <a:solidFill>
                  <a:schemeClr val="tx1">
                    <a:lumMod val="75000"/>
                    <a:lumOff val="25000"/>
                  </a:schemeClr>
                </a:solidFill>
                <a:latin typeface="Segoe UI" panose="020B0502040204020203" pitchFamily="34" charset="0"/>
                <a:cs typeface="Segoe UI" panose="020B0502040204020203" pitchFamily="34" charset="0"/>
              </a:rPr>
              <a:t>¿</a:t>
            </a:r>
            <a:r>
              <a:rPr lang="es-ES" sz="1400" dirty="0" smtClean="0">
                <a:solidFill>
                  <a:schemeClr val="tx1">
                    <a:lumMod val="75000"/>
                    <a:lumOff val="25000"/>
                  </a:schemeClr>
                </a:solidFill>
                <a:latin typeface="Segoe UI" panose="020B0502040204020203" pitchFamily="34" charset="0"/>
                <a:cs typeface="Segoe UI" panose="020B0502040204020203" pitchFamily="34" charset="0"/>
              </a:rPr>
              <a:t>La </a:t>
            </a:r>
            <a:r>
              <a:rPr lang="es-ES" sz="1400" dirty="0">
                <a:solidFill>
                  <a:schemeClr val="tx1">
                    <a:lumMod val="75000"/>
                    <a:lumOff val="25000"/>
                  </a:schemeClr>
                </a:solidFill>
                <a:latin typeface="Segoe UI" panose="020B0502040204020203" pitchFamily="34" charset="0"/>
                <a:cs typeface="Segoe UI" panose="020B0502040204020203" pitchFamily="34" charset="0"/>
              </a:rPr>
              <a:t>carga de trabajo al interior del hogar y los estereotipos como barreras en </a:t>
            </a:r>
            <a:r>
              <a:rPr lang="es-ES" sz="1400" dirty="0" smtClean="0">
                <a:solidFill>
                  <a:schemeClr val="tx1">
                    <a:lumMod val="75000"/>
                    <a:lumOff val="25000"/>
                  </a:schemeClr>
                </a:solidFill>
                <a:latin typeface="Segoe UI" panose="020B0502040204020203" pitchFamily="34" charset="0"/>
                <a:cs typeface="Segoe UI" panose="020B0502040204020203" pitchFamily="34" charset="0"/>
              </a:rPr>
              <a:t>mercado laboral </a:t>
            </a:r>
            <a:r>
              <a:rPr lang="es-ES" sz="1400" dirty="0">
                <a:solidFill>
                  <a:schemeClr val="tx1">
                    <a:lumMod val="75000"/>
                    <a:lumOff val="25000"/>
                  </a:schemeClr>
                </a:solidFill>
                <a:latin typeface="Segoe UI" panose="020B0502040204020203" pitchFamily="34" charset="0"/>
                <a:cs typeface="Segoe UI" panose="020B0502040204020203" pitchFamily="34" charset="0"/>
              </a:rPr>
              <a:t>y educación </a:t>
            </a:r>
            <a:r>
              <a:rPr lang="es-ES" sz="1400" dirty="0" smtClean="0">
                <a:solidFill>
                  <a:schemeClr val="tx1">
                    <a:lumMod val="75000"/>
                    <a:lumOff val="25000"/>
                  </a:schemeClr>
                </a:solidFill>
                <a:latin typeface="Segoe UI" panose="020B0502040204020203" pitchFamily="34" charset="0"/>
                <a:cs typeface="Segoe UI" panose="020B0502040204020203" pitchFamily="34" charset="0"/>
              </a:rPr>
              <a:t>superior?</a:t>
            </a:r>
            <a:endParaRPr lang="es-ES" sz="1400" dirty="0">
              <a:solidFill>
                <a:schemeClr val="tx1">
                  <a:lumMod val="75000"/>
                  <a:lumOff val="25000"/>
                </a:schemeClr>
              </a:solidFill>
              <a:latin typeface="Segoe UI" panose="020B0502040204020203" pitchFamily="34" charset="0"/>
              <a:cs typeface="Segoe UI" panose="020B0502040204020203" pitchFamily="34" charset="0"/>
            </a:endParaRPr>
          </a:p>
          <a:p>
            <a:pPr marL="177800" indent="-177800">
              <a:lnSpc>
                <a:spcPct val="200000"/>
              </a:lnSpc>
            </a:pPr>
            <a:r>
              <a:rPr lang="es-EC" sz="1400" b="1" dirty="0">
                <a:solidFill>
                  <a:schemeClr val="tx1">
                    <a:lumMod val="75000"/>
                    <a:lumOff val="25000"/>
                  </a:schemeClr>
                </a:solidFill>
                <a:latin typeface="Segoe UI" panose="020B0502040204020203" pitchFamily="34" charset="0"/>
                <a:cs typeface="Segoe UI" panose="020B0502040204020203" pitchFamily="34" charset="0"/>
              </a:rPr>
              <a:t>5</a:t>
            </a:r>
            <a:r>
              <a:rPr lang="es-EC" sz="1400" b="1" dirty="0" smtClean="0">
                <a:solidFill>
                  <a:schemeClr val="tx1">
                    <a:lumMod val="75000"/>
                    <a:lumOff val="25000"/>
                  </a:schemeClr>
                </a:solidFill>
                <a:latin typeface="Segoe UI" panose="020B0502040204020203" pitchFamily="34" charset="0"/>
                <a:cs typeface="Segoe UI" panose="020B0502040204020203" pitchFamily="34" charset="0"/>
              </a:rPr>
              <a:t>. </a:t>
            </a:r>
            <a:r>
              <a:rPr lang="es-EC" sz="1400" dirty="0">
                <a:solidFill>
                  <a:schemeClr val="tx1">
                    <a:lumMod val="75000"/>
                    <a:lumOff val="25000"/>
                  </a:schemeClr>
                </a:solidFill>
                <a:latin typeface="Segoe UI" panose="020B0502040204020203" pitchFamily="34" charset="0"/>
                <a:cs typeface="Segoe UI" panose="020B0502040204020203" pitchFamily="34" charset="0"/>
              </a:rPr>
              <a:t>Retos de la política </a:t>
            </a:r>
            <a:r>
              <a:rPr lang="es-EC" sz="1400" dirty="0" smtClean="0">
                <a:solidFill>
                  <a:schemeClr val="tx1">
                    <a:lumMod val="75000"/>
                    <a:lumOff val="25000"/>
                  </a:schemeClr>
                </a:solidFill>
                <a:latin typeface="Segoe UI" panose="020B0502040204020203" pitchFamily="34" charset="0"/>
                <a:cs typeface="Segoe UI" panose="020B0502040204020203" pitchFamily="34" charset="0"/>
              </a:rPr>
              <a:t>pública.</a:t>
            </a:r>
            <a:endParaRPr lang="es-EC" sz="1400" dirty="0">
              <a:solidFill>
                <a:schemeClr val="tx1">
                  <a:lumMod val="75000"/>
                  <a:lumOff val="25000"/>
                </a:schemeClr>
              </a:solidFill>
              <a:latin typeface="Segoe UI" panose="020B0502040204020203" pitchFamily="34" charset="0"/>
              <a:cs typeface="Segoe UI" panose="020B0502040204020203" pitchFamily="34" charset="0"/>
            </a:endParaRPr>
          </a:p>
        </p:txBody>
      </p:sp>
      <p:cxnSp>
        <p:nvCxnSpPr>
          <p:cNvPr id="5" name="Conector recto 4">
            <a:extLst>
              <a:ext uri="{FF2B5EF4-FFF2-40B4-BE49-F238E27FC236}">
                <a16:creationId xmlns:a16="http://schemas.microsoft.com/office/drawing/2014/main" id="{E4AE0950-76D4-466D-9456-34D9FC33E6CF}"/>
              </a:ext>
            </a:extLst>
          </p:cNvPr>
          <p:cNvCxnSpPr/>
          <p:nvPr/>
        </p:nvCxnSpPr>
        <p:spPr>
          <a:xfrm>
            <a:off x="677412" y="822895"/>
            <a:ext cx="981307" cy="0"/>
          </a:xfrm>
          <a:prstGeom prst="line">
            <a:avLst/>
          </a:prstGeom>
          <a:ln w="41275">
            <a:solidFill>
              <a:srgbClr val="B6004C"/>
            </a:solidFill>
          </a:ln>
          <a:effectLst/>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848334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B3B72E60-AF09-44B5-A8D2-B831BF3A4E11}"/>
              </a:ext>
            </a:extLst>
          </p:cNvPr>
          <p:cNvPicPr>
            <a:picLocks noChangeAspect="1"/>
          </p:cNvPicPr>
          <p:nvPr/>
        </p:nvPicPr>
        <p:blipFill rotWithShape="1">
          <a:blip r:embed="rId3"/>
          <a:srcRect b="6539"/>
          <a:stretch/>
        </p:blipFill>
        <p:spPr>
          <a:xfrm>
            <a:off x="402320" y="1801669"/>
            <a:ext cx="8396020" cy="2585580"/>
          </a:xfrm>
          <a:prstGeom prst="rect">
            <a:avLst/>
          </a:prstGeom>
        </p:spPr>
      </p:pic>
      <p:sp>
        <p:nvSpPr>
          <p:cNvPr id="8" name="CuadroTexto 7">
            <a:extLst>
              <a:ext uri="{FF2B5EF4-FFF2-40B4-BE49-F238E27FC236}">
                <a16:creationId xmlns:a16="http://schemas.microsoft.com/office/drawing/2014/main" id="{33AB5C62-6EAE-4573-8536-CA69AA792E8B}"/>
              </a:ext>
            </a:extLst>
          </p:cNvPr>
          <p:cNvSpPr txBox="1"/>
          <p:nvPr/>
        </p:nvSpPr>
        <p:spPr>
          <a:xfrm>
            <a:off x="302308" y="640080"/>
            <a:ext cx="8232092" cy="338554"/>
          </a:xfrm>
          <a:prstGeom prst="rect">
            <a:avLst/>
          </a:prstGeom>
          <a:noFill/>
        </p:spPr>
        <p:txBody>
          <a:bodyPr wrap="square" rtlCol="0">
            <a:spAutoFit/>
          </a:bodyPr>
          <a:lstStyle/>
          <a:p>
            <a:r>
              <a:rPr lang="es-MX" sz="1600" b="1" dirty="0">
                <a:solidFill>
                  <a:srgbClr val="B6004C"/>
                </a:solidFill>
                <a:latin typeface="Segoe UI" panose="020B0502040204020203" pitchFamily="34" charset="0"/>
                <a:cs typeface="Segoe UI" panose="020B0502040204020203" pitchFamily="34" charset="0"/>
              </a:rPr>
              <a:t>Tabla 7. Valor económico del TDCNR en Colombia, según funcionalidad y sexo 2017</a:t>
            </a:r>
            <a:endParaRPr lang="es-CO" sz="1600" b="1" dirty="0">
              <a:solidFill>
                <a:srgbClr val="B6004C"/>
              </a:solidFill>
              <a:latin typeface="Segoe UI" panose="020B0502040204020203" pitchFamily="34" charset="0"/>
              <a:cs typeface="Segoe UI" panose="020B0502040204020203" pitchFamily="34" charset="0"/>
            </a:endParaRPr>
          </a:p>
        </p:txBody>
      </p:sp>
      <p:sp>
        <p:nvSpPr>
          <p:cNvPr id="7" name="CuadroTexto 6">
            <a:extLst>
              <a:ext uri="{FF2B5EF4-FFF2-40B4-BE49-F238E27FC236}">
                <a16:creationId xmlns:a16="http://schemas.microsoft.com/office/drawing/2014/main" id="{E3C24A90-7151-45A1-A6BA-B99F4C1A2328}"/>
              </a:ext>
            </a:extLst>
          </p:cNvPr>
          <p:cNvSpPr txBox="1"/>
          <p:nvPr/>
        </p:nvSpPr>
        <p:spPr>
          <a:xfrm>
            <a:off x="6400800" y="1432837"/>
            <a:ext cx="2362200" cy="276999"/>
          </a:xfrm>
          <a:prstGeom prst="rect">
            <a:avLst/>
          </a:prstGeom>
          <a:noFill/>
        </p:spPr>
        <p:txBody>
          <a:bodyPr wrap="square" rtlCol="0">
            <a:spAutoFit/>
          </a:bodyPr>
          <a:lstStyle/>
          <a:p>
            <a:pPr algn="r"/>
            <a:r>
              <a:rPr lang="es-MX" sz="1200" b="1" dirty="0">
                <a:latin typeface="Segoe UI" panose="020B0502040204020203" pitchFamily="34" charset="0"/>
                <a:cs typeface="Segoe UI" panose="020B0502040204020203" pitchFamily="34" charset="0"/>
              </a:rPr>
              <a:t>Miles de millones de pesos</a:t>
            </a:r>
            <a:endParaRPr lang="es-CO" sz="1200" b="1" dirty="0">
              <a:latin typeface="Segoe UI" panose="020B0502040204020203" pitchFamily="34" charset="0"/>
              <a:cs typeface="Segoe UI" panose="020B0502040204020203" pitchFamily="34" charset="0"/>
            </a:endParaRPr>
          </a:p>
        </p:txBody>
      </p:sp>
      <p:sp>
        <p:nvSpPr>
          <p:cNvPr id="5" name="CuadroTexto 4">
            <a:extLst>
              <a:ext uri="{FF2B5EF4-FFF2-40B4-BE49-F238E27FC236}">
                <a16:creationId xmlns:a16="http://schemas.microsoft.com/office/drawing/2014/main" id="{E3C24A90-7151-45A1-A6BA-B99F4C1A2328}"/>
              </a:ext>
            </a:extLst>
          </p:cNvPr>
          <p:cNvSpPr txBox="1"/>
          <p:nvPr/>
        </p:nvSpPr>
        <p:spPr>
          <a:xfrm>
            <a:off x="302308" y="4643790"/>
            <a:ext cx="5692092" cy="230832"/>
          </a:xfrm>
          <a:prstGeom prst="rect">
            <a:avLst/>
          </a:prstGeom>
          <a:noFill/>
        </p:spPr>
        <p:txBody>
          <a:bodyPr wrap="square" rtlCol="0">
            <a:spAutoFit/>
          </a:bodyPr>
          <a:lstStyle/>
          <a:p>
            <a:r>
              <a:rPr lang="es-MX" sz="900" b="1" dirty="0" smtClean="0">
                <a:latin typeface="Segoe UI" panose="020B0502040204020203" pitchFamily="34" charset="0"/>
                <a:cs typeface="Segoe UI" panose="020B0502040204020203" pitchFamily="34" charset="0"/>
              </a:rPr>
              <a:t>Fuente: DANE </a:t>
            </a:r>
            <a:r>
              <a:rPr lang="mr-IN" sz="900" b="1" dirty="0" smtClean="0">
                <a:latin typeface="Segoe UI" panose="020B0502040204020203" pitchFamily="34" charset="0"/>
                <a:cs typeface="Segoe UI" panose="020B0502040204020203" pitchFamily="34" charset="0"/>
              </a:rPr>
              <a:t>–</a:t>
            </a:r>
            <a:r>
              <a:rPr lang="es-MX" sz="900" b="1" dirty="0" smtClean="0">
                <a:latin typeface="Segoe UI" panose="020B0502040204020203" pitchFamily="34" charset="0"/>
                <a:cs typeface="Segoe UI" panose="020B0502040204020203" pitchFamily="34" charset="0"/>
              </a:rPr>
              <a:t> Cuenta de Satélite de Economía del Cuidado </a:t>
            </a:r>
            <a:r>
              <a:rPr lang="mr-IN" sz="900" b="1" dirty="0" smtClean="0">
                <a:latin typeface="Segoe UI" panose="020B0502040204020203" pitchFamily="34" charset="0"/>
                <a:cs typeface="Segoe UI" panose="020B0502040204020203" pitchFamily="34" charset="0"/>
              </a:rPr>
              <a:t>–</a:t>
            </a:r>
            <a:r>
              <a:rPr lang="es-MX" sz="900" b="1" dirty="0" smtClean="0">
                <a:latin typeface="Segoe UI" panose="020B0502040204020203" pitchFamily="34" charset="0"/>
                <a:cs typeface="Segoe UI" panose="020B0502040204020203" pitchFamily="34" charset="0"/>
              </a:rPr>
              <a:t> CSEC.</a:t>
            </a:r>
            <a:endParaRPr lang="es-CO" sz="900" b="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42643568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a:extLst>
              <a:ext uri="{FF2B5EF4-FFF2-40B4-BE49-F238E27FC236}">
                <a16:creationId xmlns:a16="http://schemas.microsoft.com/office/drawing/2014/main" id="{777A0D32-6E72-4ADB-B0D8-68E6C31615A0}"/>
              </a:ext>
            </a:extLst>
          </p:cNvPr>
          <p:cNvGraphicFramePr>
            <a:graphicFrameLocks noGrp="1"/>
          </p:cNvGraphicFramePr>
          <p:nvPr>
            <p:extLst>
              <p:ext uri="{D42A27DB-BD31-4B8C-83A1-F6EECF244321}">
                <p14:modId xmlns:p14="http://schemas.microsoft.com/office/powerpoint/2010/main" val="2747107658"/>
              </p:ext>
            </p:extLst>
          </p:nvPr>
        </p:nvGraphicFramePr>
        <p:xfrm>
          <a:off x="323850" y="1851025"/>
          <a:ext cx="8586470" cy="2450782"/>
        </p:xfrm>
        <a:graphic>
          <a:graphicData uri="http://schemas.openxmlformats.org/drawingml/2006/table">
            <a:tbl>
              <a:tblPr/>
              <a:tblGrid>
                <a:gridCol w="6676390">
                  <a:extLst>
                    <a:ext uri="{9D8B030D-6E8A-4147-A177-3AD203B41FA5}">
                      <a16:colId xmlns:a16="http://schemas.microsoft.com/office/drawing/2014/main" val="20000"/>
                    </a:ext>
                  </a:extLst>
                </a:gridCol>
                <a:gridCol w="1910080">
                  <a:extLst>
                    <a:ext uri="{9D8B030D-6E8A-4147-A177-3AD203B41FA5}">
                      <a16:colId xmlns:a16="http://schemas.microsoft.com/office/drawing/2014/main" val="20001"/>
                    </a:ext>
                  </a:extLst>
                </a:gridCol>
              </a:tblGrid>
              <a:tr h="194400">
                <a:tc>
                  <a:txBody>
                    <a:bodyPr/>
                    <a:lstStyle/>
                    <a:p>
                      <a:pPr algn="l" fontAlgn="ctr"/>
                      <a:r>
                        <a:rPr lang="es-CO" sz="1050" b="1" i="0" u="none" strike="noStrike" dirty="0">
                          <a:solidFill>
                            <a:srgbClr val="000000"/>
                          </a:solidFill>
                          <a:effectLst/>
                          <a:latin typeface="+mn-lt"/>
                        </a:rPr>
                        <a:t>2017 </a:t>
                      </a:r>
                    </a:p>
                  </a:txBody>
                  <a:tcPr marL="9524" marR="9524" marT="952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CO" sz="1000" b="0" i="0" u="none" strike="noStrike" dirty="0">
                          <a:solidFill>
                            <a:srgbClr val="000000"/>
                          </a:solidFill>
                          <a:effectLst/>
                          <a:latin typeface="+mn-lt"/>
                        </a:rPr>
                        <a:t>Miles de millones de pesos</a:t>
                      </a:r>
                    </a:p>
                  </a:txBody>
                  <a:tcPr marL="9524" marR="9524" marT="952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55561">
                <a:tc>
                  <a:txBody>
                    <a:bodyPr/>
                    <a:lstStyle/>
                    <a:p>
                      <a:pPr algn="l" fontAlgn="t"/>
                      <a:r>
                        <a:rPr lang="es-CO" sz="1400" b="1" i="0" u="none" strike="noStrike" dirty="0">
                          <a:solidFill>
                            <a:srgbClr val="000000"/>
                          </a:solidFill>
                          <a:effectLst/>
                          <a:latin typeface="+mn-lt"/>
                        </a:rPr>
                        <a:t>Valor económico TDCNR</a:t>
                      </a:r>
                    </a:p>
                  </a:txBody>
                  <a:tcPr marL="9524" marR="9524" marT="9521"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ctr"/>
                      <a:r>
                        <a:rPr lang="es-CO" sz="1400" b="1" i="0" u="none" strike="noStrike" dirty="0">
                          <a:solidFill>
                            <a:srgbClr val="000000"/>
                          </a:solidFill>
                          <a:effectLst/>
                          <a:latin typeface="+mn-lt"/>
                        </a:rPr>
                        <a:t>185.722</a:t>
                      </a:r>
                    </a:p>
                  </a:txBody>
                  <a:tcPr marL="9524" marR="9524" marT="9521"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500205">
                <a:tc>
                  <a:txBody>
                    <a:bodyPr/>
                    <a:lstStyle/>
                    <a:p>
                      <a:pPr algn="l" fontAlgn="t"/>
                      <a:r>
                        <a:rPr lang="es-CO" sz="1400" b="0" i="0" u="none" strike="noStrike" dirty="0">
                          <a:solidFill>
                            <a:srgbClr val="000000"/>
                          </a:solidFill>
                          <a:effectLst/>
                          <a:latin typeface="+mn-lt"/>
                        </a:rPr>
                        <a:t>Comercio al por mayor y al por menor; reparación de vehículos automotores y motocicletas; Transporte y almacenamiento; Alojamiento y servicios de comida</a:t>
                      </a:r>
                    </a:p>
                  </a:txBody>
                  <a:tcPr marL="9524" marR="9524" marT="9521" marB="0">
                    <a:lnL>
                      <a:noFill/>
                    </a:lnL>
                    <a:lnR>
                      <a:noFill/>
                    </a:lnR>
                    <a:lnT>
                      <a:noFill/>
                    </a:lnT>
                    <a:lnB>
                      <a:noFill/>
                    </a:lnB>
                  </a:tcPr>
                </a:tc>
                <a:tc>
                  <a:txBody>
                    <a:bodyPr/>
                    <a:lstStyle/>
                    <a:p>
                      <a:pPr algn="r" fontAlgn="ctr"/>
                      <a:r>
                        <a:rPr lang="es-CO" sz="1400" b="0" i="0" u="none" strike="noStrike">
                          <a:solidFill>
                            <a:srgbClr val="000000"/>
                          </a:solidFill>
                          <a:effectLst/>
                          <a:latin typeface="+mn-lt"/>
                        </a:rPr>
                        <a:t>162.507</a:t>
                      </a:r>
                    </a:p>
                  </a:txBody>
                  <a:tcPr marL="9524" marR="9524" marT="9521" marB="0" anchor="ctr">
                    <a:lnL>
                      <a:noFill/>
                    </a:lnL>
                    <a:lnR>
                      <a:noFill/>
                    </a:lnR>
                    <a:lnT>
                      <a:noFill/>
                    </a:lnT>
                    <a:lnB>
                      <a:noFill/>
                    </a:lnB>
                  </a:tcPr>
                </a:tc>
                <a:extLst>
                  <a:ext uri="{0D108BD9-81ED-4DB2-BD59-A6C34878D82A}">
                    <a16:rowId xmlns:a16="http://schemas.microsoft.com/office/drawing/2014/main" val="10002"/>
                  </a:ext>
                </a:extLst>
              </a:tr>
              <a:tr h="744850">
                <a:tc>
                  <a:txBody>
                    <a:bodyPr/>
                    <a:lstStyle/>
                    <a:p>
                      <a:pPr algn="l" fontAlgn="t"/>
                      <a:r>
                        <a:rPr lang="es-CO" sz="1400" b="0" i="0" u="none" strike="noStrike" dirty="0">
                          <a:solidFill>
                            <a:srgbClr val="000000"/>
                          </a:solidFill>
                          <a:effectLst/>
                          <a:latin typeface="+mn-lt"/>
                        </a:rPr>
                        <a:t>Administración pública y defensa; planes de seguridad social de afiliación obligatoria; Educación; Actividades de atención de la salud humana y de servicios sociales</a:t>
                      </a:r>
                    </a:p>
                  </a:txBody>
                  <a:tcPr marL="9524" marR="9524" marT="9521" marB="0">
                    <a:lnL>
                      <a:noFill/>
                    </a:lnL>
                    <a:lnR>
                      <a:noFill/>
                    </a:lnR>
                    <a:lnT>
                      <a:noFill/>
                    </a:lnT>
                    <a:lnB>
                      <a:noFill/>
                    </a:lnB>
                  </a:tcPr>
                </a:tc>
                <a:tc>
                  <a:txBody>
                    <a:bodyPr/>
                    <a:lstStyle/>
                    <a:p>
                      <a:pPr algn="r" fontAlgn="ctr"/>
                      <a:r>
                        <a:rPr lang="es-CO" sz="1400" b="0" i="0" u="none" strike="noStrike" dirty="0">
                          <a:solidFill>
                            <a:srgbClr val="000000"/>
                          </a:solidFill>
                          <a:effectLst/>
                          <a:latin typeface="+mn-lt"/>
                        </a:rPr>
                        <a:t>135.476</a:t>
                      </a:r>
                    </a:p>
                  </a:txBody>
                  <a:tcPr marL="9524" marR="9524" marT="9521" marB="0" anchor="ctr">
                    <a:lnL>
                      <a:noFill/>
                    </a:lnL>
                    <a:lnR>
                      <a:noFill/>
                    </a:lnR>
                    <a:lnT>
                      <a:noFill/>
                    </a:lnT>
                    <a:lnB>
                      <a:noFill/>
                    </a:lnB>
                  </a:tcPr>
                </a:tc>
                <a:extLst>
                  <a:ext uri="{0D108BD9-81ED-4DB2-BD59-A6C34878D82A}">
                    <a16:rowId xmlns:a16="http://schemas.microsoft.com/office/drawing/2014/main" val="10003"/>
                  </a:ext>
                </a:extLst>
              </a:tr>
              <a:tr h="500205">
                <a:tc>
                  <a:txBody>
                    <a:bodyPr/>
                    <a:lstStyle/>
                    <a:p>
                      <a:pPr algn="l" fontAlgn="t"/>
                      <a:r>
                        <a:rPr lang="es-CO" sz="1400" b="0" i="0" u="none" strike="noStrike" dirty="0">
                          <a:solidFill>
                            <a:srgbClr val="000000"/>
                          </a:solidFill>
                          <a:effectLst/>
                          <a:latin typeface="+mn-lt"/>
                        </a:rPr>
                        <a:t>Industrias </a:t>
                      </a:r>
                      <a:r>
                        <a:rPr lang="es-CO" sz="1400" b="0" i="0" u="none" strike="noStrike" dirty="0" smtClean="0">
                          <a:solidFill>
                            <a:srgbClr val="000000"/>
                          </a:solidFill>
                          <a:effectLst/>
                          <a:latin typeface="+mn-lt"/>
                        </a:rPr>
                        <a:t>manufactureras</a:t>
                      </a:r>
                    </a:p>
                    <a:p>
                      <a:pPr algn="l" fontAlgn="t"/>
                      <a:endParaRPr lang="es-CO" sz="1400" b="0" i="0" u="none" strike="noStrike" dirty="0">
                        <a:solidFill>
                          <a:srgbClr val="000000"/>
                        </a:solidFill>
                        <a:effectLst/>
                        <a:latin typeface="+mn-lt"/>
                      </a:endParaRPr>
                    </a:p>
                  </a:txBody>
                  <a:tcPr marL="9524" marR="9524" marT="9521" marB="0">
                    <a:lnL>
                      <a:noFill/>
                    </a:lnL>
                    <a:lnR>
                      <a:noFill/>
                    </a:lnR>
                    <a:lnT>
                      <a:noFill/>
                    </a:lnT>
                    <a:lnB>
                      <a:noFill/>
                    </a:lnB>
                  </a:tcPr>
                </a:tc>
                <a:tc>
                  <a:txBody>
                    <a:bodyPr/>
                    <a:lstStyle/>
                    <a:p>
                      <a:pPr algn="r" fontAlgn="ctr"/>
                      <a:r>
                        <a:rPr lang="es-CO" sz="1400" b="0" i="0" u="none" strike="noStrike" dirty="0">
                          <a:solidFill>
                            <a:srgbClr val="000000"/>
                          </a:solidFill>
                          <a:effectLst/>
                          <a:latin typeface="+mn-lt"/>
                        </a:rPr>
                        <a:t>110.424</a:t>
                      </a:r>
                    </a:p>
                  </a:txBody>
                  <a:tcPr marL="9524" marR="9524" marT="9521" marB="0" anchor="ctr">
                    <a:lnL>
                      <a:noFill/>
                    </a:lnL>
                    <a:lnR>
                      <a:noFill/>
                    </a:lnR>
                    <a:lnT>
                      <a:noFill/>
                    </a:lnT>
                    <a:lnB>
                      <a:noFill/>
                    </a:lnB>
                  </a:tcPr>
                </a:tc>
                <a:extLst>
                  <a:ext uri="{0D108BD9-81ED-4DB2-BD59-A6C34878D82A}">
                    <a16:rowId xmlns:a16="http://schemas.microsoft.com/office/drawing/2014/main" val="10004"/>
                  </a:ext>
                </a:extLst>
              </a:tr>
              <a:tr h="255561">
                <a:tc>
                  <a:txBody>
                    <a:bodyPr/>
                    <a:lstStyle/>
                    <a:p>
                      <a:pPr algn="l" fontAlgn="t"/>
                      <a:r>
                        <a:rPr lang="es-CO" sz="1400" b="0" i="0" u="none" strike="noStrike" dirty="0">
                          <a:solidFill>
                            <a:srgbClr val="000000"/>
                          </a:solidFill>
                          <a:effectLst/>
                          <a:latin typeface="+mn-lt"/>
                        </a:rPr>
                        <a:t>Actividades inmobiliarias</a:t>
                      </a:r>
                    </a:p>
                  </a:txBody>
                  <a:tcPr marL="9524" marR="9524" marT="9521"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r" fontAlgn="ctr"/>
                      <a:r>
                        <a:rPr lang="es-CO" sz="1400" b="0" i="0" u="none" strike="noStrike" dirty="0">
                          <a:solidFill>
                            <a:srgbClr val="000000"/>
                          </a:solidFill>
                          <a:effectLst/>
                          <a:latin typeface="+mn-lt"/>
                        </a:rPr>
                        <a:t>81.015</a:t>
                      </a:r>
                    </a:p>
                  </a:txBody>
                  <a:tcPr marL="9524" marR="9524" marT="9521"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26642" name="1 Rectángulo"/>
          <p:cNvSpPr>
            <a:spLocks noChangeArrowheads="1"/>
          </p:cNvSpPr>
          <p:nvPr/>
        </p:nvSpPr>
        <p:spPr bwMode="auto">
          <a:xfrm>
            <a:off x="323850" y="1389359"/>
            <a:ext cx="85864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r>
              <a:rPr lang="es-CO" altLang="es-CO" sz="1200" b="1" dirty="0">
                <a:solidFill>
                  <a:srgbClr val="8C0240"/>
                </a:solidFill>
                <a:latin typeface="+mn-lt"/>
              </a:rPr>
              <a:t>Valor económico del TDCNR en Colombia, en comparación con el valor agregado de los grupos de actividades más representativos de la economía colombiana. Valores corrientes </a:t>
            </a:r>
            <a:r>
              <a:rPr lang="es-CO" altLang="es-CO" sz="1200" b="1" dirty="0" smtClean="0">
                <a:solidFill>
                  <a:srgbClr val="8C0240"/>
                </a:solidFill>
                <a:latin typeface="+mn-lt"/>
              </a:rPr>
              <a:t>2017</a:t>
            </a:r>
            <a:endParaRPr lang="es-CO" altLang="es-CO" sz="1200" b="1" dirty="0">
              <a:solidFill>
                <a:srgbClr val="8C0240"/>
              </a:solidFill>
              <a:latin typeface="+mn-lt"/>
            </a:endParaRPr>
          </a:p>
        </p:txBody>
      </p:sp>
      <p:sp>
        <p:nvSpPr>
          <p:cNvPr id="26643" name="5 Rectángulo"/>
          <p:cNvSpPr>
            <a:spLocks noChangeArrowheads="1"/>
          </p:cNvSpPr>
          <p:nvPr/>
        </p:nvSpPr>
        <p:spPr bwMode="auto">
          <a:xfrm>
            <a:off x="2900045" y="4301808"/>
            <a:ext cx="6010275"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r>
              <a:rPr lang="es-CO" altLang="es-CO" sz="900">
                <a:latin typeface="+mn-lt"/>
              </a:rPr>
              <a:t>Fuente: </a:t>
            </a:r>
            <a:r>
              <a:rPr lang="es-CO" altLang="es-CO" sz="900" b="1">
                <a:latin typeface="+mn-lt"/>
              </a:rPr>
              <a:t>DANE – Cuenta Satélite de Economía del Cuidado CSEC y principales agregados macroeconómicos.</a:t>
            </a:r>
            <a:endParaRPr lang="es-CO" altLang="es-CO" sz="900">
              <a:latin typeface="+mn-lt"/>
            </a:endParaRPr>
          </a:p>
        </p:txBody>
      </p:sp>
      <p:sp>
        <p:nvSpPr>
          <p:cNvPr id="6" name="object 898">
            <a:extLst>
              <a:ext uri="{FF2B5EF4-FFF2-40B4-BE49-F238E27FC236}">
                <a16:creationId xmlns:a16="http://schemas.microsoft.com/office/drawing/2014/main" id="{F159A414-6A75-4DFF-913C-FF8B717A1D3F}"/>
              </a:ext>
            </a:extLst>
          </p:cNvPr>
          <p:cNvSpPr txBox="1"/>
          <p:nvPr/>
        </p:nvSpPr>
        <p:spPr>
          <a:xfrm>
            <a:off x="323850" y="195263"/>
            <a:ext cx="6551613" cy="307777"/>
          </a:xfrm>
          <a:prstGeom prst="rect">
            <a:avLst/>
          </a:prstGeom>
        </p:spPr>
        <p:txBody>
          <a:bodyPr lIns="0" tIns="0" rIns="0" bIns="0">
            <a:spAutoFit/>
          </a:bodyPr>
          <a:lstStyle/>
          <a:p>
            <a:pPr marL="12700" eaLnBrk="1" fontAlgn="auto" hangingPunct="1">
              <a:spcBef>
                <a:spcPts val="0"/>
              </a:spcBef>
              <a:spcAft>
                <a:spcPts val="0"/>
              </a:spcAft>
              <a:defRPr/>
            </a:pPr>
            <a:r>
              <a:rPr lang="es-CO" sz="2000" b="1" spc="95" dirty="0">
                <a:solidFill>
                  <a:srgbClr val="B6004C"/>
                </a:solidFill>
                <a:cs typeface="Arial"/>
              </a:rPr>
              <a:t>Valor económico del TDCNR 2017 </a:t>
            </a:r>
          </a:p>
        </p:txBody>
      </p:sp>
    </p:spTree>
    <p:extLst>
      <p:ext uri="{BB962C8B-B14F-4D97-AF65-F5344CB8AC3E}">
        <p14:creationId xmlns:p14="http://schemas.microsoft.com/office/powerpoint/2010/main" val="1192706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Rectángulo"/>
          <p:cNvSpPr>
            <a:spLocks noChangeArrowheads="1"/>
          </p:cNvSpPr>
          <p:nvPr/>
        </p:nvSpPr>
        <p:spPr bwMode="auto">
          <a:xfrm>
            <a:off x="243840" y="1400175"/>
            <a:ext cx="84699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r>
              <a:rPr lang="es-CO" altLang="es-CO" sz="1400" b="1" dirty="0">
                <a:solidFill>
                  <a:srgbClr val="8C0240"/>
                </a:solidFill>
                <a:latin typeface="+mn-lt"/>
              </a:rPr>
              <a:t>Estructura porcentual de las horas dedicadas a TDCNR total nacional por sexo según grupos de estratos</a:t>
            </a:r>
          </a:p>
          <a:p>
            <a:r>
              <a:rPr lang="es-CO" altLang="es-CO" sz="1400" b="1" dirty="0">
                <a:solidFill>
                  <a:srgbClr val="8C0240"/>
                </a:solidFill>
                <a:latin typeface="+mn-lt"/>
              </a:rPr>
              <a:t>2017</a:t>
            </a:r>
          </a:p>
        </p:txBody>
      </p:sp>
      <p:sp>
        <p:nvSpPr>
          <p:cNvPr id="39939" name="5 Rectángulo"/>
          <p:cNvSpPr>
            <a:spLocks noChangeArrowheads="1"/>
          </p:cNvSpPr>
          <p:nvPr/>
        </p:nvSpPr>
        <p:spPr bwMode="auto">
          <a:xfrm>
            <a:off x="243839" y="3511550"/>
            <a:ext cx="6554788"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r>
              <a:rPr lang="es-CO" altLang="es-CO" sz="900">
                <a:latin typeface="+mn-lt"/>
              </a:rPr>
              <a:t>Fuente: </a:t>
            </a:r>
            <a:r>
              <a:rPr lang="es-CO" altLang="es-CO" sz="900" b="1">
                <a:latin typeface="+mn-lt"/>
              </a:rPr>
              <a:t>DANE – Cuenta Satélite de Economía del Cuidado CSEC</a:t>
            </a:r>
            <a:endParaRPr lang="es-CO" altLang="es-CO" sz="900">
              <a:latin typeface="+mn-lt"/>
            </a:endParaRPr>
          </a:p>
        </p:txBody>
      </p:sp>
      <p:pic>
        <p:nvPicPr>
          <p:cNvPr id="39940" name="Picture 3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 y="1890361"/>
            <a:ext cx="8469947" cy="1621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ject 898">
            <a:extLst>
              <a:ext uri="{FF2B5EF4-FFF2-40B4-BE49-F238E27FC236}">
                <a16:creationId xmlns:a16="http://schemas.microsoft.com/office/drawing/2014/main" id="{8DF2E005-0923-4E4C-B7AE-800A56C657A2}"/>
              </a:ext>
            </a:extLst>
          </p:cNvPr>
          <p:cNvSpPr txBox="1"/>
          <p:nvPr/>
        </p:nvSpPr>
        <p:spPr>
          <a:xfrm>
            <a:off x="323850" y="195263"/>
            <a:ext cx="6551613" cy="307777"/>
          </a:xfrm>
          <a:prstGeom prst="rect">
            <a:avLst/>
          </a:prstGeom>
        </p:spPr>
        <p:txBody>
          <a:bodyPr lIns="0" tIns="0" rIns="0" bIns="0">
            <a:spAutoFit/>
          </a:bodyPr>
          <a:lstStyle/>
          <a:p>
            <a:pPr marL="12700" eaLnBrk="1" fontAlgn="auto" hangingPunct="1">
              <a:spcBef>
                <a:spcPts val="0"/>
              </a:spcBef>
              <a:spcAft>
                <a:spcPts val="0"/>
              </a:spcAft>
              <a:defRPr/>
            </a:pPr>
            <a:r>
              <a:rPr lang="es-CO" sz="2000" b="1" spc="95" dirty="0">
                <a:solidFill>
                  <a:srgbClr val="B6004C"/>
                </a:solidFill>
                <a:latin typeface="+mj-lt"/>
                <a:cs typeface="Arial"/>
              </a:rPr>
              <a:t>Indicadores de contexto 2017</a:t>
            </a:r>
          </a:p>
        </p:txBody>
      </p:sp>
      <p:sp>
        <p:nvSpPr>
          <p:cNvPr id="10" name="CuadroTexto 9">
            <a:extLst>
              <a:ext uri="{FF2B5EF4-FFF2-40B4-BE49-F238E27FC236}">
                <a16:creationId xmlns:a16="http://schemas.microsoft.com/office/drawing/2014/main" id="{9AD97AE2-4526-4C1F-98B2-3E85D99BE9FD}"/>
              </a:ext>
            </a:extLst>
          </p:cNvPr>
          <p:cNvSpPr txBox="1"/>
          <p:nvPr/>
        </p:nvSpPr>
        <p:spPr>
          <a:xfrm>
            <a:off x="7840663" y="1696085"/>
            <a:ext cx="1008062" cy="260350"/>
          </a:xfrm>
          <a:prstGeom prst="rect">
            <a:avLst/>
          </a:prstGeom>
          <a:noFill/>
        </p:spPr>
        <p:txBody>
          <a:bodyPr>
            <a:spAutoFit/>
          </a:bodyPr>
          <a:lstStyle/>
          <a:p>
            <a:pPr>
              <a:defRPr/>
            </a:pPr>
            <a:r>
              <a:rPr lang="es-CO" sz="1050" dirty="0"/>
              <a:t>Porcentaje</a:t>
            </a:r>
          </a:p>
        </p:txBody>
      </p:sp>
    </p:spTree>
    <p:extLst>
      <p:ext uri="{BB962C8B-B14F-4D97-AF65-F5344CB8AC3E}">
        <p14:creationId xmlns:p14="http://schemas.microsoft.com/office/powerpoint/2010/main" val="29038957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553"/>
          <p:cNvSpPr txBox="1">
            <a:spLocks/>
          </p:cNvSpPr>
          <p:nvPr/>
        </p:nvSpPr>
        <p:spPr>
          <a:xfrm>
            <a:off x="485974" y="1321631"/>
            <a:ext cx="8244121" cy="2319225"/>
          </a:xfrm>
          <a:prstGeom prst="rect">
            <a:avLst/>
          </a:prstGeom>
        </p:spPr>
        <p:txBody>
          <a:bodyPr vert="horz" wrap="square" lIns="0" tIns="15875" rIns="0" bIns="0"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spcBef>
                <a:spcPts val="125"/>
              </a:spcBef>
              <a:buNone/>
            </a:pPr>
            <a:r>
              <a:rPr lang="es-CO" sz="2800" b="1" dirty="0" smtClean="0">
                <a:solidFill>
                  <a:srgbClr val="B6004B"/>
                </a:solidFill>
                <a:cs typeface="Arial" panose="020B0604020202020204" pitchFamily="34" charset="0"/>
              </a:rPr>
              <a:t>4. La carga de trabajo al interior del hogar y los estereotipos como barreras en mercado laboral y educación superior</a:t>
            </a:r>
          </a:p>
          <a:p>
            <a:pPr marL="0" indent="0" algn="r">
              <a:spcBef>
                <a:spcPts val="125"/>
              </a:spcBef>
              <a:buNone/>
            </a:pPr>
            <a:endParaRPr lang="es-CO" b="1" dirty="0" smtClean="0">
              <a:solidFill>
                <a:srgbClr val="B6004B"/>
              </a:solidFill>
              <a:cs typeface="Arial" panose="020B0604020202020204" pitchFamily="34" charset="0"/>
            </a:endParaRPr>
          </a:p>
          <a:p>
            <a:pPr marL="0" indent="0" algn="r">
              <a:spcBef>
                <a:spcPts val="125"/>
              </a:spcBef>
              <a:buFont typeface="Arial"/>
              <a:buNone/>
            </a:pPr>
            <a:endParaRPr lang="es-ES" b="1" dirty="0" smtClean="0">
              <a:solidFill>
                <a:srgbClr val="B6004B"/>
              </a:solidFill>
              <a:cs typeface="Arial" panose="020B0604020202020204" pitchFamily="34" charset="0"/>
            </a:endParaRPr>
          </a:p>
        </p:txBody>
      </p:sp>
      <p:sp>
        <p:nvSpPr>
          <p:cNvPr id="3" name="object 553"/>
          <p:cNvSpPr txBox="1">
            <a:spLocks/>
          </p:cNvSpPr>
          <p:nvPr/>
        </p:nvSpPr>
        <p:spPr>
          <a:xfrm>
            <a:off x="485975" y="2573577"/>
            <a:ext cx="8244121" cy="829073"/>
          </a:xfrm>
          <a:prstGeom prst="rect">
            <a:avLst/>
          </a:prstGeom>
        </p:spPr>
        <p:txBody>
          <a:bodyPr vert="horz" wrap="square" lIns="0" tIns="15875" rIns="0" bIns="0"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spcBef>
                <a:spcPts val="125"/>
              </a:spcBef>
              <a:buFont typeface="Arial"/>
              <a:buNone/>
            </a:pPr>
            <a:endParaRPr lang="es-ES" sz="2800" b="1" dirty="0" smtClean="0">
              <a:solidFill>
                <a:schemeClr val="tx1">
                  <a:lumMod val="75000"/>
                  <a:lumOff val="25000"/>
                </a:schemeClr>
              </a:solidFill>
              <a:cs typeface="Arial" panose="020B0604020202020204" pitchFamily="34" charset="0"/>
            </a:endParaRPr>
          </a:p>
          <a:p>
            <a:pPr marL="0" indent="0" algn="r">
              <a:spcBef>
                <a:spcPts val="125"/>
              </a:spcBef>
              <a:buNone/>
            </a:pPr>
            <a:r>
              <a:rPr lang="es-ES" sz="2400" b="1" dirty="0" smtClean="0">
                <a:solidFill>
                  <a:srgbClr val="404040"/>
                </a:solidFill>
                <a:cs typeface="Arial"/>
              </a:rPr>
              <a:t>Las brechas por cerrar en Colombia</a:t>
            </a:r>
            <a:endParaRPr lang="es-ES" sz="2400" b="1" dirty="0" smtClean="0">
              <a:solidFill>
                <a:schemeClr val="tx1">
                  <a:lumMod val="75000"/>
                  <a:lumOff val="25000"/>
                </a:schemeClr>
              </a:solidFill>
              <a:cs typeface="Arial" panose="020B0604020202020204" pitchFamily="34" charset="0"/>
            </a:endParaRPr>
          </a:p>
        </p:txBody>
      </p:sp>
    </p:spTree>
    <p:extLst>
      <p:ext uri="{BB962C8B-B14F-4D97-AF65-F5344CB8AC3E}">
        <p14:creationId xmlns:p14="http://schemas.microsoft.com/office/powerpoint/2010/main" val="3728413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382688" y="572379"/>
            <a:ext cx="8490065" cy="246221"/>
          </a:xfrm>
          <a:prstGeom prst="rect">
            <a:avLst/>
          </a:prstGeom>
        </p:spPr>
        <p:txBody>
          <a:bodyPr vert="horz" wrap="square" lIns="0" tIns="0" rIns="0" bIns="0" rtlCol="0">
            <a:spAutoFit/>
          </a:bodyPr>
          <a:lstStyle/>
          <a:p>
            <a:pPr marL="12700"/>
            <a:r>
              <a:rPr lang="es-ES" sz="1600" b="1" dirty="0" smtClean="0">
                <a:solidFill>
                  <a:srgbClr val="B6004B"/>
                </a:solidFill>
                <a:latin typeface="Arial"/>
                <a:cs typeface="Arial"/>
              </a:rPr>
              <a:t>Mercado Laboral </a:t>
            </a:r>
            <a:r>
              <a:rPr lang="es-CO" sz="1600" b="1" dirty="0" smtClean="0">
                <a:solidFill>
                  <a:srgbClr val="B6004B"/>
                </a:solidFill>
                <a:latin typeface="Arial"/>
                <a:cs typeface="Arial"/>
              </a:rPr>
              <a:t> – </a:t>
            </a:r>
            <a:r>
              <a:rPr lang="es-ES" sz="1600" b="1" dirty="0" smtClean="0">
                <a:solidFill>
                  <a:srgbClr val="B6004B"/>
                </a:solidFill>
                <a:latin typeface="Arial"/>
                <a:cs typeface="Arial"/>
              </a:rPr>
              <a:t>Panorama general según sexo</a:t>
            </a:r>
            <a:endParaRPr lang="es-CO" sz="1600" b="1" dirty="0">
              <a:solidFill>
                <a:srgbClr val="B6004B"/>
              </a:solidFill>
              <a:latin typeface="Arial"/>
              <a:cs typeface="Arial"/>
            </a:endParaRPr>
          </a:p>
        </p:txBody>
      </p:sp>
      <p:grpSp>
        <p:nvGrpSpPr>
          <p:cNvPr id="15" name="Grupo 14"/>
          <p:cNvGrpSpPr/>
          <p:nvPr/>
        </p:nvGrpSpPr>
        <p:grpSpPr>
          <a:xfrm>
            <a:off x="203391" y="1047051"/>
            <a:ext cx="8558551" cy="2912995"/>
            <a:chOff x="144540" y="1186355"/>
            <a:chExt cx="8558551" cy="2912995"/>
          </a:xfrm>
        </p:grpSpPr>
        <p:sp>
          <p:nvSpPr>
            <p:cNvPr id="5" name="11 Rectángulo"/>
            <p:cNvSpPr/>
            <p:nvPr/>
          </p:nvSpPr>
          <p:spPr>
            <a:xfrm>
              <a:off x="144540" y="3889939"/>
              <a:ext cx="3870465" cy="2094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00" i="1" dirty="0">
                  <a:solidFill>
                    <a:schemeClr val="tx1"/>
                  </a:solidFill>
                  <a:cs typeface="Arial" pitchFamily="34" charset="0"/>
                </a:rPr>
                <a:t>Fuente: DANE – Gran Encuesta Integrada de Hogares, </a:t>
              </a:r>
              <a:r>
                <a:rPr lang="es-MX" sz="800" i="1" dirty="0" smtClean="0">
                  <a:solidFill>
                    <a:schemeClr val="tx1"/>
                  </a:solidFill>
                  <a:cs typeface="Arial" pitchFamily="34" charset="0"/>
                </a:rPr>
                <a:t>GEIH. Tasa de desempleo del trimestre móvil ,serie no </a:t>
              </a:r>
              <a:r>
                <a:rPr lang="es-MX" sz="800" i="1" dirty="0" err="1" smtClean="0">
                  <a:solidFill>
                    <a:schemeClr val="tx1"/>
                  </a:solidFill>
                  <a:cs typeface="Arial" pitchFamily="34" charset="0"/>
                </a:rPr>
                <a:t>desestacionalizada</a:t>
              </a:r>
              <a:r>
                <a:rPr lang="es-MX" sz="800" i="1" dirty="0" smtClean="0">
                  <a:solidFill>
                    <a:schemeClr val="tx1"/>
                  </a:solidFill>
                  <a:cs typeface="Arial" pitchFamily="34" charset="0"/>
                </a:rPr>
                <a:t>. </a:t>
              </a:r>
              <a:endParaRPr lang="es-MX" sz="800" i="1" u="sng" dirty="0" smtClean="0">
                <a:solidFill>
                  <a:srgbClr val="FF0000"/>
                </a:solidFill>
                <a:cs typeface="Arial" pitchFamily="34" charset="0"/>
              </a:endParaRPr>
            </a:p>
          </p:txBody>
        </p:sp>
        <p:sp>
          <p:nvSpPr>
            <p:cNvPr id="3" name="Rectángulo 2"/>
            <p:cNvSpPr/>
            <p:nvPr/>
          </p:nvSpPr>
          <p:spPr>
            <a:xfrm>
              <a:off x="4986365" y="1186355"/>
              <a:ext cx="3716726" cy="430887"/>
            </a:xfrm>
            <a:prstGeom prst="rect">
              <a:avLst/>
            </a:prstGeom>
          </p:spPr>
          <p:txBody>
            <a:bodyPr wrap="square">
              <a:spAutoFit/>
            </a:bodyPr>
            <a:lstStyle/>
            <a:p>
              <a:pPr marL="12700" algn="ctr"/>
              <a:r>
                <a:rPr lang="es-ES" sz="1100" b="1" i="1" dirty="0" smtClean="0">
                  <a:cs typeface="Arial"/>
                </a:rPr>
                <a:t>Brecha en la tasa de desempleo (hombres-mujeres), 2008-2018</a:t>
              </a:r>
              <a:endParaRPr lang="es-CO" sz="1100" b="1" i="1" dirty="0">
                <a:cs typeface="Arial"/>
              </a:endParaRPr>
            </a:p>
          </p:txBody>
        </p:sp>
        <p:sp>
          <p:nvSpPr>
            <p:cNvPr id="12" name="11 Rectángulo"/>
            <p:cNvSpPr/>
            <p:nvPr/>
          </p:nvSpPr>
          <p:spPr>
            <a:xfrm>
              <a:off x="4749741" y="3448466"/>
              <a:ext cx="3875760" cy="2614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00" i="1" dirty="0">
                  <a:solidFill>
                    <a:schemeClr val="tx1"/>
                  </a:solidFill>
                  <a:cs typeface="Arial" pitchFamily="34" charset="0"/>
                </a:rPr>
                <a:t>Fuente: DANE – Gran Encuesta Integrada de Hogares, GEIH. </a:t>
              </a:r>
              <a:r>
                <a:rPr lang="es-MX" sz="800" i="1" dirty="0" smtClean="0">
                  <a:solidFill>
                    <a:schemeClr val="tx1"/>
                  </a:solidFill>
                  <a:cs typeface="Arial" pitchFamily="34" charset="0"/>
                </a:rPr>
                <a:t>Cálculos con tasa </a:t>
              </a:r>
              <a:r>
                <a:rPr lang="es-MX" sz="800" i="1" dirty="0">
                  <a:solidFill>
                    <a:schemeClr val="tx1"/>
                  </a:solidFill>
                  <a:cs typeface="Arial" pitchFamily="34" charset="0"/>
                </a:rPr>
                <a:t>de desempleo del trimestre móvil marzo-mayo. </a:t>
              </a:r>
              <a:r>
                <a:rPr lang="es-MX" sz="800" i="1" dirty="0" smtClean="0">
                  <a:solidFill>
                    <a:schemeClr val="tx1"/>
                  </a:solidFill>
                  <a:cs typeface="Arial" pitchFamily="34" charset="0"/>
                </a:rPr>
                <a:t>Cifras en puntos porcentuales.</a:t>
              </a:r>
              <a:endParaRPr lang="es-MX" sz="800" i="1" u="sng" dirty="0">
                <a:solidFill>
                  <a:srgbClr val="FF0000"/>
                </a:solidFill>
                <a:cs typeface="Arial" pitchFamily="34" charset="0"/>
              </a:endParaRPr>
            </a:p>
          </p:txBody>
        </p:sp>
      </p:grpSp>
      <p:cxnSp>
        <p:nvCxnSpPr>
          <p:cNvPr id="13" name="Conector recto 12">
            <a:extLst>
              <a:ext uri="{FF2B5EF4-FFF2-40B4-BE49-F238E27FC236}">
                <a16:creationId xmlns:a16="http://schemas.microsoft.com/office/drawing/2014/main" id="{E4AE0950-76D4-466D-9456-34D9FC33E6CF}"/>
              </a:ext>
            </a:extLst>
          </p:cNvPr>
          <p:cNvCxnSpPr/>
          <p:nvPr/>
        </p:nvCxnSpPr>
        <p:spPr>
          <a:xfrm>
            <a:off x="382688" y="876841"/>
            <a:ext cx="981307" cy="0"/>
          </a:xfrm>
          <a:prstGeom prst="line">
            <a:avLst/>
          </a:prstGeom>
          <a:ln w="41275">
            <a:solidFill>
              <a:srgbClr val="B6004C"/>
            </a:solidFill>
          </a:ln>
          <a:effectLst/>
        </p:spPr>
        <p:style>
          <a:lnRef idx="2">
            <a:schemeClr val="dk1"/>
          </a:lnRef>
          <a:fillRef idx="0">
            <a:schemeClr val="dk1"/>
          </a:fillRef>
          <a:effectRef idx="1">
            <a:schemeClr val="dk1"/>
          </a:effectRef>
          <a:fontRef idx="minor">
            <a:schemeClr val="tx1"/>
          </a:fontRef>
        </p:style>
      </p:cxnSp>
      <p:sp>
        <p:nvSpPr>
          <p:cNvPr id="11" name="Rectángulo 10"/>
          <p:cNvSpPr/>
          <p:nvPr/>
        </p:nvSpPr>
        <p:spPr>
          <a:xfrm>
            <a:off x="280501" y="4229137"/>
            <a:ext cx="3830249" cy="646331"/>
          </a:xfrm>
          <a:prstGeom prst="rect">
            <a:avLst/>
          </a:prstGeom>
          <a:solidFill>
            <a:schemeClr val="bg1">
              <a:lumMod val="95000"/>
            </a:schemeClr>
          </a:solidFill>
        </p:spPr>
        <p:txBody>
          <a:bodyPr wrap="square">
            <a:spAutoFit/>
          </a:bodyPr>
          <a:lstStyle/>
          <a:p>
            <a:pPr marL="12700" algn="ctr"/>
            <a:r>
              <a:rPr lang="es-ES" sz="1200" dirty="0">
                <a:cs typeface="Arial"/>
              </a:rPr>
              <a:t>La tasa de desempleo de las </a:t>
            </a:r>
            <a:r>
              <a:rPr lang="es-ES" sz="1200" b="1" dirty="0">
                <a:cs typeface="Arial"/>
              </a:rPr>
              <a:t>mujeres</a:t>
            </a:r>
            <a:r>
              <a:rPr lang="es-ES" sz="1200" dirty="0">
                <a:cs typeface="Arial"/>
              </a:rPr>
              <a:t> </a:t>
            </a:r>
            <a:r>
              <a:rPr lang="es-ES" sz="1200" dirty="0" smtClean="0">
                <a:cs typeface="Arial"/>
              </a:rPr>
              <a:t>no ha alcanzado valores de un dígito. (En 10 años, la </a:t>
            </a:r>
            <a:r>
              <a:rPr lang="es-ES" sz="1200" dirty="0" err="1" smtClean="0">
                <a:cs typeface="Arial"/>
              </a:rPr>
              <a:t>mínina</a:t>
            </a:r>
            <a:r>
              <a:rPr lang="es-ES" sz="1200" dirty="0" smtClean="0">
                <a:cs typeface="Arial"/>
              </a:rPr>
              <a:t> TD para mujeres es 10,4. La mínima para hombres es 5,6)</a:t>
            </a:r>
            <a:endParaRPr lang="es-CO" sz="1200" dirty="0">
              <a:cs typeface="Arial"/>
            </a:endParaRPr>
          </a:p>
        </p:txBody>
      </p:sp>
      <p:sp>
        <p:nvSpPr>
          <p:cNvPr id="14" name="Rectángulo 13"/>
          <p:cNvSpPr/>
          <p:nvPr/>
        </p:nvSpPr>
        <p:spPr>
          <a:xfrm>
            <a:off x="4693314" y="3682622"/>
            <a:ext cx="4273265" cy="1323439"/>
          </a:xfrm>
          <a:prstGeom prst="rect">
            <a:avLst/>
          </a:prstGeom>
          <a:solidFill>
            <a:schemeClr val="bg1">
              <a:lumMod val="95000"/>
            </a:schemeClr>
          </a:solidFill>
        </p:spPr>
        <p:txBody>
          <a:bodyPr wrap="square">
            <a:spAutoFit/>
          </a:bodyPr>
          <a:lstStyle/>
          <a:p>
            <a:pPr marL="171450" indent="-171450">
              <a:buClr>
                <a:srgbClr val="B6004B"/>
              </a:buClr>
              <a:buFont typeface="Arial" panose="020B0604020202020204" pitchFamily="34" charset="0"/>
              <a:buChar char="•"/>
            </a:pPr>
            <a:r>
              <a:rPr lang="es-CO" sz="1000" dirty="0" smtClean="0">
                <a:solidFill>
                  <a:srgbClr val="222222"/>
                </a:solidFill>
              </a:rPr>
              <a:t>En la última década, la tasa de desempleo de las mujeres ha superado la de los hombres en mínimo 4,4 puntos porcentuales (p.p.).</a:t>
            </a:r>
          </a:p>
          <a:p>
            <a:pPr>
              <a:buClr>
                <a:srgbClr val="B6004B"/>
              </a:buClr>
            </a:pPr>
            <a:r>
              <a:rPr lang="es-CO" sz="1000" dirty="0" smtClean="0">
                <a:solidFill>
                  <a:srgbClr val="222222"/>
                </a:solidFill>
              </a:rPr>
              <a:t> </a:t>
            </a:r>
          </a:p>
          <a:p>
            <a:pPr marL="171450" indent="-171450">
              <a:buClr>
                <a:srgbClr val="B6004B"/>
              </a:buClr>
              <a:buFont typeface="Arial" panose="020B0604020202020204" pitchFamily="34" charset="0"/>
              <a:buChar char="•"/>
            </a:pPr>
            <a:r>
              <a:rPr lang="es-CO" sz="1000" dirty="0" smtClean="0">
                <a:solidFill>
                  <a:srgbClr val="222222"/>
                </a:solidFill>
              </a:rPr>
              <a:t>En 2018, la diferencia de 5,0 p.p. equivale a 280 mil personas (1,3 millones de desempleadas mujeres, frente a 1,1 millones de desempleados hombres). </a:t>
            </a:r>
          </a:p>
          <a:p>
            <a:pPr marL="171450" indent="-171450">
              <a:buClr>
                <a:srgbClr val="B6004B"/>
              </a:buClr>
              <a:buFont typeface="Arial" panose="020B0604020202020204" pitchFamily="34" charset="0"/>
              <a:buChar char="•"/>
            </a:pPr>
            <a:endParaRPr lang="es-CO" sz="1000" dirty="0">
              <a:solidFill>
                <a:srgbClr val="222222"/>
              </a:solidFill>
            </a:endParaRPr>
          </a:p>
          <a:p>
            <a:pPr marL="171450" indent="-171450">
              <a:buClr>
                <a:srgbClr val="B6004B"/>
              </a:buClr>
              <a:buFont typeface="Arial" panose="020B0604020202020204" pitchFamily="34" charset="0"/>
              <a:buChar char="•"/>
            </a:pPr>
            <a:r>
              <a:rPr lang="es-CO" sz="1000" dirty="0" smtClean="0">
                <a:solidFill>
                  <a:srgbClr val="222222"/>
                </a:solidFill>
              </a:rPr>
              <a:t>La brecha disminuyó 0,5 </a:t>
            </a:r>
            <a:r>
              <a:rPr lang="es-CO" sz="1000" dirty="0" err="1" smtClean="0">
                <a:solidFill>
                  <a:srgbClr val="222222"/>
                </a:solidFill>
              </a:rPr>
              <a:t>p.p</a:t>
            </a:r>
            <a:r>
              <a:rPr lang="es-CO" sz="1000" dirty="0" smtClean="0">
                <a:solidFill>
                  <a:srgbClr val="222222"/>
                </a:solidFill>
              </a:rPr>
              <a:t> en 10 años. </a:t>
            </a:r>
            <a:endParaRPr lang="es-CO" sz="1000" dirty="0">
              <a:solidFill>
                <a:srgbClr val="222222"/>
              </a:solidFill>
            </a:endParaRPr>
          </a:p>
        </p:txBody>
      </p:sp>
      <p:sp>
        <p:nvSpPr>
          <p:cNvPr id="16" name="Rectángulo 15"/>
          <p:cNvSpPr/>
          <p:nvPr/>
        </p:nvSpPr>
        <p:spPr>
          <a:xfrm>
            <a:off x="459796" y="1041567"/>
            <a:ext cx="3676031" cy="246221"/>
          </a:xfrm>
          <a:prstGeom prst="rect">
            <a:avLst/>
          </a:prstGeom>
        </p:spPr>
        <p:txBody>
          <a:bodyPr wrap="square">
            <a:spAutoFit/>
          </a:bodyPr>
          <a:lstStyle/>
          <a:p>
            <a:pPr marL="12700" algn="ctr"/>
            <a:r>
              <a:rPr lang="es-CO" sz="1000" b="1" i="1" dirty="0" smtClean="0">
                <a:cs typeface="Arial"/>
              </a:rPr>
              <a:t>Tasa de desempleo (%), 2008-2018</a:t>
            </a:r>
            <a:endParaRPr lang="es-CO" sz="1000" b="1" i="1" dirty="0">
              <a:cs typeface="Arial"/>
            </a:endParaRPr>
          </a:p>
        </p:txBody>
      </p:sp>
      <p:graphicFrame>
        <p:nvGraphicFramePr>
          <p:cNvPr id="23" name="Gráfico 22"/>
          <p:cNvGraphicFramePr>
            <a:graphicFrameLocks/>
          </p:cNvGraphicFramePr>
          <p:nvPr>
            <p:extLst/>
          </p:nvPr>
        </p:nvGraphicFramePr>
        <p:xfrm>
          <a:off x="280501" y="1242418"/>
          <a:ext cx="3932436" cy="232850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4" name="Gráfico 23"/>
          <p:cNvGraphicFramePr>
            <a:graphicFrameLocks/>
          </p:cNvGraphicFramePr>
          <p:nvPr>
            <p:extLst/>
          </p:nvPr>
        </p:nvGraphicFramePr>
        <p:xfrm>
          <a:off x="4731002" y="1569233"/>
          <a:ext cx="4030940" cy="167671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835114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59796" y="1363134"/>
            <a:ext cx="3676031" cy="246221"/>
          </a:xfrm>
          <a:prstGeom prst="rect">
            <a:avLst/>
          </a:prstGeom>
        </p:spPr>
        <p:txBody>
          <a:bodyPr wrap="square">
            <a:spAutoFit/>
          </a:bodyPr>
          <a:lstStyle/>
          <a:p>
            <a:pPr marL="12700" algn="ctr"/>
            <a:r>
              <a:rPr lang="es-CO" sz="1000" b="1" i="1" dirty="0" smtClean="0">
                <a:cs typeface="Arial"/>
              </a:rPr>
              <a:t>Tasa de ocupación, 2008-2018</a:t>
            </a:r>
            <a:endParaRPr lang="es-CO" sz="1000" b="1" i="1" dirty="0">
              <a:cs typeface="Arial"/>
            </a:endParaRPr>
          </a:p>
        </p:txBody>
      </p:sp>
      <p:sp>
        <p:nvSpPr>
          <p:cNvPr id="5" name="Rectángulo 4"/>
          <p:cNvSpPr/>
          <p:nvPr/>
        </p:nvSpPr>
        <p:spPr>
          <a:xfrm>
            <a:off x="382688" y="561141"/>
            <a:ext cx="8490065" cy="246221"/>
          </a:xfrm>
          <a:prstGeom prst="rect">
            <a:avLst/>
          </a:prstGeom>
        </p:spPr>
        <p:txBody>
          <a:bodyPr vert="horz" wrap="square" lIns="0" tIns="0" rIns="0" bIns="0" rtlCol="0">
            <a:spAutoFit/>
          </a:bodyPr>
          <a:lstStyle/>
          <a:p>
            <a:pPr marL="12700"/>
            <a:r>
              <a:rPr lang="es-ES" sz="1600" b="1" dirty="0" smtClean="0">
                <a:solidFill>
                  <a:srgbClr val="B6004B"/>
                </a:solidFill>
                <a:latin typeface="Arial"/>
                <a:cs typeface="Arial"/>
              </a:rPr>
              <a:t>Mercado Laboral en Colombia</a:t>
            </a:r>
            <a:r>
              <a:rPr lang="es-CO" sz="1600" b="1" dirty="0" smtClean="0">
                <a:solidFill>
                  <a:srgbClr val="B6004B"/>
                </a:solidFill>
                <a:latin typeface="Arial"/>
                <a:cs typeface="Arial"/>
              </a:rPr>
              <a:t> – </a:t>
            </a:r>
            <a:r>
              <a:rPr lang="es-ES" sz="1600" b="1" dirty="0" smtClean="0">
                <a:solidFill>
                  <a:srgbClr val="B6004B"/>
                </a:solidFill>
                <a:latin typeface="Arial"/>
                <a:cs typeface="Arial"/>
              </a:rPr>
              <a:t>Tasa de ocupación según sexo</a:t>
            </a:r>
            <a:endParaRPr lang="es-CO" sz="1600" b="1" dirty="0">
              <a:solidFill>
                <a:srgbClr val="B6004B"/>
              </a:solidFill>
              <a:latin typeface="Arial"/>
              <a:cs typeface="Arial"/>
            </a:endParaRPr>
          </a:p>
        </p:txBody>
      </p:sp>
      <p:cxnSp>
        <p:nvCxnSpPr>
          <p:cNvPr id="6" name="Conector recto 5">
            <a:extLst>
              <a:ext uri="{FF2B5EF4-FFF2-40B4-BE49-F238E27FC236}">
                <a16:creationId xmlns:a16="http://schemas.microsoft.com/office/drawing/2014/main" id="{E4AE0950-76D4-466D-9456-34D9FC33E6CF}"/>
              </a:ext>
            </a:extLst>
          </p:cNvPr>
          <p:cNvCxnSpPr/>
          <p:nvPr/>
        </p:nvCxnSpPr>
        <p:spPr>
          <a:xfrm>
            <a:off x="382688" y="876841"/>
            <a:ext cx="981307" cy="0"/>
          </a:xfrm>
          <a:prstGeom prst="line">
            <a:avLst/>
          </a:prstGeom>
          <a:ln w="41275">
            <a:solidFill>
              <a:srgbClr val="B6004C"/>
            </a:solidFill>
          </a:ln>
          <a:effectLst/>
        </p:spPr>
        <p:style>
          <a:lnRef idx="2">
            <a:schemeClr val="dk1"/>
          </a:lnRef>
          <a:fillRef idx="0">
            <a:schemeClr val="dk1"/>
          </a:fillRef>
          <a:effectRef idx="1">
            <a:schemeClr val="dk1"/>
          </a:effectRef>
          <a:fontRef idx="minor">
            <a:schemeClr val="tx1"/>
          </a:fontRef>
        </p:style>
      </p:cxnSp>
      <p:graphicFrame>
        <p:nvGraphicFramePr>
          <p:cNvPr id="15" name="Gráfico 14"/>
          <p:cNvGraphicFramePr>
            <a:graphicFrameLocks/>
          </p:cNvGraphicFramePr>
          <p:nvPr>
            <p:extLst/>
          </p:nvPr>
        </p:nvGraphicFramePr>
        <p:xfrm>
          <a:off x="157130" y="1553586"/>
          <a:ext cx="4210830" cy="2559327"/>
        </p:xfrm>
        <a:graphic>
          <a:graphicData uri="http://schemas.openxmlformats.org/drawingml/2006/chart">
            <c:chart xmlns:c="http://schemas.openxmlformats.org/drawingml/2006/chart" xmlns:r="http://schemas.openxmlformats.org/officeDocument/2006/relationships" r:id="rId2"/>
          </a:graphicData>
        </a:graphic>
      </p:graphicFrame>
      <p:sp>
        <p:nvSpPr>
          <p:cNvPr id="16" name="11 Rectángulo"/>
          <p:cNvSpPr/>
          <p:nvPr/>
        </p:nvSpPr>
        <p:spPr>
          <a:xfrm>
            <a:off x="203391" y="4117933"/>
            <a:ext cx="3870465" cy="2094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00" i="1" dirty="0">
                <a:solidFill>
                  <a:schemeClr val="tx1"/>
                </a:solidFill>
                <a:cs typeface="Arial" pitchFamily="34" charset="0"/>
              </a:rPr>
              <a:t>Fuente: DANE – Gran Encuesta Integrada de Hogares, </a:t>
            </a:r>
            <a:r>
              <a:rPr lang="es-MX" sz="800" i="1" dirty="0" smtClean="0">
                <a:solidFill>
                  <a:schemeClr val="tx1"/>
                </a:solidFill>
                <a:cs typeface="Arial" pitchFamily="34" charset="0"/>
              </a:rPr>
              <a:t>GEIH. Tasa de ocupación del trimestre móvil marzo-mayo. Valores de la tasa en porcentaje. </a:t>
            </a:r>
            <a:endParaRPr lang="es-MX" sz="800" i="1" u="sng" dirty="0" smtClean="0">
              <a:solidFill>
                <a:srgbClr val="FF0000"/>
              </a:solidFill>
              <a:cs typeface="Arial" pitchFamily="34" charset="0"/>
            </a:endParaRPr>
          </a:p>
        </p:txBody>
      </p:sp>
      <p:sp>
        <p:nvSpPr>
          <p:cNvPr id="8" name="Rectángulo 7"/>
          <p:cNvSpPr/>
          <p:nvPr/>
        </p:nvSpPr>
        <p:spPr>
          <a:xfrm>
            <a:off x="4957409" y="1592001"/>
            <a:ext cx="3755841" cy="1754326"/>
          </a:xfrm>
          <a:prstGeom prst="rect">
            <a:avLst/>
          </a:prstGeom>
          <a:solidFill>
            <a:schemeClr val="bg1">
              <a:lumMod val="95000"/>
            </a:schemeClr>
          </a:solidFill>
        </p:spPr>
        <p:txBody>
          <a:bodyPr wrap="square">
            <a:spAutoFit/>
          </a:bodyPr>
          <a:lstStyle/>
          <a:p>
            <a:pPr marL="12700">
              <a:buClr>
                <a:srgbClr val="B6004C"/>
              </a:buClr>
            </a:pPr>
            <a:r>
              <a:rPr lang="es-CO" sz="1200" dirty="0" smtClean="0">
                <a:cs typeface="Arial"/>
              </a:rPr>
              <a:t>Aunque la brecha en desempleo se mantiene, la tasa de ocupación en las mujeres ha crecido: </a:t>
            </a:r>
          </a:p>
          <a:p>
            <a:pPr marL="12700">
              <a:buClr>
                <a:srgbClr val="B6004C"/>
              </a:buClr>
            </a:pPr>
            <a:endParaRPr lang="es-CO" sz="1200" dirty="0" smtClean="0">
              <a:cs typeface="Arial"/>
            </a:endParaRPr>
          </a:p>
          <a:p>
            <a:pPr marL="184150" indent="-171450">
              <a:buClr>
                <a:srgbClr val="B6004C"/>
              </a:buClr>
              <a:buFont typeface="Arial" panose="020B0604020202020204" pitchFamily="34" charset="0"/>
              <a:buChar char="•"/>
            </a:pPr>
            <a:r>
              <a:rPr lang="es-CO" sz="1200" dirty="0" smtClean="0">
                <a:cs typeface="Arial"/>
              </a:rPr>
              <a:t>En 10 años (2008 a 2018)*: </a:t>
            </a:r>
          </a:p>
          <a:p>
            <a:pPr marL="12700">
              <a:buClr>
                <a:srgbClr val="B6004C"/>
              </a:buClr>
            </a:pPr>
            <a:endParaRPr lang="es-CO" sz="1200" dirty="0" smtClean="0">
              <a:cs typeface="Arial"/>
            </a:endParaRPr>
          </a:p>
          <a:p>
            <a:pPr marL="12700">
              <a:buClr>
                <a:srgbClr val="B6004C"/>
              </a:buClr>
            </a:pPr>
            <a:r>
              <a:rPr lang="es-CO" sz="1200" dirty="0">
                <a:cs typeface="Arial"/>
              </a:rPr>
              <a:t>L</a:t>
            </a:r>
            <a:r>
              <a:rPr lang="es-CO" sz="1200" dirty="0" smtClean="0">
                <a:cs typeface="Arial"/>
              </a:rPr>
              <a:t>a TO de las </a:t>
            </a:r>
            <a:r>
              <a:rPr lang="es-CO" sz="1200" b="1" dirty="0" smtClean="0">
                <a:cs typeface="Arial"/>
              </a:rPr>
              <a:t>mujeres</a:t>
            </a:r>
            <a:r>
              <a:rPr lang="es-CO" sz="1200" dirty="0" smtClean="0">
                <a:cs typeface="Arial"/>
              </a:rPr>
              <a:t> se incrementó en </a:t>
            </a:r>
            <a:r>
              <a:rPr lang="es-CO" sz="1200" b="1" dirty="0" smtClean="0">
                <a:cs typeface="Arial"/>
              </a:rPr>
              <a:t>6,5 p.p</a:t>
            </a:r>
            <a:r>
              <a:rPr lang="es-CO" sz="1200" dirty="0" smtClean="0">
                <a:cs typeface="Arial"/>
              </a:rPr>
              <a:t>.  </a:t>
            </a:r>
          </a:p>
          <a:p>
            <a:pPr marL="12700">
              <a:buClr>
                <a:srgbClr val="B6004C"/>
              </a:buClr>
            </a:pPr>
            <a:r>
              <a:rPr lang="es-CO" sz="1200" dirty="0" smtClean="0">
                <a:cs typeface="Arial"/>
              </a:rPr>
              <a:t>La TO de los </a:t>
            </a:r>
            <a:r>
              <a:rPr lang="es-CO" sz="1200" b="1" dirty="0" smtClean="0">
                <a:cs typeface="Arial"/>
              </a:rPr>
              <a:t>hombres</a:t>
            </a:r>
            <a:r>
              <a:rPr lang="es-CO" sz="1200" dirty="0" smtClean="0">
                <a:cs typeface="Arial"/>
              </a:rPr>
              <a:t> se incrementó en </a:t>
            </a:r>
            <a:r>
              <a:rPr lang="es-CO" sz="1200" b="1" dirty="0" smtClean="0">
                <a:cs typeface="Arial"/>
              </a:rPr>
              <a:t>3,1 p.p</a:t>
            </a:r>
            <a:r>
              <a:rPr lang="es-CO" sz="1200" dirty="0" smtClean="0">
                <a:cs typeface="Arial"/>
              </a:rPr>
              <a:t>.</a:t>
            </a:r>
          </a:p>
          <a:p>
            <a:pPr marL="12700">
              <a:buClr>
                <a:srgbClr val="B6004C"/>
              </a:buClr>
            </a:pPr>
            <a:endParaRPr lang="es-CO" sz="1200" dirty="0">
              <a:cs typeface="Arial"/>
            </a:endParaRPr>
          </a:p>
          <a:p>
            <a:pPr marL="12700">
              <a:buClr>
                <a:srgbClr val="B6004C"/>
              </a:buClr>
            </a:pPr>
            <a:r>
              <a:rPr lang="es-CO" sz="1200" i="1" dirty="0" smtClean="0">
                <a:cs typeface="Arial"/>
              </a:rPr>
              <a:t>*</a:t>
            </a:r>
            <a:r>
              <a:rPr lang="es-CO" sz="1100" i="1" dirty="0" smtClean="0">
                <a:cs typeface="Arial"/>
              </a:rPr>
              <a:t>Cálculos comparando trimestre móvil marzo-mayo. </a:t>
            </a:r>
            <a:endParaRPr lang="es-CO" sz="1200" i="1" dirty="0">
              <a:cs typeface="Arial"/>
            </a:endParaRPr>
          </a:p>
        </p:txBody>
      </p:sp>
      <p:sp>
        <p:nvSpPr>
          <p:cNvPr id="9" name="Rectángulo 8"/>
          <p:cNvSpPr/>
          <p:nvPr/>
        </p:nvSpPr>
        <p:spPr>
          <a:xfrm>
            <a:off x="3715150" y="174058"/>
            <a:ext cx="5263210" cy="246221"/>
          </a:xfrm>
          <a:prstGeom prst="rect">
            <a:avLst/>
          </a:prstGeom>
        </p:spPr>
        <p:txBody>
          <a:bodyPr vert="horz" wrap="square" lIns="0" tIns="0" rIns="0" bIns="0" rtlCol="0">
            <a:spAutoFit/>
          </a:bodyPr>
          <a:lstStyle/>
          <a:p>
            <a:pPr marL="12700" algn="r"/>
            <a:r>
              <a:rPr lang="es-CO" sz="1600" b="1" dirty="0" smtClean="0">
                <a:solidFill>
                  <a:srgbClr val="B6004B"/>
                </a:solidFill>
                <a:latin typeface="Arial"/>
                <a:cs typeface="Arial"/>
              </a:rPr>
              <a:t>Las brechas por cerrar en Colombia </a:t>
            </a:r>
            <a:endParaRPr lang="es-CO" sz="1600" b="1" dirty="0">
              <a:solidFill>
                <a:srgbClr val="B6004B"/>
              </a:solidFill>
              <a:latin typeface="Arial"/>
              <a:cs typeface="Arial"/>
            </a:endParaRPr>
          </a:p>
        </p:txBody>
      </p:sp>
    </p:spTree>
    <p:extLst>
      <p:ext uri="{BB962C8B-B14F-4D97-AF65-F5344CB8AC3E}">
        <p14:creationId xmlns:p14="http://schemas.microsoft.com/office/powerpoint/2010/main" val="30712302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2688" y="521412"/>
            <a:ext cx="8490065" cy="553998"/>
          </a:xfrm>
          <a:prstGeom prst="rect">
            <a:avLst/>
          </a:prstGeom>
        </p:spPr>
        <p:txBody>
          <a:bodyPr vert="horz" wrap="square" lIns="0" tIns="0" rIns="0" bIns="0" rtlCol="0">
            <a:spAutoFit/>
          </a:bodyPr>
          <a:lstStyle/>
          <a:p>
            <a:pPr marL="2328863" indent="-2316163"/>
            <a:r>
              <a:rPr lang="es-ES" b="1" dirty="0" smtClean="0">
                <a:solidFill>
                  <a:srgbClr val="B6004B"/>
                </a:solidFill>
                <a:latin typeface="Arial"/>
                <a:cs typeface="Arial"/>
              </a:rPr>
              <a:t>Educación Superior - Evolución de los grados de profesionales en Colombia según sexo </a:t>
            </a:r>
          </a:p>
        </p:txBody>
      </p:sp>
      <p:cxnSp>
        <p:nvCxnSpPr>
          <p:cNvPr id="3" name="Conector recto 2">
            <a:extLst>
              <a:ext uri="{FF2B5EF4-FFF2-40B4-BE49-F238E27FC236}">
                <a16:creationId xmlns:a16="http://schemas.microsoft.com/office/drawing/2014/main" id="{E4AE0950-76D4-466D-9456-34D9FC33E6CF}"/>
              </a:ext>
            </a:extLst>
          </p:cNvPr>
          <p:cNvCxnSpPr/>
          <p:nvPr/>
        </p:nvCxnSpPr>
        <p:spPr>
          <a:xfrm>
            <a:off x="382688" y="876841"/>
            <a:ext cx="981307" cy="0"/>
          </a:xfrm>
          <a:prstGeom prst="line">
            <a:avLst/>
          </a:prstGeom>
          <a:ln w="41275">
            <a:solidFill>
              <a:srgbClr val="B6004C"/>
            </a:solidFill>
          </a:ln>
          <a:effectLst/>
        </p:spPr>
        <p:style>
          <a:lnRef idx="2">
            <a:schemeClr val="dk1"/>
          </a:lnRef>
          <a:fillRef idx="0">
            <a:schemeClr val="dk1"/>
          </a:fillRef>
          <a:effectRef idx="1">
            <a:schemeClr val="dk1"/>
          </a:effectRef>
          <a:fontRef idx="minor">
            <a:schemeClr val="tx1"/>
          </a:fontRef>
        </p:style>
      </p:cxnSp>
      <p:grpSp>
        <p:nvGrpSpPr>
          <p:cNvPr id="10" name="Grupo 9"/>
          <p:cNvGrpSpPr/>
          <p:nvPr/>
        </p:nvGrpSpPr>
        <p:grpSpPr>
          <a:xfrm>
            <a:off x="103477" y="1232271"/>
            <a:ext cx="8924601" cy="3351815"/>
            <a:chOff x="219399" y="1267077"/>
            <a:chExt cx="8924601" cy="3015127"/>
          </a:xfrm>
        </p:grpSpPr>
        <p:graphicFrame>
          <p:nvGraphicFramePr>
            <p:cNvPr id="4" name="Gráfico 3"/>
            <p:cNvGraphicFramePr>
              <a:graphicFrameLocks/>
            </p:cNvGraphicFramePr>
            <p:nvPr>
              <p:extLst/>
            </p:nvPr>
          </p:nvGraphicFramePr>
          <p:xfrm>
            <a:off x="382688" y="1659438"/>
            <a:ext cx="4007574" cy="2388423"/>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ángulo 4"/>
            <p:cNvSpPr/>
            <p:nvPr/>
          </p:nvSpPr>
          <p:spPr>
            <a:xfrm>
              <a:off x="629286" y="1267077"/>
              <a:ext cx="3676031" cy="373761"/>
            </a:xfrm>
            <a:prstGeom prst="rect">
              <a:avLst/>
            </a:prstGeom>
          </p:spPr>
          <p:txBody>
            <a:bodyPr wrap="square">
              <a:spAutoFit/>
            </a:bodyPr>
            <a:lstStyle/>
            <a:p>
              <a:pPr marL="12700" algn="ctr"/>
              <a:r>
                <a:rPr lang="es-CO" sz="1050" b="1" i="1" dirty="0" smtClean="0">
                  <a:solidFill>
                    <a:srgbClr val="7D629E"/>
                  </a:solidFill>
                  <a:cs typeface="Arial"/>
                </a:rPr>
                <a:t>Mujeres</a:t>
              </a:r>
              <a:r>
                <a:rPr lang="es-CO" sz="1050" b="1" i="1" dirty="0" smtClean="0">
                  <a:cs typeface="Arial"/>
                </a:rPr>
                <a:t> graduadas en educación superior según área de estudio, 2001-2017</a:t>
              </a:r>
              <a:endParaRPr lang="es-CO" sz="1050" b="1" i="1" dirty="0">
                <a:cs typeface="Arial"/>
              </a:endParaRPr>
            </a:p>
          </p:txBody>
        </p:sp>
        <p:sp>
          <p:nvSpPr>
            <p:cNvPr id="6" name="Rectángulo 5"/>
            <p:cNvSpPr/>
            <p:nvPr/>
          </p:nvSpPr>
          <p:spPr>
            <a:xfrm>
              <a:off x="4927453" y="1267077"/>
              <a:ext cx="3676031" cy="373761"/>
            </a:xfrm>
            <a:prstGeom prst="rect">
              <a:avLst/>
            </a:prstGeom>
          </p:spPr>
          <p:txBody>
            <a:bodyPr wrap="square">
              <a:spAutoFit/>
            </a:bodyPr>
            <a:lstStyle/>
            <a:p>
              <a:pPr marL="12700" algn="ctr"/>
              <a:r>
                <a:rPr lang="es-CO" sz="1050" b="1" i="1" dirty="0" smtClean="0">
                  <a:solidFill>
                    <a:srgbClr val="7D629E"/>
                  </a:solidFill>
                  <a:cs typeface="Arial"/>
                </a:rPr>
                <a:t>Hombres </a:t>
              </a:r>
              <a:r>
                <a:rPr lang="es-CO" sz="1050" b="1" i="1" dirty="0" smtClean="0">
                  <a:cs typeface="Arial"/>
                </a:rPr>
                <a:t>graduados en educación superior según área de estudio, 2001-2017</a:t>
              </a:r>
              <a:endParaRPr lang="es-CO" sz="1050" b="1" i="1" dirty="0">
                <a:cs typeface="Arial"/>
              </a:endParaRPr>
            </a:p>
          </p:txBody>
        </p:sp>
        <p:graphicFrame>
          <p:nvGraphicFramePr>
            <p:cNvPr id="7" name="Gráfico 6"/>
            <p:cNvGraphicFramePr>
              <a:graphicFrameLocks/>
            </p:cNvGraphicFramePr>
            <p:nvPr>
              <p:extLst/>
            </p:nvPr>
          </p:nvGraphicFramePr>
          <p:xfrm>
            <a:off x="4713511" y="1659438"/>
            <a:ext cx="4082146" cy="2302962"/>
          </p:xfrm>
          <a:graphic>
            <a:graphicData uri="http://schemas.openxmlformats.org/drawingml/2006/chart">
              <c:chart xmlns:c="http://schemas.openxmlformats.org/drawingml/2006/chart" xmlns:r="http://schemas.openxmlformats.org/officeDocument/2006/relationships" r:id="rId4"/>
            </a:graphicData>
          </a:graphic>
        </p:graphicFrame>
        <p:sp>
          <p:nvSpPr>
            <p:cNvPr id="8" name="11 Rectángulo"/>
            <p:cNvSpPr/>
            <p:nvPr/>
          </p:nvSpPr>
          <p:spPr>
            <a:xfrm>
              <a:off x="219399" y="4047861"/>
              <a:ext cx="4494112" cy="2094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00" i="1" dirty="0">
                  <a:solidFill>
                    <a:schemeClr val="tx1"/>
                  </a:solidFill>
                  <a:cs typeface="Arial" pitchFamily="34" charset="0"/>
                </a:rPr>
                <a:t>Fuente: </a:t>
              </a:r>
              <a:r>
                <a:rPr lang="es-MX" sz="800" i="1" dirty="0" smtClean="0">
                  <a:solidFill>
                    <a:schemeClr val="tx1"/>
                  </a:solidFill>
                  <a:cs typeface="Arial" pitchFamily="34" charset="0"/>
                </a:rPr>
                <a:t>MEN, SNIES, 2019. Nota: se excluyen Arquitectura y artes, Sector Agropecuario y sin clasificar, con representaciones menores al 5%. Clasificación propia. </a:t>
              </a:r>
              <a:endParaRPr lang="es-MX" sz="800" i="1" u="sng" dirty="0" smtClean="0">
                <a:solidFill>
                  <a:srgbClr val="FF0000"/>
                </a:solidFill>
                <a:cs typeface="Arial" pitchFamily="34" charset="0"/>
              </a:endParaRPr>
            </a:p>
          </p:txBody>
        </p:sp>
        <p:sp>
          <p:nvSpPr>
            <p:cNvPr id="9" name="11 Rectángulo"/>
            <p:cNvSpPr/>
            <p:nvPr/>
          </p:nvSpPr>
          <p:spPr>
            <a:xfrm>
              <a:off x="4649888" y="4072793"/>
              <a:ext cx="4494112" cy="2094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00" i="1" dirty="0">
                  <a:solidFill>
                    <a:schemeClr val="tx1"/>
                  </a:solidFill>
                  <a:cs typeface="Arial" pitchFamily="34" charset="0"/>
                </a:rPr>
                <a:t>Fuente: </a:t>
              </a:r>
              <a:r>
                <a:rPr lang="es-MX" sz="800" i="1" dirty="0" smtClean="0">
                  <a:solidFill>
                    <a:schemeClr val="tx1"/>
                  </a:solidFill>
                  <a:cs typeface="Arial" pitchFamily="34" charset="0"/>
                </a:rPr>
                <a:t>MEN, SNIES, 2019. Nota: se excluyen Arquitectura y artes, Sector Agropecuario y sin clasificar, con representaciones menores al 5%. Clasificación propia. </a:t>
              </a:r>
              <a:endParaRPr lang="es-MX" sz="800" i="1" u="sng" dirty="0" smtClean="0">
                <a:solidFill>
                  <a:srgbClr val="FF0000"/>
                </a:solidFill>
                <a:cs typeface="Arial" pitchFamily="34" charset="0"/>
              </a:endParaRPr>
            </a:p>
          </p:txBody>
        </p:sp>
      </p:grpSp>
    </p:spTree>
    <p:extLst>
      <p:ext uri="{BB962C8B-B14F-4D97-AF65-F5344CB8AC3E}">
        <p14:creationId xmlns:p14="http://schemas.microsoft.com/office/powerpoint/2010/main" val="42872392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382688" y="597208"/>
            <a:ext cx="8490065" cy="246221"/>
          </a:xfrm>
          <a:prstGeom prst="rect">
            <a:avLst/>
          </a:prstGeom>
        </p:spPr>
        <p:txBody>
          <a:bodyPr vert="horz" wrap="square" lIns="0" tIns="0" rIns="0" bIns="0" rtlCol="0">
            <a:spAutoFit/>
          </a:bodyPr>
          <a:lstStyle/>
          <a:p>
            <a:pPr marL="12700"/>
            <a:r>
              <a:rPr lang="es-ES" sz="1600" b="1" dirty="0" smtClean="0">
                <a:solidFill>
                  <a:srgbClr val="B6004B"/>
                </a:solidFill>
                <a:latin typeface="Arial"/>
                <a:cs typeface="Arial"/>
              </a:rPr>
              <a:t>Mercado Laboral</a:t>
            </a:r>
            <a:r>
              <a:rPr lang="es-CO" sz="1600" b="1" dirty="0" smtClean="0">
                <a:solidFill>
                  <a:srgbClr val="B6004B"/>
                </a:solidFill>
                <a:latin typeface="Arial"/>
                <a:cs typeface="Arial"/>
              </a:rPr>
              <a:t> – </a:t>
            </a:r>
            <a:r>
              <a:rPr lang="es-ES" sz="1600" b="1" dirty="0" smtClean="0">
                <a:solidFill>
                  <a:srgbClr val="B6004B"/>
                </a:solidFill>
                <a:latin typeface="Arial"/>
                <a:cs typeface="Arial"/>
              </a:rPr>
              <a:t>Remuneración según sexo y ramas de actividad</a:t>
            </a:r>
            <a:endParaRPr lang="es-CO" sz="1600" b="1" dirty="0">
              <a:solidFill>
                <a:srgbClr val="B6004B"/>
              </a:solidFill>
              <a:latin typeface="Arial"/>
              <a:cs typeface="Arial"/>
            </a:endParaRPr>
          </a:p>
        </p:txBody>
      </p:sp>
      <p:sp>
        <p:nvSpPr>
          <p:cNvPr id="5" name="11 Rectángulo"/>
          <p:cNvSpPr/>
          <p:nvPr/>
        </p:nvSpPr>
        <p:spPr>
          <a:xfrm>
            <a:off x="259308" y="4799170"/>
            <a:ext cx="2774608" cy="2094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00" i="1" dirty="0">
                <a:solidFill>
                  <a:schemeClr val="tx1"/>
                </a:solidFill>
                <a:cs typeface="Arial" pitchFamily="34" charset="0"/>
              </a:rPr>
              <a:t>Fuente: DANE – Gran Encuesta Integrada de Hogares, GEIH (2018</a:t>
            </a:r>
            <a:r>
              <a:rPr lang="es-MX" sz="700" i="1" dirty="0" smtClean="0">
                <a:solidFill>
                  <a:schemeClr val="tx1"/>
                </a:solidFill>
                <a:cs typeface="Arial" pitchFamily="34" charset="0"/>
              </a:rPr>
              <a:t>). </a:t>
            </a:r>
            <a:endParaRPr lang="es-MX" sz="700" i="1" u="sng" dirty="0" smtClean="0">
              <a:solidFill>
                <a:srgbClr val="FF0000"/>
              </a:solidFill>
              <a:cs typeface="Arial" pitchFamily="34" charset="0"/>
            </a:endParaRPr>
          </a:p>
        </p:txBody>
      </p:sp>
      <p:cxnSp>
        <p:nvCxnSpPr>
          <p:cNvPr id="13" name="Conector recto 12">
            <a:extLst>
              <a:ext uri="{FF2B5EF4-FFF2-40B4-BE49-F238E27FC236}">
                <a16:creationId xmlns:a16="http://schemas.microsoft.com/office/drawing/2014/main" id="{E4AE0950-76D4-466D-9456-34D9FC33E6CF}"/>
              </a:ext>
            </a:extLst>
          </p:cNvPr>
          <p:cNvCxnSpPr/>
          <p:nvPr/>
        </p:nvCxnSpPr>
        <p:spPr>
          <a:xfrm>
            <a:off x="382688" y="876841"/>
            <a:ext cx="981307" cy="0"/>
          </a:xfrm>
          <a:prstGeom prst="line">
            <a:avLst/>
          </a:prstGeom>
          <a:ln w="41275">
            <a:solidFill>
              <a:srgbClr val="B6004C"/>
            </a:solidFill>
          </a:ln>
          <a:effectLst/>
        </p:spPr>
        <p:style>
          <a:lnRef idx="2">
            <a:schemeClr val="dk1"/>
          </a:lnRef>
          <a:fillRef idx="0">
            <a:schemeClr val="dk1"/>
          </a:fillRef>
          <a:effectRef idx="1">
            <a:schemeClr val="dk1"/>
          </a:effectRef>
          <a:fontRef idx="minor">
            <a:schemeClr val="tx1"/>
          </a:fontRef>
        </p:style>
      </p:cxnSp>
      <p:sp>
        <p:nvSpPr>
          <p:cNvPr id="16" name="Rectángulo 15"/>
          <p:cNvSpPr/>
          <p:nvPr/>
        </p:nvSpPr>
        <p:spPr>
          <a:xfrm>
            <a:off x="182233" y="1029298"/>
            <a:ext cx="4336413" cy="369332"/>
          </a:xfrm>
          <a:prstGeom prst="rect">
            <a:avLst/>
          </a:prstGeom>
        </p:spPr>
        <p:txBody>
          <a:bodyPr wrap="square">
            <a:spAutoFit/>
          </a:bodyPr>
          <a:lstStyle/>
          <a:p>
            <a:pPr marL="12700" algn="ctr"/>
            <a:r>
              <a:rPr lang="es-ES" sz="900" b="1" i="1" dirty="0" smtClean="0">
                <a:cs typeface="Arial"/>
              </a:rPr>
              <a:t>Ingreso laboral de las mujeres como porcentaje del ingreso laboral de los hombres, según rama de actividad</a:t>
            </a:r>
            <a:endParaRPr lang="es-CO" sz="900" b="1" i="1" dirty="0">
              <a:cs typeface="Arial"/>
            </a:endParaRPr>
          </a:p>
        </p:txBody>
      </p:sp>
      <p:sp>
        <p:nvSpPr>
          <p:cNvPr id="19" name="Rectángulo 18"/>
          <p:cNvSpPr/>
          <p:nvPr/>
        </p:nvSpPr>
        <p:spPr>
          <a:xfrm>
            <a:off x="4697305" y="1024076"/>
            <a:ext cx="4103755" cy="369332"/>
          </a:xfrm>
          <a:prstGeom prst="rect">
            <a:avLst/>
          </a:prstGeom>
        </p:spPr>
        <p:txBody>
          <a:bodyPr wrap="square">
            <a:spAutoFit/>
          </a:bodyPr>
          <a:lstStyle/>
          <a:p>
            <a:pPr marL="12700" algn="ctr"/>
            <a:r>
              <a:rPr lang="es-ES" sz="900" b="1" i="1" dirty="0" smtClean="0">
                <a:cs typeface="Arial"/>
              </a:rPr>
              <a:t>Ingreso laboral </a:t>
            </a:r>
            <a:r>
              <a:rPr lang="es-ES" sz="900" b="1" i="1" dirty="0">
                <a:cs typeface="Arial"/>
              </a:rPr>
              <a:t>de las mujeres como porcentaje del </a:t>
            </a:r>
            <a:r>
              <a:rPr lang="es-ES" sz="900" b="1" i="1" dirty="0" smtClean="0">
                <a:cs typeface="Arial"/>
              </a:rPr>
              <a:t>ingreso laboral </a:t>
            </a:r>
            <a:r>
              <a:rPr lang="es-ES" sz="900" b="1" i="1" dirty="0">
                <a:cs typeface="Arial"/>
              </a:rPr>
              <a:t>de los hombres, según rama de </a:t>
            </a:r>
            <a:r>
              <a:rPr lang="es-ES" sz="900" b="1" i="1" dirty="0" smtClean="0">
                <a:cs typeface="Arial"/>
              </a:rPr>
              <a:t>actividad, personas </a:t>
            </a:r>
            <a:r>
              <a:rPr lang="es-ES" sz="900" b="1" i="1" dirty="0">
                <a:solidFill>
                  <a:srgbClr val="8D143D"/>
                </a:solidFill>
                <a:cs typeface="Arial"/>
              </a:rPr>
              <a:t>con educación superior </a:t>
            </a:r>
            <a:endParaRPr lang="es-CO" sz="900" b="1" i="1" dirty="0">
              <a:cs typeface="Arial"/>
            </a:endParaRPr>
          </a:p>
        </p:txBody>
      </p:sp>
      <p:sp>
        <p:nvSpPr>
          <p:cNvPr id="30" name="11 Rectángulo"/>
          <p:cNvSpPr/>
          <p:nvPr/>
        </p:nvSpPr>
        <p:spPr>
          <a:xfrm>
            <a:off x="4766438" y="4799170"/>
            <a:ext cx="3697624" cy="1772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00" i="1" dirty="0">
                <a:solidFill>
                  <a:schemeClr val="tx1"/>
                </a:solidFill>
                <a:cs typeface="Arial" pitchFamily="34" charset="0"/>
              </a:rPr>
              <a:t>Fuente: DANE – Gran Encuesta Integrada de Hogares, GEIH (2018</a:t>
            </a:r>
            <a:r>
              <a:rPr lang="es-MX" sz="700" i="1" dirty="0" smtClean="0">
                <a:solidFill>
                  <a:schemeClr val="tx1"/>
                </a:solidFill>
                <a:cs typeface="Arial" pitchFamily="34" charset="0"/>
              </a:rPr>
              <a:t>). Se excluye minas y canteras por número de observaciones insuficiente </a:t>
            </a:r>
            <a:endParaRPr lang="es-MX" sz="700" i="1" u="sng" dirty="0" smtClean="0">
              <a:solidFill>
                <a:srgbClr val="FF0000"/>
              </a:solidFill>
              <a:cs typeface="Arial" pitchFamily="34" charset="0"/>
            </a:endParaRPr>
          </a:p>
        </p:txBody>
      </p:sp>
      <p:grpSp>
        <p:nvGrpSpPr>
          <p:cNvPr id="2" name="Grupo 1"/>
          <p:cNvGrpSpPr/>
          <p:nvPr/>
        </p:nvGrpSpPr>
        <p:grpSpPr>
          <a:xfrm>
            <a:off x="571258" y="1310946"/>
            <a:ext cx="8065002" cy="3414607"/>
            <a:chOff x="571258" y="1310946"/>
            <a:chExt cx="8065002" cy="2665628"/>
          </a:xfrm>
        </p:grpSpPr>
        <p:graphicFrame>
          <p:nvGraphicFramePr>
            <p:cNvPr id="18" name="3 Gráfico"/>
            <p:cNvGraphicFramePr>
              <a:graphicFrameLocks/>
            </p:cNvGraphicFramePr>
            <p:nvPr>
              <p:extLst/>
            </p:nvPr>
          </p:nvGraphicFramePr>
          <p:xfrm>
            <a:off x="571258" y="1310946"/>
            <a:ext cx="3869914" cy="26656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9" name="6 Gráfico"/>
            <p:cNvGraphicFramePr>
              <a:graphicFrameLocks/>
            </p:cNvGraphicFramePr>
            <p:nvPr>
              <p:extLst/>
            </p:nvPr>
          </p:nvGraphicFramePr>
          <p:xfrm>
            <a:off x="4744198" y="1310946"/>
            <a:ext cx="3892062" cy="2658730"/>
          </p:xfrm>
          <a:graphic>
            <a:graphicData uri="http://schemas.openxmlformats.org/drawingml/2006/chart">
              <c:chart xmlns:c="http://schemas.openxmlformats.org/drawingml/2006/chart" xmlns:r="http://schemas.openxmlformats.org/officeDocument/2006/relationships" r:id="rId4"/>
            </a:graphicData>
          </a:graphic>
        </p:graphicFrame>
      </p:grpSp>
      <p:sp>
        <p:nvSpPr>
          <p:cNvPr id="17" name="Rectángulo 16"/>
          <p:cNvSpPr/>
          <p:nvPr/>
        </p:nvSpPr>
        <p:spPr>
          <a:xfrm>
            <a:off x="3715150" y="174058"/>
            <a:ext cx="5263210" cy="246221"/>
          </a:xfrm>
          <a:prstGeom prst="rect">
            <a:avLst/>
          </a:prstGeom>
        </p:spPr>
        <p:txBody>
          <a:bodyPr vert="horz" wrap="square" lIns="0" tIns="0" rIns="0" bIns="0" rtlCol="0">
            <a:spAutoFit/>
          </a:bodyPr>
          <a:lstStyle/>
          <a:p>
            <a:pPr marL="12700" algn="r"/>
            <a:r>
              <a:rPr lang="es-CO" sz="1600" b="1" dirty="0" smtClean="0">
                <a:solidFill>
                  <a:srgbClr val="B6004B"/>
                </a:solidFill>
                <a:latin typeface="Arial"/>
                <a:cs typeface="Arial"/>
              </a:rPr>
              <a:t>Las brechas por cerrar en Colombia </a:t>
            </a:r>
            <a:endParaRPr lang="es-CO" sz="1600" b="1" dirty="0">
              <a:solidFill>
                <a:srgbClr val="B6004B"/>
              </a:solidFill>
              <a:latin typeface="Arial"/>
              <a:cs typeface="Arial"/>
            </a:endParaRPr>
          </a:p>
        </p:txBody>
      </p:sp>
    </p:spTree>
    <p:extLst>
      <p:ext uri="{BB962C8B-B14F-4D97-AF65-F5344CB8AC3E}">
        <p14:creationId xmlns:p14="http://schemas.microsoft.com/office/powerpoint/2010/main" val="29749458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 y="608334"/>
            <a:ext cx="7848600" cy="857250"/>
          </a:xfrm>
        </p:spPr>
        <p:txBody>
          <a:bodyPr>
            <a:normAutofit/>
          </a:bodyPr>
          <a:lstStyle/>
          <a:p>
            <a:pPr algn="l"/>
            <a:r>
              <a:rPr lang="es-CO" sz="2000" b="1" dirty="0" smtClean="0">
                <a:solidFill>
                  <a:srgbClr val="B6004C"/>
                </a:solidFill>
                <a:latin typeface="Segoe UI" panose="020B0502040204020203" pitchFamily="34" charset="0"/>
                <a:cs typeface="Segoe UI" panose="020B0502040204020203" pitchFamily="34" charset="0"/>
              </a:rPr>
              <a:t>5. </a:t>
            </a:r>
            <a:r>
              <a:rPr lang="es-CO" sz="2000" b="1" dirty="0">
                <a:solidFill>
                  <a:srgbClr val="B6004C"/>
                </a:solidFill>
                <a:latin typeface="Segoe UI" panose="020B0502040204020203" pitchFamily="34" charset="0"/>
                <a:cs typeface="Segoe UI" panose="020B0502040204020203" pitchFamily="34" charset="0"/>
              </a:rPr>
              <a:t>Retos de la </a:t>
            </a:r>
            <a:r>
              <a:rPr lang="es-CO" sz="2000" b="1" dirty="0" smtClean="0">
                <a:solidFill>
                  <a:srgbClr val="B6004C"/>
                </a:solidFill>
                <a:latin typeface="Segoe UI" panose="020B0502040204020203" pitchFamily="34" charset="0"/>
                <a:cs typeface="Segoe UI" panose="020B0502040204020203" pitchFamily="34" charset="0"/>
              </a:rPr>
              <a:t>política pública </a:t>
            </a:r>
            <a:endParaRPr lang="es-CO" sz="2000" dirty="0">
              <a:solidFill>
                <a:srgbClr val="B6004C"/>
              </a:solidFill>
              <a:latin typeface="Segoe UI" panose="020B0502040204020203" pitchFamily="34" charset="0"/>
              <a:cs typeface="Segoe UI" panose="020B0502040204020203" pitchFamily="34" charset="0"/>
            </a:endParaRPr>
          </a:p>
        </p:txBody>
      </p:sp>
      <p:sp>
        <p:nvSpPr>
          <p:cNvPr id="3" name="CuadroTexto 2">
            <a:extLst>
              <a:ext uri="{FF2B5EF4-FFF2-40B4-BE49-F238E27FC236}">
                <a16:creationId xmlns:a16="http://schemas.microsoft.com/office/drawing/2014/main" id="{B0A169D4-3CF2-4707-805F-FBBED7603516}"/>
              </a:ext>
            </a:extLst>
          </p:cNvPr>
          <p:cNvSpPr txBox="1"/>
          <p:nvPr/>
        </p:nvSpPr>
        <p:spPr>
          <a:xfrm>
            <a:off x="619760" y="1600206"/>
            <a:ext cx="5415280" cy="3108543"/>
          </a:xfrm>
          <a:prstGeom prst="rect">
            <a:avLst/>
          </a:prstGeom>
          <a:noFill/>
        </p:spPr>
        <p:txBody>
          <a:bodyPr wrap="square" rtlCol="0">
            <a:spAutoFit/>
          </a:bodyPr>
          <a:lstStyle/>
          <a:p>
            <a:pPr algn="just"/>
            <a:r>
              <a:rPr lang="es-MX" sz="1400" dirty="0">
                <a:latin typeface="Segoe UI" panose="020B0502040204020203" pitchFamily="34" charset="0"/>
                <a:cs typeface="Segoe UI" panose="020B0502040204020203" pitchFamily="34" charset="0"/>
              </a:rPr>
              <a:t>La importancia del uso del tiempo se deriva </a:t>
            </a:r>
            <a:r>
              <a:rPr lang="es-MX" sz="1400" dirty="0" smtClean="0">
                <a:latin typeface="Segoe UI" panose="020B0502040204020203" pitchFamily="34" charset="0"/>
                <a:cs typeface="Segoe UI" panose="020B0502040204020203" pitchFamily="34" charset="0"/>
              </a:rPr>
              <a:t>del hecho que el </a:t>
            </a:r>
            <a:r>
              <a:rPr lang="es-MX" sz="1400" b="1" dirty="0" smtClean="0">
                <a:latin typeface="Segoe UI" panose="020B0502040204020203" pitchFamily="34" charset="0"/>
                <a:cs typeface="Segoe UI" panose="020B0502040204020203" pitchFamily="34" charset="0"/>
              </a:rPr>
              <a:t>bienestar </a:t>
            </a:r>
            <a:r>
              <a:rPr lang="es-MX" sz="1400" b="1" dirty="0">
                <a:latin typeface="Segoe UI" panose="020B0502040204020203" pitchFamily="34" charset="0"/>
                <a:cs typeface="Segoe UI" panose="020B0502040204020203" pitchFamily="34" charset="0"/>
              </a:rPr>
              <a:t>de un individuo no depende sólo de su </a:t>
            </a:r>
            <a:r>
              <a:rPr lang="es-MX" sz="1400" b="1" dirty="0" smtClean="0">
                <a:latin typeface="Segoe UI" panose="020B0502040204020203" pitchFamily="34" charset="0"/>
                <a:cs typeface="Segoe UI" panose="020B0502040204020203" pitchFamily="34" charset="0"/>
              </a:rPr>
              <a:t>ingreso </a:t>
            </a:r>
            <a:r>
              <a:rPr lang="es-MX" sz="1400" b="1" dirty="0">
                <a:latin typeface="Segoe UI" panose="020B0502040204020203" pitchFamily="34" charset="0"/>
                <a:cs typeface="Segoe UI" panose="020B0502040204020203" pitchFamily="34" charset="0"/>
              </a:rPr>
              <a:t>o consumo, sino de su libertad real para usar el tiempo</a:t>
            </a:r>
            <a:r>
              <a:rPr lang="es-MX" sz="1400" dirty="0">
                <a:latin typeface="Segoe UI" panose="020B0502040204020203" pitchFamily="34" charset="0"/>
                <a:cs typeface="Segoe UI" panose="020B0502040204020203" pitchFamily="34" charset="0"/>
              </a:rPr>
              <a:t>.</a:t>
            </a:r>
          </a:p>
          <a:p>
            <a:pPr algn="just"/>
            <a:endParaRPr lang="es-MX" sz="1400" dirty="0">
              <a:latin typeface="Segoe UI" panose="020B0502040204020203" pitchFamily="34" charset="0"/>
              <a:cs typeface="Segoe UI" panose="020B0502040204020203" pitchFamily="34" charset="0"/>
            </a:endParaRPr>
          </a:p>
          <a:p>
            <a:pPr algn="just"/>
            <a:r>
              <a:rPr lang="es-MX" sz="1400" dirty="0">
                <a:latin typeface="Segoe UI" panose="020B0502040204020203" pitchFamily="34" charset="0"/>
                <a:cs typeface="Segoe UI" panose="020B0502040204020203" pitchFamily="34" charset="0"/>
              </a:rPr>
              <a:t>Para que las políticas públicas combatan efectivamente la pobreza y las desigualdades, es necesaria una </a:t>
            </a:r>
            <a:r>
              <a:rPr lang="es-MX" sz="1400" b="1" dirty="0">
                <a:latin typeface="Segoe UI" panose="020B0502040204020203" pitchFamily="34" charset="0"/>
                <a:cs typeface="Segoe UI" panose="020B0502040204020203" pitchFamily="34" charset="0"/>
              </a:rPr>
              <a:t>comprensión mayor y más detallada de los lazos entre las condiciones de empleo y la producción no remunerada (TDCNR) </a:t>
            </a:r>
            <a:r>
              <a:rPr lang="es-MX" sz="1400" dirty="0">
                <a:latin typeface="Segoe UI" panose="020B0502040204020203" pitchFamily="34" charset="0"/>
                <a:cs typeface="Segoe UI" panose="020B0502040204020203" pitchFamily="34" charset="0"/>
              </a:rPr>
              <a:t>de los hogares.</a:t>
            </a:r>
          </a:p>
          <a:p>
            <a:pPr algn="just"/>
            <a:endParaRPr lang="es-MX" sz="1400" dirty="0">
              <a:latin typeface="Segoe UI" panose="020B0502040204020203" pitchFamily="34" charset="0"/>
              <a:cs typeface="Segoe UI" panose="020B0502040204020203" pitchFamily="34" charset="0"/>
            </a:endParaRPr>
          </a:p>
          <a:p>
            <a:pPr algn="just"/>
            <a:r>
              <a:rPr lang="es-MX" sz="1400" dirty="0">
                <a:latin typeface="Segoe UI" panose="020B0502040204020203" pitchFamily="34" charset="0"/>
                <a:cs typeface="Segoe UI" panose="020B0502040204020203" pitchFamily="34" charset="0"/>
              </a:rPr>
              <a:t>Para implementar políticas efectivas en la  reducción de la pobreza (ingreso) ajustadas para dar cuenta del déficit de tiempo, es necesario prestar atención a cuatro dimensiones interrelacionados y diferenciadas por género: los mercados laborales, las estructuras demográficas, las políticas redistributivas y la protección </a:t>
            </a:r>
            <a:r>
              <a:rPr lang="es-MX" sz="1400" dirty="0" smtClean="0">
                <a:latin typeface="Segoe UI" panose="020B0502040204020203" pitchFamily="34" charset="0"/>
                <a:cs typeface="Segoe UI" panose="020B0502040204020203" pitchFamily="34" charset="0"/>
              </a:rPr>
              <a:t>social.</a:t>
            </a:r>
            <a:endParaRPr lang="es-CO" sz="1400" dirty="0">
              <a:latin typeface="Segoe UI" panose="020B0502040204020203" pitchFamily="34" charset="0"/>
              <a:cs typeface="Segoe UI" panose="020B0502040204020203" pitchFamily="34" charset="0"/>
            </a:endParaRPr>
          </a:p>
        </p:txBody>
      </p:sp>
      <p:sp>
        <p:nvSpPr>
          <p:cNvPr id="4" name="Rectángulo 3"/>
          <p:cNvSpPr/>
          <p:nvPr/>
        </p:nvSpPr>
        <p:spPr>
          <a:xfrm>
            <a:off x="6309360" y="0"/>
            <a:ext cx="2834640" cy="51435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Elipse 4"/>
          <p:cNvSpPr/>
          <p:nvPr/>
        </p:nvSpPr>
        <p:spPr>
          <a:xfrm>
            <a:off x="395517" y="1727169"/>
            <a:ext cx="132803" cy="132803"/>
          </a:xfrm>
          <a:prstGeom prst="ellipse">
            <a:avLst/>
          </a:prstGeom>
          <a:noFill/>
          <a:ln w="38100" cmpd="sng">
            <a:solidFill>
              <a:srgbClr val="7D629E"/>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Elipse 5"/>
          <p:cNvSpPr/>
          <p:nvPr/>
        </p:nvSpPr>
        <p:spPr>
          <a:xfrm>
            <a:off x="395517" y="2570449"/>
            <a:ext cx="132803" cy="132803"/>
          </a:xfrm>
          <a:prstGeom prst="ellipse">
            <a:avLst/>
          </a:prstGeom>
          <a:noFill/>
          <a:ln w="38100" cmpd="sng">
            <a:solidFill>
              <a:srgbClr val="7D629E"/>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Elipse 6"/>
          <p:cNvSpPr/>
          <p:nvPr/>
        </p:nvSpPr>
        <p:spPr>
          <a:xfrm>
            <a:off x="395517" y="3637249"/>
            <a:ext cx="132803" cy="132803"/>
          </a:xfrm>
          <a:prstGeom prst="ellipse">
            <a:avLst/>
          </a:prstGeom>
          <a:noFill/>
          <a:ln w="38100" cmpd="sng">
            <a:solidFill>
              <a:srgbClr val="7D629E"/>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8" name="Imagen 7" descr="human-right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2588" y="2278367"/>
            <a:ext cx="1525776" cy="1525776"/>
          </a:xfrm>
          <a:prstGeom prst="rect">
            <a:avLst/>
          </a:prstGeom>
        </p:spPr>
      </p:pic>
      <p:sp>
        <p:nvSpPr>
          <p:cNvPr id="9" name="Elipse 8"/>
          <p:cNvSpPr/>
          <p:nvPr/>
        </p:nvSpPr>
        <p:spPr>
          <a:xfrm>
            <a:off x="6731682" y="1987461"/>
            <a:ext cx="2107589" cy="2107589"/>
          </a:xfrm>
          <a:prstGeom prst="ellipse">
            <a:avLst/>
          </a:prstGeom>
          <a:noFill/>
          <a:ln w="38100" cmpd="sng">
            <a:solidFill>
              <a:srgbClr val="4FCDB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7949846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A2D2DD5-1B1C-4056-B4EF-568D5C61114B}"/>
              </a:ext>
            </a:extLst>
          </p:cNvPr>
          <p:cNvSpPr txBox="1"/>
          <p:nvPr/>
        </p:nvSpPr>
        <p:spPr>
          <a:xfrm>
            <a:off x="997295" y="1384301"/>
            <a:ext cx="7689505" cy="3539430"/>
          </a:xfrm>
          <a:prstGeom prst="rect">
            <a:avLst/>
          </a:prstGeom>
          <a:noFill/>
        </p:spPr>
        <p:txBody>
          <a:bodyPr wrap="square" rtlCol="0">
            <a:spAutoFit/>
          </a:bodyPr>
          <a:lstStyle/>
          <a:p>
            <a:pPr algn="just"/>
            <a:r>
              <a:rPr lang="es-MX" sz="1600" dirty="0">
                <a:latin typeface="Segoe UI" panose="020B0502040204020203" pitchFamily="34" charset="0"/>
                <a:cs typeface="Segoe UI" panose="020B0502040204020203" pitchFamily="34" charset="0"/>
              </a:rPr>
              <a:t>El DANE es una entidad con </a:t>
            </a:r>
            <a:r>
              <a:rPr lang="es-MX" sz="1600" dirty="0" smtClean="0">
                <a:latin typeface="Segoe UI" panose="020B0502040204020203" pitchFamily="34" charset="0"/>
                <a:cs typeface="Segoe UI" panose="020B0502040204020203" pitchFamily="34" charset="0"/>
              </a:rPr>
              <a:t>competencias de medición en el </a:t>
            </a:r>
            <a:r>
              <a:rPr lang="es-MX" sz="1600" dirty="0">
                <a:latin typeface="Segoe UI" panose="020B0502040204020203" pitchFamily="34" charset="0"/>
                <a:cs typeface="Segoe UI" panose="020B0502040204020203" pitchFamily="34" charset="0"/>
              </a:rPr>
              <a:t>diseño y seguimiento de las políticas públicas. </a:t>
            </a:r>
          </a:p>
          <a:p>
            <a:pPr algn="just"/>
            <a:endParaRPr lang="es-MX" sz="1600" dirty="0" smtClean="0">
              <a:latin typeface="Segoe UI" panose="020B0502040204020203" pitchFamily="34" charset="0"/>
              <a:cs typeface="Segoe UI" panose="020B0502040204020203" pitchFamily="34" charset="0"/>
            </a:endParaRPr>
          </a:p>
          <a:p>
            <a:pPr algn="just"/>
            <a:endParaRPr lang="es-MX" sz="1600" dirty="0">
              <a:latin typeface="Segoe UI" panose="020B0502040204020203" pitchFamily="34" charset="0"/>
              <a:cs typeface="Segoe UI" panose="020B0502040204020203" pitchFamily="34" charset="0"/>
            </a:endParaRPr>
          </a:p>
          <a:p>
            <a:pPr algn="just"/>
            <a:r>
              <a:rPr lang="es-MX" sz="1600" dirty="0">
                <a:latin typeface="Segoe UI" panose="020B0502040204020203" pitchFamily="34" charset="0"/>
                <a:cs typeface="Segoe UI" panose="020B0502040204020203" pitchFamily="34" charset="0"/>
              </a:rPr>
              <a:t>El DANE aporta la evidencia </a:t>
            </a:r>
            <a:r>
              <a:rPr lang="es-MX" sz="1600" dirty="0" smtClean="0">
                <a:latin typeface="Segoe UI" panose="020B0502040204020203" pitchFamily="34" charset="0"/>
                <a:cs typeface="Segoe UI" panose="020B0502040204020203" pitchFamily="34" charset="0"/>
              </a:rPr>
              <a:t>para </a:t>
            </a:r>
            <a:r>
              <a:rPr lang="es-MX" sz="1600" dirty="0">
                <a:latin typeface="Segoe UI" panose="020B0502040204020203" pitchFamily="34" charset="0"/>
                <a:cs typeface="Segoe UI" panose="020B0502040204020203" pitchFamily="34" charset="0"/>
              </a:rPr>
              <a:t>habilitar la toma asertiva de decisiones con  impacto en el país.</a:t>
            </a:r>
          </a:p>
          <a:p>
            <a:pPr algn="just"/>
            <a:endParaRPr lang="es-MX" sz="1600" dirty="0" smtClean="0">
              <a:latin typeface="Segoe UI" panose="020B0502040204020203" pitchFamily="34" charset="0"/>
              <a:cs typeface="Segoe UI" panose="020B0502040204020203" pitchFamily="34" charset="0"/>
            </a:endParaRPr>
          </a:p>
          <a:p>
            <a:pPr algn="just"/>
            <a:endParaRPr lang="es-MX" sz="1600" dirty="0">
              <a:latin typeface="Segoe UI" panose="020B0502040204020203" pitchFamily="34" charset="0"/>
              <a:cs typeface="Segoe UI" panose="020B0502040204020203" pitchFamily="34" charset="0"/>
            </a:endParaRPr>
          </a:p>
          <a:p>
            <a:pPr algn="just"/>
            <a:r>
              <a:rPr lang="es-MX" sz="1600" dirty="0">
                <a:latin typeface="Segoe UI" panose="020B0502040204020203" pitchFamily="34" charset="0"/>
                <a:cs typeface="Segoe UI" panose="020B0502040204020203" pitchFamily="34" charset="0"/>
              </a:rPr>
              <a:t>Específicamente la información proveniente de la ENUT y la CSEC (junto con otras OOEE producidas por el DANE como el CNPV 2018),  son de vital importancia para </a:t>
            </a:r>
            <a:r>
              <a:rPr lang="es-MX" sz="1600" dirty="0" smtClean="0">
                <a:latin typeface="Segoe UI" panose="020B0502040204020203" pitchFamily="34" charset="0"/>
                <a:cs typeface="Segoe UI" panose="020B0502040204020203" pitchFamily="34" charset="0"/>
              </a:rPr>
              <a:t>informar y justificar temas </a:t>
            </a:r>
            <a:r>
              <a:rPr lang="es-MX" sz="1600" dirty="0">
                <a:latin typeface="Segoe UI" panose="020B0502040204020203" pitchFamily="34" charset="0"/>
                <a:cs typeface="Segoe UI" panose="020B0502040204020203" pitchFamily="34" charset="0"/>
              </a:rPr>
              <a:t>como la </a:t>
            </a:r>
            <a:r>
              <a:rPr lang="es-MX" sz="1600" b="1" dirty="0">
                <a:latin typeface="Segoe UI" panose="020B0502040204020203" pitchFamily="34" charset="0"/>
                <a:cs typeface="Segoe UI" panose="020B0502040204020203" pitchFamily="34" charset="0"/>
              </a:rPr>
              <a:t>Política Pública del Cuidado </a:t>
            </a:r>
            <a:r>
              <a:rPr lang="es-MX" sz="1600" dirty="0">
                <a:latin typeface="Segoe UI" panose="020B0502040204020203" pitchFamily="34" charset="0"/>
                <a:cs typeface="Segoe UI" panose="020B0502040204020203" pitchFamily="34" charset="0"/>
              </a:rPr>
              <a:t>y de </a:t>
            </a:r>
            <a:r>
              <a:rPr lang="es-MX" sz="1600" b="1" dirty="0">
                <a:latin typeface="Segoe UI" panose="020B0502040204020203" pitchFamily="34" charset="0"/>
                <a:cs typeface="Segoe UI" panose="020B0502040204020203" pitchFamily="34" charset="0"/>
              </a:rPr>
              <a:t>Equidad de Género</a:t>
            </a:r>
            <a:r>
              <a:rPr lang="es-MX" sz="1600" dirty="0">
                <a:latin typeface="Segoe UI" panose="020B0502040204020203" pitchFamily="34" charset="0"/>
                <a:cs typeface="Segoe UI" panose="020B0502040204020203" pitchFamily="34" charset="0"/>
              </a:rPr>
              <a:t>, reformas necesarias en los sistemas de pensiones, salud, educación y políticas diferenciadas y más inclusivas de atención a poblaciones interseccionalmente más </a:t>
            </a:r>
            <a:r>
              <a:rPr lang="es-MX" sz="1600" dirty="0" smtClean="0">
                <a:latin typeface="Segoe UI" panose="020B0502040204020203" pitchFamily="34" charset="0"/>
                <a:cs typeface="Segoe UI" panose="020B0502040204020203" pitchFamily="34" charset="0"/>
              </a:rPr>
              <a:t>vulnerables. </a:t>
            </a:r>
            <a:endParaRPr lang="es-MX" sz="1600" dirty="0">
              <a:latin typeface="Segoe UI" panose="020B0502040204020203" pitchFamily="34" charset="0"/>
              <a:cs typeface="Segoe UI" panose="020B0502040204020203" pitchFamily="34" charset="0"/>
            </a:endParaRPr>
          </a:p>
        </p:txBody>
      </p:sp>
      <p:sp>
        <p:nvSpPr>
          <p:cNvPr id="5" name="Título 1">
            <a:extLst>
              <a:ext uri="{FF2B5EF4-FFF2-40B4-BE49-F238E27FC236}">
                <a16:creationId xmlns:a16="http://schemas.microsoft.com/office/drawing/2014/main" id="{4A7483FD-3822-4E91-951A-E56364B57E4F}"/>
              </a:ext>
            </a:extLst>
          </p:cNvPr>
          <p:cNvSpPr txBox="1">
            <a:spLocks/>
          </p:cNvSpPr>
          <p:nvPr/>
        </p:nvSpPr>
        <p:spPr>
          <a:xfrm>
            <a:off x="269240" y="453784"/>
            <a:ext cx="8229600" cy="8572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MX" sz="2000" b="1" dirty="0">
                <a:solidFill>
                  <a:srgbClr val="B6004C"/>
                </a:solidFill>
                <a:latin typeface="Segoe UI" panose="020B0502040204020203" pitchFamily="34" charset="0"/>
                <a:cs typeface="Segoe UI" panose="020B0502040204020203" pitchFamily="34" charset="0"/>
              </a:rPr>
              <a:t>Compromisos DANE </a:t>
            </a:r>
            <a:r>
              <a:rPr lang="es-MX" sz="2000" b="1" dirty="0" smtClean="0">
                <a:solidFill>
                  <a:srgbClr val="B6004C"/>
                </a:solidFill>
                <a:latin typeface="Segoe UI" panose="020B0502040204020203" pitchFamily="34" charset="0"/>
                <a:cs typeface="Segoe UI" panose="020B0502040204020203" pitchFamily="34" charset="0"/>
              </a:rPr>
              <a:t>con </a:t>
            </a:r>
            <a:r>
              <a:rPr lang="es-MX" sz="2000" b="1" dirty="0">
                <a:solidFill>
                  <a:srgbClr val="B6004C"/>
                </a:solidFill>
                <a:latin typeface="Segoe UI" panose="020B0502040204020203" pitchFamily="34" charset="0"/>
                <a:cs typeface="Segoe UI" panose="020B0502040204020203" pitchFamily="34" charset="0"/>
              </a:rPr>
              <a:t>la política pública</a:t>
            </a:r>
            <a:endParaRPr lang="es-CO" sz="2000" b="1" dirty="0">
              <a:solidFill>
                <a:srgbClr val="B6004C"/>
              </a:solidFill>
              <a:latin typeface="Segoe UI" panose="020B0502040204020203" pitchFamily="34" charset="0"/>
              <a:cs typeface="Segoe UI" panose="020B0502040204020203" pitchFamily="34" charset="0"/>
            </a:endParaRPr>
          </a:p>
        </p:txBody>
      </p:sp>
      <p:sp>
        <p:nvSpPr>
          <p:cNvPr id="6" name="Elipse 5"/>
          <p:cNvSpPr/>
          <p:nvPr/>
        </p:nvSpPr>
        <p:spPr>
          <a:xfrm>
            <a:off x="395517" y="1442689"/>
            <a:ext cx="410757" cy="410757"/>
          </a:xfrm>
          <a:prstGeom prst="ellipse">
            <a:avLst/>
          </a:prstGeom>
          <a:noFill/>
          <a:ln w="38100" cmpd="sng">
            <a:solidFill>
              <a:srgbClr val="4FCDB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a:off x="455809" y="1443474"/>
            <a:ext cx="317440" cy="369332"/>
          </a:xfrm>
          <a:prstGeom prst="rect">
            <a:avLst/>
          </a:prstGeom>
        </p:spPr>
        <p:txBody>
          <a:bodyPr wrap="none">
            <a:spAutoFit/>
          </a:bodyPr>
          <a:lstStyle/>
          <a:p>
            <a:r>
              <a:rPr lang="es-CO" b="1" dirty="0" smtClean="0">
                <a:solidFill>
                  <a:schemeClr val="tx1">
                    <a:lumMod val="75000"/>
                    <a:lumOff val="25000"/>
                  </a:schemeClr>
                </a:solidFill>
                <a:latin typeface="Segoe UI" panose="020B0502040204020203" pitchFamily="34" charset="0"/>
                <a:cs typeface="Segoe UI" panose="020B0502040204020203" pitchFamily="34" charset="0"/>
              </a:rPr>
              <a:t>1</a:t>
            </a:r>
            <a:endParaRPr lang="es-ES" dirty="0">
              <a:solidFill>
                <a:schemeClr val="tx1">
                  <a:lumMod val="75000"/>
                  <a:lumOff val="25000"/>
                </a:schemeClr>
              </a:solidFill>
            </a:endParaRPr>
          </a:p>
        </p:txBody>
      </p:sp>
      <p:sp>
        <p:nvSpPr>
          <p:cNvPr id="8" name="Elipse 7"/>
          <p:cNvSpPr/>
          <p:nvPr/>
        </p:nvSpPr>
        <p:spPr>
          <a:xfrm>
            <a:off x="395517" y="2417712"/>
            <a:ext cx="410757" cy="410757"/>
          </a:xfrm>
          <a:prstGeom prst="ellipse">
            <a:avLst/>
          </a:prstGeom>
          <a:noFill/>
          <a:ln w="38100" cmpd="sng">
            <a:solidFill>
              <a:srgbClr val="4FCDB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Rectángulo 8"/>
          <p:cNvSpPr/>
          <p:nvPr/>
        </p:nvSpPr>
        <p:spPr>
          <a:xfrm>
            <a:off x="455809" y="2418497"/>
            <a:ext cx="317440" cy="369332"/>
          </a:xfrm>
          <a:prstGeom prst="rect">
            <a:avLst/>
          </a:prstGeom>
        </p:spPr>
        <p:txBody>
          <a:bodyPr wrap="none">
            <a:spAutoFit/>
          </a:bodyPr>
          <a:lstStyle/>
          <a:p>
            <a:r>
              <a:rPr lang="es-CO" b="1" dirty="0" smtClean="0">
                <a:solidFill>
                  <a:schemeClr val="tx1">
                    <a:lumMod val="75000"/>
                    <a:lumOff val="25000"/>
                  </a:schemeClr>
                </a:solidFill>
                <a:latin typeface="Segoe UI" panose="020B0502040204020203" pitchFamily="34" charset="0"/>
                <a:cs typeface="Segoe UI" panose="020B0502040204020203" pitchFamily="34" charset="0"/>
              </a:rPr>
              <a:t>2</a:t>
            </a:r>
            <a:endParaRPr lang="es-ES" dirty="0">
              <a:solidFill>
                <a:schemeClr val="tx1">
                  <a:lumMod val="75000"/>
                  <a:lumOff val="25000"/>
                </a:schemeClr>
              </a:solidFill>
            </a:endParaRPr>
          </a:p>
        </p:txBody>
      </p:sp>
      <p:sp>
        <p:nvSpPr>
          <p:cNvPr id="11" name="Elipse 10"/>
          <p:cNvSpPr/>
          <p:nvPr/>
        </p:nvSpPr>
        <p:spPr>
          <a:xfrm>
            <a:off x="395517" y="3413392"/>
            <a:ext cx="410757" cy="410757"/>
          </a:xfrm>
          <a:prstGeom prst="ellipse">
            <a:avLst/>
          </a:prstGeom>
          <a:noFill/>
          <a:ln w="38100" cmpd="sng">
            <a:solidFill>
              <a:srgbClr val="4FCDB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Rectángulo 11"/>
          <p:cNvSpPr/>
          <p:nvPr/>
        </p:nvSpPr>
        <p:spPr>
          <a:xfrm>
            <a:off x="455809" y="3414177"/>
            <a:ext cx="317440" cy="369332"/>
          </a:xfrm>
          <a:prstGeom prst="rect">
            <a:avLst/>
          </a:prstGeom>
        </p:spPr>
        <p:txBody>
          <a:bodyPr wrap="none">
            <a:spAutoFit/>
          </a:bodyPr>
          <a:lstStyle/>
          <a:p>
            <a:r>
              <a:rPr lang="es-CO" b="1" dirty="0" smtClean="0">
                <a:solidFill>
                  <a:schemeClr val="tx1">
                    <a:lumMod val="75000"/>
                    <a:lumOff val="25000"/>
                  </a:schemeClr>
                </a:solidFill>
                <a:latin typeface="Segoe UI" panose="020B0502040204020203" pitchFamily="34" charset="0"/>
                <a:cs typeface="Segoe UI" panose="020B0502040204020203" pitchFamily="34" charset="0"/>
              </a:rPr>
              <a:t>3</a:t>
            </a:r>
            <a:endParaRPr lang="es-ES" dirty="0">
              <a:solidFill>
                <a:schemeClr val="tx1">
                  <a:lumMod val="75000"/>
                  <a:lumOff val="25000"/>
                </a:schemeClr>
              </a:solidFill>
            </a:endParaRPr>
          </a:p>
        </p:txBody>
      </p:sp>
    </p:spTree>
    <p:extLst>
      <p:ext uri="{BB962C8B-B14F-4D97-AF65-F5344CB8AC3E}">
        <p14:creationId xmlns:p14="http://schemas.microsoft.com/office/powerpoint/2010/main" val="14450208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737101" y="0"/>
            <a:ext cx="4406900" cy="51435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Title 1"/>
          <p:cNvSpPr txBox="1">
            <a:spLocks/>
          </p:cNvSpPr>
          <p:nvPr/>
        </p:nvSpPr>
        <p:spPr>
          <a:xfrm>
            <a:off x="227975" y="774104"/>
            <a:ext cx="7848600" cy="114300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CO" sz="1800" b="1" dirty="0" smtClean="0">
                <a:solidFill>
                  <a:srgbClr val="B6004C"/>
                </a:solidFill>
                <a:latin typeface="Segoe UI" panose="020B0502040204020203" pitchFamily="34" charset="0"/>
                <a:cs typeface="Segoe UI" panose="020B0502040204020203" pitchFamily="34" charset="0"/>
              </a:rPr>
              <a:t>1. Economía del cuidado</a:t>
            </a:r>
            <a:endParaRPr lang="es-CO" sz="1800" dirty="0">
              <a:solidFill>
                <a:srgbClr val="B6004C"/>
              </a:solidFill>
              <a:latin typeface="Segoe UI" panose="020B0502040204020203" pitchFamily="34" charset="0"/>
              <a:cs typeface="Segoe UI" panose="020B0502040204020203" pitchFamily="34" charset="0"/>
            </a:endParaRPr>
          </a:p>
        </p:txBody>
      </p:sp>
      <p:sp>
        <p:nvSpPr>
          <p:cNvPr id="3" name="Rectángulo 2"/>
          <p:cNvSpPr/>
          <p:nvPr/>
        </p:nvSpPr>
        <p:spPr>
          <a:xfrm>
            <a:off x="5181600" y="794692"/>
            <a:ext cx="3632200" cy="3847208"/>
          </a:xfrm>
          <a:prstGeom prst="rect">
            <a:avLst/>
          </a:prstGeom>
        </p:spPr>
        <p:txBody>
          <a:bodyPr wrap="square">
            <a:spAutoFit/>
          </a:bodyPr>
          <a:lstStyle/>
          <a:p>
            <a:pPr algn="ctr"/>
            <a:r>
              <a:rPr lang="es-MX" b="1" dirty="0"/>
              <a:t>Economía del cuidado</a:t>
            </a:r>
            <a:r>
              <a:rPr lang="es-MX" b="1" dirty="0" smtClean="0"/>
              <a:t>:</a:t>
            </a:r>
          </a:p>
          <a:p>
            <a:pPr algn="ctr"/>
            <a:endParaRPr lang="es-MX" b="1" dirty="0"/>
          </a:p>
          <a:p>
            <a:pPr algn="ctr"/>
            <a:endParaRPr lang="es-MX" sz="2800" b="1" dirty="0"/>
          </a:p>
          <a:p>
            <a:pPr algn="ctr"/>
            <a:r>
              <a:rPr lang="es-MX" i="1" dirty="0"/>
              <a:t>“La economía del cuidado hace referencia al trabajo no remunerado que se realiza en el hogar, relacionado con mantenimiento de la vivienda, los cuidados a otras personas del hogar o la comunidad y el mantenimiento de la fuerza de trabajo remunerado”. </a:t>
            </a:r>
          </a:p>
          <a:p>
            <a:pPr algn="ctr"/>
            <a:r>
              <a:rPr lang="es-MX" dirty="0"/>
              <a:t>Ley 1413 de 2010</a:t>
            </a:r>
            <a:endParaRPr lang="es-CO" dirty="0"/>
          </a:p>
        </p:txBody>
      </p:sp>
      <p:sp>
        <p:nvSpPr>
          <p:cNvPr id="5" name="Rectángulo 4"/>
          <p:cNvSpPr/>
          <p:nvPr/>
        </p:nvSpPr>
        <p:spPr>
          <a:xfrm>
            <a:off x="6400800" y="1422400"/>
            <a:ext cx="1371600" cy="76200"/>
          </a:xfrm>
          <a:prstGeom prst="rect">
            <a:avLst/>
          </a:prstGeom>
          <a:solidFill>
            <a:srgbClr val="7D629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1" name="Imagen 10" descr="car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60" y="2087560"/>
            <a:ext cx="2121984" cy="2121984"/>
          </a:xfrm>
          <a:prstGeom prst="rect">
            <a:avLst/>
          </a:prstGeom>
        </p:spPr>
      </p:pic>
      <p:sp>
        <p:nvSpPr>
          <p:cNvPr id="13" name="Elipse 12"/>
          <p:cNvSpPr/>
          <p:nvPr/>
        </p:nvSpPr>
        <p:spPr>
          <a:xfrm>
            <a:off x="869436" y="1764216"/>
            <a:ext cx="2906646" cy="2906646"/>
          </a:xfrm>
          <a:prstGeom prst="ellipse">
            <a:avLst/>
          </a:prstGeom>
          <a:noFill/>
          <a:ln w="38100" cmpd="sng">
            <a:solidFill>
              <a:srgbClr val="4FCDB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689304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87400" y="1600885"/>
            <a:ext cx="8013700" cy="2693045"/>
          </a:xfrm>
          <a:prstGeom prst="rect">
            <a:avLst/>
          </a:prstGeom>
        </p:spPr>
        <p:txBody>
          <a:bodyPr wrap="square">
            <a:spAutoFit/>
          </a:bodyPr>
          <a:lstStyle/>
          <a:p>
            <a:pPr algn="r"/>
            <a:r>
              <a:rPr lang="es-EC" sz="3200" b="1" dirty="0">
                <a:solidFill>
                  <a:srgbClr val="B6004C"/>
                </a:solidFill>
                <a:latin typeface="Segoe UI" panose="020B0502040204020203" pitchFamily="34" charset="0"/>
                <a:cs typeface="Segoe UI" panose="020B0502040204020203" pitchFamily="34" charset="0"/>
              </a:rPr>
              <a:t>Cuenta Satélite </a:t>
            </a:r>
            <a:r>
              <a:rPr lang="es-EC" sz="3200" b="1" dirty="0" smtClean="0">
                <a:solidFill>
                  <a:srgbClr val="B6004C"/>
                </a:solidFill>
                <a:latin typeface="Segoe UI" panose="020B0502040204020203" pitchFamily="34" charset="0"/>
                <a:cs typeface="Segoe UI" panose="020B0502040204020203" pitchFamily="34" charset="0"/>
              </a:rPr>
              <a:t>Economía </a:t>
            </a:r>
          </a:p>
          <a:p>
            <a:pPr algn="r"/>
            <a:r>
              <a:rPr lang="es-EC" sz="3200" b="1" dirty="0" smtClean="0">
                <a:solidFill>
                  <a:srgbClr val="B6004C"/>
                </a:solidFill>
                <a:latin typeface="Segoe UI" panose="020B0502040204020203" pitchFamily="34" charset="0"/>
                <a:cs typeface="Segoe UI" panose="020B0502040204020203" pitchFamily="34" charset="0"/>
              </a:rPr>
              <a:t>del Cuidado - DANE</a:t>
            </a:r>
          </a:p>
          <a:p>
            <a:pPr algn="r"/>
            <a:endParaRPr lang="es-EC" sz="2000" b="1" dirty="0" smtClean="0">
              <a:solidFill>
                <a:srgbClr val="B6004C"/>
              </a:solidFill>
              <a:latin typeface="Segoe UI" panose="020B0502040204020203" pitchFamily="34" charset="0"/>
              <a:cs typeface="Segoe UI" panose="020B0502040204020203" pitchFamily="34" charset="0"/>
            </a:endParaRPr>
          </a:p>
          <a:p>
            <a:pPr algn="r"/>
            <a:r>
              <a:rPr lang="es-EC" sz="2800" b="1" dirty="0" smtClean="0">
                <a:solidFill>
                  <a:srgbClr val="B6004C"/>
                </a:solidFill>
                <a:latin typeface="Segoe UI" panose="020B0502040204020203" pitchFamily="34" charset="0"/>
                <a:cs typeface="Segoe UI" panose="020B0502040204020203" pitchFamily="34" charset="0"/>
              </a:rPr>
              <a:t> </a:t>
            </a:r>
            <a:r>
              <a:rPr lang="en-US" sz="2000" dirty="0"/>
              <a:t>Prof. </a:t>
            </a:r>
            <a:r>
              <a:rPr lang="en-US" sz="2000" b="1" dirty="0"/>
              <a:t>Juan Daniel </a:t>
            </a:r>
            <a:r>
              <a:rPr lang="en-US" sz="2000" b="1" dirty="0" smtClean="0"/>
              <a:t>Oviedo</a:t>
            </a:r>
          </a:p>
          <a:p>
            <a:pPr algn="r"/>
            <a:endParaRPr lang="en-US" sz="2800" b="1" dirty="0"/>
          </a:p>
          <a:p>
            <a:pPr algn="r"/>
            <a:r>
              <a:rPr lang="en-US" dirty="0" err="1"/>
              <a:t>Jueves</a:t>
            </a:r>
            <a:r>
              <a:rPr lang="en-US" dirty="0"/>
              <a:t>, 11 de </a:t>
            </a:r>
            <a:r>
              <a:rPr lang="en-US" dirty="0" err="1" smtClean="0"/>
              <a:t>julio</a:t>
            </a:r>
            <a:r>
              <a:rPr lang="en-US" dirty="0"/>
              <a:t>, 15:15-16:30</a:t>
            </a:r>
          </a:p>
          <a:p>
            <a:pPr algn="r"/>
            <a:endParaRPr lang="es-EC" sz="1100" b="1" dirty="0">
              <a:solidFill>
                <a:schemeClr val="tx1">
                  <a:lumMod val="85000"/>
                  <a:lumOff val="15000"/>
                </a:schemeClr>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596155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4800" y="531256"/>
            <a:ext cx="8727440" cy="307777"/>
          </a:xfrm>
          <a:prstGeom prst="rect">
            <a:avLst/>
          </a:prstGeom>
        </p:spPr>
        <p:txBody>
          <a:bodyPr wrap="square">
            <a:spAutoFit/>
          </a:bodyPr>
          <a:lstStyle/>
          <a:p>
            <a:r>
              <a:rPr lang="es-MX" sz="1400" b="1" dirty="0">
                <a:solidFill>
                  <a:srgbClr val="B6004C"/>
                </a:solidFill>
                <a:latin typeface="Segoe UI" panose="020B0502040204020203" pitchFamily="34" charset="0"/>
                <a:cs typeface="Segoe UI" panose="020B0502040204020203" pitchFamily="34" charset="0"/>
              </a:rPr>
              <a:t>Trabajo de cuidados, el Trabajo no Remunerado y el Trabajo en el Sistema de Cuentas Nacionales</a:t>
            </a:r>
            <a:endParaRPr lang="es-CO" sz="1400" b="1" dirty="0">
              <a:solidFill>
                <a:srgbClr val="B6004C"/>
              </a:solidFill>
              <a:latin typeface="Segoe UI" panose="020B0502040204020203" pitchFamily="34" charset="0"/>
              <a:cs typeface="Segoe UI" panose="020B0502040204020203" pitchFamily="34" charset="0"/>
            </a:endParaRPr>
          </a:p>
        </p:txBody>
      </p:sp>
      <p:sp>
        <p:nvSpPr>
          <p:cNvPr id="4" name="CuadroTexto 3">
            <a:extLst>
              <a:ext uri="{FF2B5EF4-FFF2-40B4-BE49-F238E27FC236}">
                <a16:creationId xmlns:a16="http://schemas.microsoft.com/office/drawing/2014/main" id="{B2E22383-1C43-4038-BD69-F9B6BAA31BA9}"/>
              </a:ext>
            </a:extLst>
          </p:cNvPr>
          <p:cNvSpPr txBox="1"/>
          <p:nvPr/>
        </p:nvSpPr>
        <p:spPr>
          <a:xfrm>
            <a:off x="152400" y="4838813"/>
            <a:ext cx="8686800" cy="200055"/>
          </a:xfrm>
          <a:prstGeom prst="rect">
            <a:avLst/>
          </a:prstGeom>
          <a:noFill/>
        </p:spPr>
        <p:txBody>
          <a:bodyPr wrap="square" rtlCol="0">
            <a:spAutoFit/>
          </a:bodyPr>
          <a:lstStyle/>
          <a:p>
            <a:r>
              <a:rPr lang="es-MX" sz="700" b="1" dirty="0">
                <a:latin typeface="Segoe UI" panose="020B0502040204020203" pitchFamily="34" charset="0"/>
                <a:cs typeface="Segoe UI" panose="020B0502040204020203" pitchFamily="34" charset="0"/>
              </a:rPr>
              <a:t>Fuente: Dirección de Síntesis y Cuentas Nacionales (DSCN); Grupo Cuenta Satélite de la Economía del Cuidado -DANE</a:t>
            </a:r>
            <a:endParaRPr lang="es-CO" sz="700" b="1" dirty="0">
              <a:latin typeface="Segoe UI" panose="020B0502040204020203" pitchFamily="34" charset="0"/>
              <a:cs typeface="Segoe UI" panose="020B0502040204020203" pitchFamily="34" charset="0"/>
            </a:endParaRPr>
          </a:p>
        </p:txBody>
      </p:sp>
      <p:grpSp>
        <p:nvGrpSpPr>
          <p:cNvPr id="15" name="Agrupar 14"/>
          <p:cNvGrpSpPr/>
          <p:nvPr/>
        </p:nvGrpSpPr>
        <p:grpSpPr>
          <a:xfrm>
            <a:off x="870985" y="1101267"/>
            <a:ext cx="5151466" cy="3531927"/>
            <a:chOff x="2062480" y="1178560"/>
            <a:chExt cx="5151466" cy="3531927"/>
          </a:xfrm>
        </p:grpSpPr>
        <p:sp>
          <p:nvSpPr>
            <p:cNvPr id="5" name="Elipse 4"/>
            <p:cNvSpPr/>
            <p:nvPr/>
          </p:nvSpPr>
          <p:spPr>
            <a:xfrm>
              <a:off x="2062480" y="1178560"/>
              <a:ext cx="3531927" cy="3531927"/>
            </a:xfrm>
            <a:prstGeom prst="ellipse">
              <a:avLst/>
            </a:prstGeom>
            <a:noFill/>
            <a:ln w="38100" cmpd="sng">
              <a:solidFill>
                <a:srgbClr val="154A9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Elipse 5"/>
            <p:cNvSpPr/>
            <p:nvPr/>
          </p:nvSpPr>
          <p:spPr>
            <a:xfrm>
              <a:off x="3682019" y="1178560"/>
              <a:ext cx="3531927" cy="3531927"/>
            </a:xfrm>
            <a:prstGeom prst="ellipse">
              <a:avLst/>
            </a:prstGeom>
            <a:noFill/>
            <a:ln w="38100" cmpd="sng">
              <a:solidFill>
                <a:srgbClr val="4FCDB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a:off x="2425979" y="2263160"/>
              <a:ext cx="1184019" cy="507831"/>
            </a:xfrm>
            <a:prstGeom prst="rect">
              <a:avLst/>
            </a:prstGeom>
          </p:spPr>
          <p:txBody>
            <a:bodyPr wrap="none">
              <a:spAutoFit/>
            </a:bodyPr>
            <a:lstStyle/>
            <a:p>
              <a:pPr algn="ctr"/>
              <a:r>
                <a:rPr lang="es-MX" sz="900" b="1" dirty="0" smtClean="0">
                  <a:solidFill>
                    <a:srgbClr val="154A9B"/>
                  </a:solidFill>
                  <a:latin typeface="Segoe UI" panose="020B0502040204020203" pitchFamily="34" charset="0"/>
                  <a:cs typeface="Segoe UI" panose="020B0502040204020203" pitchFamily="34" charset="0"/>
                </a:rPr>
                <a:t>Trabajo doméstico</a:t>
              </a:r>
            </a:p>
            <a:p>
              <a:pPr algn="ctr"/>
              <a:r>
                <a:rPr lang="es-MX" sz="900" b="1" dirty="0" smtClean="0">
                  <a:solidFill>
                    <a:srgbClr val="154A9B"/>
                  </a:solidFill>
                  <a:latin typeface="Segoe UI" panose="020B0502040204020203" pitchFamily="34" charset="0"/>
                  <a:cs typeface="Segoe UI" panose="020B0502040204020203" pitchFamily="34" charset="0"/>
                </a:rPr>
                <a:t>y de cuidados </a:t>
              </a:r>
            </a:p>
            <a:p>
              <a:pPr algn="ctr"/>
              <a:r>
                <a:rPr lang="es-MX" sz="900" b="1" dirty="0" smtClean="0">
                  <a:solidFill>
                    <a:srgbClr val="154A9B"/>
                  </a:solidFill>
                  <a:latin typeface="Segoe UI" panose="020B0502040204020203" pitchFamily="34" charset="0"/>
                  <a:cs typeface="Segoe UI" panose="020B0502040204020203" pitchFamily="34" charset="0"/>
                </a:rPr>
                <a:t>no remunerados</a:t>
              </a:r>
              <a:endParaRPr lang="es-ES" sz="900" b="1" dirty="0">
                <a:solidFill>
                  <a:srgbClr val="154A9B"/>
                </a:solidFill>
              </a:endParaRPr>
            </a:p>
          </p:txBody>
        </p:sp>
        <p:sp>
          <p:nvSpPr>
            <p:cNvPr id="8" name="Rectángulo 7"/>
            <p:cNvSpPr/>
            <p:nvPr/>
          </p:nvSpPr>
          <p:spPr>
            <a:xfrm>
              <a:off x="5872846" y="2263160"/>
              <a:ext cx="901227" cy="507831"/>
            </a:xfrm>
            <a:prstGeom prst="rect">
              <a:avLst/>
            </a:prstGeom>
          </p:spPr>
          <p:txBody>
            <a:bodyPr wrap="none">
              <a:spAutoFit/>
            </a:bodyPr>
            <a:lstStyle/>
            <a:p>
              <a:pPr algn="ctr"/>
              <a:r>
                <a:rPr lang="es-MX" sz="900" b="1" dirty="0" smtClean="0">
                  <a:solidFill>
                    <a:srgbClr val="4FCDBD"/>
                  </a:solidFill>
                  <a:latin typeface="Segoe UI" panose="020B0502040204020203" pitchFamily="34" charset="0"/>
                  <a:cs typeface="Segoe UI" panose="020B0502040204020203" pitchFamily="34" charset="0"/>
                </a:rPr>
                <a:t>Trabajo de </a:t>
              </a:r>
            </a:p>
            <a:p>
              <a:pPr algn="ctr"/>
              <a:r>
                <a:rPr lang="es-MX" sz="900" b="1" dirty="0" smtClean="0">
                  <a:solidFill>
                    <a:srgbClr val="4FCDBD"/>
                  </a:solidFill>
                  <a:latin typeface="Segoe UI" panose="020B0502040204020203" pitchFamily="34" charset="0"/>
                  <a:cs typeface="Segoe UI" panose="020B0502040204020203" pitchFamily="34" charset="0"/>
                </a:rPr>
                <a:t>cuidados </a:t>
              </a:r>
            </a:p>
            <a:p>
              <a:pPr algn="ctr"/>
              <a:r>
                <a:rPr lang="es-MX" sz="900" b="1" dirty="0" smtClean="0">
                  <a:solidFill>
                    <a:srgbClr val="4FCDBD"/>
                  </a:solidFill>
                  <a:latin typeface="Segoe UI" panose="020B0502040204020203" pitchFamily="34" charset="0"/>
                  <a:cs typeface="Segoe UI" panose="020B0502040204020203" pitchFamily="34" charset="0"/>
                </a:rPr>
                <a:t>remunerados</a:t>
              </a:r>
              <a:endParaRPr lang="es-ES" sz="900" b="1" dirty="0">
                <a:solidFill>
                  <a:srgbClr val="4FCDBD"/>
                </a:solidFill>
              </a:endParaRPr>
            </a:p>
          </p:txBody>
        </p:sp>
        <p:sp>
          <p:nvSpPr>
            <p:cNvPr id="10" name="Rectángulo 9"/>
            <p:cNvSpPr/>
            <p:nvPr/>
          </p:nvSpPr>
          <p:spPr>
            <a:xfrm>
              <a:off x="2506652" y="3375159"/>
              <a:ext cx="1022673" cy="369332"/>
            </a:xfrm>
            <a:prstGeom prst="rect">
              <a:avLst/>
            </a:prstGeom>
          </p:spPr>
          <p:txBody>
            <a:bodyPr wrap="none">
              <a:spAutoFit/>
            </a:bodyPr>
            <a:lstStyle/>
            <a:p>
              <a:pPr algn="ctr"/>
              <a:r>
                <a:rPr lang="es-MX" sz="900" b="1" dirty="0" smtClean="0">
                  <a:solidFill>
                    <a:srgbClr val="154A9B"/>
                  </a:solidFill>
                  <a:latin typeface="Segoe UI" panose="020B0502040204020203" pitchFamily="34" charset="0"/>
                  <a:cs typeface="Segoe UI" panose="020B0502040204020203" pitchFamily="34" charset="0"/>
                </a:rPr>
                <a:t>Otro trabajo</a:t>
              </a:r>
            </a:p>
            <a:p>
              <a:pPr algn="ctr"/>
              <a:r>
                <a:rPr lang="es-MX" sz="900" b="1" dirty="0" smtClean="0">
                  <a:solidFill>
                    <a:srgbClr val="154A9B"/>
                  </a:solidFill>
                  <a:latin typeface="Segoe UI" panose="020B0502040204020203" pitchFamily="34" charset="0"/>
                  <a:cs typeface="Segoe UI" panose="020B0502040204020203" pitchFamily="34" charset="0"/>
                </a:rPr>
                <a:t>no remunerado</a:t>
              </a:r>
              <a:endParaRPr lang="es-ES" sz="900" b="1" dirty="0">
                <a:solidFill>
                  <a:srgbClr val="154A9B"/>
                </a:solidFill>
              </a:endParaRPr>
            </a:p>
          </p:txBody>
        </p:sp>
        <p:sp>
          <p:nvSpPr>
            <p:cNvPr id="11" name="Rectángulo 10"/>
            <p:cNvSpPr/>
            <p:nvPr/>
          </p:nvSpPr>
          <p:spPr>
            <a:xfrm>
              <a:off x="5898235" y="3375159"/>
              <a:ext cx="850451" cy="369332"/>
            </a:xfrm>
            <a:prstGeom prst="rect">
              <a:avLst/>
            </a:prstGeom>
          </p:spPr>
          <p:txBody>
            <a:bodyPr wrap="none">
              <a:spAutoFit/>
            </a:bodyPr>
            <a:lstStyle/>
            <a:p>
              <a:pPr algn="ctr"/>
              <a:r>
                <a:rPr lang="es-MX" sz="900" b="1" dirty="0" smtClean="0">
                  <a:solidFill>
                    <a:srgbClr val="4FCDBD"/>
                  </a:solidFill>
                  <a:latin typeface="Segoe UI" panose="020B0502040204020203" pitchFamily="34" charset="0"/>
                  <a:cs typeface="Segoe UI" panose="020B0502040204020203" pitchFamily="34" charset="0"/>
                </a:rPr>
                <a:t>Trabajo</a:t>
              </a:r>
            </a:p>
            <a:p>
              <a:pPr algn="ctr"/>
              <a:r>
                <a:rPr lang="es-MX" sz="900" b="1" dirty="0" smtClean="0">
                  <a:solidFill>
                    <a:srgbClr val="4FCDBD"/>
                  </a:solidFill>
                  <a:latin typeface="Segoe UI" panose="020B0502040204020203" pitchFamily="34" charset="0"/>
                  <a:cs typeface="Segoe UI" panose="020B0502040204020203" pitchFamily="34" charset="0"/>
                </a:rPr>
                <a:t>remunerado</a:t>
              </a:r>
              <a:endParaRPr lang="es-ES" sz="900" b="1" dirty="0">
                <a:solidFill>
                  <a:srgbClr val="4FCDBD"/>
                </a:solidFill>
              </a:endParaRPr>
            </a:p>
          </p:txBody>
        </p:sp>
        <p:sp>
          <p:nvSpPr>
            <p:cNvPr id="12" name="Rectángulo 11"/>
            <p:cNvSpPr/>
            <p:nvPr/>
          </p:nvSpPr>
          <p:spPr>
            <a:xfrm>
              <a:off x="4172797" y="3305910"/>
              <a:ext cx="968854" cy="507831"/>
            </a:xfrm>
            <a:prstGeom prst="rect">
              <a:avLst/>
            </a:prstGeom>
          </p:spPr>
          <p:txBody>
            <a:bodyPr wrap="none">
              <a:spAutoFit/>
            </a:bodyPr>
            <a:lstStyle/>
            <a:p>
              <a:pPr algn="ctr"/>
              <a:r>
                <a:rPr lang="es-MX" sz="900" b="1" dirty="0" smtClean="0">
                  <a:latin typeface="Segoe UI" panose="020B0502040204020203" pitchFamily="34" charset="0"/>
                  <a:cs typeface="Segoe UI" panose="020B0502040204020203" pitchFamily="34" charset="0"/>
                </a:rPr>
                <a:t>Trabajo</a:t>
              </a:r>
            </a:p>
            <a:p>
              <a:pPr algn="ctr"/>
              <a:r>
                <a:rPr lang="es-MX" sz="900" b="1" dirty="0" smtClean="0">
                  <a:latin typeface="Segoe UI" panose="020B0502040204020203" pitchFamily="34" charset="0"/>
                  <a:cs typeface="Segoe UI" panose="020B0502040204020203" pitchFamily="34" charset="0"/>
                </a:rPr>
                <a:t>Familiar sin</a:t>
              </a:r>
            </a:p>
            <a:p>
              <a:pPr algn="ctr"/>
              <a:r>
                <a:rPr lang="es-MX" sz="900" b="1" dirty="0" smtClean="0">
                  <a:latin typeface="Segoe UI" panose="020B0502040204020203" pitchFamily="34" charset="0"/>
                  <a:cs typeface="Segoe UI" panose="020B0502040204020203" pitchFamily="34" charset="0"/>
                </a:rPr>
                <a:t> remuneracion</a:t>
              </a:r>
              <a:endParaRPr lang="es-ES" sz="900" b="1" dirty="0"/>
            </a:p>
          </p:txBody>
        </p:sp>
        <p:sp>
          <p:nvSpPr>
            <p:cNvPr id="13" name="Rectángulo 12"/>
            <p:cNvSpPr/>
            <p:nvPr/>
          </p:nvSpPr>
          <p:spPr>
            <a:xfrm>
              <a:off x="3680398" y="2124660"/>
              <a:ext cx="1873370" cy="784830"/>
            </a:xfrm>
            <a:prstGeom prst="rect">
              <a:avLst/>
            </a:prstGeom>
          </p:spPr>
          <p:txBody>
            <a:bodyPr wrap="square">
              <a:spAutoFit/>
            </a:bodyPr>
            <a:lstStyle/>
            <a:p>
              <a:pPr algn="ctr"/>
              <a:r>
                <a:rPr lang="es-MX" sz="900" b="1" dirty="0" smtClean="0">
                  <a:latin typeface="Segoe UI" panose="020B0502040204020203" pitchFamily="34" charset="0"/>
                  <a:cs typeface="Segoe UI" panose="020B0502040204020203" pitchFamily="34" charset="0"/>
                </a:rPr>
                <a:t>Trabajo para la</a:t>
              </a:r>
            </a:p>
            <a:p>
              <a:pPr algn="ctr"/>
              <a:r>
                <a:rPr lang="es-MX" sz="900" b="1" dirty="0" smtClean="0">
                  <a:latin typeface="Segoe UI" panose="020B0502040204020203" pitchFamily="34" charset="0"/>
                  <a:cs typeface="Segoe UI" panose="020B0502040204020203" pitchFamily="34" charset="0"/>
                </a:rPr>
                <a:t> producción de servicios extractivos del hogar</a:t>
              </a:r>
            </a:p>
            <a:p>
              <a:pPr algn="ctr"/>
              <a:r>
                <a:rPr lang="es-MX" sz="900" dirty="0" smtClean="0">
                  <a:latin typeface="Segoe UI" panose="020B0502040204020203" pitchFamily="34" charset="0"/>
                  <a:cs typeface="Segoe UI" panose="020B0502040204020203" pitchFamily="34" charset="0"/>
                </a:rPr>
                <a:t>(acarreo de agua,</a:t>
              </a:r>
            </a:p>
            <a:p>
              <a:pPr algn="ctr"/>
              <a:r>
                <a:rPr lang="es-MX" sz="900" dirty="0" smtClean="0">
                  <a:latin typeface="Segoe UI" panose="020B0502040204020203" pitchFamily="34" charset="0"/>
                  <a:cs typeface="Segoe UI" panose="020B0502040204020203" pitchFamily="34" charset="0"/>
                </a:rPr>
                <a:t> recolección de leña)</a:t>
              </a:r>
              <a:endParaRPr lang="es-ES" sz="900" dirty="0"/>
            </a:p>
          </p:txBody>
        </p:sp>
        <p:sp>
          <p:nvSpPr>
            <p:cNvPr id="14" name="Rectángulo 13"/>
            <p:cNvSpPr/>
            <p:nvPr/>
          </p:nvSpPr>
          <p:spPr>
            <a:xfrm>
              <a:off x="2425979" y="2003559"/>
              <a:ext cx="4348094" cy="973321"/>
            </a:xfrm>
            <a:prstGeom prst="rect">
              <a:avLst/>
            </a:prstGeom>
            <a:noFill/>
            <a:ln w="38100" cmpd="sng">
              <a:solidFill>
                <a:srgbClr val="FF972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sp>
        <p:nvSpPr>
          <p:cNvPr id="16" name="Rectángulo 15"/>
          <p:cNvSpPr/>
          <p:nvPr/>
        </p:nvSpPr>
        <p:spPr>
          <a:xfrm>
            <a:off x="6479540" y="3021430"/>
            <a:ext cx="241300" cy="241300"/>
          </a:xfrm>
          <a:prstGeom prst="rect">
            <a:avLst/>
          </a:prstGeom>
          <a:solidFill>
            <a:srgbClr val="FF97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a:off x="6479540" y="3541961"/>
            <a:ext cx="241300" cy="241300"/>
          </a:xfrm>
          <a:prstGeom prst="rect">
            <a:avLst/>
          </a:prstGeom>
          <a:solidFill>
            <a:srgbClr val="4FCDB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Rectángulo 17"/>
          <p:cNvSpPr/>
          <p:nvPr/>
        </p:nvSpPr>
        <p:spPr>
          <a:xfrm>
            <a:off x="6479540" y="4112191"/>
            <a:ext cx="241300" cy="241300"/>
          </a:xfrm>
          <a:prstGeom prst="rect">
            <a:avLst/>
          </a:prstGeom>
          <a:solidFill>
            <a:srgbClr val="154A9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9" name="CuadroTexto 18"/>
          <p:cNvSpPr txBox="1"/>
          <p:nvPr/>
        </p:nvSpPr>
        <p:spPr>
          <a:xfrm>
            <a:off x="6799580" y="3037840"/>
            <a:ext cx="3139440" cy="246221"/>
          </a:xfrm>
          <a:prstGeom prst="rect">
            <a:avLst/>
          </a:prstGeom>
          <a:noFill/>
        </p:spPr>
        <p:txBody>
          <a:bodyPr wrap="square" rtlCol="0">
            <a:spAutoFit/>
          </a:bodyPr>
          <a:lstStyle/>
          <a:p>
            <a:r>
              <a:rPr lang="es-ES" sz="1000" b="1" dirty="0" smtClean="0"/>
              <a:t>Trabajo de cuidados</a:t>
            </a:r>
            <a:endParaRPr lang="es-ES" sz="1000" b="1" dirty="0"/>
          </a:p>
        </p:txBody>
      </p:sp>
      <p:sp>
        <p:nvSpPr>
          <p:cNvPr id="20" name="CuadroTexto 19"/>
          <p:cNvSpPr txBox="1"/>
          <p:nvPr/>
        </p:nvSpPr>
        <p:spPr>
          <a:xfrm>
            <a:off x="6799580" y="4096812"/>
            <a:ext cx="3139440" cy="246221"/>
          </a:xfrm>
          <a:prstGeom prst="rect">
            <a:avLst/>
          </a:prstGeom>
          <a:noFill/>
        </p:spPr>
        <p:txBody>
          <a:bodyPr wrap="square" rtlCol="0">
            <a:spAutoFit/>
          </a:bodyPr>
          <a:lstStyle/>
          <a:p>
            <a:r>
              <a:rPr lang="es-ES" sz="1000" b="1" dirty="0" smtClean="0"/>
              <a:t>Trabajo no remunerado</a:t>
            </a:r>
            <a:endParaRPr lang="es-ES" sz="1000" b="1" dirty="0"/>
          </a:p>
        </p:txBody>
      </p:sp>
      <p:sp>
        <p:nvSpPr>
          <p:cNvPr id="21" name="CuadroTexto 20"/>
          <p:cNvSpPr txBox="1"/>
          <p:nvPr/>
        </p:nvSpPr>
        <p:spPr>
          <a:xfrm>
            <a:off x="6799580" y="3524111"/>
            <a:ext cx="2072640" cy="400110"/>
          </a:xfrm>
          <a:prstGeom prst="rect">
            <a:avLst/>
          </a:prstGeom>
          <a:noFill/>
        </p:spPr>
        <p:txBody>
          <a:bodyPr wrap="square" rtlCol="0">
            <a:spAutoFit/>
          </a:bodyPr>
          <a:lstStyle/>
          <a:p>
            <a:r>
              <a:rPr lang="es-ES" sz="1000" b="1" dirty="0" smtClean="0"/>
              <a:t>Trabajo en el Sistema de Cuentas Nacionales</a:t>
            </a:r>
            <a:endParaRPr lang="es-ES" sz="1000" b="1" dirty="0"/>
          </a:p>
        </p:txBody>
      </p:sp>
    </p:spTree>
    <p:extLst>
      <p:ext uri="{BB962C8B-B14F-4D97-AF65-F5344CB8AC3E}">
        <p14:creationId xmlns:p14="http://schemas.microsoft.com/office/powerpoint/2010/main" val="11498159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318000" y="0"/>
            <a:ext cx="4826001" cy="51435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 name="Rectángulo 1">
            <a:extLst>
              <a:ext uri="{FF2B5EF4-FFF2-40B4-BE49-F238E27FC236}">
                <a16:creationId xmlns:a16="http://schemas.microsoft.com/office/drawing/2014/main" id="{50D2FA81-D2BA-490D-A995-6F18D69EC878}"/>
              </a:ext>
            </a:extLst>
          </p:cNvPr>
          <p:cNvSpPr/>
          <p:nvPr/>
        </p:nvSpPr>
        <p:spPr>
          <a:xfrm>
            <a:off x="222787" y="901551"/>
            <a:ext cx="3577053" cy="1815882"/>
          </a:xfrm>
          <a:prstGeom prst="rect">
            <a:avLst/>
          </a:prstGeom>
        </p:spPr>
        <p:txBody>
          <a:bodyPr wrap="square">
            <a:spAutoFit/>
          </a:bodyPr>
          <a:lstStyle/>
          <a:p>
            <a:r>
              <a:rPr lang="es-MX" sz="1600" dirty="0">
                <a:latin typeface="Segoe UI" panose="020B0502040204020203" pitchFamily="34" charset="0"/>
                <a:cs typeface="Segoe UI" panose="020B0502040204020203" pitchFamily="34" charset="0"/>
              </a:rPr>
              <a:t>Las encuestas de </a:t>
            </a:r>
            <a:r>
              <a:rPr lang="es-MX" sz="1600" b="1" dirty="0">
                <a:latin typeface="Segoe UI" panose="020B0502040204020203" pitchFamily="34" charset="0"/>
                <a:cs typeface="Segoe UI" panose="020B0502040204020203" pitchFamily="34" charset="0"/>
              </a:rPr>
              <a:t>uso del tiempo permiten entender las limitaciones de los Sistemas de Cuentas Nacionales -SCN. </a:t>
            </a:r>
            <a:r>
              <a:rPr lang="es-MX" sz="1600" dirty="0">
                <a:latin typeface="Segoe UI" panose="020B0502040204020203" pitchFamily="34" charset="0"/>
                <a:cs typeface="Segoe UI" panose="020B0502040204020203" pitchFamily="34" charset="0"/>
              </a:rPr>
              <a:t>La frontera de producción delimita las actividades que se incluyen en el SCN:</a:t>
            </a:r>
          </a:p>
          <a:p>
            <a:endParaRPr lang="es-MX" sz="1600" dirty="0">
              <a:latin typeface="Segoe UI" panose="020B0502040204020203" pitchFamily="34" charset="0"/>
              <a:cs typeface="Segoe UI" panose="020B0502040204020203" pitchFamily="34" charset="0"/>
            </a:endParaRPr>
          </a:p>
        </p:txBody>
      </p:sp>
      <p:sp>
        <p:nvSpPr>
          <p:cNvPr id="3" name="Rectángulo 2"/>
          <p:cNvSpPr/>
          <p:nvPr/>
        </p:nvSpPr>
        <p:spPr>
          <a:xfrm>
            <a:off x="4582160" y="901551"/>
            <a:ext cx="4338320" cy="3539430"/>
          </a:xfrm>
          <a:prstGeom prst="rect">
            <a:avLst/>
          </a:prstGeom>
        </p:spPr>
        <p:txBody>
          <a:bodyPr wrap="square">
            <a:spAutoFit/>
          </a:bodyPr>
          <a:lstStyle/>
          <a:p>
            <a:pPr marL="342900" indent="-342900">
              <a:buClr>
                <a:srgbClr val="00B050"/>
              </a:buClr>
              <a:buFont typeface="Wingdings" panose="05000000000000000000" pitchFamily="2" charset="2"/>
              <a:buChar char="ü"/>
            </a:pPr>
            <a:r>
              <a:rPr lang="es-MX" sz="1600" dirty="0">
                <a:latin typeface="Segoe UI" panose="020B0502040204020203" pitchFamily="34" charset="0"/>
                <a:cs typeface="Segoe UI" panose="020B0502040204020203" pitchFamily="34" charset="0"/>
              </a:rPr>
              <a:t>Incluye la producción de todos los bienes, independientemente de si el trabajo involucrado en la producción es o no remunerado. </a:t>
            </a:r>
          </a:p>
          <a:p>
            <a:pPr marL="342900" indent="-342900">
              <a:buClr>
                <a:srgbClr val="00B050"/>
              </a:buClr>
              <a:buFont typeface="Wingdings" panose="05000000000000000000" pitchFamily="2" charset="2"/>
              <a:buChar char="ü"/>
            </a:pPr>
            <a:endParaRPr lang="es-MX" sz="1600" dirty="0">
              <a:latin typeface="Segoe UI" panose="020B0502040204020203" pitchFamily="34" charset="0"/>
              <a:cs typeface="Segoe UI" panose="020B0502040204020203" pitchFamily="34" charset="0"/>
            </a:endParaRPr>
          </a:p>
          <a:p>
            <a:pPr marL="342900" indent="-342900">
              <a:buClr>
                <a:srgbClr val="00B050"/>
              </a:buClr>
              <a:buFont typeface="Wingdings" panose="05000000000000000000" pitchFamily="2" charset="2"/>
              <a:buChar char="ü"/>
            </a:pPr>
            <a:r>
              <a:rPr lang="es-MX" sz="1600" dirty="0">
                <a:latin typeface="Segoe UI" panose="020B0502040204020203" pitchFamily="34" charset="0"/>
                <a:cs typeface="Segoe UI" panose="020B0502040204020203" pitchFamily="34" charset="0"/>
              </a:rPr>
              <a:t>Incluye la producción de servicios, donde el trabajo en la producción de servicios es remunerado. </a:t>
            </a:r>
          </a:p>
          <a:p>
            <a:pPr marL="342900" indent="-342900">
              <a:buFont typeface="Wingdings" panose="05000000000000000000" pitchFamily="2" charset="2"/>
              <a:buChar char="ü"/>
            </a:pPr>
            <a:endParaRPr lang="es-MX" sz="1600" dirty="0">
              <a:latin typeface="Segoe UI" panose="020B0502040204020203" pitchFamily="34" charset="0"/>
              <a:cs typeface="Segoe UI" panose="020B0502040204020203" pitchFamily="34" charset="0"/>
            </a:endParaRPr>
          </a:p>
          <a:p>
            <a:pPr marL="342900" indent="-342900">
              <a:buClr>
                <a:srgbClr val="FF0000"/>
              </a:buClr>
              <a:buFont typeface="Wingdings" panose="05000000000000000000" pitchFamily="2" charset="2"/>
              <a:buChar char=""/>
            </a:pPr>
            <a:r>
              <a:rPr lang="es-MX" sz="1600" dirty="0">
                <a:latin typeface="Segoe UI" panose="020B0502040204020203" pitchFamily="34" charset="0"/>
                <a:cs typeface="Segoe UI" panose="020B0502040204020203" pitchFamily="34" charset="0"/>
              </a:rPr>
              <a:t>Excluye lo que se denomina “trabajo de cuidado no remunerado”, es decir, tareas de trabajo doméstico y cuidado no remuneradas en el hogar, así como servicios comunitarios no remunerados.</a:t>
            </a:r>
            <a:endParaRPr lang="es-CO" sz="1600" dirty="0">
              <a:latin typeface="Segoe UI" panose="020B0502040204020203" pitchFamily="34" charset="0"/>
              <a:cs typeface="Segoe UI" panose="020B0502040204020203" pitchFamily="34" charset="0"/>
            </a:endParaRPr>
          </a:p>
        </p:txBody>
      </p:sp>
      <p:pic>
        <p:nvPicPr>
          <p:cNvPr id="5" name="Imagen 4" descr="custome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9062" y="3175118"/>
            <a:ext cx="1184819" cy="1184819"/>
          </a:xfrm>
          <a:prstGeom prst="rect">
            <a:avLst/>
          </a:prstGeom>
        </p:spPr>
      </p:pic>
      <p:sp>
        <p:nvSpPr>
          <p:cNvPr id="6" name="Elipse 5"/>
          <p:cNvSpPr/>
          <p:nvPr/>
        </p:nvSpPr>
        <p:spPr>
          <a:xfrm>
            <a:off x="1099582" y="2836770"/>
            <a:ext cx="1934922" cy="1934922"/>
          </a:xfrm>
          <a:prstGeom prst="ellipse">
            <a:avLst/>
          </a:prstGeom>
          <a:noFill/>
          <a:ln w="38100" cmpd="sng">
            <a:solidFill>
              <a:srgbClr val="4FCDB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4847503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38760" y="676734"/>
            <a:ext cx="8077200" cy="114300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CO" sz="1800" b="1" dirty="0" smtClean="0">
                <a:solidFill>
                  <a:srgbClr val="B6004C"/>
                </a:solidFill>
                <a:latin typeface="Segoe UI" panose="020B0502040204020203" pitchFamily="34" charset="0"/>
                <a:cs typeface="Segoe UI" panose="020B0502040204020203" pitchFamily="34" charset="0"/>
              </a:rPr>
              <a:t>2. Comisión Intersectorial </a:t>
            </a:r>
            <a:endParaRPr lang="es-CO" sz="1800" dirty="0">
              <a:solidFill>
                <a:srgbClr val="B6004C"/>
              </a:solidFill>
              <a:latin typeface="Segoe UI" panose="020B0502040204020203" pitchFamily="34" charset="0"/>
              <a:cs typeface="Segoe UI" panose="020B0502040204020203" pitchFamily="34" charset="0"/>
            </a:endParaRPr>
          </a:p>
        </p:txBody>
      </p:sp>
      <p:sp>
        <p:nvSpPr>
          <p:cNvPr id="3" name="CuadroTexto 2">
            <a:extLst>
              <a:ext uri="{FF2B5EF4-FFF2-40B4-BE49-F238E27FC236}">
                <a16:creationId xmlns:a16="http://schemas.microsoft.com/office/drawing/2014/main" id="{5CF9F0ED-1B8E-4FFF-BBFC-D05DA50E8831}"/>
              </a:ext>
            </a:extLst>
          </p:cNvPr>
          <p:cNvSpPr txBox="1"/>
          <p:nvPr/>
        </p:nvSpPr>
        <p:spPr>
          <a:xfrm>
            <a:off x="274320" y="1248234"/>
            <a:ext cx="3169920" cy="2462213"/>
          </a:xfrm>
          <a:prstGeom prst="rect">
            <a:avLst/>
          </a:prstGeom>
          <a:noFill/>
        </p:spPr>
        <p:txBody>
          <a:bodyPr wrap="square" rtlCol="0">
            <a:spAutoFit/>
          </a:bodyPr>
          <a:lstStyle/>
          <a:p>
            <a:r>
              <a:rPr lang="es-MX" sz="1400" dirty="0">
                <a:latin typeface="Segoe UI" panose="020B0502040204020203" pitchFamily="34" charset="0"/>
                <a:cs typeface="Segoe UI" panose="020B0502040204020203" pitchFamily="34" charset="0"/>
              </a:rPr>
              <a:t>En el marco de la Ley 1413 de 2010, el gobierno nacional, en cabeza del DANE, integró una comisión intersectorial para definir la forma de incluir la información sobre trabajo no remunerado, realizado en los hogares y en la comunidad, en el Sistema de Cuentas Nacionales, a través de la creación de un Cuenta Satélite de la Economía del Cuidado. </a:t>
            </a:r>
            <a:endParaRPr lang="es-MX" sz="1400" dirty="0" smtClean="0">
              <a:latin typeface="Segoe UI" panose="020B0502040204020203" pitchFamily="34" charset="0"/>
              <a:cs typeface="Segoe UI" panose="020B0502040204020203" pitchFamily="34" charset="0"/>
            </a:endParaRPr>
          </a:p>
          <a:p>
            <a:r>
              <a:rPr lang="es-MX" sz="1400" b="1" dirty="0" smtClean="0">
                <a:latin typeface="Segoe UI" panose="020B0502040204020203" pitchFamily="34" charset="0"/>
                <a:cs typeface="Segoe UI" panose="020B0502040204020203" pitchFamily="34" charset="0"/>
              </a:rPr>
              <a:t>Decreto </a:t>
            </a:r>
            <a:r>
              <a:rPr lang="es-MX" sz="1400" b="1" dirty="0">
                <a:latin typeface="Segoe UI" panose="020B0502040204020203" pitchFamily="34" charset="0"/>
                <a:cs typeface="Segoe UI" panose="020B0502040204020203" pitchFamily="34" charset="0"/>
              </a:rPr>
              <a:t>2490 de 2013.</a:t>
            </a:r>
            <a:endParaRPr lang="es-CO" sz="1400" b="1" dirty="0">
              <a:latin typeface="Segoe UI" panose="020B0502040204020203" pitchFamily="34" charset="0"/>
              <a:cs typeface="Segoe UI" panose="020B0502040204020203" pitchFamily="34" charset="0"/>
            </a:endParaRPr>
          </a:p>
        </p:txBody>
      </p:sp>
      <p:sp>
        <p:nvSpPr>
          <p:cNvPr id="5" name="Rectángulo 4"/>
          <p:cNvSpPr/>
          <p:nvPr/>
        </p:nvSpPr>
        <p:spPr>
          <a:xfrm>
            <a:off x="4317999" y="0"/>
            <a:ext cx="4826001" cy="51435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CuadroTexto 6">
            <a:extLst>
              <a:ext uri="{FF2B5EF4-FFF2-40B4-BE49-F238E27FC236}">
                <a16:creationId xmlns:a16="http://schemas.microsoft.com/office/drawing/2014/main" id="{5CF9F0ED-1B8E-4FFF-BBFC-D05DA50E8831}"/>
              </a:ext>
            </a:extLst>
          </p:cNvPr>
          <p:cNvSpPr txBox="1"/>
          <p:nvPr/>
        </p:nvSpPr>
        <p:spPr>
          <a:xfrm>
            <a:off x="5049520" y="428537"/>
            <a:ext cx="4003040" cy="4681793"/>
          </a:xfrm>
          <a:prstGeom prst="rect">
            <a:avLst/>
          </a:prstGeom>
          <a:noFill/>
        </p:spPr>
        <p:txBody>
          <a:bodyPr wrap="square" rtlCol="0">
            <a:spAutoFit/>
          </a:bodyPr>
          <a:lstStyle/>
          <a:p>
            <a:pPr>
              <a:lnSpc>
                <a:spcPct val="110000"/>
              </a:lnSpc>
              <a:spcAft>
                <a:spcPts val="400"/>
              </a:spcAft>
            </a:pPr>
            <a:r>
              <a:rPr lang="es-MX" sz="1400" dirty="0" smtClean="0">
                <a:latin typeface="Segoe UI" panose="020B0502040204020203" pitchFamily="34" charset="0"/>
                <a:cs typeface="Segoe UI" panose="020B0502040204020203" pitchFamily="34" charset="0"/>
              </a:rPr>
              <a:t>El Ministerio de Salud y Protección Social o su delegado.</a:t>
            </a:r>
          </a:p>
          <a:p>
            <a:pPr>
              <a:lnSpc>
                <a:spcPct val="110000"/>
              </a:lnSpc>
              <a:spcAft>
                <a:spcPts val="400"/>
              </a:spcAft>
            </a:pPr>
            <a:endParaRPr lang="es-MX" sz="1400" dirty="0">
              <a:latin typeface="Segoe UI" panose="020B0502040204020203" pitchFamily="34" charset="0"/>
              <a:cs typeface="Segoe UI" panose="020B0502040204020203" pitchFamily="34" charset="0"/>
            </a:endParaRPr>
          </a:p>
          <a:p>
            <a:pPr>
              <a:lnSpc>
                <a:spcPct val="110000"/>
              </a:lnSpc>
              <a:spcAft>
                <a:spcPts val="400"/>
              </a:spcAft>
            </a:pPr>
            <a:r>
              <a:rPr lang="es-MX" sz="1400" dirty="0" smtClean="0">
                <a:latin typeface="Segoe UI" panose="020B0502040204020203" pitchFamily="34" charset="0"/>
                <a:cs typeface="Segoe UI" panose="020B0502040204020203" pitchFamily="34" charset="0"/>
              </a:rPr>
              <a:t>El Ministro de Trabajo o su delegado.</a:t>
            </a:r>
          </a:p>
          <a:p>
            <a:pPr>
              <a:lnSpc>
                <a:spcPct val="110000"/>
              </a:lnSpc>
              <a:spcAft>
                <a:spcPts val="400"/>
              </a:spcAft>
            </a:pPr>
            <a:endParaRPr lang="es-MX" sz="1400" dirty="0">
              <a:latin typeface="Segoe UI" panose="020B0502040204020203" pitchFamily="34" charset="0"/>
              <a:cs typeface="Segoe UI" panose="020B0502040204020203" pitchFamily="34" charset="0"/>
            </a:endParaRPr>
          </a:p>
          <a:p>
            <a:pPr>
              <a:lnSpc>
                <a:spcPct val="110000"/>
              </a:lnSpc>
              <a:spcAft>
                <a:spcPts val="400"/>
              </a:spcAft>
            </a:pPr>
            <a:r>
              <a:rPr lang="es-MX" sz="1400" dirty="0" smtClean="0">
                <a:latin typeface="Segoe UI" panose="020B0502040204020203" pitchFamily="34" charset="0"/>
                <a:cs typeface="Segoe UI" panose="020B0502040204020203" pitchFamily="34" charset="0"/>
              </a:rPr>
              <a:t>El Director del Departamento Nacional de Planeación o su delegado.</a:t>
            </a:r>
          </a:p>
          <a:p>
            <a:pPr>
              <a:lnSpc>
                <a:spcPct val="110000"/>
              </a:lnSpc>
              <a:spcAft>
                <a:spcPts val="400"/>
              </a:spcAft>
            </a:pPr>
            <a:endParaRPr lang="es-MX" sz="1400" dirty="0">
              <a:latin typeface="Segoe UI" panose="020B0502040204020203" pitchFamily="34" charset="0"/>
              <a:cs typeface="Segoe UI" panose="020B0502040204020203" pitchFamily="34" charset="0"/>
            </a:endParaRPr>
          </a:p>
          <a:p>
            <a:pPr>
              <a:lnSpc>
                <a:spcPct val="110000"/>
              </a:lnSpc>
              <a:spcAft>
                <a:spcPts val="400"/>
              </a:spcAft>
            </a:pPr>
            <a:r>
              <a:rPr lang="es-MX" sz="1400" dirty="0" smtClean="0">
                <a:latin typeface="Segoe UI" panose="020B0502040204020203" pitchFamily="34" charset="0"/>
                <a:cs typeface="Segoe UI" panose="020B0502040204020203" pitchFamily="34" charset="0"/>
              </a:rPr>
              <a:t>El Director del Departamento Administrativo de la Presidencia de la Répulbica o su delegado.</a:t>
            </a:r>
          </a:p>
          <a:p>
            <a:pPr>
              <a:lnSpc>
                <a:spcPct val="110000"/>
              </a:lnSpc>
              <a:spcAft>
                <a:spcPts val="400"/>
              </a:spcAft>
            </a:pPr>
            <a:endParaRPr lang="es-MX" sz="1400" dirty="0">
              <a:latin typeface="Segoe UI" panose="020B0502040204020203" pitchFamily="34" charset="0"/>
              <a:cs typeface="Segoe UI" panose="020B0502040204020203" pitchFamily="34" charset="0"/>
            </a:endParaRPr>
          </a:p>
          <a:p>
            <a:pPr>
              <a:lnSpc>
                <a:spcPct val="110000"/>
              </a:lnSpc>
              <a:spcAft>
                <a:spcPts val="400"/>
              </a:spcAft>
            </a:pPr>
            <a:r>
              <a:rPr lang="es-MX" sz="1400" dirty="0" smtClean="0">
                <a:latin typeface="Segoe UI" panose="020B0502040204020203" pitchFamily="34" charset="0"/>
                <a:cs typeface="Segoe UI" panose="020B0502040204020203" pitchFamily="34" charset="0"/>
              </a:rPr>
              <a:t>El Director del DANE o su delegado, quien la presidirá.</a:t>
            </a:r>
          </a:p>
          <a:p>
            <a:pPr>
              <a:lnSpc>
                <a:spcPct val="110000"/>
              </a:lnSpc>
              <a:spcAft>
                <a:spcPts val="400"/>
              </a:spcAft>
            </a:pPr>
            <a:endParaRPr lang="es-MX" sz="1400" dirty="0">
              <a:latin typeface="Segoe UI" panose="020B0502040204020203" pitchFamily="34" charset="0"/>
              <a:cs typeface="Segoe UI" panose="020B0502040204020203" pitchFamily="34" charset="0"/>
            </a:endParaRPr>
          </a:p>
          <a:p>
            <a:pPr>
              <a:lnSpc>
                <a:spcPct val="110000"/>
              </a:lnSpc>
              <a:spcAft>
                <a:spcPts val="400"/>
              </a:spcAft>
            </a:pPr>
            <a:r>
              <a:rPr lang="es-MX" sz="1400" dirty="0" smtClean="0">
                <a:latin typeface="Segoe UI" panose="020B0502040204020203" pitchFamily="34" charset="0"/>
                <a:cs typeface="Segoe UI" panose="020B0502040204020203" pitchFamily="34" charset="0"/>
              </a:rPr>
              <a:t>El Director del Departamento Administrativo para la Prosperidad Social o su delegado.</a:t>
            </a:r>
          </a:p>
          <a:p>
            <a:pPr>
              <a:lnSpc>
                <a:spcPct val="110000"/>
              </a:lnSpc>
              <a:spcAft>
                <a:spcPts val="400"/>
              </a:spcAft>
            </a:pPr>
            <a:endParaRPr lang="es-CO" sz="1400" dirty="0">
              <a:latin typeface="Segoe UI" panose="020B0502040204020203" pitchFamily="34" charset="0"/>
              <a:cs typeface="Segoe UI" panose="020B0502040204020203" pitchFamily="34" charset="0"/>
            </a:endParaRPr>
          </a:p>
        </p:txBody>
      </p:sp>
      <p:sp>
        <p:nvSpPr>
          <p:cNvPr id="8" name="Elipse 7"/>
          <p:cNvSpPr/>
          <p:nvPr/>
        </p:nvSpPr>
        <p:spPr>
          <a:xfrm>
            <a:off x="4541520" y="530137"/>
            <a:ext cx="410757" cy="410757"/>
          </a:xfrm>
          <a:prstGeom prst="ellipse">
            <a:avLst/>
          </a:prstGeom>
          <a:noFill/>
          <a:ln w="38100" cmpd="sng">
            <a:solidFill>
              <a:srgbClr val="4FCDB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Elipse 9"/>
          <p:cNvSpPr/>
          <p:nvPr/>
        </p:nvSpPr>
        <p:spPr>
          <a:xfrm>
            <a:off x="4541520" y="1244248"/>
            <a:ext cx="410757" cy="410757"/>
          </a:xfrm>
          <a:prstGeom prst="ellipse">
            <a:avLst/>
          </a:prstGeom>
          <a:noFill/>
          <a:ln w="38100" cmpd="sng">
            <a:solidFill>
              <a:srgbClr val="4FCDB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Elipse 10"/>
          <p:cNvSpPr/>
          <p:nvPr/>
        </p:nvSpPr>
        <p:spPr>
          <a:xfrm>
            <a:off x="4541520" y="1914808"/>
            <a:ext cx="410757" cy="410757"/>
          </a:xfrm>
          <a:prstGeom prst="ellipse">
            <a:avLst/>
          </a:prstGeom>
          <a:noFill/>
          <a:ln w="38100" cmpd="sng">
            <a:solidFill>
              <a:srgbClr val="4FCDB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Elipse 11"/>
          <p:cNvSpPr/>
          <p:nvPr/>
        </p:nvSpPr>
        <p:spPr>
          <a:xfrm>
            <a:off x="4541520" y="2697128"/>
            <a:ext cx="410757" cy="410757"/>
          </a:xfrm>
          <a:prstGeom prst="ellipse">
            <a:avLst/>
          </a:prstGeom>
          <a:noFill/>
          <a:ln w="38100" cmpd="sng">
            <a:solidFill>
              <a:srgbClr val="4FCDB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Elipse 12"/>
          <p:cNvSpPr/>
          <p:nvPr/>
        </p:nvSpPr>
        <p:spPr>
          <a:xfrm>
            <a:off x="4541520" y="3495003"/>
            <a:ext cx="410757" cy="410757"/>
          </a:xfrm>
          <a:prstGeom prst="ellipse">
            <a:avLst/>
          </a:prstGeom>
          <a:noFill/>
          <a:ln w="38100" cmpd="sng">
            <a:solidFill>
              <a:srgbClr val="4FCDB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Elipse 13"/>
          <p:cNvSpPr/>
          <p:nvPr/>
        </p:nvSpPr>
        <p:spPr>
          <a:xfrm>
            <a:off x="4541520" y="4317963"/>
            <a:ext cx="410757" cy="410757"/>
          </a:xfrm>
          <a:prstGeom prst="ellipse">
            <a:avLst/>
          </a:prstGeom>
          <a:noFill/>
          <a:ln w="38100" cmpd="sng">
            <a:solidFill>
              <a:srgbClr val="4FCDB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5" name="Rectángulo 14"/>
          <p:cNvSpPr/>
          <p:nvPr/>
        </p:nvSpPr>
        <p:spPr>
          <a:xfrm>
            <a:off x="4601812" y="530922"/>
            <a:ext cx="317440" cy="369332"/>
          </a:xfrm>
          <a:prstGeom prst="rect">
            <a:avLst/>
          </a:prstGeom>
        </p:spPr>
        <p:txBody>
          <a:bodyPr wrap="none">
            <a:spAutoFit/>
          </a:bodyPr>
          <a:lstStyle/>
          <a:p>
            <a:r>
              <a:rPr lang="es-CO" b="1" dirty="0" smtClean="0">
                <a:solidFill>
                  <a:schemeClr val="tx1">
                    <a:lumMod val="75000"/>
                    <a:lumOff val="25000"/>
                  </a:schemeClr>
                </a:solidFill>
                <a:latin typeface="Segoe UI" panose="020B0502040204020203" pitchFamily="34" charset="0"/>
                <a:cs typeface="Segoe UI" panose="020B0502040204020203" pitchFamily="34" charset="0"/>
              </a:rPr>
              <a:t>1</a:t>
            </a:r>
            <a:endParaRPr lang="es-ES" dirty="0">
              <a:solidFill>
                <a:schemeClr val="tx1">
                  <a:lumMod val="75000"/>
                  <a:lumOff val="25000"/>
                </a:schemeClr>
              </a:solidFill>
            </a:endParaRPr>
          </a:p>
        </p:txBody>
      </p:sp>
      <p:sp>
        <p:nvSpPr>
          <p:cNvPr id="16" name="Rectángulo 15"/>
          <p:cNvSpPr/>
          <p:nvPr/>
        </p:nvSpPr>
        <p:spPr>
          <a:xfrm>
            <a:off x="4601812" y="1248234"/>
            <a:ext cx="317440" cy="369332"/>
          </a:xfrm>
          <a:prstGeom prst="rect">
            <a:avLst/>
          </a:prstGeom>
        </p:spPr>
        <p:txBody>
          <a:bodyPr wrap="none">
            <a:spAutoFit/>
          </a:bodyPr>
          <a:lstStyle/>
          <a:p>
            <a:r>
              <a:rPr lang="es-CO" b="1" dirty="0" smtClean="0">
                <a:solidFill>
                  <a:schemeClr val="tx1">
                    <a:lumMod val="75000"/>
                    <a:lumOff val="25000"/>
                  </a:schemeClr>
                </a:solidFill>
                <a:latin typeface="Segoe UI" panose="020B0502040204020203" pitchFamily="34" charset="0"/>
                <a:cs typeface="Segoe UI" panose="020B0502040204020203" pitchFamily="34" charset="0"/>
              </a:rPr>
              <a:t>2</a:t>
            </a:r>
            <a:endParaRPr lang="es-ES" dirty="0">
              <a:solidFill>
                <a:schemeClr val="tx1">
                  <a:lumMod val="75000"/>
                  <a:lumOff val="25000"/>
                </a:schemeClr>
              </a:solidFill>
            </a:endParaRPr>
          </a:p>
        </p:txBody>
      </p:sp>
      <p:sp>
        <p:nvSpPr>
          <p:cNvPr id="17" name="Rectángulo 16"/>
          <p:cNvSpPr/>
          <p:nvPr/>
        </p:nvSpPr>
        <p:spPr>
          <a:xfrm>
            <a:off x="4601812" y="1925753"/>
            <a:ext cx="317440" cy="369332"/>
          </a:xfrm>
          <a:prstGeom prst="rect">
            <a:avLst/>
          </a:prstGeom>
        </p:spPr>
        <p:txBody>
          <a:bodyPr wrap="none">
            <a:spAutoFit/>
          </a:bodyPr>
          <a:lstStyle/>
          <a:p>
            <a:r>
              <a:rPr lang="es-CO" b="1" dirty="0">
                <a:solidFill>
                  <a:schemeClr val="tx1">
                    <a:lumMod val="75000"/>
                    <a:lumOff val="25000"/>
                  </a:schemeClr>
                </a:solidFill>
                <a:latin typeface="Segoe UI" panose="020B0502040204020203" pitchFamily="34" charset="0"/>
                <a:cs typeface="Segoe UI" panose="020B0502040204020203" pitchFamily="34" charset="0"/>
              </a:rPr>
              <a:t>3</a:t>
            </a:r>
            <a:endParaRPr lang="es-ES" dirty="0">
              <a:solidFill>
                <a:schemeClr val="tx1">
                  <a:lumMod val="75000"/>
                  <a:lumOff val="25000"/>
                </a:schemeClr>
              </a:solidFill>
            </a:endParaRPr>
          </a:p>
        </p:txBody>
      </p:sp>
      <p:sp>
        <p:nvSpPr>
          <p:cNvPr id="18" name="Rectángulo 17"/>
          <p:cNvSpPr/>
          <p:nvPr/>
        </p:nvSpPr>
        <p:spPr>
          <a:xfrm>
            <a:off x="4601812" y="2697128"/>
            <a:ext cx="317440" cy="369332"/>
          </a:xfrm>
          <a:prstGeom prst="rect">
            <a:avLst/>
          </a:prstGeom>
        </p:spPr>
        <p:txBody>
          <a:bodyPr wrap="none">
            <a:spAutoFit/>
          </a:bodyPr>
          <a:lstStyle/>
          <a:p>
            <a:r>
              <a:rPr lang="es-CO" b="1" dirty="0" smtClean="0">
                <a:solidFill>
                  <a:schemeClr val="tx1">
                    <a:lumMod val="75000"/>
                    <a:lumOff val="25000"/>
                  </a:schemeClr>
                </a:solidFill>
                <a:latin typeface="Segoe UI" panose="020B0502040204020203" pitchFamily="34" charset="0"/>
                <a:cs typeface="Segoe UI" panose="020B0502040204020203" pitchFamily="34" charset="0"/>
              </a:rPr>
              <a:t>4</a:t>
            </a:r>
            <a:endParaRPr lang="es-ES" dirty="0">
              <a:solidFill>
                <a:schemeClr val="tx1">
                  <a:lumMod val="75000"/>
                  <a:lumOff val="25000"/>
                </a:schemeClr>
              </a:solidFill>
            </a:endParaRPr>
          </a:p>
        </p:txBody>
      </p:sp>
      <p:sp>
        <p:nvSpPr>
          <p:cNvPr id="19" name="Rectángulo 18"/>
          <p:cNvSpPr/>
          <p:nvPr/>
        </p:nvSpPr>
        <p:spPr>
          <a:xfrm>
            <a:off x="4601812" y="3495003"/>
            <a:ext cx="317440" cy="369332"/>
          </a:xfrm>
          <a:prstGeom prst="rect">
            <a:avLst/>
          </a:prstGeom>
        </p:spPr>
        <p:txBody>
          <a:bodyPr wrap="none">
            <a:spAutoFit/>
          </a:bodyPr>
          <a:lstStyle/>
          <a:p>
            <a:r>
              <a:rPr lang="es-CO" b="1" dirty="0" smtClean="0">
                <a:solidFill>
                  <a:schemeClr val="tx1">
                    <a:lumMod val="75000"/>
                    <a:lumOff val="25000"/>
                  </a:schemeClr>
                </a:solidFill>
                <a:latin typeface="Segoe UI" panose="020B0502040204020203" pitchFamily="34" charset="0"/>
                <a:cs typeface="Segoe UI" panose="020B0502040204020203" pitchFamily="34" charset="0"/>
              </a:rPr>
              <a:t>5</a:t>
            </a:r>
            <a:endParaRPr lang="es-ES" dirty="0">
              <a:solidFill>
                <a:schemeClr val="tx1">
                  <a:lumMod val="75000"/>
                  <a:lumOff val="25000"/>
                </a:schemeClr>
              </a:solidFill>
            </a:endParaRPr>
          </a:p>
        </p:txBody>
      </p:sp>
      <p:sp>
        <p:nvSpPr>
          <p:cNvPr id="20" name="Rectángulo 19"/>
          <p:cNvSpPr/>
          <p:nvPr/>
        </p:nvSpPr>
        <p:spPr>
          <a:xfrm>
            <a:off x="4601812" y="4318748"/>
            <a:ext cx="317440" cy="369332"/>
          </a:xfrm>
          <a:prstGeom prst="rect">
            <a:avLst/>
          </a:prstGeom>
        </p:spPr>
        <p:txBody>
          <a:bodyPr wrap="none">
            <a:spAutoFit/>
          </a:bodyPr>
          <a:lstStyle/>
          <a:p>
            <a:r>
              <a:rPr lang="es-CO" b="1" dirty="0" smtClean="0">
                <a:solidFill>
                  <a:schemeClr val="tx1">
                    <a:lumMod val="75000"/>
                    <a:lumOff val="25000"/>
                  </a:schemeClr>
                </a:solidFill>
                <a:latin typeface="Segoe UI" panose="020B0502040204020203" pitchFamily="34" charset="0"/>
                <a:cs typeface="Segoe UI" panose="020B0502040204020203" pitchFamily="34" charset="0"/>
              </a:rPr>
              <a:t>6</a:t>
            </a:r>
            <a:endParaRPr lang="es-ES" dirty="0">
              <a:solidFill>
                <a:schemeClr val="tx1">
                  <a:lumMod val="75000"/>
                  <a:lumOff val="25000"/>
                </a:schemeClr>
              </a:solidFill>
            </a:endParaRPr>
          </a:p>
        </p:txBody>
      </p:sp>
    </p:spTree>
    <p:extLst>
      <p:ext uri="{BB962C8B-B14F-4D97-AF65-F5344CB8AC3E}">
        <p14:creationId xmlns:p14="http://schemas.microsoft.com/office/powerpoint/2010/main" val="1027690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38760" y="676734"/>
            <a:ext cx="8077200" cy="114300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CO" sz="1800" b="1" dirty="0" smtClean="0">
                <a:solidFill>
                  <a:srgbClr val="B6004C"/>
                </a:solidFill>
                <a:latin typeface="Segoe UI" panose="020B0502040204020203" pitchFamily="34" charset="0"/>
                <a:cs typeface="Segoe UI" panose="020B0502040204020203" pitchFamily="34" charset="0"/>
              </a:rPr>
              <a:t>3. Cuenta Satélite Economía del Cuidado </a:t>
            </a:r>
            <a:endParaRPr lang="es-CO" sz="1800" dirty="0">
              <a:solidFill>
                <a:srgbClr val="B6004C"/>
              </a:solidFill>
              <a:latin typeface="Segoe UI" panose="020B0502040204020203" pitchFamily="34" charset="0"/>
              <a:cs typeface="Segoe UI" panose="020B0502040204020203" pitchFamily="34" charset="0"/>
            </a:endParaRPr>
          </a:p>
        </p:txBody>
      </p:sp>
      <p:sp>
        <p:nvSpPr>
          <p:cNvPr id="3" name="Rectángulo 2"/>
          <p:cNvSpPr/>
          <p:nvPr/>
        </p:nvSpPr>
        <p:spPr>
          <a:xfrm>
            <a:off x="238760" y="1350803"/>
            <a:ext cx="9027160" cy="307777"/>
          </a:xfrm>
          <a:prstGeom prst="rect">
            <a:avLst/>
          </a:prstGeom>
        </p:spPr>
        <p:txBody>
          <a:bodyPr wrap="square">
            <a:spAutoFit/>
          </a:bodyPr>
          <a:lstStyle/>
          <a:p>
            <a:r>
              <a:rPr lang="es-MX" sz="1400" dirty="0">
                <a:latin typeface="Segoe UI" panose="020B0502040204020203" pitchFamily="34" charset="0"/>
                <a:cs typeface="Segoe UI" panose="020B0502040204020203" pitchFamily="34" charset="0"/>
              </a:rPr>
              <a:t>De acuerdo </a:t>
            </a:r>
            <a:r>
              <a:rPr lang="es-MX" sz="1400" dirty="0" smtClean="0">
                <a:latin typeface="Segoe UI" panose="020B0502040204020203" pitchFamily="34" charset="0"/>
                <a:cs typeface="Segoe UI" panose="020B0502040204020203" pitchFamily="34" charset="0"/>
              </a:rPr>
              <a:t>con </a:t>
            </a:r>
            <a:r>
              <a:rPr lang="es-MX" sz="1400" dirty="0">
                <a:latin typeface="Segoe UI" panose="020B0502040204020203" pitchFamily="34" charset="0"/>
                <a:cs typeface="Segoe UI" panose="020B0502040204020203" pitchFamily="34" charset="0"/>
              </a:rPr>
              <a:t>lo aprobado por la </a:t>
            </a:r>
            <a:r>
              <a:rPr lang="es-MX" sz="1400" dirty="0" smtClean="0">
                <a:latin typeface="Segoe UI" panose="020B0502040204020203" pitchFamily="34" charset="0"/>
                <a:cs typeface="Segoe UI" panose="020B0502040204020203" pitchFamily="34" charset="0"/>
              </a:rPr>
              <a:t>Comisión Intersectorial</a:t>
            </a:r>
            <a:r>
              <a:rPr lang="es-MX" sz="1400" dirty="0">
                <a:latin typeface="Segoe UI" panose="020B0502040204020203" pitchFamily="34" charset="0"/>
                <a:cs typeface="Segoe UI" panose="020B0502040204020203" pitchFamily="34" charset="0"/>
              </a:rPr>
              <a:t>, se planteó la siguiente ruta de trabajo:</a:t>
            </a:r>
            <a:endParaRPr lang="es-CO" sz="1400" dirty="0">
              <a:latin typeface="Segoe UI" panose="020B0502040204020203" pitchFamily="34" charset="0"/>
              <a:cs typeface="Segoe UI" panose="020B0502040204020203" pitchFamily="34" charset="0"/>
            </a:endParaRPr>
          </a:p>
        </p:txBody>
      </p:sp>
      <p:graphicFrame>
        <p:nvGraphicFramePr>
          <p:cNvPr id="4" name="Tabla 3">
            <a:extLst>
              <a:ext uri="{FF2B5EF4-FFF2-40B4-BE49-F238E27FC236}">
                <a16:creationId xmlns:a16="http://schemas.microsoft.com/office/drawing/2014/main" id="{622752BB-7918-4548-A0F7-94F8DFB85557}"/>
              </a:ext>
            </a:extLst>
          </p:cNvPr>
          <p:cNvGraphicFramePr>
            <a:graphicFrameLocks noGrp="1"/>
          </p:cNvGraphicFramePr>
          <p:nvPr>
            <p:extLst>
              <p:ext uri="{D42A27DB-BD31-4B8C-83A1-F6EECF244321}">
                <p14:modId xmlns:p14="http://schemas.microsoft.com/office/powerpoint/2010/main" val="696082028"/>
              </p:ext>
            </p:extLst>
          </p:nvPr>
        </p:nvGraphicFramePr>
        <p:xfrm>
          <a:off x="359954" y="1990655"/>
          <a:ext cx="8337006" cy="2784546"/>
        </p:xfrm>
        <a:graphic>
          <a:graphicData uri="http://schemas.openxmlformats.org/drawingml/2006/table">
            <a:tbl>
              <a:tblPr bandRow="1">
                <a:tableStyleId>{5C22544A-7EE6-4342-B048-85BDC9FD1C3A}</a:tableStyleId>
              </a:tblPr>
              <a:tblGrid>
                <a:gridCol w="1923923">
                  <a:extLst>
                    <a:ext uri="{9D8B030D-6E8A-4147-A177-3AD203B41FA5}">
                      <a16:colId xmlns:a16="http://schemas.microsoft.com/office/drawing/2014/main" val="128523178"/>
                    </a:ext>
                  </a:extLst>
                </a:gridCol>
                <a:gridCol w="6413083">
                  <a:extLst>
                    <a:ext uri="{9D8B030D-6E8A-4147-A177-3AD203B41FA5}">
                      <a16:colId xmlns:a16="http://schemas.microsoft.com/office/drawing/2014/main" val="23901699"/>
                    </a:ext>
                  </a:extLst>
                </a:gridCol>
              </a:tblGrid>
              <a:tr h="792912">
                <a:tc>
                  <a:txBody>
                    <a:bodyPr/>
                    <a:lstStyle/>
                    <a:p>
                      <a:pPr algn="ctr"/>
                      <a:r>
                        <a:rPr lang="es-MX" sz="1400" b="1" dirty="0">
                          <a:solidFill>
                            <a:schemeClr val="bg1"/>
                          </a:solidFill>
                        </a:rPr>
                        <a:t>Fase I</a:t>
                      </a:r>
                      <a:endParaRPr lang="es-CO" sz="1400" b="1" dirty="0">
                        <a:solidFill>
                          <a:schemeClr val="bg1"/>
                        </a:solidFill>
                      </a:endParaRPr>
                    </a:p>
                  </a:txBody>
                  <a:tcPr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B6004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400" dirty="0"/>
                        <a:t>Valoración económica del trabajo doméstico y de cuidado no </a:t>
                      </a:r>
                      <a:r>
                        <a:rPr lang="es-MX" sz="1400" dirty="0" smtClean="0"/>
                        <a:t>remunerado.</a:t>
                      </a:r>
                      <a:endParaRPr lang="es-CO" sz="1400" dirty="0"/>
                    </a:p>
                  </a:txBody>
                  <a:tcPr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D9D9D9"/>
                    </a:solidFill>
                  </a:tcPr>
                </a:tc>
                <a:extLst>
                  <a:ext uri="{0D108BD9-81ED-4DB2-BD59-A6C34878D82A}">
                    <a16:rowId xmlns:a16="http://schemas.microsoft.com/office/drawing/2014/main" val="2866053852"/>
                  </a:ext>
                </a:extLst>
              </a:tr>
              <a:tr h="792912">
                <a:tc>
                  <a:txBody>
                    <a:bodyPr/>
                    <a:lstStyle/>
                    <a:p>
                      <a:pPr algn="ctr"/>
                      <a:r>
                        <a:rPr lang="es-MX" sz="1400" b="1" dirty="0">
                          <a:solidFill>
                            <a:schemeClr val="bg1"/>
                          </a:solidFill>
                        </a:rPr>
                        <a:t>Fase II</a:t>
                      </a:r>
                      <a:endParaRPr lang="es-CO" sz="1400" b="1" dirty="0">
                        <a:solidFill>
                          <a:schemeClr val="bg1"/>
                        </a:solidFill>
                      </a:endParaRPr>
                    </a:p>
                  </a:txBody>
                  <a:tcPr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400" dirty="0"/>
                        <a:t>Cuenta de producción y generación del ingreso del trabajo doméstico y de cuidado no </a:t>
                      </a:r>
                      <a:r>
                        <a:rPr lang="es-MX" sz="1400" dirty="0" smtClean="0"/>
                        <a:t>remunerado.</a:t>
                      </a:r>
                      <a:endParaRPr lang="es-CO" sz="1400" dirty="0"/>
                    </a:p>
                  </a:txBody>
                  <a:tcPr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extLst>
                  <a:ext uri="{0D108BD9-81ED-4DB2-BD59-A6C34878D82A}">
                    <a16:rowId xmlns:a16="http://schemas.microsoft.com/office/drawing/2014/main" val="2454314730"/>
                  </a:ext>
                </a:extLst>
              </a:tr>
              <a:tr h="598971">
                <a:tc>
                  <a:txBody>
                    <a:bodyPr/>
                    <a:lstStyle/>
                    <a:p>
                      <a:pPr algn="ctr"/>
                      <a:r>
                        <a:rPr lang="es-MX" sz="1400" b="1" dirty="0">
                          <a:solidFill>
                            <a:schemeClr val="bg1"/>
                          </a:solidFill>
                        </a:rPr>
                        <a:t>Fase III</a:t>
                      </a:r>
                      <a:endParaRPr lang="es-CO" sz="1400" b="1" dirty="0">
                        <a:solidFill>
                          <a:schemeClr val="bg1"/>
                        </a:solidFill>
                      </a:endParaRPr>
                    </a:p>
                  </a:txBody>
                  <a:tcPr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B6004C"/>
                    </a:solidFill>
                  </a:tcPr>
                </a:tc>
                <a:tc>
                  <a:txBody>
                    <a:bodyPr/>
                    <a:lstStyle/>
                    <a:p>
                      <a:pPr algn="l"/>
                      <a:r>
                        <a:rPr lang="es-MX" sz="1400" dirty="0"/>
                        <a:t>Indicadores de contexto y matriz </a:t>
                      </a:r>
                      <a:r>
                        <a:rPr lang="es-MX" sz="1400" dirty="0" smtClean="0"/>
                        <a:t>ampliada.</a:t>
                      </a:r>
                      <a:endParaRPr lang="es-CO" sz="1400" dirty="0"/>
                    </a:p>
                  </a:txBody>
                  <a:tcPr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D9D9D9"/>
                    </a:solidFill>
                  </a:tcPr>
                </a:tc>
                <a:extLst>
                  <a:ext uri="{0D108BD9-81ED-4DB2-BD59-A6C34878D82A}">
                    <a16:rowId xmlns:a16="http://schemas.microsoft.com/office/drawing/2014/main" val="3593306831"/>
                  </a:ext>
                </a:extLst>
              </a:tr>
              <a:tr h="599751">
                <a:tc>
                  <a:txBody>
                    <a:bodyPr/>
                    <a:lstStyle/>
                    <a:p>
                      <a:pPr algn="ctr"/>
                      <a:r>
                        <a:rPr lang="es-MX" sz="1400" b="1" dirty="0">
                          <a:solidFill>
                            <a:schemeClr val="bg1"/>
                          </a:solidFill>
                        </a:rPr>
                        <a:t>Fase IV</a:t>
                      </a:r>
                      <a:endParaRPr lang="es-CO" sz="1400" b="1" dirty="0">
                        <a:solidFill>
                          <a:schemeClr val="bg1"/>
                        </a:solidFill>
                      </a:endParaRPr>
                    </a:p>
                  </a:txBody>
                  <a:tcPr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7F7F7F"/>
                    </a:solidFill>
                  </a:tcPr>
                </a:tc>
                <a:tc>
                  <a:txBody>
                    <a:bodyPr/>
                    <a:lstStyle/>
                    <a:p>
                      <a:pPr algn="l"/>
                      <a:r>
                        <a:rPr lang="es-MX" sz="1400" dirty="0"/>
                        <a:t>Actualización del valor económico del TDCNR </a:t>
                      </a:r>
                      <a:r>
                        <a:rPr lang="es-MX" sz="1400" dirty="0" smtClean="0"/>
                        <a:t>.</a:t>
                      </a:r>
                      <a:endParaRPr lang="es-CO" sz="1400" dirty="0"/>
                    </a:p>
                  </a:txBody>
                  <a:tcPr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864135583"/>
                  </a:ext>
                </a:extLst>
              </a:tr>
            </a:tbl>
          </a:graphicData>
        </a:graphic>
      </p:graphicFrame>
    </p:spTree>
    <p:extLst>
      <p:ext uri="{BB962C8B-B14F-4D97-AF65-F5344CB8AC3E}">
        <p14:creationId xmlns:p14="http://schemas.microsoft.com/office/powerpoint/2010/main" val="5099290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ángulo 18"/>
          <p:cNvSpPr/>
          <p:nvPr/>
        </p:nvSpPr>
        <p:spPr>
          <a:xfrm>
            <a:off x="4151133" y="0"/>
            <a:ext cx="4992868" cy="51435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grpSp>
        <p:nvGrpSpPr>
          <p:cNvPr id="20" name="Agrupar 19"/>
          <p:cNvGrpSpPr/>
          <p:nvPr/>
        </p:nvGrpSpPr>
        <p:grpSpPr>
          <a:xfrm>
            <a:off x="538760" y="2317262"/>
            <a:ext cx="3067717" cy="2259472"/>
            <a:chOff x="538760" y="2227355"/>
            <a:chExt cx="2539921" cy="1870733"/>
          </a:xfrm>
        </p:grpSpPr>
        <p:cxnSp>
          <p:nvCxnSpPr>
            <p:cNvPr id="15" name="Conector recto 14"/>
            <p:cNvCxnSpPr/>
            <p:nvPr/>
          </p:nvCxnSpPr>
          <p:spPr>
            <a:xfrm>
              <a:off x="990526" y="2872589"/>
              <a:ext cx="0" cy="565077"/>
            </a:xfrm>
            <a:prstGeom prst="line">
              <a:avLst/>
            </a:prstGeom>
            <a:ln w="3175" cmpd="sng">
              <a:solidFill>
                <a:srgbClr val="B6004C"/>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p:nvCxnSpPr>
          <p:spPr>
            <a:xfrm>
              <a:off x="2627112" y="2872589"/>
              <a:ext cx="0" cy="565077"/>
            </a:xfrm>
            <a:prstGeom prst="line">
              <a:avLst/>
            </a:prstGeom>
            <a:ln w="3175" cmpd="sng">
              <a:solidFill>
                <a:srgbClr val="B6004C"/>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 name="Conector recto 16"/>
            <p:cNvCxnSpPr/>
            <p:nvPr/>
          </p:nvCxnSpPr>
          <p:spPr>
            <a:xfrm>
              <a:off x="990525" y="2872589"/>
              <a:ext cx="298063" cy="0"/>
            </a:xfrm>
            <a:prstGeom prst="line">
              <a:avLst/>
            </a:prstGeom>
            <a:ln w="3175" cmpd="sng">
              <a:solidFill>
                <a:srgbClr val="B6004C"/>
              </a:solidFill>
              <a:prstDash val="dash"/>
            </a:ln>
            <a:effectLst/>
          </p:spPr>
          <p:style>
            <a:lnRef idx="2">
              <a:schemeClr val="accent1"/>
            </a:lnRef>
            <a:fillRef idx="0">
              <a:schemeClr val="accent1"/>
            </a:fillRef>
            <a:effectRef idx="1">
              <a:schemeClr val="accent1"/>
            </a:effectRef>
            <a:fontRef idx="minor">
              <a:schemeClr val="tx1"/>
            </a:fontRef>
          </p:style>
        </p:cxnSp>
        <p:sp>
          <p:nvSpPr>
            <p:cNvPr id="12" name="Rectángulo 11"/>
            <p:cNvSpPr/>
            <p:nvPr/>
          </p:nvSpPr>
          <p:spPr>
            <a:xfrm>
              <a:off x="538760" y="3417239"/>
              <a:ext cx="937430" cy="680849"/>
            </a:xfrm>
            <a:prstGeom prst="rect">
              <a:avLst/>
            </a:prstGeom>
            <a:solidFill>
              <a:srgbClr val="4FCDB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2400"/>
            </a:p>
          </p:txBody>
        </p:sp>
        <p:sp>
          <p:nvSpPr>
            <p:cNvPr id="13" name="Rectángulo 12"/>
            <p:cNvSpPr/>
            <p:nvPr/>
          </p:nvSpPr>
          <p:spPr>
            <a:xfrm>
              <a:off x="2141251" y="3417239"/>
              <a:ext cx="937430" cy="680849"/>
            </a:xfrm>
            <a:prstGeom prst="rect">
              <a:avLst/>
            </a:prstGeom>
            <a:solidFill>
              <a:srgbClr val="FF97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2400"/>
            </a:p>
          </p:txBody>
        </p:sp>
        <p:sp>
          <p:nvSpPr>
            <p:cNvPr id="4" name="Forma libre: forma 14">
              <a:extLst>
                <a:ext uri="{FF2B5EF4-FFF2-40B4-BE49-F238E27FC236}">
                  <a16:creationId xmlns:a16="http://schemas.microsoft.com/office/drawing/2014/main" id="{BD02D784-7000-4CD5-9C5E-FD0702673026}"/>
                </a:ext>
              </a:extLst>
            </p:cNvPr>
            <p:cNvSpPr/>
            <p:nvPr/>
          </p:nvSpPr>
          <p:spPr>
            <a:xfrm>
              <a:off x="558466" y="3423574"/>
              <a:ext cx="853310" cy="657465"/>
            </a:xfrm>
            <a:custGeom>
              <a:avLst/>
              <a:gdLst>
                <a:gd name="connsiteX0" fmla="*/ 0 w 906374"/>
                <a:gd name="connsiteY0" fmla="*/ 72510 h 725099"/>
                <a:gd name="connsiteX1" fmla="*/ 72510 w 906374"/>
                <a:gd name="connsiteY1" fmla="*/ 0 h 725099"/>
                <a:gd name="connsiteX2" fmla="*/ 833864 w 906374"/>
                <a:gd name="connsiteY2" fmla="*/ 0 h 725099"/>
                <a:gd name="connsiteX3" fmla="*/ 906374 w 906374"/>
                <a:gd name="connsiteY3" fmla="*/ 72510 h 725099"/>
                <a:gd name="connsiteX4" fmla="*/ 906374 w 906374"/>
                <a:gd name="connsiteY4" fmla="*/ 652589 h 725099"/>
                <a:gd name="connsiteX5" fmla="*/ 833864 w 906374"/>
                <a:gd name="connsiteY5" fmla="*/ 725099 h 725099"/>
                <a:gd name="connsiteX6" fmla="*/ 72510 w 906374"/>
                <a:gd name="connsiteY6" fmla="*/ 725099 h 725099"/>
                <a:gd name="connsiteX7" fmla="*/ 0 w 906374"/>
                <a:gd name="connsiteY7" fmla="*/ 652589 h 725099"/>
                <a:gd name="connsiteX8" fmla="*/ 0 w 906374"/>
                <a:gd name="connsiteY8" fmla="*/ 72510 h 725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6374" h="725099">
                  <a:moveTo>
                    <a:pt x="0" y="72510"/>
                  </a:moveTo>
                  <a:cubicBezTo>
                    <a:pt x="0" y="32464"/>
                    <a:pt x="32464" y="0"/>
                    <a:pt x="72510" y="0"/>
                  </a:cubicBezTo>
                  <a:lnTo>
                    <a:pt x="833864" y="0"/>
                  </a:lnTo>
                  <a:cubicBezTo>
                    <a:pt x="873910" y="0"/>
                    <a:pt x="906374" y="32464"/>
                    <a:pt x="906374" y="72510"/>
                  </a:cubicBezTo>
                  <a:lnTo>
                    <a:pt x="906374" y="652589"/>
                  </a:lnTo>
                  <a:cubicBezTo>
                    <a:pt x="906374" y="692635"/>
                    <a:pt x="873910" y="725099"/>
                    <a:pt x="833864" y="725099"/>
                  </a:cubicBezTo>
                  <a:lnTo>
                    <a:pt x="72510" y="725099"/>
                  </a:lnTo>
                  <a:cubicBezTo>
                    <a:pt x="32464" y="725099"/>
                    <a:pt x="0" y="692635"/>
                    <a:pt x="0" y="652589"/>
                  </a:cubicBezTo>
                  <a:lnTo>
                    <a:pt x="0" y="72510"/>
                  </a:lnTo>
                  <a:close/>
                </a:path>
              </a:pathLst>
            </a:custGeom>
            <a:noFill/>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3622" tIns="53622" rIns="53622" bIns="53622" numCol="1" spcCol="1270" anchor="ctr" anchorCtr="0">
              <a:noAutofit/>
            </a:bodyPr>
            <a:lstStyle/>
            <a:p>
              <a:pPr marL="0" lvl="0" indent="0" algn="ctr" defTabSz="755650">
                <a:lnSpc>
                  <a:spcPct val="90000"/>
                </a:lnSpc>
                <a:spcBef>
                  <a:spcPct val="0"/>
                </a:spcBef>
                <a:spcAft>
                  <a:spcPct val="35000"/>
                </a:spcAft>
                <a:buNone/>
              </a:pPr>
              <a:r>
                <a:rPr lang="es-MX" sz="1050" b="1" kern="1200" dirty="0"/>
                <a:t>Directo (cuidado)</a:t>
              </a:r>
              <a:endParaRPr lang="es-CO" sz="1050" b="1" kern="1200" dirty="0"/>
            </a:p>
          </p:txBody>
        </p:sp>
        <p:sp>
          <p:nvSpPr>
            <p:cNvPr id="6" name="Forma libre: forma 12">
              <a:extLst>
                <a:ext uri="{FF2B5EF4-FFF2-40B4-BE49-F238E27FC236}">
                  <a16:creationId xmlns:a16="http://schemas.microsoft.com/office/drawing/2014/main" id="{023A6675-09A3-4A5A-BFFA-AF5C9EB98D21}"/>
                </a:ext>
              </a:extLst>
            </p:cNvPr>
            <p:cNvSpPr/>
            <p:nvPr/>
          </p:nvSpPr>
          <p:spPr>
            <a:xfrm>
              <a:off x="1302307" y="2227355"/>
              <a:ext cx="1044000" cy="1046749"/>
            </a:xfrm>
            <a:custGeom>
              <a:avLst/>
              <a:gdLst>
                <a:gd name="connsiteX0" fmla="*/ 0 w 1154430"/>
                <a:gd name="connsiteY0" fmla="*/ 577215 h 1154430"/>
                <a:gd name="connsiteX1" fmla="*/ 577215 w 1154430"/>
                <a:gd name="connsiteY1" fmla="*/ 0 h 1154430"/>
                <a:gd name="connsiteX2" fmla="*/ 1154430 w 1154430"/>
                <a:gd name="connsiteY2" fmla="*/ 577215 h 1154430"/>
                <a:gd name="connsiteX3" fmla="*/ 577215 w 1154430"/>
                <a:gd name="connsiteY3" fmla="*/ 1154430 h 1154430"/>
                <a:gd name="connsiteX4" fmla="*/ 0 w 1154430"/>
                <a:gd name="connsiteY4" fmla="*/ 577215 h 115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4430" h="1154430">
                  <a:moveTo>
                    <a:pt x="0" y="577215"/>
                  </a:moveTo>
                  <a:cubicBezTo>
                    <a:pt x="0" y="258428"/>
                    <a:pt x="258428" y="0"/>
                    <a:pt x="577215" y="0"/>
                  </a:cubicBezTo>
                  <a:cubicBezTo>
                    <a:pt x="896002" y="0"/>
                    <a:pt x="1154430" y="258428"/>
                    <a:pt x="1154430" y="577215"/>
                  </a:cubicBezTo>
                  <a:cubicBezTo>
                    <a:pt x="1154430" y="896002"/>
                    <a:pt x="896002" y="1154430"/>
                    <a:pt x="577215" y="1154430"/>
                  </a:cubicBezTo>
                  <a:cubicBezTo>
                    <a:pt x="258428" y="1154430"/>
                    <a:pt x="0" y="896002"/>
                    <a:pt x="0" y="577215"/>
                  </a:cubicBezTo>
                  <a:close/>
                </a:path>
              </a:pathLst>
            </a:custGeom>
            <a:noFill/>
            <a:ln>
              <a:solidFill>
                <a:srgbClr val="7D629E"/>
              </a:solidFill>
            </a:ln>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79857" tIns="179857" rIns="179857" bIns="179857" numCol="1" spcCol="1270" anchor="ctr" anchorCtr="0">
              <a:noAutofit/>
            </a:bodyPr>
            <a:lstStyle/>
            <a:p>
              <a:pPr marL="0" lvl="0" indent="0" algn="ctr" defTabSz="755650">
                <a:lnSpc>
                  <a:spcPct val="90000"/>
                </a:lnSpc>
                <a:spcBef>
                  <a:spcPct val="0"/>
                </a:spcBef>
                <a:spcAft>
                  <a:spcPct val="35000"/>
                </a:spcAft>
                <a:buNone/>
              </a:pPr>
              <a:r>
                <a:rPr lang="es-MX" sz="1100" b="1" kern="1200" dirty="0">
                  <a:solidFill>
                    <a:srgbClr val="7D629E"/>
                  </a:solidFill>
                </a:rPr>
                <a:t>Servicios de Cuidado</a:t>
              </a:r>
              <a:endParaRPr lang="es-CO" sz="1100" b="1" kern="1200" dirty="0">
                <a:solidFill>
                  <a:srgbClr val="7D629E"/>
                </a:solidFill>
              </a:endParaRPr>
            </a:p>
          </p:txBody>
        </p:sp>
        <p:sp>
          <p:nvSpPr>
            <p:cNvPr id="7" name="Forma libre: forma 16">
              <a:extLst>
                <a:ext uri="{FF2B5EF4-FFF2-40B4-BE49-F238E27FC236}">
                  <a16:creationId xmlns:a16="http://schemas.microsoft.com/office/drawing/2014/main" id="{BC67799F-E6DE-488B-81AA-F722AC7A2EDB}"/>
                </a:ext>
              </a:extLst>
            </p:cNvPr>
            <p:cNvSpPr/>
            <p:nvPr/>
          </p:nvSpPr>
          <p:spPr>
            <a:xfrm>
              <a:off x="2192395" y="3432100"/>
              <a:ext cx="853310" cy="657465"/>
            </a:xfrm>
            <a:custGeom>
              <a:avLst/>
              <a:gdLst>
                <a:gd name="connsiteX0" fmla="*/ 0 w 906374"/>
                <a:gd name="connsiteY0" fmla="*/ 72510 h 725099"/>
                <a:gd name="connsiteX1" fmla="*/ 72510 w 906374"/>
                <a:gd name="connsiteY1" fmla="*/ 0 h 725099"/>
                <a:gd name="connsiteX2" fmla="*/ 833864 w 906374"/>
                <a:gd name="connsiteY2" fmla="*/ 0 h 725099"/>
                <a:gd name="connsiteX3" fmla="*/ 906374 w 906374"/>
                <a:gd name="connsiteY3" fmla="*/ 72510 h 725099"/>
                <a:gd name="connsiteX4" fmla="*/ 906374 w 906374"/>
                <a:gd name="connsiteY4" fmla="*/ 652589 h 725099"/>
                <a:gd name="connsiteX5" fmla="*/ 833864 w 906374"/>
                <a:gd name="connsiteY5" fmla="*/ 725099 h 725099"/>
                <a:gd name="connsiteX6" fmla="*/ 72510 w 906374"/>
                <a:gd name="connsiteY6" fmla="*/ 725099 h 725099"/>
                <a:gd name="connsiteX7" fmla="*/ 0 w 906374"/>
                <a:gd name="connsiteY7" fmla="*/ 652589 h 725099"/>
                <a:gd name="connsiteX8" fmla="*/ 0 w 906374"/>
                <a:gd name="connsiteY8" fmla="*/ 72510 h 725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6374" h="725099">
                  <a:moveTo>
                    <a:pt x="0" y="72510"/>
                  </a:moveTo>
                  <a:cubicBezTo>
                    <a:pt x="0" y="32464"/>
                    <a:pt x="32464" y="0"/>
                    <a:pt x="72510" y="0"/>
                  </a:cubicBezTo>
                  <a:lnTo>
                    <a:pt x="833864" y="0"/>
                  </a:lnTo>
                  <a:cubicBezTo>
                    <a:pt x="873910" y="0"/>
                    <a:pt x="906374" y="32464"/>
                    <a:pt x="906374" y="72510"/>
                  </a:cubicBezTo>
                  <a:lnTo>
                    <a:pt x="906374" y="652589"/>
                  </a:lnTo>
                  <a:cubicBezTo>
                    <a:pt x="906374" y="692635"/>
                    <a:pt x="873910" y="725099"/>
                    <a:pt x="833864" y="725099"/>
                  </a:cubicBezTo>
                  <a:lnTo>
                    <a:pt x="72510" y="725099"/>
                  </a:lnTo>
                  <a:cubicBezTo>
                    <a:pt x="32464" y="725099"/>
                    <a:pt x="0" y="692635"/>
                    <a:pt x="0" y="652589"/>
                  </a:cubicBezTo>
                  <a:lnTo>
                    <a:pt x="0" y="72510"/>
                  </a:lnTo>
                  <a:close/>
                </a:path>
              </a:pathLst>
            </a:custGeom>
            <a:noFill/>
            <a:ln>
              <a:noFill/>
            </a:ln>
          </p:spPr>
          <p:style>
            <a:lnRef idx="2">
              <a:schemeClr val="lt1">
                <a:hueOff val="0"/>
                <a:satOff val="0"/>
                <a:lumOff val="0"/>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txBody>
            <a:bodyPr spcFirstLastPara="0" vert="horz" wrap="square" lIns="53622" tIns="53622" rIns="53622" bIns="53622" numCol="1" spcCol="1270" anchor="ctr" anchorCtr="0">
              <a:noAutofit/>
            </a:bodyPr>
            <a:lstStyle/>
            <a:p>
              <a:pPr marL="0" lvl="0" indent="0" algn="ctr" defTabSz="755650">
                <a:lnSpc>
                  <a:spcPct val="90000"/>
                </a:lnSpc>
                <a:spcBef>
                  <a:spcPct val="0"/>
                </a:spcBef>
                <a:spcAft>
                  <a:spcPct val="35000"/>
                </a:spcAft>
                <a:buNone/>
              </a:pPr>
              <a:r>
                <a:rPr lang="es-MX" sz="1050" b="1" kern="1200" dirty="0"/>
                <a:t>Indirecto (trabajo doméstico)</a:t>
              </a:r>
              <a:endParaRPr lang="es-CO" sz="1050" b="1" kern="1200" dirty="0"/>
            </a:p>
          </p:txBody>
        </p:sp>
        <p:cxnSp>
          <p:nvCxnSpPr>
            <p:cNvPr id="25" name="Conector recto 24"/>
            <p:cNvCxnSpPr/>
            <p:nvPr/>
          </p:nvCxnSpPr>
          <p:spPr>
            <a:xfrm>
              <a:off x="2341050" y="2872589"/>
              <a:ext cx="298063" cy="0"/>
            </a:xfrm>
            <a:prstGeom prst="line">
              <a:avLst/>
            </a:prstGeom>
            <a:ln w="3175" cmpd="sng">
              <a:solidFill>
                <a:srgbClr val="B6004C"/>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9" name="CuadroTexto 8">
            <a:extLst>
              <a:ext uri="{FF2B5EF4-FFF2-40B4-BE49-F238E27FC236}">
                <a16:creationId xmlns:a16="http://schemas.microsoft.com/office/drawing/2014/main" id="{8AB4137B-72FF-4EB8-AC51-C8384BDB245F}"/>
              </a:ext>
            </a:extLst>
          </p:cNvPr>
          <p:cNvSpPr txBox="1"/>
          <p:nvPr/>
        </p:nvSpPr>
        <p:spPr>
          <a:xfrm>
            <a:off x="4295014" y="942727"/>
            <a:ext cx="4036635" cy="261610"/>
          </a:xfrm>
          <a:prstGeom prst="rect">
            <a:avLst/>
          </a:prstGeom>
          <a:noFill/>
        </p:spPr>
        <p:txBody>
          <a:bodyPr wrap="square" rtlCol="0">
            <a:spAutoFit/>
          </a:bodyPr>
          <a:lstStyle/>
          <a:p>
            <a:r>
              <a:rPr lang="es-MX" sz="1100" b="1" i="1" dirty="0">
                <a:solidFill>
                  <a:srgbClr val="404040"/>
                </a:solidFill>
                <a:latin typeface="Segoe UI" panose="020B0502040204020203" pitchFamily="34" charset="0"/>
                <a:cs typeface="Segoe UI" panose="020B0502040204020203" pitchFamily="34" charset="0"/>
              </a:rPr>
              <a:t>¿Qué son </a:t>
            </a:r>
            <a:r>
              <a:rPr lang="es-MX" sz="1100" b="1" i="1" dirty="0" smtClean="0">
                <a:solidFill>
                  <a:srgbClr val="404040"/>
                </a:solidFill>
                <a:latin typeface="Segoe UI" panose="020B0502040204020203" pitchFamily="34" charset="0"/>
                <a:cs typeface="Segoe UI" panose="020B0502040204020203" pitchFamily="34" charset="0"/>
              </a:rPr>
              <a:t>los servicios </a:t>
            </a:r>
            <a:r>
              <a:rPr lang="es-MX" sz="1100" b="1" i="1" dirty="0">
                <a:solidFill>
                  <a:srgbClr val="404040"/>
                </a:solidFill>
                <a:latin typeface="Segoe UI" panose="020B0502040204020203" pitchFamily="34" charset="0"/>
                <a:cs typeface="Segoe UI" panose="020B0502040204020203" pitchFamily="34" charset="0"/>
              </a:rPr>
              <a:t>de cuidado?</a:t>
            </a:r>
            <a:endParaRPr lang="es-CO" sz="1100" b="1" i="1" dirty="0">
              <a:solidFill>
                <a:srgbClr val="404040"/>
              </a:solidFill>
              <a:latin typeface="Segoe UI" panose="020B0502040204020203" pitchFamily="34" charset="0"/>
              <a:cs typeface="Segoe UI" panose="020B0502040204020203" pitchFamily="34" charset="0"/>
            </a:endParaRPr>
          </a:p>
        </p:txBody>
      </p:sp>
      <p:sp>
        <p:nvSpPr>
          <p:cNvPr id="10" name="CuadroTexto 9">
            <a:extLst>
              <a:ext uri="{FF2B5EF4-FFF2-40B4-BE49-F238E27FC236}">
                <a16:creationId xmlns:a16="http://schemas.microsoft.com/office/drawing/2014/main" id="{E024326E-5F37-43C5-B042-69990ED8D82E}"/>
              </a:ext>
            </a:extLst>
          </p:cNvPr>
          <p:cNvSpPr txBox="1"/>
          <p:nvPr/>
        </p:nvSpPr>
        <p:spPr>
          <a:xfrm>
            <a:off x="295965" y="1520605"/>
            <a:ext cx="3684689" cy="430887"/>
          </a:xfrm>
          <a:prstGeom prst="rect">
            <a:avLst/>
          </a:prstGeom>
          <a:noFill/>
        </p:spPr>
        <p:txBody>
          <a:bodyPr wrap="square" rtlCol="0">
            <a:spAutoFit/>
          </a:bodyPr>
          <a:lstStyle/>
          <a:p>
            <a:r>
              <a:rPr lang="es-MX" sz="1100" b="1" i="1" dirty="0">
                <a:solidFill>
                  <a:srgbClr val="404040"/>
                </a:solidFill>
                <a:latin typeface="Segoe UI" panose="020B0502040204020203" pitchFamily="34" charset="0"/>
                <a:cs typeface="Segoe UI" panose="020B0502040204020203" pitchFamily="34" charset="0"/>
              </a:rPr>
              <a:t>¿Quién produce los </a:t>
            </a:r>
            <a:r>
              <a:rPr lang="es-MX" sz="1100" b="1" i="1" dirty="0" smtClean="0">
                <a:solidFill>
                  <a:srgbClr val="404040"/>
                </a:solidFill>
                <a:latin typeface="Segoe UI" panose="020B0502040204020203" pitchFamily="34" charset="0"/>
                <a:cs typeface="Segoe UI" panose="020B0502040204020203" pitchFamily="34" charset="0"/>
              </a:rPr>
              <a:t>servicios</a:t>
            </a:r>
          </a:p>
          <a:p>
            <a:r>
              <a:rPr lang="es-MX" sz="1100" b="1" i="1" dirty="0" smtClean="0">
                <a:solidFill>
                  <a:srgbClr val="404040"/>
                </a:solidFill>
                <a:latin typeface="Segoe UI" panose="020B0502040204020203" pitchFamily="34" charset="0"/>
                <a:cs typeface="Segoe UI" panose="020B0502040204020203" pitchFamily="34" charset="0"/>
              </a:rPr>
              <a:t> </a:t>
            </a:r>
            <a:r>
              <a:rPr lang="es-MX" sz="1100" b="1" i="1" dirty="0">
                <a:solidFill>
                  <a:srgbClr val="404040"/>
                </a:solidFill>
                <a:latin typeface="Segoe UI" panose="020B0502040204020203" pitchFamily="34" charset="0"/>
                <a:cs typeface="Segoe UI" panose="020B0502040204020203" pitchFamily="34" charset="0"/>
              </a:rPr>
              <a:t>de cuidado en la economía?</a:t>
            </a:r>
            <a:endParaRPr lang="es-CO" sz="1100" b="1" i="1" dirty="0">
              <a:solidFill>
                <a:srgbClr val="404040"/>
              </a:solidFill>
              <a:latin typeface="Segoe UI" panose="020B0502040204020203" pitchFamily="34" charset="0"/>
              <a:cs typeface="Segoe UI" panose="020B0502040204020203" pitchFamily="34" charset="0"/>
            </a:endParaRPr>
          </a:p>
        </p:txBody>
      </p:sp>
      <p:sp>
        <p:nvSpPr>
          <p:cNvPr id="11" name="Title 1">
            <a:extLst>
              <a:ext uri="{FF2B5EF4-FFF2-40B4-BE49-F238E27FC236}">
                <a16:creationId xmlns:a16="http://schemas.microsoft.com/office/drawing/2014/main" id="{08C3A941-5A9F-4A6A-A6B4-C40EA842882B}"/>
              </a:ext>
            </a:extLst>
          </p:cNvPr>
          <p:cNvSpPr txBox="1">
            <a:spLocks/>
          </p:cNvSpPr>
          <p:nvPr/>
        </p:nvSpPr>
        <p:spPr>
          <a:xfrm>
            <a:off x="262973" y="631521"/>
            <a:ext cx="8077200" cy="114300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CO" sz="1800" b="1" dirty="0" smtClean="0">
                <a:solidFill>
                  <a:srgbClr val="B6004C"/>
                </a:solidFill>
                <a:latin typeface="Segoe UI" panose="020B0502040204020203" pitchFamily="34" charset="0"/>
                <a:cs typeface="Segoe UI" panose="020B0502040204020203" pitchFamily="34" charset="0"/>
              </a:rPr>
              <a:t>Fase I. Valoración </a:t>
            </a:r>
          </a:p>
          <a:p>
            <a:pPr algn="l"/>
            <a:r>
              <a:rPr lang="es-CO" sz="1800" b="1" dirty="0" smtClean="0">
                <a:solidFill>
                  <a:srgbClr val="B6004C"/>
                </a:solidFill>
                <a:latin typeface="Segoe UI" panose="020B0502040204020203" pitchFamily="34" charset="0"/>
                <a:cs typeface="Segoe UI" panose="020B0502040204020203" pitchFamily="34" charset="0"/>
              </a:rPr>
              <a:t>económica del TDCNR</a:t>
            </a:r>
            <a:endParaRPr lang="es-CO" sz="1800" dirty="0">
              <a:solidFill>
                <a:srgbClr val="B6004C"/>
              </a:solidFill>
              <a:latin typeface="Segoe UI" panose="020B0502040204020203" pitchFamily="34" charset="0"/>
              <a:cs typeface="Segoe UI" panose="020B0502040204020203" pitchFamily="34" charset="0"/>
            </a:endParaRPr>
          </a:p>
        </p:txBody>
      </p:sp>
      <p:sp>
        <p:nvSpPr>
          <p:cNvPr id="21" name="Forma libre: forma 12">
            <a:extLst>
              <a:ext uri="{FF2B5EF4-FFF2-40B4-BE49-F238E27FC236}">
                <a16:creationId xmlns:a16="http://schemas.microsoft.com/office/drawing/2014/main" id="{023A6675-09A3-4A5A-BFFA-AF5C9EB98D21}"/>
              </a:ext>
            </a:extLst>
          </p:cNvPr>
          <p:cNvSpPr/>
          <p:nvPr/>
        </p:nvSpPr>
        <p:spPr>
          <a:xfrm>
            <a:off x="4664122" y="1774521"/>
            <a:ext cx="992593" cy="995207"/>
          </a:xfrm>
          <a:custGeom>
            <a:avLst/>
            <a:gdLst>
              <a:gd name="connsiteX0" fmla="*/ 0 w 1154430"/>
              <a:gd name="connsiteY0" fmla="*/ 577215 h 1154430"/>
              <a:gd name="connsiteX1" fmla="*/ 577215 w 1154430"/>
              <a:gd name="connsiteY1" fmla="*/ 0 h 1154430"/>
              <a:gd name="connsiteX2" fmla="*/ 1154430 w 1154430"/>
              <a:gd name="connsiteY2" fmla="*/ 577215 h 1154430"/>
              <a:gd name="connsiteX3" fmla="*/ 577215 w 1154430"/>
              <a:gd name="connsiteY3" fmla="*/ 1154430 h 1154430"/>
              <a:gd name="connsiteX4" fmla="*/ 0 w 1154430"/>
              <a:gd name="connsiteY4" fmla="*/ 577215 h 115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4430" h="1154430">
                <a:moveTo>
                  <a:pt x="0" y="577215"/>
                </a:moveTo>
                <a:cubicBezTo>
                  <a:pt x="0" y="258428"/>
                  <a:pt x="258428" y="0"/>
                  <a:pt x="577215" y="0"/>
                </a:cubicBezTo>
                <a:cubicBezTo>
                  <a:pt x="896002" y="0"/>
                  <a:pt x="1154430" y="258428"/>
                  <a:pt x="1154430" y="577215"/>
                </a:cubicBezTo>
                <a:cubicBezTo>
                  <a:pt x="1154430" y="896002"/>
                  <a:pt x="896002" y="1154430"/>
                  <a:pt x="577215" y="1154430"/>
                </a:cubicBezTo>
                <a:cubicBezTo>
                  <a:pt x="258428" y="1154430"/>
                  <a:pt x="0" y="896002"/>
                  <a:pt x="0" y="577215"/>
                </a:cubicBezTo>
                <a:close/>
              </a:path>
            </a:pathLst>
          </a:custGeom>
          <a:solidFill>
            <a:srgbClr val="4FCDBD"/>
          </a:solidFill>
          <a:ln>
            <a:noFill/>
          </a:ln>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79857" tIns="179857" rIns="179857" bIns="179857" numCol="1" spcCol="1270" anchor="ctr" anchorCtr="0">
            <a:noAutofit/>
          </a:bodyPr>
          <a:lstStyle/>
          <a:p>
            <a:pPr marL="0" lvl="0" indent="0" algn="ctr" defTabSz="755650">
              <a:lnSpc>
                <a:spcPct val="90000"/>
              </a:lnSpc>
              <a:spcBef>
                <a:spcPct val="0"/>
              </a:spcBef>
              <a:spcAft>
                <a:spcPct val="35000"/>
              </a:spcAft>
              <a:buNone/>
            </a:pPr>
            <a:r>
              <a:rPr lang="es-MX" sz="900" b="1" kern="1200" dirty="0" smtClean="0"/>
              <a:t>ISFL</a:t>
            </a:r>
          </a:p>
          <a:p>
            <a:pPr marL="0" lvl="0" indent="0" algn="ctr" defTabSz="755650">
              <a:lnSpc>
                <a:spcPct val="90000"/>
              </a:lnSpc>
              <a:spcBef>
                <a:spcPct val="0"/>
              </a:spcBef>
              <a:spcAft>
                <a:spcPct val="35000"/>
              </a:spcAft>
              <a:buNone/>
            </a:pPr>
            <a:r>
              <a:rPr lang="es-MX" sz="900" b="1" dirty="0" smtClean="0"/>
              <a:t>Producción de  NO mercado</a:t>
            </a:r>
            <a:endParaRPr lang="es-CO" sz="900" b="1" kern="1200" dirty="0"/>
          </a:p>
        </p:txBody>
      </p:sp>
      <p:sp>
        <p:nvSpPr>
          <p:cNvPr id="22" name="Forma libre: forma 12">
            <a:extLst>
              <a:ext uri="{FF2B5EF4-FFF2-40B4-BE49-F238E27FC236}">
                <a16:creationId xmlns:a16="http://schemas.microsoft.com/office/drawing/2014/main" id="{023A6675-09A3-4A5A-BFFA-AF5C9EB98D21}"/>
              </a:ext>
            </a:extLst>
          </p:cNvPr>
          <p:cNvSpPr/>
          <p:nvPr/>
        </p:nvSpPr>
        <p:spPr>
          <a:xfrm>
            <a:off x="5806323" y="1779408"/>
            <a:ext cx="1299454" cy="1302876"/>
          </a:xfrm>
          <a:custGeom>
            <a:avLst/>
            <a:gdLst>
              <a:gd name="connsiteX0" fmla="*/ 0 w 1154430"/>
              <a:gd name="connsiteY0" fmla="*/ 577215 h 1154430"/>
              <a:gd name="connsiteX1" fmla="*/ 577215 w 1154430"/>
              <a:gd name="connsiteY1" fmla="*/ 0 h 1154430"/>
              <a:gd name="connsiteX2" fmla="*/ 1154430 w 1154430"/>
              <a:gd name="connsiteY2" fmla="*/ 577215 h 1154430"/>
              <a:gd name="connsiteX3" fmla="*/ 577215 w 1154430"/>
              <a:gd name="connsiteY3" fmla="*/ 1154430 h 1154430"/>
              <a:gd name="connsiteX4" fmla="*/ 0 w 1154430"/>
              <a:gd name="connsiteY4" fmla="*/ 577215 h 115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4430" h="1154430">
                <a:moveTo>
                  <a:pt x="0" y="577215"/>
                </a:moveTo>
                <a:cubicBezTo>
                  <a:pt x="0" y="258428"/>
                  <a:pt x="258428" y="0"/>
                  <a:pt x="577215" y="0"/>
                </a:cubicBezTo>
                <a:cubicBezTo>
                  <a:pt x="896002" y="0"/>
                  <a:pt x="1154430" y="258428"/>
                  <a:pt x="1154430" y="577215"/>
                </a:cubicBezTo>
                <a:cubicBezTo>
                  <a:pt x="1154430" y="896002"/>
                  <a:pt x="896002" y="1154430"/>
                  <a:pt x="577215" y="1154430"/>
                </a:cubicBezTo>
                <a:cubicBezTo>
                  <a:pt x="258428" y="1154430"/>
                  <a:pt x="0" y="896002"/>
                  <a:pt x="0" y="577215"/>
                </a:cubicBezTo>
                <a:close/>
              </a:path>
            </a:pathLst>
          </a:custGeom>
          <a:ln>
            <a:noFill/>
          </a:ln>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79857" tIns="179857" rIns="179857" bIns="179857" numCol="1" spcCol="1270" anchor="ctr" anchorCtr="0">
            <a:noAutofit/>
          </a:bodyPr>
          <a:lstStyle/>
          <a:p>
            <a:pPr marL="0" lvl="0" indent="0" algn="ctr" defTabSz="755650">
              <a:lnSpc>
                <a:spcPct val="90000"/>
              </a:lnSpc>
              <a:spcBef>
                <a:spcPct val="0"/>
              </a:spcBef>
              <a:spcAft>
                <a:spcPct val="35000"/>
              </a:spcAft>
              <a:buNone/>
            </a:pPr>
            <a:r>
              <a:rPr lang="es-MX" sz="900" b="1" kern="1200" dirty="0" smtClean="0"/>
              <a:t>EMPRESAS</a:t>
            </a:r>
          </a:p>
          <a:p>
            <a:pPr marL="0" lvl="0" indent="0" algn="ctr" defTabSz="755650">
              <a:lnSpc>
                <a:spcPct val="90000"/>
              </a:lnSpc>
              <a:spcBef>
                <a:spcPct val="0"/>
              </a:spcBef>
              <a:spcAft>
                <a:spcPct val="35000"/>
              </a:spcAft>
              <a:buNone/>
            </a:pPr>
            <a:r>
              <a:rPr lang="es-MX" sz="900" b="1" dirty="0" smtClean="0"/>
              <a:t>Producción de mercado</a:t>
            </a:r>
            <a:endParaRPr lang="es-CO" sz="900" b="1" kern="1200" dirty="0"/>
          </a:p>
        </p:txBody>
      </p:sp>
      <p:sp>
        <p:nvSpPr>
          <p:cNvPr id="23" name="Forma libre: forma 12">
            <a:extLst>
              <a:ext uri="{FF2B5EF4-FFF2-40B4-BE49-F238E27FC236}">
                <a16:creationId xmlns:a16="http://schemas.microsoft.com/office/drawing/2014/main" id="{023A6675-09A3-4A5A-BFFA-AF5C9EB98D21}"/>
              </a:ext>
            </a:extLst>
          </p:cNvPr>
          <p:cNvSpPr/>
          <p:nvPr/>
        </p:nvSpPr>
        <p:spPr>
          <a:xfrm>
            <a:off x="7236204" y="1844840"/>
            <a:ext cx="1523207" cy="1527218"/>
          </a:xfrm>
          <a:custGeom>
            <a:avLst/>
            <a:gdLst>
              <a:gd name="connsiteX0" fmla="*/ 0 w 1154430"/>
              <a:gd name="connsiteY0" fmla="*/ 577215 h 1154430"/>
              <a:gd name="connsiteX1" fmla="*/ 577215 w 1154430"/>
              <a:gd name="connsiteY1" fmla="*/ 0 h 1154430"/>
              <a:gd name="connsiteX2" fmla="*/ 1154430 w 1154430"/>
              <a:gd name="connsiteY2" fmla="*/ 577215 h 1154430"/>
              <a:gd name="connsiteX3" fmla="*/ 577215 w 1154430"/>
              <a:gd name="connsiteY3" fmla="*/ 1154430 h 1154430"/>
              <a:gd name="connsiteX4" fmla="*/ 0 w 1154430"/>
              <a:gd name="connsiteY4" fmla="*/ 577215 h 115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4430" h="1154430">
                <a:moveTo>
                  <a:pt x="0" y="577215"/>
                </a:moveTo>
                <a:cubicBezTo>
                  <a:pt x="0" y="258428"/>
                  <a:pt x="258428" y="0"/>
                  <a:pt x="577215" y="0"/>
                </a:cubicBezTo>
                <a:cubicBezTo>
                  <a:pt x="896002" y="0"/>
                  <a:pt x="1154430" y="258428"/>
                  <a:pt x="1154430" y="577215"/>
                </a:cubicBezTo>
                <a:cubicBezTo>
                  <a:pt x="1154430" y="896002"/>
                  <a:pt x="896002" y="1154430"/>
                  <a:pt x="577215" y="1154430"/>
                </a:cubicBezTo>
                <a:cubicBezTo>
                  <a:pt x="258428" y="1154430"/>
                  <a:pt x="0" y="896002"/>
                  <a:pt x="0" y="577215"/>
                </a:cubicBezTo>
                <a:close/>
              </a:path>
            </a:pathLst>
          </a:custGeom>
          <a:solidFill>
            <a:srgbClr val="FF972F"/>
          </a:solidFill>
          <a:ln>
            <a:noFill/>
          </a:ln>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79857" tIns="179857" rIns="179857" bIns="179857" numCol="1" spcCol="1270" anchor="ctr" anchorCtr="0">
            <a:noAutofit/>
          </a:bodyPr>
          <a:lstStyle/>
          <a:p>
            <a:pPr marL="0" lvl="0" indent="0" algn="ctr" defTabSz="755650">
              <a:lnSpc>
                <a:spcPct val="90000"/>
              </a:lnSpc>
              <a:spcBef>
                <a:spcPct val="0"/>
              </a:spcBef>
              <a:spcAft>
                <a:spcPct val="35000"/>
              </a:spcAft>
              <a:buNone/>
            </a:pPr>
            <a:r>
              <a:rPr lang="es-MX" sz="900" b="1" kern="1200" dirty="0" smtClean="0"/>
              <a:t>HOGARES</a:t>
            </a:r>
          </a:p>
          <a:p>
            <a:pPr marL="0" lvl="0" indent="0" algn="ctr" defTabSz="755650">
              <a:lnSpc>
                <a:spcPct val="90000"/>
              </a:lnSpc>
              <a:spcBef>
                <a:spcPct val="0"/>
              </a:spcBef>
              <a:spcAft>
                <a:spcPct val="35000"/>
              </a:spcAft>
              <a:buNone/>
            </a:pPr>
            <a:r>
              <a:rPr lang="es-MX" sz="900" b="1" dirty="0" smtClean="0"/>
              <a:t>Producción y consumo</a:t>
            </a:r>
            <a:endParaRPr lang="es-CO" sz="900" b="1" kern="1200" dirty="0"/>
          </a:p>
        </p:txBody>
      </p:sp>
      <p:sp>
        <p:nvSpPr>
          <p:cNvPr id="24" name="Forma libre: forma 12">
            <a:extLst>
              <a:ext uri="{FF2B5EF4-FFF2-40B4-BE49-F238E27FC236}">
                <a16:creationId xmlns:a16="http://schemas.microsoft.com/office/drawing/2014/main" id="{023A6675-09A3-4A5A-BFFA-AF5C9EB98D21}"/>
              </a:ext>
            </a:extLst>
          </p:cNvPr>
          <p:cNvSpPr/>
          <p:nvPr/>
        </p:nvSpPr>
        <p:spPr>
          <a:xfrm>
            <a:off x="6496758" y="3581526"/>
            <a:ext cx="992593" cy="995207"/>
          </a:xfrm>
          <a:custGeom>
            <a:avLst/>
            <a:gdLst>
              <a:gd name="connsiteX0" fmla="*/ 0 w 1154430"/>
              <a:gd name="connsiteY0" fmla="*/ 577215 h 1154430"/>
              <a:gd name="connsiteX1" fmla="*/ 577215 w 1154430"/>
              <a:gd name="connsiteY1" fmla="*/ 0 h 1154430"/>
              <a:gd name="connsiteX2" fmla="*/ 1154430 w 1154430"/>
              <a:gd name="connsiteY2" fmla="*/ 577215 h 1154430"/>
              <a:gd name="connsiteX3" fmla="*/ 577215 w 1154430"/>
              <a:gd name="connsiteY3" fmla="*/ 1154430 h 1154430"/>
              <a:gd name="connsiteX4" fmla="*/ 0 w 1154430"/>
              <a:gd name="connsiteY4" fmla="*/ 577215 h 115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4430" h="1154430">
                <a:moveTo>
                  <a:pt x="0" y="577215"/>
                </a:moveTo>
                <a:cubicBezTo>
                  <a:pt x="0" y="258428"/>
                  <a:pt x="258428" y="0"/>
                  <a:pt x="577215" y="0"/>
                </a:cubicBezTo>
                <a:cubicBezTo>
                  <a:pt x="896002" y="0"/>
                  <a:pt x="1154430" y="258428"/>
                  <a:pt x="1154430" y="577215"/>
                </a:cubicBezTo>
                <a:cubicBezTo>
                  <a:pt x="1154430" y="896002"/>
                  <a:pt x="896002" y="1154430"/>
                  <a:pt x="577215" y="1154430"/>
                </a:cubicBezTo>
                <a:cubicBezTo>
                  <a:pt x="258428" y="1154430"/>
                  <a:pt x="0" y="896002"/>
                  <a:pt x="0" y="577215"/>
                </a:cubicBezTo>
                <a:close/>
              </a:path>
            </a:pathLst>
          </a:custGeom>
          <a:solidFill>
            <a:srgbClr val="B6004C"/>
          </a:solidFill>
          <a:ln>
            <a:noFill/>
          </a:ln>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79857" tIns="179857" rIns="179857" bIns="179857" numCol="1" spcCol="1270" anchor="ctr" anchorCtr="0">
            <a:noAutofit/>
          </a:bodyPr>
          <a:lstStyle/>
          <a:p>
            <a:pPr marL="0" lvl="0" indent="0" algn="ctr" defTabSz="755650">
              <a:lnSpc>
                <a:spcPct val="90000"/>
              </a:lnSpc>
              <a:spcBef>
                <a:spcPct val="0"/>
              </a:spcBef>
              <a:spcAft>
                <a:spcPct val="35000"/>
              </a:spcAft>
              <a:buNone/>
            </a:pPr>
            <a:r>
              <a:rPr lang="es-MX" sz="900" b="1" kern="1200" dirty="0" smtClean="0"/>
              <a:t>GOBIERNO</a:t>
            </a:r>
          </a:p>
          <a:p>
            <a:pPr marL="0" lvl="0" indent="0" algn="ctr" defTabSz="755650">
              <a:lnSpc>
                <a:spcPct val="90000"/>
              </a:lnSpc>
              <a:spcBef>
                <a:spcPct val="0"/>
              </a:spcBef>
              <a:spcAft>
                <a:spcPct val="35000"/>
              </a:spcAft>
              <a:buNone/>
            </a:pPr>
            <a:r>
              <a:rPr lang="es-MX" sz="900" b="1" dirty="0" smtClean="0"/>
              <a:t>Regulador y productor</a:t>
            </a:r>
            <a:endParaRPr lang="es-CO" sz="900" b="1" kern="1200" dirty="0"/>
          </a:p>
        </p:txBody>
      </p:sp>
      <p:cxnSp>
        <p:nvCxnSpPr>
          <p:cNvPr id="26" name="Conector recto 25"/>
          <p:cNvCxnSpPr/>
          <p:nvPr/>
        </p:nvCxnSpPr>
        <p:spPr>
          <a:xfrm>
            <a:off x="4389802" y="3085248"/>
            <a:ext cx="4475041" cy="496278"/>
          </a:xfrm>
          <a:prstGeom prst="line">
            <a:avLst/>
          </a:prstGeom>
          <a:ln w="3175" cmpd="sng">
            <a:solidFill>
              <a:srgbClr val="B6004C"/>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1" name="Conector recto de flecha 30"/>
          <p:cNvCxnSpPr/>
          <p:nvPr/>
        </p:nvCxnSpPr>
        <p:spPr>
          <a:xfrm>
            <a:off x="4389802" y="2889223"/>
            <a:ext cx="0" cy="383526"/>
          </a:xfrm>
          <a:prstGeom prst="straightConnector1">
            <a:avLst/>
          </a:prstGeom>
          <a:ln w="3175" cmpd="sng">
            <a:solidFill>
              <a:srgbClr val="B6004C"/>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32" name="Conector recto de flecha 31"/>
          <p:cNvCxnSpPr/>
          <p:nvPr/>
        </p:nvCxnSpPr>
        <p:spPr>
          <a:xfrm>
            <a:off x="8864843" y="3396446"/>
            <a:ext cx="0" cy="383526"/>
          </a:xfrm>
          <a:prstGeom prst="straightConnector1">
            <a:avLst/>
          </a:prstGeom>
          <a:ln w="3175" cmpd="sng">
            <a:solidFill>
              <a:srgbClr val="B6004C"/>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2" name="CuadroTexto 1"/>
          <p:cNvSpPr txBox="1"/>
          <p:nvPr/>
        </p:nvSpPr>
        <p:spPr>
          <a:xfrm>
            <a:off x="2540000" y="2661920"/>
            <a:ext cx="184666" cy="369332"/>
          </a:xfrm>
          <a:prstGeom prst="rect">
            <a:avLst/>
          </a:prstGeom>
          <a:noFill/>
        </p:spPr>
        <p:txBody>
          <a:bodyPr wrap="none" rtlCol="0">
            <a:spAutoFit/>
          </a:bodyPr>
          <a:lstStyle/>
          <a:p>
            <a:endParaRPr lang="es-ES" dirty="0"/>
          </a:p>
        </p:txBody>
      </p:sp>
    </p:spTree>
    <p:extLst>
      <p:ext uri="{BB962C8B-B14F-4D97-AF65-F5344CB8AC3E}">
        <p14:creationId xmlns:p14="http://schemas.microsoft.com/office/powerpoint/2010/main" val="1942292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p:cNvSpPr/>
          <p:nvPr/>
        </p:nvSpPr>
        <p:spPr>
          <a:xfrm>
            <a:off x="2148020" y="3273212"/>
            <a:ext cx="6580440" cy="1606444"/>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Rectángulo 11"/>
          <p:cNvSpPr/>
          <p:nvPr/>
        </p:nvSpPr>
        <p:spPr>
          <a:xfrm>
            <a:off x="2148020" y="1347026"/>
            <a:ext cx="6580440" cy="1606444"/>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Rectángulo 9"/>
          <p:cNvSpPr/>
          <p:nvPr/>
        </p:nvSpPr>
        <p:spPr>
          <a:xfrm>
            <a:off x="400623" y="3273212"/>
            <a:ext cx="1747397" cy="1606444"/>
          </a:xfrm>
          <a:prstGeom prst="rect">
            <a:avLst/>
          </a:prstGeom>
          <a:solidFill>
            <a:srgbClr val="4FCDB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Rectángulo 7"/>
          <p:cNvSpPr/>
          <p:nvPr/>
        </p:nvSpPr>
        <p:spPr>
          <a:xfrm>
            <a:off x="400623" y="1347026"/>
            <a:ext cx="1747397" cy="1606444"/>
          </a:xfrm>
          <a:prstGeom prst="rect">
            <a:avLst/>
          </a:prstGeom>
          <a:solidFill>
            <a:srgbClr val="7D629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 name="Forma libre 2"/>
          <p:cNvSpPr/>
          <p:nvPr/>
        </p:nvSpPr>
        <p:spPr>
          <a:xfrm>
            <a:off x="621144" y="1202912"/>
            <a:ext cx="1323927" cy="1891324"/>
          </a:xfrm>
          <a:custGeom>
            <a:avLst/>
            <a:gdLst>
              <a:gd name="connsiteX0" fmla="*/ 0 w 1891323"/>
              <a:gd name="connsiteY0" fmla="*/ 0 h 1323926"/>
              <a:gd name="connsiteX1" fmla="*/ 1229360 w 1891323"/>
              <a:gd name="connsiteY1" fmla="*/ 0 h 1323926"/>
              <a:gd name="connsiteX2" fmla="*/ 1891323 w 1891323"/>
              <a:gd name="connsiteY2" fmla="*/ 661963 h 1323926"/>
              <a:gd name="connsiteX3" fmla="*/ 1229360 w 1891323"/>
              <a:gd name="connsiteY3" fmla="*/ 1323926 h 1323926"/>
              <a:gd name="connsiteX4" fmla="*/ 0 w 1891323"/>
              <a:gd name="connsiteY4" fmla="*/ 1323926 h 1323926"/>
              <a:gd name="connsiteX5" fmla="*/ 661963 w 1891323"/>
              <a:gd name="connsiteY5" fmla="*/ 661963 h 1323926"/>
              <a:gd name="connsiteX6" fmla="*/ 0 w 1891323"/>
              <a:gd name="connsiteY6" fmla="*/ 0 h 1323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1323" h="1323926">
                <a:moveTo>
                  <a:pt x="1891322" y="0"/>
                </a:moveTo>
                <a:lnTo>
                  <a:pt x="1891322" y="860552"/>
                </a:lnTo>
                <a:lnTo>
                  <a:pt x="945662" y="1323926"/>
                </a:lnTo>
                <a:lnTo>
                  <a:pt x="1" y="860552"/>
                </a:lnTo>
                <a:lnTo>
                  <a:pt x="1" y="0"/>
                </a:lnTo>
                <a:lnTo>
                  <a:pt x="945662" y="463374"/>
                </a:lnTo>
                <a:lnTo>
                  <a:pt x="1891322" y="0"/>
                </a:lnTo>
                <a:close/>
              </a:path>
            </a:pathLst>
          </a:custGeom>
          <a:noFill/>
          <a:ln>
            <a:noFill/>
          </a:ln>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0161" tIns="672123" rIns="10160" bIns="672124" numCol="1" spcCol="1270" anchor="ctr" anchorCtr="0">
            <a:noAutofit/>
          </a:bodyPr>
          <a:lstStyle/>
          <a:p>
            <a:pPr lvl="0" algn="ctr" defTabSz="711200">
              <a:lnSpc>
                <a:spcPct val="90000"/>
              </a:lnSpc>
              <a:spcBef>
                <a:spcPct val="0"/>
              </a:spcBef>
              <a:spcAft>
                <a:spcPct val="35000"/>
              </a:spcAft>
            </a:pPr>
            <a:r>
              <a:rPr lang="es-MX" sz="1600" kern="1200" dirty="0">
                <a:solidFill>
                  <a:schemeClr val="bg1"/>
                </a:solidFill>
                <a:latin typeface="Segoe UI" panose="020B0502040204020203" pitchFamily="34" charset="0"/>
                <a:cs typeface="Segoe UI" panose="020B0502040204020203" pitchFamily="34" charset="0"/>
              </a:rPr>
              <a:t>Número de horas dedicadas </a:t>
            </a:r>
            <a:r>
              <a:rPr lang="es-MX" sz="1600" kern="1200" dirty="0" smtClean="0">
                <a:solidFill>
                  <a:schemeClr val="bg1"/>
                </a:solidFill>
                <a:latin typeface="Segoe UI" panose="020B0502040204020203" pitchFamily="34" charset="0"/>
                <a:cs typeface="Segoe UI" panose="020B0502040204020203" pitchFamily="34" charset="0"/>
              </a:rPr>
              <a:t>TDCNR          al </a:t>
            </a:r>
            <a:r>
              <a:rPr lang="es-MX" sz="1600" kern="1200" dirty="0">
                <a:solidFill>
                  <a:schemeClr val="bg1"/>
                </a:solidFill>
                <a:latin typeface="Segoe UI" panose="020B0502040204020203" pitchFamily="34" charset="0"/>
                <a:cs typeface="Segoe UI" panose="020B0502040204020203" pitchFamily="34" charset="0"/>
              </a:rPr>
              <a:t>año</a:t>
            </a:r>
            <a:endParaRPr lang="es-CO" sz="1600" kern="1200" dirty="0">
              <a:solidFill>
                <a:schemeClr val="bg1"/>
              </a:solidFill>
              <a:latin typeface="Segoe UI" panose="020B0502040204020203" pitchFamily="34" charset="0"/>
              <a:cs typeface="Segoe UI" panose="020B0502040204020203" pitchFamily="34" charset="0"/>
            </a:endParaRPr>
          </a:p>
        </p:txBody>
      </p:sp>
      <p:sp>
        <p:nvSpPr>
          <p:cNvPr id="4" name="Forma libre 3"/>
          <p:cNvSpPr/>
          <p:nvPr/>
        </p:nvSpPr>
        <p:spPr>
          <a:xfrm>
            <a:off x="2243406" y="1446980"/>
            <a:ext cx="6067473" cy="1388369"/>
          </a:xfrm>
          <a:custGeom>
            <a:avLst/>
            <a:gdLst>
              <a:gd name="connsiteX0" fmla="*/ 231399 w 1388369"/>
              <a:gd name="connsiteY0" fmla="*/ 0 h 6067473"/>
              <a:gd name="connsiteX1" fmla="*/ 1156970 w 1388369"/>
              <a:gd name="connsiteY1" fmla="*/ 0 h 6067473"/>
              <a:gd name="connsiteX2" fmla="*/ 1388369 w 1388369"/>
              <a:gd name="connsiteY2" fmla="*/ 231399 h 6067473"/>
              <a:gd name="connsiteX3" fmla="*/ 1388369 w 1388369"/>
              <a:gd name="connsiteY3" fmla="*/ 6067473 h 6067473"/>
              <a:gd name="connsiteX4" fmla="*/ 1388369 w 1388369"/>
              <a:gd name="connsiteY4" fmla="*/ 6067473 h 6067473"/>
              <a:gd name="connsiteX5" fmla="*/ 0 w 1388369"/>
              <a:gd name="connsiteY5" fmla="*/ 6067473 h 6067473"/>
              <a:gd name="connsiteX6" fmla="*/ 0 w 1388369"/>
              <a:gd name="connsiteY6" fmla="*/ 6067473 h 6067473"/>
              <a:gd name="connsiteX7" fmla="*/ 0 w 1388369"/>
              <a:gd name="connsiteY7" fmla="*/ 231399 h 6067473"/>
              <a:gd name="connsiteX8" fmla="*/ 231399 w 1388369"/>
              <a:gd name="connsiteY8" fmla="*/ 0 h 606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8369" h="6067473">
                <a:moveTo>
                  <a:pt x="1388369" y="1011265"/>
                </a:moveTo>
                <a:lnTo>
                  <a:pt x="1388369" y="5056208"/>
                </a:lnTo>
                <a:cubicBezTo>
                  <a:pt x="1388369" y="5614712"/>
                  <a:pt x="1364663" y="6067471"/>
                  <a:pt x="1335420" y="6067471"/>
                </a:cubicBezTo>
                <a:lnTo>
                  <a:pt x="0" y="6067471"/>
                </a:lnTo>
                <a:lnTo>
                  <a:pt x="0" y="6067471"/>
                </a:lnTo>
                <a:lnTo>
                  <a:pt x="0" y="2"/>
                </a:lnTo>
                <a:lnTo>
                  <a:pt x="0" y="2"/>
                </a:lnTo>
                <a:lnTo>
                  <a:pt x="1335420" y="2"/>
                </a:lnTo>
                <a:cubicBezTo>
                  <a:pt x="1364663" y="2"/>
                  <a:pt x="1388369" y="452761"/>
                  <a:pt x="1388369" y="1011265"/>
                </a:cubicBezTo>
                <a:close/>
              </a:path>
            </a:pathLst>
          </a:custGeom>
          <a:noFill/>
          <a:ln>
            <a:noFill/>
          </a:ln>
        </p:spPr>
        <p:style>
          <a:lnRef idx="2">
            <a:schemeClr val="accent4">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3793" tIns="77934" rIns="77934" bIns="77936" numCol="1" spcCol="1270" anchor="ctr" anchorCtr="0">
            <a:noAutofit/>
          </a:bodyPr>
          <a:lstStyle/>
          <a:p>
            <a:pPr marL="171450" lvl="1" indent="-171450" algn="just" defTabSz="711200">
              <a:lnSpc>
                <a:spcPct val="90000"/>
              </a:lnSpc>
              <a:spcBef>
                <a:spcPct val="0"/>
              </a:spcBef>
              <a:spcAft>
                <a:spcPct val="15000"/>
              </a:spcAft>
              <a:buClr>
                <a:srgbClr val="7D629E"/>
              </a:buClr>
              <a:buChar char="••"/>
            </a:pPr>
            <a:r>
              <a:rPr lang="es-CO" sz="1600" b="1" kern="1200" dirty="0">
                <a:solidFill>
                  <a:schemeClr val="tx1">
                    <a:lumMod val="75000"/>
                    <a:lumOff val="25000"/>
                  </a:schemeClr>
                </a:solidFill>
                <a:latin typeface="Segoe UI" panose="020B0502040204020203" pitchFamily="34" charset="0"/>
                <a:cs typeface="Segoe UI" panose="020B0502040204020203" pitchFamily="34" charset="0"/>
              </a:rPr>
              <a:t>La ENUT </a:t>
            </a:r>
            <a:r>
              <a:rPr lang="es-CO" sz="1600" kern="1200" dirty="0">
                <a:solidFill>
                  <a:schemeClr val="tx1">
                    <a:lumMod val="75000"/>
                    <a:lumOff val="25000"/>
                  </a:schemeClr>
                </a:solidFill>
                <a:latin typeface="Segoe UI" panose="020B0502040204020203" pitchFamily="34" charset="0"/>
                <a:cs typeface="Segoe UI" panose="020B0502040204020203" pitchFamily="34" charset="0"/>
              </a:rPr>
              <a:t>permite establecer el número de horas anuales del TDCNR y clasificarlas según </a:t>
            </a:r>
            <a:r>
              <a:rPr lang="es-CO" sz="1600" b="1" kern="1200" dirty="0">
                <a:solidFill>
                  <a:schemeClr val="tx1">
                    <a:lumMod val="75000"/>
                    <a:lumOff val="25000"/>
                  </a:schemeClr>
                </a:solidFill>
                <a:latin typeface="Segoe UI" panose="020B0502040204020203" pitchFamily="34" charset="0"/>
                <a:cs typeface="Segoe UI" panose="020B0502040204020203" pitchFamily="34" charset="0"/>
              </a:rPr>
              <a:t>6 funcionalidades</a:t>
            </a:r>
            <a:r>
              <a:rPr lang="es-CO" sz="1600" kern="1200" dirty="0">
                <a:solidFill>
                  <a:schemeClr val="tx1">
                    <a:lumMod val="75000"/>
                    <a:lumOff val="25000"/>
                  </a:schemeClr>
                </a:solidFill>
                <a:latin typeface="Segoe UI" panose="020B0502040204020203" pitchFamily="34" charset="0"/>
                <a:cs typeface="Segoe UI" panose="020B0502040204020203" pitchFamily="34" charset="0"/>
              </a:rPr>
              <a:t>: </a:t>
            </a:r>
            <a:r>
              <a:rPr lang="es-CO" sz="1600" kern="1200" dirty="0" smtClean="0">
                <a:solidFill>
                  <a:schemeClr val="tx1">
                    <a:lumMod val="75000"/>
                    <a:lumOff val="25000"/>
                  </a:schemeClr>
                </a:solidFill>
                <a:latin typeface="Segoe UI" panose="020B0502040204020203" pitchFamily="34" charset="0"/>
                <a:cs typeface="Segoe UI" panose="020B0502040204020203" pitchFamily="34" charset="0"/>
              </a:rPr>
              <a:t>    </a:t>
            </a:r>
          </a:p>
          <a:p>
            <a:pPr marL="179388" lvl="1" algn="just" defTabSz="711200">
              <a:lnSpc>
                <a:spcPct val="90000"/>
              </a:lnSpc>
              <a:spcBef>
                <a:spcPct val="0"/>
              </a:spcBef>
              <a:spcAft>
                <a:spcPct val="15000"/>
              </a:spcAft>
            </a:pPr>
            <a:r>
              <a:rPr lang="es-CO" sz="1600" kern="1200" dirty="0" smtClean="0">
                <a:solidFill>
                  <a:schemeClr val="tx1">
                    <a:lumMod val="75000"/>
                    <a:lumOff val="25000"/>
                  </a:schemeClr>
                </a:solidFill>
                <a:latin typeface="Segoe UI" panose="020B0502040204020203" pitchFamily="34" charset="0"/>
                <a:cs typeface="Segoe UI" panose="020B0502040204020203" pitchFamily="34" charset="0"/>
              </a:rPr>
              <a:t>1</a:t>
            </a:r>
            <a:r>
              <a:rPr lang="es-CO" sz="1600" kern="1200" dirty="0">
                <a:solidFill>
                  <a:schemeClr val="tx1">
                    <a:lumMod val="75000"/>
                    <a:lumOff val="25000"/>
                  </a:schemeClr>
                </a:solidFill>
                <a:latin typeface="Segoe UI" panose="020B0502040204020203" pitchFamily="34" charset="0"/>
                <a:cs typeface="Segoe UI" panose="020B0502040204020203" pitchFamily="34" charset="0"/>
              </a:rPr>
              <a:t>) alimentación; 2) mantenimiento de vestuario; 3) limpieza y mantenimiento del hogar; 4) compras y administración del hogar; 5) cuidado y apoyo de personas y 6) trabajo voluntario.</a:t>
            </a:r>
          </a:p>
        </p:txBody>
      </p:sp>
      <p:sp>
        <p:nvSpPr>
          <p:cNvPr id="5" name="Forma libre 4"/>
          <p:cNvSpPr/>
          <p:nvPr/>
        </p:nvSpPr>
        <p:spPr>
          <a:xfrm>
            <a:off x="622769" y="3175469"/>
            <a:ext cx="1323927" cy="1891324"/>
          </a:xfrm>
          <a:custGeom>
            <a:avLst/>
            <a:gdLst>
              <a:gd name="connsiteX0" fmla="*/ 0 w 1891323"/>
              <a:gd name="connsiteY0" fmla="*/ 0 h 1323926"/>
              <a:gd name="connsiteX1" fmla="*/ 1229360 w 1891323"/>
              <a:gd name="connsiteY1" fmla="*/ 0 h 1323926"/>
              <a:gd name="connsiteX2" fmla="*/ 1891323 w 1891323"/>
              <a:gd name="connsiteY2" fmla="*/ 661963 h 1323926"/>
              <a:gd name="connsiteX3" fmla="*/ 1229360 w 1891323"/>
              <a:gd name="connsiteY3" fmla="*/ 1323926 h 1323926"/>
              <a:gd name="connsiteX4" fmla="*/ 0 w 1891323"/>
              <a:gd name="connsiteY4" fmla="*/ 1323926 h 1323926"/>
              <a:gd name="connsiteX5" fmla="*/ 661963 w 1891323"/>
              <a:gd name="connsiteY5" fmla="*/ 661963 h 1323926"/>
              <a:gd name="connsiteX6" fmla="*/ 0 w 1891323"/>
              <a:gd name="connsiteY6" fmla="*/ 0 h 1323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1323" h="1323926">
                <a:moveTo>
                  <a:pt x="1891322" y="0"/>
                </a:moveTo>
                <a:lnTo>
                  <a:pt x="1891322" y="860552"/>
                </a:lnTo>
                <a:lnTo>
                  <a:pt x="945662" y="1323926"/>
                </a:lnTo>
                <a:lnTo>
                  <a:pt x="1" y="860552"/>
                </a:lnTo>
                <a:lnTo>
                  <a:pt x="1" y="0"/>
                </a:lnTo>
                <a:lnTo>
                  <a:pt x="945662" y="463374"/>
                </a:lnTo>
                <a:lnTo>
                  <a:pt x="1891322" y="0"/>
                </a:lnTo>
                <a:close/>
              </a:path>
            </a:pathLst>
          </a:custGeom>
          <a:noFill/>
          <a:ln>
            <a:noFill/>
          </a:ln>
        </p:spPr>
        <p:style>
          <a:lnRef idx="2">
            <a:schemeClr val="accent4">
              <a:hueOff val="-4464771"/>
              <a:satOff val="26899"/>
              <a:lumOff val="2156"/>
              <a:alphaOff val="0"/>
            </a:schemeClr>
          </a:lnRef>
          <a:fillRef idx="1">
            <a:schemeClr val="accent4">
              <a:hueOff val="-4464771"/>
              <a:satOff val="26899"/>
              <a:lumOff val="2156"/>
              <a:alphaOff val="0"/>
            </a:schemeClr>
          </a:fillRef>
          <a:effectRef idx="0">
            <a:schemeClr val="accent4">
              <a:hueOff val="-4464771"/>
              <a:satOff val="26899"/>
              <a:lumOff val="2156"/>
              <a:alphaOff val="0"/>
            </a:schemeClr>
          </a:effectRef>
          <a:fontRef idx="minor">
            <a:schemeClr val="lt1"/>
          </a:fontRef>
        </p:style>
        <p:txBody>
          <a:bodyPr spcFirstLastPara="0" vert="horz" wrap="square" lIns="10161" tIns="672123" rIns="10160" bIns="672124" numCol="1" spcCol="1270" anchor="ctr" anchorCtr="0">
            <a:noAutofit/>
          </a:bodyPr>
          <a:lstStyle/>
          <a:p>
            <a:pPr lvl="0" algn="ctr" defTabSz="711200">
              <a:lnSpc>
                <a:spcPct val="90000"/>
              </a:lnSpc>
              <a:spcBef>
                <a:spcPct val="0"/>
              </a:spcBef>
              <a:spcAft>
                <a:spcPct val="35000"/>
              </a:spcAft>
            </a:pPr>
            <a:r>
              <a:rPr lang="es-MX" sz="1600" kern="1200" dirty="0">
                <a:solidFill>
                  <a:srgbClr val="FFFFFF"/>
                </a:solidFill>
                <a:latin typeface="Segoe UI" panose="020B0502040204020203" pitchFamily="34" charset="0"/>
                <a:cs typeface="Segoe UI" panose="020B0502040204020203" pitchFamily="34" charset="0"/>
              </a:rPr>
              <a:t>Precio de </a:t>
            </a:r>
            <a:r>
              <a:rPr lang="es-MX" sz="1600" kern="1200" dirty="0" smtClean="0">
                <a:solidFill>
                  <a:srgbClr val="FFFFFF"/>
                </a:solidFill>
                <a:latin typeface="Segoe UI" panose="020B0502040204020203" pitchFamily="34" charset="0"/>
                <a:cs typeface="Segoe UI" panose="020B0502040204020203" pitchFamily="34" charset="0"/>
              </a:rPr>
              <a:t>actividades  </a:t>
            </a:r>
            <a:r>
              <a:rPr lang="es-MX" sz="1600" kern="1200" dirty="0">
                <a:solidFill>
                  <a:srgbClr val="FFFFFF"/>
                </a:solidFill>
                <a:latin typeface="Segoe UI" panose="020B0502040204020203" pitchFamily="34" charset="0"/>
                <a:cs typeface="Segoe UI" panose="020B0502040204020203" pitchFamily="34" charset="0"/>
              </a:rPr>
              <a:t>TDCNR</a:t>
            </a:r>
            <a:endParaRPr lang="es-CO" sz="1600" kern="1200" dirty="0">
              <a:solidFill>
                <a:srgbClr val="FFFFFF"/>
              </a:solidFill>
              <a:latin typeface="Segoe UI" panose="020B0502040204020203" pitchFamily="34" charset="0"/>
              <a:cs typeface="Segoe UI" panose="020B0502040204020203" pitchFamily="34" charset="0"/>
            </a:endParaRPr>
          </a:p>
        </p:txBody>
      </p:sp>
      <p:sp>
        <p:nvSpPr>
          <p:cNvPr id="6" name="Forma libre 5"/>
          <p:cNvSpPr/>
          <p:nvPr/>
        </p:nvSpPr>
        <p:spPr>
          <a:xfrm>
            <a:off x="2243406" y="3479782"/>
            <a:ext cx="6067473" cy="1206961"/>
          </a:xfrm>
          <a:custGeom>
            <a:avLst/>
            <a:gdLst>
              <a:gd name="connsiteX0" fmla="*/ 201164 w 1206961"/>
              <a:gd name="connsiteY0" fmla="*/ 0 h 6067473"/>
              <a:gd name="connsiteX1" fmla="*/ 1005797 w 1206961"/>
              <a:gd name="connsiteY1" fmla="*/ 0 h 6067473"/>
              <a:gd name="connsiteX2" fmla="*/ 1206961 w 1206961"/>
              <a:gd name="connsiteY2" fmla="*/ 201164 h 6067473"/>
              <a:gd name="connsiteX3" fmla="*/ 1206961 w 1206961"/>
              <a:gd name="connsiteY3" fmla="*/ 6067473 h 6067473"/>
              <a:gd name="connsiteX4" fmla="*/ 1206961 w 1206961"/>
              <a:gd name="connsiteY4" fmla="*/ 6067473 h 6067473"/>
              <a:gd name="connsiteX5" fmla="*/ 0 w 1206961"/>
              <a:gd name="connsiteY5" fmla="*/ 6067473 h 6067473"/>
              <a:gd name="connsiteX6" fmla="*/ 0 w 1206961"/>
              <a:gd name="connsiteY6" fmla="*/ 6067473 h 6067473"/>
              <a:gd name="connsiteX7" fmla="*/ 0 w 1206961"/>
              <a:gd name="connsiteY7" fmla="*/ 201164 h 6067473"/>
              <a:gd name="connsiteX8" fmla="*/ 201164 w 1206961"/>
              <a:gd name="connsiteY8" fmla="*/ 0 h 606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6961" h="6067473">
                <a:moveTo>
                  <a:pt x="1206961" y="1011266"/>
                </a:moveTo>
                <a:lnTo>
                  <a:pt x="1206961" y="5056207"/>
                </a:lnTo>
                <a:cubicBezTo>
                  <a:pt x="1206961" y="5614713"/>
                  <a:pt x="1189045" y="6067470"/>
                  <a:pt x="1166945" y="6067470"/>
                </a:cubicBezTo>
                <a:lnTo>
                  <a:pt x="0" y="6067470"/>
                </a:lnTo>
                <a:lnTo>
                  <a:pt x="0" y="6067470"/>
                </a:lnTo>
                <a:lnTo>
                  <a:pt x="0" y="3"/>
                </a:lnTo>
                <a:lnTo>
                  <a:pt x="0" y="3"/>
                </a:lnTo>
                <a:lnTo>
                  <a:pt x="1166945" y="3"/>
                </a:lnTo>
                <a:cubicBezTo>
                  <a:pt x="1189045" y="3"/>
                  <a:pt x="1206961" y="452760"/>
                  <a:pt x="1206961" y="1011266"/>
                </a:cubicBezTo>
                <a:close/>
              </a:path>
            </a:pathLst>
          </a:custGeom>
          <a:noFill/>
          <a:ln>
            <a:noFill/>
          </a:ln>
        </p:spPr>
        <p:style>
          <a:lnRef idx="2">
            <a:schemeClr val="accent4">
              <a:hueOff val="-4464771"/>
              <a:satOff val="26899"/>
              <a:lumOff val="2156"/>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3793" tIns="69078" rIns="69078" bIns="69080" numCol="1" spcCol="1270" anchor="ctr" anchorCtr="0">
            <a:noAutofit/>
          </a:bodyPr>
          <a:lstStyle/>
          <a:p>
            <a:pPr marL="171450" lvl="1" indent="-171450" algn="just" defTabSz="711200">
              <a:lnSpc>
                <a:spcPct val="90000"/>
              </a:lnSpc>
              <a:spcBef>
                <a:spcPct val="0"/>
              </a:spcBef>
              <a:spcAft>
                <a:spcPct val="15000"/>
              </a:spcAft>
              <a:buClr>
                <a:srgbClr val="4FCDBD"/>
              </a:buClr>
              <a:buChar char="••"/>
            </a:pPr>
            <a:r>
              <a:rPr lang="es-CO" sz="1600" kern="1200" dirty="0">
                <a:solidFill>
                  <a:schemeClr val="tx1">
                    <a:lumMod val="75000"/>
                    <a:lumOff val="25000"/>
                  </a:schemeClr>
                </a:solidFill>
                <a:latin typeface="Segoe UI" panose="020B0502040204020203" pitchFamily="34" charset="0"/>
                <a:cs typeface="Segoe UI" panose="020B0502040204020203" pitchFamily="34" charset="0"/>
              </a:rPr>
              <a:t>Para identificar los precios del TDCNR, se utilizó el método de costo de reemplazo. U</a:t>
            </a:r>
            <a:r>
              <a:rPr lang="es-CO" sz="1600" kern="1200" dirty="0">
                <a:solidFill>
                  <a:schemeClr val="tx1">
                    <a:lumMod val="75000"/>
                    <a:lumOff val="25000"/>
                  </a:schemeClr>
                </a:solidFill>
                <a:effectLst/>
                <a:latin typeface="Segoe UI" panose="020B0502040204020203" pitchFamily="34" charset="0"/>
                <a:ea typeface="+mn-ea"/>
                <a:cs typeface="Segoe UI" panose="020B0502040204020203" pitchFamily="34" charset="0"/>
              </a:rPr>
              <a:t>tilizando el salario de un trabajador </a:t>
            </a:r>
            <a:r>
              <a:rPr lang="es-MX" sz="1600" kern="1200" dirty="0">
                <a:solidFill>
                  <a:schemeClr val="tx1">
                    <a:lumMod val="75000"/>
                    <a:lumOff val="25000"/>
                  </a:schemeClr>
                </a:solidFill>
                <a:effectLst/>
                <a:latin typeface="Segoe UI" panose="020B0502040204020203" pitchFamily="34" charset="0"/>
                <a:ea typeface="+mn-ea"/>
                <a:cs typeface="Segoe UI" panose="020B0502040204020203" pitchFamily="34" charset="0"/>
              </a:rPr>
              <a:t>que puede realizar variedad de tareas</a:t>
            </a:r>
            <a:r>
              <a:rPr lang="es-CO" sz="1600" kern="1200" dirty="0">
                <a:solidFill>
                  <a:schemeClr val="tx1">
                    <a:lumMod val="75000"/>
                    <a:lumOff val="25000"/>
                  </a:schemeClr>
                </a:solidFill>
                <a:effectLst/>
                <a:latin typeface="Segoe UI" panose="020B0502040204020203" pitchFamily="34" charset="0"/>
                <a:ea typeface="+mn-ea"/>
                <a:cs typeface="Segoe UI" panose="020B0502040204020203" pitchFamily="34" charset="0"/>
              </a:rPr>
              <a:t> </a:t>
            </a:r>
            <a:r>
              <a:rPr lang="es-CO" sz="1600" b="1" i="1" kern="1200" dirty="0">
                <a:solidFill>
                  <a:schemeClr val="tx1">
                    <a:lumMod val="75000"/>
                    <a:lumOff val="25000"/>
                  </a:schemeClr>
                </a:solidFill>
                <a:effectLst/>
                <a:latin typeface="Segoe UI" panose="020B0502040204020203" pitchFamily="34" charset="0"/>
                <a:ea typeface="+mn-ea"/>
                <a:cs typeface="Segoe UI" panose="020B0502040204020203" pitchFamily="34" charset="0"/>
              </a:rPr>
              <a:t>generalista</a:t>
            </a:r>
            <a:r>
              <a:rPr lang="es-CO" sz="1600" kern="1200" dirty="0">
                <a:solidFill>
                  <a:schemeClr val="tx1">
                    <a:lumMod val="75000"/>
                    <a:lumOff val="25000"/>
                  </a:schemeClr>
                </a:solidFill>
                <a:effectLst/>
                <a:latin typeface="Segoe UI" panose="020B0502040204020203" pitchFamily="34" charset="0"/>
                <a:ea typeface="+mn-ea"/>
                <a:cs typeface="Segoe UI" panose="020B0502040204020203" pitchFamily="34" charset="0"/>
              </a:rPr>
              <a:t>, o se puede utilizar el salario promedio por hora de un trabajador </a:t>
            </a:r>
            <a:r>
              <a:rPr lang="es-CO" sz="1600" b="1" i="1" kern="1200" dirty="0">
                <a:solidFill>
                  <a:schemeClr val="tx1">
                    <a:lumMod val="75000"/>
                    <a:lumOff val="25000"/>
                  </a:schemeClr>
                </a:solidFill>
                <a:effectLst/>
                <a:latin typeface="Segoe UI" panose="020B0502040204020203" pitchFamily="34" charset="0"/>
                <a:ea typeface="+mn-ea"/>
                <a:cs typeface="Segoe UI" panose="020B0502040204020203" pitchFamily="34" charset="0"/>
              </a:rPr>
              <a:t>especialista</a:t>
            </a:r>
            <a:r>
              <a:rPr lang="es-CO" sz="1600" kern="1200" dirty="0">
                <a:solidFill>
                  <a:schemeClr val="tx1">
                    <a:lumMod val="75000"/>
                    <a:lumOff val="25000"/>
                  </a:schemeClr>
                </a:solidFill>
                <a:latin typeface="Segoe UI" panose="020B0502040204020203" pitchFamily="34" charset="0"/>
                <a:cs typeface="Segoe UI" panose="020B0502040204020203" pitchFamily="34" charset="0"/>
              </a:rPr>
              <a:t> </a:t>
            </a:r>
          </a:p>
        </p:txBody>
      </p:sp>
      <p:sp>
        <p:nvSpPr>
          <p:cNvPr id="23" name="Title 1">
            <a:extLst>
              <a:ext uri="{FF2B5EF4-FFF2-40B4-BE49-F238E27FC236}">
                <a16:creationId xmlns:a16="http://schemas.microsoft.com/office/drawing/2014/main" id="{D1C8B8BB-1CF4-4398-9936-6C63FC57552C}"/>
              </a:ext>
            </a:extLst>
          </p:cNvPr>
          <p:cNvSpPr>
            <a:spLocks noGrp="1"/>
          </p:cNvSpPr>
          <p:nvPr>
            <p:ph type="title"/>
          </p:nvPr>
        </p:nvSpPr>
        <p:spPr>
          <a:xfrm>
            <a:off x="228600" y="601345"/>
            <a:ext cx="8077200" cy="857250"/>
          </a:xfrm>
        </p:spPr>
        <p:txBody>
          <a:bodyPr>
            <a:normAutofit/>
          </a:bodyPr>
          <a:lstStyle/>
          <a:p>
            <a:pPr algn="l"/>
            <a:r>
              <a:rPr lang="es-CO" sz="1800" b="1" dirty="0">
                <a:solidFill>
                  <a:srgbClr val="B6004C"/>
                </a:solidFill>
                <a:latin typeface="Segoe UI" panose="020B0502040204020203" pitchFamily="34" charset="0"/>
                <a:cs typeface="Segoe UI" panose="020B0502040204020203" pitchFamily="34" charset="0"/>
              </a:rPr>
              <a:t>Fase I. Valoración económica del TDCNR</a:t>
            </a:r>
            <a:endParaRPr lang="es-CO" sz="1800" dirty="0">
              <a:solidFill>
                <a:srgbClr val="B6004C"/>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132611635"/>
      </p:ext>
    </p:extLst>
  </p:cSld>
  <p:clrMapOvr>
    <a:masterClrMapping/>
  </p:clrMapOvr>
  <p:timing>
    <p:tnLst>
      <p:par>
        <p:cTn id="1" dur="indefinite" restart="never" nodeType="tmRoot"/>
      </p:par>
    </p:tnLst>
  </p:timing>
</p:sld>
</file>

<file path=ppt/theme/theme1.xml><?xml version="1.0" encoding="utf-8"?>
<a:theme xmlns:a="http://schemas.openxmlformats.org/drawingml/2006/main" name="4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5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8868</TotalTime>
  <Words>2449</Words>
  <Application>Microsoft Office PowerPoint</Application>
  <PresentationFormat>Presentación en pantalla (16:9)</PresentationFormat>
  <Paragraphs>270</Paragraphs>
  <Slides>30</Slides>
  <Notes>22</Notes>
  <HiddenSlides>0</HiddenSlides>
  <MMClips>0</MMClips>
  <ScaleCrop>false</ScaleCrop>
  <HeadingPairs>
    <vt:vector size="6" baseType="variant">
      <vt:variant>
        <vt:lpstr>Fuentes usadas</vt:lpstr>
      </vt:variant>
      <vt:variant>
        <vt:i4>5</vt:i4>
      </vt:variant>
      <vt:variant>
        <vt:lpstr>Tema</vt:lpstr>
      </vt:variant>
      <vt:variant>
        <vt:i4>5</vt:i4>
      </vt:variant>
      <vt:variant>
        <vt:lpstr>Títulos de diapositiva</vt:lpstr>
      </vt:variant>
      <vt:variant>
        <vt:i4>30</vt:i4>
      </vt:variant>
    </vt:vector>
  </HeadingPairs>
  <TitlesOfParts>
    <vt:vector size="40" baseType="lpstr">
      <vt:lpstr>Arial</vt:lpstr>
      <vt:lpstr>Calibri</vt:lpstr>
      <vt:lpstr>Segoe UI</vt:lpstr>
      <vt:lpstr>Times New Roman</vt:lpstr>
      <vt:lpstr>Wingdings</vt:lpstr>
      <vt:lpstr>4_Tema de Office</vt:lpstr>
      <vt:lpstr>5_Tema de Office</vt:lpstr>
      <vt:lpstr>1_Tema de Office</vt:lpstr>
      <vt:lpstr>2_Tema de Office</vt:lpstr>
      <vt:lpstr>3_Tema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Fase I. Valoración económica del TDCNR</vt:lpstr>
      <vt:lpstr>Presentación de PowerPoint</vt:lpstr>
      <vt:lpstr>Presentación de PowerPoint</vt:lpstr>
      <vt:lpstr>Fase II: Cuenta de Producción y  de Generación del Ingreso del TDCNR</vt:lpstr>
      <vt:lpstr>Fase II: Cuenta de Producción  y de Generación del Ingreso del TDCNR</vt:lpstr>
      <vt:lpstr>Presentación de PowerPoint</vt:lpstr>
      <vt:lpstr>Fase III: Indicadores de contexto y matriz ampliada</vt:lpstr>
      <vt:lpstr>Presentación de PowerPoint</vt:lpstr>
      <vt:lpstr>Presentación de PowerPoint</vt:lpstr>
      <vt:lpstr>Presentación de PowerPoint</vt:lpstr>
      <vt:lpstr>Fase IV: Actualización de  valor económico del TDCNR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5. Retos de la política pública </vt:lpstr>
      <vt:lpstr>Presentación de PowerPoint</vt:lpstr>
      <vt:lpstr>Presentación de PowerPoint</vt:lpstr>
    </vt:vector>
  </TitlesOfParts>
  <Company>DANE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Mercado</dc:title>
  <dc:creator>DANE-DIMPE</dc:creator>
  <cp:lastModifiedBy>Juan Oviedo Arango</cp:lastModifiedBy>
  <cp:revision>791</cp:revision>
  <cp:lastPrinted>2018-11-13T01:51:27Z</cp:lastPrinted>
  <dcterms:created xsi:type="dcterms:W3CDTF">2018-06-21T20:42:53Z</dcterms:created>
  <dcterms:modified xsi:type="dcterms:W3CDTF">2019-07-11T18:11:04Z</dcterms:modified>
</cp:coreProperties>
</file>