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1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7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8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9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10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1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1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2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2.xml" ContentType="application/vnd.openxmlformats-officedocument.themeOverr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1"/>
    <p:sldMasterId id="2147483672" r:id="rId2"/>
    <p:sldMasterId id="2147483651" r:id="rId3"/>
    <p:sldMasterId id="2147483654" r:id="rId4"/>
    <p:sldMasterId id="2147483675" r:id="rId5"/>
  </p:sldMasterIdLst>
  <p:notesMasterIdLst>
    <p:notesMasterId r:id="rId36"/>
  </p:notesMasterIdLst>
  <p:sldIdLst>
    <p:sldId id="335" r:id="rId6"/>
    <p:sldId id="446" r:id="rId7"/>
    <p:sldId id="423" r:id="rId8"/>
    <p:sldId id="425" r:id="rId9"/>
    <p:sldId id="414" r:id="rId10"/>
    <p:sldId id="426" r:id="rId11"/>
    <p:sldId id="418" r:id="rId12"/>
    <p:sldId id="424" r:id="rId13"/>
    <p:sldId id="412" r:id="rId14"/>
    <p:sldId id="413" r:id="rId15"/>
    <p:sldId id="451" r:id="rId16"/>
    <p:sldId id="429" r:id="rId17"/>
    <p:sldId id="430" r:id="rId18"/>
    <p:sldId id="431" r:id="rId19"/>
    <p:sldId id="450" r:id="rId20"/>
    <p:sldId id="435" r:id="rId21"/>
    <p:sldId id="439" r:id="rId22"/>
    <p:sldId id="447" r:id="rId23"/>
    <p:sldId id="448" r:id="rId24"/>
    <p:sldId id="436" r:id="rId25"/>
    <p:sldId id="440" r:id="rId26"/>
    <p:sldId id="441" r:id="rId27"/>
    <p:sldId id="442" r:id="rId28"/>
    <p:sldId id="443" r:id="rId29"/>
    <p:sldId id="444" r:id="rId30"/>
    <p:sldId id="445" r:id="rId31"/>
    <p:sldId id="421" r:id="rId32"/>
    <p:sldId id="432" r:id="rId33"/>
    <p:sldId id="433" r:id="rId34"/>
    <p:sldId id="409" r:id="rId35"/>
  </p:sldIdLst>
  <p:sldSz cx="9144000" cy="5143500" type="screen16x9"/>
  <p:notesSz cx="6858000" cy="9926638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004C"/>
    <a:srgbClr val="404040"/>
    <a:srgbClr val="8D143D"/>
    <a:srgbClr val="565656"/>
    <a:srgbClr val="404006"/>
    <a:srgbClr val="7D629E"/>
    <a:srgbClr val="B6004B"/>
    <a:srgbClr val="FF972F"/>
    <a:srgbClr val="FFC78F"/>
    <a:srgbClr val="FF93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Estilo oscuro 1 - Énfasis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584" autoAdjust="0"/>
    <p:restoredTop sz="82334" autoAdjust="0"/>
  </p:normalViewPr>
  <p:slideViewPr>
    <p:cSldViewPr snapToGrid="0" snapToObjects="1">
      <p:cViewPr varScale="1">
        <p:scale>
          <a:sx n="76" d="100"/>
          <a:sy n="76" d="100"/>
        </p:scale>
        <p:origin x="828" y="90"/>
      </p:cViewPr>
      <p:guideLst>
        <p:guide orient="horz" pos="164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Ang&#233;lica%20Mor&#225;n%20Casta&#241;eda\2018\Econom&#237;a%20del%20Cuidado\Debate%20de%20control%20pol&#237;tico\DatosPptDebateControlPol&#237;tico_12_10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2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ystema44\pobreza\Contratos%202019\DCMM\2.Febrero\Presentaci&#243;n_Resultados_2018\Gr&#225;ficos_Pobreza_2018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361160500098783E-2"/>
          <c:y val="8.2338804776489749E-2"/>
          <c:w val="0.86111764384839418"/>
          <c:h val="0.5547998360670032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'Cuadros y Graficos TN'!$A$43</c:f>
              <c:strCache>
                <c:ptCount val="1"/>
                <c:pt idx="0">
                  <c:v>Actividades de trabajo comprendido en el Sistema de Cuentas Nacionales y sus actividades conexas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'Cuadros y Graficos TN'!$H$40:$K$41</c:f>
              <c:multiLvlStrCache>
                <c:ptCount val="4"/>
                <c:lvl>
                  <c:pt idx="0">
                    <c:v>2016-2017</c:v>
                  </c:pt>
                  <c:pt idx="1">
                    <c:v> 2012-2013</c:v>
                  </c:pt>
                  <c:pt idx="2">
                    <c:v>2016-2017</c:v>
                  </c:pt>
                  <c:pt idx="3">
                    <c:v>2012-2013</c:v>
                  </c:pt>
                </c:lvl>
                <c:lvl>
                  <c:pt idx="0">
                    <c:v>Mujeres</c:v>
                  </c:pt>
                  <c:pt idx="2">
                    <c:v>Hombres</c:v>
                  </c:pt>
                </c:lvl>
              </c:multiLvlStrCache>
            </c:multiLvlStrRef>
          </c:cat>
          <c:val>
            <c:numRef>
              <c:f>'Cuadros y Graficos TN'!$H$43:$K$43</c:f>
              <c:numCache>
                <c:formatCode>h:mm</c:formatCode>
                <c:ptCount val="4"/>
                <c:pt idx="0">
                  <c:v>0.31597222222222221</c:v>
                </c:pt>
                <c:pt idx="1">
                  <c:v>0.3034722222222222</c:v>
                </c:pt>
                <c:pt idx="2">
                  <c:v>0.38472222222222219</c:v>
                </c:pt>
                <c:pt idx="3">
                  <c:v>0.37847222222222227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4B-4FF5-B529-F341EEA6AF02}"/>
            </c:ext>
          </c:extLst>
        </c:ser>
        <c:ser>
          <c:idx val="1"/>
          <c:order val="1"/>
          <c:tx>
            <c:strRef>
              <c:f>'Cuadros y Graficos TN'!$A$44</c:f>
              <c:strCache>
                <c:ptCount val="1"/>
                <c:pt idx="0">
                  <c:v>Actividades de trabajo no comprendido en el Sistema de Cuentas Nacionales y sus actividades conexas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'Cuadros y Graficos TN'!$H$40:$K$41</c:f>
              <c:multiLvlStrCache>
                <c:ptCount val="4"/>
                <c:lvl>
                  <c:pt idx="0">
                    <c:v>2016-2017</c:v>
                  </c:pt>
                  <c:pt idx="1">
                    <c:v> 2012-2013</c:v>
                  </c:pt>
                  <c:pt idx="2">
                    <c:v>2016-2017</c:v>
                  </c:pt>
                  <c:pt idx="3">
                    <c:v>2012-2013</c:v>
                  </c:pt>
                </c:lvl>
                <c:lvl>
                  <c:pt idx="0">
                    <c:v>Mujeres</c:v>
                  </c:pt>
                  <c:pt idx="2">
                    <c:v>Hombres</c:v>
                  </c:pt>
                </c:lvl>
              </c:multiLvlStrCache>
            </c:multiLvlStrRef>
          </c:cat>
          <c:val>
            <c:numRef>
              <c:f>'Cuadros y Graficos TN'!$H$44:$K$44</c:f>
              <c:numCache>
                <c:formatCode>h:mm</c:formatCode>
                <c:ptCount val="4"/>
                <c:pt idx="0">
                  <c:v>0.30138888888888887</c:v>
                </c:pt>
                <c:pt idx="1">
                  <c:v>0.30763888888888891</c:v>
                </c:pt>
                <c:pt idx="2">
                  <c:v>0.1423611111111111</c:v>
                </c:pt>
                <c:pt idx="3">
                  <c:v>0.13194444444444445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44B-4FF5-B529-F341EEA6AF02}"/>
            </c:ext>
          </c:extLst>
        </c:ser>
        <c:ser>
          <c:idx val="2"/>
          <c:order val="2"/>
          <c:tx>
            <c:strRef>
              <c:f>'Cuadros y Graficos TN'!$A$45</c:f>
              <c:strCache>
                <c:ptCount val="1"/>
                <c:pt idx="0">
                  <c:v>Actividades personales y sus actividades conexas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'Cuadros y Graficos TN'!$H$40:$K$41</c:f>
              <c:multiLvlStrCache>
                <c:ptCount val="4"/>
                <c:lvl>
                  <c:pt idx="0">
                    <c:v>2016-2017</c:v>
                  </c:pt>
                  <c:pt idx="1">
                    <c:v> 2012-2013</c:v>
                  </c:pt>
                  <c:pt idx="2">
                    <c:v>2016-2017</c:v>
                  </c:pt>
                  <c:pt idx="3">
                    <c:v>2012-2013</c:v>
                  </c:pt>
                </c:lvl>
                <c:lvl>
                  <c:pt idx="0">
                    <c:v>Mujeres</c:v>
                  </c:pt>
                  <c:pt idx="2">
                    <c:v>Hombres</c:v>
                  </c:pt>
                </c:lvl>
              </c:multiLvlStrCache>
            </c:multiLvlStrRef>
          </c:cat>
          <c:val>
            <c:numRef>
              <c:f>'Cuadros y Graficos TN'!$H$45:$K$45</c:f>
              <c:numCache>
                <c:formatCode>h:mm</c:formatCode>
                <c:ptCount val="4"/>
                <c:pt idx="0">
                  <c:v>0.71805555555555556</c:v>
                </c:pt>
                <c:pt idx="1">
                  <c:v>0.7402777777777777</c:v>
                </c:pt>
                <c:pt idx="2">
                  <c:v>0.73402777777777783</c:v>
                </c:pt>
                <c:pt idx="3">
                  <c:v>0.75277777777777777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44B-4FF5-B529-F341EEA6AF0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608914648"/>
        <c:axId val="480465632"/>
      </c:barChart>
      <c:catAx>
        <c:axId val="6089146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80465632"/>
        <c:crosses val="autoZero"/>
        <c:auto val="1"/>
        <c:lblAlgn val="ctr"/>
        <c:lblOffset val="100"/>
        <c:noMultiLvlLbl val="0"/>
      </c:catAx>
      <c:valAx>
        <c:axId val="48046563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hh:mm</a:t>
                </a:r>
              </a:p>
            </c:rich>
          </c:tx>
          <c:layout/>
          <c:overlay val="0"/>
        </c:title>
        <c:numFmt formatCode="[h]:mm;@" sourceLinked="0"/>
        <c:majorTickMark val="none"/>
        <c:minorTickMark val="none"/>
        <c:tickLblPos val="nextTo"/>
        <c:crossAx val="60891464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"/>
          <c:y val="0.81443200659070247"/>
          <c:w val="0.99857717382101441"/>
          <c:h val="0.18556796679484833"/>
        </c:manualLayout>
      </c:layout>
      <c:overlay val="0"/>
      <c:txPr>
        <a:bodyPr/>
        <a:lstStyle/>
        <a:p>
          <a:pPr>
            <a:defRPr sz="800"/>
          </a:pPr>
          <a:endParaRPr lang="es-CO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Segoe UI" pitchFamily="34" charset="0"/>
          <a:ea typeface="Segoe UI" pitchFamily="34" charset="0"/>
          <a:cs typeface="Segoe UI" pitchFamily="34" charset="0"/>
        </a:defRPr>
      </a:pPr>
      <a:endParaRPr lang="es-CO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CO"/>
              <a:t>2016-2017</a:t>
            </a:r>
          </a:p>
        </c:rich>
      </c:tx>
      <c:layout>
        <c:manualLayout>
          <c:xMode val="edge"/>
          <c:yMode val="edge"/>
          <c:x val="1.4326015530381707E-3"/>
          <c:y val="0.88958045167558597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44786655432617145"/>
          <c:y val="4.4631132475743976E-2"/>
          <c:w val="0.51085180509331796"/>
          <c:h val="0.9154848825336335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TiempoTotal!$C$12</c:f>
              <c:strCache>
                <c:ptCount val="1"/>
                <c:pt idx="0">
                  <c:v>Hombres</c:v>
                </c:pt>
              </c:strCache>
            </c:strRef>
          </c:tx>
          <c:spPr>
            <a:solidFill>
              <a:srgbClr val="B6004B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00:26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18CA-4649-87F9-AB7E5D4AF50C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00:55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8CA-4649-87F9-AB7E5D4AF50C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00:44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18CA-4649-87F9-AB7E5D4AF50C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01:01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8CA-4649-87F9-AB7E5D4AF50C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01.:09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18CA-4649-87F9-AB7E5D4AF50C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00:43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18CA-4649-87F9-AB7E5D4AF50C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01:21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18CA-4649-87F9-AB7E5D4AF50C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/>
                      <a:t>00:58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18CA-4649-87F9-AB7E5D4AF50C}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/>
                      <a:t>02:36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18CA-4649-87F9-AB7E5D4AF50C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/>
                      <a:t>05:55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18CA-4649-87F9-AB7E5D4AF50C}"/>
                </c:ext>
              </c:extLst>
            </c:dLbl>
            <c:numFmt formatCode="@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TiempoTotal!$B$13:$B$22</c:f>
              <c:strCache>
                <c:ptCount val="10"/>
                <c:pt idx="0">
                  <c:v>Conexas </c:v>
                </c:pt>
                <c:pt idx="1">
                  <c:v>Compras y administración para el hogar </c:v>
                </c:pt>
                <c:pt idx="2">
                  <c:v>Mantenimiento de vestuario para las personas del hogar</c:v>
                </c:pt>
                <c:pt idx="3">
                  <c:v>Limpieza, mantenimiento y reparación para el hogar </c:v>
                </c:pt>
                <c:pt idx="4">
                  <c:v>Apoyo a miembros del hogar </c:v>
                </c:pt>
                <c:pt idx="5">
                  <c:v>Cuidado fisico a miembros del hogar </c:v>
                </c:pt>
                <c:pt idx="6">
                  <c:v>Actividades con menores de 5 años pertenecientes al hogar </c:v>
                </c:pt>
                <c:pt idx="7">
                  <c:v>Suministro de alimentos a miembros del hogar </c:v>
                </c:pt>
                <c:pt idx="8">
                  <c:v>Voluntariado </c:v>
                </c:pt>
                <c:pt idx="9">
                  <c:v>Cuidado pasivo (estar pendiente) </c:v>
                </c:pt>
              </c:strCache>
            </c:strRef>
          </c:cat>
          <c:val>
            <c:numRef>
              <c:f>TiempoTotal!$C$13:$C$22</c:f>
              <c:numCache>
                <c:formatCode>h:mm</c:formatCode>
                <c:ptCount val="10"/>
                <c:pt idx="0">
                  <c:v>-1.8055555555555557E-2</c:v>
                </c:pt>
                <c:pt idx="1">
                  <c:v>-3.8194444444444441E-2</c:v>
                </c:pt>
                <c:pt idx="2">
                  <c:v>-3.0555555555555555E-2</c:v>
                </c:pt>
                <c:pt idx="3">
                  <c:v>-4.2361111111111106E-2</c:v>
                </c:pt>
                <c:pt idx="4">
                  <c:v>-4.7916666666666663E-2</c:v>
                </c:pt>
                <c:pt idx="5">
                  <c:v>-2.9861111111111113E-2</c:v>
                </c:pt>
                <c:pt idx="6">
                  <c:v>-5.6250000000000001E-2</c:v>
                </c:pt>
                <c:pt idx="7">
                  <c:v>-4.027777777777778E-2</c:v>
                </c:pt>
                <c:pt idx="8">
                  <c:v>-0.10833333333333334</c:v>
                </c:pt>
                <c:pt idx="9">
                  <c:v>-0.24652777777777779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18CA-4649-87F9-AB7E5D4AF50C}"/>
            </c:ext>
          </c:extLst>
        </c:ser>
        <c:ser>
          <c:idx val="1"/>
          <c:order val="1"/>
          <c:tx>
            <c:strRef>
              <c:f>TiempoTotal!$D$12</c:f>
              <c:strCache>
                <c:ptCount val="1"/>
                <c:pt idx="0">
                  <c:v>Mujeres 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TiempoTotal!$B$13:$B$22</c:f>
              <c:strCache>
                <c:ptCount val="10"/>
                <c:pt idx="0">
                  <c:v>Conexas </c:v>
                </c:pt>
                <c:pt idx="1">
                  <c:v>Compras y administración para el hogar </c:v>
                </c:pt>
                <c:pt idx="2">
                  <c:v>Mantenimiento de vestuario para las personas del hogar</c:v>
                </c:pt>
                <c:pt idx="3">
                  <c:v>Limpieza, mantenimiento y reparación para el hogar </c:v>
                </c:pt>
                <c:pt idx="4">
                  <c:v>Apoyo a miembros del hogar </c:v>
                </c:pt>
                <c:pt idx="5">
                  <c:v>Cuidado fisico a miembros del hogar </c:v>
                </c:pt>
                <c:pt idx="6">
                  <c:v>Actividades con menores de 5 años pertenecientes al hogar </c:v>
                </c:pt>
                <c:pt idx="7">
                  <c:v>Suministro de alimentos a miembros del hogar </c:v>
                </c:pt>
                <c:pt idx="8">
                  <c:v>Voluntariado </c:v>
                </c:pt>
                <c:pt idx="9">
                  <c:v>Cuidado pasivo (estar pendiente) </c:v>
                </c:pt>
              </c:strCache>
            </c:strRef>
          </c:cat>
          <c:val>
            <c:numRef>
              <c:f>TiempoTotal!$D$13:$D$22</c:f>
              <c:numCache>
                <c:formatCode>h:mm</c:formatCode>
                <c:ptCount val="10"/>
                <c:pt idx="0">
                  <c:v>1.8055555555555557E-2</c:v>
                </c:pt>
                <c:pt idx="1">
                  <c:v>3.8194444444444441E-2</c:v>
                </c:pt>
                <c:pt idx="2">
                  <c:v>5.2083333333333336E-2</c:v>
                </c:pt>
                <c:pt idx="3">
                  <c:v>5.5555555555555552E-2</c:v>
                </c:pt>
                <c:pt idx="4">
                  <c:v>5.6944444444444443E-2</c:v>
                </c:pt>
                <c:pt idx="5">
                  <c:v>5.7638888888888885E-2</c:v>
                </c:pt>
                <c:pt idx="6">
                  <c:v>6.1805555555555558E-2</c:v>
                </c:pt>
                <c:pt idx="7">
                  <c:v>8.5416666666666655E-2</c:v>
                </c:pt>
                <c:pt idx="8">
                  <c:v>0.12708333333333333</c:v>
                </c:pt>
                <c:pt idx="9">
                  <c:v>0.29652777777777778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18CA-4649-87F9-AB7E5D4AF5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63945296"/>
        <c:axId val="163945688"/>
      </c:barChart>
      <c:catAx>
        <c:axId val="163945296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low"/>
        <c:crossAx val="163945688"/>
        <c:crosses val="autoZero"/>
        <c:auto val="1"/>
        <c:lblAlgn val="ctr"/>
        <c:lblOffset val="100"/>
        <c:noMultiLvlLbl val="0"/>
      </c:catAx>
      <c:valAx>
        <c:axId val="163945688"/>
        <c:scaling>
          <c:orientation val="minMax"/>
          <c:max val="0.5"/>
          <c:min val="-0.5"/>
        </c:scaling>
        <c:delete val="1"/>
        <c:axPos val="b"/>
        <c:numFmt formatCode="h:mm" sourceLinked="1"/>
        <c:majorTickMark val="out"/>
        <c:minorTickMark val="none"/>
        <c:tickLblPos val="nextTo"/>
        <c:crossAx val="1639452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689291203108533"/>
          <c:y val="0.29444997224904124"/>
          <c:w val="9.8442991385187251E-2"/>
          <c:h val="0.20381934996745607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+mn-lt"/>
          <a:cs typeface="Arial" panose="020B0604020202020204" pitchFamily="34" charset="0"/>
        </a:defRPr>
      </a:pPr>
      <a:endParaRPr lang="es-CO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050" b="0" i="0" u="none" strike="noStrike" kern="1200" spc="0" baseline="0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r>
              <a:rPr lang="es-CO" sz="1050" dirty="0">
                <a:solidFill>
                  <a:schemeClr val="bg2">
                    <a:lumMod val="10000"/>
                  </a:schemeClr>
                </a:solidFill>
              </a:rPr>
              <a:t>Porcentaje</a:t>
            </a:r>
            <a:r>
              <a:rPr lang="es-CO" sz="1050" baseline="0" dirty="0">
                <a:solidFill>
                  <a:schemeClr val="bg2">
                    <a:lumMod val="10000"/>
                  </a:schemeClr>
                </a:solidFill>
              </a:rPr>
              <a:t> de personas, por sexo, con respecto a la </a:t>
            </a:r>
            <a:r>
              <a:rPr lang="es-CO" sz="1050" baseline="0" dirty="0" smtClean="0">
                <a:solidFill>
                  <a:schemeClr val="bg2">
                    <a:lumMod val="10000"/>
                  </a:schemeClr>
                </a:solidFill>
              </a:rPr>
              <a:t>afirmación</a:t>
            </a:r>
            <a:endParaRPr lang="es-CO" sz="1050" i="1" dirty="0">
              <a:solidFill>
                <a:schemeClr val="bg2">
                  <a:lumMod val="10000"/>
                </a:schemeClr>
              </a:solidFill>
            </a:endParaRPr>
          </a:p>
        </c:rich>
      </c:tx>
      <c:layout>
        <c:manualLayout>
          <c:xMode val="edge"/>
          <c:yMode val="edge"/>
          <c:x val="9.6004621496035378E-2"/>
          <c:y val="1.08809247142626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spc="0" baseline="0">
              <a:solidFill>
                <a:schemeClr val="bg2">
                  <a:lumMod val="10000"/>
                </a:schemeClr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0.17436418214370197"/>
          <c:y val="0.10981906019598481"/>
          <c:w val="0.76751960565985544"/>
          <c:h val="0.801912138765312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'P3'!$C$37</c:f>
              <c:strCache>
                <c:ptCount val="1"/>
                <c:pt idx="0">
                  <c:v>De acuerdo </c:v>
                </c:pt>
              </c:strCache>
            </c:strRef>
          </c:tx>
          <c:spPr>
            <a:solidFill>
              <a:schemeClr val="accent3">
                <a:shade val="65000"/>
              </a:schemeClr>
            </a:solidFill>
            <a:ln>
              <a:solidFill>
                <a:sysClr val="windowText" lastClr="000000">
                  <a:lumMod val="85000"/>
                  <a:lumOff val="15000"/>
                </a:sys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236-489A-BF1B-DE01F82974BA}"/>
              </c:ext>
            </c:extLst>
          </c:dPt>
          <c:dPt>
            <c:idx val="1"/>
            <c:invertIfNegative val="0"/>
            <c:bubble3D val="0"/>
            <c:spPr>
              <a:solidFill>
                <a:srgbClr val="532476"/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236-489A-BF1B-DE01F82974BA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236-489A-BF1B-DE01F82974BA}"/>
              </c:ext>
            </c:extLst>
          </c:dPt>
          <c:dPt>
            <c:idx val="3"/>
            <c:invertIfNegative val="0"/>
            <c:bubble3D val="0"/>
            <c:spPr>
              <a:solidFill>
                <a:srgbClr val="532476"/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236-489A-BF1B-DE01F82974BA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236-489A-BF1B-DE01F82974BA}"/>
              </c:ext>
            </c:extLst>
          </c:dPt>
          <c:dPt>
            <c:idx val="5"/>
            <c:invertIfNegative val="0"/>
            <c:bubble3D val="0"/>
            <c:spPr>
              <a:solidFill>
                <a:srgbClr val="532476"/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236-489A-BF1B-DE01F82974BA}"/>
              </c:ext>
            </c:extLst>
          </c:dPt>
          <c:dPt>
            <c:idx val="6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E236-489A-BF1B-DE01F82974BA}"/>
              </c:ext>
            </c:extLst>
          </c:dPt>
          <c:dPt>
            <c:idx val="7"/>
            <c:invertIfNegative val="0"/>
            <c:bubble3D val="0"/>
            <c:spPr>
              <a:solidFill>
                <a:srgbClr val="532476"/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E236-489A-BF1B-DE01F82974BA}"/>
              </c:ext>
            </c:extLst>
          </c:dPt>
          <c:dPt>
            <c:idx val="8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E236-489A-BF1B-DE01F82974BA}"/>
              </c:ext>
            </c:extLst>
          </c:dPt>
          <c:dPt>
            <c:idx val="9"/>
            <c:invertIfNegative val="0"/>
            <c:bubble3D val="0"/>
            <c:spPr>
              <a:solidFill>
                <a:srgbClr val="532476"/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E236-489A-BF1B-DE01F82974BA}"/>
              </c:ext>
            </c:extLst>
          </c:dPt>
          <c:dPt>
            <c:idx val="10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E236-489A-BF1B-DE01F82974BA}"/>
              </c:ext>
            </c:extLst>
          </c:dPt>
          <c:dPt>
            <c:idx val="11"/>
            <c:invertIfNegative val="0"/>
            <c:bubble3D val="0"/>
            <c:spPr>
              <a:solidFill>
                <a:srgbClr val="532476"/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E236-489A-BF1B-DE01F82974BA}"/>
              </c:ext>
            </c:extLst>
          </c:dPt>
          <c:dPt>
            <c:idx val="13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E236-489A-BF1B-DE01F82974BA}"/>
              </c:ext>
            </c:extLst>
          </c:dPt>
          <c:dPt>
            <c:idx val="14"/>
            <c:invertIfNegative val="0"/>
            <c:bubble3D val="0"/>
            <c:spPr>
              <a:solidFill>
                <a:srgbClr val="532476"/>
              </a:solidFill>
              <a:ln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E236-489A-BF1B-DE01F82974BA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'P3'!$A$38:$B$52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Bogotá</c:v>
                  </c:pt>
                  <c:pt idx="2">
                    <c:v>Caribe</c:v>
                  </c:pt>
                  <c:pt idx="4">
                    <c:v>Central</c:v>
                  </c:pt>
                  <c:pt idx="6">
                    <c:v>Pacífica</c:v>
                  </c:pt>
                  <c:pt idx="8">
                    <c:v>Oriental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'P3'!$C$38:$C$52</c:f>
              <c:numCache>
                <c:formatCode>0.00%</c:formatCode>
                <c:ptCount val="15"/>
                <c:pt idx="0">
                  <c:v>0.2906491907271056</c:v>
                </c:pt>
                <c:pt idx="1">
                  <c:v>0.26599954188679664</c:v>
                </c:pt>
                <c:pt idx="2">
                  <c:v>0.51961937101825206</c:v>
                </c:pt>
                <c:pt idx="3">
                  <c:v>0.44812394418419543</c:v>
                </c:pt>
                <c:pt idx="4">
                  <c:v>0.38699330114332553</c:v>
                </c:pt>
                <c:pt idx="5">
                  <c:v>0.3505977764489413</c:v>
                </c:pt>
                <c:pt idx="6">
                  <c:v>0.41969251914115868</c:v>
                </c:pt>
                <c:pt idx="7">
                  <c:v>0.37065988559333196</c:v>
                </c:pt>
                <c:pt idx="8">
                  <c:v>0.41138534071273858</c:v>
                </c:pt>
                <c:pt idx="9">
                  <c:v>0.36190365036594041</c:v>
                </c:pt>
                <c:pt idx="10">
                  <c:v>0.35878634170651263</c:v>
                </c:pt>
                <c:pt idx="11">
                  <c:v>0.35183801903544015</c:v>
                </c:pt>
                <c:pt idx="13">
                  <c:v>0.4094635270546283</c:v>
                </c:pt>
                <c:pt idx="14">
                  <c:v>0.36169315690512704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E236-489A-BF1B-DE01F82974BA}"/>
            </c:ext>
          </c:extLst>
        </c:ser>
        <c:ser>
          <c:idx val="1"/>
          <c:order val="1"/>
          <c:tx>
            <c:strRef>
              <c:f>'P3'!$D$37</c:f>
              <c:strCache>
                <c:ptCount val="1"/>
                <c:pt idx="0">
                  <c:v>En Desacuerdo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E-E236-489A-BF1B-DE01F82974BA}"/>
              </c:ext>
            </c:extLst>
          </c:dPt>
          <c:dPt>
            <c:idx val="3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0-E236-489A-BF1B-DE01F82974BA}"/>
              </c:ext>
            </c:extLst>
          </c:dPt>
          <c:dPt>
            <c:idx val="5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2-E236-489A-BF1B-DE01F82974BA}"/>
              </c:ext>
            </c:extLst>
          </c:dPt>
          <c:dPt>
            <c:idx val="7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4-E236-489A-BF1B-DE01F82974BA}"/>
              </c:ext>
            </c:extLst>
          </c:dPt>
          <c:dPt>
            <c:idx val="9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6-E236-489A-BF1B-DE01F82974BA}"/>
              </c:ext>
            </c:extLst>
          </c:dPt>
          <c:dPt>
            <c:idx val="11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8-E236-489A-BF1B-DE01F82974BA}"/>
              </c:ext>
            </c:extLst>
          </c:dPt>
          <c:dPt>
            <c:idx val="14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E236-489A-BF1B-DE01F82974BA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bg2">
                        <a:lumMod val="25000"/>
                      </a:schemeClr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'P3'!$A$38:$B$52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Bogotá</c:v>
                  </c:pt>
                  <c:pt idx="2">
                    <c:v>Caribe</c:v>
                  </c:pt>
                  <c:pt idx="4">
                    <c:v>Central</c:v>
                  </c:pt>
                  <c:pt idx="6">
                    <c:v>Pacífica</c:v>
                  </c:pt>
                  <c:pt idx="8">
                    <c:v>Oriental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'P3'!$D$38:$D$52</c:f>
              <c:numCache>
                <c:formatCode>0.00%</c:formatCode>
                <c:ptCount val="15"/>
                <c:pt idx="0">
                  <c:v>0.67019531147354994</c:v>
                </c:pt>
                <c:pt idx="1">
                  <c:v>0.70340703313215902</c:v>
                </c:pt>
                <c:pt idx="2">
                  <c:v>0.44216347903591896</c:v>
                </c:pt>
                <c:pt idx="3">
                  <c:v>0.52307643343216592</c:v>
                </c:pt>
                <c:pt idx="4">
                  <c:v>0.59740081858120497</c:v>
                </c:pt>
                <c:pt idx="5">
                  <c:v>0.63860153159172883</c:v>
                </c:pt>
                <c:pt idx="6">
                  <c:v>0.56459204254544448</c:v>
                </c:pt>
                <c:pt idx="7">
                  <c:v>0.61695748913238069</c:v>
                </c:pt>
                <c:pt idx="8">
                  <c:v>0.56190363598879101</c:v>
                </c:pt>
                <c:pt idx="9">
                  <c:v>0.61920715934317316</c:v>
                </c:pt>
                <c:pt idx="10">
                  <c:v>0.59091544937914553</c:v>
                </c:pt>
                <c:pt idx="11">
                  <c:v>0.60649058863379468</c:v>
                </c:pt>
                <c:pt idx="13">
                  <c:v>0.56395544920622975</c:v>
                </c:pt>
                <c:pt idx="14">
                  <c:v>0.61845871967645394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B-E236-489A-BF1B-DE01F82974BA}"/>
            </c:ext>
          </c:extLst>
        </c:ser>
        <c:ser>
          <c:idx val="2"/>
          <c:order val="2"/>
          <c:tx>
            <c:strRef>
              <c:f>'P3'!$E$37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chemeClr val="accent3">
                <a:tint val="6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multiLvlStrRef>
              <c:f>'P3'!$A$38:$B$52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Bogotá</c:v>
                  </c:pt>
                  <c:pt idx="2">
                    <c:v>Caribe</c:v>
                  </c:pt>
                  <c:pt idx="4">
                    <c:v>Central</c:v>
                  </c:pt>
                  <c:pt idx="6">
                    <c:v>Pacífica</c:v>
                  </c:pt>
                  <c:pt idx="8">
                    <c:v>Oriental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'P3'!$E$38:$E$52</c:f>
              <c:numCache>
                <c:formatCode>0.00%</c:formatCode>
                <c:ptCount val="15"/>
                <c:pt idx="0">
                  <c:v>3.9155497799344435E-2</c:v>
                </c:pt>
                <c:pt idx="1">
                  <c:v>3.0593424981044316E-2</c:v>
                </c:pt>
                <c:pt idx="2">
                  <c:v>3.82171499458289E-2</c:v>
                </c:pt>
                <c:pt idx="3">
                  <c:v>2.8799645994105363E-2</c:v>
                </c:pt>
                <c:pt idx="4">
                  <c:v>1.5605874180723994E-2</c:v>
                </c:pt>
                <c:pt idx="5">
                  <c:v>1.0800000000000001E-2</c:v>
                </c:pt>
                <c:pt idx="6">
                  <c:v>1.571543831339671E-2</c:v>
                </c:pt>
                <c:pt idx="7">
                  <c:v>1.238260273831753E-2</c:v>
                </c:pt>
                <c:pt idx="8">
                  <c:v>2.6711008853067375E-2</c:v>
                </c:pt>
                <c:pt idx="9">
                  <c:v>1.8889204430888394E-2</c:v>
                </c:pt>
                <c:pt idx="10">
                  <c:v>5.0298117305735933E-2</c:v>
                </c:pt>
                <c:pt idx="11">
                  <c:v>4.1671121688704967E-2</c:v>
                </c:pt>
                <c:pt idx="13">
                  <c:v>2.6581042425249082E-2</c:v>
                </c:pt>
                <c:pt idx="14">
                  <c:v>1.9848103502007251E-2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C-E236-489A-BF1B-DE01F82974B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overlap val="100"/>
        <c:axId val="-1282155808"/>
        <c:axId val="-1282155264"/>
      </c:barChart>
      <c:catAx>
        <c:axId val="-12821558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s-CO"/>
          </a:p>
        </c:txPr>
        <c:crossAx val="-1282155264"/>
        <c:crosses val="autoZero"/>
        <c:auto val="1"/>
        <c:lblAlgn val="ctr"/>
        <c:lblOffset val="100"/>
        <c:noMultiLvlLbl val="0"/>
      </c:catAx>
      <c:valAx>
        <c:axId val="-128215526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-1282155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417046162329818"/>
          <c:y val="0.94979581166747384"/>
          <c:w val="0.81182179434462798"/>
          <c:h val="4.96279848295984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Segoe UI" panose="020B0502040204020203" pitchFamily="34" charset="0"/>
          <a:cs typeface="Segoe UI" panose="020B0502040204020203" pitchFamily="34" charset="0"/>
        </a:defRPr>
      </a:pPr>
      <a:endParaRPr lang="es-CO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spc="0" baseline="0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r>
              <a:rPr lang="es-CO" sz="1100" dirty="0">
                <a:solidFill>
                  <a:schemeClr val="bg2">
                    <a:lumMod val="10000"/>
                  </a:schemeClr>
                </a:solidFill>
              </a:rPr>
              <a:t>Porcentaje</a:t>
            </a:r>
            <a:r>
              <a:rPr lang="es-CO" sz="1100" baseline="0" dirty="0">
                <a:solidFill>
                  <a:schemeClr val="bg2">
                    <a:lumMod val="10000"/>
                  </a:schemeClr>
                </a:solidFill>
              </a:rPr>
              <a:t> de personas, por sexo, con respecto a la afirmación </a:t>
            </a:r>
            <a:endParaRPr lang="es-CO" sz="1100" i="1" dirty="0">
              <a:solidFill>
                <a:schemeClr val="bg2">
                  <a:lumMod val="10000"/>
                </a:schemeClr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spc="0" baseline="0">
              <a:solidFill>
                <a:schemeClr val="bg2">
                  <a:lumMod val="10000"/>
                </a:schemeClr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0.15665788127277536"/>
          <c:y val="0.11045165793784241"/>
          <c:w val="0.79519235577862923"/>
          <c:h val="0.8004037196963994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'P4'!$C$37</c:f>
              <c:strCache>
                <c:ptCount val="1"/>
                <c:pt idx="0">
                  <c:v>De acuerdo </c:v>
                </c:pt>
              </c:strCache>
            </c:strRef>
          </c:tx>
          <c:spPr>
            <a:solidFill>
              <a:schemeClr val="accent3">
                <a:shade val="6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5C6-44BD-9724-64A8CF3B8712}"/>
              </c:ext>
            </c:extLst>
          </c:dPt>
          <c:dPt>
            <c:idx val="1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5C6-44BD-9724-64A8CF3B8712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5C6-44BD-9724-64A8CF3B8712}"/>
              </c:ext>
            </c:extLst>
          </c:dPt>
          <c:dPt>
            <c:idx val="3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5C6-44BD-9724-64A8CF3B8712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5C6-44BD-9724-64A8CF3B8712}"/>
              </c:ext>
            </c:extLst>
          </c:dPt>
          <c:dPt>
            <c:idx val="5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5C6-44BD-9724-64A8CF3B8712}"/>
              </c:ext>
            </c:extLst>
          </c:dPt>
          <c:dPt>
            <c:idx val="6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75C6-44BD-9724-64A8CF3B8712}"/>
              </c:ext>
            </c:extLst>
          </c:dPt>
          <c:dPt>
            <c:idx val="7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75C6-44BD-9724-64A8CF3B8712}"/>
              </c:ext>
            </c:extLst>
          </c:dPt>
          <c:dPt>
            <c:idx val="8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75C6-44BD-9724-64A8CF3B8712}"/>
              </c:ext>
            </c:extLst>
          </c:dPt>
          <c:dPt>
            <c:idx val="9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75C6-44BD-9724-64A8CF3B8712}"/>
              </c:ext>
            </c:extLst>
          </c:dPt>
          <c:dPt>
            <c:idx val="10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75C6-44BD-9724-64A8CF3B8712}"/>
              </c:ext>
            </c:extLst>
          </c:dPt>
          <c:dPt>
            <c:idx val="11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75C6-44BD-9724-64A8CF3B8712}"/>
              </c:ext>
            </c:extLst>
          </c:dPt>
          <c:dPt>
            <c:idx val="13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75C6-44BD-9724-64A8CF3B8712}"/>
              </c:ext>
            </c:extLst>
          </c:dPt>
          <c:dPt>
            <c:idx val="14"/>
            <c:invertIfNegative val="0"/>
            <c:bubble3D val="0"/>
            <c:spPr>
              <a:solidFill>
                <a:srgbClr val="532476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75C6-44BD-9724-64A8CF3B8712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'P4'!$A$38:$B$52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Bogotá</c:v>
                  </c:pt>
                  <c:pt idx="2">
                    <c:v>Caribe</c:v>
                  </c:pt>
                  <c:pt idx="4">
                    <c:v>Central</c:v>
                  </c:pt>
                  <c:pt idx="6">
                    <c:v>Pacífica</c:v>
                  </c:pt>
                  <c:pt idx="8">
                    <c:v>Oriental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'P4'!$C$38:$C$52</c:f>
              <c:numCache>
                <c:formatCode>0.00%</c:formatCode>
                <c:ptCount val="15"/>
                <c:pt idx="0">
                  <c:v>0.5375828441033853</c:v>
                </c:pt>
                <c:pt idx="1">
                  <c:v>0.52158236857996743</c:v>
                </c:pt>
                <c:pt idx="2">
                  <c:v>0.71984367112804848</c:v>
                </c:pt>
                <c:pt idx="3">
                  <c:v>0.67870607653375314</c:v>
                </c:pt>
                <c:pt idx="4">
                  <c:v>0.72458781642496528</c:v>
                </c:pt>
                <c:pt idx="5">
                  <c:v>0.71409657208164412</c:v>
                </c:pt>
                <c:pt idx="6">
                  <c:v>0.72478623174351364</c:v>
                </c:pt>
                <c:pt idx="7">
                  <c:v>0.71494890602655492</c:v>
                </c:pt>
                <c:pt idx="8">
                  <c:v>0.71350860113954584</c:v>
                </c:pt>
                <c:pt idx="9">
                  <c:v>0.70726577779597755</c:v>
                </c:pt>
                <c:pt idx="10">
                  <c:v>0.70567180942112073</c:v>
                </c:pt>
                <c:pt idx="11">
                  <c:v>0.70445700956592816</c:v>
                </c:pt>
                <c:pt idx="13">
                  <c:v>0.68970248084025199</c:v>
                </c:pt>
                <c:pt idx="14">
                  <c:v>0.67141381976911996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75C6-44BD-9724-64A8CF3B8712}"/>
            </c:ext>
          </c:extLst>
        </c:ser>
        <c:ser>
          <c:idx val="1"/>
          <c:order val="1"/>
          <c:tx>
            <c:strRef>
              <c:f>'P4'!$D$37</c:f>
              <c:strCache>
                <c:ptCount val="1"/>
                <c:pt idx="0">
                  <c:v>En Desacuerdo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E-75C6-44BD-9724-64A8CF3B8712}"/>
              </c:ext>
            </c:extLst>
          </c:dPt>
          <c:dPt>
            <c:idx val="3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0-75C6-44BD-9724-64A8CF3B8712}"/>
              </c:ext>
            </c:extLst>
          </c:dPt>
          <c:dPt>
            <c:idx val="5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2-75C6-44BD-9724-64A8CF3B8712}"/>
              </c:ext>
            </c:extLst>
          </c:dPt>
          <c:dPt>
            <c:idx val="7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4-75C6-44BD-9724-64A8CF3B8712}"/>
              </c:ext>
            </c:extLst>
          </c:dPt>
          <c:dPt>
            <c:idx val="9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6-75C6-44BD-9724-64A8CF3B8712}"/>
              </c:ext>
            </c:extLst>
          </c:dPt>
          <c:dPt>
            <c:idx val="11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8-75C6-44BD-9724-64A8CF3B8712}"/>
              </c:ext>
            </c:extLst>
          </c:dPt>
          <c:dPt>
            <c:idx val="14"/>
            <c:invertIfNegative val="0"/>
            <c:bubble3D val="0"/>
            <c:spPr>
              <a:solidFill>
                <a:srgbClr val="CFA5F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75C6-44BD-9724-64A8CF3B8712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bg2">
                        <a:lumMod val="25000"/>
                      </a:schemeClr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'P4'!$A$38:$B$52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Bogotá</c:v>
                  </c:pt>
                  <c:pt idx="2">
                    <c:v>Caribe</c:v>
                  </c:pt>
                  <c:pt idx="4">
                    <c:v>Central</c:v>
                  </c:pt>
                  <c:pt idx="6">
                    <c:v>Pacífica</c:v>
                  </c:pt>
                  <c:pt idx="8">
                    <c:v>Oriental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'P4'!$D$38:$D$52</c:f>
              <c:numCache>
                <c:formatCode>0.00%</c:formatCode>
                <c:ptCount val="15"/>
                <c:pt idx="0">
                  <c:v>0.39497940747620314</c:v>
                </c:pt>
                <c:pt idx="1">
                  <c:v>0.4217610057880431</c:v>
                </c:pt>
                <c:pt idx="2">
                  <c:v>0.22761392530167235</c:v>
                </c:pt>
                <c:pt idx="3">
                  <c:v>0.27619739124647136</c:v>
                </c:pt>
                <c:pt idx="4">
                  <c:v>0.24206302625080023</c:v>
                </c:pt>
                <c:pt idx="5">
                  <c:v>0.25520824443500234</c:v>
                </c:pt>
                <c:pt idx="6">
                  <c:v>0.25620534170212939</c:v>
                </c:pt>
                <c:pt idx="7">
                  <c:v>0.2671800924002935</c:v>
                </c:pt>
                <c:pt idx="8">
                  <c:v>0.24979025275063588</c:v>
                </c:pt>
                <c:pt idx="9">
                  <c:v>0.26290000000000002</c:v>
                </c:pt>
                <c:pt idx="10">
                  <c:v>0.24395141491782021</c:v>
                </c:pt>
                <c:pt idx="11">
                  <c:v>0.2543467762090405</c:v>
                </c:pt>
                <c:pt idx="13">
                  <c:v>0.26887791483806672</c:v>
                </c:pt>
                <c:pt idx="14">
                  <c:v>0.29265987613286415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B-75C6-44BD-9724-64A8CF3B8712}"/>
            </c:ext>
          </c:extLst>
        </c:ser>
        <c:ser>
          <c:idx val="2"/>
          <c:order val="2"/>
          <c:tx>
            <c:strRef>
              <c:f>'P4'!$E$37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chemeClr val="accent3">
                <a:tint val="6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multiLvlStrRef>
              <c:f>'P4'!$A$38:$B$52</c:f>
              <c:multiLvlStrCache>
                <c:ptCount val="15"/>
                <c:lvl>
                  <c:pt idx="0">
                    <c:v>Hombres</c:v>
                  </c:pt>
                  <c:pt idx="1">
                    <c:v>Mujeres</c:v>
                  </c:pt>
                  <c:pt idx="2">
                    <c:v>Hombres</c:v>
                  </c:pt>
                  <c:pt idx="3">
                    <c:v>Mujeres</c:v>
                  </c:pt>
                  <c:pt idx="4">
                    <c:v>Hombres</c:v>
                  </c:pt>
                  <c:pt idx="5">
                    <c:v>Mujeres</c:v>
                  </c:pt>
                  <c:pt idx="6">
                    <c:v>Hombres</c:v>
                  </c:pt>
                  <c:pt idx="7">
                    <c:v>Mujeres</c:v>
                  </c:pt>
                  <c:pt idx="8">
                    <c:v>Hombres</c:v>
                  </c:pt>
                  <c:pt idx="9">
                    <c:v>Mujeres</c:v>
                  </c:pt>
                  <c:pt idx="10">
                    <c:v>Hombres</c:v>
                  </c:pt>
                  <c:pt idx="11">
                    <c:v>Mujeres</c:v>
                  </c:pt>
                  <c:pt idx="13">
                    <c:v>Hombres</c:v>
                  </c:pt>
                  <c:pt idx="14">
                    <c:v>Mujeres</c:v>
                  </c:pt>
                </c:lvl>
                <c:lvl>
                  <c:pt idx="0">
                    <c:v>Bogotá</c:v>
                  </c:pt>
                  <c:pt idx="2">
                    <c:v>Caribe</c:v>
                  </c:pt>
                  <c:pt idx="4">
                    <c:v>Central</c:v>
                  </c:pt>
                  <c:pt idx="6">
                    <c:v>Pacífica</c:v>
                  </c:pt>
                  <c:pt idx="8">
                    <c:v>Oriental</c:v>
                  </c:pt>
                  <c:pt idx="10">
                    <c:v>San Andrés</c:v>
                  </c:pt>
                  <c:pt idx="13">
                    <c:v>Total</c:v>
                  </c:pt>
                </c:lvl>
              </c:multiLvlStrCache>
            </c:multiLvlStrRef>
          </c:cat>
          <c:val>
            <c:numRef>
              <c:f>'P4'!$E$38:$E$52</c:f>
              <c:numCache>
                <c:formatCode>0.00%</c:formatCode>
                <c:ptCount val="15"/>
                <c:pt idx="0">
                  <c:v>6.7437717971836231E-2</c:v>
                </c:pt>
                <c:pt idx="1">
                  <c:v>5.6656625631989393E-2</c:v>
                </c:pt>
                <c:pt idx="2">
                  <c:v>5.2542401178407951E-2</c:v>
                </c:pt>
                <c:pt idx="3">
                  <c:v>4.5096534580822245E-2</c:v>
                </c:pt>
                <c:pt idx="4">
                  <c:v>3.3349167482143616E-2</c:v>
                </c:pt>
                <c:pt idx="5">
                  <c:v>3.0695189279758277E-2</c:v>
                </c:pt>
                <c:pt idx="6">
                  <c:v>1.9008423609008254E-2</c:v>
                </c:pt>
                <c:pt idx="7">
                  <c:v>1.7870993122162844E-2</c:v>
                </c:pt>
                <c:pt idx="8">
                  <c:v>3.6701117219012647E-2</c:v>
                </c:pt>
                <c:pt idx="9">
                  <c:v>2.9799601670488521E-2</c:v>
                </c:pt>
                <c:pt idx="10">
                  <c:v>5.0376671685291467E-2</c:v>
                </c:pt>
                <c:pt idx="11">
                  <c:v>4.1196200692928245E-2</c:v>
                </c:pt>
                <c:pt idx="13">
                  <c:v>4.1419619893437287E-2</c:v>
                </c:pt>
                <c:pt idx="14">
                  <c:v>3.5926299118912874E-2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C-75C6-44BD-9724-64A8CF3B871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overlap val="100"/>
        <c:axId val="-1373604688"/>
        <c:axId val="-1373605776"/>
      </c:barChart>
      <c:catAx>
        <c:axId val="-1373604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s-CO"/>
          </a:p>
        </c:txPr>
        <c:crossAx val="-1373605776"/>
        <c:crosses val="autoZero"/>
        <c:auto val="1"/>
        <c:lblAlgn val="ctr"/>
        <c:lblOffset val="100"/>
        <c:noMultiLvlLbl val="0"/>
      </c:catAx>
      <c:valAx>
        <c:axId val="-137360577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-1373604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417047077800848"/>
          <c:y val="0.93915498667602226"/>
          <c:w val="0.81182179434462798"/>
          <c:h val="4.96279848295984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Segoe UI" panose="020B0502040204020203" pitchFamily="34" charset="0"/>
          <a:cs typeface="Segoe UI" panose="020B0502040204020203" pitchFamily="34" charset="0"/>
        </a:defRPr>
      </a:pPr>
      <a:endParaRPr lang="es-CO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361160500098797E-2"/>
          <c:y val="8.2338804776489805E-2"/>
          <c:w val="0.58678138880417396"/>
          <c:h val="0.55479983606700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'Cuadros y Graficos TN'!$A$43</c:f>
              <c:strCache>
                <c:ptCount val="1"/>
                <c:pt idx="0">
                  <c:v>Actividades de trabajo comprendido en el Sistema de Cuentas Nacionales y sus actividades conexas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'Cuadros y Graficos TN'!$H$40:$K$41</c:f>
              <c:multiLvlStrCache>
                <c:ptCount val="4"/>
                <c:lvl>
                  <c:pt idx="0">
                    <c:v>2016-2017</c:v>
                  </c:pt>
                  <c:pt idx="1">
                    <c:v> 2012-2013</c:v>
                  </c:pt>
                  <c:pt idx="2">
                    <c:v>2016-2017</c:v>
                  </c:pt>
                  <c:pt idx="3">
                    <c:v>2012-2013</c:v>
                  </c:pt>
                </c:lvl>
                <c:lvl>
                  <c:pt idx="0">
                    <c:v>Mujeres</c:v>
                  </c:pt>
                  <c:pt idx="2">
                    <c:v>Hombres</c:v>
                  </c:pt>
                </c:lvl>
              </c:multiLvlStrCache>
            </c:multiLvlStrRef>
          </c:cat>
          <c:val>
            <c:numRef>
              <c:f>'Cuadros y Graficos TN'!$H$43:$K$43</c:f>
              <c:numCache>
                <c:formatCode>h:mm</c:formatCode>
                <c:ptCount val="4"/>
                <c:pt idx="0">
                  <c:v>0.31597222222222199</c:v>
                </c:pt>
                <c:pt idx="1">
                  <c:v>0.30347222222222198</c:v>
                </c:pt>
                <c:pt idx="2">
                  <c:v>0.38472222222222202</c:v>
                </c:pt>
                <c:pt idx="3">
                  <c:v>0.37847222222222199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DB-F242-A27F-6EFEF7F31571}"/>
            </c:ext>
          </c:extLst>
        </c:ser>
        <c:ser>
          <c:idx val="1"/>
          <c:order val="1"/>
          <c:tx>
            <c:strRef>
              <c:f>'Cuadros y Graficos TN'!$A$44</c:f>
              <c:strCache>
                <c:ptCount val="1"/>
                <c:pt idx="0">
                  <c:v>Actividades de trabajo no comprendido en el Sistema de Cuentas Nacionales y sus actividades conexas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'Cuadros y Graficos TN'!$H$40:$K$41</c:f>
              <c:multiLvlStrCache>
                <c:ptCount val="4"/>
                <c:lvl>
                  <c:pt idx="0">
                    <c:v>2016-2017</c:v>
                  </c:pt>
                  <c:pt idx="1">
                    <c:v> 2012-2013</c:v>
                  </c:pt>
                  <c:pt idx="2">
                    <c:v>2016-2017</c:v>
                  </c:pt>
                  <c:pt idx="3">
                    <c:v>2012-2013</c:v>
                  </c:pt>
                </c:lvl>
                <c:lvl>
                  <c:pt idx="0">
                    <c:v>Mujeres</c:v>
                  </c:pt>
                  <c:pt idx="2">
                    <c:v>Hombres</c:v>
                  </c:pt>
                </c:lvl>
              </c:multiLvlStrCache>
            </c:multiLvlStrRef>
          </c:cat>
          <c:val>
            <c:numRef>
              <c:f>'Cuadros y Graficos TN'!$H$44:$K$44</c:f>
              <c:numCache>
                <c:formatCode>h:mm</c:formatCode>
                <c:ptCount val="4"/>
                <c:pt idx="0">
                  <c:v>0.30138888888888898</c:v>
                </c:pt>
                <c:pt idx="1">
                  <c:v>0.30763888888888902</c:v>
                </c:pt>
                <c:pt idx="2">
                  <c:v>0.14236111111111099</c:v>
                </c:pt>
                <c:pt idx="3">
                  <c:v>0.131944444444444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BDB-F242-A27F-6EFEF7F3157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-1282154720"/>
        <c:axId val="-1282151456"/>
      </c:barChart>
      <c:catAx>
        <c:axId val="-12821547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1282151456"/>
        <c:crosses val="autoZero"/>
        <c:auto val="1"/>
        <c:lblAlgn val="ctr"/>
        <c:lblOffset val="100"/>
        <c:noMultiLvlLbl val="0"/>
      </c:catAx>
      <c:valAx>
        <c:axId val="-12821514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hh:mm</a:t>
                </a:r>
              </a:p>
            </c:rich>
          </c:tx>
          <c:layout/>
          <c:overlay val="0"/>
        </c:title>
        <c:numFmt formatCode="[h]:mm;@" sourceLinked="0"/>
        <c:majorTickMark val="none"/>
        <c:minorTickMark val="none"/>
        <c:tickLblPos val="nextTo"/>
        <c:crossAx val="-128215472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72504419551617905"/>
          <c:y val="0.14646469859873801"/>
          <c:w val="0.236600878777117"/>
          <c:h val="0.57885715605877197"/>
        </c:manualLayout>
      </c:layout>
      <c:overlay val="0"/>
      <c:txPr>
        <a:bodyPr/>
        <a:lstStyle/>
        <a:p>
          <a:pPr>
            <a:defRPr sz="1050"/>
          </a:pPr>
          <a:endParaRPr lang="es-CO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Segoe UI" pitchFamily="34" charset="0"/>
          <a:ea typeface="Segoe UI" pitchFamily="34" charset="0"/>
          <a:cs typeface="Segoe UI" pitchFamily="34" charset="0"/>
        </a:defRPr>
      </a:pPr>
      <a:endParaRPr lang="es-CO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113025975996"/>
          <c:y val="9.7905592885617801E-2"/>
          <c:w val="0.54943678593157497"/>
          <c:h val="0.5469919860017500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'Cuadros y gráficos Cabecera'!$A$41</c:f>
              <c:strCache>
                <c:ptCount val="1"/>
                <c:pt idx="0">
                  <c:v>Actividades de trabajo comprendido en el Sistema de Cuentas Nacionales y sus actividades conexas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'Cuadros y gráficos Cabecera'!$B$38:$E$39</c:f>
              <c:multiLvlStrCache>
                <c:ptCount val="4"/>
                <c:lvl>
                  <c:pt idx="0">
                    <c:v>2016-2017</c:v>
                  </c:pt>
                  <c:pt idx="1">
                    <c:v> 2012-2013</c:v>
                  </c:pt>
                  <c:pt idx="2">
                    <c:v>2016-2017</c:v>
                  </c:pt>
                  <c:pt idx="3">
                    <c:v>2012-2013</c:v>
                  </c:pt>
                </c:lvl>
                <c:lvl>
                  <c:pt idx="0">
                    <c:v>Mujeres</c:v>
                  </c:pt>
                  <c:pt idx="2">
                    <c:v>Hombres</c:v>
                  </c:pt>
                </c:lvl>
              </c:multiLvlStrCache>
            </c:multiLvlStrRef>
          </c:cat>
          <c:val>
            <c:numRef>
              <c:f>'Cuadros y gráficos Cabecera'!$B$41:$E$41</c:f>
              <c:numCache>
                <c:formatCode>h:mm</c:formatCode>
                <c:ptCount val="4"/>
                <c:pt idx="0">
                  <c:v>0.34652777777777799</c:v>
                </c:pt>
                <c:pt idx="1">
                  <c:v>0.344444444444445</c:v>
                </c:pt>
                <c:pt idx="2">
                  <c:v>0.39791666666666697</c:v>
                </c:pt>
                <c:pt idx="3">
                  <c:v>0.39374999999999999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33-914C-92F0-2C036BADAF10}"/>
            </c:ext>
          </c:extLst>
        </c:ser>
        <c:ser>
          <c:idx val="1"/>
          <c:order val="1"/>
          <c:tx>
            <c:strRef>
              <c:f>'Cuadros y gráficos Cabecera'!$A$42</c:f>
              <c:strCache>
                <c:ptCount val="1"/>
                <c:pt idx="0">
                  <c:v>Actividades de trabajo no comprendido en el Sistema de Cuentas Nacionales y sus actividades conexas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'Cuadros y gráficos Cabecera'!$B$38:$E$39</c:f>
              <c:multiLvlStrCache>
                <c:ptCount val="4"/>
                <c:lvl>
                  <c:pt idx="0">
                    <c:v>2016-2017</c:v>
                  </c:pt>
                  <c:pt idx="1">
                    <c:v> 2012-2013</c:v>
                  </c:pt>
                  <c:pt idx="2">
                    <c:v>2016-2017</c:v>
                  </c:pt>
                  <c:pt idx="3">
                    <c:v>2012-2013</c:v>
                  </c:pt>
                </c:lvl>
                <c:lvl>
                  <c:pt idx="0">
                    <c:v>Mujeres</c:v>
                  </c:pt>
                  <c:pt idx="2">
                    <c:v>Hombres</c:v>
                  </c:pt>
                </c:lvl>
              </c:multiLvlStrCache>
            </c:multiLvlStrRef>
          </c:cat>
          <c:val>
            <c:numRef>
              <c:f>'Cuadros y gráficos Cabecera'!$B$42:$E$42</c:f>
              <c:numCache>
                <c:formatCode>h:mm</c:formatCode>
                <c:ptCount val="4"/>
                <c:pt idx="0">
                  <c:v>0.29444444444444401</c:v>
                </c:pt>
                <c:pt idx="1">
                  <c:v>0.297916666666667</c:v>
                </c:pt>
                <c:pt idx="2">
                  <c:v>0.14583333333333301</c:v>
                </c:pt>
                <c:pt idx="3">
                  <c:v>0.132638888888889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A33-914C-92F0-2C036BADAF1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-1282149824"/>
        <c:axId val="-1282156352"/>
      </c:barChart>
      <c:catAx>
        <c:axId val="-128214982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1282156352"/>
        <c:crosses val="autoZero"/>
        <c:auto val="1"/>
        <c:lblAlgn val="ctr"/>
        <c:lblOffset val="100"/>
        <c:noMultiLvlLbl val="0"/>
      </c:catAx>
      <c:valAx>
        <c:axId val="-12821563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hh:mm</a:t>
                </a:r>
              </a:p>
            </c:rich>
          </c:tx>
          <c:layout/>
          <c:overlay val="0"/>
        </c:title>
        <c:numFmt formatCode="[h]:mm;@" sourceLinked="0"/>
        <c:majorTickMark val="none"/>
        <c:minorTickMark val="none"/>
        <c:tickLblPos val="nextTo"/>
        <c:crossAx val="-128214982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69991049217881596"/>
          <c:y val="0.20695357397716899"/>
          <c:w val="0.26200189643312299"/>
          <c:h val="0.516778640990189"/>
        </c:manualLayout>
      </c:layout>
      <c:overlay val="0"/>
      <c:txPr>
        <a:bodyPr/>
        <a:lstStyle/>
        <a:p>
          <a:pPr>
            <a:defRPr sz="1050"/>
          </a:pPr>
          <a:endParaRPr lang="es-CO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Segoe UI" pitchFamily="34" charset="0"/>
          <a:ea typeface="Segoe UI" pitchFamily="34" charset="0"/>
          <a:cs typeface="Segoe UI" pitchFamily="34" charset="0"/>
        </a:defRPr>
      </a:pPr>
      <a:endParaRPr lang="es-CO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311532487011"/>
          <c:y val="0.10816577615298099"/>
          <c:w val="0.51538939074068202"/>
          <c:h val="0.5463693651196830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'Cuadros y gráficos CPRD'!$A$41</c:f>
              <c:strCache>
                <c:ptCount val="1"/>
                <c:pt idx="0">
                  <c:v>Actividades de trabajo comprendido en el Sistema de Cuentas Nacionales y sus actividades conexas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'Cuadros y gráficos CPRD'!$B$38:$E$39</c:f>
              <c:multiLvlStrCache>
                <c:ptCount val="4"/>
                <c:lvl>
                  <c:pt idx="0">
                    <c:v>2016-2017</c:v>
                  </c:pt>
                  <c:pt idx="1">
                    <c:v> 2012-2013</c:v>
                  </c:pt>
                  <c:pt idx="2">
                    <c:v>2016-2017</c:v>
                  </c:pt>
                  <c:pt idx="3">
                    <c:v>2012-2013</c:v>
                  </c:pt>
                </c:lvl>
                <c:lvl>
                  <c:pt idx="0">
                    <c:v>Mujeres</c:v>
                  </c:pt>
                  <c:pt idx="2">
                    <c:v>Hombres</c:v>
                  </c:pt>
                </c:lvl>
              </c:multiLvlStrCache>
            </c:multiLvlStrRef>
          </c:cat>
          <c:val>
            <c:numRef>
              <c:f>'Cuadros y gráficos CPRD'!$B$41:$E$41</c:f>
              <c:numCache>
                <c:formatCode>h:mm</c:formatCode>
                <c:ptCount val="4"/>
                <c:pt idx="0">
                  <c:v>0.20138888888888901</c:v>
                </c:pt>
                <c:pt idx="1">
                  <c:v>0.16666666666666699</c:v>
                </c:pt>
                <c:pt idx="2">
                  <c:v>0.35069444444444398</c:v>
                </c:pt>
                <c:pt idx="3">
                  <c:v>0.34097222222222201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7F-024B-A56A-1E2A57E0C482}"/>
            </c:ext>
          </c:extLst>
        </c:ser>
        <c:ser>
          <c:idx val="1"/>
          <c:order val="1"/>
          <c:tx>
            <c:strRef>
              <c:f>'Cuadros y gráficos CPRD'!$A$42</c:f>
              <c:strCache>
                <c:ptCount val="1"/>
                <c:pt idx="0">
                  <c:v>Actividades de trabajo no comprendido en el Sistema de Cuentas Nacionales y sus actividades conexas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'Cuadros y gráficos CPRD'!$B$38:$E$39</c:f>
              <c:multiLvlStrCache>
                <c:ptCount val="4"/>
                <c:lvl>
                  <c:pt idx="0">
                    <c:v>2016-2017</c:v>
                  </c:pt>
                  <c:pt idx="1">
                    <c:v> 2012-2013</c:v>
                  </c:pt>
                  <c:pt idx="2">
                    <c:v>2016-2017</c:v>
                  </c:pt>
                  <c:pt idx="3">
                    <c:v>2012-2013</c:v>
                  </c:pt>
                </c:lvl>
                <c:lvl>
                  <c:pt idx="0">
                    <c:v>Mujeres</c:v>
                  </c:pt>
                  <c:pt idx="2">
                    <c:v>Hombres</c:v>
                  </c:pt>
                </c:lvl>
              </c:multiLvlStrCache>
            </c:multiLvlStrRef>
          </c:cat>
          <c:val>
            <c:numRef>
              <c:f>'Cuadros y gráficos CPRD'!$B$42:$E$42</c:f>
              <c:numCache>
                <c:formatCode>h:mm</c:formatCode>
                <c:ptCount val="4"/>
                <c:pt idx="0">
                  <c:v>0.327777777777778</c:v>
                </c:pt>
                <c:pt idx="1">
                  <c:v>0.34166666666666701</c:v>
                </c:pt>
                <c:pt idx="2">
                  <c:v>0.12916666666666701</c:v>
                </c:pt>
                <c:pt idx="3">
                  <c:v>0.12916666666666701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D7F-024B-A56A-1E2A57E0C48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-1282152544"/>
        <c:axId val="-1282150368"/>
      </c:barChart>
      <c:catAx>
        <c:axId val="-12821525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1282150368"/>
        <c:crosses val="autoZero"/>
        <c:auto val="1"/>
        <c:lblAlgn val="ctr"/>
        <c:lblOffset val="100"/>
        <c:noMultiLvlLbl val="0"/>
      </c:catAx>
      <c:valAx>
        <c:axId val="-12821503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hh:mm</a:t>
                </a:r>
              </a:p>
            </c:rich>
          </c:tx>
          <c:layout/>
          <c:overlay val="0"/>
        </c:title>
        <c:numFmt formatCode="[h]:mm;@" sourceLinked="0"/>
        <c:majorTickMark val="none"/>
        <c:minorTickMark val="none"/>
        <c:tickLblPos val="nextTo"/>
        <c:crossAx val="-128215254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69260467438046203"/>
          <c:y val="0.208339160880887"/>
          <c:w val="0.24466316964322701"/>
          <c:h val="0.51489043812815205"/>
        </c:manualLayout>
      </c:layout>
      <c:overlay val="0"/>
      <c:txPr>
        <a:bodyPr/>
        <a:lstStyle/>
        <a:p>
          <a:pPr>
            <a:defRPr sz="1050"/>
          </a:pPr>
          <a:endParaRPr lang="es-CO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Segoe UI" pitchFamily="34" charset="0"/>
          <a:ea typeface="Segoe UI" pitchFamily="34" charset="0"/>
          <a:cs typeface="Segoe UI" pitchFamily="34" charset="0"/>
        </a:defRPr>
      </a:pPr>
      <a:endParaRPr lang="es-CO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68601293000637"/>
          <c:y val="5.8417464206483208E-2"/>
          <c:w val="0.86710574780778771"/>
          <c:h val="0.78772992571372091"/>
        </c:manualLayout>
      </c:layout>
      <c:lineChart>
        <c:grouping val="standard"/>
        <c:varyColors val="0"/>
        <c:ser>
          <c:idx val="0"/>
          <c:order val="0"/>
          <c:tx>
            <c:strRef>
              <c:f>PobrezaMon_Anual!$B$2</c:f>
              <c:strCache>
                <c:ptCount val="1"/>
                <c:pt idx="0">
                  <c:v>Total Nacional</c:v>
                </c:pt>
              </c:strCache>
            </c:strRef>
          </c:tx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1DA-4E92-8B7C-47420BA7D3F4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1DA-4E92-8B7C-47420BA7D3F4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2-51DA-4E92-8B7C-47420BA7D3F4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1DA-4E92-8B7C-47420BA7D3F4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4-51DA-4E92-8B7C-47420BA7D3F4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1DA-4E92-8B7C-47420BA7D3F4}"/>
              </c:ext>
            </c:extLst>
          </c:dPt>
          <c:dPt>
            <c:idx val="13"/>
            <c:bubble3D val="0"/>
            <c:extLst>
              <c:ext xmlns:c16="http://schemas.microsoft.com/office/drawing/2014/chart" uri="{C3380CC4-5D6E-409C-BE32-E72D297353CC}">
                <c16:uniqueId val="{00000006-51DA-4E92-8B7C-47420BA7D3F4}"/>
              </c:ext>
            </c:extLst>
          </c:dPt>
          <c:dPt>
            <c:idx val="15"/>
            <c:bubble3D val="0"/>
            <c:extLst>
              <c:ext xmlns:c16="http://schemas.microsoft.com/office/drawing/2014/chart" uri="{C3380CC4-5D6E-409C-BE32-E72D297353CC}">
                <c16:uniqueId val="{00000007-51DA-4E92-8B7C-47420BA7D3F4}"/>
              </c:ext>
            </c:extLst>
          </c:dPt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tx2"/>
                    </a:solidFill>
                  </a:defRPr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PobrezaMon_Anual!$A$3:$A$9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PobrezaMon_Anual!$B$3:$B$9</c:f>
              <c:numCache>
                <c:formatCode>#.##00</c:formatCode>
                <c:ptCount val="7"/>
                <c:pt idx="0">
                  <c:v>32.700000000000003</c:v>
                </c:pt>
                <c:pt idx="1">
                  <c:v>30.6</c:v>
                </c:pt>
                <c:pt idx="2">
                  <c:v>28.5</c:v>
                </c:pt>
                <c:pt idx="3">
                  <c:v>27.8</c:v>
                </c:pt>
                <c:pt idx="4">
                  <c:v>28</c:v>
                </c:pt>
                <c:pt idx="5">
                  <c:v>26.9</c:v>
                </c:pt>
                <c:pt idx="6">
                  <c:v>27.01476392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51DA-4E92-8B7C-47420BA7D3F4}"/>
            </c:ext>
          </c:extLst>
        </c:ser>
        <c:ser>
          <c:idx val="1"/>
          <c:order val="1"/>
          <c:tx>
            <c:strRef>
              <c:f>PobrezaMon_Anual!$C$2</c:f>
              <c:strCache>
                <c:ptCount val="1"/>
                <c:pt idx="0">
                  <c:v>Cabeceras</c:v>
                </c:pt>
              </c:strCache>
            </c:strRef>
          </c:tx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accent2"/>
                    </a:solidFill>
                  </a:defRPr>
                </a:pPr>
                <a:endParaRPr lang="es-CO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PobrezaMon_Anual!$A$3:$A$9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PobrezaMon_Anual!$C$3:$C$9</c:f>
              <c:numCache>
                <c:formatCode>#.##00</c:formatCode>
                <c:ptCount val="7"/>
                <c:pt idx="0">
                  <c:v>28.4</c:v>
                </c:pt>
                <c:pt idx="1">
                  <c:v>26.9</c:v>
                </c:pt>
                <c:pt idx="2">
                  <c:v>24.6</c:v>
                </c:pt>
                <c:pt idx="3">
                  <c:v>24.1</c:v>
                </c:pt>
                <c:pt idx="4">
                  <c:v>24.9</c:v>
                </c:pt>
                <c:pt idx="5">
                  <c:v>24.2</c:v>
                </c:pt>
                <c:pt idx="6">
                  <c:v>24.36800525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51DA-4E92-8B7C-47420BA7D3F4}"/>
            </c:ext>
          </c:extLst>
        </c:ser>
        <c:ser>
          <c:idx val="2"/>
          <c:order val="2"/>
          <c:tx>
            <c:strRef>
              <c:f>PobrezaMon_Anual!$D$2</c:f>
              <c:strCache>
                <c:ptCount val="1"/>
                <c:pt idx="0">
                  <c:v>Centros poblados y rural disperso</c:v>
                </c:pt>
              </c:strCache>
            </c:strRef>
          </c:tx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PobrezaMon_Anual!$A$3:$A$9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PobrezaMon_Anual!$D$3:$D$9</c:f>
              <c:numCache>
                <c:formatCode>#.##00</c:formatCode>
                <c:ptCount val="7"/>
                <c:pt idx="0">
                  <c:v>46.8</c:v>
                </c:pt>
                <c:pt idx="1">
                  <c:v>42.8</c:v>
                </c:pt>
                <c:pt idx="2">
                  <c:v>41.4</c:v>
                </c:pt>
                <c:pt idx="3">
                  <c:v>40.299999999999997</c:v>
                </c:pt>
                <c:pt idx="4">
                  <c:v>38.6</c:v>
                </c:pt>
                <c:pt idx="5">
                  <c:v>36</c:v>
                </c:pt>
                <c:pt idx="6">
                  <c:v>36.065627679999999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51DA-4E92-8B7C-47420BA7D3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786368"/>
        <c:axId val="32595968"/>
      </c:lineChart>
      <c:catAx>
        <c:axId val="41786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800"/>
            </a:pPr>
            <a:endParaRPr lang="es-CO"/>
          </a:p>
        </c:txPr>
        <c:crossAx val="32595968"/>
        <c:crosses val="autoZero"/>
        <c:auto val="1"/>
        <c:lblAlgn val="ctr"/>
        <c:lblOffset val="100"/>
        <c:noMultiLvlLbl val="0"/>
      </c:catAx>
      <c:valAx>
        <c:axId val="32595968"/>
        <c:scaling>
          <c:orientation val="minMax"/>
          <c:min val="15"/>
        </c:scaling>
        <c:delete val="0"/>
        <c:axPos val="l"/>
        <c:majorGridlines>
          <c:spPr>
            <a:ln w="3175"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Incidencia (%)</a:t>
                </a:r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txPr>
          <a:bodyPr/>
          <a:lstStyle/>
          <a:p>
            <a:pPr>
              <a:defRPr sz="900"/>
            </a:pPr>
            <a:endParaRPr lang="es-CO"/>
          </a:p>
        </c:txPr>
        <c:crossAx val="4178636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4.999996089873477E-2"/>
          <c:y val="0.93662680283575783"/>
          <c:w val="0.89999988269620423"/>
          <c:h val="6.3373197164242223E-2"/>
        </c:manualLayout>
      </c:layout>
      <c:overlay val="0"/>
      <c:txPr>
        <a:bodyPr/>
        <a:lstStyle/>
        <a:p>
          <a:pPr>
            <a:defRPr sz="900"/>
          </a:pPr>
          <a:endParaRPr lang="es-CO"/>
        </a:p>
      </c:txPr>
    </c:legend>
    <c:plotVisOnly val="1"/>
    <c:dispBlanksAs val="gap"/>
    <c:showDLblsOverMax val="0"/>
  </c:chart>
  <c:txPr>
    <a:bodyPr/>
    <a:lstStyle/>
    <a:p>
      <a:pPr>
        <a:defRPr sz="1000">
          <a:latin typeface="Arial" panose="020B0604020202020204" pitchFamily="34" charset="0"/>
          <a:cs typeface="Arial" panose="020B0604020202020204" pitchFamily="34" charset="0"/>
        </a:defRPr>
      </a:pPr>
      <a:endParaRPr lang="es-CO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'Total nacional'!$B$12</c:f>
              <c:strCache>
                <c:ptCount val="1"/>
                <c:pt idx="0">
                  <c:v>Tiempo en actividades de trabajo SCN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'Total nacional'!$A$14:$A$20</c:f>
              <c:strCache>
                <c:ptCount val="6"/>
                <c:pt idx="0">
                  <c:v>Unipersonal (hombre)</c:v>
                </c:pt>
                <c:pt idx="1">
                  <c:v>Nuclear sin hijos</c:v>
                </c:pt>
                <c:pt idx="2">
                  <c:v>Nuclear con hijos</c:v>
                </c:pt>
                <c:pt idx="3">
                  <c:v>Monoparental (hombre) con hijos</c:v>
                </c:pt>
                <c:pt idx="4">
                  <c:v>Monoparental (mujer) con hijos</c:v>
                </c:pt>
                <c:pt idx="5">
                  <c:v>Extenso</c:v>
                </c:pt>
              </c:strCache>
            </c:strRef>
          </c:cat>
          <c:val>
            <c:numRef>
              <c:f>'Total nacional'!$B$14:$B$20</c:f>
              <c:numCache>
                <c:formatCode>h:mm</c:formatCode>
                <c:ptCount val="6"/>
                <c:pt idx="0">
                  <c:v>0.37361111111111112</c:v>
                </c:pt>
                <c:pt idx="1">
                  <c:v>0.39027777777777778</c:v>
                </c:pt>
                <c:pt idx="2">
                  <c:v>0.39166666666666666</c:v>
                </c:pt>
                <c:pt idx="3">
                  <c:v>0.3576388888888889</c:v>
                </c:pt>
                <c:pt idx="4">
                  <c:v>0.36319444444444443</c:v>
                </c:pt>
                <c:pt idx="5">
                  <c:v>0.38194444444444442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04-4BFF-A3ED-A4B61B2C91CB}"/>
            </c:ext>
          </c:extLst>
        </c:ser>
        <c:ser>
          <c:idx val="2"/>
          <c:order val="1"/>
          <c:tx>
            <c:strRef>
              <c:f>'Total nacional'!$D$12</c:f>
              <c:strCache>
                <c:ptCount val="1"/>
                <c:pt idx="0">
                  <c:v>Tiempo en actividades de trabajo no SCN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'Total nacional'!$A$14:$A$20</c:f>
              <c:strCache>
                <c:ptCount val="6"/>
                <c:pt idx="0">
                  <c:v>Unipersonal (hombre)</c:v>
                </c:pt>
                <c:pt idx="1">
                  <c:v>Nuclear sin hijos</c:v>
                </c:pt>
                <c:pt idx="2">
                  <c:v>Nuclear con hijos</c:v>
                </c:pt>
                <c:pt idx="3">
                  <c:v>Monoparental (hombre) con hijos</c:v>
                </c:pt>
                <c:pt idx="4">
                  <c:v>Monoparental (mujer) con hijos</c:v>
                </c:pt>
                <c:pt idx="5">
                  <c:v>Extenso</c:v>
                </c:pt>
              </c:strCache>
            </c:strRef>
          </c:cat>
          <c:val>
            <c:numRef>
              <c:f>'Total nacional'!$D$14:$D$20</c:f>
              <c:numCache>
                <c:formatCode>h:mm</c:formatCode>
                <c:ptCount val="6"/>
                <c:pt idx="0">
                  <c:v>0.1013888888888889</c:v>
                </c:pt>
                <c:pt idx="1">
                  <c:v>0.12361111111111112</c:v>
                </c:pt>
                <c:pt idx="2">
                  <c:v>0.16319444444444445</c:v>
                </c:pt>
                <c:pt idx="3">
                  <c:v>0.15138888888888888</c:v>
                </c:pt>
                <c:pt idx="4">
                  <c:v>9.5833333333333326E-2</c:v>
                </c:pt>
                <c:pt idx="5">
                  <c:v>0.13819444444444443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004-4BFF-A3ED-A4B61B2C91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282152000"/>
        <c:axId val="-1282150912"/>
      </c:barChart>
      <c:catAx>
        <c:axId val="-1282152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s-CO"/>
          </a:p>
        </c:txPr>
        <c:crossAx val="-1282150912"/>
        <c:crosses val="autoZero"/>
        <c:auto val="1"/>
        <c:lblAlgn val="ctr"/>
        <c:lblOffset val="100"/>
        <c:noMultiLvlLbl val="0"/>
      </c:catAx>
      <c:valAx>
        <c:axId val="-1282150912"/>
        <c:scaling>
          <c:orientation val="minMax"/>
        </c:scaling>
        <c:delete val="0"/>
        <c:axPos val="l"/>
        <c:numFmt formatCode="h:mm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s-CO"/>
          </a:p>
        </c:txPr>
        <c:crossAx val="-1282152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endParaRPr lang="es-CO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432621361556955E-2"/>
          <c:y val="5.0738818210477842E-2"/>
          <c:w val="0.94003710231121129"/>
          <c:h val="0.641459607251764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'Total nacional'!$B$12</c:f>
              <c:strCache>
                <c:ptCount val="1"/>
                <c:pt idx="0">
                  <c:v>Tiempo en actividades de trabajo SCN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'Total nacional'!$A$14:$A$20</c:f>
              <c:strCache>
                <c:ptCount val="6"/>
                <c:pt idx="0">
                  <c:v>Unipersonal (mujer)</c:v>
                </c:pt>
                <c:pt idx="1">
                  <c:v>Nuclear sin hijos</c:v>
                </c:pt>
                <c:pt idx="2">
                  <c:v>Nuclear con hijos</c:v>
                </c:pt>
                <c:pt idx="3">
                  <c:v>Monoparental (hombre) con hijos</c:v>
                </c:pt>
                <c:pt idx="4">
                  <c:v>Monoparental (mujer) con hijos</c:v>
                </c:pt>
                <c:pt idx="5">
                  <c:v>Extenso</c:v>
                </c:pt>
              </c:strCache>
            </c:strRef>
          </c:cat>
          <c:val>
            <c:numRef>
              <c:f>'Total nacional'!$C$14:$C$20</c:f>
              <c:numCache>
                <c:formatCode>h:mm</c:formatCode>
                <c:ptCount val="6"/>
                <c:pt idx="0">
                  <c:v>0.3354166666666667</c:v>
                </c:pt>
                <c:pt idx="1">
                  <c:v>0.30624999999999997</c:v>
                </c:pt>
                <c:pt idx="2">
                  <c:v>0.29930555555555555</c:v>
                </c:pt>
                <c:pt idx="3">
                  <c:v>0.28611111111111115</c:v>
                </c:pt>
                <c:pt idx="4">
                  <c:v>0.34097222222222223</c:v>
                </c:pt>
                <c:pt idx="5">
                  <c:v>0.32083333333333336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6F-48D2-A9A2-E813ACD091F8}"/>
            </c:ext>
          </c:extLst>
        </c:ser>
        <c:ser>
          <c:idx val="2"/>
          <c:order val="1"/>
          <c:tx>
            <c:strRef>
              <c:f>'Total nacional'!$D$12</c:f>
              <c:strCache>
                <c:ptCount val="1"/>
                <c:pt idx="0">
                  <c:v>Tiempo en actividades de trabajo no SCN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'Total nacional'!$A$14:$A$20</c:f>
              <c:strCache>
                <c:ptCount val="6"/>
                <c:pt idx="0">
                  <c:v>Unipersonal (mujer)</c:v>
                </c:pt>
                <c:pt idx="1">
                  <c:v>Nuclear sin hijos</c:v>
                </c:pt>
                <c:pt idx="2">
                  <c:v>Nuclear con hijos</c:v>
                </c:pt>
                <c:pt idx="3">
                  <c:v>Monoparental (hombre) con hijos</c:v>
                </c:pt>
                <c:pt idx="4">
                  <c:v>Monoparental (mujer) con hijos</c:v>
                </c:pt>
                <c:pt idx="5">
                  <c:v>Extenso</c:v>
                </c:pt>
              </c:strCache>
            </c:strRef>
          </c:cat>
          <c:val>
            <c:numRef>
              <c:f>'Total nacional'!$E$14:$E$20</c:f>
              <c:numCache>
                <c:formatCode>h:mm</c:formatCode>
                <c:ptCount val="6"/>
                <c:pt idx="0">
                  <c:v>0.1451388888888889</c:v>
                </c:pt>
                <c:pt idx="1">
                  <c:v>0.21249999999999999</c:v>
                </c:pt>
                <c:pt idx="2">
                  <c:v>0.34652777777777777</c:v>
                </c:pt>
                <c:pt idx="3">
                  <c:v>0.17986111111111111</c:v>
                </c:pt>
                <c:pt idx="4">
                  <c:v>0.26597222222222222</c:v>
                </c:pt>
                <c:pt idx="5">
                  <c:v>0.30486111111111108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86F-48D2-A9A2-E813ACD091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282153632"/>
        <c:axId val="-1282153088"/>
      </c:barChart>
      <c:catAx>
        <c:axId val="-1282153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s-CO"/>
          </a:p>
        </c:txPr>
        <c:crossAx val="-1282153088"/>
        <c:crosses val="autoZero"/>
        <c:auto val="1"/>
        <c:lblAlgn val="ctr"/>
        <c:lblOffset val="100"/>
        <c:noMultiLvlLbl val="0"/>
      </c:catAx>
      <c:valAx>
        <c:axId val="-1282153088"/>
        <c:scaling>
          <c:orientation val="minMax"/>
        </c:scaling>
        <c:delete val="1"/>
        <c:axPos val="l"/>
        <c:numFmt formatCode="h:mm" sourceLinked="1"/>
        <c:majorTickMark val="none"/>
        <c:minorTickMark val="none"/>
        <c:tickLblPos val="nextTo"/>
        <c:crossAx val="-1282153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endParaRPr lang="es-CO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pPr>
      <a:endParaRPr lang="es-CO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5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sz="1050" b="1" dirty="0"/>
              <a:t>Tiempo por participante en actividades de trabajo comprendido en el Sistema de Cuentas Nacionales y sus actividades conexas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Hoja1!$D$4</c:f>
              <c:strCache>
                <c:ptCount val="1"/>
                <c:pt idx="0">
                  <c:v>Hombre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Hoja1!$E$3:$J$3</c:f>
              <c:strCache>
                <c:ptCount val="6"/>
                <c:pt idx="0">
                  <c:v>Total </c:v>
                </c:pt>
                <c:pt idx="1">
                  <c:v>De 10 a 17 años</c:v>
                </c:pt>
                <c:pt idx="2">
                  <c:v>De 18 a 24 años</c:v>
                </c:pt>
                <c:pt idx="3">
                  <c:v>De 25 a 44 años</c:v>
                </c:pt>
                <c:pt idx="4">
                  <c:v>De 45 a 64 años</c:v>
                </c:pt>
                <c:pt idx="5">
                  <c:v>De 65 años y más</c:v>
                </c:pt>
              </c:strCache>
            </c:strRef>
          </c:cat>
          <c:val>
            <c:numRef>
              <c:f>Hoja1!$E$4:$J$4</c:f>
              <c:numCache>
                <c:formatCode>h:mm</c:formatCode>
                <c:ptCount val="6"/>
                <c:pt idx="0">
                  <c:v>0.38472222222222219</c:v>
                </c:pt>
                <c:pt idx="1">
                  <c:v>0.19444444444444445</c:v>
                </c:pt>
                <c:pt idx="2">
                  <c:v>0.37708333333333338</c:v>
                </c:pt>
                <c:pt idx="3">
                  <c:v>0.40486111111111112</c:v>
                </c:pt>
                <c:pt idx="4">
                  <c:v>0.39652777777777781</c:v>
                </c:pt>
                <c:pt idx="5">
                  <c:v>0.32569444444444445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43-42B9-8107-77DA468525CB}"/>
            </c:ext>
          </c:extLst>
        </c:ser>
        <c:ser>
          <c:idx val="1"/>
          <c:order val="1"/>
          <c:tx>
            <c:strRef>
              <c:f>Hoja1!$D$5</c:f>
              <c:strCache>
                <c:ptCount val="1"/>
                <c:pt idx="0">
                  <c:v>Mujer</c:v>
                </c:pt>
              </c:strCache>
            </c:strRef>
          </c:tx>
          <c:spPr>
            <a:solidFill>
              <a:srgbClr val="441D6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Hoja1!$E$3:$J$3</c:f>
              <c:strCache>
                <c:ptCount val="6"/>
                <c:pt idx="0">
                  <c:v>Total </c:v>
                </c:pt>
                <c:pt idx="1">
                  <c:v>De 10 a 17 años</c:v>
                </c:pt>
                <c:pt idx="2">
                  <c:v>De 18 a 24 años</c:v>
                </c:pt>
                <c:pt idx="3">
                  <c:v>De 25 a 44 años</c:v>
                </c:pt>
                <c:pt idx="4">
                  <c:v>De 45 a 64 años</c:v>
                </c:pt>
                <c:pt idx="5">
                  <c:v>De 65 años y más</c:v>
                </c:pt>
              </c:strCache>
            </c:strRef>
          </c:cat>
          <c:val>
            <c:numRef>
              <c:f>Hoja1!$E$5:$J$5</c:f>
              <c:numCache>
                <c:formatCode>h:mm</c:formatCode>
                <c:ptCount val="6"/>
                <c:pt idx="0">
                  <c:v>0.31597222222222221</c:v>
                </c:pt>
                <c:pt idx="1">
                  <c:v>0.14375000000000002</c:v>
                </c:pt>
                <c:pt idx="2">
                  <c:v>0.32291666666666669</c:v>
                </c:pt>
                <c:pt idx="3">
                  <c:v>0.3354166666666667</c:v>
                </c:pt>
                <c:pt idx="4">
                  <c:v>0.31041666666666667</c:v>
                </c:pt>
                <c:pt idx="5">
                  <c:v>0.19999999999999998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C43-42B9-8107-77DA468525C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90"/>
        <c:overlap val="-27"/>
        <c:axId val="-1285299184"/>
        <c:axId val="-1285298096"/>
      </c:barChart>
      <c:catAx>
        <c:axId val="-1285299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-1285298096"/>
        <c:crosses val="autoZero"/>
        <c:auto val="1"/>
        <c:lblAlgn val="ctr"/>
        <c:lblOffset val="100"/>
        <c:noMultiLvlLbl val="0"/>
      </c:catAx>
      <c:valAx>
        <c:axId val="-1285298096"/>
        <c:scaling>
          <c:orientation val="minMax"/>
        </c:scaling>
        <c:delete val="1"/>
        <c:axPos val="l"/>
        <c:numFmt formatCode="h:mm" sourceLinked="1"/>
        <c:majorTickMark val="none"/>
        <c:minorTickMark val="none"/>
        <c:tickLblPos val="nextTo"/>
        <c:crossAx val="-1285299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</a:defRPr>
      </a:pPr>
      <a:endParaRPr lang="es-C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sz="1100" b="1" dirty="0">
                <a:latin typeface="+mn-lt"/>
              </a:rPr>
              <a:t>Tiempo por participante en actividades de trabajo </a:t>
            </a:r>
            <a:r>
              <a:rPr lang="es-CO" sz="1100" b="1" u="sng" dirty="0">
                <a:latin typeface="+mn-lt"/>
              </a:rPr>
              <a:t>no comprendido </a:t>
            </a:r>
            <a:r>
              <a:rPr lang="es-CO" sz="1100" b="1" dirty="0">
                <a:latin typeface="+mn-lt"/>
              </a:rPr>
              <a:t>en el SCN y sus actividades conexas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Hoja1!$D$8</c:f>
              <c:strCache>
                <c:ptCount val="1"/>
                <c:pt idx="0">
                  <c:v>Hombre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Hoja1!$E$7:$J$7</c:f>
              <c:strCache>
                <c:ptCount val="6"/>
                <c:pt idx="0">
                  <c:v>Total </c:v>
                </c:pt>
                <c:pt idx="1">
                  <c:v>De 10 a 17 años</c:v>
                </c:pt>
                <c:pt idx="2">
                  <c:v>De 18 a 24 años</c:v>
                </c:pt>
                <c:pt idx="3">
                  <c:v>De 25 a 44 años</c:v>
                </c:pt>
                <c:pt idx="4">
                  <c:v>De 45 a 64 años</c:v>
                </c:pt>
                <c:pt idx="5">
                  <c:v>De 65 años y más</c:v>
                </c:pt>
              </c:strCache>
            </c:strRef>
          </c:cat>
          <c:val>
            <c:numRef>
              <c:f>Hoja1!$E$8:$J$8</c:f>
              <c:numCache>
                <c:formatCode>h:mm</c:formatCode>
                <c:ptCount val="6"/>
                <c:pt idx="0">
                  <c:v>0.14166666666666666</c:v>
                </c:pt>
                <c:pt idx="1">
                  <c:v>8.5416666666666655E-2</c:v>
                </c:pt>
                <c:pt idx="2">
                  <c:v>0.11666666666666665</c:v>
                </c:pt>
                <c:pt idx="3">
                  <c:v>0.17500000000000002</c:v>
                </c:pt>
                <c:pt idx="4">
                  <c:v>0.14930555555555555</c:v>
                </c:pt>
                <c:pt idx="5">
                  <c:v>0.1423611111111111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BF-4D74-872C-BCBFBC417ABC}"/>
            </c:ext>
          </c:extLst>
        </c:ser>
        <c:ser>
          <c:idx val="1"/>
          <c:order val="1"/>
          <c:tx>
            <c:strRef>
              <c:f>Hoja1!$D$9</c:f>
              <c:strCache>
                <c:ptCount val="1"/>
                <c:pt idx="0">
                  <c:v>Mujer</c:v>
                </c:pt>
              </c:strCache>
            </c:strRef>
          </c:tx>
          <c:spPr>
            <a:solidFill>
              <a:srgbClr val="3C1A5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Hoja1!$E$7:$J$7</c:f>
              <c:strCache>
                <c:ptCount val="6"/>
                <c:pt idx="0">
                  <c:v>Total </c:v>
                </c:pt>
                <c:pt idx="1">
                  <c:v>De 10 a 17 años</c:v>
                </c:pt>
                <c:pt idx="2">
                  <c:v>De 18 a 24 años</c:v>
                </c:pt>
                <c:pt idx="3">
                  <c:v>De 25 a 44 años</c:v>
                </c:pt>
                <c:pt idx="4">
                  <c:v>De 45 a 64 años</c:v>
                </c:pt>
                <c:pt idx="5">
                  <c:v>De 65 años y más</c:v>
                </c:pt>
              </c:strCache>
            </c:strRef>
          </c:cat>
          <c:val>
            <c:numRef>
              <c:f>Hoja1!$E$9:$J$9</c:f>
              <c:numCache>
                <c:formatCode>h:mm</c:formatCode>
                <c:ptCount val="6"/>
                <c:pt idx="0">
                  <c:v>0.30069444444444443</c:v>
                </c:pt>
                <c:pt idx="1">
                  <c:v>0.13263888888888889</c:v>
                </c:pt>
                <c:pt idx="2">
                  <c:v>0.33263888888888887</c:v>
                </c:pt>
                <c:pt idx="3">
                  <c:v>0.38541666666666669</c:v>
                </c:pt>
                <c:pt idx="4">
                  <c:v>0.27986111111111112</c:v>
                </c:pt>
                <c:pt idx="5">
                  <c:v>0.22500000000000001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6BF-4D74-872C-BCBFBC417AB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90"/>
        <c:overlap val="-27"/>
        <c:axId val="-1285297552"/>
        <c:axId val="-1276051552"/>
      </c:barChart>
      <c:catAx>
        <c:axId val="-1285297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-1276051552"/>
        <c:crosses val="autoZero"/>
        <c:auto val="1"/>
        <c:lblAlgn val="ctr"/>
        <c:lblOffset val="100"/>
        <c:noMultiLvlLbl val="0"/>
      </c:catAx>
      <c:valAx>
        <c:axId val="-1276051552"/>
        <c:scaling>
          <c:orientation val="minMax"/>
        </c:scaling>
        <c:delete val="1"/>
        <c:axPos val="l"/>
        <c:numFmt formatCode="h:mm" sourceLinked="1"/>
        <c:majorTickMark val="none"/>
        <c:minorTickMark val="none"/>
        <c:tickLblPos val="nextTo"/>
        <c:crossAx val="-1285297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6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09733-6C35-0144-8DCF-77480CA47BBE}" type="datetimeFigureOut">
              <a:rPr lang="es-ES" smtClean="0"/>
              <a:t>11/07/2019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0650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0A825F-C5BC-0945-9745-BFEF151ECA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0022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A825F-C5BC-0945-9745-BFEF151ECAA1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17060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90648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A825F-C5BC-0945-9745-BFEF151ECAA1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29642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-Región caribe: </a:t>
            </a:r>
          </a:p>
          <a:p>
            <a:r>
              <a:rPr lang="es-ES" dirty="0"/>
              <a:t>-Las mujeres de más de 65 años gastan 1 hora y 49 minutos, y los hombres de a misma edad gastan 1 hora y 20 minutos. </a:t>
            </a:r>
          </a:p>
          <a:p>
            <a:r>
              <a:rPr lang="es-ES" dirty="0"/>
              <a:t>-Las mujeres entre 10 y 18 años gastan 1 hora y 9 minutos, los hombres de la misma edad gastan 50 minutos.</a:t>
            </a:r>
          </a:p>
          <a:p>
            <a:r>
              <a:rPr lang="es-ES" dirty="0"/>
              <a:t>Región Oriental: </a:t>
            </a:r>
          </a:p>
          <a:p>
            <a:r>
              <a:rPr lang="es-ES" dirty="0"/>
              <a:t>-Las mujeres de más de 65 años gastan 1 hora y 21 minutos, los hombres de a misma edad gastan 1 hora y 16 minutos.</a:t>
            </a:r>
          </a:p>
          <a:p>
            <a:r>
              <a:rPr lang="es-ES" dirty="0"/>
              <a:t>-Las mujeres entre 10 y 18 años gastan 55 minutos, los hombres de la misma edad gastan 46 minutos.</a:t>
            </a:r>
          </a:p>
          <a:p>
            <a:r>
              <a:rPr lang="es-ES" dirty="0"/>
              <a:t>Bogotá: </a:t>
            </a:r>
          </a:p>
          <a:p>
            <a:r>
              <a:rPr lang="es-ES" dirty="0"/>
              <a:t>-Las mujeres de más de 65  gastan 1 hora y 18 minutos, los hombres de la misma edad gastan 46 minutos. </a:t>
            </a:r>
          </a:p>
          <a:p>
            <a:r>
              <a:rPr lang="es-ES" dirty="0"/>
              <a:t>-Las mujeres entre 10 y 18 años gastan 50 minutos, los hombres de la misma edad gastan 29 minutos.</a:t>
            </a:r>
          </a:p>
          <a:p>
            <a:r>
              <a:rPr lang="es-ES" dirty="0"/>
              <a:t>Región pacífica:</a:t>
            </a:r>
          </a:p>
          <a:p>
            <a:r>
              <a:rPr lang="es-ES" dirty="0"/>
              <a:t>-Las mujeres de más de 65 años gastan 1 hora y 16  minutos, los hombres de la misma edad gastan 1 hora y 9 minutos</a:t>
            </a:r>
          </a:p>
          <a:p>
            <a:r>
              <a:rPr lang="es-ES" dirty="0"/>
              <a:t>-Las mujeres entre 10 y 18 años gastan 54 minutos, los hombres de la misma edad gastan 43 minutos.</a:t>
            </a:r>
          </a:p>
          <a:p>
            <a:r>
              <a:rPr lang="es-ES" dirty="0"/>
              <a:t>San Andrés:</a:t>
            </a:r>
          </a:p>
          <a:p>
            <a:r>
              <a:rPr lang="es-ES" dirty="0"/>
              <a:t>-Las mujeres de más de 65 años gastan 1 hora y 29 minutos, los hombres de a misma edad gastan 1 horas y 12 minutos</a:t>
            </a:r>
          </a:p>
          <a:p>
            <a:r>
              <a:rPr lang="es-ES" dirty="0"/>
              <a:t>-Las mujeres entre 10 y 18 años gastan 1 hora y 4 minutos los hombres de la misma edad gastan 53 minutos.</a:t>
            </a:r>
          </a:p>
          <a:p>
            <a:r>
              <a:rPr lang="es-ES" dirty="0"/>
              <a:t>Región central:</a:t>
            </a:r>
          </a:p>
          <a:p>
            <a:r>
              <a:rPr lang="es-ES" dirty="0"/>
              <a:t>-Las mujeres de más de 65 gastan 1 hora y 43 minutos, los hombres de a misma edad gastan 1 hora y 33 minutos.</a:t>
            </a:r>
          </a:p>
          <a:p>
            <a:r>
              <a:rPr lang="es-ES" dirty="0"/>
              <a:t>-Las mujeres entre 10 y 18 años gastan 1 hora y 9 minutos, los hombres de la misma edad participan gastan 54 minutos.</a:t>
            </a:r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0A825F-C5BC-0945-9745-BFEF151ECAA1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82321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A825F-C5BC-0945-9745-BFEF151ECAA1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77617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A825F-C5BC-0945-9745-BFEF151ECAA1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08108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A825F-C5BC-0945-9745-BFEF151ECAA1}" type="slidenum">
              <a:rPr lang="es-ES" smtClean="0"/>
              <a:t>24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415542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A825F-C5BC-0945-9745-BFEF151ECAA1}" type="slidenum">
              <a:rPr lang="es-ES" smtClean="0"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1706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A825F-C5BC-0945-9745-BFEF151ECAA1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1700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A825F-C5BC-0945-9745-BFEF151ECAA1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4824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A825F-C5BC-0945-9745-BFEF151ECAA1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5676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A825F-C5BC-0945-9745-BFEF151ECAA1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48245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A825F-C5BC-0945-9745-BFEF151ECAA1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23701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A825F-C5BC-0945-9745-BFEF151ECAA1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48245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A825F-C5BC-0945-9745-BFEF151ECAA1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48245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A825F-C5BC-0945-9745-BFEF151ECAA1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4824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8168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7559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6449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2839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6114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377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548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3984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C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C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5EBF-8CDD-4F19-9D52-7F4559F3649D}" type="datetimeFigureOut">
              <a:rPr lang="es-EC" smtClean="0"/>
              <a:t>11/7/2019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9E819-E08B-455C-9842-D22F35634AD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11718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767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8255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B32E99F-0BE6-EB4E-B2D9-1C670D2D46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0" y="0"/>
            <a:ext cx="4225511" cy="51435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EE6CDF0-1D16-274D-8C2E-F9285956B4C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26" y="4368801"/>
            <a:ext cx="2560437" cy="541799"/>
          </a:xfrm>
          <a:prstGeom prst="rect">
            <a:avLst/>
          </a:prstGeom>
        </p:spPr>
      </p:pic>
      <p:pic>
        <p:nvPicPr>
          <p:cNvPr id="8" name="Imagen 7" descr="Nuevo-logo-DANE.jpg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5" t="30958" r="7295" b="31695"/>
          <a:stretch/>
        </p:blipFill>
        <p:spPr>
          <a:xfrm>
            <a:off x="7289802" y="299602"/>
            <a:ext cx="1479365" cy="64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970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B32E99F-0BE6-EB4E-B2D9-1C670D2D46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0" y="0"/>
            <a:ext cx="4225511" cy="51435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EE6CDF0-1D16-274D-8C2E-F9285956B4C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26" y="4368801"/>
            <a:ext cx="2560437" cy="541799"/>
          </a:xfrm>
          <a:prstGeom prst="rect">
            <a:avLst/>
          </a:prstGeom>
        </p:spPr>
      </p:pic>
      <p:pic>
        <p:nvPicPr>
          <p:cNvPr id="11" name="Imagen 10" descr="Nuevo-logo-DANE.jpg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5" t="30958" r="7295" b="31695"/>
          <a:stretch/>
        </p:blipFill>
        <p:spPr>
          <a:xfrm>
            <a:off x="7264402" y="299602"/>
            <a:ext cx="1479365" cy="647999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5" t="29948" r="4377" b="17913"/>
          <a:stretch/>
        </p:blipFill>
        <p:spPr>
          <a:xfrm>
            <a:off x="3947926" y="4478600"/>
            <a:ext cx="4895937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341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21" descr="MAGENTA.png">
            <a:extLst>
              <a:ext uri="{FF2B5EF4-FFF2-40B4-BE49-F238E27FC236}">
                <a16:creationId xmlns:a16="http://schemas.microsoft.com/office/drawing/2014/main" id="{050975CF-360D-FB40-8F96-719A5FECB4A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26" y="260487"/>
            <a:ext cx="227841" cy="221463"/>
          </a:xfrm>
          <a:prstGeom prst="rect">
            <a:avLst/>
          </a:prstGeom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id="{0391E340-98A5-9142-8506-C373BF3384E1}"/>
              </a:ext>
            </a:extLst>
          </p:cNvPr>
          <p:cNvSpPr txBox="1"/>
          <p:nvPr userDrawn="1"/>
        </p:nvSpPr>
        <p:spPr>
          <a:xfrm>
            <a:off x="677673" y="274202"/>
            <a:ext cx="2809054" cy="1728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" marR="5080" indent="-12065" algn="dist">
              <a:lnSpc>
                <a:spcPct val="130000"/>
              </a:lnSpc>
              <a:spcBef>
                <a:spcPts val="100"/>
              </a:spcBef>
            </a:pPr>
            <a:r>
              <a:rPr sz="800" b="1" dirty="0">
                <a:solidFill>
                  <a:srgbClr val="B6004C"/>
                </a:solidFill>
                <a:latin typeface="Arial"/>
                <a:cs typeface="Arial"/>
              </a:rPr>
              <a:t>I </a:t>
            </a:r>
            <a:r>
              <a:rPr sz="800" b="1" spc="-5" dirty="0">
                <a:solidFill>
                  <a:srgbClr val="B6004C"/>
                </a:solidFill>
                <a:latin typeface="Arial"/>
                <a:cs typeface="Arial"/>
              </a:rPr>
              <a:t>N F O R M A C </a:t>
            </a:r>
            <a:r>
              <a:rPr sz="800" b="1" dirty="0">
                <a:solidFill>
                  <a:srgbClr val="B6004C"/>
                </a:solidFill>
                <a:latin typeface="Arial"/>
                <a:cs typeface="Arial"/>
              </a:rPr>
              <a:t>I </a:t>
            </a:r>
            <a:r>
              <a:rPr sz="800" b="1" spc="-5" dirty="0">
                <a:solidFill>
                  <a:srgbClr val="B6004C"/>
                </a:solidFill>
                <a:latin typeface="Arial"/>
                <a:cs typeface="Arial"/>
              </a:rPr>
              <a:t>Ó N</a:t>
            </a:r>
            <a:r>
              <a:rPr lang="es-ES_tradnl" sz="800" b="1" spc="-5" dirty="0">
                <a:solidFill>
                  <a:srgbClr val="B6004C"/>
                </a:solidFill>
                <a:latin typeface="Arial"/>
                <a:cs typeface="Arial"/>
              </a:rPr>
              <a:t>  </a:t>
            </a:r>
            <a:r>
              <a:rPr lang="es-ES" sz="800" b="1" spc="-5" dirty="0">
                <a:solidFill>
                  <a:srgbClr val="B6004C"/>
                </a:solidFill>
                <a:latin typeface="Arial"/>
                <a:cs typeface="Arial"/>
              </a:rPr>
              <a:t>P A R A  T O D O S</a:t>
            </a:r>
            <a:endParaRPr sz="800" b="1" dirty="0">
              <a:solidFill>
                <a:srgbClr val="B6004C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2635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78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21" descr="MAGENTA.png">
            <a:extLst>
              <a:ext uri="{FF2B5EF4-FFF2-40B4-BE49-F238E27FC236}">
                <a16:creationId xmlns:a16="http://schemas.microsoft.com/office/drawing/2014/main" id="{050975CF-360D-FB40-8F96-719A5FECB4A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26" y="260487"/>
            <a:ext cx="227841" cy="221463"/>
          </a:xfrm>
          <a:prstGeom prst="rect">
            <a:avLst/>
          </a:prstGeom>
        </p:spPr>
      </p:pic>
      <p:sp>
        <p:nvSpPr>
          <p:cNvPr id="10" name="object 3">
            <a:extLst>
              <a:ext uri="{FF2B5EF4-FFF2-40B4-BE49-F238E27FC236}">
                <a16:creationId xmlns:a16="http://schemas.microsoft.com/office/drawing/2014/main" id="{0391E340-98A5-9142-8506-C373BF3384E1}"/>
              </a:ext>
            </a:extLst>
          </p:cNvPr>
          <p:cNvSpPr txBox="1"/>
          <p:nvPr userDrawn="1"/>
        </p:nvSpPr>
        <p:spPr>
          <a:xfrm>
            <a:off x="677673" y="274202"/>
            <a:ext cx="2809054" cy="1728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" marR="5080" indent="-12065" algn="dist">
              <a:lnSpc>
                <a:spcPct val="130000"/>
              </a:lnSpc>
              <a:spcBef>
                <a:spcPts val="100"/>
              </a:spcBef>
            </a:pPr>
            <a:r>
              <a:rPr sz="800" b="1" dirty="0">
                <a:solidFill>
                  <a:srgbClr val="B6004C"/>
                </a:solidFill>
                <a:latin typeface="Arial"/>
                <a:cs typeface="Arial"/>
              </a:rPr>
              <a:t>I </a:t>
            </a:r>
            <a:r>
              <a:rPr sz="800" b="1" spc="-5" dirty="0">
                <a:solidFill>
                  <a:srgbClr val="B6004C"/>
                </a:solidFill>
                <a:latin typeface="Arial"/>
                <a:cs typeface="Arial"/>
              </a:rPr>
              <a:t>N F O R M A C </a:t>
            </a:r>
            <a:r>
              <a:rPr sz="800" b="1" dirty="0">
                <a:solidFill>
                  <a:srgbClr val="B6004C"/>
                </a:solidFill>
                <a:latin typeface="Arial"/>
                <a:cs typeface="Arial"/>
              </a:rPr>
              <a:t>I </a:t>
            </a:r>
            <a:r>
              <a:rPr sz="800" b="1" spc="-5" dirty="0">
                <a:solidFill>
                  <a:srgbClr val="B6004C"/>
                </a:solidFill>
                <a:latin typeface="Arial"/>
                <a:cs typeface="Arial"/>
              </a:rPr>
              <a:t>Ó N</a:t>
            </a:r>
            <a:r>
              <a:rPr lang="es-ES_tradnl" sz="800" b="1" spc="-5" dirty="0">
                <a:solidFill>
                  <a:srgbClr val="B6004C"/>
                </a:solidFill>
                <a:latin typeface="Arial"/>
                <a:cs typeface="Arial"/>
              </a:rPr>
              <a:t>  </a:t>
            </a:r>
            <a:r>
              <a:rPr lang="es-ES" sz="800" b="1" spc="-5" dirty="0">
                <a:solidFill>
                  <a:srgbClr val="B6004C"/>
                </a:solidFill>
                <a:latin typeface="Arial"/>
                <a:cs typeface="Arial"/>
              </a:rPr>
              <a:t>P A R A  T O D O S</a:t>
            </a:r>
            <a:endParaRPr sz="800" b="1" dirty="0">
              <a:solidFill>
                <a:srgbClr val="B6004C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226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21" descr="MAGENTA.png">
            <a:extLst>
              <a:ext uri="{FF2B5EF4-FFF2-40B4-BE49-F238E27FC236}">
                <a16:creationId xmlns:a16="http://schemas.microsoft.com/office/drawing/2014/main" id="{050975CF-360D-FB40-8F96-719A5FECB4A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26" y="260487"/>
            <a:ext cx="227841" cy="221463"/>
          </a:xfrm>
          <a:prstGeom prst="rect">
            <a:avLst/>
          </a:prstGeom>
        </p:spPr>
      </p:pic>
      <p:sp>
        <p:nvSpPr>
          <p:cNvPr id="10" name="object 3">
            <a:extLst>
              <a:ext uri="{FF2B5EF4-FFF2-40B4-BE49-F238E27FC236}">
                <a16:creationId xmlns:a16="http://schemas.microsoft.com/office/drawing/2014/main" id="{0391E340-98A5-9142-8506-C373BF3384E1}"/>
              </a:ext>
            </a:extLst>
          </p:cNvPr>
          <p:cNvSpPr txBox="1"/>
          <p:nvPr userDrawn="1"/>
        </p:nvSpPr>
        <p:spPr>
          <a:xfrm>
            <a:off x="677673" y="274202"/>
            <a:ext cx="2809054" cy="1728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" marR="5080" indent="-12065" algn="dist">
              <a:lnSpc>
                <a:spcPct val="130000"/>
              </a:lnSpc>
              <a:spcBef>
                <a:spcPts val="100"/>
              </a:spcBef>
            </a:pPr>
            <a:r>
              <a:rPr sz="800" b="1" dirty="0">
                <a:solidFill>
                  <a:srgbClr val="B6004C"/>
                </a:solidFill>
                <a:latin typeface="Arial"/>
                <a:cs typeface="Arial"/>
              </a:rPr>
              <a:t>I </a:t>
            </a:r>
            <a:r>
              <a:rPr sz="800" b="1" spc="-5" dirty="0">
                <a:solidFill>
                  <a:srgbClr val="B6004C"/>
                </a:solidFill>
                <a:latin typeface="Arial"/>
                <a:cs typeface="Arial"/>
              </a:rPr>
              <a:t>N F O R M A C </a:t>
            </a:r>
            <a:r>
              <a:rPr sz="800" b="1" dirty="0">
                <a:solidFill>
                  <a:srgbClr val="B6004C"/>
                </a:solidFill>
                <a:latin typeface="Arial"/>
                <a:cs typeface="Arial"/>
              </a:rPr>
              <a:t>I </a:t>
            </a:r>
            <a:r>
              <a:rPr sz="800" b="1" spc="-5" dirty="0">
                <a:solidFill>
                  <a:srgbClr val="B6004C"/>
                </a:solidFill>
                <a:latin typeface="Arial"/>
                <a:cs typeface="Arial"/>
              </a:rPr>
              <a:t>Ó N</a:t>
            </a:r>
            <a:r>
              <a:rPr lang="es-ES_tradnl" sz="800" b="1" spc="-5" dirty="0">
                <a:solidFill>
                  <a:srgbClr val="B6004C"/>
                </a:solidFill>
                <a:latin typeface="Arial"/>
                <a:cs typeface="Arial"/>
              </a:rPr>
              <a:t>  </a:t>
            </a:r>
            <a:r>
              <a:rPr lang="es-ES" sz="800" b="1" spc="-5" dirty="0">
                <a:solidFill>
                  <a:srgbClr val="B6004C"/>
                </a:solidFill>
                <a:latin typeface="Arial"/>
                <a:cs typeface="Arial"/>
              </a:rPr>
              <a:t>P A R A  T O D O S</a:t>
            </a:r>
            <a:endParaRPr sz="800" b="1" dirty="0">
              <a:solidFill>
                <a:srgbClr val="B6004C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134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553"/>
          <p:cNvSpPr txBox="1">
            <a:spLocks/>
          </p:cNvSpPr>
          <p:nvPr/>
        </p:nvSpPr>
        <p:spPr>
          <a:xfrm>
            <a:off x="3183765" y="1713445"/>
            <a:ext cx="5564057" cy="360226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125"/>
              </a:spcBef>
              <a:buNone/>
            </a:pPr>
            <a:r>
              <a:rPr lang="es-EC" b="1" dirty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Encuesta Nacional de Uso del Tiempo </a:t>
            </a:r>
            <a:r>
              <a:rPr lang="es-EC" b="1" dirty="0" smtClean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 DANE</a:t>
            </a:r>
            <a:endParaRPr lang="es-ES" sz="2800" b="1" dirty="0">
              <a:solidFill>
                <a:srgbClr val="B6004C"/>
              </a:solidFill>
              <a:cs typeface="Arial" panose="020B0604020202020204" pitchFamily="34" charset="0"/>
            </a:endParaRPr>
          </a:p>
          <a:p>
            <a:pPr marL="0" indent="0" algn="r">
              <a:buNone/>
            </a:pPr>
            <a:r>
              <a:rPr lang="en-US" sz="2800" dirty="0"/>
              <a:t>  </a:t>
            </a:r>
            <a:endParaRPr lang="es-ES_tradnl" sz="2800" dirty="0" smtClean="0"/>
          </a:p>
          <a:p>
            <a:pPr marL="0" indent="0" algn="r">
              <a:buNone/>
            </a:pPr>
            <a:r>
              <a:rPr lang="en-US" sz="2400" dirty="0"/>
              <a:t>Prof. </a:t>
            </a:r>
            <a:r>
              <a:rPr lang="en-US" sz="2400" b="1" dirty="0"/>
              <a:t>Juan Daniel Oviedo</a:t>
            </a:r>
          </a:p>
          <a:p>
            <a:pPr marL="0" indent="0" algn="r">
              <a:buNone/>
            </a:pPr>
            <a:endParaRPr lang="en-US" sz="4000" b="1" dirty="0"/>
          </a:p>
          <a:p>
            <a:pPr marL="0" indent="0" algn="r">
              <a:buNone/>
            </a:pPr>
            <a:r>
              <a:rPr lang="en-US" sz="1800" dirty="0" err="1"/>
              <a:t>Jueves</a:t>
            </a:r>
            <a:r>
              <a:rPr lang="en-US" sz="1800" dirty="0"/>
              <a:t>, 11 de </a:t>
            </a:r>
            <a:r>
              <a:rPr lang="en-US" sz="1800" dirty="0" err="1" smtClean="0"/>
              <a:t>julio</a:t>
            </a:r>
            <a:r>
              <a:rPr lang="en-US" sz="1800" dirty="0"/>
              <a:t>, </a:t>
            </a:r>
            <a:r>
              <a:rPr lang="en-US" sz="1800" dirty="0" smtClean="0"/>
              <a:t>14:00-15</a:t>
            </a:r>
            <a:r>
              <a:rPr lang="en-US" sz="1800" dirty="0"/>
              <a:t>:</a:t>
            </a:r>
            <a:r>
              <a:rPr lang="en-US" sz="1800" dirty="0" smtClean="0"/>
              <a:t>15</a:t>
            </a:r>
            <a:endParaRPr lang="en-US" sz="1800" dirty="0"/>
          </a:p>
          <a:p>
            <a:pPr marL="0" indent="0" algn="r">
              <a:spcBef>
                <a:spcPts val="125"/>
              </a:spcBef>
              <a:buFont typeface="Arial"/>
              <a:buNone/>
            </a:pPr>
            <a:endParaRPr lang="es-ES" sz="3600" b="1" dirty="0">
              <a:solidFill>
                <a:srgbClr val="B6004B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194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898"/>
          <p:cNvSpPr txBox="1"/>
          <p:nvPr/>
        </p:nvSpPr>
        <p:spPr>
          <a:xfrm>
            <a:off x="287125" y="672229"/>
            <a:ext cx="6190092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s-CO" b="1" dirty="0">
                <a:solidFill>
                  <a:srgbClr val="B6004B"/>
                </a:solidFill>
                <a:cs typeface="Arial"/>
              </a:rPr>
              <a:t>4. Principales resultados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C9B2113-3D69-AF46-B290-6B2DBB21B9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5" r="66431" b="3420"/>
          <a:stretch/>
        </p:blipFill>
        <p:spPr>
          <a:xfrm>
            <a:off x="5672666" y="0"/>
            <a:ext cx="3471333" cy="517103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12692BE3-135A-0A48-A091-D66A322F692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71" t="3131" r="2842" b="5330"/>
          <a:stretch/>
        </p:blipFill>
        <p:spPr>
          <a:xfrm>
            <a:off x="287125" y="1352094"/>
            <a:ext cx="4823514" cy="355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662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A1E9F5E-D96B-498A-BC74-AF80EB3DE4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4603340"/>
              </p:ext>
            </p:extLst>
          </p:nvPr>
        </p:nvGraphicFramePr>
        <p:xfrm>
          <a:off x="292100" y="863600"/>
          <a:ext cx="8597900" cy="3848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0D5592B7-656A-4738-8CAD-A735913729D0}"/>
              </a:ext>
            </a:extLst>
          </p:cNvPr>
          <p:cNvSpPr txBox="1"/>
          <p:nvPr/>
        </p:nvSpPr>
        <p:spPr>
          <a:xfrm>
            <a:off x="292100" y="498904"/>
            <a:ext cx="8407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500" b="1" dirty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Gráfico </a:t>
            </a:r>
            <a:r>
              <a:rPr lang="es-MX" sz="1500" b="1" dirty="0" smtClean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0. </a:t>
            </a:r>
            <a:r>
              <a:rPr lang="es-MX" sz="1500" b="1" dirty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Tiempo diario promedio por participante en los grandes grupos de actividades, por sexo (hh:mm). Total nacional, 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1C294C28-E231-4844-A098-C9C7AAF213C7}"/>
              </a:ext>
            </a:extLst>
          </p:cNvPr>
          <p:cNvSpPr/>
          <p:nvPr/>
        </p:nvSpPr>
        <p:spPr>
          <a:xfrm>
            <a:off x="-199481" y="4887094"/>
            <a:ext cx="2294218" cy="2383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5800" indent="342900" algn="just">
              <a:lnSpc>
                <a:spcPct val="115000"/>
              </a:lnSpc>
            </a:pPr>
            <a:r>
              <a:rPr lang="es-CO" sz="825" b="1" dirty="0">
                <a:solidFill>
                  <a:srgbClr val="000000"/>
                </a:solidFill>
                <a:latin typeface="Segoe UI" panose="020B0502040204020203" pitchFamily="34" charset="0"/>
                <a:ea typeface="Quattrocento Sans"/>
              </a:rPr>
              <a:t>Fuente: </a:t>
            </a:r>
            <a:r>
              <a:rPr lang="es-CO" sz="825" dirty="0">
                <a:solidFill>
                  <a:srgbClr val="000000"/>
                </a:solidFill>
                <a:latin typeface="Segoe UI" panose="020B0502040204020203" pitchFamily="34" charset="0"/>
                <a:ea typeface="Quattrocento Sans"/>
              </a:rPr>
              <a:t>DANE – ENUT </a:t>
            </a:r>
            <a:endParaRPr lang="es-CO" sz="825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8684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DE176348-91AC-1F49-880A-28EB069C3E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1300382"/>
              </p:ext>
            </p:extLst>
          </p:nvPr>
        </p:nvGraphicFramePr>
        <p:xfrm>
          <a:off x="433190" y="1189438"/>
          <a:ext cx="8610602" cy="4068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:a16="http://schemas.microsoft.com/office/drawing/2014/main" id="{0C86729D-56EE-8F42-940F-59847DAF9254}"/>
              </a:ext>
            </a:extLst>
          </p:cNvPr>
          <p:cNvSpPr/>
          <p:nvPr/>
        </p:nvSpPr>
        <p:spPr>
          <a:xfrm>
            <a:off x="228979" y="652726"/>
            <a:ext cx="73840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Gráfico 1. Tiempo diario promedio por participante en los grandes grupos de actividades, por sexo (hh:mm). Total nacional, 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C350E9E-869F-0D4B-BEFA-6FE204B0B326}"/>
              </a:ext>
            </a:extLst>
          </p:cNvPr>
          <p:cNvSpPr/>
          <p:nvPr/>
        </p:nvSpPr>
        <p:spPr>
          <a:xfrm>
            <a:off x="297169" y="4669997"/>
            <a:ext cx="3058873" cy="251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270" algn="just">
              <a:lnSpc>
                <a:spcPct val="115000"/>
              </a:lnSpc>
              <a:spcAft>
                <a:spcPts val="0"/>
              </a:spcAft>
            </a:pPr>
            <a:r>
              <a:rPr lang="es-CO" sz="900" b="1" dirty="0">
                <a:solidFill>
                  <a:srgbClr val="000000"/>
                </a:solidFill>
                <a:latin typeface="Segoe UI" panose="020B0502040204020203" pitchFamily="34" charset="0"/>
                <a:ea typeface="Quattrocento Sans"/>
              </a:rPr>
              <a:t>Fuente: </a:t>
            </a:r>
            <a:r>
              <a:rPr lang="es-CO" sz="900" dirty="0">
                <a:solidFill>
                  <a:srgbClr val="000000"/>
                </a:solidFill>
                <a:latin typeface="Segoe UI" panose="020B0502040204020203" pitchFamily="34" charset="0"/>
                <a:ea typeface="Quattrocento Sans"/>
              </a:rPr>
              <a:t>DANE – </a:t>
            </a:r>
            <a:r>
              <a:rPr lang="es-CO" sz="900" dirty="0" smtClean="0">
                <a:solidFill>
                  <a:srgbClr val="000000"/>
                </a:solidFill>
                <a:latin typeface="Segoe UI" panose="020B0502040204020203" pitchFamily="34" charset="0"/>
                <a:ea typeface="Quattrocento Sans"/>
              </a:rPr>
              <a:t>ENUT   </a:t>
            </a:r>
            <a:endParaRPr lang="es-CO" sz="9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91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0C86729D-56EE-8F42-940F-59847DAF9254}"/>
              </a:ext>
            </a:extLst>
          </p:cNvPr>
          <p:cNvSpPr/>
          <p:nvPr/>
        </p:nvSpPr>
        <p:spPr>
          <a:xfrm>
            <a:off x="194883" y="669772"/>
            <a:ext cx="73840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Gráfico 2. Tiempo diario promedio por participante en los grandes grupos de actividades, por sexo (hh:mm). Cabecera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C350E9E-869F-0D4B-BEFA-6FE204B0B326}"/>
              </a:ext>
            </a:extLst>
          </p:cNvPr>
          <p:cNvSpPr/>
          <p:nvPr/>
        </p:nvSpPr>
        <p:spPr>
          <a:xfrm>
            <a:off x="280122" y="4669997"/>
            <a:ext cx="1370558" cy="238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270" algn="just">
              <a:lnSpc>
                <a:spcPct val="115000"/>
              </a:lnSpc>
              <a:spcAft>
                <a:spcPts val="0"/>
              </a:spcAft>
            </a:pPr>
            <a:r>
              <a:rPr lang="es-CO" sz="900" b="1" dirty="0">
                <a:solidFill>
                  <a:srgbClr val="000000"/>
                </a:solidFill>
                <a:latin typeface="Segoe UI" panose="020B0502040204020203" pitchFamily="34" charset="0"/>
                <a:ea typeface="Quattrocento Sans"/>
              </a:rPr>
              <a:t>Fuente: </a:t>
            </a:r>
            <a:r>
              <a:rPr lang="es-CO" sz="900" dirty="0">
                <a:solidFill>
                  <a:srgbClr val="000000"/>
                </a:solidFill>
                <a:latin typeface="Segoe UI" panose="020B0502040204020203" pitchFamily="34" charset="0"/>
                <a:ea typeface="Quattrocento Sans"/>
              </a:rPr>
              <a:t>DANE – ENUT </a:t>
            </a:r>
            <a:endParaRPr lang="es-CO" sz="9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43EE502C-8179-4642-81AB-172FDF54A4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1130358"/>
              </p:ext>
            </p:extLst>
          </p:nvPr>
        </p:nvGraphicFramePr>
        <p:xfrm>
          <a:off x="288100" y="1130507"/>
          <a:ext cx="8693062" cy="4283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80070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0C86729D-56EE-8F42-940F-59847DAF9254}"/>
              </a:ext>
            </a:extLst>
          </p:cNvPr>
          <p:cNvSpPr/>
          <p:nvPr/>
        </p:nvSpPr>
        <p:spPr>
          <a:xfrm>
            <a:off x="263074" y="641706"/>
            <a:ext cx="73840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Gráfico 3. Tiempo diario promedio por participante en los grandes grupos de actividades, por sexo (hh:mm). Centros poblados y rural disperso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C350E9E-869F-0D4B-BEFA-6FE204B0B326}"/>
              </a:ext>
            </a:extLst>
          </p:cNvPr>
          <p:cNvSpPr/>
          <p:nvPr/>
        </p:nvSpPr>
        <p:spPr>
          <a:xfrm>
            <a:off x="263074" y="4669997"/>
            <a:ext cx="1370558" cy="238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270" algn="just">
              <a:lnSpc>
                <a:spcPct val="115000"/>
              </a:lnSpc>
              <a:spcAft>
                <a:spcPts val="0"/>
              </a:spcAft>
            </a:pPr>
            <a:r>
              <a:rPr lang="es-CO" sz="900" b="1" dirty="0">
                <a:solidFill>
                  <a:srgbClr val="000000"/>
                </a:solidFill>
                <a:latin typeface="Segoe UI" panose="020B0502040204020203" pitchFamily="34" charset="0"/>
                <a:ea typeface="Quattrocento Sans"/>
              </a:rPr>
              <a:t>Fuente: </a:t>
            </a:r>
            <a:r>
              <a:rPr lang="es-CO" sz="900" dirty="0">
                <a:solidFill>
                  <a:srgbClr val="000000"/>
                </a:solidFill>
                <a:latin typeface="Segoe UI" panose="020B0502040204020203" pitchFamily="34" charset="0"/>
                <a:ea typeface="Quattrocento Sans"/>
              </a:rPr>
              <a:t>DANE – ENUT </a:t>
            </a:r>
            <a:endParaRPr lang="es-CO" sz="9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77A1407F-3B44-D040-AADD-D6095379D8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2069488"/>
              </p:ext>
            </p:extLst>
          </p:nvPr>
        </p:nvGraphicFramePr>
        <p:xfrm>
          <a:off x="263074" y="986311"/>
          <a:ext cx="8880925" cy="41898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36375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18">
            <a:extLst>
              <a:ext uri="{FF2B5EF4-FFF2-40B4-BE49-F238E27FC236}">
                <a16:creationId xmlns:a16="http://schemas.microsoft.com/office/drawing/2014/main" id="{AA9340E5-2808-CA4E-8F69-7249527CB167}"/>
              </a:ext>
            </a:extLst>
          </p:cNvPr>
          <p:cNvSpPr txBox="1"/>
          <p:nvPr/>
        </p:nvSpPr>
        <p:spPr>
          <a:xfrm>
            <a:off x="5359610" y="4892957"/>
            <a:ext cx="5038768" cy="150284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4099"/>
              </a:lnSpc>
              <a:spcBef>
                <a:spcPts val="55"/>
              </a:spcBef>
            </a:pPr>
            <a:r>
              <a:rPr sz="900" spc="15" dirty="0">
                <a:solidFill>
                  <a:srgbClr val="404040"/>
                </a:solidFill>
                <a:latin typeface="Arial"/>
                <a:cs typeface="Arial"/>
              </a:rPr>
              <a:t>Fuente: </a:t>
            </a:r>
            <a:r>
              <a:rPr sz="900" spc="10" dirty="0" smtClean="0">
                <a:solidFill>
                  <a:srgbClr val="404040"/>
                </a:solidFill>
                <a:latin typeface="Arial"/>
                <a:cs typeface="Arial"/>
              </a:rPr>
              <a:t>DANE</a:t>
            </a:r>
            <a:r>
              <a:rPr lang="es-ES_tradnl" sz="900" spc="10" dirty="0" smtClean="0">
                <a:solidFill>
                  <a:srgbClr val="404040"/>
                </a:solidFill>
                <a:latin typeface="Arial"/>
                <a:cs typeface="Arial"/>
              </a:rPr>
              <a:t>. Gran Encuesta Integrada de Hogares GEIH 2012-2018</a:t>
            </a:r>
            <a:endParaRPr sz="900" dirty="0">
              <a:solidFill>
                <a:srgbClr val="404040"/>
              </a:solidFill>
              <a:latin typeface="Arial"/>
              <a:cs typeface="Arial"/>
            </a:endParaRP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/>
          </p:nvPr>
        </p:nvGraphicFramePr>
        <p:xfrm>
          <a:off x="0" y="1069769"/>
          <a:ext cx="7143292" cy="37211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Llamada rectangular redondeada 1"/>
          <p:cNvSpPr/>
          <p:nvPr/>
        </p:nvSpPr>
        <p:spPr>
          <a:xfrm>
            <a:off x="7057015" y="2958353"/>
            <a:ext cx="1924939" cy="1468098"/>
          </a:xfrm>
          <a:prstGeom prst="wedgeRoundRectCallout">
            <a:avLst>
              <a:gd name="adj1" fmla="val -75718"/>
              <a:gd name="adj2" fmla="val -34461"/>
              <a:gd name="adj3" fmla="val 16667"/>
            </a:avLst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s-CO" sz="1200" dirty="0" smtClean="0"/>
              <a:t>Incidencia fluctúa entre:</a:t>
            </a:r>
          </a:p>
          <a:p>
            <a:r>
              <a:rPr lang="es-CO" sz="1200" dirty="0" smtClean="0"/>
              <a:t>MAX=49.0% si el jefe de hogar es desocupado</a:t>
            </a:r>
          </a:p>
          <a:p>
            <a:endParaRPr lang="es-CO" sz="1200" dirty="0" smtClean="0"/>
          </a:p>
          <a:p>
            <a:r>
              <a:rPr lang="es-CO" sz="1200" dirty="0" smtClean="0"/>
              <a:t>MIN=5.9% si el jefe de hogar tiene título universitario</a:t>
            </a:r>
            <a:endParaRPr lang="es-CO" sz="1200" dirty="0"/>
          </a:p>
        </p:txBody>
      </p:sp>
      <p:cxnSp>
        <p:nvCxnSpPr>
          <p:cNvPr id="4" name="Conector recto de flecha 3"/>
          <p:cNvCxnSpPr/>
          <p:nvPr/>
        </p:nvCxnSpPr>
        <p:spPr>
          <a:xfrm>
            <a:off x="4948518" y="2664704"/>
            <a:ext cx="699247" cy="0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5583217" y="2535611"/>
            <a:ext cx="24635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dirty="0" smtClean="0"/>
              <a:t>33% pobreza de </a:t>
            </a:r>
          </a:p>
          <a:p>
            <a:r>
              <a:rPr lang="es-CO" sz="1100" dirty="0" smtClean="0"/>
              <a:t>ingresos (ENUT)</a:t>
            </a:r>
            <a:endParaRPr lang="es-CO" sz="1100" dirty="0"/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4907279" y="3903631"/>
            <a:ext cx="699247" cy="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5541978" y="3774538"/>
            <a:ext cx="24635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dirty="0" smtClean="0"/>
              <a:t>18% pobreza de </a:t>
            </a:r>
          </a:p>
          <a:p>
            <a:r>
              <a:rPr lang="es-CO" sz="1100" dirty="0" smtClean="0"/>
              <a:t>tiempo (ENUT)</a:t>
            </a:r>
            <a:endParaRPr lang="es-CO" sz="1100" dirty="0"/>
          </a:p>
        </p:txBody>
      </p:sp>
      <p:sp>
        <p:nvSpPr>
          <p:cNvPr id="12" name="object 898"/>
          <p:cNvSpPr txBox="1"/>
          <p:nvPr/>
        </p:nvSpPr>
        <p:spPr>
          <a:xfrm>
            <a:off x="441702" y="515771"/>
            <a:ext cx="8943598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s-ES" sz="1600" b="1" dirty="0" smtClean="0">
                <a:solidFill>
                  <a:srgbClr val="B6004B"/>
                </a:solidFill>
                <a:cs typeface="Arial"/>
              </a:rPr>
              <a:t>Gráfico 4. Incidencia </a:t>
            </a:r>
            <a:r>
              <a:rPr lang="es-ES" sz="1600" b="1" dirty="0" smtClean="0">
                <a:solidFill>
                  <a:srgbClr val="B6004B"/>
                </a:solidFill>
                <a:cs typeface="Arial"/>
              </a:rPr>
              <a:t>de </a:t>
            </a:r>
            <a:r>
              <a:rPr lang="es-ES" sz="1600" b="1" dirty="0">
                <a:solidFill>
                  <a:srgbClr val="B6004B"/>
                </a:solidFill>
                <a:cs typeface="Arial"/>
              </a:rPr>
              <a:t>p</a:t>
            </a:r>
            <a:r>
              <a:rPr lang="es-ES" sz="1600" b="1" dirty="0" smtClean="0">
                <a:solidFill>
                  <a:srgbClr val="B6004B"/>
                </a:solidFill>
                <a:cs typeface="Arial"/>
              </a:rPr>
              <a:t>obreza </a:t>
            </a:r>
            <a:r>
              <a:rPr lang="es-ES" sz="1600" b="1" dirty="0" smtClean="0">
                <a:solidFill>
                  <a:srgbClr val="B6004B"/>
                </a:solidFill>
                <a:cs typeface="Arial"/>
              </a:rPr>
              <a:t>monetaria (GEIH) 2012-2018 vs incidencia de pobreza de ingreso y de tiempo (ENUT)</a:t>
            </a:r>
            <a:endParaRPr lang="es-ES" sz="1200" dirty="0">
              <a:solidFill>
                <a:srgbClr val="B6004B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11200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0C86729D-56EE-8F42-940F-59847DAF9254}"/>
              </a:ext>
            </a:extLst>
          </p:cNvPr>
          <p:cNvSpPr/>
          <p:nvPr/>
        </p:nvSpPr>
        <p:spPr>
          <a:xfrm>
            <a:off x="263074" y="641706"/>
            <a:ext cx="86136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Gráfico </a:t>
            </a:r>
            <a:r>
              <a:rPr lang="es-MX" sz="1600" b="1" dirty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  <a:r>
              <a:rPr lang="es-MX" sz="1600" b="1" dirty="0" smtClean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s-MX" sz="1600" b="1" dirty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Tiempo diario promedio dedicado actividades de trabajo comprendidas y no comprendidas en SCN, Total </a:t>
            </a:r>
            <a:r>
              <a:rPr lang="es-MX" sz="1600" b="1" dirty="0" smtClean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Nacional- </a:t>
            </a:r>
            <a:r>
              <a:rPr lang="es-MX" sz="1600" b="1" dirty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lang="es-MX" sz="1600" b="1" dirty="0" smtClean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omparativo por sexo  </a:t>
            </a:r>
            <a:r>
              <a:rPr lang="es-MX" sz="1600" b="1" dirty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 tipo de hogar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C350E9E-869F-0D4B-BEFA-6FE204B0B326}"/>
              </a:ext>
            </a:extLst>
          </p:cNvPr>
          <p:cNvSpPr/>
          <p:nvPr/>
        </p:nvSpPr>
        <p:spPr>
          <a:xfrm>
            <a:off x="263074" y="4541490"/>
            <a:ext cx="8613640" cy="37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270" algn="just">
              <a:lnSpc>
                <a:spcPct val="115000"/>
              </a:lnSpc>
              <a:spcAft>
                <a:spcPts val="0"/>
              </a:spcAft>
            </a:pPr>
            <a:r>
              <a:rPr lang="es-CO" sz="800" dirty="0"/>
              <a:t>Nota: para el tipo de hogar monoparental (hombre/mujer) se toma en cuenta el tiempo dedicado por otras mujeres y otros hombres del hogar. </a:t>
            </a:r>
            <a:endParaRPr lang="es-CO" sz="800" dirty="0" smtClean="0"/>
          </a:p>
          <a:p>
            <a:pPr indent="-1270" algn="just">
              <a:lnSpc>
                <a:spcPct val="115000"/>
              </a:lnSpc>
              <a:spcAft>
                <a:spcPts val="0"/>
              </a:spcAft>
            </a:pPr>
            <a:r>
              <a:rPr lang="es-CO" sz="800" b="1" dirty="0" smtClean="0">
                <a:solidFill>
                  <a:srgbClr val="000000"/>
                </a:solidFill>
                <a:latin typeface="Segoe UI" panose="020B0502040204020203" pitchFamily="34" charset="0"/>
                <a:ea typeface="Quattrocento Sans"/>
              </a:rPr>
              <a:t>Fuente</a:t>
            </a:r>
            <a:r>
              <a:rPr lang="es-CO" sz="800" b="1" dirty="0">
                <a:solidFill>
                  <a:srgbClr val="000000"/>
                </a:solidFill>
                <a:latin typeface="Segoe UI" panose="020B0502040204020203" pitchFamily="34" charset="0"/>
                <a:ea typeface="Quattrocento Sans"/>
              </a:rPr>
              <a:t>: </a:t>
            </a:r>
            <a:r>
              <a:rPr lang="es-CO" sz="800" dirty="0">
                <a:solidFill>
                  <a:srgbClr val="000000"/>
                </a:solidFill>
                <a:latin typeface="Segoe UI" panose="020B0502040204020203" pitchFamily="34" charset="0"/>
                <a:ea typeface="Quattrocento Sans"/>
              </a:rPr>
              <a:t>DANE – </a:t>
            </a:r>
            <a:r>
              <a:rPr lang="es-CO" sz="800" dirty="0" smtClean="0">
                <a:solidFill>
                  <a:srgbClr val="000000"/>
                </a:solidFill>
                <a:latin typeface="Segoe UI" panose="020B0502040204020203" pitchFamily="34" charset="0"/>
                <a:ea typeface="Quattrocento Sans"/>
              </a:rPr>
              <a:t>ENUT (2016-2017) </a:t>
            </a:r>
            <a:endParaRPr lang="es-CO" sz="8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830266"/>
              </p:ext>
            </p:extLst>
          </p:nvPr>
        </p:nvGraphicFramePr>
        <p:xfrm>
          <a:off x="-3" y="1355676"/>
          <a:ext cx="9144002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72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/>
                        <a:t>Hombres </a:t>
                      </a:r>
                      <a:endParaRPr lang="es-CO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/>
                        <a:t>Mujeres</a:t>
                      </a:r>
                      <a:r>
                        <a:rPr lang="es-CO" sz="1100" baseline="0" dirty="0" smtClean="0"/>
                        <a:t> </a:t>
                      </a:r>
                      <a:endParaRPr lang="es-CO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Grá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8610583"/>
              </p:ext>
            </p:extLst>
          </p:nvPr>
        </p:nvGraphicFramePr>
        <p:xfrm>
          <a:off x="0" y="1653701"/>
          <a:ext cx="4659549" cy="2887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Grá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7138044"/>
              </p:ext>
            </p:extLst>
          </p:nvPr>
        </p:nvGraphicFramePr>
        <p:xfrm>
          <a:off x="4484451" y="1807629"/>
          <a:ext cx="4659548" cy="2753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3528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/>
          <p:cNvGraphicFramePr>
            <a:graphicFrameLocks/>
          </p:cNvGraphicFramePr>
          <p:nvPr>
            <p:extLst/>
          </p:nvPr>
        </p:nvGraphicFramePr>
        <p:xfrm>
          <a:off x="395444" y="1192823"/>
          <a:ext cx="380455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Gráfico 2"/>
          <p:cNvGraphicFramePr>
            <a:graphicFrameLocks/>
          </p:cNvGraphicFramePr>
          <p:nvPr>
            <p:extLst/>
          </p:nvPr>
        </p:nvGraphicFramePr>
        <p:xfrm>
          <a:off x="4668924" y="1211873"/>
          <a:ext cx="4005943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ángulo 5"/>
          <p:cNvSpPr/>
          <p:nvPr/>
        </p:nvSpPr>
        <p:spPr>
          <a:xfrm>
            <a:off x="1085953" y="4068904"/>
            <a:ext cx="7165941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buClr>
                <a:srgbClr val="B6004B"/>
              </a:buClr>
            </a:pPr>
            <a:r>
              <a:rPr lang="es-CO" sz="1200" dirty="0" smtClean="0">
                <a:solidFill>
                  <a:srgbClr val="222222"/>
                </a:solidFill>
              </a:rPr>
              <a:t>Diferencias en los patrones de uso del tiempo se observan desde la infancia y la adolescencia. Las </a:t>
            </a:r>
            <a:r>
              <a:rPr lang="es-CO" sz="1200" b="1" dirty="0" smtClean="0">
                <a:solidFill>
                  <a:srgbClr val="222222"/>
                </a:solidFill>
              </a:rPr>
              <a:t>mujeres asumen un mayor número de horas en trabajo no comprendido en el SCN</a:t>
            </a:r>
            <a:r>
              <a:rPr lang="es-CO" sz="1200" dirty="0" smtClean="0">
                <a:solidFill>
                  <a:srgbClr val="222222"/>
                </a:solidFill>
              </a:rPr>
              <a:t>, es decir, en trabajo de cuidado no remunerado. </a:t>
            </a:r>
            <a:endParaRPr lang="es-ES" sz="1200" dirty="0">
              <a:solidFill>
                <a:srgbClr val="222222"/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C86729D-56EE-8F42-940F-59847DAF9254}"/>
              </a:ext>
            </a:extLst>
          </p:cNvPr>
          <p:cNvSpPr/>
          <p:nvPr/>
        </p:nvSpPr>
        <p:spPr>
          <a:xfrm>
            <a:off x="307746" y="522063"/>
            <a:ext cx="86136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Gráfico </a:t>
            </a:r>
            <a:r>
              <a:rPr lang="es-MX" sz="1600" b="1" dirty="0" smtClean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6. </a:t>
            </a:r>
            <a:r>
              <a:rPr lang="es-MX" sz="1600" b="1" dirty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Tiempo diario promedio dedicado actividades de trabajo comprendidas y no comprendidas en SCN, Total </a:t>
            </a:r>
            <a:r>
              <a:rPr lang="es-MX" sz="1600" b="1" dirty="0" smtClean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Nacional- </a:t>
            </a:r>
            <a:r>
              <a:rPr lang="es-MX" sz="1600" b="1" dirty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lang="es-MX" sz="1600" b="1" dirty="0" smtClean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omparativo por sexo  </a:t>
            </a:r>
            <a:r>
              <a:rPr lang="es-MX" sz="1600" b="1" dirty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 </a:t>
            </a:r>
            <a:r>
              <a:rPr lang="es-MX" sz="1600" b="1" dirty="0" smtClean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grupo </a:t>
            </a:r>
            <a:r>
              <a:rPr lang="es-MX" sz="1600" b="1" dirty="0" err="1" smtClean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etaio</a:t>
            </a:r>
            <a:endParaRPr lang="es-MX" sz="1600" b="1" dirty="0">
              <a:solidFill>
                <a:srgbClr val="B6004C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57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900">
            <a:extLst>
              <a:ext uri="{FF2B5EF4-FFF2-40B4-BE49-F238E27FC236}">
                <a16:creationId xmlns:a16="http://schemas.microsoft.com/office/drawing/2014/main" id="{CB6B4C1E-12B3-42C5-A111-B0C2ED662D25}"/>
              </a:ext>
            </a:extLst>
          </p:cNvPr>
          <p:cNvSpPr txBox="1">
            <a:spLocks/>
          </p:cNvSpPr>
          <p:nvPr/>
        </p:nvSpPr>
        <p:spPr>
          <a:xfrm>
            <a:off x="255712" y="713338"/>
            <a:ext cx="8723188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2450" b="1" i="0">
                <a:solidFill>
                  <a:srgbClr val="189447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 lvl="0">
              <a:defRPr/>
            </a:pPr>
            <a:r>
              <a:rPr lang="es-CO" sz="1600" kern="0" spc="95" dirty="0" smtClean="0">
                <a:solidFill>
                  <a:srgbClr val="B6004B"/>
                </a:solidFill>
                <a:latin typeface="+mn-lt"/>
                <a:cs typeface="Arial" pitchFamily="34" charset="0"/>
              </a:rPr>
              <a:t>Gráfico 7. Tiempo </a:t>
            </a:r>
            <a:r>
              <a:rPr lang="es-CO" sz="1600" kern="0" spc="95" dirty="0">
                <a:solidFill>
                  <a:srgbClr val="B6004B"/>
                </a:solidFill>
                <a:latin typeface="+mn-lt"/>
                <a:cs typeface="Arial" pitchFamily="34" charset="0"/>
              </a:rPr>
              <a:t>(</a:t>
            </a:r>
            <a:r>
              <a:rPr lang="es-CO" sz="1600" kern="0" spc="95" dirty="0" err="1">
                <a:solidFill>
                  <a:srgbClr val="B6004B"/>
                </a:solidFill>
                <a:latin typeface="+mn-lt"/>
                <a:cs typeface="Arial" pitchFamily="34" charset="0"/>
              </a:rPr>
              <a:t>hh:mm</a:t>
            </a:r>
            <a:r>
              <a:rPr lang="es-CO" sz="1600" kern="0" spc="95" dirty="0">
                <a:solidFill>
                  <a:srgbClr val="B6004B"/>
                </a:solidFill>
                <a:latin typeface="+mn-lt"/>
                <a:cs typeface="Arial" pitchFamily="34" charset="0"/>
              </a:rPr>
              <a:t>) en las actividades no comprendidas en el SCN, por sexo y funcionalidad</a:t>
            </a:r>
          </a:p>
          <a:p>
            <a:pPr marL="12700" lvl="0">
              <a:defRPr/>
            </a:pPr>
            <a:r>
              <a:rPr lang="es-CO" sz="1600" kern="0" dirty="0">
                <a:solidFill>
                  <a:srgbClr val="B6004B"/>
                </a:solidFill>
                <a:latin typeface="+mn-lt"/>
                <a:cs typeface="Arial" pitchFamily="34" charset="0"/>
              </a:rPr>
              <a:t>Total nacional</a:t>
            </a:r>
          </a:p>
        </p:txBody>
      </p:sp>
      <p:sp>
        <p:nvSpPr>
          <p:cNvPr id="10" name="11 Rectángulo"/>
          <p:cNvSpPr/>
          <p:nvPr/>
        </p:nvSpPr>
        <p:spPr>
          <a:xfrm>
            <a:off x="6252497" y="4636702"/>
            <a:ext cx="1494503" cy="1962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Fuente: DANE - ENUT</a:t>
            </a:r>
            <a:endParaRPr lang="es-MX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7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579463"/>
              </p:ext>
            </p:extLst>
          </p:nvPr>
        </p:nvGraphicFramePr>
        <p:xfrm>
          <a:off x="564845" y="1468676"/>
          <a:ext cx="7706958" cy="3168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052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8294" y="690250"/>
            <a:ext cx="833664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s-ES" sz="2400" b="1" baseline="30000" dirty="0" smtClean="0">
                <a:solidFill>
                  <a:srgbClr val="B6004B"/>
                </a:solidFill>
                <a:cs typeface="Arial"/>
              </a:rPr>
              <a:t>Gráfico 8. Tiempo  </a:t>
            </a:r>
            <a:r>
              <a:rPr lang="es-ES" sz="2400" b="1" baseline="30000" dirty="0">
                <a:solidFill>
                  <a:srgbClr val="B6004B"/>
                </a:solidFill>
                <a:cs typeface="Arial"/>
              </a:rPr>
              <a:t>(</a:t>
            </a:r>
            <a:r>
              <a:rPr lang="es-ES" sz="2400" b="1" baseline="30000" dirty="0" err="1">
                <a:solidFill>
                  <a:srgbClr val="B6004B"/>
                </a:solidFill>
                <a:cs typeface="Arial"/>
              </a:rPr>
              <a:t>hh:mm</a:t>
            </a:r>
            <a:r>
              <a:rPr lang="es-ES" sz="2400" b="1" baseline="30000" dirty="0">
                <a:solidFill>
                  <a:srgbClr val="B6004B"/>
                </a:solidFill>
                <a:cs typeface="Arial"/>
              </a:rPr>
              <a:t>) en </a:t>
            </a:r>
            <a:r>
              <a:rPr lang="es-ES" sz="2400" b="1" baseline="30000" dirty="0">
                <a:solidFill>
                  <a:srgbClr val="B6004B"/>
                </a:solidFill>
                <a:cs typeface="Arial" panose="020B0604020202020204" pitchFamily="34" charset="0"/>
              </a:rPr>
              <a:t>actividades de limpieza y mantenimiento y reparación para el hogar de forma no remunerada</a:t>
            </a:r>
            <a:r>
              <a:rPr lang="es-ES" sz="2400" b="1" baseline="30000" dirty="0">
                <a:solidFill>
                  <a:srgbClr val="B6004B"/>
                </a:solidFill>
                <a:cs typeface="Arial"/>
              </a:rPr>
              <a:t>, por </a:t>
            </a:r>
            <a:r>
              <a:rPr lang="es-ES" sz="2400" b="1" baseline="30000" dirty="0" smtClean="0">
                <a:solidFill>
                  <a:srgbClr val="B6004B"/>
                </a:solidFill>
                <a:cs typeface="Arial"/>
              </a:rPr>
              <a:t>sexo y regiones </a:t>
            </a:r>
            <a:endParaRPr lang="es-CO" sz="2400" b="1" baseline="30000" dirty="0">
              <a:solidFill>
                <a:srgbClr val="B6004B"/>
              </a:solidFill>
              <a:cs typeface="Arial"/>
            </a:endParaRPr>
          </a:p>
        </p:txBody>
      </p:sp>
      <p:sp>
        <p:nvSpPr>
          <p:cNvPr id="3" name="object 2"/>
          <p:cNvSpPr txBox="1"/>
          <p:nvPr/>
        </p:nvSpPr>
        <p:spPr>
          <a:xfrm>
            <a:off x="1684488" y="1132513"/>
            <a:ext cx="932346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s-ES" baseline="30000" dirty="0">
                <a:solidFill>
                  <a:srgbClr val="B6004B"/>
                </a:solidFill>
                <a:cs typeface="Arial"/>
              </a:rPr>
              <a:t>2016-2017</a:t>
            </a:r>
            <a:endParaRPr lang="es-CO" baseline="30000" dirty="0">
              <a:solidFill>
                <a:srgbClr val="B6004B"/>
              </a:solidFill>
              <a:cs typeface="Arial"/>
            </a:endParaRPr>
          </a:p>
        </p:txBody>
      </p:sp>
      <p:sp>
        <p:nvSpPr>
          <p:cNvPr id="4" name="object 2"/>
          <p:cNvSpPr txBox="1"/>
          <p:nvPr/>
        </p:nvSpPr>
        <p:spPr>
          <a:xfrm>
            <a:off x="6099050" y="1130516"/>
            <a:ext cx="932346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s-ES" baseline="30000" dirty="0">
                <a:solidFill>
                  <a:srgbClr val="B6004B"/>
                </a:solidFill>
                <a:cs typeface="Arial"/>
              </a:rPr>
              <a:t>2012-2013</a:t>
            </a:r>
            <a:endParaRPr lang="es-CO" baseline="30000" dirty="0">
              <a:solidFill>
                <a:srgbClr val="B6004B"/>
              </a:solidFill>
              <a:cs typeface="Arial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67" y="1360310"/>
            <a:ext cx="2336977" cy="330567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564" y="1317179"/>
            <a:ext cx="2536495" cy="3587899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3834556" y="1306960"/>
            <a:ext cx="246185" cy="172159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CuadroTexto 8"/>
          <p:cNvSpPr txBox="1"/>
          <p:nvPr/>
        </p:nvSpPr>
        <p:spPr>
          <a:xfrm>
            <a:off x="4080741" y="1256780"/>
            <a:ext cx="6399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000" dirty="0">
                <a:cs typeface="Arial" panose="020B0604020202020204" pitchFamily="34" charset="0"/>
              </a:rPr>
              <a:t>Mujeres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3834556" y="1595006"/>
            <a:ext cx="246185" cy="172159"/>
          </a:xfrm>
          <a:prstGeom prst="rect">
            <a:avLst/>
          </a:prstGeom>
          <a:solidFill>
            <a:srgbClr val="B6004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CuadroTexto 10"/>
          <p:cNvSpPr txBox="1"/>
          <p:nvPr/>
        </p:nvSpPr>
        <p:spPr>
          <a:xfrm>
            <a:off x="4080741" y="1544826"/>
            <a:ext cx="7040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000" dirty="0">
                <a:cs typeface="Arial" panose="020B0604020202020204" pitchFamily="34" charset="0"/>
              </a:rPr>
              <a:t>Hombres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3045831" y="4591708"/>
            <a:ext cx="1266175" cy="1962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800" dirty="0">
                <a:solidFill>
                  <a:schemeClr val="tx1"/>
                </a:solidFill>
                <a:cs typeface="Arial" pitchFamily="34" charset="0"/>
              </a:rPr>
              <a:t>Fuente: DANE - ENUT</a:t>
            </a:r>
            <a:endParaRPr lang="es-MX" sz="1200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256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564075" y="422785"/>
            <a:ext cx="687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rgbClr val="B6004B"/>
                </a:solidFill>
                <a:cs typeface="Arial"/>
              </a:rPr>
              <a:t>Contenido </a:t>
            </a:r>
            <a:endParaRPr lang="es-CO" sz="2000" b="1" dirty="0">
              <a:solidFill>
                <a:srgbClr val="B6004B"/>
              </a:solidFill>
              <a:cs typeface="Arial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791808" y="1389739"/>
            <a:ext cx="7484683" cy="1881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s-EC" sz="1200" b="1" dirty="0">
                <a:solidFill>
                  <a:srgbClr val="B6004C"/>
                </a:solidFill>
                <a:cs typeface="Arial"/>
              </a:rPr>
              <a:t>1. </a:t>
            </a:r>
            <a:r>
              <a:rPr lang="es-EC" sz="1200" dirty="0">
                <a:solidFill>
                  <a:srgbClr val="404040"/>
                </a:solidFill>
                <a:cs typeface="Arial"/>
              </a:rPr>
              <a:t>Las estadísticas de uso del tiempo</a:t>
            </a:r>
          </a:p>
          <a:p>
            <a:pPr>
              <a:lnSpc>
                <a:spcPct val="200000"/>
              </a:lnSpc>
            </a:pPr>
            <a:r>
              <a:rPr lang="es-EC" sz="1200" b="1" dirty="0">
                <a:solidFill>
                  <a:srgbClr val="B6004C"/>
                </a:solidFill>
                <a:cs typeface="Arial"/>
              </a:rPr>
              <a:t>2. </a:t>
            </a:r>
            <a:r>
              <a:rPr lang="es-EC" sz="1200" dirty="0">
                <a:solidFill>
                  <a:srgbClr val="404040"/>
                </a:solidFill>
                <a:cs typeface="Arial"/>
              </a:rPr>
              <a:t>La ley 1413 de 2010</a:t>
            </a:r>
          </a:p>
          <a:p>
            <a:pPr>
              <a:lnSpc>
                <a:spcPct val="200000"/>
              </a:lnSpc>
            </a:pPr>
            <a:r>
              <a:rPr lang="es-EC" sz="1200" b="1" dirty="0">
                <a:solidFill>
                  <a:srgbClr val="B6004C"/>
                </a:solidFill>
                <a:cs typeface="Arial"/>
              </a:rPr>
              <a:t>3. </a:t>
            </a:r>
            <a:r>
              <a:rPr lang="es-EC" sz="1200" dirty="0">
                <a:solidFill>
                  <a:srgbClr val="404040"/>
                </a:solidFill>
                <a:cs typeface="Arial"/>
              </a:rPr>
              <a:t>La Encuesta Nacional de Uso del Tiempo</a:t>
            </a:r>
          </a:p>
          <a:p>
            <a:pPr>
              <a:lnSpc>
                <a:spcPct val="200000"/>
              </a:lnSpc>
            </a:pPr>
            <a:r>
              <a:rPr lang="es-EC" sz="1200" b="1" dirty="0">
                <a:solidFill>
                  <a:srgbClr val="B6004C"/>
                </a:solidFill>
                <a:cs typeface="Arial"/>
              </a:rPr>
              <a:t>4. </a:t>
            </a:r>
            <a:r>
              <a:rPr lang="es-EC" sz="1200" dirty="0">
                <a:solidFill>
                  <a:srgbClr val="404040"/>
                </a:solidFill>
                <a:cs typeface="Arial"/>
              </a:rPr>
              <a:t>Principales resultados </a:t>
            </a:r>
          </a:p>
          <a:p>
            <a:pPr>
              <a:lnSpc>
                <a:spcPct val="200000"/>
              </a:lnSpc>
            </a:pPr>
            <a:r>
              <a:rPr lang="es-EC" sz="1200" b="1" dirty="0">
                <a:solidFill>
                  <a:srgbClr val="B6004C"/>
                </a:solidFill>
                <a:cs typeface="Arial"/>
              </a:rPr>
              <a:t>5. </a:t>
            </a:r>
            <a:r>
              <a:rPr lang="es-EC" sz="1200" dirty="0">
                <a:solidFill>
                  <a:srgbClr val="404040"/>
                </a:solidFill>
                <a:cs typeface="Arial"/>
              </a:rPr>
              <a:t>Discusiones metodológicas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E4AE0950-76D4-466D-9456-34D9FC33E6CF}"/>
              </a:ext>
            </a:extLst>
          </p:cNvPr>
          <p:cNvCxnSpPr/>
          <p:nvPr/>
        </p:nvCxnSpPr>
        <p:spPr>
          <a:xfrm>
            <a:off x="677412" y="822895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476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0C86729D-56EE-8F42-940F-59847DAF9254}"/>
              </a:ext>
            </a:extLst>
          </p:cNvPr>
          <p:cNvSpPr/>
          <p:nvPr/>
        </p:nvSpPr>
        <p:spPr>
          <a:xfrm>
            <a:off x="294173" y="604663"/>
            <a:ext cx="8399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Tabla 1</a:t>
            </a:r>
            <a:r>
              <a:rPr lang="es-MX" sz="1600" b="1" dirty="0" smtClean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Tiempo diario promedio dedicado actividades de trabajo comprendidas y no comprendidas en SCN por sexo,  Total Nacional y Regiones</a:t>
            </a:r>
            <a:endParaRPr lang="es-MX" sz="1600" b="1" dirty="0">
              <a:solidFill>
                <a:srgbClr val="B6004C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C350E9E-869F-0D4B-BEFA-6FE204B0B326}"/>
              </a:ext>
            </a:extLst>
          </p:cNvPr>
          <p:cNvSpPr/>
          <p:nvPr/>
        </p:nvSpPr>
        <p:spPr>
          <a:xfrm>
            <a:off x="530358" y="4763346"/>
            <a:ext cx="2105837" cy="233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270" algn="just">
              <a:lnSpc>
                <a:spcPct val="115000"/>
              </a:lnSpc>
              <a:spcAft>
                <a:spcPts val="0"/>
              </a:spcAft>
            </a:pPr>
            <a:r>
              <a:rPr lang="es-CO" sz="800" b="1" dirty="0" smtClean="0">
                <a:solidFill>
                  <a:srgbClr val="000000"/>
                </a:solidFill>
                <a:latin typeface="Segoe UI" panose="020B0502040204020203" pitchFamily="34" charset="0"/>
                <a:ea typeface="Quattrocento Sans"/>
              </a:rPr>
              <a:t>Fuente</a:t>
            </a:r>
            <a:r>
              <a:rPr lang="es-CO" sz="800" b="1" dirty="0">
                <a:solidFill>
                  <a:srgbClr val="000000"/>
                </a:solidFill>
                <a:latin typeface="Segoe UI" panose="020B0502040204020203" pitchFamily="34" charset="0"/>
                <a:ea typeface="Quattrocento Sans"/>
              </a:rPr>
              <a:t>: </a:t>
            </a:r>
            <a:r>
              <a:rPr lang="es-CO" sz="800" dirty="0">
                <a:solidFill>
                  <a:srgbClr val="000000"/>
                </a:solidFill>
                <a:latin typeface="Segoe UI" panose="020B0502040204020203" pitchFamily="34" charset="0"/>
                <a:ea typeface="Quattrocento Sans"/>
              </a:rPr>
              <a:t>DANE – </a:t>
            </a:r>
            <a:r>
              <a:rPr lang="es-CO" sz="800" dirty="0" smtClean="0">
                <a:solidFill>
                  <a:srgbClr val="000000"/>
                </a:solidFill>
                <a:latin typeface="Segoe UI" panose="020B0502040204020203" pitchFamily="34" charset="0"/>
                <a:ea typeface="Quattrocento Sans"/>
              </a:rPr>
              <a:t>ENUT (2016-2017) </a:t>
            </a:r>
            <a:endParaRPr lang="es-CO" sz="8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332448"/>
              </p:ext>
            </p:extLst>
          </p:nvPr>
        </p:nvGraphicFramePr>
        <p:xfrm>
          <a:off x="294172" y="1257529"/>
          <a:ext cx="8509358" cy="3455347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1729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6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60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60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6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6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60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1219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53089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640777">
                <a:tc>
                  <a:txBody>
                    <a:bodyPr/>
                    <a:lstStyle/>
                    <a:p>
                      <a:pPr algn="l" fontAlgn="t"/>
                      <a:r>
                        <a:rPr lang="es-CO" sz="800" u="none" strike="noStrike" dirty="0">
                          <a:effectLst/>
                        </a:rPr>
                        <a:t> </a:t>
                      </a:r>
                      <a:endParaRPr lang="es-CO" sz="8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es-CO" sz="800" u="none" strike="noStrike">
                          <a:effectLst/>
                        </a:rPr>
                        <a:t>Tiempo por participante en actividades de trabajo comprendido en el Sistema de Cuentas Nacionales y sus actividades conexas</a:t>
                      </a:r>
                      <a:endParaRPr lang="es-CO" sz="800" b="1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es-CO" sz="800" u="none" strike="noStrike">
                          <a:effectLst/>
                        </a:rPr>
                        <a:t>Tiempo por participante en actividades de trabajo no comprendido en el Sistema de Cuentas Nacionales y sus actividades conexas</a:t>
                      </a:r>
                      <a:endParaRPr lang="es-CO" sz="800" b="1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800" u="none" strike="noStrike">
                          <a:effectLst/>
                        </a:rPr>
                        <a:t>Diferencias en tiempo dedicado a trabajo SCN (Mujeres - Hombres)</a:t>
                      </a:r>
                      <a:endParaRPr lang="es-CO" sz="800" b="1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800" u="none" strike="noStrike">
                          <a:effectLst/>
                        </a:rPr>
                        <a:t>Diferencias en tiempo dedicado a trabajo no SCN  (Mujeres - Hombres)</a:t>
                      </a:r>
                      <a:endParaRPr lang="es-CO" sz="800" b="1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649">
                <a:tc>
                  <a:txBody>
                    <a:bodyPr/>
                    <a:lstStyle/>
                    <a:p>
                      <a:pPr algn="l" fontAlgn="t"/>
                      <a:r>
                        <a:rPr lang="es-CO" sz="800" u="none" strike="noStrike">
                          <a:effectLst/>
                        </a:rPr>
                        <a:t> </a:t>
                      </a:r>
                      <a:endParaRPr lang="es-CO" sz="800" b="1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800" u="none" strike="noStrike">
                          <a:effectLst/>
                        </a:rPr>
                        <a:t>total</a:t>
                      </a:r>
                      <a:endParaRPr lang="es-CO" sz="800" b="1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800" u="none" strike="noStrike">
                          <a:effectLst/>
                        </a:rPr>
                        <a:t>Hombre</a:t>
                      </a:r>
                      <a:endParaRPr lang="es-CO" sz="800" b="1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800" u="none" strike="noStrike">
                          <a:effectLst/>
                        </a:rPr>
                        <a:t>Mujer</a:t>
                      </a:r>
                      <a:endParaRPr lang="es-CO" sz="800" b="1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800" u="none" strike="noStrike">
                          <a:effectLst/>
                        </a:rPr>
                        <a:t>total</a:t>
                      </a:r>
                      <a:endParaRPr lang="es-CO" sz="800" b="1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800" u="none" strike="noStrike">
                          <a:effectLst/>
                        </a:rPr>
                        <a:t>Hombre</a:t>
                      </a:r>
                      <a:endParaRPr lang="es-CO" sz="800" b="1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800" u="none" strike="noStrike">
                          <a:effectLst/>
                        </a:rPr>
                        <a:t>Mujer</a:t>
                      </a:r>
                      <a:endParaRPr lang="es-CO" sz="800" b="1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800" u="none" strike="noStrike">
                          <a:effectLst/>
                        </a:rPr>
                        <a:t>Mujer - Hombre</a:t>
                      </a:r>
                      <a:endParaRPr lang="es-CO" sz="800" b="1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800" u="none" strike="noStrike">
                          <a:effectLst/>
                        </a:rPr>
                        <a:t>Mujer - hombre</a:t>
                      </a:r>
                      <a:endParaRPr lang="es-CO" sz="800" b="1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3649">
                <a:tc>
                  <a:txBody>
                    <a:bodyPr/>
                    <a:lstStyle/>
                    <a:p>
                      <a:pPr algn="l" fontAlgn="t"/>
                      <a:r>
                        <a:rPr lang="es-CO" sz="800" u="none" strike="noStrike" dirty="0">
                          <a:effectLst/>
                        </a:rPr>
                        <a:t>Total Nacional</a:t>
                      </a:r>
                      <a:endParaRPr lang="es-CO" sz="8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8:35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9:14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7:35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5:42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3:25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7:14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 dirty="0">
                          <a:effectLst/>
                        </a:rPr>
                        <a:t>-1:39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 dirty="0">
                          <a:effectLst/>
                        </a:rPr>
                        <a:t>3:49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3649"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Cabeceras municipales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9:02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9:33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8:19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5:40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3:30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7:04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 dirty="0">
                          <a:effectLst/>
                        </a:rPr>
                        <a:t>-1:14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 dirty="0">
                          <a:effectLst/>
                        </a:rPr>
                        <a:t>3:34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0633"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Centros poblados y rural disperso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7:14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8:25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4:50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5:50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3:06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7:52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>
                          <a:effectLst/>
                        </a:rPr>
                        <a:t>-3:35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>
                          <a:effectLst/>
                        </a:rPr>
                        <a:t>4:46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3649">
                <a:tc>
                  <a:txBody>
                    <a:bodyPr/>
                    <a:lstStyle/>
                    <a:p>
                      <a:pPr algn="l" fontAlgn="t"/>
                      <a:r>
                        <a:rPr lang="es-CO" sz="800" u="none" strike="noStrike" dirty="0">
                          <a:effectLst/>
                        </a:rPr>
                        <a:t>Región Caribe</a:t>
                      </a:r>
                      <a:endParaRPr lang="es-CO" sz="8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7:45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8:38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6:13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4:59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2:32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6:32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 dirty="0">
                          <a:effectLst/>
                        </a:rPr>
                        <a:t>-2:25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 dirty="0">
                          <a:effectLst/>
                        </a:rPr>
                        <a:t>4:00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3649"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Cabeceras municipales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8:15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8:59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7:04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4:55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2:30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6:23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>
                          <a:effectLst/>
                        </a:rPr>
                        <a:t>-1:55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>
                          <a:effectLst/>
                        </a:rPr>
                        <a:t>3:53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0633"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Centros poblados y rural disperso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6:36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7:52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3:48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5:12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2:36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7:01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>
                          <a:effectLst/>
                        </a:rPr>
                        <a:t>-4:04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>
                          <a:effectLst/>
                        </a:rPr>
                        <a:t>4:25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3649">
                <a:tc>
                  <a:txBody>
                    <a:bodyPr/>
                    <a:lstStyle/>
                    <a:p>
                      <a:pPr algn="l" fontAlgn="t"/>
                      <a:r>
                        <a:rPr lang="es-CO" sz="800" u="none" strike="noStrike" dirty="0">
                          <a:effectLst/>
                        </a:rPr>
                        <a:t>Región Central</a:t>
                      </a:r>
                      <a:endParaRPr lang="es-CO" sz="8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8:52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9:29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7:52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5:22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2:55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6:49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 dirty="0">
                          <a:effectLst/>
                        </a:rPr>
                        <a:t>-1:37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 dirty="0">
                          <a:effectLst/>
                        </a:rPr>
                        <a:t>3:54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3649"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Cabeceras municipales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9:13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9:40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8:34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5:13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2:55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6:31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>
                          <a:effectLst/>
                        </a:rPr>
                        <a:t>-1:06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>
                          <a:effectLst/>
                        </a:rPr>
                        <a:t>3:36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0633"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Centros poblados y rural disperso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7:56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9:02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5:23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5:50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2:52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7:51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>
                          <a:effectLst/>
                        </a:rPr>
                        <a:t>-3:39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>
                          <a:effectLst/>
                        </a:rPr>
                        <a:t>4:59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3649">
                <a:tc>
                  <a:txBody>
                    <a:bodyPr/>
                    <a:lstStyle/>
                    <a:p>
                      <a:pPr algn="l" fontAlgn="t"/>
                      <a:r>
                        <a:rPr lang="es-CO" sz="800" u="none" strike="noStrike" dirty="0">
                          <a:effectLst/>
                        </a:rPr>
                        <a:t>Región Oriental</a:t>
                      </a:r>
                      <a:endParaRPr lang="es-CO" sz="8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8:18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8:59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7:18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8:11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5:47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9:58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 dirty="0">
                          <a:effectLst/>
                        </a:rPr>
                        <a:t>-1:41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 dirty="0">
                          <a:effectLst/>
                        </a:rPr>
                        <a:t>4:11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3649"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Cabeceras municipales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8:42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9:11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8:04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8:40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6:31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10:13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>
                          <a:effectLst/>
                        </a:rPr>
                        <a:t>-1:07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>
                          <a:effectLst/>
                        </a:rPr>
                        <a:t>3:42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0633"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Centros poblados y rural disperso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7:27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8:36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5:17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6:55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3:55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9:17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>
                          <a:effectLst/>
                        </a:rPr>
                        <a:t>-3:19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>
                          <a:effectLst/>
                        </a:rPr>
                        <a:t>5:22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3649">
                <a:tc>
                  <a:txBody>
                    <a:bodyPr/>
                    <a:lstStyle/>
                    <a:p>
                      <a:pPr algn="l" fontAlgn="t"/>
                      <a:r>
                        <a:rPr lang="es-CO" sz="800" u="none" strike="noStrike" dirty="0">
                          <a:effectLst/>
                        </a:rPr>
                        <a:t>Región Pacífica</a:t>
                      </a:r>
                      <a:endParaRPr lang="es-CO" sz="8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8:05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8:50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7:00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5:52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3:29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7:34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 dirty="0">
                          <a:effectLst/>
                        </a:rPr>
                        <a:t>-1:50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 dirty="0">
                          <a:effectLst/>
                        </a:rPr>
                        <a:t>4:05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3649"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Cabeceras municipales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8:42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9:15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7:57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6:03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3:42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7:37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 dirty="0">
                          <a:effectLst/>
                        </a:rPr>
                        <a:t>-1:18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 dirty="0">
                          <a:effectLst/>
                        </a:rPr>
                        <a:t>3:55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0633"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Centros poblados y rural disperso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6:50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8:03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4:48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5:26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>
                          <a:effectLst/>
                        </a:rPr>
                        <a:t>3:02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7:25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 dirty="0">
                          <a:effectLst/>
                        </a:rPr>
                        <a:t>-3:15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>
                          <a:effectLst/>
                        </a:rPr>
                        <a:t>4:23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0633">
                <a:tc>
                  <a:txBody>
                    <a:bodyPr/>
                    <a:lstStyle/>
                    <a:p>
                      <a:pPr algn="l" fontAlgn="t"/>
                      <a:r>
                        <a:rPr lang="es-CO" sz="800" u="none" strike="noStrike" dirty="0">
                          <a:effectLst/>
                        </a:rPr>
                        <a:t>Bogotá</a:t>
                      </a:r>
                      <a:endParaRPr lang="es-CO" sz="8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10:04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10:28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9:32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4:16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2:22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5:33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 dirty="0">
                          <a:effectLst/>
                        </a:rPr>
                        <a:t>-0:56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 dirty="0">
                          <a:effectLst/>
                        </a:rPr>
                        <a:t>3:11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0633">
                <a:tc>
                  <a:txBody>
                    <a:bodyPr/>
                    <a:lstStyle/>
                    <a:p>
                      <a:pPr algn="l" fontAlgn="t"/>
                      <a:r>
                        <a:rPr lang="es-CO" sz="800" u="none" strike="noStrike" dirty="0">
                          <a:effectLst/>
                        </a:rPr>
                        <a:t>San Andrés</a:t>
                      </a:r>
                      <a:endParaRPr lang="es-CO" sz="8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8:37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8:42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8:31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3:27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2:25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CO" sz="800" u="none" strike="noStrike" dirty="0">
                          <a:effectLst/>
                        </a:rPr>
                        <a:t>4:11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 dirty="0">
                          <a:effectLst/>
                        </a:rPr>
                        <a:t>-0:11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800" u="none" strike="noStrike" dirty="0">
                          <a:effectLst/>
                        </a:rPr>
                        <a:t>1:46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3374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769417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 smtClean="0">
                <a:cs typeface="Arial"/>
              </a:rPr>
              <a:t> </a:t>
            </a:r>
            <a:r>
              <a:rPr lang="es-CO" sz="1600" b="1" dirty="0" smtClean="0">
                <a:solidFill>
                  <a:srgbClr val="B6004C"/>
                </a:solidFill>
                <a:cs typeface="Arial"/>
              </a:rPr>
              <a:t>Pregunta de percepción 1: 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“El 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deber de un hombre es ganar dinero, el deber de la mujer 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		es 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cuidar del hogar y la familia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”</a:t>
            </a:r>
            <a:endParaRPr lang="es-ES" sz="1600" b="1" i="1" dirty="0">
              <a:solidFill>
                <a:srgbClr val="B6004C"/>
              </a:solidFill>
              <a:cs typeface="Arial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id="{BA54941A-30FB-4C2C-AE4D-C0EE94E9914B}"/>
              </a:ext>
            </a:extLst>
          </p:cNvPr>
          <p:cNvSpPr txBox="1"/>
          <p:nvPr/>
        </p:nvSpPr>
        <p:spPr>
          <a:xfrm>
            <a:off x="382688" y="1754595"/>
            <a:ext cx="2676601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b="1" dirty="0" smtClean="0">
                <a:solidFill>
                  <a:srgbClr val="7030A0"/>
                </a:solidFill>
              </a:rPr>
              <a:t>36,2% </a:t>
            </a:r>
            <a:r>
              <a:rPr lang="es-CO" sz="1400" b="1" dirty="0">
                <a:solidFill>
                  <a:srgbClr val="7030A0"/>
                </a:solidFill>
              </a:rPr>
              <a:t>de las mujeres </a:t>
            </a:r>
            <a:r>
              <a:rPr lang="es-CO" sz="1400" b="1" dirty="0" smtClean="0"/>
              <a:t> </a:t>
            </a:r>
          </a:p>
          <a:p>
            <a:pPr marL="0" lvl="1" algn="just"/>
            <a:r>
              <a:rPr lang="es-CO" sz="1400" b="1" dirty="0" smtClean="0"/>
              <a:t>40,9% </a:t>
            </a:r>
            <a:r>
              <a:rPr lang="es-CO" sz="1400" dirty="0"/>
              <a:t>de los </a:t>
            </a:r>
            <a:r>
              <a:rPr lang="es-CO" sz="1400" dirty="0" smtClean="0"/>
              <a:t>hombres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382688" y="1376338"/>
            <a:ext cx="2676601" cy="307777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 smtClean="0">
                <a:solidFill>
                  <a:schemeClr val="bg1"/>
                </a:solidFill>
                <a:cs typeface="Arial"/>
              </a:rPr>
              <a:t>De acuerdo, en Colombia</a:t>
            </a:r>
            <a:endParaRPr lang="es-CO" sz="1400" dirty="0">
              <a:solidFill>
                <a:schemeClr val="bg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949262" y="4546228"/>
            <a:ext cx="48899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700" i="1" dirty="0" smtClean="0"/>
              <a:t>Nota: De acuerdo agrupa las categorías: “Muy de acuerdo” y “de acuerdo”. En desacuerdo agrupa las categorías “Muy en desacuerdo” y “En desacuerdo”. </a:t>
            </a:r>
          </a:p>
          <a:p>
            <a:endParaRPr lang="es-CO" sz="700" i="1" dirty="0"/>
          </a:p>
          <a:p>
            <a:r>
              <a:rPr lang="es-CO" sz="700" i="1" dirty="0"/>
              <a:t>Fuente: DANE, ENUT, 2016 - </a:t>
            </a:r>
            <a:r>
              <a:rPr lang="es-CO" sz="700" i="1" dirty="0" smtClean="0"/>
              <a:t>2017</a:t>
            </a:r>
            <a:endParaRPr lang="es-CO" sz="700" i="1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A54941A-30FB-4C2C-AE4D-C0EE94E9914B}"/>
              </a:ext>
            </a:extLst>
          </p:cNvPr>
          <p:cNvSpPr txBox="1"/>
          <p:nvPr/>
        </p:nvSpPr>
        <p:spPr>
          <a:xfrm>
            <a:off x="355577" y="3836976"/>
            <a:ext cx="1248441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Caribe</a:t>
            </a:r>
          </a:p>
          <a:p>
            <a:pPr marL="0" lvl="1" algn="just"/>
            <a:r>
              <a:rPr lang="es-CO" sz="1400" dirty="0" smtClean="0"/>
              <a:t>Pacífica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BA54941A-30FB-4C2C-AE4D-C0EE94E9914B}"/>
              </a:ext>
            </a:extLst>
          </p:cNvPr>
          <p:cNvSpPr txBox="1"/>
          <p:nvPr/>
        </p:nvSpPr>
        <p:spPr>
          <a:xfrm>
            <a:off x="1828800" y="3836583"/>
            <a:ext cx="1230490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Bogotá</a:t>
            </a:r>
          </a:p>
          <a:p>
            <a:pPr marL="0" lvl="1" algn="just"/>
            <a:r>
              <a:rPr lang="es-CO" sz="1400" dirty="0" smtClean="0"/>
              <a:t>Central</a:t>
            </a:r>
          </a:p>
        </p:txBody>
      </p:sp>
      <p:graphicFrame>
        <p:nvGraphicFramePr>
          <p:cNvPr id="14" name="Gráfico 13"/>
          <p:cNvGraphicFramePr>
            <a:graphicFrameLocks/>
          </p:cNvGraphicFramePr>
          <p:nvPr>
            <p:extLst/>
          </p:nvPr>
        </p:nvGraphicFramePr>
        <p:xfrm>
          <a:off x="3838222" y="1088006"/>
          <a:ext cx="5000978" cy="3438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Rectángulo 14"/>
          <p:cNvSpPr/>
          <p:nvPr/>
        </p:nvSpPr>
        <p:spPr>
          <a:xfrm>
            <a:off x="382688" y="2969283"/>
            <a:ext cx="1221330" cy="646331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200" dirty="0" smtClean="0">
                <a:solidFill>
                  <a:schemeClr val="bg1"/>
                </a:solidFill>
                <a:cs typeface="Arial"/>
              </a:rPr>
              <a:t>Con </a:t>
            </a:r>
            <a:r>
              <a:rPr lang="es-CO" sz="1200" b="1" dirty="0" smtClean="0">
                <a:solidFill>
                  <a:schemeClr val="bg1"/>
                </a:solidFill>
                <a:cs typeface="Arial"/>
              </a:rPr>
              <a:t>mayor</a:t>
            </a:r>
            <a:r>
              <a:rPr lang="es-CO" sz="1200" dirty="0" smtClean="0">
                <a:solidFill>
                  <a:schemeClr val="bg1"/>
                </a:solidFill>
                <a:cs typeface="Arial"/>
              </a:rPr>
              <a:t> % de mujeres de acuerdo</a:t>
            </a:r>
            <a:endParaRPr lang="es-CO" sz="1200" dirty="0">
              <a:solidFill>
                <a:schemeClr val="bg1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1828800" y="2969283"/>
            <a:ext cx="1230489" cy="646331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200" dirty="0" smtClean="0">
                <a:solidFill>
                  <a:schemeClr val="bg1"/>
                </a:solidFill>
                <a:cs typeface="Arial"/>
              </a:rPr>
              <a:t>Con </a:t>
            </a:r>
            <a:r>
              <a:rPr lang="es-CO" sz="1200" b="1" dirty="0" smtClean="0">
                <a:solidFill>
                  <a:schemeClr val="bg1"/>
                </a:solidFill>
                <a:cs typeface="Arial"/>
              </a:rPr>
              <a:t>menor</a:t>
            </a:r>
            <a:r>
              <a:rPr lang="es-CO" sz="1200" dirty="0" smtClean="0">
                <a:solidFill>
                  <a:schemeClr val="bg1"/>
                </a:solidFill>
                <a:cs typeface="Arial"/>
              </a:rPr>
              <a:t> % </a:t>
            </a:r>
            <a:r>
              <a:rPr lang="es-CO" sz="1200" dirty="0">
                <a:solidFill>
                  <a:schemeClr val="bg1"/>
                </a:solidFill>
                <a:cs typeface="Arial"/>
              </a:rPr>
              <a:t>de </a:t>
            </a:r>
            <a:r>
              <a:rPr lang="es-CO" sz="1200" dirty="0" smtClean="0">
                <a:solidFill>
                  <a:schemeClr val="bg1"/>
                </a:solidFill>
                <a:cs typeface="Arial"/>
              </a:rPr>
              <a:t>mujeres de acuerdo</a:t>
            </a:r>
            <a:endParaRPr lang="es-CO" sz="1200" dirty="0">
              <a:solidFill>
                <a:schemeClr val="bg1"/>
              </a:solidFill>
            </a:endParaRPr>
          </a:p>
        </p:txBody>
      </p:sp>
      <p:sp>
        <p:nvSpPr>
          <p:cNvPr id="12" name="object 898"/>
          <p:cNvSpPr txBox="1"/>
          <p:nvPr/>
        </p:nvSpPr>
        <p:spPr>
          <a:xfrm>
            <a:off x="6494711" y="-2610"/>
            <a:ext cx="2649289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s-CO" b="1" i="1" dirty="0" smtClean="0">
                <a:solidFill>
                  <a:srgbClr val="B6004B"/>
                </a:solidFill>
                <a:cs typeface="Arial"/>
              </a:rPr>
              <a:t>Estereotipos de género</a:t>
            </a:r>
            <a:endParaRPr lang="es-CO" b="1" i="1" dirty="0">
              <a:solidFill>
                <a:srgbClr val="B6004B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3614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769417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050" dirty="0" smtClean="0">
                <a:cs typeface="Arial"/>
              </a:rPr>
              <a:t> </a:t>
            </a:r>
            <a:r>
              <a:rPr lang="es-ES" sz="1200" dirty="0">
                <a:cs typeface="Arial"/>
              </a:rPr>
              <a:t> </a:t>
            </a:r>
            <a:r>
              <a:rPr lang="es-CO" sz="1600" b="1" dirty="0">
                <a:solidFill>
                  <a:srgbClr val="B6004C"/>
                </a:solidFill>
                <a:cs typeface="Arial"/>
              </a:rPr>
              <a:t>Pregunta de percepción 1: 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“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El deber de un hombre es ganar dinero, el deber de la mujer 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		es 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cuidar del hogar y la familia” 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(promedio)</a:t>
            </a:r>
            <a:endParaRPr lang="es-ES" sz="1600" b="1" i="1" dirty="0">
              <a:solidFill>
                <a:srgbClr val="B6004C"/>
              </a:solidFill>
              <a:cs typeface="Arial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id="{BA54941A-30FB-4C2C-AE4D-C0EE94E9914B}"/>
              </a:ext>
            </a:extLst>
          </p:cNvPr>
          <p:cNvSpPr txBox="1"/>
          <p:nvPr/>
        </p:nvSpPr>
        <p:spPr>
          <a:xfrm>
            <a:off x="382688" y="1885303"/>
            <a:ext cx="2703712" cy="7386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>
                <a:solidFill>
                  <a:srgbClr val="7030A0"/>
                </a:solidFill>
              </a:rPr>
              <a:t>Mujeres: 2,11</a:t>
            </a:r>
          </a:p>
          <a:p>
            <a:pPr marL="0" lvl="1" algn="just"/>
            <a:r>
              <a:rPr lang="es-CO" sz="1400" dirty="0" smtClean="0"/>
              <a:t>Hombres: 2,25</a:t>
            </a:r>
          </a:p>
          <a:p>
            <a:pPr marL="0" lvl="1" algn="just"/>
            <a:r>
              <a:rPr lang="es-CO" sz="1400" b="1" dirty="0" smtClean="0"/>
              <a:t>Total: 2,18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382688" y="1241482"/>
            <a:ext cx="2703713" cy="523220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</a:rPr>
              <a:t>Promedio de </a:t>
            </a:r>
            <a:r>
              <a:rPr lang="es-CO" sz="1400" b="1" dirty="0" smtClean="0">
                <a:solidFill>
                  <a:schemeClr val="bg1"/>
                </a:solidFill>
              </a:rPr>
              <a:t>respuesta, en Colombia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4264572" y="4503377"/>
            <a:ext cx="41962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sz="800" i="1" dirty="0" smtClean="0"/>
          </a:p>
          <a:p>
            <a:r>
              <a:rPr lang="es-CO" sz="800" i="1" dirty="0" smtClean="0"/>
              <a:t>Fuente</a:t>
            </a:r>
            <a:r>
              <a:rPr lang="es-CO" sz="800" i="1" dirty="0"/>
              <a:t>: DANE, ENUT, 2016 - </a:t>
            </a:r>
            <a:r>
              <a:rPr lang="es-CO" sz="800" i="1" dirty="0" smtClean="0"/>
              <a:t>2017</a:t>
            </a:r>
            <a:endParaRPr lang="es-CO" sz="800" i="1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A54941A-30FB-4C2C-AE4D-C0EE94E9914B}"/>
              </a:ext>
            </a:extLst>
          </p:cNvPr>
          <p:cNvSpPr txBox="1"/>
          <p:nvPr/>
        </p:nvSpPr>
        <p:spPr>
          <a:xfrm>
            <a:off x="382689" y="2907786"/>
            <a:ext cx="2703712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En promedio, Colombia está  </a:t>
            </a:r>
            <a:r>
              <a:rPr lang="es-CO" sz="1400" b="1" dirty="0" smtClean="0"/>
              <a:t>en desacuerdo</a:t>
            </a:r>
          </a:p>
        </p:txBody>
      </p:sp>
      <p:sp>
        <p:nvSpPr>
          <p:cNvPr id="10" name="Flecha derecha 9"/>
          <p:cNvSpPr/>
          <p:nvPr/>
        </p:nvSpPr>
        <p:spPr>
          <a:xfrm rot="5400000">
            <a:off x="1656530" y="2729773"/>
            <a:ext cx="163245" cy="105671"/>
          </a:xfrm>
          <a:prstGeom prst="rightArrow">
            <a:avLst>
              <a:gd name="adj1" fmla="val 50000"/>
              <a:gd name="adj2" fmla="val 68163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1" name="Imagen 10"/>
          <p:cNvPicPr/>
          <p:nvPr/>
        </p:nvPicPr>
        <p:blipFill>
          <a:blip r:embed="rId3" cstate="print">
            <a:clrChange>
              <a:clrFrom>
                <a:srgbClr val="EAF2F3"/>
              </a:clrFrom>
              <a:clrTo>
                <a:srgbClr val="EAF2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251" y="991616"/>
            <a:ext cx="5112385" cy="374523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ángulo 1"/>
          <p:cNvSpPr/>
          <p:nvPr/>
        </p:nvSpPr>
        <p:spPr>
          <a:xfrm>
            <a:off x="374806" y="3927626"/>
            <a:ext cx="1861976" cy="8309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r>
              <a:rPr lang="es-CO" sz="1200" dirty="0"/>
              <a:t>1= Muy en desacuerdo</a:t>
            </a:r>
          </a:p>
          <a:p>
            <a:r>
              <a:rPr lang="es-CO" sz="1200" dirty="0"/>
              <a:t>2= En </a:t>
            </a:r>
            <a:r>
              <a:rPr lang="es-CO" sz="1200" dirty="0" smtClean="0"/>
              <a:t>desacuerdo</a:t>
            </a:r>
          </a:p>
          <a:p>
            <a:r>
              <a:rPr lang="es-CO" sz="1200" dirty="0" smtClean="0"/>
              <a:t>3 = De acuerdo</a:t>
            </a:r>
          </a:p>
          <a:p>
            <a:r>
              <a:rPr lang="es-CO" sz="1200" dirty="0" smtClean="0"/>
              <a:t>4</a:t>
            </a:r>
            <a:r>
              <a:rPr lang="es-CO" sz="1200" dirty="0"/>
              <a:t>= Muy de acuerdo</a:t>
            </a:r>
          </a:p>
        </p:txBody>
      </p:sp>
    </p:spTree>
    <p:extLst>
      <p:ext uri="{BB962C8B-B14F-4D97-AF65-F5344CB8AC3E}">
        <p14:creationId xmlns:p14="http://schemas.microsoft.com/office/powerpoint/2010/main" val="418388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830972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>
                <a:cs typeface="Arial"/>
              </a:rPr>
              <a:t> </a:t>
            </a:r>
            <a:r>
              <a:rPr lang="es-CO" sz="1600" b="1" dirty="0">
                <a:solidFill>
                  <a:srgbClr val="B6004C"/>
                </a:solidFill>
                <a:cs typeface="Arial"/>
              </a:rPr>
              <a:t>Pregunta de percepción 1: </a:t>
            </a:r>
            <a:r>
              <a:rPr lang="es-ES" sz="2000" b="1" dirty="0">
                <a:solidFill>
                  <a:srgbClr val="B6004C"/>
                </a:solidFill>
                <a:cs typeface="Arial"/>
              </a:rPr>
              <a:t>	 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“El deber de un hombre es ganar dinero, el deber de la 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			mujer 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es 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cuidar 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del hogar y la familia” (t-test)</a:t>
            </a: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ángulo 15"/>
          <p:cNvSpPr/>
          <p:nvPr/>
        </p:nvSpPr>
        <p:spPr>
          <a:xfrm>
            <a:off x="382688" y="1241482"/>
            <a:ext cx="8456512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s-CO" sz="1400" dirty="0" smtClean="0"/>
              <a:t>La </a:t>
            </a:r>
            <a:r>
              <a:rPr lang="es-CO" sz="1400" b="1" dirty="0" smtClean="0"/>
              <a:t>diferencia en la percepción</a:t>
            </a:r>
            <a:r>
              <a:rPr lang="es-CO" sz="1400" dirty="0" smtClean="0"/>
              <a:t>, entre hombres y mujeres, </a:t>
            </a:r>
            <a:r>
              <a:rPr lang="es-CO" sz="1400" b="1" dirty="0" smtClean="0"/>
              <a:t>es estadísticamente significativa en </a:t>
            </a:r>
            <a:r>
              <a:rPr lang="es-CO" sz="1400" b="1" u="sng" dirty="0" smtClean="0"/>
              <a:t>5 de las 6 las regiones</a:t>
            </a:r>
            <a:r>
              <a:rPr lang="es-CO" sz="1400" b="1" dirty="0" smtClean="0"/>
              <a:t> del país. </a:t>
            </a: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/>
          </p:nvPr>
        </p:nvGraphicFramePr>
        <p:xfrm>
          <a:off x="382690" y="2277205"/>
          <a:ext cx="8456508" cy="2199904"/>
        </p:xfrm>
        <a:graphic>
          <a:graphicData uri="http://schemas.openxmlformats.org/drawingml/2006/table">
            <a:tbl>
              <a:tblPr firstRow="1" firstCol="1" bandRow="1"/>
              <a:tblGrid>
                <a:gridCol w="9373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6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63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63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82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737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449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072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2837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447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78241"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Resumen test de diferencia de medias en la respuesta promedio entre hombres y mujeres, por región </a:t>
                      </a:r>
                      <a:r>
                        <a:rPr lang="es-CO" sz="1200" b="1" i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(Ho: </a:t>
                      </a:r>
                      <a:r>
                        <a:rPr lang="es-CO" sz="1200" b="1" i="1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diff</a:t>
                      </a:r>
                      <a:r>
                        <a:rPr lang="es-CO" sz="1200" b="1" i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</a:t>
                      </a:r>
                      <a:r>
                        <a:rPr lang="es-CO" sz="1200" b="1" i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200" b="1" i="1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004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Región</a:t>
                      </a:r>
                      <a:endParaRPr lang="es-CO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general</a:t>
                      </a:r>
                      <a:endParaRPr lang="es-CO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Hombres</a:t>
                      </a:r>
                      <a:endParaRPr lang="es-CO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Mujeres </a:t>
                      </a:r>
                      <a:endParaRPr lang="es-CO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Diferencia</a:t>
                      </a:r>
                      <a:br>
                        <a:rPr lang="es-CO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</a:br>
                      <a:r>
                        <a:rPr lang="es-CO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mean(Hombre) - mean(Mujer)</a:t>
                      </a:r>
                      <a:endParaRPr lang="es-CO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Estadístico t</a:t>
                      </a:r>
                      <a:endParaRPr lang="es-CO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Grados de libertad</a:t>
                      </a:r>
                      <a:endParaRPr lang="es-CO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Pr(T &gt; t)</a:t>
                      </a:r>
                      <a:endParaRPr lang="es-CO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¿La diferencia es estadísticamente  significativa?</a:t>
                      </a:r>
                      <a:endParaRPr lang="es-CO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Nivel de confianza </a:t>
                      </a:r>
                      <a:endParaRPr lang="es-CO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solidFill>
                            <a:srgbClr val="B6004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Caribe</a:t>
                      </a:r>
                      <a:endParaRPr lang="es-CO" sz="1800" b="1" dirty="0">
                        <a:solidFill>
                          <a:srgbClr val="B6004C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2,48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2,60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2,39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0,21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t =  13,992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27.687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0,0000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solidFill>
                            <a:srgbClr val="B6004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Central</a:t>
                      </a:r>
                      <a:endParaRPr lang="es-CO" sz="1800" b="1" dirty="0">
                        <a:solidFill>
                          <a:srgbClr val="B6004C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2,14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2,20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2,10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0,10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t =   7,394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29.707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0,0000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solidFill>
                            <a:srgbClr val="B6004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Oriental</a:t>
                      </a:r>
                      <a:endParaRPr lang="es-CO" sz="1800" b="1" dirty="0">
                        <a:solidFill>
                          <a:srgbClr val="B6004C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2,20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2,28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2,13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0,15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 8,573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20.104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0,0000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solidFill>
                            <a:srgbClr val="B6004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Pacífica</a:t>
                      </a:r>
                      <a:endParaRPr lang="es-CO" sz="1800" b="1" dirty="0">
                        <a:solidFill>
                          <a:srgbClr val="B6004C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2,16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2,23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2,10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0,13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t =   7,445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19.800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0,0000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solidFill>
                            <a:srgbClr val="B6004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Bogotá</a:t>
                      </a:r>
                      <a:endParaRPr lang="es-CO" sz="1800" b="1" dirty="0">
                        <a:solidFill>
                          <a:srgbClr val="B6004C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1,84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1,90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1,80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0,10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t =   6,143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21.158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0,0000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solidFill>
                            <a:srgbClr val="B6004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San Andrés</a:t>
                      </a:r>
                      <a:endParaRPr lang="es-CO" sz="1800" b="1" dirty="0">
                        <a:solidFill>
                          <a:srgbClr val="B6004C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2,04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2,07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2,01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0,07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t =   1,409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2.896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0,1591 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solidFill>
                            <a:srgbClr val="B6004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s-CO" sz="1800" b="1" dirty="0">
                        <a:solidFill>
                          <a:srgbClr val="B6004C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2,18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2,25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2,11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0,14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19,900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121.362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0,0000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927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769417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>
                <a:cs typeface="Arial"/>
              </a:rPr>
              <a:t> </a:t>
            </a:r>
            <a:r>
              <a:rPr lang="es-CO" sz="1600" b="1" dirty="0">
                <a:solidFill>
                  <a:srgbClr val="B6004C"/>
                </a:solidFill>
                <a:cs typeface="Arial"/>
              </a:rPr>
              <a:t>Pregunta de percepción </a:t>
            </a:r>
            <a:r>
              <a:rPr lang="es-CO" sz="1600" b="1" dirty="0" smtClean="0">
                <a:solidFill>
                  <a:srgbClr val="B6004C"/>
                </a:solidFill>
                <a:cs typeface="Arial"/>
              </a:rPr>
              <a:t>2: 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“Las 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mujeres son mejores para el trabajo doméstico que los 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		hombres”</a:t>
            </a:r>
            <a:endParaRPr lang="es-ES" sz="1600" b="1" i="1" dirty="0">
              <a:solidFill>
                <a:srgbClr val="B6004C"/>
              </a:solidFill>
              <a:cs typeface="Arial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id="{BA54941A-30FB-4C2C-AE4D-C0EE94E9914B}"/>
              </a:ext>
            </a:extLst>
          </p:cNvPr>
          <p:cNvSpPr txBox="1"/>
          <p:nvPr/>
        </p:nvSpPr>
        <p:spPr>
          <a:xfrm>
            <a:off x="382688" y="1754595"/>
            <a:ext cx="2676601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b="1" dirty="0" smtClean="0">
                <a:solidFill>
                  <a:srgbClr val="7030A0"/>
                </a:solidFill>
              </a:rPr>
              <a:t>67,1% </a:t>
            </a:r>
            <a:r>
              <a:rPr lang="es-CO" sz="1400" dirty="0">
                <a:solidFill>
                  <a:srgbClr val="7030A0"/>
                </a:solidFill>
              </a:rPr>
              <a:t>de las mujeres </a:t>
            </a:r>
            <a:r>
              <a:rPr lang="es-CO" sz="1400" dirty="0" smtClean="0"/>
              <a:t> </a:t>
            </a:r>
          </a:p>
          <a:p>
            <a:pPr marL="0" lvl="1" algn="just"/>
            <a:r>
              <a:rPr lang="es-CO" sz="1400" b="1" dirty="0" smtClean="0"/>
              <a:t>69,0% </a:t>
            </a:r>
            <a:r>
              <a:rPr lang="es-CO" sz="1400" dirty="0"/>
              <a:t>de los </a:t>
            </a:r>
            <a:r>
              <a:rPr lang="es-CO" sz="1400" dirty="0" smtClean="0"/>
              <a:t>hombres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382688" y="1376338"/>
            <a:ext cx="2676601" cy="307777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 smtClean="0">
                <a:solidFill>
                  <a:schemeClr val="bg1"/>
                </a:solidFill>
                <a:cs typeface="Arial"/>
              </a:rPr>
              <a:t>De acuerdo, en Colombia</a:t>
            </a:r>
            <a:endParaRPr lang="es-CO" sz="1400" dirty="0">
              <a:solidFill>
                <a:schemeClr val="bg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075386" y="4489373"/>
            <a:ext cx="47638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900" i="1" dirty="0" smtClean="0"/>
              <a:t>Nota: De acuerdo agrupa las categorías: “Muy de acuerdo” y “de acuerdo”. En desacuerdo agrupa las categorías “Muy en desacuerdo” y “En desacuerdo”. </a:t>
            </a:r>
          </a:p>
          <a:p>
            <a:endParaRPr lang="es-CO" sz="900" dirty="0" smtClean="0"/>
          </a:p>
          <a:p>
            <a:r>
              <a:rPr lang="es-CO" sz="900" dirty="0" smtClean="0"/>
              <a:t>Fuente</a:t>
            </a:r>
            <a:r>
              <a:rPr lang="es-CO" sz="900" dirty="0"/>
              <a:t>: DANE, ENUT </a:t>
            </a:r>
            <a:r>
              <a:rPr lang="es-CO" sz="900" dirty="0" smtClean="0"/>
              <a:t>2016-2017</a:t>
            </a:r>
            <a:endParaRPr lang="es-CO" sz="900" i="1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A54941A-30FB-4C2C-AE4D-C0EE94E9914B}"/>
              </a:ext>
            </a:extLst>
          </p:cNvPr>
          <p:cNvSpPr txBox="1"/>
          <p:nvPr/>
        </p:nvSpPr>
        <p:spPr>
          <a:xfrm>
            <a:off x="355577" y="3836976"/>
            <a:ext cx="1248441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Pacífica</a:t>
            </a:r>
          </a:p>
          <a:p>
            <a:pPr marL="0" lvl="1" algn="just"/>
            <a:r>
              <a:rPr lang="es-CO" sz="1400" dirty="0" smtClean="0"/>
              <a:t>Central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BA54941A-30FB-4C2C-AE4D-C0EE94E9914B}"/>
              </a:ext>
            </a:extLst>
          </p:cNvPr>
          <p:cNvSpPr txBox="1"/>
          <p:nvPr/>
        </p:nvSpPr>
        <p:spPr>
          <a:xfrm>
            <a:off x="1828800" y="3836583"/>
            <a:ext cx="1230490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Bogotá</a:t>
            </a:r>
          </a:p>
          <a:p>
            <a:pPr marL="0" lvl="1" algn="just"/>
            <a:r>
              <a:rPr lang="es-CO" sz="1400" dirty="0" smtClean="0"/>
              <a:t>Caribe</a:t>
            </a:r>
          </a:p>
        </p:txBody>
      </p:sp>
      <p:graphicFrame>
        <p:nvGraphicFramePr>
          <p:cNvPr id="17" name="Gráfico 16"/>
          <p:cNvGraphicFramePr>
            <a:graphicFrameLocks/>
          </p:cNvGraphicFramePr>
          <p:nvPr>
            <p:extLst/>
          </p:nvPr>
        </p:nvGraphicFramePr>
        <p:xfrm>
          <a:off x="3695700" y="843640"/>
          <a:ext cx="5278968" cy="36575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Rectángulo 13"/>
          <p:cNvSpPr/>
          <p:nvPr/>
        </p:nvSpPr>
        <p:spPr>
          <a:xfrm>
            <a:off x="382688" y="2969283"/>
            <a:ext cx="1221330" cy="646331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200" dirty="0" smtClean="0">
                <a:solidFill>
                  <a:schemeClr val="bg1"/>
                </a:solidFill>
                <a:cs typeface="Arial"/>
              </a:rPr>
              <a:t>Con </a:t>
            </a:r>
            <a:r>
              <a:rPr lang="es-CO" sz="1200" b="1" dirty="0" smtClean="0">
                <a:solidFill>
                  <a:schemeClr val="bg1"/>
                </a:solidFill>
                <a:cs typeface="Arial"/>
              </a:rPr>
              <a:t>mayor</a:t>
            </a:r>
            <a:r>
              <a:rPr lang="es-CO" sz="1200" dirty="0" smtClean="0">
                <a:solidFill>
                  <a:schemeClr val="bg1"/>
                </a:solidFill>
                <a:cs typeface="Arial"/>
              </a:rPr>
              <a:t> % de mujeres de acuerdo</a:t>
            </a:r>
            <a:endParaRPr lang="es-CO" sz="1200" dirty="0">
              <a:solidFill>
                <a:schemeClr val="bg1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1828800" y="2969283"/>
            <a:ext cx="1230489" cy="646331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200" dirty="0" smtClean="0">
                <a:solidFill>
                  <a:schemeClr val="bg1"/>
                </a:solidFill>
                <a:cs typeface="Arial"/>
              </a:rPr>
              <a:t>Con </a:t>
            </a:r>
            <a:r>
              <a:rPr lang="es-CO" sz="1200" b="1" dirty="0" smtClean="0">
                <a:solidFill>
                  <a:schemeClr val="bg1"/>
                </a:solidFill>
                <a:cs typeface="Arial"/>
              </a:rPr>
              <a:t>menor</a:t>
            </a:r>
            <a:r>
              <a:rPr lang="es-CO" sz="1200" dirty="0" smtClean="0">
                <a:solidFill>
                  <a:schemeClr val="bg1"/>
                </a:solidFill>
                <a:cs typeface="Arial"/>
              </a:rPr>
              <a:t> % </a:t>
            </a:r>
            <a:r>
              <a:rPr lang="es-CO" sz="1200" dirty="0">
                <a:solidFill>
                  <a:schemeClr val="bg1"/>
                </a:solidFill>
                <a:cs typeface="Arial"/>
              </a:rPr>
              <a:t>de </a:t>
            </a:r>
            <a:r>
              <a:rPr lang="es-CO" sz="1200" dirty="0" smtClean="0">
                <a:solidFill>
                  <a:schemeClr val="bg1"/>
                </a:solidFill>
                <a:cs typeface="Arial"/>
              </a:rPr>
              <a:t>mujeres de acuerdo</a:t>
            </a:r>
            <a:endParaRPr lang="es-CO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24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150496"/>
            <a:ext cx="8595332" cy="931000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r>
              <a:rPr lang="es-ES" sz="1050" dirty="0" smtClean="0">
                <a:cs typeface="Arial"/>
              </a:rPr>
              <a:t> </a:t>
            </a:r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indent="-1981200" algn="just"/>
            <a:r>
              <a:rPr lang="es-ES" sz="1200" dirty="0">
                <a:cs typeface="Arial"/>
              </a:rPr>
              <a:t> </a:t>
            </a:r>
            <a:r>
              <a:rPr lang="es-CO" sz="1600" b="1" dirty="0">
                <a:solidFill>
                  <a:srgbClr val="B6004C"/>
                </a:solidFill>
                <a:cs typeface="Arial"/>
              </a:rPr>
              <a:t>Pregunta de percepción 2: 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“Las mujeres son mejores para el trabajo doméstico que los 		hombres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” (promedio)”</a:t>
            </a:r>
            <a:endParaRPr lang="es-ES" sz="1600" b="1" i="1" dirty="0">
              <a:solidFill>
                <a:srgbClr val="B6004C"/>
              </a:solidFill>
              <a:cs typeface="Arial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id="{BA54941A-30FB-4C2C-AE4D-C0EE94E9914B}"/>
              </a:ext>
            </a:extLst>
          </p:cNvPr>
          <p:cNvSpPr txBox="1"/>
          <p:nvPr/>
        </p:nvSpPr>
        <p:spPr>
          <a:xfrm>
            <a:off x="382688" y="1885303"/>
            <a:ext cx="2703712" cy="7386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>
                <a:solidFill>
                  <a:srgbClr val="7030A0"/>
                </a:solidFill>
              </a:rPr>
              <a:t>Mujeres: 3,01</a:t>
            </a:r>
          </a:p>
          <a:p>
            <a:pPr marL="0" lvl="1" algn="just"/>
            <a:r>
              <a:rPr lang="es-CO" sz="1400" dirty="0" smtClean="0"/>
              <a:t>Hombres: 3,07</a:t>
            </a:r>
          </a:p>
          <a:p>
            <a:pPr marL="0" lvl="1" algn="just"/>
            <a:r>
              <a:rPr lang="es-CO" sz="1400" b="1" dirty="0" smtClean="0"/>
              <a:t>Total: 3,04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382688" y="1241482"/>
            <a:ext cx="2703713" cy="523220"/>
          </a:xfrm>
          <a:prstGeom prst="rect">
            <a:avLst/>
          </a:prstGeom>
          <a:solidFill>
            <a:srgbClr val="B6004B"/>
          </a:solidFill>
        </p:spPr>
        <p:txBody>
          <a:bodyPr wrap="square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</a:rPr>
              <a:t>Promedio de </a:t>
            </a:r>
            <a:r>
              <a:rPr lang="es-CO" sz="1400" b="1" dirty="0" smtClean="0">
                <a:solidFill>
                  <a:schemeClr val="bg1"/>
                </a:solidFill>
              </a:rPr>
              <a:t>respuesta, en Colombia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A54941A-30FB-4C2C-AE4D-C0EE94E9914B}"/>
              </a:ext>
            </a:extLst>
          </p:cNvPr>
          <p:cNvSpPr txBox="1"/>
          <p:nvPr/>
        </p:nvSpPr>
        <p:spPr>
          <a:xfrm>
            <a:off x="382689" y="2907786"/>
            <a:ext cx="2703712" cy="523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pPr marL="0" lvl="1" algn="just"/>
            <a:r>
              <a:rPr lang="es-CO" sz="1400" dirty="0" smtClean="0"/>
              <a:t>En promedio, Colombia está  </a:t>
            </a:r>
            <a:r>
              <a:rPr lang="es-CO" sz="1400" b="1" dirty="0" smtClean="0"/>
              <a:t>de acuerdo.</a:t>
            </a:r>
          </a:p>
        </p:txBody>
      </p:sp>
      <p:sp>
        <p:nvSpPr>
          <p:cNvPr id="10" name="Flecha derecha 9"/>
          <p:cNvSpPr/>
          <p:nvPr/>
        </p:nvSpPr>
        <p:spPr>
          <a:xfrm rot="5400000">
            <a:off x="1656530" y="2729773"/>
            <a:ext cx="163245" cy="105671"/>
          </a:xfrm>
          <a:prstGeom prst="rightArrow">
            <a:avLst>
              <a:gd name="adj1" fmla="val 50000"/>
              <a:gd name="adj2" fmla="val 68163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2" name="Imagen 11"/>
          <p:cNvPicPr/>
          <p:nvPr/>
        </p:nvPicPr>
        <p:blipFill>
          <a:blip r:embed="rId2" cstate="print">
            <a:clrChange>
              <a:clrFrom>
                <a:srgbClr val="EAF2F3"/>
              </a:clrFrom>
              <a:clrTo>
                <a:srgbClr val="EAF2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753" y="1160012"/>
            <a:ext cx="5248980" cy="361415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ángulo 10"/>
          <p:cNvSpPr/>
          <p:nvPr/>
        </p:nvSpPr>
        <p:spPr>
          <a:xfrm>
            <a:off x="3695700" y="4606463"/>
            <a:ext cx="197041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000" dirty="0"/>
              <a:t>Fuente: DANE, ENUT 2016-2017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374806" y="3927626"/>
            <a:ext cx="1861976" cy="8309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16" tIns="45708" rIns="91416" bIns="45708" rtlCol="0">
            <a:spAutoFit/>
          </a:bodyPr>
          <a:lstStyle/>
          <a:p>
            <a:r>
              <a:rPr lang="es-CO" sz="1200" dirty="0"/>
              <a:t>1= Muy en desacuerdo</a:t>
            </a:r>
          </a:p>
          <a:p>
            <a:r>
              <a:rPr lang="es-CO" sz="1200" dirty="0"/>
              <a:t>2= En </a:t>
            </a:r>
            <a:r>
              <a:rPr lang="es-CO" sz="1200" dirty="0" smtClean="0"/>
              <a:t>desacuerdo</a:t>
            </a:r>
          </a:p>
          <a:p>
            <a:r>
              <a:rPr lang="es-CO" sz="1200" dirty="0" smtClean="0"/>
              <a:t>3 = De acuerdo</a:t>
            </a:r>
          </a:p>
          <a:p>
            <a:r>
              <a:rPr lang="es-CO" sz="1200" dirty="0" smtClean="0"/>
              <a:t>4</a:t>
            </a:r>
            <a:r>
              <a:rPr lang="es-CO" sz="1200" dirty="0"/>
              <a:t>= Muy de acuerdo</a:t>
            </a:r>
          </a:p>
        </p:txBody>
      </p:sp>
    </p:spTree>
    <p:extLst>
      <p:ext uri="{BB962C8B-B14F-4D97-AF65-F5344CB8AC3E}">
        <p14:creationId xmlns:p14="http://schemas.microsoft.com/office/powerpoint/2010/main" val="10213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43868" y="257034"/>
            <a:ext cx="8595332" cy="769417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s-ES" sz="1200" dirty="0">
              <a:solidFill>
                <a:srgbClr val="404040"/>
              </a:solidFill>
              <a:cs typeface="Arial"/>
            </a:endParaRPr>
          </a:p>
          <a:p>
            <a:pPr marL="1981200" lvl="0" indent="-1981200" algn="just"/>
            <a:r>
              <a:rPr lang="es-ES" sz="1200" dirty="0" smtClean="0">
                <a:cs typeface="Arial"/>
              </a:rPr>
              <a:t> </a:t>
            </a:r>
            <a:r>
              <a:rPr lang="es-ES" sz="1200" dirty="0">
                <a:solidFill>
                  <a:prstClr val="black"/>
                </a:solidFill>
                <a:cs typeface="Arial"/>
              </a:rPr>
              <a:t> </a:t>
            </a:r>
            <a:r>
              <a:rPr lang="es-CO" sz="1600" b="1" dirty="0">
                <a:solidFill>
                  <a:srgbClr val="B6004C"/>
                </a:solidFill>
                <a:cs typeface="Arial"/>
              </a:rPr>
              <a:t>Pregunta de percepción 2: </a:t>
            </a:r>
            <a:r>
              <a:rPr lang="es-ES" sz="1600" b="1" i="1" dirty="0">
                <a:solidFill>
                  <a:srgbClr val="B6004C"/>
                </a:solidFill>
                <a:cs typeface="Arial"/>
              </a:rPr>
              <a:t>“Las mujeres son mejores para el trabajo doméstico que los 		hombres” </a:t>
            </a:r>
            <a:r>
              <a:rPr lang="es-ES" sz="1600" b="1" i="1" dirty="0" smtClean="0">
                <a:solidFill>
                  <a:srgbClr val="B6004C"/>
                </a:solidFill>
                <a:cs typeface="Arial"/>
              </a:rPr>
              <a:t>(t-test)”</a:t>
            </a:r>
            <a:endParaRPr lang="es-ES" sz="1600" b="1" i="1" dirty="0">
              <a:solidFill>
                <a:srgbClr val="B6004C"/>
              </a:solidFill>
              <a:cs typeface="Arial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E4AE0950-76D4-466D-9456-34D9FC33E6CF}"/>
              </a:ext>
            </a:extLst>
          </p:cNvPr>
          <p:cNvCxnSpPr/>
          <p:nvPr/>
        </p:nvCxnSpPr>
        <p:spPr>
          <a:xfrm>
            <a:off x="382688" y="918721"/>
            <a:ext cx="981307" cy="0"/>
          </a:xfrm>
          <a:prstGeom prst="line">
            <a:avLst/>
          </a:prstGeom>
          <a:ln w="41275">
            <a:solidFill>
              <a:srgbClr val="B6004C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ángulo 15"/>
          <p:cNvSpPr/>
          <p:nvPr/>
        </p:nvSpPr>
        <p:spPr>
          <a:xfrm>
            <a:off x="382688" y="1241482"/>
            <a:ext cx="8456512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s-CO" sz="1400" dirty="0" smtClean="0"/>
              <a:t>La </a:t>
            </a:r>
            <a:r>
              <a:rPr lang="es-CO" sz="1400" b="1" dirty="0" smtClean="0"/>
              <a:t>diferencia en la percepción</a:t>
            </a:r>
            <a:r>
              <a:rPr lang="es-CO" sz="1400" dirty="0" smtClean="0"/>
              <a:t>, entre hombres y mujeres, </a:t>
            </a:r>
            <a:r>
              <a:rPr lang="es-CO" sz="1400" b="1" dirty="0" smtClean="0"/>
              <a:t>es estadísticamente significativa en </a:t>
            </a:r>
            <a:r>
              <a:rPr lang="es-CO" sz="1400" b="1" u="sng" dirty="0" smtClean="0"/>
              <a:t>2 de las 6 las regiones </a:t>
            </a:r>
            <a:r>
              <a:rPr lang="es-CO" sz="1400" b="1" dirty="0" smtClean="0"/>
              <a:t>del país. </a:t>
            </a: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/>
          </p:nvPr>
        </p:nvGraphicFramePr>
        <p:xfrm>
          <a:off x="382690" y="2277205"/>
          <a:ext cx="8456508" cy="2191875"/>
        </p:xfrm>
        <a:graphic>
          <a:graphicData uri="http://schemas.openxmlformats.org/drawingml/2006/table">
            <a:tbl>
              <a:tblPr firstRow="1" firstCol="1" bandRow="1"/>
              <a:tblGrid>
                <a:gridCol w="9373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6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63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63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82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737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449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072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2837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447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78241"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Resumen test de diferencia de medias en la respuesta promedio entre hombres y mujeres, por región </a:t>
                      </a:r>
                      <a:r>
                        <a:rPr lang="es-CO" sz="1200" b="1" i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(Ho: </a:t>
                      </a:r>
                      <a:r>
                        <a:rPr lang="es-CO" sz="1200" b="1" i="1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diff</a:t>
                      </a:r>
                      <a:r>
                        <a:rPr lang="es-CO" sz="1200" b="1" i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</a:t>
                      </a:r>
                      <a:r>
                        <a:rPr lang="es-CO" sz="1200" b="1" i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200" b="1" i="1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004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Región</a:t>
                      </a:r>
                      <a:endParaRPr lang="es-CO" sz="1600" b="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general</a:t>
                      </a:r>
                      <a:endParaRPr lang="es-CO" sz="1600" b="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Hombres</a:t>
                      </a:r>
                      <a:endParaRPr lang="es-CO" sz="1600" b="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Promedio Mujeres </a:t>
                      </a:r>
                      <a:endParaRPr lang="es-CO" sz="1600" b="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Diferencia</a:t>
                      </a:r>
                      <a:br>
                        <a:rPr lang="es-CO" sz="105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</a:br>
                      <a:r>
                        <a:rPr lang="es-CO" sz="105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mean(Hombre) - mean(Mujer)</a:t>
                      </a:r>
                      <a:endParaRPr lang="es-CO" sz="1600" b="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Estadístico t</a:t>
                      </a:r>
                      <a:endParaRPr lang="es-CO" sz="1600" b="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Grados de libertad</a:t>
                      </a:r>
                      <a:endParaRPr lang="es-CO" sz="1600" b="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Pr(T &gt; t)</a:t>
                      </a:r>
                      <a:endParaRPr lang="es-CO" sz="1600" b="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¿La diferencia es estadísticamente  significativa?</a:t>
                      </a:r>
                      <a:endParaRPr lang="es-CO" sz="1600" b="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Nivel de confianza </a:t>
                      </a:r>
                      <a:endParaRPr lang="es-CO" sz="1600" b="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 dirty="0">
                          <a:solidFill>
                            <a:srgbClr val="B6004B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Caribe</a:t>
                      </a:r>
                      <a:endParaRPr lang="es-CO" sz="1600" b="1" dirty="0">
                        <a:solidFill>
                          <a:srgbClr val="B6004B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3,14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3,30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3,09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0,12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 8,6728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27.346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 0,0000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 dirty="0">
                          <a:solidFill>
                            <a:srgbClr val="B6004B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Central</a:t>
                      </a:r>
                      <a:endParaRPr lang="es-CO" sz="1600" b="1" dirty="0">
                        <a:solidFill>
                          <a:srgbClr val="B6004B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3,15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3,17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3,14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0,05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 3,4371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29.103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0,0006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 dirty="0">
                          <a:solidFill>
                            <a:srgbClr val="B6004B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Oriental</a:t>
                      </a:r>
                      <a:endParaRPr lang="es-CO" sz="1600" b="1" dirty="0">
                        <a:solidFill>
                          <a:srgbClr val="B6004B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3,10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3,11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3,09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0,02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 1,3651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19.938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0,1722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 dirty="0">
                          <a:solidFill>
                            <a:srgbClr val="B6004B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Pacífica</a:t>
                      </a:r>
                      <a:endParaRPr lang="es-CO" sz="1600" b="1" dirty="0">
                        <a:solidFill>
                          <a:srgbClr val="B6004B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3,09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3,10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3,08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 0,7282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19.674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0,4665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 dirty="0">
                          <a:solidFill>
                            <a:srgbClr val="B6004B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Bogotá</a:t>
                      </a:r>
                      <a:endParaRPr lang="es-CO" sz="1600" b="1" dirty="0">
                        <a:solidFill>
                          <a:srgbClr val="B6004B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2,64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2,69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2,59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0,10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 5,2266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20.496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0,1591 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 dirty="0">
                          <a:solidFill>
                            <a:srgbClr val="B6004B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San Andrés</a:t>
                      </a:r>
                      <a:endParaRPr lang="es-CO" sz="1600" b="1" dirty="0">
                        <a:solidFill>
                          <a:srgbClr val="B6004B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2,98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2,98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2,98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-0,00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-0,0170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2.895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0,9864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8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b="1" dirty="0">
                          <a:solidFill>
                            <a:srgbClr val="B6004B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s-CO" sz="1600" b="1" dirty="0">
                        <a:solidFill>
                          <a:srgbClr val="B6004B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3,04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3,07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3,01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0,06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=   8,9958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119.462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= 0,0000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99%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Rectángulo 1"/>
          <p:cNvSpPr/>
          <p:nvPr/>
        </p:nvSpPr>
        <p:spPr>
          <a:xfrm>
            <a:off x="321364" y="4469080"/>
            <a:ext cx="197041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000" dirty="0"/>
              <a:t>Fuente: DANE, ENUT 2016-2017</a:t>
            </a:r>
          </a:p>
        </p:txBody>
      </p:sp>
    </p:spTree>
    <p:extLst>
      <p:ext uri="{BB962C8B-B14F-4D97-AF65-F5344CB8AC3E}">
        <p14:creationId xmlns:p14="http://schemas.microsoft.com/office/powerpoint/2010/main" val="276844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id="{8CC1352D-E4D2-3C4B-AA6C-4B023B14FD93}"/>
              </a:ext>
            </a:extLst>
          </p:cNvPr>
          <p:cNvSpPr/>
          <p:nvPr/>
        </p:nvSpPr>
        <p:spPr>
          <a:xfrm>
            <a:off x="5804767" y="0"/>
            <a:ext cx="3339234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B6004C"/>
              </a:solidFill>
            </a:endParaRPr>
          </a:p>
        </p:txBody>
      </p:sp>
      <p:sp>
        <p:nvSpPr>
          <p:cNvPr id="12" name="object 898"/>
          <p:cNvSpPr txBox="1"/>
          <p:nvPr/>
        </p:nvSpPr>
        <p:spPr>
          <a:xfrm>
            <a:off x="239026" y="730050"/>
            <a:ext cx="6190092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s-CO" b="1" dirty="0">
                <a:solidFill>
                  <a:srgbClr val="B6004B"/>
                </a:solidFill>
                <a:cs typeface="Arial"/>
              </a:rPr>
              <a:t>5. Discusiones metodológicas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51C9B356-2592-3C46-9273-DA0B9287C827}"/>
              </a:ext>
            </a:extLst>
          </p:cNvPr>
          <p:cNvSpPr/>
          <p:nvPr/>
        </p:nvSpPr>
        <p:spPr>
          <a:xfrm>
            <a:off x="863600" y="1462905"/>
            <a:ext cx="4532021" cy="33547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1200" b="1" dirty="0">
                <a:ea typeface="Calibri" panose="020F0502020204030204" pitchFamily="34" charset="0"/>
                <a:cs typeface="Segoe UI" panose="020B0502040204020203" pitchFamily="34" charset="0"/>
              </a:rPr>
              <a:t>Capturar actividades simultáneas</a:t>
            </a:r>
            <a:r>
              <a:rPr lang="es-CO" sz="1200" dirty="0">
                <a:ea typeface="Calibri" panose="020F0502020204030204" pitchFamily="34" charset="0"/>
                <a:cs typeface="Segoe UI" panose="020B0502040204020203" pitchFamily="34" charset="0"/>
              </a:rPr>
              <a:t>. Identificar y caracterizar también actividades secundarias </a:t>
            </a:r>
          </a:p>
          <a:p>
            <a:pPr algn="just"/>
            <a:endParaRPr lang="es-CO" sz="2000" dirty="0"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algn="just"/>
            <a:r>
              <a:rPr lang="es-CO" sz="1200" b="1" dirty="0">
                <a:ea typeface="Calibri" panose="020F0502020204030204" pitchFamily="34" charset="0"/>
                <a:cs typeface="Segoe UI" panose="020B0502040204020203" pitchFamily="34" charset="0"/>
              </a:rPr>
              <a:t>Definiciones de cuidado no remunerado muy estrechas. </a:t>
            </a:r>
            <a:r>
              <a:rPr lang="es-CO" sz="1200" dirty="0">
                <a:ea typeface="Calibri" panose="020F0502020204030204" pitchFamily="34" charset="0"/>
                <a:cs typeface="Segoe UI" panose="020B0502040204020203" pitchFamily="34" charset="0"/>
              </a:rPr>
              <a:t>Importante distinguir entre trabajo de cuidado activo y pasivo.</a:t>
            </a:r>
          </a:p>
          <a:p>
            <a:pPr algn="just"/>
            <a:endParaRPr lang="es-CO" sz="2000" dirty="0"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algn="just"/>
            <a:r>
              <a:rPr lang="es-CO" sz="1200" b="1" dirty="0">
                <a:ea typeface="Calibri" panose="020F0502020204030204" pitchFamily="34" charset="0"/>
                <a:cs typeface="Segoe UI" panose="020B0502040204020203" pitchFamily="34" charset="0"/>
              </a:rPr>
              <a:t>Identificar y caracterizar las personas que reciben cuidado</a:t>
            </a:r>
          </a:p>
          <a:p>
            <a:pPr algn="just"/>
            <a:endParaRPr lang="es-CO" sz="2400" b="1" dirty="0"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algn="just"/>
            <a:r>
              <a:rPr lang="es-CO" sz="1200" b="1" dirty="0">
                <a:ea typeface="Calibri" panose="020F0502020204030204" pitchFamily="34" charset="0"/>
                <a:cs typeface="Segoe UI" panose="020B0502040204020203" pitchFamily="34" charset="0"/>
              </a:rPr>
              <a:t>Rol estratégico del entrenamiento y capacitación</a:t>
            </a:r>
            <a:r>
              <a:rPr lang="es-CO" sz="1200" dirty="0">
                <a:ea typeface="Calibri" panose="020F0502020204030204" pitchFamily="34" charset="0"/>
                <a:cs typeface="Segoe UI" panose="020B0502040204020203" pitchFamily="34" charset="0"/>
              </a:rPr>
              <a:t> del personal operativo de la encuesta.</a:t>
            </a:r>
          </a:p>
          <a:p>
            <a:pPr algn="just"/>
            <a:endParaRPr lang="es-CO" dirty="0"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algn="just"/>
            <a:r>
              <a:rPr lang="es-CO" sz="1200" dirty="0">
                <a:ea typeface="Calibri" panose="020F0502020204030204" pitchFamily="34" charset="0"/>
                <a:cs typeface="Segoe UI" panose="020B0502040204020203" pitchFamily="34" charset="0"/>
              </a:rPr>
              <a:t>Estímulos para </a:t>
            </a:r>
            <a:r>
              <a:rPr lang="es-CO" sz="1200" b="1" dirty="0">
                <a:ea typeface="Calibri" panose="020F0502020204030204" pitchFamily="34" charset="0"/>
                <a:cs typeface="Segoe UI" panose="020B0502040204020203" pitchFamily="34" charset="0"/>
              </a:rPr>
              <a:t>realizar más análisis y más profundos con la información ya existente </a:t>
            </a:r>
            <a:r>
              <a:rPr lang="es-CO" sz="1200" dirty="0">
                <a:ea typeface="Calibri" panose="020F0502020204030204" pitchFamily="34" charset="0"/>
                <a:cs typeface="Segoe UI" panose="020B0502040204020203" pitchFamily="34" charset="0"/>
              </a:rPr>
              <a:t>(proporcionar metadatos claros). Nuevas metodologías de análisis medición pobreza ingreso-tiempo LIMTIP.</a:t>
            </a:r>
            <a:endParaRPr lang="es-CO" sz="1200" dirty="0">
              <a:cs typeface="Segoe UI" panose="020B0502040204020203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30646C5-E680-9145-8FCF-0738D0CED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0126" y="2219504"/>
            <a:ext cx="1274838" cy="1274838"/>
          </a:xfrm>
          <a:prstGeom prst="rect">
            <a:avLst/>
          </a:prstGeom>
        </p:spPr>
      </p:pic>
      <p:sp>
        <p:nvSpPr>
          <p:cNvPr id="14" name="Elipse 13">
            <a:extLst>
              <a:ext uri="{FF2B5EF4-FFF2-40B4-BE49-F238E27FC236}">
                <a16:creationId xmlns:a16="http://schemas.microsoft.com/office/drawing/2014/main" id="{7C0BF190-A7F4-7943-A6D5-2D611216B7C1}"/>
              </a:ext>
            </a:extLst>
          </p:cNvPr>
          <p:cNvSpPr/>
          <p:nvPr/>
        </p:nvSpPr>
        <p:spPr>
          <a:xfrm>
            <a:off x="6512250" y="1771826"/>
            <a:ext cx="2131903" cy="2131903"/>
          </a:xfrm>
          <a:prstGeom prst="ellipse">
            <a:avLst/>
          </a:prstGeom>
          <a:noFill/>
          <a:ln w="44450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Elipse 6"/>
          <p:cNvSpPr/>
          <p:nvPr/>
        </p:nvSpPr>
        <p:spPr>
          <a:xfrm>
            <a:off x="268722" y="1533239"/>
            <a:ext cx="360000" cy="360000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308695" y="1544185"/>
            <a:ext cx="2879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s-E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Elipse 10"/>
          <p:cNvSpPr/>
          <p:nvPr/>
        </p:nvSpPr>
        <p:spPr>
          <a:xfrm>
            <a:off x="268722" y="2178078"/>
            <a:ext cx="360000" cy="360000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308695" y="2189024"/>
            <a:ext cx="2879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es-E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Elipse 15"/>
          <p:cNvSpPr/>
          <p:nvPr/>
        </p:nvSpPr>
        <p:spPr>
          <a:xfrm>
            <a:off x="268722" y="2787678"/>
            <a:ext cx="360000" cy="360000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>
            <a:off x="308695" y="2798624"/>
            <a:ext cx="2879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es-E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Elipse 17"/>
          <p:cNvSpPr/>
          <p:nvPr/>
        </p:nvSpPr>
        <p:spPr>
          <a:xfrm>
            <a:off x="268722" y="3391956"/>
            <a:ext cx="360000" cy="360000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/>
        </p:nvSpPr>
        <p:spPr>
          <a:xfrm>
            <a:off x="308695" y="3402902"/>
            <a:ext cx="2879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  <a:endParaRPr lang="es-E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Elipse 19"/>
          <p:cNvSpPr/>
          <p:nvPr/>
        </p:nvSpPr>
        <p:spPr>
          <a:xfrm>
            <a:off x="268722" y="4072676"/>
            <a:ext cx="360000" cy="360000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/>
        </p:nvSpPr>
        <p:spPr>
          <a:xfrm>
            <a:off x="308695" y="4083622"/>
            <a:ext cx="2879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  <a:endParaRPr lang="es-E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39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8CC1352D-E4D2-3C4B-AA6C-4B023B14FD93}"/>
              </a:ext>
            </a:extLst>
          </p:cNvPr>
          <p:cNvSpPr/>
          <p:nvPr/>
        </p:nvSpPr>
        <p:spPr>
          <a:xfrm>
            <a:off x="0" y="1345604"/>
            <a:ext cx="9144001" cy="33930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B6004C"/>
              </a:solidFill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8F78E0FB-4F17-D642-8941-67B38F12DEC5}"/>
              </a:ext>
            </a:extLst>
          </p:cNvPr>
          <p:cNvSpPr/>
          <p:nvPr/>
        </p:nvSpPr>
        <p:spPr>
          <a:xfrm>
            <a:off x="549509" y="1598945"/>
            <a:ext cx="3744809" cy="525434"/>
          </a:xfrm>
          <a:prstGeom prst="rect">
            <a:avLst/>
          </a:prstGeom>
          <a:solidFill>
            <a:srgbClr val="B6004C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94733ED8-35E8-BA45-87A5-E6796F5C5E1B}"/>
              </a:ext>
            </a:extLst>
          </p:cNvPr>
          <p:cNvSpPr/>
          <p:nvPr/>
        </p:nvSpPr>
        <p:spPr>
          <a:xfrm>
            <a:off x="4708150" y="1598945"/>
            <a:ext cx="3744809" cy="52543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2 Rectángulo">
            <a:extLst>
              <a:ext uri="{FF2B5EF4-FFF2-40B4-BE49-F238E27FC236}">
                <a16:creationId xmlns:a16="http://schemas.microsoft.com/office/drawing/2014/main" id="{1EEC1EA6-2B4B-F146-B963-3F521CBA1CDB}"/>
              </a:ext>
            </a:extLst>
          </p:cNvPr>
          <p:cNvSpPr/>
          <p:nvPr/>
        </p:nvSpPr>
        <p:spPr>
          <a:xfrm>
            <a:off x="4728574" y="2356990"/>
            <a:ext cx="3724386" cy="195196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sz="14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2 Rectángulo">
            <a:extLst>
              <a:ext uri="{FF2B5EF4-FFF2-40B4-BE49-F238E27FC236}">
                <a16:creationId xmlns:a16="http://schemas.microsoft.com/office/drawing/2014/main" id="{6A4F5813-770F-EB42-A818-05E737085A55}"/>
              </a:ext>
            </a:extLst>
          </p:cNvPr>
          <p:cNvSpPr/>
          <p:nvPr/>
        </p:nvSpPr>
        <p:spPr>
          <a:xfrm>
            <a:off x="582459" y="2356990"/>
            <a:ext cx="3724386" cy="1951963"/>
          </a:xfrm>
          <a:prstGeom prst="rect">
            <a:avLst/>
          </a:prstGeom>
          <a:ln>
            <a:solidFill>
              <a:srgbClr val="B6004C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sz="14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object 898"/>
          <p:cNvSpPr txBox="1"/>
          <p:nvPr/>
        </p:nvSpPr>
        <p:spPr>
          <a:xfrm>
            <a:off x="239026" y="730050"/>
            <a:ext cx="6190092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s-MX" b="1" dirty="0">
                <a:solidFill>
                  <a:srgbClr val="B6004B"/>
                </a:solidFill>
                <a:cs typeface="Arial"/>
              </a:rPr>
              <a:t>Diario Vs Lista de actividades</a:t>
            </a:r>
            <a:endParaRPr lang="es-CO" b="1" dirty="0">
              <a:solidFill>
                <a:srgbClr val="B6004B"/>
              </a:solidFill>
              <a:cs typeface="Arial"/>
            </a:endParaRPr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BF696334-3BBF-9640-B76C-CBF67CE02C63}"/>
              </a:ext>
            </a:extLst>
          </p:cNvPr>
          <p:cNvSpPr txBox="1">
            <a:spLocks/>
          </p:cNvSpPr>
          <p:nvPr/>
        </p:nvSpPr>
        <p:spPr>
          <a:xfrm>
            <a:off x="1278913" y="1697408"/>
            <a:ext cx="2311052" cy="30777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800" dirty="0">
                <a:solidFill>
                  <a:schemeClr val="bg1"/>
                </a:solidFill>
              </a:rPr>
              <a:t>Diario de actividades</a:t>
            </a:r>
            <a:endParaRPr lang="es-CO" sz="1800" dirty="0">
              <a:solidFill>
                <a:schemeClr val="bg1"/>
              </a:solidFill>
            </a:endParaRPr>
          </a:p>
        </p:txBody>
      </p:sp>
      <p:sp>
        <p:nvSpPr>
          <p:cNvPr id="6" name="Marcador de contenido 3">
            <a:extLst>
              <a:ext uri="{FF2B5EF4-FFF2-40B4-BE49-F238E27FC236}">
                <a16:creationId xmlns:a16="http://schemas.microsoft.com/office/drawing/2014/main" id="{08E62FA7-5CBA-574F-A9A3-3E3FDC771921}"/>
              </a:ext>
            </a:extLst>
          </p:cNvPr>
          <p:cNvSpPr txBox="1">
            <a:spLocks/>
          </p:cNvSpPr>
          <p:nvPr/>
        </p:nvSpPr>
        <p:spPr>
          <a:xfrm>
            <a:off x="602591" y="2448729"/>
            <a:ext cx="3724386" cy="186022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s-MX" sz="1200" dirty="0">
                <a:cs typeface="Segoe UI" panose="020B0502040204020203" pitchFamily="34" charset="0"/>
              </a:rPr>
              <a:t>Instrumento más confiable y preciso</a:t>
            </a:r>
          </a:p>
          <a:p>
            <a:pPr>
              <a:buFont typeface="Wingdings" panose="05000000000000000000" pitchFamily="2" charset="2"/>
              <a:buChar char=""/>
            </a:pPr>
            <a:r>
              <a:rPr lang="es-MX" sz="1200" dirty="0">
                <a:cs typeface="Segoe UI" panose="020B0502040204020203" pitchFamily="34" charset="0"/>
              </a:rPr>
              <a:t>No es la más utilizada, pues es más costoso</a:t>
            </a:r>
          </a:p>
          <a:p>
            <a:pPr>
              <a:buFont typeface="Wingdings" panose="05000000000000000000" pitchFamily="2" charset="2"/>
              <a:buChar char=""/>
            </a:pPr>
            <a:r>
              <a:rPr lang="es-MX" sz="1200" dirty="0">
                <a:cs typeface="Segoe UI" panose="020B0502040204020203" pitchFamily="34" charset="0"/>
              </a:rPr>
              <a:t>Permite obtener secuencias y episodios de actividades</a:t>
            </a:r>
          </a:p>
          <a:p>
            <a:pPr>
              <a:buFont typeface="Wingdings" panose="05000000000000000000" pitchFamily="2" charset="2"/>
              <a:buChar char=""/>
            </a:pPr>
            <a:r>
              <a:rPr lang="es-MX" sz="1200" dirty="0">
                <a:cs typeface="Segoe UI" panose="020B0502040204020203" pitchFamily="34" charset="0"/>
              </a:rPr>
              <a:t>Menos eficiente el registro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1200" dirty="0">
                <a:cs typeface="Segoe UI" panose="020B0502040204020203" pitchFamily="34" charset="0"/>
              </a:rPr>
              <a:t>Registra más fácilmente secuencias temporales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1200" dirty="0">
                <a:cs typeface="Segoe UI" panose="020B0502040204020203" pitchFamily="34" charset="0"/>
              </a:rPr>
              <a:t>No rebasa registro de 24 horas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1200" dirty="0">
                <a:cs typeface="Segoe UI" panose="020B0502040204020203" pitchFamily="34" charset="0"/>
              </a:rPr>
              <a:t>Tasa de respuesta menor</a:t>
            </a:r>
          </a:p>
          <a:p>
            <a:pPr>
              <a:buFont typeface="Wingdings" panose="05000000000000000000" pitchFamily="2" charset="2"/>
              <a:buChar char=""/>
            </a:pPr>
            <a:endParaRPr lang="es-MX" sz="1200" dirty="0">
              <a:cs typeface="Segoe UI" panose="020B0502040204020203" pitchFamily="34" charset="0"/>
            </a:endParaRPr>
          </a:p>
          <a:p>
            <a:pPr>
              <a:buFont typeface="Wingdings" panose="05000000000000000000" pitchFamily="2" charset="2"/>
              <a:buChar char=""/>
            </a:pPr>
            <a:endParaRPr lang="es-MX" sz="1200" dirty="0">
              <a:cs typeface="Segoe UI" panose="020B0502040204020203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s-CO" sz="1200" dirty="0"/>
          </a:p>
        </p:txBody>
      </p:sp>
      <p:sp>
        <p:nvSpPr>
          <p:cNvPr id="7" name="Marcador de texto 4">
            <a:extLst>
              <a:ext uri="{FF2B5EF4-FFF2-40B4-BE49-F238E27FC236}">
                <a16:creationId xmlns:a16="http://schemas.microsoft.com/office/drawing/2014/main" id="{3001E117-E232-664B-BFF8-A87A46FB1C05}"/>
              </a:ext>
            </a:extLst>
          </p:cNvPr>
          <p:cNvSpPr txBox="1">
            <a:spLocks/>
          </p:cNvSpPr>
          <p:nvPr/>
        </p:nvSpPr>
        <p:spPr>
          <a:xfrm>
            <a:off x="5013512" y="1687351"/>
            <a:ext cx="3141923" cy="30777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800" dirty="0">
                <a:solidFill>
                  <a:schemeClr val="bg1"/>
                </a:solidFill>
              </a:rPr>
              <a:t>Cuestionarios cerrados (lista)</a:t>
            </a:r>
            <a:endParaRPr lang="es-CO" sz="1800" dirty="0">
              <a:solidFill>
                <a:schemeClr val="bg1"/>
              </a:solidFill>
            </a:endParaRPr>
          </a:p>
        </p:txBody>
      </p:sp>
      <p:sp>
        <p:nvSpPr>
          <p:cNvPr id="8" name="Marcador de contenido 5">
            <a:extLst>
              <a:ext uri="{FF2B5EF4-FFF2-40B4-BE49-F238E27FC236}">
                <a16:creationId xmlns:a16="http://schemas.microsoft.com/office/drawing/2014/main" id="{5F7060E4-E9AB-BE49-B9AB-A367283066BA}"/>
              </a:ext>
            </a:extLst>
          </p:cNvPr>
          <p:cNvSpPr txBox="1">
            <a:spLocks/>
          </p:cNvSpPr>
          <p:nvPr/>
        </p:nvSpPr>
        <p:spPr>
          <a:xfrm>
            <a:off x="4786284" y="2448729"/>
            <a:ext cx="3510410" cy="186022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"/>
            </a:pPr>
            <a:r>
              <a:rPr lang="es-MX" sz="1200" dirty="0">
                <a:cs typeface="Segoe UI" panose="020B0502040204020203" pitchFamily="34" charset="0"/>
              </a:rPr>
              <a:t>Puede darse una lista de actividades no tan exhaustiva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1200" dirty="0">
                <a:cs typeface="Segoe UI" panose="020B0502040204020203" pitchFamily="34" charset="0"/>
              </a:rPr>
              <a:t>Puede facilitar la recordación</a:t>
            </a:r>
          </a:p>
          <a:p>
            <a:pPr>
              <a:buFont typeface="Wingdings" panose="05000000000000000000" pitchFamily="2" charset="2"/>
              <a:buChar char=""/>
            </a:pPr>
            <a:r>
              <a:rPr lang="es-MX" sz="1200" dirty="0">
                <a:cs typeface="Segoe UI" panose="020B0502040204020203" pitchFamily="34" charset="0"/>
              </a:rPr>
              <a:t>Menos precisa en duración de actividades y simultaneidad</a:t>
            </a:r>
          </a:p>
          <a:p>
            <a:pPr>
              <a:buFont typeface="Wingdings" panose="05000000000000000000" pitchFamily="2" charset="2"/>
              <a:buChar char=""/>
            </a:pPr>
            <a:r>
              <a:rPr lang="es-MX" sz="1200" dirty="0">
                <a:cs typeface="Segoe UI" panose="020B0502040204020203" pitchFamily="34" charset="0"/>
              </a:rPr>
              <a:t>No es evidente registro de actividades secundarias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1200" dirty="0">
                <a:cs typeface="Segoe UI" panose="020B0502040204020203" pitchFamily="34" charset="0"/>
              </a:rPr>
              <a:t>Facilita codificación y análisis, costo menor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1200" dirty="0">
                <a:cs typeface="Segoe UI" panose="020B0502040204020203" pitchFamily="34" charset="0"/>
              </a:rPr>
              <a:t>Menos preciso duración actividades</a:t>
            </a:r>
            <a:endParaRPr lang="es-CO" sz="1200" dirty="0"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29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8CC1352D-E4D2-3C4B-AA6C-4B023B14FD93}"/>
              </a:ext>
            </a:extLst>
          </p:cNvPr>
          <p:cNvSpPr/>
          <p:nvPr/>
        </p:nvSpPr>
        <p:spPr>
          <a:xfrm>
            <a:off x="5804767" y="0"/>
            <a:ext cx="3339234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B6004C"/>
              </a:solidFill>
            </a:endParaRPr>
          </a:p>
        </p:txBody>
      </p:sp>
      <p:sp>
        <p:nvSpPr>
          <p:cNvPr id="12" name="object 898"/>
          <p:cNvSpPr txBox="1"/>
          <p:nvPr/>
        </p:nvSpPr>
        <p:spPr>
          <a:xfrm>
            <a:off x="307217" y="868549"/>
            <a:ext cx="6190092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s-MX" b="1" dirty="0">
                <a:solidFill>
                  <a:srgbClr val="B6004B"/>
                </a:solidFill>
                <a:cs typeface="Arial"/>
              </a:rPr>
              <a:t>Avances y retos metodológicos ENUT 2020-2021</a:t>
            </a:r>
            <a:endParaRPr lang="es-CO" b="1" dirty="0">
              <a:solidFill>
                <a:srgbClr val="B6004B"/>
              </a:solidFill>
              <a:cs typeface="Arial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A65FFE1-2C4B-9C4F-BD3B-9D01870E518E}"/>
              </a:ext>
            </a:extLst>
          </p:cNvPr>
          <p:cNvSpPr txBox="1"/>
          <p:nvPr/>
        </p:nvSpPr>
        <p:spPr>
          <a:xfrm>
            <a:off x="307217" y="1659370"/>
            <a:ext cx="509623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B6004C"/>
              </a:buClr>
              <a:buFont typeface="Arial" panose="020B0604020202020204" pitchFamily="34" charset="0"/>
              <a:buChar char="•"/>
            </a:pPr>
            <a:r>
              <a:rPr lang="es-MX" sz="1200" b="1" dirty="0">
                <a:cs typeface="Segoe UI" panose="020B0502040204020203" pitchFamily="34" charset="0"/>
              </a:rPr>
              <a:t>ICATUS</a:t>
            </a:r>
            <a:r>
              <a:rPr lang="es-MX" sz="1200" dirty="0">
                <a:cs typeface="Segoe UI" panose="020B0502040204020203" pitchFamily="34" charset="0"/>
              </a:rPr>
              <a:t>: Durante el año 2018 se trabajó en la traducción y adaptación de esta clasificación. </a:t>
            </a:r>
          </a:p>
          <a:p>
            <a:pPr marL="285750" indent="-285750" algn="just">
              <a:buClr>
                <a:srgbClr val="B6004C"/>
              </a:buClr>
              <a:buFont typeface="Arial" panose="020B0604020202020204" pitchFamily="34" charset="0"/>
              <a:buChar char="•"/>
            </a:pPr>
            <a:endParaRPr lang="es-MX" sz="1200" dirty="0">
              <a:cs typeface="Segoe UI" panose="020B0502040204020203" pitchFamily="34" charset="0"/>
            </a:endParaRPr>
          </a:p>
          <a:p>
            <a:pPr marL="285750" indent="-285750" algn="just">
              <a:buClr>
                <a:srgbClr val="B6004C"/>
              </a:buClr>
              <a:buFont typeface="Arial" panose="020B0604020202020204" pitchFamily="34" charset="0"/>
              <a:buChar char="•"/>
            </a:pPr>
            <a:r>
              <a:rPr lang="es-MX" sz="1200" dirty="0">
                <a:cs typeface="Segoe UI" panose="020B0502040204020203" pitchFamily="34" charset="0"/>
              </a:rPr>
              <a:t>En 1er semestre 2019, finalizamos trabajos validación conjunta entre direcciones técnicas DANE. </a:t>
            </a:r>
          </a:p>
          <a:p>
            <a:pPr marL="285750" indent="-285750" algn="just">
              <a:buClr>
                <a:srgbClr val="B6004C"/>
              </a:buClr>
              <a:buFont typeface="Arial" panose="020B0604020202020204" pitchFamily="34" charset="0"/>
              <a:buChar char="•"/>
            </a:pPr>
            <a:endParaRPr lang="es-MX" sz="1200" dirty="0">
              <a:cs typeface="Segoe UI" panose="020B0502040204020203" pitchFamily="34" charset="0"/>
            </a:endParaRPr>
          </a:p>
          <a:p>
            <a:pPr marL="285750" indent="-285750" algn="just">
              <a:buClr>
                <a:srgbClr val="B6004C"/>
              </a:buClr>
              <a:buFont typeface="Arial" panose="020B0604020202020204" pitchFamily="34" charset="0"/>
              <a:buChar char="•"/>
            </a:pPr>
            <a:r>
              <a:rPr lang="es-MX" sz="1200" dirty="0">
                <a:cs typeface="Segoe UI" panose="020B0502040204020203" pitchFamily="34" charset="0"/>
              </a:rPr>
              <a:t>En 2do semestre  se definirá trabajo de validación con entidades externas.</a:t>
            </a:r>
          </a:p>
          <a:p>
            <a:pPr marL="285750" indent="-285750" algn="just">
              <a:buClr>
                <a:srgbClr val="B6004C"/>
              </a:buClr>
              <a:buFont typeface="Arial" panose="020B0604020202020204" pitchFamily="34" charset="0"/>
              <a:buChar char="•"/>
            </a:pPr>
            <a:endParaRPr lang="es-MX" sz="1200" dirty="0">
              <a:cs typeface="Segoe UI" panose="020B0502040204020203" pitchFamily="34" charset="0"/>
            </a:endParaRPr>
          </a:p>
          <a:p>
            <a:pPr marL="285750" indent="-285750" algn="just">
              <a:buClr>
                <a:srgbClr val="B6004C"/>
              </a:buClr>
              <a:buFont typeface="Arial" panose="020B0604020202020204" pitchFamily="34" charset="0"/>
              <a:buChar char="•"/>
            </a:pPr>
            <a:r>
              <a:rPr lang="es-MX" sz="1200" b="1" dirty="0">
                <a:cs typeface="Segoe UI" panose="020B0502040204020203" pitchFamily="34" charset="0"/>
              </a:rPr>
              <a:t>Mejoramiento metodológico y operativo ENUT 2020-2021: </a:t>
            </a:r>
            <a:r>
              <a:rPr lang="es-MX" sz="1200" dirty="0">
                <a:cs typeface="Segoe UI" panose="020B0502040204020203" pitchFamily="34" charset="0"/>
              </a:rPr>
              <a:t>Seguimiento cronograma </a:t>
            </a:r>
            <a:r>
              <a:rPr lang="es-MX" sz="1200" dirty="0" smtClean="0">
                <a:cs typeface="Segoe UI" panose="020B0502040204020203" pitchFamily="34" charset="0"/>
              </a:rPr>
              <a:t>diseño metodológico y preparatorio al operativo DANE.</a:t>
            </a:r>
            <a:endParaRPr lang="es-MX" sz="1200" dirty="0">
              <a:cs typeface="Segoe UI" panose="020B0502040204020203" pitchFamily="34" charset="0"/>
            </a:endParaRPr>
          </a:p>
          <a:p>
            <a:pPr marL="285750" indent="-285750" algn="just">
              <a:buClr>
                <a:srgbClr val="B6004C"/>
              </a:buClr>
              <a:buFont typeface="Arial" panose="020B0604020202020204" pitchFamily="34" charset="0"/>
              <a:buChar char="•"/>
            </a:pPr>
            <a:endParaRPr lang="es-MX" sz="1200" dirty="0">
              <a:cs typeface="Segoe UI" panose="020B0502040204020203" pitchFamily="34" charset="0"/>
            </a:endParaRPr>
          </a:p>
          <a:p>
            <a:pPr marL="285750" indent="-285750" algn="just">
              <a:buClr>
                <a:srgbClr val="B6004C"/>
              </a:buClr>
              <a:buFont typeface="Arial" panose="020B0604020202020204" pitchFamily="34" charset="0"/>
              <a:buChar char="•"/>
            </a:pPr>
            <a:r>
              <a:rPr lang="es-MX" sz="1200" b="1" dirty="0">
                <a:cs typeface="Segoe UI" panose="020B0502040204020203" pitchFamily="34" charset="0"/>
              </a:rPr>
              <a:t>Retos: </a:t>
            </a:r>
            <a:r>
              <a:rPr lang="es-MX" sz="1200" dirty="0">
                <a:cs typeface="Segoe UI" panose="020B0502040204020203" pitchFamily="34" charset="0"/>
              </a:rPr>
              <a:t>Suministrar evidencia robusta para la formulación de la política pública del cuidado.</a:t>
            </a:r>
            <a:endParaRPr lang="es-CO" sz="1200" dirty="0">
              <a:cs typeface="Segoe UI" panose="020B0502040204020203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A8FB4B9-E4F1-D745-8566-DF106653A4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3126" y="2212687"/>
            <a:ext cx="1223375" cy="1223375"/>
          </a:xfrm>
          <a:prstGeom prst="rect">
            <a:avLst/>
          </a:prstGeom>
        </p:spPr>
      </p:pic>
      <p:sp>
        <p:nvSpPr>
          <p:cNvPr id="9" name="Elipse 8">
            <a:extLst>
              <a:ext uri="{FF2B5EF4-FFF2-40B4-BE49-F238E27FC236}">
                <a16:creationId xmlns:a16="http://schemas.microsoft.com/office/drawing/2014/main" id="{8252F17A-CAA9-ED4E-B675-7FB5C3D17B14}"/>
              </a:ext>
            </a:extLst>
          </p:cNvPr>
          <p:cNvSpPr/>
          <p:nvPr/>
        </p:nvSpPr>
        <p:spPr>
          <a:xfrm>
            <a:off x="6497309" y="1827653"/>
            <a:ext cx="2092994" cy="2092994"/>
          </a:xfrm>
          <a:prstGeom prst="ellipse">
            <a:avLst/>
          </a:prstGeom>
          <a:noFill/>
          <a:ln w="44450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0162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718AD9C3-048C-4243-A3B8-3F76E002DDAC}"/>
              </a:ext>
            </a:extLst>
          </p:cNvPr>
          <p:cNvSpPr/>
          <p:nvPr/>
        </p:nvSpPr>
        <p:spPr>
          <a:xfrm>
            <a:off x="612450" y="696135"/>
            <a:ext cx="4108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B6004B"/>
                </a:solidFill>
                <a:cs typeface="Arial"/>
              </a:rPr>
              <a:t>1. Las </a:t>
            </a:r>
            <a:r>
              <a:rPr lang="en-US" b="1" dirty="0" err="1">
                <a:solidFill>
                  <a:srgbClr val="B6004B"/>
                </a:solidFill>
                <a:cs typeface="Arial"/>
              </a:rPr>
              <a:t>estadísticas</a:t>
            </a:r>
            <a:r>
              <a:rPr lang="en-US" b="1" dirty="0">
                <a:solidFill>
                  <a:srgbClr val="B6004B"/>
                </a:solidFill>
                <a:cs typeface="Arial"/>
              </a:rPr>
              <a:t> de </a:t>
            </a:r>
            <a:r>
              <a:rPr lang="en-US" b="1" dirty="0" err="1">
                <a:solidFill>
                  <a:srgbClr val="B6004B"/>
                </a:solidFill>
                <a:cs typeface="Arial"/>
              </a:rPr>
              <a:t>uso</a:t>
            </a:r>
            <a:r>
              <a:rPr lang="en-US" b="1" dirty="0">
                <a:solidFill>
                  <a:srgbClr val="B6004B"/>
                </a:solidFill>
                <a:cs typeface="Arial"/>
              </a:rPr>
              <a:t> del </a:t>
            </a:r>
            <a:r>
              <a:rPr lang="en-US" b="1" dirty="0" err="1">
                <a:solidFill>
                  <a:srgbClr val="B6004B"/>
                </a:solidFill>
                <a:cs typeface="Arial"/>
              </a:rPr>
              <a:t>tiempo</a:t>
            </a:r>
            <a:endParaRPr lang="es-CO" b="1" dirty="0">
              <a:solidFill>
                <a:srgbClr val="B6004B"/>
              </a:solidFill>
              <a:cs typeface="Arial"/>
            </a:endParaRPr>
          </a:p>
        </p:txBody>
      </p: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93C07871-7D79-E44E-9AB2-4176EA822F49}"/>
              </a:ext>
            </a:extLst>
          </p:cNvPr>
          <p:cNvCxnSpPr>
            <a:cxnSpLocks/>
          </p:cNvCxnSpPr>
          <p:nvPr/>
        </p:nvCxnSpPr>
        <p:spPr>
          <a:xfrm flipH="1">
            <a:off x="6829780" y="2390530"/>
            <a:ext cx="1" cy="294108"/>
          </a:xfrm>
          <a:prstGeom prst="line">
            <a:avLst/>
          </a:prstGeom>
          <a:ln w="3175" cmpd="sng">
            <a:solidFill>
              <a:srgbClr val="B6004C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lecha a la derecha con muesca 3"/>
          <p:cNvSpPr/>
          <p:nvPr/>
        </p:nvSpPr>
        <p:spPr>
          <a:xfrm>
            <a:off x="1030630" y="2369103"/>
            <a:ext cx="8020238" cy="1373882"/>
          </a:xfrm>
          <a:prstGeom prst="notchedRightArrow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Forma libre 4"/>
          <p:cNvSpPr/>
          <p:nvPr/>
        </p:nvSpPr>
        <p:spPr>
          <a:xfrm>
            <a:off x="386604" y="1513422"/>
            <a:ext cx="820204" cy="1452031"/>
          </a:xfrm>
          <a:custGeom>
            <a:avLst/>
            <a:gdLst>
              <a:gd name="connsiteX0" fmla="*/ 0 w 820204"/>
              <a:gd name="connsiteY0" fmla="*/ 0 h 1452031"/>
              <a:gd name="connsiteX1" fmla="*/ 820204 w 820204"/>
              <a:gd name="connsiteY1" fmla="*/ 0 h 1452031"/>
              <a:gd name="connsiteX2" fmla="*/ 820204 w 820204"/>
              <a:gd name="connsiteY2" fmla="*/ 1452031 h 1452031"/>
              <a:gd name="connsiteX3" fmla="*/ 0 w 820204"/>
              <a:gd name="connsiteY3" fmla="*/ 1452031 h 1452031"/>
              <a:gd name="connsiteX4" fmla="*/ 0 w 820204"/>
              <a:gd name="connsiteY4" fmla="*/ 0 h 1452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0204" h="1452031">
                <a:moveTo>
                  <a:pt x="0" y="0"/>
                </a:moveTo>
                <a:lnTo>
                  <a:pt x="820204" y="0"/>
                </a:lnTo>
                <a:lnTo>
                  <a:pt x="820204" y="1452031"/>
                </a:lnTo>
                <a:lnTo>
                  <a:pt x="0" y="145203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2712" tIns="362712" rIns="362712" bIns="362712" numCol="1" spcCol="1270" anchor="b" anchorCtr="0">
            <a:noAutofit/>
          </a:bodyPr>
          <a:lstStyle/>
          <a:p>
            <a:pPr lvl="0" algn="ctr" defTabSz="2266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O" sz="5100" kern="1200"/>
          </a:p>
        </p:txBody>
      </p:sp>
      <p:sp>
        <p:nvSpPr>
          <p:cNvPr id="6" name="Elipse 5" descr="1900&#10;">
            <a:extLst>
              <a:ext uri="{C183D7F6-B498-43B3-948B-1728B52AA6E4}">
                <adec:decorative xmlns:dgm="http://schemas.openxmlformats.org/drawingml/2006/diagram" xmlns:dgm14="http://schemas.microsoft.com/office/drawing/2010/diagram" xmlns:adec="http://schemas.microsoft.com/office/drawing/2017/decorative" xmlns="" val="0"/>
              </a:ext>
            </a:extLst>
          </p:cNvPr>
          <p:cNvSpPr/>
          <p:nvPr/>
        </p:nvSpPr>
        <p:spPr>
          <a:xfrm>
            <a:off x="325932" y="2580320"/>
            <a:ext cx="941547" cy="941547"/>
          </a:xfrm>
          <a:prstGeom prst="ellipse">
            <a:avLst/>
          </a:prstGeom>
          <a:solidFill>
            <a:srgbClr val="B6004C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Forma libre 6"/>
          <p:cNvSpPr/>
          <p:nvPr/>
        </p:nvSpPr>
        <p:spPr>
          <a:xfrm>
            <a:off x="1369161" y="3691468"/>
            <a:ext cx="820204" cy="1452031"/>
          </a:xfrm>
          <a:custGeom>
            <a:avLst/>
            <a:gdLst>
              <a:gd name="connsiteX0" fmla="*/ 0 w 820204"/>
              <a:gd name="connsiteY0" fmla="*/ 0 h 1452031"/>
              <a:gd name="connsiteX1" fmla="*/ 820204 w 820204"/>
              <a:gd name="connsiteY1" fmla="*/ 0 h 1452031"/>
              <a:gd name="connsiteX2" fmla="*/ 820204 w 820204"/>
              <a:gd name="connsiteY2" fmla="*/ 1452031 h 1452031"/>
              <a:gd name="connsiteX3" fmla="*/ 0 w 820204"/>
              <a:gd name="connsiteY3" fmla="*/ 1452031 h 1452031"/>
              <a:gd name="connsiteX4" fmla="*/ 0 w 820204"/>
              <a:gd name="connsiteY4" fmla="*/ 0 h 1452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0204" h="1452031">
                <a:moveTo>
                  <a:pt x="0" y="0"/>
                </a:moveTo>
                <a:lnTo>
                  <a:pt x="820204" y="0"/>
                </a:lnTo>
                <a:lnTo>
                  <a:pt x="820204" y="1452031"/>
                </a:lnTo>
                <a:lnTo>
                  <a:pt x="0" y="145203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2712" tIns="362712" rIns="362712" bIns="362712" numCol="1" spcCol="1270" anchor="t" anchorCtr="0">
            <a:noAutofit/>
          </a:bodyPr>
          <a:lstStyle/>
          <a:p>
            <a:pPr lvl="0" algn="ctr" defTabSz="2266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O" sz="5100" kern="1200"/>
          </a:p>
        </p:txBody>
      </p:sp>
      <p:sp>
        <p:nvSpPr>
          <p:cNvPr id="8" name="Elipse 7"/>
          <p:cNvSpPr/>
          <p:nvPr/>
        </p:nvSpPr>
        <p:spPr>
          <a:xfrm>
            <a:off x="1308489" y="2580320"/>
            <a:ext cx="941547" cy="941547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Forma libre 31"/>
          <p:cNvSpPr/>
          <p:nvPr/>
        </p:nvSpPr>
        <p:spPr>
          <a:xfrm>
            <a:off x="2351719" y="1513422"/>
            <a:ext cx="820204" cy="1452031"/>
          </a:xfrm>
          <a:custGeom>
            <a:avLst/>
            <a:gdLst>
              <a:gd name="connsiteX0" fmla="*/ 0 w 820204"/>
              <a:gd name="connsiteY0" fmla="*/ 0 h 1452031"/>
              <a:gd name="connsiteX1" fmla="*/ 820204 w 820204"/>
              <a:gd name="connsiteY1" fmla="*/ 0 h 1452031"/>
              <a:gd name="connsiteX2" fmla="*/ 820204 w 820204"/>
              <a:gd name="connsiteY2" fmla="*/ 1452031 h 1452031"/>
              <a:gd name="connsiteX3" fmla="*/ 0 w 820204"/>
              <a:gd name="connsiteY3" fmla="*/ 1452031 h 1452031"/>
              <a:gd name="connsiteX4" fmla="*/ 0 w 820204"/>
              <a:gd name="connsiteY4" fmla="*/ 0 h 1452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0204" h="1452031">
                <a:moveTo>
                  <a:pt x="0" y="0"/>
                </a:moveTo>
                <a:lnTo>
                  <a:pt x="820204" y="0"/>
                </a:lnTo>
                <a:lnTo>
                  <a:pt x="820204" y="1452031"/>
                </a:lnTo>
                <a:lnTo>
                  <a:pt x="0" y="145203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2712" tIns="362712" rIns="362712" bIns="362712" numCol="1" spcCol="1270" anchor="b" anchorCtr="0">
            <a:noAutofit/>
          </a:bodyPr>
          <a:lstStyle/>
          <a:p>
            <a:pPr lvl="0" algn="ctr" defTabSz="2266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O" sz="5100" kern="1200"/>
          </a:p>
        </p:txBody>
      </p:sp>
      <p:sp>
        <p:nvSpPr>
          <p:cNvPr id="34" name="Elipse 33"/>
          <p:cNvSpPr/>
          <p:nvPr/>
        </p:nvSpPr>
        <p:spPr>
          <a:xfrm>
            <a:off x="2282172" y="2605069"/>
            <a:ext cx="941547" cy="941547"/>
          </a:xfrm>
          <a:prstGeom prst="ellipse">
            <a:avLst/>
          </a:prstGeom>
          <a:solidFill>
            <a:srgbClr val="B6004C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5" name="Forma libre 34"/>
          <p:cNvSpPr/>
          <p:nvPr/>
        </p:nvSpPr>
        <p:spPr>
          <a:xfrm>
            <a:off x="1197914" y="3723794"/>
            <a:ext cx="1183309" cy="1144795"/>
          </a:xfrm>
          <a:custGeom>
            <a:avLst/>
            <a:gdLst>
              <a:gd name="connsiteX0" fmla="*/ 0 w 1183309"/>
              <a:gd name="connsiteY0" fmla="*/ 0 h 1144795"/>
              <a:gd name="connsiteX1" fmla="*/ 1183309 w 1183309"/>
              <a:gd name="connsiteY1" fmla="*/ 0 h 1144795"/>
              <a:gd name="connsiteX2" fmla="*/ 1183309 w 1183309"/>
              <a:gd name="connsiteY2" fmla="*/ 1144795 h 1144795"/>
              <a:gd name="connsiteX3" fmla="*/ 0 w 1183309"/>
              <a:gd name="connsiteY3" fmla="*/ 1144795 h 1144795"/>
              <a:gd name="connsiteX4" fmla="*/ 0 w 1183309"/>
              <a:gd name="connsiteY4" fmla="*/ 0 h 114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3309" h="1144795">
                <a:moveTo>
                  <a:pt x="0" y="0"/>
                </a:moveTo>
                <a:lnTo>
                  <a:pt x="1183309" y="0"/>
                </a:lnTo>
                <a:lnTo>
                  <a:pt x="1183309" y="1144795"/>
                </a:lnTo>
                <a:lnTo>
                  <a:pt x="0" y="114479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1120" tIns="71120" rIns="71120" bIns="71120" numCol="1" spcCol="1270" anchor="t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1000" kern="1200" dirty="0"/>
              <a:t>Proyecto multinacional de investigación comparativa sobre </a:t>
            </a:r>
            <a:r>
              <a:rPr lang="es-MX" sz="1000" b="1" kern="1200" dirty="0"/>
              <a:t>distribución del tiempo</a:t>
            </a:r>
            <a:endParaRPr lang="es-CO" sz="1000" b="1" kern="1200" dirty="0"/>
          </a:p>
        </p:txBody>
      </p:sp>
      <p:sp>
        <p:nvSpPr>
          <p:cNvPr id="36" name="Elipse 35"/>
          <p:cNvSpPr/>
          <p:nvPr/>
        </p:nvSpPr>
        <p:spPr>
          <a:xfrm>
            <a:off x="3296184" y="2600702"/>
            <a:ext cx="941547" cy="941547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7" name="Forma libre 36"/>
          <p:cNvSpPr/>
          <p:nvPr/>
        </p:nvSpPr>
        <p:spPr>
          <a:xfrm>
            <a:off x="4558596" y="1513422"/>
            <a:ext cx="820204" cy="1452031"/>
          </a:xfrm>
          <a:custGeom>
            <a:avLst/>
            <a:gdLst>
              <a:gd name="connsiteX0" fmla="*/ 0 w 820204"/>
              <a:gd name="connsiteY0" fmla="*/ 0 h 1452031"/>
              <a:gd name="connsiteX1" fmla="*/ 820204 w 820204"/>
              <a:gd name="connsiteY1" fmla="*/ 0 h 1452031"/>
              <a:gd name="connsiteX2" fmla="*/ 820204 w 820204"/>
              <a:gd name="connsiteY2" fmla="*/ 1452031 h 1452031"/>
              <a:gd name="connsiteX3" fmla="*/ 0 w 820204"/>
              <a:gd name="connsiteY3" fmla="*/ 1452031 h 1452031"/>
              <a:gd name="connsiteX4" fmla="*/ 0 w 820204"/>
              <a:gd name="connsiteY4" fmla="*/ 0 h 1452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0204" h="1452031">
                <a:moveTo>
                  <a:pt x="0" y="0"/>
                </a:moveTo>
                <a:lnTo>
                  <a:pt x="820204" y="0"/>
                </a:lnTo>
                <a:lnTo>
                  <a:pt x="820204" y="1452031"/>
                </a:lnTo>
                <a:lnTo>
                  <a:pt x="0" y="145203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2712" tIns="362712" rIns="362712" bIns="362712" numCol="1" spcCol="1270" anchor="b" anchorCtr="0">
            <a:noAutofit/>
          </a:bodyPr>
          <a:lstStyle/>
          <a:p>
            <a:pPr lvl="0" algn="ctr" defTabSz="2266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O" sz="5100" kern="1200"/>
          </a:p>
        </p:txBody>
      </p:sp>
      <p:sp>
        <p:nvSpPr>
          <p:cNvPr id="38" name="Elipse 37"/>
          <p:cNvSpPr/>
          <p:nvPr/>
        </p:nvSpPr>
        <p:spPr>
          <a:xfrm>
            <a:off x="4310566" y="2621231"/>
            <a:ext cx="941547" cy="941547"/>
          </a:xfrm>
          <a:prstGeom prst="ellipse">
            <a:avLst/>
          </a:prstGeom>
          <a:solidFill>
            <a:srgbClr val="B6004C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9" name="Forma libre 38"/>
          <p:cNvSpPr/>
          <p:nvPr/>
        </p:nvSpPr>
        <p:spPr>
          <a:xfrm>
            <a:off x="5541154" y="3691468"/>
            <a:ext cx="820204" cy="1452031"/>
          </a:xfrm>
          <a:custGeom>
            <a:avLst/>
            <a:gdLst>
              <a:gd name="connsiteX0" fmla="*/ 0 w 820204"/>
              <a:gd name="connsiteY0" fmla="*/ 0 h 1452031"/>
              <a:gd name="connsiteX1" fmla="*/ 820204 w 820204"/>
              <a:gd name="connsiteY1" fmla="*/ 0 h 1452031"/>
              <a:gd name="connsiteX2" fmla="*/ 820204 w 820204"/>
              <a:gd name="connsiteY2" fmla="*/ 1452031 h 1452031"/>
              <a:gd name="connsiteX3" fmla="*/ 0 w 820204"/>
              <a:gd name="connsiteY3" fmla="*/ 1452031 h 1452031"/>
              <a:gd name="connsiteX4" fmla="*/ 0 w 820204"/>
              <a:gd name="connsiteY4" fmla="*/ 0 h 1452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0204" h="1452031">
                <a:moveTo>
                  <a:pt x="0" y="0"/>
                </a:moveTo>
                <a:lnTo>
                  <a:pt x="820204" y="0"/>
                </a:lnTo>
                <a:lnTo>
                  <a:pt x="820204" y="1452031"/>
                </a:lnTo>
                <a:lnTo>
                  <a:pt x="0" y="145203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2712" tIns="362712" rIns="362712" bIns="362712" numCol="1" spcCol="1270" anchor="t" anchorCtr="0">
            <a:noAutofit/>
          </a:bodyPr>
          <a:lstStyle/>
          <a:p>
            <a:pPr lvl="0" algn="ctr" defTabSz="2266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O" sz="5100" kern="1200"/>
          </a:p>
        </p:txBody>
      </p:sp>
      <p:sp>
        <p:nvSpPr>
          <p:cNvPr id="40" name="Elipse 39"/>
          <p:cNvSpPr/>
          <p:nvPr/>
        </p:nvSpPr>
        <p:spPr>
          <a:xfrm>
            <a:off x="5341959" y="2613872"/>
            <a:ext cx="941547" cy="941547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1" name="Forma libre 40"/>
          <p:cNvSpPr/>
          <p:nvPr/>
        </p:nvSpPr>
        <p:spPr>
          <a:xfrm>
            <a:off x="504282" y="1513422"/>
            <a:ext cx="1192593" cy="1075258"/>
          </a:xfrm>
          <a:custGeom>
            <a:avLst/>
            <a:gdLst>
              <a:gd name="connsiteX0" fmla="*/ 0 w 1192593"/>
              <a:gd name="connsiteY0" fmla="*/ 0 h 1075258"/>
              <a:gd name="connsiteX1" fmla="*/ 1192593 w 1192593"/>
              <a:gd name="connsiteY1" fmla="*/ 0 h 1075258"/>
              <a:gd name="connsiteX2" fmla="*/ 1192593 w 1192593"/>
              <a:gd name="connsiteY2" fmla="*/ 1075258 h 1075258"/>
              <a:gd name="connsiteX3" fmla="*/ 0 w 1192593"/>
              <a:gd name="connsiteY3" fmla="*/ 1075258 h 1075258"/>
              <a:gd name="connsiteX4" fmla="*/ 0 w 1192593"/>
              <a:gd name="connsiteY4" fmla="*/ 0 h 107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2593" h="1075258">
                <a:moveTo>
                  <a:pt x="0" y="0"/>
                </a:moveTo>
                <a:lnTo>
                  <a:pt x="1192593" y="0"/>
                </a:lnTo>
                <a:lnTo>
                  <a:pt x="1192593" y="1075258"/>
                </a:lnTo>
                <a:lnTo>
                  <a:pt x="0" y="107525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1120" tIns="71120" rIns="71120" bIns="71120" numCol="1" spcCol="1270" anchor="b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O" sz="1000" kern="1200" dirty="0"/>
          </a:p>
        </p:txBody>
      </p:sp>
      <p:sp>
        <p:nvSpPr>
          <p:cNvPr id="42" name="Elipse 41"/>
          <p:cNvSpPr/>
          <p:nvPr/>
        </p:nvSpPr>
        <p:spPr>
          <a:xfrm>
            <a:off x="6405161" y="2632435"/>
            <a:ext cx="922199" cy="921092"/>
          </a:xfrm>
          <a:prstGeom prst="ellipse">
            <a:avLst/>
          </a:prstGeom>
          <a:solidFill>
            <a:srgbClr val="B6004C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3" name="Forma libre 42"/>
          <p:cNvSpPr/>
          <p:nvPr/>
        </p:nvSpPr>
        <p:spPr>
          <a:xfrm>
            <a:off x="7090591" y="3809653"/>
            <a:ext cx="1518936" cy="977463"/>
          </a:xfrm>
          <a:custGeom>
            <a:avLst/>
            <a:gdLst>
              <a:gd name="connsiteX0" fmla="*/ 0 w 1518936"/>
              <a:gd name="connsiteY0" fmla="*/ 0 h 977463"/>
              <a:gd name="connsiteX1" fmla="*/ 1518936 w 1518936"/>
              <a:gd name="connsiteY1" fmla="*/ 0 h 977463"/>
              <a:gd name="connsiteX2" fmla="*/ 1518936 w 1518936"/>
              <a:gd name="connsiteY2" fmla="*/ 977463 h 977463"/>
              <a:gd name="connsiteX3" fmla="*/ 0 w 1518936"/>
              <a:gd name="connsiteY3" fmla="*/ 977463 h 977463"/>
              <a:gd name="connsiteX4" fmla="*/ 0 w 1518936"/>
              <a:gd name="connsiteY4" fmla="*/ 0 h 977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8936" h="977463">
                <a:moveTo>
                  <a:pt x="0" y="0"/>
                </a:moveTo>
                <a:lnTo>
                  <a:pt x="1518936" y="0"/>
                </a:lnTo>
                <a:lnTo>
                  <a:pt x="1518936" y="977463"/>
                </a:lnTo>
                <a:lnTo>
                  <a:pt x="0" y="97746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1120" tIns="71120" rIns="71120" bIns="71120" numCol="1" spcCol="1270" anchor="t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1000" b="1" kern="1200" dirty="0"/>
              <a:t>Ultima versión aprobada </a:t>
            </a:r>
            <a:r>
              <a:rPr lang="es-MX" sz="1000" kern="1200" dirty="0"/>
              <a:t>de la Clasificación Internacional de Estadísticas de Uso del Tiempo -ICATUS</a:t>
            </a:r>
            <a:endParaRPr lang="es-CO" sz="1000" kern="1200" dirty="0"/>
          </a:p>
        </p:txBody>
      </p:sp>
      <p:sp>
        <p:nvSpPr>
          <p:cNvPr id="44" name="Elipse 43"/>
          <p:cNvSpPr/>
          <p:nvPr/>
        </p:nvSpPr>
        <p:spPr>
          <a:xfrm>
            <a:off x="7382380" y="2571749"/>
            <a:ext cx="941547" cy="941547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512F6B1-D42A-5F44-846E-48CC0A6F2955}"/>
              </a:ext>
            </a:extLst>
          </p:cNvPr>
          <p:cNvSpPr txBox="1"/>
          <p:nvPr/>
        </p:nvSpPr>
        <p:spPr>
          <a:xfrm flipH="1">
            <a:off x="485487" y="2888676"/>
            <a:ext cx="607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solidFill>
                  <a:schemeClr val="bg1"/>
                </a:solidFill>
              </a:rPr>
              <a:t>1920</a:t>
            </a:r>
            <a:endParaRPr lang="es-CO" sz="1400" b="1" dirty="0">
              <a:solidFill>
                <a:schemeClr val="bg1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33312DE-4E1B-9F44-A8CF-794D841BBDDC}"/>
              </a:ext>
            </a:extLst>
          </p:cNvPr>
          <p:cNvSpPr txBox="1"/>
          <p:nvPr/>
        </p:nvSpPr>
        <p:spPr>
          <a:xfrm flipH="1">
            <a:off x="1457349" y="2910080"/>
            <a:ext cx="607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solidFill>
                  <a:schemeClr val="bg1"/>
                </a:solidFill>
              </a:rPr>
              <a:t>1964</a:t>
            </a:r>
            <a:endParaRPr lang="es-CO" sz="1400" b="1" dirty="0">
              <a:solidFill>
                <a:schemeClr val="bg1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C2BDDCC-EE4D-0247-98AE-128D8E983720}"/>
              </a:ext>
            </a:extLst>
          </p:cNvPr>
          <p:cNvSpPr txBox="1"/>
          <p:nvPr/>
        </p:nvSpPr>
        <p:spPr>
          <a:xfrm flipH="1">
            <a:off x="2445037" y="2906432"/>
            <a:ext cx="6041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solidFill>
                  <a:schemeClr val="bg1"/>
                </a:solidFill>
              </a:rPr>
              <a:t>1975</a:t>
            </a:r>
            <a:endParaRPr lang="es-CO" sz="1400" b="1" dirty="0">
              <a:solidFill>
                <a:schemeClr val="bg1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CF2B9EBB-E883-D340-A360-790790068FD8}"/>
              </a:ext>
            </a:extLst>
          </p:cNvPr>
          <p:cNvSpPr txBox="1"/>
          <p:nvPr/>
        </p:nvSpPr>
        <p:spPr>
          <a:xfrm flipH="1">
            <a:off x="3483806" y="2910080"/>
            <a:ext cx="604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solidFill>
                  <a:schemeClr val="bg1"/>
                </a:solidFill>
              </a:rPr>
              <a:t>1978</a:t>
            </a:r>
            <a:endParaRPr lang="es-CO" sz="1400" b="1" dirty="0">
              <a:solidFill>
                <a:schemeClr val="bg1"/>
              </a:solidFill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D66999B-CF02-B148-9DA8-3C7B612872D3}"/>
              </a:ext>
            </a:extLst>
          </p:cNvPr>
          <p:cNvSpPr txBox="1"/>
          <p:nvPr/>
        </p:nvSpPr>
        <p:spPr>
          <a:xfrm flipH="1">
            <a:off x="4485770" y="2935296"/>
            <a:ext cx="604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solidFill>
                  <a:schemeClr val="bg1"/>
                </a:solidFill>
              </a:rPr>
              <a:t>1995</a:t>
            </a:r>
            <a:endParaRPr lang="es-CO" sz="1400" b="1" dirty="0">
              <a:solidFill>
                <a:schemeClr val="bg1"/>
              </a:solidFill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5A167FFE-2958-3F49-AD7C-BFFBBF07B807}"/>
              </a:ext>
            </a:extLst>
          </p:cNvPr>
          <p:cNvSpPr txBox="1"/>
          <p:nvPr/>
        </p:nvSpPr>
        <p:spPr>
          <a:xfrm flipH="1">
            <a:off x="5526642" y="2935296"/>
            <a:ext cx="602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solidFill>
                  <a:schemeClr val="bg1"/>
                </a:solidFill>
              </a:rPr>
              <a:t>2000</a:t>
            </a:r>
            <a:endParaRPr lang="es-CO" sz="1400" b="1" dirty="0">
              <a:solidFill>
                <a:schemeClr val="bg1"/>
              </a:solidFill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37658D4E-A286-5E48-BBA6-B4AF9015D4DA}"/>
              </a:ext>
            </a:extLst>
          </p:cNvPr>
          <p:cNvSpPr txBox="1"/>
          <p:nvPr/>
        </p:nvSpPr>
        <p:spPr>
          <a:xfrm flipH="1">
            <a:off x="6569258" y="2904174"/>
            <a:ext cx="602122" cy="316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solidFill>
                  <a:schemeClr val="bg1"/>
                </a:solidFill>
              </a:rPr>
              <a:t>2015</a:t>
            </a:r>
            <a:endParaRPr lang="es-CO" sz="1400" b="1" dirty="0">
              <a:solidFill>
                <a:schemeClr val="bg1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44F92A86-FC66-7449-A5AD-C8A2873A5D17}"/>
              </a:ext>
            </a:extLst>
          </p:cNvPr>
          <p:cNvSpPr txBox="1"/>
          <p:nvPr/>
        </p:nvSpPr>
        <p:spPr>
          <a:xfrm flipH="1">
            <a:off x="7555657" y="2880935"/>
            <a:ext cx="602115" cy="316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solidFill>
                  <a:schemeClr val="bg1"/>
                </a:solidFill>
              </a:rPr>
              <a:t>2016</a:t>
            </a:r>
            <a:endParaRPr lang="es-CO" sz="1400" b="1" dirty="0">
              <a:solidFill>
                <a:schemeClr val="bg1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0D58FB2C-50A0-494A-94D8-1B4D48004CE2}"/>
              </a:ext>
            </a:extLst>
          </p:cNvPr>
          <p:cNvSpPr txBox="1"/>
          <p:nvPr/>
        </p:nvSpPr>
        <p:spPr>
          <a:xfrm>
            <a:off x="1986285" y="1669469"/>
            <a:ext cx="1589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900" dirty="0"/>
              <a:t>1ra conf. mundial sobre la condición jurídica y social de la mujer México. </a:t>
            </a:r>
            <a:r>
              <a:rPr lang="es-MX" sz="900" b="1" dirty="0"/>
              <a:t>Reconoce el TNR</a:t>
            </a:r>
            <a:endParaRPr lang="es-CO" sz="900" b="1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69E77AC5-963D-B74C-BD06-0CFC4E3CA414}"/>
              </a:ext>
            </a:extLst>
          </p:cNvPr>
          <p:cNvSpPr txBox="1"/>
          <p:nvPr/>
        </p:nvSpPr>
        <p:spPr>
          <a:xfrm>
            <a:off x="3092923" y="3843361"/>
            <a:ext cx="1318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900" b="1" dirty="0"/>
              <a:t>Reporte progreso estadísticas UdT. </a:t>
            </a:r>
            <a:r>
              <a:rPr lang="es-MX" sz="900" dirty="0"/>
              <a:t>Comisión Estadísticas de N.U. Sesión 20 </a:t>
            </a:r>
            <a:endParaRPr lang="es-CO" sz="900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E35FA0FD-37EA-374A-B0DD-741C52EAE27E}"/>
              </a:ext>
            </a:extLst>
          </p:cNvPr>
          <p:cNvSpPr txBox="1"/>
          <p:nvPr/>
        </p:nvSpPr>
        <p:spPr>
          <a:xfrm>
            <a:off x="3970098" y="1682704"/>
            <a:ext cx="1620157" cy="659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900" b="1" dirty="0"/>
              <a:t>Plataforma de Acción de Beijing, </a:t>
            </a:r>
            <a:r>
              <a:rPr lang="es-MX" sz="900" dirty="0"/>
              <a:t>invita desarrollar clasificación internacional actividades</a:t>
            </a:r>
            <a:endParaRPr lang="es-CO" sz="900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579234B-14EC-284C-8CC8-7CD52F8487CD}"/>
              </a:ext>
            </a:extLst>
          </p:cNvPr>
          <p:cNvSpPr txBox="1"/>
          <p:nvPr/>
        </p:nvSpPr>
        <p:spPr>
          <a:xfrm>
            <a:off x="5176632" y="3835688"/>
            <a:ext cx="1318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900" b="1" dirty="0"/>
              <a:t>Creación 1ra  Guía Europea Armonizada </a:t>
            </a:r>
            <a:r>
              <a:rPr lang="es-MX" sz="900" dirty="0"/>
              <a:t>de Encuestas de Uso del Tiempo-HETUS.</a:t>
            </a:r>
            <a:endParaRPr lang="es-CO" sz="900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9D6E0768-C94C-5C4F-9DED-499634E81AF0}"/>
              </a:ext>
            </a:extLst>
          </p:cNvPr>
          <p:cNvSpPr txBox="1"/>
          <p:nvPr/>
        </p:nvSpPr>
        <p:spPr>
          <a:xfrm>
            <a:off x="5869220" y="1682883"/>
            <a:ext cx="1954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900" b="1" dirty="0"/>
              <a:t>Aprobación por la CEA </a:t>
            </a:r>
            <a:r>
              <a:rPr lang="es-CO" sz="900" dirty="0"/>
              <a:t>de la Clasificación de Actividades de Uso del Tiempo para América Latina</a:t>
            </a:r>
          </a:p>
          <a:p>
            <a:pPr algn="ctr"/>
            <a:r>
              <a:rPr lang="es-CO" sz="900" dirty="0"/>
              <a:t>CAUTAL</a:t>
            </a:r>
          </a:p>
        </p:txBody>
      </p: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ACAAB2AD-F2FE-8E48-B70B-814B898FB385}"/>
              </a:ext>
            </a:extLst>
          </p:cNvPr>
          <p:cNvCxnSpPr>
            <a:cxnSpLocks/>
          </p:cNvCxnSpPr>
          <p:nvPr/>
        </p:nvCxnSpPr>
        <p:spPr>
          <a:xfrm>
            <a:off x="787400" y="2386271"/>
            <a:ext cx="0" cy="185479"/>
          </a:xfrm>
          <a:prstGeom prst="line">
            <a:avLst/>
          </a:prstGeom>
          <a:ln w="3175" cmpd="sng">
            <a:solidFill>
              <a:srgbClr val="B6004C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B0501C9A-E220-1B44-8833-2675273276CB}"/>
              </a:ext>
            </a:extLst>
          </p:cNvPr>
          <p:cNvCxnSpPr>
            <a:cxnSpLocks/>
          </p:cNvCxnSpPr>
          <p:nvPr/>
        </p:nvCxnSpPr>
        <p:spPr>
          <a:xfrm>
            <a:off x="1790373" y="3496371"/>
            <a:ext cx="0" cy="222718"/>
          </a:xfrm>
          <a:prstGeom prst="line">
            <a:avLst/>
          </a:prstGeom>
          <a:ln w="3175" cmpd="sng">
            <a:solidFill>
              <a:srgbClr val="B6004C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A81AB8CF-7C32-CD44-918D-47DA6773D331}"/>
              </a:ext>
            </a:extLst>
          </p:cNvPr>
          <p:cNvCxnSpPr>
            <a:cxnSpLocks/>
          </p:cNvCxnSpPr>
          <p:nvPr/>
        </p:nvCxnSpPr>
        <p:spPr>
          <a:xfrm>
            <a:off x="2749228" y="2384407"/>
            <a:ext cx="967" cy="251803"/>
          </a:xfrm>
          <a:prstGeom prst="line">
            <a:avLst/>
          </a:prstGeom>
          <a:ln w="3175" cmpd="sng">
            <a:solidFill>
              <a:srgbClr val="B6004C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2B2878C-284D-0946-974A-10A7EFA367F1}"/>
              </a:ext>
            </a:extLst>
          </p:cNvPr>
          <p:cNvCxnSpPr/>
          <p:nvPr/>
        </p:nvCxnSpPr>
        <p:spPr>
          <a:xfrm>
            <a:off x="3733599" y="3595357"/>
            <a:ext cx="0" cy="197973"/>
          </a:xfrm>
          <a:prstGeom prst="line">
            <a:avLst/>
          </a:prstGeom>
          <a:ln w="3175" cmpd="sng">
            <a:solidFill>
              <a:srgbClr val="B6004C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8B38EE9C-2AC7-EB4D-A31C-2D3BFF26466A}"/>
              </a:ext>
            </a:extLst>
          </p:cNvPr>
          <p:cNvCxnSpPr>
            <a:cxnSpLocks/>
          </p:cNvCxnSpPr>
          <p:nvPr/>
        </p:nvCxnSpPr>
        <p:spPr>
          <a:xfrm>
            <a:off x="4766594" y="2396652"/>
            <a:ext cx="0" cy="239558"/>
          </a:xfrm>
          <a:prstGeom prst="line">
            <a:avLst/>
          </a:prstGeom>
          <a:ln w="3175" cmpd="sng">
            <a:solidFill>
              <a:srgbClr val="B6004C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A98514BE-96B4-B241-A368-E93CD5D57335}"/>
              </a:ext>
            </a:extLst>
          </p:cNvPr>
          <p:cNvCxnSpPr>
            <a:cxnSpLocks/>
          </p:cNvCxnSpPr>
          <p:nvPr/>
        </p:nvCxnSpPr>
        <p:spPr>
          <a:xfrm flipH="1">
            <a:off x="5835723" y="3545864"/>
            <a:ext cx="2009" cy="185598"/>
          </a:xfrm>
          <a:prstGeom prst="line">
            <a:avLst/>
          </a:prstGeom>
          <a:ln w="3175" cmpd="sng">
            <a:solidFill>
              <a:srgbClr val="B6004C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4300DD41-415D-FA45-A9C0-3F27B6DAF729}"/>
              </a:ext>
            </a:extLst>
          </p:cNvPr>
          <p:cNvCxnSpPr>
            <a:cxnSpLocks/>
          </p:cNvCxnSpPr>
          <p:nvPr/>
        </p:nvCxnSpPr>
        <p:spPr>
          <a:xfrm>
            <a:off x="7846822" y="3496371"/>
            <a:ext cx="0" cy="222718"/>
          </a:xfrm>
          <a:prstGeom prst="line">
            <a:avLst/>
          </a:prstGeom>
          <a:ln w="3175" cmpd="sng">
            <a:solidFill>
              <a:srgbClr val="B6004C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CuadroTexto 32">
            <a:extLst>
              <a:ext uri="{FF2B5EF4-FFF2-40B4-BE49-F238E27FC236}">
                <a16:creationId xmlns:a16="http://schemas.microsoft.com/office/drawing/2014/main" id="{4926DCDD-703C-8147-B58E-B53512915936}"/>
              </a:ext>
            </a:extLst>
          </p:cNvPr>
          <p:cNvSpPr txBox="1"/>
          <p:nvPr/>
        </p:nvSpPr>
        <p:spPr>
          <a:xfrm>
            <a:off x="91776" y="1807865"/>
            <a:ext cx="158907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900" dirty="0"/>
              <a:t>Primeros estudios</a:t>
            </a:r>
            <a:r>
              <a:rPr lang="es-MX" sz="900" b="1" dirty="0"/>
              <a:t> UdT clase obrera</a:t>
            </a:r>
            <a:r>
              <a:rPr lang="es-MX" sz="900" dirty="0"/>
              <a:t> –Jornada laboral</a:t>
            </a:r>
            <a:endParaRPr lang="es-CO" sz="900" dirty="0"/>
          </a:p>
        </p:txBody>
      </p:sp>
    </p:spTree>
    <p:extLst>
      <p:ext uri="{BB962C8B-B14F-4D97-AF65-F5344CB8AC3E}">
        <p14:creationId xmlns:p14="http://schemas.microsoft.com/office/powerpoint/2010/main" val="68930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553"/>
          <p:cNvSpPr txBox="1">
            <a:spLocks/>
          </p:cNvSpPr>
          <p:nvPr/>
        </p:nvSpPr>
        <p:spPr>
          <a:xfrm>
            <a:off x="4688138" y="1525939"/>
            <a:ext cx="4059684" cy="301133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125"/>
              </a:spcBef>
              <a:buNone/>
            </a:pPr>
            <a:r>
              <a:rPr lang="es-EC" sz="2800" b="1" dirty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Encuesta Nacional </a:t>
            </a:r>
            <a:r>
              <a:rPr lang="es-EC" sz="2800" b="1" dirty="0" smtClean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        </a:t>
            </a:r>
            <a:r>
              <a:rPr lang="es-EC" sz="2800" b="1" dirty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Uso del Tiempo </a:t>
            </a:r>
            <a:r>
              <a:rPr lang="es-EC" sz="2800" b="1" dirty="0" smtClean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 DANE</a:t>
            </a:r>
            <a:endParaRPr lang="es-ES" sz="2400" b="1" dirty="0">
              <a:solidFill>
                <a:srgbClr val="B6004C"/>
              </a:solidFill>
              <a:cs typeface="Arial" panose="020B0604020202020204" pitchFamily="34" charset="0"/>
            </a:endParaRPr>
          </a:p>
          <a:p>
            <a:pPr marL="0" indent="0" algn="r">
              <a:buNone/>
            </a:pPr>
            <a:r>
              <a:rPr lang="en-US" sz="2400" dirty="0"/>
              <a:t>  </a:t>
            </a:r>
            <a:endParaRPr lang="es-ES_tradnl" sz="2400" dirty="0" smtClean="0"/>
          </a:p>
          <a:p>
            <a:pPr marL="0" indent="0" algn="r">
              <a:buNone/>
            </a:pPr>
            <a:r>
              <a:rPr lang="en-US" sz="2000" dirty="0"/>
              <a:t>Prof. </a:t>
            </a:r>
            <a:r>
              <a:rPr lang="en-US" sz="2000" b="1" dirty="0"/>
              <a:t>Juan Daniel Oviedo</a:t>
            </a:r>
          </a:p>
          <a:p>
            <a:pPr marL="0" indent="0" algn="r">
              <a:buNone/>
            </a:pPr>
            <a:endParaRPr lang="en-US" sz="2400" b="1" dirty="0"/>
          </a:p>
          <a:p>
            <a:pPr marL="0" indent="0" algn="r">
              <a:buNone/>
            </a:pPr>
            <a:r>
              <a:rPr lang="en-US" sz="1600" dirty="0" err="1"/>
              <a:t>Jueves</a:t>
            </a:r>
            <a:r>
              <a:rPr lang="en-US" sz="1600" dirty="0"/>
              <a:t>, 11 de </a:t>
            </a:r>
            <a:r>
              <a:rPr lang="en-US" sz="1600" dirty="0" err="1" smtClean="0"/>
              <a:t>julio</a:t>
            </a:r>
            <a:r>
              <a:rPr lang="en-US" sz="1600" dirty="0"/>
              <a:t>, </a:t>
            </a:r>
            <a:r>
              <a:rPr lang="en-US" sz="1600" dirty="0" smtClean="0"/>
              <a:t>14:00-15</a:t>
            </a:r>
            <a:r>
              <a:rPr lang="en-US" sz="1600" dirty="0"/>
              <a:t>:</a:t>
            </a:r>
            <a:r>
              <a:rPr lang="en-US" sz="1600" dirty="0" smtClean="0"/>
              <a:t>15</a:t>
            </a:r>
            <a:endParaRPr lang="en-US" sz="1600" dirty="0"/>
          </a:p>
          <a:p>
            <a:pPr marL="0" indent="0" algn="r">
              <a:spcBef>
                <a:spcPts val="125"/>
              </a:spcBef>
              <a:buFont typeface="Arial"/>
              <a:buNone/>
            </a:pPr>
            <a:endParaRPr lang="es-ES" b="1" dirty="0">
              <a:solidFill>
                <a:srgbClr val="B6004B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615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5165475" y="0"/>
            <a:ext cx="3978525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a. </a:t>
            </a:r>
            <a:endParaRPr lang="es-E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66793A7-699F-894B-9C1C-DE5334F0B961}"/>
              </a:ext>
            </a:extLst>
          </p:cNvPr>
          <p:cNvSpPr txBox="1"/>
          <p:nvPr/>
        </p:nvSpPr>
        <p:spPr>
          <a:xfrm>
            <a:off x="306860" y="1062213"/>
            <a:ext cx="4420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 </a:t>
            </a:r>
            <a:r>
              <a:rPr lang="es-MX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literatura </a:t>
            </a:r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internacional muestra que la recolección de los datos sobre el uso del tiempo gira en torno a tres temas: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8076D4ED-6CF8-EA48-9BA9-956286201D42}"/>
              </a:ext>
            </a:extLst>
          </p:cNvPr>
          <p:cNvSpPr/>
          <p:nvPr/>
        </p:nvSpPr>
        <p:spPr>
          <a:xfrm>
            <a:off x="889000" y="2344898"/>
            <a:ext cx="3733800" cy="2289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lvl="0" algn="just" defTabSz="914400">
              <a:lnSpc>
                <a:spcPct val="110000"/>
              </a:lnSpc>
              <a:defRPr/>
            </a:pPr>
            <a:r>
              <a:rPr lang="es-MX" sz="1300" dirty="0" smtClean="0">
                <a:latin typeface="Segoe UI" panose="020B0502040204020203" pitchFamily="34" charset="0"/>
                <a:cs typeface="Segoe UI" panose="020B0502040204020203" pitchFamily="34" charset="0"/>
              </a:rPr>
              <a:t>La </a:t>
            </a:r>
            <a:r>
              <a:rPr lang="es-MX" sz="1300" dirty="0">
                <a:latin typeface="Segoe UI" panose="020B0502040204020203" pitchFamily="34" charset="0"/>
                <a:cs typeface="Segoe UI" panose="020B0502040204020203" pitchFamily="34" charset="0"/>
              </a:rPr>
              <a:t>medición y análisis de la calidad de vida y el bienestar</a:t>
            </a:r>
            <a:r>
              <a:rPr lang="es-MX" sz="13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12700" lvl="0" algn="just" defTabSz="914400">
              <a:lnSpc>
                <a:spcPct val="110000"/>
              </a:lnSpc>
              <a:defRPr/>
            </a:pPr>
            <a:endParaRPr lang="es-MX" sz="1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lvl="0" algn="just" defTabSz="914400">
              <a:lnSpc>
                <a:spcPct val="110000"/>
              </a:lnSpc>
              <a:defRPr/>
            </a:pPr>
            <a:r>
              <a:rPr lang="es-MX" sz="1300" dirty="0" smtClean="0">
                <a:latin typeface="Segoe UI" panose="020B0502040204020203" pitchFamily="34" charset="0"/>
                <a:cs typeface="Segoe UI" panose="020B0502040204020203" pitchFamily="34" charset="0"/>
              </a:rPr>
              <a:t>Una </a:t>
            </a:r>
            <a:r>
              <a:rPr lang="es-MX" sz="1300" dirty="0">
                <a:latin typeface="Segoe UI" panose="020B0502040204020203" pitchFamily="34" charset="0"/>
                <a:cs typeface="Segoe UI" panose="020B0502040204020203" pitchFamily="34" charset="0"/>
              </a:rPr>
              <a:t>medición más completa de todas las formas de trabajo incluido el trabajo no remunerado, la producción fuera del mercado y el desarrollo de las cuentas de producción de los hogares</a:t>
            </a:r>
            <a:r>
              <a:rPr lang="es-MX" sz="13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12700" lvl="0" algn="just" defTabSz="914400">
              <a:lnSpc>
                <a:spcPct val="110000"/>
              </a:lnSpc>
              <a:defRPr/>
            </a:pPr>
            <a:endParaRPr lang="es-MX" sz="1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lvl="0" algn="just" defTabSz="914400">
              <a:lnSpc>
                <a:spcPct val="110000"/>
              </a:lnSpc>
              <a:defRPr/>
            </a:pPr>
            <a:r>
              <a:rPr lang="es-MX" sz="13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Producir </a:t>
            </a:r>
            <a:r>
              <a:rPr lang="es-MX" sz="1300" dirty="0">
                <a:latin typeface="Segoe UI" panose="020B0502040204020203" pitchFamily="34" charset="0"/>
                <a:cs typeface="Segoe UI" panose="020B0502040204020203" pitchFamily="34" charset="0"/>
              </a:rPr>
              <a:t>datos para informar y monitorear las políticas de género. 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E4BDD035-D892-424E-93A2-6933B4A003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9436" y="2037806"/>
            <a:ext cx="1343672" cy="1343672"/>
          </a:xfrm>
          <a:prstGeom prst="rect">
            <a:avLst/>
          </a:prstGeom>
        </p:spPr>
      </p:pic>
      <p:sp>
        <p:nvSpPr>
          <p:cNvPr id="14" name="Elipse 13">
            <a:extLst>
              <a:ext uri="{FF2B5EF4-FFF2-40B4-BE49-F238E27FC236}">
                <a16:creationId xmlns:a16="http://schemas.microsoft.com/office/drawing/2014/main" id="{B0F2DBEF-5E39-ED47-86BF-1B60D72077BD}"/>
              </a:ext>
            </a:extLst>
          </p:cNvPr>
          <p:cNvSpPr/>
          <p:nvPr/>
        </p:nvSpPr>
        <p:spPr>
          <a:xfrm>
            <a:off x="6011782" y="1651087"/>
            <a:ext cx="2330236" cy="2330236"/>
          </a:xfrm>
          <a:prstGeom prst="ellipse">
            <a:avLst/>
          </a:prstGeom>
          <a:noFill/>
          <a:ln w="44450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Elipse 6"/>
          <p:cNvSpPr/>
          <p:nvPr/>
        </p:nvSpPr>
        <p:spPr>
          <a:xfrm>
            <a:off x="427443" y="2374593"/>
            <a:ext cx="410757" cy="410757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487735" y="2375378"/>
            <a:ext cx="317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Elipse 11"/>
          <p:cNvSpPr/>
          <p:nvPr/>
        </p:nvSpPr>
        <p:spPr>
          <a:xfrm>
            <a:off x="427443" y="3092641"/>
            <a:ext cx="410757" cy="410757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487735" y="3093426"/>
            <a:ext cx="327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Elipse 14"/>
          <p:cNvSpPr/>
          <p:nvPr/>
        </p:nvSpPr>
        <p:spPr>
          <a:xfrm>
            <a:off x="427443" y="4156322"/>
            <a:ext cx="410757" cy="410757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/>
        </p:nvSpPr>
        <p:spPr>
          <a:xfrm>
            <a:off x="487735" y="4157107"/>
            <a:ext cx="295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87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1A5375EB-85E9-BE4A-AB6F-BDDAE76E72D9}"/>
              </a:ext>
            </a:extLst>
          </p:cNvPr>
          <p:cNvSpPr/>
          <p:nvPr/>
        </p:nvSpPr>
        <p:spPr>
          <a:xfrm>
            <a:off x="1" y="1365337"/>
            <a:ext cx="9144000" cy="33695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rgbClr val="B6004C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object 898"/>
          <p:cNvSpPr txBox="1"/>
          <p:nvPr/>
        </p:nvSpPr>
        <p:spPr>
          <a:xfrm>
            <a:off x="332249" y="789604"/>
            <a:ext cx="6190092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US" b="1" dirty="0">
                <a:solidFill>
                  <a:srgbClr val="B6004B"/>
                </a:solidFill>
                <a:cs typeface="Arial"/>
              </a:rPr>
              <a:t>2. Ley 1413 de 2010</a:t>
            </a:r>
            <a:endParaRPr lang="es-CO" b="1" dirty="0">
              <a:solidFill>
                <a:srgbClr val="B6004B"/>
              </a:solidFill>
              <a:cs typeface="Arial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26B1E162-D7AA-9246-B80B-729509C86899}"/>
              </a:ext>
            </a:extLst>
          </p:cNvPr>
          <p:cNvSpPr/>
          <p:nvPr/>
        </p:nvSpPr>
        <p:spPr>
          <a:xfrm>
            <a:off x="332249" y="1775238"/>
            <a:ext cx="5567511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B6004C"/>
              </a:buClr>
              <a:buFont typeface="Arial" panose="020B0604020202020204" pitchFamily="34" charset="0"/>
              <a:buChar char="•"/>
            </a:pPr>
            <a:r>
              <a:rPr lang="es-MX" sz="13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Regula la inclusión de la economía </a:t>
            </a:r>
            <a:r>
              <a:rPr lang="es-MX" sz="13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del cuidado en el sistema de cuentas nacionales de Colombia. </a:t>
            </a:r>
          </a:p>
          <a:p>
            <a:pPr marL="285750" indent="-285750" algn="just">
              <a:buClr>
                <a:srgbClr val="B6004C"/>
              </a:buClr>
              <a:buFont typeface="Arial" panose="020B0604020202020204" pitchFamily="34" charset="0"/>
              <a:buChar char="•"/>
            </a:pPr>
            <a:endParaRPr lang="es-MX" sz="1300" dirty="0">
              <a:solidFill>
                <a:schemeClr val="tx1">
                  <a:lumMod val="75000"/>
                  <a:lumOff val="25000"/>
                </a:schemeClr>
              </a:solidFill>
              <a:cs typeface="Arial"/>
            </a:endParaRPr>
          </a:p>
          <a:p>
            <a:pPr marL="285750" indent="-285750" algn="just">
              <a:buClr>
                <a:srgbClr val="B6004C"/>
              </a:buClr>
              <a:buFont typeface="Arial" panose="020B0604020202020204" pitchFamily="34" charset="0"/>
              <a:buChar char="•"/>
            </a:pPr>
            <a:r>
              <a:rPr lang="es-MX" sz="13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Esta medición debe brindar información relevante </a:t>
            </a:r>
            <a:r>
              <a:rPr lang="es-MX" sz="13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para medir la contribución de la mujer al desarrollo económico y social del país. </a:t>
            </a:r>
          </a:p>
          <a:p>
            <a:pPr marL="285750" indent="-285750" algn="just">
              <a:buClr>
                <a:srgbClr val="B6004C"/>
              </a:buClr>
              <a:buFont typeface="Arial" panose="020B0604020202020204" pitchFamily="34" charset="0"/>
              <a:buChar char="•"/>
            </a:pPr>
            <a:endParaRPr lang="es-MX" sz="1300" dirty="0">
              <a:solidFill>
                <a:schemeClr val="tx1">
                  <a:lumMod val="75000"/>
                  <a:lumOff val="25000"/>
                </a:schemeClr>
              </a:solidFill>
              <a:cs typeface="Arial"/>
            </a:endParaRPr>
          </a:p>
          <a:p>
            <a:pPr marL="285750" indent="-285750" algn="just">
              <a:buClr>
                <a:srgbClr val="B6004C"/>
              </a:buClr>
              <a:buFont typeface="Arial" panose="020B0604020202020204" pitchFamily="34" charset="0"/>
              <a:buChar char="•"/>
            </a:pPr>
            <a:r>
              <a:rPr lang="es-MX" sz="13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Esta medición sirve también como </a:t>
            </a:r>
            <a:r>
              <a:rPr lang="es-MX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herramienta </a:t>
            </a:r>
            <a:r>
              <a:rPr lang="es-MX" sz="13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fundamental </a:t>
            </a:r>
            <a:r>
              <a:rPr lang="es-MX" sz="13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para la definición, implementación, seguimiento y evaluación de impacto de las políticas públicas de forma diferencial.</a:t>
            </a:r>
          </a:p>
          <a:p>
            <a:pPr marL="285750" indent="-285750" algn="just">
              <a:buClr>
                <a:srgbClr val="B6004C"/>
              </a:buClr>
              <a:buFont typeface="Arial" panose="020B0604020202020204" pitchFamily="34" charset="0"/>
              <a:buChar char="•"/>
            </a:pPr>
            <a:endParaRPr lang="es-MX" sz="1300" dirty="0">
              <a:solidFill>
                <a:schemeClr val="tx1">
                  <a:lumMod val="75000"/>
                  <a:lumOff val="25000"/>
                </a:schemeClr>
              </a:solidFill>
              <a:cs typeface="Arial"/>
            </a:endParaRPr>
          </a:p>
          <a:p>
            <a:pPr marL="285750" indent="-285750" algn="just">
              <a:buClr>
                <a:srgbClr val="B6004C"/>
              </a:buClr>
              <a:buFont typeface="Arial" panose="020B0604020202020204" pitchFamily="34" charset="0"/>
              <a:buChar char="•"/>
            </a:pPr>
            <a:r>
              <a:rPr lang="es-MX" sz="13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Establece que el DANE debe diseñar </a:t>
            </a:r>
            <a:r>
              <a:rPr lang="es-MX" sz="13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un instrumento que capture información sobre el Trabajo de Hogar no Remunerado. 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D3AF8858-C06B-3746-8D12-D67B7ECBC1AA}"/>
              </a:ext>
            </a:extLst>
          </p:cNvPr>
          <p:cNvSpPr/>
          <p:nvPr/>
        </p:nvSpPr>
        <p:spPr>
          <a:xfrm>
            <a:off x="6388274" y="2079321"/>
            <a:ext cx="1841326" cy="1841326"/>
          </a:xfrm>
          <a:prstGeom prst="ellipse">
            <a:avLst/>
          </a:prstGeom>
          <a:noFill/>
          <a:ln w="44450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E275F90A-AC98-5D47-9084-6440DF041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7922" y="2448969"/>
            <a:ext cx="1102029" cy="110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79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718AD9C3-048C-4243-A3B8-3F76E002DDAC}"/>
              </a:ext>
            </a:extLst>
          </p:cNvPr>
          <p:cNvSpPr/>
          <p:nvPr/>
        </p:nvSpPr>
        <p:spPr>
          <a:xfrm>
            <a:off x="265614" y="692507"/>
            <a:ext cx="24143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B6004B"/>
                </a:solidFill>
                <a:cs typeface="Arial"/>
              </a:rPr>
              <a:t>3. </a:t>
            </a:r>
            <a:r>
              <a:rPr lang="es-CO" b="1" dirty="0">
                <a:solidFill>
                  <a:srgbClr val="B6004B"/>
                </a:solidFill>
                <a:cs typeface="Arial"/>
              </a:rPr>
              <a:t>Encuesta Nacional </a:t>
            </a:r>
          </a:p>
          <a:p>
            <a:r>
              <a:rPr lang="es-CO" b="1" dirty="0">
                <a:solidFill>
                  <a:srgbClr val="B6004B"/>
                </a:solidFill>
                <a:cs typeface="Arial"/>
              </a:rPr>
              <a:t>de Uso del Tiempo</a:t>
            </a:r>
          </a:p>
        </p:txBody>
      </p:sp>
      <p:grpSp>
        <p:nvGrpSpPr>
          <p:cNvPr id="4" name="Agrupar 3"/>
          <p:cNvGrpSpPr/>
          <p:nvPr/>
        </p:nvGrpSpPr>
        <p:grpSpPr>
          <a:xfrm>
            <a:off x="826718" y="488672"/>
            <a:ext cx="7812998" cy="4388128"/>
            <a:chOff x="826718" y="488672"/>
            <a:chExt cx="7812998" cy="4388128"/>
          </a:xfrm>
        </p:grpSpPr>
        <p:sp>
          <p:nvSpPr>
            <p:cNvPr id="5" name="Forma libre 4"/>
            <p:cNvSpPr/>
            <p:nvPr/>
          </p:nvSpPr>
          <p:spPr>
            <a:xfrm>
              <a:off x="4050520" y="2328961"/>
              <a:ext cx="2046127" cy="2046127"/>
            </a:xfrm>
            <a:custGeom>
              <a:avLst/>
              <a:gdLst>
                <a:gd name="connsiteX0" fmla="*/ 1452350 w 2046127"/>
                <a:gd name="connsiteY0" fmla="*/ 326231 h 2046127"/>
                <a:gd name="connsiteX1" fmla="*/ 1611506 w 2046127"/>
                <a:gd name="connsiteY1" fmla="*/ 192676 h 2046127"/>
                <a:gd name="connsiteX2" fmla="*/ 1738653 w 2046127"/>
                <a:gd name="connsiteY2" fmla="*/ 299366 h 2046127"/>
                <a:gd name="connsiteX3" fmla="*/ 1634764 w 2046127"/>
                <a:gd name="connsiteY3" fmla="*/ 479295 h 2046127"/>
                <a:gd name="connsiteX4" fmla="*/ 1799831 w 2046127"/>
                <a:gd name="connsiteY4" fmla="*/ 765198 h 2046127"/>
                <a:gd name="connsiteX5" fmla="*/ 2007599 w 2046127"/>
                <a:gd name="connsiteY5" fmla="*/ 765194 h 2046127"/>
                <a:gd name="connsiteX6" fmla="*/ 2036421 w 2046127"/>
                <a:gd name="connsiteY6" fmla="*/ 928651 h 2046127"/>
                <a:gd name="connsiteX7" fmla="*/ 1841181 w 2046127"/>
                <a:gd name="connsiteY7" fmla="*/ 999707 h 2046127"/>
                <a:gd name="connsiteX8" fmla="*/ 1783854 w 2046127"/>
                <a:gd name="connsiteY8" fmla="*/ 1324824 h 2046127"/>
                <a:gd name="connsiteX9" fmla="*/ 1943017 w 2046127"/>
                <a:gd name="connsiteY9" fmla="*/ 1458371 h 2046127"/>
                <a:gd name="connsiteX10" fmla="*/ 1860028 w 2046127"/>
                <a:gd name="connsiteY10" fmla="*/ 1602113 h 2046127"/>
                <a:gd name="connsiteX11" fmla="*/ 1664791 w 2046127"/>
                <a:gd name="connsiteY11" fmla="*/ 1531047 h 2046127"/>
                <a:gd name="connsiteX12" fmla="*/ 1411895 w 2046127"/>
                <a:gd name="connsiteY12" fmla="*/ 1743252 h 2046127"/>
                <a:gd name="connsiteX13" fmla="*/ 1447979 w 2046127"/>
                <a:gd name="connsiteY13" fmla="*/ 1947863 h 2046127"/>
                <a:gd name="connsiteX14" fmla="*/ 1292009 w 2046127"/>
                <a:gd name="connsiteY14" fmla="*/ 2004631 h 2046127"/>
                <a:gd name="connsiteX15" fmla="*/ 1188130 w 2046127"/>
                <a:gd name="connsiteY15" fmla="*/ 1824696 h 2046127"/>
                <a:gd name="connsiteX16" fmla="*/ 857997 w 2046127"/>
                <a:gd name="connsiteY16" fmla="*/ 1824696 h 2046127"/>
                <a:gd name="connsiteX17" fmla="*/ 754118 w 2046127"/>
                <a:gd name="connsiteY17" fmla="*/ 2004631 h 2046127"/>
                <a:gd name="connsiteX18" fmla="*/ 598148 w 2046127"/>
                <a:gd name="connsiteY18" fmla="*/ 1947863 h 2046127"/>
                <a:gd name="connsiteX19" fmla="*/ 634232 w 2046127"/>
                <a:gd name="connsiteY19" fmla="*/ 1743252 h 2046127"/>
                <a:gd name="connsiteX20" fmla="*/ 381335 w 2046127"/>
                <a:gd name="connsiteY20" fmla="*/ 1531047 h 2046127"/>
                <a:gd name="connsiteX21" fmla="*/ 186099 w 2046127"/>
                <a:gd name="connsiteY21" fmla="*/ 1602113 h 2046127"/>
                <a:gd name="connsiteX22" fmla="*/ 103110 w 2046127"/>
                <a:gd name="connsiteY22" fmla="*/ 1458371 h 2046127"/>
                <a:gd name="connsiteX23" fmla="*/ 262273 w 2046127"/>
                <a:gd name="connsiteY23" fmla="*/ 1324824 h 2046127"/>
                <a:gd name="connsiteX24" fmla="*/ 204946 w 2046127"/>
                <a:gd name="connsiteY24" fmla="*/ 999707 h 2046127"/>
                <a:gd name="connsiteX25" fmla="*/ 9706 w 2046127"/>
                <a:gd name="connsiteY25" fmla="*/ 928651 h 2046127"/>
                <a:gd name="connsiteX26" fmla="*/ 38528 w 2046127"/>
                <a:gd name="connsiteY26" fmla="*/ 765194 h 2046127"/>
                <a:gd name="connsiteX27" fmla="*/ 246296 w 2046127"/>
                <a:gd name="connsiteY27" fmla="*/ 765199 h 2046127"/>
                <a:gd name="connsiteX28" fmla="*/ 411362 w 2046127"/>
                <a:gd name="connsiteY28" fmla="*/ 479295 h 2046127"/>
                <a:gd name="connsiteX29" fmla="*/ 307474 w 2046127"/>
                <a:gd name="connsiteY29" fmla="*/ 299366 h 2046127"/>
                <a:gd name="connsiteX30" fmla="*/ 434621 w 2046127"/>
                <a:gd name="connsiteY30" fmla="*/ 192676 h 2046127"/>
                <a:gd name="connsiteX31" fmla="*/ 593777 w 2046127"/>
                <a:gd name="connsiteY31" fmla="*/ 326231 h 2046127"/>
                <a:gd name="connsiteX32" fmla="*/ 904000 w 2046127"/>
                <a:gd name="connsiteY32" fmla="*/ 213319 h 2046127"/>
                <a:gd name="connsiteX33" fmla="*/ 940074 w 2046127"/>
                <a:gd name="connsiteY33" fmla="*/ 8707 h 2046127"/>
                <a:gd name="connsiteX34" fmla="*/ 1106053 w 2046127"/>
                <a:gd name="connsiteY34" fmla="*/ 8707 h 2046127"/>
                <a:gd name="connsiteX35" fmla="*/ 1142126 w 2046127"/>
                <a:gd name="connsiteY35" fmla="*/ 213319 h 2046127"/>
                <a:gd name="connsiteX36" fmla="*/ 1452349 w 2046127"/>
                <a:gd name="connsiteY36" fmla="*/ 326231 h 2046127"/>
                <a:gd name="connsiteX37" fmla="*/ 1452350 w 2046127"/>
                <a:gd name="connsiteY37" fmla="*/ 326231 h 2046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46127" h="2046127">
                  <a:moveTo>
                    <a:pt x="1452350" y="326231"/>
                  </a:moveTo>
                  <a:lnTo>
                    <a:pt x="1611506" y="192676"/>
                  </a:lnTo>
                  <a:lnTo>
                    <a:pt x="1738653" y="299366"/>
                  </a:lnTo>
                  <a:lnTo>
                    <a:pt x="1634764" y="479295"/>
                  </a:lnTo>
                  <a:cubicBezTo>
                    <a:pt x="1708635" y="562395"/>
                    <a:pt x="1764800" y="659674"/>
                    <a:pt x="1799831" y="765198"/>
                  </a:cubicBezTo>
                  <a:lnTo>
                    <a:pt x="2007599" y="765194"/>
                  </a:lnTo>
                  <a:lnTo>
                    <a:pt x="2036421" y="928651"/>
                  </a:lnTo>
                  <a:lnTo>
                    <a:pt x="1841181" y="999707"/>
                  </a:lnTo>
                  <a:cubicBezTo>
                    <a:pt x="1844354" y="1110848"/>
                    <a:pt x="1824848" y="1221471"/>
                    <a:pt x="1783854" y="1324824"/>
                  </a:cubicBezTo>
                  <a:lnTo>
                    <a:pt x="1943017" y="1458371"/>
                  </a:lnTo>
                  <a:lnTo>
                    <a:pt x="1860028" y="1602113"/>
                  </a:lnTo>
                  <a:lnTo>
                    <a:pt x="1664791" y="1531047"/>
                  </a:lnTo>
                  <a:cubicBezTo>
                    <a:pt x="1595781" y="1618226"/>
                    <a:pt x="1509732" y="1690430"/>
                    <a:pt x="1411895" y="1743252"/>
                  </a:cubicBezTo>
                  <a:lnTo>
                    <a:pt x="1447979" y="1947863"/>
                  </a:lnTo>
                  <a:lnTo>
                    <a:pt x="1292009" y="2004631"/>
                  </a:lnTo>
                  <a:lnTo>
                    <a:pt x="1188130" y="1824696"/>
                  </a:lnTo>
                  <a:cubicBezTo>
                    <a:pt x="1079228" y="1847120"/>
                    <a:pt x="966899" y="1847120"/>
                    <a:pt x="857997" y="1824696"/>
                  </a:cubicBezTo>
                  <a:lnTo>
                    <a:pt x="754118" y="2004631"/>
                  </a:lnTo>
                  <a:lnTo>
                    <a:pt x="598148" y="1947863"/>
                  </a:lnTo>
                  <a:lnTo>
                    <a:pt x="634232" y="1743252"/>
                  </a:lnTo>
                  <a:cubicBezTo>
                    <a:pt x="536394" y="1690429"/>
                    <a:pt x="450345" y="1618225"/>
                    <a:pt x="381335" y="1531047"/>
                  </a:cubicBezTo>
                  <a:lnTo>
                    <a:pt x="186099" y="1602113"/>
                  </a:lnTo>
                  <a:lnTo>
                    <a:pt x="103110" y="1458371"/>
                  </a:lnTo>
                  <a:lnTo>
                    <a:pt x="262273" y="1324824"/>
                  </a:lnTo>
                  <a:cubicBezTo>
                    <a:pt x="221279" y="1221470"/>
                    <a:pt x="201773" y="1110848"/>
                    <a:pt x="204946" y="999707"/>
                  </a:cubicBezTo>
                  <a:lnTo>
                    <a:pt x="9706" y="928651"/>
                  </a:lnTo>
                  <a:lnTo>
                    <a:pt x="38528" y="765194"/>
                  </a:lnTo>
                  <a:lnTo>
                    <a:pt x="246296" y="765199"/>
                  </a:lnTo>
                  <a:cubicBezTo>
                    <a:pt x="281327" y="659675"/>
                    <a:pt x="337491" y="562395"/>
                    <a:pt x="411362" y="479295"/>
                  </a:cubicBezTo>
                  <a:lnTo>
                    <a:pt x="307474" y="299366"/>
                  </a:lnTo>
                  <a:lnTo>
                    <a:pt x="434621" y="192676"/>
                  </a:lnTo>
                  <a:lnTo>
                    <a:pt x="593777" y="326231"/>
                  </a:lnTo>
                  <a:cubicBezTo>
                    <a:pt x="688442" y="267912"/>
                    <a:pt x="793997" y="229494"/>
                    <a:pt x="904000" y="213319"/>
                  </a:cubicBezTo>
                  <a:lnTo>
                    <a:pt x="940074" y="8707"/>
                  </a:lnTo>
                  <a:lnTo>
                    <a:pt x="1106053" y="8707"/>
                  </a:lnTo>
                  <a:lnTo>
                    <a:pt x="1142126" y="213319"/>
                  </a:lnTo>
                  <a:cubicBezTo>
                    <a:pt x="1252130" y="229494"/>
                    <a:pt x="1357685" y="267912"/>
                    <a:pt x="1452349" y="326231"/>
                  </a:cubicBezTo>
                  <a:lnTo>
                    <a:pt x="1452350" y="32623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5333" tIns="493265" rIns="425333" bIns="52905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100" b="1" kern="1200" dirty="0">
                  <a:solidFill>
                    <a:srgbClr val="B6004C"/>
                  </a:solidFill>
                </a:rPr>
                <a:t>Trabajo no comprendido en el SCN</a:t>
              </a:r>
            </a:p>
          </p:txBody>
        </p:sp>
        <p:sp>
          <p:nvSpPr>
            <p:cNvPr id="6" name="Forma libre 5"/>
            <p:cNvSpPr/>
            <p:nvPr/>
          </p:nvSpPr>
          <p:spPr>
            <a:xfrm>
              <a:off x="6218926" y="2245360"/>
              <a:ext cx="2420790" cy="2540000"/>
            </a:xfrm>
            <a:custGeom>
              <a:avLst/>
              <a:gdLst>
                <a:gd name="connsiteX0" fmla="*/ 0 w 2420790"/>
                <a:gd name="connsiteY0" fmla="*/ 0 h 2242699"/>
                <a:gd name="connsiteX1" fmla="*/ 2420790 w 2420790"/>
                <a:gd name="connsiteY1" fmla="*/ 0 h 2242699"/>
                <a:gd name="connsiteX2" fmla="*/ 2420790 w 2420790"/>
                <a:gd name="connsiteY2" fmla="*/ 2242699 h 2242699"/>
                <a:gd name="connsiteX3" fmla="*/ 0 w 2420790"/>
                <a:gd name="connsiteY3" fmla="*/ 2242699 h 2242699"/>
                <a:gd name="connsiteX4" fmla="*/ 0 w 2420790"/>
                <a:gd name="connsiteY4" fmla="*/ 0 h 224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0790" h="2242699">
                  <a:moveTo>
                    <a:pt x="0" y="0"/>
                  </a:moveTo>
                  <a:lnTo>
                    <a:pt x="2420790" y="0"/>
                  </a:lnTo>
                  <a:lnTo>
                    <a:pt x="2420790" y="2242699"/>
                  </a:lnTo>
                  <a:lnTo>
                    <a:pt x="0" y="2242699"/>
                  </a:lnTo>
                  <a:lnTo>
                    <a:pt x="0" y="0"/>
                  </a:lnTo>
                  <a:close/>
                </a:path>
              </a:pathLst>
            </a:custGeom>
            <a:ln w="3175" cmpd="sng">
              <a:solidFill>
                <a:srgbClr val="B6004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38100" rIns="38100" bIns="38100" numCol="1" spcCol="1270" anchor="ctr" anchorCtr="0">
              <a:noAutofit/>
            </a:bodyPr>
            <a:lstStyle/>
            <a:p>
              <a:pPr marL="179388" lvl="1" indent="-179388" algn="l" defTabSz="444500">
                <a:lnSpc>
                  <a:spcPct val="90000"/>
                </a:lnSpc>
                <a:spcBef>
                  <a:spcPct val="0"/>
                </a:spcBef>
                <a:spcAft>
                  <a:spcPts val="780"/>
                </a:spcAft>
                <a:buClr>
                  <a:srgbClr val="B6004C"/>
                </a:buClr>
                <a:buChar char="••"/>
              </a:pPr>
              <a:r>
                <a:rPr lang="es-CO" sz="1000" kern="12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Suministro de alimentos</a:t>
              </a:r>
            </a:p>
            <a:p>
              <a:pPr marL="179388" lvl="1" indent="-179388" algn="l" defTabSz="444500">
                <a:lnSpc>
                  <a:spcPct val="90000"/>
                </a:lnSpc>
                <a:spcBef>
                  <a:spcPct val="0"/>
                </a:spcBef>
                <a:spcAft>
                  <a:spcPts val="780"/>
                </a:spcAft>
                <a:buClr>
                  <a:srgbClr val="B6004C"/>
                </a:buClr>
                <a:buChar char="••"/>
              </a:pPr>
              <a:r>
                <a:rPr lang="es-CO" sz="1000" kern="12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Mantenimiento de vestuario</a:t>
              </a:r>
            </a:p>
            <a:p>
              <a:pPr marL="179388" lvl="1" indent="-179388" algn="l" defTabSz="444500">
                <a:lnSpc>
                  <a:spcPct val="90000"/>
                </a:lnSpc>
                <a:spcBef>
                  <a:spcPct val="0"/>
                </a:spcBef>
                <a:spcAft>
                  <a:spcPts val="780"/>
                </a:spcAft>
                <a:buClr>
                  <a:srgbClr val="B6004C"/>
                </a:buClr>
                <a:buChar char="••"/>
              </a:pPr>
              <a:r>
                <a:rPr lang="es-CO" sz="1000" kern="12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Limpieza, mantenimiento y reparación</a:t>
              </a:r>
            </a:p>
            <a:p>
              <a:pPr marL="179388" lvl="1" indent="-179388" algn="l" defTabSz="444500">
                <a:lnSpc>
                  <a:spcPct val="90000"/>
                </a:lnSpc>
                <a:spcBef>
                  <a:spcPct val="0"/>
                </a:spcBef>
                <a:spcAft>
                  <a:spcPts val="780"/>
                </a:spcAft>
                <a:buClr>
                  <a:srgbClr val="B6004C"/>
                </a:buClr>
                <a:buChar char="••"/>
              </a:pPr>
              <a:r>
                <a:rPr lang="es-CO" sz="1000" kern="12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Compras y administración</a:t>
              </a:r>
            </a:p>
            <a:p>
              <a:pPr marL="179388" lvl="1" indent="-179388" algn="l" defTabSz="444500">
                <a:lnSpc>
                  <a:spcPct val="90000"/>
                </a:lnSpc>
                <a:spcBef>
                  <a:spcPct val="0"/>
                </a:spcBef>
                <a:spcAft>
                  <a:spcPts val="780"/>
                </a:spcAft>
                <a:buClr>
                  <a:srgbClr val="B6004C"/>
                </a:buClr>
                <a:buChar char="••"/>
              </a:pPr>
              <a:r>
                <a:rPr lang="es-CO" sz="1000" kern="12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Actividades de cuidado con menores de 5 años</a:t>
              </a:r>
            </a:p>
            <a:p>
              <a:pPr marL="179388" lvl="1" indent="-179388" algn="l" defTabSz="444500">
                <a:lnSpc>
                  <a:spcPct val="90000"/>
                </a:lnSpc>
                <a:spcBef>
                  <a:spcPct val="0"/>
                </a:spcBef>
                <a:spcAft>
                  <a:spcPts val="780"/>
                </a:spcAft>
                <a:buClr>
                  <a:srgbClr val="B6004C"/>
                </a:buClr>
                <a:buChar char="••"/>
              </a:pPr>
              <a:r>
                <a:rPr lang="es-CO" sz="1000" kern="12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Cuidado físico a personas del hogar</a:t>
              </a:r>
            </a:p>
            <a:p>
              <a:pPr marL="179388" lvl="1" indent="-179388" algn="l" defTabSz="444500">
                <a:lnSpc>
                  <a:spcPct val="90000"/>
                </a:lnSpc>
                <a:spcBef>
                  <a:spcPct val="0"/>
                </a:spcBef>
                <a:spcAft>
                  <a:spcPts val="780"/>
                </a:spcAft>
                <a:buClr>
                  <a:srgbClr val="B6004C"/>
                </a:buClr>
                <a:buChar char="••"/>
              </a:pPr>
              <a:r>
                <a:rPr lang="es-CO" sz="1000" kern="12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Apoyo a personas del hogar</a:t>
              </a:r>
            </a:p>
            <a:p>
              <a:pPr marL="179388" lvl="1" indent="-179388" algn="l" defTabSz="444500">
                <a:lnSpc>
                  <a:spcPct val="90000"/>
                </a:lnSpc>
                <a:spcBef>
                  <a:spcPct val="0"/>
                </a:spcBef>
                <a:spcAft>
                  <a:spcPts val="780"/>
                </a:spcAft>
                <a:buClr>
                  <a:srgbClr val="B6004C"/>
                </a:buClr>
                <a:buChar char="••"/>
              </a:pPr>
              <a:r>
                <a:rPr lang="es-CO" sz="1000" kern="12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Voluntariado</a:t>
              </a:r>
            </a:p>
            <a:p>
              <a:pPr marL="179388" lvl="1" indent="-179388" algn="l" defTabSz="444500">
                <a:lnSpc>
                  <a:spcPct val="90000"/>
                </a:lnSpc>
                <a:spcBef>
                  <a:spcPct val="0"/>
                </a:spcBef>
                <a:spcAft>
                  <a:spcPts val="780"/>
                </a:spcAft>
                <a:buClr>
                  <a:srgbClr val="B6004C"/>
                </a:buClr>
                <a:buChar char="••"/>
              </a:pPr>
              <a:r>
                <a:rPr lang="es-CO" sz="1000" kern="12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Actividades conexas (cuidado pasivo y traslados)</a:t>
              </a:r>
            </a:p>
          </p:txBody>
        </p:sp>
        <p:sp>
          <p:nvSpPr>
            <p:cNvPr id="7" name="Forma libre 6"/>
            <p:cNvSpPr/>
            <p:nvPr/>
          </p:nvSpPr>
          <p:spPr>
            <a:xfrm>
              <a:off x="2779034" y="1768065"/>
              <a:ext cx="1668672" cy="1634521"/>
            </a:xfrm>
            <a:custGeom>
              <a:avLst/>
              <a:gdLst>
                <a:gd name="connsiteX0" fmla="*/ 1252212 w 1668672"/>
                <a:gd name="connsiteY0" fmla="*/ 413983 h 1634521"/>
                <a:gd name="connsiteX1" fmla="*/ 1492407 w 1668672"/>
                <a:gd name="connsiteY1" fmla="*/ 338218 h 1634521"/>
                <a:gd name="connsiteX2" fmla="*/ 1584233 w 1668672"/>
                <a:gd name="connsiteY2" fmla="*/ 492656 h 1634521"/>
                <a:gd name="connsiteX3" fmla="*/ 1402947 w 1668672"/>
                <a:gd name="connsiteY3" fmla="*/ 667497 h 1634521"/>
                <a:gd name="connsiteX4" fmla="*/ 1402947 w 1668672"/>
                <a:gd name="connsiteY4" fmla="*/ 967025 h 1634521"/>
                <a:gd name="connsiteX5" fmla="*/ 1584233 w 1668672"/>
                <a:gd name="connsiteY5" fmla="*/ 1141865 h 1634521"/>
                <a:gd name="connsiteX6" fmla="*/ 1492407 w 1668672"/>
                <a:gd name="connsiteY6" fmla="*/ 1296303 h 1634521"/>
                <a:gd name="connsiteX7" fmla="*/ 1252212 w 1668672"/>
                <a:gd name="connsiteY7" fmla="*/ 1220538 h 1634521"/>
                <a:gd name="connsiteX8" fmla="*/ 985071 w 1668672"/>
                <a:gd name="connsiteY8" fmla="*/ 1370302 h 1634521"/>
                <a:gd name="connsiteX9" fmla="*/ 927438 w 1668672"/>
                <a:gd name="connsiteY9" fmla="*/ 1615480 h 1634521"/>
                <a:gd name="connsiteX10" fmla="*/ 741234 w 1668672"/>
                <a:gd name="connsiteY10" fmla="*/ 1615480 h 1634521"/>
                <a:gd name="connsiteX11" fmla="*/ 683601 w 1668672"/>
                <a:gd name="connsiteY11" fmla="*/ 1370302 h 1634521"/>
                <a:gd name="connsiteX12" fmla="*/ 416460 w 1668672"/>
                <a:gd name="connsiteY12" fmla="*/ 1220538 h 1634521"/>
                <a:gd name="connsiteX13" fmla="*/ 176265 w 1668672"/>
                <a:gd name="connsiteY13" fmla="*/ 1296303 h 1634521"/>
                <a:gd name="connsiteX14" fmla="*/ 84439 w 1668672"/>
                <a:gd name="connsiteY14" fmla="*/ 1141865 h 1634521"/>
                <a:gd name="connsiteX15" fmla="*/ 265725 w 1668672"/>
                <a:gd name="connsiteY15" fmla="*/ 967024 h 1634521"/>
                <a:gd name="connsiteX16" fmla="*/ 265725 w 1668672"/>
                <a:gd name="connsiteY16" fmla="*/ 667496 h 1634521"/>
                <a:gd name="connsiteX17" fmla="*/ 84439 w 1668672"/>
                <a:gd name="connsiteY17" fmla="*/ 492656 h 1634521"/>
                <a:gd name="connsiteX18" fmla="*/ 176265 w 1668672"/>
                <a:gd name="connsiteY18" fmla="*/ 338218 h 1634521"/>
                <a:gd name="connsiteX19" fmla="*/ 416460 w 1668672"/>
                <a:gd name="connsiteY19" fmla="*/ 413983 h 1634521"/>
                <a:gd name="connsiteX20" fmla="*/ 683601 w 1668672"/>
                <a:gd name="connsiteY20" fmla="*/ 264219 h 1634521"/>
                <a:gd name="connsiteX21" fmla="*/ 741234 w 1668672"/>
                <a:gd name="connsiteY21" fmla="*/ 19041 h 1634521"/>
                <a:gd name="connsiteX22" fmla="*/ 927438 w 1668672"/>
                <a:gd name="connsiteY22" fmla="*/ 19041 h 1634521"/>
                <a:gd name="connsiteX23" fmla="*/ 985071 w 1668672"/>
                <a:gd name="connsiteY23" fmla="*/ 264219 h 1634521"/>
                <a:gd name="connsiteX24" fmla="*/ 1252212 w 1668672"/>
                <a:gd name="connsiteY24" fmla="*/ 413983 h 1634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668672" h="1634521">
                  <a:moveTo>
                    <a:pt x="1252212" y="413983"/>
                  </a:moveTo>
                  <a:lnTo>
                    <a:pt x="1492407" y="338218"/>
                  </a:lnTo>
                  <a:lnTo>
                    <a:pt x="1584233" y="492656"/>
                  </a:lnTo>
                  <a:lnTo>
                    <a:pt x="1402947" y="667497"/>
                  </a:lnTo>
                  <a:cubicBezTo>
                    <a:pt x="1430342" y="765568"/>
                    <a:pt x="1430342" y="868954"/>
                    <a:pt x="1402947" y="967025"/>
                  </a:cubicBezTo>
                  <a:lnTo>
                    <a:pt x="1584233" y="1141865"/>
                  </a:lnTo>
                  <a:lnTo>
                    <a:pt x="1492407" y="1296303"/>
                  </a:lnTo>
                  <a:lnTo>
                    <a:pt x="1252212" y="1220538"/>
                  </a:lnTo>
                  <a:cubicBezTo>
                    <a:pt x="1178443" y="1292611"/>
                    <a:pt x="1086235" y="1344304"/>
                    <a:pt x="985071" y="1370302"/>
                  </a:cubicBezTo>
                  <a:lnTo>
                    <a:pt x="927438" y="1615480"/>
                  </a:lnTo>
                  <a:lnTo>
                    <a:pt x="741234" y="1615480"/>
                  </a:lnTo>
                  <a:lnTo>
                    <a:pt x="683601" y="1370302"/>
                  </a:lnTo>
                  <a:cubicBezTo>
                    <a:pt x="582437" y="1344304"/>
                    <a:pt x="490229" y="1292611"/>
                    <a:pt x="416460" y="1220538"/>
                  </a:cubicBezTo>
                  <a:lnTo>
                    <a:pt x="176265" y="1296303"/>
                  </a:lnTo>
                  <a:lnTo>
                    <a:pt x="84439" y="1141865"/>
                  </a:lnTo>
                  <a:lnTo>
                    <a:pt x="265725" y="967024"/>
                  </a:lnTo>
                  <a:cubicBezTo>
                    <a:pt x="238330" y="868953"/>
                    <a:pt x="238330" y="765567"/>
                    <a:pt x="265725" y="667496"/>
                  </a:cubicBezTo>
                  <a:lnTo>
                    <a:pt x="84439" y="492656"/>
                  </a:lnTo>
                  <a:lnTo>
                    <a:pt x="176265" y="338218"/>
                  </a:lnTo>
                  <a:lnTo>
                    <a:pt x="416460" y="413983"/>
                  </a:lnTo>
                  <a:cubicBezTo>
                    <a:pt x="490229" y="341910"/>
                    <a:pt x="582437" y="290217"/>
                    <a:pt x="683601" y="264219"/>
                  </a:cubicBezTo>
                  <a:lnTo>
                    <a:pt x="741234" y="19041"/>
                  </a:lnTo>
                  <a:lnTo>
                    <a:pt x="927438" y="19041"/>
                  </a:lnTo>
                  <a:lnTo>
                    <a:pt x="985071" y="264219"/>
                  </a:lnTo>
                  <a:cubicBezTo>
                    <a:pt x="1086235" y="290217"/>
                    <a:pt x="1178443" y="341910"/>
                    <a:pt x="1252212" y="41398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0430" tIns="427953" rIns="430430" bIns="427953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100" b="1" kern="1200" dirty="0">
                  <a:solidFill>
                    <a:srgbClr val="B6004C"/>
                  </a:solidFill>
                </a:rPr>
                <a:t>Actividades personales</a:t>
              </a:r>
            </a:p>
          </p:txBody>
        </p:sp>
        <p:sp>
          <p:nvSpPr>
            <p:cNvPr id="8" name="Forma libre 7"/>
            <p:cNvSpPr/>
            <p:nvPr/>
          </p:nvSpPr>
          <p:spPr>
            <a:xfrm>
              <a:off x="826718" y="2780778"/>
              <a:ext cx="2029007" cy="2096022"/>
            </a:xfrm>
            <a:custGeom>
              <a:avLst/>
              <a:gdLst>
                <a:gd name="connsiteX0" fmla="*/ 0 w 2029007"/>
                <a:gd name="connsiteY0" fmla="*/ 0 h 1799395"/>
                <a:gd name="connsiteX1" fmla="*/ 2029007 w 2029007"/>
                <a:gd name="connsiteY1" fmla="*/ 0 h 1799395"/>
                <a:gd name="connsiteX2" fmla="*/ 2029007 w 2029007"/>
                <a:gd name="connsiteY2" fmla="*/ 1799395 h 1799395"/>
                <a:gd name="connsiteX3" fmla="*/ 0 w 2029007"/>
                <a:gd name="connsiteY3" fmla="*/ 1799395 h 1799395"/>
                <a:gd name="connsiteX4" fmla="*/ 0 w 2029007"/>
                <a:gd name="connsiteY4" fmla="*/ 0 h 1799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9007" h="1799395">
                  <a:moveTo>
                    <a:pt x="0" y="0"/>
                  </a:moveTo>
                  <a:lnTo>
                    <a:pt x="2029007" y="0"/>
                  </a:lnTo>
                  <a:lnTo>
                    <a:pt x="2029007" y="1799395"/>
                  </a:lnTo>
                  <a:lnTo>
                    <a:pt x="0" y="1799395"/>
                  </a:lnTo>
                  <a:lnTo>
                    <a:pt x="0" y="0"/>
                  </a:lnTo>
                  <a:close/>
                </a:path>
              </a:pathLst>
            </a:custGeom>
            <a:ln w="3175" cmpd="sng">
              <a:solidFill>
                <a:srgbClr val="B6004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38100" rIns="38100" bIns="38100" numCol="1" spcCol="1270" anchor="ctr" anchorCtr="0">
              <a:noAutofit/>
            </a:bodyPr>
            <a:lstStyle/>
            <a:p>
              <a:pPr marL="182563" lvl="1" indent="-182563" algn="l" defTabSz="444500">
                <a:lnSpc>
                  <a:spcPct val="90000"/>
                </a:lnSpc>
                <a:spcBef>
                  <a:spcPct val="0"/>
                </a:spcBef>
                <a:spcAft>
                  <a:spcPts val="780"/>
                </a:spcAft>
                <a:buClr>
                  <a:srgbClr val="B6004C"/>
                </a:buClr>
                <a:buChar char="••"/>
              </a:pPr>
              <a:r>
                <a:rPr lang="es-CO" sz="1000" kern="12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Educación</a:t>
              </a:r>
            </a:p>
            <a:p>
              <a:pPr marL="182563" lvl="1" indent="-182563" algn="l" defTabSz="444500">
                <a:lnSpc>
                  <a:spcPct val="90000"/>
                </a:lnSpc>
                <a:spcBef>
                  <a:spcPct val="0"/>
                </a:spcBef>
                <a:spcAft>
                  <a:spcPts val="780"/>
                </a:spcAft>
                <a:buClr>
                  <a:srgbClr val="B6004C"/>
                </a:buClr>
                <a:buChar char="••"/>
              </a:pPr>
              <a:r>
                <a:rPr lang="es-CO" sz="1000" kern="12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Vida social</a:t>
              </a:r>
            </a:p>
            <a:p>
              <a:pPr marL="182563" lvl="1" indent="-182563" algn="l" defTabSz="444500">
                <a:lnSpc>
                  <a:spcPct val="90000"/>
                </a:lnSpc>
                <a:spcBef>
                  <a:spcPct val="0"/>
                </a:spcBef>
                <a:spcAft>
                  <a:spcPts val="780"/>
                </a:spcAft>
                <a:buClr>
                  <a:srgbClr val="B6004C"/>
                </a:buClr>
                <a:buChar char="••"/>
              </a:pPr>
              <a:r>
                <a:rPr lang="es-CO" sz="1000" kern="12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Vida cultural, aficiones y deporte</a:t>
              </a:r>
            </a:p>
            <a:p>
              <a:pPr marL="182563" lvl="1" indent="-182563" algn="l" defTabSz="444500">
                <a:lnSpc>
                  <a:spcPct val="90000"/>
                </a:lnSpc>
                <a:spcBef>
                  <a:spcPct val="0"/>
                </a:spcBef>
                <a:spcAft>
                  <a:spcPts val="780"/>
                </a:spcAft>
                <a:buClr>
                  <a:srgbClr val="B6004C"/>
                </a:buClr>
                <a:buChar char="••"/>
              </a:pPr>
              <a:r>
                <a:rPr lang="es-CO" sz="1000" kern="12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Uso de medios de comunicación</a:t>
              </a:r>
            </a:p>
            <a:p>
              <a:pPr marL="182563" lvl="1" indent="-182563" algn="l" defTabSz="444500">
                <a:lnSpc>
                  <a:spcPct val="90000"/>
                </a:lnSpc>
                <a:spcBef>
                  <a:spcPct val="0"/>
                </a:spcBef>
                <a:spcAft>
                  <a:spcPts val="780"/>
                </a:spcAft>
                <a:buClr>
                  <a:srgbClr val="B6004C"/>
                </a:buClr>
                <a:buChar char="••"/>
              </a:pPr>
              <a:r>
                <a:rPr lang="es-CO" sz="1000" kern="12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Cuidados personales</a:t>
              </a:r>
            </a:p>
            <a:p>
              <a:pPr marL="182563" lvl="1" indent="-182563" algn="l" defTabSz="444500">
                <a:lnSpc>
                  <a:spcPct val="90000"/>
                </a:lnSpc>
                <a:spcBef>
                  <a:spcPct val="0"/>
                </a:spcBef>
                <a:spcAft>
                  <a:spcPts val="780"/>
                </a:spcAft>
                <a:buClr>
                  <a:srgbClr val="B6004C"/>
                </a:buClr>
                <a:buChar char="••"/>
              </a:pPr>
              <a:r>
                <a:rPr lang="es-CO" sz="1000" kern="12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Vida religiosa</a:t>
              </a:r>
            </a:p>
            <a:p>
              <a:pPr marL="182563" lvl="1" indent="-182563" algn="l" defTabSz="444500">
                <a:lnSpc>
                  <a:spcPct val="90000"/>
                </a:lnSpc>
                <a:spcBef>
                  <a:spcPct val="0"/>
                </a:spcBef>
                <a:spcAft>
                  <a:spcPts val="780"/>
                </a:spcAft>
                <a:buClr>
                  <a:srgbClr val="B6004C"/>
                </a:buClr>
                <a:buChar char="••"/>
              </a:pPr>
              <a:r>
                <a:rPr lang="es-CO" sz="1000" kern="12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Actividades conexas</a:t>
              </a:r>
            </a:p>
          </p:txBody>
        </p:sp>
        <p:sp>
          <p:nvSpPr>
            <p:cNvPr id="9" name="Forma libre 8"/>
            <p:cNvSpPr/>
            <p:nvPr/>
          </p:nvSpPr>
          <p:spPr>
            <a:xfrm>
              <a:off x="3437197" y="488672"/>
              <a:ext cx="2062050" cy="2125800"/>
            </a:xfrm>
            <a:custGeom>
              <a:avLst/>
              <a:gdLst>
                <a:gd name="connsiteX0" fmla="*/ 1245535 w 1664604"/>
                <a:gd name="connsiteY0" fmla="*/ 434903 h 1754760"/>
                <a:gd name="connsiteX1" fmla="*/ 1493340 w 1664604"/>
                <a:gd name="connsiteY1" fmla="*/ 368698 h 1754760"/>
                <a:gd name="connsiteX2" fmla="*/ 1586953 w 1664604"/>
                <a:gd name="connsiteY2" fmla="*/ 543386 h 1754760"/>
                <a:gd name="connsiteX3" fmla="*/ 1394595 w 1664604"/>
                <a:gd name="connsiteY3" fmla="*/ 713059 h 1754760"/>
                <a:gd name="connsiteX4" fmla="*/ 1394595 w 1664604"/>
                <a:gd name="connsiteY4" fmla="*/ 1041701 h 1754760"/>
                <a:gd name="connsiteX5" fmla="*/ 1586953 w 1664604"/>
                <a:gd name="connsiteY5" fmla="*/ 1211374 h 1754760"/>
                <a:gd name="connsiteX6" fmla="*/ 1493340 w 1664604"/>
                <a:gd name="connsiteY6" fmla="*/ 1386062 h 1754760"/>
                <a:gd name="connsiteX7" fmla="*/ 1245535 w 1664604"/>
                <a:gd name="connsiteY7" fmla="*/ 1319857 h 1754760"/>
                <a:gd name="connsiteX8" fmla="*/ 981362 w 1664604"/>
                <a:gd name="connsiteY8" fmla="*/ 1484178 h 1754760"/>
                <a:gd name="connsiteX9" fmla="*/ 922668 w 1664604"/>
                <a:gd name="connsiteY9" fmla="*/ 1733869 h 1754760"/>
                <a:gd name="connsiteX10" fmla="*/ 741936 w 1664604"/>
                <a:gd name="connsiteY10" fmla="*/ 1733869 h 1754760"/>
                <a:gd name="connsiteX11" fmla="*/ 683242 w 1664604"/>
                <a:gd name="connsiteY11" fmla="*/ 1484178 h 1754760"/>
                <a:gd name="connsiteX12" fmla="*/ 419069 w 1664604"/>
                <a:gd name="connsiteY12" fmla="*/ 1319857 h 1754760"/>
                <a:gd name="connsiteX13" fmla="*/ 171264 w 1664604"/>
                <a:gd name="connsiteY13" fmla="*/ 1386062 h 1754760"/>
                <a:gd name="connsiteX14" fmla="*/ 77651 w 1664604"/>
                <a:gd name="connsiteY14" fmla="*/ 1211374 h 1754760"/>
                <a:gd name="connsiteX15" fmla="*/ 270009 w 1664604"/>
                <a:gd name="connsiteY15" fmla="*/ 1041701 h 1754760"/>
                <a:gd name="connsiteX16" fmla="*/ 270009 w 1664604"/>
                <a:gd name="connsiteY16" fmla="*/ 713059 h 1754760"/>
                <a:gd name="connsiteX17" fmla="*/ 77651 w 1664604"/>
                <a:gd name="connsiteY17" fmla="*/ 543386 h 1754760"/>
                <a:gd name="connsiteX18" fmla="*/ 171264 w 1664604"/>
                <a:gd name="connsiteY18" fmla="*/ 368698 h 1754760"/>
                <a:gd name="connsiteX19" fmla="*/ 419069 w 1664604"/>
                <a:gd name="connsiteY19" fmla="*/ 434903 h 1754760"/>
                <a:gd name="connsiteX20" fmla="*/ 683242 w 1664604"/>
                <a:gd name="connsiteY20" fmla="*/ 270582 h 1754760"/>
                <a:gd name="connsiteX21" fmla="*/ 741936 w 1664604"/>
                <a:gd name="connsiteY21" fmla="*/ 20891 h 1754760"/>
                <a:gd name="connsiteX22" fmla="*/ 922668 w 1664604"/>
                <a:gd name="connsiteY22" fmla="*/ 20891 h 1754760"/>
                <a:gd name="connsiteX23" fmla="*/ 981362 w 1664604"/>
                <a:gd name="connsiteY23" fmla="*/ 270582 h 1754760"/>
                <a:gd name="connsiteX24" fmla="*/ 1245535 w 1664604"/>
                <a:gd name="connsiteY24" fmla="*/ 434903 h 1754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664604" h="1754760">
                  <a:moveTo>
                    <a:pt x="1062072" y="436294"/>
                  </a:moveTo>
                  <a:lnTo>
                    <a:pt x="1241466" y="330565"/>
                  </a:lnTo>
                  <a:lnTo>
                    <a:pt x="1350959" y="449849"/>
                  </a:lnTo>
                  <a:lnTo>
                    <a:pt x="1236418" y="626231"/>
                  </a:lnTo>
                  <a:cubicBezTo>
                    <a:pt x="1280024" y="706238"/>
                    <a:pt x="1303725" y="796684"/>
                    <a:pt x="1305082" y="888268"/>
                  </a:cubicBezTo>
                  <a:lnTo>
                    <a:pt x="1490524" y="982457"/>
                  </a:lnTo>
                  <a:lnTo>
                    <a:pt x="1454027" y="1141741"/>
                  </a:lnTo>
                  <a:lnTo>
                    <a:pt x="1246969" y="1141896"/>
                  </a:lnTo>
                  <a:cubicBezTo>
                    <a:pt x="1206609" y="1220533"/>
                    <a:pt x="1147359" y="1285236"/>
                    <a:pt x="1075312" y="1329354"/>
                  </a:cubicBezTo>
                  <a:lnTo>
                    <a:pt x="1081714" y="1540980"/>
                  </a:lnTo>
                  <a:lnTo>
                    <a:pt x="940788" y="1579592"/>
                  </a:lnTo>
                  <a:lnTo>
                    <a:pt x="842853" y="1393045"/>
                  </a:lnTo>
                  <a:cubicBezTo>
                    <a:pt x="758887" y="1391674"/>
                    <a:pt x="675937" y="1365932"/>
                    <a:pt x="602532" y="1318466"/>
                  </a:cubicBezTo>
                  <a:lnTo>
                    <a:pt x="423138" y="1424195"/>
                  </a:lnTo>
                  <a:lnTo>
                    <a:pt x="313645" y="1304911"/>
                  </a:lnTo>
                  <a:lnTo>
                    <a:pt x="428186" y="1128529"/>
                  </a:lnTo>
                  <a:cubicBezTo>
                    <a:pt x="384580" y="1048522"/>
                    <a:pt x="360879" y="958076"/>
                    <a:pt x="359522" y="866492"/>
                  </a:cubicBezTo>
                  <a:lnTo>
                    <a:pt x="174080" y="772303"/>
                  </a:lnTo>
                  <a:lnTo>
                    <a:pt x="210577" y="613019"/>
                  </a:lnTo>
                  <a:lnTo>
                    <a:pt x="417635" y="612864"/>
                  </a:lnTo>
                  <a:cubicBezTo>
                    <a:pt x="457995" y="534227"/>
                    <a:pt x="517245" y="469524"/>
                    <a:pt x="589292" y="425406"/>
                  </a:cubicBezTo>
                  <a:lnTo>
                    <a:pt x="582890" y="213780"/>
                  </a:lnTo>
                  <a:lnTo>
                    <a:pt x="723816" y="175168"/>
                  </a:lnTo>
                  <a:lnTo>
                    <a:pt x="821751" y="361715"/>
                  </a:lnTo>
                  <a:cubicBezTo>
                    <a:pt x="905717" y="363086"/>
                    <a:pt x="988667" y="388828"/>
                    <a:pt x="1062072" y="43629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2443" tIns="589707" rIns="572441" bIns="589708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050" b="1" kern="1200" dirty="0">
                  <a:solidFill>
                    <a:srgbClr val="B6004C"/>
                  </a:solidFill>
                </a:rPr>
                <a:t>Trabajo comprendido en el SCN</a:t>
              </a:r>
            </a:p>
          </p:txBody>
        </p:sp>
        <p:sp>
          <p:nvSpPr>
            <p:cNvPr id="10" name="Forma libre 9"/>
            <p:cNvSpPr/>
            <p:nvPr/>
          </p:nvSpPr>
          <p:spPr>
            <a:xfrm>
              <a:off x="5436658" y="931146"/>
              <a:ext cx="2599175" cy="1148880"/>
            </a:xfrm>
            <a:custGeom>
              <a:avLst/>
              <a:gdLst>
                <a:gd name="connsiteX0" fmla="*/ 0 w 2599175"/>
                <a:gd name="connsiteY0" fmla="*/ 0 h 1148880"/>
                <a:gd name="connsiteX1" fmla="*/ 2599175 w 2599175"/>
                <a:gd name="connsiteY1" fmla="*/ 0 h 1148880"/>
                <a:gd name="connsiteX2" fmla="*/ 2599175 w 2599175"/>
                <a:gd name="connsiteY2" fmla="*/ 1148880 h 1148880"/>
                <a:gd name="connsiteX3" fmla="*/ 0 w 2599175"/>
                <a:gd name="connsiteY3" fmla="*/ 1148880 h 1148880"/>
                <a:gd name="connsiteX4" fmla="*/ 0 w 2599175"/>
                <a:gd name="connsiteY4" fmla="*/ 0 h 1148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9175" h="1148880">
                  <a:moveTo>
                    <a:pt x="0" y="0"/>
                  </a:moveTo>
                  <a:lnTo>
                    <a:pt x="2599175" y="0"/>
                  </a:lnTo>
                  <a:lnTo>
                    <a:pt x="2599175" y="1148880"/>
                  </a:lnTo>
                  <a:lnTo>
                    <a:pt x="0" y="1148880"/>
                  </a:lnTo>
                  <a:lnTo>
                    <a:pt x="0" y="0"/>
                  </a:lnTo>
                  <a:close/>
                </a:path>
              </a:pathLst>
            </a:custGeom>
            <a:ln w="3175" cmpd="sng">
              <a:solidFill>
                <a:srgbClr val="B6004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38100" rIns="38100" bIns="38100" numCol="1" spcCol="1270" anchor="ctr" anchorCtr="0">
              <a:noAutofit/>
            </a:bodyPr>
            <a:lstStyle/>
            <a:p>
              <a:pPr marL="179388" lvl="1" indent="-179388" algn="l" defTabSz="444500">
                <a:lnSpc>
                  <a:spcPct val="90000"/>
                </a:lnSpc>
                <a:spcBef>
                  <a:spcPct val="0"/>
                </a:spcBef>
                <a:spcAft>
                  <a:spcPts val="780"/>
                </a:spcAft>
                <a:buClr>
                  <a:srgbClr val="B6004C"/>
                </a:buClr>
                <a:buChar char="••"/>
              </a:pPr>
              <a:r>
                <a:rPr lang="es-CO" sz="1000" kern="12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Trabajo en producción de bienes y servicios (no incluye bienes para uso final propio) </a:t>
              </a:r>
            </a:p>
            <a:p>
              <a:pPr marL="179388" lvl="1" indent="-179388" algn="l" defTabSz="444500">
                <a:lnSpc>
                  <a:spcPct val="90000"/>
                </a:lnSpc>
                <a:spcBef>
                  <a:spcPct val="0"/>
                </a:spcBef>
                <a:spcAft>
                  <a:spcPts val="780"/>
                </a:spcAft>
                <a:buClr>
                  <a:srgbClr val="B6004C"/>
                </a:buClr>
                <a:buChar char="••"/>
              </a:pPr>
              <a:r>
                <a:rPr lang="es-CO" sz="1000" kern="12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Trabajo en producción de bienes para uso final propio de los hogares </a:t>
              </a:r>
            </a:p>
            <a:p>
              <a:pPr marL="179388" lvl="1" indent="-179388" algn="l" defTabSz="444500">
                <a:lnSpc>
                  <a:spcPct val="90000"/>
                </a:lnSpc>
                <a:spcBef>
                  <a:spcPct val="0"/>
                </a:spcBef>
                <a:spcAft>
                  <a:spcPts val="780"/>
                </a:spcAft>
                <a:buClr>
                  <a:srgbClr val="B6004C"/>
                </a:buClr>
                <a:buChar char="••"/>
              </a:pPr>
              <a:r>
                <a:rPr lang="es-CO" sz="1000" kern="12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Actividades conexas</a:t>
              </a:r>
            </a:p>
          </p:txBody>
        </p:sp>
        <p:sp>
          <p:nvSpPr>
            <p:cNvPr id="11" name="Flecha circular 10"/>
            <p:cNvSpPr/>
            <p:nvPr/>
          </p:nvSpPr>
          <p:spPr>
            <a:xfrm rot="8181030">
              <a:off x="3853452" y="2019061"/>
              <a:ext cx="2619043" cy="2619043"/>
            </a:xfrm>
            <a:prstGeom prst="circularArrow">
              <a:avLst>
                <a:gd name="adj1" fmla="val 4687"/>
                <a:gd name="adj2" fmla="val 299029"/>
                <a:gd name="adj3" fmla="val 2503828"/>
                <a:gd name="adj4" fmla="val 15888114"/>
                <a:gd name="adj5" fmla="val 5469"/>
              </a:avLst>
            </a:prstGeom>
            <a:solidFill>
              <a:srgbClr val="B6004C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Forma 11"/>
            <p:cNvSpPr/>
            <p:nvPr/>
          </p:nvSpPr>
          <p:spPr>
            <a:xfrm>
              <a:off x="2561869" y="1514055"/>
              <a:ext cx="1902898" cy="1902898"/>
            </a:xfrm>
            <a:prstGeom prst="leftCircularArrow">
              <a:avLst>
                <a:gd name="adj1" fmla="val 6452"/>
                <a:gd name="adj2" fmla="val 429999"/>
                <a:gd name="adj3" fmla="val 10489124"/>
                <a:gd name="adj4" fmla="val 14837806"/>
                <a:gd name="adj5" fmla="val 7527"/>
              </a:avLst>
            </a:prstGeom>
            <a:solidFill>
              <a:srgbClr val="B6004C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Flecha circular 12"/>
            <p:cNvSpPr/>
            <p:nvPr/>
          </p:nvSpPr>
          <p:spPr>
            <a:xfrm rot="21270049">
              <a:off x="3321659" y="497320"/>
              <a:ext cx="2051707" cy="2051707"/>
            </a:xfrm>
            <a:prstGeom prst="circularArrow">
              <a:avLst>
                <a:gd name="adj1" fmla="val 5984"/>
                <a:gd name="adj2" fmla="val 394124"/>
                <a:gd name="adj3" fmla="val 13313824"/>
                <a:gd name="adj4" fmla="val 10508221"/>
                <a:gd name="adj5" fmla="val 6981"/>
              </a:avLst>
            </a:prstGeom>
            <a:solidFill>
              <a:srgbClr val="B6004C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233415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4984079" y="0"/>
            <a:ext cx="4159922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s-ES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56461B6A-C806-D747-8F0F-9F730CAC2329}"/>
              </a:ext>
            </a:extLst>
          </p:cNvPr>
          <p:cNvSpPr/>
          <p:nvPr/>
        </p:nvSpPr>
        <p:spPr>
          <a:xfrm>
            <a:off x="261980" y="640074"/>
            <a:ext cx="2561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B6004B"/>
                </a:solidFill>
                <a:cs typeface="Arial"/>
              </a:rPr>
              <a:t>FICHA TECNICA ENUT</a:t>
            </a:r>
            <a:endParaRPr lang="es-CO" b="1" dirty="0">
              <a:solidFill>
                <a:srgbClr val="B6004B"/>
              </a:solidFill>
              <a:cs typeface="Arial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A84543C-EF58-4A46-A1B7-CA2681900F50}"/>
              </a:ext>
            </a:extLst>
          </p:cNvPr>
          <p:cNvSpPr/>
          <p:nvPr/>
        </p:nvSpPr>
        <p:spPr>
          <a:xfrm>
            <a:off x="640080" y="1310868"/>
            <a:ext cx="407744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/>
            <a:r>
              <a:rPr lang="es-MX" altLang="es-CO" sz="1400" b="1" dirty="0">
                <a:ea typeface="Segoe UI" panose="020B0502040204020203" pitchFamily="34" charset="0"/>
                <a:cs typeface="Segoe UI" panose="020B0502040204020203" pitchFamily="34" charset="0"/>
              </a:rPr>
              <a:t>Objetivo</a:t>
            </a:r>
          </a:p>
          <a:p>
            <a:pPr marL="12700" marR="5080"/>
            <a:r>
              <a:rPr lang="es-CO" sz="1400" dirty="0">
                <a:solidFill>
                  <a:srgbClr val="58595B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Generar información sobre el tiempo dedicado por la población de 10 años y más a actividades de trabajo y personales. </a:t>
            </a:r>
          </a:p>
          <a:p>
            <a:pPr marR="5080">
              <a:buClr>
                <a:srgbClr val="74002F"/>
              </a:buClr>
              <a:defRPr/>
            </a:pPr>
            <a:endParaRPr lang="es-MX" altLang="es-CO" sz="1400" b="1" dirty="0">
              <a:solidFill>
                <a:schemeClr val="tx2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R="5080">
              <a:buClr>
                <a:srgbClr val="74002F"/>
              </a:buClr>
              <a:defRPr/>
            </a:pPr>
            <a:r>
              <a:rPr lang="es-MX" altLang="es-CO" sz="1400" b="1" dirty="0">
                <a:ea typeface="Segoe UI" panose="020B0502040204020203" pitchFamily="34" charset="0"/>
                <a:cs typeface="Segoe UI" panose="020B0502040204020203" pitchFamily="34" charset="0"/>
              </a:rPr>
              <a:t>Periodicidad de recolección</a:t>
            </a:r>
          </a:p>
          <a:p>
            <a:pPr marL="12700" marR="5080" lvl="1">
              <a:buClr>
                <a:srgbClr val="74002F"/>
              </a:buClr>
              <a:defRPr/>
            </a:pPr>
            <a:r>
              <a:rPr lang="es-MX" altLang="es-CO" sz="1400" dirty="0">
                <a:solidFill>
                  <a:srgbClr val="58595B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Trienal – recolección continua durante 52 semanas (1 año de recolección). Aplicaciones 2012-13 y 2016-17.</a:t>
            </a:r>
          </a:p>
          <a:p>
            <a:pPr marL="12700" marR="5080" lvl="1">
              <a:buClr>
                <a:srgbClr val="74002F"/>
              </a:buClr>
              <a:defRPr/>
            </a:pPr>
            <a:endParaRPr lang="es-MX" altLang="es-CO" sz="1400" dirty="0">
              <a:solidFill>
                <a:srgbClr val="58595B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R="5080">
              <a:buClr>
                <a:srgbClr val="74002F"/>
              </a:buClr>
              <a:defRPr/>
            </a:pPr>
            <a:r>
              <a:rPr lang="es-MX" altLang="es-CO" sz="1400" b="1" dirty="0">
                <a:ea typeface="Segoe UI" panose="020B0502040204020203" pitchFamily="34" charset="0"/>
                <a:cs typeface="Segoe UI" panose="020B0502040204020203" pitchFamily="34" charset="0"/>
              </a:rPr>
              <a:t>Cobertura geográfica</a:t>
            </a:r>
            <a:r>
              <a:rPr lang="es-MX" altLang="es-CO" sz="1400" b="1" dirty="0" smtClean="0">
                <a:ea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marR="5080">
              <a:buClr>
                <a:srgbClr val="74002F"/>
              </a:buClr>
              <a:defRPr/>
            </a:pPr>
            <a:endParaRPr lang="es-MX" altLang="es-CO" sz="1400" b="1" dirty="0"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182563" marR="5080" lvl="1" indent="-182563">
              <a:buClr>
                <a:srgbClr val="74002F"/>
              </a:buClr>
              <a:buFont typeface="Arial" panose="020B0604020202020204" pitchFamily="34" charset="0"/>
              <a:buChar char="•"/>
              <a:defRPr/>
            </a:pPr>
            <a:r>
              <a:rPr lang="es-CO" altLang="es-CO" sz="1400" dirty="0">
                <a:solidFill>
                  <a:srgbClr val="58595B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Total nacional,  cabecera, centros poblados y rural disperso.</a:t>
            </a:r>
          </a:p>
          <a:p>
            <a:pPr marL="182563" marR="5080" lvl="1" indent="-182563">
              <a:buClr>
                <a:srgbClr val="74002F"/>
              </a:buClr>
              <a:buFont typeface="Arial" panose="020B0604020202020204" pitchFamily="34" charset="0"/>
              <a:buChar char="•"/>
              <a:defRPr/>
            </a:pPr>
            <a:r>
              <a:rPr lang="es-CO" altLang="es-CO" sz="1400" dirty="0">
                <a:solidFill>
                  <a:srgbClr val="58595B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Regiones: Bogotá, San Andrés, Caribe, Pacífico, Central y Oriental.</a:t>
            </a:r>
          </a:p>
          <a:p>
            <a:pPr marL="182563" marR="5080" lvl="1" indent="-182563">
              <a:buClr>
                <a:srgbClr val="74002F"/>
              </a:buClr>
              <a:buFont typeface="Arial" panose="020B0604020202020204" pitchFamily="34" charset="0"/>
              <a:buChar char="•"/>
              <a:defRPr/>
            </a:pPr>
            <a:endParaRPr lang="es-MX" altLang="es-CO" sz="1400" dirty="0">
              <a:solidFill>
                <a:srgbClr val="58595B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BA84543C-EF58-4A46-A1B7-CA2681900F50}"/>
              </a:ext>
            </a:extLst>
          </p:cNvPr>
          <p:cNvSpPr/>
          <p:nvPr/>
        </p:nvSpPr>
        <p:spPr>
          <a:xfrm>
            <a:off x="5496560" y="1290548"/>
            <a:ext cx="324894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5080">
              <a:buClr>
                <a:srgbClr val="74002F"/>
              </a:buClr>
              <a:defRPr/>
            </a:pPr>
            <a:r>
              <a:rPr lang="es-MX" altLang="es-CO" sz="1400" b="1" dirty="0">
                <a:ea typeface="Segoe UI" panose="020B0502040204020203" pitchFamily="34" charset="0"/>
                <a:cs typeface="Segoe UI" panose="020B0502040204020203" pitchFamily="34" charset="0"/>
              </a:rPr>
              <a:t>Población objetivo:</a:t>
            </a:r>
          </a:p>
          <a:p>
            <a:pPr marL="12700" marR="5080" lvl="1" algn="just">
              <a:buClr>
                <a:srgbClr val="74002F"/>
              </a:buClr>
              <a:defRPr/>
            </a:pPr>
            <a:r>
              <a:rPr lang="es-MX" altLang="es-CO" sz="1400" dirty="0">
                <a:solidFill>
                  <a:srgbClr val="58595B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Todos los miembros del hogar de 10 años y más. </a:t>
            </a:r>
          </a:p>
          <a:p>
            <a:pPr marL="12700" marR="5080" lvl="1" indent="-285750" algn="just">
              <a:buClr>
                <a:srgbClr val="74002F"/>
              </a:buClr>
              <a:buFont typeface="Wingdings" panose="05000000000000000000" pitchFamily="2" charset="2"/>
              <a:buChar char="Ø"/>
              <a:defRPr/>
            </a:pPr>
            <a:endParaRPr lang="es-MX" altLang="es-CO" sz="1400" dirty="0" smtClean="0">
              <a:solidFill>
                <a:srgbClr val="58595B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marR="5080" lvl="1" algn="just">
              <a:buClr>
                <a:srgbClr val="74002F"/>
              </a:buClr>
              <a:defRPr/>
            </a:pPr>
            <a:endParaRPr lang="es-MX" altLang="es-CO" sz="1400" dirty="0">
              <a:solidFill>
                <a:srgbClr val="58595B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R="5080">
              <a:buClr>
                <a:srgbClr val="74002F"/>
              </a:buClr>
              <a:defRPr/>
            </a:pPr>
            <a:r>
              <a:rPr lang="es-MX" altLang="es-CO" sz="1400" b="1" dirty="0">
                <a:ea typeface="Segoe UI" panose="020B0502040204020203" pitchFamily="34" charset="0"/>
                <a:cs typeface="Segoe UI" panose="020B0502040204020203" pitchFamily="34" charset="0"/>
              </a:rPr>
              <a:t>Muestra:</a:t>
            </a:r>
          </a:p>
          <a:p>
            <a:pPr marL="0" marR="5080" lvl="1" algn="just">
              <a:buClr>
                <a:srgbClr val="74002F"/>
              </a:buClr>
              <a:defRPr/>
            </a:pPr>
            <a:r>
              <a:rPr lang="es-CO" sz="1400" dirty="0">
                <a:solidFill>
                  <a:srgbClr val="58595B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Aprox. 45.000 hogares completos</a:t>
            </a:r>
          </a:p>
          <a:p>
            <a:pPr marL="0" marR="5080" lvl="1" algn="just">
              <a:buClr>
                <a:srgbClr val="74002F"/>
              </a:buClr>
              <a:defRPr/>
            </a:pPr>
            <a:endParaRPr lang="es-CO" sz="1400" dirty="0" smtClean="0">
              <a:solidFill>
                <a:srgbClr val="58595B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marR="5080" lvl="1" algn="just">
              <a:buClr>
                <a:srgbClr val="74002F"/>
              </a:buClr>
              <a:defRPr/>
            </a:pPr>
            <a:endParaRPr lang="es-CO" sz="1400" dirty="0">
              <a:solidFill>
                <a:srgbClr val="58595B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marR="5080" lvl="1">
              <a:buClr>
                <a:srgbClr val="74002F"/>
              </a:buClr>
              <a:defRPr/>
            </a:pPr>
            <a:r>
              <a:rPr lang="es-MX" sz="1400" b="1" dirty="0">
                <a:cs typeface="Segoe UI" panose="020B0502040204020203" pitchFamily="34" charset="0"/>
              </a:rPr>
              <a:t>P</a:t>
            </a:r>
            <a:r>
              <a:rPr lang="es-CO" sz="1400" b="1" dirty="0">
                <a:cs typeface="Segoe UI" panose="020B0502040204020203" pitchFamily="34" charset="0"/>
              </a:rPr>
              <a:t>rincipales indicadores:</a:t>
            </a:r>
          </a:p>
          <a:p>
            <a:pPr marL="0" marR="5080" lvl="1" algn="just">
              <a:buClr>
                <a:srgbClr val="74002F"/>
              </a:buClr>
              <a:defRPr/>
            </a:pPr>
            <a:r>
              <a:rPr lang="es-MX" sz="1400" dirty="0">
                <a:solidFill>
                  <a:srgbClr val="58595B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Participación y tiempo promedio por participante</a:t>
            </a:r>
          </a:p>
          <a:p>
            <a:pPr marL="0" marR="5080" lvl="1" algn="just">
              <a:buClr>
                <a:srgbClr val="74002F"/>
              </a:buClr>
              <a:defRPr/>
            </a:pPr>
            <a:r>
              <a:rPr lang="es-MX" sz="1400" dirty="0">
                <a:solidFill>
                  <a:srgbClr val="58595B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Desagregaciones por sexo, grupos de edad y dominios</a:t>
            </a:r>
            <a:endParaRPr lang="es-CO" sz="1400" dirty="0">
              <a:solidFill>
                <a:srgbClr val="58595B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 lvl="1" indent="-285750">
              <a:buClr>
                <a:srgbClr val="74002F"/>
              </a:buClr>
              <a:buFont typeface="Arial" panose="020B0604020202020204" pitchFamily="34" charset="0"/>
              <a:buChar char="•"/>
              <a:defRPr/>
            </a:pPr>
            <a:endParaRPr lang="es-MX" altLang="es-CO" sz="1400" dirty="0">
              <a:solidFill>
                <a:srgbClr val="58595B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Elipse 6"/>
          <p:cNvSpPr/>
          <p:nvPr/>
        </p:nvSpPr>
        <p:spPr>
          <a:xfrm>
            <a:off x="395516" y="1441585"/>
            <a:ext cx="108000" cy="108000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Elipse 7"/>
          <p:cNvSpPr/>
          <p:nvPr/>
        </p:nvSpPr>
        <p:spPr>
          <a:xfrm>
            <a:off x="395516" y="2488065"/>
            <a:ext cx="108000" cy="108000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Elipse 8"/>
          <p:cNvSpPr/>
          <p:nvPr/>
        </p:nvSpPr>
        <p:spPr>
          <a:xfrm>
            <a:off x="395516" y="3544705"/>
            <a:ext cx="108000" cy="108000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Elipse 9"/>
          <p:cNvSpPr/>
          <p:nvPr/>
        </p:nvSpPr>
        <p:spPr>
          <a:xfrm>
            <a:off x="5282476" y="1441585"/>
            <a:ext cx="108000" cy="108000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Elipse 10"/>
          <p:cNvSpPr/>
          <p:nvPr/>
        </p:nvSpPr>
        <p:spPr>
          <a:xfrm>
            <a:off x="5282476" y="2493330"/>
            <a:ext cx="108000" cy="108000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Elipse 11"/>
          <p:cNvSpPr/>
          <p:nvPr/>
        </p:nvSpPr>
        <p:spPr>
          <a:xfrm>
            <a:off x="5282476" y="3321185"/>
            <a:ext cx="108000" cy="108000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079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ángulo 27"/>
          <p:cNvSpPr/>
          <p:nvPr/>
        </p:nvSpPr>
        <p:spPr>
          <a:xfrm>
            <a:off x="0" y="3615267"/>
            <a:ext cx="9144001" cy="15282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A6E024F-7773-9B49-9091-7BC13B2DF72D}"/>
              </a:ext>
            </a:extLst>
          </p:cNvPr>
          <p:cNvSpPr/>
          <p:nvPr/>
        </p:nvSpPr>
        <p:spPr>
          <a:xfrm>
            <a:off x="575884" y="725254"/>
            <a:ext cx="4233625" cy="2792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s-MX" sz="1400" dirty="0">
                <a:latin typeface="Segoe UI" panose="020B0502040204020203" pitchFamily="34" charset="0"/>
                <a:cs typeface="Segoe UI" panose="020B0502040204020203" pitchFamily="34" charset="0"/>
              </a:rPr>
              <a:t>Capítulo A, </a:t>
            </a:r>
            <a:r>
              <a:rPr lang="es-MX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identificación</a:t>
            </a:r>
          </a:p>
          <a:p>
            <a:pPr>
              <a:lnSpc>
                <a:spcPct val="140000"/>
              </a:lnSpc>
            </a:pPr>
            <a:r>
              <a:rPr lang="es-MX" sz="1400" dirty="0">
                <a:latin typeface="Segoe UI" panose="020B0502040204020203" pitchFamily="34" charset="0"/>
                <a:cs typeface="Segoe UI" panose="020B0502040204020203" pitchFamily="34" charset="0"/>
              </a:rPr>
              <a:t>Capítulo B, </a:t>
            </a:r>
            <a:r>
              <a:rPr lang="es-MX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condiciones de la vivienda</a:t>
            </a:r>
          </a:p>
          <a:p>
            <a:pPr>
              <a:lnSpc>
                <a:spcPct val="140000"/>
              </a:lnSpc>
            </a:pPr>
            <a:r>
              <a:rPr lang="es-MX" sz="1400" dirty="0">
                <a:latin typeface="Segoe UI" panose="020B0502040204020203" pitchFamily="34" charset="0"/>
                <a:cs typeface="Segoe UI" panose="020B0502040204020203" pitchFamily="34" charset="0"/>
              </a:rPr>
              <a:t>Capítulo C, </a:t>
            </a:r>
            <a:r>
              <a:rPr lang="es-MX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datos del hogar</a:t>
            </a:r>
          </a:p>
          <a:p>
            <a:pPr>
              <a:lnSpc>
                <a:spcPct val="140000"/>
              </a:lnSpc>
            </a:pPr>
            <a:r>
              <a:rPr lang="es-MX" sz="1400" dirty="0">
                <a:latin typeface="Segoe UI" panose="020B0502040204020203" pitchFamily="34" charset="0"/>
                <a:cs typeface="Segoe UI" panose="020B0502040204020203" pitchFamily="34" charset="0"/>
              </a:rPr>
              <a:t>Capítulo D, </a:t>
            </a:r>
            <a:r>
              <a:rPr lang="es-MX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composición del hogar</a:t>
            </a:r>
          </a:p>
          <a:p>
            <a:pPr>
              <a:lnSpc>
                <a:spcPct val="140000"/>
              </a:lnSpc>
            </a:pPr>
            <a:r>
              <a:rPr lang="es-MX" sz="1400" dirty="0">
                <a:latin typeface="Segoe UI" panose="020B0502040204020203" pitchFamily="34" charset="0"/>
                <a:cs typeface="Segoe UI" panose="020B0502040204020203" pitchFamily="34" charset="0"/>
              </a:rPr>
              <a:t>Capítulo E, </a:t>
            </a:r>
            <a:r>
              <a:rPr lang="es-MX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salud</a:t>
            </a:r>
          </a:p>
          <a:p>
            <a:pPr>
              <a:lnSpc>
                <a:spcPct val="140000"/>
              </a:lnSpc>
            </a:pPr>
            <a:r>
              <a:rPr lang="es-MX" sz="1400" dirty="0">
                <a:latin typeface="Segoe UI" panose="020B0502040204020203" pitchFamily="34" charset="0"/>
                <a:cs typeface="Segoe UI" panose="020B0502040204020203" pitchFamily="34" charset="0"/>
              </a:rPr>
              <a:t>Capítulo F, </a:t>
            </a:r>
            <a:r>
              <a:rPr lang="es-MX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cuidado de niños menores de 5 años</a:t>
            </a:r>
          </a:p>
          <a:p>
            <a:pPr>
              <a:lnSpc>
                <a:spcPct val="140000"/>
              </a:lnSpc>
            </a:pPr>
            <a:r>
              <a:rPr lang="es-MX" sz="1400" dirty="0">
                <a:latin typeface="Segoe UI" panose="020B0502040204020203" pitchFamily="34" charset="0"/>
                <a:cs typeface="Segoe UI" panose="020B0502040204020203" pitchFamily="34" charset="0"/>
              </a:rPr>
              <a:t>Capítulo G, </a:t>
            </a:r>
            <a:r>
              <a:rPr lang="es-MX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educación</a:t>
            </a:r>
          </a:p>
          <a:p>
            <a:pPr>
              <a:lnSpc>
                <a:spcPct val="140000"/>
              </a:lnSpc>
            </a:pPr>
            <a:r>
              <a:rPr lang="es-MX" sz="1400" dirty="0">
                <a:latin typeface="Segoe UI" panose="020B0502040204020203" pitchFamily="34" charset="0"/>
                <a:cs typeface="Segoe UI" panose="020B0502040204020203" pitchFamily="34" charset="0"/>
              </a:rPr>
              <a:t>Capítulo H, </a:t>
            </a:r>
            <a:r>
              <a:rPr lang="es-MX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fuerza de trabajo</a:t>
            </a:r>
          </a:p>
          <a:p>
            <a:pPr>
              <a:lnSpc>
                <a:spcPct val="140000"/>
              </a:lnSpc>
            </a:pPr>
            <a:r>
              <a:rPr lang="es-MX" sz="1400" dirty="0">
                <a:latin typeface="Segoe UI" panose="020B0502040204020203" pitchFamily="34" charset="0"/>
                <a:cs typeface="Segoe UI" panose="020B0502040204020203" pitchFamily="34" charset="0"/>
              </a:rPr>
              <a:t>Capítulo I, </a:t>
            </a:r>
            <a:r>
              <a:rPr lang="es-MX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uso del tiempo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E7ED3DF-0236-0D40-ABCE-9E721E7DBDF8}"/>
              </a:ext>
            </a:extLst>
          </p:cNvPr>
          <p:cNvSpPr txBox="1"/>
          <p:nvPr/>
        </p:nvSpPr>
        <p:spPr>
          <a:xfrm>
            <a:off x="328519" y="3760309"/>
            <a:ext cx="7620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Clr>
                <a:srgbClr val="B6004C"/>
              </a:buClr>
              <a:buFont typeface="Arial" panose="020B0604020202020204" pitchFamily="34" charset="0"/>
              <a:buChar char="•"/>
            </a:pPr>
            <a:r>
              <a:rPr lang="es-MX" sz="1400" dirty="0">
                <a:latin typeface="Segoe UI" panose="020B0502040204020203" pitchFamily="34" charset="0"/>
                <a:cs typeface="Segoe UI" panose="020B0502040204020203" pitchFamily="34" charset="0"/>
              </a:rPr>
              <a:t>El tipo de formulario utilizado en la ENUT es un </a:t>
            </a:r>
            <a:r>
              <a:rPr lang="es-MX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formato tipo lista de actividades </a:t>
            </a:r>
          </a:p>
          <a:p>
            <a:pPr marL="285750" indent="-285750" algn="just">
              <a:spcAft>
                <a:spcPts val="600"/>
              </a:spcAft>
              <a:buClr>
                <a:srgbClr val="B6004C"/>
              </a:buClr>
              <a:buFont typeface="Arial" panose="020B0604020202020204" pitchFamily="34" charset="0"/>
              <a:buChar char="•"/>
            </a:pPr>
            <a:r>
              <a:rPr lang="es-MX" sz="1400" dirty="0">
                <a:latin typeface="Segoe UI" panose="020B0502040204020203" pitchFamily="34" charset="0"/>
                <a:cs typeface="Segoe UI" panose="020B0502040204020203" pitchFamily="34" charset="0"/>
              </a:rPr>
              <a:t>Periodo de referencia es el </a:t>
            </a:r>
            <a:r>
              <a:rPr lang="es-MX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día anterior </a:t>
            </a:r>
            <a:r>
              <a:rPr lang="es-MX" sz="1400" dirty="0">
                <a:latin typeface="Segoe UI" panose="020B0502040204020203" pitchFamily="34" charset="0"/>
                <a:cs typeface="Segoe UI" panose="020B0502040204020203" pitchFamily="34" charset="0"/>
              </a:rPr>
              <a:t>(24 horas)</a:t>
            </a:r>
          </a:p>
          <a:p>
            <a:pPr marL="285750" indent="-285750" algn="just">
              <a:spcAft>
                <a:spcPts val="600"/>
              </a:spcAft>
              <a:buClr>
                <a:srgbClr val="B6004C"/>
              </a:buClr>
              <a:buFont typeface="Arial" panose="020B0604020202020204" pitchFamily="34" charset="0"/>
              <a:buChar char="•"/>
            </a:pPr>
            <a:r>
              <a:rPr lang="es-MX" sz="1400" dirty="0">
                <a:latin typeface="Segoe UI" panose="020B0502040204020203" pitchFamily="34" charset="0"/>
                <a:cs typeface="Segoe UI" panose="020B0502040204020203" pitchFamily="34" charset="0"/>
              </a:rPr>
              <a:t>El tiempo total reportado por la persona puede diferir de las 24 horas por presencia de </a:t>
            </a:r>
            <a:r>
              <a:rPr lang="es-MX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simultaneidad</a:t>
            </a:r>
            <a:r>
              <a:rPr lang="es-MX" sz="14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s-CO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48E36C5-861F-F644-8396-83FF61067E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2428" y="1307751"/>
            <a:ext cx="1456091" cy="1456091"/>
          </a:xfrm>
          <a:prstGeom prst="rect">
            <a:avLst/>
          </a:prstGeom>
        </p:spPr>
      </p:pic>
      <p:sp>
        <p:nvSpPr>
          <p:cNvPr id="18" name="Elipse 17">
            <a:extLst>
              <a:ext uri="{FF2B5EF4-FFF2-40B4-BE49-F238E27FC236}">
                <a16:creationId xmlns:a16="http://schemas.microsoft.com/office/drawing/2014/main" id="{8C02F7CF-053D-AB46-926A-5AC2824B8866}"/>
              </a:ext>
            </a:extLst>
          </p:cNvPr>
          <p:cNvSpPr/>
          <p:nvPr/>
        </p:nvSpPr>
        <p:spPr>
          <a:xfrm>
            <a:off x="6046186" y="853097"/>
            <a:ext cx="2263209" cy="2263209"/>
          </a:xfrm>
          <a:prstGeom prst="ellipse">
            <a:avLst/>
          </a:prstGeom>
          <a:noFill/>
          <a:ln w="44450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" name="Elipse 18"/>
          <p:cNvSpPr/>
          <p:nvPr/>
        </p:nvSpPr>
        <p:spPr>
          <a:xfrm>
            <a:off x="395516" y="923425"/>
            <a:ext cx="108000" cy="108000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Elipse 19"/>
          <p:cNvSpPr/>
          <p:nvPr/>
        </p:nvSpPr>
        <p:spPr>
          <a:xfrm>
            <a:off x="395516" y="1199751"/>
            <a:ext cx="108000" cy="108000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/>
        </p:nvSpPr>
        <p:spPr>
          <a:xfrm>
            <a:off x="395516" y="1496085"/>
            <a:ext cx="108000" cy="108000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Elipse 21"/>
          <p:cNvSpPr/>
          <p:nvPr/>
        </p:nvSpPr>
        <p:spPr>
          <a:xfrm flipH="1">
            <a:off x="395516" y="1805118"/>
            <a:ext cx="108000" cy="108000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Elipse 22"/>
          <p:cNvSpPr/>
          <p:nvPr/>
        </p:nvSpPr>
        <p:spPr>
          <a:xfrm flipH="1">
            <a:off x="395516" y="2109918"/>
            <a:ext cx="108000" cy="108000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Elipse 23"/>
          <p:cNvSpPr/>
          <p:nvPr/>
        </p:nvSpPr>
        <p:spPr>
          <a:xfrm flipH="1">
            <a:off x="395516" y="2397785"/>
            <a:ext cx="108000" cy="108000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Elipse 24"/>
          <p:cNvSpPr/>
          <p:nvPr/>
        </p:nvSpPr>
        <p:spPr>
          <a:xfrm flipH="1">
            <a:off x="395516" y="2703954"/>
            <a:ext cx="108000" cy="108000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Elipse 25"/>
          <p:cNvSpPr/>
          <p:nvPr/>
        </p:nvSpPr>
        <p:spPr>
          <a:xfrm flipH="1">
            <a:off x="395516" y="3008306"/>
            <a:ext cx="108000" cy="108000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/>
        </p:nvSpPr>
        <p:spPr>
          <a:xfrm flipH="1">
            <a:off x="395516" y="3279240"/>
            <a:ext cx="108000" cy="108000"/>
          </a:xfrm>
          <a:prstGeom prst="ellipse">
            <a:avLst/>
          </a:prstGeom>
          <a:noFill/>
          <a:ln w="38100" cmpd="sng">
            <a:solidFill>
              <a:srgbClr val="B6004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350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/>
          <p:cNvSpPr/>
          <p:nvPr/>
        </p:nvSpPr>
        <p:spPr>
          <a:xfrm>
            <a:off x="0" y="1236133"/>
            <a:ext cx="9144001" cy="348826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B6004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s-ES" dirty="0"/>
          </a:p>
        </p:txBody>
      </p:sp>
      <p:sp>
        <p:nvSpPr>
          <p:cNvPr id="7" name="48 Rectángulo">
            <a:extLst>
              <a:ext uri="{FF2B5EF4-FFF2-40B4-BE49-F238E27FC236}">
                <a16:creationId xmlns:a16="http://schemas.microsoft.com/office/drawing/2014/main" id="{279BAFE6-F806-DB47-99C7-5C80864766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459" y="1677033"/>
            <a:ext cx="2438399" cy="584775"/>
          </a:xfrm>
          <a:prstGeom prst="rect">
            <a:avLst/>
          </a:prstGeom>
          <a:solidFill>
            <a:srgbClr val="B6004C"/>
          </a:solidFill>
          <a:ln>
            <a:solidFill>
              <a:srgbClr val="B6004C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buClr>
                <a:srgbClr val="FF0066"/>
              </a:buClr>
              <a:buFont typeface="Wingdings" pitchFamily="2" charset="2"/>
              <a:buNone/>
            </a:pPr>
            <a:r>
              <a:rPr lang="es-CO" altLang="es-CO" sz="1600" b="1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Capítulo C </a:t>
            </a:r>
          </a:p>
          <a:p>
            <a:pPr algn="ctr">
              <a:buClr>
                <a:srgbClr val="FF0066"/>
              </a:buClr>
              <a:buFont typeface="Wingdings" pitchFamily="2" charset="2"/>
              <a:buNone/>
            </a:pPr>
            <a:r>
              <a:rPr lang="es-CO" altLang="es-CO" sz="160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(Datos del hogar): </a:t>
            </a:r>
          </a:p>
        </p:txBody>
      </p:sp>
      <p:sp>
        <p:nvSpPr>
          <p:cNvPr id="9" name="2 Rectángulo">
            <a:extLst>
              <a:ext uri="{FF2B5EF4-FFF2-40B4-BE49-F238E27FC236}">
                <a16:creationId xmlns:a16="http://schemas.microsoft.com/office/drawing/2014/main" id="{AF7496CE-F3B9-FD45-9748-A566F5DA2557}"/>
              </a:ext>
            </a:extLst>
          </p:cNvPr>
          <p:cNvSpPr/>
          <p:nvPr/>
        </p:nvSpPr>
        <p:spPr>
          <a:xfrm>
            <a:off x="582459" y="2401734"/>
            <a:ext cx="2438402" cy="1902773"/>
          </a:xfrm>
          <a:prstGeom prst="rect">
            <a:avLst/>
          </a:prstGeom>
          <a:ln>
            <a:solidFill>
              <a:srgbClr val="B6004C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Inclusión de preguntas sobre cuota de amortización, valor estimado de arriendo y servicio doméstico.</a:t>
            </a:r>
          </a:p>
        </p:txBody>
      </p:sp>
      <p:sp>
        <p:nvSpPr>
          <p:cNvPr id="10" name="48 Rectángulo">
            <a:extLst>
              <a:ext uri="{FF2B5EF4-FFF2-40B4-BE49-F238E27FC236}">
                <a16:creationId xmlns:a16="http://schemas.microsoft.com/office/drawing/2014/main" id="{0D03A0A9-4BCB-C44A-9AEF-46964BCDEB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3151" y="1676353"/>
            <a:ext cx="2485490" cy="584775"/>
          </a:xfrm>
          <a:prstGeom prst="rect">
            <a:avLst/>
          </a:prstGeom>
          <a:solidFill>
            <a:srgbClr val="B6004C"/>
          </a:solidFill>
          <a:ln>
            <a:solidFill>
              <a:srgbClr val="B6004C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buClr>
                <a:srgbClr val="FF0066"/>
              </a:buClr>
              <a:buFont typeface="Wingdings" pitchFamily="2" charset="2"/>
              <a:buNone/>
            </a:pPr>
            <a:r>
              <a:rPr lang="es-CO" altLang="es-CO" sz="1600" b="1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Capítulo H </a:t>
            </a:r>
          </a:p>
          <a:p>
            <a:pPr algn="ctr">
              <a:buClr>
                <a:srgbClr val="FF0066"/>
              </a:buClr>
              <a:buFont typeface="Wingdings" pitchFamily="2" charset="2"/>
              <a:buNone/>
            </a:pPr>
            <a:r>
              <a:rPr lang="es-CO" altLang="es-CO" sz="160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(Fuerza de trabajo):</a:t>
            </a:r>
          </a:p>
        </p:txBody>
      </p:sp>
      <p:sp>
        <p:nvSpPr>
          <p:cNvPr id="11" name="2 Rectángulo">
            <a:extLst>
              <a:ext uri="{FF2B5EF4-FFF2-40B4-BE49-F238E27FC236}">
                <a16:creationId xmlns:a16="http://schemas.microsoft.com/office/drawing/2014/main" id="{F3EE8972-8D27-E848-9037-AB4102BCC2AA}"/>
              </a:ext>
            </a:extLst>
          </p:cNvPr>
          <p:cNvSpPr/>
          <p:nvPr/>
        </p:nvSpPr>
        <p:spPr>
          <a:xfrm>
            <a:off x="3353149" y="2401734"/>
            <a:ext cx="2485494" cy="1902773"/>
          </a:xfrm>
          <a:prstGeom prst="rect">
            <a:avLst/>
          </a:prstGeom>
          <a:ln>
            <a:solidFill>
              <a:srgbClr val="B6004C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Ampliación de la batería de preguntas de ingreso de la encuesta con el fin de precisar </a:t>
            </a:r>
          </a:p>
          <a:p>
            <a:pPr algn="ctr"/>
            <a:r>
              <a:rPr lang="es-CO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 medición </a:t>
            </a:r>
            <a:r>
              <a:rPr lang="es-CO" sz="12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del indicador de pobreza por ingresos y tiempo, </a:t>
            </a:r>
            <a:r>
              <a:rPr lang="es-CO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calculado por el DANE y DNP.</a:t>
            </a:r>
          </a:p>
        </p:txBody>
      </p:sp>
      <p:sp>
        <p:nvSpPr>
          <p:cNvPr id="12" name="48 Rectángulo">
            <a:extLst>
              <a:ext uri="{FF2B5EF4-FFF2-40B4-BE49-F238E27FC236}">
                <a16:creationId xmlns:a16="http://schemas.microsoft.com/office/drawing/2014/main" id="{2025288E-1E8C-D841-891A-FC667F595B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0934" y="1676352"/>
            <a:ext cx="2486638" cy="584775"/>
          </a:xfrm>
          <a:prstGeom prst="rect">
            <a:avLst/>
          </a:prstGeom>
          <a:solidFill>
            <a:srgbClr val="B6004C"/>
          </a:solidFill>
          <a:ln>
            <a:solidFill>
              <a:srgbClr val="B6004C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buClr>
                <a:srgbClr val="FF0066"/>
              </a:buClr>
              <a:buFont typeface="Wingdings" pitchFamily="2" charset="2"/>
              <a:buNone/>
            </a:pPr>
            <a:r>
              <a:rPr lang="es-CO" altLang="es-CO" sz="1600" b="1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Capítulo I </a:t>
            </a:r>
          </a:p>
          <a:p>
            <a:pPr algn="ctr">
              <a:buClr>
                <a:srgbClr val="FF0066"/>
              </a:buClr>
              <a:buFont typeface="Wingdings" pitchFamily="2" charset="2"/>
              <a:buNone/>
            </a:pPr>
            <a:r>
              <a:rPr lang="es-CO" altLang="es-CO" sz="160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(Uso del Tiempo):</a:t>
            </a:r>
          </a:p>
        </p:txBody>
      </p:sp>
      <p:sp>
        <p:nvSpPr>
          <p:cNvPr id="13" name="2 Rectángulo">
            <a:extLst>
              <a:ext uri="{FF2B5EF4-FFF2-40B4-BE49-F238E27FC236}">
                <a16:creationId xmlns:a16="http://schemas.microsoft.com/office/drawing/2014/main" id="{D5EBAA57-D548-304E-BB5F-6376AE348A66}"/>
              </a:ext>
            </a:extLst>
          </p:cNvPr>
          <p:cNvSpPr/>
          <p:nvPr/>
        </p:nvSpPr>
        <p:spPr>
          <a:xfrm>
            <a:off x="6170931" y="2401734"/>
            <a:ext cx="2486641" cy="1902773"/>
          </a:xfrm>
          <a:prstGeom prst="rect">
            <a:avLst/>
          </a:prstGeom>
          <a:ln>
            <a:solidFill>
              <a:srgbClr val="B6004C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Inclusión de preguntas de percepción de los roles de </a:t>
            </a:r>
          </a:p>
          <a:p>
            <a:pPr algn="ctr"/>
            <a:r>
              <a:rPr lang="es-CO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género al interior del hogar </a:t>
            </a:r>
          </a:p>
          <a:p>
            <a:pPr algn="ctr"/>
            <a:r>
              <a:rPr lang="es-CO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 uso del tiempo.</a:t>
            </a:r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381E6DAC-13E8-C34A-AA5D-4AB07F37A96C}"/>
              </a:ext>
            </a:extLst>
          </p:cNvPr>
          <p:cNvSpPr txBox="1"/>
          <p:nvPr/>
        </p:nvSpPr>
        <p:spPr>
          <a:xfrm>
            <a:off x="277659" y="655289"/>
            <a:ext cx="7061688" cy="336631"/>
          </a:xfrm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12700"/>
            <a:r>
              <a:rPr lang="es-ES_tradnl" altLang="es-CO" b="1" dirty="0">
                <a:solidFill>
                  <a:srgbClr val="B6004B"/>
                </a:solidFill>
                <a:cs typeface="Arial"/>
              </a:rPr>
              <a:t>Innovaciones en el formulario 2016-2017</a:t>
            </a:r>
          </a:p>
        </p:txBody>
      </p:sp>
    </p:spTree>
    <p:extLst>
      <p:ext uri="{BB962C8B-B14F-4D97-AF65-F5344CB8AC3E}">
        <p14:creationId xmlns:p14="http://schemas.microsoft.com/office/powerpoint/2010/main" val="69296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4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UI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5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UI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UI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UI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3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UI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9119</TotalTime>
  <Words>2864</Words>
  <Application>Microsoft Office PowerPoint</Application>
  <PresentationFormat>Presentación en pantalla (16:9)</PresentationFormat>
  <Paragraphs>649</Paragraphs>
  <Slides>30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5</vt:i4>
      </vt:variant>
      <vt:variant>
        <vt:lpstr>Títulos de diapositiva</vt:lpstr>
      </vt:variant>
      <vt:variant>
        <vt:i4>30</vt:i4>
      </vt:variant>
    </vt:vector>
  </HeadingPairs>
  <TitlesOfParts>
    <vt:vector size="41" baseType="lpstr">
      <vt:lpstr>Arial</vt:lpstr>
      <vt:lpstr>Calibri</vt:lpstr>
      <vt:lpstr>Quattrocento Sans</vt:lpstr>
      <vt:lpstr>Segoe UI</vt:lpstr>
      <vt:lpstr>Times New Roman</vt:lpstr>
      <vt:lpstr>Wingdings</vt:lpstr>
      <vt:lpstr>4_Tema de Office</vt:lpstr>
      <vt:lpstr>5_Tema de Office</vt:lpstr>
      <vt:lpstr>1_Tema de Office</vt:lpstr>
      <vt:lpstr>2_Tema de Office</vt:lpstr>
      <vt:lpstr>3_Tema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Mercado</dc:title>
  <dc:creator>DANE-DIMPE</dc:creator>
  <cp:lastModifiedBy>Juan Oviedo Arango</cp:lastModifiedBy>
  <cp:revision>781</cp:revision>
  <cp:lastPrinted>2018-11-13T01:51:27Z</cp:lastPrinted>
  <dcterms:created xsi:type="dcterms:W3CDTF">2018-06-21T20:42:53Z</dcterms:created>
  <dcterms:modified xsi:type="dcterms:W3CDTF">2019-07-11T19:58:27Z</dcterms:modified>
</cp:coreProperties>
</file>