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1" r:id="rId1"/>
    <p:sldMasterId id="2147483692" r:id="rId2"/>
  </p:sldMasterIdLst>
  <p:notesMasterIdLst>
    <p:notesMasterId r:id="rId70"/>
  </p:notesMasterIdLst>
  <p:sldIdLst>
    <p:sldId id="256" r:id="rId3"/>
    <p:sldId id="266" r:id="rId4"/>
    <p:sldId id="257" r:id="rId5"/>
    <p:sldId id="333" r:id="rId6"/>
    <p:sldId id="259" r:id="rId7"/>
    <p:sldId id="260" r:id="rId8"/>
    <p:sldId id="334" r:id="rId9"/>
    <p:sldId id="262" r:id="rId10"/>
    <p:sldId id="364" r:id="rId11"/>
    <p:sldId id="358" r:id="rId12"/>
    <p:sldId id="359" r:id="rId13"/>
    <p:sldId id="360" r:id="rId14"/>
    <p:sldId id="361" r:id="rId15"/>
    <p:sldId id="362" r:id="rId16"/>
    <p:sldId id="342" r:id="rId17"/>
    <p:sldId id="367" r:id="rId18"/>
    <p:sldId id="368" r:id="rId19"/>
    <p:sldId id="289" r:id="rId20"/>
    <p:sldId id="290" r:id="rId21"/>
    <p:sldId id="299" r:id="rId22"/>
    <p:sldId id="263" r:id="rId23"/>
    <p:sldId id="264" r:id="rId24"/>
    <p:sldId id="265" r:id="rId25"/>
    <p:sldId id="369" r:id="rId26"/>
    <p:sldId id="370" r:id="rId27"/>
    <p:sldId id="276" r:id="rId28"/>
    <p:sldId id="268" r:id="rId29"/>
    <p:sldId id="277" r:id="rId30"/>
    <p:sldId id="278" r:id="rId31"/>
    <p:sldId id="281" r:id="rId32"/>
    <p:sldId id="280" r:id="rId33"/>
    <p:sldId id="301" r:id="rId34"/>
    <p:sldId id="384" r:id="rId35"/>
    <p:sldId id="302" r:id="rId36"/>
    <p:sldId id="282" r:id="rId37"/>
    <p:sldId id="285" r:id="rId38"/>
    <p:sldId id="286" r:id="rId39"/>
    <p:sldId id="343" r:id="rId40"/>
    <p:sldId id="344" r:id="rId41"/>
    <p:sldId id="345" r:id="rId42"/>
    <p:sldId id="271" r:id="rId43"/>
    <p:sldId id="346" r:id="rId44"/>
    <p:sldId id="347" r:id="rId45"/>
    <p:sldId id="348" r:id="rId46"/>
    <p:sldId id="349" r:id="rId47"/>
    <p:sldId id="306" r:id="rId48"/>
    <p:sldId id="350" r:id="rId49"/>
    <p:sldId id="351" r:id="rId50"/>
    <p:sldId id="354" r:id="rId51"/>
    <p:sldId id="365" r:id="rId52"/>
    <p:sldId id="366" r:id="rId53"/>
    <p:sldId id="307" r:id="rId54"/>
    <p:sldId id="310" r:id="rId55"/>
    <p:sldId id="373" r:id="rId56"/>
    <p:sldId id="375" r:id="rId57"/>
    <p:sldId id="376" r:id="rId58"/>
    <p:sldId id="377" r:id="rId59"/>
    <p:sldId id="378" r:id="rId60"/>
    <p:sldId id="379" r:id="rId61"/>
    <p:sldId id="322" r:id="rId62"/>
    <p:sldId id="381" r:id="rId63"/>
    <p:sldId id="328" r:id="rId64"/>
    <p:sldId id="382" r:id="rId65"/>
    <p:sldId id="383" r:id="rId66"/>
    <p:sldId id="327" r:id="rId67"/>
    <p:sldId id="371" r:id="rId68"/>
    <p:sldId id="372" r:id="rId69"/>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834"/>
    <a:srgbClr val="97D3D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363"/>
    <p:restoredTop sz="93809"/>
  </p:normalViewPr>
  <p:slideViewPr>
    <p:cSldViewPr snapToGrid="0" snapToObjects="1">
      <p:cViewPr>
        <p:scale>
          <a:sx n="55" d="100"/>
          <a:sy n="55" d="100"/>
        </p:scale>
        <p:origin x="1192" y="12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6432D0-639A-7A4E-8232-AD2BFB8E0542}" type="doc">
      <dgm:prSet loTypeId="urn:microsoft.com/office/officeart/2005/8/layout/cycle2" loCatId="cycle" qsTypeId="urn:microsoft.com/office/officeart/2005/8/quickstyle/3d3" qsCatId="3D" csTypeId="urn:microsoft.com/office/officeart/2005/8/colors/colorful4" csCatId="colorful" phldr="1"/>
      <dgm:spPr/>
      <dgm:t>
        <a:bodyPr/>
        <a:lstStyle/>
        <a:p>
          <a:endParaRPr lang="en-US"/>
        </a:p>
      </dgm:t>
    </dgm:pt>
    <dgm:pt modelId="{A273AE73-F43B-EA4A-A0A2-B3ACA610BC99}">
      <dgm:prSet phldrT="[Text]"/>
      <dgm:spPr/>
      <dgm:t>
        <a:bodyPr/>
        <a:lstStyle/>
        <a:p>
          <a:r>
            <a:rPr lang="en-GB"/>
            <a:t>planning</a:t>
          </a:r>
          <a:endParaRPr lang="en-US" dirty="0"/>
        </a:p>
      </dgm:t>
    </dgm:pt>
    <dgm:pt modelId="{1C0F239B-71DE-384A-A20B-92378535E88D}" type="parTrans" cxnId="{A943A213-8845-7F47-9BF9-BF6F77D4D67B}">
      <dgm:prSet/>
      <dgm:spPr/>
      <dgm:t>
        <a:bodyPr/>
        <a:lstStyle/>
        <a:p>
          <a:endParaRPr lang="en-US"/>
        </a:p>
      </dgm:t>
    </dgm:pt>
    <dgm:pt modelId="{5679C564-042C-AC4D-9043-D3FB9150DE3F}" type="sibTrans" cxnId="{A943A213-8845-7F47-9BF9-BF6F77D4D67B}">
      <dgm:prSet/>
      <dgm:spPr/>
      <dgm:t>
        <a:bodyPr/>
        <a:lstStyle/>
        <a:p>
          <a:endParaRPr lang="en-US"/>
        </a:p>
      </dgm:t>
    </dgm:pt>
    <dgm:pt modelId="{25B930C0-4EAB-7D40-9CE5-43F4B20A5CF2}">
      <dgm:prSet phldrT="[Text]"/>
      <dgm:spPr/>
      <dgm:t>
        <a:bodyPr/>
        <a:lstStyle/>
        <a:p>
          <a:r>
            <a:rPr lang="en-GB" dirty="0">
              <a:sym typeface="Wingdings" pitchFamily="2" charset="2"/>
            </a:rPr>
            <a:t>identifying objectives </a:t>
          </a:r>
          <a:endParaRPr lang="en-US" dirty="0"/>
        </a:p>
      </dgm:t>
    </dgm:pt>
    <dgm:pt modelId="{806B76D2-6095-6445-9694-4B341045E09B}" type="parTrans" cxnId="{CEAF22DB-8F1B-2149-849F-14634B27AF86}">
      <dgm:prSet/>
      <dgm:spPr/>
      <dgm:t>
        <a:bodyPr/>
        <a:lstStyle/>
        <a:p>
          <a:endParaRPr lang="en-US"/>
        </a:p>
      </dgm:t>
    </dgm:pt>
    <dgm:pt modelId="{55D039B6-A37D-614B-90D3-F572733D7630}" type="sibTrans" cxnId="{CEAF22DB-8F1B-2149-849F-14634B27AF86}">
      <dgm:prSet/>
      <dgm:spPr/>
      <dgm:t>
        <a:bodyPr/>
        <a:lstStyle/>
        <a:p>
          <a:endParaRPr lang="en-US"/>
        </a:p>
      </dgm:t>
    </dgm:pt>
    <dgm:pt modelId="{A3101311-9D51-6B47-896C-C283F046D4B1}">
      <dgm:prSet phldrT="[Text]"/>
      <dgm:spPr/>
      <dgm:t>
        <a:bodyPr/>
        <a:lstStyle/>
        <a:p>
          <a:r>
            <a:rPr lang="en-GB">
              <a:sym typeface="Wingdings" pitchFamily="2" charset="2"/>
            </a:rPr>
            <a:t>financial allocation </a:t>
          </a:r>
          <a:endParaRPr lang="en-US" dirty="0"/>
        </a:p>
      </dgm:t>
    </dgm:pt>
    <dgm:pt modelId="{EE7A7F93-B545-1140-AD7B-D91026551132}" type="parTrans" cxnId="{F45AC76B-F674-2B4B-9316-3130151201CB}">
      <dgm:prSet/>
      <dgm:spPr/>
      <dgm:t>
        <a:bodyPr/>
        <a:lstStyle/>
        <a:p>
          <a:endParaRPr lang="en-US"/>
        </a:p>
      </dgm:t>
    </dgm:pt>
    <dgm:pt modelId="{566D4CC3-AA63-3C4D-95D4-08996F2FF7A1}" type="sibTrans" cxnId="{F45AC76B-F674-2B4B-9316-3130151201CB}">
      <dgm:prSet/>
      <dgm:spPr/>
      <dgm:t>
        <a:bodyPr/>
        <a:lstStyle/>
        <a:p>
          <a:endParaRPr lang="en-US"/>
        </a:p>
      </dgm:t>
    </dgm:pt>
    <dgm:pt modelId="{67B3B36E-1B54-5E4D-ABDB-C1C88D81A745}">
      <dgm:prSet phldrT="[Text]"/>
      <dgm:spPr/>
      <dgm:t>
        <a:bodyPr/>
        <a:lstStyle/>
        <a:p>
          <a:r>
            <a:rPr lang="en-GB" dirty="0">
              <a:sym typeface="Wingdings" pitchFamily="2" charset="2"/>
            </a:rPr>
            <a:t>evaluating outcomes</a:t>
          </a:r>
          <a:endParaRPr lang="en-US" dirty="0"/>
        </a:p>
      </dgm:t>
    </dgm:pt>
    <dgm:pt modelId="{2AC3CD3D-C693-5C4B-8254-55B4A2E5BAC8}" type="parTrans" cxnId="{15E29A3E-3C3D-A94F-8B93-78EBC703BF11}">
      <dgm:prSet/>
      <dgm:spPr/>
      <dgm:t>
        <a:bodyPr/>
        <a:lstStyle/>
        <a:p>
          <a:endParaRPr lang="en-US"/>
        </a:p>
      </dgm:t>
    </dgm:pt>
    <dgm:pt modelId="{99236E6F-208F-9B45-A0F1-CE643D3E978C}" type="sibTrans" cxnId="{15E29A3E-3C3D-A94F-8B93-78EBC703BF11}">
      <dgm:prSet/>
      <dgm:spPr/>
      <dgm:t>
        <a:bodyPr/>
        <a:lstStyle/>
        <a:p>
          <a:endParaRPr lang="en-US"/>
        </a:p>
      </dgm:t>
    </dgm:pt>
    <dgm:pt modelId="{F7C57185-7286-7241-8DAB-CEB6914AC3AC}" type="pres">
      <dgm:prSet presAssocID="{926432D0-639A-7A4E-8232-AD2BFB8E0542}" presName="cycle" presStyleCnt="0">
        <dgm:presLayoutVars>
          <dgm:dir/>
          <dgm:resizeHandles val="exact"/>
        </dgm:presLayoutVars>
      </dgm:prSet>
      <dgm:spPr/>
    </dgm:pt>
    <dgm:pt modelId="{E3D5676E-A91D-AF48-9848-FA6FD303D327}" type="pres">
      <dgm:prSet presAssocID="{A273AE73-F43B-EA4A-A0A2-B3ACA610BC99}" presName="node" presStyleLbl="node1" presStyleIdx="0" presStyleCnt="4">
        <dgm:presLayoutVars>
          <dgm:bulletEnabled val="1"/>
        </dgm:presLayoutVars>
      </dgm:prSet>
      <dgm:spPr/>
    </dgm:pt>
    <dgm:pt modelId="{DDAFC09C-3D1C-DD45-A4B2-CDACC1084A1E}" type="pres">
      <dgm:prSet presAssocID="{5679C564-042C-AC4D-9043-D3FB9150DE3F}" presName="sibTrans" presStyleLbl="sibTrans2D1" presStyleIdx="0" presStyleCnt="4"/>
      <dgm:spPr/>
    </dgm:pt>
    <dgm:pt modelId="{0841D5E6-CE77-B844-A363-526D67433D73}" type="pres">
      <dgm:prSet presAssocID="{5679C564-042C-AC4D-9043-D3FB9150DE3F}" presName="connectorText" presStyleLbl="sibTrans2D1" presStyleIdx="0" presStyleCnt="4"/>
      <dgm:spPr/>
    </dgm:pt>
    <dgm:pt modelId="{85C9CB9E-E76D-B046-9C6C-A7D47E5A8AB2}" type="pres">
      <dgm:prSet presAssocID="{25B930C0-4EAB-7D40-9CE5-43F4B20A5CF2}" presName="node" presStyleLbl="node1" presStyleIdx="1" presStyleCnt="4">
        <dgm:presLayoutVars>
          <dgm:bulletEnabled val="1"/>
        </dgm:presLayoutVars>
      </dgm:prSet>
      <dgm:spPr/>
    </dgm:pt>
    <dgm:pt modelId="{45DE4C9A-E6B2-5F47-A701-CAC7396A79A5}" type="pres">
      <dgm:prSet presAssocID="{55D039B6-A37D-614B-90D3-F572733D7630}" presName="sibTrans" presStyleLbl="sibTrans2D1" presStyleIdx="1" presStyleCnt="4"/>
      <dgm:spPr/>
    </dgm:pt>
    <dgm:pt modelId="{A7C692DF-E23D-6148-B2CE-B6A942E24A88}" type="pres">
      <dgm:prSet presAssocID="{55D039B6-A37D-614B-90D3-F572733D7630}" presName="connectorText" presStyleLbl="sibTrans2D1" presStyleIdx="1" presStyleCnt="4"/>
      <dgm:spPr/>
    </dgm:pt>
    <dgm:pt modelId="{DA55EAE7-5A93-9C45-A723-1ACA37D8221C}" type="pres">
      <dgm:prSet presAssocID="{A3101311-9D51-6B47-896C-C283F046D4B1}" presName="node" presStyleLbl="node1" presStyleIdx="2" presStyleCnt="4">
        <dgm:presLayoutVars>
          <dgm:bulletEnabled val="1"/>
        </dgm:presLayoutVars>
      </dgm:prSet>
      <dgm:spPr/>
    </dgm:pt>
    <dgm:pt modelId="{CF7A75D2-D494-9E49-8745-3BDEF155C848}" type="pres">
      <dgm:prSet presAssocID="{566D4CC3-AA63-3C4D-95D4-08996F2FF7A1}" presName="sibTrans" presStyleLbl="sibTrans2D1" presStyleIdx="2" presStyleCnt="4"/>
      <dgm:spPr/>
    </dgm:pt>
    <dgm:pt modelId="{D8DF6CC2-8474-AF46-8139-2B7D62409614}" type="pres">
      <dgm:prSet presAssocID="{566D4CC3-AA63-3C4D-95D4-08996F2FF7A1}" presName="connectorText" presStyleLbl="sibTrans2D1" presStyleIdx="2" presStyleCnt="4"/>
      <dgm:spPr/>
    </dgm:pt>
    <dgm:pt modelId="{D9A7E8AA-1E21-764D-A29F-647429D45F14}" type="pres">
      <dgm:prSet presAssocID="{67B3B36E-1B54-5E4D-ABDB-C1C88D81A745}" presName="node" presStyleLbl="node1" presStyleIdx="3" presStyleCnt="4">
        <dgm:presLayoutVars>
          <dgm:bulletEnabled val="1"/>
        </dgm:presLayoutVars>
      </dgm:prSet>
      <dgm:spPr/>
    </dgm:pt>
    <dgm:pt modelId="{704793A3-6B4C-724F-A115-B62A00F858B0}" type="pres">
      <dgm:prSet presAssocID="{99236E6F-208F-9B45-A0F1-CE643D3E978C}" presName="sibTrans" presStyleLbl="sibTrans2D1" presStyleIdx="3" presStyleCnt="4"/>
      <dgm:spPr/>
    </dgm:pt>
    <dgm:pt modelId="{8C4CF56F-1225-BC4F-9955-9E6BA6538113}" type="pres">
      <dgm:prSet presAssocID="{99236E6F-208F-9B45-A0F1-CE643D3E978C}" presName="connectorText" presStyleLbl="sibTrans2D1" presStyleIdx="3" presStyleCnt="4"/>
      <dgm:spPr/>
    </dgm:pt>
  </dgm:ptLst>
  <dgm:cxnLst>
    <dgm:cxn modelId="{54C02D03-FF12-1343-AEF8-C91D515B6737}" type="presOf" srcId="{A273AE73-F43B-EA4A-A0A2-B3ACA610BC99}" destId="{E3D5676E-A91D-AF48-9848-FA6FD303D327}" srcOrd="0" destOrd="0" presId="urn:microsoft.com/office/officeart/2005/8/layout/cycle2"/>
    <dgm:cxn modelId="{89950B04-478E-D44B-8A61-A11F8F0DEC63}" type="presOf" srcId="{926432D0-639A-7A4E-8232-AD2BFB8E0542}" destId="{F7C57185-7286-7241-8DAB-CEB6914AC3AC}" srcOrd="0" destOrd="0" presId="urn:microsoft.com/office/officeart/2005/8/layout/cycle2"/>
    <dgm:cxn modelId="{A943A213-8845-7F47-9BF9-BF6F77D4D67B}" srcId="{926432D0-639A-7A4E-8232-AD2BFB8E0542}" destId="{A273AE73-F43B-EA4A-A0A2-B3ACA610BC99}" srcOrd="0" destOrd="0" parTransId="{1C0F239B-71DE-384A-A20B-92378535E88D}" sibTransId="{5679C564-042C-AC4D-9043-D3FB9150DE3F}"/>
    <dgm:cxn modelId="{B1B7391D-DA1A-5D40-8C77-D43DB30A3A33}" type="presOf" srcId="{55D039B6-A37D-614B-90D3-F572733D7630}" destId="{A7C692DF-E23D-6148-B2CE-B6A942E24A88}" srcOrd="1" destOrd="0" presId="urn:microsoft.com/office/officeart/2005/8/layout/cycle2"/>
    <dgm:cxn modelId="{65945D27-9597-EA47-8F4B-25628F2CA3FA}" type="presOf" srcId="{A3101311-9D51-6B47-896C-C283F046D4B1}" destId="{DA55EAE7-5A93-9C45-A723-1ACA37D8221C}" srcOrd="0" destOrd="0" presId="urn:microsoft.com/office/officeart/2005/8/layout/cycle2"/>
    <dgm:cxn modelId="{15E29A3E-3C3D-A94F-8B93-78EBC703BF11}" srcId="{926432D0-639A-7A4E-8232-AD2BFB8E0542}" destId="{67B3B36E-1B54-5E4D-ABDB-C1C88D81A745}" srcOrd="3" destOrd="0" parTransId="{2AC3CD3D-C693-5C4B-8254-55B4A2E5BAC8}" sibTransId="{99236E6F-208F-9B45-A0F1-CE643D3E978C}"/>
    <dgm:cxn modelId="{DEA9C43F-A234-2E4C-A520-4841977C9E2E}" type="presOf" srcId="{566D4CC3-AA63-3C4D-95D4-08996F2FF7A1}" destId="{CF7A75D2-D494-9E49-8745-3BDEF155C848}" srcOrd="0" destOrd="0" presId="urn:microsoft.com/office/officeart/2005/8/layout/cycle2"/>
    <dgm:cxn modelId="{F60BF955-0640-294B-BD6F-DA8CDF14F32B}" type="presOf" srcId="{25B930C0-4EAB-7D40-9CE5-43F4B20A5CF2}" destId="{85C9CB9E-E76D-B046-9C6C-A7D47E5A8AB2}" srcOrd="0" destOrd="0" presId="urn:microsoft.com/office/officeart/2005/8/layout/cycle2"/>
    <dgm:cxn modelId="{40396167-AE32-124A-8F38-70E958D709F9}" type="presOf" srcId="{99236E6F-208F-9B45-A0F1-CE643D3E978C}" destId="{704793A3-6B4C-724F-A115-B62A00F858B0}" srcOrd="0" destOrd="0" presId="urn:microsoft.com/office/officeart/2005/8/layout/cycle2"/>
    <dgm:cxn modelId="{F45AC76B-F674-2B4B-9316-3130151201CB}" srcId="{926432D0-639A-7A4E-8232-AD2BFB8E0542}" destId="{A3101311-9D51-6B47-896C-C283F046D4B1}" srcOrd="2" destOrd="0" parTransId="{EE7A7F93-B545-1140-AD7B-D91026551132}" sibTransId="{566D4CC3-AA63-3C4D-95D4-08996F2FF7A1}"/>
    <dgm:cxn modelId="{4241CB6D-BBEF-824F-B5C5-B07AFC3000E2}" type="presOf" srcId="{566D4CC3-AA63-3C4D-95D4-08996F2FF7A1}" destId="{D8DF6CC2-8474-AF46-8139-2B7D62409614}" srcOrd="1" destOrd="0" presId="urn:microsoft.com/office/officeart/2005/8/layout/cycle2"/>
    <dgm:cxn modelId="{DFCF809D-FBFF-F645-B1E4-16BC7B0440E5}" type="presOf" srcId="{5679C564-042C-AC4D-9043-D3FB9150DE3F}" destId="{0841D5E6-CE77-B844-A363-526D67433D73}" srcOrd="1" destOrd="0" presId="urn:microsoft.com/office/officeart/2005/8/layout/cycle2"/>
    <dgm:cxn modelId="{9D9C31B0-74EC-914F-9D05-89F48076D253}" type="presOf" srcId="{55D039B6-A37D-614B-90D3-F572733D7630}" destId="{45DE4C9A-E6B2-5F47-A701-CAC7396A79A5}" srcOrd="0" destOrd="0" presId="urn:microsoft.com/office/officeart/2005/8/layout/cycle2"/>
    <dgm:cxn modelId="{A10226BF-319A-D847-B0BA-AF77658895F6}" type="presOf" srcId="{67B3B36E-1B54-5E4D-ABDB-C1C88D81A745}" destId="{D9A7E8AA-1E21-764D-A29F-647429D45F14}" srcOrd="0" destOrd="0" presId="urn:microsoft.com/office/officeart/2005/8/layout/cycle2"/>
    <dgm:cxn modelId="{A11A4BC6-778A-384C-9FB4-7115B4157C48}" type="presOf" srcId="{5679C564-042C-AC4D-9043-D3FB9150DE3F}" destId="{DDAFC09C-3D1C-DD45-A4B2-CDACC1084A1E}" srcOrd="0" destOrd="0" presId="urn:microsoft.com/office/officeart/2005/8/layout/cycle2"/>
    <dgm:cxn modelId="{CEAF22DB-8F1B-2149-849F-14634B27AF86}" srcId="{926432D0-639A-7A4E-8232-AD2BFB8E0542}" destId="{25B930C0-4EAB-7D40-9CE5-43F4B20A5CF2}" srcOrd="1" destOrd="0" parTransId="{806B76D2-6095-6445-9694-4B341045E09B}" sibTransId="{55D039B6-A37D-614B-90D3-F572733D7630}"/>
    <dgm:cxn modelId="{A71037F1-8AD3-594D-AEEC-0668FA4F5A9B}" type="presOf" srcId="{99236E6F-208F-9B45-A0F1-CE643D3E978C}" destId="{8C4CF56F-1225-BC4F-9955-9E6BA6538113}" srcOrd="1" destOrd="0" presId="urn:microsoft.com/office/officeart/2005/8/layout/cycle2"/>
    <dgm:cxn modelId="{340E2829-9EB2-2B43-9118-916C23ABACF4}" type="presParOf" srcId="{F7C57185-7286-7241-8DAB-CEB6914AC3AC}" destId="{E3D5676E-A91D-AF48-9848-FA6FD303D327}" srcOrd="0" destOrd="0" presId="urn:microsoft.com/office/officeart/2005/8/layout/cycle2"/>
    <dgm:cxn modelId="{FBDB674B-375B-084E-99B7-A7ADBAFD8F40}" type="presParOf" srcId="{F7C57185-7286-7241-8DAB-CEB6914AC3AC}" destId="{DDAFC09C-3D1C-DD45-A4B2-CDACC1084A1E}" srcOrd="1" destOrd="0" presId="urn:microsoft.com/office/officeart/2005/8/layout/cycle2"/>
    <dgm:cxn modelId="{31008795-9C1C-EE47-B026-361CD955F0D2}" type="presParOf" srcId="{DDAFC09C-3D1C-DD45-A4B2-CDACC1084A1E}" destId="{0841D5E6-CE77-B844-A363-526D67433D73}" srcOrd="0" destOrd="0" presId="urn:microsoft.com/office/officeart/2005/8/layout/cycle2"/>
    <dgm:cxn modelId="{410ABC15-D5C6-9043-B093-0EB1FB545CE0}" type="presParOf" srcId="{F7C57185-7286-7241-8DAB-CEB6914AC3AC}" destId="{85C9CB9E-E76D-B046-9C6C-A7D47E5A8AB2}" srcOrd="2" destOrd="0" presId="urn:microsoft.com/office/officeart/2005/8/layout/cycle2"/>
    <dgm:cxn modelId="{188AA109-16B1-A148-A763-844C841B692E}" type="presParOf" srcId="{F7C57185-7286-7241-8DAB-CEB6914AC3AC}" destId="{45DE4C9A-E6B2-5F47-A701-CAC7396A79A5}" srcOrd="3" destOrd="0" presId="urn:microsoft.com/office/officeart/2005/8/layout/cycle2"/>
    <dgm:cxn modelId="{32CBBEEE-188B-F34A-B05B-94C2887BC9BD}" type="presParOf" srcId="{45DE4C9A-E6B2-5F47-A701-CAC7396A79A5}" destId="{A7C692DF-E23D-6148-B2CE-B6A942E24A88}" srcOrd="0" destOrd="0" presId="urn:microsoft.com/office/officeart/2005/8/layout/cycle2"/>
    <dgm:cxn modelId="{9B643C19-1946-DA47-97A7-577216BC9336}" type="presParOf" srcId="{F7C57185-7286-7241-8DAB-CEB6914AC3AC}" destId="{DA55EAE7-5A93-9C45-A723-1ACA37D8221C}" srcOrd="4" destOrd="0" presId="urn:microsoft.com/office/officeart/2005/8/layout/cycle2"/>
    <dgm:cxn modelId="{1A2E9205-1A01-1347-99B4-A02417DF246F}" type="presParOf" srcId="{F7C57185-7286-7241-8DAB-CEB6914AC3AC}" destId="{CF7A75D2-D494-9E49-8745-3BDEF155C848}" srcOrd="5" destOrd="0" presId="urn:microsoft.com/office/officeart/2005/8/layout/cycle2"/>
    <dgm:cxn modelId="{09B81059-BCBD-EA4B-812A-CDD8D5F993A8}" type="presParOf" srcId="{CF7A75D2-D494-9E49-8745-3BDEF155C848}" destId="{D8DF6CC2-8474-AF46-8139-2B7D62409614}" srcOrd="0" destOrd="0" presId="urn:microsoft.com/office/officeart/2005/8/layout/cycle2"/>
    <dgm:cxn modelId="{E4694F15-62CD-184D-B3A0-B752F234E4F1}" type="presParOf" srcId="{F7C57185-7286-7241-8DAB-CEB6914AC3AC}" destId="{D9A7E8AA-1E21-764D-A29F-647429D45F14}" srcOrd="6" destOrd="0" presId="urn:microsoft.com/office/officeart/2005/8/layout/cycle2"/>
    <dgm:cxn modelId="{CD768740-BE7F-7E4A-8833-005BF2E72213}" type="presParOf" srcId="{F7C57185-7286-7241-8DAB-CEB6914AC3AC}" destId="{704793A3-6B4C-724F-A115-B62A00F858B0}" srcOrd="7" destOrd="0" presId="urn:microsoft.com/office/officeart/2005/8/layout/cycle2"/>
    <dgm:cxn modelId="{182B387B-B9E1-FE4A-BA20-60CDA69C88FA}" type="presParOf" srcId="{704793A3-6B4C-724F-A115-B62A00F858B0}" destId="{8C4CF56F-1225-BC4F-9955-9E6BA6538113}"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D5676E-A91D-AF48-9848-FA6FD303D327}">
      <dsp:nvSpPr>
        <dsp:cNvPr id="0" name=""/>
        <dsp:cNvSpPr/>
      </dsp:nvSpPr>
      <dsp:spPr>
        <a:xfrm>
          <a:off x="3606477" y="2917"/>
          <a:ext cx="1931044" cy="1931044"/>
        </a:xfrm>
        <a:prstGeom prst="ellipse">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GB" sz="2300" kern="1200"/>
            <a:t>planning</a:t>
          </a:r>
          <a:endParaRPr lang="en-US" sz="2300" kern="1200" dirty="0"/>
        </a:p>
      </dsp:txBody>
      <dsp:txXfrm>
        <a:off x="3889272" y="285712"/>
        <a:ext cx="1365454" cy="1365454"/>
      </dsp:txXfrm>
    </dsp:sp>
    <dsp:sp modelId="{DDAFC09C-3D1C-DD45-A4B2-CDACC1084A1E}">
      <dsp:nvSpPr>
        <dsp:cNvPr id="0" name=""/>
        <dsp:cNvSpPr/>
      </dsp:nvSpPr>
      <dsp:spPr>
        <a:xfrm rot="2700000">
          <a:off x="5329999" y="1656482"/>
          <a:ext cx="511813" cy="651727"/>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5352485" y="1732541"/>
        <a:ext cx="358269" cy="391037"/>
      </dsp:txXfrm>
    </dsp:sp>
    <dsp:sp modelId="{85C9CB9E-E76D-B046-9C6C-A7D47E5A8AB2}">
      <dsp:nvSpPr>
        <dsp:cNvPr id="0" name=""/>
        <dsp:cNvSpPr/>
      </dsp:nvSpPr>
      <dsp:spPr>
        <a:xfrm>
          <a:off x="5654775" y="2051215"/>
          <a:ext cx="1931044" cy="1931044"/>
        </a:xfrm>
        <a:prstGeom prst="ellipse">
          <a:avLst/>
        </a:prstGeom>
        <a:solidFill>
          <a:schemeClr val="accent4">
            <a:hueOff val="-1488257"/>
            <a:satOff val="8966"/>
            <a:lumOff val="719"/>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GB" sz="2300" kern="1200" dirty="0">
              <a:sym typeface="Wingdings" pitchFamily="2" charset="2"/>
            </a:rPr>
            <a:t>identifying objectives </a:t>
          </a:r>
          <a:endParaRPr lang="en-US" sz="2300" kern="1200" dirty="0"/>
        </a:p>
      </dsp:txBody>
      <dsp:txXfrm>
        <a:off x="5937570" y="2334010"/>
        <a:ext cx="1365454" cy="1365454"/>
      </dsp:txXfrm>
    </dsp:sp>
    <dsp:sp modelId="{45DE4C9A-E6B2-5F47-A701-CAC7396A79A5}">
      <dsp:nvSpPr>
        <dsp:cNvPr id="0" name=""/>
        <dsp:cNvSpPr/>
      </dsp:nvSpPr>
      <dsp:spPr>
        <a:xfrm rot="8100000">
          <a:off x="5350484" y="3704780"/>
          <a:ext cx="511813" cy="651727"/>
        </a:xfrm>
        <a:prstGeom prst="rightArrow">
          <a:avLst>
            <a:gd name="adj1" fmla="val 60000"/>
            <a:gd name="adj2" fmla="val 50000"/>
          </a:avLst>
        </a:prstGeom>
        <a:solidFill>
          <a:schemeClr val="accent4">
            <a:hueOff val="-1488257"/>
            <a:satOff val="8966"/>
            <a:lumOff val="719"/>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5481542" y="3780839"/>
        <a:ext cx="358269" cy="391037"/>
      </dsp:txXfrm>
    </dsp:sp>
    <dsp:sp modelId="{DA55EAE7-5A93-9C45-A723-1ACA37D8221C}">
      <dsp:nvSpPr>
        <dsp:cNvPr id="0" name=""/>
        <dsp:cNvSpPr/>
      </dsp:nvSpPr>
      <dsp:spPr>
        <a:xfrm>
          <a:off x="3606477" y="4099513"/>
          <a:ext cx="1931044" cy="1931044"/>
        </a:xfrm>
        <a:prstGeom prst="ellipse">
          <a:avLst/>
        </a:prstGeom>
        <a:solidFill>
          <a:schemeClr val="accent4">
            <a:hueOff val="-2976513"/>
            <a:satOff val="17933"/>
            <a:lumOff val="143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GB" sz="2300" kern="1200">
              <a:sym typeface="Wingdings" pitchFamily="2" charset="2"/>
            </a:rPr>
            <a:t>financial allocation </a:t>
          </a:r>
          <a:endParaRPr lang="en-US" sz="2300" kern="1200" dirty="0"/>
        </a:p>
      </dsp:txBody>
      <dsp:txXfrm>
        <a:off x="3889272" y="4382308"/>
        <a:ext cx="1365454" cy="1365454"/>
      </dsp:txXfrm>
    </dsp:sp>
    <dsp:sp modelId="{CF7A75D2-D494-9E49-8745-3BDEF155C848}">
      <dsp:nvSpPr>
        <dsp:cNvPr id="0" name=""/>
        <dsp:cNvSpPr/>
      </dsp:nvSpPr>
      <dsp:spPr>
        <a:xfrm rot="13500000">
          <a:off x="3302186" y="3725265"/>
          <a:ext cx="511813" cy="651727"/>
        </a:xfrm>
        <a:prstGeom prst="rightArrow">
          <a:avLst>
            <a:gd name="adj1" fmla="val 60000"/>
            <a:gd name="adj2" fmla="val 50000"/>
          </a:avLst>
        </a:prstGeom>
        <a:solidFill>
          <a:schemeClr val="accent4">
            <a:hueOff val="-2976513"/>
            <a:satOff val="17933"/>
            <a:lumOff val="1437"/>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3433244" y="3909896"/>
        <a:ext cx="358269" cy="391037"/>
      </dsp:txXfrm>
    </dsp:sp>
    <dsp:sp modelId="{D9A7E8AA-1E21-764D-A29F-647429D45F14}">
      <dsp:nvSpPr>
        <dsp:cNvPr id="0" name=""/>
        <dsp:cNvSpPr/>
      </dsp:nvSpPr>
      <dsp:spPr>
        <a:xfrm>
          <a:off x="1558179" y="2051215"/>
          <a:ext cx="1931044" cy="1931044"/>
        </a:xfrm>
        <a:prstGeom prst="ellipse">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GB" sz="2300" kern="1200" dirty="0">
              <a:sym typeface="Wingdings" pitchFamily="2" charset="2"/>
            </a:rPr>
            <a:t>evaluating outcomes</a:t>
          </a:r>
          <a:endParaRPr lang="en-US" sz="2300" kern="1200" dirty="0"/>
        </a:p>
      </dsp:txBody>
      <dsp:txXfrm>
        <a:off x="1840974" y="2334010"/>
        <a:ext cx="1365454" cy="1365454"/>
      </dsp:txXfrm>
    </dsp:sp>
    <dsp:sp modelId="{704793A3-6B4C-724F-A115-B62A00F858B0}">
      <dsp:nvSpPr>
        <dsp:cNvPr id="0" name=""/>
        <dsp:cNvSpPr/>
      </dsp:nvSpPr>
      <dsp:spPr>
        <a:xfrm rot="18900000">
          <a:off x="3281701" y="1676967"/>
          <a:ext cx="511813" cy="651727"/>
        </a:xfrm>
        <a:prstGeom prst="rightArrow">
          <a:avLst>
            <a:gd name="adj1" fmla="val 60000"/>
            <a:gd name="adj2" fmla="val 50000"/>
          </a:avLst>
        </a:prstGeom>
        <a:solidFill>
          <a:schemeClr val="accent4">
            <a:hueOff val="-4464770"/>
            <a:satOff val="26899"/>
            <a:lumOff val="2156"/>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3304187" y="1861598"/>
        <a:ext cx="358269" cy="39103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61EE12-A20D-0D4C-9548-3FE6E7294980}" type="datetimeFigureOut">
              <a:rPr lang="en-US" smtClean="0"/>
              <a:t>7/12/19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A062E5-FDFE-2A41-9EAF-9CD2A602C00A}" type="slidenum">
              <a:rPr lang="en-US" smtClean="0"/>
              <a:t>‹#›</a:t>
            </a:fld>
            <a:endParaRPr lang="en-US"/>
          </a:p>
        </p:txBody>
      </p:sp>
    </p:spTree>
    <p:extLst>
      <p:ext uri="{BB962C8B-B14F-4D97-AF65-F5344CB8AC3E}">
        <p14:creationId xmlns:p14="http://schemas.microsoft.com/office/powerpoint/2010/main" val="4165026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JV </a:t>
            </a:r>
          </a:p>
          <a:p>
            <a:r>
              <a:rPr lang="en-US" dirty="0"/>
              <a:t>UK WBG </a:t>
            </a:r>
          </a:p>
          <a:p>
            <a:r>
              <a:rPr lang="en-US" dirty="0"/>
              <a:t>Civil service – head of GM</a:t>
            </a:r>
          </a:p>
          <a:p>
            <a:r>
              <a:rPr lang="en-US" dirty="0"/>
              <a:t>My focus will be less on the mechanics and ore on the use we can make of it – and the best tools to choose.</a:t>
            </a:r>
          </a:p>
          <a:p>
            <a:r>
              <a:rPr lang="en-US" dirty="0"/>
              <a:t>Examples from the UK on where this has worked</a:t>
            </a:r>
          </a:p>
        </p:txBody>
      </p:sp>
      <p:sp>
        <p:nvSpPr>
          <p:cNvPr id="4" name="Slide Number Placeholder 3"/>
          <p:cNvSpPr>
            <a:spLocks noGrp="1"/>
          </p:cNvSpPr>
          <p:nvPr>
            <p:ph type="sldNum" sz="quarter" idx="5"/>
          </p:nvPr>
        </p:nvSpPr>
        <p:spPr/>
        <p:txBody>
          <a:bodyPr/>
          <a:lstStyle/>
          <a:p>
            <a:fld id="{63A062E5-FDFE-2A41-9EAF-9CD2A602C00A}" type="slidenum">
              <a:rPr lang="en-US" smtClean="0"/>
              <a:t>1</a:t>
            </a:fld>
            <a:endParaRPr lang="en-US"/>
          </a:p>
        </p:txBody>
      </p:sp>
    </p:spTree>
    <p:extLst>
      <p:ext uri="{BB962C8B-B14F-4D97-AF65-F5344CB8AC3E}">
        <p14:creationId xmlns:p14="http://schemas.microsoft.com/office/powerpoint/2010/main" val="5187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closer look….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accent1">
                    <a:lumMod val="50000"/>
                  </a:schemeClr>
                </a:solidFill>
              </a:rPr>
              <a:t>The green circle in the middle is a generic description of the budget cycle… the purple circle in the middle is Government actions on the budget– In the outer circle is the action that civil society organisations can take.</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17</a:t>
            </a:fld>
            <a:endParaRPr lang="en-US"/>
          </a:p>
        </p:txBody>
      </p:sp>
    </p:spTree>
    <p:extLst>
      <p:ext uri="{BB962C8B-B14F-4D97-AF65-F5344CB8AC3E}">
        <p14:creationId xmlns:p14="http://schemas.microsoft.com/office/powerpoint/2010/main" val="551599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important message I want to give to you today is that there is always some gender responsive budgeting you do, however little information is available. There are very sophisticated tools that there are very simple ones as well.</a:t>
            </a:r>
          </a:p>
        </p:txBody>
      </p:sp>
      <p:sp>
        <p:nvSpPr>
          <p:cNvPr id="4" name="Slide Number Placeholder 3"/>
          <p:cNvSpPr>
            <a:spLocks noGrp="1"/>
          </p:cNvSpPr>
          <p:nvPr>
            <p:ph type="sldNum" sz="quarter" idx="5"/>
          </p:nvPr>
        </p:nvSpPr>
        <p:spPr/>
        <p:txBody>
          <a:bodyPr/>
          <a:lstStyle/>
          <a:p>
            <a:fld id="{63A062E5-FDFE-2A41-9EAF-9CD2A602C00A}" type="slidenum">
              <a:rPr lang="en-US" smtClean="0"/>
              <a:t>18</a:t>
            </a:fld>
            <a:endParaRPr lang="en-US"/>
          </a:p>
        </p:txBody>
      </p:sp>
    </p:spTree>
    <p:extLst>
      <p:ext uri="{BB962C8B-B14F-4D97-AF65-F5344CB8AC3E}">
        <p14:creationId xmlns:p14="http://schemas.microsoft.com/office/powerpoint/2010/main" val="1748274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A0B77EB-9967-994E-8B75-47D9F0CEA6E1}" type="slidenum">
              <a:rPr lang="en-GB" smtClean="0"/>
              <a:t>19</a:t>
            </a:fld>
            <a:endParaRPr lang="en-GB"/>
          </a:p>
        </p:txBody>
      </p:sp>
    </p:spTree>
    <p:extLst>
      <p:ext uri="{BB962C8B-B14F-4D97-AF65-F5344CB8AC3E}">
        <p14:creationId xmlns:p14="http://schemas.microsoft.com/office/powerpoint/2010/main" val="3903427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goes beyond making discrimination illegal – it creates a positive duty to promote equality. </a:t>
            </a:r>
          </a:p>
        </p:txBody>
      </p:sp>
      <p:sp>
        <p:nvSpPr>
          <p:cNvPr id="4" name="Slide Number Placeholder 3"/>
          <p:cNvSpPr>
            <a:spLocks noGrp="1"/>
          </p:cNvSpPr>
          <p:nvPr>
            <p:ph type="sldNum" sz="quarter" idx="5"/>
          </p:nvPr>
        </p:nvSpPr>
        <p:spPr/>
        <p:txBody>
          <a:bodyPr/>
          <a:lstStyle/>
          <a:p>
            <a:fld id="{63A062E5-FDFE-2A41-9EAF-9CD2A602C00A}" type="slidenum">
              <a:rPr lang="en-US" smtClean="0"/>
              <a:t>20</a:t>
            </a:fld>
            <a:endParaRPr lang="en-US"/>
          </a:p>
        </p:txBody>
      </p:sp>
    </p:spTree>
    <p:extLst>
      <p:ext uri="{BB962C8B-B14F-4D97-AF65-F5344CB8AC3E}">
        <p14:creationId xmlns:p14="http://schemas.microsoft.com/office/powerpoint/2010/main" val="2845589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high levels of gender inequality in the North East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North East Women’s Network said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‘shock absorbers’: they go without to protect their children from the worst effects of poverty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24</a:t>
            </a:fld>
            <a:endParaRPr lang="en-US"/>
          </a:p>
        </p:txBody>
      </p:sp>
    </p:spTree>
    <p:extLst>
      <p:ext uri="{BB962C8B-B14F-4D97-AF65-F5344CB8AC3E}">
        <p14:creationId xmlns:p14="http://schemas.microsoft.com/office/powerpoint/2010/main" val="772152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final slide describes the women’s budget group quote purse to wallet quote campaign–in order to make social Security payments more efficient, instead of paying some of the money to the woman in some of the man all the payments were to be made to a single claimants –in this campaign the proposal was to play all tax credit to the main earner. We successfully campaigned to have child tax credits paid to the main </a:t>
            </a:r>
            <a:r>
              <a:rPr lang="en-US" dirty="0" err="1"/>
              <a:t>carer</a:t>
            </a:r>
            <a:r>
              <a:rPr lang="en-US" dirty="0"/>
              <a:t>– which was usually the woman.</a:t>
            </a:r>
          </a:p>
        </p:txBody>
      </p:sp>
      <p:sp>
        <p:nvSpPr>
          <p:cNvPr id="4" name="Slide Number Placeholder 3"/>
          <p:cNvSpPr>
            <a:spLocks noGrp="1"/>
          </p:cNvSpPr>
          <p:nvPr>
            <p:ph type="sldNum" sz="quarter" idx="5"/>
          </p:nvPr>
        </p:nvSpPr>
        <p:spPr/>
        <p:txBody>
          <a:bodyPr/>
          <a:lstStyle/>
          <a:p>
            <a:fld id="{63A062E5-FDFE-2A41-9EAF-9CD2A602C00A}" type="slidenum">
              <a:rPr lang="en-US" smtClean="0"/>
              <a:t>25</a:t>
            </a:fld>
            <a:endParaRPr lang="en-US"/>
          </a:p>
        </p:txBody>
      </p:sp>
    </p:spTree>
    <p:extLst>
      <p:ext uri="{BB962C8B-B14F-4D97-AF65-F5344CB8AC3E}">
        <p14:creationId xmlns:p14="http://schemas.microsoft.com/office/powerpoint/2010/main" val="791397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of this lecture….questions….</a:t>
            </a:r>
          </a:p>
        </p:txBody>
      </p:sp>
      <p:sp>
        <p:nvSpPr>
          <p:cNvPr id="4" name="Slide Number Placeholder 3"/>
          <p:cNvSpPr>
            <a:spLocks noGrp="1"/>
          </p:cNvSpPr>
          <p:nvPr>
            <p:ph type="sldNum" sz="quarter" idx="5"/>
          </p:nvPr>
        </p:nvSpPr>
        <p:spPr/>
        <p:txBody>
          <a:bodyPr/>
          <a:lstStyle/>
          <a:p>
            <a:fld id="{63A062E5-FDFE-2A41-9EAF-9CD2A602C00A}" type="slidenum">
              <a:rPr lang="en-US" smtClean="0"/>
              <a:t>27</a:t>
            </a:fld>
            <a:endParaRPr lang="en-US"/>
          </a:p>
        </p:txBody>
      </p:sp>
    </p:spTree>
    <p:extLst>
      <p:ext uri="{BB962C8B-B14F-4D97-AF65-F5344CB8AC3E}">
        <p14:creationId xmlns:p14="http://schemas.microsoft.com/office/powerpoint/2010/main" val="1638563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Outside the law courts in London</a:t>
            </a:r>
          </a:p>
          <a:p>
            <a:r>
              <a:rPr lang="en-GB" sz="1200" dirty="0">
                <a:solidFill>
                  <a:srgbClr val="C00000"/>
                </a:solidFill>
              </a:rPr>
              <a:t>of the June 2010 emergency budget</a:t>
            </a:r>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29</a:t>
            </a:fld>
            <a:endParaRPr lang="en-US"/>
          </a:p>
        </p:txBody>
      </p:sp>
    </p:spTree>
    <p:extLst>
      <p:ext uri="{BB962C8B-B14F-4D97-AF65-F5344CB8AC3E}">
        <p14:creationId xmlns:p14="http://schemas.microsoft.com/office/powerpoint/2010/main" val="2872934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Can be justified by wider aims </a:t>
            </a:r>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31</a:t>
            </a:fld>
            <a:endParaRPr lang="en-US"/>
          </a:p>
        </p:txBody>
      </p:sp>
    </p:spTree>
    <p:extLst>
      <p:ext uri="{BB962C8B-B14F-4D97-AF65-F5344CB8AC3E}">
        <p14:creationId xmlns:p14="http://schemas.microsoft.com/office/powerpoint/2010/main" val="2578398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EHRC analysed the budget under section 31 powers</a:t>
            </a:r>
          </a:p>
        </p:txBody>
      </p:sp>
      <p:sp>
        <p:nvSpPr>
          <p:cNvPr id="4" name="Slide Number Placeholder 3"/>
          <p:cNvSpPr>
            <a:spLocks noGrp="1"/>
          </p:cNvSpPr>
          <p:nvPr>
            <p:ph type="sldNum" sz="quarter" idx="5"/>
          </p:nvPr>
        </p:nvSpPr>
        <p:spPr/>
        <p:txBody>
          <a:bodyPr/>
          <a:lstStyle/>
          <a:p>
            <a:fld id="{63A062E5-FDFE-2A41-9EAF-9CD2A602C00A}" type="slidenum">
              <a:rPr lang="en-US" smtClean="0"/>
              <a:t>34</a:t>
            </a:fld>
            <a:endParaRPr lang="en-US"/>
          </a:p>
        </p:txBody>
      </p:sp>
    </p:spTree>
    <p:extLst>
      <p:ext uri="{BB962C8B-B14F-4D97-AF65-F5344CB8AC3E}">
        <p14:creationId xmlns:p14="http://schemas.microsoft.com/office/powerpoint/2010/main" val="2620828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worked on the tools for GRB  over the last two weeks.</a:t>
            </a:r>
          </a:p>
          <a:p>
            <a:r>
              <a:rPr lang="en-US" dirty="0"/>
              <a:t>This final day – these two sessions I’m going to talk about to advance feminist activism and women’s rights</a:t>
            </a:r>
          </a:p>
          <a:p>
            <a:endParaRPr lang="en-US" dirty="0"/>
          </a:p>
          <a:p>
            <a:r>
              <a:rPr lang="en-GB" sz="1200" dirty="0"/>
              <a:t>Lecture 1 background on the history and role of the WBG work on annual budget analysis and influencing  HMT and parliamentarians. How Gender Responsive Budgeting has been used globally.  Barriers and opportunities. A practical example: tax credits - purse to wallet campaign - success in changing fiscal policy. </a:t>
            </a:r>
          </a:p>
          <a:p>
            <a:r>
              <a:rPr lang="en-GB" sz="1200" dirty="0"/>
              <a:t> </a:t>
            </a:r>
          </a:p>
          <a:p>
            <a:r>
              <a:rPr lang="en-GB" sz="1200" dirty="0"/>
              <a:t>Lecture 2 2 case studies from the UK:</a:t>
            </a:r>
          </a:p>
          <a:p>
            <a:r>
              <a:rPr lang="en-GB" sz="1200" dirty="0"/>
              <a:t>1.the Judicial review of 2010 UK state budget and EHRC section 31 review of 2010 spending review</a:t>
            </a:r>
          </a:p>
          <a:p>
            <a:r>
              <a:rPr lang="en-GB" sz="1200" dirty="0"/>
              <a:t>2. Costing Violence Against Women and Girls - funding Rape crisis centres  out of the victim’s levy (success in influencing fiscal policy)</a:t>
            </a:r>
            <a:br>
              <a:rPr lang="en-GB" sz="1200" dirty="0"/>
            </a:br>
            <a:endParaRPr lang="en-GB" sz="1200" dirty="0"/>
          </a:p>
          <a:p>
            <a:r>
              <a:rPr lang="en-GB" sz="1200" dirty="0"/>
              <a:t>3. 3)  Learning objectives: (gender analytical skills and knowledge expected to be achieved by the fellows)</a:t>
            </a:r>
          </a:p>
          <a:p>
            <a:r>
              <a:rPr lang="en-GB" sz="1200" dirty="0"/>
              <a:t>At the end of the sessions, the student is expected to:</a:t>
            </a:r>
          </a:p>
          <a:p>
            <a:r>
              <a:rPr lang="en-GB" sz="1200" dirty="0"/>
              <a:t>- understand the history of gender responsive budgeting in the UK</a:t>
            </a:r>
          </a:p>
          <a:p>
            <a:r>
              <a:rPr lang="en-GB" sz="1200" dirty="0"/>
              <a:t>- Identify three examples of how UK fiscal policy has been changed through gender budgetary analysis (purse to wallet campaign, judicial review of 2010 UK state budget and EHRC section 31 review of 2010 spending review, Violence Against Women and Girls: funding Rape crisis centres out of the victim’s levy</a:t>
            </a:r>
          </a:p>
          <a:p>
            <a:r>
              <a:rPr lang="en-GB" sz="1200" dirty="0"/>
              <a:t>- Understand how the law has been used to change fiscal policy on women’s rights</a:t>
            </a:r>
          </a:p>
          <a:p>
            <a:r>
              <a:rPr lang="en-GB" sz="1200" dirty="0"/>
              <a:t>- Understand the key data requirements for producing gender responsive budget analysis</a:t>
            </a:r>
          </a:p>
          <a:p>
            <a:r>
              <a:rPr lang="en-GB" sz="1200" dirty="0"/>
              <a:t>- Understand the practical application of gender responsive budgeting tools to women’s rights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2</a:t>
            </a:fld>
            <a:endParaRPr lang="en-US"/>
          </a:p>
        </p:txBody>
      </p:sp>
    </p:spTree>
    <p:extLst>
      <p:ext uri="{BB962C8B-B14F-4D97-AF65-F5344CB8AC3E}">
        <p14:creationId xmlns:p14="http://schemas.microsoft.com/office/powerpoint/2010/main" val="1713493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That’s the good stuff – then they identified the challenges</a:t>
            </a:r>
          </a:p>
        </p:txBody>
      </p:sp>
      <p:sp>
        <p:nvSpPr>
          <p:cNvPr id="4" name="Slide Number Placeholder 3"/>
          <p:cNvSpPr>
            <a:spLocks noGrp="1"/>
          </p:cNvSpPr>
          <p:nvPr>
            <p:ph type="sldNum" sz="quarter" idx="5"/>
          </p:nvPr>
        </p:nvSpPr>
        <p:spPr/>
        <p:txBody>
          <a:bodyPr/>
          <a:lstStyle/>
          <a:p>
            <a:fld id="{63A062E5-FDFE-2A41-9EAF-9CD2A602C00A}" type="slidenum">
              <a:rPr lang="en-US" smtClean="0"/>
              <a:t>36</a:t>
            </a:fld>
            <a:endParaRPr lang="en-US"/>
          </a:p>
        </p:txBody>
      </p:sp>
    </p:spTree>
    <p:extLst>
      <p:ext uri="{BB962C8B-B14F-4D97-AF65-F5344CB8AC3E}">
        <p14:creationId xmlns:p14="http://schemas.microsoft.com/office/powerpoint/2010/main" val="1106559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Many decisions involved gathering information and analysis from several departments. Recent case law has made it clear that public bodies must pay due regard to equality, not only in the final policy decision, but to some extent in the process leading up to that decision.  Some decisions by the chancellor rested on a series of interlocking assumptions, some of which were not the responsibility of HM Treasury itself. Some proposals were made in anticipation of future detailed decisions which might formally be regarded as the province of individual government departments. Yet others were </a:t>
            </a:r>
            <a:r>
              <a:rPr lang="en-GB" i="1" dirty="0"/>
              <a:t>de facto</a:t>
            </a:r>
            <a:r>
              <a:rPr lang="en-GB" dirty="0"/>
              <a:t> shared decisions. Against this complex background it appeared to us that it was not always clear who should be responsible for which aspects of certain decisions, at what point the equality effects needed to be set out explicitly, and by whom.</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37</a:t>
            </a:fld>
            <a:endParaRPr lang="en-US"/>
          </a:p>
        </p:txBody>
      </p:sp>
    </p:spTree>
    <p:extLst>
      <p:ext uri="{BB962C8B-B14F-4D97-AF65-F5344CB8AC3E}">
        <p14:creationId xmlns:p14="http://schemas.microsoft.com/office/powerpoint/2010/main" val="8122401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Many decisions involved gathering information and analysis from several departments. Recent case law has made it clear that public bodies must pay due regard to equality, not only in the final policy decision, but to some extent in the process leading up to that decision.  Some decisions by the chancellor rested on a series of interlocking assumptions, some of which were not the responsibility of HM Treasury itself. Some proposals were made in anticipation of future detailed decisions which might formally be regarded as the province of individual government departments. Yet others were </a:t>
            </a:r>
            <a:r>
              <a:rPr lang="en-GB" i="1" dirty="0"/>
              <a:t>de facto</a:t>
            </a:r>
            <a:r>
              <a:rPr lang="en-GB" dirty="0"/>
              <a:t> shared decisions. Against this complex background it appeared to us that it was not always clear who should be responsible for which aspects of certain decisions, at what point the equality effects needed to be set out explicitly, and by whom.</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38</a:t>
            </a:fld>
            <a:endParaRPr lang="en-US"/>
          </a:p>
        </p:txBody>
      </p:sp>
    </p:spTree>
    <p:extLst>
      <p:ext uri="{BB962C8B-B14F-4D97-AF65-F5344CB8AC3E}">
        <p14:creationId xmlns:p14="http://schemas.microsoft.com/office/powerpoint/2010/main" val="452323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kern="1200" dirty="0">
                <a:solidFill>
                  <a:schemeClr val="tx1"/>
                </a:solidFill>
                <a:effectLst/>
                <a:latin typeface="+mn-lt"/>
                <a:ea typeface="+mn-ea"/>
                <a:cs typeface="+mn-cs"/>
              </a:rPr>
              <a:t>Introduction of a household benefits cap</a:t>
            </a:r>
            <a:r>
              <a:rPr lang="en-GB" sz="1200" kern="1200" dirty="0">
                <a:solidFill>
                  <a:schemeClr val="tx1"/>
                </a:solidFill>
                <a:effectLst/>
                <a:latin typeface="+mn-lt"/>
                <a:ea typeface="+mn-ea"/>
                <a:cs typeface="+mn-cs"/>
              </a:rPr>
              <a:t> – there is no evidence of any gender analysis or equality screening of the measure provided to HM Treasury ministers prior to the announcement of the measure on 4 October. </a:t>
            </a:r>
          </a:p>
          <a:p>
            <a:pPr lvl="1"/>
            <a:r>
              <a:rPr lang="en-GB" sz="1200" b="1" kern="1200" dirty="0">
                <a:solidFill>
                  <a:schemeClr val="tx1"/>
                </a:solidFill>
                <a:effectLst/>
                <a:latin typeface="+mn-lt"/>
                <a:ea typeface="+mn-ea"/>
                <a:cs typeface="+mn-cs"/>
              </a:rPr>
              <a:t>Bus Service Operators Grant (BSOG) </a:t>
            </a:r>
            <a:r>
              <a:rPr lang="en-GB" sz="1200" kern="1200" dirty="0">
                <a:solidFill>
                  <a:schemeClr val="tx1"/>
                </a:solidFill>
                <a:effectLst/>
                <a:latin typeface="+mn-lt"/>
                <a:ea typeface="+mn-ea"/>
                <a:cs typeface="+mn-cs"/>
              </a:rPr>
              <a:t>– the potential impact on people with disabilities was not included in the advice provided to HM Treasury ministers. </a:t>
            </a:r>
          </a:p>
          <a:p>
            <a:pPr lvl="1"/>
            <a:r>
              <a:rPr lang="en-GB" sz="1200" b="1" kern="1200" dirty="0">
                <a:solidFill>
                  <a:schemeClr val="tx1"/>
                </a:solidFill>
                <a:effectLst/>
                <a:latin typeface="+mn-lt"/>
                <a:ea typeface="+mn-ea"/>
                <a:cs typeface="+mn-cs"/>
              </a:rPr>
              <a:t>Replacing Education Maintenance Allowance with local discretionary funds</a:t>
            </a:r>
            <a:r>
              <a:rPr lang="en-GB" sz="1200" kern="1200" dirty="0">
                <a:solidFill>
                  <a:schemeClr val="tx1"/>
                </a:solidFill>
                <a:effectLst/>
                <a:latin typeface="+mn-lt"/>
                <a:ea typeface="+mn-ea"/>
                <a:cs typeface="+mn-cs"/>
              </a:rPr>
              <a:t> – there was no reference to ethnicity, disability or gender in information provided to HM Treasury ministers. </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39</a:t>
            </a:fld>
            <a:endParaRPr lang="en-US"/>
          </a:p>
        </p:txBody>
      </p:sp>
    </p:spTree>
    <p:extLst>
      <p:ext uri="{BB962C8B-B14F-4D97-AF65-F5344CB8AC3E}">
        <p14:creationId xmlns:p14="http://schemas.microsoft.com/office/powerpoint/2010/main" val="1461979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further formal action is not appropriate and the public interest would be better served by developing a programme of action with HM Treasury to ensure they are fully in accord with the requirements of the duties in future.</a:t>
            </a:r>
          </a:p>
          <a:p>
            <a:r>
              <a:rPr lang="en-GB" sz="1200" kern="1200" dirty="0">
                <a:solidFill>
                  <a:schemeClr val="tx1"/>
                </a:solidFill>
                <a:effectLst/>
                <a:latin typeface="+mn-lt"/>
                <a:ea typeface="+mn-ea"/>
                <a:cs typeface="+mn-cs"/>
              </a:rPr>
              <a:t>The Commission believes that future compliance and good practice in cross-government Spending Reviews could be better assured by: </a:t>
            </a:r>
          </a:p>
          <a:p>
            <a:pPr lvl="0"/>
            <a:r>
              <a:rPr lang="en-GB" sz="1200" kern="1200" dirty="0">
                <a:solidFill>
                  <a:schemeClr val="tx1"/>
                </a:solidFill>
                <a:effectLst/>
                <a:latin typeface="+mn-lt"/>
                <a:ea typeface="+mn-ea"/>
                <a:cs typeface="+mn-cs"/>
              </a:rPr>
              <a:t>Greater transparency, including clear HM Treasury guidance on data and analytical requirements for the whole of government.</a:t>
            </a:r>
          </a:p>
          <a:p>
            <a:pPr lvl="0"/>
            <a:r>
              <a:rPr lang="en-GB" sz="1200" kern="1200" dirty="0">
                <a:solidFill>
                  <a:schemeClr val="tx1"/>
                </a:solidFill>
                <a:effectLst/>
                <a:latin typeface="+mn-lt"/>
                <a:ea typeface="+mn-ea"/>
                <a:cs typeface="+mn-cs"/>
              </a:rPr>
              <a:t>Common rules to allow easier sharing of equality data within government, such as standardised data collection rules.</a:t>
            </a:r>
          </a:p>
          <a:p>
            <a:pPr lvl="0"/>
            <a:r>
              <a:rPr lang="en-GB" sz="1200" kern="1200" dirty="0">
                <a:solidFill>
                  <a:schemeClr val="tx1"/>
                </a:solidFill>
                <a:effectLst/>
                <a:latin typeface="+mn-lt"/>
                <a:ea typeface="+mn-ea"/>
                <a:cs typeface="+mn-cs"/>
              </a:rPr>
              <a:t>Authoritative sources of advice and support for government departments on equality impact analysis.</a:t>
            </a:r>
          </a:p>
          <a:p>
            <a:pPr lvl="0"/>
            <a:r>
              <a:rPr lang="en-GB" sz="1200" kern="1200" dirty="0">
                <a:solidFill>
                  <a:schemeClr val="tx1"/>
                </a:solidFill>
                <a:effectLst/>
                <a:latin typeface="+mn-lt"/>
                <a:ea typeface="+mn-ea"/>
                <a:cs typeface="+mn-cs"/>
              </a:rPr>
              <a:t>The development of a common model of analysis to predict the likely equality effects of policy.</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government should also consider:</a:t>
            </a:r>
          </a:p>
          <a:p>
            <a:pPr lvl="0"/>
            <a:r>
              <a:rPr lang="en-GB" sz="1200" kern="1200" dirty="0">
                <a:solidFill>
                  <a:schemeClr val="tx1"/>
                </a:solidFill>
                <a:effectLst/>
                <a:latin typeface="+mn-lt"/>
                <a:ea typeface="+mn-ea"/>
                <a:cs typeface="+mn-cs"/>
              </a:rPr>
              <a:t>A single point of government responsible for monitoring and assessing the cumulative impact of future Spending Reviews and budgets. </a:t>
            </a:r>
          </a:p>
          <a:p>
            <a:pPr lvl="0"/>
            <a:r>
              <a:rPr lang="en-GB" sz="1200" kern="1200" dirty="0">
                <a:solidFill>
                  <a:schemeClr val="tx1"/>
                </a:solidFill>
                <a:effectLst/>
                <a:latin typeface="+mn-lt"/>
                <a:ea typeface="+mn-ea"/>
                <a:cs typeface="+mn-cs"/>
              </a:rPr>
              <a:t>Independent and authoritative equality analysis of public spending policies. Since this task would conflict with the Commission's statutory role to monitor and assess non-compliance with the PSED, this role might be undertaken by a body such as the Social Mobility and Child Poverty Commission.</a:t>
            </a:r>
          </a:p>
          <a:p>
            <a:r>
              <a:rPr lang="en-GB" sz="1200" kern="1200" dirty="0">
                <a:solidFill>
                  <a:schemeClr val="tx1"/>
                </a:solidFill>
                <a:effectLst/>
                <a:latin typeface="+mn-lt"/>
                <a:ea typeface="+mn-ea"/>
                <a:cs typeface="+mn-cs"/>
              </a:rPr>
              <a:t>The Commission will also work with HM Treasury and other government departments to ensure that the impact of the 2010 Spending Review on protected groups is understood as the measures are rolled out over the next two to three years.</a:t>
            </a:r>
          </a:p>
          <a:p>
            <a:pPr lvl="1"/>
            <a:r>
              <a:rPr lang="en-GB"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40</a:t>
            </a:fld>
            <a:endParaRPr lang="en-US"/>
          </a:p>
        </p:txBody>
      </p:sp>
    </p:spTree>
    <p:extLst>
      <p:ext uri="{BB962C8B-B14F-4D97-AF65-F5344CB8AC3E}">
        <p14:creationId xmlns:p14="http://schemas.microsoft.com/office/powerpoint/2010/main" val="447438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questions before we move on to the next case study</a:t>
            </a:r>
          </a:p>
        </p:txBody>
      </p:sp>
      <p:sp>
        <p:nvSpPr>
          <p:cNvPr id="4" name="Slide Number Placeholder 3"/>
          <p:cNvSpPr>
            <a:spLocks noGrp="1"/>
          </p:cNvSpPr>
          <p:nvPr>
            <p:ph type="sldNum" sz="quarter" idx="5"/>
          </p:nvPr>
        </p:nvSpPr>
        <p:spPr/>
        <p:txBody>
          <a:bodyPr/>
          <a:lstStyle/>
          <a:p>
            <a:fld id="{63A062E5-FDFE-2A41-9EAF-9CD2A602C00A}" type="slidenum">
              <a:rPr lang="en-US" smtClean="0"/>
              <a:t>41</a:t>
            </a:fld>
            <a:endParaRPr lang="en-US"/>
          </a:p>
        </p:txBody>
      </p:sp>
    </p:spTree>
    <p:extLst>
      <p:ext uri="{BB962C8B-B14F-4D97-AF65-F5344CB8AC3E}">
        <p14:creationId xmlns:p14="http://schemas.microsoft.com/office/powerpoint/2010/main" val="2944432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UK is a signatory to all the UN conventions that call for violence to be eliminated–they were leading players in designing the SDG is, particularly STG five commits all states to eliminate violence against women and girls–they have repeatedly committed to ratifying the Istanbul Convention–are those against violence are pretty good–but our arguments that these commitments were not being implemented effectively– And our ethical case that violence against women and girls is wrong proved quite ineffective over many years. The argument that eliminating violence will save money has been more effective, demonstrating the impact of gender responsive budgeting Analysis</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42</a:t>
            </a:fld>
            <a:endParaRPr lang="en-US"/>
          </a:p>
        </p:txBody>
      </p:sp>
    </p:spTree>
    <p:extLst>
      <p:ext uri="{BB962C8B-B14F-4D97-AF65-F5344CB8AC3E}">
        <p14:creationId xmlns:p14="http://schemas.microsoft.com/office/powerpoint/2010/main" val="3478468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43</a:t>
            </a:fld>
            <a:endParaRPr lang="en-US"/>
          </a:p>
        </p:txBody>
      </p:sp>
    </p:spTree>
    <p:extLst>
      <p:ext uri="{BB962C8B-B14F-4D97-AF65-F5344CB8AC3E}">
        <p14:creationId xmlns:p14="http://schemas.microsoft.com/office/powerpoint/2010/main" val="1194867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44</a:t>
            </a:fld>
            <a:endParaRPr lang="en-US"/>
          </a:p>
        </p:txBody>
      </p:sp>
    </p:spTree>
    <p:extLst>
      <p:ext uri="{BB962C8B-B14F-4D97-AF65-F5344CB8AC3E}">
        <p14:creationId xmlns:p14="http://schemas.microsoft.com/office/powerpoint/2010/main" val="1071381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45</a:t>
            </a:fld>
            <a:endParaRPr lang="en-US"/>
          </a:p>
        </p:txBody>
      </p:sp>
    </p:spTree>
    <p:extLst>
      <p:ext uri="{BB962C8B-B14F-4D97-AF65-F5344CB8AC3E}">
        <p14:creationId xmlns:p14="http://schemas.microsoft.com/office/powerpoint/2010/main" val="91172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aim of today’s lecture is to look at and understand how GRB can be used practically. We’ll look briefly at examples around the world but the </a:t>
            </a:r>
            <a:r>
              <a:rPr lang="en-US" dirty="0" err="1"/>
              <a:t>mani</a:t>
            </a:r>
            <a:r>
              <a:rPr lang="en-US" dirty="0"/>
              <a:t> focus will be an </a:t>
            </a:r>
            <a:r>
              <a:rPr lang="en-US" dirty="0" err="1"/>
              <a:t>indepth</a:t>
            </a:r>
            <a:r>
              <a:rPr lang="en-US" dirty="0"/>
              <a:t> look at what’s happened in the UK. </a:t>
            </a:r>
          </a:p>
          <a:p>
            <a:r>
              <a:rPr lang="en-US" dirty="0"/>
              <a:t>Not unmitigated joy  - success and failure..</a:t>
            </a:r>
          </a:p>
        </p:txBody>
      </p:sp>
      <p:sp>
        <p:nvSpPr>
          <p:cNvPr id="4" name="Slide Number Placeholder 3"/>
          <p:cNvSpPr>
            <a:spLocks noGrp="1"/>
          </p:cNvSpPr>
          <p:nvPr>
            <p:ph type="sldNum" sz="quarter" idx="5"/>
          </p:nvPr>
        </p:nvSpPr>
        <p:spPr/>
        <p:txBody>
          <a:bodyPr/>
          <a:lstStyle/>
          <a:p>
            <a:fld id="{63A062E5-FDFE-2A41-9EAF-9CD2A602C00A}" type="slidenum">
              <a:rPr lang="en-US" smtClean="0"/>
              <a:t>3</a:t>
            </a:fld>
            <a:endParaRPr lang="en-US"/>
          </a:p>
        </p:txBody>
      </p:sp>
    </p:spTree>
    <p:extLst>
      <p:ext uri="{BB962C8B-B14F-4D97-AF65-F5344CB8AC3E}">
        <p14:creationId xmlns:p14="http://schemas.microsoft.com/office/powerpoint/2010/main" val="3029935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key change here was in recognition that the UK government puts a cap on the number of violent incidents that are counted – a maximum of five are recorded,(This is for statistical rather than policing purposes) by removing this artificial, cap which disproportionately effects domestic violence victims, it drove up the costs</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48</a:t>
            </a:fld>
            <a:endParaRPr lang="en-US"/>
          </a:p>
        </p:txBody>
      </p:sp>
    </p:spTree>
    <p:extLst>
      <p:ext uri="{BB962C8B-B14F-4D97-AF65-F5344CB8AC3E}">
        <p14:creationId xmlns:p14="http://schemas.microsoft.com/office/powerpoint/2010/main" val="8471616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key change here was in recognition that the UK government puts a cap on the number of violent incidents that are counted – a maximum of five are recorded,(This is for statistical rather than policing purposes) by removing this artificial, cap which disproportionately effects domestic violence victims, it drove up the costs</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49</a:t>
            </a:fld>
            <a:endParaRPr lang="en-US"/>
          </a:p>
        </p:txBody>
      </p:sp>
    </p:spTree>
    <p:extLst>
      <p:ext uri="{BB962C8B-B14F-4D97-AF65-F5344CB8AC3E}">
        <p14:creationId xmlns:p14="http://schemas.microsoft.com/office/powerpoint/2010/main" val="915847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key change here was in recognition that the UK government puts a cap on the number of violent incidents that are counted – a maximum of five are recorded,(This is for statistical rather than policing purposes) by removing this artificial, cap which disproportionately effects domestic violence victims, it drove up the costs</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50</a:t>
            </a:fld>
            <a:endParaRPr lang="en-US"/>
          </a:p>
        </p:txBody>
      </p:sp>
    </p:spTree>
    <p:extLst>
      <p:ext uri="{BB962C8B-B14F-4D97-AF65-F5344CB8AC3E}">
        <p14:creationId xmlns:p14="http://schemas.microsoft.com/office/powerpoint/2010/main" val="2889499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key change here was in recognition that the UK government puts a cap on the number of violent incidents that are counted – a maximum of five are recorded,(This is for statistical rather than policing purposes) by removing this artificial, cap which disproportionately effects domestic violence victims, it drove up the costs</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51</a:t>
            </a:fld>
            <a:endParaRPr lang="en-US"/>
          </a:p>
        </p:txBody>
      </p:sp>
    </p:spTree>
    <p:extLst>
      <p:ext uri="{BB962C8B-B14F-4D97-AF65-F5344CB8AC3E}">
        <p14:creationId xmlns:p14="http://schemas.microsoft.com/office/powerpoint/2010/main" val="37828982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54</a:t>
            </a:fld>
            <a:endParaRPr lang="en-US"/>
          </a:p>
        </p:txBody>
      </p:sp>
    </p:spTree>
    <p:extLst>
      <p:ext uri="{BB962C8B-B14F-4D97-AF65-F5344CB8AC3E}">
        <p14:creationId xmlns:p14="http://schemas.microsoft.com/office/powerpoint/2010/main" val="10433642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in the year ending 31 March 2017, domestic abuse is estimated to have cost over £66 billion in England and Wales (Table 1). </a:t>
            </a:r>
          </a:p>
          <a:p>
            <a:r>
              <a:rPr lang="en-US" dirty="0"/>
              <a:t>The biggest component of the estimated cost is the physical and emotional harms incurred by victims (£47 billion), particularly the emotional harms (the fear, anxiety and depression experienced by victims as a result of domestic abuse), which 6 account for the overwhelming majority of the overall costs. The cost to the economy is also considerable, with an estimated £14 billion arising from lost output due to time off work and reduced productivity as a consequence of domestic abuse. Some of the cost will be borne by Government such as the costs to health services (£2.3 billion) and the police (£1.3 billion). Some of the cost of victim services will also fall to Government, such as housing costs </a:t>
            </a:r>
            <a:r>
              <a:rPr lang="en-US" dirty="0" err="1"/>
              <a:t>totalling</a:t>
            </a:r>
            <a:r>
              <a:rPr lang="en-US" dirty="0"/>
              <a:t> £550 million, which includes temporary housing, homelessness services and repairs and maintenance. Victim services costs also include expenditure by charities and the time given up by volunteers to support victims.</a:t>
            </a:r>
          </a:p>
        </p:txBody>
      </p:sp>
      <p:sp>
        <p:nvSpPr>
          <p:cNvPr id="4" name="Slide Number Placeholder 3"/>
          <p:cNvSpPr>
            <a:spLocks noGrp="1"/>
          </p:cNvSpPr>
          <p:nvPr>
            <p:ph type="sldNum" sz="quarter" idx="5"/>
          </p:nvPr>
        </p:nvSpPr>
        <p:spPr/>
        <p:txBody>
          <a:bodyPr/>
          <a:lstStyle/>
          <a:p>
            <a:fld id="{63A062E5-FDFE-2A41-9EAF-9CD2A602C00A}" type="slidenum">
              <a:rPr lang="en-US" smtClean="0"/>
              <a:t>60</a:t>
            </a:fld>
            <a:endParaRPr lang="en-US"/>
          </a:p>
        </p:txBody>
      </p:sp>
    </p:spTree>
    <p:extLst>
      <p:ext uri="{BB962C8B-B14F-4D97-AF65-F5344CB8AC3E}">
        <p14:creationId xmlns:p14="http://schemas.microsoft.com/office/powerpoint/2010/main" val="12969981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again a very small amounts spent in prevention work and costs in anticipation</a:t>
            </a:r>
          </a:p>
          <a:p>
            <a:r>
              <a:rPr lang="en-US" dirty="0"/>
              <a:t>A key problem for us has been persuading the parts of government that should be undertaking prevention work(e.g. education) to make an investment that they will see no benefit from– Other parts of government like the criminal justice system Will make the savings. This is why there has to be a strategic, </a:t>
            </a:r>
            <a:r>
              <a:rPr lang="en-US" dirty="0" err="1"/>
              <a:t>co-ordinated</a:t>
            </a:r>
            <a:r>
              <a:rPr lang="en-US" dirty="0"/>
              <a:t> cross government approach</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62</a:t>
            </a:fld>
            <a:endParaRPr lang="en-US"/>
          </a:p>
        </p:txBody>
      </p:sp>
    </p:spTree>
    <p:extLst>
      <p:ext uri="{BB962C8B-B14F-4D97-AF65-F5344CB8AC3E}">
        <p14:creationId xmlns:p14="http://schemas.microsoft.com/office/powerpoint/2010/main" val="6712908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self-completion on tablet computers allows respondents to answer sensitive questions, gives confidence in privacy/confidentiality</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63</a:t>
            </a:fld>
            <a:endParaRPr lang="en-US"/>
          </a:p>
        </p:txBody>
      </p:sp>
    </p:spTree>
    <p:extLst>
      <p:ext uri="{BB962C8B-B14F-4D97-AF65-F5344CB8AC3E}">
        <p14:creationId xmlns:p14="http://schemas.microsoft.com/office/powerpoint/2010/main" val="26939178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governments investment in services is still pitifully low compared to the overall costs</a:t>
            </a:r>
          </a:p>
          <a:p>
            <a:endParaRPr lang="en-US" dirty="0"/>
          </a:p>
          <a:p>
            <a:r>
              <a:rPr lang="en-US" dirty="0"/>
              <a:t>£66 billion is about 264 billion pesos or around $80 billion </a:t>
            </a:r>
          </a:p>
          <a:p>
            <a:r>
              <a:rPr lang="en-US" dirty="0"/>
              <a:t>The amount invested in prevention is particularly disappointing considering that over a three-year period 600 rapes were reported in UK schools</a:t>
            </a:r>
          </a:p>
          <a:p>
            <a:endParaRPr lang="en-US" dirty="0"/>
          </a:p>
          <a:p>
            <a:r>
              <a:rPr lang="en-US" dirty="0"/>
              <a:t>The use of the victims levy is interesting – a form of hypothecated tax?</a:t>
            </a:r>
          </a:p>
          <a:p>
            <a:r>
              <a:rPr lang="en-US" dirty="0"/>
              <a:t> </a:t>
            </a:r>
          </a:p>
          <a:p>
            <a:endParaRPr lang="en-US" dirty="0"/>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65</a:t>
            </a:fld>
            <a:endParaRPr lang="en-US"/>
          </a:p>
        </p:txBody>
      </p:sp>
    </p:spTree>
    <p:extLst>
      <p:ext uri="{BB962C8B-B14F-4D97-AF65-F5344CB8AC3E}">
        <p14:creationId xmlns:p14="http://schemas.microsoft.com/office/powerpoint/2010/main" val="42124191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Type of offender  - an adult or a youth or an organization</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66</a:t>
            </a:fld>
            <a:endParaRPr lang="en-US"/>
          </a:p>
        </p:txBody>
      </p:sp>
    </p:spTree>
    <p:extLst>
      <p:ext uri="{BB962C8B-B14F-4D97-AF65-F5344CB8AC3E}">
        <p14:creationId xmlns:p14="http://schemas.microsoft.com/office/powerpoint/2010/main" val="3950226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women’s budget group is a good example of how activists and academics can work together effectively on feminist policy initiatives</a:t>
            </a:r>
          </a:p>
          <a:p>
            <a:r>
              <a:rPr lang="en-US" dirty="0"/>
              <a:t>The academics are also commissioned by statutory agencies to evaluate the women’s sector services–this provides valuable independent information about impact, good practice, and costs</a:t>
            </a:r>
          </a:p>
          <a:p>
            <a:r>
              <a:rPr lang="en-US" dirty="0"/>
              <a:t>Sometimes the woman’s sector commissions academics themselves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9CDA18-DFDA-6A43-AEAD-1D9CBC74B38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97586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of this lecture….questions….</a:t>
            </a:r>
          </a:p>
        </p:txBody>
      </p:sp>
      <p:sp>
        <p:nvSpPr>
          <p:cNvPr id="4" name="Slide Number Placeholder 3"/>
          <p:cNvSpPr>
            <a:spLocks noGrp="1"/>
          </p:cNvSpPr>
          <p:nvPr>
            <p:ph type="sldNum" sz="quarter" idx="5"/>
          </p:nvPr>
        </p:nvSpPr>
        <p:spPr/>
        <p:txBody>
          <a:bodyPr/>
          <a:lstStyle/>
          <a:p>
            <a:fld id="{63A062E5-FDFE-2A41-9EAF-9CD2A602C00A}" type="slidenum">
              <a:rPr lang="en-US" smtClean="0"/>
              <a:t>67</a:t>
            </a:fld>
            <a:endParaRPr lang="en-US"/>
          </a:p>
        </p:txBody>
      </p:sp>
    </p:spTree>
    <p:extLst>
      <p:ext uri="{BB962C8B-B14F-4D97-AF65-F5344CB8AC3E}">
        <p14:creationId xmlns:p14="http://schemas.microsoft.com/office/powerpoint/2010/main" val="13209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couple of weeks you been taking a deep dive into some of these tools–would I want to do very quickly is look at examples of how this is being used across the world and some really brief examples from the UK.</a:t>
            </a:r>
          </a:p>
        </p:txBody>
      </p:sp>
      <p:sp>
        <p:nvSpPr>
          <p:cNvPr id="4" name="Slide Number Placeholder 3"/>
          <p:cNvSpPr>
            <a:spLocks noGrp="1"/>
          </p:cNvSpPr>
          <p:nvPr>
            <p:ph type="sldNum" sz="quarter" idx="5"/>
          </p:nvPr>
        </p:nvSpPr>
        <p:spPr/>
        <p:txBody>
          <a:bodyPr/>
          <a:lstStyle/>
          <a:p>
            <a:fld id="{63A062E5-FDFE-2A41-9EAF-9CD2A602C00A}" type="slidenum">
              <a:rPr lang="en-US" smtClean="0"/>
              <a:t>9</a:t>
            </a:fld>
            <a:endParaRPr lang="en-US"/>
          </a:p>
        </p:txBody>
      </p:sp>
    </p:spTree>
    <p:extLst>
      <p:ext uri="{BB962C8B-B14F-4D97-AF65-F5344CB8AC3E}">
        <p14:creationId xmlns:p14="http://schemas.microsoft.com/office/powerpoint/2010/main" val="1030718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will be even more unfair for women.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(consumption or sales taxes)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UK tax example 2021-22</a:t>
            </a: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although consumption tax exemptions can help mitigate these impacts.</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13</a:t>
            </a:fld>
            <a:endParaRPr lang="en-US"/>
          </a:p>
        </p:txBody>
      </p:sp>
    </p:spTree>
    <p:extLst>
      <p:ext uri="{BB962C8B-B14F-4D97-AF65-F5344CB8AC3E}">
        <p14:creationId xmlns:p14="http://schemas.microsoft.com/office/powerpoint/2010/main" val="380048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14</a:t>
            </a:fld>
            <a:endParaRPr lang="en-US"/>
          </a:p>
        </p:txBody>
      </p:sp>
    </p:spTree>
    <p:extLst>
      <p:ext uri="{BB962C8B-B14F-4D97-AF65-F5344CB8AC3E}">
        <p14:creationId xmlns:p14="http://schemas.microsoft.com/office/powerpoint/2010/main" val="3953218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accent1">
                    <a:lumMod val="50000"/>
                  </a:schemeClr>
                </a:solidFill>
              </a:rPr>
              <a:t>GB can be done at any point of the budget cycle: </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15</a:t>
            </a:fld>
            <a:endParaRPr lang="en-US"/>
          </a:p>
        </p:txBody>
      </p:sp>
    </p:spTree>
    <p:extLst>
      <p:ext uri="{BB962C8B-B14F-4D97-AF65-F5344CB8AC3E}">
        <p14:creationId xmlns:p14="http://schemas.microsoft.com/office/powerpoint/2010/main" val="3153553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accent1">
                    <a:lumMod val="50000"/>
                  </a:schemeClr>
                </a:solidFill>
              </a:rPr>
              <a:t>GB can be done at any point of the budget cycle: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err="1">
                <a:solidFill>
                  <a:schemeClr val="accent1">
                    <a:lumMod val="50000"/>
                  </a:schemeClr>
                </a:solidFill>
              </a:rPr>
              <a:t>Wbg</a:t>
            </a:r>
            <a:r>
              <a:rPr lang="en-GB" sz="1200" dirty="0">
                <a:solidFill>
                  <a:schemeClr val="accent1">
                    <a:lumMod val="50000"/>
                  </a:schemeClr>
                </a:solidFill>
              </a:rPr>
              <a:t> has produced this diagram… you can find this on our website but I wanted to just run through briefly even though it’s difficult to see on the screen. The green circle in the middle is a generic description of the budget cycle… the purple circle in the middle is Government actions on the budget– In the outer circle is the action that civil society organisations can take.</a:t>
            </a:r>
          </a:p>
          <a:p>
            <a:endParaRPr lang="en-US" dirty="0"/>
          </a:p>
        </p:txBody>
      </p:sp>
      <p:sp>
        <p:nvSpPr>
          <p:cNvPr id="4" name="Slide Number Placeholder 3"/>
          <p:cNvSpPr>
            <a:spLocks noGrp="1"/>
          </p:cNvSpPr>
          <p:nvPr>
            <p:ph type="sldNum" sz="quarter" idx="5"/>
          </p:nvPr>
        </p:nvSpPr>
        <p:spPr/>
        <p:txBody>
          <a:bodyPr/>
          <a:lstStyle/>
          <a:p>
            <a:fld id="{63A062E5-FDFE-2A41-9EAF-9CD2A602C00A}" type="slidenum">
              <a:rPr lang="en-US" smtClean="0"/>
              <a:t>16</a:t>
            </a:fld>
            <a:endParaRPr lang="en-US"/>
          </a:p>
        </p:txBody>
      </p:sp>
    </p:spTree>
    <p:extLst>
      <p:ext uri="{BB962C8B-B14F-4D97-AF65-F5344CB8AC3E}">
        <p14:creationId xmlns:p14="http://schemas.microsoft.com/office/powerpoint/2010/main" val="9568608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7" name="Imagen 6" descr="PPT-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37708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7828359"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9370" y="1971234"/>
            <a:ext cx="1202248" cy="144270"/>
          </a:xfrm>
          <a:prstGeom prst="rect">
            <a:avLst/>
          </a:prstGeom>
        </p:spPr>
      </p:pic>
      <p:sp>
        <p:nvSpPr>
          <p:cNvPr id="17" name="Rectangle 16"/>
          <p:cNvSpPr/>
          <p:nvPr/>
        </p:nvSpPr>
        <p:spPr bwMode="ltGray">
          <a:xfrm>
            <a:off x="0" y="609600"/>
            <a:ext cx="7828359"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7939371" y="609600"/>
            <a:ext cx="1202248"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780419-AAF2-D24A-88BE-0ED6D1D4CE55}"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135D42-C6A3-F844-80FB-DDE009E31ECB}" type="slidenum">
              <a:rPr lang="en-US" smtClean="0"/>
              <a:t>‹#›</a:t>
            </a:fld>
            <a:endParaRPr lang="en-US"/>
          </a:p>
        </p:txBody>
      </p:sp>
    </p:spTree>
    <p:extLst>
      <p:ext uri="{BB962C8B-B14F-4D97-AF65-F5344CB8AC3E}">
        <p14:creationId xmlns:p14="http://schemas.microsoft.com/office/powerpoint/2010/main" val="1360698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descr="PPT-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48534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pic>
        <p:nvPicPr>
          <p:cNvPr id="3" name="Imagen 2" descr="PPT-0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4913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pic>
        <p:nvPicPr>
          <p:cNvPr id="2" name="Imagen 1" descr="PPT-0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91162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780419-AAF2-D24A-88BE-0ED6D1D4CE55}"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135D42-C6A3-F844-80FB-DDE009E31ECB}" type="slidenum">
              <a:rPr lang="en-US" smtClean="0"/>
              <a:t>‹#›</a:t>
            </a:fld>
            <a:endParaRPr lang="en-US"/>
          </a:p>
        </p:txBody>
      </p:sp>
    </p:spTree>
    <p:extLst>
      <p:ext uri="{BB962C8B-B14F-4D97-AF65-F5344CB8AC3E}">
        <p14:creationId xmlns:p14="http://schemas.microsoft.com/office/powerpoint/2010/main" val="3406308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Diseño personalizado">
    <p:spTree>
      <p:nvGrpSpPr>
        <p:cNvPr id="1" name=""/>
        <p:cNvGrpSpPr/>
        <p:nvPr/>
      </p:nvGrpSpPr>
      <p:grpSpPr>
        <a:xfrm>
          <a:off x="0" y="0"/>
          <a:ext cx="0" cy="0"/>
          <a:chOff x="0" y="0"/>
          <a:chExt cx="0" cy="0"/>
        </a:xfrm>
      </p:grpSpPr>
      <p:pic>
        <p:nvPicPr>
          <p:cNvPr id="2" name="Imagen 1" descr="PPT-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2289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Diseño personalizado">
    <p:spTree>
      <p:nvGrpSpPr>
        <p:cNvPr id="1" name=""/>
        <p:cNvGrpSpPr/>
        <p:nvPr/>
      </p:nvGrpSpPr>
      <p:grpSpPr>
        <a:xfrm>
          <a:off x="0" y="0"/>
          <a:ext cx="0" cy="0"/>
          <a:chOff x="0" y="0"/>
          <a:chExt cx="0" cy="0"/>
        </a:xfrm>
      </p:grpSpPr>
      <p:pic>
        <p:nvPicPr>
          <p:cNvPr id="2" name="Imagen 1" descr="PPT-1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2289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Diseño personalizado">
    <p:spTree>
      <p:nvGrpSpPr>
        <p:cNvPr id="1" name=""/>
        <p:cNvGrpSpPr/>
        <p:nvPr/>
      </p:nvGrpSpPr>
      <p:grpSpPr>
        <a:xfrm>
          <a:off x="0" y="0"/>
          <a:ext cx="0" cy="0"/>
          <a:chOff x="0" y="0"/>
          <a:chExt cx="0" cy="0"/>
        </a:xfrm>
      </p:grpSpPr>
      <p:pic>
        <p:nvPicPr>
          <p:cNvPr id="2" name="Imagen 1" descr="PPT-17.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66233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Diseño personalizado">
    <p:spTree>
      <p:nvGrpSpPr>
        <p:cNvPr id="1" name=""/>
        <p:cNvGrpSpPr/>
        <p:nvPr/>
      </p:nvGrpSpPr>
      <p:grpSpPr>
        <a:xfrm>
          <a:off x="0" y="0"/>
          <a:ext cx="0" cy="0"/>
          <a:chOff x="0" y="0"/>
          <a:chExt cx="0" cy="0"/>
        </a:xfrm>
      </p:grpSpPr>
      <p:pic>
        <p:nvPicPr>
          <p:cNvPr id="2" name="Imagen 1" descr="PPT-18.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66233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Diseño personalizado">
    <p:spTree>
      <p:nvGrpSpPr>
        <p:cNvPr id="1" name=""/>
        <p:cNvGrpSpPr/>
        <p:nvPr/>
      </p:nvGrpSpPr>
      <p:grpSpPr>
        <a:xfrm>
          <a:off x="0" y="0"/>
          <a:ext cx="0" cy="0"/>
          <a:chOff x="0" y="0"/>
          <a:chExt cx="0" cy="0"/>
        </a:xfrm>
      </p:grpSpPr>
      <p:pic>
        <p:nvPicPr>
          <p:cNvPr id="2" name="Imagen 1" descr="PPT-1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2289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Diseño personalizado">
    <p:spTree>
      <p:nvGrpSpPr>
        <p:cNvPr id="1" name=""/>
        <p:cNvGrpSpPr/>
        <p:nvPr/>
      </p:nvGrpSpPr>
      <p:grpSpPr>
        <a:xfrm>
          <a:off x="0" y="0"/>
          <a:ext cx="0" cy="0"/>
          <a:chOff x="0" y="0"/>
          <a:chExt cx="0" cy="0"/>
        </a:xfrm>
      </p:grpSpPr>
      <p:pic>
        <p:nvPicPr>
          <p:cNvPr id="2" name="Imagen 1" descr="PPT-1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2289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Diseño personalizado">
    <p:spTree>
      <p:nvGrpSpPr>
        <p:cNvPr id="1" name=""/>
        <p:cNvGrpSpPr/>
        <p:nvPr/>
      </p:nvGrpSpPr>
      <p:grpSpPr>
        <a:xfrm>
          <a:off x="0" y="0"/>
          <a:ext cx="0" cy="0"/>
          <a:chOff x="0" y="0"/>
          <a:chExt cx="0" cy="0"/>
        </a:xfrm>
      </p:grpSpPr>
      <p:pic>
        <p:nvPicPr>
          <p:cNvPr id="2" name="Imagen 1" descr="PPT-1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228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Diseño personalizado">
    <p:spTree>
      <p:nvGrpSpPr>
        <p:cNvPr id="1" name=""/>
        <p:cNvGrpSpPr/>
        <p:nvPr/>
      </p:nvGrpSpPr>
      <p:grpSpPr>
        <a:xfrm>
          <a:off x="0" y="0"/>
          <a:ext cx="0" cy="0"/>
          <a:chOff x="0" y="0"/>
          <a:chExt cx="0" cy="0"/>
        </a:xfrm>
      </p:grpSpPr>
      <p:pic>
        <p:nvPicPr>
          <p:cNvPr id="2" name="Imagen 1" descr="PPT-1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2289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799594"/>
      </p:ext>
    </p:extLst>
  </p:cSld>
  <p:clrMap bg1="lt1" tx1="dk1" bg2="lt2" tx2="dk2" accent1="accent1" accent2="accent2" accent3="accent3" accent4="accent4" accent5="accent5" accent6="accent6" hlink="hlink" folHlink="folHlink"/>
  <p:sldLayoutIdLst>
    <p:sldLayoutId id="2147483690" r:id="rId1"/>
    <p:sldLayoutId id="2147483686" r:id="rId2"/>
    <p:sldLayoutId id="2147483687" r:id="rId3"/>
    <p:sldLayoutId id="2147483688" r:id="rId4"/>
    <p:sldLayoutId id="2147483689" r:id="rId5"/>
    <p:sldLayoutId id="2147483682" r:id="rId6"/>
    <p:sldLayoutId id="2147483683" r:id="rId7"/>
    <p:sldLayoutId id="2147483684" r:id="rId8"/>
    <p:sldLayoutId id="2147483685" r:id="rId9"/>
    <p:sldLayoutId id="2147483693"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779548"/>
      </p:ext>
    </p:extLst>
  </p:cSld>
  <p:clrMap bg1="lt1" tx1="dk1" bg2="lt2" tx2="dk2" accent1="accent1" accent2="accent2" accent3="accent3" accent4="accent4" accent5="accent5" accent6="accent6" hlink="hlink" folHlink="folHlink"/>
  <p:sldLayoutIdLst>
    <p:sldLayoutId id="2147483661" r:id="rId1"/>
    <p:sldLayoutId id="2147483676" r:id="rId2"/>
    <p:sldLayoutId id="2147483677" r:id="rId3"/>
    <p:sldLayoutId id="2147483694" r:id="rId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bridge.ids.ac.uk/bridge-publications/reports/document/A55207"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blogs.lse.ac.uk/impactofsocialsciences/2014/10/12/book-review-feminist-activism-womens-rights-and-legal-reform/"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pixabay.com/en/feminist-feminism-woman-s-rights-2923720/"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picserver.org/g/"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churchroadman.blogspot.com/2015/04/bad-people-doing-good-things.html"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flickr.com/photos/11742539@N03/7171877633/"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pixabay.com/en/feminist-feminism-woman-s-rights-292372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ndi.org/sites/default/files/Manual%20for%20Training%20on%20Gender%20Responsive%20Budgeting.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CB0D69-1FE3-D745-84D5-2B50F64382DA}"/>
              </a:ext>
            </a:extLst>
          </p:cNvPr>
          <p:cNvSpPr txBox="1"/>
          <p:nvPr/>
        </p:nvSpPr>
        <p:spPr>
          <a:xfrm>
            <a:off x="119921" y="2503360"/>
            <a:ext cx="8814217" cy="3170099"/>
          </a:xfrm>
          <a:prstGeom prst="rect">
            <a:avLst/>
          </a:prstGeom>
          <a:noFill/>
        </p:spPr>
        <p:txBody>
          <a:bodyPr wrap="square" rtlCol="0">
            <a:spAutoFit/>
          </a:bodyPr>
          <a:lstStyle/>
          <a:p>
            <a:r>
              <a:rPr lang="en-US" sz="4000" dirty="0"/>
              <a:t>The practical ways in which gender can and has been mainstreamed into macroeconomic and fiscal policy using the example of the UK</a:t>
            </a:r>
            <a:br>
              <a:rPr lang="en-GB" sz="4000" b="1" dirty="0"/>
            </a:br>
            <a:endParaRPr lang="en-US" sz="4000" dirty="0"/>
          </a:p>
        </p:txBody>
      </p:sp>
    </p:spTree>
    <p:extLst>
      <p:ext uri="{BB962C8B-B14F-4D97-AF65-F5344CB8AC3E}">
        <p14:creationId xmlns:p14="http://schemas.microsoft.com/office/powerpoint/2010/main" val="4262673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b="1" dirty="0">
              <a:solidFill>
                <a:srgbClr val="7030A0"/>
              </a:solidFill>
            </a:endParaRPr>
          </a:p>
        </p:txBody>
      </p:sp>
      <p:sp>
        <p:nvSpPr>
          <p:cNvPr id="3" name="Content Placeholder 2"/>
          <p:cNvSpPr>
            <a:spLocks noGrp="1"/>
          </p:cNvSpPr>
          <p:nvPr>
            <p:ph idx="1"/>
          </p:nvPr>
        </p:nvSpPr>
        <p:spPr/>
        <p:txBody>
          <a:bodyPr/>
          <a:lstStyle/>
          <a:p>
            <a:pPr marL="0" indent="0">
              <a:buNone/>
            </a:pPr>
            <a:endParaRPr lang="en-GB" dirty="0"/>
          </a:p>
        </p:txBody>
      </p:sp>
      <p:sp>
        <p:nvSpPr>
          <p:cNvPr id="6" name="Rectangle 5">
            <a:extLst>
              <a:ext uri="{FF2B5EF4-FFF2-40B4-BE49-F238E27FC236}">
                <a16:creationId xmlns:a16="http://schemas.microsoft.com/office/drawing/2014/main" id="{8F4547D5-FCE5-E943-8F60-A9EA3BBB0917}"/>
              </a:ext>
            </a:extLst>
          </p:cNvPr>
          <p:cNvSpPr/>
          <p:nvPr/>
        </p:nvSpPr>
        <p:spPr>
          <a:xfrm>
            <a:off x="0" y="0"/>
            <a:ext cx="9144000" cy="6858000"/>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rgbClr val="7030A0"/>
                </a:solidFill>
                <a:latin typeface="Oxfam Headline" pitchFamily="34" charset="0"/>
              </a:rPr>
              <a:t>Gender-aware policy appraisal</a:t>
            </a:r>
            <a:r>
              <a:rPr lang="en-GB" sz="3600" b="1" dirty="0">
                <a:solidFill>
                  <a:srgbClr val="7030A0"/>
                </a:solidFill>
              </a:rPr>
              <a:t> </a:t>
            </a:r>
          </a:p>
          <a:p>
            <a:endParaRPr lang="en-GB" sz="3600" b="1" dirty="0">
              <a:solidFill>
                <a:srgbClr val="7030A0"/>
              </a:solidFill>
            </a:endParaRPr>
          </a:p>
          <a:p>
            <a:r>
              <a:rPr lang="en-US" sz="3600" dirty="0">
                <a:solidFill>
                  <a:schemeClr val="accent1">
                    <a:lumMod val="50000"/>
                  </a:schemeClr>
                </a:solidFill>
              </a:rPr>
              <a:t>How do policies increase or decrease inequalities between women and men?</a:t>
            </a:r>
          </a:p>
          <a:p>
            <a:endParaRPr lang="en-US" sz="3600" dirty="0">
              <a:solidFill>
                <a:schemeClr val="accent1">
                  <a:lumMod val="50000"/>
                </a:schemeClr>
              </a:solidFill>
            </a:endParaRPr>
          </a:p>
          <a:p>
            <a:r>
              <a:rPr lang="en-US" sz="3600" dirty="0">
                <a:solidFill>
                  <a:schemeClr val="accent1">
                    <a:lumMod val="50000"/>
                  </a:schemeClr>
                </a:solidFill>
              </a:rPr>
              <a:t>South Africa: analysis of land reform programme showed women losing out because legislation and customary law deprived them of the right to own property</a:t>
            </a:r>
            <a:r>
              <a:rPr lang="en-US" dirty="0">
                <a:solidFill>
                  <a:schemeClr val="accent1">
                    <a:lumMod val="50000"/>
                  </a:schemeClr>
                </a:solidFill>
              </a:rPr>
              <a:t>.</a:t>
            </a:r>
          </a:p>
        </p:txBody>
      </p:sp>
    </p:spTree>
    <p:extLst>
      <p:ext uri="{BB962C8B-B14F-4D97-AF65-F5344CB8AC3E}">
        <p14:creationId xmlns:p14="http://schemas.microsoft.com/office/powerpoint/2010/main" val="3720208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FFB834">
                <a:alpha val="0"/>
              </a:srgbClr>
            </a:gs>
            <a:gs pos="5000">
              <a:srgbClr val="B3EEFF"/>
            </a:gs>
            <a:gs pos="4998">
              <a:srgbClr val="B3EEFF"/>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76238" y="217488"/>
            <a:ext cx="8767762" cy="6640512"/>
          </a:xfrm>
          <a:solidFill>
            <a:srgbClr val="FFB834"/>
          </a:solidFill>
        </p:spPr>
        <p:txBody>
          <a:bodyPr/>
          <a:lstStyle/>
          <a:p>
            <a:pPr marL="0" indent="0">
              <a:buNone/>
            </a:pPr>
            <a:endParaRPr lang="en-GB" dirty="0"/>
          </a:p>
        </p:txBody>
      </p:sp>
      <p:sp>
        <p:nvSpPr>
          <p:cNvPr id="4" name="Rectangle 3">
            <a:extLst>
              <a:ext uri="{FF2B5EF4-FFF2-40B4-BE49-F238E27FC236}">
                <a16:creationId xmlns:a16="http://schemas.microsoft.com/office/drawing/2014/main" id="{2A716BAC-095B-4C4F-821C-999804BA00B9}"/>
              </a:ext>
            </a:extLst>
          </p:cNvPr>
          <p:cNvSpPr/>
          <p:nvPr/>
        </p:nvSpPr>
        <p:spPr>
          <a:xfrm>
            <a:off x="0" y="0"/>
            <a:ext cx="9144000" cy="6079524"/>
          </a:xfrm>
          <a:prstGeom prst="rect">
            <a:avLst/>
          </a:prstGeom>
          <a:gradFill flip="none" rotWithShape="1">
            <a:gsLst>
              <a:gs pos="2000">
                <a:srgbClr val="FFB834"/>
              </a:gs>
              <a:gs pos="92000">
                <a:srgbClr val="FFB834">
                  <a:tint val="44500"/>
                  <a:satMod val="160000"/>
                  <a:alpha val="0"/>
                  <a:lumMod val="0"/>
                  <a:lumOff val="100000"/>
                </a:srgbClr>
              </a:gs>
              <a:gs pos="98000">
                <a:srgbClr val="97D3D7"/>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rgbClr val="7030A0"/>
                </a:solidFill>
                <a:latin typeface="Oxfam Headline" pitchFamily="34" charset="0"/>
              </a:rPr>
              <a:t>Gender-disaggregated beneficiary assessment</a:t>
            </a:r>
          </a:p>
          <a:p>
            <a:endParaRPr lang="en-GB" sz="3600" dirty="0">
              <a:solidFill>
                <a:schemeClr val="tx1"/>
              </a:solidFill>
            </a:endParaRPr>
          </a:p>
          <a:p>
            <a:r>
              <a:rPr lang="en-GB" sz="3600" dirty="0">
                <a:solidFill>
                  <a:schemeClr val="tx1"/>
                </a:solidFill>
              </a:rPr>
              <a:t>Ask service users whether services meet their priorities</a:t>
            </a:r>
          </a:p>
          <a:p>
            <a:r>
              <a:rPr lang="en-GB" sz="3600" dirty="0">
                <a:solidFill>
                  <a:schemeClr val="tx1"/>
                </a:solidFill>
              </a:rPr>
              <a:t>Policies that seem gender-sensitive may not be what people want or need</a:t>
            </a:r>
          </a:p>
          <a:p>
            <a:endParaRPr lang="en-GB" sz="3600" dirty="0">
              <a:solidFill>
                <a:schemeClr val="tx1"/>
              </a:solidFill>
            </a:endParaRPr>
          </a:p>
          <a:p>
            <a:r>
              <a:rPr lang="en-GB" sz="3600" dirty="0">
                <a:solidFill>
                  <a:schemeClr val="tx1"/>
                </a:solidFill>
              </a:rPr>
              <a:t>Mexico: Anti-poverty programme relied on women’s unpaid work. </a:t>
            </a:r>
          </a:p>
          <a:p>
            <a:r>
              <a:rPr lang="en-GB" sz="3600" dirty="0">
                <a:solidFill>
                  <a:schemeClr val="tx1"/>
                </a:solidFill>
              </a:rPr>
              <a:t>Women felt benefits were not worth their investment of time. </a:t>
            </a:r>
          </a:p>
        </p:txBody>
      </p:sp>
    </p:spTree>
    <p:extLst>
      <p:ext uri="{BB962C8B-B14F-4D97-AF65-F5344CB8AC3E}">
        <p14:creationId xmlns:p14="http://schemas.microsoft.com/office/powerpoint/2010/main" val="3042883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9144000" cy="6540500"/>
          </a:xfrm>
          <a:gradFill>
            <a:gsLst>
              <a:gs pos="26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a:lstStyle/>
          <a:p>
            <a:pPr lvl="6"/>
            <a:endParaRPr lang="en-GB" dirty="0"/>
          </a:p>
        </p:txBody>
      </p:sp>
      <p:sp>
        <p:nvSpPr>
          <p:cNvPr id="4" name="Rectangle 3">
            <a:extLst>
              <a:ext uri="{FF2B5EF4-FFF2-40B4-BE49-F238E27FC236}">
                <a16:creationId xmlns:a16="http://schemas.microsoft.com/office/drawing/2014/main" id="{41B7C838-C3C7-F44C-9118-1541C611D36C}"/>
              </a:ext>
            </a:extLst>
          </p:cNvPr>
          <p:cNvSpPr/>
          <p:nvPr/>
        </p:nvSpPr>
        <p:spPr>
          <a:xfrm>
            <a:off x="0" y="0"/>
            <a:ext cx="9144000" cy="6054811"/>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GB" sz="4000" b="1" dirty="0">
                <a:solidFill>
                  <a:srgbClr val="7030A0"/>
                </a:solidFill>
                <a:latin typeface="Oxfam Headline" pitchFamily="34" charset="0"/>
              </a:rPr>
              <a:t>Gender-disaggregated public expenditure analysis</a:t>
            </a:r>
          </a:p>
          <a:p>
            <a:r>
              <a:rPr lang="en-GB" sz="4000" dirty="0">
                <a:solidFill>
                  <a:schemeClr val="tx1"/>
                </a:solidFill>
              </a:rPr>
              <a:t>Analyse how total programme spend is distributed between women and men </a:t>
            </a:r>
          </a:p>
          <a:p>
            <a:endParaRPr lang="en-GB" sz="4000" dirty="0">
              <a:solidFill>
                <a:schemeClr val="tx1"/>
              </a:solidFill>
            </a:endParaRPr>
          </a:p>
          <a:p>
            <a:r>
              <a:rPr lang="en-GB" sz="4000" dirty="0">
                <a:solidFill>
                  <a:schemeClr val="tx1"/>
                </a:solidFill>
              </a:rPr>
              <a:t>Ghana: spending on education benefited women &amp; girls less than men &amp; boys </a:t>
            </a:r>
          </a:p>
          <a:p>
            <a:r>
              <a:rPr lang="en-GB" sz="4000" dirty="0">
                <a:solidFill>
                  <a:schemeClr val="tx1"/>
                </a:solidFill>
              </a:rPr>
              <a:t>spending on health benefited poor women as much as poor men.</a:t>
            </a:r>
          </a:p>
        </p:txBody>
      </p:sp>
    </p:spTree>
    <p:extLst>
      <p:ext uri="{BB962C8B-B14F-4D97-AF65-F5344CB8AC3E}">
        <p14:creationId xmlns:p14="http://schemas.microsoft.com/office/powerpoint/2010/main" val="4137304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0"/>
            <a:ext cx="9144000" cy="6091238"/>
          </a:xfrm>
          <a:gradFill>
            <a:gsLst>
              <a:gs pos="26985">
                <a:srgbClr val="FFB834">
                  <a:alpha val="0"/>
                </a:srgbClr>
              </a:gs>
              <a:gs pos="15000">
                <a:srgbClr val="FFB834"/>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a:normAutofit/>
          </a:bodyPr>
          <a:lstStyle/>
          <a:p>
            <a:pPr marL="0" indent="0">
              <a:buNone/>
            </a:pPr>
            <a:endParaRPr lang="en-GB" dirty="0"/>
          </a:p>
        </p:txBody>
      </p:sp>
      <p:sp>
        <p:nvSpPr>
          <p:cNvPr id="2" name="Rectangle 1">
            <a:extLst>
              <a:ext uri="{FF2B5EF4-FFF2-40B4-BE49-F238E27FC236}">
                <a16:creationId xmlns:a16="http://schemas.microsoft.com/office/drawing/2014/main" id="{E6C48C8C-072B-4742-BE0A-4B8B2C1BC5B6}"/>
              </a:ext>
            </a:extLst>
          </p:cNvPr>
          <p:cNvSpPr/>
          <p:nvPr/>
        </p:nvSpPr>
        <p:spPr>
          <a:xfrm>
            <a:off x="0" y="0"/>
            <a:ext cx="9144000" cy="6116595"/>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rgbClr val="7030A0"/>
                </a:solidFill>
                <a:latin typeface="Oxfam Headline" pitchFamily="34" charset="0"/>
              </a:rPr>
              <a:t>Gender-disaggregated tax incidence analysis</a:t>
            </a:r>
          </a:p>
          <a:p>
            <a:endParaRPr lang="en-GB" sz="3200" dirty="0">
              <a:solidFill>
                <a:schemeClr val="tx1"/>
              </a:solidFill>
            </a:endParaRPr>
          </a:p>
          <a:p>
            <a:r>
              <a:rPr lang="en-GB" sz="3200" dirty="0">
                <a:solidFill>
                  <a:schemeClr val="tx1"/>
                </a:solidFill>
              </a:rPr>
              <a:t>Overall tax system -  regressive and unfair? </a:t>
            </a:r>
          </a:p>
          <a:p>
            <a:r>
              <a:rPr lang="en-GB" sz="3200" dirty="0">
                <a:solidFill>
                  <a:schemeClr val="tx1"/>
                </a:solidFill>
              </a:rPr>
              <a:t>Direct and indirect taxes -  how much is paid by men and women? how does this affect gender roles? </a:t>
            </a:r>
          </a:p>
          <a:p>
            <a:r>
              <a:rPr lang="en-GB" sz="3200" dirty="0">
                <a:solidFill>
                  <a:schemeClr val="tx1"/>
                </a:solidFill>
              </a:rPr>
              <a:t>indirect tax impacts on women responsible for the family budget</a:t>
            </a:r>
          </a:p>
          <a:p>
            <a:r>
              <a:rPr lang="en-GB" sz="3200" dirty="0">
                <a:solidFill>
                  <a:schemeClr val="tx1"/>
                </a:solidFill>
              </a:rPr>
              <a:t>UK tax revenue cut by £44bn in fuel and alcohol duties (£9bn), corporation tax (£13bn) and raising income tax thresholds (£22bn) – all benefit (wealthy) men disproportionately.</a:t>
            </a:r>
          </a:p>
        </p:txBody>
      </p:sp>
    </p:spTree>
    <p:extLst>
      <p:ext uri="{BB962C8B-B14F-4D97-AF65-F5344CB8AC3E}">
        <p14:creationId xmlns:p14="http://schemas.microsoft.com/office/powerpoint/2010/main" val="864750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normAutofit fontScale="90000"/>
          </a:bodyPr>
          <a:lstStyle/>
          <a:p>
            <a:endParaRPr lang="en-GB" b="1" dirty="0">
              <a:solidFill>
                <a:srgbClr val="7030A0"/>
              </a:solidFill>
              <a:latin typeface="Oxfam Headline" pitchFamily="34" charset="0"/>
            </a:endParaRPr>
          </a:p>
        </p:txBody>
      </p:sp>
      <p:sp>
        <p:nvSpPr>
          <p:cNvPr id="3" name="Content Placeholder 2"/>
          <p:cNvSpPr>
            <a:spLocks noGrp="1"/>
          </p:cNvSpPr>
          <p:nvPr>
            <p:ph idx="4294967295"/>
          </p:nvPr>
        </p:nvSpPr>
        <p:spPr>
          <a:xfrm>
            <a:off x="0" y="155575"/>
            <a:ext cx="9144000" cy="6702425"/>
          </a:xfrm>
          <a:gradFill>
            <a:gsLst>
              <a:gs pos="34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a:normAutofit/>
          </a:bodyPr>
          <a:lstStyle/>
          <a:p>
            <a:endParaRPr lang="en-GB" dirty="0"/>
          </a:p>
        </p:txBody>
      </p:sp>
      <p:sp>
        <p:nvSpPr>
          <p:cNvPr id="4" name="Rectangle 3">
            <a:extLst>
              <a:ext uri="{FF2B5EF4-FFF2-40B4-BE49-F238E27FC236}">
                <a16:creationId xmlns:a16="http://schemas.microsoft.com/office/drawing/2014/main" id="{0E2B3A2F-B818-C542-95A2-1E0BF1572D74}"/>
              </a:ext>
            </a:extLst>
          </p:cNvPr>
          <p:cNvSpPr/>
          <p:nvPr/>
        </p:nvSpPr>
        <p:spPr>
          <a:xfrm>
            <a:off x="0" y="0"/>
            <a:ext cx="9144000" cy="6017741"/>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GB" sz="3200" b="1" dirty="0">
                <a:solidFill>
                  <a:srgbClr val="7030A0"/>
                </a:solidFill>
                <a:latin typeface="Oxfam Headline" pitchFamily="34" charset="0"/>
              </a:rPr>
              <a:t>Gender disaggregated analysis of the impact of budget on time use </a:t>
            </a:r>
          </a:p>
          <a:p>
            <a:r>
              <a:rPr lang="en-GB" sz="3200" dirty="0">
                <a:solidFill>
                  <a:schemeClr val="tx1"/>
                </a:solidFill>
              </a:rPr>
              <a:t>Examine the impact of budgets on how men and women spend time, including unpaid care work.</a:t>
            </a:r>
          </a:p>
          <a:p>
            <a:r>
              <a:rPr lang="en-GB" sz="3200" dirty="0">
                <a:solidFill>
                  <a:schemeClr val="tx1"/>
                </a:solidFill>
              </a:rPr>
              <a:t>Ecuador: structural adjustment policies increased women’s paid and unpaid work. </a:t>
            </a:r>
          </a:p>
          <a:p>
            <a:r>
              <a:rPr lang="en-GB" sz="3200" dirty="0">
                <a:solidFill>
                  <a:schemeClr val="tx1"/>
                </a:solidFill>
              </a:rPr>
              <a:t>More time shopping for cheaper food and preparing food.  </a:t>
            </a:r>
          </a:p>
          <a:p>
            <a:r>
              <a:rPr lang="en-GB" sz="3200" dirty="0">
                <a:solidFill>
                  <a:schemeClr val="tx1"/>
                </a:solidFill>
              </a:rPr>
              <a:t>Mothers took on more paid work, daughters took on more family responsibilities, reducing school work. </a:t>
            </a:r>
          </a:p>
          <a:p>
            <a:r>
              <a:rPr lang="en-GB" sz="1600" dirty="0"/>
              <a:t>Examples from: H.H. </a:t>
            </a:r>
            <a:r>
              <a:rPr lang="en-GB" sz="1600" dirty="0" err="1"/>
              <a:t>Balmori</a:t>
            </a:r>
            <a:r>
              <a:rPr lang="en-GB" sz="1600" dirty="0"/>
              <a:t> (2010). </a:t>
            </a:r>
            <a:r>
              <a:rPr lang="en-GB" sz="1600" i="1" dirty="0"/>
              <a:t>Gender and Budgets: Overview Report</a:t>
            </a:r>
            <a:r>
              <a:rPr lang="en-GB" sz="1600" dirty="0"/>
              <a:t>. IDS, Bridge. </a:t>
            </a:r>
            <a:r>
              <a:rPr lang="en-GB" sz="1600" dirty="0">
                <a:hlinkClick r:id="rId3"/>
              </a:rPr>
              <a:t>http://www.bridge.ids.ac.uk/bridge-publications/reports/document/A55207#lang-pane-en</a:t>
            </a:r>
            <a:r>
              <a:rPr lang="en-GB" sz="1600" dirty="0"/>
              <a:t> </a:t>
            </a:r>
            <a:endParaRPr lang="en-GB" sz="1050" dirty="0"/>
          </a:p>
        </p:txBody>
      </p:sp>
    </p:spTree>
    <p:extLst>
      <p:ext uri="{BB962C8B-B14F-4D97-AF65-F5344CB8AC3E}">
        <p14:creationId xmlns:p14="http://schemas.microsoft.com/office/powerpoint/2010/main" val="3803494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1980AA-F9B1-A944-8535-093975CE4DD6}"/>
              </a:ext>
            </a:extLst>
          </p:cNvPr>
          <p:cNvSpPr/>
          <p:nvPr/>
        </p:nvSpPr>
        <p:spPr>
          <a:xfrm>
            <a:off x="0" y="0"/>
            <a:ext cx="9144000" cy="6033477"/>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lvl="1"/>
            <a:r>
              <a:rPr lang="en-GB" sz="4400" dirty="0">
                <a:solidFill>
                  <a:schemeClr val="accent1">
                    <a:lumMod val="50000"/>
                  </a:schemeClr>
                </a:solidFill>
                <a:sym typeface="Wingdings" pitchFamily="2" charset="2"/>
              </a:rPr>
              <a:t>. </a:t>
            </a:r>
          </a:p>
          <a:p>
            <a:pPr lvl="1"/>
            <a:endParaRPr lang="en-GB" sz="4000" dirty="0">
              <a:solidFill>
                <a:schemeClr val="accent1">
                  <a:lumMod val="50000"/>
                </a:schemeClr>
              </a:solidFill>
              <a:sym typeface="Wingdings" pitchFamily="2" charset="2"/>
            </a:endParaRPr>
          </a:p>
        </p:txBody>
      </p:sp>
      <p:graphicFrame>
        <p:nvGraphicFramePr>
          <p:cNvPr id="2" name="Diagram 1">
            <a:extLst>
              <a:ext uri="{FF2B5EF4-FFF2-40B4-BE49-F238E27FC236}">
                <a16:creationId xmlns:a16="http://schemas.microsoft.com/office/drawing/2014/main" id="{60E7F5A2-2ED8-F245-A7A3-B1A4292CD380}"/>
              </a:ext>
            </a:extLst>
          </p:cNvPr>
          <p:cNvGraphicFramePr/>
          <p:nvPr>
            <p:extLst>
              <p:ext uri="{D42A27DB-BD31-4B8C-83A1-F6EECF244321}">
                <p14:modId xmlns:p14="http://schemas.microsoft.com/office/powerpoint/2010/main" val="2246686941"/>
              </p:ext>
            </p:extLst>
          </p:nvPr>
        </p:nvGraphicFramePr>
        <p:xfrm>
          <a:off x="0" y="0"/>
          <a:ext cx="9144000" cy="60334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1667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1980AA-F9B1-A944-8535-093975CE4DD6}"/>
              </a:ext>
            </a:extLst>
          </p:cNvPr>
          <p:cNvSpPr/>
          <p:nvPr/>
        </p:nvSpPr>
        <p:spPr>
          <a:xfrm>
            <a:off x="0" y="0"/>
            <a:ext cx="9144000" cy="6033477"/>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lvl="1"/>
            <a:r>
              <a:rPr lang="en-GB" sz="4400" dirty="0">
                <a:solidFill>
                  <a:schemeClr val="accent1">
                    <a:lumMod val="50000"/>
                  </a:schemeClr>
                </a:solidFill>
                <a:sym typeface="Wingdings" pitchFamily="2" charset="2"/>
              </a:rPr>
              <a:t>. </a:t>
            </a:r>
          </a:p>
          <a:p>
            <a:pPr lvl="1"/>
            <a:endParaRPr lang="en-GB" sz="4000" dirty="0">
              <a:solidFill>
                <a:schemeClr val="accent1">
                  <a:lumMod val="50000"/>
                </a:schemeClr>
              </a:solidFill>
              <a:sym typeface="Wingdings" pitchFamily="2" charset="2"/>
            </a:endParaRPr>
          </a:p>
        </p:txBody>
      </p:sp>
      <p:pic>
        <p:nvPicPr>
          <p:cNvPr id="9" name="Picture 8">
            <a:extLst>
              <a:ext uri="{FF2B5EF4-FFF2-40B4-BE49-F238E27FC236}">
                <a16:creationId xmlns:a16="http://schemas.microsoft.com/office/drawing/2014/main" id="{D85B84A8-0A0A-3E45-8DED-77BBF48E5DD1}"/>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59509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9AF7B9-212C-8243-B353-6C4CEDD16BFC}"/>
              </a:ext>
            </a:extLst>
          </p:cNvPr>
          <p:cNvPicPr>
            <a:picLocks noChangeAspect="1"/>
          </p:cNvPicPr>
          <p:nvPr/>
        </p:nvPicPr>
        <p:blipFill rotWithShape="1">
          <a:blip r:embed="rId3">
            <a:clrChange>
              <a:clrFrom>
                <a:srgbClr val="C96231"/>
              </a:clrFrom>
              <a:clrTo>
                <a:srgbClr val="C96231">
                  <a:alpha val="0"/>
                </a:srgbClr>
              </a:clrTo>
            </a:clrChange>
            <a:extLst>
              <a:ext uri="{BEBA8EAE-BF5A-486C-A8C5-ECC9F3942E4B}">
                <a14:imgProps xmlns:a14="http://schemas.microsoft.com/office/drawing/2010/main">
                  <a14:imgLayer r:embed="rId4">
                    <a14:imgEffect>
                      <a14:sharpenSoften amount="100000"/>
                    </a14:imgEffect>
                    <a14:imgEffect>
                      <a14:colorTemperature colorTemp="9054"/>
                    </a14:imgEffect>
                    <a14:imgEffect>
                      <a14:saturation sat="160000"/>
                    </a14:imgEffect>
                    <a14:imgEffect>
                      <a14:brightnessContrast bright="39000" contrast="54000"/>
                    </a14:imgEffect>
                  </a14:imgLayer>
                </a14:imgProps>
              </a:ext>
            </a:extLst>
          </a:blip>
          <a:srcRect l="1667" r="1667"/>
          <a:stretch/>
        </p:blipFill>
        <p:spPr>
          <a:xfrm>
            <a:off x="0" y="-25029"/>
            <a:ext cx="9144000" cy="69080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3" name="AutoShape 4" descr="Circle (002).pdf">
            <a:extLst>
              <a:ext uri="{FF2B5EF4-FFF2-40B4-BE49-F238E27FC236}">
                <a16:creationId xmlns:a16="http://schemas.microsoft.com/office/drawing/2014/main" id="{13E9C9D5-02FD-1D4F-A8DF-48C260883870}"/>
              </a:ext>
            </a:extLst>
          </p:cNvPr>
          <p:cNvSpPr>
            <a:spLocks noChangeAspect="1" noChangeArrowheads="1"/>
          </p:cNvSpPr>
          <p:nvPr/>
        </p:nvSpPr>
        <p:spPr bwMode="auto">
          <a:xfrm>
            <a:off x="1964725" y="-1151237"/>
            <a:ext cx="7179276" cy="71792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Circle (002).pdf">
            <a:extLst>
              <a:ext uri="{FF2B5EF4-FFF2-40B4-BE49-F238E27FC236}">
                <a16:creationId xmlns:a16="http://schemas.microsoft.com/office/drawing/2014/main" id="{48765975-C26B-AD42-8959-3C28310A6423}"/>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69078165"/>
      </p:ext>
    </p:extLst>
  </p:cSld>
  <p:clrMapOvr>
    <a:masterClrMapping/>
  </p:clrMapOvr>
  <p:timing>
    <p:tnLst>
      <p:par>
        <p:cTn id="1" dur="indefinite" restart="never" nodeType="tmRoot">
          <p:childTnLst>
            <p:seq concurrent="1">
              <p:cTn id="2" repeatCount="indefinite" restart="whenNotActive" fill="hold" evtFilter="cancelBubble" nodeType="interactiveSeq">
                <p:stCondLst>
                  <p:cond delay="indefinite"/>
                  <p:cond evt="onBegin" delay="0">
                    <p:tn val="1"/>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24896 0.25409" pathEditMode="relative" ptsTypes="AA">
                                      <p:cBhvr>
                                        <p:cTn id="6" dur="30000" fill="hold"/>
                                        <p:tgtEl>
                                          <p:spTgt spid="7"/>
                                        </p:tgtEl>
                                        <p:attrNameLst>
                                          <p:attrName>ppt_x</p:attrName>
                                          <p:attrName>ppt_y</p:attrName>
                                        </p:attrNameLst>
                                      </p:cBhvr>
                                    </p:animMotion>
                                  </p:childTnLst>
                                </p:cTn>
                              </p:par>
                              <p:par>
                                <p:cTn id="7" presetID="6" presetClass="emph" presetSubtype="0" accel="50000" decel="50000" fill="hold" nodeType="withEffect">
                                  <p:stCondLst>
                                    <p:cond delay="0"/>
                                  </p:stCondLst>
                                  <p:childTnLst>
                                    <p:animScale>
                                      <p:cBhvr>
                                        <p:cTn id="8" dur="30000" fill="hold"/>
                                        <p:tgtEl>
                                          <p:spTgt spid="7"/>
                                        </p:tgtEl>
                                      </p:cBhvr>
                                      <p:by x="150000" y="150000"/>
                                    </p:animScale>
                                  </p:childTnLst>
                                </p:cTn>
                              </p:par>
                            </p:childTnLst>
                          </p:cTn>
                        </p:par>
                        <p:par>
                          <p:cTn id="9" fill="hold">
                            <p:stCondLst>
                              <p:cond delay="30000"/>
                            </p:stCondLst>
                            <p:childTnLst>
                              <p:par>
                                <p:cTn id="10" presetID="0" presetClass="path" presetSubtype="0" accel="50000" decel="50000" fill="hold" nodeType="afterEffect">
                                  <p:stCondLst>
                                    <p:cond delay="5000"/>
                                  </p:stCondLst>
                                  <p:childTnLst>
                                    <p:animMotion origin="layout" path="M 0.24896 0.25409 L 0.04491 0.25409" pathEditMode="relative" ptsTypes="AA">
                                      <p:cBhvr>
                                        <p:cTn id="11" dur="30000" fill="hold"/>
                                        <p:tgtEl>
                                          <p:spTgt spid="7"/>
                                        </p:tgtEl>
                                        <p:attrNameLst>
                                          <p:attrName>ppt_x</p:attrName>
                                          <p:attrName>ppt_y</p:attrName>
                                        </p:attrNameLst>
                                      </p:cBhvr>
                                    </p:animMotion>
                                  </p:childTnLst>
                                </p:cTn>
                              </p:par>
                            </p:childTnLst>
                          </p:cTn>
                        </p:par>
                        <p:par>
                          <p:cTn id="12" fill="hold">
                            <p:stCondLst>
                              <p:cond delay="65000"/>
                            </p:stCondLst>
                            <p:childTnLst>
                              <p:par>
                                <p:cTn id="13" presetID="0" presetClass="path" presetSubtype="0" accel="50000" decel="50000" fill="hold" nodeType="afterEffect">
                                  <p:stCondLst>
                                    <p:cond delay="5000"/>
                                  </p:stCondLst>
                                  <p:childTnLst>
                                    <p:animMotion origin="layout" path="M 0.04491 0.25409 L -0.24896 0.25409" pathEditMode="relative" ptsTypes="AA">
                                      <p:cBhvr>
                                        <p:cTn id="14" dur="30000" fill="hold"/>
                                        <p:tgtEl>
                                          <p:spTgt spid="7"/>
                                        </p:tgtEl>
                                        <p:attrNameLst>
                                          <p:attrName>ppt_x</p:attrName>
                                          <p:attrName>ppt_y</p:attrName>
                                        </p:attrNameLst>
                                      </p:cBhvr>
                                    </p:animMotion>
                                  </p:childTnLst>
                                </p:cTn>
                              </p:par>
                            </p:childTnLst>
                          </p:cTn>
                        </p:par>
                        <p:par>
                          <p:cTn id="15" fill="hold">
                            <p:stCondLst>
                              <p:cond delay="100000"/>
                            </p:stCondLst>
                            <p:childTnLst>
                              <p:par>
                                <p:cTn id="16" presetID="0" presetClass="path" presetSubtype="0" accel="50000" decel="50000" fill="hold" nodeType="afterEffect">
                                  <p:stCondLst>
                                    <p:cond delay="5000"/>
                                  </p:stCondLst>
                                  <p:childTnLst>
                                    <p:animMotion origin="layout" path="M -0.24896 0.25409 L -0.24896 -0.01469" pathEditMode="relative" ptsTypes="AA">
                                      <p:cBhvr>
                                        <p:cTn id="17" dur="30000" fill="hold"/>
                                        <p:tgtEl>
                                          <p:spTgt spid="7"/>
                                        </p:tgtEl>
                                        <p:attrNameLst>
                                          <p:attrName>ppt_x</p:attrName>
                                          <p:attrName>ppt_y</p:attrName>
                                        </p:attrNameLst>
                                      </p:cBhvr>
                                    </p:animMotion>
                                  </p:childTnLst>
                                </p:cTn>
                              </p:par>
                            </p:childTnLst>
                          </p:cTn>
                        </p:par>
                        <p:par>
                          <p:cTn id="18" fill="hold">
                            <p:stCondLst>
                              <p:cond delay="135000"/>
                            </p:stCondLst>
                            <p:childTnLst>
                              <p:par>
                                <p:cTn id="19" presetID="0" presetClass="path" presetSubtype="0" accel="50000" decel="50000" fill="hold" nodeType="afterEffect">
                                  <p:stCondLst>
                                    <p:cond delay="5000"/>
                                  </p:stCondLst>
                                  <p:childTnLst>
                                    <p:animMotion origin="layout" path="M -0.24896 -0.01469 L -0.24896 -0.25409" pathEditMode="relative" ptsTypes="AA">
                                      <p:cBhvr>
                                        <p:cTn id="20" dur="30000" fill="hold"/>
                                        <p:tgtEl>
                                          <p:spTgt spid="7"/>
                                        </p:tgtEl>
                                        <p:attrNameLst>
                                          <p:attrName>ppt_x</p:attrName>
                                          <p:attrName>ppt_y</p:attrName>
                                        </p:attrNameLst>
                                      </p:cBhvr>
                                    </p:animMotion>
                                  </p:childTnLst>
                                </p:cTn>
                              </p:par>
                            </p:childTnLst>
                          </p:cTn>
                        </p:par>
                        <p:par>
                          <p:cTn id="21" fill="hold">
                            <p:stCondLst>
                              <p:cond delay="170000"/>
                            </p:stCondLst>
                            <p:childTnLst>
                              <p:par>
                                <p:cTn id="22" presetID="0" presetClass="path" presetSubtype="0" accel="50000" decel="50000" fill="hold" nodeType="afterEffect">
                                  <p:stCondLst>
                                    <p:cond delay="5000"/>
                                  </p:stCondLst>
                                  <p:childTnLst>
                                    <p:animMotion origin="layout" path="M -0.24896 -0.25409 L -0.00827 -0.25409" pathEditMode="relative" ptsTypes="AA">
                                      <p:cBhvr>
                                        <p:cTn id="23" dur="30000" fill="hold"/>
                                        <p:tgtEl>
                                          <p:spTgt spid="7"/>
                                        </p:tgtEl>
                                        <p:attrNameLst>
                                          <p:attrName>ppt_x</p:attrName>
                                          <p:attrName>ppt_y</p:attrName>
                                        </p:attrNameLst>
                                      </p:cBhvr>
                                    </p:animMotion>
                                  </p:childTnLst>
                                </p:cTn>
                              </p:par>
                            </p:childTnLst>
                          </p:cTn>
                        </p:par>
                        <p:par>
                          <p:cTn id="24" fill="hold">
                            <p:stCondLst>
                              <p:cond delay="205000"/>
                            </p:stCondLst>
                            <p:childTnLst>
                              <p:par>
                                <p:cTn id="25" presetID="0" presetClass="path" presetSubtype="0" accel="50000" decel="50000" fill="hold" nodeType="afterEffect">
                                  <p:stCondLst>
                                    <p:cond delay="5000"/>
                                  </p:stCondLst>
                                  <p:childTnLst>
                                    <p:animMotion origin="layout" path="M -0.00827 -0.25409 L 0.24896 -0.25409" pathEditMode="relative" ptsTypes="AA">
                                      <p:cBhvr>
                                        <p:cTn id="26" dur="30000" fill="hold"/>
                                        <p:tgtEl>
                                          <p:spTgt spid="7"/>
                                        </p:tgtEl>
                                        <p:attrNameLst>
                                          <p:attrName>ppt_x</p:attrName>
                                          <p:attrName>ppt_y</p:attrName>
                                        </p:attrNameLst>
                                      </p:cBhvr>
                                    </p:animMotion>
                                  </p:childTnLst>
                                </p:cTn>
                              </p:par>
                            </p:childTnLst>
                          </p:cTn>
                        </p:par>
                        <p:par>
                          <p:cTn id="27" fill="hold">
                            <p:stCondLst>
                              <p:cond delay="240000"/>
                            </p:stCondLst>
                            <p:childTnLst>
                              <p:par>
                                <p:cTn id="28" presetID="0" presetClass="path" presetSubtype="0" accel="50000" decel="50000" fill="hold" nodeType="afterEffect">
                                  <p:stCondLst>
                                    <p:cond delay="5000"/>
                                  </p:stCondLst>
                                  <p:childTnLst>
                                    <p:animMotion origin="layout" path="M 0.24896 -0.25409 L 0.24896 0.01881" pathEditMode="relative" ptsTypes="AA">
                                      <p:cBhvr>
                                        <p:cTn id="29" dur="30000" fill="hold"/>
                                        <p:tgtEl>
                                          <p:spTgt spid="7"/>
                                        </p:tgtEl>
                                        <p:attrNameLst>
                                          <p:attrName>ppt_x</p:attrName>
                                          <p:attrName>ppt_y</p:attrName>
                                        </p:attrNameLst>
                                      </p:cBhvr>
                                    </p:animMotion>
                                  </p:childTnLst>
                                </p:cTn>
                              </p:par>
                            </p:childTnLst>
                          </p:cTn>
                        </p:par>
                        <p:par>
                          <p:cTn id="30" fill="hold">
                            <p:stCondLst>
                              <p:cond delay="275000"/>
                            </p:stCondLst>
                            <p:childTnLst>
                              <p:par>
                                <p:cTn id="31" presetID="0" presetClass="path" presetSubtype="0" accel="50000" decel="50000" fill="hold" nodeType="afterEffect">
                                  <p:stCondLst>
                                    <p:cond delay="5000"/>
                                  </p:stCondLst>
                                  <p:childTnLst>
                                    <p:animMotion origin="layout" path="M 0.24896 0.01881 L 0 0" pathEditMode="relative" ptsTypes="AA">
                                      <p:cBhvr>
                                        <p:cTn id="32" dur="30000" fill="hold"/>
                                        <p:tgtEl>
                                          <p:spTgt spid="7"/>
                                        </p:tgtEl>
                                        <p:attrNameLst>
                                          <p:attrName>ppt_x</p:attrName>
                                          <p:attrName>ppt_y</p:attrName>
                                        </p:attrNameLst>
                                      </p:cBhvr>
                                    </p:animMotion>
                                  </p:childTnLst>
                                </p:cTn>
                              </p:par>
                              <p:par>
                                <p:cTn id="33" presetID="6" presetClass="emph" presetSubtype="0" accel="50000" decel="50000" fill="hold" nodeType="withEffect">
                                  <p:stCondLst>
                                    <p:cond delay="5000"/>
                                  </p:stCondLst>
                                  <p:childTnLst>
                                    <p:animScale>
                                      <p:cBhvr>
                                        <p:cTn id="34" dur="30000" fill="hold"/>
                                        <p:tgtEl>
                                          <p:spTgt spid="7"/>
                                        </p:tgtEl>
                                      </p:cBhvr>
                                      <p:by x="150000" y="150000"/>
                                      <p:to x="100000" y="100000"/>
                                    </p:animScale>
                                  </p:childTnLst>
                                </p:cTn>
                              </p:par>
                            </p:childTnLst>
                          </p:cTn>
                        </p:par>
                        <p:par>
                          <p:cTn id="35" fill="hold">
                            <p:stCondLst>
                              <p:cond delay="310000"/>
                            </p:stCondLst>
                            <p:childTnLst>
                              <p:par>
                                <p:cTn id="36" presetID="0" presetClass="path" presetSubtype="0" accel="50000" decel="50000" fill="hold" nodeType="afterEffect">
                                  <p:stCondLst>
                                    <p:cond delay="0"/>
                                  </p:stCondLst>
                                  <p:childTnLst>
                                    <p:animMotion origin="layout" path="M 0 0 L 0 0" pathEditMode="relative" ptsTypes="AA">
                                      <p:cBhvr>
                                        <p:cTn id="37" dur="5000" fill="hold"/>
                                        <p:tgtEl>
                                          <p:spTgt spid="7"/>
                                        </p:tgtEl>
                                        <p:attrNameLst>
                                          <p:attrName>ppt_x</p:attrName>
                                          <p:attrName>ppt_y</p:attrName>
                                        </p:attrNameLst>
                                      </p:cBhvr>
                                    </p:animMotion>
                                  </p:childTnLst>
                                </p:cTn>
                              </p:par>
                            </p:childTnLst>
                          </p:cTn>
                        </p:par>
                      </p:childTnLst>
                    </p:cTn>
                  </p:par>
                </p:childTnLst>
              </p:cTn>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62EC3E-AF5C-0A40-8173-FCDC85DB782E}"/>
              </a:ext>
            </a:extLst>
          </p:cNvPr>
          <p:cNvSpPr>
            <a:spLocks noGrp="1"/>
          </p:cNvSpPr>
          <p:nvPr>
            <p:ph idx="4294967295"/>
          </p:nvPr>
        </p:nvSpPr>
        <p:spPr>
          <a:xfrm>
            <a:off x="0" y="0"/>
            <a:ext cx="9144000" cy="6858000"/>
          </a:xfrm>
          <a:gradFill>
            <a:gsLst>
              <a:gs pos="23019">
                <a:srgbClr val="D0DEC2">
                  <a:alpha val="0"/>
                </a:srgbClr>
              </a:gs>
              <a:gs pos="45000">
                <a:srgbClr val="F5C053">
                  <a:alpha val="0"/>
                </a:srgbClr>
              </a:gs>
              <a:gs pos="60000">
                <a:srgbClr val="FFB834"/>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a:ln>
            <a:solidFill>
              <a:schemeClr val="accent2"/>
            </a:solidFill>
          </a:ln>
        </p:spPr>
        <p:txBody>
          <a:bodyPr>
            <a:normAutofit/>
          </a:bodyPr>
          <a:lstStyle/>
          <a:p>
            <a:pPr marL="0" indent="0">
              <a:buNone/>
            </a:pPr>
            <a:endParaRPr lang="en-US" sz="2000" dirty="0">
              <a:solidFill>
                <a:schemeClr val="accent1">
                  <a:lumMod val="50000"/>
                </a:schemeClr>
              </a:solidFill>
            </a:endParaRPr>
          </a:p>
        </p:txBody>
      </p:sp>
      <p:sp>
        <p:nvSpPr>
          <p:cNvPr id="2" name="Rectangle 1">
            <a:extLst>
              <a:ext uri="{FF2B5EF4-FFF2-40B4-BE49-F238E27FC236}">
                <a16:creationId xmlns:a16="http://schemas.microsoft.com/office/drawing/2014/main" id="{AC08426F-77B9-3442-A05A-39A22F341812}"/>
              </a:ext>
            </a:extLst>
          </p:cNvPr>
          <p:cNvSpPr/>
          <p:nvPr/>
        </p:nvSpPr>
        <p:spPr>
          <a:xfrm>
            <a:off x="1" y="0"/>
            <a:ext cx="9144000" cy="6102220"/>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chemeClr val="accent4">
                    <a:lumMod val="50000"/>
                  </a:schemeClr>
                </a:solidFill>
              </a:rPr>
              <a:t>GRB initiatives </a:t>
            </a:r>
          </a:p>
          <a:p>
            <a:r>
              <a:rPr lang="en-GB" sz="3200" dirty="0">
                <a:solidFill>
                  <a:schemeClr val="accent1">
                    <a:lumMod val="50000"/>
                  </a:schemeClr>
                </a:solidFill>
              </a:rPr>
              <a:t>different types of data support GRB at different stages of the budget process </a:t>
            </a:r>
          </a:p>
          <a:p>
            <a:r>
              <a:rPr lang="en-GB" sz="3200" dirty="0">
                <a:solidFill>
                  <a:schemeClr val="accent1">
                    <a:lumMod val="50000"/>
                  </a:schemeClr>
                </a:solidFill>
              </a:rPr>
              <a:t>data needed for different GRB initiatives</a:t>
            </a:r>
          </a:p>
          <a:p>
            <a:r>
              <a:rPr lang="en-GB" sz="3200" dirty="0">
                <a:solidFill>
                  <a:schemeClr val="accent1">
                    <a:lumMod val="50000"/>
                  </a:schemeClr>
                </a:solidFill>
              </a:rPr>
              <a:t>different actors collect and research different data</a:t>
            </a:r>
          </a:p>
          <a:p>
            <a:r>
              <a:rPr lang="en-GB" sz="3200" dirty="0">
                <a:solidFill>
                  <a:schemeClr val="accent1">
                    <a:lumMod val="50000"/>
                  </a:schemeClr>
                </a:solidFill>
              </a:rPr>
              <a:t>Analysis of the whole budget process, or one or two stages? </a:t>
            </a:r>
          </a:p>
          <a:p>
            <a:r>
              <a:rPr lang="en-GB" sz="3200" dirty="0">
                <a:solidFill>
                  <a:schemeClr val="accent1">
                    <a:lumMod val="50000"/>
                  </a:schemeClr>
                </a:solidFill>
              </a:rPr>
              <a:t>Analysis of the whole budget, or particular areas?</a:t>
            </a:r>
          </a:p>
          <a:p>
            <a:r>
              <a:rPr lang="en-GB" sz="3200" dirty="0">
                <a:solidFill>
                  <a:schemeClr val="accent1">
                    <a:lumMod val="50000"/>
                  </a:schemeClr>
                </a:solidFill>
              </a:rPr>
              <a:t>The type of data collected depends on data available/ capacity</a:t>
            </a:r>
            <a:endParaRPr lang="en-US" sz="2000" dirty="0">
              <a:solidFill>
                <a:schemeClr val="accent1">
                  <a:lumMod val="50000"/>
                </a:schemeClr>
              </a:solidFill>
            </a:endParaRPr>
          </a:p>
        </p:txBody>
      </p:sp>
    </p:spTree>
    <p:extLst>
      <p:ext uri="{BB962C8B-B14F-4D97-AF65-F5344CB8AC3E}">
        <p14:creationId xmlns:p14="http://schemas.microsoft.com/office/powerpoint/2010/main" val="38140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br>
              <a:rPr lang="en-GB" dirty="0"/>
            </a:br>
            <a:br>
              <a:rPr lang="en-GB" dirty="0"/>
            </a:br>
            <a:br>
              <a:rPr lang="en-GB" dirty="0"/>
            </a:br>
            <a:endParaRPr lang="en-GB" dirty="0"/>
          </a:p>
        </p:txBody>
      </p:sp>
      <p:sp>
        <p:nvSpPr>
          <p:cNvPr id="3" name="Content Placeholder 2"/>
          <p:cNvSpPr>
            <a:spLocks noGrp="1"/>
          </p:cNvSpPr>
          <p:nvPr>
            <p:ph idx="4294967295"/>
          </p:nvPr>
        </p:nvSpPr>
        <p:spPr>
          <a:xfrm>
            <a:off x="0" y="0"/>
            <a:ext cx="0" cy="0"/>
          </a:xfrm>
        </p:spPr>
        <p:txBody>
          <a:bodyPr>
            <a:noAutofit/>
          </a:bodyPr>
          <a:lstStyle/>
          <a:p>
            <a:endParaRPr lang="en-GB" sz="3600" b="1" dirty="0"/>
          </a:p>
          <a:p>
            <a:endParaRPr lang="en-GB" sz="3600" b="1" dirty="0"/>
          </a:p>
        </p:txBody>
      </p:sp>
      <p:sp>
        <p:nvSpPr>
          <p:cNvPr id="5" name="Rectangle 4">
            <a:extLst>
              <a:ext uri="{FF2B5EF4-FFF2-40B4-BE49-F238E27FC236}">
                <a16:creationId xmlns:a16="http://schemas.microsoft.com/office/drawing/2014/main" id="{D4D9CA86-F625-B541-B2F1-7FE57BAC8BE9}"/>
              </a:ext>
            </a:extLst>
          </p:cNvPr>
          <p:cNvSpPr>
            <a:spLocks noChangeAspect="1"/>
          </p:cNvSpPr>
          <p:nvPr/>
        </p:nvSpPr>
        <p:spPr>
          <a:xfrm>
            <a:off x="0" y="-2"/>
            <a:ext cx="9144000" cy="6084000"/>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4000" b="1" dirty="0"/>
              <a:t>Achievements</a:t>
            </a:r>
          </a:p>
          <a:p>
            <a:pPr marL="571500" indent="-571500">
              <a:buFont typeface="Arial" panose="020B0604020202020204" pitchFamily="34" charset="0"/>
              <a:buChar char="•"/>
            </a:pPr>
            <a:endParaRPr lang="en-GB" sz="4000" dirty="0"/>
          </a:p>
          <a:p>
            <a:pPr marL="571500" indent="-571500">
              <a:buFont typeface="Arial" panose="020B0604020202020204" pitchFamily="34" charset="0"/>
              <a:buChar char="•"/>
            </a:pPr>
            <a:r>
              <a:rPr lang="en-GB" sz="4000" dirty="0"/>
              <a:t>Judicial review  - challenge to budget</a:t>
            </a:r>
          </a:p>
          <a:p>
            <a:pPr marL="571500" indent="-571500">
              <a:buFont typeface="Arial" panose="020B0604020202020204" pitchFamily="34" charset="0"/>
              <a:buChar char="•"/>
            </a:pPr>
            <a:r>
              <a:rPr lang="en-GB" sz="4000" dirty="0"/>
              <a:t>Annual gender analysis of budget</a:t>
            </a:r>
          </a:p>
          <a:p>
            <a:pPr marL="571500" indent="-571500">
              <a:buFont typeface="Arial" panose="020B0604020202020204" pitchFamily="34" charset="0"/>
              <a:buChar char="•"/>
            </a:pPr>
            <a:r>
              <a:rPr lang="en-GB" sz="4000" dirty="0"/>
              <a:t>Profile in the media, Parliament</a:t>
            </a:r>
          </a:p>
          <a:p>
            <a:pPr marL="571500" indent="-571500">
              <a:buFont typeface="Arial" panose="020B0604020202020204" pitchFamily="34" charset="0"/>
              <a:buChar char="•"/>
            </a:pPr>
            <a:r>
              <a:rPr lang="en-GB" sz="4000" dirty="0"/>
              <a:t>Capacity building projects</a:t>
            </a:r>
          </a:p>
          <a:p>
            <a:pPr marL="571500" indent="-571500">
              <a:buFont typeface="Arial" panose="020B0604020202020204" pitchFamily="34" charset="0"/>
              <a:buChar char="•"/>
            </a:pPr>
            <a:r>
              <a:rPr lang="en-GB" sz="4000" dirty="0"/>
              <a:t>Purse to wallet</a:t>
            </a:r>
          </a:p>
        </p:txBody>
      </p:sp>
    </p:spTree>
    <p:extLst>
      <p:ext uri="{BB962C8B-B14F-4D97-AF65-F5344CB8AC3E}">
        <p14:creationId xmlns:p14="http://schemas.microsoft.com/office/powerpoint/2010/main" val="2199557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014F30-3B99-4F40-96DF-C453611DB899}"/>
              </a:ext>
            </a:extLst>
          </p:cNvPr>
          <p:cNvSpPr txBox="1"/>
          <p:nvPr/>
        </p:nvSpPr>
        <p:spPr>
          <a:xfrm>
            <a:off x="0" y="0"/>
            <a:ext cx="9144001" cy="707886"/>
          </a:xfrm>
          <a:prstGeom prst="rect">
            <a:avLst/>
          </a:prstGeom>
          <a:noFill/>
        </p:spPr>
        <p:txBody>
          <a:bodyPr wrap="square" rtlCol="0">
            <a:spAutoFit/>
          </a:bodyPr>
          <a:lstStyle/>
          <a:p>
            <a:endParaRPr lang="en-US" sz="4000" dirty="0"/>
          </a:p>
        </p:txBody>
      </p:sp>
      <p:pic>
        <p:nvPicPr>
          <p:cNvPr id="4" name="Picture 3" descr="Book Review: Feminist Activism, Women's Rights, and Legal ...">
            <a:extLst>
              <a:ext uri="{FF2B5EF4-FFF2-40B4-BE49-F238E27FC236}">
                <a16:creationId xmlns:a16="http://schemas.microsoft.com/office/drawing/2014/main" id="{23CACCD0-1136-9047-B7CC-CB8D2B662407}"/>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0" y="-1"/>
            <a:ext cx="9144000" cy="3936569"/>
          </a:xfrm>
          <a:prstGeom prst="rect">
            <a:avLst/>
          </a:prstGeom>
          <a:gradFill>
            <a:gsLst>
              <a:gs pos="0">
                <a:srgbClr val="7030A0"/>
              </a:gs>
              <a:gs pos="35000">
                <a:schemeClr val="accent5">
                  <a:tint val="37000"/>
                  <a:satMod val="300000"/>
                </a:schemeClr>
              </a:gs>
              <a:gs pos="100000">
                <a:schemeClr val="accent5">
                  <a:tint val="15000"/>
                  <a:satMod val="350000"/>
                </a:schemeClr>
              </a:gs>
            </a:gsLst>
            <a:lin ang="16200000" scaled="1"/>
          </a:gradFill>
        </p:spPr>
      </p:pic>
    </p:spTree>
    <p:extLst>
      <p:ext uri="{BB962C8B-B14F-4D97-AF65-F5344CB8AC3E}">
        <p14:creationId xmlns:p14="http://schemas.microsoft.com/office/powerpoint/2010/main" val="3315268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E11357-CDB8-9747-96C5-4CD8FBB73C5D}"/>
              </a:ext>
            </a:extLst>
          </p:cNvPr>
          <p:cNvSpPr>
            <a:spLocks noGrp="1"/>
          </p:cNvSpPr>
          <p:nvPr>
            <p:ph idx="4294967295"/>
          </p:nvPr>
        </p:nvSpPr>
        <p:spPr>
          <a:xfrm>
            <a:off x="0" y="139700"/>
            <a:ext cx="9144000" cy="6718300"/>
          </a:xfrm>
          <a:gradFill>
            <a:gsLst>
              <a:gs pos="26008">
                <a:srgbClr val="FCC14F"/>
              </a:gs>
              <a:gs pos="37015">
                <a:srgbClr val="F8C969"/>
              </a:gs>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a:normAutofit/>
          </a:bodyPr>
          <a:lstStyle/>
          <a:p>
            <a:pPr marL="0" indent="0">
              <a:buNone/>
            </a:pPr>
            <a:endParaRPr lang="en-GB" sz="4400" dirty="0"/>
          </a:p>
        </p:txBody>
      </p:sp>
      <p:sp>
        <p:nvSpPr>
          <p:cNvPr id="2" name="Rectangle 1">
            <a:extLst>
              <a:ext uri="{FF2B5EF4-FFF2-40B4-BE49-F238E27FC236}">
                <a16:creationId xmlns:a16="http://schemas.microsoft.com/office/drawing/2014/main" id="{8F8D5E3D-2D88-C549-9F04-1EA10EE4BF61}"/>
              </a:ext>
            </a:extLst>
          </p:cNvPr>
          <p:cNvSpPr/>
          <p:nvPr/>
        </p:nvSpPr>
        <p:spPr>
          <a:xfrm>
            <a:off x="0" y="1"/>
            <a:ext cx="9144000" cy="6042454"/>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style>
          <a:lnRef idx="1">
            <a:schemeClr val="accent1"/>
          </a:lnRef>
          <a:fillRef idx="3">
            <a:schemeClr val="accent1"/>
          </a:fillRef>
          <a:effectRef idx="2">
            <a:schemeClr val="accent1"/>
          </a:effectRef>
          <a:fontRef idx="minor">
            <a:schemeClr val="lt1"/>
          </a:fontRef>
        </p:style>
        <p:txBody>
          <a:bodyPr rtlCol="0" anchor="t"/>
          <a:lstStyle/>
          <a:p>
            <a:r>
              <a:rPr lang="en-GB" sz="4800" dirty="0">
                <a:solidFill>
                  <a:schemeClr val="accent4">
                    <a:lumMod val="50000"/>
                  </a:schemeClr>
                </a:solidFill>
              </a:rPr>
              <a:t>The Equality Act – Public Sector Equality Duty</a:t>
            </a:r>
          </a:p>
          <a:p>
            <a:endParaRPr lang="en-GB" sz="4800" dirty="0">
              <a:solidFill>
                <a:schemeClr val="tx1"/>
              </a:solidFill>
            </a:endParaRPr>
          </a:p>
          <a:p>
            <a:pPr marL="685800" indent="-685800">
              <a:buFont typeface="Arial" panose="020B0604020202020204" pitchFamily="34" charset="0"/>
              <a:buChar char="•"/>
            </a:pPr>
            <a:r>
              <a:rPr lang="en-GB" sz="4800" dirty="0">
                <a:solidFill>
                  <a:schemeClr val="tx1"/>
                </a:solidFill>
              </a:rPr>
              <a:t>eliminate discrimination, harassment, victimisation</a:t>
            </a:r>
          </a:p>
          <a:p>
            <a:pPr marL="685800" indent="-685800">
              <a:buFont typeface="Arial" panose="020B0604020202020204" pitchFamily="34" charset="0"/>
              <a:buChar char="•"/>
            </a:pPr>
            <a:r>
              <a:rPr lang="en-GB" sz="4800" dirty="0">
                <a:solidFill>
                  <a:schemeClr val="tx1"/>
                </a:solidFill>
              </a:rPr>
              <a:t> advance equality of opportunity</a:t>
            </a:r>
          </a:p>
          <a:p>
            <a:pPr marL="685800" indent="-685800">
              <a:buFont typeface="Arial" panose="020B0604020202020204" pitchFamily="34" charset="0"/>
              <a:buChar char="•"/>
            </a:pPr>
            <a:r>
              <a:rPr lang="en-GB" sz="4800" dirty="0">
                <a:solidFill>
                  <a:schemeClr val="tx1"/>
                </a:solidFill>
              </a:rPr>
              <a:t>remove or minimise disadvantage</a:t>
            </a:r>
            <a:endParaRPr lang="en-GB" dirty="0">
              <a:solidFill>
                <a:schemeClr val="tx1"/>
              </a:solidFill>
            </a:endParaRPr>
          </a:p>
        </p:txBody>
      </p:sp>
    </p:spTree>
    <p:extLst>
      <p:ext uri="{BB962C8B-B14F-4D97-AF65-F5344CB8AC3E}">
        <p14:creationId xmlns:p14="http://schemas.microsoft.com/office/powerpoint/2010/main" val="913922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0A64BE-84FB-6542-A9C5-5A1EE537F681}"/>
              </a:ext>
            </a:extLst>
          </p:cNvPr>
          <p:cNvSpPr txBox="1"/>
          <p:nvPr/>
        </p:nvSpPr>
        <p:spPr>
          <a:xfrm>
            <a:off x="0" y="0"/>
            <a:ext cx="9144000" cy="6084000"/>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rtlCol="0">
            <a:spAutoFit/>
          </a:bodyPr>
          <a:lstStyle/>
          <a:p>
            <a:r>
              <a:rPr lang="en-GB" sz="3600" dirty="0"/>
              <a:t>Take steps to </a:t>
            </a:r>
          </a:p>
          <a:p>
            <a:pPr marL="457200" indent="-457200">
              <a:buFont typeface="Arial" panose="020B0604020202020204" pitchFamily="34" charset="0"/>
              <a:buChar char="•"/>
            </a:pPr>
            <a:r>
              <a:rPr lang="en-GB" sz="3600" dirty="0"/>
              <a:t>meet the needs of people who share a protected characteristic that are different from the needs of people without that characteristic</a:t>
            </a:r>
          </a:p>
          <a:p>
            <a:pPr marL="457200" indent="-457200">
              <a:buFont typeface="Arial" panose="020B0604020202020204" pitchFamily="34" charset="0"/>
              <a:buChar char="•"/>
            </a:pPr>
            <a:r>
              <a:rPr lang="en-GB" sz="3600" dirty="0"/>
              <a:t>Encourage people with a protected characteristic to participate where underrepresented </a:t>
            </a:r>
          </a:p>
          <a:p>
            <a:pPr marL="457200" indent="-457200">
              <a:buFont typeface="Arial" panose="020B0604020202020204" pitchFamily="34" charset="0"/>
              <a:buChar char="•"/>
            </a:pPr>
            <a:r>
              <a:rPr lang="en-GB" sz="3600" dirty="0"/>
              <a:t>foster good relations, tackle prejudice, promote understanding </a:t>
            </a:r>
          </a:p>
          <a:p>
            <a:endParaRPr lang="en-US" dirty="0"/>
          </a:p>
        </p:txBody>
      </p:sp>
    </p:spTree>
    <p:extLst>
      <p:ext uri="{BB962C8B-B14F-4D97-AF65-F5344CB8AC3E}">
        <p14:creationId xmlns:p14="http://schemas.microsoft.com/office/powerpoint/2010/main" val="35010543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35530B-65F8-9042-90DA-BF7ECAF0DAFD}"/>
              </a:ext>
            </a:extLst>
          </p:cNvPr>
          <p:cNvSpPr txBox="1"/>
          <p:nvPr/>
        </p:nvSpPr>
        <p:spPr>
          <a:xfrm>
            <a:off x="1" y="0"/>
            <a:ext cx="9144000" cy="6084000"/>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rtlCol="0">
            <a:spAutoFit/>
          </a:bodyPr>
          <a:lstStyle/>
          <a:p>
            <a:pPr algn="ctr"/>
            <a:r>
              <a:rPr lang="en-GB" sz="3600" dirty="0"/>
              <a:t>“protected characteristics” </a:t>
            </a:r>
          </a:p>
          <a:p>
            <a:pPr algn="ctr"/>
            <a:r>
              <a:rPr lang="en-GB" sz="3600" dirty="0"/>
              <a:t>• age </a:t>
            </a:r>
          </a:p>
          <a:p>
            <a:pPr algn="ctr"/>
            <a:r>
              <a:rPr lang="en-GB" sz="3600" dirty="0"/>
              <a:t>• disability </a:t>
            </a:r>
          </a:p>
          <a:p>
            <a:pPr algn="ctr"/>
            <a:r>
              <a:rPr lang="en-GB" sz="3600" dirty="0"/>
              <a:t>• gender reassignment </a:t>
            </a:r>
          </a:p>
          <a:p>
            <a:pPr algn="ctr"/>
            <a:r>
              <a:rPr lang="en-GB" sz="3600" dirty="0"/>
              <a:t>• marriage/civil partnership </a:t>
            </a:r>
          </a:p>
          <a:p>
            <a:pPr algn="ctr"/>
            <a:r>
              <a:rPr lang="en-GB" sz="3600" dirty="0"/>
              <a:t>• pregnancy/maternity </a:t>
            </a:r>
          </a:p>
          <a:p>
            <a:pPr algn="ctr"/>
            <a:r>
              <a:rPr lang="en-GB" sz="3600" dirty="0"/>
              <a:t>• race </a:t>
            </a:r>
          </a:p>
          <a:p>
            <a:pPr algn="ctr"/>
            <a:r>
              <a:rPr lang="en-GB" sz="3600" dirty="0"/>
              <a:t>• religion/belief </a:t>
            </a:r>
          </a:p>
          <a:p>
            <a:pPr algn="ctr"/>
            <a:r>
              <a:rPr lang="en-GB" sz="3600" dirty="0"/>
              <a:t>• sex </a:t>
            </a:r>
          </a:p>
          <a:p>
            <a:pPr algn="ctr"/>
            <a:r>
              <a:rPr lang="en-GB" sz="3600" dirty="0"/>
              <a:t>• sexual orientation</a:t>
            </a:r>
            <a:endParaRPr lang="en-US" sz="3600" dirty="0"/>
          </a:p>
          <a:p>
            <a:endParaRPr lang="en-US" dirty="0"/>
          </a:p>
        </p:txBody>
      </p:sp>
    </p:spTree>
    <p:extLst>
      <p:ext uri="{BB962C8B-B14F-4D97-AF65-F5344CB8AC3E}">
        <p14:creationId xmlns:p14="http://schemas.microsoft.com/office/powerpoint/2010/main" val="2631112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21035">
              <a:srgbClr val="FDBD42">
                <a:alpha val="0"/>
              </a:srgbClr>
            </a:gs>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247C99-F09A-CC4D-A9A7-E6FFDB7CE074}"/>
              </a:ext>
            </a:extLst>
          </p:cNvPr>
          <p:cNvSpPr txBox="1"/>
          <p:nvPr/>
        </p:nvSpPr>
        <p:spPr>
          <a:xfrm rot="10800000" flipH="1" flipV="1">
            <a:off x="1" y="192607"/>
            <a:ext cx="9143999" cy="5324535"/>
          </a:xfrm>
          <a:prstGeom prst="rect">
            <a:avLst/>
          </a:prstGeom>
          <a:gradFill>
            <a:gsLst>
              <a:gs pos="21035">
                <a:srgbClr val="FDBD42">
                  <a:alpha val="0"/>
                </a:srgbClr>
              </a:gs>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rtlCol="0" anchor="t">
            <a:spAutoFit/>
          </a:bodyPr>
          <a:lstStyle/>
          <a:p>
            <a:r>
              <a:rPr lang="en-GB" sz="4000" b="1" dirty="0"/>
              <a:t>Equality Impact Assessment</a:t>
            </a:r>
          </a:p>
          <a:p>
            <a:r>
              <a:rPr lang="en-GB" sz="4000" dirty="0"/>
              <a:t>a tool  - </a:t>
            </a:r>
          </a:p>
          <a:p>
            <a:r>
              <a:rPr lang="en-GB" sz="4000" dirty="0"/>
              <a:t>to ensure that equality issues are fully considered, by </a:t>
            </a:r>
          </a:p>
          <a:p>
            <a:r>
              <a:rPr lang="en-GB" sz="4000" dirty="0"/>
              <a:t>- systematically identifying and assessing the potential effects of the proposed plan, policy, or project for people sharing one or more protected characteristic.</a:t>
            </a:r>
            <a:endParaRPr lang="en-US" sz="4000" dirty="0"/>
          </a:p>
          <a:p>
            <a:endParaRPr lang="en-US" sz="2000" dirty="0"/>
          </a:p>
        </p:txBody>
      </p:sp>
    </p:spTree>
    <p:extLst>
      <p:ext uri="{BB962C8B-B14F-4D97-AF65-F5344CB8AC3E}">
        <p14:creationId xmlns:p14="http://schemas.microsoft.com/office/powerpoint/2010/main" val="2209893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21035">
              <a:srgbClr val="FDBD42">
                <a:alpha val="0"/>
              </a:srgbClr>
            </a:gs>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3247C99-F09A-CC4D-A9A7-E6FFDB7CE074}"/>
              </a:ext>
            </a:extLst>
          </p:cNvPr>
          <p:cNvSpPr txBox="1"/>
          <p:nvPr/>
        </p:nvSpPr>
        <p:spPr>
          <a:xfrm rot="10800000" flipH="1" flipV="1">
            <a:off x="1" y="-875416"/>
            <a:ext cx="9143999" cy="6863417"/>
          </a:xfrm>
          <a:prstGeom prst="rect">
            <a:avLst/>
          </a:prstGeom>
          <a:gradFill>
            <a:gsLst>
              <a:gs pos="21035">
                <a:srgbClr val="FDBD42">
                  <a:alpha val="0"/>
                </a:srgbClr>
              </a:gs>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rtlCol="0" anchor="t">
            <a:spAutoFit/>
          </a:bodyPr>
          <a:lstStyle/>
          <a:p>
            <a:r>
              <a:rPr lang="en-GB" sz="4000" dirty="0"/>
              <a:t>Austerity has a disproportionate impact on women reliant on income from benefits and tax credits </a:t>
            </a:r>
          </a:p>
          <a:p>
            <a:r>
              <a:rPr lang="en-GB" sz="4000" dirty="0"/>
              <a:t>90% of lone parents are women </a:t>
            </a:r>
          </a:p>
          <a:p>
            <a:r>
              <a:rPr lang="en-GB" sz="4000" dirty="0"/>
              <a:t>50% of lone parents are unemployed </a:t>
            </a:r>
          </a:p>
          <a:p>
            <a:r>
              <a:rPr lang="en-GB" sz="4000" dirty="0"/>
              <a:t>61.9% of children in poverty are in lone parent families </a:t>
            </a:r>
          </a:p>
          <a:p>
            <a:r>
              <a:rPr lang="en-GB" sz="4000" dirty="0"/>
              <a:t>Reduced services for children, older people move burden of care to women </a:t>
            </a:r>
          </a:p>
          <a:p>
            <a:r>
              <a:rPr lang="en-GB" sz="4000" dirty="0"/>
              <a:t>Women more often carers, ‘shock absorbers’</a:t>
            </a:r>
            <a:endParaRPr lang="en-US" sz="2000" dirty="0"/>
          </a:p>
        </p:txBody>
      </p:sp>
    </p:spTree>
    <p:extLst>
      <p:ext uri="{BB962C8B-B14F-4D97-AF65-F5344CB8AC3E}">
        <p14:creationId xmlns:p14="http://schemas.microsoft.com/office/powerpoint/2010/main" val="3292802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BFE413-0848-DF4F-9F59-0B23A1C7D880}"/>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6258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59E54E-18BA-9A44-9A4B-E25A41F6FE81}"/>
              </a:ext>
            </a:extLst>
          </p:cNvPr>
          <p:cNvSpPr/>
          <p:nvPr/>
        </p:nvSpPr>
        <p:spPr>
          <a:xfrm>
            <a:off x="0" y="0"/>
            <a:ext cx="9144000" cy="6139543"/>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chemeClr val="accent4">
                    <a:lumMod val="50000"/>
                  </a:schemeClr>
                </a:solidFill>
              </a:rPr>
              <a:t>Cumulative impact assessment techniques </a:t>
            </a:r>
          </a:p>
          <a:p>
            <a:pPr marL="457200" indent="-457200">
              <a:buFont typeface="Arial" panose="020B0604020202020204" pitchFamily="34" charset="0"/>
              <a:buChar char="•"/>
            </a:pPr>
            <a:r>
              <a:rPr lang="en-GB" sz="3600" dirty="0">
                <a:solidFill>
                  <a:schemeClr val="tx1"/>
                </a:solidFill>
              </a:rPr>
              <a:t>Measure the overall impact of a set of changes to government policies (</a:t>
            </a:r>
            <a:r>
              <a:rPr lang="en-GB" sz="3600" dirty="0" err="1">
                <a:solidFill>
                  <a:schemeClr val="tx1"/>
                </a:solidFill>
              </a:rPr>
              <a:t>eg</a:t>
            </a:r>
            <a:r>
              <a:rPr lang="en-GB" sz="3600" dirty="0">
                <a:solidFill>
                  <a:schemeClr val="tx1"/>
                </a:solidFill>
              </a:rPr>
              <a:t> tax/welfare reforms, or changes to other public spending) on the population</a:t>
            </a:r>
          </a:p>
          <a:p>
            <a:pPr marL="457200" indent="-457200">
              <a:buFont typeface="Arial" panose="020B0604020202020204" pitchFamily="34" charset="0"/>
              <a:buChar char="•"/>
            </a:pPr>
            <a:r>
              <a:rPr lang="en-GB" sz="3600" dirty="0">
                <a:solidFill>
                  <a:schemeClr val="tx1"/>
                </a:solidFill>
              </a:rPr>
              <a:t>analysed by characteristics (e.g. sex, income, age, ethnicity, disability) </a:t>
            </a:r>
          </a:p>
          <a:p>
            <a:pPr marL="457200" indent="-457200">
              <a:buFont typeface="Arial" panose="020B0604020202020204" pitchFamily="34" charset="0"/>
              <a:buChar char="•"/>
            </a:pPr>
            <a:r>
              <a:rPr lang="en-GB" sz="3600" dirty="0">
                <a:solidFill>
                  <a:schemeClr val="tx1"/>
                </a:solidFill>
              </a:rPr>
              <a:t>Not individual policy decisions in isolation</a:t>
            </a:r>
          </a:p>
          <a:p>
            <a:pPr marL="457200" indent="-457200">
              <a:buFont typeface="Arial" panose="020B0604020202020204" pitchFamily="34" charset="0"/>
              <a:buChar char="•"/>
            </a:pPr>
            <a:r>
              <a:rPr lang="en-GB" sz="3600" dirty="0">
                <a:solidFill>
                  <a:schemeClr val="tx1"/>
                </a:solidFill>
              </a:rPr>
              <a:t>Helps assess the overall impact of government policies on the population as a whole and on specific groups </a:t>
            </a:r>
            <a:endParaRPr lang="en-US" sz="3600" dirty="0">
              <a:solidFill>
                <a:schemeClr val="tx1"/>
              </a:solidFill>
            </a:endParaRPr>
          </a:p>
        </p:txBody>
      </p:sp>
    </p:spTree>
    <p:extLst>
      <p:ext uri="{BB962C8B-B14F-4D97-AF65-F5344CB8AC3E}">
        <p14:creationId xmlns:p14="http://schemas.microsoft.com/office/powerpoint/2010/main" val="2512290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eminist Feminism Woman'S Rights · Free vector graphic on ...">
            <a:extLst>
              <a:ext uri="{FF2B5EF4-FFF2-40B4-BE49-F238E27FC236}">
                <a16:creationId xmlns:a16="http://schemas.microsoft.com/office/drawing/2014/main" id="{77A66C4A-CF4F-1740-87A5-5C008F302AA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041650" y="1143000"/>
            <a:ext cx="3060700" cy="4572000"/>
          </a:xfrm>
          <a:prstGeom prst="rect">
            <a:avLst/>
          </a:prstGeom>
        </p:spPr>
      </p:pic>
    </p:spTree>
    <p:extLst>
      <p:ext uri="{BB962C8B-B14F-4D97-AF65-F5344CB8AC3E}">
        <p14:creationId xmlns:p14="http://schemas.microsoft.com/office/powerpoint/2010/main" val="3263756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E0DBEB-AA39-CF4F-8130-45D2B68A5CC3}"/>
              </a:ext>
            </a:extLst>
          </p:cNvPr>
          <p:cNvSpPr txBox="1"/>
          <p:nvPr/>
        </p:nvSpPr>
        <p:spPr>
          <a:xfrm>
            <a:off x="1" y="0"/>
            <a:ext cx="9029699" cy="7140416"/>
          </a:xfrm>
          <a:prstGeom prst="rect">
            <a:avLst/>
          </a:prstGeom>
          <a:noFill/>
        </p:spPr>
        <p:txBody>
          <a:bodyPr wrap="square" rtlCol="0">
            <a:spAutoFit/>
          </a:bodyPr>
          <a:lstStyle/>
          <a:p>
            <a:r>
              <a:rPr lang="en-US" sz="4000" b="1" dirty="0"/>
              <a:t>Lecture 2</a:t>
            </a:r>
          </a:p>
          <a:p>
            <a:r>
              <a:rPr lang="en-US" sz="4000" dirty="0"/>
              <a:t>Case studies from the UK</a:t>
            </a:r>
          </a:p>
          <a:p>
            <a:pPr marL="742950" indent="-742950">
              <a:buAutoNum type="arabicPeriod"/>
            </a:pPr>
            <a:r>
              <a:rPr lang="en-US" sz="4000" dirty="0"/>
              <a:t>Judicial review of 2010 UK state budget and EHRC section 31 review of 2010 spending review</a:t>
            </a:r>
          </a:p>
          <a:p>
            <a:endParaRPr lang="en-US" sz="4000" dirty="0"/>
          </a:p>
          <a:p>
            <a:r>
              <a:rPr lang="en-US" sz="4000" dirty="0"/>
              <a:t>2. Costing Violence Against Women and Girls - funding Rape Crisis Centres  out of the victim’s levy (success in influencing fiscal policy)</a:t>
            </a:r>
            <a:br>
              <a:rPr lang="en-US" sz="4000" dirty="0"/>
            </a:br>
            <a:endParaRPr lang="en-US" sz="4000" dirty="0"/>
          </a:p>
          <a:p>
            <a:endParaRPr lang="en-US" dirty="0"/>
          </a:p>
        </p:txBody>
      </p:sp>
    </p:spTree>
    <p:extLst>
      <p:ext uri="{BB962C8B-B14F-4D97-AF65-F5344CB8AC3E}">
        <p14:creationId xmlns:p14="http://schemas.microsoft.com/office/powerpoint/2010/main" val="3202097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7E0DAFB-6CA6-3641-BEBB-4AE0D002B3FF}"/>
              </a:ext>
            </a:extLst>
          </p:cNvPr>
          <p:cNvSpPr/>
          <p:nvPr/>
        </p:nvSpPr>
        <p:spPr>
          <a:xfrm>
            <a:off x="294468" y="247973"/>
            <a:ext cx="8710047" cy="4262034"/>
          </a:xfrm>
          <a:prstGeom prst="rect">
            <a:avLst/>
          </a:prstGeom>
          <a:gradFill>
            <a:gsLst>
              <a:gs pos="0">
                <a:srgbClr val="FFB834">
                  <a:alpha val="200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F57FF0E-8794-7F47-A749-26F671132053}"/>
              </a:ext>
            </a:extLst>
          </p:cNvPr>
          <p:cNvPicPr>
            <a:picLocks/>
          </p:cNvPicPr>
          <p:nvPr/>
        </p:nvPicPr>
        <p:blipFill>
          <a:blip r:embed="rId3"/>
          <a:stretch>
            <a:fillRect/>
          </a:stretch>
        </p:blipFill>
        <p:spPr>
          <a:xfrm>
            <a:off x="1" y="0"/>
            <a:ext cx="9180000" cy="6779349"/>
          </a:xfrm>
          <a:prstGeom prst="rect">
            <a:avLst/>
          </a:prstGeom>
        </p:spPr>
      </p:pic>
    </p:spTree>
    <p:extLst>
      <p:ext uri="{BB962C8B-B14F-4D97-AF65-F5344CB8AC3E}">
        <p14:creationId xmlns:p14="http://schemas.microsoft.com/office/powerpoint/2010/main" val="2267663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E865B4-6FF6-BF45-BD01-699EA027AF01}"/>
              </a:ext>
            </a:extLst>
          </p:cNvPr>
          <p:cNvSpPr/>
          <p:nvPr/>
        </p:nvSpPr>
        <p:spPr>
          <a:xfrm>
            <a:off x="1" y="-3"/>
            <a:ext cx="9144000" cy="6048000"/>
          </a:xfrm>
          <a:prstGeom prst="rect">
            <a:avLst/>
          </a:prstGeom>
          <a:gradFill flip="none" rotWithShape="1">
            <a:gsLst>
              <a:gs pos="43000">
                <a:srgbClr val="FFB834"/>
              </a:gs>
              <a:gs pos="0">
                <a:schemeClr val="accent2">
                  <a:lumMod val="60000"/>
                  <a:lumOff val="40000"/>
                </a:schemeClr>
              </a:gs>
              <a:gs pos="53000">
                <a:schemeClr val="accent5">
                  <a:lumMod val="0"/>
                  <a:lumOff val="100000"/>
                </a:schemeClr>
              </a:gs>
              <a:gs pos="78000">
                <a:schemeClr val="accent5">
                  <a:lumMod val="100000"/>
                  <a:alpha val="0"/>
                </a:schemeClr>
              </a:gs>
            </a:gsLst>
            <a:lin ang="5400000" scaled="1"/>
            <a:tileRect/>
          </a:gradFill>
        </p:spPr>
        <p:style>
          <a:lnRef idx="1">
            <a:schemeClr val="accent1"/>
          </a:lnRef>
          <a:fillRef idx="2">
            <a:schemeClr val="accent1"/>
          </a:fillRef>
          <a:effectRef idx="1">
            <a:schemeClr val="accent1"/>
          </a:effectRef>
          <a:fontRef idx="minor">
            <a:schemeClr val="dk1"/>
          </a:fontRef>
        </p:style>
        <p:txBody>
          <a:bodyPr wrap="square">
            <a:spAutoFit/>
          </a:bodyPr>
          <a:lstStyle/>
          <a:p>
            <a:pPr>
              <a:spcAft>
                <a:spcPts val="0"/>
              </a:spcAft>
            </a:pPr>
            <a:r>
              <a:rPr lang="en-GB" sz="4000"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Lecture 1 </a:t>
            </a:r>
          </a:p>
          <a:p>
            <a:pPr marL="342900" indent="-342900">
              <a:spcAft>
                <a:spcPts val="0"/>
              </a:spcAft>
              <a:buFont typeface="Arial" panose="020B0604020202020204" pitchFamily="34" charset="0"/>
              <a:buChar char="•"/>
            </a:pPr>
            <a:r>
              <a:rPr lang="en-US" sz="4000" dirty="0">
                <a:solidFill>
                  <a:srgbClr val="000000"/>
                </a:solidFill>
                <a:latin typeface="Calibri" panose="020F0502020204030204" pitchFamily="34" charset="0"/>
                <a:ea typeface="Calibri" panose="020F0502020204030204" pitchFamily="34" charset="0"/>
                <a:cs typeface="Calibri" panose="020F0502020204030204" pitchFamily="34" charset="0"/>
              </a:rPr>
              <a:t>UK Women’s Budget Group </a:t>
            </a:r>
          </a:p>
          <a:p>
            <a:pPr>
              <a:spcAft>
                <a:spcPts val="0"/>
              </a:spcAft>
            </a:pPr>
            <a:r>
              <a:rPr lang="en-US" sz="4000" dirty="0">
                <a:solidFill>
                  <a:srgbClr val="000000"/>
                </a:solidFill>
                <a:latin typeface="Calibri" panose="020F0502020204030204" pitchFamily="34" charset="0"/>
                <a:ea typeface="Calibri" panose="020F0502020204030204" pitchFamily="34" charset="0"/>
                <a:cs typeface="Calibri" panose="020F0502020204030204" pitchFamily="34" charset="0"/>
              </a:rPr>
              <a:t> - annual budget analysis </a:t>
            </a:r>
          </a:p>
          <a:p>
            <a:pPr>
              <a:spcAft>
                <a:spcPts val="0"/>
              </a:spcAft>
            </a:pPr>
            <a:r>
              <a:rPr lang="en-US" sz="4000" dirty="0">
                <a:solidFill>
                  <a:srgbClr val="000000"/>
                </a:solidFill>
                <a:latin typeface="Calibri" panose="020F0502020204030204" pitchFamily="34" charset="0"/>
                <a:ea typeface="Calibri" panose="020F0502020204030204" pitchFamily="34" charset="0"/>
                <a:cs typeface="Calibri" panose="020F0502020204030204" pitchFamily="34" charset="0"/>
              </a:rPr>
              <a:t> -  influencing  Her Majesty’s Treasury &amp; parliamentarians  </a:t>
            </a:r>
          </a:p>
          <a:p>
            <a:pPr marL="342900" indent="-342900">
              <a:spcAft>
                <a:spcPts val="0"/>
              </a:spcAft>
              <a:buFont typeface="Arial" panose="020B0604020202020204" pitchFamily="34" charset="0"/>
              <a:buChar char="•"/>
            </a:pPr>
            <a:r>
              <a:rPr lang="en-US" sz="4000" dirty="0">
                <a:solidFill>
                  <a:srgbClr val="000000"/>
                </a:solidFill>
                <a:latin typeface="Calibri" panose="020F0502020204030204" pitchFamily="34" charset="0"/>
                <a:ea typeface="Calibri" panose="020F0502020204030204" pitchFamily="34" charset="0"/>
                <a:cs typeface="Calibri" panose="020F0502020204030204" pitchFamily="34" charset="0"/>
              </a:rPr>
              <a:t>Barriers &amp; opportunities </a:t>
            </a:r>
          </a:p>
          <a:p>
            <a:pPr marL="342900" indent="-342900">
              <a:spcAft>
                <a:spcPts val="0"/>
              </a:spcAft>
              <a:buFont typeface="Arial" panose="020B0604020202020204" pitchFamily="34" charset="0"/>
              <a:buChar char="•"/>
            </a:pPr>
            <a:r>
              <a:rPr lang="en-US" sz="4000" dirty="0">
                <a:solidFill>
                  <a:srgbClr val="000000"/>
                </a:solidFill>
                <a:latin typeface="Calibri" panose="020F0502020204030204" pitchFamily="34" charset="0"/>
                <a:ea typeface="Calibri" panose="020F0502020204030204" pitchFamily="34" charset="0"/>
                <a:cs typeface="Calibri" panose="020F0502020204030204" pitchFamily="34" charset="0"/>
              </a:rPr>
              <a:t>Gender Responsive Budgeting globally </a:t>
            </a:r>
          </a:p>
          <a:p>
            <a:pPr marL="342900" indent="-342900">
              <a:spcAft>
                <a:spcPts val="0"/>
              </a:spcAft>
              <a:buFont typeface="Arial" panose="020B0604020202020204" pitchFamily="34" charset="0"/>
              <a:buChar char="•"/>
            </a:pPr>
            <a:r>
              <a:rPr lang="en-US" sz="4000" dirty="0">
                <a:solidFill>
                  <a:srgbClr val="000000"/>
                </a:solidFill>
                <a:latin typeface="Calibri" panose="020F0502020204030204" pitchFamily="34" charset="0"/>
                <a:ea typeface="Calibri" panose="020F0502020204030204" pitchFamily="34" charset="0"/>
                <a:cs typeface="Calibri" panose="020F0502020204030204" pitchFamily="34" charset="0"/>
              </a:rPr>
              <a:t>Example:  ‘purse to wallet’ campaign - changing fiscal policy</a:t>
            </a:r>
            <a:endParaRPr lang="en-GB" sz="4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60902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56D2BA-E5AD-0146-A51A-6AFEFA54F929}"/>
              </a:ext>
            </a:extLst>
          </p:cNvPr>
          <p:cNvSpPr/>
          <p:nvPr/>
        </p:nvSpPr>
        <p:spPr>
          <a:xfrm>
            <a:off x="0" y="1"/>
            <a:ext cx="9144000" cy="6090834"/>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t"/>
          <a:lstStyle/>
          <a:p>
            <a:r>
              <a:rPr lang="en-US" sz="3600" dirty="0">
                <a:solidFill>
                  <a:schemeClr val="accent1">
                    <a:lumMod val="50000"/>
                  </a:schemeClr>
                </a:solidFill>
              </a:rPr>
              <a:t>Reducing the fiscal deficit was a declared priority for the government in 2010. </a:t>
            </a:r>
          </a:p>
          <a:p>
            <a:r>
              <a:rPr lang="en-US" sz="3600" dirty="0">
                <a:solidFill>
                  <a:schemeClr val="accent1">
                    <a:lumMod val="50000"/>
                  </a:schemeClr>
                </a:solidFill>
              </a:rPr>
              <a:t>Following the election, it published an Emergency Budget  </a:t>
            </a:r>
          </a:p>
          <a:p>
            <a:r>
              <a:rPr lang="en-US" sz="3600" dirty="0">
                <a:solidFill>
                  <a:schemeClr val="accent1">
                    <a:lumMod val="50000"/>
                  </a:schemeClr>
                </a:solidFill>
              </a:rPr>
              <a:t>- a five-year plan to ‘rebuild the British economy’ and reduce the deficit </a:t>
            </a:r>
          </a:p>
        </p:txBody>
      </p:sp>
    </p:spTree>
    <p:extLst>
      <p:ext uri="{BB962C8B-B14F-4D97-AF65-F5344CB8AC3E}">
        <p14:creationId xmlns:p14="http://schemas.microsoft.com/office/powerpoint/2010/main" val="3001757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96C011-676B-DB42-93F5-5F09736C69CF}"/>
              </a:ext>
            </a:extLst>
          </p:cNvPr>
          <p:cNvSpPr txBox="1"/>
          <p:nvPr/>
        </p:nvSpPr>
        <p:spPr>
          <a:xfrm>
            <a:off x="0" y="43454"/>
            <a:ext cx="9144000" cy="6012000"/>
          </a:xfrm>
          <a:prstGeom prst="rect">
            <a:avLst/>
          </a:prstGeom>
          <a:gradFill>
            <a:gsLst>
              <a:gs pos="20000">
                <a:srgbClr val="FFB834">
                  <a:alpha val="1000"/>
                </a:srgbClr>
              </a:gs>
              <a:gs pos="56000">
                <a:schemeClr val="accent1">
                  <a:tint val="37000"/>
                  <a:satMod val="300000"/>
                </a:schemeClr>
              </a:gs>
              <a:gs pos="82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3600" dirty="0"/>
              <a:t>Public bodies must:</a:t>
            </a:r>
          </a:p>
          <a:p>
            <a:r>
              <a:rPr lang="en-GB" sz="3600" dirty="0"/>
              <a:t> - analyse the likely effects of policy on the relevant protected groups</a:t>
            </a:r>
          </a:p>
          <a:p>
            <a:r>
              <a:rPr lang="en-GB" sz="3600" dirty="0"/>
              <a:t> - Where there is evidence of an adverse impact, is it justified</a:t>
            </a:r>
          </a:p>
          <a:p>
            <a:r>
              <a:rPr lang="en-GB" sz="3600" dirty="0"/>
              <a:t> - if justified, take proportionate steps to mitigate or avoid adverse impact. </a:t>
            </a:r>
          </a:p>
          <a:p>
            <a:endParaRPr lang="en-US" dirty="0"/>
          </a:p>
        </p:txBody>
      </p:sp>
    </p:spTree>
    <p:extLst>
      <p:ext uri="{BB962C8B-B14F-4D97-AF65-F5344CB8AC3E}">
        <p14:creationId xmlns:p14="http://schemas.microsoft.com/office/powerpoint/2010/main" val="2985322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EEA9C3-6FE5-8E42-8865-729C4A02779F}"/>
              </a:ext>
            </a:extLst>
          </p:cNvPr>
          <p:cNvSpPr txBox="1"/>
          <p:nvPr/>
        </p:nvSpPr>
        <p:spPr>
          <a:xfrm>
            <a:off x="1079500" y="1003300"/>
            <a:ext cx="184731" cy="369332"/>
          </a:xfrm>
          <a:prstGeom prst="rect">
            <a:avLst/>
          </a:prstGeom>
          <a:noFill/>
        </p:spPr>
        <p:txBody>
          <a:bodyPr wrap="none" rtlCol="0">
            <a:spAutoFit/>
          </a:bodyPr>
          <a:lstStyle/>
          <a:p>
            <a:endParaRPr lang="en-US" dirty="0"/>
          </a:p>
        </p:txBody>
      </p:sp>
      <p:sp>
        <p:nvSpPr>
          <p:cNvPr id="3" name="Rounded Rectangle 2">
            <a:extLst>
              <a:ext uri="{FF2B5EF4-FFF2-40B4-BE49-F238E27FC236}">
                <a16:creationId xmlns:a16="http://schemas.microsoft.com/office/drawing/2014/main" id="{BEB583CF-42F6-A64D-A7E7-63372FFC7B13}"/>
              </a:ext>
            </a:extLst>
          </p:cNvPr>
          <p:cNvSpPr/>
          <p:nvPr/>
        </p:nvSpPr>
        <p:spPr>
          <a:xfrm>
            <a:off x="368300" y="279400"/>
            <a:ext cx="8153400" cy="5676900"/>
          </a:xfrm>
          <a:prstGeom prst="roundRect">
            <a:avLst/>
          </a:prstGeom>
          <a:solidFill>
            <a:schemeClr val="tx2">
              <a:lumMod val="40000"/>
              <a:lumOff val="60000"/>
              <a:alpha val="17000"/>
            </a:schemeClr>
          </a:solid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dirty="0">
                <a:solidFill>
                  <a:srgbClr val="C00000"/>
                </a:solidFill>
              </a:rPr>
              <a:t>Question: did HM Treasury meet its public sector equality duties in the Spending Review 2010? </a:t>
            </a:r>
          </a:p>
          <a:p>
            <a:pPr lvl="2" algn="ctr"/>
            <a:r>
              <a:rPr lang="en-GB" sz="3200" dirty="0">
                <a:solidFill>
                  <a:srgbClr val="FF0000"/>
                </a:solidFill>
              </a:rPr>
              <a:t>These required public authorities to </a:t>
            </a:r>
            <a:r>
              <a:rPr lang="en-GB" sz="3200" i="1" dirty="0">
                <a:solidFill>
                  <a:srgbClr val="FF0000"/>
                </a:solidFill>
              </a:rPr>
              <a:t>pay due regard to the need to eliminate unlawful discrimination and harassment and promote equality of opportunity on the grounds of race, sex, and disability. </a:t>
            </a:r>
            <a:endParaRPr lang="en-US" sz="3200" i="1" dirty="0">
              <a:solidFill>
                <a:srgbClr val="FF0000"/>
              </a:solidFill>
            </a:endParaRPr>
          </a:p>
        </p:txBody>
      </p:sp>
    </p:spTree>
    <p:extLst>
      <p:ext uri="{BB962C8B-B14F-4D97-AF65-F5344CB8AC3E}">
        <p14:creationId xmlns:p14="http://schemas.microsoft.com/office/powerpoint/2010/main" val="2860966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9B2726-CB05-8D4E-ABEC-427618E3AB73}"/>
              </a:ext>
            </a:extLst>
          </p:cNvPr>
          <p:cNvSpPr/>
          <p:nvPr/>
        </p:nvSpPr>
        <p:spPr>
          <a:xfrm>
            <a:off x="0" y="0"/>
            <a:ext cx="9144000" cy="6083559"/>
          </a:xfrm>
          <a:prstGeom prst="rect">
            <a:avLst/>
          </a:prstGeom>
          <a:gradFill>
            <a:gsLst>
              <a:gs pos="0">
                <a:srgbClr val="FFB834"/>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US" sz="4400" dirty="0"/>
              <a:t>The judge rejected our application for judicial review</a:t>
            </a:r>
          </a:p>
          <a:p>
            <a:r>
              <a:rPr lang="en-US" sz="4400" dirty="0"/>
              <a:t>He said that analysis of the government's spending plans should be done by the Equality and Human Rights Commission</a:t>
            </a:r>
          </a:p>
        </p:txBody>
      </p:sp>
    </p:spTree>
    <p:extLst>
      <p:ext uri="{BB962C8B-B14F-4D97-AF65-F5344CB8AC3E}">
        <p14:creationId xmlns:p14="http://schemas.microsoft.com/office/powerpoint/2010/main" val="663984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Server - Letter G">
            <a:extLst>
              <a:ext uri="{FF2B5EF4-FFF2-40B4-BE49-F238E27FC236}">
                <a16:creationId xmlns:a16="http://schemas.microsoft.com/office/drawing/2014/main" id="{ED754E3B-19E4-7844-825E-B382F6C61FB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8375" y="0"/>
            <a:ext cx="8400375" cy="5664200"/>
          </a:xfrm>
          <a:prstGeom prst="rect">
            <a:avLst/>
          </a:prstGeom>
        </p:spPr>
      </p:pic>
    </p:spTree>
    <p:extLst>
      <p:ext uri="{BB962C8B-B14F-4D97-AF65-F5344CB8AC3E}">
        <p14:creationId xmlns:p14="http://schemas.microsoft.com/office/powerpoint/2010/main" val="35606793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80CA8B-BCCC-0749-8D1A-0E70FAA662F4}"/>
              </a:ext>
            </a:extLst>
          </p:cNvPr>
          <p:cNvSpPr/>
          <p:nvPr/>
        </p:nvSpPr>
        <p:spPr>
          <a:xfrm>
            <a:off x="0" y="0"/>
            <a:ext cx="9144000" cy="6048000"/>
          </a:xfrm>
          <a:prstGeom prst="rect">
            <a:avLst/>
          </a:prstGeom>
          <a:gradFill flip="none" rotWithShape="1">
            <a:gsLst>
              <a:gs pos="14000">
                <a:schemeClr val="accent1">
                  <a:tint val="100000"/>
                  <a:shade val="100000"/>
                  <a:satMod val="130000"/>
                  <a:alpha val="2000"/>
                </a:schemeClr>
              </a:gs>
              <a:gs pos="65000">
                <a:srgbClr val="FFB834"/>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t" anchorCtr="0">
            <a:spAutoFit/>
          </a:bodyPr>
          <a:lstStyle/>
          <a:p>
            <a:pPr>
              <a:lnSpc>
                <a:spcPct val="150000"/>
              </a:lnSpc>
            </a:pPr>
            <a:r>
              <a:rPr lang="en-US" sz="3600" dirty="0">
                <a:solidFill>
                  <a:schemeClr val="accent1">
                    <a:lumMod val="50000"/>
                  </a:schemeClr>
                </a:solidFill>
              </a:rPr>
              <a:t>Equalities overview published </a:t>
            </a:r>
          </a:p>
          <a:p>
            <a:pPr>
              <a:lnSpc>
                <a:spcPct val="150000"/>
              </a:lnSpc>
            </a:pPr>
            <a:r>
              <a:rPr lang="en-US" sz="3600" dirty="0">
                <a:solidFill>
                  <a:schemeClr val="accent1">
                    <a:lumMod val="50000"/>
                  </a:schemeClr>
                </a:solidFill>
              </a:rPr>
              <a:t>Ministries reminded of their duties.</a:t>
            </a:r>
          </a:p>
          <a:p>
            <a:pPr>
              <a:lnSpc>
                <a:spcPct val="150000"/>
              </a:lnSpc>
            </a:pPr>
            <a:r>
              <a:rPr lang="en-US" sz="3600" dirty="0">
                <a:solidFill>
                  <a:schemeClr val="accent1">
                    <a:lumMod val="50000"/>
                  </a:schemeClr>
                </a:solidFill>
              </a:rPr>
              <a:t>Gathered equality data</a:t>
            </a:r>
          </a:p>
          <a:p>
            <a:pPr>
              <a:lnSpc>
                <a:spcPct val="150000"/>
              </a:lnSpc>
            </a:pPr>
            <a:r>
              <a:rPr lang="en-US" sz="3600" dirty="0">
                <a:solidFill>
                  <a:schemeClr val="accent1">
                    <a:lumMod val="50000"/>
                  </a:schemeClr>
                </a:solidFill>
              </a:rPr>
              <a:t>Assessed impact on equality groups </a:t>
            </a:r>
          </a:p>
          <a:p>
            <a:pPr>
              <a:lnSpc>
                <a:spcPct val="150000"/>
              </a:lnSpc>
            </a:pPr>
            <a:r>
              <a:rPr lang="en-US" sz="3600" dirty="0">
                <a:solidFill>
                  <a:schemeClr val="accent1">
                    <a:lumMod val="50000"/>
                  </a:schemeClr>
                </a:solidFill>
              </a:rPr>
              <a:t>Analysed effect on different income groups; as proxy for impact on protected groups</a:t>
            </a:r>
          </a:p>
        </p:txBody>
      </p:sp>
    </p:spTree>
    <p:extLst>
      <p:ext uri="{BB962C8B-B14F-4D97-AF65-F5344CB8AC3E}">
        <p14:creationId xmlns:p14="http://schemas.microsoft.com/office/powerpoint/2010/main" val="1365690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oughts of a minibus traveller: Bad people doing good things">
            <a:extLst>
              <a:ext uri="{FF2B5EF4-FFF2-40B4-BE49-F238E27FC236}">
                <a16:creationId xmlns:a16="http://schemas.microsoft.com/office/drawing/2014/main" id="{BCF82347-6E25-A948-89DA-14B6BEC2B56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37526" y="0"/>
            <a:ext cx="8806474" cy="3841750"/>
          </a:xfrm>
          <a:prstGeom prst="rect">
            <a:avLst/>
          </a:prstGeom>
        </p:spPr>
      </p:pic>
    </p:spTree>
    <p:extLst>
      <p:ext uri="{BB962C8B-B14F-4D97-AF65-F5344CB8AC3E}">
        <p14:creationId xmlns:p14="http://schemas.microsoft.com/office/powerpoint/2010/main" val="807990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0"/>
            <a:ext cx="9144000" cy="6059837"/>
          </a:xfrm>
          <a:prstGeom prst="rect">
            <a:avLst/>
          </a:prstGeom>
          <a:gradFill flip="none" rotWithShape="1">
            <a:gsLst>
              <a:gs pos="0">
                <a:srgbClr val="FFB834">
                  <a:tint val="66000"/>
                  <a:satMod val="16000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chemeClr val="accent1">
                    <a:lumMod val="50000"/>
                  </a:schemeClr>
                </a:solidFill>
              </a:rPr>
              <a:t>3 challenges</a:t>
            </a:r>
          </a:p>
          <a:p>
            <a:r>
              <a:rPr lang="en-GB" sz="3200" dirty="0">
                <a:solidFill>
                  <a:schemeClr val="accent1">
                    <a:lumMod val="50000"/>
                  </a:schemeClr>
                </a:solidFill>
              </a:rPr>
              <a:t> - global crash</a:t>
            </a:r>
          </a:p>
          <a:p>
            <a:r>
              <a:rPr lang="en-GB" sz="3200" dirty="0">
                <a:solidFill>
                  <a:schemeClr val="accent1">
                    <a:lumMod val="50000"/>
                  </a:schemeClr>
                </a:solidFill>
              </a:rPr>
              <a:t> - Spending Review of whole government. not always clear who responsible for which decisions</a:t>
            </a:r>
          </a:p>
          <a:p>
            <a:r>
              <a:rPr lang="en-GB" sz="3200" dirty="0">
                <a:solidFill>
                  <a:schemeClr val="accent1">
                    <a:lumMod val="50000"/>
                  </a:schemeClr>
                </a:solidFill>
              </a:rPr>
              <a:t> - the PSED is evidence-based duty. Assessment of adverse impact requires analysis of likely outcomes for different groups, based on objective data. </a:t>
            </a:r>
          </a:p>
          <a:p>
            <a:endParaRPr lang="en-GB" sz="3200" dirty="0">
              <a:solidFill>
                <a:schemeClr val="accent1">
                  <a:lumMod val="50000"/>
                </a:schemeClr>
              </a:solidFill>
            </a:endParaRPr>
          </a:p>
          <a:p>
            <a:r>
              <a:rPr lang="en-GB" sz="3200" dirty="0">
                <a:solidFill>
                  <a:schemeClr val="accent1">
                    <a:lumMod val="50000"/>
                  </a:schemeClr>
                </a:solidFill>
              </a:rPr>
              <a:t>Needs common data sets across government and a common model to make the analysis reliable. This is not yet the case.</a:t>
            </a:r>
          </a:p>
        </p:txBody>
      </p:sp>
    </p:spTree>
    <p:extLst>
      <p:ext uri="{BB962C8B-B14F-4D97-AF65-F5344CB8AC3E}">
        <p14:creationId xmlns:p14="http://schemas.microsoft.com/office/powerpoint/2010/main" val="2597050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0"/>
            <a:ext cx="9144000" cy="6059837"/>
          </a:xfrm>
          <a:prstGeom prst="rect">
            <a:avLst/>
          </a:prstGeom>
          <a:gradFill flip="none" rotWithShape="1">
            <a:gsLst>
              <a:gs pos="0">
                <a:srgbClr val="FFB834">
                  <a:tint val="66000"/>
                  <a:satMod val="16000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ctr"/>
          <a:lstStyle/>
          <a:p>
            <a:r>
              <a:rPr lang="en-GB" sz="4000" dirty="0">
                <a:solidFill>
                  <a:schemeClr val="accent1">
                    <a:lumMod val="50000"/>
                  </a:schemeClr>
                </a:solidFill>
              </a:rPr>
              <a:t>In three cases, </a:t>
            </a:r>
          </a:p>
          <a:p>
            <a:r>
              <a:rPr lang="en-GB" sz="4000" dirty="0">
                <a:solidFill>
                  <a:schemeClr val="accent1">
                    <a:lumMod val="50000"/>
                  </a:schemeClr>
                </a:solidFill>
              </a:rPr>
              <a:t>lack of clarity as to </a:t>
            </a:r>
          </a:p>
          <a:p>
            <a:r>
              <a:rPr lang="en-GB" sz="4000" dirty="0">
                <a:solidFill>
                  <a:schemeClr val="accent1">
                    <a:lumMod val="50000"/>
                  </a:schemeClr>
                </a:solidFill>
              </a:rPr>
              <a:t>a) where the true site of the decisions lay, and b) whether or not some decisions were the responsibility of other government departments or the government as a whole.</a:t>
            </a:r>
          </a:p>
        </p:txBody>
      </p:sp>
    </p:spTree>
    <p:extLst>
      <p:ext uri="{BB962C8B-B14F-4D97-AF65-F5344CB8AC3E}">
        <p14:creationId xmlns:p14="http://schemas.microsoft.com/office/powerpoint/2010/main" val="6951031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0"/>
            <a:ext cx="9144000" cy="6059837"/>
          </a:xfrm>
          <a:prstGeom prst="rect">
            <a:avLst/>
          </a:prstGeom>
          <a:gradFill flip="none" rotWithShape="1">
            <a:gsLst>
              <a:gs pos="0">
                <a:srgbClr val="FFB834">
                  <a:tint val="66000"/>
                  <a:satMod val="160000"/>
                  <a:alpha val="6700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t"/>
          <a:lstStyle/>
          <a:p>
            <a:r>
              <a:rPr lang="en-GB" sz="3600" b="1" dirty="0">
                <a:solidFill>
                  <a:schemeClr val="accent1">
                    <a:lumMod val="50000"/>
                  </a:schemeClr>
                </a:solidFill>
              </a:rPr>
              <a:t>Household Benefits Cap – </a:t>
            </a:r>
          </a:p>
          <a:p>
            <a:r>
              <a:rPr lang="en-GB" sz="3600" dirty="0">
                <a:solidFill>
                  <a:schemeClr val="accent1">
                    <a:lumMod val="50000"/>
                  </a:schemeClr>
                </a:solidFill>
              </a:rPr>
              <a:t>no analysis on sex</a:t>
            </a:r>
          </a:p>
          <a:p>
            <a:endParaRPr lang="en-GB" sz="3600" b="1" dirty="0">
              <a:solidFill>
                <a:schemeClr val="accent1">
                  <a:lumMod val="50000"/>
                </a:schemeClr>
              </a:solidFill>
            </a:endParaRPr>
          </a:p>
          <a:p>
            <a:r>
              <a:rPr lang="en-GB" sz="3600" b="1" dirty="0">
                <a:solidFill>
                  <a:schemeClr val="accent1">
                    <a:lumMod val="50000"/>
                  </a:schemeClr>
                </a:solidFill>
              </a:rPr>
              <a:t>Bus Service Operators Grant (BSOG) </a:t>
            </a:r>
            <a:r>
              <a:rPr lang="en-GB" sz="3600" dirty="0">
                <a:solidFill>
                  <a:schemeClr val="accent1">
                    <a:lumMod val="50000"/>
                  </a:schemeClr>
                </a:solidFill>
              </a:rPr>
              <a:t>– the impact on people with disabilities not included</a:t>
            </a:r>
          </a:p>
          <a:p>
            <a:endParaRPr lang="en-GB" sz="3600" b="1" dirty="0">
              <a:solidFill>
                <a:schemeClr val="accent1">
                  <a:lumMod val="50000"/>
                </a:schemeClr>
              </a:solidFill>
            </a:endParaRPr>
          </a:p>
          <a:p>
            <a:r>
              <a:rPr lang="en-GB" sz="3600" b="1" dirty="0">
                <a:solidFill>
                  <a:schemeClr val="accent1">
                    <a:lumMod val="50000"/>
                  </a:schemeClr>
                </a:solidFill>
              </a:rPr>
              <a:t>Make Education Maintenance Allowance discretionary – </a:t>
            </a:r>
            <a:r>
              <a:rPr lang="en-GB" sz="3600" dirty="0">
                <a:solidFill>
                  <a:schemeClr val="accent1">
                    <a:lumMod val="50000"/>
                  </a:schemeClr>
                </a:solidFill>
              </a:rPr>
              <a:t>no analysis of impact by ethnicity, disability or sex</a:t>
            </a:r>
          </a:p>
        </p:txBody>
      </p:sp>
    </p:spTree>
    <p:extLst>
      <p:ext uri="{BB962C8B-B14F-4D97-AF65-F5344CB8AC3E}">
        <p14:creationId xmlns:p14="http://schemas.microsoft.com/office/powerpoint/2010/main" val="891348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BC9927-D97E-6D42-807F-A4060C6945F5}"/>
              </a:ext>
            </a:extLst>
          </p:cNvPr>
          <p:cNvSpPr>
            <a:spLocks noGrp="1"/>
          </p:cNvSpPr>
          <p:nvPr>
            <p:ph idx="4294967295"/>
          </p:nvPr>
        </p:nvSpPr>
        <p:spPr>
          <a:xfrm>
            <a:off x="0" y="195263"/>
            <a:ext cx="9144000" cy="6769100"/>
          </a:xfrm>
          <a:solidFill>
            <a:srgbClr val="FFB834"/>
          </a:solidFill>
          <a:ln cap="sq">
            <a:gradFill>
              <a:gsLst>
                <a:gs pos="0">
                  <a:srgbClr val="FFB834">
                    <a:alpha val="0"/>
                  </a:srgbClr>
                </a:gs>
                <a:gs pos="40000">
                  <a:schemeClr val="accent1">
                    <a:lumMod val="45000"/>
                    <a:lumOff val="55000"/>
                    <a:alpha val="0"/>
                  </a:schemeClr>
                </a:gs>
                <a:gs pos="50000">
                  <a:srgbClr val="B0C6E1">
                    <a:alpha val="86000"/>
                  </a:srgbClr>
                </a:gs>
                <a:gs pos="23000">
                  <a:srgbClr val="D2C097"/>
                </a:gs>
                <a:gs pos="65000">
                  <a:schemeClr val="accent1">
                    <a:lumMod val="45000"/>
                    <a:lumOff val="55000"/>
                  </a:schemeClr>
                </a:gs>
                <a:gs pos="100000">
                  <a:schemeClr val="accent1">
                    <a:lumMod val="30000"/>
                    <a:lumOff val="70000"/>
                  </a:schemeClr>
                </a:gs>
              </a:gsLst>
              <a:lin ang="5400000" scaled="1"/>
            </a:gradFill>
          </a:ln>
        </p:spPr>
        <p:txBody>
          <a:bodyPr>
            <a:normAutofit/>
          </a:bodyPr>
          <a:lstStyle/>
          <a:p>
            <a:endParaRPr lang="en-US" sz="3000" dirty="0">
              <a:solidFill>
                <a:schemeClr val="bg1"/>
              </a:solidFill>
            </a:endParaRPr>
          </a:p>
          <a:p>
            <a:endParaRPr lang="en-US" dirty="0"/>
          </a:p>
        </p:txBody>
      </p:sp>
      <p:sp>
        <p:nvSpPr>
          <p:cNvPr id="4" name="Rectangle 3">
            <a:extLst>
              <a:ext uri="{FF2B5EF4-FFF2-40B4-BE49-F238E27FC236}">
                <a16:creationId xmlns:a16="http://schemas.microsoft.com/office/drawing/2014/main" id="{D4F70C5B-7D92-8949-95CE-C513A69C6358}"/>
              </a:ext>
            </a:extLst>
          </p:cNvPr>
          <p:cNvSpPr/>
          <p:nvPr/>
        </p:nvSpPr>
        <p:spPr>
          <a:xfrm>
            <a:off x="12357" y="1"/>
            <a:ext cx="9131643" cy="6054810"/>
          </a:xfrm>
          <a:prstGeom prst="rect">
            <a:avLst/>
          </a:prstGeom>
          <a:gradFill>
            <a:gsLst>
              <a:gs pos="0">
                <a:srgbClr val="FFB834">
                  <a:alpha val="3000"/>
                </a:srgbClr>
              </a:gs>
              <a:gs pos="100000">
                <a:schemeClr val="accent1">
                  <a:tint val="50000"/>
                  <a:shade val="100000"/>
                  <a:satMod val="350000"/>
                </a:schemeClr>
              </a:gs>
            </a:gsLst>
          </a:gradFill>
          <a:ln>
            <a:solidFill>
              <a:srgbClr val="FFB834">
                <a:alpha val="0"/>
              </a:srgb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3600" b="1" dirty="0">
                <a:solidFill>
                  <a:schemeClr val="tx1"/>
                </a:solidFill>
              </a:rPr>
              <a:t>Role of the Women’s Budget Group</a:t>
            </a:r>
          </a:p>
          <a:p>
            <a:endParaRPr lang="en-US" sz="3600" dirty="0">
              <a:solidFill>
                <a:schemeClr val="tx1"/>
              </a:solidFill>
            </a:endParaRPr>
          </a:p>
          <a:p>
            <a:r>
              <a:rPr lang="en-US" sz="3600" dirty="0">
                <a:solidFill>
                  <a:schemeClr val="tx1"/>
                </a:solidFill>
              </a:rPr>
              <a:t>Alliance of feminist economists with women’s VAWG services</a:t>
            </a:r>
          </a:p>
          <a:p>
            <a:r>
              <a:rPr lang="en-US" sz="3600" dirty="0">
                <a:solidFill>
                  <a:schemeClr val="tx1"/>
                </a:solidFill>
              </a:rPr>
              <a:t>Services provide front line data on costs and demand</a:t>
            </a:r>
          </a:p>
          <a:p>
            <a:r>
              <a:rPr lang="en-US" sz="3600" dirty="0">
                <a:solidFill>
                  <a:schemeClr val="tx1"/>
                </a:solidFill>
              </a:rPr>
              <a:t>Economists number crunch, provide authoritative analysis</a:t>
            </a:r>
          </a:p>
          <a:p>
            <a:r>
              <a:rPr lang="en-US" sz="3600" dirty="0">
                <a:solidFill>
                  <a:schemeClr val="tx1"/>
                </a:solidFill>
              </a:rPr>
              <a:t>WBG campaigns on macroeconomic and fiscal policy </a:t>
            </a:r>
            <a:endParaRPr lang="en-US" dirty="0">
              <a:solidFill>
                <a:schemeClr val="tx1"/>
              </a:solidFill>
            </a:endParaRPr>
          </a:p>
        </p:txBody>
      </p:sp>
    </p:spTree>
    <p:extLst>
      <p:ext uri="{BB962C8B-B14F-4D97-AF65-F5344CB8AC3E}">
        <p14:creationId xmlns:p14="http://schemas.microsoft.com/office/powerpoint/2010/main" val="29188172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0"/>
            <a:ext cx="9144000" cy="6059837"/>
          </a:xfrm>
          <a:prstGeom prst="rect">
            <a:avLst/>
          </a:prstGeom>
          <a:gradFill flip="none" rotWithShape="1">
            <a:gsLst>
              <a:gs pos="0">
                <a:srgbClr val="FFB834">
                  <a:tint val="66000"/>
                  <a:satMod val="160000"/>
                  <a:alpha val="6700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t"/>
          <a:lstStyle/>
          <a:p>
            <a:r>
              <a:rPr lang="en-GB" sz="3600" b="1" dirty="0">
                <a:solidFill>
                  <a:schemeClr val="accent1">
                    <a:lumMod val="50000"/>
                  </a:schemeClr>
                </a:solidFill>
              </a:rPr>
              <a:t>Recommendations</a:t>
            </a:r>
          </a:p>
          <a:p>
            <a:endParaRPr lang="en-GB" sz="3200" dirty="0">
              <a:solidFill>
                <a:schemeClr val="accent1">
                  <a:lumMod val="50000"/>
                </a:schemeClr>
              </a:solidFill>
            </a:endParaRPr>
          </a:p>
          <a:p>
            <a:r>
              <a:rPr lang="en-GB" sz="3200" dirty="0">
                <a:solidFill>
                  <a:schemeClr val="accent1">
                    <a:lumMod val="50000"/>
                  </a:schemeClr>
                </a:solidFill>
              </a:rPr>
              <a:t>Programme of action with Treasury</a:t>
            </a:r>
          </a:p>
          <a:p>
            <a:pPr lvl="0"/>
            <a:r>
              <a:rPr lang="en-GB" sz="3200" dirty="0">
                <a:solidFill>
                  <a:schemeClr val="accent1">
                    <a:lumMod val="50000"/>
                  </a:schemeClr>
                </a:solidFill>
              </a:rPr>
              <a:t>Greater transparency</a:t>
            </a:r>
          </a:p>
          <a:p>
            <a:pPr lvl="0"/>
            <a:r>
              <a:rPr lang="en-GB" sz="3200" dirty="0">
                <a:solidFill>
                  <a:schemeClr val="accent1">
                    <a:lumMod val="50000"/>
                  </a:schemeClr>
                </a:solidFill>
              </a:rPr>
              <a:t>Guidance on data/analytical requirements for whole government</a:t>
            </a:r>
          </a:p>
          <a:p>
            <a:pPr lvl="0"/>
            <a:r>
              <a:rPr lang="en-GB" sz="3200" dirty="0">
                <a:solidFill>
                  <a:schemeClr val="accent1">
                    <a:lumMod val="50000"/>
                  </a:schemeClr>
                </a:solidFill>
              </a:rPr>
              <a:t>Standardised government data collection and sharing</a:t>
            </a:r>
          </a:p>
          <a:p>
            <a:pPr lvl="0"/>
            <a:r>
              <a:rPr lang="en-GB" sz="3200" dirty="0">
                <a:solidFill>
                  <a:schemeClr val="accent1">
                    <a:lumMod val="50000"/>
                  </a:schemeClr>
                </a:solidFill>
              </a:rPr>
              <a:t>Common model of EIA</a:t>
            </a:r>
          </a:p>
          <a:p>
            <a:r>
              <a:rPr lang="en-GB" sz="3200" dirty="0">
                <a:solidFill>
                  <a:schemeClr val="accent1">
                    <a:lumMod val="50000"/>
                  </a:schemeClr>
                </a:solidFill>
              </a:rPr>
              <a:t>Authoritative sources of EIA advice for government</a:t>
            </a:r>
          </a:p>
          <a:p>
            <a:r>
              <a:rPr lang="en-GB" sz="3200" b="1" dirty="0">
                <a:solidFill>
                  <a:schemeClr val="accent1">
                    <a:lumMod val="50000"/>
                  </a:schemeClr>
                </a:solidFill>
              </a:rPr>
              <a:t> </a:t>
            </a:r>
            <a:r>
              <a:rPr lang="en-GB" sz="3200" dirty="0">
                <a:solidFill>
                  <a:schemeClr val="accent1">
                    <a:lumMod val="50000"/>
                  </a:schemeClr>
                </a:solidFill>
              </a:rPr>
              <a:t>A single monitoring point in government</a:t>
            </a:r>
          </a:p>
          <a:p>
            <a:pPr lvl="0"/>
            <a:r>
              <a:rPr lang="en-GB" sz="3200" dirty="0">
                <a:solidFill>
                  <a:schemeClr val="accent1">
                    <a:lumMod val="50000"/>
                  </a:schemeClr>
                </a:solidFill>
              </a:rPr>
              <a:t>Independent equality analysis of public spending policies </a:t>
            </a:r>
          </a:p>
        </p:txBody>
      </p:sp>
    </p:spTree>
    <p:extLst>
      <p:ext uri="{BB962C8B-B14F-4D97-AF65-F5344CB8AC3E}">
        <p14:creationId xmlns:p14="http://schemas.microsoft.com/office/powerpoint/2010/main" val="1690379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eminist Bankers Against Capitalism | Flickr - Photo Sharing!">
            <a:extLst>
              <a:ext uri="{FF2B5EF4-FFF2-40B4-BE49-F238E27FC236}">
                <a16:creationId xmlns:a16="http://schemas.microsoft.com/office/drawing/2014/main" id="{36734D36-C6B0-B54A-9034-DB346989F47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 y="27473"/>
            <a:ext cx="9144001" cy="6218695"/>
          </a:xfrm>
          <a:prstGeom prst="rect">
            <a:avLst/>
          </a:prstGeom>
        </p:spPr>
      </p:pic>
    </p:spTree>
    <p:extLst>
      <p:ext uri="{BB962C8B-B14F-4D97-AF65-F5344CB8AC3E}">
        <p14:creationId xmlns:p14="http://schemas.microsoft.com/office/powerpoint/2010/main" val="23672882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0"/>
            <a:ext cx="9144000" cy="6059837"/>
          </a:xfrm>
          <a:prstGeom prst="rect">
            <a:avLst/>
          </a:prstGeom>
          <a:gradFill flip="none" rotWithShape="1">
            <a:gsLst>
              <a:gs pos="0">
                <a:srgbClr val="FFB834">
                  <a:tint val="66000"/>
                  <a:satMod val="160000"/>
                  <a:alpha val="6700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t"/>
          <a:lstStyle/>
          <a:p>
            <a:r>
              <a:rPr lang="en-GB" sz="3600" b="1" dirty="0">
                <a:solidFill>
                  <a:schemeClr val="accent1">
                    <a:lumMod val="50000"/>
                  </a:schemeClr>
                </a:solidFill>
              </a:rPr>
              <a:t>CEDAW</a:t>
            </a:r>
          </a:p>
          <a:p>
            <a:r>
              <a:rPr lang="en-GB" sz="3600" b="1" dirty="0">
                <a:solidFill>
                  <a:schemeClr val="accent1">
                    <a:lumMod val="50000"/>
                  </a:schemeClr>
                </a:solidFill>
              </a:rPr>
              <a:t>SDGs</a:t>
            </a:r>
          </a:p>
          <a:p>
            <a:r>
              <a:rPr lang="en-GB" sz="3600" b="1" dirty="0">
                <a:solidFill>
                  <a:schemeClr val="accent1">
                    <a:lumMod val="50000"/>
                  </a:schemeClr>
                </a:solidFill>
              </a:rPr>
              <a:t>Istanbul Convention</a:t>
            </a:r>
          </a:p>
          <a:p>
            <a:r>
              <a:rPr lang="en-GB" sz="3600" b="1" dirty="0">
                <a:solidFill>
                  <a:schemeClr val="accent1">
                    <a:lumMod val="50000"/>
                  </a:schemeClr>
                </a:solidFill>
              </a:rPr>
              <a:t>Laws against violence</a:t>
            </a:r>
          </a:p>
          <a:p>
            <a:r>
              <a:rPr lang="en-GB" sz="3600" b="1" dirty="0">
                <a:solidFill>
                  <a:schemeClr val="accent1">
                    <a:lumMod val="50000"/>
                  </a:schemeClr>
                </a:solidFill>
              </a:rPr>
              <a:t>It’s wrong</a:t>
            </a:r>
          </a:p>
          <a:p>
            <a:r>
              <a:rPr lang="en-GB" sz="3600" b="1" dirty="0">
                <a:solidFill>
                  <a:schemeClr val="accent1">
                    <a:lumMod val="50000"/>
                  </a:schemeClr>
                </a:solidFill>
              </a:rPr>
              <a:t>Stopping VAWG will save money</a:t>
            </a:r>
          </a:p>
          <a:p>
            <a:endParaRPr lang="en-GB" sz="3600" b="1" dirty="0">
              <a:solidFill>
                <a:schemeClr val="accent1">
                  <a:lumMod val="50000"/>
                </a:schemeClr>
              </a:solidFill>
            </a:endParaRPr>
          </a:p>
        </p:txBody>
      </p:sp>
    </p:spTree>
    <p:extLst>
      <p:ext uri="{BB962C8B-B14F-4D97-AF65-F5344CB8AC3E}">
        <p14:creationId xmlns:p14="http://schemas.microsoft.com/office/powerpoint/2010/main" val="156550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123987" y="278969"/>
            <a:ext cx="9144000" cy="6059837"/>
          </a:xfrm>
          <a:prstGeom prst="rect">
            <a:avLst/>
          </a:prstGeom>
          <a:gradFill flip="none" rotWithShape="1">
            <a:gsLst>
              <a:gs pos="0">
                <a:srgbClr val="FFB834">
                  <a:tint val="66000"/>
                  <a:satMod val="160000"/>
                  <a:alpha val="6700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t"/>
          <a:lstStyle/>
          <a:p>
            <a:r>
              <a:rPr lang="en-GB" sz="3600" dirty="0">
                <a:solidFill>
                  <a:schemeClr val="accent1">
                    <a:lumMod val="50000"/>
                  </a:schemeClr>
                </a:solidFill>
              </a:rPr>
              <a:t>Crime Survey for England and Wales (CSEW)</a:t>
            </a:r>
          </a:p>
          <a:p>
            <a:endParaRPr lang="en-GB" sz="3600" dirty="0">
              <a:solidFill>
                <a:schemeClr val="accent1">
                  <a:lumMod val="50000"/>
                </a:schemeClr>
              </a:solidFill>
            </a:endParaRPr>
          </a:p>
          <a:p>
            <a:r>
              <a:rPr lang="en-GB" sz="3600" dirty="0">
                <a:solidFill>
                  <a:schemeClr val="accent1">
                    <a:lumMod val="50000"/>
                  </a:schemeClr>
                </a:solidFill>
              </a:rPr>
              <a:t>24.9% of women and 10% of men have experienced partner abuse at least once since the age of 16</a:t>
            </a:r>
          </a:p>
          <a:p>
            <a:endParaRPr lang="en-GB" sz="3600" dirty="0">
              <a:solidFill>
                <a:schemeClr val="accent1">
                  <a:lumMod val="50000"/>
                </a:schemeClr>
              </a:solidFill>
            </a:endParaRPr>
          </a:p>
          <a:p>
            <a:r>
              <a:rPr lang="en-GB" sz="3600" dirty="0">
                <a:solidFill>
                  <a:schemeClr val="accent1">
                    <a:lumMod val="50000"/>
                  </a:schemeClr>
                </a:solidFill>
              </a:rPr>
              <a:t>6.3% of women and 2.7% of men aged between 16 and 59 have experienced partner abuse once or more in the last year </a:t>
            </a:r>
          </a:p>
        </p:txBody>
      </p:sp>
    </p:spTree>
    <p:extLst>
      <p:ext uri="{BB962C8B-B14F-4D97-AF65-F5344CB8AC3E}">
        <p14:creationId xmlns:p14="http://schemas.microsoft.com/office/powerpoint/2010/main" val="34894045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278969"/>
            <a:ext cx="9267987" cy="5811865"/>
          </a:xfrm>
          <a:prstGeom prst="rect">
            <a:avLst/>
          </a:prstGeom>
          <a:gradFill flip="none" rotWithShape="1">
            <a:gsLst>
              <a:gs pos="0">
                <a:srgbClr val="FFB834">
                  <a:tint val="66000"/>
                  <a:satMod val="160000"/>
                  <a:alpha val="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t"/>
          <a:lstStyle/>
          <a:p>
            <a:r>
              <a:rPr lang="en-GB" sz="3600" b="1" dirty="0">
                <a:solidFill>
                  <a:schemeClr val="accent1">
                    <a:lumMod val="50000"/>
                  </a:schemeClr>
                </a:solidFill>
              </a:rPr>
              <a:t>Women most at risk of partner abuse England &amp; Wales 2015 - 2017</a:t>
            </a:r>
          </a:p>
          <a:p>
            <a:endParaRPr lang="en-GB" sz="3600" dirty="0">
              <a:solidFill>
                <a:schemeClr val="accent1">
                  <a:lumMod val="50000"/>
                </a:schemeClr>
              </a:solidFill>
            </a:endParaRPr>
          </a:p>
          <a:p>
            <a:r>
              <a:rPr lang="en-GB" sz="3600" dirty="0">
                <a:solidFill>
                  <a:schemeClr val="accent1">
                    <a:lumMod val="50000"/>
                  </a:schemeClr>
                </a:solidFill>
              </a:rPr>
              <a:t>Household income less than £10,000?</a:t>
            </a:r>
          </a:p>
          <a:p>
            <a:r>
              <a:rPr lang="en-GB" sz="3600" dirty="0">
                <a:solidFill>
                  <a:schemeClr val="accent1">
                    <a:lumMod val="50000"/>
                  </a:schemeClr>
                </a:solidFill>
              </a:rPr>
              <a:t>partner abuse 4x as likely (14.3%) as for women with household income of &gt;£50,000 (3.3%)</a:t>
            </a:r>
          </a:p>
          <a:p>
            <a:r>
              <a:rPr lang="en-GB" sz="3600" dirty="0">
                <a:solidFill>
                  <a:schemeClr val="accent1">
                    <a:lumMod val="50000"/>
                  </a:schemeClr>
                </a:solidFill>
              </a:rPr>
              <a:t>Living in social housing?</a:t>
            </a:r>
          </a:p>
          <a:p>
            <a:r>
              <a:rPr lang="en-GB" sz="3600" dirty="0">
                <a:solidFill>
                  <a:schemeClr val="accent1">
                    <a:lumMod val="50000"/>
                  </a:schemeClr>
                </a:solidFill>
              </a:rPr>
              <a:t>partner abuse 3x (11.1%) as likely as for women who own their home (4.1%)</a:t>
            </a:r>
          </a:p>
        </p:txBody>
      </p:sp>
    </p:spTree>
    <p:extLst>
      <p:ext uri="{BB962C8B-B14F-4D97-AF65-F5344CB8AC3E}">
        <p14:creationId xmlns:p14="http://schemas.microsoft.com/office/powerpoint/2010/main" val="5815647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C63351-1B1F-F244-A712-2D097D5A657E}"/>
              </a:ext>
            </a:extLst>
          </p:cNvPr>
          <p:cNvSpPr/>
          <p:nvPr/>
        </p:nvSpPr>
        <p:spPr>
          <a:xfrm>
            <a:off x="0" y="278969"/>
            <a:ext cx="9267987" cy="5811865"/>
          </a:xfrm>
          <a:prstGeom prst="rect">
            <a:avLst/>
          </a:prstGeom>
          <a:gradFill flip="none" rotWithShape="1">
            <a:gsLst>
              <a:gs pos="0">
                <a:srgbClr val="FFB834">
                  <a:tint val="66000"/>
                  <a:satMod val="160000"/>
                  <a:alpha val="0"/>
                </a:srgbClr>
              </a:gs>
              <a:gs pos="25000">
                <a:srgbClr val="FFB834">
                  <a:tint val="44500"/>
                  <a:satMod val="160000"/>
                </a:srgbClr>
              </a:gs>
              <a:gs pos="32000">
                <a:srgbClr val="FFB834">
                  <a:tint val="23500"/>
                  <a:satMod val="160000"/>
                  <a:alpha val="60000"/>
                </a:srgbClr>
              </a:gs>
            </a:gsLst>
            <a:path path="circle">
              <a:fillToRect l="100000" b="100000"/>
            </a:path>
            <a:tileRect t="-100000" r="-100000"/>
          </a:gradFill>
        </p:spPr>
        <p:style>
          <a:lnRef idx="1">
            <a:schemeClr val="accent1"/>
          </a:lnRef>
          <a:fillRef idx="3">
            <a:schemeClr val="accent1"/>
          </a:fillRef>
          <a:effectRef idx="2">
            <a:schemeClr val="accent1"/>
          </a:effectRef>
          <a:fontRef idx="minor">
            <a:schemeClr val="lt1"/>
          </a:fontRef>
        </p:style>
        <p:txBody>
          <a:bodyPr rtlCol="0" anchor="t"/>
          <a:lstStyle/>
          <a:p>
            <a:r>
              <a:rPr lang="en-GB" sz="3600" b="1" dirty="0">
                <a:solidFill>
                  <a:schemeClr val="accent1">
                    <a:lumMod val="50000"/>
                  </a:schemeClr>
                </a:solidFill>
              </a:rPr>
              <a:t>UK domestic violence definition </a:t>
            </a:r>
            <a:br>
              <a:rPr lang="en-GB" sz="3600" dirty="0">
                <a:solidFill>
                  <a:schemeClr val="accent1">
                    <a:lumMod val="50000"/>
                  </a:schemeClr>
                </a:solidFill>
              </a:rPr>
            </a:br>
            <a:endParaRPr lang="en-GB" sz="3600" dirty="0">
              <a:solidFill>
                <a:schemeClr val="accent1">
                  <a:lumMod val="50000"/>
                </a:schemeClr>
              </a:solidFill>
            </a:endParaRPr>
          </a:p>
          <a:p>
            <a:r>
              <a:rPr lang="en-GB" sz="3600" dirty="0">
                <a:solidFill>
                  <a:schemeClr val="accent1">
                    <a:lumMod val="50000"/>
                  </a:schemeClr>
                </a:solidFill>
              </a:rPr>
              <a:t>Any incident or pattern of incidents of controlling, coercive, threatening behaviour, violence or abuse between those aged 16 or over who are, or have been, intimate partners or family members regardless of sex or sexuality. </a:t>
            </a:r>
          </a:p>
          <a:p>
            <a:r>
              <a:rPr lang="en-GB" sz="3600" dirty="0">
                <a:solidFill>
                  <a:schemeClr val="accent1">
                    <a:lumMod val="50000"/>
                  </a:schemeClr>
                </a:solidFill>
              </a:rPr>
              <a:t>The abuse can encompass, but is not limited to, psychological, physical, sexual, financial and emotional</a:t>
            </a:r>
          </a:p>
          <a:p>
            <a:endParaRPr lang="en-GB" sz="3600" dirty="0">
              <a:solidFill>
                <a:schemeClr val="accent1">
                  <a:lumMod val="50000"/>
                </a:schemeClr>
              </a:solidFill>
            </a:endParaRPr>
          </a:p>
        </p:txBody>
      </p:sp>
    </p:spTree>
    <p:extLst>
      <p:ext uri="{BB962C8B-B14F-4D97-AF65-F5344CB8AC3E}">
        <p14:creationId xmlns:p14="http://schemas.microsoft.com/office/powerpoint/2010/main" val="499506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89EAF3-07C3-E64E-84E8-B9A2F872D3D6}"/>
              </a:ext>
            </a:extLst>
          </p:cNvPr>
          <p:cNvSpPr>
            <a:spLocks noChangeAspect="1"/>
          </p:cNvSpPr>
          <p:nvPr/>
        </p:nvSpPr>
        <p:spPr>
          <a:xfrm>
            <a:off x="0" y="21316"/>
            <a:ext cx="9144000" cy="6048000"/>
          </a:xfrm>
          <a:prstGeom prst="rect">
            <a:avLst/>
          </a:prstGeom>
          <a:gradFill>
            <a:gsLst>
              <a:gs pos="26000">
                <a:srgbClr val="FFB834">
                  <a:alpha val="0"/>
                </a:srgbClr>
              </a:gs>
              <a:gs pos="0">
                <a:schemeClr val="accent5">
                  <a:tint val="50000"/>
                  <a:satMod val="300000"/>
                </a:schemeClr>
              </a:gs>
              <a:gs pos="13000">
                <a:schemeClr val="accent5">
                  <a:tint val="37000"/>
                  <a:satMod val="300000"/>
                  <a:alpha val="0"/>
                </a:schemeClr>
              </a:gs>
              <a:gs pos="100000">
                <a:schemeClr val="accent5">
                  <a:tint val="15000"/>
                  <a:satMod val="350000"/>
                </a:schemeClr>
              </a:gs>
            </a:gsLst>
            <a:lin ang="16200000" scaled="1"/>
          </a:gradFill>
        </p:spPr>
        <p:txBody>
          <a:bodyPr wrap="square">
            <a:spAutoFit/>
          </a:bodyPr>
          <a:lstStyle/>
          <a:p>
            <a:r>
              <a:rPr lang="en-GB" sz="3200" dirty="0"/>
              <a:t>Australia (KPMG 2016), Germany (Sacco 2017) </a:t>
            </a:r>
          </a:p>
          <a:p>
            <a:r>
              <a:rPr lang="en-GB" sz="3200" dirty="0"/>
              <a:t>first costing of DVA in England &amp; Wales </a:t>
            </a:r>
            <a:r>
              <a:rPr lang="en-GB" sz="3200" dirty="0" err="1"/>
              <a:t>Walby</a:t>
            </a:r>
            <a:r>
              <a:rPr lang="en-GB" sz="3200" dirty="0"/>
              <a:t> 2004 </a:t>
            </a:r>
          </a:p>
          <a:p>
            <a:r>
              <a:rPr lang="en-GB" sz="3200" dirty="0"/>
              <a:t>based on government framework for costing crime </a:t>
            </a:r>
          </a:p>
          <a:p>
            <a:pPr>
              <a:buFontTx/>
              <a:buChar char="-"/>
            </a:pPr>
            <a:r>
              <a:rPr lang="en-GB" sz="3200" dirty="0"/>
              <a:t>prevalence estimates from the Crime Survey</a:t>
            </a:r>
          </a:p>
          <a:p>
            <a:r>
              <a:rPr lang="en-GB" sz="3200" dirty="0"/>
              <a:t> -  housing, social services costs </a:t>
            </a:r>
          </a:p>
          <a:p>
            <a:r>
              <a:rPr lang="en-GB" sz="3200" dirty="0"/>
              <a:t>cost of domestic violence to victims, employers and the state around £23 billion </a:t>
            </a:r>
            <a:endParaRPr lang="en-US" dirty="0"/>
          </a:p>
        </p:txBody>
      </p:sp>
    </p:spTree>
    <p:extLst>
      <p:ext uri="{BB962C8B-B14F-4D97-AF65-F5344CB8AC3E}">
        <p14:creationId xmlns:p14="http://schemas.microsoft.com/office/powerpoint/2010/main" val="3348074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509D54-D144-7147-B4C4-FCD18B3AB653}"/>
              </a:ext>
            </a:extLst>
          </p:cNvPr>
          <p:cNvPicPr>
            <a:picLocks noChangeAspect="1"/>
          </p:cNvPicPr>
          <p:nvPr/>
        </p:nvPicPr>
        <p:blipFill>
          <a:blip r:embed="rId2"/>
          <a:stretch>
            <a:fillRect/>
          </a:stretch>
        </p:blipFill>
        <p:spPr>
          <a:xfrm>
            <a:off x="30996" y="0"/>
            <a:ext cx="9144000" cy="6858000"/>
          </a:xfrm>
          <a:prstGeom prst="rect">
            <a:avLst/>
          </a:prstGeom>
        </p:spPr>
      </p:pic>
    </p:spTree>
    <p:extLst>
      <p:ext uri="{BB962C8B-B14F-4D97-AF65-F5344CB8AC3E}">
        <p14:creationId xmlns:p14="http://schemas.microsoft.com/office/powerpoint/2010/main" val="23808278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F20775-92B6-5C45-B05C-FA4B244C407F}"/>
              </a:ext>
            </a:extLst>
          </p:cNvPr>
          <p:cNvSpPr/>
          <p:nvPr/>
        </p:nvSpPr>
        <p:spPr>
          <a:xfrm>
            <a:off x="0" y="0"/>
            <a:ext cx="9144000" cy="6372000"/>
          </a:xfrm>
          <a:prstGeom prst="rect">
            <a:avLst/>
          </a:prstGeom>
          <a:gradFill>
            <a:gsLst>
              <a:gs pos="0">
                <a:srgbClr val="FFB834">
                  <a:alpha val="0"/>
                </a:srgbClr>
              </a:gs>
              <a:gs pos="100000">
                <a:schemeClr val="accent1">
                  <a:tint val="50000"/>
                  <a:shade val="100000"/>
                  <a:satMod val="350000"/>
                </a:schemeClr>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chemeClr val="accent1">
                    <a:lumMod val="50000"/>
                  </a:schemeClr>
                </a:solidFill>
              </a:rPr>
              <a:t>New iteration by </a:t>
            </a:r>
            <a:r>
              <a:rPr lang="en-GB" sz="3600" b="1" dirty="0" err="1">
                <a:solidFill>
                  <a:schemeClr val="accent1">
                    <a:lumMod val="50000"/>
                  </a:schemeClr>
                </a:solidFill>
              </a:rPr>
              <a:t>Walby</a:t>
            </a:r>
            <a:r>
              <a:rPr lang="en-GB" sz="3600" b="1" dirty="0">
                <a:solidFill>
                  <a:schemeClr val="accent1">
                    <a:lumMod val="50000"/>
                  </a:schemeClr>
                </a:solidFill>
              </a:rPr>
              <a:t> 2012 </a:t>
            </a:r>
          </a:p>
          <a:p>
            <a:endParaRPr lang="en-GB" sz="3600" dirty="0">
              <a:solidFill>
                <a:schemeClr val="accent1">
                  <a:lumMod val="50000"/>
                </a:schemeClr>
              </a:solidFill>
            </a:endParaRPr>
          </a:p>
          <a:p>
            <a:r>
              <a:rPr lang="en-US" sz="3600" dirty="0">
                <a:solidFill>
                  <a:schemeClr val="accent1">
                    <a:lumMod val="50000"/>
                  </a:schemeClr>
                </a:solidFill>
              </a:rPr>
              <a:t>Alternative methodology </a:t>
            </a:r>
          </a:p>
          <a:p>
            <a:r>
              <a:rPr lang="en-US" sz="3600" dirty="0">
                <a:solidFill>
                  <a:schemeClr val="accent1">
                    <a:lumMod val="50000"/>
                  </a:schemeClr>
                </a:solidFill>
              </a:rPr>
              <a:t> - based on number of violent incidents rather than the number of victims </a:t>
            </a:r>
          </a:p>
          <a:p>
            <a:r>
              <a:rPr lang="en-US" sz="3600" dirty="0">
                <a:solidFill>
                  <a:schemeClr val="accent1">
                    <a:lumMod val="50000"/>
                  </a:schemeClr>
                </a:solidFill>
              </a:rPr>
              <a:t> - more accurately reflects repeat nature of domestic abuse </a:t>
            </a:r>
          </a:p>
          <a:p>
            <a:r>
              <a:rPr lang="en-US" sz="3600" dirty="0">
                <a:solidFill>
                  <a:schemeClr val="accent1">
                    <a:lumMod val="50000"/>
                  </a:schemeClr>
                </a:solidFill>
              </a:rPr>
              <a:t>the cost of domestic abuse £26 billion </a:t>
            </a:r>
          </a:p>
        </p:txBody>
      </p:sp>
    </p:spTree>
    <p:extLst>
      <p:ext uri="{BB962C8B-B14F-4D97-AF65-F5344CB8AC3E}">
        <p14:creationId xmlns:p14="http://schemas.microsoft.com/office/powerpoint/2010/main" val="35777188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F20775-92B6-5C45-B05C-FA4B244C407F}"/>
              </a:ext>
            </a:extLst>
          </p:cNvPr>
          <p:cNvSpPr/>
          <p:nvPr/>
        </p:nvSpPr>
        <p:spPr>
          <a:xfrm>
            <a:off x="0" y="0"/>
            <a:ext cx="9144000" cy="5796366"/>
          </a:xfrm>
          <a:prstGeom prst="rect">
            <a:avLst/>
          </a:prstGeom>
          <a:gradFill>
            <a:gsLst>
              <a:gs pos="0">
                <a:srgbClr val="FFB834">
                  <a:alpha val="0"/>
                </a:srgbClr>
              </a:gs>
              <a:gs pos="100000">
                <a:schemeClr val="accent1">
                  <a:tint val="50000"/>
                  <a:shade val="100000"/>
                  <a:satMod val="350000"/>
                </a:schemeClr>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r>
              <a:rPr lang="en-GB" sz="3200" dirty="0">
                <a:solidFill>
                  <a:schemeClr val="accent1">
                    <a:lumMod val="50000"/>
                  </a:schemeClr>
                </a:solidFill>
              </a:rPr>
              <a:t>£66 billion</a:t>
            </a:r>
          </a:p>
          <a:p>
            <a:r>
              <a:rPr lang="en-GB" sz="3200" dirty="0">
                <a:solidFill>
                  <a:schemeClr val="accent1">
                    <a:lumMod val="50000"/>
                  </a:schemeClr>
                </a:solidFill>
              </a:rPr>
              <a:t> used Home Office methodology for estimating the cost of crime </a:t>
            </a:r>
          </a:p>
          <a:p>
            <a:r>
              <a:rPr lang="en-GB" sz="3200" dirty="0">
                <a:solidFill>
                  <a:schemeClr val="accent1">
                    <a:lumMod val="50000"/>
                  </a:schemeClr>
                </a:solidFill>
              </a:rPr>
              <a:t>adapting it to reflect characteristics of domestic abuse</a:t>
            </a:r>
          </a:p>
          <a:p>
            <a:r>
              <a:rPr lang="en-GB" sz="3200" dirty="0">
                <a:solidFill>
                  <a:schemeClr val="accent1">
                    <a:lumMod val="50000"/>
                  </a:schemeClr>
                </a:solidFill>
              </a:rPr>
              <a:t>prevalence estimates updated for the year ending 31 March 2017</a:t>
            </a:r>
          </a:p>
          <a:p>
            <a:r>
              <a:rPr lang="en-GB" sz="3200" dirty="0">
                <a:solidFill>
                  <a:schemeClr val="accent1">
                    <a:lumMod val="50000"/>
                  </a:schemeClr>
                </a:solidFill>
              </a:rPr>
              <a:t>lost productivity and domestic stalking included</a:t>
            </a:r>
          </a:p>
          <a:p>
            <a:r>
              <a:rPr lang="en-GB" sz="3200" dirty="0">
                <a:solidFill>
                  <a:schemeClr val="accent1">
                    <a:lumMod val="50000"/>
                  </a:schemeClr>
                </a:solidFill>
              </a:rPr>
              <a:t>revised Quality Adjusted Life Year (QALY) methodology with updated figures</a:t>
            </a:r>
          </a:p>
          <a:p>
            <a:endParaRPr lang="en-US" sz="3600" dirty="0">
              <a:solidFill>
                <a:schemeClr val="accent1">
                  <a:lumMod val="50000"/>
                </a:schemeClr>
              </a:solidFill>
            </a:endParaRPr>
          </a:p>
        </p:txBody>
      </p:sp>
    </p:spTree>
    <p:extLst>
      <p:ext uri="{BB962C8B-B14F-4D97-AF65-F5344CB8AC3E}">
        <p14:creationId xmlns:p14="http://schemas.microsoft.com/office/powerpoint/2010/main" val="2053844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ECA6EA-7D4F-FC46-84A7-4AB74CCA1A7F}"/>
              </a:ext>
            </a:extLst>
          </p:cNvPr>
          <p:cNvSpPr txBox="1"/>
          <p:nvPr/>
        </p:nvSpPr>
        <p:spPr>
          <a:xfrm>
            <a:off x="0" y="0"/>
            <a:ext cx="9144000" cy="6048000"/>
          </a:xfrm>
          <a:prstGeom prst="rect">
            <a:avLst/>
          </a:prstGeom>
          <a:gradFill>
            <a:gsLst>
              <a:gs pos="0">
                <a:srgbClr val="FFB834">
                  <a:alpha val="7000"/>
                </a:srgbClr>
              </a:gs>
              <a:gs pos="6700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4000" b="1" dirty="0"/>
              <a:t>Our Objectives</a:t>
            </a:r>
          </a:p>
          <a:p>
            <a:endParaRPr lang="en-US" sz="4000" b="1" dirty="0"/>
          </a:p>
          <a:p>
            <a:pPr marL="571500" indent="-571500">
              <a:buFont typeface="Arial" panose="020B0604020202020204" pitchFamily="34" charset="0"/>
              <a:buChar char="•"/>
            </a:pPr>
            <a:r>
              <a:rPr lang="en-US" sz="3600" dirty="0"/>
              <a:t>We support gender equal economic policies</a:t>
            </a:r>
          </a:p>
          <a:p>
            <a:pPr marL="571500" indent="-571500">
              <a:buFont typeface="Arial" panose="020B0604020202020204" pitchFamily="34" charset="0"/>
              <a:buChar char="•"/>
            </a:pPr>
            <a:r>
              <a:rPr lang="en-US" sz="3600" dirty="0"/>
              <a:t>We build the capacity of women &amp; women’s groups to participate in economic debate </a:t>
            </a:r>
          </a:p>
          <a:p>
            <a:pPr marL="571500" indent="-571500">
              <a:buFont typeface="Arial" panose="020B0604020202020204" pitchFamily="34" charset="0"/>
              <a:buChar char="•"/>
            </a:pPr>
            <a:r>
              <a:rPr lang="en-US" sz="3600" dirty="0"/>
              <a:t>We </a:t>
            </a:r>
            <a:r>
              <a:rPr lang="en-US" sz="3600" dirty="0" err="1"/>
              <a:t>scrutinise</a:t>
            </a:r>
            <a:r>
              <a:rPr lang="en-US" sz="3600" dirty="0"/>
              <a:t> government economic policy from a gender perspective</a:t>
            </a:r>
            <a:endParaRPr lang="en-GB" sz="3600" b="1" dirty="0"/>
          </a:p>
          <a:p>
            <a:endParaRPr lang="en-US" sz="1200" dirty="0"/>
          </a:p>
        </p:txBody>
      </p:sp>
    </p:spTree>
    <p:extLst>
      <p:ext uri="{BB962C8B-B14F-4D97-AF65-F5344CB8AC3E}">
        <p14:creationId xmlns:p14="http://schemas.microsoft.com/office/powerpoint/2010/main" val="29946638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F20775-92B6-5C45-B05C-FA4B244C407F}"/>
              </a:ext>
            </a:extLst>
          </p:cNvPr>
          <p:cNvSpPr/>
          <p:nvPr/>
        </p:nvSpPr>
        <p:spPr>
          <a:xfrm>
            <a:off x="0" y="0"/>
            <a:ext cx="9144000" cy="5796366"/>
          </a:xfrm>
          <a:prstGeom prst="rect">
            <a:avLst/>
          </a:prstGeom>
          <a:gradFill>
            <a:gsLst>
              <a:gs pos="0">
                <a:srgbClr val="FFB834">
                  <a:alpha val="0"/>
                </a:srgbClr>
              </a:gs>
              <a:gs pos="100000">
                <a:schemeClr val="accent1">
                  <a:tint val="50000"/>
                  <a:shade val="100000"/>
                  <a:satMod val="350000"/>
                </a:schemeClr>
              </a:gs>
            </a:gsLst>
            <a:lin ang="16200000" scaled="0"/>
          </a:gradFill>
        </p:spPr>
        <p:style>
          <a:lnRef idx="1">
            <a:schemeClr val="accent1"/>
          </a:lnRef>
          <a:fillRef idx="3">
            <a:schemeClr val="accent1"/>
          </a:fillRef>
          <a:effectRef idx="2">
            <a:schemeClr val="accent1"/>
          </a:effectRef>
          <a:fontRef idx="minor">
            <a:schemeClr val="lt1"/>
          </a:fontRef>
        </p:style>
        <p:txBody>
          <a:bodyPr rtlCol="0" anchor="t"/>
          <a:lstStyle/>
          <a:p>
            <a:r>
              <a:rPr lang="en-GB" sz="3200" b="1" dirty="0">
                <a:solidFill>
                  <a:schemeClr val="accent1">
                    <a:lumMod val="50000"/>
                  </a:schemeClr>
                </a:solidFill>
              </a:rPr>
              <a:t>Direct Costs only</a:t>
            </a:r>
          </a:p>
          <a:p>
            <a:endParaRPr lang="en-GB" sz="3200" dirty="0">
              <a:solidFill>
                <a:schemeClr val="accent1">
                  <a:lumMod val="50000"/>
                </a:schemeClr>
              </a:solidFill>
            </a:endParaRPr>
          </a:p>
          <a:p>
            <a:r>
              <a:rPr lang="en-GB" sz="3200" dirty="0">
                <a:solidFill>
                  <a:schemeClr val="accent1">
                    <a:lumMod val="50000"/>
                  </a:schemeClr>
                </a:solidFill>
              </a:rPr>
              <a:t>Excludes costs not directly linked to domestic abuse</a:t>
            </a:r>
          </a:p>
          <a:p>
            <a:endParaRPr lang="en-GB" sz="3200" dirty="0">
              <a:solidFill>
                <a:schemeClr val="accent1">
                  <a:lumMod val="50000"/>
                </a:schemeClr>
              </a:solidFill>
            </a:endParaRPr>
          </a:p>
          <a:p>
            <a:r>
              <a:rPr lang="en-GB" sz="3200" dirty="0">
                <a:solidFill>
                  <a:schemeClr val="accent1">
                    <a:lumMod val="50000"/>
                  </a:schemeClr>
                </a:solidFill>
              </a:rPr>
              <a:t>No direct causality between the impacts on children and domestic abuse</a:t>
            </a:r>
          </a:p>
          <a:p>
            <a:r>
              <a:rPr lang="en-GB" sz="3200" dirty="0">
                <a:solidFill>
                  <a:schemeClr val="accent1">
                    <a:lumMod val="50000"/>
                  </a:schemeClr>
                </a:solidFill>
              </a:rPr>
              <a:t>So, costs in relation to the impact of domestic abuse on children have been excluded</a:t>
            </a:r>
          </a:p>
          <a:p>
            <a:endParaRPr lang="en-US" sz="3600" dirty="0">
              <a:solidFill>
                <a:schemeClr val="accent1">
                  <a:lumMod val="50000"/>
                </a:schemeClr>
              </a:solidFill>
            </a:endParaRPr>
          </a:p>
        </p:txBody>
      </p:sp>
    </p:spTree>
    <p:extLst>
      <p:ext uri="{BB962C8B-B14F-4D97-AF65-F5344CB8AC3E}">
        <p14:creationId xmlns:p14="http://schemas.microsoft.com/office/powerpoint/2010/main" val="34958754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F20775-92B6-5C45-B05C-FA4B244C407F}"/>
              </a:ext>
            </a:extLst>
          </p:cNvPr>
          <p:cNvSpPr/>
          <p:nvPr/>
        </p:nvSpPr>
        <p:spPr>
          <a:xfrm>
            <a:off x="0" y="0"/>
            <a:ext cx="9144000" cy="5796366"/>
          </a:xfrm>
          <a:prstGeom prst="rect">
            <a:avLst/>
          </a:prstGeom>
          <a:gradFill>
            <a:gsLst>
              <a:gs pos="0">
                <a:srgbClr val="FFB834">
                  <a:alpha val="0"/>
                </a:srgbClr>
              </a:gs>
              <a:gs pos="100000">
                <a:schemeClr val="accent1">
                  <a:tint val="50000"/>
                  <a:shade val="100000"/>
                  <a:satMod val="350000"/>
                </a:schemeClr>
              </a:gs>
            </a:gsLst>
            <a:lin ang="16200000" scaled="0"/>
          </a:gradFill>
        </p:spPr>
        <p:style>
          <a:lnRef idx="1">
            <a:schemeClr val="accent1"/>
          </a:lnRef>
          <a:fillRef idx="3">
            <a:schemeClr val="accent1"/>
          </a:fillRef>
          <a:effectRef idx="2">
            <a:schemeClr val="accent1"/>
          </a:effectRef>
          <a:fontRef idx="minor">
            <a:schemeClr val="lt1"/>
          </a:fontRef>
        </p:style>
        <p:txBody>
          <a:bodyPr rtlCol="0" anchor="t"/>
          <a:lstStyle/>
          <a:p>
            <a:r>
              <a:rPr lang="en-US" sz="3200" dirty="0"/>
              <a:t>Costs broken down</a:t>
            </a:r>
          </a:p>
          <a:p>
            <a:r>
              <a:rPr lang="en-GB" sz="3200" b="1" dirty="0">
                <a:solidFill>
                  <a:schemeClr val="accent1">
                    <a:lumMod val="50000"/>
                  </a:schemeClr>
                </a:solidFill>
              </a:rPr>
              <a:t>Some cost areas, such as physical and emotional harm, could be broken down by gender but sample sizes in CSEW insufficient</a:t>
            </a:r>
          </a:p>
          <a:p>
            <a:r>
              <a:rPr lang="en-GB" sz="3200" b="1" dirty="0">
                <a:solidFill>
                  <a:schemeClr val="accent1">
                    <a:lumMod val="50000"/>
                  </a:schemeClr>
                </a:solidFill>
              </a:rPr>
              <a:t>costs relate to number of victims in year ending 31 March 2017 </a:t>
            </a:r>
          </a:p>
          <a:p>
            <a:r>
              <a:rPr lang="en-GB" sz="3200" b="1" dirty="0">
                <a:solidFill>
                  <a:schemeClr val="accent1">
                    <a:lumMod val="50000"/>
                  </a:schemeClr>
                </a:solidFill>
              </a:rPr>
              <a:t>Even if the duration of harm exceeds or predates this period, the full costs (including costs outside of this period) to victims during this period are included</a:t>
            </a:r>
          </a:p>
          <a:p>
            <a:endParaRPr lang="en-US" sz="3600" dirty="0">
              <a:solidFill>
                <a:schemeClr val="accent1">
                  <a:lumMod val="50000"/>
                </a:schemeClr>
              </a:solidFill>
            </a:endParaRPr>
          </a:p>
        </p:txBody>
      </p:sp>
    </p:spTree>
    <p:extLst>
      <p:ext uri="{BB962C8B-B14F-4D97-AF65-F5344CB8AC3E}">
        <p14:creationId xmlns:p14="http://schemas.microsoft.com/office/powerpoint/2010/main" val="18546713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C9DD51-B8D1-114F-9093-CC0135AA328C}"/>
              </a:ext>
            </a:extLst>
          </p:cNvPr>
          <p:cNvPicPr>
            <a:picLocks noChangeAspect="1"/>
          </p:cNvPicPr>
          <p:nvPr/>
        </p:nvPicPr>
        <p:blipFill>
          <a:blip r:embed="rId2"/>
          <a:stretch>
            <a:fillRect/>
          </a:stretch>
        </p:blipFill>
        <p:spPr>
          <a:xfrm>
            <a:off x="9226009" y="693965"/>
            <a:ext cx="81278" cy="45719"/>
          </a:xfrm>
          <a:prstGeom prst="rect">
            <a:avLst/>
          </a:prstGeom>
        </p:spPr>
      </p:pic>
      <p:sp>
        <p:nvSpPr>
          <p:cNvPr id="3" name="Rectangle 2">
            <a:extLst>
              <a:ext uri="{FF2B5EF4-FFF2-40B4-BE49-F238E27FC236}">
                <a16:creationId xmlns:a16="http://schemas.microsoft.com/office/drawing/2014/main" id="{34FE9608-0230-7D47-8DB7-7C02F54614F1}"/>
              </a:ext>
            </a:extLst>
          </p:cNvPr>
          <p:cNvSpPr/>
          <p:nvPr/>
        </p:nvSpPr>
        <p:spPr>
          <a:xfrm>
            <a:off x="1" y="1"/>
            <a:ext cx="9144000" cy="6158204"/>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US" sz="3600" dirty="0">
                <a:solidFill>
                  <a:schemeClr val="tx1"/>
                </a:solidFill>
              </a:rPr>
              <a:t>Framework for estimating the cost of crime </a:t>
            </a:r>
          </a:p>
          <a:p>
            <a:r>
              <a:rPr lang="en-US" sz="3600" dirty="0">
                <a:solidFill>
                  <a:schemeClr val="tx1"/>
                </a:solidFill>
              </a:rPr>
              <a:t>divides the costs into three areas: </a:t>
            </a:r>
          </a:p>
          <a:p>
            <a:r>
              <a:rPr lang="en-US" sz="3600" dirty="0">
                <a:solidFill>
                  <a:schemeClr val="tx1"/>
                </a:solidFill>
              </a:rPr>
              <a:t>• Anticipation </a:t>
            </a:r>
          </a:p>
          <a:p>
            <a:r>
              <a:rPr lang="en-US" sz="3600" dirty="0">
                <a:solidFill>
                  <a:schemeClr val="tx1"/>
                </a:solidFill>
              </a:rPr>
              <a:t>(expenditure on protective and preventative measures) </a:t>
            </a:r>
          </a:p>
          <a:p>
            <a:r>
              <a:rPr lang="en-US" sz="3600" dirty="0">
                <a:solidFill>
                  <a:schemeClr val="tx1"/>
                </a:solidFill>
              </a:rPr>
              <a:t>• Consequence </a:t>
            </a:r>
          </a:p>
          <a:p>
            <a:r>
              <a:rPr lang="en-US" sz="3600" dirty="0">
                <a:solidFill>
                  <a:schemeClr val="tx1"/>
                </a:solidFill>
              </a:rPr>
              <a:t>(physical and emotional harms, lost output, health, property damage and victim services) </a:t>
            </a:r>
          </a:p>
          <a:p>
            <a:r>
              <a:rPr lang="en-US" sz="3600" dirty="0">
                <a:solidFill>
                  <a:schemeClr val="tx1"/>
                </a:solidFill>
              </a:rPr>
              <a:t>• Response </a:t>
            </a:r>
          </a:p>
          <a:p>
            <a:r>
              <a:rPr lang="en-US" sz="3600" dirty="0">
                <a:solidFill>
                  <a:schemeClr val="tx1"/>
                </a:solidFill>
              </a:rPr>
              <a:t>(police and other justice costs)</a:t>
            </a:r>
            <a:endParaRPr lang="en-US" dirty="0">
              <a:solidFill>
                <a:schemeClr val="tx1"/>
              </a:solidFill>
            </a:endParaRPr>
          </a:p>
        </p:txBody>
      </p:sp>
    </p:spTree>
    <p:extLst>
      <p:ext uri="{BB962C8B-B14F-4D97-AF65-F5344CB8AC3E}">
        <p14:creationId xmlns:p14="http://schemas.microsoft.com/office/powerpoint/2010/main" val="9902793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a:spLocks/>
          </p:cNvSpPr>
          <p:nvPr/>
        </p:nvSpPr>
        <p:spPr>
          <a:xfrm>
            <a:off x="0" y="1"/>
            <a:ext cx="9144000" cy="6156000"/>
          </a:xfrm>
          <a:prstGeom prst="rect">
            <a:avLst/>
          </a:prstGeom>
          <a:gradFill>
            <a:gsLst>
              <a:gs pos="15000">
                <a:srgbClr val="FFB834">
                  <a:alpha val="0"/>
                </a:srgbClr>
              </a:gs>
              <a:gs pos="0">
                <a:schemeClr val="accent5">
                  <a:tint val="50000"/>
                  <a:satMod val="300000"/>
                </a:schemeClr>
              </a:gs>
              <a:gs pos="7000">
                <a:schemeClr val="accent5">
                  <a:tint val="37000"/>
                  <a:satMod val="300000"/>
                  <a:alpha val="0"/>
                </a:schemeClr>
              </a:gs>
              <a:gs pos="100000">
                <a:schemeClr val="accent5">
                  <a:tint val="15000"/>
                  <a:satMod val="350000"/>
                </a:schemeClr>
              </a:gs>
            </a:gsLst>
            <a:lin ang="16200000" scaled="1"/>
          </a:gradFill>
        </p:spPr>
        <p:txBody>
          <a:bodyPr wrap="square" anchor="t">
            <a:spAutoFit/>
          </a:bodyPr>
          <a:lstStyle/>
          <a:p>
            <a:r>
              <a:rPr lang="en-GB" sz="4400" b="1" dirty="0">
                <a:solidFill>
                  <a:schemeClr val="accent4">
                    <a:lumMod val="50000"/>
                  </a:schemeClr>
                </a:solidFill>
              </a:rPr>
              <a:t>Costs in anticipation </a:t>
            </a:r>
          </a:p>
          <a:p>
            <a:endParaRPr lang="en-GB" sz="4400" dirty="0"/>
          </a:p>
          <a:p>
            <a:pPr>
              <a:lnSpc>
                <a:spcPct val="150000"/>
              </a:lnSpc>
            </a:pPr>
            <a:r>
              <a:rPr lang="en-GB" sz="4000" dirty="0"/>
              <a:t>Usually insurance, locks and burglar alarms</a:t>
            </a:r>
          </a:p>
          <a:p>
            <a:pPr>
              <a:lnSpc>
                <a:spcPct val="150000"/>
              </a:lnSpc>
            </a:pPr>
            <a:r>
              <a:rPr lang="en-GB" sz="4000" dirty="0"/>
              <a:t>Costs of training and awareness campaigns </a:t>
            </a:r>
          </a:p>
          <a:p>
            <a:pPr>
              <a:lnSpc>
                <a:spcPct val="150000"/>
              </a:lnSpc>
            </a:pPr>
            <a:r>
              <a:rPr lang="en-GB" sz="4000" dirty="0"/>
              <a:t>Costs in relation to the Domestic Violence Disclosure Scheme (DVDS)</a:t>
            </a:r>
            <a:endParaRPr lang="en-US" sz="4000" dirty="0"/>
          </a:p>
        </p:txBody>
      </p:sp>
    </p:spTree>
    <p:extLst>
      <p:ext uri="{BB962C8B-B14F-4D97-AF65-F5344CB8AC3E}">
        <p14:creationId xmlns:p14="http://schemas.microsoft.com/office/powerpoint/2010/main" val="40241528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p:nvPr/>
        </p:nvSpPr>
        <p:spPr>
          <a:xfrm>
            <a:off x="0" y="0"/>
            <a:ext cx="9144000" cy="6186309"/>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600" b="1" dirty="0">
                <a:solidFill>
                  <a:schemeClr val="accent4">
                    <a:lumMod val="50000"/>
                  </a:schemeClr>
                </a:solidFill>
              </a:rPr>
              <a:t>Costs as a consequence  </a:t>
            </a:r>
            <a:br>
              <a:rPr lang="en-GB" sz="3600" dirty="0"/>
            </a:br>
            <a:r>
              <a:rPr lang="en-GB" sz="3600" dirty="0"/>
              <a:t>physical and emotional harms </a:t>
            </a:r>
          </a:p>
          <a:p>
            <a:r>
              <a:rPr lang="en-GB" sz="3600" dirty="0"/>
              <a:t>Quality-adjusted life year (QALYS)</a:t>
            </a:r>
          </a:p>
          <a:p>
            <a:r>
              <a:rPr lang="en-GB" sz="3600" dirty="0"/>
              <a:t>QALYs = years of life following an injury weighting each year with a quality-of-life score, measured in terms of </a:t>
            </a:r>
            <a:r>
              <a:rPr lang="en-GB" sz="3600" dirty="0" err="1"/>
              <a:t>eg</a:t>
            </a:r>
            <a:r>
              <a:rPr lang="en-GB" sz="3600" dirty="0"/>
              <a:t> freedom from pain, mental disturbance.</a:t>
            </a:r>
          </a:p>
          <a:p>
            <a:r>
              <a:rPr lang="en-GB" sz="3600" dirty="0"/>
              <a:t>The QALY method uses the percentage by which the victims’ health-related quality of life is reduced (the QALY loss) following particular injuries and psychological harms </a:t>
            </a:r>
          </a:p>
        </p:txBody>
      </p:sp>
    </p:spTree>
    <p:extLst>
      <p:ext uri="{BB962C8B-B14F-4D97-AF65-F5344CB8AC3E}">
        <p14:creationId xmlns:p14="http://schemas.microsoft.com/office/powerpoint/2010/main" val="15942871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p:nvPr/>
        </p:nvSpPr>
        <p:spPr>
          <a:xfrm>
            <a:off x="0" y="0"/>
            <a:ext cx="9144000" cy="6401753"/>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US" sz="3200" b="1" dirty="0">
                <a:solidFill>
                  <a:schemeClr val="accent4">
                    <a:lumMod val="50000"/>
                  </a:schemeClr>
                </a:solidFill>
              </a:rPr>
              <a:t>Sources of data</a:t>
            </a:r>
          </a:p>
          <a:p>
            <a:r>
              <a:rPr lang="en-GB" sz="3600" dirty="0"/>
              <a:t>Reduction in quality of life from the disability weights in Global Burden of Disease study (Salomon 2015) </a:t>
            </a:r>
          </a:p>
          <a:p>
            <a:r>
              <a:rPr lang="en-GB" sz="3600" dirty="0"/>
              <a:t>Dolan (2005) - data on the duration of injuries </a:t>
            </a:r>
          </a:p>
          <a:p>
            <a:r>
              <a:rPr lang="en-GB" sz="3600" dirty="0"/>
              <a:t>Average length of domestic abuse/stalking - </a:t>
            </a:r>
            <a:r>
              <a:rPr lang="en-GB" sz="3600" dirty="0" err="1"/>
              <a:t>SafeLives</a:t>
            </a:r>
            <a:r>
              <a:rPr lang="en-GB" sz="3600" dirty="0"/>
              <a:t> (2018), </a:t>
            </a:r>
            <a:r>
              <a:rPr lang="en-GB" sz="3600" dirty="0" err="1"/>
              <a:t>Acquadro</a:t>
            </a:r>
            <a:r>
              <a:rPr lang="en-GB" sz="3600" dirty="0"/>
              <a:t> Maran, Veretto (2018)</a:t>
            </a:r>
          </a:p>
          <a:p>
            <a:r>
              <a:rPr lang="en-GB" sz="3600" dirty="0"/>
              <a:t>Value of a life at full health - ‘The Green Book: appraisal &amp; evaluation in central government’ (HM Treasury, 2018)</a:t>
            </a:r>
            <a:endParaRPr lang="en-US" sz="3600" dirty="0"/>
          </a:p>
          <a:p>
            <a:endParaRPr lang="en-GB" dirty="0"/>
          </a:p>
        </p:txBody>
      </p:sp>
    </p:spTree>
    <p:extLst>
      <p:ext uri="{BB962C8B-B14F-4D97-AF65-F5344CB8AC3E}">
        <p14:creationId xmlns:p14="http://schemas.microsoft.com/office/powerpoint/2010/main" val="29743800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p:nvPr/>
        </p:nvSpPr>
        <p:spPr>
          <a:xfrm>
            <a:off x="0" y="0"/>
            <a:ext cx="9144000" cy="6832640"/>
          </a:xfrm>
          <a:prstGeom prst="rect">
            <a:avLst/>
          </a:prstGeom>
          <a:gradFill>
            <a:gsLst>
              <a:gs pos="49000">
                <a:srgbClr val="FFB834">
                  <a:alpha val="0"/>
                </a:srgbClr>
              </a:gs>
              <a:gs pos="0">
                <a:schemeClr val="accent5">
                  <a:tint val="50000"/>
                  <a:satMod val="300000"/>
                </a:schemeClr>
              </a:gs>
              <a:gs pos="13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600" b="1" dirty="0">
                <a:solidFill>
                  <a:schemeClr val="accent4">
                    <a:lumMod val="50000"/>
                  </a:schemeClr>
                </a:solidFill>
              </a:rPr>
              <a:t>The harm calculation</a:t>
            </a:r>
          </a:p>
          <a:p>
            <a:r>
              <a:rPr lang="en-GB" sz="3200" dirty="0"/>
              <a:t>Likelihood of sustaining physical &amp; emotional injuries (LIKE)</a:t>
            </a:r>
          </a:p>
          <a:p>
            <a:r>
              <a:rPr lang="en-GB" sz="3200" dirty="0"/>
              <a:t>multiplied by the percentage reduction in health-related quality of life (REDUCEQL)</a:t>
            </a:r>
          </a:p>
          <a:p>
            <a:r>
              <a:rPr lang="en-GB" sz="3200" dirty="0"/>
              <a:t>multiplied by duration of recovery period (including the length of abuse) as a fraction of a total year (DUR)</a:t>
            </a:r>
          </a:p>
          <a:p>
            <a:r>
              <a:rPr lang="en-GB" sz="3200" dirty="0"/>
              <a:t>multiplied by the value of a year of life at full health (VOLY) to give an estimate of the average cost </a:t>
            </a:r>
          </a:p>
          <a:p>
            <a:r>
              <a:rPr lang="en-GB" sz="3200" dirty="0"/>
              <a:t>The formula is: LIKE * REDUCEQL * DUR * VOLY = average physical and emotional cost </a:t>
            </a:r>
          </a:p>
          <a:p>
            <a:r>
              <a:rPr lang="en-GB" sz="3200" dirty="0"/>
              <a:t>this relies on the estimated likelihood of injury for each crime type</a:t>
            </a:r>
            <a:endParaRPr lang="en-US" sz="3200" dirty="0"/>
          </a:p>
          <a:p>
            <a:endParaRPr lang="en-GB" dirty="0"/>
          </a:p>
        </p:txBody>
      </p:sp>
    </p:spTree>
    <p:extLst>
      <p:ext uri="{BB962C8B-B14F-4D97-AF65-F5344CB8AC3E}">
        <p14:creationId xmlns:p14="http://schemas.microsoft.com/office/powerpoint/2010/main" val="10595603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p:nvPr/>
        </p:nvSpPr>
        <p:spPr>
          <a:xfrm>
            <a:off x="0" y="-2"/>
            <a:ext cx="9144000" cy="6048000"/>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600" b="1" dirty="0">
                <a:solidFill>
                  <a:schemeClr val="accent4">
                    <a:lumMod val="50000"/>
                  </a:schemeClr>
                </a:solidFill>
              </a:rPr>
              <a:t>The analysis relies  on</a:t>
            </a:r>
            <a:endParaRPr lang="en-US" sz="3600" b="1" dirty="0">
              <a:solidFill>
                <a:schemeClr val="accent4">
                  <a:lumMod val="50000"/>
                </a:schemeClr>
              </a:solidFill>
            </a:endParaRPr>
          </a:p>
          <a:p>
            <a:r>
              <a:rPr lang="en-GB" sz="3600" dirty="0"/>
              <a:t>Data from Crime Survey England &amp; Wales (CSEW)</a:t>
            </a:r>
          </a:p>
          <a:p>
            <a:r>
              <a:rPr lang="en-GB" sz="3600" dirty="0"/>
              <a:t>the interpersonal violence self-completion module</a:t>
            </a:r>
          </a:p>
          <a:p>
            <a:r>
              <a:rPr lang="en-GB" sz="3600" dirty="0"/>
              <a:t>this is used to calculate the likelihood of physical &amp; emotional harm which are then used to estimate the costs of those harms (using the QALY method), the resulting health service costs and lost output </a:t>
            </a:r>
            <a:endParaRPr lang="en-US" sz="3600" dirty="0"/>
          </a:p>
        </p:txBody>
      </p:sp>
    </p:spTree>
    <p:extLst>
      <p:ext uri="{BB962C8B-B14F-4D97-AF65-F5344CB8AC3E}">
        <p14:creationId xmlns:p14="http://schemas.microsoft.com/office/powerpoint/2010/main" val="38397357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p:nvPr/>
        </p:nvSpPr>
        <p:spPr>
          <a:xfrm>
            <a:off x="0" y="0"/>
            <a:ext cx="9144000" cy="6001643"/>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200" b="1" dirty="0">
                <a:solidFill>
                  <a:schemeClr val="accent4">
                    <a:lumMod val="50000"/>
                  </a:schemeClr>
                </a:solidFill>
              </a:rPr>
              <a:t>Unlike other crimes domestic abuse </a:t>
            </a:r>
            <a:br>
              <a:rPr lang="en-GB" sz="3200" b="1" dirty="0">
                <a:solidFill>
                  <a:schemeClr val="accent4">
                    <a:lumMod val="50000"/>
                  </a:schemeClr>
                </a:solidFill>
              </a:rPr>
            </a:br>
            <a:r>
              <a:rPr lang="en-GB" sz="3200" b="1" dirty="0">
                <a:solidFill>
                  <a:schemeClr val="accent4">
                    <a:lumMod val="50000"/>
                  </a:schemeClr>
                </a:solidFill>
              </a:rPr>
              <a:t>is not a single event</a:t>
            </a:r>
            <a:br>
              <a:rPr lang="en-GB" sz="3200" dirty="0"/>
            </a:br>
            <a:endParaRPr lang="en-GB" sz="3200" dirty="0"/>
          </a:p>
          <a:p>
            <a:r>
              <a:rPr lang="en-GB" sz="3200" dirty="0"/>
              <a:t>highest rate of repeat victimisation of any other crime (32%) -  how to measure exact number of incidents?</a:t>
            </a:r>
          </a:p>
          <a:p>
            <a:r>
              <a:rPr lang="en-GB" sz="3200" dirty="0"/>
              <a:t>Calculate costs to individual victims during whole period of abuse plus costs as a consequence/in response</a:t>
            </a:r>
          </a:p>
          <a:p>
            <a:r>
              <a:rPr lang="en-GB" sz="3200" dirty="0"/>
              <a:t>average length of abuse is 3 years, with repeated injuries </a:t>
            </a:r>
          </a:p>
          <a:p>
            <a:r>
              <a:rPr lang="en-GB" sz="3200" dirty="0"/>
              <a:t>Each separate injury causes the same reduction in QALY as the initial injury, even if they overlap </a:t>
            </a:r>
          </a:p>
        </p:txBody>
      </p:sp>
    </p:spTree>
    <p:extLst>
      <p:ext uri="{BB962C8B-B14F-4D97-AF65-F5344CB8AC3E}">
        <p14:creationId xmlns:p14="http://schemas.microsoft.com/office/powerpoint/2010/main" val="42414676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4A7A6F-4ED7-2946-90D9-FB6387D6BB78}"/>
              </a:ext>
            </a:extLst>
          </p:cNvPr>
          <p:cNvSpPr/>
          <p:nvPr/>
        </p:nvSpPr>
        <p:spPr>
          <a:xfrm>
            <a:off x="0" y="0"/>
            <a:ext cx="9144000" cy="6555641"/>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600" b="1" dirty="0">
                <a:solidFill>
                  <a:schemeClr val="accent4">
                    <a:lumMod val="50000"/>
                  </a:schemeClr>
                </a:solidFill>
              </a:rPr>
              <a:t>lost output</a:t>
            </a:r>
          </a:p>
          <a:p>
            <a:r>
              <a:rPr lang="en-GB" sz="3200" dirty="0"/>
              <a:t>combine </a:t>
            </a:r>
            <a:r>
              <a:rPr lang="en-GB" sz="3200" b="1" dirty="0"/>
              <a:t>time lost at work + reduced productivity </a:t>
            </a:r>
            <a:r>
              <a:rPr lang="en-GB" sz="3200" dirty="0"/>
              <a:t>upon return to work</a:t>
            </a:r>
          </a:p>
          <a:p>
            <a:endParaRPr lang="en-GB" sz="3200" dirty="0"/>
          </a:p>
          <a:p>
            <a:r>
              <a:rPr lang="en-GB" sz="3200" dirty="0"/>
              <a:t>Time lost at work is based on </a:t>
            </a:r>
            <a:r>
              <a:rPr lang="en-GB" sz="3200" b="1" dirty="0"/>
              <a:t>CSEW respondents </a:t>
            </a:r>
            <a:r>
              <a:rPr lang="en-GB" sz="3200" dirty="0"/>
              <a:t>+</a:t>
            </a:r>
          </a:p>
          <a:p>
            <a:r>
              <a:rPr lang="en-GB" sz="3200" dirty="0"/>
              <a:t>Reduced productivity for the duration of the injury: the </a:t>
            </a:r>
            <a:r>
              <a:rPr lang="en-GB" sz="3200" b="1" dirty="0"/>
              <a:t>QALY loss associated with domestic abuse injuries </a:t>
            </a:r>
            <a:r>
              <a:rPr lang="en-GB" sz="3200" dirty="0"/>
              <a:t>are used as a proxy for reduction in productivity. </a:t>
            </a:r>
          </a:p>
          <a:p>
            <a:r>
              <a:rPr lang="en-GB" sz="3200" dirty="0"/>
              <a:t>multiplied by the </a:t>
            </a:r>
            <a:r>
              <a:rPr lang="en-GB" sz="3200" b="1" dirty="0"/>
              <a:t>average wage</a:t>
            </a:r>
          </a:p>
          <a:p>
            <a:endParaRPr lang="en-GB" sz="3200" dirty="0"/>
          </a:p>
          <a:p>
            <a:r>
              <a:rPr lang="en-GB" sz="3200" dirty="0"/>
              <a:t>use ONS, OECD and </a:t>
            </a:r>
            <a:r>
              <a:rPr lang="en-GB" sz="3200" dirty="0" err="1"/>
              <a:t>EuroStat</a:t>
            </a:r>
            <a:r>
              <a:rPr lang="en-GB" sz="3200" dirty="0"/>
              <a:t> to calculate the lost output costs of each type of domestic abuse</a:t>
            </a:r>
            <a:endParaRPr lang="en-US" sz="3200" dirty="0"/>
          </a:p>
        </p:txBody>
      </p:sp>
    </p:spTree>
    <p:extLst>
      <p:ext uri="{BB962C8B-B14F-4D97-AF65-F5344CB8AC3E}">
        <p14:creationId xmlns:p14="http://schemas.microsoft.com/office/powerpoint/2010/main" val="811725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0F1754-C1CA-B84C-90BC-7F4A383352F0}"/>
              </a:ext>
            </a:extLst>
          </p:cNvPr>
          <p:cNvSpPr txBox="1"/>
          <p:nvPr/>
        </p:nvSpPr>
        <p:spPr>
          <a:xfrm>
            <a:off x="0" y="1"/>
            <a:ext cx="9144001" cy="6463308"/>
          </a:xfrm>
          <a:prstGeom prst="rect">
            <a:avLst/>
          </a:prstGeom>
          <a:gradFill>
            <a:gsLst>
              <a:gs pos="42995">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rtlCol="0">
            <a:spAutoFit/>
          </a:bodyPr>
          <a:lstStyle/>
          <a:p>
            <a:pPr algn="ctr"/>
            <a:r>
              <a:rPr lang="en-US" sz="4400" b="1" dirty="0"/>
              <a:t>Our targets</a:t>
            </a:r>
          </a:p>
          <a:p>
            <a:pPr algn="ctr"/>
            <a:r>
              <a:rPr lang="en-US" sz="4400" dirty="0"/>
              <a:t>Women's </a:t>
            </a:r>
            <a:r>
              <a:rPr lang="en-US" sz="4400" dirty="0" err="1"/>
              <a:t>organisations</a:t>
            </a:r>
            <a:endParaRPr lang="en-US" sz="4400" dirty="0"/>
          </a:p>
          <a:p>
            <a:pPr algn="ctr"/>
            <a:r>
              <a:rPr lang="en-US" sz="4400" dirty="0"/>
              <a:t> -  building capacity</a:t>
            </a:r>
          </a:p>
          <a:p>
            <a:pPr algn="ctr"/>
            <a:r>
              <a:rPr lang="en-US" sz="4400" dirty="0"/>
              <a:t>Women parliamentarians</a:t>
            </a:r>
          </a:p>
          <a:p>
            <a:pPr algn="ctr"/>
            <a:r>
              <a:rPr lang="en-US" sz="4400" dirty="0"/>
              <a:t> - briefing, analysis</a:t>
            </a:r>
          </a:p>
          <a:p>
            <a:pPr algn="ctr"/>
            <a:r>
              <a:rPr lang="en-US" sz="4400" dirty="0"/>
              <a:t>Government and officials</a:t>
            </a:r>
          </a:p>
          <a:p>
            <a:pPr algn="ctr"/>
            <a:r>
              <a:rPr lang="en-US" sz="4400" dirty="0"/>
              <a:t> - influencing policy</a:t>
            </a:r>
          </a:p>
          <a:p>
            <a:pPr algn="ctr"/>
            <a:r>
              <a:rPr lang="en-US" sz="4400" dirty="0"/>
              <a:t>Media/ social media</a:t>
            </a:r>
          </a:p>
          <a:p>
            <a:pPr algn="ctr"/>
            <a:r>
              <a:rPr lang="en-US" sz="4400" dirty="0"/>
              <a:t> - raising awareness</a:t>
            </a:r>
          </a:p>
          <a:p>
            <a:endParaRPr lang="en-US" dirty="0"/>
          </a:p>
        </p:txBody>
      </p:sp>
    </p:spTree>
    <p:extLst>
      <p:ext uri="{BB962C8B-B14F-4D97-AF65-F5344CB8AC3E}">
        <p14:creationId xmlns:p14="http://schemas.microsoft.com/office/powerpoint/2010/main" val="32563157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94D07D-B277-3444-9F94-0C87FB2B0FE1}"/>
              </a:ext>
            </a:extLst>
          </p:cNvPr>
          <p:cNvPicPr>
            <a:picLocks noChangeAspect="1"/>
          </p:cNvPicPr>
          <p:nvPr/>
        </p:nvPicPr>
        <p:blipFill>
          <a:blip r:embed="rId3"/>
          <a:stretch>
            <a:fillRect/>
          </a:stretch>
        </p:blipFill>
        <p:spPr>
          <a:xfrm>
            <a:off x="0" y="857250"/>
            <a:ext cx="9144000" cy="5143500"/>
          </a:xfrm>
          <a:prstGeom prst="rect">
            <a:avLst/>
          </a:prstGeom>
        </p:spPr>
      </p:pic>
    </p:spTree>
    <p:extLst>
      <p:ext uri="{BB962C8B-B14F-4D97-AF65-F5344CB8AC3E}">
        <p14:creationId xmlns:p14="http://schemas.microsoft.com/office/powerpoint/2010/main" val="4468069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4AE387-9562-2643-B56B-7CB7F0FBD969}"/>
              </a:ext>
            </a:extLst>
          </p:cNvPr>
          <p:cNvSpPr/>
          <p:nvPr/>
        </p:nvSpPr>
        <p:spPr>
          <a:xfrm>
            <a:off x="0" y="0"/>
            <a:ext cx="9144000" cy="6063198"/>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600" b="1" dirty="0">
                <a:solidFill>
                  <a:schemeClr val="accent4">
                    <a:lumMod val="50000"/>
                  </a:schemeClr>
                </a:solidFill>
              </a:rPr>
              <a:t>unit cost for an average domestic abuse victim</a:t>
            </a:r>
            <a:endParaRPr lang="en-GB" sz="3200" b="1" dirty="0">
              <a:solidFill>
                <a:schemeClr val="accent4">
                  <a:lumMod val="50000"/>
                </a:schemeClr>
              </a:solidFill>
            </a:endParaRPr>
          </a:p>
          <a:p>
            <a:endParaRPr lang="en-GB" sz="3200" b="1" dirty="0"/>
          </a:p>
          <a:p>
            <a:r>
              <a:rPr lang="en-GB" sz="3200" b="1" dirty="0"/>
              <a:t>total cost </a:t>
            </a:r>
            <a:r>
              <a:rPr lang="en-GB" sz="3200" dirty="0"/>
              <a:t>divided by the </a:t>
            </a:r>
            <a:r>
              <a:rPr lang="en-GB" sz="3200" b="1" dirty="0"/>
              <a:t>total estimated number </a:t>
            </a:r>
            <a:r>
              <a:rPr lang="en-GB" sz="3200" dirty="0"/>
              <a:t>of domestic abuse victims</a:t>
            </a:r>
          </a:p>
          <a:p>
            <a:r>
              <a:rPr lang="en-GB" sz="3200" dirty="0"/>
              <a:t>1,946,000 in the year ending 31 March 2017 (Office for National Statistics, 2017</a:t>
            </a:r>
          </a:p>
          <a:p>
            <a:endParaRPr lang="en-GB" sz="3200" dirty="0"/>
          </a:p>
          <a:p>
            <a:r>
              <a:rPr lang="en-GB" sz="3200" dirty="0"/>
              <a:t>cost for a single victim of domestic abuse is £34,015</a:t>
            </a:r>
          </a:p>
          <a:p>
            <a:r>
              <a:rPr lang="en-GB" sz="3200" dirty="0"/>
              <a:t>range of different types of violent and sexual offences that victims of domestic abuse can experience</a:t>
            </a:r>
          </a:p>
          <a:p>
            <a:r>
              <a:rPr lang="en-GB" sz="3200" dirty="0"/>
              <a:t>domestic homicide unit cost of £2.2 million (cost of harms, health services and lost output)</a:t>
            </a:r>
          </a:p>
        </p:txBody>
      </p:sp>
    </p:spTree>
    <p:extLst>
      <p:ext uri="{BB962C8B-B14F-4D97-AF65-F5344CB8AC3E}">
        <p14:creationId xmlns:p14="http://schemas.microsoft.com/office/powerpoint/2010/main" val="704701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3E098E-1431-F94E-8980-B8A619194107}"/>
              </a:ext>
            </a:extLst>
          </p:cNvPr>
          <p:cNvPicPr>
            <a:picLocks noChangeAspect="1"/>
          </p:cNvPicPr>
          <p:nvPr/>
        </p:nvPicPr>
        <p:blipFill>
          <a:blip r:embed="rId3"/>
          <a:stretch>
            <a:fillRect/>
          </a:stretch>
        </p:blipFill>
        <p:spPr>
          <a:xfrm>
            <a:off x="0" y="857250"/>
            <a:ext cx="9144000" cy="5143500"/>
          </a:xfrm>
          <a:prstGeom prst="rect">
            <a:avLst/>
          </a:prstGeom>
        </p:spPr>
      </p:pic>
    </p:spTree>
    <p:extLst>
      <p:ext uri="{BB962C8B-B14F-4D97-AF65-F5344CB8AC3E}">
        <p14:creationId xmlns:p14="http://schemas.microsoft.com/office/powerpoint/2010/main" val="16166112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92B782-F1DF-4241-89E5-CC6E91E2EF13}"/>
              </a:ext>
            </a:extLst>
          </p:cNvPr>
          <p:cNvSpPr/>
          <p:nvPr/>
        </p:nvSpPr>
        <p:spPr>
          <a:xfrm>
            <a:off x="-70338" y="0"/>
            <a:ext cx="9144000" cy="6063198"/>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3600" b="1" dirty="0">
                <a:solidFill>
                  <a:schemeClr val="accent4">
                    <a:lumMod val="50000"/>
                  </a:schemeClr>
                </a:solidFill>
              </a:rPr>
              <a:t>Crime Survey for England &amp; Wales </a:t>
            </a:r>
            <a:br>
              <a:rPr lang="en-GB" sz="2800" dirty="0"/>
            </a:br>
            <a:endParaRPr lang="en-GB" sz="3200" dirty="0"/>
          </a:p>
          <a:p>
            <a:r>
              <a:rPr lang="en-GB" sz="4000" dirty="0"/>
              <a:t>module on domestic abuse, sexual assault and stalking</a:t>
            </a:r>
          </a:p>
          <a:p>
            <a:r>
              <a:rPr lang="en-GB" sz="4000" dirty="0"/>
              <a:t>self-completion on tablet computers</a:t>
            </a:r>
          </a:p>
          <a:p>
            <a:r>
              <a:rPr lang="en-GB" sz="4000" dirty="0"/>
              <a:t>Only 14% disclose in face-to-face interview  - unreliable, excluded from CSEW estimates. </a:t>
            </a:r>
          </a:p>
          <a:p>
            <a:r>
              <a:rPr lang="en-GB" sz="4000" dirty="0"/>
              <a:t>Self-completion section provides the most reliable source of CSEW data</a:t>
            </a:r>
            <a:endParaRPr lang="en-GB" sz="2800" dirty="0"/>
          </a:p>
        </p:txBody>
      </p:sp>
    </p:spTree>
    <p:extLst>
      <p:ext uri="{BB962C8B-B14F-4D97-AF65-F5344CB8AC3E}">
        <p14:creationId xmlns:p14="http://schemas.microsoft.com/office/powerpoint/2010/main" val="13821746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92B782-F1DF-4241-89E5-CC6E91E2EF13}"/>
              </a:ext>
            </a:extLst>
          </p:cNvPr>
          <p:cNvSpPr/>
          <p:nvPr/>
        </p:nvSpPr>
        <p:spPr>
          <a:xfrm>
            <a:off x="0" y="0"/>
            <a:ext cx="9144000" cy="6048000"/>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US" sz="4400" b="1" dirty="0">
                <a:solidFill>
                  <a:schemeClr val="accent4">
                    <a:lumMod val="50000"/>
                  </a:schemeClr>
                </a:solidFill>
              </a:rPr>
              <a:t>gender budgeting for VAWG</a:t>
            </a:r>
          </a:p>
          <a:p>
            <a:endParaRPr lang="en-US" sz="3600" dirty="0"/>
          </a:p>
          <a:p>
            <a:r>
              <a:rPr lang="en-US" sz="3600" dirty="0"/>
              <a:t>Costings undertaken by feminist economists commissioned by Government</a:t>
            </a:r>
          </a:p>
          <a:p>
            <a:endParaRPr lang="en-US" sz="3600" dirty="0"/>
          </a:p>
          <a:p>
            <a:r>
              <a:rPr lang="en-US" sz="3600" dirty="0"/>
              <a:t>Costings quoted in the UK Violence against Women and Girls Strategy, the London VAWG strategy, local VAWG strategies </a:t>
            </a:r>
          </a:p>
        </p:txBody>
      </p:sp>
    </p:spTree>
    <p:extLst>
      <p:ext uri="{BB962C8B-B14F-4D97-AF65-F5344CB8AC3E}">
        <p14:creationId xmlns:p14="http://schemas.microsoft.com/office/powerpoint/2010/main" val="26075630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DA0736-9572-A345-B52F-179A559912B1}"/>
              </a:ext>
            </a:extLst>
          </p:cNvPr>
          <p:cNvSpPr/>
          <p:nvPr/>
        </p:nvSpPr>
        <p:spPr>
          <a:xfrm>
            <a:off x="0" y="1"/>
            <a:ext cx="9144000" cy="6186309"/>
          </a:xfrm>
          <a:prstGeom prst="rect">
            <a:avLst/>
          </a:prstGeom>
          <a:gradFill>
            <a:gsLst>
              <a:gs pos="15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US" sz="3600" b="1" dirty="0">
                <a:solidFill>
                  <a:schemeClr val="accent4">
                    <a:lumMod val="50000"/>
                  </a:schemeClr>
                </a:solidFill>
              </a:rPr>
              <a:t>Government investment in services</a:t>
            </a:r>
          </a:p>
          <a:p>
            <a:endParaRPr lang="en-US" sz="4000" dirty="0"/>
          </a:p>
          <a:p>
            <a:r>
              <a:rPr lang="en-US" sz="4000" dirty="0"/>
              <a:t>DV cost alone </a:t>
            </a:r>
            <a:r>
              <a:rPr lang="en-US" sz="4000" b="1" dirty="0"/>
              <a:t>£66 billion </a:t>
            </a:r>
            <a:r>
              <a:rPr lang="en-US" sz="4000" b="1" dirty="0">
                <a:solidFill>
                  <a:schemeClr val="accent1">
                    <a:lumMod val="50000"/>
                  </a:schemeClr>
                </a:solidFill>
              </a:rPr>
              <a:t>$80 bn 264 bn pesos</a:t>
            </a:r>
            <a:endParaRPr lang="en-US" sz="4000" b="1" dirty="0"/>
          </a:p>
          <a:p>
            <a:r>
              <a:rPr lang="en-GB" sz="4000" dirty="0"/>
              <a:t>Central government funding </a:t>
            </a:r>
            <a:r>
              <a:rPr lang="en-GB" sz="4000" b="1" dirty="0"/>
              <a:t>£100m </a:t>
            </a:r>
            <a:r>
              <a:rPr lang="en-GB" sz="4000" dirty="0"/>
              <a:t>2016 to 2020 for refuges, rape support centres, national helplines, and FGM and Forced Marriage Units</a:t>
            </a:r>
          </a:p>
          <a:p>
            <a:r>
              <a:rPr lang="en-GB" sz="4000" dirty="0"/>
              <a:t>Rape support fund is resourced from the victims surcharge</a:t>
            </a:r>
          </a:p>
        </p:txBody>
      </p:sp>
    </p:spTree>
    <p:extLst>
      <p:ext uri="{BB962C8B-B14F-4D97-AF65-F5344CB8AC3E}">
        <p14:creationId xmlns:p14="http://schemas.microsoft.com/office/powerpoint/2010/main" val="21875978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56E646-0EC6-F14D-99B6-572D1D08882B}"/>
              </a:ext>
            </a:extLst>
          </p:cNvPr>
          <p:cNvSpPr/>
          <p:nvPr/>
        </p:nvSpPr>
        <p:spPr>
          <a:xfrm>
            <a:off x="1" y="0"/>
            <a:ext cx="9144000" cy="6064898"/>
          </a:xfrm>
          <a:prstGeom prst="rect">
            <a:avLst/>
          </a:prstGeom>
          <a:gradFill>
            <a:gsLst>
              <a:gs pos="0">
                <a:srgbClr val="FFB834">
                  <a:alpha val="0"/>
                </a:srgb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US" sz="3600" b="1" dirty="0">
                <a:solidFill>
                  <a:schemeClr val="tx1"/>
                </a:solidFill>
              </a:rPr>
              <a:t>The Victim Surcharge</a:t>
            </a:r>
          </a:p>
          <a:p>
            <a:r>
              <a:rPr lang="en-US" sz="3600" dirty="0">
                <a:solidFill>
                  <a:schemeClr val="tx1"/>
                </a:solidFill>
              </a:rPr>
              <a:t>Introduced in 2007 </a:t>
            </a:r>
          </a:p>
          <a:p>
            <a:r>
              <a:rPr lang="en-US" sz="3600" dirty="0">
                <a:solidFill>
                  <a:schemeClr val="tx1"/>
                </a:solidFill>
              </a:rPr>
              <a:t>When a court passes a sentence it must order the surcharge   </a:t>
            </a:r>
          </a:p>
          <a:p>
            <a:r>
              <a:rPr lang="en-US" sz="3600" dirty="0">
                <a:solidFill>
                  <a:schemeClr val="tx1"/>
                </a:solidFill>
              </a:rPr>
              <a:t>Amount depends on the sentence and the age/type of offender</a:t>
            </a:r>
          </a:p>
          <a:p>
            <a:r>
              <a:rPr lang="en-US" sz="3600" dirty="0">
                <a:solidFill>
                  <a:schemeClr val="tx1"/>
                </a:solidFill>
              </a:rPr>
              <a:t>Revenue funds victim services through the Victim and Witness General Fund</a:t>
            </a:r>
          </a:p>
          <a:p>
            <a:endParaRPr lang="en-US" sz="2800" dirty="0">
              <a:solidFill>
                <a:schemeClr val="tx1"/>
              </a:solidFill>
            </a:endParaRPr>
          </a:p>
        </p:txBody>
      </p:sp>
    </p:spTree>
    <p:extLst>
      <p:ext uri="{BB962C8B-B14F-4D97-AF65-F5344CB8AC3E}">
        <p14:creationId xmlns:p14="http://schemas.microsoft.com/office/powerpoint/2010/main" val="2593156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eminist Feminism Woman'S Rights · Free vector graphic on ...">
            <a:extLst>
              <a:ext uri="{FF2B5EF4-FFF2-40B4-BE49-F238E27FC236}">
                <a16:creationId xmlns:a16="http://schemas.microsoft.com/office/drawing/2014/main" id="{77A66C4A-CF4F-1740-87A5-5C008F302AA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041650" y="1143000"/>
            <a:ext cx="3060700" cy="4572000"/>
          </a:xfrm>
          <a:prstGeom prst="rect">
            <a:avLst/>
          </a:prstGeom>
        </p:spPr>
      </p:pic>
    </p:spTree>
    <p:extLst>
      <p:ext uri="{BB962C8B-B14F-4D97-AF65-F5344CB8AC3E}">
        <p14:creationId xmlns:p14="http://schemas.microsoft.com/office/powerpoint/2010/main" val="2829346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DDCB06-9F88-F64D-A6B6-3CE8A6312D4F}"/>
              </a:ext>
            </a:extLst>
          </p:cNvPr>
          <p:cNvSpPr/>
          <p:nvPr/>
        </p:nvSpPr>
        <p:spPr>
          <a:xfrm>
            <a:off x="15498" y="-1"/>
            <a:ext cx="9128502" cy="6048000"/>
          </a:xfrm>
          <a:prstGeom prst="rect">
            <a:avLst/>
          </a:prstGeom>
          <a:gradFill>
            <a:gsLst>
              <a:gs pos="56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a:spAutoFit/>
          </a:bodyPr>
          <a:lstStyle/>
          <a:p>
            <a:r>
              <a:rPr lang="en-GB" sz="7200" b="1" dirty="0"/>
              <a:t>Our Resources</a:t>
            </a:r>
            <a:endParaRPr lang="en-GB" sz="6000" dirty="0"/>
          </a:p>
          <a:p>
            <a:pPr marL="2686050" lvl="4" indent="-857250" algn="just">
              <a:buFont typeface="Arial" panose="020B0604020202020204" pitchFamily="34" charset="0"/>
              <a:buChar char="•"/>
            </a:pPr>
            <a:r>
              <a:rPr lang="en-GB" sz="6000" dirty="0"/>
              <a:t>Feminist economists</a:t>
            </a:r>
          </a:p>
          <a:p>
            <a:pPr marL="2686050" lvl="4" indent="-857250" algn="just">
              <a:buFont typeface="Arial" panose="020B0604020202020204" pitchFamily="34" charset="0"/>
              <a:buChar char="•"/>
            </a:pPr>
            <a:r>
              <a:rPr lang="en-GB" sz="6000" dirty="0"/>
              <a:t>Feminist activists</a:t>
            </a:r>
          </a:p>
          <a:p>
            <a:pPr marL="2686050" lvl="4" indent="-857250" algn="just">
              <a:buFont typeface="Arial" panose="020B0604020202020204" pitchFamily="34" charset="0"/>
              <a:buChar char="•"/>
            </a:pPr>
            <a:r>
              <a:rPr lang="en-GB" sz="6000" dirty="0"/>
              <a:t>Parliamentary allies</a:t>
            </a:r>
          </a:p>
          <a:p>
            <a:pPr marL="2686050" lvl="4" indent="-857250" algn="just">
              <a:buFont typeface="Arial" panose="020B0604020202020204" pitchFamily="34" charset="0"/>
              <a:buChar char="•"/>
            </a:pPr>
            <a:r>
              <a:rPr lang="en-GB" sz="6000" dirty="0"/>
              <a:t>Women journalists</a:t>
            </a:r>
          </a:p>
        </p:txBody>
      </p:sp>
    </p:spTree>
    <p:extLst>
      <p:ext uri="{BB962C8B-B14F-4D97-AF65-F5344CB8AC3E}">
        <p14:creationId xmlns:p14="http://schemas.microsoft.com/office/powerpoint/2010/main" val="398460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8EB6E2-96F6-0849-A409-B2E886F5B3C6}"/>
              </a:ext>
            </a:extLst>
          </p:cNvPr>
          <p:cNvSpPr txBox="1"/>
          <p:nvPr/>
        </p:nvSpPr>
        <p:spPr>
          <a:xfrm>
            <a:off x="1" y="0"/>
            <a:ext cx="9144000" cy="6186309"/>
          </a:xfrm>
          <a:prstGeom prst="rect">
            <a:avLst/>
          </a:prstGeom>
          <a:gradFill>
            <a:gsLst>
              <a:gs pos="13000">
                <a:srgbClr val="FFB834">
                  <a:alpha val="0"/>
                </a:srgbClr>
              </a:gs>
              <a:gs pos="0">
                <a:schemeClr val="accent5">
                  <a:tint val="50000"/>
                  <a:satMod val="300000"/>
                </a:schemeClr>
              </a:gs>
              <a:gs pos="7000">
                <a:schemeClr val="accent5">
                  <a:tint val="37000"/>
                  <a:satMod val="300000"/>
                </a:schemeClr>
              </a:gs>
              <a:gs pos="100000">
                <a:schemeClr val="accent5">
                  <a:tint val="15000"/>
                  <a:satMod val="350000"/>
                </a:schemeClr>
              </a:gs>
            </a:gsLst>
            <a:lin ang="16200000" scaled="1"/>
          </a:gradFill>
        </p:spPr>
        <p:txBody>
          <a:bodyPr wrap="square" rtlCol="0">
            <a:spAutoFit/>
          </a:bodyPr>
          <a:lstStyle/>
          <a:p>
            <a:endParaRPr lang="en-US" dirty="0"/>
          </a:p>
          <a:p>
            <a:r>
              <a:rPr lang="en-US" sz="3600" b="1" dirty="0"/>
              <a:t>Making your voice heard</a:t>
            </a:r>
          </a:p>
          <a:p>
            <a:pPr marL="2400300" lvl="4" indent="-571500">
              <a:buFont typeface="Arial" panose="020B0604020202020204" pitchFamily="34" charset="0"/>
              <a:buChar char="•"/>
            </a:pPr>
            <a:r>
              <a:rPr lang="en-US" sz="3600" dirty="0"/>
              <a:t>toolkit to campaign and lobby locally </a:t>
            </a:r>
          </a:p>
          <a:p>
            <a:pPr marL="2286000" lvl="4" indent="-457200">
              <a:buFont typeface="Arial" panose="020B0604020202020204" pitchFamily="34" charset="0"/>
              <a:buChar char="•"/>
            </a:pPr>
            <a:r>
              <a:rPr lang="en-US" sz="3600" dirty="0"/>
              <a:t>Voices of Experience project</a:t>
            </a:r>
          </a:p>
          <a:p>
            <a:pPr marL="2286000" lvl="4" indent="-457200">
              <a:buFont typeface="Arial" panose="020B0604020202020204" pitchFamily="34" charset="0"/>
              <a:buChar char="•"/>
            </a:pPr>
            <a:r>
              <a:rPr lang="en-US" sz="3600" dirty="0"/>
              <a:t>workshops where women living in poverty learn more about the policymaking process.</a:t>
            </a:r>
          </a:p>
          <a:p>
            <a:pPr marL="2286000" lvl="4" indent="-457200">
              <a:buFont typeface="Arial" panose="020B0604020202020204" pitchFamily="34" charset="0"/>
              <a:buChar char="•"/>
            </a:pPr>
            <a:r>
              <a:rPr lang="en-US" sz="3600" dirty="0"/>
              <a:t>campaigning ideas generated by the women involved as examples and case studies </a:t>
            </a:r>
          </a:p>
          <a:p>
            <a:endParaRPr lang="en-US" dirty="0"/>
          </a:p>
        </p:txBody>
      </p:sp>
    </p:spTree>
    <p:extLst>
      <p:ext uri="{BB962C8B-B14F-4D97-AF65-F5344CB8AC3E}">
        <p14:creationId xmlns:p14="http://schemas.microsoft.com/office/powerpoint/2010/main" val="3362300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C14AA6-F68C-6C47-9620-E0095828DCFC}"/>
              </a:ext>
            </a:extLst>
          </p:cNvPr>
          <p:cNvSpPr/>
          <p:nvPr/>
        </p:nvSpPr>
        <p:spPr>
          <a:xfrm>
            <a:off x="1" y="0"/>
            <a:ext cx="9144000" cy="6018956"/>
          </a:xfrm>
          <a:prstGeom prst="rect">
            <a:avLst/>
          </a:prstGeom>
          <a:gradFill>
            <a:gsLst>
              <a:gs pos="1000">
                <a:srgbClr val="FFB834">
                  <a:alpha val="0"/>
                </a:srgbClr>
              </a:gs>
              <a:gs pos="99000">
                <a:srgbClr val="FFB834"/>
              </a:gs>
            </a:gsLst>
          </a:gradFill>
        </p:spPr>
        <p:style>
          <a:lnRef idx="1">
            <a:schemeClr val="accent1"/>
          </a:lnRef>
          <a:fillRef idx="3">
            <a:schemeClr val="accent1"/>
          </a:fillRef>
          <a:effectRef idx="2">
            <a:schemeClr val="accent1"/>
          </a:effectRef>
          <a:fontRef idx="minor">
            <a:schemeClr val="lt1"/>
          </a:fontRef>
        </p:style>
        <p:txBody>
          <a:bodyPr rtlCol="0" anchor="ctr"/>
          <a:lstStyle/>
          <a:p>
            <a:r>
              <a:rPr lang="en-GB" sz="3600" b="1" dirty="0">
                <a:solidFill>
                  <a:schemeClr val="accent1">
                    <a:lumMod val="50000"/>
                  </a:schemeClr>
                </a:solidFill>
                <a:latin typeface="Oxfam Headline" pitchFamily="34" charset="0"/>
              </a:rPr>
              <a:t>Some tools for GRB</a:t>
            </a:r>
            <a:endParaRPr lang="en-GB" sz="3200" b="1" dirty="0">
              <a:solidFill>
                <a:schemeClr val="accent1">
                  <a:lumMod val="50000"/>
                </a:schemeClr>
              </a:solidFill>
              <a:latin typeface="Oxfam Headline" pitchFamily="34" charset="0"/>
            </a:endParaRPr>
          </a:p>
          <a:p>
            <a:r>
              <a:rPr lang="en-GB" sz="4000" dirty="0">
                <a:solidFill>
                  <a:schemeClr val="accent1">
                    <a:lumMod val="50000"/>
                  </a:schemeClr>
                </a:solidFill>
              </a:rPr>
              <a:t>Gender-aware policy appraisals</a:t>
            </a:r>
          </a:p>
          <a:p>
            <a:r>
              <a:rPr lang="en-GB" sz="4000" dirty="0">
                <a:solidFill>
                  <a:schemeClr val="accent1">
                    <a:lumMod val="50000"/>
                  </a:schemeClr>
                </a:solidFill>
              </a:rPr>
              <a:t>Sex-disaggregated beneficiary assessment</a:t>
            </a:r>
          </a:p>
          <a:p>
            <a:r>
              <a:rPr lang="en-GB" sz="4000" dirty="0">
                <a:solidFill>
                  <a:schemeClr val="accent1">
                    <a:lumMod val="50000"/>
                  </a:schemeClr>
                </a:solidFill>
              </a:rPr>
              <a:t>Gender-disaggregated public expenditure analysis</a:t>
            </a:r>
          </a:p>
          <a:p>
            <a:r>
              <a:rPr lang="en-GB" sz="4000" dirty="0">
                <a:solidFill>
                  <a:schemeClr val="accent1">
                    <a:lumMod val="50000"/>
                  </a:schemeClr>
                </a:solidFill>
              </a:rPr>
              <a:t>Gender-disaggregated tax incidence analysis </a:t>
            </a:r>
          </a:p>
          <a:p>
            <a:r>
              <a:rPr lang="en-GB" sz="4000" dirty="0">
                <a:solidFill>
                  <a:schemeClr val="accent1">
                    <a:lumMod val="50000"/>
                  </a:schemeClr>
                </a:solidFill>
              </a:rPr>
              <a:t>Gender-disaggregated analysis of the impact of the budget on time use</a:t>
            </a:r>
            <a:endParaRPr lang="en-GB" sz="1200" dirty="0">
              <a:solidFill>
                <a:schemeClr val="accent1">
                  <a:lumMod val="50000"/>
                </a:schemeClr>
              </a:solidFill>
            </a:endParaRPr>
          </a:p>
          <a:p>
            <a:endParaRPr lang="en-GB" sz="1200" dirty="0">
              <a:solidFill>
                <a:schemeClr val="accent1">
                  <a:lumMod val="50000"/>
                </a:schemeClr>
              </a:solidFill>
            </a:endParaRPr>
          </a:p>
          <a:p>
            <a:r>
              <a:rPr lang="en-GB" sz="1200" dirty="0">
                <a:solidFill>
                  <a:schemeClr val="accent1">
                    <a:lumMod val="50000"/>
                  </a:schemeClr>
                </a:solidFill>
              </a:rPr>
              <a:t> K. Schneider (2006). </a:t>
            </a:r>
            <a:r>
              <a:rPr lang="en-GB" sz="1200" i="1" dirty="0">
                <a:solidFill>
                  <a:schemeClr val="accent1">
                    <a:lumMod val="50000"/>
                  </a:schemeClr>
                </a:solidFill>
              </a:rPr>
              <a:t>Manual for Training on Gender Responsive Budgeting</a:t>
            </a:r>
            <a:r>
              <a:rPr lang="en-GB" sz="1200" dirty="0">
                <a:solidFill>
                  <a:schemeClr val="accent1">
                    <a:lumMod val="50000"/>
                  </a:schemeClr>
                </a:solidFill>
              </a:rPr>
              <a:t>. GTZ. </a:t>
            </a:r>
            <a:r>
              <a:rPr lang="en-GB" sz="1200" dirty="0">
                <a:solidFill>
                  <a:schemeClr val="accent1">
                    <a:lumMod val="50000"/>
                  </a:schemeClr>
                </a:solidFill>
                <a:hlinkClick r:id="rId3">
                  <a:extLst>
                    <a:ext uri="{A12FA001-AC4F-418D-AE19-62706E023703}">
                      <ahyp:hlinkClr xmlns:ahyp="http://schemas.microsoft.com/office/drawing/2018/hyperlinkcolor" val="tx"/>
                    </a:ext>
                  </a:extLst>
                </a:hlinkClick>
              </a:rPr>
              <a:t>https://www.ndi.org/sites/default/files/Manual%20for%20Training%20on%20Gender%20Responsive%20Budgeting.pdf</a:t>
            </a:r>
            <a:endParaRPr lang="en-GB" sz="1200" dirty="0">
              <a:solidFill>
                <a:schemeClr val="accent1">
                  <a:lumMod val="50000"/>
                </a:schemeClr>
              </a:solidFill>
            </a:endParaRPr>
          </a:p>
          <a:p>
            <a:endParaRPr lang="en-GB" sz="1100" dirty="0"/>
          </a:p>
        </p:txBody>
      </p:sp>
    </p:spTree>
    <p:extLst>
      <p:ext uri="{BB962C8B-B14F-4D97-AF65-F5344CB8AC3E}">
        <p14:creationId xmlns:p14="http://schemas.microsoft.com/office/powerpoint/2010/main" val="210921285"/>
      </p:ext>
    </p:extLst>
  </p:cSld>
  <p:clrMapOvr>
    <a:masterClrMapping/>
  </p:clrMapOvr>
</p:sld>
</file>

<file path=ppt/theme/theme1.xml><?xml version="1.0" encoding="utf-8"?>
<a:theme xmlns:a="http://schemas.openxmlformats.org/drawingml/2006/main" name="ESTILO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ESTILO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16491</TotalTime>
  <Words>4211</Words>
  <Application>Microsoft Macintosh PowerPoint</Application>
  <PresentationFormat>On-screen Show (4:3)</PresentationFormat>
  <Paragraphs>426</Paragraphs>
  <Slides>67</Slides>
  <Notes>40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67</vt:i4>
      </vt:variant>
    </vt:vector>
  </HeadingPairs>
  <TitlesOfParts>
    <vt:vector size="73" baseType="lpstr">
      <vt:lpstr>Arial</vt:lpstr>
      <vt:lpstr>Calibri</vt:lpstr>
      <vt:lpstr>Oxfam Headline</vt:lpstr>
      <vt:lpstr>Wingdings</vt:lpstr>
      <vt:lpstr>ESTILO 1</vt:lpstr>
      <vt:lpstr>ESTILO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Usuario de Microsoft Office</dc:creator>
  <cp:lastModifiedBy>Microsoft Office User</cp:lastModifiedBy>
  <cp:revision>93</cp:revision>
  <dcterms:created xsi:type="dcterms:W3CDTF">2019-05-21T04:55:41Z</dcterms:created>
  <dcterms:modified xsi:type="dcterms:W3CDTF">2019-07-12T21:10:57Z</dcterms:modified>
</cp:coreProperties>
</file>