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22"/>
  </p:notesMasterIdLst>
  <p:sldIdLst>
    <p:sldId id="256" r:id="rId3"/>
    <p:sldId id="257" r:id="rId4"/>
    <p:sldId id="280" r:id="rId5"/>
    <p:sldId id="258" r:id="rId6"/>
    <p:sldId id="261" r:id="rId7"/>
    <p:sldId id="281" r:id="rId8"/>
    <p:sldId id="284" r:id="rId9"/>
    <p:sldId id="285" r:id="rId10"/>
    <p:sldId id="259" r:id="rId11"/>
    <p:sldId id="283" r:id="rId12"/>
    <p:sldId id="282" r:id="rId13"/>
    <p:sldId id="260" r:id="rId14"/>
    <p:sldId id="265" r:id="rId15"/>
    <p:sldId id="277" r:id="rId16"/>
    <p:sldId id="278" r:id="rId17"/>
    <p:sldId id="279" r:id="rId18"/>
    <p:sldId id="262" r:id="rId19"/>
    <p:sldId id="263" r:id="rId20"/>
    <p:sldId id="272" r:id="rId2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620"/>
    <a:srgbClr val="FCA1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451F0-356C-7042-B8F0-4AF0B5AB8903}" type="datetimeFigureOut">
              <a:rPr lang="es-ES" smtClean="0"/>
              <a:t>7/15/19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B809C-6FC0-EB49-AB84-E98123467CD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193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A90EF-6351-48C0-9F0A-DA54099D98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16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067432-B3C6-4B8A-BD32-27762D9316D1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3569C7-1A33-48CD-8679-49A2A523688E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4001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  <p:sldLayoutId id="214748369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67987" y="2804233"/>
            <a:ext cx="671315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Matrices de contabilidad social para el análisis de políticas de cuidados</a:t>
            </a:r>
          </a:p>
          <a:p>
            <a:pPr algn="ctr"/>
            <a:endParaRPr lang="es-ES" sz="1500" dirty="0"/>
          </a:p>
          <a:p>
            <a:pPr algn="ctr"/>
            <a:r>
              <a:rPr lang="es-ES" sz="2800" dirty="0" smtClean="0"/>
              <a:t>Carmen </a:t>
            </a:r>
            <a:r>
              <a:rPr lang="es-ES" sz="2800" dirty="0" err="1" smtClean="0"/>
              <a:t>Estrades</a:t>
            </a:r>
            <a:endParaRPr lang="es-ES" sz="2800" dirty="0" smtClean="0"/>
          </a:p>
          <a:p>
            <a:pPr algn="ctr"/>
            <a:r>
              <a:rPr lang="es-ES" sz="2400" dirty="0" smtClean="0"/>
              <a:t>Bogotá, 16 de julio de 2019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269369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54734" y="188913"/>
            <a:ext cx="7970663" cy="8184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s-UY" sz="3600" dirty="0"/>
              <a:t>Aplicación de modelos CGE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19099" y="1562120"/>
            <a:ext cx="2033413" cy="1067570"/>
          </a:xfrm>
          <a:prstGeom prst="rect">
            <a:avLst/>
          </a:prstGeom>
          <a:solidFill>
            <a:srgbClr val="FFB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>
                <a:solidFill>
                  <a:srgbClr val="FFFFFF"/>
                </a:solidFill>
              </a:rPr>
              <a:t>Matriz de contabilidad social</a:t>
            </a:r>
            <a:endParaRPr lang="es-UY" dirty="0">
              <a:solidFill>
                <a:srgbClr val="FFFFFF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48221" y="2175289"/>
            <a:ext cx="1757520" cy="1167939"/>
          </a:xfrm>
          <a:prstGeom prst="rect">
            <a:avLst/>
          </a:prstGeom>
          <a:solidFill>
            <a:srgbClr val="FFB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FFFFFF"/>
                </a:solidFill>
              </a:rPr>
              <a:t>Modelo CGE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7036373" y="2175289"/>
            <a:ext cx="1897777" cy="1167939"/>
          </a:xfrm>
          <a:prstGeom prst="rect">
            <a:avLst/>
          </a:prstGeom>
          <a:solidFill>
            <a:srgbClr val="FFB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Equilibrio contrafactual (resultados)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419099" y="2924944"/>
            <a:ext cx="2033413" cy="1002256"/>
          </a:xfrm>
          <a:prstGeom prst="rect">
            <a:avLst/>
          </a:prstGeom>
          <a:solidFill>
            <a:srgbClr val="FFB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>
                <a:solidFill>
                  <a:srgbClr val="FFFFFF"/>
                </a:solidFill>
              </a:rPr>
              <a:t>Parámetros exógenos</a:t>
            </a:r>
          </a:p>
        </p:txBody>
      </p:sp>
      <p:cxnSp>
        <p:nvCxnSpPr>
          <p:cNvPr id="16" name="Conector angular 15"/>
          <p:cNvCxnSpPr/>
          <p:nvPr/>
        </p:nvCxnSpPr>
        <p:spPr>
          <a:xfrm>
            <a:off x="2452512" y="1970899"/>
            <a:ext cx="1395709" cy="65879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r 17"/>
          <p:cNvCxnSpPr>
            <a:stCxn id="14" idx="3"/>
          </p:cNvCxnSpPr>
          <p:nvPr/>
        </p:nvCxnSpPr>
        <p:spPr>
          <a:xfrm flipV="1">
            <a:off x="2452512" y="2629690"/>
            <a:ext cx="1395709" cy="796382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5605741" y="2730061"/>
            <a:ext cx="1430632" cy="145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2583897" y="1506429"/>
            <a:ext cx="1220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Calibración</a:t>
            </a:r>
          </a:p>
          <a:p>
            <a:endParaRPr lang="es-ES" dirty="0"/>
          </a:p>
        </p:txBody>
      </p:sp>
      <p:sp>
        <p:nvSpPr>
          <p:cNvPr id="34" name="CuadroTexto 33"/>
          <p:cNvSpPr txBox="1"/>
          <p:nvPr/>
        </p:nvSpPr>
        <p:spPr>
          <a:xfrm>
            <a:off x="5643810" y="1724615"/>
            <a:ext cx="1220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Simulación de escenarios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752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5722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Matrices de contabilidad social</a:t>
            </a:r>
          </a:p>
        </p:txBody>
      </p:sp>
    </p:spTree>
    <p:extLst>
      <p:ext uri="{BB962C8B-B14F-4D97-AF65-F5344CB8AC3E}">
        <p14:creationId xmlns:p14="http://schemas.microsoft.com/office/powerpoint/2010/main" val="3366811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95535" y="1007349"/>
            <a:ext cx="8392631" cy="49345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200" dirty="0" smtClean="0"/>
              <a:t>La principal fuente de datos para un modelo EGC es la matriz de contabilidad social (MCS o SAM- </a:t>
            </a:r>
            <a:r>
              <a:rPr lang="es-UY" sz="2200" b="1" dirty="0" smtClean="0"/>
              <a:t>S</a:t>
            </a:r>
            <a:r>
              <a:rPr lang="es-UY" sz="2200" dirty="0" smtClean="0"/>
              <a:t>ocial </a:t>
            </a:r>
            <a:r>
              <a:rPr lang="es-UY" sz="2200" b="1" dirty="0" smtClean="0"/>
              <a:t>A</a:t>
            </a:r>
            <a:r>
              <a:rPr lang="es-UY" sz="2200" dirty="0" smtClean="0"/>
              <a:t>ccounting </a:t>
            </a:r>
            <a:r>
              <a:rPr lang="es-UY" sz="2200" b="1" dirty="0" smtClean="0"/>
              <a:t>M</a:t>
            </a:r>
            <a:r>
              <a:rPr lang="es-UY" sz="2200" dirty="0" smtClean="0"/>
              <a:t>atrix)</a:t>
            </a:r>
          </a:p>
          <a:p>
            <a:r>
              <a:rPr lang="es-UY" sz="2200" dirty="0" smtClean="0"/>
              <a:t>En la MCS se incluyen las principales interacciones entre los agentes de la economía, captados en el modelo CGE. </a:t>
            </a:r>
          </a:p>
          <a:p>
            <a:r>
              <a:rPr lang="es-UY" sz="2200" dirty="0" smtClean="0"/>
              <a:t>La MCS se basa en la concepción circular del sistema económico, donde cada gasto tiene que estar vinculado a un determinado ingreso. </a:t>
            </a:r>
          </a:p>
          <a:p>
            <a:r>
              <a:rPr lang="es-UY" sz="2200" dirty="0" smtClean="0"/>
              <a:t>Los datos en la MCS están representados en una matriz, donde las filas representan los ingresos y las columnas los gastos.</a:t>
            </a:r>
          </a:p>
          <a:p>
            <a:r>
              <a:rPr lang="es-UY" sz="2200" dirty="0" smtClean="0"/>
              <a:t>Cada agente y sector de la economía aparecen representados en una fila (recibiendo un ingreso) y en una columna (realizando un gasto).</a:t>
            </a:r>
          </a:p>
          <a:p>
            <a:r>
              <a:rPr lang="es-UY" sz="2200" dirty="0" smtClean="0"/>
              <a:t>La estructura de la MCS va a depender de la estructura del modelo de equilibrio general computable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46856" y="320860"/>
            <a:ext cx="8229600" cy="68632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s-UY" sz="3200" dirty="0" smtClean="0"/>
              <a:t>Matrices de Contabilidad Social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301427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36904" cy="720080"/>
          </a:xfrm>
        </p:spPr>
        <p:txBody>
          <a:bodyPr>
            <a:normAutofit/>
          </a:bodyPr>
          <a:lstStyle/>
          <a:p>
            <a:pPr marL="457200" indent="-457200"/>
            <a:r>
              <a:rPr lang="es-UY" sz="3200" dirty="0" smtClean="0"/>
              <a:t>Esquema de una MCS</a:t>
            </a:r>
            <a:endParaRPr lang="es-UY" sz="32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274309"/>
              </p:ext>
            </p:extLst>
          </p:nvPr>
        </p:nvGraphicFramePr>
        <p:xfrm>
          <a:off x="107504" y="980728"/>
          <a:ext cx="8856985" cy="567443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234169"/>
                <a:gridCol w="1070087"/>
                <a:gridCol w="1180459"/>
                <a:gridCol w="1157026"/>
                <a:gridCol w="1118899"/>
                <a:gridCol w="1152128"/>
                <a:gridCol w="890406"/>
                <a:gridCol w="1053811"/>
              </a:tblGrid>
              <a:tr h="438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Actividades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Mercancías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Factores de producción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Instituciones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Resto del Mundo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Acumulación de capital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Total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80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Actividades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Oferta doméstica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kern="1200" dirty="0" smtClean="0">
                          <a:effectLst/>
                        </a:rPr>
                        <a:t>Ingreso de actividades</a:t>
                      </a:r>
                      <a:endParaRPr lang="es-UY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66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 </a:t>
                      </a:r>
                      <a:r>
                        <a:rPr lang="es-ES" sz="1400" b="1" dirty="0">
                          <a:effectLst/>
                        </a:rPr>
                        <a:t>Mercancías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Utilización</a:t>
                      </a:r>
                      <a:endParaRPr lang="es-UY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Intermedia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Consumo público</a:t>
                      </a:r>
                      <a:endParaRPr lang="es-UY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y privado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Exportaciones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Inversión pública</a:t>
                      </a:r>
                      <a:endParaRPr lang="es-UY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y privada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Demanda total 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66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Factores </a:t>
                      </a:r>
                      <a:r>
                        <a:rPr lang="es-ES" sz="1400" b="1" dirty="0">
                          <a:effectLst/>
                        </a:rPr>
                        <a:t>de producción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Valor agregado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Ingreso</a:t>
                      </a:r>
                      <a:r>
                        <a:rPr lang="es-ES" sz="1400" b="1" baseline="0" dirty="0" smtClean="0">
                          <a:effectLst/>
                        </a:rPr>
                        <a:t> de factores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876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Instituciones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Impuestos netos </a:t>
                      </a:r>
                      <a:r>
                        <a:rPr lang="es-ES" sz="1400" dirty="0" smtClean="0">
                          <a:effectLst/>
                        </a:rPr>
                        <a:t>sobre </a:t>
                      </a:r>
                      <a:r>
                        <a:rPr lang="es-ES" sz="1400" dirty="0">
                          <a:effectLst/>
                        </a:rPr>
                        <a:t>producción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Impuestos </a:t>
                      </a:r>
                      <a:r>
                        <a:rPr lang="es-ES" sz="1400" dirty="0" smtClean="0">
                          <a:effectLst/>
                        </a:rPr>
                        <a:t>netos </a:t>
                      </a:r>
                      <a:r>
                        <a:rPr lang="es-ES" sz="1400" dirty="0">
                          <a:effectLst/>
                        </a:rPr>
                        <a:t>mercancías, aranceles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Retribución factorial; impuestos sobre factores 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Impuestos directos y </a:t>
                      </a:r>
                      <a:r>
                        <a:rPr lang="es-ES" sz="1400" dirty="0" smtClean="0">
                          <a:effectLst/>
                        </a:rPr>
                        <a:t>transferencias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Remesas</a:t>
                      </a: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Ingresos </a:t>
                      </a:r>
                      <a:r>
                        <a:rPr lang="es-ES" sz="1400" b="1" dirty="0" smtClean="0">
                          <a:effectLst/>
                        </a:rPr>
                        <a:t>de </a:t>
                      </a:r>
                      <a:r>
                        <a:rPr lang="es-ES" sz="1400" b="1" dirty="0">
                          <a:effectLst/>
                        </a:rPr>
                        <a:t>instituciones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66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Resto </a:t>
                      </a:r>
                      <a:r>
                        <a:rPr lang="es-ES" sz="1400" b="1" dirty="0">
                          <a:effectLst/>
                        </a:rPr>
                        <a:t>del Mundo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Importaciones </a:t>
                      </a:r>
                      <a:r>
                        <a:rPr lang="es-ES" sz="1400" dirty="0">
                          <a:effectLst/>
                        </a:rPr>
                        <a:t>CIF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Egresos de moneda extranjera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66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Acumulación </a:t>
                      </a:r>
                      <a:r>
                        <a:rPr lang="es-ES" sz="1400" b="1" dirty="0">
                          <a:effectLst/>
                        </a:rPr>
                        <a:t>de capital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Ahorro</a:t>
                      </a:r>
                      <a:r>
                        <a:rPr lang="es-ES" sz="1400" baseline="0" dirty="0" smtClean="0">
                          <a:effectLst/>
                        </a:rPr>
                        <a:t> de</a:t>
                      </a:r>
                      <a:r>
                        <a:rPr lang="es-ES" sz="1400" dirty="0" smtClean="0">
                          <a:effectLst/>
                        </a:rPr>
                        <a:t> instituciones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Ahorro externo</a:t>
                      </a:r>
                      <a:endParaRPr lang="es-UY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 </a:t>
                      </a:r>
                      <a:endParaRPr lang="es-UY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Ahorro total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  <a:tr h="669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Total</a:t>
                      </a:r>
                      <a:endParaRPr lang="es-UY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400" b="1" dirty="0" smtClean="0">
                          <a:effectLst/>
                        </a:rPr>
                        <a:t>VBP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Oferta total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/>
                        </a:rPr>
                        <a:t>Remuneración</a:t>
                      </a:r>
                      <a:r>
                        <a:rPr lang="es-ES" sz="1400" b="1" baseline="0" dirty="0" smtClean="0">
                          <a:effectLst/>
                        </a:rPr>
                        <a:t> de factores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Gastos de las instituciones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Ingresos de moneda extranjera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Inversión total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</a:rPr>
                        <a:t> </a:t>
                      </a:r>
                      <a:endParaRPr lang="es-UY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299" marR="40299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1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689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251520" y="1020572"/>
            <a:ext cx="8579296" cy="49971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Una </a:t>
            </a:r>
            <a:r>
              <a:rPr lang="es-UY" sz="2400" b="1" i="1" dirty="0" smtClean="0"/>
              <a:t>actividad</a:t>
            </a:r>
            <a:r>
              <a:rPr lang="es-UY" sz="2400" dirty="0" smtClean="0"/>
              <a:t> es una industria que produce uno o más bienes o servicios</a:t>
            </a:r>
          </a:p>
          <a:p>
            <a:r>
              <a:rPr lang="es-UY" sz="2400" dirty="0" smtClean="0"/>
              <a:t>La columna de la actividad refleja todos los gastos del proceso productivo: bienes intermedios (domésticos e importados), valor agregado, e impuestos a la actividad. </a:t>
            </a:r>
          </a:p>
          <a:p>
            <a:r>
              <a:rPr lang="es-UY" sz="2400" dirty="0" smtClean="0"/>
              <a:t>El total de la columna representa el </a:t>
            </a:r>
            <a:r>
              <a:rPr lang="es-UY" sz="2400" b="1" dirty="0" smtClean="0"/>
              <a:t>valor bruto</a:t>
            </a:r>
            <a:r>
              <a:rPr lang="es-UY" sz="2400" dirty="0" smtClean="0"/>
              <a:t> </a:t>
            </a:r>
            <a:r>
              <a:rPr lang="es-UY" sz="2400" b="1" dirty="0" smtClean="0"/>
              <a:t>de producción</a:t>
            </a:r>
            <a:r>
              <a:rPr lang="es-UY" sz="2400" dirty="0" smtClean="0"/>
              <a:t> de la economía.</a:t>
            </a:r>
          </a:p>
          <a:p>
            <a:r>
              <a:rPr lang="es-UY" sz="2400" dirty="0" smtClean="0"/>
              <a:t>La matriz de utilización intermedia y valor agregado refleja los coeficientes insumo-producto, que muestran el ratio de cantidades de insumos intermedios y factores utilizados. </a:t>
            </a:r>
          </a:p>
          <a:p>
            <a:r>
              <a:rPr lang="es-UY" sz="2400" dirty="0" smtClean="0"/>
              <a:t>Los coeficientes insumo-producto permiten estimar la intensidad en el uso de insumos y factorial de una actividad.</a:t>
            </a:r>
          </a:p>
          <a:p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smtClean="0"/>
              <a:t>Componentes de MCS: Actividades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270319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251520" y="1556792"/>
            <a:ext cx="8363272" cy="463711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smtClean="0"/>
              <a:t>Los bienes en la MCS son bienes o servicios, producidos domésticamente o importados.</a:t>
            </a:r>
          </a:p>
          <a:p>
            <a:endParaRPr lang="es-UY" sz="2400" smtClean="0"/>
          </a:p>
          <a:p>
            <a:r>
              <a:rPr lang="es-UY" sz="2400" smtClean="0"/>
              <a:t>La fila de bienes refleja el destino: consumo intermedio, consumo privado, consumo público, exportaciones e inversión.</a:t>
            </a:r>
          </a:p>
          <a:p>
            <a:endParaRPr lang="es-UY" sz="2400" smtClean="0"/>
          </a:p>
          <a:p>
            <a:r>
              <a:rPr lang="es-UY" sz="2400" smtClean="0"/>
              <a:t>En general, cada actividad produce un único bien, aunque puede ocurrir que una actividad produzca más de un bien.</a:t>
            </a:r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smtClean="0"/>
              <a:t>Componentes de MCS: Bienes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2871309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496341" y="1094944"/>
            <a:ext cx="8394013" cy="47447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Factores Productivos: son propiedad de las instituciones (hogares) y utilizados por las actividades para realizar la producción.</a:t>
            </a:r>
          </a:p>
          <a:p>
            <a:r>
              <a:rPr lang="es-UY" sz="2400" dirty="0" smtClean="0"/>
              <a:t>Hogares: obtienen su ingreso de la remuneración factorial y de otras fuentes; consumen bienes y servicios; y ahorran</a:t>
            </a:r>
          </a:p>
          <a:p>
            <a:r>
              <a:rPr lang="es-UY" sz="2400" dirty="0" smtClean="0"/>
              <a:t>Gobierno: obtiene ingresos de los impuestos y de otras fuentes; consume bienes y servicios; realiza transferencias a los hogares; y ahorra</a:t>
            </a:r>
          </a:p>
          <a:p>
            <a:r>
              <a:rPr lang="es-UY" sz="2400" dirty="0" smtClean="0"/>
              <a:t>Resto de mundo: obtiene ingreso de la venta de bienes (Importaciones) y lo dedica al consumo (Exportaciones). Realiza transferencias y ahorra.</a:t>
            </a:r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175179" y="274638"/>
            <a:ext cx="8715176" cy="8203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2800" dirty="0" smtClean="0"/>
              <a:t>Componentes de MCS: Factores de producción y agentes</a:t>
            </a:r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1543495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6564" y="204389"/>
            <a:ext cx="8552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MCS con dimensión de género</a:t>
            </a:r>
          </a:p>
          <a:p>
            <a:pPr algn="ctr"/>
            <a:endParaRPr lang="es-ES" sz="3200" dirty="0"/>
          </a:p>
        </p:txBody>
      </p:sp>
      <p:sp>
        <p:nvSpPr>
          <p:cNvPr id="3" name="Rectángulo 2"/>
          <p:cNvSpPr/>
          <p:nvPr/>
        </p:nvSpPr>
        <p:spPr>
          <a:xfrm>
            <a:off x="306564" y="1036546"/>
            <a:ext cx="840861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La </a:t>
            </a:r>
            <a:r>
              <a:rPr lang="en-US" sz="2400" dirty="0" err="1" smtClean="0"/>
              <a:t>estructura</a:t>
            </a:r>
            <a:r>
              <a:rPr lang="en-US" sz="2400" dirty="0" smtClean="0"/>
              <a:t> de la MCS </a:t>
            </a:r>
            <a:r>
              <a:rPr lang="en-US" sz="2400" dirty="0" err="1" smtClean="0"/>
              <a:t>dependerá</a:t>
            </a:r>
            <a:r>
              <a:rPr lang="en-US" sz="2400" dirty="0" smtClean="0"/>
              <a:t> de la </a:t>
            </a:r>
            <a:r>
              <a:rPr lang="en-US" sz="2400" dirty="0" err="1" smtClean="0"/>
              <a:t>estructura</a:t>
            </a:r>
            <a:r>
              <a:rPr lang="en-US" sz="2400" dirty="0" smtClean="0"/>
              <a:t> del </a:t>
            </a:r>
            <a:r>
              <a:rPr lang="en-US" sz="2400" dirty="0" err="1" smtClean="0"/>
              <a:t>modelo</a:t>
            </a:r>
            <a:r>
              <a:rPr lang="en-US" sz="2400" dirty="0" smtClean="0"/>
              <a:t> de EGC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b="1" dirty="0" err="1" smtClean="0"/>
              <a:t>Diferenciación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trabajo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femenino</a:t>
            </a:r>
            <a:r>
              <a:rPr lang="en-US" sz="2200" b="1" dirty="0" smtClean="0"/>
              <a:t> y </a:t>
            </a:r>
            <a:r>
              <a:rPr lang="en-US" sz="2200" b="1" dirty="0" err="1" smtClean="0"/>
              <a:t>masculino</a:t>
            </a:r>
            <a:r>
              <a:rPr lang="en-US" sz="2200" dirty="0" smtClean="0"/>
              <a:t>: </a:t>
            </a:r>
          </a:p>
          <a:p>
            <a:pPr marL="1257300" lvl="2" indent="-342900">
              <a:buFont typeface="Arial"/>
              <a:buChar char="•"/>
            </a:pPr>
            <a:r>
              <a:rPr lang="es-ES" sz="2000" dirty="0" smtClean="0"/>
              <a:t>A</a:t>
            </a:r>
            <a:r>
              <a:rPr lang="en-US" sz="2000" dirty="0" err="1" smtClean="0"/>
              <a:t>lgunos</a:t>
            </a:r>
            <a:r>
              <a:rPr lang="en-US" sz="2000" dirty="0" smtClean="0"/>
              <a:t> </a:t>
            </a:r>
            <a:r>
              <a:rPr lang="en-US" sz="2000" dirty="0" err="1" smtClean="0"/>
              <a:t>modelos</a:t>
            </a:r>
            <a:r>
              <a:rPr lang="en-US" sz="2000" dirty="0" smtClean="0"/>
              <a:t> </a:t>
            </a:r>
            <a:r>
              <a:rPr lang="en-US" sz="2000" dirty="0" err="1" smtClean="0"/>
              <a:t>incorporan</a:t>
            </a:r>
            <a:r>
              <a:rPr lang="en-US" sz="2000" dirty="0" smtClean="0"/>
              <a:t> </a:t>
            </a:r>
            <a:r>
              <a:rPr lang="en-US" sz="2000" dirty="0" err="1" smtClean="0"/>
              <a:t>además</a:t>
            </a:r>
            <a:r>
              <a:rPr lang="en-US" sz="2000" dirty="0" smtClean="0"/>
              <a:t> </a:t>
            </a:r>
            <a:r>
              <a:rPr lang="en-US" sz="2000" dirty="0" err="1" smtClean="0"/>
              <a:t>otras</a:t>
            </a:r>
            <a:r>
              <a:rPr lang="en-US" sz="2000" dirty="0" smtClean="0"/>
              <a:t> </a:t>
            </a:r>
            <a:r>
              <a:rPr lang="en-US" sz="2000" dirty="0" err="1" smtClean="0"/>
              <a:t>características</a:t>
            </a:r>
            <a:r>
              <a:rPr lang="en-US" sz="2000" dirty="0" smtClean="0"/>
              <a:t> </a:t>
            </a:r>
            <a:r>
              <a:rPr lang="en-US" sz="2000" dirty="0" err="1" smtClean="0"/>
              <a:t>relevantes</a:t>
            </a:r>
            <a:r>
              <a:rPr lang="en-US" sz="2000" dirty="0" smtClean="0"/>
              <a:t> (</a:t>
            </a:r>
            <a:r>
              <a:rPr lang="en-US" sz="2000" dirty="0" err="1" smtClean="0"/>
              <a:t>educación</a:t>
            </a:r>
            <a:r>
              <a:rPr lang="en-US" sz="2000" dirty="0" smtClean="0"/>
              <a:t>, </a:t>
            </a:r>
            <a:r>
              <a:rPr lang="en-US" sz="2000" dirty="0" err="1" smtClean="0"/>
              <a:t>edad</a:t>
            </a:r>
            <a:r>
              <a:rPr lang="en-US" sz="2000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sz="2200" b="1" dirty="0" smtClean="0"/>
              <a:t>I</a:t>
            </a:r>
            <a:r>
              <a:rPr lang="en-US" sz="2200" b="1" dirty="0" err="1" smtClean="0"/>
              <a:t>nclusión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actividades</a:t>
            </a:r>
            <a:r>
              <a:rPr lang="en-US" sz="2200" b="1" dirty="0" smtClean="0"/>
              <a:t> y </a:t>
            </a:r>
            <a:r>
              <a:rPr lang="en-US" sz="2200" b="1" dirty="0" err="1" smtClean="0"/>
              <a:t>servicios</a:t>
            </a:r>
            <a:r>
              <a:rPr lang="en-US" sz="2200" b="1" dirty="0" smtClean="0"/>
              <a:t> no </a:t>
            </a:r>
            <a:r>
              <a:rPr lang="en-US" sz="2200" b="1" dirty="0" err="1" smtClean="0"/>
              <a:t>remunerados</a:t>
            </a:r>
            <a:endParaRPr lang="en-US" sz="2200" b="1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200" b="1" dirty="0" err="1" smtClean="0"/>
              <a:t>Diferenciación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hogares</a:t>
            </a:r>
            <a:endParaRPr lang="en-US" sz="2200" b="1" dirty="0" smtClean="0"/>
          </a:p>
          <a:p>
            <a:pPr marL="1257300" lvl="2" indent="-342900">
              <a:buFont typeface="Arial"/>
              <a:buChar char="•"/>
            </a:pP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localización</a:t>
            </a:r>
            <a:r>
              <a:rPr lang="en-US" sz="2000" dirty="0" smtClean="0"/>
              <a:t> </a:t>
            </a:r>
            <a:r>
              <a:rPr lang="en-US" sz="2000" dirty="0" err="1" smtClean="0"/>
              <a:t>geográfica</a:t>
            </a:r>
            <a:r>
              <a:rPr lang="en-US" sz="2000" dirty="0" smtClean="0"/>
              <a:t>, </a:t>
            </a:r>
            <a:r>
              <a:rPr lang="en-US" sz="2000" dirty="0" err="1" smtClean="0"/>
              <a:t>tipo</a:t>
            </a:r>
            <a:r>
              <a:rPr lang="en-US" sz="2000" dirty="0" smtClean="0"/>
              <a:t> de </a:t>
            </a:r>
            <a:r>
              <a:rPr lang="en-US" sz="2000" dirty="0" err="1" smtClean="0"/>
              <a:t>residencia</a:t>
            </a:r>
            <a:r>
              <a:rPr lang="en-US" sz="2000" dirty="0" smtClean="0"/>
              <a:t>, </a:t>
            </a:r>
            <a:r>
              <a:rPr lang="en-US" sz="2000" dirty="0" err="1" smtClean="0"/>
              <a:t>ingreso</a:t>
            </a:r>
            <a:endParaRPr lang="en-US" sz="2000" dirty="0" smtClean="0"/>
          </a:p>
          <a:p>
            <a:pPr marL="1257300" lvl="2" indent="-342900">
              <a:buFont typeface="Arial"/>
              <a:buChar char="•"/>
            </a:pP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género</a:t>
            </a:r>
            <a:r>
              <a:rPr lang="en-US" sz="2000" dirty="0" smtClean="0"/>
              <a:t> del </a:t>
            </a:r>
            <a:r>
              <a:rPr lang="en-US" sz="2000" dirty="0" err="1" smtClean="0"/>
              <a:t>jefe</a:t>
            </a:r>
            <a:r>
              <a:rPr lang="en-US" sz="2000" dirty="0" smtClean="0"/>
              <a:t> de </a:t>
            </a:r>
            <a:r>
              <a:rPr lang="en-US" sz="2000" dirty="0" err="1" smtClean="0"/>
              <a:t>hogar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200" b="1" dirty="0" err="1" smtClean="0"/>
              <a:t>Inclusión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trabajo</a:t>
            </a:r>
            <a:r>
              <a:rPr lang="en-US" sz="2200" b="1" dirty="0" smtClean="0"/>
              <a:t> no </a:t>
            </a:r>
            <a:r>
              <a:rPr lang="en-US" sz="2200" b="1" dirty="0" err="1" smtClean="0"/>
              <a:t>remunerado</a:t>
            </a:r>
            <a:r>
              <a:rPr lang="en-US" sz="2200" b="1" dirty="0" smtClean="0"/>
              <a:t> y </a:t>
            </a:r>
            <a:r>
              <a:rPr lang="en-US" sz="2200" b="1" dirty="0" err="1" smtClean="0"/>
              <a:t>ocio</a:t>
            </a:r>
            <a:endParaRPr lang="en-US" sz="2200" b="1" dirty="0" smtClean="0"/>
          </a:p>
          <a:p>
            <a:pPr marL="1257300" lvl="2" indent="-342900">
              <a:buFont typeface="Arial"/>
              <a:buChar char="•"/>
            </a:pPr>
            <a:r>
              <a:rPr lang="en-US" sz="2000" dirty="0" err="1" smtClean="0"/>
              <a:t>Criterios</a:t>
            </a:r>
            <a:r>
              <a:rPr lang="en-US" sz="2000" dirty="0" smtClean="0"/>
              <a:t> de </a:t>
            </a:r>
            <a:r>
              <a:rPr lang="en-US" sz="2000" dirty="0" err="1" smtClean="0"/>
              <a:t>valoración</a:t>
            </a:r>
            <a:r>
              <a:rPr lang="en-US" sz="2000" dirty="0" smtClean="0"/>
              <a:t>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utilizados</a:t>
            </a:r>
            <a:r>
              <a:rPr lang="en-US" sz="2000" dirty="0" smtClean="0"/>
              <a:t>:</a:t>
            </a:r>
            <a:r>
              <a:rPr lang="en-US" sz="2000" dirty="0"/>
              <a:t> </a:t>
            </a:r>
            <a:r>
              <a:rPr lang="en-US" sz="2000" dirty="0" err="1" smtClean="0"/>
              <a:t>costo</a:t>
            </a:r>
            <a:r>
              <a:rPr lang="en-US" sz="2000" dirty="0" smtClean="0"/>
              <a:t> de </a:t>
            </a:r>
            <a:r>
              <a:rPr lang="en-US" sz="2000" dirty="0" err="1" smtClean="0"/>
              <a:t>reemplazo</a:t>
            </a:r>
            <a:r>
              <a:rPr lang="en-US" sz="2000" dirty="0" smtClean="0"/>
              <a:t> (</a:t>
            </a:r>
            <a:r>
              <a:rPr lang="en-US" sz="2000" dirty="0" err="1" smtClean="0"/>
              <a:t>costo</a:t>
            </a:r>
            <a:r>
              <a:rPr lang="en-US" sz="2000" dirty="0" smtClean="0"/>
              <a:t> de </a:t>
            </a:r>
            <a:r>
              <a:rPr lang="en-US" sz="2000" dirty="0" err="1" smtClean="0"/>
              <a:t>reemplazar</a:t>
            </a:r>
            <a:r>
              <a:rPr lang="en-US" sz="2000" dirty="0" smtClean="0"/>
              <a:t> el </a:t>
            </a:r>
            <a:r>
              <a:rPr lang="en-US" sz="2000" dirty="0" err="1" smtClean="0"/>
              <a:t>servicio</a:t>
            </a:r>
            <a:r>
              <a:rPr lang="en-US" sz="2000" dirty="0" smtClean="0"/>
              <a:t> </a:t>
            </a:r>
            <a:r>
              <a:rPr lang="en-US" sz="2000" dirty="0" err="1" smtClean="0"/>
              <a:t>provisto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el </a:t>
            </a:r>
            <a:r>
              <a:rPr lang="en-US" sz="2000" dirty="0" err="1" smtClean="0"/>
              <a:t>hogar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un </a:t>
            </a:r>
            <a:r>
              <a:rPr lang="en-US" sz="2000" dirty="0" err="1" smtClean="0"/>
              <a:t>servicio</a:t>
            </a:r>
            <a:r>
              <a:rPr lang="en-US" sz="2000" dirty="0"/>
              <a:t> </a:t>
            </a:r>
            <a:r>
              <a:rPr lang="en-US" sz="2000" dirty="0" smtClean="0"/>
              <a:t>en el </a:t>
            </a:r>
            <a:r>
              <a:rPr lang="en-US" sz="2000" dirty="0" err="1" smtClean="0"/>
              <a:t>mercado</a:t>
            </a:r>
            <a:r>
              <a:rPr lang="en-US" sz="2000" dirty="0" smtClean="0"/>
              <a:t>) y </a:t>
            </a:r>
            <a:r>
              <a:rPr lang="en-US" sz="2000" dirty="0" err="1" smtClean="0"/>
              <a:t>costo</a:t>
            </a:r>
            <a:r>
              <a:rPr lang="en-US" sz="2000" dirty="0" smtClean="0"/>
              <a:t> de </a:t>
            </a:r>
            <a:r>
              <a:rPr lang="en-US" sz="2000" dirty="0" err="1" smtClean="0"/>
              <a:t>oportunidad</a:t>
            </a:r>
            <a:r>
              <a:rPr lang="en-US" sz="2000" dirty="0" smtClean="0"/>
              <a:t> (</a:t>
            </a:r>
            <a:r>
              <a:rPr lang="en-US" sz="2000" dirty="0" err="1" smtClean="0"/>
              <a:t>salario</a:t>
            </a:r>
            <a:r>
              <a:rPr lang="en-US" sz="2000" dirty="0" smtClean="0"/>
              <a:t> </a:t>
            </a:r>
            <a:r>
              <a:rPr lang="en-US" sz="2000" dirty="0" err="1" smtClean="0"/>
              <a:t>promedio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se </a:t>
            </a:r>
            <a:r>
              <a:rPr lang="en-US" sz="2000" dirty="0" err="1" smtClean="0"/>
              <a:t>deja</a:t>
            </a:r>
            <a:r>
              <a:rPr lang="en-US" sz="2000" dirty="0" smtClean="0"/>
              <a:t> de </a:t>
            </a:r>
            <a:r>
              <a:rPr lang="en-US" sz="2000" dirty="0" err="1" smtClean="0"/>
              <a:t>obtener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proveer</a:t>
            </a:r>
            <a:r>
              <a:rPr lang="en-US" sz="2000" dirty="0" smtClean="0"/>
              <a:t> el </a:t>
            </a:r>
            <a:r>
              <a:rPr lang="en-US" sz="2000" dirty="0" err="1" smtClean="0"/>
              <a:t>servicio</a:t>
            </a:r>
            <a:r>
              <a:rPr lang="en-US" sz="2000" dirty="0" smtClean="0"/>
              <a:t> en el </a:t>
            </a:r>
            <a:r>
              <a:rPr lang="en-US" sz="2000" dirty="0" err="1" smtClean="0"/>
              <a:t>hogar</a:t>
            </a:r>
            <a:r>
              <a:rPr lang="en-US" sz="2000" dirty="0" smtClean="0"/>
              <a:t>). 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53910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13115" y="407566"/>
            <a:ext cx="83089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Armado de la MCS: fuentes de datos</a:t>
            </a: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528018" y="1312740"/>
            <a:ext cx="8194075" cy="466593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400" dirty="0" smtClean="0"/>
              <a:t>Las principales es una matriz insumo-producto (MIP) de la economía, e información de Cuentas Nacionales (Cuadros Oferta y Utilización, Cuadros Institucionales). </a:t>
            </a:r>
          </a:p>
          <a:p>
            <a:r>
              <a:rPr lang="es-UY" sz="2400" dirty="0" smtClean="0"/>
              <a:t>Otras fuentes de datos: comercio exterior, balanza de pagos, finanzas públicas, encuestas de hogares con información de gastos e ingresos, encuestas de uso de tiempo.</a:t>
            </a:r>
          </a:p>
          <a:p>
            <a:r>
              <a:rPr lang="es-UY" sz="2400" dirty="0" smtClean="0"/>
              <a:t>Al utilizar diferentes fuentes de datos, la MCS requiere un proceso de balance para que sea una matriz cuadrada (método RAS, cross-entropy, otros)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2313047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7145" y="1352443"/>
            <a:ext cx="826657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err="1" smtClean="0"/>
              <a:t>Provee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la </a:t>
            </a:r>
            <a:r>
              <a:rPr lang="en-US" sz="2400" dirty="0" err="1" smtClean="0"/>
              <a:t>economía</a:t>
            </a:r>
            <a:r>
              <a:rPr lang="en-US" sz="2400" dirty="0" smtClean="0"/>
              <a:t> en el </a:t>
            </a:r>
            <a:r>
              <a:rPr lang="en-US" sz="2400" dirty="0" err="1" smtClean="0"/>
              <a:t>año</a:t>
            </a:r>
            <a:r>
              <a:rPr lang="en-US" sz="2400" dirty="0" smtClean="0"/>
              <a:t> base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 smtClean="0"/>
              <a:t>Es</a:t>
            </a:r>
            <a:r>
              <a:rPr lang="en-US" sz="2400" dirty="0" smtClean="0"/>
              <a:t> la principal </a:t>
            </a:r>
            <a:r>
              <a:rPr lang="en-US" sz="2400" dirty="0" err="1" smtClean="0"/>
              <a:t>fuente</a:t>
            </a:r>
            <a:r>
              <a:rPr lang="en-US" sz="2400" dirty="0" smtClean="0"/>
              <a:t> de </a:t>
            </a:r>
            <a:r>
              <a:rPr lang="en-US" sz="2400" dirty="0" err="1" smtClean="0"/>
              <a:t>datos</a:t>
            </a:r>
            <a:r>
              <a:rPr lang="en-US" sz="2400" dirty="0" smtClean="0"/>
              <a:t> del </a:t>
            </a:r>
            <a:r>
              <a:rPr lang="en-US" sz="2400" dirty="0" err="1" smtClean="0"/>
              <a:t>modelo</a:t>
            </a:r>
            <a:r>
              <a:rPr lang="en-US" sz="2400" dirty="0" smtClean="0"/>
              <a:t> EGC</a:t>
            </a:r>
          </a:p>
          <a:p>
            <a:pPr lvl="1"/>
            <a:r>
              <a:rPr lang="en-US" sz="2400" dirty="0"/>
              <a:t>– </a:t>
            </a:r>
            <a:r>
              <a:rPr lang="en-US" sz="2400" dirty="0" err="1" smtClean="0"/>
              <a:t>Provee</a:t>
            </a:r>
            <a:r>
              <a:rPr lang="en-US" sz="2400" dirty="0" smtClean="0"/>
              <a:t> un </a:t>
            </a:r>
            <a:r>
              <a:rPr lang="en-US" sz="2400" dirty="0" err="1" smtClean="0"/>
              <a:t>año</a:t>
            </a:r>
            <a:r>
              <a:rPr lang="en-US" sz="2400" dirty="0" smtClean="0"/>
              <a:t> base </a:t>
            </a:r>
            <a:r>
              <a:rPr lang="en-US" sz="2400" dirty="0" err="1" smtClean="0"/>
              <a:t>consistente</a:t>
            </a:r>
            <a:r>
              <a:rPr lang="en-US" sz="2400" dirty="0" smtClean="0"/>
              <a:t>, en el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ingresos</a:t>
            </a:r>
            <a:r>
              <a:rPr lang="en-US" sz="2400" dirty="0" smtClean="0"/>
              <a:t> son </a:t>
            </a:r>
            <a:r>
              <a:rPr lang="en-US" sz="2400" dirty="0" err="1" smtClean="0"/>
              <a:t>iguales</a:t>
            </a:r>
            <a:r>
              <a:rPr lang="en-US" sz="2400" dirty="0" smtClean="0"/>
              <a:t> a </a:t>
            </a:r>
            <a:r>
              <a:rPr lang="en-US" sz="2400" dirty="0" err="1" smtClean="0"/>
              <a:t>gasto</a:t>
            </a:r>
            <a:r>
              <a:rPr lang="en-US" sz="2400" dirty="0" smtClean="0"/>
              <a:t>. </a:t>
            </a:r>
            <a:endParaRPr lang="en-US" sz="2400" dirty="0"/>
          </a:p>
          <a:p>
            <a:pPr lvl="1"/>
            <a:r>
              <a:rPr lang="en-US" sz="2400" dirty="0"/>
              <a:t>– </a:t>
            </a:r>
            <a:r>
              <a:rPr lang="en-US" sz="2400" dirty="0" smtClean="0"/>
              <a:t>Se </a:t>
            </a:r>
            <a:r>
              <a:rPr lang="en-US" sz="2400" dirty="0" err="1" smtClean="0"/>
              <a:t>utiliza</a:t>
            </a:r>
            <a:r>
              <a:rPr lang="en-US" sz="2400" dirty="0" smtClean="0"/>
              <a:t> en la </a:t>
            </a:r>
            <a:r>
              <a:rPr lang="en-US" sz="2400" dirty="0" err="1" smtClean="0"/>
              <a:t>calibración</a:t>
            </a:r>
            <a:r>
              <a:rPr lang="en-US" sz="2400" dirty="0" smtClean="0"/>
              <a:t> de </a:t>
            </a:r>
            <a:r>
              <a:rPr lang="en-US" sz="2400" dirty="0" err="1" smtClean="0"/>
              <a:t>parámetros</a:t>
            </a:r>
            <a:r>
              <a:rPr lang="en-US" sz="2400" dirty="0" smtClean="0"/>
              <a:t> (</a:t>
            </a:r>
            <a:r>
              <a:rPr lang="en-US" sz="2400" dirty="0" err="1" smtClean="0"/>
              <a:t>parámetros</a:t>
            </a:r>
            <a:r>
              <a:rPr lang="en-US" sz="2400" dirty="0" smtClean="0"/>
              <a:t> de </a:t>
            </a:r>
            <a:r>
              <a:rPr lang="en-US" sz="2400" dirty="0" err="1" smtClean="0"/>
              <a:t>tecnología</a:t>
            </a:r>
            <a:r>
              <a:rPr lang="en-US" sz="2400" dirty="0" smtClean="0"/>
              <a:t>, de </a:t>
            </a:r>
            <a:r>
              <a:rPr lang="en-US" sz="2400" dirty="0" err="1" smtClean="0"/>
              <a:t>participación</a:t>
            </a:r>
            <a:r>
              <a:rPr lang="en-US" sz="2400" dirty="0" smtClean="0"/>
              <a:t> en el </a:t>
            </a:r>
            <a:r>
              <a:rPr lang="en-US" sz="2400" dirty="0" err="1" smtClean="0"/>
              <a:t>consumo</a:t>
            </a:r>
            <a:r>
              <a:rPr lang="en-US" sz="2400" dirty="0" smtClean="0"/>
              <a:t> de </a:t>
            </a:r>
            <a:r>
              <a:rPr lang="en-US" sz="2400" dirty="0" err="1" smtClean="0"/>
              <a:t>hogares</a:t>
            </a:r>
            <a:r>
              <a:rPr lang="en-US" sz="2400" dirty="0" smtClean="0"/>
              <a:t>, etc.).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Se </a:t>
            </a:r>
            <a:r>
              <a:rPr lang="en-US" sz="2400" dirty="0" err="1" smtClean="0"/>
              <a:t>utiliza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hacer</a:t>
            </a:r>
            <a:r>
              <a:rPr lang="en-US" sz="2400" dirty="0" smtClean="0"/>
              <a:t>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de </a:t>
            </a:r>
            <a:r>
              <a:rPr lang="en-US" sz="2400" dirty="0" err="1" smtClean="0"/>
              <a:t>multiplicadores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–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de </a:t>
            </a:r>
            <a:r>
              <a:rPr lang="en-US" sz="2400" dirty="0" err="1" smtClean="0"/>
              <a:t>impacto</a:t>
            </a:r>
            <a:r>
              <a:rPr lang="en-US" sz="2400" dirty="0" smtClean="0"/>
              <a:t> de </a:t>
            </a:r>
            <a:r>
              <a:rPr lang="en-US" sz="2400" dirty="0" err="1" smtClean="0"/>
              <a:t>corto</a:t>
            </a:r>
            <a:r>
              <a:rPr lang="en-US" sz="2400" dirty="0" smtClean="0"/>
              <a:t> </a:t>
            </a:r>
            <a:r>
              <a:rPr lang="en-US" sz="2400" dirty="0" err="1" smtClean="0"/>
              <a:t>plazo</a:t>
            </a:r>
            <a:r>
              <a:rPr lang="en-US" sz="2400" dirty="0" smtClean="0"/>
              <a:t> de shocks de </a:t>
            </a:r>
            <a:r>
              <a:rPr lang="en-US" sz="2400" dirty="0" err="1" smtClean="0"/>
              <a:t>demanda</a:t>
            </a:r>
            <a:r>
              <a:rPr lang="en-US" sz="2400" dirty="0" smtClean="0"/>
              <a:t> </a:t>
            </a:r>
            <a:r>
              <a:rPr lang="en-US" sz="2400" dirty="0" err="1" smtClean="0"/>
              <a:t>agregada</a:t>
            </a:r>
            <a:r>
              <a:rPr lang="en-US" sz="2400" dirty="0" smtClean="0"/>
              <a:t>. </a:t>
            </a:r>
          </a:p>
          <a:p>
            <a:pPr lvl="1"/>
            <a:endParaRPr lang="en-US" sz="2400" dirty="0"/>
          </a:p>
          <a:p>
            <a:endParaRPr lang="en-US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467145" y="265542"/>
            <a:ext cx="80728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Usos de la MCS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99136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48529" y="313705"/>
            <a:ext cx="4204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Esquema</a:t>
            </a:r>
            <a:endParaRPr lang="es-ES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817504" y="1284734"/>
            <a:ext cx="61020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800" dirty="0" smtClean="0"/>
              <a:t>Introducción a los modelos EGC</a:t>
            </a:r>
          </a:p>
          <a:p>
            <a:pPr marL="342900" indent="-342900">
              <a:buAutoNum type="arabicPeriod"/>
            </a:pPr>
            <a:r>
              <a:rPr lang="es-ES" sz="2800" dirty="0" smtClean="0"/>
              <a:t>Matrices de contabilidad social</a:t>
            </a:r>
          </a:p>
          <a:p>
            <a:pPr marL="342900" indent="-342900">
              <a:buAutoNum type="arabicPeriod"/>
            </a:pPr>
            <a:endParaRPr lang="es-ES" sz="2800" dirty="0" smtClean="0"/>
          </a:p>
          <a:p>
            <a:pPr marL="342900" indent="-342900">
              <a:buAutoNum type="arabicPeriod"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1219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81708" y="4350578"/>
            <a:ext cx="57225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Introducción a modelos de equilibrio general computable</a:t>
            </a:r>
          </a:p>
        </p:txBody>
      </p:sp>
    </p:spTree>
    <p:extLst>
      <p:ext uri="{BB962C8B-B14F-4D97-AF65-F5344CB8AC3E}">
        <p14:creationId xmlns:p14="http://schemas.microsoft.com/office/powerpoint/2010/main" val="313447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13128" y="1286244"/>
            <a:ext cx="8073672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UY" sz="2400" dirty="0"/>
              <a:t>Los modelos de equilibrio general computable </a:t>
            </a:r>
            <a:r>
              <a:rPr lang="es-UY" sz="2400" dirty="0" smtClean="0"/>
              <a:t>son </a:t>
            </a:r>
            <a:r>
              <a:rPr lang="es-UY" sz="2400" dirty="0"/>
              <a:t>modelos numéricos basados en la teoría de equilibrio general walrasiana. </a:t>
            </a:r>
          </a:p>
          <a:p>
            <a:pPr marL="285750" indent="-285750">
              <a:buFont typeface="Arial"/>
              <a:buChar char="•"/>
            </a:pPr>
            <a:r>
              <a:rPr lang="es-UY" sz="2400" dirty="0"/>
              <a:t>El objetivo es pasar de una representación abstracta de la economía a modelos de economías reales.</a:t>
            </a:r>
          </a:p>
          <a:p>
            <a:pPr marL="285750" indent="-285750">
              <a:buFont typeface="Arial"/>
              <a:buChar char="•"/>
            </a:pPr>
            <a:r>
              <a:rPr lang="es-UY" sz="2400" dirty="0"/>
              <a:t>Los modelos </a:t>
            </a:r>
            <a:r>
              <a:rPr lang="es-UY" sz="2400" dirty="0" smtClean="0"/>
              <a:t>EGC </a:t>
            </a:r>
            <a:r>
              <a:rPr lang="es-UY" sz="2400" dirty="0"/>
              <a:t>se componen de un conjunto de ecuaciones que describen todas las interacciones entre diferentes sectores y agentes de una determinada economía.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/>
              <a:t>Es</a:t>
            </a:r>
            <a:r>
              <a:rPr lang="en-US" sz="2400" dirty="0"/>
              <a:t> un </a:t>
            </a:r>
            <a:r>
              <a:rPr lang="en-US" sz="2400" dirty="0" err="1"/>
              <a:t>instrumento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permite</a:t>
            </a:r>
            <a:r>
              <a:rPr lang="en-US" sz="2400" dirty="0"/>
              <a:t> </a:t>
            </a:r>
            <a:r>
              <a:rPr lang="en-US" sz="2400" dirty="0" err="1"/>
              <a:t>describir</a:t>
            </a:r>
            <a:r>
              <a:rPr lang="en-US" sz="2400" dirty="0"/>
              <a:t> </a:t>
            </a:r>
            <a:r>
              <a:rPr lang="en-US" sz="2400" dirty="0" err="1"/>
              <a:t>numéricamente</a:t>
            </a:r>
            <a:r>
              <a:rPr lang="en-US" sz="2400" dirty="0"/>
              <a:t> </a:t>
            </a:r>
            <a:r>
              <a:rPr lang="en-US" sz="2400" dirty="0" err="1"/>
              <a:t>cómo</a:t>
            </a:r>
            <a:r>
              <a:rPr lang="en-US" sz="2400" dirty="0"/>
              <a:t> se </a:t>
            </a:r>
            <a:r>
              <a:rPr lang="en-US" sz="2400" dirty="0" err="1"/>
              <a:t>comporta</a:t>
            </a:r>
            <a:r>
              <a:rPr lang="en-US" sz="2400" dirty="0"/>
              <a:t> la </a:t>
            </a:r>
            <a:r>
              <a:rPr lang="en-US" sz="2400" dirty="0" err="1"/>
              <a:t>economía</a:t>
            </a:r>
            <a:r>
              <a:rPr lang="en-US" sz="2400" dirty="0"/>
              <a:t> ante </a:t>
            </a:r>
            <a:r>
              <a:rPr lang="en-US" sz="2400" dirty="0" smtClean="0"/>
              <a:t>shocks, </a:t>
            </a:r>
            <a:r>
              <a:rPr lang="en-US" sz="2400" dirty="0" err="1"/>
              <a:t>siendo</a:t>
            </a:r>
            <a:r>
              <a:rPr lang="en-US" sz="2400" dirty="0"/>
              <a:t> </a:t>
            </a:r>
            <a:r>
              <a:rPr lang="en-US" sz="2400" dirty="0" err="1"/>
              <a:t>consistente</a:t>
            </a:r>
            <a:r>
              <a:rPr lang="en-US" sz="2400" dirty="0"/>
              <a:t> con la </a:t>
            </a:r>
            <a:r>
              <a:rPr lang="en-US" sz="2400" dirty="0" err="1"/>
              <a:t>teoría</a:t>
            </a:r>
            <a:r>
              <a:rPr lang="en-US" sz="2400" dirty="0"/>
              <a:t> </a:t>
            </a:r>
            <a:r>
              <a:rPr lang="en-US" sz="2400" dirty="0" err="1"/>
              <a:t>económica</a:t>
            </a:r>
            <a:r>
              <a:rPr lang="en-US" sz="2400" dirty="0"/>
              <a:t>. </a:t>
            </a:r>
            <a:endParaRPr lang="es-UY" sz="2400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¿Qué es un modelo EGC?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3704795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25256" y="2551374"/>
            <a:ext cx="14478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err="1">
                <a:latin typeface="+mj-lt"/>
              </a:rPr>
              <a:t>Actividades</a:t>
            </a:r>
            <a:endParaRPr lang="en-US" dirty="0">
              <a:latin typeface="+mj-lt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20060" y="1627888"/>
            <a:ext cx="14478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err="1">
                <a:latin typeface="+mj-lt"/>
              </a:rPr>
              <a:t>Mercados</a:t>
            </a:r>
            <a:r>
              <a:rPr lang="en-US" dirty="0">
                <a:latin typeface="+mj-lt"/>
              </a:rPr>
              <a:t> de </a:t>
            </a:r>
            <a:r>
              <a:rPr lang="en-US" dirty="0" err="1">
                <a:latin typeface="+mj-lt"/>
              </a:rPr>
              <a:t>factores</a:t>
            </a:r>
            <a:endParaRPr lang="en-US" dirty="0">
              <a:latin typeface="+mj-lt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10519" y="2481262"/>
            <a:ext cx="1447800" cy="376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err="1">
                <a:latin typeface="+mj-lt"/>
              </a:rPr>
              <a:t>Hogares</a:t>
            </a:r>
            <a:endParaRPr lang="en-US" dirty="0">
              <a:latin typeface="+mj-lt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709341" y="3158291"/>
            <a:ext cx="14478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err="1">
                <a:latin typeface="+mj-lt"/>
              </a:rPr>
              <a:t>Mercados</a:t>
            </a:r>
            <a:r>
              <a:rPr lang="en-US" dirty="0">
                <a:latin typeface="+mj-lt"/>
              </a:rPr>
              <a:t> de </a:t>
            </a:r>
            <a:r>
              <a:rPr lang="en-US" dirty="0" err="1" smtClean="0">
                <a:latin typeface="+mj-lt"/>
              </a:rPr>
              <a:t>bienes</a:t>
            </a:r>
            <a:r>
              <a:rPr lang="en-US" dirty="0" smtClean="0">
                <a:latin typeface="+mj-lt"/>
              </a:rPr>
              <a:t>  </a:t>
            </a:r>
            <a:endParaRPr lang="en-US" dirty="0">
              <a:latin typeface="+mj-lt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33369" y="4202441"/>
            <a:ext cx="14478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err="1">
                <a:latin typeface="+mj-lt"/>
              </a:rPr>
              <a:t>Resto</a:t>
            </a:r>
            <a:r>
              <a:rPr lang="en-US" dirty="0">
                <a:latin typeface="+mj-lt"/>
              </a:rPr>
              <a:t> del </a:t>
            </a:r>
            <a:r>
              <a:rPr lang="en-US" dirty="0" err="1">
                <a:latin typeface="+mj-lt"/>
              </a:rPr>
              <a:t>mundo</a:t>
            </a:r>
            <a:endParaRPr lang="en-US" dirty="0">
              <a:latin typeface="+mj-lt"/>
            </a:endParaRPr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758656" y="1638300"/>
            <a:ext cx="7826375" cy="2667000"/>
            <a:chOff x="672" y="528"/>
            <a:chExt cx="4930" cy="1680"/>
          </a:xfrm>
        </p:grpSpPr>
        <p:sp>
          <p:nvSpPr>
            <p:cNvPr id="10251" name="Text Box 8"/>
            <p:cNvSpPr txBox="1">
              <a:spLocks noChangeArrowheads="1"/>
            </p:cNvSpPr>
            <p:nvPr/>
          </p:nvSpPr>
          <p:spPr bwMode="auto">
            <a:xfrm>
              <a:off x="3360" y="1056"/>
              <a:ext cx="912" cy="2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 err="1">
                  <a:latin typeface="+mj-lt"/>
                </a:rPr>
                <a:t>Gobierno</a:t>
              </a:r>
              <a:endParaRPr lang="en-US" dirty="0">
                <a:latin typeface="+mj-lt"/>
              </a:endParaRPr>
            </a:p>
          </p:txBody>
        </p:sp>
        <p:sp>
          <p:nvSpPr>
            <p:cNvPr id="10252" name="Text Box 9"/>
            <p:cNvSpPr txBox="1">
              <a:spLocks noChangeArrowheads="1"/>
            </p:cNvSpPr>
            <p:nvPr/>
          </p:nvSpPr>
          <p:spPr bwMode="auto">
            <a:xfrm>
              <a:off x="4416" y="1056"/>
              <a:ext cx="1186" cy="2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 err="1">
                  <a:latin typeface="+mj-lt"/>
                </a:rPr>
                <a:t>Ahorro</a:t>
              </a:r>
              <a:r>
                <a:rPr lang="en-US" dirty="0">
                  <a:latin typeface="+mj-lt"/>
                </a:rPr>
                <a:t>/</a:t>
              </a:r>
              <a:r>
                <a:rPr lang="en-US" dirty="0" err="1">
                  <a:latin typeface="+mj-lt"/>
                </a:rPr>
                <a:t>Inversión</a:t>
              </a:r>
              <a:endParaRPr lang="en-US" dirty="0">
                <a:latin typeface="+mj-lt"/>
              </a:endParaRPr>
            </a:p>
          </p:txBody>
        </p:sp>
        <p:sp>
          <p:nvSpPr>
            <p:cNvPr id="10253" name="Line 10"/>
            <p:cNvSpPr>
              <a:spLocks noChangeShapeType="1"/>
            </p:cNvSpPr>
            <p:nvPr/>
          </p:nvSpPr>
          <p:spPr bwMode="auto">
            <a:xfrm flipH="1">
              <a:off x="2160" y="1728"/>
              <a:ext cx="25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4" name="Line 11"/>
            <p:cNvSpPr>
              <a:spLocks noChangeShapeType="1"/>
            </p:cNvSpPr>
            <p:nvPr/>
          </p:nvSpPr>
          <p:spPr bwMode="auto">
            <a:xfrm>
              <a:off x="2400" y="129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5" name="Line 12"/>
            <p:cNvSpPr>
              <a:spLocks noChangeShapeType="1"/>
            </p:cNvSpPr>
            <p:nvPr/>
          </p:nvSpPr>
          <p:spPr bwMode="auto">
            <a:xfrm>
              <a:off x="3696" y="129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6" name="Line 13"/>
            <p:cNvSpPr>
              <a:spLocks noChangeShapeType="1"/>
            </p:cNvSpPr>
            <p:nvPr/>
          </p:nvSpPr>
          <p:spPr bwMode="auto">
            <a:xfrm>
              <a:off x="4752" y="129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7" name="Line 14"/>
            <p:cNvSpPr>
              <a:spLocks noChangeShapeType="1"/>
            </p:cNvSpPr>
            <p:nvPr/>
          </p:nvSpPr>
          <p:spPr bwMode="auto">
            <a:xfrm>
              <a:off x="2160" y="72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8" name="Line 15"/>
            <p:cNvSpPr>
              <a:spLocks noChangeShapeType="1"/>
            </p:cNvSpPr>
            <p:nvPr/>
          </p:nvSpPr>
          <p:spPr bwMode="auto">
            <a:xfrm flipV="1">
              <a:off x="768" y="72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59" name="Line 16"/>
            <p:cNvSpPr>
              <a:spLocks noChangeShapeType="1"/>
            </p:cNvSpPr>
            <p:nvPr/>
          </p:nvSpPr>
          <p:spPr bwMode="auto">
            <a:xfrm flipH="1">
              <a:off x="768" y="1728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0" name="Line 17"/>
            <p:cNvSpPr>
              <a:spLocks noChangeShapeType="1"/>
            </p:cNvSpPr>
            <p:nvPr/>
          </p:nvSpPr>
          <p:spPr bwMode="auto">
            <a:xfrm>
              <a:off x="2640" y="72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1" name="Line 18"/>
            <p:cNvSpPr>
              <a:spLocks noChangeShapeType="1"/>
            </p:cNvSpPr>
            <p:nvPr/>
          </p:nvSpPr>
          <p:spPr bwMode="auto">
            <a:xfrm flipV="1">
              <a:off x="768" y="129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2" name="Line 19"/>
            <p:cNvSpPr>
              <a:spLocks noChangeShapeType="1"/>
            </p:cNvSpPr>
            <p:nvPr/>
          </p:nvSpPr>
          <p:spPr bwMode="auto">
            <a:xfrm>
              <a:off x="768" y="72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3" name="Line 20"/>
            <p:cNvSpPr>
              <a:spLocks noChangeShapeType="1"/>
            </p:cNvSpPr>
            <p:nvPr/>
          </p:nvSpPr>
          <p:spPr bwMode="auto">
            <a:xfrm flipV="1">
              <a:off x="1632" y="1896"/>
              <a:ext cx="0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4" name="Line 21"/>
            <p:cNvSpPr>
              <a:spLocks noChangeShapeType="1"/>
            </p:cNvSpPr>
            <p:nvPr/>
          </p:nvSpPr>
          <p:spPr bwMode="auto">
            <a:xfrm>
              <a:off x="1824" y="1899"/>
              <a:ext cx="0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5" name="Line 22"/>
            <p:cNvSpPr>
              <a:spLocks noChangeShapeType="1"/>
            </p:cNvSpPr>
            <p:nvPr/>
          </p:nvSpPr>
          <p:spPr bwMode="auto">
            <a:xfrm>
              <a:off x="2736" y="720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6" name="Line 23"/>
            <p:cNvSpPr>
              <a:spLocks noChangeShapeType="1"/>
            </p:cNvSpPr>
            <p:nvPr/>
          </p:nvSpPr>
          <p:spPr bwMode="auto">
            <a:xfrm>
              <a:off x="2160" y="2208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7" name="Line 24"/>
            <p:cNvSpPr>
              <a:spLocks noChangeShapeType="1"/>
            </p:cNvSpPr>
            <p:nvPr/>
          </p:nvSpPr>
          <p:spPr bwMode="auto">
            <a:xfrm flipV="1">
              <a:off x="5328" y="1296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8" name="Line 25"/>
            <p:cNvSpPr>
              <a:spLocks noChangeShapeType="1"/>
            </p:cNvSpPr>
            <p:nvPr/>
          </p:nvSpPr>
          <p:spPr bwMode="auto">
            <a:xfrm flipH="1">
              <a:off x="2928" y="148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69" name="Line 26"/>
            <p:cNvSpPr>
              <a:spLocks noChangeShapeType="1"/>
            </p:cNvSpPr>
            <p:nvPr/>
          </p:nvSpPr>
          <p:spPr bwMode="auto">
            <a:xfrm flipH="1">
              <a:off x="2928" y="86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0" name="Line 27"/>
            <p:cNvSpPr>
              <a:spLocks noChangeShapeType="1"/>
            </p:cNvSpPr>
            <p:nvPr/>
          </p:nvSpPr>
          <p:spPr bwMode="auto">
            <a:xfrm flipH="1">
              <a:off x="4080" y="86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1" name="Line 28"/>
            <p:cNvSpPr>
              <a:spLocks noChangeShapeType="1"/>
            </p:cNvSpPr>
            <p:nvPr/>
          </p:nvSpPr>
          <p:spPr bwMode="auto">
            <a:xfrm flipV="1">
              <a:off x="2736" y="72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2" name="Line 29"/>
            <p:cNvSpPr>
              <a:spLocks noChangeShapeType="1"/>
            </p:cNvSpPr>
            <p:nvPr/>
          </p:nvSpPr>
          <p:spPr bwMode="auto">
            <a:xfrm>
              <a:off x="4992" y="72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3" name="Line 30"/>
            <p:cNvSpPr>
              <a:spLocks noChangeShapeType="1"/>
            </p:cNvSpPr>
            <p:nvPr/>
          </p:nvSpPr>
          <p:spPr bwMode="auto">
            <a:xfrm>
              <a:off x="4752" y="86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4" name="Line 31"/>
            <p:cNvSpPr>
              <a:spLocks noChangeShapeType="1"/>
            </p:cNvSpPr>
            <p:nvPr/>
          </p:nvSpPr>
          <p:spPr bwMode="auto">
            <a:xfrm flipV="1">
              <a:off x="2928" y="129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5" name="Line 32"/>
            <p:cNvSpPr>
              <a:spLocks noChangeShapeType="1"/>
            </p:cNvSpPr>
            <p:nvPr/>
          </p:nvSpPr>
          <p:spPr bwMode="auto">
            <a:xfrm>
              <a:off x="3600" y="86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6" name="Line 33"/>
            <p:cNvSpPr>
              <a:spLocks noChangeShapeType="1"/>
            </p:cNvSpPr>
            <p:nvPr/>
          </p:nvSpPr>
          <p:spPr bwMode="auto">
            <a:xfrm>
              <a:off x="2928" y="86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7" name="Line 34"/>
            <p:cNvSpPr>
              <a:spLocks noChangeShapeType="1"/>
            </p:cNvSpPr>
            <p:nvPr/>
          </p:nvSpPr>
          <p:spPr bwMode="auto">
            <a:xfrm flipV="1">
              <a:off x="3600" y="129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8" name="Line 35"/>
            <p:cNvSpPr>
              <a:spLocks noChangeShapeType="1"/>
            </p:cNvSpPr>
            <p:nvPr/>
          </p:nvSpPr>
          <p:spPr bwMode="auto">
            <a:xfrm>
              <a:off x="4080" y="86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79" name="Line 36"/>
            <p:cNvSpPr>
              <a:spLocks noChangeShapeType="1"/>
            </p:cNvSpPr>
            <p:nvPr/>
          </p:nvSpPr>
          <p:spPr bwMode="auto">
            <a:xfrm>
              <a:off x="1248" y="115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80" name="Line 37"/>
            <p:cNvSpPr>
              <a:spLocks noChangeShapeType="1"/>
            </p:cNvSpPr>
            <p:nvPr/>
          </p:nvSpPr>
          <p:spPr bwMode="auto">
            <a:xfrm>
              <a:off x="1392" y="1152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81" name="Text Box 38"/>
            <p:cNvSpPr txBox="1">
              <a:spLocks noChangeArrowheads="1"/>
            </p:cNvSpPr>
            <p:nvPr/>
          </p:nvSpPr>
          <p:spPr bwMode="auto">
            <a:xfrm>
              <a:off x="2112" y="528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Retornos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2" name="Text Box 39"/>
            <p:cNvSpPr txBox="1">
              <a:spLocks noChangeArrowheads="1"/>
            </p:cNvSpPr>
            <p:nvPr/>
          </p:nvSpPr>
          <p:spPr bwMode="auto">
            <a:xfrm>
              <a:off x="2880" y="528"/>
              <a:ext cx="19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Ahorro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privado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doméstico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3" name="Text Box 40"/>
            <p:cNvSpPr txBox="1">
              <a:spLocks noChangeArrowheads="1"/>
            </p:cNvSpPr>
            <p:nvPr/>
          </p:nvSpPr>
          <p:spPr bwMode="auto">
            <a:xfrm>
              <a:off x="2736" y="864"/>
              <a:ext cx="105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Impuestos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4" name="Text Box 41"/>
            <p:cNvSpPr txBox="1">
              <a:spLocks noChangeArrowheads="1"/>
            </p:cNvSpPr>
            <p:nvPr/>
          </p:nvSpPr>
          <p:spPr bwMode="auto">
            <a:xfrm>
              <a:off x="672" y="528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Costos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5" name="Text Box 42"/>
            <p:cNvSpPr txBox="1">
              <a:spLocks noChangeArrowheads="1"/>
            </p:cNvSpPr>
            <p:nvPr/>
          </p:nvSpPr>
          <p:spPr bwMode="auto">
            <a:xfrm>
              <a:off x="2736" y="1296"/>
              <a:ext cx="105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Transferencias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6" name="Text Box 43"/>
            <p:cNvSpPr txBox="1">
              <a:spLocks noChangeArrowheads="1"/>
            </p:cNvSpPr>
            <p:nvPr/>
          </p:nvSpPr>
          <p:spPr bwMode="auto">
            <a:xfrm>
              <a:off x="2160" y="1536"/>
              <a:ext cx="11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Consumo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privado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7" name="Text Box 44"/>
            <p:cNvSpPr txBox="1">
              <a:spLocks noChangeArrowheads="1"/>
            </p:cNvSpPr>
            <p:nvPr/>
          </p:nvSpPr>
          <p:spPr bwMode="auto">
            <a:xfrm>
              <a:off x="3408" y="1536"/>
              <a:ext cx="11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Consumo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público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8" name="Text Box 45"/>
            <p:cNvSpPr txBox="1">
              <a:spLocks noChangeArrowheads="1"/>
            </p:cNvSpPr>
            <p:nvPr/>
          </p:nvSpPr>
          <p:spPr bwMode="auto">
            <a:xfrm>
              <a:off x="4800" y="1440"/>
              <a:ext cx="576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Demanda</a:t>
              </a:r>
              <a:r>
                <a:rPr lang="en-US" sz="1400" dirty="0">
                  <a:latin typeface="+mj-lt"/>
                </a:rPr>
                <a:t> de </a:t>
              </a:r>
              <a:r>
                <a:rPr lang="en-US" sz="1400" dirty="0" err="1">
                  <a:latin typeface="+mj-lt"/>
                </a:rPr>
                <a:t>inversión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89" name="Text Box 46"/>
            <p:cNvSpPr txBox="1">
              <a:spLocks noChangeArrowheads="1"/>
            </p:cNvSpPr>
            <p:nvPr/>
          </p:nvSpPr>
          <p:spPr bwMode="auto">
            <a:xfrm>
              <a:off x="1679" y="1910"/>
              <a:ext cx="11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Exportaciones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90" name="Text Box 47"/>
            <p:cNvSpPr txBox="1">
              <a:spLocks noChangeArrowheads="1"/>
            </p:cNvSpPr>
            <p:nvPr/>
          </p:nvSpPr>
          <p:spPr bwMode="auto">
            <a:xfrm>
              <a:off x="672" y="1920"/>
              <a:ext cx="11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Importaciones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91" name="Text Box 48"/>
            <p:cNvSpPr txBox="1">
              <a:spLocks noChangeArrowheads="1"/>
            </p:cNvSpPr>
            <p:nvPr/>
          </p:nvSpPr>
          <p:spPr bwMode="auto">
            <a:xfrm>
              <a:off x="672" y="1728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Ventas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92" name="Text Box 49"/>
            <p:cNvSpPr txBox="1">
              <a:spLocks noChangeArrowheads="1"/>
            </p:cNvSpPr>
            <p:nvPr/>
          </p:nvSpPr>
          <p:spPr bwMode="auto">
            <a:xfrm>
              <a:off x="4368" y="2016"/>
              <a:ext cx="11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Ahorro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privado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0293" name="Line 50"/>
            <p:cNvSpPr>
              <a:spLocks noChangeShapeType="1"/>
            </p:cNvSpPr>
            <p:nvPr/>
          </p:nvSpPr>
          <p:spPr bwMode="auto">
            <a:xfrm>
              <a:off x="4368" y="1152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94" name="Line 51"/>
            <p:cNvSpPr>
              <a:spLocks noChangeShapeType="1"/>
            </p:cNvSpPr>
            <p:nvPr/>
          </p:nvSpPr>
          <p:spPr bwMode="auto">
            <a:xfrm flipH="1">
              <a:off x="4272" y="11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95" name="Text Box 52"/>
            <p:cNvSpPr txBox="1">
              <a:spLocks noChangeArrowheads="1"/>
            </p:cNvSpPr>
            <p:nvPr/>
          </p:nvSpPr>
          <p:spPr bwMode="auto">
            <a:xfrm>
              <a:off x="3384" y="1878"/>
              <a:ext cx="96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Transferencias</a:t>
              </a:r>
              <a:r>
                <a:rPr lang="en-US" sz="1400" dirty="0">
                  <a:latin typeface="+mj-lt"/>
                </a:rPr>
                <a:t> del exterior</a:t>
              </a:r>
            </a:p>
          </p:txBody>
        </p:sp>
        <p:sp>
          <p:nvSpPr>
            <p:cNvPr id="10296" name="Text Box 53"/>
            <p:cNvSpPr txBox="1">
              <a:spLocks noChangeArrowheads="1"/>
            </p:cNvSpPr>
            <p:nvPr/>
          </p:nvSpPr>
          <p:spPr bwMode="auto">
            <a:xfrm>
              <a:off x="1392" y="1104"/>
              <a:ext cx="67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 err="1">
                  <a:latin typeface="+mj-lt"/>
                </a:rPr>
                <a:t>Demanda</a:t>
              </a:r>
              <a:r>
                <a:rPr lang="en-US" sz="1400" dirty="0">
                  <a:latin typeface="+mj-lt"/>
                </a:rPr>
                <a:t> </a:t>
              </a:r>
              <a:r>
                <a:rPr lang="en-US" sz="1400" dirty="0" err="1">
                  <a:latin typeface="+mj-lt"/>
                </a:rPr>
                <a:t>intermedia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12296" name="Text Box 54"/>
          <p:cNvSpPr txBox="1">
            <a:spLocks noChangeArrowheads="1"/>
          </p:cNvSpPr>
          <p:nvPr/>
        </p:nvSpPr>
        <p:spPr bwMode="auto">
          <a:xfrm>
            <a:off x="678992" y="328300"/>
            <a:ext cx="671252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 err="1">
                <a:latin typeface="+mj-lt"/>
                <a:ea typeface="+mj-ea"/>
                <a:cs typeface="+mj-cs"/>
              </a:rPr>
              <a:t>Diagrama</a:t>
            </a:r>
            <a:r>
              <a:rPr lang="en-US" sz="3200" dirty="0">
                <a:latin typeface="+mj-lt"/>
                <a:ea typeface="+mj-ea"/>
                <a:cs typeface="+mj-cs"/>
              </a:rPr>
              <a:t> circular de la </a:t>
            </a:r>
            <a:r>
              <a:rPr lang="en-US" sz="3200" dirty="0" err="1">
                <a:latin typeface="+mj-lt"/>
                <a:ea typeface="+mj-ea"/>
                <a:cs typeface="+mj-cs"/>
              </a:rPr>
              <a:t>economía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21686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1169541"/>
            <a:ext cx="8412703" cy="47179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200" dirty="0" smtClean="0"/>
              <a:t>Las primeras aplicaciones de modelos EGC se realizaron en los sesenta analizando principalmente cambios en políticas fiscales y políticas comerciales.</a:t>
            </a:r>
          </a:p>
          <a:p>
            <a:r>
              <a:rPr lang="es-UY" sz="2200" dirty="0" smtClean="0"/>
              <a:t>En los noventa, los modelos EGC se comenzaron a utilizar para evaluar los procesos de apertura comercial, tanto a nivel global como a través de la conformación de acuerdos comerciales. </a:t>
            </a:r>
          </a:p>
          <a:p>
            <a:r>
              <a:rPr lang="es-UY" sz="2200" dirty="0" smtClean="0"/>
              <a:t>A comienzos de los 2000s comenzaron a desarrollarse los primeros modelos EGC con perspectiva de género.</a:t>
            </a:r>
          </a:p>
          <a:p>
            <a:r>
              <a:rPr lang="es-UY" sz="2200" dirty="0" smtClean="0"/>
              <a:t>Actualmente, los modelos EGC son utilizados para una diversidad de análisis, como ser cambio climático, modelización de mercado de trabajo, políticas agrícolas, políticas ambientales, políticas de crecimiento y cambio estructural, distribución del ingreso, etc. 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3200" dirty="0" smtClean="0"/>
              <a:t>Aplicaciones de modelos EGC</a:t>
            </a: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41852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1810" y="307930"/>
            <a:ext cx="81277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Tipos de modelos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06012" y="1132457"/>
            <a:ext cx="8614218" cy="4585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UY" sz="2400" dirty="0"/>
              <a:t>Modelos neoclásicos: </a:t>
            </a:r>
            <a:endParaRPr lang="es-UY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200" dirty="0" err="1" smtClean="0"/>
              <a:t>asumen</a:t>
            </a:r>
            <a:r>
              <a:rPr lang="en-US" sz="2200" dirty="0" smtClean="0"/>
              <a:t> </a:t>
            </a:r>
            <a:r>
              <a:rPr lang="en-US" sz="2200" dirty="0" err="1"/>
              <a:t>que</a:t>
            </a:r>
            <a:r>
              <a:rPr lang="en-US" sz="2200" dirty="0"/>
              <a:t> los </a:t>
            </a:r>
            <a:r>
              <a:rPr lang="en-US" sz="2200" dirty="0" err="1"/>
              <a:t>precios</a:t>
            </a:r>
            <a:r>
              <a:rPr lang="en-US" sz="2200" dirty="0"/>
              <a:t> </a:t>
            </a:r>
            <a:r>
              <a:rPr lang="en-US" sz="2200" dirty="0" err="1"/>
              <a:t>envían</a:t>
            </a:r>
            <a:r>
              <a:rPr lang="en-US" sz="2200" dirty="0"/>
              <a:t> </a:t>
            </a:r>
            <a:r>
              <a:rPr lang="en-US" sz="2200" dirty="0" err="1"/>
              <a:t>las</a:t>
            </a:r>
            <a:r>
              <a:rPr lang="en-US" sz="2200" dirty="0"/>
              <a:t> </a:t>
            </a:r>
            <a:r>
              <a:rPr lang="en-US" sz="2200" dirty="0" err="1"/>
              <a:t>señales</a:t>
            </a:r>
            <a:r>
              <a:rPr lang="en-US" sz="2200" dirty="0"/>
              <a:t> a los </a:t>
            </a:r>
            <a:r>
              <a:rPr lang="en-US" sz="2200" dirty="0" err="1"/>
              <a:t>productores</a:t>
            </a:r>
            <a:r>
              <a:rPr lang="en-US" sz="2200" dirty="0"/>
              <a:t>, los </a:t>
            </a:r>
            <a:r>
              <a:rPr lang="en-US" sz="2200" dirty="0" err="1"/>
              <a:t>trabajadores</a:t>
            </a:r>
            <a:r>
              <a:rPr lang="en-US" sz="2200" dirty="0"/>
              <a:t> y los </a:t>
            </a:r>
            <a:r>
              <a:rPr lang="en-US" sz="2200" dirty="0" err="1"/>
              <a:t>consumidores</a:t>
            </a:r>
            <a:r>
              <a:rPr lang="en-US" sz="2200" dirty="0"/>
              <a:t> y son el </a:t>
            </a:r>
            <a:r>
              <a:rPr lang="en-US" sz="2200" dirty="0" err="1"/>
              <a:t>mecanismo</a:t>
            </a:r>
            <a:r>
              <a:rPr lang="en-US" sz="2200" dirty="0"/>
              <a:t> </a:t>
            </a:r>
            <a:r>
              <a:rPr lang="en-US" sz="2200" dirty="0" err="1"/>
              <a:t>correcto</a:t>
            </a:r>
            <a:r>
              <a:rPr lang="en-US" sz="2200" dirty="0"/>
              <a:t> </a:t>
            </a:r>
            <a:r>
              <a:rPr lang="en-US" sz="2200" dirty="0" err="1"/>
              <a:t>para</a:t>
            </a:r>
            <a:r>
              <a:rPr lang="en-US" sz="2200" dirty="0"/>
              <a:t> </a:t>
            </a:r>
            <a:r>
              <a:rPr lang="en-US" sz="2200" dirty="0" err="1"/>
              <a:t>asegurar</a:t>
            </a:r>
            <a:r>
              <a:rPr lang="en-US" sz="2200" dirty="0"/>
              <a:t> la </a:t>
            </a:r>
            <a:r>
              <a:rPr lang="en-US" sz="2200" dirty="0" err="1"/>
              <a:t>alocación</a:t>
            </a:r>
            <a:r>
              <a:rPr lang="en-US" sz="2200" dirty="0"/>
              <a:t> </a:t>
            </a:r>
            <a:r>
              <a:rPr lang="en-US" sz="2200" dirty="0" err="1"/>
              <a:t>óptima</a:t>
            </a:r>
            <a:r>
              <a:rPr lang="en-US" sz="2200" dirty="0"/>
              <a:t> de </a:t>
            </a:r>
            <a:r>
              <a:rPr lang="en-US" sz="2200" dirty="0" err="1"/>
              <a:t>recursos</a:t>
            </a:r>
            <a:r>
              <a:rPr lang="en-US" sz="2200" dirty="0"/>
              <a:t> en los </a:t>
            </a:r>
            <a:r>
              <a:rPr lang="en-US" sz="2200" dirty="0" err="1"/>
              <a:t>mercados</a:t>
            </a:r>
            <a:r>
              <a:rPr lang="en-US" sz="2200" dirty="0" smtClean="0"/>
              <a:t>. 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n-US" sz="2400" dirty="0" err="1"/>
              <a:t>Modelos</a:t>
            </a:r>
            <a:r>
              <a:rPr lang="en-US" sz="2400" dirty="0"/>
              <a:t> </a:t>
            </a:r>
            <a:r>
              <a:rPr lang="en-US" sz="2400" dirty="0" err="1"/>
              <a:t>neoclásicos-estructuralistas</a:t>
            </a:r>
            <a:r>
              <a:rPr lang="en-US" sz="2400" dirty="0"/>
              <a:t>: 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200" dirty="0" err="1" smtClean="0"/>
              <a:t>mantienen</a:t>
            </a:r>
            <a:r>
              <a:rPr lang="en-US" sz="2200" dirty="0" smtClean="0"/>
              <a:t> </a:t>
            </a:r>
            <a:r>
              <a:rPr lang="en-US" sz="2200" dirty="0"/>
              <a:t>la </a:t>
            </a:r>
            <a:r>
              <a:rPr lang="en-US" sz="2200" dirty="0" err="1"/>
              <a:t>estructura</a:t>
            </a:r>
            <a:r>
              <a:rPr lang="en-US" sz="2200" dirty="0"/>
              <a:t> </a:t>
            </a:r>
            <a:r>
              <a:rPr lang="en-US" sz="2200" dirty="0" err="1"/>
              <a:t>teórica</a:t>
            </a:r>
            <a:r>
              <a:rPr lang="en-US" sz="2200" dirty="0"/>
              <a:t> de los </a:t>
            </a:r>
            <a:r>
              <a:rPr lang="en-US" sz="2200" dirty="0" err="1"/>
              <a:t>modelos</a:t>
            </a:r>
            <a:r>
              <a:rPr lang="en-US" sz="2200" dirty="0"/>
              <a:t> </a:t>
            </a:r>
            <a:r>
              <a:rPr lang="en-US" sz="2200" dirty="0" err="1"/>
              <a:t>neoclásicos</a:t>
            </a:r>
            <a:r>
              <a:rPr lang="en-US" sz="2200" dirty="0"/>
              <a:t> </a:t>
            </a:r>
            <a:r>
              <a:rPr lang="en-US" sz="2200" dirty="0" err="1"/>
              <a:t>pero</a:t>
            </a:r>
            <a:r>
              <a:rPr lang="en-US" sz="2200" dirty="0"/>
              <a:t> </a:t>
            </a:r>
            <a:r>
              <a:rPr lang="en-US" sz="2200" dirty="0" err="1"/>
              <a:t>incorporan</a:t>
            </a:r>
            <a:r>
              <a:rPr lang="en-US" sz="2200" dirty="0"/>
              <a:t> </a:t>
            </a:r>
            <a:r>
              <a:rPr lang="en-US" sz="2200" dirty="0" err="1"/>
              <a:t>restricciones</a:t>
            </a:r>
            <a:r>
              <a:rPr lang="en-US" sz="2200" dirty="0"/>
              <a:t> en los </a:t>
            </a:r>
            <a:r>
              <a:rPr lang="en-US" sz="2200" dirty="0" err="1"/>
              <a:t>mercados</a:t>
            </a:r>
            <a:r>
              <a:rPr lang="en-US" sz="2200" dirty="0"/>
              <a:t> </a:t>
            </a:r>
            <a:r>
              <a:rPr lang="en-US" sz="2200" dirty="0" err="1"/>
              <a:t>laborales</a:t>
            </a:r>
            <a:r>
              <a:rPr lang="en-US" sz="2200" dirty="0"/>
              <a:t>, </a:t>
            </a:r>
            <a:r>
              <a:rPr lang="en-US" sz="2200" dirty="0" err="1"/>
              <a:t>elasticidades</a:t>
            </a:r>
            <a:r>
              <a:rPr lang="en-US" sz="2200" dirty="0"/>
              <a:t> de </a:t>
            </a:r>
            <a:r>
              <a:rPr lang="en-US" sz="2200" dirty="0" err="1"/>
              <a:t>sustitución</a:t>
            </a:r>
            <a:r>
              <a:rPr lang="en-US" sz="2200" dirty="0"/>
              <a:t> </a:t>
            </a:r>
            <a:r>
              <a:rPr lang="en-US" sz="2200" dirty="0" err="1"/>
              <a:t>limitadas</a:t>
            </a:r>
            <a:r>
              <a:rPr lang="en-US" sz="2200" dirty="0"/>
              <a:t> en la </a:t>
            </a:r>
            <a:r>
              <a:rPr lang="en-US" sz="2200" dirty="0" err="1"/>
              <a:t>producción</a:t>
            </a:r>
            <a:r>
              <a:rPr lang="en-US" sz="2200" dirty="0"/>
              <a:t> y el </a:t>
            </a:r>
            <a:r>
              <a:rPr lang="en-US" sz="2200" dirty="0" err="1"/>
              <a:t>consumo</a:t>
            </a:r>
            <a:r>
              <a:rPr lang="en-US" sz="2200" dirty="0"/>
              <a:t>, entre </a:t>
            </a:r>
            <a:r>
              <a:rPr lang="en-US" sz="2200" dirty="0" err="1"/>
              <a:t>otros</a:t>
            </a:r>
            <a:r>
              <a:rPr lang="en-US" sz="2200" dirty="0"/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/>
              <a:t>Modelos</a:t>
            </a:r>
            <a:r>
              <a:rPr lang="en-US" sz="2400" dirty="0"/>
              <a:t> </a:t>
            </a:r>
            <a:r>
              <a:rPr lang="en-US" sz="2400" dirty="0" err="1"/>
              <a:t>estructuralistas</a:t>
            </a:r>
            <a:r>
              <a:rPr lang="en-US" sz="2400" dirty="0"/>
              <a:t>: 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200" dirty="0" err="1" smtClean="0"/>
              <a:t>asumen</a:t>
            </a:r>
            <a:r>
              <a:rPr lang="en-US" sz="2200" dirty="0" smtClean="0"/>
              <a:t> </a:t>
            </a:r>
            <a:r>
              <a:rPr lang="en-US" sz="2200" dirty="0" err="1"/>
              <a:t>que</a:t>
            </a:r>
            <a:r>
              <a:rPr lang="en-US" sz="2200" dirty="0"/>
              <a:t> la </a:t>
            </a:r>
            <a:r>
              <a:rPr lang="en-US" sz="2200" dirty="0" err="1"/>
              <a:t>capacidad</a:t>
            </a:r>
            <a:r>
              <a:rPr lang="en-US" sz="2200" dirty="0"/>
              <a:t> de </a:t>
            </a:r>
            <a:r>
              <a:rPr lang="en-US" sz="2200" dirty="0" err="1"/>
              <a:t>utilización</a:t>
            </a:r>
            <a:r>
              <a:rPr lang="en-US" sz="2200" dirty="0"/>
              <a:t> en la </a:t>
            </a:r>
            <a:r>
              <a:rPr lang="en-US" sz="2200" dirty="0" err="1"/>
              <a:t>economía</a:t>
            </a:r>
            <a:r>
              <a:rPr lang="en-US" sz="2200" dirty="0"/>
              <a:t> </a:t>
            </a:r>
            <a:r>
              <a:rPr lang="en-US" sz="2200" dirty="0" err="1"/>
              <a:t>es</a:t>
            </a:r>
            <a:r>
              <a:rPr lang="en-US" sz="2200" dirty="0"/>
              <a:t> variable y </a:t>
            </a:r>
            <a:r>
              <a:rPr lang="en-US" sz="2200" dirty="0" err="1"/>
              <a:t>por</a:t>
            </a:r>
            <a:r>
              <a:rPr lang="en-US" sz="2200" dirty="0"/>
              <a:t> lo </a:t>
            </a:r>
            <a:r>
              <a:rPr lang="en-US" sz="2200" dirty="0" err="1"/>
              <a:t>tanto</a:t>
            </a:r>
            <a:r>
              <a:rPr lang="en-US" sz="2200" dirty="0"/>
              <a:t> el </a:t>
            </a:r>
            <a:r>
              <a:rPr lang="en-US" sz="2200" dirty="0" err="1"/>
              <a:t>empleo</a:t>
            </a:r>
            <a:r>
              <a:rPr lang="en-US" sz="2200" dirty="0"/>
              <a:t> y la </a:t>
            </a:r>
            <a:r>
              <a:rPr lang="en-US" sz="2200" dirty="0" err="1"/>
              <a:t>producción</a:t>
            </a:r>
            <a:r>
              <a:rPr lang="en-US" sz="2200" dirty="0"/>
              <a:t> </a:t>
            </a:r>
            <a:r>
              <a:rPr lang="en-US" sz="2200" dirty="0" err="1"/>
              <a:t>tienden</a:t>
            </a:r>
            <a:r>
              <a:rPr lang="en-US" sz="2200" dirty="0"/>
              <a:t> a </a:t>
            </a:r>
            <a:r>
              <a:rPr lang="en-US" sz="2200" dirty="0" err="1"/>
              <a:t>ajustarse</a:t>
            </a:r>
            <a:r>
              <a:rPr lang="en-US" sz="2200" dirty="0"/>
              <a:t> en </a:t>
            </a:r>
            <a:r>
              <a:rPr lang="en-US" sz="2200" dirty="0" err="1"/>
              <a:t>respuesta</a:t>
            </a:r>
            <a:r>
              <a:rPr lang="en-US" sz="2200" dirty="0"/>
              <a:t> a </a:t>
            </a:r>
            <a:r>
              <a:rPr lang="en-US" sz="2200" dirty="0" err="1"/>
              <a:t>cambios</a:t>
            </a:r>
            <a:r>
              <a:rPr lang="en-US" sz="2200" dirty="0"/>
              <a:t> en la </a:t>
            </a:r>
            <a:r>
              <a:rPr lang="en-US" sz="2200" dirty="0" err="1"/>
              <a:t>demanda</a:t>
            </a:r>
            <a:r>
              <a:rPr lang="en-US" sz="2200" dirty="0"/>
              <a:t>. Se </a:t>
            </a:r>
            <a:r>
              <a:rPr lang="en-US" sz="2200" dirty="0" err="1"/>
              <a:t>asume</a:t>
            </a:r>
            <a:r>
              <a:rPr lang="en-US" sz="2200" dirty="0"/>
              <a:t> </a:t>
            </a:r>
            <a:r>
              <a:rPr lang="en-US" sz="2200" dirty="0" err="1"/>
              <a:t>que</a:t>
            </a:r>
            <a:r>
              <a:rPr lang="en-US" sz="2200" dirty="0"/>
              <a:t> los </a:t>
            </a:r>
            <a:r>
              <a:rPr lang="en-US" sz="2200" dirty="0" err="1"/>
              <a:t>precios</a:t>
            </a:r>
            <a:r>
              <a:rPr lang="en-US" sz="2200" dirty="0"/>
              <a:t> </a:t>
            </a:r>
            <a:r>
              <a:rPr lang="en-US" sz="2200" dirty="0" err="1"/>
              <a:t>están</a:t>
            </a:r>
            <a:r>
              <a:rPr lang="en-US" sz="2200" dirty="0"/>
              <a:t> </a:t>
            </a:r>
            <a:r>
              <a:rPr lang="en-US" sz="2200" dirty="0" err="1" smtClean="0"/>
              <a:t>distorsionados</a:t>
            </a:r>
            <a:r>
              <a:rPr lang="en-US" sz="2200" dirty="0" smtClean="0"/>
              <a:t> </a:t>
            </a:r>
            <a:r>
              <a:rPr lang="en-US" sz="2200" dirty="0" err="1"/>
              <a:t>por</a:t>
            </a:r>
            <a:r>
              <a:rPr lang="en-US" sz="2200" dirty="0"/>
              <a:t> la </a:t>
            </a:r>
            <a:r>
              <a:rPr lang="en-US" sz="2200" dirty="0" err="1"/>
              <a:t>presencia</a:t>
            </a:r>
            <a:r>
              <a:rPr lang="en-US" sz="2200" dirty="0"/>
              <a:t> de </a:t>
            </a:r>
            <a:r>
              <a:rPr lang="en-US" sz="2200" dirty="0" err="1"/>
              <a:t>monopolios</a:t>
            </a:r>
            <a:r>
              <a:rPr lang="en-US" sz="2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1278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1520" y="217007"/>
            <a:ext cx="8496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Ventajas y desventajas de los modelos EGC</a:t>
            </a:r>
            <a:endParaRPr lang="es-ES" sz="32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51520" y="978150"/>
            <a:ext cx="8496944" cy="40706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/>
              <a:t>Ventajas</a:t>
            </a:r>
            <a:endParaRPr lang="en-US" sz="2800" dirty="0" smtClean="0"/>
          </a:p>
          <a:p>
            <a:pPr lvl="1"/>
            <a:r>
              <a:rPr lang="en-US" sz="2000" dirty="0" err="1" smtClean="0"/>
              <a:t>Sirve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hacer</a:t>
            </a:r>
            <a:r>
              <a:rPr lang="en-US" sz="2000" dirty="0" smtClean="0"/>
              <a:t> </a:t>
            </a:r>
            <a:r>
              <a:rPr lang="en-US" sz="2000" dirty="0" err="1" smtClean="0"/>
              <a:t>evaluaciones</a:t>
            </a:r>
            <a:r>
              <a:rPr lang="en-US" sz="2000" dirty="0" smtClean="0"/>
              <a:t> ex antes de </a:t>
            </a:r>
            <a:r>
              <a:rPr lang="en-US" sz="2000" dirty="0" err="1" smtClean="0"/>
              <a:t>políticas</a:t>
            </a:r>
            <a:r>
              <a:rPr lang="en-US" sz="2000" dirty="0" smtClean="0"/>
              <a:t> </a:t>
            </a:r>
            <a:r>
              <a:rPr lang="en-US" sz="2000" dirty="0" err="1" smtClean="0"/>
              <a:t>sobre</a:t>
            </a:r>
            <a:r>
              <a:rPr lang="en-US" sz="2000" dirty="0" smtClean="0"/>
              <a:t> la </a:t>
            </a:r>
            <a:r>
              <a:rPr lang="en-US" sz="2000" dirty="0" err="1" smtClean="0"/>
              <a:t>asignación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recursos</a:t>
            </a:r>
            <a:endParaRPr lang="es-UY" sz="2000" dirty="0" smtClean="0"/>
          </a:p>
          <a:p>
            <a:pPr lvl="1"/>
            <a:r>
              <a:rPr lang="es-UY" sz="2000" dirty="0" smtClean="0"/>
              <a:t>Captura impactos directos e indirectos</a:t>
            </a:r>
          </a:p>
          <a:p>
            <a:pPr lvl="1"/>
            <a:r>
              <a:rPr lang="es-UY" sz="2000" dirty="0" smtClean="0"/>
              <a:t>Permite realizar análisis de descomposición de impactos de una </a:t>
            </a:r>
            <a:r>
              <a:rPr lang="es-UY" sz="2000" dirty="0" smtClean="0"/>
              <a:t>política</a:t>
            </a:r>
            <a:endParaRPr lang="es-UY" sz="2000" dirty="0" smtClean="0"/>
          </a:p>
          <a:p>
            <a:r>
              <a:rPr lang="es-UY" sz="2800" dirty="0" smtClean="0"/>
              <a:t>Desventajas</a:t>
            </a:r>
          </a:p>
          <a:p>
            <a:pPr lvl="1"/>
            <a:r>
              <a:rPr lang="es-UY" sz="2000" dirty="0" smtClean="0"/>
              <a:t>No sirven para </a:t>
            </a:r>
            <a:r>
              <a:rPr lang="es-UY" sz="2000" dirty="0"/>
              <a:t>hacer proyecciones, dado que deben proyectarse todas las variables y parámetros exógenos</a:t>
            </a:r>
          </a:p>
          <a:p>
            <a:pPr lvl="1"/>
            <a:r>
              <a:rPr lang="es-UY" sz="2000" dirty="0"/>
              <a:t>Se pueden realizar análisis expost, pero es díficil poder replicar exactamente la </a:t>
            </a:r>
            <a:r>
              <a:rPr lang="es-UY" sz="2000" dirty="0" smtClean="0"/>
              <a:t>realida</a:t>
            </a:r>
          </a:p>
          <a:p>
            <a:pPr lvl="1"/>
            <a:r>
              <a:rPr lang="es-UY" sz="2000" dirty="0" smtClean="0"/>
              <a:t>En </a:t>
            </a:r>
            <a:r>
              <a:rPr lang="es-UY" sz="2000" dirty="0"/>
              <a:t>algunos casos, los resultados obtenidos dependen fuertemente de los supuestos del modelo</a:t>
            </a:r>
          </a:p>
          <a:p>
            <a:pPr lvl="1"/>
            <a:r>
              <a:rPr lang="es-UY" sz="2000" dirty="0"/>
              <a:t>Es un modelo de la economía “real”, es decir, no se considera dinero en la </a:t>
            </a:r>
            <a:r>
              <a:rPr lang="es-UY" sz="2000" dirty="0" smtClean="0"/>
              <a:t>economía</a:t>
            </a:r>
            <a:endParaRPr lang="es-UY" sz="2800" dirty="0" smtClean="0"/>
          </a:p>
          <a:p>
            <a:endParaRPr lang="es-UY" sz="2800" dirty="0" smtClean="0"/>
          </a:p>
          <a:p>
            <a:endParaRPr lang="es-UY" sz="2800" dirty="0" smtClean="0"/>
          </a:p>
          <a:p>
            <a:endParaRPr lang="es-UY" sz="2800" dirty="0" smtClean="0"/>
          </a:p>
          <a:p>
            <a:endParaRPr lang="es-UY" sz="2800" dirty="0" smtClean="0"/>
          </a:p>
          <a:p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3655323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56875" y="274638"/>
            <a:ext cx="86623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2800" dirty="0" smtClean="0"/>
              <a:t>Por qué incorporar la dimensión de género a los modelos EGC</a:t>
            </a:r>
            <a:endParaRPr lang="es-UY" sz="2800" dirty="0"/>
          </a:p>
        </p:txBody>
      </p:sp>
      <p:sp>
        <p:nvSpPr>
          <p:cNvPr id="2" name="CuadroTexto 1"/>
          <p:cNvSpPr txBox="1"/>
          <p:nvPr/>
        </p:nvSpPr>
        <p:spPr>
          <a:xfrm>
            <a:off x="371041" y="1217873"/>
            <a:ext cx="8548194" cy="5170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Los </a:t>
            </a:r>
            <a:r>
              <a:rPr lang="en-US" sz="2200" dirty="0" err="1" smtClean="0"/>
              <a:t>modelos</a:t>
            </a:r>
            <a:r>
              <a:rPr lang="en-US" sz="2200" dirty="0"/>
              <a:t> </a:t>
            </a:r>
            <a:r>
              <a:rPr lang="en-US" sz="2200" dirty="0" smtClean="0"/>
              <a:t>EGC son </a:t>
            </a:r>
            <a:r>
              <a:rPr lang="en-US" sz="2200" dirty="0" err="1" smtClean="0"/>
              <a:t>una</a:t>
            </a:r>
            <a:r>
              <a:rPr lang="en-US" sz="2200" dirty="0" smtClean="0"/>
              <a:t> </a:t>
            </a:r>
            <a:r>
              <a:rPr lang="en-US" sz="2200" dirty="0" err="1" smtClean="0"/>
              <a:t>buena</a:t>
            </a:r>
            <a:r>
              <a:rPr lang="en-US" sz="2200" dirty="0" smtClean="0"/>
              <a:t> </a:t>
            </a:r>
            <a:r>
              <a:rPr lang="en-US" sz="2200" dirty="0" err="1" smtClean="0"/>
              <a:t>herramienta</a:t>
            </a:r>
            <a:r>
              <a:rPr lang="en-US" sz="2200" dirty="0" smtClean="0"/>
              <a:t> </a:t>
            </a:r>
            <a:r>
              <a:rPr lang="en-US" sz="2200" dirty="0" err="1" smtClean="0"/>
              <a:t>para</a:t>
            </a:r>
            <a:r>
              <a:rPr lang="en-US" sz="2200" dirty="0" smtClean="0"/>
              <a:t> </a:t>
            </a:r>
            <a:r>
              <a:rPr lang="en-US" sz="2200" dirty="0" err="1" smtClean="0"/>
              <a:t>identificar</a:t>
            </a:r>
            <a:r>
              <a:rPr lang="en-US" sz="2200" dirty="0" smtClean="0"/>
              <a:t> la </a:t>
            </a:r>
            <a:r>
              <a:rPr lang="en-US" sz="2200" dirty="0" err="1" smtClean="0"/>
              <a:t>estructura</a:t>
            </a:r>
            <a:r>
              <a:rPr lang="en-US" sz="2200" dirty="0" smtClean="0"/>
              <a:t> de </a:t>
            </a:r>
            <a:r>
              <a:rPr lang="en-US" sz="2200" dirty="0" err="1" smtClean="0"/>
              <a:t>género</a:t>
            </a:r>
            <a:r>
              <a:rPr lang="en-US" sz="2200" dirty="0" smtClean="0"/>
              <a:t> de </a:t>
            </a:r>
            <a:r>
              <a:rPr lang="en-US" sz="2200" dirty="0" err="1" smtClean="0"/>
              <a:t>una</a:t>
            </a:r>
            <a:r>
              <a:rPr lang="en-US" sz="2200" dirty="0" smtClean="0"/>
              <a:t> </a:t>
            </a:r>
            <a:r>
              <a:rPr lang="en-US" sz="2200" dirty="0" err="1" smtClean="0"/>
              <a:t>economía</a:t>
            </a:r>
            <a:r>
              <a:rPr lang="en-US" sz="2200" dirty="0" smtClean="0"/>
              <a:t>. </a:t>
            </a:r>
          </a:p>
          <a:p>
            <a:endParaRPr lang="en-US" sz="2200" dirty="0"/>
          </a:p>
          <a:p>
            <a:r>
              <a:rPr lang="en-US" sz="2200" dirty="0" smtClean="0"/>
              <a:t>La idea </a:t>
            </a:r>
            <a:r>
              <a:rPr lang="en-US" sz="2200" dirty="0" err="1" smtClean="0"/>
              <a:t>es</a:t>
            </a:r>
            <a:r>
              <a:rPr lang="en-US" sz="2200" dirty="0" smtClean="0"/>
              <a:t> </a:t>
            </a:r>
            <a:r>
              <a:rPr lang="en-US" sz="2200" dirty="0" err="1" smtClean="0"/>
              <a:t>hacer</a:t>
            </a:r>
            <a:r>
              <a:rPr lang="en-US" sz="2200" dirty="0" smtClean="0"/>
              <a:t> </a:t>
            </a:r>
            <a:r>
              <a:rPr lang="en-US" sz="2200" dirty="0" err="1" smtClean="0"/>
              <a:t>visibles</a:t>
            </a:r>
            <a:r>
              <a:rPr lang="en-US" sz="2200" dirty="0" smtClean="0"/>
              <a:t> </a:t>
            </a:r>
            <a:r>
              <a:rPr lang="en-US" sz="2200" dirty="0" err="1" smtClean="0"/>
              <a:t>nuevas</a:t>
            </a:r>
            <a:r>
              <a:rPr lang="en-US" sz="2200" dirty="0" smtClean="0"/>
              <a:t> </a:t>
            </a:r>
            <a:r>
              <a:rPr lang="en-US" sz="2200" dirty="0" err="1" smtClean="0"/>
              <a:t>interacciones</a:t>
            </a:r>
            <a:r>
              <a:rPr lang="en-US" sz="2200" dirty="0" smtClean="0"/>
              <a:t> y </a:t>
            </a:r>
            <a:r>
              <a:rPr lang="en-US" sz="2200" dirty="0" err="1" smtClean="0"/>
              <a:t>restricciones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no son </a:t>
            </a:r>
            <a:r>
              <a:rPr lang="en-US" sz="2200" dirty="0" err="1" smtClean="0"/>
              <a:t>reconocidas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los </a:t>
            </a:r>
            <a:r>
              <a:rPr lang="en-US" sz="2200" dirty="0" err="1" smtClean="0"/>
              <a:t>modelos</a:t>
            </a:r>
            <a:r>
              <a:rPr lang="en-US" sz="2200" dirty="0" smtClean="0"/>
              <a:t> </a:t>
            </a:r>
            <a:r>
              <a:rPr lang="en-US" sz="2200" dirty="0" err="1" smtClean="0"/>
              <a:t>convencionales</a:t>
            </a:r>
            <a:r>
              <a:rPr lang="en-US" sz="2200" dirty="0" smtClean="0"/>
              <a:t> y </a:t>
            </a:r>
            <a:r>
              <a:rPr lang="en-US" sz="2200" dirty="0" err="1" smtClean="0"/>
              <a:t>exponer</a:t>
            </a:r>
            <a:r>
              <a:rPr lang="en-US" sz="2200" dirty="0" smtClean="0"/>
              <a:t> </a:t>
            </a:r>
            <a:r>
              <a:rPr lang="en-US" sz="2200" dirty="0" err="1" smtClean="0"/>
              <a:t>las</a:t>
            </a:r>
            <a:r>
              <a:rPr lang="en-US" sz="2200" dirty="0" smtClean="0"/>
              <a:t> </a:t>
            </a:r>
            <a:r>
              <a:rPr lang="en-US" sz="2200" dirty="0" err="1" smtClean="0"/>
              <a:t>principales</a:t>
            </a:r>
            <a:r>
              <a:rPr lang="en-US" sz="2200" dirty="0" smtClean="0"/>
              <a:t> </a:t>
            </a:r>
            <a:r>
              <a:rPr lang="en-US" sz="2200" dirty="0" err="1" smtClean="0"/>
              <a:t>discriminaciones</a:t>
            </a:r>
            <a:r>
              <a:rPr lang="en-US" sz="2200" dirty="0" smtClean="0"/>
              <a:t> en la </a:t>
            </a:r>
            <a:r>
              <a:rPr lang="en-US" sz="2200" dirty="0" err="1" smtClean="0"/>
              <a:t>economía</a:t>
            </a:r>
            <a:r>
              <a:rPr lang="en-US" sz="2200" dirty="0" smtClean="0"/>
              <a:t>. </a:t>
            </a:r>
          </a:p>
          <a:p>
            <a:endParaRPr lang="en-US" sz="2200" dirty="0" smtClean="0"/>
          </a:p>
          <a:p>
            <a:r>
              <a:rPr lang="en-US" sz="2200" dirty="0" smtClean="0"/>
              <a:t>Los </a:t>
            </a:r>
            <a:r>
              <a:rPr lang="en-US" sz="2200" dirty="0" err="1" smtClean="0"/>
              <a:t>modelos</a:t>
            </a:r>
            <a:r>
              <a:rPr lang="en-US" sz="2200" dirty="0" smtClean="0"/>
              <a:t> EGC </a:t>
            </a:r>
            <a:r>
              <a:rPr lang="en-US" sz="2200" dirty="0" err="1" smtClean="0"/>
              <a:t>permiten</a:t>
            </a:r>
            <a:r>
              <a:rPr lang="en-US" sz="2200" dirty="0" smtClean="0"/>
              <a:t> </a:t>
            </a:r>
            <a:r>
              <a:rPr lang="en-US" sz="2200" dirty="0" err="1" smtClean="0"/>
              <a:t>representar</a:t>
            </a:r>
            <a:r>
              <a:rPr lang="en-US" sz="2200" dirty="0" smtClean="0"/>
              <a:t> el sector </a:t>
            </a:r>
            <a:r>
              <a:rPr lang="en-US" sz="2200" dirty="0" err="1" smtClean="0"/>
              <a:t>reproductivo</a:t>
            </a:r>
            <a:r>
              <a:rPr lang="en-US" sz="2200" dirty="0" smtClean="0"/>
              <a:t> y </a:t>
            </a:r>
            <a:r>
              <a:rPr lang="en-US" sz="2200" dirty="0" err="1" smtClean="0"/>
              <a:t>sus</a:t>
            </a:r>
            <a:r>
              <a:rPr lang="en-US" sz="2200" dirty="0" smtClean="0"/>
              <a:t> </a:t>
            </a:r>
            <a:r>
              <a:rPr lang="en-US" sz="2200" dirty="0" err="1" smtClean="0"/>
              <a:t>interdependencias</a:t>
            </a:r>
            <a:r>
              <a:rPr lang="en-US" sz="2200" dirty="0" smtClean="0"/>
              <a:t> con el sector </a:t>
            </a:r>
            <a:r>
              <a:rPr lang="en-US" sz="2200" dirty="0" err="1" smtClean="0"/>
              <a:t>productivo</a:t>
            </a:r>
            <a:r>
              <a:rPr lang="en-US" sz="2200" dirty="0" smtClean="0"/>
              <a:t>, y de </a:t>
            </a:r>
            <a:r>
              <a:rPr lang="en-US" sz="2200" dirty="0" err="1" smtClean="0"/>
              <a:t>esa</a:t>
            </a:r>
            <a:r>
              <a:rPr lang="en-US" sz="2200" dirty="0" smtClean="0"/>
              <a:t> forma </a:t>
            </a:r>
            <a:r>
              <a:rPr lang="en-US" sz="2200" dirty="0" err="1" smtClean="0"/>
              <a:t>mostrar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relevancia</a:t>
            </a:r>
            <a:r>
              <a:rPr lang="en-US" sz="2200" dirty="0" smtClean="0"/>
              <a:t> </a:t>
            </a:r>
            <a:r>
              <a:rPr lang="en-US" sz="2200" dirty="0" err="1" smtClean="0"/>
              <a:t>para</a:t>
            </a:r>
            <a:r>
              <a:rPr lang="en-US" sz="2200" dirty="0" smtClean="0"/>
              <a:t> el </a:t>
            </a:r>
            <a:r>
              <a:rPr lang="en-US" sz="2200" dirty="0" err="1" smtClean="0"/>
              <a:t>funcionamiento</a:t>
            </a:r>
            <a:r>
              <a:rPr lang="en-US" sz="2200" dirty="0" smtClean="0"/>
              <a:t> de la </a:t>
            </a:r>
            <a:r>
              <a:rPr lang="en-US" sz="2200" dirty="0" err="1" smtClean="0"/>
              <a:t>economía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r>
              <a:rPr lang="en-US" sz="2200" dirty="0" smtClean="0"/>
              <a:t>Al </a:t>
            </a:r>
            <a:r>
              <a:rPr lang="en-US" sz="2200" dirty="0" err="1" smtClean="0"/>
              <a:t>ser</a:t>
            </a:r>
            <a:r>
              <a:rPr lang="en-US" sz="2200" dirty="0" smtClean="0"/>
              <a:t> </a:t>
            </a:r>
            <a:r>
              <a:rPr lang="en-US" sz="2200" dirty="0" err="1" smtClean="0"/>
              <a:t>aplicados</a:t>
            </a:r>
            <a:r>
              <a:rPr lang="en-US" sz="2200" dirty="0" smtClean="0"/>
              <a:t>, no solo se </a:t>
            </a:r>
            <a:r>
              <a:rPr lang="en-US" sz="2200" dirty="0" err="1" smtClean="0"/>
              <a:t>modela</a:t>
            </a:r>
            <a:r>
              <a:rPr lang="en-US" sz="2200" dirty="0" smtClean="0"/>
              <a:t> </a:t>
            </a:r>
            <a:r>
              <a:rPr lang="en-US" sz="2200" dirty="0" err="1" smtClean="0"/>
              <a:t>teóricamente</a:t>
            </a:r>
            <a:r>
              <a:rPr lang="en-US" sz="2200" dirty="0" smtClean="0"/>
              <a:t> </a:t>
            </a:r>
            <a:r>
              <a:rPr lang="en-US" sz="2200" dirty="0" err="1" smtClean="0"/>
              <a:t>estas</a:t>
            </a:r>
            <a:r>
              <a:rPr lang="en-US" sz="2200" dirty="0" smtClean="0"/>
              <a:t> </a:t>
            </a:r>
            <a:r>
              <a:rPr lang="en-US" sz="2200" dirty="0" err="1" smtClean="0"/>
              <a:t>relaciones</a:t>
            </a:r>
            <a:r>
              <a:rPr lang="en-US" sz="2200" dirty="0" smtClean="0"/>
              <a:t>, </a:t>
            </a:r>
            <a:r>
              <a:rPr lang="en-US" sz="2200" dirty="0" err="1" smtClean="0"/>
              <a:t>sino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se </a:t>
            </a:r>
            <a:r>
              <a:rPr lang="en-US" sz="2200" dirty="0" err="1" smtClean="0"/>
              <a:t>requiere</a:t>
            </a:r>
            <a:r>
              <a:rPr lang="en-US" sz="2200" dirty="0" smtClean="0"/>
              <a:t> la </a:t>
            </a:r>
            <a:r>
              <a:rPr lang="en-US" sz="2200" dirty="0" err="1" smtClean="0"/>
              <a:t>construcción</a:t>
            </a:r>
            <a:r>
              <a:rPr lang="en-US" sz="2200" dirty="0" smtClean="0"/>
              <a:t> de </a:t>
            </a:r>
            <a:r>
              <a:rPr lang="en-US" sz="2200" dirty="0" err="1" smtClean="0"/>
              <a:t>datos</a:t>
            </a:r>
            <a:r>
              <a:rPr lang="en-US" sz="2200" dirty="0" smtClean="0"/>
              <a:t> </a:t>
            </a:r>
            <a:r>
              <a:rPr lang="en-US" sz="2200" dirty="0" err="1" smtClean="0"/>
              <a:t>empíricos</a:t>
            </a:r>
            <a:r>
              <a:rPr lang="en-US" sz="2200" dirty="0" smtClean="0"/>
              <a:t> a </a:t>
            </a:r>
            <a:r>
              <a:rPr lang="en-US" sz="2200" dirty="0" err="1" smtClean="0"/>
              <a:t>nivel</a:t>
            </a:r>
            <a:r>
              <a:rPr lang="en-US" sz="2200" dirty="0" smtClean="0"/>
              <a:t> macro, </a:t>
            </a:r>
            <a:r>
              <a:rPr lang="en-US" sz="2200" dirty="0" err="1" smtClean="0"/>
              <a:t>meso</a:t>
            </a:r>
            <a:r>
              <a:rPr lang="en-US" sz="2200" dirty="0" smtClean="0"/>
              <a:t> y micro. 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335324162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2156</TotalTime>
  <Words>1469</Words>
  <Application>Microsoft Macintosh PowerPoint</Application>
  <PresentationFormat>Presentación en pantalla (4:3)</PresentationFormat>
  <Paragraphs>191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ESTILO 1</vt:lpstr>
      <vt:lpstr>ESTILO 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Aplicación de modelos CGE</vt:lpstr>
      <vt:lpstr>Presentación de PowerPoint</vt:lpstr>
      <vt:lpstr>Presentación de PowerPoint</vt:lpstr>
      <vt:lpstr>Esquema de una MCS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carmen</cp:lastModifiedBy>
  <cp:revision>31</cp:revision>
  <dcterms:created xsi:type="dcterms:W3CDTF">2019-05-21T04:55:41Z</dcterms:created>
  <dcterms:modified xsi:type="dcterms:W3CDTF">2019-07-16T01:56:49Z</dcterms:modified>
</cp:coreProperties>
</file>