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1"/>
    <p:sldMasterId id="2147483692" r:id="rId2"/>
  </p:sldMasterIdLst>
  <p:notesMasterIdLst>
    <p:notesMasterId r:id="rId41"/>
  </p:notesMasterIdLst>
  <p:sldIdLst>
    <p:sldId id="256" r:id="rId3"/>
    <p:sldId id="257" r:id="rId4"/>
    <p:sldId id="280" r:id="rId5"/>
    <p:sldId id="258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6" r:id="rId17"/>
    <p:sldId id="299" r:id="rId18"/>
    <p:sldId id="291" r:id="rId19"/>
    <p:sldId id="292" r:id="rId20"/>
    <p:sldId id="293" r:id="rId21"/>
    <p:sldId id="298" r:id="rId22"/>
    <p:sldId id="300" r:id="rId23"/>
    <p:sldId id="294" r:id="rId24"/>
    <p:sldId id="295" r:id="rId25"/>
    <p:sldId id="309" r:id="rId26"/>
    <p:sldId id="310" r:id="rId27"/>
    <p:sldId id="311" r:id="rId28"/>
    <p:sldId id="314" r:id="rId29"/>
    <p:sldId id="308" r:id="rId30"/>
    <p:sldId id="304" r:id="rId31"/>
    <p:sldId id="305" r:id="rId32"/>
    <p:sldId id="306" r:id="rId33"/>
    <p:sldId id="307" r:id="rId34"/>
    <p:sldId id="316" r:id="rId35"/>
    <p:sldId id="317" r:id="rId36"/>
    <p:sldId id="318" r:id="rId37"/>
    <p:sldId id="320" r:id="rId38"/>
    <p:sldId id="321" r:id="rId39"/>
    <p:sldId id="315" r:id="rId40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620"/>
    <a:srgbClr val="FCA1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5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5451F0-356C-7042-B8F0-4AF0B5AB8903}" type="datetimeFigureOut">
              <a:rPr lang="es-ES" smtClean="0"/>
              <a:t>7/15/19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B809C-6FC0-EB49-AB84-E98123467CD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2193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708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A067432-B3C6-4B8A-BD32-27762D9316D1}" type="datetimeFigureOut">
              <a:rPr lang="es-UY" smtClean="0"/>
              <a:t>7/15/19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3569C7-1A33-48CD-8679-49A2A523688E}" type="slidenum">
              <a:rPr lang="es-UY" smtClean="0"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652600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534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13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162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3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8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3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79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6" r:id="rId2"/>
    <p:sldLayoutId id="2147483687" r:id="rId3"/>
    <p:sldLayoutId id="2147483688" r:id="rId4"/>
    <p:sldLayoutId id="2147483689" r:id="rId5"/>
    <p:sldLayoutId id="2147483682" r:id="rId6"/>
    <p:sldLayoutId id="2147483683" r:id="rId7"/>
    <p:sldLayoutId id="2147483684" r:id="rId8"/>
    <p:sldLayoutId id="2147483685" r:id="rId9"/>
    <p:sldLayoutId id="2147483693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77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67987" y="2804233"/>
            <a:ext cx="6713159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/>
              <a:t>Modelos de equilibrio general computable para el análisis de políticas de cuidados</a:t>
            </a:r>
          </a:p>
          <a:p>
            <a:pPr algn="ctr"/>
            <a:endParaRPr lang="es-ES" sz="1500" dirty="0"/>
          </a:p>
          <a:p>
            <a:pPr algn="ctr"/>
            <a:r>
              <a:rPr lang="es-ES" sz="2800" dirty="0" smtClean="0"/>
              <a:t>Carmen </a:t>
            </a:r>
            <a:r>
              <a:rPr lang="es-ES" sz="2800" dirty="0" err="1" smtClean="0"/>
              <a:t>Estrades</a:t>
            </a:r>
            <a:endParaRPr lang="es-ES" sz="2800" dirty="0" smtClean="0"/>
          </a:p>
          <a:p>
            <a:pPr algn="ctr"/>
            <a:r>
              <a:rPr lang="es-ES" sz="2400" dirty="0" smtClean="0"/>
              <a:t>Bogotá, 16 de julio de 2019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269369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103" y="1053700"/>
            <a:ext cx="7119474" cy="5598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600" dirty="0" smtClean="0"/>
              <a:t>Ejemplo de función anidada</a:t>
            </a:r>
            <a:endParaRPr lang="es-UY" sz="3600" dirty="0"/>
          </a:p>
        </p:txBody>
      </p:sp>
    </p:spTree>
    <p:extLst>
      <p:ext uri="{BB962C8B-B14F-4D97-AF65-F5344CB8AC3E}">
        <p14:creationId xmlns:p14="http://schemas.microsoft.com/office/powerpoint/2010/main" val="3841262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2"/>
          <p:cNvSpPr txBox="1">
            <a:spLocks/>
          </p:cNvSpPr>
          <p:nvPr/>
        </p:nvSpPr>
        <p:spPr>
          <a:xfrm>
            <a:off x="539552" y="1268760"/>
            <a:ext cx="8352928" cy="485740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00" dirty="0" smtClean="0"/>
              <a:t>La estructura de la oferta también estará condicionada por el funcionamiento del mercado de factores de producción: </a:t>
            </a:r>
          </a:p>
          <a:p>
            <a:pPr lvl="1"/>
            <a:r>
              <a:rPr lang="es-ES" sz="2400" dirty="0" smtClean="0"/>
              <a:t>Movilidad de factores entre sectores de producción (movilidad perfecta, movilidad imperfecta, factores específicos)</a:t>
            </a:r>
          </a:p>
          <a:p>
            <a:pPr lvl="1"/>
            <a:r>
              <a:rPr lang="es-ES" sz="2400" dirty="0" smtClean="0"/>
              <a:t>Cambios en la dotación de factores</a:t>
            </a:r>
          </a:p>
          <a:p>
            <a:pPr lvl="1"/>
            <a:r>
              <a:rPr lang="es-ES" sz="2400" dirty="0" smtClean="0"/>
              <a:t>Sustitución y complementariedad entre factores</a:t>
            </a:r>
          </a:p>
          <a:p>
            <a:pPr lvl="1"/>
            <a:r>
              <a:rPr lang="es-ES" sz="2400" dirty="0" smtClean="0"/>
              <a:t>Productividad de factores</a:t>
            </a:r>
          </a:p>
          <a:p>
            <a:pPr lvl="1"/>
            <a:r>
              <a:rPr lang="es-ES" sz="2400" dirty="0" smtClean="0"/>
              <a:t>Desempleo</a:t>
            </a:r>
          </a:p>
          <a:p>
            <a:pPr lvl="1"/>
            <a:r>
              <a:rPr lang="es-ES" sz="2400" dirty="0" smtClean="0"/>
              <a:t>Fijación de salarios</a:t>
            </a:r>
          </a:p>
          <a:p>
            <a:pPr lvl="1"/>
            <a:r>
              <a:rPr lang="es-ES" sz="2400" dirty="0" smtClean="0"/>
              <a:t>Segmentación</a:t>
            </a:r>
            <a:endParaRPr lang="es-ES" sz="2400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8229600" cy="73158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600" dirty="0" smtClean="0"/>
              <a:t>Mercado de factores</a:t>
            </a:r>
            <a:endParaRPr lang="es-UY" sz="3600" dirty="0"/>
          </a:p>
        </p:txBody>
      </p:sp>
    </p:spTree>
    <p:extLst>
      <p:ext uri="{BB962C8B-B14F-4D97-AF65-F5344CB8AC3E}">
        <p14:creationId xmlns:p14="http://schemas.microsoft.com/office/powerpoint/2010/main" val="1976192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323528" y="1196752"/>
            <a:ext cx="8424936" cy="532859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400" dirty="0" smtClean="0"/>
              <a:t>Los modelos EGC suelen considerar la oferta de trabajo como exógena</a:t>
            </a:r>
          </a:p>
          <a:p>
            <a:r>
              <a:rPr lang="es-UY" sz="2400" dirty="0" smtClean="0"/>
              <a:t>Oferta de trabajo endógena:</a:t>
            </a:r>
          </a:p>
          <a:p>
            <a:pPr lvl="1"/>
            <a:r>
              <a:rPr lang="es-UY" sz="2000" dirty="0" smtClean="0"/>
              <a:t>Margen extensivo: participación</a:t>
            </a:r>
          </a:p>
          <a:p>
            <a:pPr lvl="1"/>
            <a:r>
              <a:rPr lang="es-UY" sz="2000" dirty="0" smtClean="0"/>
              <a:t>Margen intensivo (horas de trabajo)</a:t>
            </a:r>
          </a:p>
          <a:p>
            <a:r>
              <a:rPr lang="es-UY" sz="2400" dirty="0" smtClean="0"/>
              <a:t>Las funciones de utilidad de los hogares incluyen consumo de bienes y servicios y de ocio, y se incluyen elasticidades de participación respecto a salarios, elasticidades de horas trabajadas respecto a salarios, y elasticidades de horas trabajadas respecto a ingreso no salarial.</a:t>
            </a:r>
            <a:endParaRPr lang="es-UY" sz="2400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8229600" cy="73158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600" dirty="0" smtClean="0"/>
              <a:t>Oferta de factores</a:t>
            </a:r>
            <a:endParaRPr lang="es-UY" sz="3600" dirty="0"/>
          </a:p>
        </p:txBody>
      </p:sp>
    </p:spTree>
    <p:extLst>
      <p:ext uri="{BB962C8B-B14F-4D97-AF65-F5344CB8AC3E}">
        <p14:creationId xmlns:p14="http://schemas.microsoft.com/office/powerpoint/2010/main" val="14788536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457200" y="1171180"/>
            <a:ext cx="8363272" cy="53541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800" dirty="0" smtClean="0"/>
              <a:t>La demanda se establece a partir del programa de maximización de la utilidad de los consumidores representativos, sujetos a su restricción presupuestal.</a:t>
            </a:r>
          </a:p>
          <a:p>
            <a:r>
              <a:rPr lang="es-UY" sz="2800" dirty="0" smtClean="0"/>
              <a:t>Se asumen diferentes formas funcionales para la utilidad de los hogares, que suponen diferentes elasticidades precio y elasticidades ingreso.</a:t>
            </a:r>
          </a:p>
          <a:p>
            <a:endParaRPr lang="es-UY" sz="2800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8229600" cy="73158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600" dirty="0" smtClean="0"/>
              <a:t>Demanda de bienes</a:t>
            </a:r>
            <a:endParaRPr lang="es-UY" sz="3600" dirty="0"/>
          </a:p>
        </p:txBody>
      </p:sp>
    </p:spTree>
    <p:extLst>
      <p:ext uri="{BB962C8B-B14F-4D97-AF65-F5344CB8AC3E}">
        <p14:creationId xmlns:p14="http://schemas.microsoft.com/office/powerpoint/2010/main" val="4222869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457200" y="1270153"/>
            <a:ext cx="8229600" cy="493215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00" dirty="0" smtClean="0"/>
              <a:t>La demanda final del gobierno y la demanda de inversión suelen modelarse en forma más simple, asumiendo que la participación de los bienes en el gasto es fija, en términos reales o como porcentaje del PBI.  </a:t>
            </a:r>
          </a:p>
          <a:p>
            <a:r>
              <a:rPr lang="es-ES" sz="2800" dirty="0" smtClean="0"/>
              <a:t>E</a:t>
            </a:r>
            <a:r>
              <a:rPr lang="es-UY" sz="2800" dirty="0" smtClean="0"/>
              <a:t>l gobierno suele modelarse como </a:t>
            </a:r>
            <a:r>
              <a:rPr lang="es-UY" sz="2800" dirty="0"/>
              <a:t>simple recolector de impuestos, consumidor de bienes y servicios, y proveedor de transferencias a los agentes privados.</a:t>
            </a:r>
          </a:p>
          <a:p>
            <a:r>
              <a:rPr lang="es-UY" sz="2800" dirty="0"/>
              <a:t>En algunos modelos, el gobierno toma decisiones de inversión, </a:t>
            </a:r>
            <a:r>
              <a:rPr lang="es-UY" sz="2800" dirty="0" smtClean="0"/>
              <a:t>con tasas </a:t>
            </a:r>
            <a:r>
              <a:rPr lang="es-UY" sz="2800" dirty="0"/>
              <a:t>de ahorro </a:t>
            </a:r>
            <a:r>
              <a:rPr lang="es-UY" sz="2800" dirty="0" smtClean="0"/>
              <a:t>constantes</a:t>
            </a:r>
            <a:r>
              <a:rPr lang="es-UY" sz="2800" dirty="0"/>
              <a:t>.</a:t>
            </a:r>
          </a:p>
          <a:p>
            <a:endParaRPr lang="es-ES" sz="2800" dirty="0" smtClean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8229600" cy="73158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600" dirty="0" smtClean="0"/>
              <a:t>Gobierno e inversión</a:t>
            </a:r>
            <a:endParaRPr lang="es-UY" sz="3600" dirty="0"/>
          </a:p>
        </p:txBody>
      </p:sp>
    </p:spTree>
    <p:extLst>
      <p:ext uri="{BB962C8B-B14F-4D97-AF65-F5344CB8AC3E}">
        <p14:creationId xmlns:p14="http://schemas.microsoft.com/office/powerpoint/2010/main" val="3833812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274638"/>
            <a:ext cx="8229600" cy="73158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600" dirty="0" smtClean="0"/>
              <a:t>Comercio exterior</a:t>
            </a:r>
            <a:endParaRPr lang="es-UY" sz="3600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457200" y="1381719"/>
            <a:ext cx="8229600" cy="474444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400" dirty="0" smtClean="0"/>
              <a:t>Para la introducción de un sector externo, se debe asumir imperfecta sustitución entre bienes de origen doméstico y de origen extranjero (supuesto Armington).</a:t>
            </a:r>
          </a:p>
          <a:p>
            <a:r>
              <a:rPr lang="es-UY" sz="2400" dirty="0" smtClean="0"/>
              <a:t>La oferta de exportaciones se modela a través de funciones CET en las que el productor dirige su producción a mercados domésticos o mercados externos en función del precio del bien en cada mercado. </a:t>
            </a:r>
          </a:p>
          <a:p>
            <a:r>
              <a:rPr lang="es-UY" sz="2400" dirty="0" smtClean="0"/>
              <a:t>En modelos unipaís, suele adoptarse el supuesto de economía pequeña que no influye en los precios internacionales.</a:t>
            </a:r>
            <a:endParaRPr lang="es-UY" sz="2400" dirty="0"/>
          </a:p>
        </p:txBody>
      </p:sp>
    </p:spTree>
    <p:extLst>
      <p:ext uri="{BB962C8B-B14F-4D97-AF65-F5344CB8AC3E}">
        <p14:creationId xmlns:p14="http://schemas.microsoft.com/office/powerpoint/2010/main" val="3337310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274638"/>
            <a:ext cx="8229600" cy="73158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600" dirty="0" smtClean="0"/>
              <a:t>Modelos dinámicos</a:t>
            </a:r>
            <a:endParaRPr lang="es-UY" sz="3600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251520" y="1138326"/>
            <a:ext cx="8613251" cy="49251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400" smtClean="0"/>
              <a:t>Los modelos estáticos comparan dos situaciones de equilibrio: antes y después del shock. El proceso de ajuste de la economía no se analiza.</a:t>
            </a:r>
          </a:p>
          <a:p>
            <a:r>
              <a:rPr lang="es-UY" sz="2400" smtClean="0"/>
              <a:t>Los modelos dinámicos analizan el ajuste a través de un período de tiempo, e incorporan cambios en variables exógenas durante el proceso de ajuste (por ejemplo, incremento de PBI o aumento de oferta laboral). </a:t>
            </a:r>
          </a:p>
          <a:p>
            <a:pPr lvl="1"/>
            <a:r>
              <a:rPr lang="es-UY" sz="2000" smtClean="0"/>
              <a:t>Modelos dinámicos recursivos/secuenciales: en los hechos, funcionan como sucesivos modelos estáticos vinculados secuencialmente. El comportamiento de los agentes no cambia.</a:t>
            </a:r>
          </a:p>
          <a:p>
            <a:pPr lvl="1"/>
            <a:r>
              <a:rPr lang="es-UY" sz="2000" smtClean="0"/>
              <a:t>Modelos dinámicos inter-temporales: los agentes tienen en cuenta el horizonte temporal a la hora de tomar sus decisiones de optimización.</a:t>
            </a:r>
          </a:p>
          <a:p>
            <a:endParaRPr lang="es-UY" sz="2400" dirty="0"/>
          </a:p>
        </p:txBody>
      </p:sp>
    </p:spTree>
    <p:extLst>
      <p:ext uri="{BB962C8B-B14F-4D97-AF65-F5344CB8AC3E}">
        <p14:creationId xmlns:p14="http://schemas.microsoft.com/office/powerpoint/2010/main" val="2484061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481708" y="4350578"/>
            <a:ext cx="6062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</a:rPr>
              <a:t>Modelos EGC con perspectiva de género</a:t>
            </a:r>
          </a:p>
        </p:txBody>
      </p:sp>
    </p:spTree>
    <p:extLst>
      <p:ext uri="{BB962C8B-B14F-4D97-AF65-F5344CB8AC3E}">
        <p14:creationId xmlns:p14="http://schemas.microsoft.com/office/powerpoint/2010/main" val="3735965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457200" y="1253658"/>
            <a:ext cx="8229600" cy="458574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00" dirty="0" smtClean="0"/>
              <a:t>Dos escuelas de modelos EGC de género (EGCG) (Fontana 2014):</a:t>
            </a:r>
          </a:p>
          <a:p>
            <a:pPr lvl="1"/>
            <a:r>
              <a:rPr lang="es-ES" sz="2400" dirty="0" smtClean="0"/>
              <a:t>Modelos con desagregación de variables por género (mercado de trabajo, hogares)</a:t>
            </a:r>
          </a:p>
          <a:p>
            <a:pPr lvl="1"/>
            <a:r>
              <a:rPr lang="es-ES" sz="2400" dirty="0" smtClean="0"/>
              <a:t>Modelos de dos sistemas que incorporan la esfera de trabajo no remunerado</a:t>
            </a: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8229600" cy="73158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600" dirty="0" smtClean="0"/>
              <a:t>Escuelas de modelos EGCG</a:t>
            </a:r>
            <a:endParaRPr lang="es-UY" sz="3600" dirty="0"/>
          </a:p>
        </p:txBody>
      </p:sp>
    </p:spTree>
    <p:extLst>
      <p:ext uri="{BB962C8B-B14F-4D97-AF65-F5344CB8AC3E}">
        <p14:creationId xmlns:p14="http://schemas.microsoft.com/office/powerpoint/2010/main" val="27971188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8229600" cy="89654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dirty="0"/>
              <a:t>Modelos con desagregación de variables por género </a:t>
            </a:r>
            <a:endParaRPr lang="es-UY" sz="3600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457200" y="1253658"/>
            <a:ext cx="8229600" cy="458574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 smtClean="0"/>
              <a:t>Desagregan</a:t>
            </a:r>
            <a:r>
              <a:rPr lang="en-US" sz="2400" dirty="0" smtClean="0"/>
              <a:t> </a:t>
            </a:r>
            <a:r>
              <a:rPr lang="en-US" sz="2400" dirty="0" err="1" smtClean="0"/>
              <a:t>las</a:t>
            </a:r>
            <a:r>
              <a:rPr lang="en-US" sz="2400" dirty="0" smtClean="0"/>
              <a:t> variables </a:t>
            </a:r>
            <a:r>
              <a:rPr lang="en-US" sz="2400" dirty="0" err="1" smtClean="0"/>
              <a:t>ya</a:t>
            </a:r>
            <a:r>
              <a:rPr lang="en-US" sz="2400" dirty="0" smtClean="0"/>
              <a:t> </a:t>
            </a:r>
            <a:r>
              <a:rPr lang="en-US" sz="2400" dirty="0" err="1" smtClean="0"/>
              <a:t>existentes</a:t>
            </a:r>
            <a:r>
              <a:rPr lang="en-US" sz="2400" dirty="0" smtClean="0"/>
              <a:t> en el </a:t>
            </a:r>
            <a:r>
              <a:rPr lang="en-US" sz="2400" dirty="0" err="1" smtClean="0"/>
              <a:t>modelo</a:t>
            </a:r>
            <a:r>
              <a:rPr lang="en-US" sz="2400" dirty="0" smtClean="0"/>
              <a:t> EGC </a:t>
            </a:r>
            <a:r>
              <a:rPr lang="en-US" sz="2400" dirty="0" err="1" smtClean="0"/>
              <a:t>asumiendo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hombres y </a:t>
            </a:r>
            <a:r>
              <a:rPr lang="en-US" sz="2400" dirty="0" err="1" smtClean="0"/>
              <a:t>mujeres</a:t>
            </a:r>
            <a:r>
              <a:rPr lang="en-US" sz="2400" dirty="0" smtClean="0"/>
              <a:t> </a:t>
            </a:r>
            <a:r>
              <a:rPr lang="en-US" sz="2400" dirty="0" err="1" smtClean="0"/>
              <a:t>tienen</a:t>
            </a:r>
            <a:r>
              <a:rPr lang="en-US" sz="2400" dirty="0" smtClean="0"/>
              <a:t> </a:t>
            </a:r>
            <a:r>
              <a:rPr lang="en-US" sz="2400" dirty="0" err="1" smtClean="0"/>
              <a:t>diferentes</a:t>
            </a:r>
            <a:r>
              <a:rPr lang="en-US" sz="2400" dirty="0" smtClean="0"/>
              <a:t> </a:t>
            </a:r>
            <a:r>
              <a:rPr lang="en-US" sz="2400" dirty="0" err="1" smtClean="0"/>
              <a:t>comportamiento</a:t>
            </a:r>
            <a:r>
              <a:rPr lang="en-US" sz="2400" dirty="0" smtClean="0"/>
              <a:t> en el </a:t>
            </a:r>
            <a:r>
              <a:rPr lang="en-US" sz="2400" dirty="0" err="1" smtClean="0"/>
              <a:t>mercado</a:t>
            </a:r>
            <a:r>
              <a:rPr lang="en-US" sz="2400" dirty="0" smtClean="0"/>
              <a:t> de </a:t>
            </a:r>
            <a:r>
              <a:rPr lang="en-US" sz="2400" dirty="0" err="1" smtClean="0"/>
              <a:t>trabajo</a:t>
            </a:r>
            <a:r>
              <a:rPr lang="en-US" sz="2400" dirty="0" smtClean="0"/>
              <a:t>, en el </a:t>
            </a:r>
            <a:r>
              <a:rPr lang="en-US" sz="2400" dirty="0" err="1" smtClean="0"/>
              <a:t>consumo</a:t>
            </a:r>
            <a:r>
              <a:rPr lang="en-US" sz="2400" dirty="0" smtClean="0"/>
              <a:t> de </a:t>
            </a:r>
            <a:r>
              <a:rPr lang="en-US" sz="2400" dirty="0" err="1" smtClean="0"/>
              <a:t>bienes</a:t>
            </a:r>
            <a:r>
              <a:rPr lang="en-US" sz="2400" dirty="0" smtClean="0"/>
              <a:t> y </a:t>
            </a:r>
            <a:r>
              <a:rPr lang="en-US" sz="2400" dirty="0" err="1" smtClean="0"/>
              <a:t>servicios</a:t>
            </a:r>
            <a:r>
              <a:rPr lang="en-US" sz="2400" dirty="0" smtClean="0"/>
              <a:t>, y en el </a:t>
            </a:r>
            <a:r>
              <a:rPr lang="en-US" sz="2400" dirty="0" err="1" smtClean="0"/>
              <a:t>ahorro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Se </a:t>
            </a:r>
            <a:r>
              <a:rPr lang="en-US" sz="2400" dirty="0" err="1" smtClean="0"/>
              <a:t>considera</a:t>
            </a:r>
            <a:r>
              <a:rPr lang="en-US" sz="2400" dirty="0" smtClean="0"/>
              <a:t> </a:t>
            </a:r>
            <a:r>
              <a:rPr lang="en-US" sz="2400" dirty="0" err="1" smtClean="0"/>
              <a:t>una</a:t>
            </a:r>
            <a:r>
              <a:rPr lang="en-US" sz="2400" dirty="0" smtClean="0"/>
              <a:t> </a:t>
            </a:r>
            <a:r>
              <a:rPr lang="en-US" sz="2400" dirty="0" err="1" smtClean="0"/>
              <a:t>desagración</a:t>
            </a:r>
            <a:r>
              <a:rPr lang="en-US" sz="2400" dirty="0" smtClean="0"/>
              <a:t> de </a:t>
            </a:r>
            <a:r>
              <a:rPr lang="en-US" sz="2400" dirty="0" err="1" smtClean="0"/>
              <a:t>sectores</a:t>
            </a:r>
            <a:r>
              <a:rPr lang="en-US" sz="2400" dirty="0" smtClean="0"/>
              <a:t> en la </a:t>
            </a:r>
            <a:r>
              <a:rPr lang="en-US" sz="2400" dirty="0" err="1" smtClean="0"/>
              <a:t>economía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</a:t>
            </a:r>
            <a:r>
              <a:rPr lang="en-US" sz="2400" dirty="0" err="1" smtClean="0"/>
              <a:t>muestre</a:t>
            </a:r>
            <a:r>
              <a:rPr lang="en-US" sz="2400" dirty="0" smtClean="0"/>
              <a:t> la </a:t>
            </a:r>
            <a:r>
              <a:rPr lang="en-US" sz="2400" dirty="0" err="1" smtClean="0"/>
              <a:t>segregación</a:t>
            </a:r>
            <a:r>
              <a:rPr lang="en-US" sz="2400" dirty="0" smtClean="0"/>
              <a:t> en el </a:t>
            </a:r>
            <a:r>
              <a:rPr lang="en-US" sz="2400" dirty="0" err="1" smtClean="0"/>
              <a:t>mercado</a:t>
            </a:r>
            <a:r>
              <a:rPr lang="en-US" sz="2400" dirty="0" smtClean="0"/>
              <a:t> de </a:t>
            </a:r>
            <a:r>
              <a:rPr lang="en-US" sz="2400" dirty="0" err="1" smtClean="0"/>
              <a:t>trabajo</a:t>
            </a:r>
            <a:r>
              <a:rPr lang="en-US" sz="2400" dirty="0" smtClean="0"/>
              <a:t>. </a:t>
            </a:r>
          </a:p>
          <a:p>
            <a:r>
              <a:rPr lang="en-US" sz="2400" dirty="0" err="1" smtClean="0"/>
              <a:t>Ejemplos</a:t>
            </a:r>
            <a:r>
              <a:rPr lang="en-US" sz="2400" dirty="0" smtClean="0"/>
              <a:t>: </a:t>
            </a:r>
            <a:r>
              <a:rPr lang="en-US" sz="2400" dirty="0"/>
              <a:t>Arndt y Tarp (2000) </a:t>
            </a:r>
            <a:r>
              <a:rPr lang="en-US" sz="2400" dirty="0" smtClean="0"/>
              <a:t> y Arndt et al. (2011) </a:t>
            </a:r>
            <a:r>
              <a:rPr lang="en-US" sz="2400" dirty="0" err="1" smtClean="0"/>
              <a:t>para</a:t>
            </a:r>
            <a:r>
              <a:rPr lang="en-US" sz="2400" dirty="0" smtClean="0"/>
              <a:t> Mozambique; </a:t>
            </a:r>
            <a:r>
              <a:rPr lang="nb-NO" sz="2400" dirty="0" err="1"/>
              <a:t>Severini</a:t>
            </a:r>
            <a:r>
              <a:rPr lang="nb-NO" sz="2400" dirty="0"/>
              <a:t> et al. </a:t>
            </a:r>
            <a:r>
              <a:rPr lang="nb-NO" sz="2400" dirty="0" smtClean="0"/>
              <a:t>(2015) para Italia.</a:t>
            </a:r>
            <a:endParaRPr lang="nb-NO" sz="2400" dirty="0"/>
          </a:p>
          <a:p>
            <a:endParaRPr lang="en-US" sz="2400" dirty="0" smtClean="0"/>
          </a:p>
          <a:p>
            <a:endParaRPr lang="es-ES" sz="2400" dirty="0" smtClean="0"/>
          </a:p>
        </p:txBody>
      </p:sp>
    </p:spTree>
    <p:extLst>
      <p:ext uri="{BB962C8B-B14F-4D97-AF65-F5344CB8AC3E}">
        <p14:creationId xmlns:p14="http://schemas.microsoft.com/office/powerpoint/2010/main" val="2437176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364922" y="114812"/>
            <a:ext cx="4204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Esquema de la clase</a:t>
            </a:r>
            <a:endParaRPr lang="es-ES" sz="3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817504" y="1284733"/>
            <a:ext cx="75366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ES" sz="2800" dirty="0" smtClean="0"/>
              <a:t>Estructura de los modelos EGC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800" dirty="0" smtClean="0"/>
              <a:t>Modelos de EGC con perspectiva de género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800" dirty="0" smtClean="0"/>
              <a:t>Modelos de EGC con economía del cuidado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800" dirty="0" smtClean="0"/>
              <a:t>Simulación y análisis de resultados</a:t>
            </a:r>
          </a:p>
          <a:p>
            <a:pPr marL="457200" indent="-457200">
              <a:buFont typeface="+mj-lt"/>
              <a:buAutoNum type="arabicPeriod"/>
            </a:pPr>
            <a:endParaRPr lang="es-ES" sz="2800" dirty="0" smtClean="0"/>
          </a:p>
          <a:p>
            <a:pPr marL="457200" indent="-457200">
              <a:buFont typeface="+mj-lt"/>
              <a:buAutoNum type="arabicPeriod"/>
            </a:pP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3121944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274638"/>
            <a:ext cx="8229600" cy="61611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dirty="0" smtClean="0"/>
              <a:t>Modelos de dos sistemas</a:t>
            </a:r>
            <a:endParaRPr lang="es-UY" sz="3600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457200" y="1121693"/>
            <a:ext cx="8383718" cy="527855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/>
              <a:t>Fontana y Wood (2000)</a:t>
            </a:r>
          </a:p>
          <a:p>
            <a:pPr lvl="1"/>
            <a:r>
              <a:rPr lang="it-IT" sz="2000" dirty="0" err="1"/>
              <a:t>Replicado</a:t>
            </a:r>
            <a:r>
              <a:rPr lang="it-IT" sz="2000" dirty="0"/>
              <a:t> en Bangladesh (Fontana 2001), Zambia (Fontana 2007), Nepal (</a:t>
            </a:r>
            <a:r>
              <a:rPr lang="it-IT" sz="2000" dirty="0" err="1"/>
              <a:t>Fofana</a:t>
            </a:r>
            <a:r>
              <a:rPr lang="it-IT" sz="2000" dirty="0"/>
              <a:t> </a:t>
            </a:r>
            <a:r>
              <a:rPr lang="it-IT" sz="2000" i="1" dirty="0"/>
              <a:t>et al. </a:t>
            </a:r>
            <a:r>
              <a:rPr lang="it-IT" sz="2000" dirty="0"/>
              <a:t>2005), </a:t>
            </a:r>
            <a:r>
              <a:rPr lang="it-IT" sz="2000" dirty="0" err="1" smtClean="0"/>
              <a:t>Sudáfrica</a:t>
            </a:r>
            <a:r>
              <a:rPr lang="it-IT" sz="2000" dirty="0" smtClean="0"/>
              <a:t> </a:t>
            </a:r>
            <a:r>
              <a:rPr lang="it-IT" sz="2000" dirty="0"/>
              <a:t>(Cockburn </a:t>
            </a:r>
            <a:r>
              <a:rPr lang="it-IT" sz="2000" i="1" dirty="0"/>
              <a:t>et al. </a:t>
            </a:r>
            <a:r>
              <a:rPr lang="it-IT" sz="2000" dirty="0"/>
              <a:t>2007), Uruguay (Terra </a:t>
            </a:r>
            <a:r>
              <a:rPr lang="it-IT" sz="2000" i="1" dirty="0"/>
              <a:t>et al. </a:t>
            </a:r>
            <a:r>
              <a:rPr lang="it-IT" sz="2000" dirty="0"/>
              <a:t>2008) y Pakistan (</a:t>
            </a:r>
            <a:r>
              <a:rPr lang="it-IT" sz="2000" dirty="0" err="1"/>
              <a:t>Siddiqui</a:t>
            </a:r>
            <a:r>
              <a:rPr lang="it-IT" sz="2000" dirty="0"/>
              <a:t> 2009</a:t>
            </a:r>
            <a:r>
              <a:rPr lang="it-IT" sz="2000" dirty="0" smtClean="0"/>
              <a:t>) con </a:t>
            </a:r>
            <a:r>
              <a:rPr lang="it-IT" sz="2000" dirty="0" err="1" smtClean="0"/>
              <a:t>pequeñas</a:t>
            </a:r>
            <a:r>
              <a:rPr lang="it-IT" sz="2000" dirty="0" smtClean="0"/>
              <a:t> </a:t>
            </a:r>
            <a:r>
              <a:rPr lang="it-IT" sz="2000" dirty="0" err="1" smtClean="0"/>
              <a:t>modificaciones</a:t>
            </a:r>
            <a:r>
              <a:rPr lang="it-IT" sz="2000" dirty="0" smtClean="0"/>
              <a:t>.</a:t>
            </a:r>
            <a:endParaRPr lang="es-ES" sz="2400" dirty="0" smtClean="0"/>
          </a:p>
          <a:p>
            <a:r>
              <a:rPr lang="es-ES" sz="2400" dirty="0" smtClean="0"/>
              <a:t>Incorporan la </a:t>
            </a:r>
            <a:r>
              <a:rPr lang="es-ES" sz="2400" dirty="0" err="1" smtClean="0"/>
              <a:t>modelizacion</a:t>
            </a:r>
            <a:r>
              <a:rPr lang="es-ES" sz="2400" dirty="0" smtClean="0"/>
              <a:t> del trabajo no remunerado y del ocio.</a:t>
            </a:r>
          </a:p>
          <a:p>
            <a:r>
              <a:rPr lang="es-ES" sz="2400" dirty="0" smtClean="0"/>
              <a:t>Se mide el empleo en horas de trabajo y el tiempo dedicado a las tareas del hogar y al ocio es valorado a un salario que equivale al salario promedio en el mercado para hombres y mujeres. </a:t>
            </a:r>
            <a:endParaRPr lang="en-US" sz="2400" dirty="0"/>
          </a:p>
          <a:p>
            <a:r>
              <a:rPr lang="en-US" sz="2400" dirty="0" smtClean="0"/>
              <a:t>Se </a:t>
            </a:r>
            <a:r>
              <a:rPr lang="en-US" sz="2400" dirty="0" err="1" smtClean="0"/>
              <a:t>asume</a:t>
            </a:r>
            <a:r>
              <a:rPr lang="en-US" sz="2400" dirty="0" smtClean="0"/>
              <a:t> </a:t>
            </a:r>
            <a:r>
              <a:rPr lang="en-US" sz="2400" dirty="0" err="1" smtClean="0"/>
              <a:t>rigidez</a:t>
            </a:r>
            <a:r>
              <a:rPr lang="en-US" sz="2400" dirty="0" smtClean="0"/>
              <a:t> en la </a:t>
            </a:r>
            <a:r>
              <a:rPr lang="en-US" sz="2400" dirty="0" err="1" smtClean="0"/>
              <a:t>división</a:t>
            </a:r>
            <a:r>
              <a:rPr lang="en-US" sz="2400" dirty="0" smtClean="0"/>
              <a:t> de </a:t>
            </a:r>
            <a:r>
              <a:rPr lang="en-US" sz="2400" dirty="0" err="1" smtClean="0"/>
              <a:t>trabajo</a:t>
            </a:r>
            <a:r>
              <a:rPr lang="en-US" sz="2400" dirty="0" smtClean="0"/>
              <a:t> 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género</a:t>
            </a:r>
            <a:r>
              <a:rPr lang="en-US" sz="2400" dirty="0" smtClean="0"/>
              <a:t> en el </a:t>
            </a:r>
            <a:r>
              <a:rPr lang="en-US" sz="2400" dirty="0" err="1" smtClean="0"/>
              <a:t>hogar</a:t>
            </a:r>
            <a:r>
              <a:rPr lang="en-US" sz="2400" dirty="0" smtClean="0"/>
              <a:t>, con lo </a:t>
            </a:r>
            <a:r>
              <a:rPr lang="en-US" sz="2400" dirty="0" err="1" smtClean="0"/>
              <a:t>que</a:t>
            </a:r>
            <a:r>
              <a:rPr lang="en-US" sz="2400" dirty="0" smtClean="0"/>
              <a:t> se </a:t>
            </a:r>
            <a:r>
              <a:rPr lang="en-US" sz="2400" dirty="0" err="1" smtClean="0"/>
              <a:t>establece</a:t>
            </a:r>
            <a:r>
              <a:rPr lang="en-US" sz="2400" dirty="0" smtClean="0"/>
              <a:t> </a:t>
            </a:r>
            <a:r>
              <a:rPr lang="en-US" sz="2400" dirty="0" err="1" smtClean="0"/>
              <a:t>una</a:t>
            </a:r>
            <a:r>
              <a:rPr lang="en-US" sz="2400" dirty="0" smtClean="0"/>
              <a:t> </a:t>
            </a:r>
            <a:r>
              <a:rPr lang="en-US" sz="2400" dirty="0" err="1" smtClean="0"/>
              <a:t>menor</a:t>
            </a:r>
            <a:r>
              <a:rPr lang="en-US" sz="2400" dirty="0" smtClean="0"/>
              <a:t> </a:t>
            </a:r>
            <a:r>
              <a:rPr lang="en-US" sz="2400" dirty="0" err="1" smtClean="0"/>
              <a:t>elasticidad</a:t>
            </a:r>
            <a:r>
              <a:rPr lang="en-US" sz="2400" dirty="0" smtClean="0"/>
              <a:t> de </a:t>
            </a:r>
            <a:r>
              <a:rPr lang="en-US" sz="2400" dirty="0" err="1" smtClean="0"/>
              <a:t>sustitución</a:t>
            </a:r>
            <a:r>
              <a:rPr lang="en-US" sz="2400" dirty="0" smtClean="0"/>
              <a:t> entre hombres y </a:t>
            </a:r>
            <a:r>
              <a:rPr lang="en-US" sz="2400" dirty="0" err="1" smtClean="0"/>
              <a:t>mujeres</a:t>
            </a:r>
            <a:r>
              <a:rPr lang="en-US" sz="2400" dirty="0" smtClean="0"/>
              <a:t>. </a:t>
            </a:r>
            <a:endParaRPr lang="it-IT" sz="2000" dirty="0"/>
          </a:p>
          <a:p>
            <a:pPr lvl="1"/>
            <a:endParaRPr lang="it-IT" sz="2000" dirty="0" smtClean="0"/>
          </a:p>
          <a:p>
            <a:endParaRPr lang="en-US" sz="2400" dirty="0" smtClean="0"/>
          </a:p>
          <a:p>
            <a:endParaRPr lang="is-IS" sz="2400" dirty="0"/>
          </a:p>
          <a:p>
            <a:pPr lvl="1"/>
            <a:endParaRPr lang="it-IT" sz="2000" dirty="0" smtClean="0"/>
          </a:p>
          <a:p>
            <a:pPr lvl="1"/>
            <a:endParaRPr lang="it-IT" sz="2000" dirty="0"/>
          </a:p>
          <a:p>
            <a:pPr lvl="1"/>
            <a:endParaRPr lang="es-ES" sz="2000" dirty="0" smtClean="0"/>
          </a:p>
        </p:txBody>
      </p:sp>
    </p:spTree>
    <p:extLst>
      <p:ext uri="{BB962C8B-B14F-4D97-AF65-F5344CB8AC3E}">
        <p14:creationId xmlns:p14="http://schemas.microsoft.com/office/powerpoint/2010/main" val="23159120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5146" y="1228195"/>
            <a:ext cx="842165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is-IS" sz="2800" dirty="0"/>
              <a:t>Filipski </a:t>
            </a:r>
            <a:r>
              <a:rPr lang="is-IS" sz="2800" i="1" dirty="0"/>
              <a:t>et al. </a:t>
            </a:r>
            <a:r>
              <a:rPr lang="is-IS" sz="2800" dirty="0"/>
              <a:t>(2011) </a:t>
            </a:r>
            <a:r>
              <a:rPr lang="is-IS" sz="2800" dirty="0" smtClean="0"/>
              <a:t>para el sector rural en </a:t>
            </a:r>
            <a:r>
              <a:rPr lang="is-IS" sz="2800" dirty="0"/>
              <a:t>República </a:t>
            </a:r>
            <a:r>
              <a:rPr lang="is-IS" sz="2800" dirty="0" smtClean="0"/>
              <a:t>Dominicana</a:t>
            </a:r>
          </a:p>
          <a:p>
            <a:pPr marL="914400" lvl="1" indent="-457200">
              <a:buFont typeface="Arial"/>
              <a:buChar char="•"/>
            </a:pPr>
            <a:r>
              <a:rPr lang="en-US" sz="2400" dirty="0" smtClean="0"/>
              <a:t>El </a:t>
            </a:r>
            <a:r>
              <a:rPr lang="en-US" sz="2400" dirty="0" err="1" smtClean="0"/>
              <a:t>modelo</a:t>
            </a:r>
            <a:r>
              <a:rPr lang="en-US" sz="2400" dirty="0" smtClean="0"/>
              <a:t> se </a:t>
            </a:r>
            <a:r>
              <a:rPr lang="en-US" sz="2400" dirty="0" err="1" smtClean="0"/>
              <a:t>centra</a:t>
            </a:r>
            <a:r>
              <a:rPr lang="en-US" sz="2400" dirty="0" smtClean="0"/>
              <a:t> en </a:t>
            </a:r>
            <a:r>
              <a:rPr lang="en-US" sz="2400" dirty="0" err="1" smtClean="0"/>
              <a:t>las</a:t>
            </a:r>
            <a:r>
              <a:rPr lang="en-US" sz="2400" dirty="0" smtClean="0"/>
              <a:t> </a:t>
            </a:r>
            <a:r>
              <a:rPr lang="en-US" sz="2400" dirty="0" err="1" smtClean="0"/>
              <a:t>decisiones</a:t>
            </a:r>
            <a:r>
              <a:rPr lang="en-US" sz="2400" dirty="0" smtClean="0"/>
              <a:t> de </a:t>
            </a:r>
            <a:r>
              <a:rPr lang="en-US" sz="2400" dirty="0" err="1" smtClean="0"/>
              <a:t>oferta</a:t>
            </a:r>
            <a:r>
              <a:rPr lang="en-US" sz="2400" dirty="0" smtClean="0"/>
              <a:t> de </a:t>
            </a:r>
            <a:r>
              <a:rPr lang="en-US" sz="2400" dirty="0" err="1" smtClean="0"/>
              <a:t>trabajo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cada</a:t>
            </a:r>
            <a:r>
              <a:rPr lang="en-US" sz="2400" dirty="0" smtClean="0"/>
              <a:t> </a:t>
            </a:r>
            <a:r>
              <a:rPr lang="en-US" sz="2400" dirty="0" err="1" smtClean="0"/>
              <a:t>grupo</a:t>
            </a:r>
            <a:r>
              <a:rPr lang="en-US" sz="2400" dirty="0" smtClean="0"/>
              <a:t> de </a:t>
            </a:r>
            <a:r>
              <a:rPr lang="en-US" sz="2400" dirty="0" err="1" smtClean="0"/>
              <a:t>trabajador</a:t>
            </a:r>
            <a:r>
              <a:rPr lang="en-US" sz="2400" dirty="0" smtClean="0"/>
              <a:t> (</a:t>
            </a:r>
            <a:r>
              <a:rPr lang="en-US" sz="2400" dirty="0" err="1" smtClean="0"/>
              <a:t>definido</a:t>
            </a:r>
            <a:r>
              <a:rPr lang="en-US" sz="2400" dirty="0" smtClean="0"/>
              <a:t> 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género</a:t>
            </a:r>
            <a:r>
              <a:rPr lang="en-US" sz="2400" dirty="0" smtClean="0"/>
              <a:t> y 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nacionalidad</a:t>
            </a:r>
            <a:r>
              <a:rPr lang="en-US" sz="2400" dirty="0" smtClean="0"/>
              <a:t>) en </a:t>
            </a:r>
            <a:r>
              <a:rPr lang="en-US" sz="2400" dirty="0" err="1" smtClean="0"/>
              <a:t>seis</a:t>
            </a:r>
            <a:r>
              <a:rPr lang="en-US" sz="2400" dirty="0" smtClean="0"/>
              <a:t> </a:t>
            </a:r>
            <a:r>
              <a:rPr lang="en-US" sz="2400" dirty="0" err="1" smtClean="0"/>
              <a:t>categorías</a:t>
            </a:r>
            <a:r>
              <a:rPr lang="en-US" sz="2400" dirty="0" smtClean="0"/>
              <a:t> (</a:t>
            </a:r>
            <a:r>
              <a:rPr lang="en-US" sz="2400" dirty="0" err="1" smtClean="0"/>
              <a:t>trabajo</a:t>
            </a:r>
            <a:r>
              <a:rPr lang="en-US" sz="2400" dirty="0" smtClean="0"/>
              <a:t> </a:t>
            </a:r>
            <a:r>
              <a:rPr lang="en-US" sz="2400" dirty="0" err="1" smtClean="0"/>
              <a:t>agrícola</a:t>
            </a:r>
            <a:r>
              <a:rPr lang="en-US" sz="2400" dirty="0" smtClean="0"/>
              <a:t> y no </a:t>
            </a:r>
            <a:r>
              <a:rPr lang="en-US" sz="2400" dirty="0" err="1" smtClean="0"/>
              <a:t>agrícola</a:t>
            </a:r>
            <a:r>
              <a:rPr lang="en-US" sz="2400" dirty="0" smtClean="0"/>
              <a:t> </a:t>
            </a:r>
            <a:r>
              <a:rPr lang="en-US" sz="2400" dirty="0" err="1" smtClean="0"/>
              <a:t>remunerado</a:t>
            </a:r>
            <a:r>
              <a:rPr lang="en-US" sz="2400" dirty="0" smtClean="0"/>
              <a:t>, </a:t>
            </a:r>
            <a:r>
              <a:rPr lang="en-US" sz="2400" dirty="0" err="1" smtClean="0"/>
              <a:t>trabajo</a:t>
            </a:r>
            <a:r>
              <a:rPr lang="en-US" sz="2400" dirty="0" smtClean="0"/>
              <a:t> </a:t>
            </a:r>
            <a:r>
              <a:rPr lang="en-US" sz="2400" dirty="0" err="1" smtClean="0"/>
              <a:t>agrícola</a:t>
            </a:r>
            <a:r>
              <a:rPr lang="en-US" sz="2400" dirty="0" smtClean="0"/>
              <a:t> y no </a:t>
            </a:r>
            <a:r>
              <a:rPr lang="en-US" sz="2400" dirty="0" err="1" smtClean="0"/>
              <a:t>agrícola</a:t>
            </a:r>
            <a:r>
              <a:rPr lang="en-US" sz="2400" dirty="0" smtClean="0"/>
              <a:t> no </a:t>
            </a:r>
            <a:r>
              <a:rPr lang="en-US" sz="2400" dirty="0" err="1" smtClean="0"/>
              <a:t>remunerado</a:t>
            </a:r>
            <a:r>
              <a:rPr lang="en-US" sz="2400" dirty="0" smtClean="0"/>
              <a:t>, </a:t>
            </a:r>
            <a:r>
              <a:rPr lang="en-US" sz="2400" dirty="0" err="1" smtClean="0"/>
              <a:t>actividades</a:t>
            </a:r>
            <a:r>
              <a:rPr lang="en-US" sz="2400" dirty="0" smtClean="0"/>
              <a:t> </a:t>
            </a:r>
            <a:r>
              <a:rPr lang="en-US" sz="2400" dirty="0" err="1" smtClean="0"/>
              <a:t>reproductivas</a:t>
            </a:r>
            <a:r>
              <a:rPr lang="en-US" sz="2400" dirty="0" smtClean="0"/>
              <a:t> y </a:t>
            </a:r>
            <a:r>
              <a:rPr lang="en-US" sz="2400" dirty="0" err="1" smtClean="0"/>
              <a:t>ocio</a:t>
            </a:r>
            <a:r>
              <a:rPr lang="en-US" sz="2400" dirty="0" smtClean="0"/>
              <a:t>).</a:t>
            </a:r>
            <a:endParaRPr lang="is-IS" sz="2400" dirty="0"/>
          </a:p>
          <a:p>
            <a:pPr marL="457200" indent="-457200">
              <a:buFont typeface="Arial"/>
              <a:buChar char="•"/>
            </a:pPr>
            <a:r>
              <a:rPr lang="is-IS" sz="2800" dirty="0"/>
              <a:t>Ruggieri </a:t>
            </a:r>
            <a:r>
              <a:rPr lang="is-IS" sz="2800" i="1" dirty="0"/>
              <a:t>et al.</a:t>
            </a:r>
            <a:r>
              <a:rPr lang="is-IS" sz="2800" dirty="0"/>
              <a:t> (2015) para </a:t>
            </a:r>
            <a:r>
              <a:rPr lang="is-IS" sz="2800" dirty="0" smtClean="0"/>
              <a:t>Bangladesh</a:t>
            </a:r>
          </a:p>
          <a:p>
            <a:pPr marL="914400" lvl="1" indent="-457200">
              <a:buFont typeface="Arial"/>
              <a:buChar char="•"/>
            </a:pPr>
            <a:r>
              <a:rPr lang="is-IS" sz="2400" dirty="0" smtClean="0"/>
              <a:t>Modelo EGC dinámico (MAMS) con modelización del sector educativo</a:t>
            </a:r>
          </a:p>
          <a:p>
            <a:pPr marL="914400" lvl="1" indent="-457200">
              <a:buFont typeface="Arial"/>
              <a:buChar char="•"/>
            </a:pPr>
            <a:r>
              <a:rPr lang="is-IS" sz="2400" dirty="0" smtClean="0"/>
              <a:t>Aplicado para analizar políticas para mejorar la participación de mujeres en el mercado de trabajo</a:t>
            </a: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8229600" cy="61611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dirty="0" smtClean="0"/>
              <a:t>Modelos 2S más recientes</a:t>
            </a:r>
            <a:endParaRPr lang="es-UY" sz="3600" dirty="0"/>
          </a:p>
        </p:txBody>
      </p:sp>
    </p:spTree>
    <p:extLst>
      <p:ext uri="{BB962C8B-B14F-4D97-AF65-F5344CB8AC3E}">
        <p14:creationId xmlns:p14="http://schemas.microsoft.com/office/powerpoint/2010/main" val="21129758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481708" y="4350578"/>
            <a:ext cx="60623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</a:rPr>
              <a:t>Modelos EGC para el análisis de la economía del cuidado</a:t>
            </a:r>
          </a:p>
        </p:txBody>
      </p:sp>
    </p:spTree>
    <p:extLst>
      <p:ext uri="{BB962C8B-B14F-4D97-AF65-F5344CB8AC3E}">
        <p14:creationId xmlns:p14="http://schemas.microsoft.com/office/powerpoint/2010/main" val="1748602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457200" y="1171180"/>
            <a:ext cx="8229600" cy="495498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2000" dirty="0" smtClean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8229600" cy="89654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dirty="0" smtClean="0"/>
              <a:t>Modelos EGC para economía del cuidado</a:t>
            </a:r>
            <a:endParaRPr lang="es-UY" sz="3600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827704" y="1253658"/>
            <a:ext cx="7859095" cy="458574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2400" dirty="0" smtClean="0"/>
              <a:t>Diferenciación del trabajo de cuidados en la esfera remunerada y no remunerada</a:t>
            </a:r>
          </a:p>
          <a:p>
            <a:r>
              <a:rPr lang="es-ES_tradnl" sz="2400" dirty="0"/>
              <a:t>Car</a:t>
            </a:r>
            <a:r>
              <a:rPr lang="cs-CZ" sz="2400" dirty="0"/>
              <a:t>a</a:t>
            </a:r>
            <a:r>
              <a:rPr lang="es-ES_tradnl" sz="2400" dirty="0" err="1"/>
              <a:t>cterísticas</a:t>
            </a:r>
            <a:r>
              <a:rPr lang="es-ES_tradnl" sz="2400" dirty="0"/>
              <a:t> del mercado de trabajo</a:t>
            </a:r>
          </a:p>
          <a:p>
            <a:r>
              <a:rPr lang="es-ES_tradnl" sz="2400" dirty="0" smtClean="0"/>
              <a:t>Dinámica del modelo</a:t>
            </a:r>
          </a:p>
          <a:p>
            <a:endParaRPr lang="is-IS" sz="2400" dirty="0"/>
          </a:p>
          <a:p>
            <a:pPr lvl="1"/>
            <a:endParaRPr lang="it-IT" sz="2000" dirty="0" smtClean="0"/>
          </a:p>
          <a:p>
            <a:pPr lvl="1"/>
            <a:endParaRPr lang="it-IT" sz="2000" dirty="0"/>
          </a:p>
          <a:p>
            <a:pPr lvl="1"/>
            <a:endParaRPr lang="es-ES" sz="2000" dirty="0" smtClean="0"/>
          </a:p>
        </p:txBody>
      </p:sp>
    </p:spTree>
    <p:extLst>
      <p:ext uri="{BB962C8B-B14F-4D97-AF65-F5344CB8AC3E}">
        <p14:creationId xmlns:p14="http://schemas.microsoft.com/office/powerpoint/2010/main" val="36106782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98850" y="338224"/>
            <a:ext cx="67215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/>
              <a:t>Diferenciación del trabajo de cuidados en la esfera remunerada y no remunerada</a:t>
            </a:r>
          </a:p>
        </p:txBody>
      </p:sp>
      <p:sp>
        <p:nvSpPr>
          <p:cNvPr id="3" name="Rectángulo 2"/>
          <p:cNvSpPr/>
          <p:nvPr/>
        </p:nvSpPr>
        <p:spPr>
          <a:xfrm>
            <a:off x="884789" y="1756464"/>
            <a:ext cx="73637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s-ES_tradnl" sz="2800" dirty="0"/>
              <a:t>En la esfera no remunerada: diferenciación de trabajo de cuidado y otros trabajos.</a:t>
            </a:r>
          </a:p>
          <a:p>
            <a:pPr marL="342900" indent="-342900">
              <a:buFont typeface="Arial"/>
              <a:buChar char="•"/>
            </a:pPr>
            <a:r>
              <a:rPr lang="es-ES_tradnl" sz="2800" dirty="0"/>
              <a:t>En la esfera remunerada: diferenciación del sector de cuidados</a:t>
            </a:r>
            <a:r>
              <a:rPr lang="es-ES_tradnl" sz="2800" dirty="0" smtClean="0"/>
              <a:t>.</a:t>
            </a:r>
          </a:p>
          <a:p>
            <a:pPr marL="342900" indent="-342900">
              <a:buFont typeface="Arial"/>
              <a:buChar char="•"/>
            </a:pPr>
            <a:r>
              <a:rPr lang="es-ES_tradnl" sz="2800" dirty="0" smtClean="0"/>
              <a:t>Relación entre ambas esferas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26286187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274638"/>
            <a:ext cx="8229600" cy="73845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dirty="0" smtClean="0"/>
              <a:t>Car</a:t>
            </a:r>
            <a:r>
              <a:rPr lang="cs-CZ" sz="3600" dirty="0"/>
              <a:t>a</a:t>
            </a:r>
            <a:r>
              <a:rPr lang="es-ES" sz="3600" dirty="0" err="1" smtClean="0"/>
              <a:t>cterísticas</a:t>
            </a:r>
            <a:r>
              <a:rPr lang="es-ES" sz="3600" dirty="0" smtClean="0"/>
              <a:t> del mercado de trabajo</a:t>
            </a:r>
            <a:endParaRPr lang="es-UY" sz="3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727810" y="1184319"/>
            <a:ext cx="76919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 sz="2800" dirty="0" smtClean="0"/>
              <a:t>Necesidad de incorporar la modelización de imperfecciones en el mercado de trabajo: </a:t>
            </a:r>
          </a:p>
          <a:p>
            <a:pPr marL="742950" lvl="1" indent="-285750">
              <a:buFont typeface="Arial"/>
              <a:buChar char="•"/>
            </a:pPr>
            <a:r>
              <a:rPr lang="es-ES" sz="2800" dirty="0" smtClean="0"/>
              <a:t>Brechas salariales</a:t>
            </a:r>
          </a:p>
          <a:p>
            <a:pPr marL="742950" lvl="1" indent="-285750">
              <a:buFont typeface="Arial"/>
              <a:buChar char="•"/>
            </a:pPr>
            <a:r>
              <a:rPr lang="es-ES" sz="2800" dirty="0" smtClean="0"/>
              <a:t>Informalidad</a:t>
            </a:r>
          </a:p>
          <a:p>
            <a:pPr marL="742950" lvl="1" indent="-285750">
              <a:buFont typeface="Arial"/>
              <a:buChar char="•"/>
            </a:pPr>
            <a:r>
              <a:rPr lang="es-ES" sz="2800" dirty="0" smtClean="0"/>
              <a:t>Desempleo</a:t>
            </a:r>
          </a:p>
          <a:p>
            <a:pPr marL="742950" lvl="1" indent="-285750">
              <a:buFont typeface="Arial"/>
              <a:buChar char="•"/>
            </a:pPr>
            <a:r>
              <a:rPr lang="es-ES" sz="2800" dirty="0" smtClean="0"/>
              <a:t>Oferta de trabajo: margen intensivo vs margen extensivo</a:t>
            </a:r>
          </a:p>
          <a:p>
            <a:pPr marL="742950" lvl="1" indent="-285750">
              <a:buFont typeface="Arial"/>
              <a:buChar char="•"/>
            </a:pPr>
            <a:r>
              <a:rPr lang="es-ES" sz="2800" dirty="0" smtClean="0"/>
              <a:t>Políticas del mercado de trabajo: subsidio de desempleo; costos no laborales; sistemas de seguridad social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5804569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274638"/>
            <a:ext cx="8229600" cy="73845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600" dirty="0" smtClean="0"/>
              <a:t>Dinámicas de la economía del cuidado</a:t>
            </a:r>
            <a:endParaRPr lang="es-UY" sz="3600" dirty="0"/>
          </a:p>
        </p:txBody>
      </p:sp>
      <p:sp>
        <p:nvSpPr>
          <p:cNvPr id="4" name="CuadroTexto 3"/>
          <p:cNvSpPr txBox="1"/>
          <p:nvPr/>
        </p:nvSpPr>
        <p:spPr>
          <a:xfrm>
            <a:off x="1027496" y="1327008"/>
            <a:ext cx="7221547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_tradnl" sz="2800" dirty="0" smtClean="0"/>
              <a:t>Dinámicas educativas</a:t>
            </a:r>
          </a:p>
          <a:p>
            <a:pPr marL="285750" indent="-285750">
              <a:buFont typeface="Arial"/>
              <a:buChar char="•"/>
            </a:pPr>
            <a:r>
              <a:rPr lang="es-ES_tradnl" sz="2800" dirty="0" smtClean="0"/>
              <a:t>Dinámicas de salud</a:t>
            </a:r>
          </a:p>
          <a:p>
            <a:pPr marL="285750" indent="-285750">
              <a:buFont typeface="Arial"/>
              <a:buChar char="•"/>
            </a:pPr>
            <a:r>
              <a:rPr lang="es-ES_tradnl" sz="2800" dirty="0" smtClean="0"/>
              <a:t>Dinámicas de envejecimiento de la población y cambios en la tasa de fertilidad, lo que tiene un impacto directo sobre los sistemas de cuidados.</a:t>
            </a:r>
          </a:p>
          <a:p>
            <a:pPr marL="285750" indent="-285750">
              <a:buFont typeface="Arial"/>
              <a:buChar char="•"/>
            </a:pPr>
            <a:endParaRPr lang="es-ES" sz="2800" dirty="0" smtClean="0"/>
          </a:p>
          <a:p>
            <a:pPr marL="285750" indent="-285750">
              <a:buFont typeface="Arial"/>
              <a:buChar char="•"/>
            </a:pP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6882495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274638"/>
            <a:ext cx="8229600" cy="73845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600" dirty="0" smtClean="0"/>
              <a:t>Modelo EGC de cuidados</a:t>
            </a:r>
            <a:endParaRPr lang="es-UY" sz="3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457200" y="1212854"/>
            <a:ext cx="82296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_tradnl" sz="2400" dirty="0" err="1" smtClean="0"/>
              <a:t>Lofgren</a:t>
            </a:r>
            <a:r>
              <a:rPr lang="es-ES_tradnl" sz="2400" dirty="0" smtClean="0"/>
              <a:t>, Fontana, Kim (2018) </a:t>
            </a:r>
          </a:p>
          <a:p>
            <a:pPr marL="742950" lvl="1" indent="-285750">
              <a:buFont typeface="Arial"/>
              <a:buChar char="•"/>
            </a:pPr>
            <a:r>
              <a:rPr lang="es-ES_tradnl" sz="2400" dirty="0" smtClean="0"/>
              <a:t>Modelo recursivo dinámico que incluye:</a:t>
            </a:r>
            <a:endParaRPr lang="es-ES_tradnl" sz="2400" dirty="0"/>
          </a:p>
          <a:p>
            <a:pPr marL="1200150" lvl="2" indent="-285750">
              <a:buFont typeface="Arial"/>
              <a:buChar char="•"/>
            </a:pPr>
            <a:r>
              <a:rPr lang="es-ES_tradnl" sz="2000" dirty="0" smtClean="0"/>
              <a:t>Desagregación de sector de cuidado de adultos y de niños en las esferas de mercado y de hogar</a:t>
            </a:r>
          </a:p>
          <a:p>
            <a:pPr marL="1200150" lvl="2" indent="-285750">
              <a:buFont typeface="Arial"/>
              <a:buChar char="•"/>
            </a:pPr>
            <a:r>
              <a:rPr lang="es-ES" sz="2000" dirty="0" smtClean="0"/>
              <a:t>Sustitución imperfecta de bienes producidos en el hogar y en el mercado</a:t>
            </a:r>
          </a:p>
          <a:p>
            <a:pPr marL="1200150" lvl="2" indent="-285750">
              <a:buFont typeface="Arial"/>
              <a:buChar char="•"/>
            </a:pPr>
            <a:r>
              <a:rPr lang="es-ES" sz="2000" dirty="0" smtClean="0"/>
              <a:t>Diferenciación de trabajadores regulares y no regulares</a:t>
            </a:r>
          </a:p>
          <a:p>
            <a:pPr marL="1200150" lvl="2" indent="-285750">
              <a:buFont typeface="Arial"/>
              <a:buChar char="•"/>
            </a:pPr>
            <a:r>
              <a:rPr lang="es-ES" sz="2000" dirty="0" smtClean="0"/>
              <a:t>Diferenciación de hogares por necesidades de cuidados e ingreso</a:t>
            </a:r>
          </a:p>
          <a:p>
            <a:pPr marL="1200150" lvl="2" indent="-285750">
              <a:buFont typeface="Arial"/>
              <a:buChar char="•"/>
            </a:pPr>
            <a:r>
              <a:rPr lang="es-ES" sz="2000" dirty="0" smtClean="0"/>
              <a:t>La demanda de servicios de cuidado de los hogares está vinculada a cambios demográficos </a:t>
            </a:r>
          </a:p>
          <a:p>
            <a:pPr marL="1200150" lvl="2" indent="-285750">
              <a:buFont typeface="Arial"/>
              <a:buChar char="•"/>
            </a:pPr>
            <a:r>
              <a:rPr lang="es-ES" sz="2000" dirty="0" smtClean="0"/>
              <a:t>Se incluyen subsidios al cuidado de adultos y de niños 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7041637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481708" y="4350578"/>
            <a:ext cx="60623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</a:rPr>
              <a:t>Simulación de políticas y análisis de resultados</a:t>
            </a:r>
          </a:p>
        </p:txBody>
      </p:sp>
    </p:spTree>
    <p:extLst>
      <p:ext uri="{BB962C8B-B14F-4D97-AF65-F5344CB8AC3E}">
        <p14:creationId xmlns:p14="http://schemas.microsoft.com/office/powerpoint/2010/main" val="27606414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509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sz="3200" dirty="0"/>
              <a:t>Simulación de shocks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697748" y="1268760"/>
            <a:ext cx="8049873" cy="504031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sz="2400" dirty="0"/>
              <a:t>Las simulaciones sirven para un análisis de política de mediano a largo plazo: ¿cómo va a cambiar el futuro dependiendo de la presencia o ausencia de determinadas políticas o shocks?</a:t>
            </a:r>
          </a:p>
          <a:p>
            <a:r>
              <a:rPr lang="es-ES" sz="2400" dirty="0"/>
              <a:t>La estructura del modelo y los datos van a determinar qué tipo de shock se puede simular </a:t>
            </a:r>
          </a:p>
          <a:p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627718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481708" y="4350578"/>
            <a:ext cx="5722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</a:rPr>
              <a:t>Estructura de modelos EGC</a:t>
            </a:r>
          </a:p>
        </p:txBody>
      </p:sp>
    </p:spTree>
    <p:extLst>
      <p:ext uri="{BB962C8B-B14F-4D97-AF65-F5344CB8AC3E}">
        <p14:creationId xmlns:p14="http://schemas.microsoft.com/office/powerpoint/2010/main" val="3134477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52488" y="274638"/>
            <a:ext cx="8291512" cy="8509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UY" sz="3200" dirty="0"/>
              <a:t>Análisis de resultados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539552" y="1412776"/>
            <a:ext cx="8208912" cy="449262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UY" sz="2800" dirty="0" smtClean="0"/>
              <a:t>Resultados macroeconómicos</a:t>
            </a:r>
          </a:p>
          <a:p>
            <a:r>
              <a:rPr lang="es-UY" sz="2800" dirty="0" smtClean="0"/>
              <a:t>Resultados meso</a:t>
            </a:r>
          </a:p>
          <a:p>
            <a:r>
              <a:rPr lang="es-UY" sz="2800" dirty="0" smtClean="0"/>
              <a:t>Medidas </a:t>
            </a:r>
            <a:r>
              <a:rPr lang="es-UY" sz="2800" dirty="0"/>
              <a:t>de bienestar: EV y CV</a:t>
            </a:r>
          </a:p>
          <a:p>
            <a:r>
              <a:rPr lang="es-UY" sz="2800" dirty="0"/>
              <a:t>Hogares </a:t>
            </a:r>
            <a:r>
              <a:rPr lang="es-UY" sz="2800" dirty="0" smtClean="0"/>
              <a:t>representativos</a:t>
            </a:r>
            <a:endParaRPr lang="es-UY" sz="2800" dirty="0"/>
          </a:p>
        </p:txBody>
      </p:sp>
    </p:spTree>
    <p:extLst>
      <p:ext uri="{BB962C8B-B14F-4D97-AF65-F5344CB8AC3E}">
        <p14:creationId xmlns:p14="http://schemas.microsoft.com/office/powerpoint/2010/main" val="23560401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18488" cy="63341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UY" sz="3200" dirty="0" smtClean="0"/>
              <a:t>Resultados macroeconómicos y meso</a:t>
            </a:r>
            <a:endParaRPr lang="es-UY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395536" y="1268413"/>
            <a:ext cx="8424936" cy="5256212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s-UY" sz="2400" dirty="0" smtClean="0"/>
              <a:t>La solución de cada modelo da resultados sobre: </a:t>
            </a:r>
          </a:p>
          <a:p>
            <a:pPr lvl="1"/>
            <a:r>
              <a:rPr lang="es-UY" sz="2000" dirty="0" smtClean="0"/>
              <a:t>Cuentas nacionales</a:t>
            </a:r>
          </a:p>
          <a:p>
            <a:pPr lvl="2"/>
            <a:r>
              <a:rPr lang="es-UY" sz="1800" dirty="0" smtClean="0"/>
              <a:t>Consumo: privado y público</a:t>
            </a:r>
          </a:p>
          <a:p>
            <a:pPr lvl="2"/>
            <a:r>
              <a:rPr lang="es-UY" sz="1800" dirty="0" smtClean="0"/>
              <a:t>Inversión: privada y pública (si el modelo la incluye)</a:t>
            </a:r>
          </a:p>
          <a:p>
            <a:pPr lvl="2"/>
            <a:r>
              <a:rPr lang="es-UY" sz="1800" dirty="0" smtClean="0"/>
              <a:t>Comercio (exportaciones, importaciones)</a:t>
            </a:r>
          </a:p>
          <a:p>
            <a:pPr lvl="2"/>
            <a:r>
              <a:rPr lang="es-UY" sz="1800" dirty="0" smtClean="0"/>
              <a:t>Valor agregado</a:t>
            </a:r>
          </a:p>
          <a:p>
            <a:pPr lvl="1"/>
            <a:r>
              <a:rPr lang="es-UY" sz="2000" dirty="0" smtClean="0"/>
              <a:t>Precios y salarios (</a:t>
            </a:r>
            <a:r>
              <a:rPr lang="es-UY" sz="2000" b="1" dirty="0" smtClean="0"/>
              <a:t>relativos al numerario</a:t>
            </a:r>
            <a:r>
              <a:rPr lang="es-UY" sz="2000" dirty="0" smtClean="0"/>
              <a:t>)</a:t>
            </a:r>
          </a:p>
          <a:p>
            <a:pPr lvl="1"/>
            <a:r>
              <a:rPr lang="es-UY" sz="2000" dirty="0" smtClean="0"/>
              <a:t>Empleo y desempleo; participación en el mercado de trabajo</a:t>
            </a:r>
          </a:p>
          <a:p>
            <a:pPr lvl="1"/>
            <a:r>
              <a:rPr lang="es-UY" sz="2000" dirty="0" smtClean="0"/>
              <a:t>Participación en trabajo no remunerado</a:t>
            </a:r>
          </a:p>
          <a:p>
            <a:pPr lvl="1"/>
            <a:r>
              <a:rPr lang="es-UY" sz="2000" dirty="0" smtClean="0"/>
              <a:t>Bienestar de los hogares</a:t>
            </a:r>
          </a:p>
          <a:p>
            <a:r>
              <a:rPr lang="es-UY" sz="2400" dirty="0" smtClean="0"/>
              <a:t>Los resultados pueden presentarse de diferentes maneras: niveles, tasas de crecimiento, como proporción del PBI… </a:t>
            </a:r>
          </a:p>
          <a:p>
            <a:pPr lvl="1"/>
            <a:endParaRPr lang="es-UY" sz="2000" dirty="0"/>
          </a:p>
        </p:txBody>
      </p:sp>
    </p:spTree>
    <p:extLst>
      <p:ext uri="{BB962C8B-B14F-4D97-AF65-F5344CB8AC3E}">
        <p14:creationId xmlns:p14="http://schemas.microsoft.com/office/powerpoint/2010/main" val="34718381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251520" y="260648"/>
            <a:ext cx="8229600" cy="8683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UY" sz="3200" dirty="0"/>
              <a:t>Análisis de bienestar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79513" y="1341438"/>
            <a:ext cx="8640959" cy="504031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UY" sz="2400" dirty="0"/>
              <a:t>Una de las ventajas de los modelos CGE frente a otras metodologías de análisis, es la posibilidad de evaluar el impacto de políticas </a:t>
            </a:r>
            <a:r>
              <a:rPr lang="es-UY" sz="2400" dirty="0" smtClean="0"/>
              <a:t>y </a:t>
            </a:r>
            <a:r>
              <a:rPr lang="es-UY" sz="2400" dirty="0"/>
              <a:t>shocks </a:t>
            </a:r>
            <a:r>
              <a:rPr lang="es-UY" sz="2400" dirty="0" smtClean="0"/>
              <a:t>sobre </a:t>
            </a:r>
            <a:r>
              <a:rPr lang="es-UY" sz="2400" dirty="0"/>
              <a:t>el bienestar de los hogares, la pobreza y la distribución del ingreso. </a:t>
            </a:r>
          </a:p>
          <a:p>
            <a:r>
              <a:rPr lang="es-UY" sz="2400" dirty="0"/>
              <a:t>Canales de impacto de políticas y shocks externos a bienestar: ingreso, mercado de trabajo, precios, </a:t>
            </a:r>
            <a:r>
              <a:rPr lang="es-UY" sz="2400" dirty="0" smtClean="0"/>
              <a:t>transferencias.</a:t>
            </a:r>
          </a:p>
          <a:p>
            <a:r>
              <a:rPr lang="es-UY" sz="2400" dirty="0"/>
              <a:t>Las medidas más utilizadas para realizar el análisis de bienestar en el marco de un modelo CGE son las variaciones compensadas y variaciones equivalentes hicksianas. </a:t>
            </a:r>
          </a:p>
          <a:p>
            <a:endParaRPr lang="es-UY" sz="2400" dirty="0"/>
          </a:p>
        </p:txBody>
      </p:sp>
    </p:spTree>
    <p:extLst>
      <p:ext uri="{BB962C8B-B14F-4D97-AF65-F5344CB8AC3E}">
        <p14:creationId xmlns:p14="http://schemas.microsoft.com/office/powerpoint/2010/main" val="37080135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481708" y="4350578"/>
            <a:ext cx="60623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</a:rPr>
              <a:t>Estudio de caso: apertura comercial en Uruguay (Terra, </a:t>
            </a:r>
            <a:r>
              <a:rPr lang="es-ES" sz="2800" dirty="0" err="1" smtClean="0">
                <a:solidFill>
                  <a:schemeClr val="bg1"/>
                </a:solidFill>
              </a:rPr>
              <a:t>Bucheli</a:t>
            </a:r>
            <a:r>
              <a:rPr lang="es-ES" sz="2800" dirty="0" smtClean="0">
                <a:solidFill>
                  <a:schemeClr val="bg1"/>
                </a:solidFill>
              </a:rPr>
              <a:t>, </a:t>
            </a:r>
            <a:r>
              <a:rPr lang="es-ES" sz="2800" dirty="0" err="1" smtClean="0">
                <a:solidFill>
                  <a:schemeClr val="bg1"/>
                </a:solidFill>
              </a:rPr>
              <a:t>Estrades</a:t>
            </a:r>
            <a:r>
              <a:rPr lang="es-ES" sz="2800" dirty="0" smtClean="0">
                <a:solidFill>
                  <a:schemeClr val="bg1"/>
                </a:solidFill>
              </a:rPr>
              <a:t> 2008)</a:t>
            </a:r>
          </a:p>
        </p:txBody>
      </p:sp>
    </p:spTree>
    <p:extLst>
      <p:ext uri="{BB962C8B-B14F-4D97-AF65-F5344CB8AC3E}">
        <p14:creationId xmlns:p14="http://schemas.microsoft.com/office/powerpoint/2010/main" val="4556197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UY" sz="3200" dirty="0" smtClean="0"/>
              <a:t>Intensidad en el uso de factores y balance comercial por sector de actividad</a:t>
            </a:r>
            <a:endParaRPr lang="es-UY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0828"/>
            <a:ext cx="9144000" cy="322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7130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654708"/>
            <a:ext cx="8549206" cy="6203292"/>
          </a:xfrm>
          <a:prstGeom prst="rect">
            <a:avLst/>
          </a:prstGeo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03920" y="202770"/>
            <a:ext cx="8077200" cy="422058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200" dirty="0" smtClean="0"/>
              <a:t>Impacto en el mercado de trabajo</a:t>
            </a: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23475369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6676"/>
            <a:ext cx="9144000" cy="2654085"/>
          </a:xfrm>
          <a:prstGeom prst="rect">
            <a:avLst/>
          </a:prstGeom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03920" y="202770"/>
            <a:ext cx="8077200" cy="422058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200" dirty="0" smtClean="0"/>
              <a:t>Impacto en el uso del tiempo</a:t>
            </a: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31031683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307" y="745273"/>
            <a:ext cx="6755385" cy="6112727"/>
          </a:xfrm>
          <a:prstGeom prst="rect">
            <a:avLst/>
          </a:prstGeom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03920" y="202770"/>
            <a:ext cx="8077200" cy="422058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200" dirty="0" smtClean="0"/>
              <a:t>Análisis de sensibilidad</a:t>
            </a: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20222843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274638"/>
            <a:ext cx="8229600" cy="61611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dirty="0" smtClean="0"/>
              <a:t>Bibliografía</a:t>
            </a:r>
            <a:endParaRPr lang="es-UY" sz="3600" dirty="0"/>
          </a:p>
        </p:txBody>
      </p:sp>
      <p:sp>
        <p:nvSpPr>
          <p:cNvPr id="4" name="Rectángulo 3"/>
          <p:cNvSpPr/>
          <p:nvPr/>
        </p:nvSpPr>
        <p:spPr>
          <a:xfrm>
            <a:off x="210494" y="945532"/>
            <a:ext cx="8476306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500" dirty="0"/>
              <a:t>Arndt, C., </a:t>
            </a:r>
            <a:r>
              <a:rPr lang="en-US" sz="1500" dirty="0" err="1"/>
              <a:t>Benfica</a:t>
            </a:r>
            <a:r>
              <a:rPr lang="en-US" sz="1500" dirty="0"/>
              <a:t>, R., &amp; </a:t>
            </a:r>
            <a:r>
              <a:rPr lang="en-US" sz="1500" dirty="0" err="1"/>
              <a:t>Thurlow</a:t>
            </a:r>
            <a:r>
              <a:rPr lang="en-US" sz="1500" dirty="0"/>
              <a:t>, J. (2011). Gender Implications of Biofuels Expansion in Africa The Case of Mozambique. </a:t>
            </a:r>
            <a:r>
              <a:rPr lang="en-US" sz="1500" i="1" dirty="0"/>
              <a:t>World Development</a:t>
            </a:r>
            <a:r>
              <a:rPr lang="en-US" sz="1500" dirty="0"/>
              <a:t>, </a:t>
            </a:r>
            <a:r>
              <a:rPr lang="en-US" sz="1500" i="1" dirty="0"/>
              <a:t>39</a:t>
            </a:r>
            <a:r>
              <a:rPr lang="en-US" sz="1500" dirty="0"/>
              <a:t>(9), 1649–1662</a:t>
            </a:r>
            <a:r>
              <a:rPr lang="en-US" sz="15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Arndt, C., &amp; Tarp, F. (2000). Agricultural Technology, Risk, and Gender: A CGE Analysis of Mozambique. </a:t>
            </a:r>
            <a:r>
              <a:rPr lang="en-US" sz="1500" i="1" dirty="0"/>
              <a:t>World Development</a:t>
            </a:r>
            <a:r>
              <a:rPr lang="en-US" sz="1500" dirty="0"/>
              <a:t>, </a:t>
            </a:r>
            <a:r>
              <a:rPr lang="en-US" sz="1500" i="1" dirty="0"/>
              <a:t>28</a:t>
            </a:r>
            <a:r>
              <a:rPr lang="en-US" sz="1500" dirty="0"/>
              <a:t>(7), 1307–1326</a:t>
            </a:r>
            <a:r>
              <a:rPr lang="en-US" sz="15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 err="1"/>
              <a:t>Filipski</a:t>
            </a:r>
            <a:r>
              <a:rPr lang="en-US" sz="1500" dirty="0"/>
              <a:t>, M., Taylor, E., &amp; </a:t>
            </a:r>
            <a:r>
              <a:rPr lang="en-US" sz="1500" dirty="0" err="1"/>
              <a:t>Msangi</a:t>
            </a:r>
            <a:r>
              <a:rPr lang="en-US" sz="1500" dirty="0"/>
              <a:t>, S. (2011). Effects of Free Trade on Women and Immigrants: CAFTA and the Rural Dominican Republic. </a:t>
            </a:r>
            <a:r>
              <a:rPr lang="en-US" sz="1500" i="1" dirty="0"/>
              <a:t>World Development</a:t>
            </a:r>
            <a:r>
              <a:rPr lang="en-US" sz="1500" dirty="0"/>
              <a:t>, </a:t>
            </a:r>
            <a:r>
              <a:rPr lang="en-US" sz="1500" i="1" dirty="0"/>
              <a:t>39</a:t>
            </a:r>
            <a:r>
              <a:rPr lang="en-US" sz="1500" dirty="0"/>
              <a:t>(10), 1862–1877</a:t>
            </a:r>
            <a:r>
              <a:rPr lang="en-US" sz="15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 err="1"/>
              <a:t>Fofana</a:t>
            </a:r>
            <a:r>
              <a:rPr lang="en-US" sz="1500" dirty="0"/>
              <a:t>, I., Cockburn, J., &amp; </a:t>
            </a:r>
            <a:r>
              <a:rPr lang="en-US" sz="1500" dirty="0" err="1"/>
              <a:t>Decaluwe</a:t>
            </a:r>
            <a:r>
              <a:rPr lang="en-US" sz="1500" dirty="0"/>
              <a:t>, B. (2005). </a:t>
            </a:r>
            <a:r>
              <a:rPr lang="en-US" sz="1500" i="1" dirty="0"/>
              <a:t>Developing Country Superwomen: Impacts of Trade Liberalization on Female Market and Domestic Work</a:t>
            </a:r>
            <a:r>
              <a:rPr lang="en-US" sz="1500" dirty="0"/>
              <a:t>.</a:t>
            </a:r>
            <a:endParaRPr lang="es-ES_tradnl" sz="1500" dirty="0"/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Fontana, M. (2014). Gender in economy-wide </a:t>
            </a:r>
            <a:r>
              <a:rPr lang="en-US" sz="1500" dirty="0" err="1"/>
              <a:t>modelling</a:t>
            </a:r>
            <a:r>
              <a:rPr lang="en-US" sz="1500" dirty="0"/>
              <a:t>. In </a:t>
            </a:r>
            <a:r>
              <a:rPr lang="en-US" sz="1500" i="1" dirty="0"/>
              <a:t>New Frontiers of Feminist </a:t>
            </a:r>
            <a:r>
              <a:rPr lang="en-US" sz="1500" i="1" dirty="0" err="1" smtClean="0"/>
              <a:t>Poliitcal</a:t>
            </a:r>
            <a:r>
              <a:rPr lang="en-US" sz="1500" i="1" dirty="0" smtClean="0"/>
              <a:t> </a:t>
            </a:r>
            <a:r>
              <a:rPr lang="en-US" sz="1500" i="1" dirty="0"/>
              <a:t>Economy</a:t>
            </a:r>
            <a:r>
              <a:rPr lang="en-US" sz="1500" dirty="0"/>
              <a:t>. </a:t>
            </a:r>
            <a:endParaRPr lang="en-US" sz="1500" dirty="0" smtClean="0"/>
          </a:p>
          <a:p>
            <a:pPr marL="285750" indent="-285750">
              <a:buFont typeface="Arial"/>
              <a:buChar char="•"/>
            </a:pPr>
            <a:r>
              <a:rPr lang="en-US" sz="1500" dirty="0" smtClean="0"/>
              <a:t>Fontana</a:t>
            </a:r>
            <a:r>
              <a:rPr lang="en-US" sz="1500" dirty="0"/>
              <a:t>, M. (2001a). </a:t>
            </a:r>
            <a:r>
              <a:rPr lang="en-US" sz="1500" i="1" dirty="0" err="1" smtClean="0"/>
              <a:t>Modelling</a:t>
            </a:r>
            <a:r>
              <a:rPr lang="en-US" sz="1500" i="1" dirty="0" smtClean="0"/>
              <a:t> </a:t>
            </a:r>
            <a:r>
              <a:rPr lang="en-US" sz="1500" i="1" dirty="0"/>
              <a:t>the Effects of Trade on Women: A Closer Look at Bangladesh</a:t>
            </a:r>
            <a:r>
              <a:rPr lang="en-US" sz="1500" dirty="0"/>
              <a:t>. Retrieved from Institute of Development </a:t>
            </a:r>
            <a:r>
              <a:rPr lang="en-US" sz="1500" dirty="0" smtClean="0"/>
              <a:t>Studies</a:t>
            </a:r>
            <a:endParaRPr lang="es-ES_tradnl" sz="1500" dirty="0"/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Fontana, M. (2001b). </a:t>
            </a:r>
            <a:r>
              <a:rPr lang="en-US" sz="1500" i="1" dirty="0" err="1"/>
              <a:t>Modelling</a:t>
            </a:r>
            <a:r>
              <a:rPr lang="en-US" sz="1500" i="1" dirty="0"/>
              <a:t> the Effects of Trade on Women: A Closer Look at Bangladesh</a:t>
            </a:r>
            <a:r>
              <a:rPr lang="en-US" sz="1500" dirty="0"/>
              <a:t>. </a:t>
            </a:r>
            <a:endParaRPr lang="es-ES_tradnl" sz="1500" dirty="0"/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Fontana, M., &amp; Wood, A. (2000). </a:t>
            </a:r>
            <a:r>
              <a:rPr lang="en-US" sz="1500" dirty="0" err="1"/>
              <a:t>Modellin</a:t>
            </a:r>
            <a:r>
              <a:rPr lang="en-US" sz="1500" dirty="0"/>
              <a:t> the Effects of Trade on Women, at Work and at Home. </a:t>
            </a:r>
            <a:r>
              <a:rPr lang="en-US" sz="1500" i="1" dirty="0"/>
              <a:t>World Development</a:t>
            </a:r>
            <a:r>
              <a:rPr lang="en-US" sz="1500" dirty="0"/>
              <a:t>, </a:t>
            </a:r>
            <a:r>
              <a:rPr lang="en-US" sz="1500" i="1" dirty="0"/>
              <a:t>28</a:t>
            </a:r>
            <a:r>
              <a:rPr lang="en-US" sz="1500" dirty="0"/>
              <a:t>(7), 1173–1190</a:t>
            </a:r>
            <a:r>
              <a:rPr lang="en-US" sz="15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 smtClean="0"/>
              <a:t>Lofgren, H., Fontana, M., Kim, K. (2018) </a:t>
            </a:r>
            <a:r>
              <a:rPr lang="en-US" sz="1600" dirty="0"/>
              <a:t>Care in an Aging East Asian Economy: Policies and impacts on households and labor </a:t>
            </a:r>
            <a:r>
              <a:rPr lang="en-US" sz="1600" dirty="0" smtClean="0"/>
              <a:t>markets, GTAP Conference Paper.</a:t>
            </a:r>
            <a:endParaRPr lang="es-ES_tradnl" sz="1500" dirty="0"/>
          </a:p>
          <a:p>
            <a:pPr marL="285750" indent="-285750">
              <a:buFont typeface="Arial"/>
              <a:buChar char="•"/>
            </a:pPr>
            <a:r>
              <a:rPr lang="en-US" sz="1500" dirty="0" err="1"/>
              <a:t>Siddiqui</a:t>
            </a:r>
            <a:r>
              <a:rPr lang="en-US" sz="1500" dirty="0"/>
              <a:t>, R. (2009). Modeling Gender Effects of Pakistan’s Trade Liberalization. </a:t>
            </a:r>
            <a:r>
              <a:rPr lang="en-US" sz="1500" i="1" dirty="0"/>
              <a:t>Feminist Economics</a:t>
            </a:r>
            <a:r>
              <a:rPr lang="en-US" sz="1500" dirty="0"/>
              <a:t>, </a:t>
            </a:r>
            <a:r>
              <a:rPr lang="en-US" sz="1500" i="1" dirty="0"/>
              <a:t>15</a:t>
            </a:r>
            <a:r>
              <a:rPr lang="en-US" sz="1500" dirty="0"/>
              <a:t>(3), 287–321.</a:t>
            </a:r>
            <a:endParaRPr lang="es-ES_tradnl" sz="1500" dirty="0"/>
          </a:p>
          <a:p>
            <a:pPr marL="285750" indent="-285750">
              <a:buFont typeface="Arial"/>
              <a:buChar char="•"/>
            </a:pPr>
            <a:r>
              <a:rPr lang="en-US" sz="1500" dirty="0" smtClean="0"/>
              <a:t>Terra</a:t>
            </a:r>
            <a:r>
              <a:rPr lang="en-US" sz="1500" dirty="0"/>
              <a:t>, M. I., </a:t>
            </a:r>
            <a:r>
              <a:rPr lang="en-US" sz="1500" dirty="0" err="1"/>
              <a:t>Bucheli</a:t>
            </a:r>
            <a:r>
              <a:rPr lang="en-US" sz="1500" dirty="0"/>
              <a:t>, M., &amp; </a:t>
            </a:r>
            <a:r>
              <a:rPr lang="en-US" sz="1500" dirty="0" err="1"/>
              <a:t>Estrades</a:t>
            </a:r>
            <a:r>
              <a:rPr lang="en-US" sz="1500" dirty="0"/>
              <a:t>, C. (2008). </a:t>
            </a:r>
            <a:r>
              <a:rPr lang="en-US" sz="1500" i="1" dirty="0"/>
              <a:t>Trade </a:t>
            </a:r>
            <a:r>
              <a:rPr lang="en-US" sz="1500" i="1" dirty="0" err="1"/>
              <a:t>Opennes</a:t>
            </a:r>
            <a:r>
              <a:rPr lang="en-US" sz="1500" i="1" dirty="0"/>
              <a:t> and Gender in Uruguay: a CGE Analysis</a:t>
            </a:r>
            <a:r>
              <a:rPr lang="en-US" sz="1500" dirty="0"/>
              <a:t>. Poverty and Economic Policy Research Network</a:t>
            </a:r>
            <a:r>
              <a:rPr lang="en-US" sz="1500" dirty="0" smtClean="0"/>
              <a:t>.</a:t>
            </a:r>
            <a:endParaRPr lang="en-US" sz="1500" dirty="0"/>
          </a:p>
          <a:p>
            <a:pPr marL="285750" indent="-285750">
              <a:buFont typeface="Arial"/>
              <a:buChar char="•"/>
            </a:pPr>
            <a:r>
              <a:rPr lang="en-US" sz="1500" dirty="0" smtClean="0"/>
              <a:t>Ruggeri</a:t>
            </a:r>
            <a:r>
              <a:rPr lang="en-US" sz="1500" dirty="0"/>
              <a:t>-</a:t>
            </a:r>
            <a:r>
              <a:rPr lang="en-US" sz="1500" dirty="0" err="1"/>
              <a:t>Laderchi</a:t>
            </a:r>
            <a:r>
              <a:rPr lang="en-US" sz="1500" dirty="0"/>
              <a:t>, C., Lofgren, H., &amp; </a:t>
            </a:r>
            <a:r>
              <a:rPr lang="en-US" sz="1500" dirty="0" err="1"/>
              <a:t>Abdula</a:t>
            </a:r>
            <a:r>
              <a:rPr lang="en-US" sz="1500" dirty="0"/>
              <a:t>, R. (2010). Addressing Gender Inequality in Ethiopia: Trends, Impacts and the Way Forward. In </a:t>
            </a:r>
            <a:r>
              <a:rPr lang="en-US" sz="1500" i="1" dirty="0"/>
              <a:t>Gender Disparities in Africa’s</a:t>
            </a:r>
            <a:r>
              <a:rPr lang="en-US" sz="1500" i="1" dirty="0" smtClean="0"/>
              <a:t> Labor </a:t>
            </a:r>
            <a:r>
              <a:rPr lang="en-US" sz="1500" i="1" dirty="0"/>
              <a:t>Market</a:t>
            </a:r>
            <a:r>
              <a:rPr lang="en-US" sz="1500" dirty="0"/>
              <a:t>. </a:t>
            </a:r>
            <a:r>
              <a:rPr lang="en-US" sz="1500" dirty="0" err="1" smtClean="0"/>
              <a:t>Agence</a:t>
            </a:r>
            <a:r>
              <a:rPr lang="en-US" sz="1500" dirty="0" smtClean="0"/>
              <a:t> </a:t>
            </a:r>
            <a:r>
              <a:rPr lang="en-US" sz="1500" dirty="0" err="1"/>
              <a:t>Française</a:t>
            </a:r>
            <a:r>
              <a:rPr lang="en-US" sz="1500" dirty="0"/>
              <a:t> de </a:t>
            </a:r>
            <a:r>
              <a:rPr lang="en-US" sz="1500" dirty="0" err="1"/>
              <a:t>Développement</a:t>
            </a:r>
            <a:r>
              <a:rPr lang="en-US" sz="1500" dirty="0"/>
              <a:t> and the World Bank.</a:t>
            </a:r>
            <a:endParaRPr lang="es-ES_tradnl" sz="1500" dirty="0"/>
          </a:p>
        </p:txBody>
      </p:sp>
    </p:spTree>
    <p:extLst>
      <p:ext uri="{BB962C8B-B14F-4D97-AF65-F5344CB8AC3E}">
        <p14:creationId xmlns:p14="http://schemas.microsoft.com/office/powerpoint/2010/main" val="2771202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457200" y="97697"/>
            <a:ext cx="8229600" cy="56663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dirty="0" err="1"/>
              <a:t>Estructura</a:t>
            </a:r>
            <a:r>
              <a:rPr lang="en-US" altLang="en-US" sz="3200" dirty="0"/>
              <a:t> de </a:t>
            </a:r>
            <a:r>
              <a:rPr lang="en-US" altLang="en-US" sz="3200" dirty="0" err="1"/>
              <a:t>modelos</a:t>
            </a:r>
            <a:r>
              <a:rPr lang="en-US" altLang="en-US" sz="3200" dirty="0"/>
              <a:t> </a:t>
            </a:r>
            <a:r>
              <a:rPr lang="en-US" altLang="en-US" sz="3200" dirty="0" smtClean="0"/>
              <a:t>EGC</a:t>
            </a:r>
            <a:endParaRPr lang="es-UY" sz="32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53505" y="789257"/>
            <a:ext cx="8753389" cy="480740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dirty="0" err="1" smtClean="0"/>
              <a:t>Agentes</a:t>
            </a:r>
            <a:r>
              <a:rPr lang="en-US" altLang="en-US" sz="20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 err="1" smtClean="0"/>
              <a:t>Productores</a:t>
            </a:r>
            <a:endParaRPr lang="en-US" altLang="en-US" sz="2000" dirty="0" smtClean="0"/>
          </a:p>
          <a:p>
            <a:pPr lvl="1">
              <a:lnSpc>
                <a:spcPct val="90000"/>
              </a:lnSpc>
            </a:pPr>
            <a:r>
              <a:rPr lang="en-US" altLang="en-US" sz="2000" dirty="0" err="1" smtClean="0"/>
              <a:t>Consumidores</a:t>
            </a:r>
            <a:endParaRPr lang="en-US" altLang="en-US" sz="2000" dirty="0" smtClean="0"/>
          </a:p>
          <a:p>
            <a:pPr lvl="1">
              <a:lnSpc>
                <a:spcPct val="90000"/>
              </a:lnSpc>
            </a:pPr>
            <a:r>
              <a:rPr lang="en-US" altLang="en-US" sz="2000" dirty="0" err="1" smtClean="0"/>
              <a:t>Otras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instituciones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domésticas</a:t>
            </a:r>
            <a:r>
              <a:rPr lang="en-US" altLang="en-US" sz="2000" dirty="0" smtClean="0"/>
              <a:t> (</a:t>
            </a:r>
            <a:r>
              <a:rPr lang="en-US" altLang="en-US" sz="2000" dirty="0" err="1" smtClean="0"/>
              <a:t>gobierno</a:t>
            </a:r>
            <a:r>
              <a:rPr lang="en-US" altLang="en-US" sz="2000" dirty="0" smtClean="0"/>
              <a:t>, ONGs)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 err="1" smtClean="0"/>
              <a:t>Agentes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externos</a:t>
            </a:r>
            <a:endParaRPr lang="en-US" altLang="en-US" sz="2000" dirty="0" smtClean="0"/>
          </a:p>
          <a:p>
            <a:pPr>
              <a:lnSpc>
                <a:spcPct val="90000"/>
              </a:lnSpc>
            </a:pPr>
            <a:r>
              <a:rPr lang="en-US" altLang="en-US" sz="2000" dirty="0" err="1" smtClean="0"/>
              <a:t>Motivación</a:t>
            </a:r>
            <a:endParaRPr lang="en-US" altLang="en-US" sz="2000" dirty="0" smtClean="0"/>
          </a:p>
          <a:p>
            <a:pPr lvl="1">
              <a:lnSpc>
                <a:spcPct val="90000"/>
              </a:lnSpc>
            </a:pPr>
            <a:r>
              <a:rPr lang="en-US" altLang="en-US" sz="2000" dirty="0" err="1" smtClean="0"/>
              <a:t>Maximización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beneficio</a:t>
            </a:r>
            <a:endParaRPr lang="en-US" altLang="en-US" sz="2000" dirty="0" smtClean="0"/>
          </a:p>
          <a:p>
            <a:pPr lvl="1">
              <a:lnSpc>
                <a:spcPct val="90000"/>
              </a:lnSpc>
            </a:pPr>
            <a:r>
              <a:rPr lang="en-US" altLang="en-US" sz="2000" dirty="0" err="1" smtClean="0"/>
              <a:t>Maximización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utilidad</a:t>
            </a:r>
            <a:r>
              <a:rPr lang="en-US" altLang="en-US" sz="2000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altLang="en-US" sz="2000" dirty="0" err="1" smtClean="0"/>
              <a:t>Instituciones</a:t>
            </a:r>
            <a:r>
              <a:rPr lang="en-US" altLang="en-US" sz="2000" dirty="0" smtClean="0"/>
              <a:t> y </a:t>
            </a:r>
            <a:r>
              <a:rPr lang="en-US" altLang="en-US" sz="2000" dirty="0" err="1" smtClean="0"/>
              <a:t>señales</a:t>
            </a:r>
            <a:r>
              <a:rPr lang="en-US" altLang="en-US" sz="2000" dirty="0" smtClean="0"/>
              <a:t>: </a:t>
            </a:r>
            <a:r>
              <a:rPr lang="en-US" altLang="en-US" sz="2000" dirty="0" err="1" smtClean="0"/>
              <a:t>mercados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competitivos</a:t>
            </a:r>
            <a:r>
              <a:rPr lang="en-US" altLang="en-US" sz="2000" dirty="0" smtClean="0"/>
              <a:t> y </a:t>
            </a:r>
            <a:r>
              <a:rPr lang="en-US" altLang="en-US" sz="2000" dirty="0" err="1" smtClean="0"/>
              <a:t>precios</a:t>
            </a:r>
            <a:endParaRPr lang="en-US" altLang="en-US" sz="2000" dirty="0" smtClean="0"/>
          </a:p>
          <a:p>
            <a:pPr>
              <a:lnSpc>
                <a:spcPct val="90000"/>
              </a:lnSpc>
            </a:pPr>
            <a:r>
              <a:rPr lang="en-US" altLang="en-US" sz="2000" dirty="0" err="1" smtClean="0"/>
              <a:t>Restricciones</a:t>
            </a:r>
            <a:endParaRPr lang="en-US" altLang="en-US" sz="2000" dirty="0" smtClean="0"/>
          </a:p>
          <a:p>
            <a:pPr lvl="1">
              <a:lnSpc>
                <a:spcPct val="90000"/>
              </a:lnSpc>
            </a:pPr>
            <a:r>
              <a:rPr lang="en-US" altLang="en-US" sz="2000" dirty="0" err="1" smtClean="0"/>
              <a:t>Tecnología</a:t>
            </a:r>
            <a:r>
              <a:rPr lang="en-US" altLang="en-US" sz="2000" dirty="0" smtClean="0"/>
              <a:t> de </a:t>
            </a:r>
            <a:r>
              <a:rPr lang="en-US" altLang="en-US" sz="2000" dirty="0" err="1" smtClean="0"/>
              <a:t>producción</a:t>
            </a:r>
            <a:endParaRPr lang="en-US" altLang="en-US" sz="2000" dirty="0" smtClean="0"/>
          </a:p>
          <a:p>
            <a:pPr lvl="1">
              <a:lnSpc>
                <a:spcPct val="90000"/>
              </a:lnSpc>
            </a:pPr>
            <a:r>
              <a:rPr lang="en-US" altLang="en-US" sz="2000" dirty="0" err="1" smtClean="0"/>
              <a:t>Dotaciones</a:t>
            </a:r>
            <a:r>
              <a:rPr lang="en-US" altLang="en-US" sz="2000" dirty="0" smtClean="0"/>
              <a:t> de </a:t>
            </a:r>
            <a:r>
              <a:rPr lang="en-US" altLang="en-US" sz="2000" dirty="0" err="1" smtClean="0"/>
              <a:t>factores</a:t>
            </a:r>
            <a:endParaRPr lang="en-US" altLang="en-US" sz="2000" dirty="0" smtClean="0"/>
          </a:p>
          <a:p>
            <a:r>
              <a:rPr lang="en-US" altLang="en-US" sz="2000" dirty="0" err="1" smtClean="0"/>
              <a:t>Condiciones</a:t>
            </a:r>
            <a:r>
              <a:rPr lang="en-US" altLang="en-US" sz="2000" dirty="0" smtClean="0"/>
              <a:t> de </a:t>
            </a:r>
            <a:r>
              <a:rPr lang="en-US" altLang="en-US" sz="2000" dirty="0" err="1" smtClean="0"/>
              <a:t>equilibrio</a:t>
            </a:r>
            <a:r>
              <a:rPr lang="en-US" altLang="en-US" sz="2000" dirty="0" smtClean="0"/>
              <a:t>  </a:t>
            </a:r>
          </a:p>
          <a:p>
            <a:pPr lvl="1"/>
            <a:r>
              <a:rPr lang="en-US" altLang="en-US" sz="2000" dirty="0" smtClean="0"/>
              <a:t>Balance </a:t>
            </a:r>
            <a:r>
              <a:rPr lang="en-US" altLang="en-US" sz="2000" dirty="0" err="1" smtClean="0"/>
              <a:t>oferta</a:t>
            </a:r>
            <a:r>
              <a:rPr lang="en-US" altLang="en-US" sz="2000" dirty="0" smtClean="0"/>
              <a:t> – </a:t>
            </a:r>
            <a:r>
              <a:rPr lang="en-US" altLang="en-US" sz="2000" dirty="0" err="1" smtClean="0"/>
              <a:t>demanda</a:t>
            </a:r>
            <a:r>
              <a:rPr lang="en-US" altLang="en-US" sz="2000" dirty="0" smtClean="0"/>
              <a:t> en </a:t>
            </a:r>
            <a:r>
              <a:rPr lang="en-US" altLang="en-US" sz="2000" dirty="0" err="1" smtClean="0"/>
              <a:t>todos</a:t>
            </a:r>
            <a:r>
              <a:rPr lang="en-US" altLang="en-US" sz="2000" dirty="0" smtClean="0"/>
              <a:t> los </a:t>
            </a:r>
            <a:r>
              <a:rPr lang="en-US" altLang="en-US" sz="2000" dirty="0" err="1" smtClean="0"/>
              <a:t>mercados</a:t>
            </a:r>
            <a:r>
              <a:rPr lang="en-US" altLang="en-US" sz="2000" dirty="0" smtClean="0"/>
              <a:t> </a:t>
            </a:r>
          </a:p>
          <a:p>
            <a:pPr lvl="1"/>
            <a:r>
              <a:rPr lang="en-US" altLang="en-US" sz="2000" dirty="0" smtClean="0"/>
              <a:t>Balances </a:t>
            </a:r>
            <a:r>
              <a:rPr lang="en-US" altLang="en-US" sz="2000" dirty="0" err="1" smtClean="0"/>
              <a:t>macroeconómicos</a:t>
            </a:r>
            <a:r>
              <a:rPr lang="en-US" altLang="en-US" sz="2000" dirty="0" smtClean="0"/>
              <a:t> (balance </a:t>
            </a:r>
            <a:r>
              <a:rPr lang="en-US" altLang="en-US" sz="2000" dirty="0" err="1" smtClean="0"/>
              <a:t>comercial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ahorro-inversión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gobierno</a:t>
            </a:r>
            <a:r>
              <a:rPr lang="en-US" altLang="en-US" sz="2000" dirty="0" smtClean="0"/>
              <a:t>)</a:t>
            </a:r>
          </a:p>
          <a:p>
            <a:pPr>
              <a:lnSpc>
                <a:spcPct val="90000"/>
              </a:lnSpc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4795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251519" y="813247"/>
            <a:ext cx="8595937" cy="60001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000" dirty="0" smtClean="0"/>
              <a:t>Al resolver un modelo EGC, se busca un vector de precios que lleven al equilibrio en los diferentes mercados</a:t>
            </a:r>
          </a:p>
          <a:p>
            <a:r>
              <a:rPr lang="es-UY" sz="2000" dirty="0" smtClean="0"/>
              <a:t>Tres condiciones de los modelos EGC determinan el equilibrio en la economía: </a:t>
            </a:r>
          </a:p>
          <a:p>
            <a:pPr lvl="1"/>
            <a:r>
              <a:rPr lang="es-UY" sz="1800" dirty="0" smtClean="0"/>
              <a:t>Beneficios nulos</a:t>
            </a:r>
          </a:p>
          <a:p>
            <a:pPr lvl="1"/>
            <a:r>
              <a:rPr lang="es-UY" sz="1800" dirty="0" smtClean="0"/>
              <a:t>Equilibrio de mercados</a:t>
            </a:r>
          </a:p>
          <a:p>
            <a:pPr lvl="1"/>
            <a:r>
              <a:rPr lang="es-UY" sz="1800" dirty="0" smtClean="0"/>
              <a:t>Igualdad gasto - ingreso</a:t>
            </a:r>
          </a:p>
          <a:p>
            <a:r>
              <a:rPr lang="es-UY" sz="2000" dirty="0" smtClean="0"/>
              <a:t>Hay una conservación del valor y del producto en el esquema circular de la economía</a:t>
            </a:r>
          </a:p>
          <a:p>
            <a:pPr lvl="1"/>
            <a:r>
              <a:rPr lang="es-UY" sz="1800" dirty="0" smtClean="0"/>
              <a:t>Conservación de producto: la cantidad de bienes o factores en la economía tienen que ser absorbidos por los diferentes agentes en el modelo (no pueden aparecer o desaparecer mágicamente)</a:t>
            </a:r>
          </a:p>
          <a:p>
            <a:pPr lvl="1"/>
            <a:r>
              <a:rPr lang="es-UY" sz="1800" dirty="0" smtClean="0"/>
              <a:t>Conservación del valor: balance ingreso-gasto para cada agente de la economía. El balance se asegura con retornos constantes a escala y mercados competitivos, a través de la condición de beneficios nulos.</a:t>
            </a:r>
          </a:p>
          <a:p>
            <a:r>
              <a:rPr lang="es-UY" sz="2000" dirty="0" smtClean="0"/>
              <a:t>Los modelos EGC pueden resolverse en términos reales, sin modelar los flujos financieros en forma explícita.</a:t>
            </a:r>
            <a:endParaRPr lang="es-UY" sz="2000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107157"/>
            <a:ext cx="8229600" cy="70609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200" dirty="0" smtClean="0"/>
              <a:t>Determinación del equilibrio</a:t>
            </a: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1578884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395535" y="1325892"/>
            <a:ext cx="8451921" cy="52714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100" dirty="0" smtClean="0"/>
              <a:t>Matemáticamente, los modelos necesitan un “cierre”, dado que el número de variables endógenas y el número de ecuaciones independientes deben coincidir. </a:t>
            </a:r>
          </a:p>
          <a:p>
            <a:r>
              <a:rPr lang="es-UY" sz="2100" dirty="0" smtClean="0"/>
              <a:t>Al elegir reglas de cierre, se eligen las condiciones de equilibrio frente al set de identidades.</a:t>
            </a:r>
          </a:p>
          <a:p>
            <a:r>
              <a:rPr lang="es-UY" sz="2100" dirty="0" smtClean="0"/>
              <a:t>Se determinan cuáles variables son endógenas y cuáles son exógenas</a:t>
            </a:r>
            <a:r>
              <a:rPr lang="es-UY" sz="2100" dirty="0" smtClean="0"/>
              <a:t>.</a:t>
            </a:r>
          </a:p>
          <a:p>
            <a:r>
              <a:rPr lang="es-UY" sz="2100" dirty="0" smtClean="0"/>
              <a:t>Cierres del modelo: ahorro- inversi</a:t>
            </a:r>
            <a:r>
              <a:rPr lang="es-UY" sz="2100" dirty="0" smtClean="0"/>
              <a:t>ón; sector externo; gobierno; mercado de trabajo</a:t>
            </a:r>
            <a:endParaRPr lang="es-UY" sz="2100" dirty="0" smtClean="0"/>
          </a:p>
          <a:p>
            <a:r>
              <a:rPr lang="es-UY" sz="2100" dirty="0" smtClean="0"/>
              <a:t>En </a:t>
            </a:r>
            <a:r>
              <a:rPr lang="es-UY" sz="2100" dirty="0"/>
              <a:t>un modelo EGC, los precios están expresados en términos relativos, en relación a un precio que se fija como numerario. </a:t>
            </a:r>
          </a:p>
          <a:p>
            <a:endParaRPr lang="es-UY" sz="2100" dirty="0" smtClean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67544" y="260648"/>
            <a:ext cx="8064896" cy="72008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200" smtClean="0"/>
              <a:t>Reglas de cierre</a:t>
            </a: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1314609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247415" y="1437546"/>
            <a:ext cx="8544020" cy="47152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400" dirty="0" smtClean="0"/>
              <a:t>En un modelo EGC, los precios están expresados en términos relativos, en relación a un precio que se fija como numerario. </a:t>
            </a:r>
          </a:p>
          <a:p>
            <a:r>
              <a:rPr lang="es-UY" sz="2400" dirty="0" smtClean="0"/>
              <a:t>Al fijar un precio como numerario, eliminamos una variable endógena del modelo, por lo que el modelo no queda cuadrado.</a:t>
            </a:r>
          </a:p>
          <a:p>
            <a:endParaRPr lang="es-UY" sz="2400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428162"/>
            <a:ext cx="8147248" cy="63408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200" dirty="0" smtClean="0"/>
              <a:t>Numerario y homogeneidad en precios</a:t>
            </a: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360301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323528" y="1270153"/>
            <a:ext cx="8280920" cy="525519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800" dirty="0" smtClean="0"/>
              <a:t>La producción de la economía la llevan a cabo firmas que maximizan sus beneficios (o minimizan costos), sujetas a la tecnología de producción y a los recursos disponibles. </a:t>
            </a:r>
          </a:p>
          <a:p>
            <a:r>
              <a:rPr lang="es-UY" sz="2800" dirty="0" smtClean="0"/>
              <a:t>En general, se asumen mercados competitivos y funciones de producción con retornos constantes a escala.</a:t>
            </a:r>
          </a:p>
          <a:p>
            <a:pPr lvl="1"/>
            <a:endParaRPr lang="es-UY" sz="2400" dirty="0" smtClean="0"/>
          </a:p>
          <a:p>
            <a:pPr marL="0" indent="0">
              <a:buFont typeface="Arial"/>
              <a:buNone/>
            </a:pPr>
            <a:endParaRPr lang="es-UY" sz="2800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8147248" cy="63408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200" dirty="0" smtClean="0"/>
              <a:t>Oferta de bienes</a:t>
            </a: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2832946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313390" y="1032800"/>
            <a:ext cx="8507081" cy="5492544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800" dirty="0" smtClean="0"/>
              <a:t>Tecnología de producción: funciones de producción de tipo Leontief, Cobb-Douglas, CES, CET</a:t>
            </a:r>
          </a:p>
          <a:p>
            <a:r>
              <a:rPr lang="es-UY" sz="2800" dirty="0" smtClean="0"/>
              <a:t>Combinación y sustitución entre insumos intermedios y valor agregado, y entre diferentes factores de producción.</a:t>
            </a:r>
          </a:p>
          <a:p>
            <a:r>
              <a:rPr lang="es-ES" sz="2800" dirty="0" smtClean="0"/>
              <a:t>Funciones de producción anidadas: Se asumen diferentes funciones de producción para combinar los diferentes componentes de insumos intermedios y de valor agregado.</a:t>
            </a:r>
          </a:p>
          <a:p>
            <a:pPr lvl="1"/>
            <a:r>
              <a:rPr lang="es-ES" sz="2400" dirty="0" smtClean="0"/>
              <a:t>Deben aplicarse cuando la tecnología de producción de los diferentes procesos de producción es muy diferente.</a:t>
            </a:r>
          </a:p>
          <a:p>
            <a:pPr lvl="1"/>
            <a:r>
              <a:rPr lang="es-ES" sz="2400" dirty="0" smtClean="0"/>
              <a:t>Esto hace que la forma en que se combinan los insumos intermedios sea independiente de la forma en que se combinan los componentes del valor agregado.</a:t>
            </a:r>
            <a:endParaRPr lang="es-UY" dirty="0" smtClean="0"/>
          </a:p>
          <a:p>
            <a:pPr marL="457200" lvl="1" indent="0">
              <a:buFont typeface="Arial"/>
              <a:buNone/>
            </a:pPr>
            <a:endParaRPr lang="es-UY" dirty="0" smtClean="0"/>
          </a:p>
          <a:p>
            <a:pPr lvl="1">
              <a:buFont typeface="Arial"/>
              <a:buChar char="•"/>
            </a:pPr>
            <a:endParaRPr lang="es-UY" dirty="0" smtClean="0"/>
          </a:p>
          <a:p>
            <a:endParaRPr lang="es-UY" sz="4000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600" dirty="0" smtClean="0"/>
              <a:t>Tecnología de producción</a:t>
            </a:r>
            <a:endParaRPr lang="es-UY" sz="3600" dirty="0"/>
          </a:p>
        </p:txBody>
      </p:sp>
    </p:spTree>
    <p:extLst>
      <p:ext uri="{BB962C8B-B14F-4D97-AF65-F5344CB8AC3E}">
        <p14:creationId xmlns:p14="http://schemas.microsoft.com/office/powerpoint/2010/main" val="1738520921"/>
      </p:ext>
    </p:extLst>
  </p:cSld>
  <p:clrMapOvr>
    <a:masterClrMapping/>
  </p:clrMapOvr>
</p:sld>
</file>

<file path=ppt/theme/theme1.xml><?xml version="1.0" encoding="utf-8"?>
<a:theme xmlns:a="http://schemas.openxmlformats.org/drawingml/2006/main" name="ESTILO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STILO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1705</TotalTime>
  <Words>2404</Words>
  <Application>Microsoft Macintosh PowerPoint</Application>
  <PresentationFormat>Presentación en pantalla (4:3)</PresentationFormat>
  <Paragraphs>186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38</vt:i4>
      </vt:variant>
    </vt:vector>
  </HeadingPairs>
  <TitlesOfParts>
    <vt:vector size="40" baseType="lpstr">
      <vt:lpstr>ESTILO 1</vt:lpstr>
      <vt:lpstr>ESTILO 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Simulación de shocks</vt:lpstr>
      <vt:lpstr>Análisis de resultados</vt:lpstr>
      <vt:lpstr>Resultados macroeconómicos y meso</vt:lpstr>
      <vt:lpstr>Análisis de bienestar</vt:lpstr>
      <vt:lpstr>Presentación de PowerPoint</vt:lpstr>
      <vt:lpstr>Intensidad en el uso de factores y balance comercial por sector de actividad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carmen</cp:lastModifiedBy>
  <cp:revision>55</cp:revision>
  <dcterms:created xsi:type="dcterms:W3CDTF">2019-05-21T04:55:41Z</dcterms:created>
  <dcterms:modified xsi:type="dcterms:W3CDTF">2019-07-16T01:59:44Z</dcterms:modified>
</cp:coreProperties>
</file>