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60" r:id="rId4"/>
    <p:sldId id="259" r:id="rId5"/>
    <p:sldId id="261" r:id="rId6"/>
    <p:sldId id="262" r:id="rId7"/>
    <p:sldId id="264" r:id="rId8"/>
    <p:sldId id="265" r:id="rId9"/>
    <p:sldId id="266" r:id="rId10"/>
    <p:sldId id="267" r:id="rId11"/>
    <p:sldId id="269" r:id="rId12"/>
    <p:sldId id="272" r:id="rId13"/>
    <p:sldId id="270" r:id="rId14"/>
    <p:sldId id="273" r:id="rId15"/>
    <p:sldId id="281" r:id="rId16"/>
    <p:sldId id="282" r:id="rId17"/>
    <p:sldId id="285" r:id="rId18"/>
    <p:sldId id="283" r:id="rId19"/>
    <p:sldId id="286" r:id="rId20"/>
    <p:sldId id="287" r:id="rId21"/>
    <p:sldId id="284" r:id="rId22"/>
    <p:sldId id="288" r:id="rId23"/>
    <p:sldId id="289" r:id="rId24"/>
    <p:sldId id="290" r:id="rId25"/>
    <p:sldId id="291" r:id="rId26"/>
    <p:sldId id="280" r:id="rId27"/>
    <p:sldId id="276" r:id="rId28"/>
    <p:sldId id="279" r:id="rId29"/>
    <p:sldId id="292" r:id="rId30"/>
    <p:sldId id="277" r:id="rId31"/>
    <p:sldId id="294" r:id="rId32"/>
    <p:sldId id="293" r:id="rId33"/>
    <p:sldId id="268" r:id="rId3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1" d="100"/>
          <a:sy n="91" d="100"/>
        </p:scale>
        <p:origin x="-1584"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55B2D2B8-4C8F-2C4B-950B-CFC42B89ED17}" type="datetimeFigureOut">
              <a:rPr lang="es-ES" smtClean="0"/>
              <a:t>7/17/19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E73A67B-E2E4-AC4A-AB9F-22A72D63BDB9}" type="slidenum">
              <a:rPr lang="es-ES" smtClean="0"/>
              <a:t>‹Nr.›</a:t>
            </a:fld>
            <a:endParaRPr lang="es-ES"/>
          </a:p>
        </p:txBody>
      </p:sp>
    </p:spTree>
    <p:extLst>
      <p:ext uri="{BB962C8B-B14F-4D97-AF65-F5344CB8AC3E}">
        <p14:creationId xmlns:p14="http://schemas.microsoft.com/office/powerpoint/2010/main" val="1195965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5B2D2B8-4C8F-2C4B-950B-CFC42B89ED17}" type="datetimeFigureOut">
              <a:rPr lang="es-ES" smtClean="0"/>
              <a:t>7/17/19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E73A67B-E2E4-AC4A-AB9F-22A72D63BDB9}" type="slidenum">
              <a:rPr lang="es-ES" smtClean="0"/>
              <a:t>‹Nr.›</a:t>
            </a:fld>
            <a:endParaRPr lang="es-ES"/>
          </a:p>
        </p:txBody>
      </p:sp>
    </p:spTree>
    <p:extLst>
      <p:ext uri="{BB962C8B-B14F-4D97-AF65-F5344CB8AC3E}">
        <p14:creationId xmlns:p14="http://schemas.microsoft.com/office/powerpoint/2010/main" val="3612260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5B2D2B8-4C8F-2C4B-950B-CFC42B89ED17}" type="datetimeFigureOut">
              <a:rPr lang="es-ES" smtClean="0"/>
              <a:t>7/17/19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E73A67B-E2E4-AC4A-AB9F-22A72D63BDB9}" type="slidenum">
              <a:rPr lang="es-ES" smtClean="0"/>
              <a:t>‹Nr.›</a:t>
            </a:fld>
            <a:endParaRPr lang="es-ES"/>
          </a:p>
        </p:txBody>
      </p:sp>
    </p:spTree>
    <p:extLst>
      <p:ext uri="{BB962C8B-B14F-4D97-AF65-F5344CB8AC3E}">
        <p14:creationId xmlns:p14="http://schemas.microsoft.com/office/powerpoint/2010/main" val="2743449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pic>
        <p:nvPicPr>
          <p:cNvPr id="7" name="Imagen 6" descr="PPT-0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143562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Diseño personalizado">
    <p:spTree>
      <p:nvGrpSpPr>
        <p:cNvPr id="1" name=""/>
        <p:cNvGrpSpPr/>
        <p:nvPr/>
      </p:nvGrpSpPr>
      <p:grpSpPr>
        <a:xfrm>
          <a:off x="0" y="0"/>
          <a:ext cx="0" cy="0"/>
          <a:chOff x="0" y="0"/>
          <a:chExt cx="0" cy="0"/>
        </a:xfrm>
      </p:grpSpPr>
      <p:pic>
        <p:nvPicPr>
          <p:cNvPr id="2" name="Imagen 1" descr="PPT-1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362177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8_Diseño personalizado">
    <p:spTree>
      <p:nvGrpSpPr>
        <p:cNvPr id="1" name=""/>
        <p:cNvGrpSpPr/>
        <p:nvPr/>
      </p:nvGrpSpPr>
      <p:grpSpPr>
        <a:xfrm>
          <a:off x="0" y="0"/>
          <a:ext cx="0" cy="0"/>
          <a:chOff x="0" y="0"/>
          <a:chExt cx="0" cy="0"/>
        </a:xfrm>
      </p:grpSpPr>
      <p:pic>
        <p:nvPicPr>
          <p:cNvPr id="2" name="Imagen 1" descr="PPT-1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11808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5B2D2B8-4C8F-2C4B-950B-CFC42B89ED17}" type="datetimeFigureOut">
              <a:rPr lang="es-ES" smtClean="0"/>
              <a:t>7/17/19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E73A67B-E2E4-AC4A-AB9F-22A72D63BDB9}" type="slidenum">
              <a:rPr lang="es-ES" smtClean="0"/>
              <a:t>‹Nr.›</a:t>
            </a:fld>
            <a:endParaRPr lang="es-ES"/>
          </a:p>
        </p:txBody>
      </p:sp>
    </p:spTree>
    <p:extLst>
      <p:ext uri="{BB962C8B-B14F-4D97-AF65-F5344CB8AC3E}">
        <p14:creationId xmlns:p14="http://schemas.microsoft.com/office/powerpoint/2010/main" val="334099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55B2D2B8-4C8F-2C4B-950B-CFC42B89ED17}" type="datetimeFigureOut">
              <a:rPr lang="es-ES" smtClean="0"/>
              <a:t>7/17/19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AE73A67B-E2E4-AC4A-AB9F-22A72D63BDB9}" type="slidenum">
              <a:rPr lang="es-ES" smtClean="0"/>
              <a:t>‹Nr.›</a:t>
            </a:fld>
            <a:endParaRPr lang="es-ES"/>
          </a:p>
        </p:txBody>
      </p:sp>
    </p:spTree>
    <p:extLst>
      <p:ext uri="{BB962C8B-B14F-4D97-AF65-F5344CB8AC3E}">
        <p14:creationId xmlns:p14="http://schemas.microsoft.com/office/powerpoint/2010/main" val="2240239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55B2D2B8-4C8F-2C4B-950B-CFC42B89ED17}" type="datetimeFigureOut">
              <a:rPr lang="es-ES" smtClean="0"/>
              <a:t>7/17/19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E73A67B-E2E4-AC4A-AB9F-22A72D63BDB9}" type="slidenum">
              <a:rPr lang="es-ES" smtClean="0"/>
              <a:t>‹Nr.›</a:t>
            </a:fld>
            <a:endParaRPr lang="es-ES"/>
          </a:p>
        </p:txBody>
      </p:sp>
    </p:spTree>
    <p:extLst>
      <p:ext uri="{BB962C8B-B14F-4D97-AF65-F5344CB8AC3E}">
        <p14:creationId xmlns:p14="http://schemas.microsoft.com/office/powerpoint/2010/main" val="602968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55B2D2B8-4C8F-2C4B-950B-CFC42B89ED17}" type="datetimeFigureOut">
              <a:rPr lang="es-ES" smtClean="0"/>
              <a:t>7/17/19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AE73A67B-E2E4-AC4A-AB9F-22A72D63BDB9}" type="slidenum">
              <a:rPr lang="es-ES" smtClean="0"/>
              <a:t>‹Nr.›</a:t>
            </a:fld>
            <a:endParaRPr lang="es-ES"/>
          </a:p>
        </p:txBody>
      </p:sp>
    </p:spTree>
    <p:extLst>
      <p:ext uri="{BB962C8B-B14F-4D97-AF65-F5344CB8AC3E}">
        <p14:creationId xmlns:p14="http://schemas.microsoft.com/office/powerpoint/2010/main" val="668925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55B2D2B8-4C8F-2C4B-950B-CFC42B89ED17}" type="datetimeFigureOut">
              <a:rPr lang="es-ES" smtClean="0"/>
              <a:t>7/17/19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AE73A67B-E2E4-AC4A-AB9F-22A72D63BDB9}" type="slidenum">
              <a:rPr lang="es-ES" smtClean="0"/>
              <a:t>‹Nr.›</a:t>
            </a:fld>
            <a:endParaRPr lang="es-ES"/>
          </a:p>
        </p:txBody>
      </p:sp>
    </p:spTree>
    <p:extLst>
      <p:ext uri="{BB962C8B-B14F-4D97-AF65-F5344CB8AC3E}">
        <p14:creationId xmlns:p14="http://schemas.microsoft.com/office/powerpoint/2010/main" val="1828278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5B2D2B8-4C8F-2C4B-950B-CFC42B89ED17}" type="datetimeFigureOut">
              <a:rPr lang="es-ES" smtClean="0"/>
              <a:t>7/17/19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AE73A67B-E2E4-AC4A-AB9F-22A72D63BDB9}" type="slidenum">
              <a:rPr lang="es-ES" smtClean="0"/>
              <a:t>‹Nr.›</a:t>
            </a:fld>
            <a:endParaRPr lang="es-ES"/>
          </a:p>
        </p:txBody>
      </p:sp>
    </p:spTree>
    <p:extLst>
      <p:ext uri="{BB962C8B-B14F-4D97-AF65-F5344CB8AC3E}">
        <p14:creationId xmlns:p14="http://schemas.microsoft.com/office/powerpoint/2010/main" val="2250226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55B2D2B8-4C8F-2C4B-950B-CFC42B89ED17}" type="datetimeFigureOut">
              <a:rPr lang="es-ES" smtClean="0"/>
              <a:t>7/17/19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E73A67B-E2E4-AC4A-AB9F-22A72D63BDB9}" type="slidenum">
              <a:rPr lang="es-ES" smtClean="0"/>
              <a:t>‹Nr.›</a:t>
            </a:fld>
            <a:endParaRPr lang="es-ES"/>
          </a:p>
        </p:txBody>
      </p:sp>
    </p:spTree>
    <p:extLst>
      <p:ext uri="{BB962C8B-B14F-4D97-AF65-F5344CB8AC3E}">
        <p14:creationId xmlns:p14="http://schemas.microsoft.com/office/powerpoint/2010/main" val="1136749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55B2D2B8-4C8F-2C4B-950B-CFC42B89ED17}" type="datetimeFigureOut">
              <a:rPr lang="es-ES" smtClean="0"/>
              <a:t>7/17/19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AE73A67B-E2E4-AC4A-AB9F-22A72D63BDB9}" type="slidenum">
              <a:rPr lang="es-ES" smtClean="0"/>
              <a:t>‹Nr.›</a:t>
            </a:fld>
            <a:endParaRPr lang="es-ES"/>
          </a:p>
        </p:txBody>
      </p:sp>
    </p:spTree>
    <p:extLst>
      <p:ext uri="{BB962C8B-B14F-4D97-AF65-F5344CB8AC3E}">
        <p14:creationId xmlns:p14="http://schemas.microsoft.com/office/powerpoint/2010/main" val="20705878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B2D2B8-4C8F-2C4B-950B-CFC42B89ED17}" type="datetimeFigureOut">
              <a:rPr lang="es-ES" smtClean="0"/>
              <a:t>7/17/19</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73A67B-E2E4-AC4A-AB9F-22A72D63BDB9}" type="slidenum">
              <a:rPr lang="es-ES" smtClean="0"/>
              <a:t>‹Nr.›</a:t>
            </a:fld>
            <a:endParaRPr lang="es-ES"/>
          </a:p>
        </p:txBody>
      </p:sp>
    </p:spTree>
    <p:extLst>
      <p:ext uri="{BB962C8B-B14F-4D97-AF65-F5344CB8AC3E}">
        <p14:creationId xmlns:p14="http://schemas.microsoft.com/office/powerpoint/2010/main" val="36804212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056037" y="2442455"/>
            <a:ext cx="6964139" cy="2985433"/>
          </a:xfrm>
          <a:prstGeom prst="rect">
            <a:avLst/>
          </a:prstGeom>
          <a:noFill/>
        </p:spPr>
        <p:txBody>
          <a:bodyPr wrap="square" rtlCol="0">
            <a:spAutoFit/>
          </a:bodyPr>
          <a:lstStyle/>
          <a:p>
            <a:pPr algn="ctr"/>
            <a:r>
              <a:rPr lang="es-UY" sz="2800" dirty="0" smtClean="0"/>
              <a:t>Género, finanzas internacionales y crisis económica</a:t>
            </a:r>
          </a:p>
          <a:p>
            <a:pPr algn="ctr"/>
            <a:endParaRPr lang="es-UY" sz="2800" dirty="0"/>
          </a:p>
          <a:p>
            <a:pPr algn="ctr"/>
            <a:r>
              <a:rPr lang="es-UY" sz="2800" dirty="0" smtClean="0"/>
              <a:t>Carmen Estrades</a:t>
            </a:r>
          </a:p>
          <a:p>
            <a:pPr algn="ctr"/>
            <a:endParaRPr lang="es-UY" sz="2800" dirty="0" smtClean="0"/>
          </a:p>
          <a:p>
            <a:pPr algn="ctr"/>
            <a:r>
              <a:rPr lang="es-UY" sz="2000" dirty="0" smtClean="0"/>
              <a:t>Bogotá 17 de julio de 2019</a:t>
            </a:r>
            <a:endParaRPr lang="es-UY" sz="2000" dirty="0"/>
          </a:p>
          <a:p>
            <a:pPr algn="ctr"/>
            <a:endParaRPr lang="es-ES" sz="2800" dirty="0"/>
          </a:p>
        </p:txBody>
      </p:sp>
    </p:spTree>
    <p:extLst>
      <p:ext uri="{BB962C8B-B14F-4D97-AF65-F5344CB8AC3E}">
        <p14:creationId xmlns:p14="http://schemas.microsoft.com/office/powerpoint/2010/main" val="341152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203584"/>
            <a:ext cx="7431005" cy="646331"/>
          </a:xfrm>
          <a:prstGeom prst="rect">
            <a:avLst/>
          </a:prstGeom>
          <a:noFill/>
        </p:spPr>
        <p:txBody>
          <a:bodyPr wrap="square" rtlCol="0">
            <a:spAutoFit/>
          </a:bodyPr>
          <a:lstStyle/>
          <a:p>
            <a:pPr algn="ctr"/>
            <a:r>
              <a:rPr lang="es-ES" sz="3600" dirty="0" smtClean="0"/>
              <a:t>Esfera reproductiva</a:t>
            </a:r>
            <a:endParaRPr lang="es-ES" sz="3600" dirty="0"/>
          </a:p>
        </p:txBody>
      </p:sp>
      <p:sp>
        <p:nvSpPr>
          <p:cNvPr id="3" name="CuadroTexto 2"/>
          <p:cNvSpPr txBox="1"/>
          <p:nvPr/>
        </p:nvSpPr>
        <p:spPr>
          <a:xfrm>
            <a:off x="542290" y="1174942"/>
            <a:ext cx="8376945" cy="4832092"/>
          </a:xfrm>
          <a:prstGeom prst="rect">
            <a:avLst/>
          </a:prstGeom>
          <a:noFill/>
        </p:spPr>
        <p:txBody>
          <a:bodyPr wrap="square" rtlCol="0">
            <a:spAutoFit/>
          </a:bodyPr>
          <a:lstStyle/>
          <a:p>
            <a:pPr marL="342900" indent="-342900">
              <a:buFont typeface="Arial"/>
              <a:buChar char="•"/>
            </a:pPr>
            <a:r>
              <a:rPr lang="es-ES" sz="2200" dirty="0" smtClean="0"/>
              <a:t>El canal de trasmisión más directo de la crisis a la esfera reproductiva es la caída de las remesas y un posible retorno de migrantes. </a:t>
            </a:r>
          </a:p>
          <a:p>
            <a:pPr marL="342900" indent="-342900">
              <a:buFont typeface="Arial"/>
              <a:buChar char="•"/>
            </a:pPr>
            <a:r>
              <a:rPr lang="es-ES" sz="2200" dirty="0" smtClean="0"/>
              <a:t>La caída de los ingresos de los hogares pueden tener impactos sobre la salud y la educación de los miembros del hogar. </a:t>
            </a:r>
          </a:p>
          <a:p>
            <a:pPr marL="342900" indent="-342900">
              <a:buFont typeface="Arial"/>
              <a:buChar char="•"/>
            </a:pPr>
            <a:r>
              <a:rPr lang="es-ES" sz="2200" dirty="0" smtClean="0"/>
              <a:t>Las mujeres pueden aumentar la carga de trabajo en el hogar para compensar la caída del ingreso. </a:t>
            </a:r>
          </a:p>
          <a:p>
            <a:pPr marL="342900" indent="-342900">
              <a:buFont typeface="Arial"/>
              <a:buChar char="•"/>
            </a:pPr>
            <a:r>
              <a:rPr lang="es-ES" sz="2200" dirty="0" smtClean="0"/>
              <a:t>La pérdida de empleo de los hombres puede tener un efecto negativo en sociedades donde se considera que el hombre es el principal proveedor; pero también puede contribuir a cambios en la distribución de tareas de cuidado en el hogar. </a:t>
            </a:r>
          </a:p>
          <a:p>
            <a:pPr marL="342900" indent="-342900">
              <a:buFont typeface="Arial"/>
              <a:buChar char="•"/>
            </a:pPr>
            <a:r>
              <a:rPr lang="es-ES" sz="2200" dirty="0" smtClean="0"/>
              <a:t>Las políticas públicas pueden contribuir a reforzar los roles de género o a atenuarlos.</a:t>
            </a:r>
          </a:p>
          <a:p>
            <a:pPr marL="342900" indent="-342900">
              <a:buFont typeface="Arial"/>
              <a:buChar char="•"/>
            </a:pPr>
            <a:r>
              <a:rPr lang="es-ES" sz="2200" dirty="0" smtClean="0"/>
              <a:t>Los recortes en gasto público también tienen un impacto en la esfera reproductiva.</a:t>
            </a:r>
            <a:endParaRPr lang="es-ES" sz="2200" dirty="0"/>
          </a:p>
        </p:txBody>
      </p:sp>
    </p:spTree>
    <p:extLst>
      <p:ext uri="{BB962C8B-B14F-4D97-AF65-F5344CB8AC3E}">
        <p14:creationId xmlns:p14="http://schemas.microsoft.com/office/powerpoint/2010/main" val="1995379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646331"/>
          </a:xfrm>
          <a:prstGeom prst="rect">
            <a:avLst/>
          </a:prstGeom>
          <a:noFill/>
        </p:spPr>
        <p:txBody>
          <a:bodyPr wrap="square" rtlCol="0">
            <a:spAutoFit/>
          </a:bodyPr>
          <a:lstStyle/>
          <a:p>
            <a:pPr algn="ctr"/>
            <a:r>
              <a:rPr lang="es-ES" sz="3600" dirty="0" smtClean="0"/>
              <a:t>Transformación de normas de género </a:t>
            </a:r>
            <a:endParaRPr lang="es-ES" sz="3600" dirty="0"/>
          </a:p>
        </p:txBody>
      </p:sp>
      <p:sp>
        <p:nvSpPr>
          <p:cNvPr id="3" name="CuadroTexto 2"/>
          <p:cNvSpPr txBox="1"/>
          <p:nvPr/>
        </p:nvSpPr>
        <p:spPr>
          <a:xfrm>
            <a:off x="460733" y="1225690"/>
            <a:ext cx="8044650" cy="4832092"/>
          </a:xfrm>
          <a:prstGeom prst="rect">
            <a:avLst/>
          </a:prstGeom>
          <a:noFill/>
        </p:spPr>
        <p:txBody>
          <a:bodyPr wrap="square" rtlCol="0">
            <a:spAutoFit/>
          </a:bodyPr>
          <a:lstStyle/>
          <a:p>
            <a:pPr marL="342900" indent="-342900">
              <a:buFont typeface="Arial"/>
              <a:buChar char="•"/>
            </a:pPr>
            <a:r>
              <a:rPr lang="es-ES" sz="2200" dirty="0" smtClean="0"/>
              <a:t>La crisis genera oportunidades para cambiar las políticas económicas y generar espacios para cambiar las normas de género, en las tres esferas analizadas: </a:t>
            </a:r>
          </a:p>
          <a:p>
            <a:pPr marL="342900" indent="-342900">
              <a:buFont typeface="Arial"/>
              <a:buChar char="•"/>
            </a:pPr>
            <a:endParaRPr lang="es-ES" sz="2200" dirty="0" smtClean="0"/>
          </a:p>
          <a:p>
            <a:pPr marL="342900" indent="-342900">
              <a:buFont typeface="Arial"/>
              <a:buChar char="•"/>
            </a:pPr>
            <a:r>
              <a:rPr lang="es-ES" sz="2200" dirty="0" smtClean="0"/>
              <a:t>En la esfera financiera: en la distribución del crédito a pequeñas y medianas empresas; a través de préstamos otorgados por los gobiernos</a:t>
            </a:r>
          </a:p>
          <a:p>
            <a:pPr marL="342900" indent="-342900">
              <a:buFont typeface="Arial"/>
              <a:buChar char="•"/>
            </a:pPr>
            <a:endParaRPr lang="es-ES" sz="2200" dirty="0"/>
          </a:p>
          <a:p>
            <a:pPr marL="342900" indent="-342900">
              <a:buFont typeface="Arial"/>
              <a:buChar char="•"/>
            </a:pPr>
            <a:r>
              <a:rPr lang="es-ES" sz="2200" dirty="0" smtClean="0"/>
              <a:t>En la esfera productiva: a través de paquetes de estímulo económico, con los que los gobiernos pueden requerir aumentos de empleo femenino y políticas de capacitación a mujeres</a:t>
            </a:r>
          </a:p>
          <a:p>
            <a:pPr marL="342900" indent="-342900">
              <a:buFont typeface="Arial"/>
              <a:buChar char="•"/>
            </a:pPr>
            <a:endParaRPr lang="es-ES" sz="2200" dirty="0"/>
          </a:p>
          <a:p>
            <a:pPr marL="342900" indent="-342900">
              <a:buFont typeface="Arial"/>
              <a:buChar char="•"/>
            </a:pPr>
            <a:r>
              <a:rPr lang="es-ES" sz="2200" dirty="0" smtClean="0"/>
              <a:t>En la esfera reproductiva: a través del fomento a trabajo voluntario masculino</a:t>
            </a:r>
            <a:endParaRPr lang="es-ES" sz="2200" dirty="0"/>
          </a:p>
        </p:txBody>
      </p:sp>
    </p:spTree>
    <p:extLst>
      <p:ext uri="{BB962C8B-B14F-4D97-AF65-F5344CB8AC3E}">
        <p14:creationId xmlns:p14="http://schemas.microsoft.com/office/powerpoint/2010/main" val="3831449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481708" y="4350578"/>
            <a:ext cx="5722527" cy="954107"/>
          </a:xfrm>
          <a:prstGeom prst="rect">
            <a:avLst/>
          </a:prstGeom>
          <a:noFill/>
        </p:spPr>
        <p:txBody>
          <a:bodyPr wrap="square" rtlCol="0">
            <a:spAutoFit/>
          </a:bodyPr>
          <a:lstStyle/>
          <a:p>
            <a:r>
              <a:rPr lang="es-ES" sz="2800" dirty="0" smtClean="0">
                <a:solidFill>
                  <a:schemeClr val="bg1"/>
                </a:solidFill>
              </a:rPr>
              <a:t>Análisis de caso: América Latina y Uruguay</a:t>
            </a:r>
          </a:p>
        </p:txBody>
      </p:sp>
    </p:spTree>
    <p:extLst>
      <p:ext uri="{BB962C8B-B14F-4D97-AF65-F5344CB8AC3E}">
        <p14:creationId xmlns:p14="http://schemas.microsoft.com/office/powerpoint/2010/main" val="778765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646331"/>
          </a:xfrm>
          <a:prstGeom prst="rect">
            <a:avLst/>
          </a:prstGeom>
          <a:noFill/>
        </p:spPr>
        <p:txBody>
          <a:bodyPr wrap="square" rtlCol="0">
            <a:spAutoFit/>
          </a:bodyPr>
          <a:lstStyle/>
          <a:p>
            <a:pPr algn="ctr"/>
            <a:r>
              <a:rPr lang="es-ES" sz="3600" dirty="0" smtClean="0"/>
              <a:t>Análisis de casos</a:t>
            </a:r>
            <a:endParaRPr lang="es-ES" sz="3600" dirty="0"/>
          </a:p>
        </p:txBody>
      </p:sp>
      <p:sp>
        <p:nvSpPr>
          <p:cNvPr id="3" name="CuadroTexto 2"/>
          <p:cNvSpPr txBox="1"/>
          <p:nvPr/>
        </p:nvSpPr>
        <p:spPr>
          <a:xfrm>
            <a:off x="705863" y="1177544"/>
            <a:ext cx="8062988" cy="5078314"/>
          </a:xfrm>
          <a:prstGeom prst="rect">
            <a:avLst/>
          </a:prstGeom>
          <a:noFill/>
        </p:spPr>
        <p:txBody>
          <a:bodyPr wrap="square" rtlCol="0">
            <a:spAutoFit/>
          </a:bodyPr>
          <a:lstStyle/>
          <a:p>
            <a:pPr marL="285750" indent="-285750">
              <a:buFont typeface="Arial"/>
              <a:buChar char="•"/>
            </a:pPr>
            <a:r>
              <a:rPr lang="es-ES" dirty="0" smtClean="0"/>
              <a:t>América </a:t>
            </a:r>
            <a:r>
              <a:rPr lang="es-ES" dirty="0" smtClean="0"/>
              <a:t>Latina</a:t>
            </a:r>
          </a:p>
          <a:p>
            <a:pPr marL="742950" lvl="1" indent="-285750">
              <a:buFont typeface="Arial"/>
              <a:buChar char="•"/>
            </a:pPr>
            <a:r>
              <a:rPr lang="es-ES" dirty="0" smtClean="0"/>
              <a:t>Montaño y </a:t>
            </a:r>
            <a:r>
              <a:rPr lang="hr-HR" dirty="0" smtClean="0"/>
              <a:t>Milosavljevic (2010) </a:t>
            </a:r>
            <a:r>
              <a:rPr lang="hr-HR" dirty="0"/>
              <a:t>L</a:t>
            </a:r>
            <a:r>
              <a:rPr lang="es-ES_tradnl" dirty="0"/>
              <a:t>a crisis </a:t>
            </a:r>
            <a:r>
              <a:rPr lang="es-ES_tradnl" dirty="0" err="1"/>
              <a:t>económica</a:t>
            </a:r>
            <a:r>
              <a:rPr lang="es-ES_tradnl" dirty="0"/>
              <a:t> y financiera. Su impacto sobre la pobreza, el trabajo y el tiempo de las </a:t>
            </a:r>
            <a:r>
              <a:rPr lang="es-ES_tradnl" dirty="0" smtClean="0"/>
              <a:t>mujeres, </a:t>
            </a:r>
            <a:r>
              <a:rPr lang="es-ES_tradnl" dirty="0" err="1" smtClean="0"/>
              <a:t>Cepal</a:t>
            </a:r>
            <a:r>
              <a:rPr lang="es-ES_tradnl" dirty="0" smtClean="0"/>
              <a:t>. </a:t>
            </a:r>
            <a:endParaRPr lang="hr-HR" dirty="0"/>
          </a:p>
          <a:p>
            <a:pPr marL="742950" lvl="1" indent="-285750">
              <a:buFont typeface="Arial"/>
              <a:buChar char="•"/>
            </a:pPr>
            <a:r>
              <a:rPr lang="es-ES_tradnl" dirty="0" err="1"/>
              <a:t>Jose</a:t>
            </a:r>
            <a:r>
              <a:rPr lang="es-ES_tradnl" dirty="0"/>
              <a:t>́ E. </a:t>
            </a:r>
            <a:r>
              <a:rPr lang="es-ES_tradnl" dirty="0" err="1"/>
              <a:t>Durán</a:t>
            </a:r>
            <a:r>
              <a:rPr lang="es-ES_tradnl" dirty="0"/>
              <a:t> Lima, </a:t>
            </a:r>
            <a:r>
              <a:rPr lang="es-ES_tradnl" dirty="0" err="1"/>
              <a:t>María</a:t>
            </a:r>
            <a:r>
              <a:rPr lang="es-ES_tradnl" dirty="0"/>
              <a:t> </a:t>
            </a:r>
            <a:r>
              <a:rPr lang="es-ES_tradnl" dirty="0" err="1"/>
              <a:t>Inés</a:t>
            </a:r>
            <a:r>
              <a:rPr lang="es-ES_tradnl" dirty="0"/>
              <a:t> Terra, Cecilia </a:t>
            </a:r>
            <a:r>
              <a:rPr lang="es-ES_tradnl" dirty="0" err="1" smtClean="0"/>
              <a:t>Llamb</a:t>
            </a:r>
            <a:r>
              <a:rPr lang="es-ES_tradnl" dirty="0" err="1" smtClean="0"/>
              <a:t>í</a:t>
            </a:r>
            <a:r>
              <a:rPr lang="es-ES_tradnl" dirty="0" smtClean="0"/>
              <a:t> </a:t>
            </a:r>
            <a:r>
              <a:rPr lang="es-ES_tradnl" dirty="0"/>
              <a:t>y </a:t>
            </a:r>
            <a:r>
              <a:rPr lang="es-ES_tradnl" dirty="0" err="1"/>
              <a:t>Dayna</a:t>
            </a:r>
            <a:r>
              <a:rPr lang="es-ES_tradnl" dirty="0"/>
              <a:t> </a:t>
            </a:r>
            <a:r>
              <a:rPr lang="es-ES_tradnl" dirty="0" err="1" smtClean="0"/>
              <a:t>Zaclicever</a:t>
            </a:r>
            <a:r>
              <a:rPr lang="es-ES_tradnl" dirty="0" smtClean="0"/>
              <a:t> (2010) </a:t>
            </a:r>
            <a:r>
              <a:rPr lang="es-ES_tradnl" dirty="0" smtClean="0"/>
              <a:t>OPCIONES </a:t>
            </a:r>
            <a:r>
              <a:rPr lang="es-ES_tradnl" dirty="0"/>
              <a:t>DE POLÍTICA COMERCIAL PARA MITIGAR LOS IMPACTOS DE LA CRISIS INTERNACIONAL EN AMÉRICA LATINA: ¿HAY MARGEN PARA EL DISEÑO </a:t>
            </a:r>
            <a:r>
              <a:rPr lang="es-ES_tradnl" dirty="0" smtClean="0"/>
              <a:t>DE </a:t>
            </a:r>
            <a:r>
              <a:rPr lang="es-ES_tradnl" dirty="0"/>
              <a:t>POLÍTICAS REGIONALES</a:t>
            </a:r>
            <a:r>
              <a:rPr lang="es-ES_tradnl" dirty="0" smtClean="0"/>
              <a:t>?, </a:t>
            </a:r>
            <a:r>
              <a:rPr lang="es-ES_tradnl" dirty="0" err="1" smtClean="0"/>
              <a:t>RedMercosur</a:t>
            </a:r>
            <a:r>
              <a:rPr lang="es-ES_tradnl" dirty="0" smtClean="0"/>
              <a:t>.</a:t>
            </a:r>
            <a:endParaRPr lang="hr-HR" dirty="0" smtClean="0"/>
          </a:p>
          <a:p>
            <a:pPr marL="742950" lvl="1" indent="-285750">
              <a:buFont typeface="Arial"/>
              <a:buChar char="•"/>
            </a:pPr>
            <a:endParaRPr lang="hr-HR" dirty="0"/>
          </a:p>
          <a:p>
            <a:pPr marL="285750" indent="-285750">
              <a:buFont typeface="Arial"/>
              <a:buChar char="•"/>
            </a:pPr>
            <a:r>
              <a:rPr lang="en-US" dirty="0" err="1"/>
              <a:t>Perú</a:t>
            </a:r>
            <a:r>
              <a:rPr lang="en-US" dirty="0"/>
              <a:t>:</a:t>
            </a:r>
          </a:p>
          <a:p>
            <a:pPr marL="742950" lvl="1" indent="-285750">
              <a:buFont typeface="Arial"/>
              <a:buChar char="•"/>
            </a:pPr>
            <a:r>
              <a:rPr lang="es-ES" dirty="0" smtClean="0"/>
              <a:t>Arguello (2010). </a:t>
            </a:r>
            <a:r>
              <a:rPr lang="en-US" dirty="0"/>
              <a:t>Securing the fruits of their </a:t>
            </a:r>
            <a:r>
              <a:rPr lang="en-US" dirty="0" err="1"/>
              <a:t>labours</a:t>
            </a:r>
            <a:r>
              <a:rPr lang="en-US" dirty="0"/>
              <a:t>: the effect of the crisis on women farm workers in Peru’s Ica </a:t>
            </a:r>
            <a:r>
              <a:rPr lang="en-US" dirty="0" smtClean="0"/>
              <a:t>valley, </a:t>
            </a:r>
            <a:r>
              <a:rPr lang="en-US" i="1" dirty="0"/>
              <a:t>Gender &amp; Development </a:t>
            </a:r>
            <a:r>
              <a:rPr lang="en-US" dirty="0"/>
              <a:t>18(2), pp. 241–247, July 2010. </a:t>
            </a:r>
          </a:p>
          <a:p>
            <a:endParaRPr lang="es-ES" dirty="0"/>
          </a:p>
          <a:p>
            <a:pPr marL="285750" indent="-285750">
              <a:buFont typeface="Arial"/>
              <a:buChar char="•"/>
            </a:pPr>
            <a:r>
              <a:rPr lang="es-ES" dirty="0"/>
              <a:t>Uruguay: </a:t>
            </a:r>
          </a:p>
          <a:p>
            <a:pPr marL="742950" lvl="1" indent="-285750">
              <a:buFont typeface="Arial"/>
              <a:buChar char="•"/>
            </a:pPr>
            <a:r>
              <a:rPr lang="es-ES" dirty="0" err="1"/>
              <a:t>Estrades</a:t>
            </a:r>
            <a:r>
              <a:rPr lang="es-ES" dirty="0"/>
              <a:t> y </a:t>
            </a:r>
            <a:r>
              <a:rPr lang="es-ES" dirty="0" err="1" smtClean="0"/>
              <a:t>Llambí</a:t>
            </a:r>
            <a:r>
              <a:rPr lang="es-ES" dirty="0" smtClean="0"/>
              <a:t> </a:t>
            </a:r>
            <a:r>
              <a:rPr lang="es-ES" dirty="0"/>
              <a:t>(2013). </a:t>
            </a:r>
            <a:r>
              <a:rPr lang="en-US" dirty="0"/>
              <a:t>LESSONS FROM THE 2008 FINANCIAL CRISIS: POLICY RESPONSES TO EXTERNAL SHOCKS IN URUGUAY. </a:t>
            </a:r>
            <a:r>
              <a:rPr lang="en-US" i="1" dirty="0"/>
              <a:t>The Developing Economies </a:t>
            </a:r>
            <a:r>
              <a:rPr lang="en-US" dirty="0"/>
              <a:t>51, no. 3 (September 2013): 233–59 </a:t>
            </a:r>
            <a:endParaRPr lang="hr-HR" dirty="0" smtClean="0"/>
          </a:p>
          <a:p>
            <a:pPr lvl="1"/>
            <a:endParaRPr lang="es-ES" dirty="0"/>
          </a:p>
        </p:txBody>
      </p:sp>
    </p:spTree>
    <p:extLst>
      <p:ext uri="{BB962C8B-B14F-4D97-AF65-F5344CB8AC3E}">
        <p14:creationId xmlns:p14="http://schemas.microsoft.com/office/powerpoint/2010/main" val="873966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646331"/>
          </a:xfrm>
          <a:prstGeom prst="rect">
            <a:avLst/>
          </a:prstGeom>
          <a:noFill/>
        </p:spPr>
        <p:txBody>
          <a:bodyPr wrap="square" rtlCol="0">
            <a:spAutoFit/>
          </a:bodyPr>
          <a:lstStyle/>
          <a:p>
            <a:pPr algn="ctr"/>
            <a:r>
              <a:rPr lang="es-ES" sz="3600" dirty="0" smtClean="0"/>
              <a:t>Impacto de la crisis en América Latina</a:t>
            </a:r>
            <a:endParaRPr lang="es-ES" sz="3600" dirty="0"/>
          </a:p>
        </p:txBody>
      </p:sp>
      <p:sp>
        <p:nvSpPr>
          <p:cNvPr id="3" name="CuadroTexto 2"/>
          <p:cNvSpPr txBox="1"/>
          <p:nvPr/>
        </p:nvSpPr>
        <p:spPr>
          <a:xfrm>
            <a:off x="542290" y="1284734"/>
            <a:ext cx="8105801" cy="4493537"/>
          </a:xfrm>
          <a:prstGeom prst="rect">
            <a:avLst/>
          </a:prstGeom>
          <a:noFill/>
        </p:spPr>
        <p:txBody>
          <a:bodyPr wrap="square" rtlCol="0">
            <a:spAutoFit/>
          </a:bodyPr>
          <a:lstStyle/>
          <a:p>
            <a:pPr marL="342900" indent="-342900">
              <a:buFont typeface="Arial"/>
              <a:buChar char="•"/>
            </a:pPr>
            <a:r>
              <a:rPr lang="es-ES" sz="2200" dirty="0" smtClean="0"/>
              <a:t>Caída del PBI del 6% medido en términos corrientes y 2% medido en términos constantes en 2009</a:t>
            </a:r>
          </a:p>
          <a:p>
            <a:pPr marL="342900" indent="-342900">
              <a:buFont typeface="Arial"/>
              <a:buChar char="•"/>
            </a:pPr>
            <a:r>
              <a:rPr lang="es-ES" sz="2200" dirty="0" smtClean="0"/>
              <a:t>Caída de flujos entrantes de inversión extranjera directa; caída en exportaciones; caída en remesas.  </a:t>
            </a:r>
          </a:p>
          <a:p>
            <a:pPr marL="342900" indent="-342900">
              <a:buFont typeface="Arial"/>
              <a:buChar char="•"/>
            </a:pPr>
            <a:r>
              <a:rPr lang="es-ES" sz="2200" dirty="0" smtClean="0"/>
              <a:t>Incremento de desempleo, incremento de la informalidad</a:t>
            </a:r>
          </a:p>
          <a:p>
            <a:pPr marL="342900" indent="-342900">
              <a:buFont typeface="Arial"/>
              <a:buChar char="•"/>
            </a:pPr>
            <a:r>
              <a:rPr lang="es-ES_tradnl" sz="2200" dirty="0"/>
              <a:t>La </a:t>
            </a:r>
            <a:r>
              <a:rPr lang="es-ES_tradnl" sz="2200" dirty="0" err="1"/>
              <a:t>desaceleración</a:t>
            </a:r>
            <a:r>
              <a:rPr lang="es-ES_tradnl" sz="2200" dirty="0"/>
              <a:t> del crecimiento de </a:t>
            </a:r>
            <a:r>
              <a:rPr lang="es-ES_tradnl" sz="2200" dirty="0" err="1"/>
              <a:t>América</a:t>
            </a:r>
            <a:r>
              <a:rPr lang="es-ES_tradnl" sz="2200" dirty="0"/>
              <a:t> Latina como consecuencia de la crisis, y su impacto negativo sobre el empleo, </a:t>
            </a:r>
            <a:r>
              <a:rPr lang="es-ES_tradnl" sz="2200" dirty="0" smtClean="0"/>
              <a:t>puso en </a:t>
            </a:r>
            <a:r>
              <a:rPr lang="es-ES_tradnl" sz="2200" dirty="0"/>
              <a:t>peligro la </a:t>
            </a:r>
            <a:r>
              <a:rPr lang="es-ES_tradnl" sz="2200" dirty="0" smtClean="0"/>
              <a:t>tendencia </a:t>
            </a:r>
            <a:r>
              <a:rPr lang="es-ES_tradnl" sz="2200" dirty="0"/>
              <a:t>que se </a:t>
            </a:r>
            <a:r>
              <a:rPr lang="es-ES_tradnl" sz="2200" dirty="0" err="1"/>
              <a:t>venía</a:t>
            </a:r>
            <a:r>
              <a:rPr lang="es-ES_tradnl" sz="2200" dirty="0"/>
              <a:t> dando </a:t>
            </a:r>
            <a:r>
              <a:rPr lang="es-ES_tradnl" sz="2200" dirty="0" smtClean="0"/>
              <a:t>de </a:t>
            </a:r>
            <a:r>
              <a:rPr lang="es-ES_tradnl" sz="2200" dirty="0" err="1" smtClean="0"/>
              <a:t>reducción</a:t>
            </a:r>
            <a:r>
              <a:rPr lang="es-ES_tradnl" sz="2200" dirty="0" smtClean="0"/>
              <a:t> </a:t>
            </a:r>
            <a:r>
              <a:rPr lang="es-ES_tradnl" sz="2200" dirty="0"/>
              <a:t>de la pobreza y el descenso de la desigualdad. </a:t>
            </a:r>
          </a:p>
          <a:p>
            <a:pPr marL="342900" indent="-342900">
              <a:buFont typeface="Arial"/>
              <a:buChar char="•"/>
            </a:pPr>
            <a:r>
              <a:rPr lang="es-ES_tradnl" sz="2200" dirty="0" smtClean="0"/>
              <a:t>Las </a:t>
            </a:r>
            <a:r>
              <a:rPr lang="es-ES_tradnl" sz="2200" dirty="0" err="1"/>
              <a:t>políticas</a:t>
            </a:r>
            <a:r>
              <a:rPr lang="es-ES_tradnl" sz="2200" dirty="0"/>
              <a:t> y estrategias comerciales adoptadas por los </a:t>
            </a:r>
            <a:r>
              <a:rPr lang="es-ES_tradnl" sz="2200" dirty="0" err="1"/>
              <a:t>países</a:t>
            </a:r>
            <a:r>
              <a:rPr lang="es-ES_tradnl" sz="2200" dirty="0"/>
              <a:t> durante la crisis </a:t>
            </a:r>
            <a:r>
              <a:rPr lang="es-ES_tradnl" sz="2200" dirty="0" smtClean="0"/>
              <a:t>para </a:t>
            </a:r>
            <a:r>
              <a:rPr lang="es-ES_tradnl" sz="2200" dirty="0"/>
              <a:t>atenuar sus </a:t>
            </a:r>
            <a:r>
              <a:rPr lang="es-ES_tradnl" sz="2200" dirty="0" smtClean="0"/>
              <a:t>efectos </a:t>
            </a:r>
            <a:r>
              <a:rPr lang="es-ES_tradnl" sz="2200" dirty="0" err="1"/>
              <a:t>también</a:t>
            </a:r>
            <a:r>
              <a:rPr lang="es-ES_tradnl" sz="2200" dirty="0"/>
              <a:t> tienen repercusiones en los </a:t>
            </a:r>
            <a:r>
              <a:rPr lang="es-ES_tradnl" sz="2200" dirty="0" err="1"/>
              <a:t>índices</a:t>
            </a:r>
            <a:r>
              <a:rPr lang="es-ES_tradnl" sz="2200" dirty="0"/>
              <a:t> de pobreza y desigualdad. </a:t>
            </a:r>
          </a:p>
          <a:p>
            <a:pPr marL="342900" indent="-342900">
              <a:buFont typeface="Arial"/>
              <a:buChar char="•"/>
            </a:pPr>
            <a:endParaRPr lang="es-ES" sz="2200" dirty="0" smtClean="0"/>
          </a:p>
        </p:txBody>
      </p:sp>
    </p:spTree>
    <p:extLst>
      <p:ext uri="{BB962C8B-B14F-4D97-AF65-F5344CB8AC3E}">
        <p14:creationId xmlns:p14="http://schemas.microsoft.com/office/powerpoint/2010/main" val="2366188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646331"/>
          </a:xfrm>
          <a:prstGeom prst="rect">
            <a:avLst/>
          </a:prstGeom>
          <a:noFill/>
        </p:spPr>
        <p:txBody>
          <a:bodyPr wrap="square" rtlCol="0">
            <a:spAutoFit/>
          </a:bodyPr>
          <a:lstStyle/>
          <a:p>
            <a:pPr algn="ctr"/>
            <a:r>
              <a:rPr lang="es-ES" sz="3600" dirty="0" smtClean="0"/>
              <a:t>Impacto diferenciado por género</a:t>
            </a:r>
            <a:endParaRPr lang="es-ES" sz="3600" dirty="0"/>
          </a:p>
        </p:txBody>
      </p:sp>
      <p:sp>
        <p:nvSpPr>
          <p:cNvPr id="3" name="CuadroTexto 2"/>
          <p:cNvSpPr txBox="1"/>
          <p:nvPr/>
        </p:nvSpPr>
        <p:spPr>
          <a:xfrm>
            <a:off x="570832" y="1316459"/>
            <a:ext cx="8120072" cy="2462212"/>
          </a:xfrm>
          <a:prstGeom prst="rect">
            <a:avLst/>
          </a:prstGeom>
          <a:noFill/>
        </p:spPr>
        <p:txBody>
          <a:bodyPr wrap="square" rtlCol="0">
            <a:spAutoFit/>
          </a:bodyPr>
          <a:lstStyle/>
          <a:p>
            <a:pPr marL="285750" indent="-285750">
              <a:buFont typeface="Arial"/>
              <a:buChar char="•"/>
            </a:pPr>
            <a:r>
              <a:rPr lang="es-ES" sz="2200" dirty="0" smtClean="0"/>
              <a:t>A</a:t>
            </a:r>
            <a:r>
              <a:rPr lang="es-ES_tradnl" sz="2200" dirty="0" err="1" smtClean="0"/>
              <a:t>umento</a:t>
            </a:r>
            <a:r>
              <a:rPr lang="es-ES_tradnl" sz="2200" dirty="0" smtClean="0"/>
              <a:t> de </a:t>
            </a:r>
            <a:r>
              <a:rPr lang="es-ES_tradnl" sz="2200" dirty="0"/>
              <a:t>la vulnerabilidad </a:t>
            </a:r>
            <a:r>
              <a:rPr lang="es-ES_tradnl" sz="2200" dirty="0" smtClean="0"/>
              <a:t>económica asociada a un incremento de empleos en el sector informal y a un aumento de la tasa de desempleo, por el impacto directo así como un efecto indirecto de desplazamiento de puestos de trabajos femeninos por masculinos.</a:t>
            </a:r>
          </a:p>
          <a:p>
            <a:pPr marL="285750" indent="-285750">
              <a:buFont typeface="Arial"/>
              <a:buChar char="•"/>
            </a:pPr>
            <a:r>
              <a:rPr lang="es-ES_tradnl" sz="2200" dirty="0" smtClean="0"/>
              <a:t>Aumento de trabajo no remunerado por las mujeres, para compensar la caída de ingresos en el hogar.  </a:t>
            </a:r>
          </a:p>
          <a:p>
            <a:pPr marL="285750" indent="-285750">
              <a:buFont typeface="Arial"/>
              <a:buChar char="•"/>
            </a:pPr>
            <a:r>
              <a:rPr lang="es-ES_tradnl" sz="2200" dirty="0" smtClean="0"/>
              <a:t>Aumento de la pobreza entre hogares con mujeres</a:t>
            </a:r>
            <a:endParaRPr lang="es-ES" sz="2200" dirty="0"/>
          </a:p>
        </p:txBody>
      </p:sp>
    </p:spTree>
    <p:extLst>
      <p:ext uri="{BB962C8B-B14F-4D97-AF65-F5344CB8AC3E}">
        <p14:creationId xmlns:p14="http://schemas.microsoft.com/office/powerpoint/2010/main" val="1352253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171227"/>
            <a:ext cx="9144000" cy="5946405"/>
          </a:xfrm>
          <a:prstGeom prst="rect">
            <a:avLst/>
          </a:prstGeom>
        </p:spPr>
      </p:pic>
      <p:sp>
        <p:nvSpPr>
          <p:cNvPr id="3" name="Rectángulo 2"/>
          <p:cNvSpPr/>
          <p:nvPr/>
        </p:nvSpPr>
        <p:spPr>
          <a:xfrm>
            <a:off x="354072" y="6245036"/>
            <a:ext cx="3132964" cy="369332"/>
          </a:xfrm>
          <a:prstGeom prst="rect">
            <a:avLst/>
          </a:prstGeom>
        </p:spPr>
        <p:txBody>
          <a:bodyPr wrap="none">
            <a:spAutoFit/>
          </a:bodyPr>
          <a:lstStyle/>
          <a:p>
            <a:r>
              <a:rPr lang="es-ES" dirty="0"/>
              <a:t>Montaño y </a:t>
            </a:r>
            <a:r>
              <a:rPr lang="hr-HR" dirty="0"/>
              <a:t>Milosavljevic (2010) </a:t>
            </a:r>
            <a:endParaRPr lang="es-ES" dirty="0"/>
          </a:p>
        </p:txBody>
      </p:sp>
    </p:spTree>
    <p:extLst>
      <p:ext uri="{BB962C8B-B14F-4D97-AF65-F5344CB8AC3E}">
        <p14:creationId xmlns:p14="http://schemas.microsoft.com/office/powerpoint/2010/main" val="3461943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800100"/>
            <a:ext cx="9144000" cy="5244353"/>
          </a:xfrm>
          <a:prstGeom prst="rect">
            <a:avLst/>
          </a:prstGeom>
        </p:spPr>
      </p:pic>
      <p:sp>
        <p:nvSpPr>
          <p:cNvPr id="3" name="Rectángulo 2"/>
          <p:cNvSpPr/>
          <p:nvPr/>
        </p:nvSpPr>
        <p:spPr>
          <a:xfrm>
            <a:off x="354072" y="6245036"/>
            <a:ext cx="3132964" cy="369332"/>
          </a:xfrm>
          <a:prstGeom prst="rect">
            <a:avLst/>
          </a:prstGeom>
        </p:spPr>
        <p:txBody>
          <a:bodyPr wrap="none">
            <a:spAutoFit/>
          </a:bodyPr>
          <a:lstStyle/>
          <a:p>
            <a:r>
              <a:rPr lang="es-ES" dirty="0"/>
              <a:t>Montaño y </a:t>
            </a:r>
            <a:r>
              <a:rPr lang="hr-HR" dirty="0"/>
              <a:t>Milosavljevic (2010) </a:t>
            </a:r>
            <a:endParaRPr lang="es-ES" dirty="0"/>
          </a:p>
        </p:txBody>
      </p:sp>
    </p:spTree>
    <p:extLst>
      <p:ext uri="{BB962C8B-B14F-4D97-AF65-F5344CB8AC3E}">
        <p14:creationId xmlns:p14="http://schemas.microsoft.com/office/powerpoint/2010/main" val="571802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584776"/>
          </a:xfrm>
          <a:prstGeom prst="rect">
            <a:avLst/>
          </a:prstGeom>
          <a:noFill/>
        </p:spPr>
        <p:txBody>
          <a:bodyPr wrap="square" rtlCol="0">
            <a:spAutoFit/>
          </a:bodyPr>
          <a:lstStyle/>
          <a:p>
            <a:pPr algn="ctr"/>
            <a:r>
              <a:rPr lang="es-ES" sz="3200" dirty="0" smtClean="0"/>
              <a:t>Respuestas de política de América Latina</a:t>
            </a:r>
            <a:endParaRPr lang="es-ES" sz="3200" dirty="0"/>
          </a:p>
        </p:txBody>
      </p:sp>
      <p:sp>
        <p:nvSpPr>
          <p:cNvPr id="3" name="CuadroTexto 2"/>
          <p:cNvSpPr txBox="1"/>
          <p:nvPr/>
        </p:nvSpPr>
        <p:spPr>
          <a:xfrm>
            <a:off x="570831" y="1316458"/>
            <a:ext cx="8304535" cy="3847207"/>
          </a:xfrm>
          <a:prstGeom prst="rect">
            <a:avLst/>
          </a:prstGeom>
          <a:noFill/>
        </p:spPr>
        <p:txBody>
          <a:bodyPr wrap="square" rtlCol="0">
            <a:spAutoFit/>
          </a:bodyPr>
          <a:lstStyle/>
          <a:p>
            <a:r>
              <a:rPr lang="es-ES_tradnl" sz="2400" dirty="0" err="1" smtClean="0"/>
              <a:t>Durán</a:t>
            </a:r>
            <a:r>
              <a:rPr lang="es-ES_tradnl" sz="2400" dirty="0" smtClean="0"/>
              <a:t> Lima et al. </a:t>
            </a:r>
            <a:r>
              <a:rPr lang="es-ES" sz="2400" dirty="0" smtClean="0"/>
              <a:t>e</a:t>
            </a:r>
            <a:r>
              <a:rPr lang="es-ES_tradnl" sz="2400" dirty="0" err="1" smtClean="0"/>
              <a:t>ncuentran</a:t>
            </a:r>
            <a:r>
              <a:rPr lang="es-ES_tradnl" sz="2400" dirty="0" smtClean="0"/>
              <a:t> una alta</a:t>
            </a:r>
            <a:r>
              <a:rPr lang="es-ES_tradnl" sz="2200" dirty="0"/>
              <a:t> </a:t>
            </a:r>
            <a:r>
              <a:rPr lang="es-ES_tradnl" sz="2200" dirty="0" smtClean="0"/>
              <a:t>aplicaci</a:t>
            </a:r>
            <a:r>
              <a:rPr lang="es-ES_tradnl" sz="2200" dirty="0" smtClean="0"/>
              <a:t>ón de </a:t>
            </a:r>
            <a:r>
              <a:rPr lang="es-ES_tradnl" sz="2200" dirty="0" smtClean="0"/>
              <a:t>políticas comerciales</a:t>
            </a:r>
          </a:p>
          <a:p>
            <a:pPr marL="800100" lvl="1" indent="-342900">
              <a:buFont typeface="Arial"/>
              <a:buChar char="•"/>
            </a:pPr>
            <a:r>
              <a:rPr lang="es-ES_tradnl" sz="2200" dirty="0" smtClean="0"/>
              <a:t>Medidas restrictivas al comercio y medidas que promueven comercio</a:t>
            </a:r>
            <a:endParaRPr lang="es-ES_tradnl" sz="2200" dirty="0" smtClean="0"/>
          </a:p>
          <a:p>
            <a:pPr marL="742950" lvl="1" indent="-285750">
              <a:buFont typeface="Arial"/>
              <a:buChar char="•"/>
            </a:pPr>
            <a:r>
              <a:rPr lang="es-ES_tradnl" sz="2200" dirty="0" smtClean="0"/>
              <a:t>Países que </a:t>
            </a:r>
            <a:r>
              <a:rPr lang="es-ES_tradnl" sz="2200" dirty="0" smtClean="0"/>
              <a:t>aplicaron medidas </a:t>
            </a:r>
            <a:r>
              <a:rPr lang="es-ES_tradnl" sz="2200" dirty="0"/>
              <a:t>restrictivas al comercio: Argentina, Bolivia, Brasil, Ecuador y </a:t>
            </a:r>
            <a:r>
              <a:rPr lang="es-ES_tradnl" sz="2200" dirty="0" smtClean="0"/>
              <a:t>Venezuela</a:t>
            </a:r>
          </a:p>
          <a:p>
            <a:pPr marL="742950" lvl="1" indent="-285750">
              <a:buFont typeface="Arial"/>
              <a:buChar char="•"/>
            </a:pPr>
            <a:r>
              <a:rPr lang="es-ES_tradnl" sz="2200" dirty="0" smtClean="0"/>
              <a:t>Aplicación de </a:t>
            </a:r>
            <a:r>
              <a:rPr lang="es-ES_tradnl" sz="2200" dirty="0"/>
              <a:t>medidas no arancelarias e incremento de aranceles en productos en los cuales la </a:t>
            </a:r>
            <a:r>
              <a:rPr lang="es-ES_tradnl" sz="2200" dirty="0" err="1"/>
              <a:t>producción</a:t>
            </a:r>
            <a:r>
              <a:rPr lang="es-ES_tradnl" sz="2200" dirty="0"/>
              <a:t> nacional de cada </a:t>
            </a:r>
            <a:r>
              <a:rPr lang="es-ES_tradnl" sz="2200" dirty="0" err="1"/>
              <a:t>país</a:t>
            </a:r>
            <a:r>
              <a:rPr lang="es-ES_tradnl" sz="2200" dirty="0"/>
              <a:t> </a:t>
            </a:r>
            <a:r>
              <a:rPr lang="es-ES_tradnl" sz="2200" dirty="0" err="1"/>
              <a:t>podría</a:t>
            </a:r>
            <a:r>
              <a:rPr lang="es-ES_tradnl" sz="2200" dirty="0"/>
              <a:t> verse afectada por la </a:t>
            </a:r>
            <a:r>
              <a:rPr lang="es-ES_tradnl" sz="2200" dirty="0" smtClean="0"/>
              <a:t>competencia </a:t>
            </a:r>
            <a:r>
              <a:rPr lang="es-ES_tradnl" sz="2200" dirty="0"/>
              <a:t>de productos similares de procedencia externa </a:t>
            </a:r>
          </a:p>
          <a:p>
            <a:pPr marL="742950" lvl="1" indent="-285750">
              <a:buFont typeface="Arial"/>
              <a:buChar char="•"/>
            </a:pPr>
            <a:r>
              <a:rPr lang="es-ES_tradnl" sz="2200" dirty="0"/>
              <a:t>Las medidas adoptadas afectaron </a:t>
            </a:r>
            <a:r>
              <a:rPr lang="es-ES_tradnl" sz="2200" dirty="0" err="1"/>
              <a:t>también</a:t>
            </a:r>
            <a:r>
              <a:rPr lang="es-ES_tradnl" sz="2200" dirty="0"/>
              <a:t> a los </a:t>
            </a:r>
            <a:r>
              <a:rPr lang="es-ES_tradnl" sz="2200" dirty="0" err="1"/>
              <a:t>países</a:t>
            </a:r>
            <a:r>
              <a:rPr lang="es-ES_tradnl" sz="2200" dirty="0"/>
              <a:t> vecinos</a:t>
            </a:r>
            <a:r>
              <a:rPr lang="es-ES_tradnl" sz="2200" dirty="0" smtClean="0"/>
              <a:t>.</a:t>
            </a:r>
            <a:endParaRPr lang="es-ES_tradnl" sz="2200" dirty="0"/>
          </a:p>
        </p:txBody>
      </p:sp>
    </p:spTree>
    <p:extLst>
      <p:ext uri="{BB962C8B-B14F-4D97-AF65-F5344CB8AC3E}">
        <p14:creationId xmlns:p14="http://schemas.microsoft.com/office/powerpoint/2010/main" val="31901763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401505"/>
            <a:ext cx="9144000" cy="5644233"/>
          </a:xfrm>
          <a:prstGeom prst="rect">
            <a:avLst/>
          </a:prstGeom>
        </p:spPr>
      </p:pic>
      <p:sp>
        <p:nvSpPr>
          <p:cNvPr id="3" name="Rectángulo 2"/>
          <p:cNvSpPr/>
          <p:nvPr/>
        </p:nvSpPr>
        <p:spPr>
          <a:xfrm>
            <a:off x="418630" y="6245036"/>
            <a:ext cx="2435958" cy="369332"/>
          </a:xfrm>
          <a:prstGeom prst="rect">
            <a:avLst/>
          </a:prstGeom>
        </p:spPr>
        <p:txBody>
          <a:bodyPr wrap="none">
            <a:spAutoFit/>
          </a:bodyPr>
          <a:lstStyle/>
          <a:p>
            <a:r>
              <a:rPr lang="es-ES_tradnl" dirty="0" err="1"/>
              <a:t>Durán</a:t>
            </a:r>
            <a:r>
              <a:rPr lang="es-ES_tradnl" dirty="0"/>
              <a:t> Lima et al</a:t>
            </a:r>
            <a:r>
              <a:rPr lang="es-ES_tradnl" dirty="0" smtClean="0"/>
              <a:t>. (2010)</a:t>
            </a:r>
            <a:endParaRPr lang="es-ES" dirty="0"/>
          </a:p>
        </p:txBody>
      </p:sp>
    </p:spTree>
    <p:extLst>
      <p:ext uri="{BB962C8B-B14F-4D97-AF65-F5344CB8AC3E}">
        <p14:creationId xmlns:p14="http://schemas.microsoft.com/office/powerpoint/2010/main" val="1832951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271770"/>
            <a:ext cx="7431005" cy="646331"/>
          </a:xfrm>
          <a:prstGeom prst="rect">
            <a:avLst/>
          </a:prstGeom>
          <a:noFill/>
        </p:spPr>
        <p:txBody>
          <a:bodyPr wrap="square" rtlCol="0">
            <a:spAutoFit/>
          </a:bodyPr>
          <a:lstStyle/>
          <a:p>
            <a:pPr algn="ctr"/>
            <a:r>
              <a:rPr lang="es-ES" sz="3600" dirty="0" smtClean="0"/>
              <a:t>Plan de clase</a:t>
            </a:r>
            <a:endParaRPr lang="es-ES" sz="3600" dirty="0"/>
          </a:p>
        </p:txBody>
      </p:sp>
      <p:sp>
        <p:nvSpPr>
          <p:cNvPr id="3" name="CuadroTexto 2"/>
          <p:cNvSpPr txBox="1"/>
          <p:nvPr/>
        </p:nvSpPr>
        <p:spPr>
          <a:xfrm>
            <a:off x="817504" y="1284734"/>
            <a:ext cx="7587983" cy="1938992"/>
          </a:xfrm>
          <a:prstGeom prst="rect">
            <a:avLst/>
          </a:prstGeom>
          <a:noFill/>
        </p:spPr>
        <p:txBody>
          <a:bodyPr wrap="square" rtlCol="0">
            <a:spAutoFit/>
          </a:bodyPr>
          <a:lstStyle/>
          <a:p>
            <a:pPr marL="342900" indent="-342900">
              <a:buAutoNum type="arabicPeriod"/>
            </a:pPr>
            <a:r>
              <a:rPr lang="es-ES" sz="2400" dirty="0" smtClean="0"/>
              <a:t>Marco teórico para analizar el impacto de crisis financieras y económicas</a:t>
            </a:r>
          </a:p>
          <a:p>
            <a:pPr marL="342900" indent="-342900">
              <a:buAutoNum type="arabicPeriod"/>
            </a:pPr>
            <a:r>
              <a:rPr lang="es-ES" sz="2400" dirty="0" smtClean="0"/>
              <a:t>Análisis y aplicación a América Latina y Uruguay</a:t>
            </a:r>
          </a:p>
          <a:p>
            <a:pPr marL="342900" indent="-342900">
              <a:buAutoNum type="arabicPeriod"/>
            </a:pPr>
            <a:endParaRPr lang="es-ES" sz="2400" dirty="0" smtClean="0"/>
          </a:p>
          <a:p>
            <a:pPr marL="342900" indent="-342900">
              <a:buAutoNum type="arabicPeriod"/>
            </a:pPr>
            <a:endParaRPr lang="es-ES" sz="2400" dirty="0"/>
          </a:p>
        </p:txBody>
      </p:sp>
    </p:spTree>
    <p:extLst>
      <p:ext uri="{BB962C8B-B14F-4D97-AF65-F5344CB8AC3E}">
        <p14:creationId xmlns:p14="http://schemas.microsoft.com/office/powerpoint/2010/main" val="25485505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0"/>
            <a:ext cx="9144000" cy="7008046"/>
          </a:xfrm>
          <a:prstGeom prst="rect">
            <a:avLst/>
          </a:prstGeom>
        </p:spPr>
      </p:pic>
      <p:sp>
        <p:nvSpPr>
          <p:cNvPr id="3" name="Rectángulo 2"/>
          <p:cNvSpPr/>
          <p:nvPr/>
        </p:nvSpPr>
        <p:spPr>
          <a:xfrm>
            <a:off x="6265766" y="6614368"/>
            <a:ext cx="2435958" cy="369332"/>
          </a:xfrm>
          <a:prstGeom prst="rect">
            <a:avLst/>
          </a:prstGeom>
        </p:spPr>
        <p:txBody>
          <a:bodyPr wrap="none">
            <a:spAutoFit/>
          </a:bodyPr>
          <a:lstStyle/>
          <a:p>
            <a:r>
              <a:rPr lang="es-ES_tradnl" dirty="0" err="1"/>
              <a:t>Durán</a:t>
            </a:r>
            <a:r>
              <a:rPr lang="es-ES_tradnl" dirty="0"/>
              <a:t> Lima et al</a:t>
            </a:r>
            <a:r>
              <a:rPr lang="es-ES_tradnl" dirty="0" smtClean="0"/>
              <a:t>. (2010)</a:t>
            </a:r>
            <a:endParaRPr lang="es-ES" dirty="0"/>
          </a:p>
        </p:txBody>
      </p:sp>
    </p:spTree>
    <p:extLst>
      <p:ext uri="{BB962C8B-B14F-4D97-AF65-F5344CB8AC3E}">
        <p14:creationId xmlns:p14="http://schemas.microsoft.com/office/powerpoint/2010/main" val="1264926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584776"/>
          </a:xfrm>
          <a:prstGeom prst="rect">
            <a:avLst/>
          </a:prstGeom>
          <a:noFill/>
        </p:spPr>
        <p:txBody>
          <a:bodyPr wrap="square" rtlCol="0">
            <a:spAutoFit/>
          </a:bodyPr>
          <a:lstStyle/>
          <a:p>
            <a:pPr algn="ctr"/>
            <a:r>
              <a:rPr lang="es-ES" sz="3200" dirty="0" smtClean="0"/>
              <a:t>Impactos de políticas</a:t>
            </a:r>
            <a:endParaRPr lang="es-ES" sz="3200" dirty="0"/>
          </a:p>
        </p:txBody>
      </p:sp>
      <p:sp>
        <p:nvSpPr>
          <p:cNvPr id="3" name="Rectángulo 2"/>
          <p:cNvSpPr/>
          <p:nvPr/>
        </p:nvSpPr>
        <p:spPr>
          <a:xfrm>
            <a:off x="404695" y="1024417"/>
            <a:ext cx="8163662" cy="4939814"/>
          </a:xfrm>
          <a:prstGeom prst="rect">
            <a:avLst/>
          </a:prstGeom>
        </p:spPr>
        <p:txBody>
          <a:bodyPr wrap="square">
            <a:spAutoFit/>
          </a:bodyPr>
          <a:lstStyle/>
          <a:p>
            <a:pPr marL="285750" indent="-285750">
              <a:buFont typeface="Arial"/>
              <a:buChar char="•"/>
            </a:pPr>
            <a:r>
              <a:rPr lang="es-ES_tradnl" sz="2100" dirty="0"/>
              <a:t>Aplicando un modelo de EGC global, los autores encuentran que la </a:t>
            </a:r>
            <a:r>
              <a:rPr lang="es-ES_tradnl" sz="2100" dirty="0" err="1"/>
              <a:t>aplicación</a:t>
            </a:r>
            <a:r>
              <a:rPr lang="es-ES_tradnl" sz="2100" dirty="0"/>
              <a:t> de medidas de </a:t>
            </a:r>
            <a:r>
              <a:rPr lang="es-ES_tradnl" sz="2100" dirty="0" err="1"/>
              <a:t>protección</a:t>
            </a:r>
            <a:r>
              <a:rPr lang="es-ES_tradnl" sz="2100" dirty="0"/>
              <a:t> comercial genera una </a:t>
            </a:r>
            <a:r>
              <a:rPr lang="es-ES_tradnl" sz="2100" dirty="0" err="1"/>
              <a:t>pérdida</a:t>
            </a:r>
            <a:r>
              <a:rPr lang="es-ES_tradnl" sz="2100" dirty="0"/>
              <a:t> de dinamismo del comercio de los </a:t>
            </a:r>
            <a:r>
              <a:rPr lang="es-ES_tradnl" sz="2100" dirty="0" err="1"/>
              <a:t>países</a:t>
            </a:r>
            <a:r>
              <a:rPr lang="es-ES_tradnl" sz="2100" dirty="0"/>
              <a:t> de </a:t>
            </a:r>
            <a:r>
              <a:rPr lang="es-ES_tradnl" sz="2100" dirty="0" err="1"/>
              <a:t>América</a:t>
            </a:r>
            <a:r>
              <a:rPr lang="es-ES_tradnl" sz="2100" dirty="0"/>
              <a:t> Latina y el Caribe. No obstante, el impacto de las medidas es bastante menor que el que se deriva del contagio de la crisis mundial. </a:t>
            </a:r>
          </a:p>
          <a:p>
            <a:pPr marL="285750" indent="-285750">
              <a:buFont typeface="Arial"/>
              <a:buChar char="•"/>
            </a:pPr>
            <a:r>
              <a:rPr lang="es-ES_tradnl" sz="2100" dirty="0"/>
              <a:t>La </a:t>
            </a:r>
            <a:r>
              <a:rPr lang="es-ES_tradnl" sz="2100" dirty="0" err="1"/>
              <a:t>proliferación</a:t>
            </a:r>
            <a:r>
              <a:rPr lang="es-ES_tradnl" sz="2100" dirty="0"/>
              <a:t> de medidas proteccionistas en forma indiscriminada agudiza los impactos adversos de escenarios de </a:t>
            </a:r>
            <a:r>
              <a:rPr lang="es-ES_tradnl" sz="2100" dirty="0" smtClean="0"/>
              <a:t>crisis</a:t>
            </a:r>
            <a:r>
              <a:rPr lang="es-ES_tradnl" sz="2100" dirty="0"/>
              <a:t>. La </a:t>
            </a:r>
            <a:r>
              <a:rPr lang="es-ES_tradnl" sz="2100" dirty="0" err="1"/>
              <a:t>opción</a:t>
            </a:r>
            <a:r>
              <a:rPr lang="es-ES_tradnl" sz="2100" dirty="0"/>
              <a:t> de </a:t>
            </a:r>
            <a:r>
              <a:rPr lang="es-ES_tradnl" sz="2100" dirty="0" err="1"/>
              <a:t>política</a:t>
            </a:r>
            <a:r>
              <a:rPr lang="es-ES_tradnl" sz="2100" dirty="0"/>
              <a:t> que implica el mantenimiento del </a:t>
            </a:r>
            <a:r>
              <a:rPr lang="es-ES_tradnl" sz="2100" i="1" dirty="0"/>
              <a:t>statu quo </a:t>
            </a:r>
            <a:r>
              <a:rPr lang="es-ES_tradnl" sz="2100" dirty="0" smtClean="0"/>
              <a:t>arancelario </a:t>
            </a:r>
            <a:r>
              <a:rPr lang="es-ES_tradnl" sz="2100" dirty="0"/>
              <a:t>a nivel intrarregional contribuye a crear un mejor ambiente comercial al interior de la </a:t>
            </a:r>
            <a:r>
              <a:rPr lang="es-ES_tradnl" sz="2100" dirty="0" err="1"/>
              <a:t>región</a:t>
            </a:r>
            <a:r>
              <a:rPr lang="es-ES_tradnl" sz="2100" dirty="0"/>
              <a:t>, ayudando a frenar el impacto negativo de situaciones de crisis internacional</a:t>
            </a:r>
            <a:r>
              <a:rPr lang="es-ES_tradnl" sz="2100" dirty="0" smtClean="0"/>
              <a:t>.</a:t>
            </a:r>
          </a:p>
          <a:p>
            <a:pPr marL="285750" indent="-285750">
              <a:buFont typeface="Arial"/>
              <a:buChar char="•"/>
            </a:pPr>
            <a:r>
              <a:rPr lang="es-ES_tradnl" sz="2100" dirty="0" smtClean="0"/>
              <a:t>A trav</a:t>
            </a:r>
            <a:r>
              <a:rPr lang="es-ES_tradnl" sz="2100" dirty="0" smtClean="0"/>
              <a:t>és </a:t>
            </a:r>
            <a:r>
              <a:rPr lang="es-ES_tradnl" sz="2100" dirty="0" smtClean="0"/>
              <a:t>de una metodología de </a:t>
            </a:r>
            <a:r>
              <a:rPr lang="es-ES_tradnl" sz="2100" dirty="0" err="1" smtClean="0"/>
              <a:t>microsimulaciones</a:t>
            </a:r>
            <a:r>
              <a:rPr lang="es-ES_tradnl" sz="2100" dirty="0" smtClean="0"/>
              <a:t>, los autores encuentran que las </a:t>
            </a:r>
            <a:r>
              <a:rPr lang="es-ES_tradnl" sz="2100" dirty="0" smtClean="0"/>
              <a:t>políticas aplicadas </a:t>
            </a:r>
            <a:r>
              <a:rPr lang="es-ES_tradnl" sz="2100" dirty="0" smtClean="0"/>
              <a:t>llevan a un incremento de la pobreza aún mayor, especialmente en aquellos países que no aplican políticas proteccionistas. </a:t>
            </a:r>
            <a:endParaRPr lang="es-ES_tradnl" sz="2100" dirty="0"/>
          </a:p>
        </p:txBody>
      </p:sp>
    </p:spTree>
    <p:extLst>
      <p:ext uri="{BB962C8B-B14F-4D97-AF65-F5344CB8AC3E}">
        <p14:creationId xmlns:p14="http://schemas.microsoft.com/office/powerpoint/2010/main" val="34511662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167481"/>
            <a:ext cx="9144000" cy="5897090"/>
          </a:xfrm>
          <a:prstGeom prst="rect">
            <a:avLst/>
          </a:prstGeom>
        </p:spPr>
      </p:pic>
      <p:sp>
        <p:nvSpPr>
          <p:cNvPr id="3" name="Rectángulo 2"/>
          <p:cNvSpPr/>
          <p:nvPr/>
        </p:nvSpPr>
        <p:spPr>
          <a:xfrm>
            <a:off x="418630" y="6245036"/>
            <a:ext cx="2435958" cy="369332"/>
          </a:xfrm>
          <a:prstGeom prst="rect">
            <a:avLst/>
          </a:prstGeom>
        </p:spPr>
        <p:txBody>
          <a:bodyPr wrap="none">
            <a:spAutoFit/>
          </a:bodyPr>
          <a:lstStyle/>
          <a:p>
            <a:r>
              <a:rPr lang="es-ES_tradnl" dirty="0" err="1"/>
              <a:t>Durán</a:t>
            </a:r>
            <a:r>
              <a:rPr lang="es-ES_tradnl" dirty="0"/>
              <a:t> Lima et al</a:t>
            </a:r>
            <a:r>
              <a:rPr lang="es-ES_tradnl" dirty="0" smtClean="0"/>
              <a:t>. (2010)</a:t>
            </a:r>
            <a:endParaRPr lang="es-ES" dirty="0"/>
          </a:p>
        </p:txBody>
      </p:sp>
    </p:spTree>
    <p:extLst>
      <p:ext uri="{BB962C8B-B14F-4D97-AF65-F5344CB8AC3E}">
        <p14:creationId xmlns:p14="http://schemas.microsoft.com/office/powerpoint/2010/main" val="37800376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0"/>
            <a:ext cx="9144000" cy="7033846"/>
          </a:xfrm>
          <a:prstGeom prst="rect">
            <a:avLst/>
          </a:prstGeom>
        </p:spPr>
      </p:pic>
      <p:sp>
        <p:nvSpPr>
          <p:cNvPr id="4" name="Rectángulo 3"/>
          <p:cNvSpPr/>
          <p:nvPr/>
        </p:nvSpPr>
        <p:spPr>
          <a:xfrm>
            <a:off x="6056441" y="6614368"/>
            <a:ext cx="2435958" cy="369332"/>
          </a:xfrm>
          <a:prstGeom prst="rect">
            <a:avLst/>
          </a:prstGeom>
        </p:spPr>
        <p:txBody>
          <a:bodyPr wrap="none">
            <a:spAutoFit/>
          </a:bodyPr>
          <a:lstStyle/>
          <a:p>
            <a:r>
              <a:rPr lang="es-ES_tradnl" dirty="0" err="1"/>
              <a:t>Durán</a:t>
            </a:r>
            <a:r>
              <a:rPr lang="es-ES_tradnl" dirty="0"/>
              <a:t> Lima et al</a:t>
            </a:r>
            <a:r>
              <a:rPr lang="es-ES_tradnl" dirty="0" smtClean="0"/>
              <a:t>. (2010)</a:t>
            </a:r>
            <a:endParaRPr lang="es-ES" dirty="0"/>
          </a:p>
        </p:txBody>
      </p:sp>
    </p:spTree>
    <p:extLst>
      <p:ext uri="{BB962C8B-B14F-4D97-AF65-F5344CB8AC3E}">
        <p14:creationId xmlns:p14="http://schemas.microsoft.com/office/powerpoint/2010/main" val="11758112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12700"/>
            <a:ext cx="9144000" cy="6831724"/>
          </a:xfrm>
          <a:prstGeom prst="rect">
            <a:avLst/>
          </a:prstGeom>
        </p:spPr>
      </p:pic>
      <p:sp>
        <p:nvSpPr>
          <p:cNvPr id="3" name="Rectángulo 2"/>
          <p:cNvSpPr/>
          <p:nvPr/>
        </p:nvSpPr>
        <p:spPr>
          <a:xfrm>
            <a:off x="5595928" y="6265360"/>
            <a:ext cx="2435958" cy="369332"/>
          </a:xfrm>
          <a:prstGeom prst="rect">
            <a:avLst/>
          </a:prstGeom>
        </p:spPr>
        <p:txBody>
          <a:bodyPr wrap="none">
            <a:spAutoFit/>
          </a:bodyPr>
          <a:lstStyle/>
          <a:p>
            <a:r>
              <a:rPr lang="es-ES_tradnl" dirty="0" err="1"/>
              <a:t>Durán</a:t>
            </a:r>
            <a:r>
              <a:rPr lang="es-ES_tradnl" dirty="0"/>
              <a:t> Lima et al</a:t>
            </a:r>
            <a:r>
              <a:rPr lang="es-ES_tradnl" dirty="0" smtClean="0"/>
              <a:t>. (2010)</a:t>
            </a:r>
            <a:endParaRPr lang="es-ES" dirty="0"/>
          </a:p>
        </p:txBody>
      </p:sp>
    </p:spTree>
    <p:extLst>
      <p:ext uri="{BB962C8B-B14F-4D97-AF65-F5344CB8AC3E}">
        <p14:creationId xmlns:p14="http://schemas.microsoft.com/office/powerpoint/2010/main" val="30323774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60057" y="1"/>
            <a:ext cx="7274242" cy="6210756"/>
          </a:xfrm>
          <a:prstGeom prst="rect">
            <a:avLst/>
          </a:prstGeom>
        </p:spPr>
      </p:pic>
      <p:sp>
        <p:nvSpPr>
          <p:cNvPr id="4" name="Rectángulo 3"/>
          <p:cNvSpPr/>
          <p:nvPr/>
        </p:nvSpPr>
        <p:spPr>
          <a:xfrm>
            <a:off x="6209946" y="6429702"/>
            <a:ext cx="2435958" cy="369332"/>
          </a:xfrm>
          <a:prstGeom prst="rect">
            <a:avLst/>
          </a:prstGeom>
        </p:spPr>
        <p:txBody>
          <a:bodyPr wrap="none">
            <a:spAutoFit/>
          </a:bodyPr>
          <a:lstStyle/>
          <a:p>
            <a:r>
              <a:rPr lang="es-ES_tradnl" dirty="0" err="1"/>
              <a:t>Durán</a:t>
            </a:r>
            <a:r>
              <a:rPr lang="es-ES_tradnl" dirty="0"/>
              <a:t> Lima et al</a:t>
            </a:r>
            <a:r>
              <a:rPr lang="es-ES_tradnl" dirty="0" smtClean="0"/>
              <a:t>. (2010)</a:t>
            </a:r>
            <a:endParaRPr lang="es-ES" dirty="0"/>
          </a:p>
        </p:txBody>
      </p:sp>
    </p:spTree>
    <p:extLst>
      <p:ext uri="{BB962C8B-B14F-4D97-AF65-F5344CB8AC3E}">
        <p14:creationId xmlns:p14="http://schemas.microsoft.com/office/powerpoint/2010/main" val="26392117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646331"/>
          </a:xfrm>
          <a:prstGeom prst="rect">
            <a:avLst/>
          </a:prstGeom>
          <a:noFill/>
        </p:spPr>
        <p:txBody>
          <a:bodyPr wrap="square" rtlCol="0">
            <a:spAutoFit/>
          </a:bodyPr>
          <a:lstStyle/>
          <a:p>
            <a:pPr algn="ctr"/>
            <a:r>
              <a:rPr lang="es-ES" sz="3600" dirty="0" smtClean="0"/>
              <a:t>Análisis para Perú</a:t>
            </a:r>
            <a:endParaRPr lang="es-ES" sz="3600" dirty="0"/>
          </a:p>
        </p:txBody>
      </p:sp>
      <p:sp>
        <p:nvSpPr>
          <p:cNvPr id="3" name="Rectángulo 2"/>
          <p:cNvSpPr/>
          <p:nvPr/>
        </p:nvSpPr>
        <p:spPr>
          <a:xfrm>
            <a:off x="394088" y="1135894"/>
            <a:ext cx="8207622" cy="4431983"/>
          </a:xfrm>
          <a:prstGeom prst="rect">
            <a:avLst/>
          </a:prstGeom>
        </p:spPr>
        <p:txBody>
          <a:bodyPr wrap="square">
            <a:spAutoFit/>
          </a:bodyPr>
          <a:lstStyle/>
          <a:p>
            <a:pPr marL="285750" indent="-285750">
              <a:buFont typeface="Arial"/>
              <a:buChar char="•"/>
            </a:pPr>
            <a:r>
              <a:rPr lang="en-US" dirty="0" err="1"/>
              <a:t>Arguello</a:t>
            </a:r>
            <a:r>
              <a:rPr lang="en-US" dirty="0"/>
              <a:t> (2010) </a:t>
            </a:r>
            <a:r>
              <a:rPr lang="en-US" dirty="0" err="1"/>
              <a:t>analiza</a:t>
            </a:r>
            <a:r>
              <a:rPr lang="en-US" dirty="0"/>
              <a:t> el </a:t>
            </a:r>
            <a:r>
              <a:rPr lang="en-US" dirty="0" err="1"/>
              <a:t>impacto</a:t>
            </a:r>
            <a:r>
              <a:rPr lang="en-US" dirty="0"/>
              <a:t> de la crisis </a:t>
            </a:r>
            <a:r>
              <a:rPr lang="en-US" dirty="0" err="1"/>
              <a:t>sobre</a:t>
            </a:r>
            <a:r>
              <a:rPr lang="en-US" dirty="0"/>
              <a:t> la </a:t>
            </a:r>
            <a:r>
              <a:rPr lang="en-US" dirty="0" err="1" smtClean="0"/>
              <a:t>situación</a:t>
            </a:r>
            <a:r>
              <a:rPr lang="en-US" dirty="0" smtClean="0"/>
              <a:t> </a:t>
            </a:r>
            <a:r>
              <a:rPr lang="en-US" dirty="0" err="1" smtClean="0"/>
              <a:t>laboral</a:t>
            </a:r>
            <a:r>
              <a:rPr lang="en-US" dirty="0" smtClean="0"/>
              <a:t> de </a:t>
            </a:r>
            <a:r>
              <a:rPr lang="en-US" dirty="0" err="1" smtClean="0"/>
              <a:t>las</a:t>
            </a:r>
            <a:r>
              <a:rPr lang="en-US" dirty="0" smtClean="0"/>
              <a:t> </a:t>
            </a:r>
            <a:r>
              <a:rPr lang="en-US" dirty="0" err="1" smtClean="0"/>
              <a:t>mujeres</a:t>
            </a:r>
            <a:r>
              <a:rPr lang="en-US" dirty="0" smtClean="0"/>
              <a:t> en el </a:t>
            </a:r>
            <a:r>
              <a:rPr lang="en-US" dirty="0" err="1" smtClean="0"/>
              <a:t>valle</a:t>
            </a:r>
            <a:r>
              <a:rPr lang="en-US" dirty="0" smtClean="0"/>
              <a:t> de Ica, </a:t>
            </a:r>
            <a:r>
              <a:rPr lang="en-US" dirty="0" err="1" smtClean="0"/>
              <a:t>Perú</a:t>
            </a:r>
            <a:r>
              <a:rPr lang="en-US" dirty="0" smtClean="0"/>
              <a:t>, </a:t>
            </a:r>
            <a:r>
              <a:rPr lang="en-US" dirty="0" err="1" smtClean="0"/>
              <a:t>donde</a:t>
            </a:r>
            <a:r>
              <a:rPr lang="en-US" dirty="0" smtClean="0"/>
              <a:t> se </a:t>
            </a:r>
            <a:r>
              <a:rPr lang="en-US" dirty="0" err="1" smtClean="0"/>
              <a:t>concentra</a:t>
            </a:r>
            <a:r>
              <a:rPr lang="en-US" dirty="0" smtClean="0"/>
              <a:t> gran parte de la </a:t>
            </a:r>
            <a:r>
              <a:rPr lang="en-US" dirty="0" err="1" smtClean="0"/>
              <a:t>producción</a:t>
            </a:r>
            <a:r>
              <a:rPr lang="en-US" dirty="0" smtClean="0"/>
              <a:t> </a:t>
            </a:r>
            <a:r>
              <a:rPr lang="en-US" dirty="0" err="1" smtClean="0"/>
              <a:t>agrícola</a:t>
            </a:r>
            <a:r>
              <a:rPr lang="en-US" dirty="0" smtClean="0"/>
              <a:t> del </a:t>
            </a:r>
            <a:r>
              <a:rPr lang="en-US" dirty="0" err="1" smtClean="0"/>
              <a:t>país</a:t>
            </a:r>
            <a:r>
              <a:rPr lang="en-US" dirty="0" smtClean="0"/>
              <a:t>. </a:t>
            </a:r>
            <a:endParaRPr lang="en-US" baseline="30000" dirty="0" smtClean="0"/>
          </a:p>
          <a:p>
            <a:pPr marL="285750" indent="-285750">
              <a:buFont typeface="Arial"/>
              <a:buChar char="•"/>
            </a:pPr>
            <a:endParaRPr lang="en-US" baseline="30000" dirty="0"/>
          </a:p>
          <a:p>
            <a:pPr marL="285750" indent="-285750">
              <a:buFont typeface="Arial"/>
              <a:buChar char="•"/>
            </a:pPr>
            <a:r>
              <a:rPr lang="en-US" dirty="0" smtClean="0"/>
              <a:t>Antes de la crisis </a:t>
            </a:r>
            <a:r>
              <a:rPr lang="en-US" dirty="0" err="1" smtClean="0"/>
              <a:t>existían</a:t>
            </a:r>
            <a:r>
              <a:rPr lang="en-US" dirty="0" smtClean="0"/>
              <a:t> </a:t>
            </a:r>
            <a:r>
              <a:rPr lang="en-US" dirty="0" err="1" smtClean="0"/>
              <a:t>inequidades</a:t>
            </a:r>
            <a:r>
              <a:rPr lang="en-US" dirty="0" smtClean="0"/>
              <a:t> </a:t>
            </a:r>
            <a:r>
              <a:rPr lang="en-US" dirty="0" err="1" smtClean="0"/>
              <a:t>por</a:t>
            </a:r>
            <a:r>
              <a:rPr lang="en-US" dirty="0" smtClean="0"/>
              <a:t> </a:t>
            </a:r>
            <a:r>
              <a:rPr lang="en-US" dirty="0" err="1" smtClean="0"/>
              <a:t>género</a:t>
            </a:r>
            <a:r>
              <a:rPr lang="en-US" dirty="0" smtClean="0"/>
              <a:t> en el </a:t>
            </a:r>
            <a:r>
              <a:rPr lang="en-US" dirty="0" err="1" smtClean="0"/>
              <a:t>mercado</a:t>
            </a:r>
            <a:r>
              <a:rPr lang="en-US" dirty="0" smtClean="0"/>
              <a:t> de </a:t>
            </a:r>
            <a:r>
              <a:rPr lang="en-US" dirty="0" err="1" smtClean="0"/>
              <a:t>trabajo</a:t>
            </a:r>
            <a:r>
              <a:rPr lang="en-US" dirty="0" smtClean="0"/>
              <a:t>: </a:t>
            </a:r>
            <a:r>
              <a:rPr lang="en-US" dirty="0" err="1" smtClean="0"/>
              <a:t>informalidad</a:t>
            </a:r>
            <a:r>
              <a:rPr lang="en-US" dirty="0" smtClean="0"/>
              <a:t>, </a:t>
            </a:r>
            <a:r>
              <a:rPr lang="en-US" dirty="0" err="1" smtClean="0"/>
              <a:t>desigualdades</a:t>
            </a:r>
            <a:r>
              <a:rPr lang="en-US" dirty="0" smtClean="0"/>
              <a:t> </a:t>
            </a:r>
            <a:r>
              <a:rPr lang="en-US" dirty="0" err="1" smtClean="0"/>
              <a:t>salariales</a:t>
            </a:r>
            <a:r>
              <a:rPr lang="en-US" dirty="0" smtClean="0"/>
              <a:t>, </a:t>
            </a:r>
            <a:r>
              <a:rPr lang="en-US" dirty="0" err="1" smtClean="0"/>
              <a:t>violencia</a:t>
            </a:r>
            <a:r>
              <a:rPr lang="en-US" dirty="0" smtClean="0"/>
              <a:t> de </a:t>
            </a:r>
            <a:r>
              <a:rPr lang="en-US" dirty="0" err="1" smtClean="0"/>
              <a:t>género</a:t>
            </a:r>
            <a:r>
              <a:rPr lang="en-US" dirty="0" smtClean="0"/>
              <a:t>. </a:t>
            </a:r>
          </a:p>
          <a:p>
            <a:pPr marL="285750" indent="-285750">
              <a:buFont typeface="Arial"/>
              <a:buChar char="•"/>
            </a:pPr>
            <a:endParaRPr lang="en-US" dirty="0"/>
          </a:p>
          <a:p>
            <a:pPr marL="285750" indent="-285750">
              <a:buFont typeface="Arial"/>
              <a:buChar char="•"/>
            </a:pPr>
            <a:r>
              <a:rPr lang="en-US" dirty="0" smtClean="0"/>
              <a:t>La crisis </a:t>
            </a:r>
            <a:r>
              <a:rPr lang="en-US" dirty="0" err="1" smtClean="0"/>
              <a:t>internacional</a:t>
            </a:r>
            <a:r>
              <a:rPr lang="en-US" dirty="0" smtClean="0"/>
              <a:t> </a:t>
            </a:r>
            <a:r>
              <a:rPr lang="en-US" dirty="0" err="1" smtClean="0"/>
              <a:t>llevó</a:t>
            </a:r>
            <a:r>
              <a:rPr lang="en-US" dirty="0" smtClean="0"/>
              <a:t> a </a:t>
            </a:r>
            <a:r>
              <a:rPr lang="en-US" dirty="0" err="1" smtClean="0"/>
              <a:t>una</a:t>
            </a:r>
            <a:r>
              <a:rPr lang="en-US" dirty="0" smtClean="0"/>
              <a:t> </a:t>
            </a:r>
            <a:r>
              <a:rPr lang="en-US" dirty="0" err="1" smtClean="0"/>
              <a:t>caída</a:t>
            </a:r>
            <a:r>
              <a:rPr lang="en-US" dirty="0" smtClean="0"/>
              <a:t> de 16% de </a:t>
            </a:r>
            <a:r>
              <a:rPr lang="en-US" dirty="0" err="1" smtClean="0"/>
              <a:t>sus</a:t>
            </a:r>
            <a:r>
              <a:rPr lang="en-US" dirty="0" smtClean="0"/>
              <a:t> </a:t>
            </a:r>
            <a:r>
              <a:rPr lang="en-US" dirty="0" err="1" smtClean="0"/>
              <a:t>exportaciones</a:t>
            </a:r>
            <a:r>
              <a:rPr lang="en-US" dirty="0" smtClean="0"/>
              <a:t> </a:t>
            </a:r>
            <a:r>
              <a:rPr lang="en-US" dirty="0" err="1" smtClean="0"/>
              <a:t>agrícolas</a:t>
            </a:r>
            <a:r>
              <a:rPr lang="en-US" dirty="0" smtClean="0"/>
              <a:t> y </a:t>
            </a:r>
            <a:r>
              <a:rPr lang="en-US" dirty="0" err="1" smtClean="0"/>
              <a:t>una</a:t>
            </a:r>
            <a:r>
              <a:rPr lang="en-US" dirty="0" smtClean="0"/>
              <a:t> </a:t>
            </a:r>
            <a:r>
              <a:rPr lang="en-US" dirty="0" err="1" smtClean="0"/>
              <a:t>reducción</a:t>
            </a:r>
            <a:r>
              <a:rPr lang="en-US" dirty="0" smtClean="0"/>
              <a:t> de 30% en la </a:t>
            </a:r>
            <a:r>
              <a:rPr lang="en-US" dirty="0" err="1" smtClean="0"/>
              <a:t>demanda</a:t>
            </a:r>
            <a:r>
              <a:rPr lang="en-US" dirty="0" smtClean="0"/>
              <a:t> de </a:t>
            </a:r>
            <a:r>
              <a:rPr lang="en-US" dirty="0" err="1" smtClean="0"/>
              <a:t>trabajo</a:t>
            </a:r>
            <a:r>
              <a:rPr lang="en-US" dirty="0" smtClean="0"/>
              <a:t> en el sector. </a:t>
            </a:r>
          </a:p>
          <a:p>
            <a:pPr marL="285750" indent="-285750">
              <a:buFont typeface="Arial"/>
              <a:buChar char="•"/>
            </a:pPr>
            <a:endParaRPr lang="en-US" dirty="0"/>
          </a:p>
          <a:p>
            <a:pPr marL="285750" indent="-285750">
              <a:buFont typeface="Arial"/>
              <a:buChar char="•"/>
            </a:pPr>
            <a:r>
              <a:rPr lang="en-US" dirty="0" smtClean="0"/>
              <a:t>Como </a:t>
            </a:r>
            <a:r>
              <a:rPr lang="en-US" dirty="0" err="1" smtClean="0"/>
              <a:t>consecuencia</a:t>
            </a:r>
            <a:r>
              <a:rPr lang="en-US" dirty="0" smtClean="0"/>
              <a:t>, </a:t>
            </a:r>
            <a:r>
              <a:rPr lang="en-US" dirty="0" err="1" smtClean="0"/>
              <a:t>las</a:t>
            </a:r>
            <a:r>
              <a:rPr lang="en-US" dirty="0" smtClean="0"/>
              <a:t> </a:t>
            </a:r>
            <a:r>
              <a:rPr lang="en-US" dirty="0" err="1" smtClean="0"/>
              <a:t>inequidades</a:t>
            </a:r>
            <a:r>
              <a:rPr lang="en-US" dirty="0" smtClean="0"/>
              <a:t> en el </a:t>
            </a:r>
            <a:r>
              <a:rPr lang="en-US" dirty="0" err="1" smtClean="0"/>
              <a:t>mercado</a:t>
            </a:r>
            <a:r>
              <a:rPr lang="en-US" dirty="0" smtClean="0"/>
              <a:t> de </a:t>
            </a:r>
            <a:r>
              <a:rPr lang="en-US" dirty="0" err="1" smtClean="0"/>
              <a:t>trabajo</a:t>
            </a:r>
            <a:r>
              <a:rPr lang="en-US" dirty="0" smtClean="0"/>
              <a:t> se </a:t>
            </a:r>
            <a:r>
              <a:rPr lang="en-US" dirty="0" err="1" smtClean="0"/>
              <a:t>profundizaron</a:t>
            </a:r>
            <a:r>
              <a:rPr lang="en-US" dirty="0" smtClean="0"/>
              <a:t>. El </a:t>
            </a:r>
            <a:r>
              <a:rPr lang="en-US" dirty="0" err="1" smtClean="0"/>
              <a:t>emplo</a:t>
            </a:r>
            <a:r>
              <a:rPr lang="en-US" dirty="0" smtClean="0"/>
              <a:t> </a:t>
            </a:r>
            <a:r>
              <a:rPr lang="en-US" dirty="0" err="1" smtClean="0"/>
              <a:t>femenino</a:t>
            </a:r>
            <a:r>
              <a:rPr lang="en-US" dirty="0" smtClean="0"/>
              <a:t> se </a:t>
            </a:r>
            <a:r>
              <a:rPr lang="en-US" dirty="0" err="1" smtClean="0"/>
              <a:t>precarizó</a:t>
            </a:r>
            <a:r>
              <a:rPr lang="en-US" dirty="0" smtClean="0"/>
              <a:t>, la </a:t>
            </a:r>
            <a:r>
              <a:rPr lang="en-US" dirty="0" err="1" smtClean="0"/>
              <a:t>jornada</a:t>
            </a:r>
            <a:r>
              <a:rPr lang="en-US" dirty="0" smtClean="0"/>
              <a:t> </a:t>
            </a:r>
            <a:r>
              <a:rPr lang="en-US" dirty="0" err="1" smtClean="0"/>
              <a:t>laboral</a:t>
            </a:r>
            <a:r>
              <a:rPr lang="en-US" dirty="0" smtClean="0"/>
              <a:t> se </a:t>
            </a:r>
            <a:r>
              <a:rPr lang="en-US" dirty="0" err="1" smtClean="0"/>
              <a:t>extendió</a:t>
            </a:r>
            <a:r>
              <a:rPr lang="en-US" dirty="0" smtClean="0"/>
              <a:t> y en </a:t>
            </a:r>
            <a:r>
              <a:rPr lang="en-US" dirty="0" err="1" smtClean="0"/>
              <a:t>consecuencia</a:t>
            </a:r>
            <a:r>
              <a:rPr lang="en-US" dirty="0" smtClean="0"/>
              <a:t> se </a:t>
            </a:r>
            <a:r>
              <a:rPr lang="en-US" dirty="0" err="1" smtClean="0"/>
              <a:t>redujo</a:t>
            </a:r>
            <a:r>
              <a:rPr lang="en-US" dirty="0" smtClean="0"/>
              <a:t> el </a:t>
            </a:r>
            <a:r>
              <a:rPr lang="en-US" dirty="0" err="1" smtClean="0"/>
              <a:t>tiempo</a:t>
            </a:r>
            <a:r>
              <a:rPr lang="en-US" dirty="0" smtClean="0"/>
              <a:t> </a:t>
            </a:r>
            <a:r>
              <a:rPr lang="en-US" dirty="0" err="1" smtClean="0"/>
              <a:t>que</a:t>
            </a:r>
            <a:r>
              <a:rPr lang="en-US" dirty="0" smtClean="0"/>
              <a:t> </a:t>
            </a:r>
            <a:r>
              <a:rPr lang="en-US" dirty="0" err="1" smtClean="0"/>
              <a:t>las</a:t>
            </a:r>
            <a:r>
              <a:rPr lang="en-US" dirty="0" smtClean="0"/>
              <a:t> </a:t>
            </a:r>
            <a:r>
              <a:rPr lang="en-US" dirty="0" err="1" smtClean="0"/>
              <a:t>mujeres</a:t>
            </a:r>
            <a:r>
              <a:rPr lang="en-US" dirty="0" smtClean="0"/>
              <a:t> </a:t>
            </a:r>
            <a:r>
              <a:rPr lang="en-US" dirty="0" err="1" smtClean="0"/>
              <a:t>dedican</a:t>
            </a:r>
            <a:r>
              <a:rPr lang="en-US" dirty="0" smtClean="0"/>
              <a:t> a </a:t>
            </a:r>
            <a:r>
              <a:rPr lang="en-US" dirty="0" err="1" smtClean="0"/>
              <a:t>las</a:t>
            </a:r>
            <a:r>
              <a:rPr lang="en-US" dirty="0" smtClean="0"/>
              <a:t> </a:t>
            </a:r>
            <a:r>
              <a:rPr lang="en-US" dirty="0" err="1" smtClean="0"/>
              <a:t>tareas</a:t>
            </a:r>
            <a:r>
              <a:rPr lang="en-US" dirty="0" smtClean="0"/>
              <a:t> de </a:t>
            </a:r>
            <a:r>
              <a:rPr lang="en-US" dirty="0" err="1" smtClean="0"/>
              <a:t>cuidado</a:t>
            </a:r>
            <a:r>
              <a:rPr lang="en-US" dirty="0" smtClean="0"/>
              <a:t> en el </a:t>
            </a:r>
            <a:r>
              <a:rPr lang="en-US" dirty="0" err="1" smtClean="0"/>
              <a:t>hogar</a:t>
            </a:r>
            <a:r>
              <a:rPr lang="en-US" dirty="0" smtClean="0"/>
              <a:t>. </a:t>
            </a:r>
          </a:p>
          <a:p>
            <a:pPr marL="285750" indent="-285750">
              <a:buFont typeface="Arial"/>
              <a:buChar char="•"/>
            </a:pPr>
            <a:endParaRPr lang="en-US" dirty="0"/>
          </a:p>
          <a:p>
            <a:pPr marL="285750" indent="-285750">
              <a:buFont typeface="Arial"/>
              <a:buChar char="•"/>
            </a:pPr>
            <a:r>
              <a:rPr lang="en-US" dirty="0" smtClean="0"/>
              <a:t>En </a:t>
            </a:r>
            <a:r>
              <a:rPr lang="en-US" dirty="0" err="1" smtClean="0"/>
              <a:t>este</a:t>
            </a:r>
            <a:r>
              <a:rPr lang="en-US" dirty="0" smtClean="0"/>
              <a:t> </a:t>
            </a:r>
            <a:r>
              <a:rPr lang="en-US" dirty="0" err="1" smtClean="0"/>
              <a:t>contexto</a:t>
            </a:r>
            <a:r>
              <a:rPr lang="en-US" dirty="0" smtClean="0"/>
              <a:t>, </a:t>
            </a:r>
            <a:r>
              <a:rPr lang="en-US" dirty="0" err="1" smtClean="0"/>
              <a:t>es</a:t>
            </a:r>
            <a:r>
              <a:rPr lang="en-US" dirty="0" smtClean="0"/>
              <a:t> fundamental </a:t>
            </a:r>
            <a:r>
              <a:rPr lang="en-US" dirty="0" err="1" smtClean="0"/>
              <a:t>que</a:t>
            </a:r>
            <a:r>
              <a:rPr lang="en-US" dirty="0" smtClean="0"/>
              <a:t> se </a:t>
            </a:r>
            <a:r>
              <a:rPr lang="en-US" dirty="0" err="1" smtClean="0"/>
              <a:t>promuevan</a:t>
            </a:r>
            <a:r>
              <a:rPr lang="en-US" dirty="0" smtClean="0"/>
              <a:t> </a:t>
            </a:r>
            <a:r>
              <a:rPr lang="en-US" dirty="0" err="1" smtClean="0"/>
              <a:t>leyes</a:t>
            </a:r>
            <a:r>
              <a:rPr lang="en-US" dirty="0" smtClean="0"/>
              <a:t> </a:t>
            </a:r>
            <a:r>
              <a:rPr lang="en-US" dirty="0" err="1" smtClean="0"/>
              <a:t>que</a:t>
            </a:r>
            <a:r>
              <a:rPr lang="en-US" dirty="0" smtClean="0"/>
              <a:t> </a:t>
            </a:r>
            <a:r>
              <a:rPr lang="en-US" dirty="0" err="1" smtClean="0"/>
              <a:t>protejan</a:t>
            </a:r>
            <a:r>
              <a:rPr lang="en-US" dirty="0" smtClean="0"/>
              <a:t> a </a:t>
            </a:r>
            <a:r>
              <a:rPr lang="en-US" dirty="0" err="1" smtClean="0"/>
              <a:t>las</a:t>
            </a:r>
            <a:r>
              <a:rPr lang="en-US" dirty="0" smtClean="0"/>
              <a:t> </a:t>
            </a:r>
            <a:r>
              <a:rPr lang="en-US" dirty="0" err="1" smtClean="0"/>
              <a:t>trabajadoras</a:t>
            </a:r>
            <a:r>
              <a:rPr lang="en-US" dirty="0" smtClean="0"/>
              <a:t> y </a:t>
            </a:r>
            <a:r>
              <a:rPr lang="en-US" dirty="0" err="1" smtClean="0"/>
              <a:t>eviten</a:t>
            </a:r>
            <a:r>
              <a:rPr lang="en-US" dirty="0" smtClean="0"/>
              <a:t> la </a:t>
            </a:r>
            <a:r>
              <a:rPr lang="en-US" dirty="0" err="1" smtClean="0"/>
              <a:t>explotación</a:t>
            </a:r>
            <a:r>
              <a:rPr lang="en-US" dirty="0" smtClean="0"/>
              <a:t> </a:t>
            </a:r>
            <a:r>
              <a:rPr lang="en-US" dirty="0" err="1" smtClean="0"/>
              <a:t>laboral</a:t>
            </a:r>
            <a:r>
              <a:rPr lang="en-US" dirty="0" smtClean="0"/>
              <a:t>. </a:t>
            </a:r>
            <a:endParaRPr lang="en-US" dirty="0"/>
          </a:p>
        </p:txBody>
      </p:sp>
    </p:spTree>
    <p:extLst>
      <p:ext uri="{BB962C8B-B14F-4D97-AF65-F5344CB8AC3E}">
        <p14:creationId xmlns:p14="http://schemas.microsoft.com/office/powerpoint/2010/main" val="37260206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646331"/>
          </a:xfrm>
          <a:prstGeom prst="rect">
            <a:avLst/>
          </a:prstGeom>
          <a:noFill/>
        </p:spPr>
        <p:txBody>
          <a:bodyPr wrap="square" rtlCol="0">
            <a:spAutoFit/>
          </a:bodyPr>
          <a:lstStyle/>
          <a:p>
            <a:pPr algn="ctr"/>
            <a:r>
              <a:rPr lang="es-ES" sz="3600" dirty="0" smtClean="0"/>
              <a:t>Análisis para Uruguay</a:t>
            </a:r>
            <a:endParaRPr lang="es-ES" sz="3600" dirty="0"/>
          </a:p>
        </p:txBody>
      </p:sp>
      <p:sp>
        <p:nvSpPr>
          <p:cNvPr id="3" name="CuadroTexto 2"/>
          <p:cNvSpPr txBox="1"/>
          <p:nvPr/>
        </p:nvSpPr>
        <p:spPr>
          <a:xfrm>
            <a:off x="499476" y="1255666"/>
            <a:ext cx="8134343" cy="4524315"/>
          </a:xfrm>
          <a:prstGeom prst="rect">
            <a:avLst/>
          </a:prstGeom>
          <a:noFill/>
        </p:spPr>
        <p:txBody>
          <a:bodyPr wrap="square" rtlCol="0">
            <a:spAutoFit/>
          </a:bodyPr>
          <a:lstStyle/>
          <a:p>
            <a:pPr marL="285750" indent="-285750">
              <a:buFont typeface="Arial"/>
              <a:buChar char="•"/>
            </a:pPr>
            <a:r>
              <a:rPr lang="es-ES" sz="2400" dirty="0" smtClean="0"/>
              <a:t>Principales canales de trasmisión de la crisis: caída en demanda de exportaciones y caída en flujos de inversión extranjera directa. </a:t>
            </a:r>
          </a:p>
          <a:p>
            <a:pPr marL="285750" indent="-285750">
              <a:buFont typeface="Arial"/>
              <a:buChar char="•"/>
            </a:pPr>
            <a:r>
              <a:rPr lang="es-ES" sz="2400" dirty="0" smtClean="0"/>
              <a:t>Como consecuencia, en el primer semestre de 2009 hubo una caída del producto, una depreciación de la moneda, y una caída de ingresos del gobierno. </a:t>
            </a:r>
          </a:p>
          <a:p>
            <a:pPr marL="285750" indent="-285750">
              <a:buFont typeface="Arial"/>
              <a:buChar char="•"/>
            </a:pPr>
            <a:r>
              <a:rPr lang="es-ES" sz="2400" dirty="0" smtClean="0"/>
              <a:t>A pesar de la caída en la recaudación, no se redujo el gasto público, y el déficit público aumentó.  </a:t>
            </a:r>
          </a:p>
          <a:p>
            <a:pPr marL="285750" indent="-285750">
              <a:buFont typeface="Arial"/>
              <a:buChar char="•"/>
            </a:pPr>
            <a:r>
              <a:rPr lang="es-ES" sz="2400" dirty="0" smtClean="0"/>
              <a:t>El gobierno aplicó una política de extensión del período de cobertura del seguro de desempleo y aumento de las tasas de cobertura para evitar impactos negativos de la crisis. </a:t>
            </a:r>
          </a:p>
          <a:p>
            <a:pPr marL="285750" indent="-285750">
              <a:buFont typeface="Arial"/>
              <a:buChar char="•"/>
            </a:pPr>
            <a:endParaRPr lang="es-ES" sz="2400" dirty="0"/>
          </a:p>
        </p:txBody>
      </p:sp>
    </p:spTree>
    <p:extLst>
      <p:ext uri="{BB962C8B-B14F-4D97-AF65-F5344CB8AC3E}">
        <p14:creationId xmlns:p14="http://schemas.microsoft.com/office/powerpoint/2010/main" val="16916232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85206" y="1215538"/>
            <a:ext cx="8362675" cy="4832092"/>
          </a:xfrm>
          <a:prstGeom prst="rect">
            <a:avLst/>
          </a:prstGeom>
        </p:spPr>
        <p:txBody>
          <a:bodyPr wrap="square">
            <a:spAutoFit/>
          </a:bodyPr>
          <a:lstStyle/>
          <a:p>
            <a:pPr marL="285750" indent="-285750">
              <a:buFont typeface="Arial"/>
              <a:buChar char="•"/>
            </a:pPr>
            <a:r>
              <a:rPr lang="es-ES" sz="2200" dirty="0" err="1" smtClean="0"/>
              <a:t>Estrades</a:t>
            </a:r>
            <a:r>
              <a:rPr lang="es-ES" sz="2200" dirty="0" smtClean="0"/>
              <a:t> y </a:t>
            </a:r>
            <a:r>
              <a:rPr lang="es-ES" sz="2200" dirty="0" err="1" smtClean="0"/>
              <a:t>Llambí</a:t>
            </a:r>
            <a:r>
              <a:rPr lang="es-ES" sz="2200" dirty="0" smtClean="0"/>
              <a:t> (2013) analizan el </a:t>
            </a:r>
            <a:r>
              <a:rPr lang="es-ES" sz="2200" dirty="0" smtClean="0"/>
              <a:t>impacto de la crisis y las respuestas de pol</a:t>
            </a:r>
            <a:r>
              <a:rPr lang="es-ES" sz="2200" dirty="0" smtClean="0"/>
              <a:t>ítica</a:t>
            </a:r>
            <a:r>
              <a:rPr lang="es-ES" sz="2200" dirty="0" smtClean="0"/>
              <a:t> </a:t>
            </a:r>
            <a:r>
              <a:rPr lang="es-ES" sz="2200" dirty="0" smtClean="0"/>
              <a:t>usando un modelo de EGC con </a:t>
            </a:r>
            <a:r>
              <a:rPr lang="es-ES" sz="2200" dirty="0" err="1" smtClean="0"/>
              <a:t>microsimulaciones</a:t>
            </a:r>
            <a:r>
              <a:rPr lang="es-ES" sz="2200" dirty="0" smtClean="0"/>
              <a:t>. </a:t>
            </a:r>
          </a:p>
          <a:p>
            <a:pPr marL="285750" indent="-285750">
              <a:buFont typeface="Arial"/>
              <a:buChar char="•"/>
            </a:pPr>
            <a:r>
              <a:rPr lang="es-ES" sz="2200" dirty="0" smtClean="0"/>
              <a:t>En el modelo y la MCS diferencian tres tipos de trabajadores, de acuerdo a nivel de calificación; cinco hogares de acuerdo a quintil de ingreso; y desempleo entre trabajadores no calificados. </a:t>
            </a:r>
          </a:p>
          <a:p>
            <a:pPr marL="285750" indent="-285750">
              <a:buFont typeface="Arial"/>
              <a:buChar char="•"/>
            </a:pPr>
            <a:r>
              <a:rPr lang="es-ES" sz="2200" dirty="0" smtClean="0"/>
              <a:t>Simulan una caída de precios y cantidades de exportaciones en los sectores más relevantes para la economía y una caída en el ahorro del resto del mundo (que simula la caída de la IED). </a:t>
            </a:r>
          </a:p>
          <a:p>
            <a:pPr marL="285750" indent="-285750">
              <a:buFont typeface="Arial"/>
              <a:buChar char="•"/>
            </a:pPr>
            <a:r>
              <a:rPr lang="es-ES" sz="2200" dirty="0" smtClean="0"/>
              <a:t>El shock negativo de la crisis se simula en conjunto con tres escenarios de respuesta de política:  aumento de consumo corriente y de gasto de inversión del gobierno; y aumento de la cobertura de seguro de desempleo. </a:t>
            </a:r>
            <a:endParaRPr lang="es-ES" sz="2200" dirty="0" smtClean="0"/>
          </a:p>
          <a:p>
            <a:pPr marL="285750" indent="-285750">
              <a:buFont typeface="Arial"/>
              <a:buChar char="•"/>
            </a:pPr>
            <a:r>
              <a:rPr lang="es-ES" sz="2200" dirty="0" smtClean="0"/>
              <a:t>No se incluye g</a:t>
            </a:r>
            <a:r>
              <a:rPr lang="es-ES" sz="2200" dirty="0" smtClean="0"/>
              <a:t>énero en el modelo EGC</a:t>
            </a:r>
            <a:endParaRPr lang="es-ES" sz="2200" dirty="0" smtClean="0"/>
          </a:p>
        </p:txBody>
      </p:sp>
      <p:sp>
        <p:nvSpPr>
          <p:cNvPr id="3" name="CuadroTexto 2"/>
          <p:cNvSpPr txBox="1"/>
          <p:nvPr/>
        </p:nvSpPr>
        <p:spPr>
          <a:xfrm>
            <a:off x="817503" y="300308"/>
            <a:ext cx="7431005" cy="646331"/>
          </a:xfrm>
          <a:prstGeom prst="rect">
            <a:avLst/>
          </a:prstGeom>
          <a:noFill/>
        </p:spPr>
        <p:txBody>
          <a:bodyPr wrap="square" rtlCol="0">
            <a:spAutoFit/>
          </a:bodyPr>
          <a:lstStyle/>
          <a:p>
            <a:pPr algn="ctr"/>
            <a:r>
              <a:rPr lang="es-ES" sz="3600" dirty="0" smtClean="0"/>
              <a:t>Análisis para Uruguay (2)</a:t>
            </a:r>
            <a:endParaRPr lang="es-ES" sz="3600" dirty="0"/>
          </a:p>
        </p:txBody>
      </p:sp>
    </p:spTree>
    <p:extLst>
      <p:ext uri="{BB962C8B-B14F-4D97-AF65-F5344CB8AC3E}">
        <p14:creationId xmlns:p14="http://schemas.microsoft.com/office/powerpoint/2010/main" val="38770895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387549"/>
            <a:ext cx="9144000" cy="5658416"/>
          </a:xfrm>
          <a:prstGeom prst="rect">
            <a:avLst/>
          </a:prstGeom>
        </p:spPr>
      </p:pic>
      <p:sp>
        <p:nvSpPr>
          <p:cNvPr id="3" name="Rectángulo 2"/>
          <p:cNvSpPr/>
          <p:nvPr/>
        </p:nvSpPr>
        <p:spPr>
          <a:xfrm>
            <a:off x="336342" y="6286906"/>
            <a:ext cx="2470673" cy="369332"/>
          </a:xfrm>
          <a:prstGeom prst="rect">
            <a:avLst/>
          </a:prstGeom>
        </p:spPr>
        <p:txBody>
          <a:bodyPr wrap="none">
            <a:spAutoFit/>
          </a:bodyPr>
          <a:lstStyle/>
          <a:p>
            <a:r>
              <a:rPr lang="es-ES" dirty="0" err="1"/>
              <a:t>Estrades</a:t>
            </a:r>
            <a:r>
              <a:rPr lang="es-ES" dirty="0"/>
              <a:t> y </a:t>
            </a:r>
            <a:r>
              <a:rPr lang="es-ES" dirty="0" err="1"/>
              <a:t>Llambí</a:t>
            </a:r>
            <a:r>
              <a:rPr lang="es-ES" dirty="0"/>
              <a:t> (2013)</a:t>
            </a:r>
          </a:p>
        </p:txBody>
      </p:sp>
    </p:spTree>
    <p:extLst>
      <p:ext uri="{BB962C8B-B14F-4D97-AF65-F5344CB8AC3E}">
        <p14:creationId xmlns:p14="http://schemas.microsoft.com/office/powerpoint/2010/main" val="1610506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481708" y="4350578"/>
            <a:ext cx="5722527" cy="523220"/>
          </a:xfrm>
          <a:prstGeom prst="rect">
            <a:avLst/>
          </a:prstGeom>
          <a:noFill/>
        </p:spPr>
        <p:txBody>
          <a:bodyPr wrap="square" rtlCol="0">
            <a:spAutoFit/>
          </a:bodyPr>
          <a:lstStyle/>
          <a:p>
            <a:r>
              <a:rPr lang="es-ES" sz="2800" dirty="0" smtClean="0">
                <a:solidFill>
                  <a:schemeClr val="bg1"/>
                </a:solidFill>
              </a:rPr>
              <a:t>Marco teórico</a:t>
            </a:r>
          </a:p>
        </p:txBody>
      </p:sp>
    </p:spTree>
    <p:extLst>
      <p:ext uri="{BB962C8B-B14F-4D97-AF65-F5344CB8AC3E}">
        <p14:creationId xmlns:p14="http://schemas.microsoft.com/office/powerpoint/2010/main" val="10466849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646331"/>
          </a:xfrm>
          <a:prstGeom prst="rect">
            <a:avLst/>
          </a:prstGeom>
          <a:noFill/>
        </p:spPr>
        <p:txBody>
          <a:bodyPr wrap="square" rtlCol="0">
            <a:spAutoFit/>
          </a:bodyPr>
          <a:lstStyle/>
          <a:p>
            <a:pPr algn="ctr"/>
            <a:r>
              <a:rPr lang="es-ES_tradnl" sz="3600" dirty="0" smtClean="0"/>
              <a:t>Resultados</a:t>
            </a:r>
            <a:endParaRPr lang="es-ES" sz="3600" dirty="0"/>
          </a:p>
        </p:txBody>
      </p:sp>
      <p:sp>
        <p:nvSpPr>
          <p:cNvPr id="3" name="CuadroTexto 2"/>
          <p:cNvSpPr txBox="1"/>
          <p:nvPr/>
        </p:nvSpPr>
        <p:spPr>
          <a:xfrm>
            <a:off x="474470" y="1186818"/>
            <a:ext cx="8240869" cy="4893647"/>
          </a:xfrm>
          <a:prstGeom prst="rect">
            <a:avLst/>
          </a:prstGeom>
          <a:noFill/>
        </p:spPr>
        <p:txBody>
          <a:bodyPr wrap="square" rtlCol="0">
            <a:spAutoFit/>
          </a:bodyPr>
          <a:lstStyle/>
          <a:p>
            <a:pPr marL="342900" indent="-342900">
              <a:buFont typeface="Arial"/>
              <a:buChar char="•"/>
            </a:pPr>
            <a:r>
              <a:rPr lang="es-ES" sz="2400" dirty="0" smtClean="0"/>
              <a:t>Los shocks negativos asociados a la crisis generan una caída en el PBI, en la inversión, en el ahorro del gobierno y en las exportaciones. </a:t>
            </a:r>
          </a:p>
          <a:p>
            <a:pPr marL="342900" indent="-342900">
              <a:buFont typeface="Arial"/>
              <a:buChar char="•"/>
            </a:pPr>
            <a:r>
              <a:rPr lang="es-ES" sz="2400" dirty="0" smtClean="0"/>
              <a:t>El principal sector afectado es el sector agroexportador y el sector primario. Los sectores de manufacturas y servicios se expanden ligeramente debido a la depreciación. </a:t>
            </a:r>
          </a:p>
          <a:p>
            <a:pPr marL="342900" indent="-342900">
              <a:buFont typeface="Arial"/>
              <a:buChar char="•"/>
            </a:pPr>
            <a:r>
              <a:rPr lang="es-ES" sz="2400" dirty="0" smtClean="0"/>
              <a:t>En el mercado de trabajo, el salario cae para los trabajadores menos calificados en el sector agrícola, mientras que aumenta el desempleo para los trabajadores menos calificados en los sectores no agrícolas. </a:t>
            </a:r>
          </a:p>
          <a:p>
            <a:pPr marL="342900" indent="-342900">
              <a:buFont typeface="Arial"/>
              <a:buChar char="•"/>
            </a:pPr>
            <a:r>
              <a:rPr lang="es-ES" sz="2400" dirty="0" smtClean="0"/>
              <a:t>El ingreso de los hogares más pobres cae y la pobreza aumenta. </a:t>
            </a:r>
          </a:p>
          <a:p>
            <a:pPr marL="342900" indent="-342900">
              <a:buFont typeface="Arial"/>
              <a:buChar char="•"/>
            </a:pPr>
            <a:endParaRPr lang="es-ES" sz="2400" dirty="0"/>
          </a:p>
        </p:txBody>
      </p:sp>
    </p:spTree>
    <p:extLst>
      <p:ext uri="{BB962C8B-B14F-4D97-AF65-F5344CB8AC3E}">
        <p14:creationId xmlns:p14="http://schemas.microsoft.com/office/powerpoint/2010/main" val="11262728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1080625"/>
            <a:ext cx="9144000" cy="4983480"/>
          </a:xfrm>
          <a:prstGeom prst="rect">
            <a:avLst/>
          </a:prstGeom>
        </p:spPr>
      </p:pic>
      <p:sp>
        <p:nvSpPr>
          <p:cNvPr id="3" name="Rectángulo 2"/>
          <p:cNvSpPr/>
          <p:nvPr/>
        </p:nvSpPr>
        <p:spPr>
          <a:xfrm>
            <a:off x="168883" y="6342734"/>
            <a:ext cx="2470673" cy="369332"/>
          </a:xfrm>
          <a:prstGeom prst="rect">
            <a:avLst/>
          </a:prstGeom>
        </p:spPr>
        <p:txBody>
          <a:bodyPr wrap="none">
            <a:spAutoFit/>
          </a:bodyPr>
          <a:lstStyle/>
          <a:p>
            <a:r>
              <a:rPr lang="es-ES" dirty="0" err="1"/>
              <a:t>Estrades</a:t>
            </a:r>
            <a:r>
              <a:rPr lang="es-ES" dirty="0"/>
              <a:t> y </a:t>
            </a:r>
            <a:r>
              <a:rPr lang="es-ES" dirty="0" err="1"/>
              <a:t>Llambí</a:t>
            </a:r>
            <a:r>
              <a:rPr lang="es-ES" dirty="0"/>
              <a:t> (2013)</a:t>
            </a:r>
          </a:p>
        </p:txBody>
      </p:sp>
    </p:spTree>
    <p:extLst>
      <p:ext uri="{BB962C8B-B14F-4D97-AF65-F5344CB8AC3E}">
        <p14:creationId xmlns:p14="http://schemas.microsoft.com/office/powerpoint/2010/main" val="33418177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0"/>
            <a:ext cx="9144000" cy="6113031"/>
          </a:xfrm>
          <a:prstGeom prst="rect">
            <a:avLst/>
          </a:prstGeom>
        </p:spPr>
      </p:pic>
      <p:sp>
        <p:nvSpPr>
          <p:cNvPr id="3" name="Rectángulo 2"/>
          <p:cNvSpPr/>
          <p:nvPr/>
        </p:nvSpPr>
        <p:spPr>
          <a:xfrm>
            <a:off x="280523" y="6300863"/>
            <a:ext cx="2470673" cy="369332"/>
          </a:xfrm>
          <a:prstGeom prst="rect">
            <a:avLst/>
          </a:prstGeom>
        </p:spPr>
        <p:txBody>
          <a:bodyPr wrap="none">
            <a:spAutoFit/>
          </a:bodyPr>
          <a:lstStyle/>
          <a:p>
            <a:r>
              <a:rPr lang="es-ES" dirty="0" err="1"/>
              <a:t>Estrades</a:t>
            </a:r>
            <a:r>
              <a:rPr lang="es-ES" dirty="0"/>
              <a:t> y </a:t>
            </a:r>
            <a:r>
              <a:rPr lang="es-ES" dirty="0" err="1"/>
              <a:t>Llambí</a:t>
            </a:r>
            <a:r>
              <a:rPr lang="es-ES" dirty="0"/>
              <a:t> (2013)</a:t>
            </a:r>
          </a:p>
        </p:txBody>
      </p:sp>
    </p:spTree>
    <p:extLst>
      <p:ext uri="{BB962C8B-B14F-4D97-AF65-F5344CB8AC3E}">
        <p14:creationId xmlns:p14="http://schemas.microsoft.com/office/powerpoint/2010/main" val="23099638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411761" y="252071"/>
            <a:ext cx="3867380" cy="646331"/>
          </a:xfrm>
          <a:prstGeom prst="rect">
            <a:avLst/>
          </a:prstGeom>
          <a:noFill/>
        </p:spPr>
        <p:txBody>
          <a:bodyPr wrap="square" rtlCol="0">
            <a:spAutoFit/>
          </a:bodyPr>
          <a:lstStyle/>
          <a:p>
            <a:pPr algn="ctr"/>
            <a:r>
              <a:rPr lang="es-ES" sz="3600" dirty="0" smtClean="0"/>
              <a:t>Discusión y análisis</a:t>
            </a:r>
            <a:endParaRPr lang="es-ES" sz="3600" dirty="0"/>
          </a:p>
        </p:txBody>
      </p:sp>
      <p:sp>
        <p:nvSpPr>
          <p:cNvPr id="3" name="CuadroTexto 2"/>
          <p:cNvSpPr txBox="1"/>
          <p:nvPr/>
        </p:nvSpPr>
        <p:spPr>
          <a:xfrm>
            <a:off x="334919" y="1327010"/>
            <a:ext cx="8284630" cy="4154983"/>
          </a:xfrm>
          <a:prstGeom prst="rect">
            <a:avLst/>
          </a:prstGeom>
          <a:noFill/>
        </p:spPr>
        <p:txBody>
          <a:bodyPr wrap="square" rtlCol="0">
            <a:spAutoFit/>
          </a:bodyPr>
          <a:lstStyle/>
          <a:p>
            <a:pPr marL="457200" indent="-457200">
              <a:buFont typeface="+mj-lt"/>
              <a:buAutoNum type="arabicPeriod"/>
            </a:pPr>
            <a:r>
              <a:rPr lang="es-ES" sz="2400" dirty="0" smtClean="0"/>
              <a:t>¿En qué medida los modelos de EGC son una herramienta que pueden potencialmente capturar las dimensiones y efectos de la crisis incluidos en el marco de </a:t>
            </a:r>
            <a:r>
              <a:rPr lang="es-ES" sz="2400" dirty="0" err="1" smtClean="0"/>
              <a:t>Elson</a:t>
            </a:r>
            <a:r>
              <a:rPr lang="es-ES" sz="2400" dirty="0" smtClean="0"/>
              <a:t>? </a:t>
            </a:r>
            <a:endParaRPr lang="es-ES" sz="2400" dirty="0"/>
          </a:p>
          <a:p>
            <a:pPr marL="457200" indent="-457200">
              <a:buFont typeface="+mj-lt"/>
              <a:buAutoNum type="arabicPeriod"/>
            </a:pPr>
            <a:r>
              <a:rPr lang="es-ES" sz="2400" dirty="0" smtClean="0"/>
              <a:t>¿Qué cambios le haría al modelo de </a:t>
            </a:r>
            <a:r>
              <a:rPr lang="es-ES" sz="2400" dirty="0" err="1" smtClean="0"/>
              <a:t>Estrades</a:t>
            </a:r>
            <a:r>
              <a:rPr lang="es-ES" sz="2400" dirty="0" smtClean="0"/>
              <a:t> y </a:t>
            </a:r>
            <a:r>
              <a:rPr lang="es-ES" sz="2400" dirty="0" err="1" smtClean="0"/>
              <a:t>Llambí</a:t>
            </a:r>
            <a:r>
              <a:rPr lang="es-ES" sz="2400" dirty="0" smtClean="0"/>
              <a:t> para poder capturar los efectos de género de la crisis en Uruguay?</a:t>
            </a:r>
          </a:p>
          <a:p>
            <a:pPr marL="457200" indent="-457200">
              <a:buFont typeface="+mj-lt"/>
              <a:buAutoNum type="arabicPeriod"/>
            </a:pPr>
            <a:r>
              <a:rPr lang="es-ES" sz="2400" dirty="0" smtClean="0"/>
              <a:t>¿Qué dimensiones falta incluir en el análisis de caso de Ica, Perú?</a:t>
            </a:r>
            <a:endParaRPr lang="es-ES" sz="2400" dirty="0"/>
          </a:p>
          <a:p>
            <a:pPr marL="457200" indent="-457200">
              <a:buFont typeface="+mj-lt"/>
              <a:buAutoNum type="arabicPeriod"/>
            </a:pPr>
            <a:r>
              <a:rPr lang="es-ES" sz="2400" dirty="0" smtClean="0"/>
              <a:t>¿En qué medida el marco teórico propuesto por </a:t>
            </a:r>
            <a:r>
              <a:rPr lang="es-ES" sz="2400" dirty="0" err="1" smtClean="0"/>
              <a:t>Elson</a:t>
            </a:r>
            <a:r>
              <a:rPr lang="es-ES" sz="2400" dirty="0" smtClean="0"/>
              <a:t> puede aplicarse para analizar otro tipo de episodios de crisis o de shocks externos? ¿Qué dimensiones le agregaría a dicho marco?</a:t>
            </a:r>
            <a:endParaRPr lang="es-ES" sz="2400" dirty="0"/>
          </a:p>
        </p:txBody>
      </p:sp>
    </p:spTree>
    <p:extLst>
      <p:ext uri="{BB962C8B-B14F-4D97-AF65-F5344CB8AC3E}">
        <p14:creationId xmlns:p14="http://schemas.microsoft.com/office/powerpoint/2010/main" val="814712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646331"/>
          </a:xfrm>
          <a:prstGeom prst="rect">
            <a:avLst/>
          </a:prstGeom>
          <a:noFill/>
        </p:spPr>
        <p:txBody>
          <a:bodyPr wrap="square" rtlCol="0">
            <a:spAutoFit/>
          </a:bodyPr>
          <a:lstStyle/>
          <a:p>
            <a:pPr algn="ctr"/>
            <a:r>
              <a:rPr lang="es-ES" sz="3600" dirty="0" smtClean="0"/>
              <a:t>Introducción al marco teórico</a:t>
            </a:r>
            <a:endParaRPr lang="es-ES" sz="3600" dirty="0"/>
          </a:p>
        </p:txBody>
      </p:sp>
      <p:sp>
        <p:nvSpPr>
          <p:cNvPr id="3" name="CuadroTexto 2"/>
          <p:cNvSpPr txBox="1"/>
          <p:nvPr/>
        </p:nvSpPr>
        <p:spPr>
          <a:xfrm>
            <a:off x="622134" y="1284734"/>
            <a:ext cx="8043908" cy="3785652"/>
          </a:xfrm>
          <a:prstGeom prst="rect">
            <a:avLst/>
          </a:prstGeom>
          <a:noFill/>
        </p:spPr>
        <p:txBody>
          <a:bodyPr wrap="square" rtlCol="0">
            <a:spAutoFit/>
          </a:bodyPr>
          <a:lstStyle/>
          <a:p>
            <a:pPr marL="342900" indent="-342900">
              <a:buFont typeface="Arial"/>
              <a:buChar char="•"/>
            </a:pPr>
            <a:r>
              <a:rPr lang="es-ES" sz="2400" dirty="0" smtClean="0"/>
              <a:t>Marco desarrollado por Diane </a:t>
            </a:r>
            <a:r>
              <a:rPr lang="es-ES" sz="2400" dirty="0" err="1" smtClean="0"/>
              <a:t>Elson</a:t>
            </a:r>
            <a:r>
              <a:rPr lang="es-ES" sz="2400" dirty="0" smtClean="0"/>
              <a:t> (2011) para analizar la dimensión de género de la crisis </a:t>
            </a:r>
            <a:r>
              <a:rPr lang="es-ES" sz="2400" dirty="0" smtClean="0"/>
              <a:t>financiera-económica </a:t>
            </a:r>
            <a:r>
              <a:rPr lang="es-ES" sz="2400" dirty="0" smtClean="0"/>
              <a:t>de 2007-2009.</a:t>
            </a:r>
          </a:p>
          <a:p>
            <a:pPr marL="342900" indent="-342900">
              <a:buFont typeface="Arial"/>
              <a:buChar char="•"/>
            </a:pPr>
            <a:r>
              <a:rPr lang="es-ES" sz="2400" dirty="0" smtClean="0"/>
              <a:t>Analiza el impacto de la crisis en tres esferas: financiera, productiva, y reproductiva. </a:t>
            </a:r>
          </a:p>
          <a:p>
            <a:pPr marL="342900" indent="-342900">
              <a:buFont typeface="Arial"/>
              <a:buChar char="•"/>
            </a:pPr>
            <a:r>
              <a:rPr lang="es-ES" sz="2400" dirty="0" smtClean="0"/>
              <a:t>La crisis exacerba las normas sociales respecto al género, pero también pueden ser una oportunidad para su transformación. </a:t>
            </a:r>
          </a:p>
          <a:p>
            <a:pPr marL="342900" indent="-342900">
              <a:buAutoNum type="arabicPeriod"/>
            </a:pPr>
            <a:endParaRPr lang="es-ES" sz="2400" dirty="0" smtClean="0"/>
          </a:p>
          <a:p>
            <a:pPr marL="342900" indent="-342900">
              <a:buAutoNum type="arabicPeriod"/>
            </a:pPr>
            <a:endParaRPr lang="es-ES" sz="2400" dirty="0"/>
          </a:p>
        </p:txBody>
      </p:sp>
    </p:spTree>
    <p:extLst>
      <p:ext uri="{BB962C8B-B14F-4D97-AF65-F5344CB8AC3E}">
        <p14:creationId xmlns:p14="http://schemas.microsoft.com/office/powerpoint/2010/main" val="3339290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646331"/>
          </a:xfrm>
          <a:prstGeom prst="rect">
            <a:avLst/>
          </a:prstGeom>
          <a:noFill/>
        </p:spPr>
        <p:txBody>
          <a:bodyPr wrap="square" rtlCol="0">
            <a:spAutoFit/>
          </a:bodyPr>
          <a:lstStyle/>
          <a:p>
            <a:pPr algn="ctr"/>
            <a:r>
              <a:rPr lang="es-ES" sz="3600" dirty="0" smtClean="0"/>
              <a:t>Crisis de 2007-2009</a:t>
            </a:r>
            <a:endParaRPr lang="es-ES" sz="3600" dirty="0"/>
          </a:p>
        </p:txBody>
      </p:sp>
      <p:sp>
        <p:nvSpPr>
          <p:cNvPr id="3" name="CuadroTexto 2"/>
          <p:cNvSpPr txBox="1"/>
          <p:nvPr/>
        </p:nvSpPr>
        <p:spPr>
          <a:xfrm>
            <a:off x="572154" y="1284734"/>
            <a:ext cx="8303213" cy="3416320"/>
          </a:xfrm>
          <a:prstGeom prst="rect">
            <a:avLst/>
          </a:prstGeom>
          <a:noFill/>
        </p:spPr>
        <p:txBody>
          <a:bodyPr wrap="square" rtlCol="0">
            <a:spAutoFit/>
          </a:bodyPr>
          <a:lstStyle/>
          <a:p>
            <a:pPr marL="342900" indent="-342900">
              <a:buFont typeface="Arial"/>
              <a:buChar char="•"/>
            </a:pPr>
            <a:r>
              <a:rPr lang="es-ES" sz="2400" dirty="0" smtClean="0"/>
              <a:t>A partir de 2007 se perciben incrementos significativos en los precios de alimentos y combustibles.</a:t>
            </a:r>
          </a:p>
          <a:p>
            <a:pPr marL="342900" indent="-342900">
              <a:buFont typeface="Arial"/>
              <a:buChar char="•"/>
            </a:pPr>
            <a:r>
              <a:rPr lang="es-ES" sz="2400" dirty="0" smtClean="0"/>
              <a:t>En 2008 se genera una crisis financiera en las economías desarrolladas que rápidamente se trasmite a las economías en desarrollo.</a:t>
            </a:r>
          </a:p>
          <a:p>
            <a:pPr marL="342900" indent="-342900">
              <a:buFont typeface="Arial"/>
              <a:buChar char="•"/>
            </a:pPr>
            <a:r>
              <a:rPr lang="es-ES" sz="2400" dirty="0" smtClean="0"/>
              <a:t>Algunas economías sufren una segunda oleada de crisis a partir de una caída de las remesas y caída en préstamos internacionales.</a:t>
            </a:r>
          </a:p>
          <a:p>
            <a:pPr marL="342900" indent="-342900">
              <a:buAutoNum type="arabicPeriod"/>
            </a:pPr>
            <a:endParaRPr lang="es-ES" sz="2400" dirty="0"/>
          </a:p>
        </p:txBody>
      </p:sp>
    </p:spTree>
    <p:extLst>
      <p:ext uri="{BB962C8B-B14F-4D97-AF65-F5344CB8AC3E}">
        <p14:creationId xmlns:p14="http://schemas.microsoft.com/office/powerpoint/2010/main" val="2730372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58199" y="1269934"/>
            <a:ext cx="8118434" cy="3785652"/>
          </a:xfrm>
          <a:prstGeom prst="rect">
            <a:avLst/>
          </a:prstGeom>
        </p:spPr>
        <p:txBody>
          <a:bodyPr wrap="square">
            <a:spAutoFit/>
          </a:bodyPr>
          <a:lstStyle/>
          <a:p>
            <a:pPr marL="342900" indent="-342900">
              <a:buFont typeface="Arial"/>
              <a:buChar char="•"/>
            </a:pPr>
            <a:r>
              <a:rPr lang="es-ES" sz="2400" dirty="0" smtClean="0"/>
              <a:t>La crisis tiene una dimensión de género en la medida que se origina en procesos económicos con sesgos de género, en los que las mujeres están ausentes de los principales centros de toma de decisiones en el sector financiero.</a:t>
            </a:r>
          </a:p>
          <a:p>
            <a:pPr marL="342900" indent="-342900">
              <a:buFont typeface="Arial"/>
              <a:buChar char="•"/>
            </a:pPr>
            <a:r>
              <a:rPr lang="es-ES" sz="2400" dirty="0" smtClean="0"/>
              <a:t>El impacto también tiene una diferenciación por género, que se percibe en tres esferas: financiera, productiva y reproductiva.</a:t>
            </a:r>
          </a:p>
          <a:p>
            <a:pPr marL="342900" indent="-342900">
              <a:buFont typeface="Arial"/>
              <a:buChar char="•"/>
            </a:pPr>
            <a:r>
              <a:rPr lang="es-ES" sz="2400" dirty="0" smtClean="0"/>
              <a:t>Las respuestas por parte de los principales actores (Estado, empresas, hogares) también pueden tener un impacto diferenciado por género.</a:t>
            </a:r>
          </a:p>
        </p:txBody>
      </p:sp>
      <p:sp>
        <p:nvSpPr>
          <p:cNvPr id="3" name="CuadroTexto 2"/>
          <p:cNvSpPr txBox="1"/>
          <p:nvPr/>
        </p:nvSpPr>
        <p:spPr>
          <a:xfrm>
            <a:off x="817503" y="300308"/>
            <a:ext cx="7431005" cy="646331"/>
          </a:xfrm>
          <a:prstGeom prst="rect">
            <a:avLst/>
          </a:prstGeom>
          <a:noFill/>
        </p:spPr>
        <p:txBody>
          <a:bodyPr wrap="square" rtlCol="0">
            <a:spAutoFit/>
          </a:bodyPr>
          <a:lstStyle/>
          <a:p>
            <a:pPr algn="ctr"/>
            <a:r>
              <a:rPr lang="es-ES" sz="3600" dirty="0" smtClean="0"/>
              <a:t>Dimensión de género de la crisis</a:t>
            </a:r>
            <a:endParaRPr lang="es-ES" sz="3600" dirty="0"/>
          </a:p>
        </p:txBody>
      </p:sp>
    </p:spTree>
    <p:extLst>
      <p:ext uri="{BB962C8B-B14F-4D97-AF65-F5344CB8AC3E}">
        <p14:creationId xmlns:p14="http://schemas.microsoft.com/office/powerpoint/2010/main" val="1060658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000162732"/>
              </p:ext>
            </p:extLst>
          </p:nvPr>
        </p:nvGraphicFramePr>
        <p:xfrm>
          <a:off x="467960" y="453896"/>
          <a:ext cx="8394192" cy="6169926"/>
        </p:xfrm>
        <a:graphic>
          <a:graphicData uri="http://schemas.openxmlformats.org/drawingml/2006/table">
            <a:tbl>
              <a:tblPr firstRow="1" bandRow="1">
                <a:tableStyleId>{93296810-A885-4BE3-A3E7-6D5BEEA58F35}</a:tableStyleId>
              </a:tblPr>
              <a:tblGrid>
                <a:gridCol w="1556504"/>
                <a:gridCol w="2253849"/>
                <a:gridCol w="2157807"/>
                <a:gridCol w="2426032"/>
              </a:tblGrid>
              <a:tr h="914716">
                <a:tc>
                  <a:txBody>
                    <a:bodyPr/>
                    <a:lstStyle/>
                    <a:p>
                      <a:r>
                        <a:rPr lang="es-ES" sz="1400" dirty="0" smtClean="0"/>
                        <a:t>Proceso económico</a:t>
                      </a:r>
                    </a:p>
                    <a:p>
                      <a:r>
                        <a:rPr lang="es-ES" sz="1400" dirty="0" smtClean="0">
                          <a:solidFill>
                            <a:srgbClr val="000000"/>
                          </a:solidFill>
                        </a:rPr>
                        <a:t>Esfera económica</a:t>
                      </a:r>
                    </a:p>
                    <a:p>
                      <a:r>
                        <a:rPr lang="es-ES" sz="1400" dirty="0" smtClean="0">
                          <a:solidFill>
                            <a:schemeClr val="tx1"/>
                          </a:solidFill>
                        </a:rPr>
                        <a:t>(aspectos cuantitativos</a:t>
                      </a:r>
                      <a:r>
                        <a:rPr lang="es-ES" sz="1400" baseline="0" dirty="0" smtClean="0">
                          <a:solidFill>
                            <a:schemeClr val="tx1"/>
                          </a:solidFill>
                        </a:rPr>
                        <a:t> y cualitativos)</a:t>
                      </a:r>
                      <a:endParaRPr lang="es-ES" sz="1400" dirty="0">
                        <a:solidFill>
                          <a:schemeClr val="tx1"/>
                        </a:solidFill>
                      </a:endParaRPr>
                    </a:p>
                  </a:txBody>
                  <a:tcPr/>
                </a:tc>
                <a:tc>
                  <a:txBody>
                    <a:bodyPr/>
                    <a:lstStyle/>
                    <a:p>
                      <a:r>
                        <a:rPr lang="es-ES" sz="1400" dirty="0" smtClean="0"/>
                        <a:t>Canales de transmisión desde</a:t>
                      </a:r>
                      <a:r>
                        <a:rPr lang="es-ES" sz="1400" baseline="0" dirty="0" smtClean="0"/>
                        <a:t> el Norte global</a:t>
                      </a:r>
                      <a:endParaRPr lang="es-ES" sz="1400" dirty="0"/>
                    </a:p>
                  </a:txBody>
                  <a:tcPr/>
                </a:tc>
                <a:tc>
                  <a:txBody>
                    <a:bodyPr/>
                    <a:lstStyle/>
                    <a:p>
                      <a:r>
                        <a:rPr lang="es-ES" sz="1400" dirty="0" smtClean="0"/>
                        <a:t>Impacto inmediato</a:t>
                      </a:r>
                      <a:endParaRPr lang="es-ES" sz="1400" dirty="0"/>
                    </a:p>
                  </a:txBody>
                  <a:tcPr/>
                </a:tc>
                <a:tc>
                  <a:txBody>
                    <a:bodyPr/>
                    <a:lstStyle/>
                    <a:p>
                      <a:r>
                        <a:rPr lang="es-ES" sz="1400" dirty="0" smtClean="0"/>
                        <a:t>Respuestas (gobierno, empresas, población)</a:t>
                      </a:r>
                      <a:endParaRPr lang="es-ES" sz="1400" dirty="0"/>
                    </a:p>
                  </a:txBody>
                  <a:tcPr/>
                </a:tc>
              </a:tr>
              <a:tr h="1340850">
                <a:tc>
                  <a:txBody>
                    <a:bodyPr/>
                    <a:lstStyle/>
                    <a:p>
                      <a:r>
                        <a:rPr lang="es-ES" sz="1400" b="1" dirty="0" smtClean="0"/>
                        <a:t>Financiera</a:t>
                      </a:r>
                      <a:endParaRPr lang="es-ES" sz="1400" b="1" dirty="0"/>
                    </a:p>
                  </a:txBody>
                  <a:tcPr/>
                </a:tc>
                <a:tc>
                  <a:txBody>
                    <a:bodyPr/>
                    <a:lstStyle/>
                    <a:p>
                      <a:r>
                        <a:rPr lang="es-ES" sz="1400" dirty="0" smtClean="0"/>
                        <a:t>Problemas en bancos domésticos</a:t>
                      </a:r>
                    </a:p>
                    <a:p>
                      <a:r>
                        <a:rPr lang="es-ES" sz="1400" dirty="0" smtClean="0"/>
                        <a:t>Fuga</a:t>
                      </a:r>
                      <a:r>
                        <a:rPr lang="es-ES" sz="1400" baseline="0" dirty="0" smtClean="0"/>
                        <a:t> de capitales</a:t>
                      </a:r>
                    </a:p>
                    <a:p>
                      <a:r>
                        <a:rPr lang="es-ES" sz="1400" baseline="0" dirty="0" smtClean="0"/>
                        <a:t>Devaluación</a:t>
                      </a:r>
                    </a:p>
                    <a:p>
                      <a:r>
                        <a:rPr lang="es-ES" sz="1400" baseline="0" dirty="0" smtClean="0"/>
                        <a:t>Caída en IED</a:t>
                      </a:r>
                      <a:endParaRPr lang="es-ES" sz="1400" dirty="0"/>
                    </a:p>
                  </a:txBody>
                  <a:tcPr/>
                </a:tc>
                <a:tc>
                  <a:txBody>
                    <a:bodyPr/>
                    <a:lstStyle/>
                    <a:p>
                      <a:r>
                        <a:rPr lang="es-ES" sz="1400" dirty="0" smtClean="0"/>
                        <a:t>Caída del</a:t>
                      </a:r>
                      <a:r>
                        <a:rPr lang="es-ES" sz="1400" baseline="0" dirty="0" smtClean="0"/>
                        <a:t> crédito</a:t>
                      </a:r>
                    </a:p>
                    <a:p>
                      <a:endParaRPr lang="es-ES" sz="1400" baseline="0" dirty="0" smtClean="0"/>
                    </a:p>
                    <a:p>
                      <a:r>
                        <a:rPr lang="es-ES" sz="1400" baseline="0" dirty="0" smtClean="0"/>
                        <a:t>Caída en inversión</a:t>
                      </a:r>
                    </a:p>
                    <a:p>
                      <a:endParaRPr lang="es-ES" sz="1400" baseline="0" dirty="0" smtClean="0"/>
                    </a:p>
                    <a:p>
                      <a:r>
                        <a:rPr lang="es-ES" sz="1400" baseline="0" dirty="0" smtClean="0"/>
                        <a:t>Caída en precios de activos</a:t>
                      </a:r>
                      <a:endParaRPr lang="es-ES" sz="1400" dirty="0"/>
                    </a:p>
                  </a:txBody>
                  <a:tcPr/>
                </a:tc>
                <a:tc>
                  <a:txBody>
                    <a:bodyPr/>
                    <a:lstStyle/>
                    <a:p>
                      <a:r>
                        <a:rPr lang="es-ES" sz="1400" dirty="0" smtClean="0"/>
                        <a:t>Apoyo</a:t>
                      </a:r>
                      <a:r>
                        <a:rPr lang="es-ES" sz="1400" baseline="0" dirty="0" smtClean="0"/>
                        <a:t> a bancos</a:t>
                      </a:r>
                    </a:p>
                    <a:p>
                      <a:r>
                        <a:rPr lang="es-ES" sz="1400" baseline="0" dirty="0" smtClean="0"/>
                        <a:t>Dirección del crédito</a:t>
                      </a:r>
                    </a:p>
                    <a:p>
                      <a:r>
                        <a:rPr lang="es-ES" sz="1400" baseline="0" dirty="0" smtClean="0"/>
                        <a:t>Controles de capital</a:t>
                      </a:r>
                    </a:p>
                    <a:p>
                      <a:r>
                        <a:rPr lang="es-ES" sz="1400" dirty="0" smtClean="0"/>
                        <a:t>Préstamos de organismos internacionales</a:t>
                      </a:r>
                    </a:p>
                    <a:p>
                      <a:r>
                        <a:rPr lang="es-ES" sz="1400" dirty="0" smtClean="0"/>
                        <a:t>Caída de endeudamiento</a:t>
                      </a:r>
                      <a:endParaRPr lang="es-ES" sz="1400" dirty="0"/>
                    </a:p>
                  </a:txBody>
                  <a:tcPr/>
                </a:tc>
              </a:tr>
              <a:tr h="1324797">
                <a:tc>
                  <a:txBody>
                    <a:bodyPr/>
                    <a:lstStyle/>
                    <a:p>
                      <a:r>
                        <a:rPr lang="es-ES" sz="1400" b="1" dirty="0" smtClean="0"/>
                        <a:t>Productiva</a:t>
                      </a:r>
                      <a:endParaRPr lang="es-ES" sz="1400" b="1" dirty="0"/>
                    </a:p>
                  </a:txBody>
                  <a:tcPr/>
                </a:tc>
                <a:tc>
                  <a:txBody>
                    <a:bodyPr/>
                    <a:lstStyle/>
                    <a:p>
                      <a:r>
                        <a:rPr lang="es-ES" sz="1400" dirty="0" smtClean="0"/>
                        <a:t>Caída en demanda de exportaciones</a:t>
                      </a:r>
                      <a:endParaRPr lang="es-ES" sz="1400" dirty="0"/>
                    </a:p>
                  </a:txBody>
                  <a:tcPr/>
                </a:tc>
                <a:tc>
                  <a:txBody>
                    <a:bodyPr/>
                    <a:lstStyle/>
                    <a:p>
                      <a:r>
                        <a:rPr lang="es-ES" sz="1400" dirty="0" smtClean="0"/>
                        <a:t>Caída en producción</a:t>
                      </a:r>
                    </a:p>
                    <a:p>
                      <a:r>
                        <a:rPr lang="es-ES" sz="1400" dirty="0" smtClean="0"/>
                        <a:t>Caída en empleo</a:t>
                      </a:r>
                    </a:p>
                    <a:p>
                      <a:r>
                        <a:rPr lang="es-ES" sz="1400" dirty="0" smtClean="0"/>
                        <a:t>Caída en ingresos</a:t>
                      </a:r>
                    </a:p>
                    <a:p>
                      <a:r>
                        <a:rPr lang="es-ES" sz="1400" dirty="0" smtClean="0"/>
                        <a:t>Reducción de beneficios laborales</a:t>
                      </a:r>
                      <a:endParaRPr lang="es-ES" sz="1400" dirty="0"/>
                    </a:p>
                  </a:txBody>
                  <a:tcPr/>
                </a:tc>
                <a:tc>
                  <a:txBody>
                    <a:bodyPr/>
                    <a:lstStyle/>
                    <a:p>
                      <a:r>
                        <a:rPr lang="es-ES" sz="1400" dirty="0" smtClean="0"/>
                        <a:t>Estímulo</a:t>
                      </a:r>
                      <a:r>
                        <a:rPr lang="es-ES" sz="1400" baseline="0" dirty="0" smtClean="0"/>
                        <a:t> fiscal (subsidios selectivos y perdón de deudas)</a:t>
                      </a:r>
                    </a:p>
                    <a:p>
                      <a:endParaRPr lang="es-ES" sz="1400" baseline="0" dirty="0" smtClean="0"/>
                    </a:p>
                    <a:p>
                      <a:r>
                        <a:rPr lang="es-ES" sz="1400" baseline="0" dirty="0" smtClean="0"/>
                        <a:t>Incremento en empleo informal</a:t>
                      </a:r>
                    </a:p>
                    <a:p>
                      <a:endParaRPr lang="es-ES" sz="1400" dirty="0"/>
                    </a:p>
                  </a:txBody>
                  <a:tcPr/>
                </a:tc>
              </a:tr>
              <a:tr h="2055126">
                <a:tc>
                  <a:txBody>
                    <a:bodyPr/>
                    <a:lstStyle/>
                    <a:p>
                      <a:r>
                        <a:rPr lang="es-ES" sz="1400" b="1" dirty="0" smtClean="0"/>
                        <a:t>Reproductiva</a:t>
                      </a:r>
                      <a:endParaRPr lang="es-ES" sz="1400" b="1" dirty="0"/>
                    </a:p>
                  </a:txBody>
                  <a:tcPr/>
                </a:tc>
                <a:tc>
                  <a:txBody>
                    <a:bodyPr/>
                    <a:lstStyle/>
                    <a:p>
                      <a:r>
                        <a:rPr lang="es-ES" sz="1400" dirty="0" smtClean="0"/>
                        <a:t>Caída en remesas</a:t>
                      </a:r>
                    </a:p>
                    <a:p>
                      <a:endParaRPr lang="es-ES" sz="1400" dirty="0" smtClean="0"/>
                    </a:p>
                    <a:p>
                      <a:r>
                        <a:rPr lang="es-ES" sz="1400" dirty="0" smtClean="0"/>
                        <a:t>Retorno</a:t>
                      </a:r>
                      <a:r>
                        <a:rPr lang="es-ES" sz="1400" baseline="0" dirty="0" smtClean="0"/>
                        <a:t> de migrantes</a:t>
                      </a:r>
                      <a:endParaRPr lang="es-ES" sz="1400" dirty="0"/>
                    </a:p>
                  </a:txBody>
                  <a:tcPr/>
                </a:tc>
                <a:tc>
                  <a:txBody>
                    <a:bodyPr/>
                    <a:lstStyle/>
                    <a:p>
                      <a:r>
                        <a:rPr lang="es-ES" sz="1400" dirty="0" smtClean="0"/>
                        <a:t>Caída</a:t>
                      </a:r>
                      <a:r>
                        <a:rPr lang="es-ES" sz="1400" baseline="0" dirty="0" smtClean="0"/>
                        <a:t> en ingresos</a:t>
                      </a:r>
                    </a:p>
                    <a:p>
                      <a:endParaRPr lang="es-ES" sz="1400" dirty="0" smtClean="0"/>
                    </a:p>
                    <a:p>
                      <a:r>
                        <a:rPr lang="es-ES" sz="1400" dirty="0" smtClean="0"/>
                        <a:t>Empeoramiento de nutrición</a:t>
                      </a:r>
                    </a:p>
                    <a:p>
                      <a:endParaRPr lang="es-ES" sz="1400" dirty="0" smtClean="0"/>
                    </a:p>
                    <a:p>
                      <a:r>
                        <a:rPr lang="es-ES" sz="1400" dirty="0" smtClean="0"/>
                        <a:t>Caída en asistencia a centros educativos</a:t>
                      </a:r>
                      <a:endParaRPr lang="es-ES" sz="1400" dirty="0"/>
                    </a:p>
                  </a:txBody>
                  <a:tcPr/>
                </a:tc>
                <a:tc>
                  <a:txBody>
                    <a:bodyPr/>
                    <a:lstStyle/>
                    <a:p>
                      <a:r>
                        <a:rPr lang="es-ES" sz="1400" dirty="0" smtClean="0"/>
                        <a:t>Incremento</a:t>
                      </a:r>
                      <a:r>
                        <a:rPr lang="es-ES" sz="1400" baseline="0" dirty="0" smtClean="0"/>
                        <a:t> de transferencias sociales</a:t>
                      </a:r>
                    </a:p>
                    <a:p>
                      <a:endParaRPr lang="es-ES" sz="1400" dirty="0" smtClean="0"/>
                    </a:p>
                    <a:p>
                      <a:r>
                        <a:rPr lang="es-ES" sz="1400" dirty="0" smtClean="0"/>
                        <a:t>Recortes</a:t>
                      </a:r>
                      <a:r>
                        <a:rPr lang="es-ES" sz="1400" baseline="0" dirty="0" smtClean="0"/>
                        <a:t> en gastos sociales</a:t>
                      </a:r>
                    </a:p>
                    <a:p>
                      <a:endParaRPr lang="es-ES" sz="1400" dirty="0" smtClean="0"/>
                    </a:p>
                    <a:p>
                      <a:r>
                        <a:rPr lang="es-ES" sz="1400" dirty="0" smtClean="0"/>
                        <a:t>Incremento de</a:t>
                      </a:r>
                      <a:r>
                        <a:rPr lang="es-ES" sz="1400" baseline="0" dirty="0" smtClean="0"/>
                        <a:t> trabajo no remunerado</a:t>
                      </a:r>
                      <a:endParaRPr lang="es-ES" sz="1400" dirty="0"/>
                    </a:p>
                  </a:txBody>
                  <a:tcPr/>
                </a:tc>
              </a:tr>
            </a:tbl>
          </a:graphicData>
        </a:graphic>
      </p:graphicFrame>
    </p:spTree>
    <p:extLst>
      <p:ext uri="{BB962C8B-B14F-4D97-AF65-F5344CB8AC3E}">
        <p14:creationId xmlns:p14="http://schemas.microsoft.com/office/powerpoint/2010/main" val="626620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60524" y="187322"/>
            <a:ext cx="7431005" cy="646331"/>
          </a:xfrm>
          <a:prstGeom prst="rect">
            <a:avLst/>
          </a:prstGeom>
          <a:noFill/>
        </p:spPr>
        <p:txBody>
          <a:bodyPr wrap="square" rtlCol="0">
            <a:spAutoFit/>
          </a:bodyPr>
          <a:lstStyle/>
          <a:p>
            <a:pPr algn="ctr"/>
            <a:r>
              <a:rPr lang="es-ES" sz="3600" dirty="0" smtClean="0"/>
              <a:t>Esfera financiera</a:t>
            </a:r>
            <a:endParaRPr lang="es-ES" sz="3600" dirty="0"/>
          </a:p>
        </p:txBody>
      </p:sp>
      <p:sp>
        <p:nvSpPr>
          <p:cNvPr id="4" name="CuadroTexto 3"/>
          <p:cNvSpPr txBox="1"/>
          <p:nvPr/>
        </p:nvSpPr>
        <p:spPr>
          <a:xfrm>
            <a:off x="413853" y="833653"/>
            <a:ext cx="8062988" cy="5324535"/>
          </a:xfrm>
          <a:prstGeom prst="rect">
            <a:avLst/>
          </a:prstGeom>
          <a:noFill/>
        </p:spPr>
        <p:txBody>
          <a:bodyPr wrap="square" rtlCol="0">
            <a:spAutoFit/>
          </a:bodyPr>
          <a:lstStyle/>
          <a:p>
            <a:pPr marL="285750" indent="-285750">
              <a:buFont typeface="Arial"/>
              <a:buChar char="•"/>
            </a:pPr>
            <a:r>
              <a:rPr lang="es-ES" sz="2000" dirty="0" smtClean="0"/>
              <a:t>Las decisiones que llevaron a la crisis en la esfera financiera, así como la mayor parte de las reacciones a la crisis, fueron tomadas esencialmente por hombres, dado que la participación de las mujeres en finanzas es limitada. </a:t>
            </a:r>
          </a:p>
          <a:p>
            <a:pPr marL="285750" indent="-285750">
              <a:buFont typeface="Arial"/>
              <a:buChar char="•"/>
            </a:pPr>
            <a:r>
              <a:rPr lang="es-ES" sz="2000" dirty="0" smtClean="0"/>
              <a:t>Los impactos sobre el sistema financiero también tienen un sesgo de género. Las mujeres suelen tener menor acceso al crédito, especialmente en contextos de restricciones de crédito.</a:t>
            </a:r>
          </a:p>
          <a:p>
            <a:pPr marL="285750" indent="-285750">
              <a:buFont typeface="Arial"/>
              <a:buChar char="•"/>
            </a:pPr>
            <a:r>
              <a:rPr lang="es-ES" sz="2000" dirty="0" smtClean="0"/>
              <a:t>Un incremento de demanda por crédito informal puede llevar a un incremento en las tasas de interés. </a:t>
            </a:r>
          </a:p>
          <a:p>
            <a:pPr marL="285750" indent="-285750">
              <a:buFont typeface="Arial"/>
              <a:buChar char="•"/>
            </a:pPr>
            <a:r>
              <a:rPr lang="es-ES" sz="2000" dirty="0" smtClean="0"/>
              <a:t>Si las políticas de los gobierno se dirigen principalmente a socorrer a los bancos, los principales beneficiados son los hombres. Si las políticas apuntan a evitar las restricciones de crédito, pueden beneficiar a hombres y mujeres. </a:t>
            </a:r>
          </a:p>
          <a:p>
            <a:pPr marL="285750" indent="-285750">
              <a:buFont typeface="Arial"/>
              <a:buChar char="•"/>
            </a:pPr>
            <a:r>
              <a:rPr lang="es-ES" sz="2000" dirty="0" smtClean="0"/>
              <a:t>Los individuos pueden restringir sus solicitudes de crédito para actividades productivas, pero aumentarlas para el consumo. En ambos casos, hombres y mujeres suelen presentar comportamientos diferenciados.</a:t>
            </a:r>
            <a:endParaRPr lang="es-ES" sz="2000" dirty="0"/>
          </a:p>
        </p:txBody>
      </p:sp>
    </p:spTree>
    <p:extLst>
      <p:ext uri="{BB962C8B-B14F-4D97-AF65-F5344CB8AC3E}">
        <p14:creationId xmlns:p14="http://schemas.microsoft.com/office/powerpoint/2010/main" val="3724197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17503" y="300308"/>
            <a:ext cx="7431005" cy="646331"/>
          </a:xfrm>
          <a:prstGeom prst="rect">
            <a:avLst/>
          </a:prstGeom>
          <a:noFill/>
        </p:spPr>
        <p:txBody>
          <a:bodyPr wrap="square" rtlCol="0">
            <a:spAutoFit/>
          </a:bodyPr>
          <a:lstStyle/>
          <a:p>
            <a:pPr algn="ctr"/>
            <a:r>
              <a:rPr lang="es-ES" sz="3600" dirty="0" smtClean="0"/>
              <a:t>Esfera productiva</a:t>
            </a:r>
            <a:endParaRPr lang="es-ES" sz="3600" dirty="0"/>
          </a:p>
        </p:txBody>
      </p:sp>
      <p:sp>
        <p:nvSpPr>
          <p:cNvPr id="3" name="CuadroTexto 2"/>
          <p:cNvSpPr txBox="1"/>
          <p:nvPr/>
        </p:nvSpPr>
        <p:spPr>
          <a:xfrm>
            <a:off x="413853" y="1198589"/>
            <a:ext cx="8062988" cy="4832092"/>
          </a:xfrm>
          <a:prstGeom prst="rect">
            <a:avLst/>
          </a:prstGeom>
          <a:noFill/>
        </p:spPr>
        <p:txBody>
          <a:bodyPr wrap="square" rtlCol="0">
            <a:spAutoFit/>
          </a:bodyPr>
          <a:lstStyle/>
          <a:p>
            <a:pPr marL="285750" indent="-285750">
              <a:buFont typeface="Arial"/>
              <a:buChar char="•"/>
            </a:pPr>
            <a:r>
              <a:rPr lang="es-ES" sz="2200" dirty="0" smtClean="0"/>
              <a:t>La crisis genera una caída de las exportaciones de países en desarrollo, lo que se traduce en una caída de la producción, el empleo y el ingreso. </a:t>
            </a:r>
          </a:p>
          <a:p>
            <a:pPr marL="285750" indent="-285750">
              <a:buFont typeface="Arial"/>
              <a:buChar char="•"/>
            </a:pPr>
            <a:r>
              <a:rPr lang="es-ES" sz="2200" dirty="0" smtClean="0"/>
              <a:t>El impacto diferenciado por género dependerá de la participación de las mujeres en las actividades exportadoras.</a:t>
            </a:r>
          </a:p>
          <a:p>
            <a:pPr marL="285750" indent="-285750">
              <a:buFont typeface="Arial"/>
              <a:buChar char="•"/>
            </a:pPr>
            <a:r>
              <a:rPr lang="es-ES" sz="2200" dirty="0" smtClean="0"/>
              <a:t>En algunas sociedades, las mujeres se pueden ver perjudicadas además por la visión de que los hombres son los últimos que deben perder el trabajo por su condición de proveedores en el hogar. </a:t>
            </a:r>
          </a:p>
          <a:p>
            <a:pPr marL="285750" indent="-285750">
              <a:buFont typeface="Arial"/>
              <a:buChar char="•"/>
            </a:pPr>
            <a:r>
              <a:rPr lang="es-ES" sz="2200" dirty="0" smtClean="0"/>
              <a:t>Las mujeres que se quedan sin trabajo tienden a “desaparecer” de las estadísticas, porque se vuelcan al mercado de trabajo informal y dejan de buscar empleo en el sector formal (por lo que la tasa de desempleo puede no aumentar). </a:t>
            </a:r>
          </a:p>
          <a:p>
            <a:pPr marL="285750" indent="-285750">
              <a:buFont typeface="Arial"/>
              <a:buChar char="•"/>
            </a:pPr>
            <a:endParaRPr lang="es-ES" sz="2200" dirty="0"/>
          </a:p>
        </p:txBody>
      </p:sp>
    </p:spTree>
    <p:extLst>
      <p:ext uri="{BB962C8B-B14F-4D97-AF65-F5344CB8AC3E}">
        <p14:creationId xmlns:p14="http://schemas.microsoft.com/office/powerpoint/2010/main" val="380588116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4270</TotalTime>
  <Words>2231</Words>
  <Application>Microsoft Macintosh PowerPoint</Application>
  <PresentationFormat>Presentación en pantalla (4:3)</PresentationFormat>
  <Paragraphs>164</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carmen</dc:creator>
  <cp:lastModifiedBy>carmen</cp:lastModifiedBy>
  <cp:revision>54</cp:revision>
  <dcterms:created xsi:type="dcterms:W3CDTF">2019-07-11T14:32:10Z</dcterms:created>
  <dcterms:modified xsi:type="dcterms:W3CDTF">2019-07-17T15:24:28Z</dcterms:modified>
</cp:coreProperties>
</file>