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4.xml" ContentType="application/vnd.openxmlformats-officedocument.drawingml.chart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7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ppt/notesSlides/notesSlide19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1.xml" ContentType="application/vnd.openxmlformats-officedocument.drawingml.chart+xml"/>
  <Override PartName="/ppt/drawings/drawing1.xml" ContentType="application/vnd.openxmlformats-officedocument.drawingml.chartshapes+xml"/>
  <Override PartName="/ppt/notesSlides/notesSlide24.xml" ContentType="application/vnd.openxmlformats-officedocument.presentationml.notesSlide+xml"/>
  <Override PartName="/ppt/charts/chart12.xml" ContentType="application/vnd.openxmlformats-officedocument.drawingml.chart+xml"/>
  <Override PartName="/ppt/theme/themeOverride2.xml" ContentType="application/vnd.openxmlformats-officedocument.themeOverr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82" r:id="rId3"/>
    <p:sldId id="318" r:id="rId4"/>
    <p:sldId id="286" r:id="rId5"/>
    <p:sldId id="321" r:id="rId6"/>
    <p:sldId id="322" r:id="rId7"/>
    <p:sldId id="287" r:id="rId8"/>
    <p:sldId id="378" r:id="rId9"/>
    <p:sldId id="419" r:id="rId10"/>
    <p:sldId id="379" r:id="rId11"/>
    <p:sldId id="380" r:id="rId12"/>
    <p:sldId id="381" r:id="rId13"/>
    <p:sldId id="433" r:id="rId14"/>
    <p:sldId id="382" r:id="rId15"/>
    <p:sldId id="383" r:id="rId16"/>
    <p:sldId id="384" r:id="rId17"/>
    <p:sldId id="420" r:id="rId18"/>
    <p:sldId id="386" r:id="rId19"/>
    <p:sldId id="387" r:id="rId20"/>
    <p:sldId id="388" r:id="rId21"/>
    <p:sldId id="389" r:id="rId22"/>
    <p:sldId id="435" r:id="rId23"/>
    <p:sldId id="436" r:id="rId24"/>
    <p:sldId id="394" r:id="rId25"/>
    <p:sldId id="396" r:id="rId26"/>
    <p:sldId id="397" r:id="rId27"/>
    <p:sldId id="421" r:id="rId28"/>
    <p:sldId id="416" r:id="rId29"/>
    <p:sldId id="402" r:id="rId30"/>
    <p:sldId id="403" r:id="rId31"/>
    <p:sldId id="417" r:id="rId32"/>
    <p:sldId id="422" r:id="rId33"/>
    <p:sldId id="407" r:id="rId34"/>
    <p:sldId id="423" r:id="rId35"/>
    <p:sldId id="424" r:id="rId36"/>
    <p:sldId id="427" r:id="rId37"/>
    <p:sldId id="428" r:id="rId38"/>
    <p:sldId id="429" r:id="rId39"/>
    <p:sldId id="430" r:id="rId40"/>
    <p:sldId id="431" r:id="rId41"/>
    <p:sldId id="432" r:id="rId42"/>
    <p:sldId id="418" r:id="rId43"/>
    <p:sldId id="439" r:id="rId44"/>
    <p:sldId id="437" r:id="rId45"/>
    <p:sldId id="438" r:id="rId46"/>
  </p:sldIdLst>
  <p:sldSz cx="9144000" cy="6858000" type="screen4x3"/>
  <p:notesSz cx="7077075" cy="9363075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5" autoAdjust="0"/>
    <p:restoredTop sz="94654"/>
  </p:normalViewPr>
  <p:slideViewPr>
    <p:cSldViewPr>
      <p:cViewPr varScale="1">
        <p:scale>
          <a:sx n="104" d="100"/>
          <a:sy n="104" d="100"/>
        </p:scale>
        <p:origin x="1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/C:\Users\deere\Desktop\Copy%20of%20Female%20Homeowners%20by%20Rural-Urban_19_oct_JT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/E:\Dissertation\Decision-Making\Data%20Analysis\Tables\2011.12.10_Results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deere\Desktop\Ec%20FINAL%20WEIGHTED%20Tables\Seccion%2025%20(10%2006%202011)_REV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deere\Desktop\Krystal%20%20PowerPoint%20Tables%203%2025%201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err="1"/>
              <a:t>Porcentaje</a:t>
            </a:r>
            <a:r>
              <a:rPr lang="en-US" dirty="0"/>
              <a:t> de </a:t>
            </a:r>
            <a:r>
              <a:rPr lang="en-US" dirty="0" err="1"/>
              <a:t>propietarias</a:t>
            </a:r>
            <a:r>
              <a:rPr lang="en-US" dirty="0"/>
              <a:t> de </a:t>
            </a:r>
            <a:r>
              <a:rPr lang="en-US" dirty="0" err="1"/>
              <a:t>vivienda</a:t>
            </a:r>
            <a:r>
              <a:rPr lang="en-US" dirty="0"/>
              <a:t>, </a:t>
            </a:r>
            <a:r>
              <a:rPr lang="en-US" dirty="0" err="1"/>
              <a:t>urbano</a:t>
            </a:r>
            <a:r>
              <a:rPr lang="en-US" dirty="0"/>
              <a:t> y rural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5"/>
          <c:order val="0"/>
          <c:tx>
            <c:strRef>
              <c:f>Sheet1!$F$2</c:f>
              <c:strCache>
                <c:ptCount val="1"/>
                <c:pt idx="0">
                  <c:v>URBANO</c:v>
                </c:pt>
              </c:strCache>
            </c:strRef>
          </c:tx>
          <c:invertIfNegative val="0"/>
          <c:cat>
            <c:strRef>
              <c:f>Sheet1!$A$4:$A$12</c:f>
              <c:strCache>
                <c:ptCount val="9"/>
                <c:pt idx="0">
                  <c:v>Chile 2003</c:v>
                </c:pt>
                <c:pt idx="1">
                  <c:v>Ecuador* 2005</c:v>
                </c:pt>
                <c:pt idx="2">
                  <c:v>El Salvador 2003</c:v>
                </c:pt>
                <c:pt idx="3">
                  <c:v>Guatemala* 2000</c:v>
                </c:pt>
                <c:pt idx="4">
                  <c:v>Honduras* 2004</c:v>
                </c:pt>
                <c:pt idx="5">
                  <c:v>Mexico 2004</c:v>
                </c:pt>
                <c:pt idx="6">
                  <c:v>Nicaragua 2005</c:v>
                </c:pt>
                <c:pt idx="7">
                  <c:v>Panama* 2003</c:v>
                </c:pt>
                <c:pt idx="8">
                  <c:v>Paraguay* 2000-01</c:v>
                </c:pt>
              </c:strCache>
            </c:strRef>
          </c:cat>
          <c:val>
            <c:numRef>
              <c:f>Sheet1!$G$4:$G$12</c:f>
              <c:numCache>
                <c:formatCode>General</c:formatCode>
                <c:ptCount val="9"/>
                <c:pt idx="0">
                  <c:v>44.1</c:v>
                </c:pt>
                <c:pt idx="1">
                  <c:v>45.5</c:v>
                </c:pt>
                <c:pt idx="2">
                  <c:v>41.1</c:v>
                </c:pt>
                <c:pt idx="3">
                  <c:v>35.300000000000004</c:v>
                </c:pt>
                <c:pt idx="4">
                  <c:v>48.7</c:v>
                </c:pt>
                <c:pt idx="5">
                  <c:v>39.5</c:v>
                </c:pt>
                <c:pt idx="6">
                  <c:v>59.8</c:v>
                </c:pt>
                <c:pt idx="7">
                  <c:v>52.8</c:v>
                </c:pt>
                <c:pt idx="8">
                  <c:v>41.1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E0-4BC4-AE51-05EAF4183577}"/>
            </c:ext>
          </c:extLst>
        </c:ser>
        <c:ser>
          <c:idx val="9"/>
          <c:order val="1"/>
          <c:tx>
            <c:strRef>
              <c:f>Sheet1!$J$2</c:f>
              <c:strCache>
                <c:ptCount val="1"/>
                <c:pt idx="0">
                  <c:v>RURAL</c:v>
                </c:pt>
              </c:strCache>
            </c:strRef>
          </c:tx>
          <c:invertIfNegative val="0"/>
          <c:cat>
            <c:strRef>
              <c:f>Sheet1!$A$4:$A$12</c:f>
              <c:strCache>
                <c:ptCount val="9"/>
                <c:pt idx="0">
                  <c:v>Chile 2003</c:v>
                </c:pt>
                <c:pt idx="1">
                  <c:v>Ecuador* 2005</c:v>
                </c:pt>
                <c:pt idx="2">
                  <c:v>El Salvador 2003</c:v>
                </c:pt>
                <c:pt idx="3">
                  <c:v>Guatemala* 2000</c:v>
                </c:pt>
                <c:pt idx="4">
                  <c:v>Honduras* 2004</c:v>
                </c:pt>
                <c:pt idx="5">
                  <c:v>Mexico 2004</c:v>
                </c:pt>
                <c:pt idx="6">
                  <c:v>Nicaragua 2005</c:v>
                </c:pt>
                <c:pt idx="7">
                  <c:v>Panama* 2003</c:v>
                </c:pt>
                <c:pt idx="8">
                  <c:v>Paraguay* 2000-01</c:v>
                </c:pt>
              </c:strCache>
            </c:strRef>
          </c:cat>
          <c:val>
            <c:numRef>
              <c:f>Sheet1!$K$4:$K$12</c:f>
              <c:numCache>
                <c:formatCode>General</c:formatCode>
                <c:ptCount val="9"/>
                <c:pt idx="0">
                  <c:v>32.5</c:v>
                </c:pt>
                <c:pt idx="1">
                  <c:v>42.2</c:v>
                </c:pt>
                <c:pt idx="2">
                  <c:v>34.1</c:v>
                </c:pt>
                <c:pt idx="3">
                  <c:v>21.1</c:v>
                </c:pt>
                <c:pt idx="4">
                  <c:v>32.4</c:v>
                </c:pt>
                <c:pt idx="5">
                  <c:v>27.3</c:v>
                </c:pt>
                <c:pt idx="6" formatCode="#,##0">
                  <c:v>34.700000000000003</c:v>
                </c:pt>
                <c:pt idx="7">
                  <c:v>40.1</c:v>
                </c:pt>
                <c:pt idx="8">
                  <c:v>25.4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E0-4BC4-AE51-05EAF41835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404358352"/>
        <c:axId val="404357960"/>
      </c:barChart>
      <c:valAx>
        <c:axId val="4043579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404358352"/>
        <c:crosses val="autoZero"/>
        <c:crossBetween val="between"/>
      </c:valAx>
      <c:catAx>
        <c:axId val="4043583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5400000" vert="horz" anchor="ctr" anchorCtr="1"/>
          <a:lstStyle/>
          <a:p>
            <a:pPr>
              <a:defRPr/>
            </a:pPr>
            <a:endParaRPr lang="en-US"/>
          </a:p>
        </c:txPr>
        <c:crossAx val="404357960"/>
        <c:crosses val="autoZero"/>
        <c:auto val="0"/>
        <c:lblAlgn val="ctr"/>
        <c:lblOffset val="100"/>
        <c:noMultiLvlLbl val="0"/>
      </c:catAx>
    </c:plotArea>
    <c:legend>
      <c:legendPos val="b"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Vivienda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6.5</c:v>
                </c:pt>
                <c:pt idx="1">
                  <c:v>37.6</c:v>
                </c:pt>
                <c:pt idx="2">
                  <c:v>61.3</c:v>
                </c:pt>
                <c:pt idx="3">
                  <c:v>70.900000000000006</c:v>
                </c:pt>
                <c:pt idx="4">
                  <c:v>61.8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A5-444D-9BCC-FAA2D76C4C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Terrenos agric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4.2</c:v>
                </c:pt>
                <c:pt idx="3">
                  <c:v>5.3</c:v>
                </c:pt>
                <c:pt idx="4">
                  <c:v>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A5-444D-9BCC-FAA2D76C4C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Otros bienes raiz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2.2999999999999998</c:v>
                </c:pt>
                <c:pt idx="1">
                  <c:v>5.9</c:v>
                </c:pt>
                <c:pt idx="2">
                  <c:v>7</c:v>
                </c:pt>
                <c:pt idx="3">
                  <c:v>6.1</c:v>
                </c:pt>
                <c:pt idx="4">
                  <c:v>11.8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A5-444D-9BCC-FAA2D76C4C4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Animales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4.2</c:v>
                </c:pt>
                <c:pt idx="1">
                  <c:v>1.4</c:v>
                </c:pt>
                <c:pt idx="2">
                  <c:v>0.7</c:v>
                </c:pt>
                <c:pt idx="3">
                  <c:v>0.5</c:v>
                </c:pt>
                <c:pt idx="4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9A5-444D-9BCC-FAA2D76C4C4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Eq. agric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Sheet1!$F$2:$F$6</c:f>
              <c:numCache>
                <c:formatCode>General</c:formatCode>
                <c:ptCount val="5"/>
                <c:pt idx="0">
                  <c:v>0.4</c:v>
                </c:pt>
                <c:pt idx="1">
                  <c:v>0.2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A5-444D-9BCC-FAA2D76C4C4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Negocios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Sheet1!$G$2:$G$6</c:f>
              <c:numCache>
                <c:formatCode>General</c:formatCode>
                <c:ptCount val="5"/>
                <c:pt idx="0">
                  <c:v>7</c:v>
                </c:pt>
                <c:pt idx="1">
                  <c:v>11.7</c:v>
                </c:pt>
                <c:pt idx="2">
                  <c:v>10.3</c:v>
                </c:pt>
                <c:pt idx="3">
                  <c:v>6.4</c:v>
                </c:pt>
                <c:pt idx="4">
                  <c:v>9.6999999999999993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9A5-444D-9BCC-FAA2D76C4C44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Bienes dur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Sheet1!$H$2:$H$6</c:f>
              <c:numCache>
                <c:formatCode>General</c:formatCode>
                <c:ptCount val="5"/>
                <c:pt idx="0">
                  <c:v>70.8</c:v>
                </c:pt>
                <c:pt idx="1">
                  <c:v>32.5</c:v>
                </c:pt>
                <c:pt idx="2">
                  <c:v>13.4</c:v>
                </c:pt>
                <c:pt idx="3">
                  <c:v>8.4</c:v>
                </c:pt>
                <c:pt idx="4">
                  <c:v>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A5-444D-9BCC-FAA2D76C4C44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Financieros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Sheet1!$I$2:$I$6</c:f>
              <c:numCache>
                <c:formatCode>General</c:formatCode>
                <c:ptCount val="5"/>
                <c:pt idx="0">
                  <c:v>7.7</c:v>
                </c:pt>
                <c:pt idx="1">
                  <c:v>6.7</c:v>
                </c:pt>
                <c:pt idx="2">
                  <c:v>3.1</c:v>
                </c:pt>
                <c:pt idx="3">
                  <c:v>2.2999999999999998</c:v>
                </c:pt>
                <c:pt idx="4">
                  <c:v>2.2000000000000002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9A5-444D-9BCC-FAA2D76C4C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1873232"/>
        <c:axId val="216742592"/>
      </c:barChart>
      <c:catAx>
        <c:axId val="201873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6742592"/>
        <c:crosses val="autoZero"/>
        <c:auto val="1"/>
        <c:lblAlgn val="ctr"/>
        <c:lblOffset val="100"/>
        <c:noMultiLvlLbl val="0"/>
      </c:catAx>
      <c:valAx>
        <c:axId val="2167425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18732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735864792601861E-2"/>
          <c:y val="6.4433810414582154E-2"/>
          <c:w val="0.86405622194421949"/>
          <c:h val="0.7910999695480054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Sheet1!$J$18</c:f>
              <c:strCache>
                <c:ptCount val="1"/>
                <c:pt idx="0">
                  <c:v>Odds</c:v>
                </c:pt>
              </c:strCache>
            </c:strRef>
          </c:tx>
          <c:xVal>
            <c:numRef>
              <c:f>Sheet1!$I$19:$I$29</c:f>
              <c:numCache>
                <c:formatCode>General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xVal>
          <c:yVal>
            <c:numRef>
              <c:f>Sheet1!$J$19:$J$29</c:f>
              <c:numCache>
                <c:formatCode>General</c:formatCode>
                <c:ptCount val="11"/>
                <c:pt idx="0">
                  <c:v>0.77109951046209391</c:v>
                </c:pt>
                <c:pt idx="1">
                  <c:v>0.94043555279141378</c:v>
                </c:pt>
                <c:pt idx="2">
                  <c:v>1.0875359196516785</c:v>
                </c:pt>
                <c:pt idx="3">
                  <c:v>1.1924883364764607</c:v>
                </c:pt>
                <c:pt idx="4">
                  <c:v>1.2398256848484634</c:v>
                </c:pt>
                <c:pt idx="5">
                  <c:v>1.2222585319744825</c:v>
                </c:pt>
                <c:pt idx="6">
                  <c:v>1.1425138805610593</c:v>
                </c:pt>
                <c:pt idx="7">
                  <c:v>1.0126418034680209</c:v>
                </c:pt>
                <c:pt idx="8">
                  <c:v>0.85103256278383477</c:v>
                </c:pt>
                <c:pt idx="9">
                  <c:v>0.67816045686433024</c:v>
                </c:pt>
                <c:pt idx="10">
                  <c:v>0.51240659051046089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FBE-46FD-8802-1CD352847B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294888"/>
        <c:axId val="206927016"/>
      </c:scatterChart>
      <c:valAx>
        <c:axId val="153294888"/>
        <c:scaling>
          <c:orientation val="minMax"/>
          <c:max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/>
                  <a:t>% de la </a:t>
                </a:r>
                <a:r>
                  <a:rPr lang="en-US" sz="1600" dirty="0" err="1"/>
                  <a:t>mujer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42583008315549342"/>
              <c:y val="0.93776243093922651"/>
            </c:manualLayout>
          </c:layout>
          <c:overlay val="0"/>
        </c:title>
        <c:numFmt formatCode="General" sourceLinked="1"/>
        <c:majorTickMark val="cross"/>
        <c:minorTickMark val="in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6927016"/>
        <c:crosses val="autoZero"/>
        <c:crossBetween val="midCat"/>
        <c:majorUnit val="0.1"/>
      </c:valAx>
      <c:valAx>
        <c:axId val="206927016"/>
        <c:scaling>
          <c:orientation val="minMax"/>
          <c:max val="1.4"/>
          <c:min val="0.4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err="1"/>
                  <a:t>Probabilidad</a:t>
                </a:r>
                <a:r>
                  <a:rPr lang="en-US" sz="1600" dirty="0"/>
                  <a:t> </a:t>
                </a:r>
              </a:p>
            </c:rich>
          </c:tx>
          <c:layout>
            <c:manualLayout>
              <c:xMode val="edge"/>
              <c:yMode val="edge"/>
              <c:x val="4.6728971962616819E-3"/>
              <c:y val="0.11790955818022746"/>
            </c:manualLayout>
          </c:layout>
          <c:overlay val="0"/>
        </c:title>
        <c:numFmt formatCode="General" sourceLinked="1"/>
        <c:majorTickMark val="cross"/>
        <c:minorTickMark val="in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53294888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2"/>
          <c:order val="0"/>
          <c:tx>
            <c:v>Resultant Odds</c:v>
          </c:tx>
          <c:marker>
            <c:symbol val="none"/>
          </c:marker>
          <c:cat>
            <c:numRef>
              <c:f>'EC Physical Graphs'!$A$12:$K$12</c:f>
              <c:numCache>
                <c:formatCode>General</c:formatCode>
                <c:ptCount val="1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0.30000000000000032</c:v>
                </c:pt>
                <c:pt idx="4">
                  <c:v>0.4</c:v>
                </c:pt>
                <c:pt idx="5">
                  <c:v>0.5</c:v>
                </c:pt>
                <c:pt idx="6">
                  <c:v>0.60000000000000064</c:v>
                </c:pt>
                <c:pt idx="7">
                  <c:v>0.70000000000000062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</c:numCache>
            </c:numRef>
          </c:cat>
          <c:val>
            <c:numRef>
              <c:f>'EC Physical Graphs'!$A$13:$K$13</c:f>
              <c:numCache>
                <c:formatCode>General</c:formatCode>
                <c:ptCount val="11"/>
                <c:pt idx="0">
                  <c:v>1</c:v>
                </c:pt>
                <c:pt idx="1">
                  <c:v>0.79360785113274135</c:v>
                </c:pt>
                <c:pt idx="2">
                  <c:v>0.65789935189657489</c:v>
                </c:pt>
                <c:pt idx="3">
                  <c:v>0.56971874486022456</c:v>
                </c:pt>
                <c:pt idx="4">
                  <c:v>0.51535810007693683</c:v>
                </c:pt>
                <c:pt idx="5">
                  <c:v>0.48697341339882327</c:v>
                </c:pt>
                <c:pt idx="6">
                  <c:v>0.48067213178417545</c:v>
                </c:pt>
                <c:pt idx="7">
                  <c:v>0.49561013969670037</c:v>
                </c:pt>
                <c:pt idx="8">
                  <c:v>0.53380049217008163</c:v>
                </c:pt>
                <c:pt idx="9">
                  <c:v>0.60057230903417691</c:v>
                </c:pt>
                <c:pt idx="10">
                  <c:v>0.70582849212665388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BC-4D49-B090-4A94C25618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smooth val="0"/>
        <c:axId val="108462568"/>
        <c:axId val="108462960"/>
      </c:lineChart>
      <c:catAx>
        <c:axId val="108462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% de la </a:t>
                </a: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mujer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08462960"/>
        <c:crosses val="autoZero"/>
        <c:auto val="1"/>
        <c:lblAlgn val="ctr"/>
        <c:lblOffset val="100"/>
        <c:noMultiLvlLbl val="0"/>
      </c:catAx>
      <c:valAx>
        <c:axId val="1084629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dirty="0" err="1">
                    <a:latin typeface="Times New Roman" pitchFamily="18" charset="0"/>
                    <a:cs typeface="Times New Roman" pitchFamily="18" charset="0"/>
                  </a:rPr>
                  <a:t>Probabilidad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084625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baseline="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1B35-4880-9F02-970B7C206587}"/>
              </c:ext>
            </c:extLst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B35-4880-9F02-970B7C206587}"/>
              </c:ext>
            </c:extLst>
          </c:dPt>
          <c:dPt>
            <c:idx val="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1B35-4880-9F02-970B7C206587}"/>
              </c:ext>
            </c:extLst>
          </c:dPt>
          <c:dPt>
            <c:idx val="1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B35-4880-9F02-970B7C206587}"/>
              </c:ext>
            </c:extLst>
          </c:dPt>
          <c:dPt>
            <c:idx val="1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1B35-4880-9F02-970B7C206587}"/>
              </c:ext>
            </c:extLst>
          </c:dPt>
          <c:cat>
            <c:strRef>
              <c:f>Sheet1!$C$3:$C$18</c:f>
              <c:strCache>
                <c:ptCount val="16"/>
                <c:pt idx="0">
                  <c:v>Chile 2003</c:v>
                </c:pt>
                <c:pt idx="1">
                  <c:v>2015</c:v>
                </c:pt>
                <c:pt idx="3">
                  <c:v>Ecuador 2005*</c:v>
                </c:pt>
                <c:pt idx="4">
                  <c:v>2014*</c:v>
                </c:pt>
                <c:pt idx="6">
                  <c:v>El Salvador 2003</c:v>
                </c:pt>
                <c:pt idx="7">
                  <c:v>2017*</c:v>
                </c:pt>
                <c:pt idx="9">
                  <c:v>México 2004</c:v>
                </c:pt>
                <c:pt idx="10">
                  <c:v>2016</c:v>
                </c:pt>
                <c:pt idx="12">
                  <c:v>Panama 2003*</c:v>
                </c:pt>
                <c:pt idx="13">
                  <c:v>2008*</c:v>
                </c:pt>
                <c:pt idx="15">
                  <c:v>Colombia 2017*</c:v>
                </c:pt>
              </c:strCache>
            </c:strRef>
          </c:cat>
          <c:val>
            <c:numRef>
              <c:f>Sheet1!$E$3:$E$18</c:f>
              <c:numCache>
                <c:formatCode>General</c:formatCode>
                <c:ptCount val="16"/>
                <c:pt idx="0">
                  <c:v>42.5</c:v>
                </c:pt>
                <c:pt idx="1">
                  <c:v>51.4</c:v>
                </c:pt>
                <c:pt idx="3">
                  <c:v>44.4</c:v>
                </c:pt>
                <c:pt idx="4">
                  <c:v>44.8</c:v>
                </c:pt>
                <c:pt idx="6">
                  <c:v>38.200000000000003</c:v>
                </c:pt>
                <c:pt idx="7">
                  <c:v>43.3</c:v>
                </c:pt>
                <c:pt idx="9">
                  <c:v>36</c:v>
                </c:pt>
                <c:pt idx="10">
                  <c:v>39.9</c:v>
                </c:pt>
                <c:pt idx="12">
                  <c:v>50.2</c:v>
                </c:pt>
                <c:pt idx="13">
                  <c:v>42.9</c:v>
                </c:pt>
                <c:pt idx="15">
                  <c:v>53.5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35-4880-9F02-970B7C206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2383720"/>
        <c:axId val="42238831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spPr>
                  <a:solidFill>
                    <a:schemeClr val="accent5">
                      <a:shade val="76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Sheet1!$C$3:$C$18</c15:sqref>
                        </c15:formulaRef>
                      </c:ext>
                    </c:extLst>
                    <c:strCache>
                      <c:ptCount val="16"/>
                      <c:pt idx="0">
                        <c:v>Chile 2003</c:v>
                      </c:pt>
                      <c:pt idx="1">
                        <c:v>2015</c:v>
                      </c:pt>
                      <c:pt idx="3">
                        <c:v>Ecuador 2005*</c:v>
                      </c:pt>
                      <c:pt idx="4">
                        <c:v>2014*</c:v>
                      </c:pt>
                      <c:pt idx="6">
                        <c:v>El Salvador 2003</c:v>
                      </c:pt>
                      <c:pt idx="7">
                        <c:v>2017*</c:v>
                      </c:pt>
                      <c:pt idx="9">
                        <c:v>México 2004</c:v>
                      </c:pt>
                      <c:pt idx="10">
                        <c:v>2016</c:v>
                      </c:pt>
                      <c:pt idx="12">
                        <c:v>Panama 2003*</c:v>
                      </c:pt>
                      <c:pt idx="13">
                        <c:v>2008*</c:v>
                      </c:pt>
                      <c:pt idx="15">
                        <c:v>Colombia 2017*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Sheet1!$D$3:$D$18</c15:sqref>
                        </c15:formulaRef>
                      </c:ext>
                    </c:extLst>
                    <c:numCache>
                      <c:formatCode>General</c:formatCode>
                      <c:ptCount val="16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1B35-4880-9F02-970B7C206587}"/>
                  </c:ext>
                </c:extLst>
              </c15:ser>
            </c15:filteredBarSeries>
          </c:ext>
        </c:extLst>
      </c:barChart>
      <c:catAx>
        <c:axId val="422383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2388312"/>
        <c:crosses val="autoZero"/>
        <c:auto val="1"/>
        <c:lblAlgn val="ctr"/>
        <c:lblOffset val="100"/>
        <c:noMultiLvlLbl val="0"/>
      </c:catAx>
      <c:valAx>
        <c:axId val="422388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2383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'G1'!$C$2</c:f>
              <c:strCache>
                <c:ptCount val="1"/>
                <c:pt idx="0">
                  <c:v>% de hogares donde la mujer es propietaria, individual o conjunta</c:v>
                </c:pt>
              </c:strCache>
            </c:strRef>
          </c:tx>
          <c:invertIfNegative val="0"/>
          <c:cat>
            <c:strRef>
              <c:f>'G1'!$A$3:$A$16</c:f>
              <c:strCache>
                <c:ptCount val="14"/>
                <c:pt idx="0">
                  <c:v>Argentina 2001</c:v>
                </c:pt>
                <c:pt idx="1">
                  <c:v>Chile 2003</c:v>
                </c:pt>
                <c:pt idx="2">
                  <c:v>Chile 2015</c:v>
                </c:pt>
                <c:pt idx="3">
                  <c:v>Colombia 2017</c:v>
                </c:pt>
                <c:pt idx="4">
                  <c:v>Ecuador 2005</c:v>
                </c:pt>
                <c:pt idx="5">
                  <c:v>Ecuador 2014</c:v>
                </c:pt>
                <c:pt idx="6">
                  <c:v>El Salvador 2003</c:v>
                </c:pt>
                <c:pt idx="7">
                  <c:v>Guatemala 2000</c:v>
                </c:pt>
                <c:pt idx="8">
                  <c:v>Honduras 2004</c:v>
                </c:pt>
                <c:pt idx="9">
                  <c:v>México 2016</c:v>
                </c:pt>
                <c:pt idx="10">
                  <c:v>Nicaragua 2005</c:v>
                </c:pt>
                <c:pt idx="11">
                  <c:v>Panamá 2003</c:v>
                </c:pt>
                <c:pt idx="12">
                  <c:v>Panamá 2008</c:v>
                </c:pt>
                <c:pt idx="13">
                  <c:v>Paraguay 2000</c:v>
                </c:pt>
              </c:strCache>
            </c:strRef>
          </c:cat>
          <c:val>
            <c:numRef>
              <c:f>'G1'!$C$3:$C$16</c:f>
              <c:numCache>
                <c:formatCode>General</c:formatCode>
                <c:ptCount val="14"/>
                <c:pt idx="0">
                  <c:v>44.8</c:v>
                </c:pt>
                <c:pt idx="1">
                  <c:v>42.5</c:v>
                </c:pt>
                <c:pt idx="2">
                  <c:v>53.1</c:v>
                </c:pt>
                <c:pt idx="3">
                  <c:v>53.5</c:v>
                </c:pt>
                <c:pt idx="4">
                  <c:v>44.4</c:v>
                </c:pt>
                <c:pt idx="5">
                  <c:v>52.5</c:v>
                </c:pt>
                <c:pt idx="6">
                  <c:v>38.200000000000003</c:v>
                </c:pt>
                <c:pt idx="7">
                  <c:v>27.3</c:v>
                </c:pt>
                <c:pt idx="8">
                  <c:v>40.5</c:v>
                </c:pt>
                <c:pt idx="9">
                  <c:v>41.6</c:v>
                </c:pt>
                <c:pt idx="10">
                  <c:v>49.4</c:v>
                </c:pt>
                <c:pt idx="11">
                  <c:v>50.2</c:v>
                </c:pt>
                <c:pt idx="12">
                  <c:v>45.2</c:v>
                </c:pt>
                <c:pt idx="13">
                  <c:v>35.200000000000003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19-4A96-9CC6-F64155979079}"/>
            </c:ext>
          </c:extLst>
        </c:ser>
        <c:ser>
          <c:idx val="0"/>
          <c:order val="1"/>
          <c:tx>
            <c:strRef>
              <c:f>'G1'!$B$2</c:f>
              <c:strCache>
                <c:ptCount val="1"/>
                <c:pt idx="0">
                  <c:v>% de hogares propietarios con jefatura femenina</c:v>
                </c:pt>
              </c:strCache>
            </c:strRef>
          </c:tx>
          <c:invertIfNegative val="0"/>
          <c:cat>
            <c:strRef>
              <c:f>'G1'!$A$3:$A$16</c:f>
              <c:strCache>
                <c:ptCount val="14"/>
                <c:pt idx="0">
                  <c:v>Argentina 2001</c:v>
                </c:pt>
                <c:pt idx="1">
                  <c:v>Chile 2003</c:v>
                </c:pt>
                <c:pt idx="2">
                  <c:v>Chile 2015</c:v>
                </c:pt>
                <c:pt idx="3">
                  <c:v>Colombia 2017</c:v>
                </c:pt>
                <c:pt idx="4">
                  <c:v>Ecuador 2005</c:v>
                </c:pt>
                <c:pt idx="5">
                  <c:v>Ecuador 2014</c:v>
                </c:pt>
                <c:pt idx="6">
                  <c:v>El Salvador 2003</c:v>
                </c:pt>
                <c:pt idx="7">
                  <c:v>Guatemala 2000</c:v>
                </c:pt>
                <c:pt idx="8">
                  <c:v>Honduras 2004</c:v>
                </c:pt>
                <c:pt idx="9">
                  <c:v>México 2016</c:v>
                </c:pt>
                <c:pt idx="10">
                  <c:v>Nicaragua 2005</c:v>
                </c:pt>
                <c:pt idx="11">
                  <c:v>Panamá 2003</c:v>
                </c:pt>
                <c:pt idx="12">
                  <c:v>Panamá 2008</c:v>
                </c:pt>
                <c:pt idx="13">
                  <c:v>Paraguay 2000</c:v>
                </c:pt>
              </c:strCache>
            </c:strRef>
          </c:cat>
          <c:val>
            <c:numRef>
              <c:f>'G1'!$B$3:$B$16</c:f>
              <c:numCache>
                <c:formatCode>General</c:formatCode>
                <c:ptCount val="14"/>
                <c:pt idx="0">
                  <c:v>25.5</c:v>
                </c:pt>
                <c:pt idx="1">
                  <c:v>27.8</c:v>
                </c:pt>
                <c:pt idx="2">
                  <c:v>38.299999999999997</c:v>
                </c:pt>
                <c:pt idx="3">
                  <c:v>45.8</c:v>
                </c:pt>
                <c:pt idx="4">
                  <c:v>23.6</c:v>
                </c:pt>
                <c:pt idx="5">
                  <c:v>27.3</c:v>
                </c:pt>
                <c:pt idx="6">
                  <c:v>31.8</c:v>
                </c:pt>
                <c:pt idx="7">
                  <c:v>13.1</c:v>
                </c:pt>
                <c:pt idx="8">
                  <c:v>25.7</c:v>
                </c:pt>
                <c:pt idx="9">
                  <c:v>26.1</c:v>
                </c:pt>
                <c:pt idx="10">
                  <c:v>33.200000000000003</c:v>
                </c:pt>
                <c:pt idx="11">
                  <c:v>29.1</c:v>
                </c:pt>
                <c:pt idx="12">
                  <c:v>28.7</c:v>
                </c:pt>
                <c:pt idx="13">
                  <c:v>23.7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B19-4A96-9CC6-F64155979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axId val="458656392"/>
        <c:axId val="458656784"/>
      </c:barChart>
      <c:catAx>
        <c:axId val="458656392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nextTo"/>
        <c:txPr>
          <a:bodyPr rot="-5400000" vert="horz"/>
          <a:lstStyle/>
          <a:p>
            <a:pPr>
              <a:defRPr lang="es-ES"/>
            </a:pPr>
            <a:endParaRPr lang="en-US"/>
          </a:p>
        </c:txPr>
        <c:crossAx val="458656784"/>
        <c:crosses val="autoZero"/>
        <c:auto val="0"/>
        <c:lblAlgn val="ctr"/>
        <c:lblOffset val="100"/>
        <c:noMultiLvlLbl val="0"/>
      </c:catAx>
      <c:valAx>
        <c:axId val="45865678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s-ES"/>
            </a:pPr>
            <a:endParaRPr lang="en-US"/>
          </a:p>
        </c:txPr>
        <c:crossAx val="458656392"/>
        <c:crosses val="autoZero"/>
        <c:crossBetween val="between"/>
      </c:valAx>
      <c:spPr>
        <a:ln w="28575" cap="flat">
          <a:miter lim="800000"/>
        </a:ln>
      </c:spPr>
    </c:plotArea>
    <c:legend>
      <c:legendPos val="b"/>
      <c:overlay val="0"/>
      <c:txPr>
        <a:bodyPr/>
        <a:lstStyle/>
        <a:p>
          <a:pPr>
            <a:defRPr lang="es-ES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Ecuador                   (n=1776)</c:v>
                </c:pt>
                <c:pt idx="1">
                  <c:v>Ghana                     (n=944)</c:v>
                </c:pt>
                <c:pt idx="2">
                  <c:v>India                   (n=2666)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0-FECA-40EB-A0A0-0C41171827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Ecuador                   (n=1776)</c:v>
                </c:pt>
                <c:pt idx="1">
                  <c:v>Ghana                     (n=944)</c:v>
                </c:pt>
                <c:pt idx="2">
                  <c:v>India                   (n=2666)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44.4</c:v>
                </c:pt>
                <c:pt idx="1">
                  <c:v>19</c:v>
                </c:pt>
                <c:pt idx="2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CA-40EB-A0A0-0C41171827C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0030136"/>
        <c:axId val="200030528"/>
      </c:barChart>
      <c:catAx>
        <c:axId val="200030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0030528"/>
        <c:crosses val="autoZero"/>
        <c:auto val="1"/>
        <c:lblAlgn val="ctr"/>
        <c:lblOffset val="100"/>
        <c:noMultiLvlLbl val="0"/>
      </c:catAx>
      <c:valAx>
        <c:axId val="200030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0030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>
                <a:solidFill>
                  <a:schemeClr val="tx1"/>
                </a:solidFill>
              </a:rPr>
              <a:t>¿</a:t>
            </a:r>
            <a:r>
              <a:rPr lang="en-US" sz="1400" dirty="0" err="1">
                <a:solidFill>
                  <a:schemeClr val="tx1"/>
                </a:solidFill>
              </a:rPr>
              <a:t>Recibieron</a:t>
            </a:r>
            <a:r>
              <a:rPr lang="en-US" sz="1400" dirty="0">
                <a:solidFill>
                  <a:schemeClr val="tx1"/>
                </a:solidFill>
              </a:rPr>
              <a:t> los </a:t>
            </a:r>
            <a:r>
              <a:rPr lang="en-US" sz="1400" dirty="0" err="1">
                <a:solidFill>
                  <a:schemeClr val="tx1"/>
                </a:solidFill>
              </a:rPr>
              <a:t>hermanos</a:t>
            </a:r>
            <a:r>
              <a:rPr lang="en-US" sz="1400" dirty="0">
                <a:solidFill>
                  <a:schemeClr val="tx1"/>
                </a:solidFill>
              </a:rPr>
              <a:t> y </a:t>
            </a:r>
            <a:r>
              <a:rPr lang="en-US" sz="1400" dirty="0" err="1">
                <a:solidFill>
                  <a:schemeClr val="tx1"/>
                </a:solidFill>
              </a:rPr>
              <a:t>hermanas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herencias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cuyo</a:t>
            </a:r>
            <a:r>
              <a:rPr lang="en-US" sz="1400" dirty="0">
                <a:solidFill>
                  <a:schemeClr val="tx1"/>
                </a:solidFill>
              </a:rPr>
              <a:t> valor </a:t>
            </a:r>
            <a:r>
              <a:rPr lang="en-US" sz="1400" dirty="0" err="1">
                <a:solidFill>
                  <a:schemeClr val="tx1"/>
                </a:solidFill>
              </a:rPr>
              <a:t>fue</a:t>
            </a:r>
            <a:r>
              <a:rPr lang="en-US" sz="1400" dirty="0">
                <a:solidFill>
                  <a:schemeClr val="tx1"/>
                </a:solidFill>
              </a:rPr>
              <a:t> similar?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'y22 Simplified (w)'!$A$4:$A$6</c:f>
              <c:strCache>
                <c:ptCount val="3"/>
                <c:pt idx="0">
                  <c:v>Hombres</c:v>
                </c:pt>
              </c:strCache>
            </c:strRef>
          </c:tx>
          <c:invertIfNegative val="0"/>
          <c:cat>
            <c:strRef>
              <c:f>'y22 Simplified (w)'!$B$8:$B$10</c:f>
              <c:strCache>
                <c:ptCount val="3"/>
                <c:pt idx="0">
                  <c:v>Si</c:v>
                </c:pt>
                <c:pt idx="1">
                  <c:v>No, los hombres heredaron mas</c:v>
                </c:pt>
                <c:pt idx="2">
                  <c:v>No, las mujeres heredaron mas</c:v>
                </c:pt>
              </c:strCache>
            </c:strRef>
          </c:cat>
          <c:val>
            <c:numRef>
              <c:f>'y22 Simplified (w)'!$I$4:$I$6</c:f>
              <c:numCache>
                <c:formatCode>0.0%</c:formatCode>
                <c:ptCount val="3"/>
                <c:pt idx="0">
                  <c:v>0.69499236513481288</c:v>
                </c:pt>
                <c:pt idx="1">
                  <c:v>0.20737339720124667</c:v>
                </c:pt>
                <c:pt idx="2">
                  <c:v>9.7634237663940429E-2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74-46C7-AA8B-78BD96F29106}"/>
            </c:ext>
          </c:extLst>
        </c:ser>
        <c:ser>
          <c:idx val="1"/>
          <c:order val="1"/>
          <c:tx>
            <c:strRef>
              <c:f>'y22 Simplified (w)'!$A$8:$A$10</c:f>
              <c:strCache>
                <c:ptCount val="3"/>
                <c:pt idx="0">
                  <c:v>Mujeres</c:v>
                </c:pt>
              </c:strCache>
            </c:strRef>
          </c:tx>
          <c:invertIfNegative val="0"/>
          <c:cat>
            <c:strRef>
              <c:f>'y22 Simplified (w)'!$B$8:$B$10</c:f>
              <c:strCache>
                <c:ptCount val="3"/>
                <c:pt idx="0">
                  <c:v>Si</c:v>
                </c:pt>
                <c:pt idx="1">
                  <c:v>No, los hombres heredaron mas</c:v>
                </c:pt>
                <c:pt idx="2">
                  <c:v>No, las mujeres heredaron mas</c:v>
                </c:pt>
              </c:strCache>
            </c:strRef>
          </c:cat>
          <c:val>
            <c:numRef>
              <c:f>'y22 Simplified (w)'!$I$8:$I$10</c:f>
              <c:numCache>
                <c:formatCode>0.0%</c:formatCode>
                <c:ptCount val="3"/>
                <c:pt idx="0">
                  <c:v>0.62765262216033157</c:v>
                </c:pt>
                <c:pt idx="1">
                  <c:v>0.22795220164967217</c:v>
                </c:pt>
                <c:pt idx="2">
                  <c:v>0.14439517618999631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74-46C7-AA8B-78BD96F291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841944"/>
        <c:axId val="166846672"/>
      </c:barChart>
      <c:catAx>
        <c:axId val="1668419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66846672"/>
        <c:crosses val="autoZero"/>
        <c:auto val="1"/>
        <c:lblAlgn val="ctr"/>
        <c:lblOffset val="100"/>
        <c:noMultiLvlLbl val="0"/>
      </c:catAx>
      <c:valAx>
        <c:axId val="166846672"/>
        <c:scaling>
          <c:orientation val="minMax"/>
          <c:max val="0.8"/>
          <c:min val="0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crossAx val="1668419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'7'!$B$1</c:f>
              <c:strCache>
                <c:ptCount val="1"/>
                <c:pt idx="0">
                  <c:v>Male share</c:v>
                </c:pt>
              </c:strCache>
            </c:strRef>
          </c:tx>
          <c:invertIfNegative val="0"/>
          <c:cat>
            <c:strRef>
              <c:f>'7'!$A$2:$A$9</c:f>
              <c:strCache>
                <c:ptCount val="8"/>
                <c:pt idx="0">
                  <c:v>Principle residence</c:v>
                </c:pt>
                <c:pt idx="1">
                  <c:v>Agricultural land</c:v>
                </c:pt>
                <c:pt idx="2">
                  <c:v>Other real estate</c:v>
                </c:pt>
                <c:pt idx="3">
                  <c:v>Consumer durables</c:v>
                </c:pt>
                <c:pt idx="4">
                  <c:v>Animals</c:v>
                </c:pt>
                <c:pt idx="5">
                  <c:v>Agricultural equipment</c:v>
                </c:pt>
                <c:pt idx="6">
                  <c:v>Businesses</c:v>
                </c:pt>
                <c:pt idx="7">
                  <c:v>Financial assets</c:v>
                </c:pt>
              </c:strCache>
            </c:strRef>
          </c:cat>
          <c:val>
            <c:numRef>
              <c:f>'7'!$B$2:$B$9</c:f>
              <c:numCache>
                <c:formatCode>0.0</c:formatCode>
                <c:ptCount val="8"/>
                <c:pt idx="0">
                  <c:v>43.3</c:v>
                </c:pt>
                <c:pt idx="1">
                  <c:v>48.7</c:v>
                </c:pt>
                <c:pt idx="2">
                  <c:v>45</c:v>
                </c:pt>
                <c:pt idx="3">
                  <c:v>50.4</c:v>
                </c:pt>
                <c:pt idx="4">
                  <c:v>43.7</c:v>
                </c:pt>
                <c:pt idx="5">
                  <c:v>63.8</c:v>
                </c:pt>
                <c:pt idx="6">
                  <c:v>66.8</c:v>
                </c:pt>
                <c:pt idx="7">
                  <c:v>61.1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75-4604-A6E0-A5BC4D8746C0}"/>
            </c:ext>
          </c:extLst>
        </c:ser>
        <c:ser>
          <c:idx val="1"/>
          <c:order val="1"/>
          <c:tx>
            <c:strRef>
              <c:f>'7'!$C$1</c:f>
              <c:strCache>
                <c:ptCount val="1"/>
                <c:pt idx="0">
                  <c:v>Female share</c:v>
                </c:pt>
              </c:strCache>
            </c:strRef>
          </c:tx>
          <c:invertIfNegative val="0"/>
          <c:cat>
            <c:strRef>
              <c:f>'7'!$A$2:$A$9</c:f>
              <c:strCache>
                <c:ptCount val="8"/>
                <c:pt idx="0">
                  <c:v>Principle residence</c:v>
                </c:pt>
                <c:pt idx="1">
                  <c:v>Agricultural land</c:v>
                </c:pt>
                <c:pt idx="2">
                  <c:v>Other real estate</c:v>
                </c:pt>
                <c:pt idx="3">
                  <c:v>Consumer durables</c:v>
                </c:pt>
                <c:pt idx="4">
                  <c:v>Animals</c:v>
                </c:pt>
                <c:pt idx="5">
                  <c:v>Agricultural equipment</c:v>
                </c:pt>
                <c:pt idx="6">
                  <c:v>Businesses</c:v>
                </c:pt>
                <c:pt idx="7">
                  <c:v>Financial assets</c:v>
                </c:pt>
              </c:strCache>
            </c:strRef>
          </c:cat>
          <c:val>
            <c:numRef>
              <c:f>'7'!$C$2:$C$9</c:f>
              <c:numCache>
                <c:formatCode>General</c:formatCode>
                <c:ptCount val="8"/>
                <c:pt idx="0">
                  <c:v>56.7</c:v>
                </c:pt>
                <c:pt idx="1">
                  <c:v>51.3</c:v>
                </c:pt>
                <c:pt idx="2" formatCode="0.0">
                  <c:v>55</c:v>
                </c:pt>
                <c:pt idx="3">
                  <c:v>49.6</c:v>
                </c:pt>
                <c:pt idx="4">
                  <c:v>56.3</c:v>
                </c:pt>
                <c:pt idx="5">
                  <c:v>36.200000000000003</c:v>
                </c:pt>
                <c:pt idx="6">
                  <c:v>33.200000000000003</c:v>
                </c:pt>
                <c:pt idx="7">
                  <c:v>38.9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75-4604-A6E0-A5BC4D8746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1472576"/>
        <c:axId val="511472184"/>
      </c:barChart>
      <c:catAx>
        <c:axId val="511472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11472184"/>
        <c:crosses val="autoZero"/>
        <c:auto val="1"/>
        <c:lblAlgn val="ctr"/>
        <c:lblOffset val="100"/>
        <c:noMultiLvlLbl val="0"/>
      </c:catAx>
      <c:valAx>
        <c:axId val="51147218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5114725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Riqueza de los hombres 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'6.1 (2)'!$B$1</c:f>
              <c:strCache>
                <c:ptCount val="1"/>
                <c:pt idx="0">
                  <c:v>de Hombres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'6.1 (2)'!$A$2:$A$9</c:f>
              <c:strCache>
                <c:ptCount val="8"/>
                <c:pt idx="0">
                  <c:v>Residencia principal</c:v>
                </c:pt>
                <c:pt idx="1">
                  <c:v>Otros bienes raices</c:v>
                </c:pt>
                <c:pt idx="2">
                  <c:v>Bienes durables</c:v>
                </c:pt>
                <c:pt idx="3">
                  <c:v>Negocios</c:v>
                </c:pt>
                <c:pt idx="4">
                  <c:v>Parcelas agrícolas</c:v>
                </c:pt>
                <c:pt idx="5">
                  <c:v>Equipamiento agric.</c:v>
                </c:pt>
                <c:pt idx="6">
                  <c:v>Animales</c:v>
                </c:pt>
                <c:pt idx="7">
                  <c:v>Financieros</c:v>
                </c:pt>
              </c:strCache>
            </c:strRef>
          </c:cat>
          <c:val>
            <c:numRef>
              <c:f>'6.1 (2)'!$B$2:$B$9</c:f>
              <c:numCache>
                <c:formatCode>0.0</c:formatCode>
                <c:ptCount val="8"/>
                <c:pt idx="0">
                  <c:v>57.4</c:v>
                </c:pt>
                <c:pt idx="1">
                  <c:v>9.5</c:v>
                </c:pt>
                <c:pt idx="2">
                  <c:v>10.1</c:v>
                </c:pt>
                <c:pt idx="3">
                  <c:v>12.6</c:v>
                </c:pt>
                <c:pt idx="4">
                  <c:v>6.8</c:v>
                </c:pt>
                <c:pt idx="5">
                  <c:v>0.1</c:v>
                </c:pt>
                <c:pt idx="6">
                  <c:v>0.4</c:v>
                </c:pt>
                <c:pt idx="7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18-4434-BFB1-D64A382E31F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Riqueza de las mujeres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'6.2 (2)'!$B$1</c:f>
              <c:strCache>
                <c:ptCount val="1"/>
                <c:pt idx="0">
                  <c:v> Female Wealth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'6.2 (2)'!$A$2:$A$9</c:f>
              <c:strCache>
                <c:ptCount val="8"/>
                <c:pt idx="0">
                  <c:v>Residencia principal</c:v>
                </c:pt>
                <c:pt idx="1">
                  <c:v>Otros bienes raices</c:v>
                </c:pt>
                <c:pt idx="2">
                  <c:v>Bienes durables</c:v>
                </c:pt>
                <c:pt idx="3">
                  <c:v>Negocios</c:v>
                </c:pt>
                <c:pt idx="4">
                  <c:v>Parcelas agrícolas</c:v>
                </c:pt>
                <c:pt idx="5">
                  <c:v>Equipamiento agric.</c:v>
                </c:pt>
                <c:pt idx="6">
                  <c:v>Animales</c:v>
                </c:pt>
                <c:pt idx="7">
                  <c:v>Financiero</c:v>
                </c:pt>
              </c:strCache>
            </c:strRef>
          </c:cat>
          <c:val>
            <c:numRef>
              <c:f>'6.2 (2)'!$B$2:$B$9</c:f>
              <c:numCache>
                <c:formatCode>General</c:formatCode>
                <c:ptCount val="8"/>
                <c:pt idx="0">
                  <c:v>66.8</c:v>
                </c:pt>
                <c:pt idx="1">
                  <c:v>10.3</c:v>
                </c:pt>
                <c:pt idx="2">
                  <c:v>8.8000000000000007</c:v>
                </c:pt>
                <c:pt idx="3">
                  <c:v>5.5</c:v>
                </c:pt>
                <c:pt idx="4">
                  <c:v>6.3</c:v>
                </c:pt>
                <c:pt idx="5">
                  <c:v>0.1</c:v>
                </c:pt>
                <c:pt idx="6">
                  <c:v>0.4</c:v>
                </c:pt>
                <c:pt idx="7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1E-4A61-A5FD-EC32B965AC9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Quintil 1 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  <c:pt idx="5">
                  <c:v>Total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 formatCode="&quot;$&quot;#,##0_);[Red]\(&quot;$&quot;#,##0\)">
                  <c:v>604</c:v>
                </c:pt>
                <c:pt idx="1">
                  <c:v>3519</c:v>
                </c:pt>
                <c:pt idx="2">
                  <c:v>10266</c:v>
                </c:pt>
                <c:pt idx="3">
                  <c:v>25304</c:v>
                </c:pt>
                <c:pt idx="4">
                  <c:v>84398</c:v>
                </c:pt>
                <c:pt idx="5">
                  <c:v>25206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47-4293-8D4D-3ECD7CF371A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Quintil 1 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  <c:pt idx="5">
                  <c:v>Total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1-0247-4293-8D4D-3ECD7CF371A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Quintil 1 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  <c:pt idx="5">
                  <c:v>Total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0247-4293-8D4D-3ECD7CF371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0256744"/>
        <c:axId val="200257136"/>
      </c:barChart>
      <c:catAx>
        <c:axId val="200256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0257136"/>
        <c:crosses val="autoZero"/>
        <c:auto val="1"/>
        <c:lblAlgn val="ctr"/>
        <c:lblOffset val="100"/>
        <c:noMultiLvlLbl val="0"/>
      </c:catAx>
      <c:valAx>
        <c:axId val="200257136"/>
        <c:scaling>
          <c:orientation val="minMax"/>
        </c:scaling>
        <c:delete val="0"/>
        <c:axPos val="l"/>
        <c:majorGridlines/>
        <c:numFmt formatCode="&quot;$&quot;#,##0_);[Red]\(&quot;$&quot;#,##0\)" sourceLinked="1"/>
        <c:majorTickMark val="out"/>
        <c:minorTickMark val="none"/>
        <c:tickLblPos val="nextTo"/>
        <c:crossAx val="200256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D073D9-6F52-4DE2-9777-9D252D8FC57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BFF7B0C-1B3C-4841-87EC-498A48D5FA70}">
      <dgm:prSet phldrT="[Text]"/>
      <dgm:spPr/>
      <dgm:t>
        <a:bodyPr/>
        <a:lstStyle/>
        <a:p>
          <a:r>
            <a:rPr lang="es-MX" dirty="0"/>
            <a:t>Trabajo asalariado</a:t>
          </a:r>
        </a:p>
      </dgm:t>
    </dgm:pt>
    <dgm:pt modelId="{E850D905-7809-48DB-BE69-FD41575F4E3B}" type="parTrans" cxnId="{50C020AF-6CF0-4BB3-9B50-741EB7A8707E}">
      <dgm:prSet/>
      <dgm:spPr/>
      <dgm:t>
        <a:bodyPr/>
        <a:lstStyle/>
        <a:p>
          <a:endParaRPr lang="en-US"/>
        </a:p>
      </dgm:t>
    </dgm:pt>
    <dgm:pt modelId="{0EB7B05B-3065-40FD-8F25-50514DA46771}" type="sibTrans" cxnId="{50C020AF-6CF0-4BB3-9B50-741EB7A8707E}">
      <dgm:prSet/>
      <dgm:spPr/>
      <dgm:t>
        <a:bodyPr/>
        <a:lstStyle/>
        <a:p>
          <a:endParaRPr lang="en-US"/>
        </a:p>
      </dgm:t>
    </dgm:pt>
    <dgm:pt modelId="{D16FD7C7-15D8-4AF4-9274-A5CF39B1755A}">
      <dgm:prSet phldrT="[Text]"/>
      <dgm:spPr/>
      <dgm:t>
        <a:bodyPr/>
        <a:lstStyle/>
        <a:p>
          <a:r>
            <a:rPr lang="es-MX" dirty="0"/>
            <a:t>Transferencias</a:t>
          </a:r>
          <a:endParaRPr lang="en-US" dirty="0"/>
        </a:p>
      </dgm:t>
    </dgm:pt>
    <dgm:pt modelId="{6BF20C54-DB44-4FE0-94FD-80A4847813B9}" type="parTrans" cxnId="{0110EE75-E73B-45AB-8139-C07A4F89926E}">
      <dgm:prSet/>
      <dgm:spPr/>
      <dgm:t>
        <a:bodyPr/>
        <a:lstStyle/>
        <a:p>
          <a:endParaRPr lang="en-US"/>
        </a:p>
      </dgm:t>
    </dgm:pt>
    <dgm:pt modelId="{79A89F9C-D97A-4E7E-AC86-532236241DAA}" type="sibTrans" cxnId="{0110EE75-E73B-45AB-8139-C07A4F89926E}">
      <dgm:prSet/>
      <dgm:spPr>
        <a:solidFill>
          <a:schemeClr val="accent1"/>
        </a:solidFill>
        <a:ln w="28575">
          <a:solidFill>
            <a:srgbClr val="5C9929"/>
          </a:solidFill>
        </a:ln>
      </dgm:spPr>
      <dgm:t>
        <a:bodyPr/>
        <a:lstStyle/>
        <a:p>
          <a:endParaRPr lang="en-US"/>
        </a:p>
      </dgm:t>
    </dgm:pt>
    <dgm:pt modelId="{BCE87904-74C8-49A0-B7F9-A59865057D23}">
      <dgm:prSet phldrT="[Text]"/>
      <dgm:spPr/>
      <dgm:t>
        <a:bodyPr/>
        <a:lstStyle/>
        <a:p>
          <a:r>
            <a:rPr lang="es-MX" dirty="0"/>
            <a:t>Trabajo doméstico</a:t>
          </a:r>
          <a:endParaRPr lang="en-US" dirty="0"/>
        </a:p>
      </dgm:t>
    </dgm:pt>
    <dgm:pt modelId="{4088A76B-B90A-410E-85F7-17CDDCCD5632}" type="parTrans" cxnId="{603C70FF-0FF2-4C48-8947-9C02C43312B2}">
      <dgm:prSet/>
      <dgm:spPr/>
      <dgm:t>
        <a:bodyPr/>
        <a:lstStyle/>
        <a:p>
          <a:endParaRPr lang="en-US"/>
        </a:p>
      </dgm:t>
    </dgm:pt>
    <dgm:pt modelId="{E25920E1-F035-45F9-AC66-EC464979850F}" type="sibTrans" cxnId="{603C70FF-0FF2-4C48-8947-9C02C43312B2}">
      <dgm:prSet/>
      <dgm:spPr/>
      <dgm:t>
        <a:bodyPr/>
        <a:lstStyle/>
        <a:p>
          <a:endParaRPr lang="en-US"/>
        </a:p>
      </dgm:t>
    </dgm:pt>
    <dgm:pt modelId="{8D43FD5C-ED13-4286-99BA-9B2450270169}" type="pres">
      <dgm:prSet presAssocID="{C2D073D9-6F52-4DE2-9777-9D252D8FC57F}" presName="Name0" presStyleCnt="0">
        <dgm:presLayoutVars>
          <dgm:dir/>
          <dgm:resizeHandles val="exact"/>
        </dgm:presLayoutVars>
      </dgm:prSet>
      <dgm:spPr/>
    </dgm:pt>
    <dgm:pt modelId="{C89F5CF5-B7E4-41EA-89F0-8BA23DAB5287}" type="pres">
      <dgm:prSet presAssocID="{3BFF7B0C-1B3C-4841-87EC-498A48D5FA70}" presName="node" presStyleLbl="node1" presStyleIdx="0" presStyleCnt="3" custScaleY="58611" custLinFactX="45316" custLinFactY="43846" custLinFactNeighborX="100000" custLinFactNeighborY="100000">
        <dgm:presLayoutVars>
          <dgm:bulletEnabled val="1"/>
        </dgm:presLayoutVars>
      </dgm:prSet>
      <dgm:spPr/>
    </dgm:pt>
    <dgm:pt modelId="{386C6AB7-0E33-4CA9-B778-C3C84C3D953A}" type="pres">
      <dgm:prSet presAssocID="{0EB7B05B-3065-40FD-8F25-50514DA46771}" presName="sibTrans" presStyleLbl="sibTrans2D1" presStyleIdx="0" presStyleCnt="2" custLinFactY="-113086" custLinFactNeighborX="-69315" custLinFactNeighborY="-200000"/>
      <dgm:spPr/>
    </dgm:pt>
    <dgm:pt modelId="{E7918B69-4562-425F-B179-D8B0455E3CBD}" type="pres">
      <dgm:prSet presAssocID="{0EB7B05B-3065-40FD-8F25-50514DA46771}" presName="connectorText" presStyleLbl="sibTrans2D1" presStyleIdx="0" presStyleCnt="2"/>
      <dgm:spPr/>
    </dgm:pt>
    <dgm:pt modelId="{A9226CF2-660B-4A61-ACE3-F617226D6944}" type="pres">
      <dgm:prSet presAssocID="{D16FD7C7-15D8-4AF4-9274-A5CF39B1755A}" presName="node" presStyleLbl="node1" presStyleIdx="1" presStyleCnt="3" custScaleY="54546" custLinFactX="-37860" custLinFactY="100000" custLinFactNeighborX="-100000" custLinFactNeighborY="100247">
        <dgm:presLayoutVars>
          <dgm:bulletEnabled val="1"/>
        </dgm:presLayoutVars>
      </dgm:prSet>
      <dgm:spPr/>
    </dgm:pt>
    <dgm:pt modelId="{FD082E37-B0C8-4EAB-BD2B-C2085A6D4420}" type="pres">
      <dgm:prSet presAssocID="{79A89F9C-D97A-4E7E-AC86-532236241DAA}" presName="sibTrans" presStyleLbl="sibTrans2D1" presStyleIdx="1" presStyleCnt="2" custAng="17007364" custScaleX="237756" custScaleY="100000" custLinFactX="122157" custLinFactY="-100000" custLinFactNeighborX="200000" custLinFactNeighborY="-178833"/>
      <dgm:spPr/>
    </dgm:pt>
    <dgm:pt modelId="{53583997-0B59-4FB0-AA06-56DB0A6F657B}" type="pres">
      <dgm:prSet presAssocID="{79A89F9C-D97A-4E7E-AC86-532236241DAA}" presName="connectorText" presStyleLbl="sibTrans2D1" presStyleIdx="1" presStyleCnt="2"/>
      <dgm:spPr/>
    </dgm:pt>
    <dgm:pt modelId="{06FE0D0D-1047-4390-8806-ADBA7C042CE6}" type="pres">
      <dgm:prSet presAssocID="{BCE87904-74C8-49A0-B7F9-A59865057D23}" presName="node" presStyleLbl="node1" presStyleIdx="2" presStyleCnt="3" custScaleX="87253" custScaleY="70732" custLinFactX="-42781" custLinFactY="51220" custLinFactNeighborX="-100000" custLinFactNeighborY="100000">
        <dgm:presLayoutVars>
          <dgm:bulletEnabled val="1"/>
        </dgm:presLayoutVars>
      </dgm:prSet>
      <dgm:spPr/>
    </dgm:pt>
  </dgm:ptLst>
  <dgm:cxnLst>
    <dgm:cxn modelId="{2E186212-05F7-4E9F-B858-9D04E9A3A95F}" type="presOf" srcId="{79A89F9C-D97A-4E7E-AC86-532236241DAA}" destId="{FD082E37-B0C8-4EAB-BD2B-C2085A6D4420}" srcOrd="0" destOrd="0" presId="urn:microsoft.com/office/officeart/2005/8/layout/process1"/>
    <dgm:cxn modelId="{DBC75C16-A7A5-4AE4-8C45-B1091DB11553}" type="presOf" srcId="{3BFF7B0C-1B3C-4841-87EC-498A48D5FA70}" destId="{C89F5CF5-B7E4-41EA-89F0-8BA23DAB5287}" srcOrd="0" destOrd="0" presId="urn:microsoft.com/office/officeart/2005/8/layout/process1"/>
    <dgm:cxn modelId="{4B57D76B-E612-49E8-8551-A44DD6C98707}" type="presOf" srcId="{0EB7B05B-3065-40FD-8F25-50514DA46771}" destId="{E7918B69-4562-425F-B179-D8B0455E3CBD}" srcOrd="1" destOrd="0" presId="urn:microsoft.com/office/officeart/2005/8/layout/process1"/>
    <dgm:cxn modelId="{E4BFEC6D-47DC-483D-BEF4-CE2E600E8325}" type="presOf" srcId="{D16FD7C7-15D8-4AF4-9274-A5CF39B1755A}" destId="{A9226CF2-660B-4A61-ACE3-F617226D6944}" srcOrd="0" destOrd="0" presId="urn:microsoft.com/office/officeart/2005/8/layout/process1"/>
    <dgm:cxn modelId="{0110EE75-E73B-45AB-8139-C07A4F89926E}" srcId="{C2D073D9-6F52-4DE2-9777-9D252D8FC57F}" destId="{D16FD7C7-15D8-4AF4-9274-A5CF39B1755A}" srcOrd="1" destOrd="0" parTransId="{6BF20C54-DB44-4FE0-94FD-80A4847813B9}" sibTransId="{79A89F9C-D97A-4E7E-AC86-532236241DAA}"/>
    <dgm:cxn modelId="{E8EACC8B-4E92-4971-AB59-40A8F1FE1553}" type="presOf" srcId="{79A89F9C-D97A-4E7E-AC86-532236241DAA}" destId="{53583997-0B59-4FB0-AA06-56DB0A6F657B}" srcOrd="1" destOrd="0" presId="urn:microsoft.com/office/officeart/2005/8/layout/process1"/>
    <dgm:cxn modelId="{D8C2378C-DE94-4618-8DE6-90C9C9109064}" type="presOf" srcId="{BCE87904-74C8-49A0-B7F9-A59865057D23}" destId="{06FE0D0D-1047-4390-8806-ADBA7C042CE6}" srcOrd="0" destOrd="0" presId="urn:microsoft.com/office/officeart/2005/8/layout/process1"/>
    <dgm:cxn modelId="{50C020AF-6CF0-4BB3-9B50-741EB7A8707E}" srcId="{C2D073D9-6F52-4DE2-9777-9D252D8FC57F}" destId="{3BFF7B0C-1B3C-4841-87EC-498A48D5FA70}" srcOrd="0" destOrd="0" parTransId="{E850D905-7809-48DB-BE69-FD41575F4E3B}" sibTransId="{0EB7B05B-3065-40FD-8F25-50514DA46771}"/>
    <dgm:cxn modelId="{66F27CB4-2174-46FD-B059-64D11E11BF14}" type="presOf" srcId="{0EB7B05B-3065-40FD-8F25-50514DA46771}" destId="{386C6AB7-0E33-4CA9-B778-C3C84C3D953A}" srcOrd="0" destOrd="0" presId="urn:microsoft.com/office/officeart/2005/8/layout/process1"/>
    <dgm:cxn modelId="{EF309AF4-02B9-4EFC-B619-7201C9903A70}" type="presOf" srcId="{C2D073D9-6F52-4DE2-9777-9D252D8FC57F}" destId="{8D43FD5C-ED13-4286-99BA-9B2450270169}" srcOrd="0" destOrd="0" presId="urn:microsoft.com/office/officeart/2005/8/layout/process1"/>
    <dgm:cxn modelId="{603C70FF-0FF2-4C48-8947-9C02C43312B2}" srcId="{C2D073D9-6F52-4DE2-9777-9D252D8FC57F}" destId="{BCE87904-74C8-49A0-B7F9-A59865057D23}" srcOrd="2" destOrd="0" parTransId="{4088A76B-B90A-410E-85F7-17CDDCCD5632}" sibTransId="{E25920E1-F035-45F9-AC66-EC464979850F}"/>
    <dgm:cxn modelId="{CDC9FB61-28EF-42F4-9536-E54057C4FDF4}" type="presParOf" srcId="{8D43FD5C-ED13-4286-99BA-9B2450270169}" destId="{C89F5CF5-B7E4-41EA-89F0-8BA23DAB5287}" srcOrd="0" destOrd="0" presId="urn:microsoft.com/office/officeart/2005/8/layout/process1"/>
    <dgm:cxn modelId="{7DD4F9A1-489F-46C3-A129-757CBDC7CC04}" type="presParOf" srcId="{8D43FD5C-ED13-4286-99BA-9B2450270169}" destId="{386C6AB7-0E33-4CA9-B778-C3C84C3D953A}" srcOrd="1" destOrd="0" presId="urn:microsoft.com/office/officeart/2005/8/layout/process1"/>
    <dgm:cxn modelId="{B6D200CD-5B71-459F-A60E-3EAA04C39670}" type="presParOf" srcId="{386C6AB7-0E33-4CA9-B778-C3C84C3D953A}" destId="{E7918B69-4562-425F-B179-D8B0455E3CBD}" srcOrd="0" destOrd="0" presId="urn:microsoft.com/office/officeart/2005/8/layout/process1"/>
    <dgm:cxn modelId="{1622A74A-AE83-42E1-BE0D-D26F15D07D01}" type="presParOf" srcId="{8D43FD5C-ED13-4286-99BA-9B2450270169}" destId="{A9226CF2-660B-4A61-ACE3-F617226D6944}" srcOrd="2" destOrd="0" presId="urn:microsoft.com/office/officeart/2005/8/layout/process1"/>
    <dgm:cxn modelId="{9FA542BC-D205-46EB-BF29-0DEF7F83947F}" type="presParOf" srcId="{8D43FD5C-ED13-4286-99BA-9B2450270169}" destId="{FD082E37-B0C8-4EAB-BD2B-C2085A6D4420}" srcOrd="3" destOrd="0" presId="urn:microsoft.com/office/officeart/2005/8/layout/process1"/>
    <dgm:cxn modelId="{DCFC31A0-8E53-4006-889B-3D90516BF522}" type="presParOf" srcId="{FD082E37-B0C8-4EAB-BD2B-C2085A6D4420}" destId="{53583997-0B59-4FB0-AA06-56DB0A6F657B}" srcOrd="0" destOrd="0" presId="urn:microsoft.com/office/officeart/2005/8/layout/process1"/>
    <dgm:cxn modelId="{43773704-E904-41A6-B2BD-5C47980FB4C3}" type="presParOf" srcId="{8D43FD5C-ED13-4286-99BA-9B2450270169}" destId="{06FE0D0D-1047-4390-8806-ADBA7C042CE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10CDD5-19A6-46B7-9F02-523D9E019F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08D067C-AB48-45D8-9FFC-9FA9EA81F784}">
      <dgm:prSet phldrT="[Text]"/>
      <dgm:spPr/>
      <dgm:t>
        <a:bodyPr/>
        <a:lstStyle/>
        <a:p>
          <a:r>
            <a:rPr lang="es-MX" dirty="0"/>
            <a:t>Activos Productivos</a:t>
          </a:r>
          <a:endParaRPr lang="en-US" dirty="0"/>
        </a:p>
      </dgm:t>
    </dgm:pt>
    <dgm:pt modelId="{882C1FEC-6E36-4ABD-BDF6-F9993DF25C86}" type="parTrans" cxnId="{9E55EE82-54DB-4BF6-A559-8C7DFF067A0F}">
      <dgm:prSet/>
      <dgm:spPr/>
      <dgm:t>
        <a:bodyPr/>
        <a:lstStyle/>
        <a:p>
          <a:endParaRPr lang="en-US"/>
        </a:p>
      </dgm:t>
    </dgm:pt>
    <dgm:pt modelId="{64616210-D342-42A3-A51B-75AB65D625B9}" type="sibTrans" cxnId="{9E55EE82-54DB-4BF6-A559-8C7DFF067A0F}">
      <dgm:prSet/>
      <dgm:spPr>
        <a:solidFill>
          <a:schemeClr val="accent1"/>
        </a:solidFill>
        <a:ln>
          <a:solidFill>
            <a:srgbClr val="5C9929"/>
          </a:solidFill>
        </a:ln>
      </dgm:spPr>
      <dgm:t>
        <a:bodyPr/>
        <a:lstStyle/>
        <a:p>
          <a:endParaRPr lang="en-US"/>
        </a:p>
      </dgm:t>
    </dgm:pt>
    <dgm:pt modelId="{B10BA95B-B21A-46E2-9725-A0990F089A63}">
      <dgm:prSet phldrT="[Text]"/>
      <dgm:spPr/>
      <dgm:t>
        <a:bodyPr/>
        <a:lstStyle/>
        <a:p>
          <a:r>
            <a:rPr lang="es-MX" dirty="0"/>
            <a:t>Ingresos</a:t>
          </a:r>
          <a:endParaRPr lang="en-US" dirty="0"/>
        </a:p>
      </dgm:t>
    </dgm:pt>
    <dgm:pt modelId="{DDE0A531-5086-4DCB-B8D2-CDE9B21646F7}" type="parTrans" cxnId="{24F8B9F2-6B53-41FE-A1CD-70E47C8E157B}">
      <dgm:prSet/>
      <dgm:spPr/>
      <dgm:t>
        <a:bodyPr/>
        <a:lstStyle/>
        <a:p>
          <a:endParaRPr lang="en-US"/>
        </a:p>
      </dgm:t>
    </dgm:pt>
    <dgm:pt modelId="{8CB5FFED-5BCC-4DDE-8175-018A6080C625}" type="sibTrans" cxnId="{24F8B9F2-6B53-41FE-A1CD-70E47C8E157B}">
      <dgm:prSet/>
      <dgm:spPr>
        <a:solidFill>
          <a:schemeClr val="accent1"/>
        </a:solidFill>
        <a:ln>
          <a:solidFill>
            <a:srgbClr val="5C9929"/>
          </a:solidFill>
        </a:ln>
      </dgm:spPr>
      <dgm:t>
        <a:bodyPr/>
        <a:lstStyle/>
        <a:p>
          <a:endParaRPr lang="en-US"/>
        </a:p>
      </dgm:t>
    </dgm:pt>
    <dgm:pt modelId="{4EBCA371-CB0A-4C97-98B1-E16334632E54}">
      <dgm:prSet phldrT="[Text]"/>
      <dgm:spPr/>
      <dgm:t>
        <a:bodyPr/>
        <a:lstStyle/>
        <a:p>
          <a:r>
            <a:rPr lang="es-MX" dirty="0"/>
            <a:t>Gastos</a:t>
          </a:r>
          <a:endParaRPr lang="en-US" dirty="0"/>
        </a:p>
      </dgm:t>
    </dgm:pt>
    <dgm:pt modelId="{06F94437-B167-45C4-91D6-9FC7EFE634B7}" type="parTrans" cxnId="{529F3B91-6730-4B83-B82D-597850935AF9}">
      <dgm:prSet/>
      <dgm:spPr/>
      <dgm:t>
        <a:bodyPr/>
        <a:lstStyle/>
        <a:p>
          <a:endParaRPr lang="en-US"/>
        </a:p>
      </dgm:t>
    </dgm:pt>
    <dgm:pt modelId="{CA031EE9-41A2-46AE-96D9-DD9557125665}" type="sibTrans" cxnId="{529F3B91-6730-4B83-B82D-597850935AF9}">
      <dgm:prSet/>
      <dgm:spPr>
        <a:solidFill>
          <a:schemeClr val="accent1"/>
        </a:solidFill>
        <a:ln>
          <a:solidFill>
            <a:srgbClr val="5C9929"/>
          </a:solidFill>
        </a:ln>
      </dgm:spPr>
      <dgm:t>
        <a:bodyPr/>
        <a:lstStyle/>
        <a:p>
          <a:endParaRPr lang="en-US"/>
        </a:p>
      </dgm:t>
    </dgm:pt>
    <dgm:pt modelId="{210F0A51-221C-4CD4-8ABD-E8E6B2A82694}">
      <dgm:prSet phldrT="[Text]"/>
      <dgm:spPr/>
      <dgm:t>
        <a:bodyPr/>
        <a:lstStyle/>
        <a:p>
          <a:r>
            <a:rPr lang="es-MX" dirty="0"/>
            <a:t>Consumo</a:t>
          </a:r>
          <a:endParaRPr lang="en-US" dirty="0"/>
        </a:p>
      </dgm:t>
    </dgm:pt>
    <dgm:pt modelId="{D7D6E296-2BC8-4094-B39E-F13C27D5D2EC}" type="parTrans" cxnId="{B77E4D24-0FCB-4163-9954-66474F2FAA65}">
      <dgm:prSet/>
      <dgm:spPr/>
      <dgm:t>
        <a:bodyPr/>
        <a:lstStyle/>
        <a:p>
          <a:endParaRPr lang="en-US"/>
        </a:p>
      </dgm:t>
    </dgm:pt>
    <dgm:pt modelId="{665FD88D-6ABC-4B78-ABB5-501AB1E0CDDB}" type="sibTrans" cxnId="{B77E4D24-0FCB-4163-9954-66474F2FAA65}">
      <dgm:prSet/>
      <dgm:spPr/>
      <dgm:t>
        <a:bodyPr/>
        <a:lstStyle/>
        <a:p>
          <a:endParaRPr lang="en-US"/>
        </a:p>
      </dgm:t>
    </dgm:pt>
    <dgm:pt modelId="{7EE8D750-53BD-4ACD-AFF5-4D28315CC4DF}" type="pres">
      <dgm:prSet presAssocID="{6D10CDD5-19A6-46B7-9F02-523D9E019F02}" presName="Name0" presStyleCnt="0">
        <dgm:presLayoutVars>
          <dgm:dir/>
          <dgm:resizeHandles val="exact"/>
        </dgm:presLayoutVars>
      </dgm:prSet>
      <dgm:spPr/>
    </dgm:pt>
    <dgm:pt modelId="{C7978AAA-44C5-47A2-AE0D-AD0E7F60DF45}" type="pres">
      <dgm:prSet presAssocID="{608D067C-AB48-45D8-9FFC-9FA9EA81F784}" presName="node" presStyleLbl="node1" presStyleIdx="0" presStyleCnt="4">
        <dgm:presLayoutVars>
          <dgm:bulletEnabled val="1"/>
        </dgm:presLayoutVars>
      </dgm:prSet>
      <dgm:spPr/>
    </dgm:pt>
    <dgm:pt modelId="{3052FB85-C4A6-421B-9933-80DF3079CC0C}" type="pres">
      <dgm:prSet presAssocID="{64616210-D342-42A3-A51B-75AB65D625B9}" presName="sibTrans" presStyleLbl="sibTrans2D1" presStyleIdx="0" presStyleCnt="3"/>
      <dgm:spPr/>
    </dgm:pt>
    <dgm:pt modelId="{39DA1AFF-1728-4AC5-B994-C113CB408E72}" type="pres">
      <dgm:prSet presAssocID="{64616210-D342-42A3-A51B-75AB65D625B9}" presName="connectorText" presStyleLbl="sibTrans2D1" presStyleIdx="0" presStyleCnt="3"/>
      <dgm:spPr/>
    </dgm:pt>
    <dgm:pt modelId="{B4D0D4F6-AC90-4044-A35C-3FA966600AE7}" type="pres">
      <dgm:prSet presAssocID="{B10BA95B-B21A-46E2-9725-A0990F089A63}" presName="node" presStyleLbl="node1" presStyleIdx="1" presStyleCnt="4">
        <dgm:presLayoutVars>
          <dgm:bulletEnabled val="1"/>
        </dgm:presLayoutVars>
      </dgm:prSet>
      <dgm:spPr/>
    </dgm:pt>
    <dgm:pt modelId="{01B75689-E016-457A-8957-77604A541043}" type="pres">
      <dgm:prSet presAssocID="{8CB5FFED-5BCC-4DDE-8175-018A6080C625}" presName="sibTrans" presStyleLbl="sibTrans2D1" presStyleIdx="1" presStyleCnt="3"/>
      <dgm:spPr/>
    </dgm:pt>
    <dgm:pt modelId="{BE1BE0C4-D8C3-4F26-A52E-C12D13C7E9AD}" type="pres">
      <dgm:prSet presAssocID="{8CB5FFED-5BCC-4DDE-8175-018A6080C625}" presName="connectorText" presStyleLbl="sibTrans2D1" presStyleIdx="1" presStyleCnt="3"/>
      <dgm:spPr/>
    </dgm:pt>
    <dgm:pt modelId="{CFEF7B87-F171-4757-99F9-506E15D3E10A}" type="pres">
      <dgm:prSet presAssocID="{4EBCA371-CB0A-4C97-98B1-E16334632E54}" presName="node" presStyleLbl="node1" presStyleIdx="2" presStyleCnt="4">
        <dgm:presLayoutVars>
          <dgm:bulletEnabled val="1"/>
        </dgm:presLayoutVars>
      </dgm:prSet>
      <dgm:spPr/>
    </dgm:pt>
    <dgm:pt modelId="{125C5F81-3D2B-4065-A764-21998C475DC1}" type="pres">
      <dgm:prSet presAssocID="{CA031EE9-41A2-46AE-96D9-DD9557125665}" presName="sibTrans" presStyleLbl="sibTrans2D1" presStyleIdx="2" presStyleCnt="3"/>
      <dgm:spPr/>
    </dgm:pt>
    <dgm:pt modelId="{5E1D8174-617D-4FE5-B143-AD869A3A793B}" type="pres">
      <dgm:prSet presAssocID="{CA031EE9-41A2-46AE-96D9-DD9557125665}" presName="connectorText" presStyleLbl="sibTrans2D1" presStyleIdx="2" presStyleCnt="3"/>
      <dgm:spPr/>
    </dgm:pt>
    <dgm:pt modelId="{7195D3AC-10D7-4768-B38F-B2E6884D4D83}" type="pres">
      <dgm:prSet presAssocID="{210F0A51-221C-4CD4-8ABD-E8E6B2A82694}" presName="node" presStyleLbl="node1" presStyleIdx="3" presStyleCnt="4">
        <dgm:presLayoutVars>
          <dgm:bulletEnabled val="1"/>
        </dgm:presLayoutVars>
      </dgm:prSet>
      <dgm:spPr/>
    </dgm:pt>
  </dgm:ptLst>
  <dgm:cxnLst>
    <dgm:cxn modelId="{9963EC05-1FC6-4349-871A-9E726993ADA3}" type="presOf" srcId="{CA031EE9-41A2-46AE-96D9-DD9557125665}" destId="{125C5F81-3D2B-4065-A764-21998C475DC1}" srcOrd="0" destOrd="0" presId="urn:microsoft.com/office/officeart/2005/8/layout/process1"/>
    <dgm:cxn modelId="{210B650D-29E7-4FAE-A2D9-B029ED6F33BB}" type="presOf" srcId="{CA031EE9-41A2-46AE-96D9-DD9557125665}" destId="{5E1D8174-617D-4FE5-B143-AD869A3A793B}" srcOrd="1" destOrd="0" presId="urn:microsoft.com/office/officeart/2005/8/layout/process1"/>
    <dgm:cxn modelId="{D7EC5122-71B6-4960-8F53-29B2910FC803}" type="presOf" srcId="{64616210-D342-42A3-A51B-75AB65D625B9}" destId="{39DA1AFF-1728-4AC5-B994-C113CB408E72}" srcOrd="1" destOrd="0" presId="urn:microsoft.com/office/officeart/2005/8/layout/process1"/>
    <dgm:cxn modelId="{B77E4D24-0FCB-4163-9954-66474F2FAA65}" srcId="{6D10CDD5-19A6-46B7-9F02-523D9E019F02}" destId="{210F0A51-221C-4CD4-8ABD-E8E6B2A82694}" srcOrd="3" destOrd="0" parTransId="{D7D6E296-2BC8-4094-B39E-F13C27D5D2EC}" sibTransId="{665FD88D-6ABC-4B78-ABB5-501AB1E0CDDB}"/>
    <dgm:cxn modelId="{2F940E25-1F5C-4431-B0AB-6878561EA1BF}" type="presOf" srcId="{8CB5FFED-5BCC-4DDE-8175-018A6080C625}" destId="{01B75689-E016-457A-8957-77604A541043}" srcOrd="0" destOrd="0" presId="urn:microsoft.com/office/officeart/2005/8/layout/process1"/>
    <dgm:cxn modelId="{6329DF2B-8E10-478E-B461-8CE7747052BB}" type="presOf" srcId="{8CB5FFED-5BCC-4DDE-8175-018A6080C625}" destId="{BE1BE0C4-D8C3-4F26-A52E-C12D13C7E9AD}" srcOrd="1" destOrd="0" presId="urn:microsoft.com/office/officeart/2005/8/layout/process1"/>
    <dgm:cxn modelId="{772B1754-3D24-4BE3-A2D3-EA3B38FE5669}" type="presOf" srcId="{64616210-D342-42A3-A51B-75AB65D625B9}" destId="{3052FB85-C4A6-421B-9933-80DF3079CC0C}" srcOrd="0" destOrd="0" presId="urn:microsoft.com/office/officeart/2005/8/layout/process1"/>
    <dgm:cxn modelId="{6D57C75A-7C81-4ED7-8D2F-DC67FCCF18EB}" type="presOf" srcId="{4EBCA371-CB0A-4C97-98B1-E16334632E54}" destId="{CFEF7B87-F171-4757-99F9-506E15D3E10A}" srcOrd="0" destOrd="0" presId="urn:microsoft.com/office/officeart/2005/8/layout/process1"/>
    <dgm:cxn modelId="{FE192170-C27B-4CD8-BBBC-25DAAF204A45}" type="presOf" srcId="{210F0A51-221C-4CD4-8ABD-E8E6B2A82694}" destId="{7195D3AC-10D7-4768-B38F-B2E6884D4D83}" srcOrd="0" destOrd="0" presId="urn:microsoft.com/office/officeart/2005/8/layout/process1"/>
    <dgm:cxn modelId="{9E55EE82-54DB-4BF6-A559-8C7DFF067A0F}" srcId="{6D10CDD5-19A6-46B7-9F02-523D9E019F02}" destId="{608D067C-AB48-45D8-9FFC-9FA9EA81F784}" srcOrd="0" destOrd="0" parTransId="{882C1FEC-6E36-4ABD-BDF6-F9993DF25C86}" sibTransId="{64616210-D342-42A3-A51B-75AB65D625B9}"/>
    <dgm:cxn modelId="{FFB62B8B-4C64-44A2-85BC-0087862E7F9A}" type="presOf" srcId="{608D067C-AB48-45D8-9FFC-9FA9EA81F784}" destId="{C7978AAA-44C5-47A2-AE0D-AD0E7F60DF45}" srcOrd="0" destOrd="0" presId="urn:microsoft.com/office/officeart/2005/8/layout/process1"/>
    <dgm:cxn modelId="{529F3B91-6730-4B83-B82D-597850935AF9}" srcId="{6D10CDD5-19A6-46B7-9F02-523D9E019F02}" destId="{4EBCA371-CB0A-4C97-98B1-E16334632E54}" srcOrd="2" destOrd="0" parTransId="{06F94437-B167-45C4-91D6-9FC7EFE634B7}" sibTransId="{CA031EE9-41A2-46AE-96D9-DD9557125665}"/>
    <dgm:cxn modelId="{3220C1D7-1646-4416-A387-D452CDF04578}" type="presOf" srcId="{B10BA95B-B21A-46E2-9725-A0990F089A63}" destId="{B4D0D4F6-AC90-4044-A35C-3FA966600AE7}" srcOrd="0" destOrd="0" presId="urn:microsoft.com/office/officeart/2005/8/layout/process1"/>
    <dgm:cxn modelId="{4397B8E9-CAFD-460B-A3B8-347BF0F37752}" type="presOf" srcId="{6D10CDD5-19A6-46B7-9F02-523D9E019F02}" destId="{7EE8D750-53BD-4ACD-AFF5-4D28315CC4DF}" srcOrd="0" destOrd="0" presId="urn:microsoft.com/office/officeart/2005/8/layout/process1"/>
    <dgm:cxn modelId="{24F8B9F2-6B53-41FE-A1CD-70E47C8E157B}" srcId="{6D10CDD5-19A6-46B7-9F02-523D9E019F02}" destId="{B10BA95B-B21A-46E2-9725-A0990F089A63}" srcOrd="1" destOrd="0" parTransId="{DDE0A531-5086-4DCB-B8D2-CDE9B21646F7}" sibTransId="{8CB5FFED-5BCC-4DDE-8175-018A6080C625}"/>
    <dgm:cxn modelId="{09BE15F0-A743-4F39-AA29-3E98800035AF}" type="presParOf" srcId="{7EE8D750-53BD-4ACD-AFF5-4D28315CC4DF}" destId="{C7978AAA-44C5-47A2-AE0D-AD0E7F60DF45}" srcOrd="0" destOrd="0" presId="urn:microsoft.com/office/officeart/2005/8/layout/process1"/>
    <dgm:cxn modelId="{13F1C68F-1E56-42A9-A114-E78628540931}" type="presParOf" srcId="{7EE8D750-53BD-4ACD-AFF5-4D28315CC4DF}" destId="{3052FB85-C4A6-421B-9933-80DF3079CC0C}" srcOrd="1" destOrd="0" presId="urn:microsoft.com/office/officeart/2005/8/layout/process1"/>
    <dgm:cxn modelId="{FC7C2A6D-103A-4D61-85F9-83FD3B962A00}" type="presParOf" srcId="{3052FB85-C4A6-421B-9933-80DF3079CC0C}" destId="{39DA1AFF-1728-4AC5-B994-C113CB408E72}" srcOrd="0" destOrd="0" presId="urn:microsoft.com/office/officeart/2005/8/layout/process1"/>
    <dgm:cxn modelId="{EDFED621-F64F-4B0D-A81F-816965A008F9}" type="presParOf" srcId="{7EE8D750-53BD-4ACD-AFF5-4D28315CC4DF}" destId="{B4D0D4F6-AC90-4044-A35C-3FA966600AE7}" srcOrd="2" destOrd="0" presId="urn:microsoft.com/office/officeart/2005/8/layout/process1"/>
    <dgm:cxn modelId="{787C4DFE-A831-4BD2-86FA-FB6BADB3C82E}" type="presParOf" srcId="{7EE8D750-53BD-4ACD-AFF5-4D28315CC4DF}" destId="{01B75689-E016-457A-8957-77604A541043}" srcOrd="3" destOrd="0" presId="urn:microsoft.com/office/officeart/2005/8/layout/process1"/>
    <dgm:cxn modelId="{14977A7B-547C-44FD-9421-2D5037DDDB54}" type="presParOf" srcId="{01B75689-E016-457A-8957-77604A541043}" destId="{BE1BE0C4-D8C3-4F26-A52E-C12D13C7E9AD}" srcOrd="0" destOrd="0" presId="urn:microsoft.com/office/officeart/2005/8/layout/process1"/>
    <dgm:cxn modelId="{6619A945-4823-4DC1-8763-1971A84D27B8}" type="presParOf" srcId="{7EE8D750-53BD-4ACD-AFF5-4D28315CC4DF}" destId="{CFEF7B87-F171-4757-99F9-506E15D3E10A}" srcOrd="4" destOrd="0" presId="urn:microsoft.com/office/officeart/2005/8/layout/process1"/>
    <dgm:cxn modelId="{90371958-C842-4E34-A001-22E3A6E1AA17}" type="presParOf" srcId="{7EE8D750-53BD-4ACD-AFF5-4D28315CC4DF}" destId="{125C5F81-3D2B-4065-A764-21998C475DC1}" srcOrd="5" destOrd="0" presId="urn:microsoft.com/office/officeart/2005/8/layout/process1"/>
    <dgm:cxn modelId="{D2F7ABEA-D2AB-4AA4-A010-00E1184DE4E3}" type="presParOf" srcId="{125C5F81-3D2B-4065-A764-21998C475DC1}" destId="{5E1D8174-617D-4FE5-B143-AD869A3A793B}" srcOrd="0" destOrd="0" presId="urn:microsoft.com/office/officeart/2005/8/layout/process1"/>
    <dgm:cxn modelId="{5231FE25-744F-44D7-9A48-4DE7918FEB4C}" type="presParOf" srcId="{7EE8D750-53BD-4ACD-AFF5-4D28315CC4DF}" destId="{7195D3AC-10D7-4768-B38F-B2E6884D4D83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81B145-DAAB-4C13-9E26-B9ED7CB7F3AF}" type="doc">
      <dgm:prSet loTypeId="urn:microsoft.com/office/officeart/2005/8/layout/vList5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2A75B0-4E4E-4FEE-A326-69F4F9071110}">
      <dgm:prSet phldrT="[Text]"/>
      <dgm:spPr/>
      <dgm:t>
        <a:bodyPr/>
        <a:lstStyle/>
        <a:p>
          <a:r>
            <a:rPr lang="en-US" dirty="0" err="1"/>
            <a:t>Ingreso</a:t>
          </a:r>
          <a:r>
            <a:rPr lang="en-US" dirty="0"/>
            <a:t> </a:t>
          </a:r>
          <a:r>
            <a:rPr lang="en-US" dirty="0" err="1"/>
            <a:t>Gasto</a:t>
          </a:r>
          <a:r>
            <a:rPr lang="en-US" dirty="0"/>
            <a:t> </a:t>
          </a:r>
          <a:r>
            <a:rPr lang="en-US" dirty="0" err="1"/>
            <a:t>Consumo</a:t>
          </a:r>
          <a:endParaRPr lang="en-US" dirty="0"/>
        </a:p>
      </dgm:t>
    </dgm:pt>
    <dgm:pt modelId="{3DE2BBC0-95BD-4E05-912B-A407888BD33D}" type="parTrans" cxnId="{A98327C6-88FD-4A1C-89B2-0164953D71C0}">
      <dgm:prSet/>
      <dgm:spPr/>
      <dgm:t>
        <a:bodyPr/>
        <a:lstStyle/>
        <a:p>
          <a:endParaRPr lang="en-US"/>
        </a:p>
      </dgm:t>
    </dgm:pt>
    <dgm:pt modelId="{304318F3-AA4B-4234-ADE7-FA64A9B21EAD}" type="sibTrans" cxnId="{A98327C6-88FD-4A1C-89B2-0164953D71C0}">
      <dgm:prSet/>
      <dgm:spPr/>
      <dgm:t>
        <a:bodyPr/>
        <a:lstStyle/>
        <a:p>
          <a:endParaRPr lang="en-US"/>
        </a:p>
      </dgm:t>
    </dgm:pt>
    <dgm:pt modelId="{1D4AA7F8-301E-4429-ADEE-C78688A5CEFD}">
      <dgm:prSet phldrT="[Text]"/>
      <dgm:spPr/>
      <dgm:t>
        <a:bodyPr/>
        <a:lstStyle/>
        <a:p>
          <a:r>
            <a:rPr lang="es-MX" dirty="0"/>
            <a:t>Un “stock”: se mide su acumulación a través de toda la vida o desde que se constituyó el hogar</a:t>
          </a:r>
          <a:endParaRPr lang="en-US" dirty="0"/>
        </a:p>
      </dgm:t>
    </dgm:pt>
    <dgm:pt modelId="{32545E7A-CDA0-4FB8-A5C3-97D0B24C1D8D}" type="parTrans" cxnId="{A2412F6C-571F-47F3-84FA-8391EE5A9898}">
      <dgm:prSet/>
      <dgm:spPr/>
      <dgm:t>
        <a:bodyPr/>
        <a:lstStyle/>
        <a:p>
          <a:endParaRPr lang="en-US"/>
        </a:p>
      </dgm:t>
    </dgm:pt>
    <dgm:pt modelId="{D82F8FBC-3D2E-493F-92A0-96129CB1663F}" type="sibTrans" cxnId="{A2412F6C-571F-47F3-84FA-8391EE5A9898}">
      <dgm:prSet/>
      <dgm:spPr/>
      <dgm:t>
        <a:bodyPr/>
        <a:lstStyle/>
        <a:p>
          <a:endParaRPr lang="en-US"/>
        </a:p>
      </dgm:t>
    </dgm:pt>
    <dgm:pt modelId="{3703A513-3092-4400-B8BD-93ADDD0A0971}">
      <dgm:prSet phldrT="[Text]"/>
      <dgm:spPr/>
      <dgm:t>
        <a:bodyPr/>
        <a:lstStyle/>
        <a:p>
          <a:r>
            <a:rPr lang="es-MX" dirty="0"/>
            <a:t>Activos </a:t>
          </a:r>
          <a:endParaRPr lang="en-US" dirty="0"/>
        </a:p>
      </dgm:t>
    </dgm:pt>
    <dgm:pt modelId="{DEB2D697-8D55-4DF8-9FCF-6E7A9B2CE611}" type="parTrans" cxnId="{2DBB6C38-4B94-44A2-BEC0-E8B8D327CCA9}">
      <dgm:prSet/>
      <dgm:spPr/>
      <dgm:t>
        <a:bodyPr/>
        <a:lstStyle/>
        <a:p>
          <a:endParaRPr lang="en-US"/>
        </a:p>
      </dgm:t>
    </dgm:pt>
    <dgm:pt modelId="{66EE6E87-96E9-40AC-B537-1C574A222D5F}" type="sibTrans" cxnId="{2DBB6C38-4B94-44A2-BEC0-E8B8D327CCA9}">
      <dgm:prSet/>
      <dgm:spPr/>
      <dgm:t>
        <a:bodyPr/>
        <a:lstStyle/>
        <a:p>
          <a:endParaRPr lang="en-US"/>
        </a:p>
      </dgm:t>
    </dgm:pt>
    <dgm:pt modelId="{2086BA47-31BF-4A92-9986-2F59ADB8805A}">
      <dgm:prSet/>
      <dgm:spPr/>
      <dgm:t>
        <a:bodyPr/>
        <a:lstStyle/>
        <a:p>
          <a:r>
            <a:rPr lang="en-US" dirty="0" err="1"/>
            <a:t>Flujo</a:t>
          </a:r>
          <a:r>
            <a:rPr lang="en-US" dirty="0"/>
            <a:t>: se </a:t>
          </a:r>
          <a:r>
            <a:rPr lang="en-US" dirty="0" err="1"/>
            <a:t>mide</a:t>
          </a:r>
          <a:r>
            <a:rPr lang="en-US" dirty="0"/>
            <a:t> a </a:t>
          </a:r>
          <a:r>
            <a:rPr lang="en-US" dirty="0" err="1"/>
            <a:t>través</a:t>
          </a:r>
          <a:r>
            <a:rPr lang="en-US" dirty="0"/>
            <a:t> del </a:t>
          </a:r>
          <a:r>
            <a:rPr lang="es-MX" dirty="0"/>
            <a:t>último año</a:t>
          </a:r>
          <a:endParaRPr lang="en-US" dirty="0"/>
        </a:p>
      </dgm:t>
    </dgm:pt>
    <dgm:pt modelId="{8C9943B4-5CF3-4EC9-B6E1-14B8E3D4F361}" type="parTrans" cxnId="{B288F5F7-858E-46B8-A16D-F8AB9E13D6C7}">
      <dgm:prSet/>
      <dgm:spPr/>
      <dgm:t>
        <a:bodyPr/>
        <a:lstStyle/>
        <a:p>
          <a:endParaRPr lang="en-US"/>
        </a:p>
      </dgm:t>
    </dgm:pt>
    <dgm:pt modelId="{2989D07A-E6D1-4393-ABE0-523331906AF4}" type="sibTrans" cxnId="{B288F5F7-858E-46B8-A16D-F8AB9E13D6C7}">
      <dgm:prSet/>
      <dgm:spPr/>
      <dgm:t>
        <a:bodyPr/>
        <a:lstStyle/>
        <a:p>
          <a:endParaRPr lang="en-US"/>
        </a:p>
      </dgm:t>
    </dgm:pt>
    <dgm:pt modelId="{827602C6-4BEA-429E-8004-12D05E4BD90A}" type="pres">
      <dgm:prSet presAssocID="{1A81B145-DAAB-4C13-9E26-B9ED7CB7F3AF}" presName="Name0" presStyleCnt="0">
        <dgm:presLayoutVars>
          <dgm:dir/>
          <dgm:animLvl val="lvl"/>
          <dgm:resizeHandles val="exact"/>
        </dgm:presLayoutVars>
      </dgm:prSet>
      <dgm:spPr/>
    </dgm:pt>
    <dgm:pt modelId="{D7720B0A-9964-47F4-A505-F2DDBB057387}" type="pres">
      <dgm:prSet presAssocID="{792A75B0-4E4E-4FEE-A326-69F4F9071110}" presName="linNode" presStyleCnt="0"/>
      <dgm:spPr/>
    </dgm:pt>
    <dgm:pt modelId="{E15CE6A9-3E9B-4437-B243-338BD68B499A}" type="pres">
      <dgm:prSet presAssocID="{792A75B0-4E4E-4FEE-A326-69F4F9071110}" presName="parentText" presStyleLbl="node1" presStyleIdx="0" presStyleCnt="2" custScaleX="76282" custScaleY="43080" custLinFactNeighborX="-4778" custLinFactNeighborY="-36">
        <dgm:presLayoutVars>
          <dgm:chMax val="1"/>
          <dgm:bulletEnabled val="1"/>
        </dgm:presLayoutVars>
      </dgm:prSet>
      <dgm:spPr/>
    </dgm:pt>
    <dgm:pt modelId="{88CC8977-21D6-4547-BC20-9BDA029FF703}" type="pres">
      <dgm:prSet presAssocID="{792A75B0-4E4E-4FEE-A326-69F4F9071110}" presName="descendantText" presStyleLbl="alignAccFollowNode1" presStyleIdx="0" presStyleCnt="2" custScaleX="88761" custScaleY="38702" custLinFactNeighborX="38569" custLinFactNeighborY="-3181">
        <dgm:presLayoutVars>
          <dgm:bulletEnabled val="1"/>
        </dgm:presLayoutVars>
      </dgm:prSet>
      <dgm:spPr/>
    </dgm:pt>
    <dgm:pt modelId="{CEE122C1-7666-4245-A09F-CEF0632DF8D0}" type="pres">
      <dgm:prSet presAssocID="{304318F3-AA4B-4234-ADE7-FA64A9B21EAD}" presName="sp" presStyleCnt="0"/>
      <dgm:spPr/>
    </dgm:pt>
    <dgm:pt modelId="{9690FE09-85AF-4BF0-BA94-361591C018CC}" type="pres">
      <dgm:prSet presAssocID="{3703A513-3092-4400-B8BD-93ADDD0A0971}" presName="linNode" presStyleCnt="0"/>
      <dgm:spPr/>
    </dgm:pt>
    <dgm:pt modelId="{69F3FB2B-9402-4152-B933-5D03416D253E}" type="pres">
      <dgm:prSet presAssocID="{3703A513-3092-4400-B8BD-93ADDD0A0971}" presName="parentText" presStyleLbl="node1" presStyleIdx="1" presStyleCnt="2" custScaleX="76282" custScaleY="41198" custLinFactNeighborX="-4778" custLinFactNeighborY="-187">
        <dgm:presLayoutVars>
          <dgm:chMax val="1"/>
          <dgm:bulletEnabled val="1"/>
        </dgm:presLayoutVars>
      </dgm:prSet>
      <dgm:spPr/>
    </dgm:pt>
    <dgm:pt modelId="{D707CD13-D8A4-4614-9246-632A063B3FE3}" type="pres">
      <dgm:prSet presAssocID="{3703A513-3092-4400-B8BD-93ADDD0A0971}" presName="descendantText" presStyleLbl="alignAccFollowNode1" presStyleIdx="1" presStyleCnt="2" custScaleX="87439" custScaleY="49162" custLinFactNeighborX="24732" custLinFactNeighborY="-1401">
        <dgm:presLayoutVars>
          <dgm:bulletEnabled val="1"/>
        </dgm:presLayoutVars>
      </dgm:prSet>
      <dgm:spPr/>
    </dgm:pt>
  </dgm:ptLst>
  <dgm:cxnLst>
    <dgm:cxn modelId="{07A39E03-6791-4BA1-8698-98511DC1727E}" type="presOf" srcId="{1A81B145-DAAB-4C13-9E26-B9ED7CB7F3AF}" destId="{827602C6-4BEA-429E-8004-12D05E4BD90A}" srcOrd="0" destOrd="0" presId="urn:microsoft.com/office/officeart/2005/8/layout/vList5"/>
    <dgm:cxn modelId="{2DBB6C38-4B94-44A2-BEC0-E8B8D327CCA9}" srcId="{1A81B145-DAAB-4C13-9E26-B9ED7CB7F3AF}" destId="{3703A513-3092-4400-B8BD-93ADDD0A0971}" srcOrd="1" destOrd="0" parTransId="{DEB2D697-8D55-4DF8-9FCF-6E7A9B2CE611}" sibTransId="{66EE6E87-96E9-40AC-B537-1C574A222D5F}"/>
    <dgm:cxn modelId="{5D347D5A-2EE0-43AD-A157-CDA4C177B5E7}" type="presOf" srcId="{3703A513-3092-4400-B8BD-93ADDD0A0971}" destId="{69F3FB2B-9402-4152-B933-5D03416D253E}" srcOrd="0" destOrd="0" presId="urn:microsoft.com/office/officeart/2005/8/layout/vList5"/>
    <dgm:cxn modelId="{A2412F6C-571F-47F3-84FA-8391EE5A9898}" srcId="{3703A513-3092-4400-B8BD-93ADDD0A0971}" destId="{1D4AA7F8-301E-4429-ADEE-C78688A5CEFD}" srcOrd="0" destOrd="0" parTransId="{32545E7A-CDA0-4FB8-A5C3-97D0B24C1D8D}" sibTransId="{D82F8FBC-3D2E-493F-92A0-96129CB1663F}"/>
    <dgm:cxn modelId="{F85F5478-C407-412E-B8F3-094CE484DC93}" type="presOf" srcId="{2086BA47-31BF-4A92-9986-2F59ADB8805A}" destId="{88CC8977-21D6-4547-BC20-9BDA029FF703}" srcOrd="0" destOrd="0" presId="urn:microsoft.com/office/officeart/2005/8/layout/vList5"/>
    <dgm:cxn modelId="{A98327C6-88FD-4A1C-89B2-0164953D71C0}" srcId="{1A81B145-DAAB-4C13-9E26-B9ED7CB7F3AF}" destId="{792A75B0-4E4E-4FEE-A326-69F4F9071110}" srcOrd="0" destOrd="0" parTransId="{3DE2BBC0-95BD-4E05-912B-A407888BD33D}" sibTransId="{304318F3-AA4B-4234-ADE7-FA64A9B21EAD}"/>
    <dgm:cxn modelId="{1EAA18EC-0A8B-46C5-9D42-395C9749ABB0}" type="presOf" srcId="{1D4AA7F8-301E-4429-ADEE-C78688A5CEFD}" destId="{D707CD13-D8A4-4614-9246-632A063B3FE3}" srcOrd="0" destOrd="0" presId="urn:microsoft.com/office/officeart/2005/8/layout/vList5"/>
    <dgm:cxn modelId="{B288F5F7-858E-46B8-A16D-F8AB9E13D6C7}" srcId="{792A75B0-4E4E-4FEE-A326-69F4F9071110}" destId="{2086BA47-31BF-4A92-9986-2F59ADB8805A}" srcOrd="0" destOrd="0" parTransId="{8C9943B4-5CF3-4EC9-B6E1-14B8E3D4F361}" sibTransId="{2989D07A-E6D1-4393-ABE0-523331906AF4}"/>
    <dgm:cxn modelId="{2765CEFD-EE89-45A6-8930-8E8A9175D26D}" type="presOf" srcId="{792A75B0-4E4E-4FEE-A326-69F4F9071110}" destId="{E15CE6A9-3E9B-4437-B243-338BD68B499A}" srcOrd="0" destOrd="0" presId="urn:microsoft.com/office/officeart/2005/8/layout/vList5"/>
    <dgm:cxn modelId="{3CB5C056-2B68-4A55-8ED5-18A2352E558A}" type="presParOf" srcId="{827602C6-4BEA-429E-8004-12D05E4BD90A}" destId="{D7720B0A-9964-47F4-A505-F2DDBB057387}" srcOrd="0" destOrd="0" presId="urn:microsoft.com/office/officeart/2005/8/layout/vList5"/>
    <dgm:cxn modelId="{9B13F6C8-107D-446D-B75E-D96CCA63C4DF}" type="presParOf" srcId="{D7720B0A-9964-47F4-A505-F2DDBB057387}" destId="{E15CE6A9-3E9B-4437-B243-338BD68B499A}" srcOrd="0" destOrd="0" presId="urn:microsoft.com/office/officeart/2005/8/layout/vList5"/>
    <dgm:cxn modelId="{E6FBBB27-1EBF-452B-81EC-90D79D441A75}" type="presParOf" srcId="{D7720B0A-9964-47F4-A505-F2DDBB057387}" destId="{88CC8977-21D6-4547-BC20-9BDA029FF703}" srcOrd="1" destOrd="0" presId="urn:microsoft.com/office/officeart/2005/8/layout/vList5"/>
    <dgm:cxn modelId="{3D20BE1F-87FE-43AD-9D5D-6F52FDCAA23B}" type="presParOf" srcId="{827602C6-4BEA-429E-8004-12D05E4BD90A}" destId="{CEE122C1-7666-4245-A09F-CEF0632DF8D0}" srcOrd="1" destOrd="0" presId="urn:microsoft.com/office/officeart/2005/8/layout/vList5"/>
    <dgm:cxn modelId="{F0F6B589-10D0-4F73-8AE1-26051CC75DA2}" type="presParOf" srcId="{827602C6-4BEA-429E-8004-12D05E4BD90A}" destId="{9690FE09-85AF-4BF0-BA94-361591C018CC}" srcOrd="2" destOrd="0" presId="urn:microsoft.com/office/officeart/2005/8/layout/vList5"/>
    <dgm:cxn modelId="{47C5442D-805A-4D0F-BB9C-96056220DB4A}" type="presParOf" srcId="{9690FE09-85AF-4BF0-BA94-361591C018CC}" destId="{69F3FB2B-9402-4152-B933-5D03416D253E}" srcOrd="0" destOrd="0" presId="urn:microsoft.com/office/officeart/2005/8/layout/vList5"/>
    <dgm:cxn modelId="{5D476A70-A17C-461F-8A8C-EF067A247119}" type="presParOf" srcId="{9690FE09-85AF-4BF0-BA94-361591C018CC}" destId="{D707CD13-D8A4-4614-9246-632A063B3FE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9F5CF5-B7E4-41EA-89F0-8BA23DAB5287}">
      <dsp:nvSpPr>
        <dsp:cNvPr id="0" name=""/>
        <dsp:cNvSpPr/>
      </dsp:nvSpPr>
      <dsp:spPr>
        <a:xfrm>
          <a:off x="1418065" y="3999521"/>
          <a:ext cx="1657945" cy="610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Trabajo asalariado</a:t>
          </a:r>
        </a:p>
      </dsp:txBody>
      <dsp:txXfrm>
        <a:off x="1435942" y="4017398"/>
        <a:ext cx="1622191" cy="574619"/>
      </dsp:txXfrm>
    </dsp:sp>
    <dsp:sp modelId="{386C6AB7-0E33-4CA9-B778-C3C84C3D953A}">
      <dsp:nvSpPr>
        <dsp:cNvPr id="0" name=""/>
        <dsp:cNvSpPr/>
      </dsp:nvSpPr>
      <dsp:spPr>
        <a:xfrm rot="16199997">
          <a:off x="2245869" y="3116040"/>
          <a:ext cx="979" cy="411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2246016" y="3198421"/>
        <a:ext cx="685" cy="246702"/>
      </dsp:txXfrm>
    </dsp:sp>
    <dsp:sp modelId="{A9226CF2-660B-4A61-ACE3-F617226D6944}">
      <dsp:nvSpPr>
        <dsp:cNvPr id="0" name=""/>
        <dsp:cNvSpPr/>
      </dsp:nvSpPr>
      <dsp:spPr>
        <a:xfrm>
          <a:off x="1418066" y="4608045"/>
          <a:ext cx="1657945" cy="5680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Transferencias</a:t>
          </a:r>
          <a:endParaRPr lang="en-US" sz="1600" kern="1200" dirty="0"/>
        </a:p>
      </dsp:txBody>
      <dsp:txXfrm>
        <a:off x="1434703" y="4624682"/>
        <a:ext cx="1624671" cy="534766"/>
      </dsp:txXfrm>
    </dsp:sp>
    <dsp:sp modelId="{FD082E37-B0C8-4EAB-BD2B-C2085A6D4420}">
      <dsp:nvSpPr>
        <dsp:cNvPr id="0" name=""/>
        <dsp:cNvSpPr/>
      </dsp:nvSpPr>
      <dsp:spPr>
        <a:xfrm rot="16200000">
          <a:off x="4019810" y="3269990"/>
          <a:ext cx="753552" cy="411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28575">
          <a:solidFill>
            <a:srgbClr val="5C992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4081486" y="3413900"/>
        <a:ext cx="630201" cy="246702"/>
      </dsp:txXfrm>
    </dsp:sp>
    <dsp:sp modelId="{06FE0D0D-1047-4390-8806-ADBA7C042CE6}">
      <dsp:nvSpPr>
        <dsp:cNvPr id="0" name=""/>
        <dsp:cNvSpPr/>
      </dsp:nvSpPr>
      <dsp:spPr>
        <a:xfrm>
          <a:off x="3657602" y="4013199"/>
          <a:ext cx="1446607" cy="736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Trabajo doméstico</a:t>
          </a:r>
          <a:endParaRPr lang="en-US" sz="1600" kern="1200" dirty="0"/>
        </a:p>
      </dsp:txBody>
      <dsp:txXfrm>
        <a:off x="3679176" y="4034773"/>
        <a:ext cx="1403459" cy="6934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978AAA-44C5-47A2-AE0D-AD0E7F60DF45}">
      <dsp:nvSpPr>
        <dsp:cNvPr id="0" name=""/>
        <dsp:cNvSpPr/>
      </dsp:nvSpPr>
      <dsp:spPr>
        <a:xfrm>
          <a:off x="3516" y="2040709"/>
          <a:ext cx="1537301" cy="922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Activos Productivos</a:t>
          </a:r>
          <a:endParaRPr lang="en-US" sz="2100" kern="1200" dirty="0"/>
        </a:p>
      </dsp:txBody>
      <dsp:txXfrm>
        <a:off x="30532" y="2067725"/>
        <a:ext cx="1483269" cy="868348"/>
      </dsp:txXfrm>
    </dsp:sp>
    <dsp:sp modelId="{3052FB85-C4A6-421B-9933-80DF3079CC0C}">
      <dsp:nvSpPr>
        <dsp:cNvPr id="0" name=""/>
        <dsp:cNvSpPr/>
      </dsp:nvSpPr>
      <dsp:spPr>
        <a:xfrm>
          <a:off x="1694547" y="2311274"/>
          <a:ext cx="325907" cy="3812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solidFill>
            <a:srgbClr val="5C992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1694547" y="2387524"/>
        <a:ext cx="228135" cy="228750"/>
      </dsp:txXfrm>
    </dsp:sp>
    <dsp:sp modelId="{B4D0D4F6-AC90-4044-A35C-3FA966600AE7}">
      <dsp:nvSpPr>
        <dsp:cNvPr id="0" name=""/>
        <dsp:cNvSpPr/>
      </dsp:nvSpPr>
      <dsp:spPr>
        <a:xfrm>
          <a:off x="2155738" y="2040709"/>
          <a:ext cx="1537301" cy="922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Ingresos</a:t>
          </a:r>
          <a:endParaRPr lang="en-US" sz="2100" kern="1200" dirty="0"/>
        </a:p>
      </dsp:txBody>
      <dsp:txXfrm>
        <a:off x="2182754" y="2067725"/>
        <a:ext cx="1483269" cy="868348"/>
      </dsp:txXfrm>
    </dsp:sp>
    <dsp:sp modelId="{01B75689-E016-457A-8957-77604A541043}">
      <dsp:nvSpPr>
        <dsp:cNvPr id="0" name=""/>
        <dsp:cNvSpPr/>
      </dsp:nvSpPr>
      <dsp:spPr>
        <a:xfrm>
          <a:off x="3846769" y="2311274"/>
          <a:ext cx="325907" cy="3812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solidFill>
            <a:srgbClr val="5C992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3846769" y="2387524"/>
        <a:ext cx="228135" cy="228750"/>
      </dsp:txXfrm>
    </dsp:sp>
    <dsp:sp modelId="{CFEF7B87-F171-4757-99F9-506E15D3E10A}">
      <dsp:nvSpPr>
        <dsp:cNvPr id="0" name=""/>
        <dsp:cNvSpPr/>
      </dsp:nvSpPr>
      <dsp:spPr>
        <a:xfrm>
          <a:off x="4307960" y="2040709"/>
          <a:ext cx="1537301" cy="922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Gastos</a:t>
          </a:r>
          <a:endParaRPr lang="en-US" sz="2100" kern="1200" dirty="0"/>
        </a:p>
      </dsp:txBody>
      <dsp:txXfrm>
        <a:off x="4334976" y="2067725"/>
        <a:ext cx="1483269" cy="868348"/>
      </dsp:txXfrm>
    </dsp:sp>
    <dsp:sp modelId="{125C5F81-3D2B-4065-A764-21998C475DC1}">
      <dsp:nvSpPr>
        <dsp:cNvPr id="0" name=""/>
        <dsp:cNvSpPr/>
      </dsp:nvSpPr>
      <dsp:spPr>
        <a:xfrm>
          <a:off x="5998991" y="2311274"/>
          <a:ext cx="325907" cy="3812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solidFill>
            <a:srgbClr val="5C9929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5998991" y="2387524"/>
        <a:ext cx="228135" cy="228750"/>
      </dsp:txXfrm>
    </dsp:sp>
    <dsp:sp modelId="{7195D3AC-10D7-4768-B38F-B2E6884D4D83}">
      <dsp:nvSpPr>
        <dsp:cNvPr id="0" name=""/>
        <dsp:cNvSpPr/>
      </dsp:nvSpPr>
      <dsp:spPr>
        <a:xfrm>
          <a:off x="6460182" y="2040709"/>
          <a:ext cx="1537301" cy="9223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100" kern="1200" dirty="0"/>
            <a:t>Consumo</a:t>
          </a:r>
          <a:endParaRPr lang="en-US" sz="2100" kern="1200" dirty="0"/>
        </a:p>
      </dsp:txBody>
      <dsp:txXfrm>
        <a:off x="6487198" y="2067725"/>
        <a:ext cx="1483269" cy="8683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C8977-21D6-4547-BC20-9BDA029FF703}">
      <dsp:nvSpPr>
        <dsp:cNvPr id="0" name=""/>
        <dsp:cNvSpPr/>
      </dsp:nvSpPr>
      <dsp:spPr>
        <a:xfrm rot="5400000">
          <a:off x="5009349" y="-1205407"/>
          <a:ext cx="1329057" cy="45018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 err="1"/>
            <a:t>Flujo</a:t>
          </a:r>
          <a:r>
            <a:rPr lang="en-US" sz="2500" kern="1200" dirty="0"/>
            <a:t>: se </a:t>
          </a:r>
          <a:r>
            <a:rPr lang="en-US" sz="2500" kern="1200" dirty="0" err="1"/>
            <a:t>mide</a:t>
          </a:r>
          <a:r>
            <a:rPr lang="en-US" sz="2500" kern="1200" dirty="0"/>
            <a:t> a </a:t>
          </a:r>
          <a:r>
            <a:rPr lang="en-US" sz="2500" kern="1200" dirty="0" err="1"/>
            <a:t>través</a:t>
          </a:r>
          <a:r>
            <a:rPr lang="en-US" sz="2500" kern="1200" dirty="0"/>
            <a:t> del </a:t>
          </a:r>
          <a:r>
            <a:rPr lang="es-MX" sz="2500" kern="1200" dirty="0"/>
            <a:t>último año</a:t>
          </a:r>
          <a:endParaRPr lang="en-US" sz="2500" kern="1200" dirty="0"/>
        </a:p>
      </dsp:txBody>
      <dsp:txXfrm rot="-5400000">
        <a:off x="3422956" y="445865"/>
        <a:ext cx="4436965" cy="1199299"/>
      </dsp:txXfrm>
    </dsp:sp>
    <dsp:sp modelId="{E15CE6A9-3E9B-4437-B243-338BD68B499A}">
      <dsp:nvSpPr>
        <dsp:cNvPr id="0" name=""/>
        <dsp:cNvSpPr/>
      </dsp:nvSpPr>
      <dsp:spPr>
        <a:xfrm>
          <a:off x="381008" y="228580"/>
          <a:ext cx="2176270" cy="1849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 err="1"/>
            <a:t>Ingreso</a:t>
          </a:r>
          <a:r>
            <a:rPr lang="en-US" sz="3500" kern="1200" dirty="0"/>
            <a:t> </a:t>
          </a:r>
          <a:r>
            <a:rPr lang="en-US" sz="3500" kern="1200" dirty="0" err="1"/>
            <a:t>Gasto</a:t>
          </a:r>
          <a:r>
            <a:rPr lang="en-US" sz="3500" kern="1200" dirty="0"/>
            <a:t> </a:t>
          </a:r>
          <a:r>
            <a:rPr lang="en-US" sz="3500" kern="1200" dirty="0" err="1"/>
            <a:t>Consumo</a:t>
          </a:r>
          <a:endParaRPr lang="en-US" sz="3500" kern="1200" dirty="0"/>
        </a:p>
      </dsp:txBody>
      <dsp:txXfrm>
        <a:off x="471281" y="318853"/>
        <a:ext cx="1995724" cy="1668706"/>
      </dsp:txXfrm>
    </dsp:sp>
    <dsp:sp modelId="{D707CD13-D8A4-4614-9246-632A063B3FE3}">
      <dsp:nvSpPr>
        <dsp:cNvPr id="0" name=""/>
        <dsp:cNvSpPr/>
      </dsp:nvSpPr>
      <dsp:spPr>
        <a:xfrm rot="5400000">
          <a:off x="4863271" y="912732"/>
          <a:ext cx="1688262" cy="443479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500" kern="1200" dirty="0"/>
            <a:t>Un “stock”: se mide su acumulación a través de toda la vida o desde que se constituyó el hogar</a:t>
          </a:r>
          <a:endParaRPr lang="en-US" sz="2500" kern="1200" dirty="0"/>
        </a:p>
      </dsp:txBody>
      <dsp:txXfrm rot="-5400000">
        <a:off x="3490005" y="2368412"/>
        <a:ext cx="4352380" cy="1523434"/>
      </dsp:txXfrm>
    </dsp:sp>
    <dsp:sp modelId="{69F3FB2B-9402-4152-B933-5D03416D253E}">
      <dsp:nvSpPr>
        <dsp:cNvPr id="0" name=""/>
        <dsp:cNvSpPr/>
      </dsp:nvSpPr>
      <dsp:spPr>
        <a:xfrm>
          <a:off x="381008" y="2285981"/>
          <a:ext cx="2176270" cy="17684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500" kern="1200" dirty="0"/>
            <a:t>Activos </a:t>
          </a:r>
          <a:endParaRPr lang="en-US" sz="3500" kern="1200" dirty="0"/>
        </a:p>
      </dsp:txBody>
      <dsp:txXfrm>
        <a:off x="467337" y="2372310"/>
        <a:ext cx="2003612" cy="1595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0.60748</cdr:x>
      <cdr:y>0.04167</cdr:y>
    </cdr:from>
    <cdr:to>
      <cdr:x>0.91589</cdr:x>
      <cdr:y>0.25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953000" y="152400"/>
          <a:ext cx="2514590" cy="7619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800" dirty="0"/>
        </a:p>
        <a:p xmlns:a="http://schemas.openxmlformats.org/drawingml/2006/main">
          <a:endParaRPr lang="en-US" sz="1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38C717B-E7EE-4600-91C2-F04ECE138DCA}" type="datetimeFigureOut">
              <a:rPr lang="es-EC" smtClean="0"/>
              <a:t>19/6/19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67F35187-326F-4868-9EE2-187C933D3F8A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71107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A8F8BD0C-0E52-4DC2-BDBB-BC0BC37B748A}" type="datetimeFigureOut">
              <a:rPr lang="es-EC" smtClean="0"/>
              <a:t>19/6/19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s-EC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987F373-8DB4-4AC7-8C5A-01DE2172FD97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33030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Hipotecar</a:t>
            </a:r>
            <a:r>
              <a:rPr lang="en-US" dirty="0"/>
              <a:t>, </a:t>
            </a:r>
            <a:r>
              <a:rPr lang="en-US" dirty="0" err="1"/>
              <a:t>empenar</a:t>
            </a:r>
            <a:r>
              <a:rPr lang="en-US" dirty="0"/>
              <a:t>, vender;  </a:t>
            </a:r>
            <a:r>
              <a:rPr lang="en-US" dirty="0" err="1"/>
              <a:t>activos</a:t>
            </a:r>
            <a:r>
              <a:rPr lang="en-US" dirty="0"/>
              <a:t> </a:t>
            </a:r>
            <a:r>
              <a:rPr lang="en-US" dirty="0" err="1"/>
              <a:t>hacen</a:t>
            </a:r>
            <a:r>
              <a:rPr lang="en-US" dirty="0"/>
              <a:t> </a:t>
            </a:r>
            <a:r>
              <a:rPr lang="en-US" dirty="0" err="1"/>
              <a:t>muchas</a:t>
            </a:r>
            <a:r>
              <a:rPr lang="en-US" baseline="0" dirty="0"/>
              <a:t> mas </a:t>
            </a:r>
            <a:r>
              <a:rPr lang="en-US" baseline="0" dirty="0" err="1"/>
              <a:t>cosas</a:t>
            </a:r>
            <a:r>
              <a:rPr lang="en-US" baseline="0" dirty="0"/>
              <a:t> </a:t>
            </a:r>
            <a:r>
              <a:rPr lang="en-US" baseline="0" dirty="0" err="1"/>
              <a:t>que</a:t>
            </a:r>
            <a:r>
              <a:rPr lang="en-US" baseline="0" dirty="0"/>
              <a:t> </a:t>
            </a:r>
            <a:r>
              <a:rPr lang="en-US" baseline="0" dirty="0" err="1"/>
              <a:t>simplemente</a:t>
            </a:r>
            <a:r>
              <a:rPr lang="en-US" baseline="0" dirty="0"/>
              <a:t> un </a:t>
            </a:r>
            <a:r>
              <a:rPr lang="en-US" baseline="0" dirty="0" err="1"/>
              <a:t>ingreso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79301-F5E0-40F1-934C-9541AC8927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735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apreciar</a:t>
            </a:r>
            <a:r>
              <a:rPr lang="en-US" dirty="0"/>
              <a:t>,</a:t>
            </a:r>
            <a:r>
              <a:rPr lang="en-US" baseline="0" dirty="0"/>
              <a:t> que para </a:t>
            </a:r>
            <a:r>
              <a:rPr lang="en-US" baseline="0" dirty="0" err="1"/>
              <a:t>todos</a:t>
            </a:r>
            <a:r>
              <a:rPr lang="en-US" baseline="0" dirty="0"/>
              <a:t> los </a:t>
            </a:r>
            <a:r>
              <a:rPr lang="en-US" baseline="0" dirty="0" err="1"/>
              <a:t>paises</a:t>
            </a:r>
            <a:r>
              <a:rPr lang="en-US" baseline="0" dirty="0"/>
              <a:t>, en </a:t>
            </a:r>
            <a:r>
              <a:rPr lang="en-US" baseline="0" dirty="0" err="1"/>
              <a:t>todos</a:t>
            </a:r>
            <a:r>
              <a:rPr lang="en-US" baseline="0" dirty="0"/>
              <a:t> los </a:t>
            </a:r>
            <a:r>
              <a:rPr lang="en-US" baseline="0" dirty="0" err="1"/>
              <a:t>anos</a:t>
            </a:r>
            <a:r>
              <a:rPr lang="en-US" baseline="0" dirty="0"/>
              <a:t>, % de </a:t>
            </a:r>
            <a:r>
              <a:rPr lang="en-US" baseline="0" dirty="0" err="1"/>
              <a:t>hogares</a:t>
            </a:r>
            <a:r>
              <a:rPr lang="en-US" baseline="0" dirty="0"/>
              <a:t> en los que hay </a:t>
            </a:r>
            <a:r>
              <a:rPr lang="en-US" baseline="0" dirty="0" err="1"/>
              <a:t>una</a:t>
            </a:r>
            <a:r>
              <a:rPr lang="en-US" baseline="0" dirty="0"/>
              <a:t> Mujer </a:t>
            </a:r>
            <a:r>
              <a:rPr lang="en-US" baseline="0" dirty="0" err="1"/>
              <a:t>propietaria</a:t>
            </a:r>
            <a:r>
              <a:rPr lang="en-US" baseline="0" dirty="0"/>
              <a:t> (individual o </a:t>
            </a:r>
            <a:r>
              <a:rPr lang="en-US" baseline="0" dirty="0" err="1"/>
              <a:t>conjunta</a:t>
            </a:r>
            <a:r>
              <a:rPr lang="en-US" baseline="0" dirty="0"/>
              <a:t>) </a:t>
            </a:r>
            <a:r>
              <a:rPr lang="en-US" baseline="0" dirty="0" err="1"/>
              <a:t>es</a:t>
            </a:r>
            <a:r>
              <a:rPr lang="en-US" baseline="0" dirty="0"/>
              <a:t> mayor al % de </a:t>
            </a:r>
            <a:r>
              <a:rPr lang="en-US" baseline="0" dirty="0" err="1"/>
              <a:t>hogares</a:t>
            </a:r>
            <a:r>
              <a:rPr lang="en-US" baseline="0" dirty="0"/>
              <a:t> </a:t>
            </a:r>
            <a:r>
              <a:rPr lang="en-US" baseline="0" dirty="0" err="1"/>
              <a:t>propietarios</a:t>
            </a:r>
            <a:r>
              <a:rPr lang="en-US" baseline="0" dirty="0"/>
              <a:t> con </a:t>
            </a:r>
            <a:r>
              <a:rPr lang="en-US" baseline="0" dirty="0" err="1"/>
              <a:t>jefatura</a:t>
            </a:r>
            <a:r>
              <a:rPr lang="en-US" baseline="0" dirty="0"/>
              <a:t> </a:t>
            </a:r>
            <a:r>
              <a:rPr lang="en-US" baseline="0" dirty="0" err="1"/>
              <a:t>femenina</a:t>
            </a:r>
            <a:endParaRPr lang="en-US" baseline="0" dirty="0"/>
          </a:p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7F373-8DB4-4AC7-8C5A-01DE2172FD97}" type="slidenum">
              <a:rPr lang="es-EC" smtClean="0"/>
              <a:t>17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22605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>
                <a:latin typeface="Times New Roman" panose="02020603050405020304" pitchFamily="18" charset="0"/>
              </a:rPr>
              <a:t>En cuanto la propiedad de negocios, solamente 2 encuestas recogieron informacion sobre esta importante variable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latin typeface="Times New Roman" panose="02020603050405020304" pitchFamily="18" charset="0"/>
              </a:rPr>
              <a:t>	- mujeres en Guatemala y Nicaragua predominan como propietarias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latin typeface="Times New Roman" panose="02020603050405020304" pitchFamily="18" charset="0"/>
              </a:rPr>
              <a:t>Mas comun en estas encuestas era preguntar “quien toma las decisiones” o “quien es el mejor informado”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latin typeface="Times New Roman" panose="02020603050405020304" pitchFamily="18" charset="0"/>
              </a:rPr>
              <a:t>	Solamente para Nicaragua, tenemos informacion para ambas variables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latin typeface="Times New Roman" panose="02020603050405020304" pitchFamily="18" charset="0"/>
              </a:rPr>
              <a:t>	- en este país, las dos preguntas dan casi el mismo resultado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>
                <a:latin typeface="Times New Roman" panose="02020603050405020304" pitchFamily="18" charset="0"/>
              </a:rPr>
              <a:t>Pero no es siempre asi; no se puede asumir de que quien toma las decisiones es el dueno; esto es un tema de analisis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1pPr>
            <a:lvl2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2pPr>
            <a:lvl3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3pPr>
            <a:lvl4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4pPr>
            <a:lvl5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5pPr>
            <a:lvl6pPr marL="2583249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6pPr>
            <a:lvl7pPr marL="3052930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7pPr>
            <a:lvl8pPr marL="3522612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8pPr>
            <a:lvl9pPr marL="3992293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/>
            <a:fld id="{F70F2630-CC2B-4916-8937-B4AFA456F673}" type="slidenum"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pPr eaLnBrk="1" hangingPunct="1"/>
              <a:t>18</a:t>
            </a:fld>
            <a:endParaRPr lang="en-US" altLang="en-US">
              <a:solidFill>
                <a:srgbClr val="000000"/>
              </a:solidFill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8210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4841" indent="-234841">
              <a:spcBef>
                <a:spcPct val="0"/>
              </a:spcBef>
              <a:buFontTx/>
              <a:buAutoNum type="arabicPeriod"/>
            </a:pPr>
            <a:r>
              <a:rPr lang="en-US" altLang="en-US">
                <a:latin typeface="Times New Roman" panose="02020603050405020304" pitchFamily="18" charset="0"/>
              </a:rPr>
              <a:t>Hay diferencias de genero bien importantes segun el tipo de activo.</a:t>
            </a:r>
          </a:p>
          <a:p>
            <a:pPr marL="234841" indent="-234841">
              <a:spcBef>
                <a:spcPct val="0"/>
              </a:spcBef>
              <a:buFontTx/>
              <a:buAutoNum type="arabicPeriod"/>
            </a:pPr>
            <a:r>
              <a:rPr lang="en-US" altLang="en-US">
                <a:latin typeface="Times New Roman" panose="02020603050405020304" pitchFamily="18" charset="0"/>
              </a:rPr>
              <a:t>No es suficiente preguntar sobre “los animales” en forma generica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1pPr>
            <a:lvl2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2pPr>
            <a:lvl3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3pPr>
            <a:lvl4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4pPr>
            <a:lvl5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5pPr>
            <a:lvl6pPr marL="2583249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6pPr>
            <a:lvl7pPr marL="3052930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7pPr>
            <a:lvl8pPr marL="3522612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8pPr>
            <a:lvl9pPr marL="3992293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/>
            <a:fld id="{08073511-430B-401A-8637-6EE6FC3D4978}" type="slidenum"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pPr eaLnBrk="1" hangingPunct="1"/>
              <a:t>19</a:t>
            </a:fld>
            <a:endParaRPr lang="en-US" altLang="en-US">
              <a:solidFill>
                <a:srgbClr val="000000"/>
              </a:solidFill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8892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latin typeface="Times New Roman" panose="02020603050405020304" pitchFamily="18" charset="0"/>
              </a:rPr>
              <a:t>1.Lo </a:t>
            </a:r>
            <a:r>
              <a:rPr lang="en-US" altLang="en-US" dirty="0" err="1">
                <a:latin typeface="Times New Roman" panose="02020603050405020304" pitchFamily="18" charset="0"/>
              </a:rPr>
              <a:t>mismo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pasa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en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cuanto</a:t>
            </a:r>
            <a:r>
              <a:rPr lang="en-US" altLang="en-US" dirty="0">
                <a:latin typeface="Times New Roman" panose="02020603050405020304" pitchFamily="18" charset="0"/>
              </a:rPr>
              <a:t> la </a:t>
            </a:r>
            <a:r>
              <a:rPr lang="en-US" altLang="en-US" dirty="0" err="1">
                <a:latin typeface="Times New Roman" panose="02020603050405020304" pitchFamily="18" charset="0"/>
              </a:rPr>
              <a:t>propiedad</a:t>
            </a:r>
            <a:r>
              <a:rPr lang="en-US" altLang="en-US" dirty="0">
                <a:latin typeface="Times New Roman" panose="02020603050405020304" pitchFamily="18" charset="0"/>
              </a:rPr>
              <a:t> de </a:t>
            </a:r>
            <a:r>
              <a:rPr lang="en-US" altLang="en-US" dirty="0" err="1">
                <a:latin typeface="Times New Roman" panose="02020603050405020304" pitchFamily="18" charset="0"/>
              </a:rPr>
              <a:t>bienes</a:t>
            </a:r>
            <a:r>
              <a:rPr lang="en-US" altLang="en-US" dirty="0">
                <a:latin typeface="Times New Roman" panose="02020603050405020304" pitchFamily="18" charset="0"/>
              </a:rPr>
              <a:t> durables.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latin typeface="Times New Roman" panose="02020603050405020304" pitchFamily="18" charset="0"/>
              </a:rPr>
              <a:t>2. Hay </a:t>
            </a:r>
            <a:r>
              <a:rPr lang="en-US" altLang="en-US" dirty="0" err="1">
                <a:latin typeface="Times New Roman" panose="02020603050405020304" pitchFamily="18" charset="0"/>
              </a:rPr>
              <a:t>bienes</a:t>
            </a:r>
            <a:r>
              <a:rPr lang="en-US" altLang="en-US" dirty="0">
                <a:latin typeface="Times New Roman" panose="02020603050405020304" pitchFamily="18" charset="0"/>
              </a:rPr>
              <a:t> ‘</a:t>
            </a:r>
            <a:r>
              <a:rPr lang="en-US" altLang="en-US" dirty="0" err="1">
                <a:latin typeface="Times New Roman" panose="02020603050405020304" pitchFamily="18" charset="0"/>
              </a:rPr>
              <a:t>femeninos</a:t>
            </a:r>
            <a:r>
              <a:rPr lang="en-US" altLang="en-US" dirty="0">
                <a:latin typeface="Times New Roman" panose="02020603050405020304" pitchFamily="18" charset="0"/>
              </a:rPr>
              <a:t>” y ‘</a:t>
            </a:r>
            <a:r>
              <a:rPr lang="en-US" altLang="en-US" dirty="0" err="1">
                <a:latin typeface="Times New Roman" panose="02020603050405020304" pitchFamily="18" charset="0"/>
              </a:rPr>
              <a:t>masculinos</a:t>
            </a:r>
            <a:r>
              <a:rPr lang="en-US" altLang="en-US" dirty="0">
                <a:latin typeface="Times New Roman" panose="02020603050405020304" pitchFamily="18" charset="0"/>
              </a:rPr>
              <a:t>’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latin typeface="Times New Roman" panose="02020603050405020304" pitchFamily="18" charset="0"/>
              </a:rPr>
              <a:t>3. </a:t>
            </a:r>
            <a:r>
              <a:rPr lang="en-US" altLang="en-US" dirty="0" err="1">
                <a:latin typeface="Times New Roman" panose="02020603050405020304" pitchFamily="18" charset="0"/>
              </a:rPr>
              <a:t>Caso</a:t>
            </a:r>
            <a:r>
              <a:rPr lang="en-US" altLang="en-US" dirty="0">
                <a:latin typeface="Times New Roman" panose="02020603050405020304" pitchFamily="18" charset="0"/>
              </a:rPr>
              <a:t> de Nicaragua, las </a:t>
            </a:r>
            <a:r>
              <a:rPr lang="en-US" altLang="en-US" dirty="0" err="1">
                <a:latin typeface="Times New Roman" panose="02020603050405020304" pitchFamily="18" charset="0"/>
              </a:rPr>
              <a:t>mujeres</a:t>
            </a:r>
            <a:r>
              <a:rPr lang="en-US" altLang="en-US" dirty="0">
                <a:latin typeface="Times New Roman" panose="02020603050405020304" pitchFamily="18" charset="0"/>
              </a:rPr>
              <a:t> son </a:t>
            </a:r>
            <a:r>
              <a:rPr lang="en-US" altLang="en-US" dirty="0" err="1">
                <a:latin typeface="Times New Roman" panose="02020603050405020304" pitchFamily="18" charset="0"/>
              </a:rPr>
              <a:t>duenas</a:t>
            </a:r>
            <a:r>
              <a:rPr lang="en-US" altLang="en-US" dirty="0">
                <a:latin typeface="Times New Roman" panose="02020603050405020304" pitchFamily="18" charset="0"/>
              </a:rPr>
              <a:t> de </a:t>
            </a:r>
            <a:r>
              <a:rPr lang="en-US" altLang="en-US" dirty="0" err="1">
                <a:latin typeface="Times New Roman" panose="02020603050405020304" pitchFamily="18" charset="0"/>
              </a:rPr>
              <a:t>muchos</a:t>
            </a:r>
            <a:r>
              <a:rPr lang="en-US" altLang="en-US" dirty="0">
                <a:latin typeface="Times New Roman" panose="02020603050405020304" pitchFamily="18" charset="0"/>
              </a:rPr>
              <a:t> mas </a:t>
            </a:r>
            <a:r>
              <a:rPr lang="en-US" altLang="en-US" dirty="0" err="1">
                <a:latin typeface="Times New Roman" panose="02020603050405020304" pitchFamily="18" charset="0"/>
              </a:rPr>
              <a:t>bienes</a:t>
            </a:r>
            <a:r>
              <a:rPr lang="en-US" altLang="en-US" dirty="0">
                <a:latin typeface="Times New Roman" panose="02020603050405020304" pitchFamily="18" charset="0"/>
              </a:rPr>
              <a:t> durables que los hombres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latin typeface="Times New Roman" panose="02020603050405020304" pitchFamily="18" charset="0"/>
              </a:rPr>
              <a:t>4. Pero los hombres </a:t>
            </a:r>
            <a:r>
              <a:rPr lang="en-US" altLang="en-US" dirty="0" err="1">
                <a:latin typeface="Times New Roman" panose="02020603050405020304" pitchFamily="18" charset="0"/>
              </a:rPr>
              <a:t>poseen</a:t>
            </a:r>
            <a:r>
              <a:rPr lang="en-US" altLang="en-US" dirty="0">
                <a:latin typeface="Times New Roman" panose="02020603050405020304" pitchFamily="18" charset="0"/>
              </a:rPr>
              <a:t> la </a:t>
            </a:r>
            <a:r>
              <a:rPr lang="en-US" altLang="en-US" dirty="0" err="1">
                <a:latin typeface="Times New Roman" panose="02020603050405020304" pitchFamily="18" charset="0"/>
              </a:rPr>
              <a:t>mayoria</a:t>
            </a:r>
            <a:r>
              <a:rPr lang="en-US" altLang="en-US" dirty="0">
                <a:latin typeface="Times New Roman" panose="02020603050405020304" pitchFamily="18" charset="0"/>
              </a:rPr>
              <a:t> de los </a:t>
            </a:r>
            <a:r>
              <a:rPr lang="en-US" altLang="en-US" dirty="0" err="1">
                <a:latin typeface="Times New Roman" panose="02020603050405020304" pitchFamily="18" charset="0"/>
              </a:rPr>
              <a:t>bienes</a:t>
            </a:r>
            <a:r>
              <a:rPr lang="en-US" altLang="en-US" dirty="0">
                <a:latin typeface="Times New Roman" panose="02020603050405020304" pitchFamily="18" charset="0"/>
              </a:rPr>
              <a:t> de mas valor:  </a:t>
            </a:r>
            <a:r>
              <a:rPr lang="en-US" altLang="en-US" dirty="0" err="1">
                <a:latin typeface="Times New Roman" panose="02020603050405020304" pitchFamily="18" charset="0"/>
              </a:rPr>
              <a:t>vehiculos</a:t>
            </a:r>
            <a:r>
              <a:rPr lang="en-US" altLang="en-US" dirty="0">
                <a:latin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Times New Roman" panose="02020603050405020304" pitchFamily="18" charset="0"/>
              </a:rPr>
              <a:t>motos</a:t>
            </a:r>
            <a:r>
              <a:rPr lang="en-US" altLang="en-US" dirty="0">
                <a:latin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Times New Roman" panose="02020603050405020304" pitchFamily="18" charset="0"/>
              </a:rPr>
              <a:t>computadoras</a:t>
            </a:r>
            <a:r>
              <a:rPr lang="en-US" altLang="en-US" dirty="0">
                <a:latin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Times New Roman" panose="02020603050405020304" pitchFamily="18" charset="0"/>
              </a:rPr>
              <a:t>aire</a:t>
            </a:r>
            <a:endParaRPr lang="en-US" altLang="en-US" dirty="0">
              <a:latin typeface="Times New Roman" panose="02020603050405020304" pitchFamily="18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1pPr>
            <a:lvl2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2pPr>
            <a:lvl3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3pPr>
            <a:lvl4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4pPr>
            <a:lvl5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5pPr>
            <a:lvl6pPr marL="2583249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6pPr>
            <a:lvl7pPr marL="3052930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7pPr>
            <a:lvl8pPr marL="3522612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8pPr>
            <a:lvl9pPr marL="3992293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/>
            <a:fld id="{0DC93E8F-69A3-434E-87B4-EB170A10FFEB}" type="slidenum"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pPr eaLnBrk="1" hangingPunct="1"/>
              <a:t>20</a:t>
            </a:fld>
            <a:endParaRPr lang="en-US" altLang="en-US">
              <a:solidFill>
                <a:srgbClr val="000000"/>
              </a:solidFill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4249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523EA-5278-4D11-85D2-3E98D435998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22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/>
              <a:t>Submuestra</a:t>
            </a:r>
            <a:r>
              <a:rPr lang="en-US" baseline="0" dirty="0"/>
              <a:t> de </a:t>
            </a:r>
            <a:r>
              <a:rPr lang="en-US" baseline="0" dirty="0" err="1"/>
              <a:t>parejas</a:t>
            </a:r>
            <a:r>
              <a:rPr lang="en-US" baseline="0" dirty="0"/>
              <a:t> </a:t>
            </a:r>
            <a:r>
              <a:rPr lang="en-US" baseline="0" dirty="0" err="1"/>
              <a:t>casadas</a:t>
            </a:r>
            <a:r>
              <a:rPr lang="en-US" baseline="0" dirty="0"/>
              <a:t>/</a:t>
            </a:r>
            <a:r>
              <a:rPr lang="en-US" baseline="0" dirty="0" err="1"/>
              <a:t>unidad</a:t>
            </a:r>
            <a:r>
              <a:rPr lang="en-US" baseline="0" dirty="0"/>
              <a:t> para considerer </a:t>
            </a:r>
            <a:r>
              <a:rPr lang="en-US" baseline="0" dirty="0" err="1"/>
              <a:t>rol</a:t>
            </a:r>
            <a:r>
              <a:rPr lang="en-US" baseline="0" dirty="0"/>
              <a:t> de los </a:t>
            </a:r>
            <a:r>
              <a:rPr lang="en-US" baseline="0" dirty="0" err="1"/>
              <a:t>regimenes</a:t>
            </a:r>
            <a:r>
              <a:rPr lang="en-US" baseline="0" dirty="0"/>
              <a:t> </a:t>
            </a:r>
            <a:r>
              <a:rPr lang="en-US" baseline="0" dirty="0" err="1"/>
              <a:t>matrimoniales</a:t>
            </a:r>
            <a:r>
              <a:rPr lang="en-US" baseline="0" dirty="0"/>
              <a:t> e </a:t>
            </a:r>
            <a:r>
              <a:rPr lang="en-US" baseline="0" dirty="0" err="1"/>
              <a:t>herencia</a:t>
            </a:r>
            <a:endParaRPr lang="en-US" baseline="0" dirty="0"/>
          </a:p>
          <a:p>
            <a:r>
              <a:rPr lang="en-US" baseline="0" dirty="0" err="1"/>
              <a:t>Factores</a:t>
            </a:r>
            <a:r>
              <a:rPr lang="en-US" baseline="0" dirty="0"/>
              <a:t> que </a:t>
            </a:r>
            <a:r>
              <a:rPr lang="en-US" baseline="0" dirty="0" err="1"/>
              <a:t>explican</a:t>
            </a:r>
            <a:r>
              <a:rPr lang="en-US" baseline="0" dirty="0"/>
              <a:t> </a:t>
            </a:r>
            <a:r>
              <a:rPr lang="en-US" baseline="0" dirty="0" err="1"/>
              <a:t>distribucion</a:t>
            </a:r>
            <a:r>
              <a:rPr lang="en-US" baseline="0" dirty="0"/>
              <a:t> mas </a:t>
            </a:r>
            <a:r>
              <a:rPr lang="en-US" baseline="0" dirty="0" err="1"/>
              <a:t>igualitaria</a:t>
            </a:r>
            <a:r>
              <a:rPr lang="en-US" baseline="0" dirty="0"/>
              <a:t> en Ecuador:</a:t>
            </a:r>
          </a:p>
          <a:p>
            <a:r>
              <a:rPr lang="en-US" baseline="0" dirty="0"/>
              <a:t>   - </a:t>
            </a:r>
            <a:r>
              <a:rPr lang="en-US" baseline="0" dirty="0" err="1"/>
              <a:t>mayoria</a:t>
            </a:r>
            <a:r>
              <a:rPr lang="en-US" baseline="0" dirty="0"/>
              <a:t> de </a:t>
            </a:r>
            <a:r>
              <a:rPr lang="en-US" baseline="0" dirty="0" err="1"/>
              <a:t>bienes</a:t>
            </a:r>
            <a:r>
              <a:rPr lang="en-US" baseline="0" dirty="0"/>
              <a:t> </a:t>
            </a:r>
            <a:r>
              <a:rPr lang="en-US" baseline="0" dirty="0" err="1"/>
              <a:t>inmuebles</a:t>
            </a:r>
            <a:r>
              <a:rPr lang="en-US" baseline="0" dirty="0"/>
              <a:t>:  </a:t>
            </a:r>
            <a:r>
              <a:rPr lang="en-US" baseline="0" dirty="0" err="1"/>
              <a:t>vivienda</a:t>
            </a:r>
            <a:r>
              <a:rPr lang="en-US" baseline="0" dirty="0"/>
              <a:t>, </a:t>
            </a:r>
            <a:r>
              <a:rPr lang="en-US" baseline="0" dirty="0" err="1"/>
              <a:t>terrenos</a:t>
            </a:r>
            <a:r>
              <a:rPr lang="en-US" baseline="0" dirty="0"/>
              <a:t> </a:t>
            </a:r>
            <a:r>
              <a:rPr lang="en-US" baseline="0" dirty="0" err="1"/>
              <a:t>agric</a:t>
            </a:r>
            <a:r>
              <a:rPr lang="en-US" baseline="0" dirty="0"/>
              <a:t>, </a:t>
            </a:r>
            <a:r>
              <a:rPr lang="en-US" baseline="0" dirty="0" err="1"/>
              <a:t>otros</a:t>
            </a:r>
            <a:r>
              <a:rPr lang="en-US" baseline="0" dirty="0"/>
              <a:t> </a:t>
            </a:r>
            <a:r>
              <a:rPr lang="en-US" baseline="0" dirty="0" err="1"/>
              <a:t>bienes</a:t>
            </a:r>
            <a:r>
              <a:rPr lang="en-US" baseline="0" dirty="0"/>
              <a:t> = propiedade </a:t>
            </a:r>
            <a:r>
              <a:rPr lang="en-US" baseline="0" dirty="0" err="1"/>
              <a:t>comun</a:t>
            </a:r>
            <a:r>
              <a:rPr lang="en-US" baseline="0" dirty="0"/>
              <a:t> de la </a:t>
            </a:r>
            <a:r>
              <a:rPr lang="en-US" baseline="0" dirty="0" err="1"/>
              <a:t>pareja</a:t>
            </a:r>
            <a:r>
              <a:rPr lang="en-US" baseline="0" dirty="0"/>
              <a:t>, y </a:t>
            </a:r>
            <a:r>
              <a:rPr lang="en-US" baseline="0" dirty="0" err="1"/>
              <a:t>asi</a:t>
            </a:r>
            <a:r>
              <a:rPr lang="en-US" baseline="0" dirty="0"/>
              <a:t> lo </a:t>
            </a:r>
            <a:r>
              <a:rPr lang="en-US" baseline="0" dirty="0" err="1"/>
              <a:t>declaran</a:t>
            </a:r>
            <a:endParaRPr lang="en-US" baseline="0" dirty="0"/>
          </a:p>
          <a:p>
            <a:r>
              <a:rPr lang="en-US" baseline="0" dirty="0"/>
              <a:t>   - Solo Ecuador </a:t>
            </a:r>
            <a:r>
              <a:rPr lang="en-US" baseline="0" dirty="0" err="1"/>
              <a:t>tiene</a:t>
            </a:r>
            <a:r>
              <a:rPr lang="en-US" baseline="0" dirty="0"/>
              <a:t> testament </a:t>
            </a:r>
            <a:r>
              <a:rPr lang="en-US" baseline="0" dirty="0" err="1"/>
              <a:t>limitado</a:t>
            </a:r>
            <a:r>
              <a:rPr lang="en-US" baseline="0" dirty="0"/>
              <a:t>, requisite que </a:t>
            </a:r>
            <a:r>
              <a:rPr lang="en-US" baseline="0" dirty="0" err="1"/>
              <a:t>todos</a:t>
            </a:r>
            <a:r>
              <a:rPr lang="en-US" baseline="0" dirty="0"/>
              <a:t> los </a:t>
            </a:r>
            <a:r>
              <a:rPr lang="en-US" baseline="0" dirty="0" err="1"/>
              <a:t>hijos</a:t>
            </a:r>
            <a:r>
              <a:rPr lang="en-US" baseline="0" dirty="0"/>
              <a:t> </a:t>
            </a:r>
            <a:r>
              <a:rPr lang="en-US" baseline="0" dirty="0" err="1"/>
              <a:t>hereden</a:t>
            </a:r>
            <a:r>
              <a:rPr lang="en-US" baseline="0" dirty="0"/>
              <a:t> por </a:t>
            </a:r>
            <a:r>
              <a:rPr lang="en-US" baseline="0" dirty="0" err="1"/>
              <a:t>igual</a:t>
            </a:r>
            <a:r>
              <a:rPr lang="en-US" baseline="0" dirty="0"/>
              <a:t>, sin importer el sexo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985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¼</a:t>
            </a:r>
            <a:r>
              <a:rPr lang="en-US" baseline="0" dirty="0"/>
              <a:t> parte de los </a:t>
            </a:r>
            <a:r>
              <a:rPr lang="en-US" baseline="0" dirty="0" err="1"/>
              <a:t>informantes</a:t>
            </a:r>
            <a:r>
              <a:rPr lang="en-US" baseline="0" dirty="0"/>
              <a:t> </a:t>
            </a:r>
            <a:r>
              <a:rPr lang="en-US" baseline="0" dirty="0" err="1"/>
              <a:t>ya</a:t>
            </a:r>
            <a:r>
              <a:rPr lang="en-US" baseline="0" dirty="0"/>
              <a:t> </a:t>
            </a:r>
            <a:r>
              <a:rPr lang="en-US" baseline="0" dirty="0" err="1"/>
              <a:t>habian</a:t>
            </a:r>
            <a:r>
              <a:rPr lang="en-US" baseline="0" dirty="0"/>
              <a:t> </a:t>
            </a:r>
            <a:r>
              <a:rPr lang="en-US" baseline="0" dirty="0" err="1"/>
              <a:t>heredados</a:t>
            </a:r>
            <a:r>
              <a:rPr lang="en-US" baseline="0" dirty="0"/>
              <a:t> – </a:t>
            </a:r>
            <a:r>
              <a:rPr lang="en-US" baseline="0" dirty="0" err="1"/>
              <a:t>hicimos</a:t>
            </a:r>
            <a:r>
              <a:rPr lang="en-US" baseline="0" dirty="0"/>
              <a:t> </a:t>
            </a:r>
            <a:r>
              <a:rPr lang="en-US" baseline="0" dirty="0" err="1"/>
              <a:t>una</a:t>
            </a:r>
            <a:r>
              <a:rPr lang="en-US" baseline="0" dirty="0"/>
              <a:t> </a:t>
            </a:r>
            <a:r>
              <a:rPr lang="en-US" baseline="0" dirty="0" err="1"/>
              <a:t>pregunta</a:t>
            </a:r>
            <a:r>
              <a:rPr lang="en-US" baseline="0" dirty="0"/>
              <a:t> </a:t>
            </a:r>
            <a:r>
              <a:rPr lang="en-US" baseline="0" dirty="0" err="1"/>
              <a:t>adicional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0FD78-5190-4162-AD30-30545914E89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8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2/3 de la </a:t>
            </a:r>
            <a:r>
              <a:rPr lang="en-US" dirty="0" err="1"/>
              <a:t>riqueza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compuesta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vivienda</a:t>
            </a:r>
            <a:r>
              <a:rPr lang="en-US" dirty="0"/>
              <a:t>, solo 57.4 de los hombres;  no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liquido</a:t>
            </a:r>
            <a:r>
              <a:rPr lang="en-US" dirty="0"/>
              <a:t> – </a:t>
            </a:r>
            <a:r>
              <a:rPr lang="en-US" dirty="0" err="1"/>
              <a:t>dificil</a:t>
            </a:r>
            <a:r>
              <a:rPr lang="en-US" dirty="0"/>
              <a:t> </a:t>
            </a:r>
            <a:r>
              <a:rPr lang="en-US" dirty="0" err="1"/>
              <a:t>situacion</a:t>
            </a:r>
            <a:r>
              <a:rPr lang="en-US" baseline="0" dirty="0"/>
              <a:t> en </a:t>
            </a:r>
            <a:r>
              <a:rPr lang="en-US" baseline="0" dirty="0" err="1"/>
              <a:t>apurros</a:t>
            </a:r>
            <a:endParaRPr lang="en-US" baseline="0" dirty="0"/>
          </a:p>
          <a:p>
            <a:r>
              <a:rPr lang="en-US" baseline="0" dirty="0"/>
              <a:t>Hombres un </a:t>
            </a:r>
            <a:r>
              <a:rPr lang="en-US" baseline="0" dirty="0" err="1"/>
              <a:t>componente</a:t>
            </a:r>
            <a:r>
              <a:rPr lang="en-US" baseline="0" dirty="0"/>
              <a:t> mas </a:t>
            </a:r>
            <a:r>
              <a:rPr lang="en-US" baseline="0" dirty="0" err="1"/>
              <a:t>impt</a:t>
            </a:r>
            <a:r>
              <a:rPr lang="en-US" baseline="0" dirty="0"/>
              <a:t>. en </a:t>
            </a:r>
            <a:r>
              <a:rPr lang="en-US" baseline="0" dirty="0" err="1"/>
              <a:t>bienes</a:t>
            </a:r>
            <a:r>
              <a:rPr lang="en-US" baseline="0" dirty="0"/>
              <a:t> </a:t>
            </a:r>
            <a:r>
              <a:rPr lang="en-US" baseline="0" dirty="0" err="1"/>
              <a:t>financieros</a:t>
            </a:r>
            <a:r>
              <a:rPr lang="en-US" baseline="0" dirty="0"/>
              <a:t>, 3.1 vs. 1.8</a:t>
            </a:r>
          </a:p>
          <a:p>
            <a:r>
              <a:rPr lang="en-US" baseline="0" dirty="0" err="1"/>
              <a:t>Diferencia</a:t>
            </a:r>
            <a:r>
              <a:rPr lang="en-US" baseline="0" dirty="0"/>
              <a:t> mas notables, en % en </a:t>
            </a:r>
            <a:r>
              <a:rPr lang="en-US" baseline="0" dirty="0" err="1"/>
              <a:t>negocios</a:t>
            </a:r>
            <a:r>
              <a:rPr lang="en-US" baseline="0" dirty="0"/>
              <a:t>, H 12.6, </a:t>
            </a:r>
            <a:r>
              <a:rPr lang="en-US" baseline="0" dirty="0" err="1"/>
              <a:t>mujeres</a:t>
            </a:r>
            <a:r>
              <a:rPr lang="en-US" baseline="0" dirty="0"/>
              <a:t> solo 5.5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BE5E-8B13-484D-B415-BF8CF49D6EC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433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Gini</a:t>
            </a:r>
            <a:r>
              <a:rPr lang="en-US" dirty="0"/>
              <a:t> de </a:t>
            </a:r>
            <a:r>
              <a:rPr lang="en-US" dirty="0" err="1"/>
              <a:t>riqueza</a:t>
            </a:r>
            <a:r>
              <a:rPr lang="en-US" dirty="0"/>
              <a:t> = 0,68;  mucho mas alto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Gini</a:t>
            </a:r>
            <a:r>
              <a:rPr lang="en-US" dirty="0"/>
              <a:t> de </a:t>
            </a:r>
            <a:r>
              <a:rPr lang="en-US" dirty="0" err="1"/>
              <a:t>ingresos</a:t>
            </a:r>
            <a:r>
              <a:rPr lang="en-US" baseline="0" dirty="0"/>
              <a:t> = 0,52 en 2010</a:t>
            </a:r>
          </a:p>
          <a:p>
            <a:r>
              <a:rPr lang="en-US" baseline="0" dirty="0"/>
              <a:t>Lo </a:t>
            </a:r>
            <a:r>
              <a:rPr lang="en-US" baseline="0" dirty="0" err="1"/>
              <a:t>que</a:t>
            </a:r>
            <a:r>
              <a:rPr lang="en-US" baseline="0" dirty="0"/>
              <a:t> </a:t>
            </a:r>
            <a:r>
              <a:rPr lang="en-US" baseline="0" dirty="0" err="1"/>
              <a:t>esto</a:t>
            </a:r>
            <a:r>
              <a:rPr lang="en-US" baseline="0" dirty="0"/>
              <a:t> </a:t>
            </a:r>
            <a:r>
              <a:rPr lang="en-US" baseline="0" dirty="0" err="1"/>
              <a:t>significa</a:t>
            </a:r>
            <a:r>
              <a:rPr lang="en-US" baseline="0" dirty="0"/>
              <a:t>:  20% de </a:t>
            </a:r>
            <a:r>
              <a:rPr lang="en-US" baseline="0" dirty="0" err="1"/>
              <a:t>hogares</a:t>
            </a:r>
            <a:r>
              <a:rPr lang="en-US" baseline="0" dirty="0"/>
              <a:t> mas </a:t>
            </a:r>
            <a:r>
              <a:rPr lang="en-US" baseline="0" dirty="0" err="1"/>
              <a:t>ricos</a:t>
            </a:r>
            <a:r>
              <a:rPr lang="en-US" baseline="0" dirty="0"/>
              <a:t>, </a:t>
            </a:r>
            <a:r>
              <a:rPr lang="en-US" baseline="0" dirty="0" err="1"/>
              <a:t>concentran</a:t>
            </a:r>
            <a:r>
              <a:rPr lang="en-US" baseline="0" dirty="0"/>
              <a:t> el 70% de la </a:t>
            </a:r>
            <a:r>
              <a:rPr lang="en-US" baseline="0" dirty="0" err="1"/>
              <a:t>riqueza</a:t>
            </a:r>
            <a:r>
              <a:rPr lang="en-US" baseline="0" dirty="0"/>
              <a:t> </a:t>
            </a:r>
          </a:p>
          <a:p>
            <a:r>
              <a:rPr lang="en-US" baseline="0" dirty="0"/>
              <a:t>                                 40% de </a:t>
            </a:r>
            <a:r>
              <a:rPr lang="en-US" baseline="0" dirty="0" err="1"/>
              <a:t>hogares</a:t>
            </a:r>
            <a:r>
              <a:rPr lang="en-US" baseline="0" dirty="0"/>
              <a:t> mas </a:t>
            </a:r>
            <a:r>
              <a:rPr lang="en-US" baseline="0" dirty="0" err="1"/>
              <a:t>pobres</a:t>
            </a:r>
            <a:r>
              <a:rPr lang="en-US" baseline="0" dirty="0"/>
              <a:t> en </a:t>
            </a:r>
            <a:r>
              <a:rPr lang="en-US" baseline="0" dirty="0" err="1"/>
              <a:t>activos</a:t>
            </a:r>
            <a:r>
              <a:rPr lang="en-US" baseline="0" dirty="0"/>
              <a:t>, </a:t>
            </a:r>
            <a:r>
              <a:rPr lang="en-US" baseline="0" dirty="0" err="1"/>
              <a:t>tienen</a:t>
            </a:r>
            <a:r>
              <a:rPr lang="en-US" baseline="0" dirty="0"/>
              <a:t> </a:t>
            </a:r>
            <a:r>
              <a:rPr lang="en-US" baseline="0" dirty="0" err="1"/>
              <a:t>solamente</a:t>
            </a:r>
            <a:r>
              <a:rPr lang="en-US" baseline="0" dirty="0"/>
              <a:t> el 3% de la </a:t>
            </a:r>
            <a:r>
              <a:rPr lang="en-US" baseline="0" dirty="0" err="1"/>
              <a:t>riqueza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7882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Finalmente</a:t>
            </a:r>
            <a:r>
              <a:rPr lang="en-US" dirty="0"/>
              <a:t>, </a:t>
            </a:r>
            <a:r>
              <a:rPr lang="en-US" dirty="0" err="1"/>
              <a:t>tenemos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tomar</a:t>
            </a:r>
            <a:r>
              <a:rPr lang="en-US" dirty="0"/>
              <a:t> en </a:t>
            </a:r>
            <a:r>
              <a:rPr lang="en-US" dirty="0" err="1"/>
              <a:t>cuenta</a:t>
            </a:r>
            <a:r>
              <a:rPr lang="en-US" baseline="0" dirty="0"/>
              <a:t> </a:t>
            </a:r>
            <a:r>
              <a:rPr lang="en-US" baseline="0" dirty="0" err="1"/>
              <a:t>como</a:t>
            </a:r>
            <a:r>
              <a:rPr lang="en-US" baseline="0" dirty="0"/>
              <a:t> </a:t>
            </a:r>
            <a:r>
              <a:rPr lang="en-US" baseline="0" dirty="0" err="1"/>
              <a:t>composicion</a:t>
            </a:r>
            <a:r>
              <a:rPr lang="en-US" baseline="0" dirty="0"/>
              <a:t> de la </a:t>
            </a:r>
            <a:r>
              <a:rPr lang="en-US" baseline="0" dirty="0" err="1"/>
              <a:t>riqueza</a:t>
            </a:r>
            <a:r>
              <a:rPr lang="en-US" baseline="0" dirty="0"/>
              <a:t> total </a:t>
            </a:r>
            <a:r>
              <a:rPr lang="en-US" baseline="0" dirty="0" err="1"/>
              <a:t>difiere</a:t>
            </a:r>
            <a:r>
              <a:rPr lang="en-US" baseline="0" dirty="0"/>
              <a:t> </a:t>
            </a:r>
            <a:r>
              <a:rPr lang="en-US" baseline="0" dirty="0" err="1"/>
              <a:t>por</a:t>
            </a:r>
            <a:r>
              <a:rPr lang="en-US" baseline="0" dirty="0"/>
              <a:t> </a:t>
            </a:r>
            <a:r>
              <a:rPr lang="en-US" baseline="0" dirty="0" err="1"/>
              <a:t>quintil</a:t>
            </a:r>
            <a:endParaRPr lang="en-US" baseline="0" dirty="0"/>
          </a:p>
          <a:p>
            <a:pPr marL="176131" indent="-176131">
              <a:buFontTx/>
              <a:buChar char="-"/>
            </a:pPr>
            <a:r>
              <a:rPr lang="en-US" baseline="0" dirty="0" err="1"/>
              <a:t>Quintil</a:t>
            </a:r>
            <a:r>
              <a:rPr lang="en-US" baseline="0" dirty="0"/>
              <a:t> 1,  </a:t>
            </a:r>
            <a:r>
              <a:rPr lang="en-US" baseline="0" dirty="0" err="1"/>
              <a:t>acum</a:t>
            </a:r>
            <a:r>
              <a:rPr lang="en-US" baseline="0" dirty="0"/>
              <a:t> </a:t>
            </a:r>
            <a:r>
              <a:rPr lang="en-US" baseline="0" dirty="0" err="1"/>
              <a:t>es</a:t>
            </a:r>
            <a:r>
              <a:rPr lang="en-US" baseline="0" dirty="0"/>
              <a:t> </a:t>
            </a:r>
            <a:r>
              <a:rPr lang="en-US" baseline="0" dirty="0" err="1"/>
              <a:t>solamente</a:t>
            </a:r>
            <a:r>
              <a:rPr lang="en-US" baseline="0" dirty="0"/>
              <a:t> de </a:t>
            </a:r>
            <a:r>
              <a:rPr lang="en-US" baseline="0" dirty="0" err="1"/>
              <a:t>bienes</a:t>
            </a:r>
            <a:r>
              <a:rPr lang="en-US" baseline="0" dirty="0"/>
              <a:t> durables:  para la </a:t>
            </a:r>
            <a:r>
              <a:rPr lang="en-US" baseline="0" dirty="0" err="1"/>
              <a:t>mujer</a:t>
            </a:r>
            <a:r>
              <a:rPr lang="en-US" baseline="0" dirty="0"/>
              <a:t> del </a:t>
            </a:r>
            <a:r>
              <a:rPr lang="en-US" baseline="0" dirty="0" err="1"/>
              <a:t>Quintil</a:t>
            </a:r>
            <a:r>
              <a:rPr lang="en-US" baseline="0" dirty="0"/>
              <a:t> 1, lo </a:t>
            </a:r>
            <a:r>
              <a:rPr lang="en-US" baseline="0" dirty="0" err="1"/>
              <a:t>que</a:t>
            </a:r>
            <a:r>
              <a:rPr lang="en-US" baseline="0" dirty="0"/>
              <a:t> </a:t>
            </a:r>
            <a:r>
              <a:rPr lang="en-US" baseline="0" dirty="0" err="1"/>
              <a:t>tiene</a:t>
            </a:r>
            <a:r>
              <a:rPr lang="en-US" baseline="0" dirty="0"/>
              <a:t> </a:t>
            </a:r>
            <a:r>
              <a:rPr lang="en-US" baseline="0" dirty="0" err="1"/>
              <a:t>es</a:t>
            </a:r>
            <a:r>
              <a:rPr lang="en-US" baseline="0" dirty="0"/>
              <a:t> </a:t>
            </a:r>
            <a:r>
              <a:rPr lang="en-US" baseline="0" dirty="0" err="1"/>
              <a:t>su</a:t>
            </a:r>
            <a:r>
              <a:rPr lang="en-US" baseline="0" dirty="0"/>
              <a:t> </a:t>
            </a:r>
            <a:r>
              <a:rPr lang="en-US" baseline="0" dirty="0" err="1"/>
              <a:t>cocina</a:t>
            </a:r>
            <a:r>
              <a:rPr lang="en-US" baseline="0" dirty="0"/>
              <a:t>, </a:t>
            </a:r>
            <a:r>
              <a:rPr lang="en-US" baseline="0" dirty="0" err="1"/>
              <a:t>tal</a:t>
            </a:r>
            <a:r>
              <a:rPr lang="en-US" baseline="0" dirty="0"/>
              <a:t> </a:t>
            </a:r>
            <a:r>
              <a:rPr lang="en-US" baseline="0" dirty="0" err="1"/>
              <a:t>vez</a:t>
            </a:r>
            <a:r>
              <a:rPr lang="en-US" baseline="0" dirty="0"/>
              <a:t> un TV y </a:t>
            </a:r>
            <a:r>
              <a:rPr lang="en-US" baseline="0" dirty="0" err="1"/>
              <a:t>algunos</a:t>
            </a:r>
            <a:r>
              <a:rPr lang="en-US" baseline="0" dirty="0"/>
              <a:t> </a:t>
            </a:r>
            <a:r>
              <a:rPr lang="en-US" baseline="0" dirty="0" err="1"/>
              <a:t>muebles</a:t>
            </a:r>
            <a:endParaRPr lang="en-US" baseline="0" dirty="0"/>
          </a:p>
          <a:p>
            <a:pPr marL="176131" indent="-176131">
              <a:buFontTx/>
              <a:buChar char="-"/>
            </a:pPr>
            <a:r>
              <a:rPr lang="en-US" baseline="0" dirty="0"/>
              <a:t>     el hombre, </a:t>
            </a:r>
            <a:r>
              <a:rPr lang="en-US" baseline="0" dirty="0" err="1"/>
              <a:t>tal</a:t>
            </a:r>
            <a:r>
              <a:rPr lang="en-US" baseline="0" dirty="0"/>
              <a:t> </a:t>
            </a:r>
            <a:r>
              <a:rPr lang="en-US" baseline="0" dirty="0" err="1"/>
              <a:t>vez</a:t>
            </a:r>
            <a:r>
              <a:rPr lang="en-US" baseline="0" dirty="0"/>
              <a:t> </a:t>
            </a:r>
            <a:r>
              <a:rPr lang="en-US" baseline="0" dirty="0" err="1"/>
              <a:t>su</a:t>
            </a:r>
            <a:r>
              <a:rPr lang="en-US" baseline="0" dirty="0"/>
              <a:t> </a:t>
            </a:r>
            <a:r>
              <a:rPr lang="en-US" baseline="0" dirty="0" err="1"/>
              <a:t>bicicleta</a:t>
            </a:r>
            <a:r>
              <a:rPr lang="en-US" baseline="0" dirty="0"/>
              <a:t>, </a:t>
            </a:r>
            <a:r>
              <a:rPr lang="en-US" baseline="0" dirty="0" err="1"/>
              <a:t>equipo</a:t>
            </a:r>
            <a:r>
              <a:rPr lang="en-US" baseline="0" dirty="0"/>
              <a:t> de </a:t>
            </a:r>
            <a:r>
              <a:rPr lang="en-US" baseline="0" dirty="0" err="1"/>
              <a:t>sonido</a:t>
            </a:r>
            <a:r>
              <a:rPr lang="en-US" baseline="0" dirty="0"/>
              <a:t>, </a:t>
            </a:r>
            <a:r>
              <a:rPr lang="en-US" baseline="0" dirty="0" err="1"/>
              <a:t>tv</a:t>
            </a:r>
            <a:endParaRPr lang="en-US" baseline="0" dirty="0"/>
          </a:p>
          <a:p>
            <a:pPr marL="176131" indent="-176131">
              <a:buFontTx/>
              <a:buChar char="-"/>
            </a:pPr>
            <a:r>
              <a:rPr lang="en-US" baseline="0" dirty="0"/>
              <a:t>Gran </a:t>
            </a:r>
            <a:r>
              <a:rPr lang="en-US" baseline="0" dirty="0" err="1"/>
              <a:t>diferencia</a:t>
            </a:r>
            <a:r>
              <a:rPr lang="en-US" baseline="0" dirty="0"/>
              <a:t> entre </a:t>
            </a:r>
            <a:r>
              <a:rPr lang="en-US" baseline="0" dirty="0" err="1"/>
              <a:t>quintil</a:t>
            </a:r>
            <a:r>
              <a:rPr lang="en-US" baseline="0" dirty="0"/>
              <a:t> 1 y 2, </a:t>
            </a:r>
            <a:r>
              <a:rPr lang="en-US" baseline="0" dirty="0" err="1"/>
              <a:t>propiedad</a:t>
            </a:r>
            <a:r>
              <a:rPr lang="en-US" baseline="0" dirty="0"/>
              <a:t> de la </a:t>
            </a:r>
            <a:r>
              <a:rPr lang="en-US" baseline="0" dirty="0" err="1"/>
              <a:t>vivienda</a:t>
            </a:r>
            <a:r>
              <a:rPr lang="en-US" baseline="0" dirty="0"/>
              <a:t>;  para q 3,4,5, la </a:t>
            </a:r>
            <a:r>
              <a:rPr lang="en-US" baseline="0" dirty="0" err="1"/>
              <a:t>vivienda</a:t>
            </a:r>
            <a:r>
              <a:rPr lang="en-US" baseline="0" dirty="0"/>
              <a:t> principal </a:t>
            </a:r>
            <a:r>
              <a:rPr lang="en-US" baseline="0" dirty="0" err="1"/>
              <a:t>componente</a:t>
            </a:r>
            <a:endParaRPr lang="en-US" baseline="0" dirty="0"/>
          </a:p>
          <a:p>
            <a:pPr marL="176131" indent="-176131">
              <a:buFontTx/>
              <a:buChar char="-"/>
            </a:pPr>
            <a:r>
              <a:rPr lang="en-US" baseline="0" dirty="0"/>
              <a:t>Lo </a:t>
            </a:r>
            <a:r>
              <a:rPr lang="en-US" baseline="0" dirty="0" err="1"/>
              <a:t>que</a:t>
            </a:r>
            <a:r>
              <a:rPr lang="en-US" baseline="0" dirty="0"/>
              <a:t> </a:t>
            </a:r>
            <a:r>
              <a:rPr lang="en-US" baseline="0" dirty="0" err="1"/>
              <a:t>diferencia</a:t>
            </a:r>
            <a:r>
              <a:rPr lang="en-US" baseline="0" dirty="0"/>
              <a:t> </a:t>
            </a:r>
            <a:r>
              <a:rPr lang="en-US" baseline="0" dirty="0" err="1"/>
              <a:t>Quintil</a:t>
            </a:r>
            <a:r>
              <a:rPr lang="en-US" baseline="0" dirty="0"/>
              <a:t> 5 del 4, </a:t>
            </a:r>
            <a:r>
              <a:rPr lang="en-US" baseline="0" dirty="0" err="1"/>
              <a:t>tres</a:t>
            </a:r>
            <a:r>
              <a:rPr lang="en-US" baseline="0" dirty="0"/>
              <a:t> </a:t>
            </a:r>
            <a:r>
              <a:rPr lang="en-US" baseline="0" dirty="0" err="1"/>
              <a:t>activos</a:t>
            </a:r>
            <a:r>
              <a:rPr lang="en-US" baseline="0" dirty="0"/>
              <a:t>:  </a:t>
            </a:r>
            <a:r>
              <a:rPr lang="en-US" baseline="0" dirty="0" err="1"/>
              <a:t>otros</a:t>
            </a:r>
            <a:r>
              <a:rPr lang="en-US" baseline="0" dirty="0"/>
              <a:t> </a:t>
            </a:r>
            <a:r>
              <a:rPr lang="en-US" baseline="0" dirty="0" err="1"/>
              <a:t>bienes</a:t>
            </a:r>
            <a:r>
              <a:rPr lang="en-US" baseline="0" dirty="0"/>
              <a:t> </a:t>
            </a:r>
            <a:r>
              <a:rPr lang="en-US" baseline="0" dirty="0" err="1"/>
              <a:t>raiz</a:t>
            </a:r>
            <a:r>
              <a:rPr lang="en-US" baseline="0" dirty="0"/>
              <a:t>, valor de los </a:t>
            </a:r>
            <a:r>
              <a:rPr lang="en-US" baseline="0" dirty="0" err="1"/>
              <a:t>negocios</a:t>
            </a:r>
            <a:r>
              <a:rPr lang="en-US" baseline="0" dirty="0"/>
              <a:t> y </a:t>
            </a:r>
            <a:r>
              <a:rPr lang="en-US" baseline="0" dirty="0" err="1"/>
              <a:t>terrenos</a:t>
            </a:r>
            <a:r>
              <a:rPr lang="en-US" baseline="0" dirty="0"/>
              <a:t> </a:t>
            </a:r>
            <a:r>
              <a:rPr lang="en-US" baseline="0" dirty="0" err="1"/>
              <a:t>agric</a:t>
            </a:r>
            <a:endParaRPr lang="en-US" baseline="0" dirty="0"/>
          </a:p>
          <a:p>
            <a:pPr marL="176131" indent="-176131">
              <a:buFontTx/>
              <a:buChar char="-"/>
            </a:pPr>
            <a:r>
              <a:rPr lang="en-US" baseline="0" dirty="0" err="1"/>
              <a:t>Creemos</a:t>
            </a:r>
            <a:r>
              <a:rPr lang="en-US" baseline="0" dirty="0"/>
              <a:t> </a:t>
            </a:r>
            <a:r>
              <a:rPr lang="en-US" baseline="0" dirty="0" err="1"/>
              <a:t>que</a:t>
            </a:r>
            <a:r>
              <a:rPr lang="en-US" baseline="0" dirty="0"/>
              <a:t> valor de los </a:t>
            </a:r>
            <a:r>
              <a:rPr lang="en-US" baseline="0" dirty="0" err="1"/>
              <a:t>activos</a:t>
            </a:r>
            <a:r>
              <a:rPr lang="en-US" baseline="0" dirty="0"/>
              <a:t> </a:t>
            </a:r>
            <a:r>
              <a:rPr lang="en-US" baseline="0" dirty="0" err="1"/>
              <a:t>financieros</a:t>
            </a:r>
            <a:r>
              <a:rPr lang="en-US" baseline="0" dirty="0"/>
              <a:t> prob. </a:t>
            </a:r>
            <a:r>
              <a:rPr lang="en-US" baseline="0" dirty="0" err="1"/>
              <a:t>Subestimados</a:t>
            </a:r>
            <a:r>
              <a:rPr lang="en-US" baseline="0" dirty="0"/>
              <a:t>:  Q 1 y 2 mas </a:t>
            </a:r>
            <a:r>
              <a:rPr lang="en-US" baseline="0" dirty="0" err="1"/>
              <a:t>honestos</a:t>
            </a:r>
            <a:r>
              <a:rPr lang="en-US" baseline="0" dirty="0"/>
              <a:t>!</a:t>
            </a:r>
          </a:p>
          <a:p>
            <a:pPr marL="176131" indent="-176131">
              <a:buFontTx/>
              <a:buChar char="-"/>
            </a:pPr>
            <a:endParaRPr lang="en-US" baseline="0" dirty="0"/>
          </a:p>
          <a:p>
            <a:pPr marL="176131" indent="-176131">
              <a:buFontTx/>
              <a:buChar char="-"/>
            </a:pPr>
            <a:r>
              <a:rPr lang="en-US" baseline="0" dirty="0"/>
              <a:t> 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820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6926" indent="-2415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0004" indent="-2415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3081" indent="-2415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6159" indent="-2415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63A82BA2-3DF1-489F-9A0C-9830693B5AB6}" type="slidenum">
              <a:rPr lang="en-US" altLang="en-US">
                <a:latin typeface="Calibri" panose="020F0502020204030204" pitchFamily="34" charset="0"/>
              </a:rPr>
              <a:pPr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637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Mujeres </a:t>
            </a:r>
            <a:r>
              <a:rPr lang="en-US" dirty="0" err="1"/>
              <a:t>jefas</a:t>
            </a:r>
            <a:r>
              <a:rPr lang="en-US" dirty="0"/>
              <a:t> </a:t>
            </a:r>
            <a:r>
              <a:rPr lang="en-US" dirty="0" err="1"/>
              <a:t>solas</a:t>
            </a:r>
            <a:r>
              <a:rPr lang="en-US" dirty="0"/>
              <a:t> no son las mas </a:t>
            </a:r>
            <a:r>
              <a:rPr lang="en-US" dirty="0" err="1"/>
              <a:t>pobres</a:t>
            </a:r>
            <a:r>
              <a:rPr lang="en-US" dirty="0"/>
              <a:t>:  mujeres en </a:t>
            </a:r>
            <a:r>
              <a:rPr lang="en-US" dirty="0" err="1"/>
              <a:t>parejas</a:t>
            </a:r>
            <a:r>
              <a:rPr lang="en-US" dirty="0"/>
              <a:t> las mas </a:t>
            </a:r>
            <a:r>
              <a:rPr lang="en-US" dirty="0" err="1"/>
              <a:t>pobres</a:t>
            </a:r>
            <a:r>
              <a:rPr lang="en-US" dirty="0"/>
              <a:t>, esp. las que </a:t>
            </a:r>
            <a:r>
              <a:rPr lang="en-US" dirty="0" err="1"/>
              <a:t>estan</a:t>
            </a:r>
            <a:r>
              <a:rPr lang="en-US" dirty="0"/>
              <a:t> en unions </a:t>
            </a:r>
            <a:r>
              <a:rPr lang="en-US" dirty="0" err="1"/>
              <a:t>consensuales</a:t>
            </a:r>
            <a:r>
              <a:rPr lang="en-US" dirty="0"/>
              <a:t>  (las </a:t>
            </a:r>
            <a:r>
              <a:rPr lang="en-US" dirty="0" err="1"/>
              <a:t>casadas</a:t>
            </a:r>
            <a:r>
              <a:rPr lang="en-US" dirty="0"/>
              <a:t> en </a:t>
            </a:r>
            <a:r>
              <a:rPr lang="en-US" dirty="0" err="1"/>
              <a:t>mejor</a:t>
            </a:r>
            <a:r>
              <a:rPr lang="en-US" dirty="0"/>
              <a:t> </a:t>
            </a:r>
            <a:r>
              <a:rPr lang="en-US" dirty="0" err="1"/>
              <a:t>posicion</a:t>
            </a:r>
            <a:r>
              <a:rPr lang="en-US" dirty="0"/>
              <a:t> que las </a:t>
            </a:r>
            <a:r>
              <a:rPr lang="en-US" dirty="0" err="1"/>
              <a:t>jefas</a:t>
            </a:r>
            <a:r>
              <a:rPr lang="en-US" dirty="0"/>
              <a:t> </a:t>
            </a:r>
            <a:r>
              <a:rPr lang="en-US" dirty="0" err="1"/>
              <a:t>solas</a:t>
            </a:r>
            <a:r>
              <a:rPr lang="en-US" dirty="0"/>
              <a:t>)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7F373-8DB4-4AC7-8C5A-01DE2172FD97}" type="slidenum">
              <a:rPr lang="es-EC" smtClean="0"/>
              <a:t>31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94730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Ult. </a:t>
            </a:r>
            <a:r>
              <a:rPr lang="en-US" dirty="0" err="1"/>
              <a:t>Columna</a:t>
            </a:r>
            <a:r>
              <a:rPr lang="en-US" dirty="0"/>
              <a:t>:  </a:t>
            </a:r>
            <a:r>
              <a:rPr lang="en-US" dirty="0" err="1"/>
              <a:t>ensena</a:t>
            </a:r>
            <a:r>
              <a:rPr lang="en-US" dirty="0"/>
              <a:t> </a:t>
            </a:r>
            <a:r>
              <a:rPr lang="en-US" dirty="0" err="1"/>
              <a:t>grandes</a:t>
            </a:r>
            <a:r>
              <a:rPr lang="en-US" dirty="0"/>
              <a:t> </a:t>
            </a:r>
            <a:r>
              <a:rPr lang="en-US" dirty="0" err="1"/>
              <a:t>diferencias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estado</a:t>
            </a:r>
            <a:r>
              <a:rPr lang="en-US" dirty="0"/>
              <a:t> civil:  </a:t>
            </a:r>
            <a:r>
              <a:rPr lang="en-US" dirty="0" err="1"/>
              <a:t>casado</a:t>
            </a:r>
            <a:r>
              <a:rPr lang="en-US" dirty="0"/>
              <a:t> en </a:t>
            </a:r>
            <a:r>
              <a:rPr lang="en-US" dirty="0" err="1"/>
              <a:t>comparacion</a:t>
            </a:r>
            <a:r>
              <a:rPr lang="en-US" dirty="0"/>
              <a:t> a </a:t>
            </a:r>
            <a:r>
              <a:rPr lang="en-US" dirty="0" err="1"/>
              <a:t>unidos</a:t>
            </a:r>
            <a:endParaRPr lang="en-US" dirty="0"/>
          </a:p>
          <a:p>
            <a:r>
              <a:rPr lang="en-US" dirty="0"/>
              <a:t>	</a:t>
            </a:r>
            <a:r>
              <a:rPr lang="en-US" dirty="0" err="1"/>
              <a:t>divorciados</a:t>
            </a:r>
            <a:r>
              <a:rPr lang="en-US" dirty="0"/>
              <a:t> en </a:t>
            </a:r>
            <a:r>
              <a:rPr lang="en-US" dirty="0" err="1"/>
              <a:t>comparacion</a:t>
            </a:r>
            <a:r>
              <a:rPr lang="en-US" dirty="0"/>
              <a:t> a </a:t>
            </a:r>
            <a:r>
              <a:rPr lang="en-US" dirty="0" err="1"/>
              <a:t>separados</a:t>
            </a:r>
            <a:endParaRPr lang="en-US" dirty="0"/>
          </a:p>
          <a:p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sexo</a:t>
            </a:r>
            <a:r>
              <a:rPr lang="en-US" dirty="0"/>
              <a:t>:  </a:t>
            </a:r>
            <a:r>
              <a:rPr lang="en-US" dirty="0" err="1"/>
              <a:t>diferencias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son </a:t>
            </a:r>
            <a:r>
              <a:rPr lang="en-US" dirty="0" err="1"/>
              <a:t>estadisticamente</a:t>
            </a:r>
            <a:r>
              <a:rPr lang="en-US" dirty="0"/>
              <a:t> </a:t>
            </a:r>
            <a:r>
              <a:rPr lang="en-US" dirty="0" err="1"/>
              <a:t>significantivas</a:t>
            </a:r>
            <a:r>
              <a:rPr lang="en-US" dirty="0"/>
              <a:t>:</a:t>
            </a:r>
          </a:p>
          <a:p>
            <a:r>
              <a:rPr lang="en-US" dirty="0"/>
              <a:t>  1)  entre </a:t>
            </a:r>
            <a:r>
              <a:rPr lang="en-US" dirty="0" err="1"/>
              <a:t>maridos</a:t>
            </a:r>
            <a:r>
              <a:rPr lang="en-US" dirty="0"/>
              <a:t> y </a:t>
            </a:r>
            <a:r>
              <a:rPr lang="en-US" dirty="0" err="1"/>
              <a:t>mujer</a:t>
            </a:r>
            <a:r>
              <a:rPr lang="en-US" dirty="0"/>
              <a:t>;  </a:t>
            </a:r>
            <a:r>
              <a:rPr lang="en-US" dirty="0" err="1"/>
              <a:t>tambien</a:t>
            </a:r>
            <a:r>
              <a:rPr lang="en-US" dirty="0"/>
              <a:t> hombre </a:t>
            </a:r>
            <a:r>
              <a:rPr lang="en-US" dirty="0" err="1"/>
              <a:t>unidos</a:t>
            </a:r>
            <a:r>
              <a:rPr lang="en-US" dirty="0"/>
              <a:t> en comp.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unidas</a:t>
            </a:r>
            <a:r>
              <a:rPr lang="en-US" dirty="0"/>
              <a:t>  (</a:t>
            </a:r>
            <a:r>
              <a:rPr lang="en-US" dirty="0" err="1"/>
              <a:t>ellas</a:t>
            </a:r>
            <a:r>
              <a:rPr lang="en-US" dirty="0"/>
              <a:t> </a:t>
            </a:r>
            <a:r>
              <a:rPr lang="en-US" dirty="0" err="1"/>
              <a:t>estan</a:t>
            </a:r>
            <a:r>
              <a:rPr lang="en-US" dirty="0"/>
              <a:t> </a:t>
            </a:r>
            <a:r>
              <a:rPr lang="en-US" dirty="0" err="1"/>
              <a:t>peor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)</a:t>
            </a:r>
          </a:p>
          <a:p>
            <a:r>
              <a:rPr lang="en-US" dirty="0"/>
              <a:t>Para los </a:t>
            </a:r>
            <a:r>
              <a:rPr lang="en-US" dirty="0" err="1"/>
              <a:t>que</a:t>
            </a:r>
            <a:r>
              <a:rPr lang="en-US" dirty="0"/>
              <a:t> son </a:t>
            </a:r>
            <a:r>
              <a:rPr lang="en-US" dirty="0" err="1"/>
              <a:t>jefes</a:t>
            </a:r>
            <a:r>
              <a:rPr lang="en-US" dirty="0"/>
              <a:t> solos, un</a:t>
            </a:r>
            <a:r>
              <a:rPr lang="en-US" baseline="0" dirty="0"/>
              <a:t> </a:t>
            </a:r>
            <a:r>
              <a:rPr lang="en-US" baseline="0" dirty="0" err="1"/>
              <a:t>problema</a:t>
            </a:r>
            <a:r>
              <a:rPr lang="en-US" baseline="0" dirty="0"/>
              <a:t>:  </a:t>
            </a:r>
            <a:r>
              <a:rPr lang="en-US" baseline="0" dirty="0" err="1"/>
              <a:t>muy</a:t>
            </a:r>
            <a:r>
              <a:rPr lang="en-US" baseline="0" dirty="0"/>
              <a:t> </a:t>
            </a:r>
            <a:r>
              <a:rPr lang="en-US" baseline="0" dirty="0" err="1"/>
              <a:t>pocos</a:t>
            </a:r>
            <a:r>
              <a:rPr lang="en-US" baseline="0" dirty="0"/>
              <a:t> hombres – se </a:t>
            </a:r>
            <a:r>
              <a:rPr lang="en-US" baseline="0" dirty="0" err="1"/>
              <a:t>vuelven</a:t>
            </a:r>
            <a:r>
              <a:rPr lang="en-US" baseline="0" dirty="0"/>
              <a:t> a </a:t>
            </a:r>
            <a:r>
              <a:rPr lang="en-US" baseline="0" dirty="0" err="1"/>
              <a:t>casar</a:t>
            </a:r>
            <a:r>
              <a:rPr lang="en-US" baseline="0" dirty="0"/>
              <a:t>  (</a:t>
            </a:r>
            <a:r>
              <a:rPr lang="en-US" baseline="0" dirty="0" err="1"/>
              <a:t>mujeres</a:t>
            </a:r>
            <a:r>
              <a:rPr lang="en-US" baseline="0" dirty="0"/>
              <a:t> 80% de los </a:t>
            </a:r>
            <a:r>
              <a:rPr lang="en-US" baseline="0" dirty="0" err="1"/>
              <a:t>que</a:t>
            </a:r>
            <a:r>
              <a:rPr lang="en-US" baseline="0" dirty="0"/>
              <a:t> son </a:t>
            </a:r>
            <a:r>
              <a:rPr lang="en-US" baseline="0" dirty="0" err="1"/>
              <a:t>jefes</a:t>
            </a:r>
            <a:r>
              <a:rPr lang="en-US" baseline="0" dirty="0"/>
              <a:t> sin </a:t>
            </a:r>
            <a:r>
              <a:rPr lang="en-US" baseline="0" dirty="0" err="1"/>
              <a:t>pareja</a:t>
            </a:r>
            <a:r>
              <a:rPr lang="en-US" baseline="0" dirty="0"/>
              <a:t>)</a:t>
            </a:r>
            <a:r>
              <a:rPr lang="en-US" dirty="0"/>
              <a:t>  </a:t>
            </a:r>
          </a:p>
          <a:p>
            <a:r>
              <a:rPr lang="en-US" dirty="0"/>
              <a:t> 2) entre hombres </a:t>
            </a:r>
            <a:r>
              <a:rPr lang="en-US" dirty="0" err="1"/>
              <a:t>separados</a:t>
            </a:r>
            <a:r>
              <a:rPr lang="en-US" dirty="0"/>
              <a:t> y </a:t>
            </a:r>
            <a:r>
              <a:rPr lang="en-US" dirty="0" err="1"/>
              <a:t>mujeres</a:t>
            </a:r>
            <a:r>
              <a:rPr lang="en-US" dirty="0"/>
              <a:t>  (</a:t>
            </a:r>
            <a:r>
              <a:rPr lang="en-US" dirty="0" err="1"/>
              <a:t>casi</a:t>
            </a:r>
            <a:r>
              <a:rPr lang="en-US" dirty="0"/>
              <a:t> el </a:t>
            </a:r>
            <a:r>
              <a:rPr lang="en-US" dirty="0" err="1"/>
              <a:t>doble</a:t>
            </a:r>
            <a:r>
              <a:rPr lang="en-US" dirty="0"/>
              <a:t>)</a:t>
            </a:r>
          </a:p>
          <a:p>
            <a:r>
              <a:rPr lang="en-US" dirty="0"/>
              <a:t>   3) entre </a:t>
            </a:r>
            <a:r>
              <a:rPr lang="en-US" dirty="0" err="1"/>
              <a:t>viudos</a:t>
            </a:r>
            <a:r>
              <a:rPr lang="en-US" dirty="0"/>
              <a:t> y </a:t>
            </a:r>
            <a:r>
              <a:rPr lang="en-US" dirty="0" err="1"/>
              <a:t>viudas</a:t>
            </a:r>
            <a:endParaRPr lang="en-US" dirty="0"/>
          </a:p>
          <a:p>
            <a:r>
              <a:rPr lang="en-US" dirty="0"/>
              <a:t>   4) </a:t>
            </a:r>
            <a:r>
              <a:rPr lang="en-US" dirty="0" err="1"/>
              <a:t>divorciados</a:t>
            </a:r>
            <a:r>
              <a:rPr lang="en-US" dirty="0"/>
              <a:t>, n </a:t>
            </a:r>
            <a:r>
              <a:rPr lang="en-US" dirty="0" err="1"/>
              <a:t>muy</a:t>
            </a:r>
            <a:r>
              <a:rPr lang="en-US" baseline="0" dirty="0"/>
              <a:t> </a:t>
            </a:r>
            <a:r>
              <a:rPr lang="en-US" baseline="0" dirty="0" err="1"/>
              <a:t>pequeno</a:t>
            </a:r>
            <a:r>
              <a:rPr lang="en-US" baseline="0" dirty="0"/>
              <a:t>, </a:t>
            </a:r>
            <a:r>
              <a:rPr lang="en-US" baseline="0" dirty="0" err="1"/>
              <a:t>esos</a:t>
            </a:r>
            <a:r>
              <a:rPr lang="en-US" baseline="0" dirty="0"/>
              <a:t> 12 hombres </a:t>
            </a:r>
            <a:r>
              <a:rPr lang="en-US" baseline="0" dirty="0" err="1"/>
              <a:t>estan</a:t>
            </a:r>
            <a:r>
              <a:rPr lang="en-US" baseline="0" dirty="0"/>
              <a:t> </a:t>
            </a:r>
            <a:r>
              <a:rPr lang="en-US" baseline="0" dirty="0" err="1"/>
              <a:t>muy</a:t>
            </a:r>
            <a:r>
              <a:rPr lang="en-US" baseline="0" dirty="0"/>
              <a:t> </a:t>
            </a:r>
            <a:r>
              <a:rPr lang="en-US" baseline="0" dirty="0" err="1"/>
              <a:t>bien</a:t>
            </a:r>
            <a:r>
              <a:rPr lang="en-US" baseline="0" dirty="0"/>
              <a:t> en </a:t>
            </a:r>
            <a:r>
              <a:rPr lang="en-US" baseline="0" dirty="0" err="1"/>
              <a:t>comparacion</a:t>
            </a:r>
            <a:r>
              <a:rPr lang="en-US" baseline="0" dirty="0"/>
              <a:t> con </a:t>
            </a:r>
            <a:r>
              <a:rPr lang="en-US" baseline="0" dirty="0" err="1"/>
              <a:t>las</a:t>
            </a:r>
            <a:r>
              <a:rPr lang="en-US" baseline="0" dirty="0"/>
              <a:t> 79 </a:t>
            </a:r>
            <a:r>
              <a:rPr lang="en-US" baseline="0" dirty="0" err="1"/>
              <a:t>mujeres</a:t>
            </a:r>
            <a:endParaRPr lang="en-US" baseline="0" dirty="0"/>
          </a:p>
          <a:p>
            <a:r>
              <a:rPr lang="en-US" baseline="0" dirty="0"/>
              <a:t>    5) </a:t>
            </a:r>
            <a:r>
              <a:rPr lang="en-US" baseline="0" dirty="0" err="1"/>
              <a:t>interesante</a:t>
            </a:r>
            <a:r>
              <a:rPr lang="en-US" baseline="0" dirty="0"/>
              <a:t>, entre </a:t>
            </a:r>
            <a:r>
              <a:rPr lang="en-US" baseline="0" dirty="0" err="1"/>
              <a:t>solteros</a:t>
            </a:r>
            <a:r>
              <a:rPr lang="en-US" baseline="0" dirty="0"/>
              <a:t> no hay </a:t>
            </a:r>
            <a:r>
              <a:rPr lang="en-US" baseline="0" dirty="0" err="1"/>
              <a:t>diferencia</a:t>
            </a:r>
            <a:r>
              <a:rPr lang="en-US" baseline="0" dirty="0"/>
              <a:t> </a:t>
            </a:r>
            <a:r>
              <a:rPr lang="en-US" baseline="0" dirty="0" err="1"/>
              <a:t>estadisticamente</a:t>
            </a:r>
            <a:r>
              <a:rPr lang="en-US" baseline="0" dirty="0"/>
              <a:t> </a:t>
            </a:r>
            <a:r>
              <a:rPr lang="en-US" baseline="0" dirty="0" err="1"/>
              <a:t>significativa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803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720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771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3351D-DC43-47DA-A27F-ED670EEE6A3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99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2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BE5E-8B13-484D-B415-BF8CF49D6EC5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50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85001" indent="-301923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207694" indent="-24153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90771" indent="-24153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173849" indent="-241539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656926" indent="-2415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140004" indent="-2415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623081" indent="-2415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106159" indent="-241539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AA12E0D9-FCF1-4BBB-A7FD-603BADBFF5FC}" type="slidenum">
              <a:rPr lang="en-US" altLang="en-US">
                <a:latin typeface="Calibri" panose="020F0502020204030204" pitchFamily="34" charset="0"/>
              </a:rPr>
              <a:pPr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830449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C" dirty="0"/>
          </a:p>
          <a:p>
            <a:endParaRPr lang="es-ES" altLang="es-EC" dirty="0"/>
          </a:p>
          <a:p>
            <a:r>
              <a:rPr lang="es-ES" altLang="es-EC" dirty="0" err="1"/>
              <a:t>Proposicion</a:t>
            </a:r>
            <a:r>
              <a:rPr lang="es-ES" altLang="es-EC" dirty="0"/>
              <a:t>:  mas fuerte sea la </a:t>
            </a:r>
            <a:r>
              <a:rPr lang="es-ES" altLang="es-EC" dirty="0" err="1"/>
              <a:t>posicion</a:t>
            </a:r>
            <a:r>
              <a:rPr lang="es-ES" altLang="es-EC" dirty="0"/>
              <a:t> de retirada, mas poder de </a:t>
            </a:r>
            <a:r>
              <a:rPr lang="es-ES" altLang="es-EC" dirty="0" err="1"/>
              <a:t>negociacion</a:t>
            </a:r>
            <a:r>
              <a:rPr lang="es-ES" altLang="es-EC" dirty="0"/>
              <a:t> dentro del hogar.</a:t>
            </a:r>
          </a:p>
          <a:p>
            <a:r>
              <a:rPr lang="es-ES" altLang="es-EC" dirty="0"/>
              <a:t>Poder de </a:t>
            </a:r>
            <a:r>
              <a:rPr lang="es-ES" altLang="es-EC" dirty="0" err="1"/>
              <a:t>negociacion</a:t>
            </a:r>
            <a:r>
              <a:rPr lang="es-ES" altLang="es-EC" dirty="0"/>
              <a:t>:  enfoque de las 2 siguientes conferencias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1pPr>
            <a:lvl2pPr eaLnBrk="0" hangingPunct="0"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2pPr>
            <a:lvl3pPr eaLnBrk="0" hangingPunct="0"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3pPr>
            <a:lvl4pPr eaLnBrk="0" hangingPunct="0"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4pPr>
            <a:lvl5pPr eaLnBrk="0" hangingPunct="0"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5pPr>
            <a:lvl6pPr marL="2656926" indent="-241539" defTabSz="47469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6pPr>
            <a:lvl7pPr marL="3140004" indent="-241539" defTabSz="47469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7pPr>
            <a:lvl8pPr marL="3623081" indent="-241539" defTabSz="47469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8pPr>
            <a:lvl9pPr marL="4106159" indent="-241539" defTabSz="47469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66155" algn="l"/>
                <a:tab pos="1932310" algn="l"/>
                <a:tab pos="2898465" algn="l"/>
                <a:tab pos="3864620" algn="l"/>
                <a:tab pos="4830775" algn="l"/>
                <a:tab pos="5796930" algn="l"/>
                <a:tab pos="6763085" algn="l"/>
                <a:tab pos="7729240" algn="l"/>
                <a:tab pos="8695395" algn="l"/>
                <a:tab pos="9661550" algn="l"/>
                <a:tab pos="10627705" algn="l"/>
              </a:tabLst>
              <a:defRPr>
                <a:solidFill>
                  <a:schemeClr val="bg1"/>
                </a:solidFill>
                <a:latin typeface="Calibri" pitchFamily="32" charset="0"/>
                <a:ea typeface="MS Gothic" charset="-128"/>
              </a:defRPr>
            </a:lvl9pPr>
          </a:lstStyle>
          <a:p>
            <a:pPr eaLnBrk="1" hangingPunct="1"/>
            <a:fld id="{2E670A6F-EC9A-4CE6-B1C0-9C3AC581E9F0}" type="slidenum">
              <a:rPr lang="en-US" altLang="es-EC" smtClean="0">
                <a:solidFill>
                  <a:srgbClr val="000000"/>
                </a:solidFill>
              </a:rPr>
              <a:pPr eaLnBrk="1" hangingPunct="1"/>
              <a:t>7</a:t>
            </a:fld>
            <a:endParaRPr lang="en-US" altLang="es-EC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834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altLang="en-US">
              <a:latin typeface="Times New Roman" panose="02020603050405020304" pitchFamily="18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1pPr>
            <a:lvl2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2pPr>
            <a:lvl3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3pPr>
            <a:lvl4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4pPr>
            <a:lvl5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5pPr>
            <a:lvl6pPr marL="2583249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6pPr>
            <a:lvl7pPr marL="3052930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7pPr>
            <a:lvl8pPr marL="3522612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8pPr>
            <a:lvl9pPr marL="3992293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/>
            <a:fld id="{3AC68D80-5FCB-43CD-846D-A0C621B38D74}" type="slidenum"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pPr eaLnBrk="1" hangingPunct="1"/>
              <a:t>8</a:t>
            </a:fld>
            <a:endParaRPr lang="en-US" altLang="en-US">
              <a:solidFill>
                <a:srgbClr val="000000"/>
              </a:solidFill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7312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segunda</a:t>
            </a:r>
            <a:r>
              <a:rPr lang="en-US" dirty="0"/>
              <a:t> </a:t>
            </a:r>
            <a:r>
              <a:rPr lang="en-US" dirty="0" err="1"/>
              <a:t>medida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la que 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comparar</a:t>
            </a:r>
            <a:r>
              <a:rPr lang="en-US" dirty="0"/>
              <a:t> con la </a:t>
            </a:r>
            <a:r>
              <a:rPr lang="en-US" dirty="0" err="1"/>
              <a:t>distribucion</a:t>
            </a:r>
            <a:r>
              <a:rPr lang="en-US" dirty="0"/>
              <a:t> por </a:t>
            </a:r>
            <a:r>
              <a:rPr lang="en-US" dirty="0" err="1"/>
              <a:t>jefatura</a:t>
            </a:r>
            <a:r>
              <a:rPr lang="en-US" dirty="0"/>
              <a:t> de </a:t>
            </a:r>
            <a:r>
              <a:rPr lang="en-US" dirty="0" err="1"/>
              <a:t>hogar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7F373-8DB4-4AC7-8C5A-01DE2172FD97}" type="slidenum">
              <a:rPr lang="es-EC" smtClean="0"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53528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1pPr>
            <a:lvl2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2pPr>
            <a:lvl3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3pPr>
            <a:lvl4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4pPr>
            <a:lvl5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5pPr>
            <a:lvl6pPr marL="2583249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6pPr>
            <a:lvl7pPr marL="3052930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7pPr>
            <a:lvl8pPr marL="3522612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8pPr>
            <a:lvl9pPr marL="3992293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/>
            <a:fld id="{48E75E7F-8951-4145-A312-3D15F2DA9302}" type="slidenum"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pPr eaLnBrk="1" hangingPunct="1"/>
              <a:t>10</a:t>
            </a:fld>
            <a:endParaRPr lang="en-US" altLang="en-US">
              <a:solidFill>
                <a:srgbClr val="000000"/>
              </a:solidFill>
              <a:ea typeface="Arial Unicode MS" panose="020B0604020202020204" pitchFamily="34" charset="-128"/>
            </a:endParaRPr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57238"/>
            <a:ext cx="5046663" cy="3784600"/>
          </a:xfrm>
          <a:solidFill>
            <a:srgbClr val="FFFFFF"/>
          </a:solidFill>
          <a:ln/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4602" y="4793700"/>
            <a:ext cx="5561730" cy="464577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dirty="0">
                <a:latin typeface="Times New Roman" panose="02020603050405020304" pitchFamily="18" charset="0"/>
              </a:rPr>
              <a:t>10 </a:t>
            </a:r>
            <a:r>
              <a:rPr lang="en-US" altLang="en-US" dirty="0" err="1">
                <a:latin typeface="Times New Roman" panose="02020603050405020304" pitchFamily="18" charset="0"/>
              </a:rPr>
              <a:t>paises</a:t>
            </a:r>
            <a:r>
              <a:rPr lang="en-US" altLang="en-US" dirty="0">
                <a:latin typeface="Times New Roman" panose="02020603050405020304" pitchFamily="18" charset="0"/>
              </a:rPr>
              <a:t>, Mas </a:t>
            </a:r>
            <a:r>
              <a:rPr lang="en-US" altLang="en-US" dirty="0" err="1">
                <a:latin typeface="Times New Roman" panose="02020603050405020304" pitchFamily="18" charset="0"/>
              </a:rPr>
              <a:t>informacion</a:t>
            </a:r>
            <a:r>
              <a:rPr lang="en-US" altLang="en-US" dirty="0">
                <a:latin typeface="Times New Roman" panose="02020603050405020304" pitchFamily="18" charset="0"/>
              </a:rPr>
              <a:t> sobre </a:t>
            </a:r>
            <a:r>
              <a:rPr lang="en-US" altLang="en-US" dirty="0" err="1">
                <a:latin typeface="Times New Roman" panose="02020603050405020304" pitchFamily="18" charset="0"/>
              </a:rPr>
              <a:t>vivienda</a:t>
            </a:r>
            <a:r>
              <a:rPr lang="en-US" altLang="en-US" dirty="0">
                <a:latin typeface="Times New Roman" panose="02020603050405020304" pitchFamily="18" charset="0"/>
              </a:rPr>
              <a:t> que sobre </a:t>
            </a:r>
            <a:r>
              <a:rPr lang="en-US" altLang="en-US" dirty="0" err="1">
                <a:latin typeface="Times New Roman" panose="02020603050405020304" pitchFamily="18" charset="0"/>
              </a:rPr>
              <a:t>cualquier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otro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activo</a:t>
            </a:r>
            <a:r>
              <a:rPr lang="en-US" altLang="en-US" dirty="0">
                <a:latin typeface="Times New Roman" panose="02020603050405020304" pitchFamily="18" charset="0"/>
              </a:rPr>
              <a:t>  (manana </a:t>
            </a:r>
            <a:r>
              <a:rPr lang="en-US" altLang="en-US" dirty="0" err="1">
                <a:latin typeface="Times New Roman" panose="02020603050405020304" pitchFamily="18" charset="0"/>
              </a:rPr>
              <a:t>vamos</a:t>
            </a:r>
            <a:r>
              <a:rPr lang="en-US" altLang="en-US" dirty="0">
                <a:latin typeface="Times New Roman" panose="02020603050405020304" pitchFamily="18" charset="0"/>
              </a:rPr>
              <a:t> a </a:t>
            </a:r>
            <a:r>
              <a:rPr lang="en-US" altLang="en-US" dirty="0" err="1">
                <a:latin typeface="Times New Roman" panose="02020603050405020304" pitchFamily="18" charset="0"/>
              </a:rPr>
              <a:t>mirar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tierra</a:t>
            </a:r>
            <a:r>
              <a:rPr lang="en-US" altLang="en-US" dirty="0">
                <a:latin typeface="Times New Roman" panose="02020603050405020304" pitchFamily="18" charset="0"/>
              </a:rPr>
              <a:t>)</a:t>
            </a:r>
          </a:p>
          <a:p>
            <a:r>
              <a:rPr lang="en-US" altLang="en-US" dirty="0" err="1">
                <a:latin typeface="Times New Roman" panose="02020603050405020304" pitchFamily="18" charset="0"/>
              </a:rPr>
              <a:t>Rango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bastante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amplio</a:t>
            </a:r>
            <a:r>
              <a:rPr lang="en-US" altLang="en-US" dirty="0">
                <a:latin typeface="Times New Roman" panose="02020603050405020304" pitchFamily="18" charset="0"/>
              </a:rPr>
              <a:t>;  de solo el 27% en Guatemala a la </a:t>
            </a:r>
            <a:r>
              <a:rPr lang="en-US" altLang="en-US" dirty="0" err="1">
                <a:latin typeface="Times New Roman" panose="02020603050405020304" pitchFamily="18" charset="0"/>
              </a:rPr>
              <a:t>igualdad</a:t>
            </a:r>
            <a:r>
              <a:rPr lang="en-US" altLang="en-US" dirty="0">
                <a:latin typeface="Times New Roman" panose="02020603050405020304" pitchFamily="18" charset="0"/>
              </a:rPr>
              <a:t> en Panama y Nicaragua</a:t>
            </a:r>
          </a:p>
          <a:p>
            <a:r>
              <a:rPr lang="en-US" altLang="en-US" dirty="0" err="1">
                <a:latin typeface="Times New Roman" panose="02020603050405020304" pitchFamily="18" charset="0"/>
              </a:rPr>
              <a:t>Informacion</a:t>
            </a:r>
            <a:r>
              <a:rPr lang="en-US" altLang="en-US" dirty="0">
                <a:latin typeface="Times New Roman" panose="02020603050405020304" pitchFamily="18" charset="0"/>
              </a:rPr>
              <a:t> no </a:t>
            </a:r>
            <a:r>
              <a:rPr lang="en-US" altLang="en-US" dirty="0" err="1">
                <a:latin typeface="Times New Roman" panose="02020603050405020304" pitchFamily="18" charset="0"/>
              </a:rPr>
              <a:t>es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estrictamente</a:t>
            </a:r>
            <a:r>
              <a:rPr lang="en-US" altLang="en-US" dirty="0">
                <a:latin typeface="Times New Roman" panose="02020603050405020304" pitchFamily="18" charset="0"/>
              </a:rPr>
              <a:t> comparable:  </a:t>
            </a:r>
            <a:r>
              <a:rPr lang="en-US" altLang="en-US" dirty="0" err="1">
                <a:latin typeface="Times New Roman" panose="02020603050405020304" pitchFamily="18" charset="0"/>
              </a:rPr>
              <a:t>algunas</a:t>
            </a:r>
            <a:r>
              <a:rPr lang="en-US" altLang="en-US" baseline="0" dirty="0">
                <a:latin typeface="Times New Roman" panose="02020603050405020304" pitchFamily="18" charset="0"/>
              </a:rPr>
              <a:t>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encuestas</a:t>
            </a:r>
            <a:r>
              <a:rPr lang="en-US" altLang="en-US" baseline="0" dirty="0">
                <a:latin typeface="Times New Roman" panose="02020603050405020304" pitchFamily="18" charset="0"/>
              </a:rPr>
              <a:t>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solamente</a:t>
            </a:r>
            <a:r>
              <a:rPr lang="en-US" altLang="en-US" baseline="0" dirty="0">
                <a:latin typeface="Times New Roman" panose="02020603050405020304" pitchFamily="18" charset="0"/>
              </a:rPr>
              <a:t>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preguntan</a:t>
            </a:r>
            <a:r>
              <a:rPr lang="en-US" altLang="en-US" baseline="0" dirty="0">
                <a:latin typeface="Times New Roman" panose="02020603050405020304" pitchFamily="18" charset="0"/>
              </a:rPr>
              <a:t> sobre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quien</a:t>
            </a:r>
            <a:r>
              <a:rPr lang="en-US" altLang="en-US" baseline="0" dirty="0">
                <a:latin typeface="Times New Roman" panose="02020603050405020304" pitchFamily="18" charset="0"/>
              </a:rPr>
              <a:t>/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quienes</a:t>
            </a:r>
            <a:r>
              <a:rPr lang="en-US" altLang="en-US" baseline="0" dirty="0">
                <a:latin typeface="Times New Roman" panose="02020603050405020304" pitchFamily="18" charset="0"/>
              </a:rPr>
              <a:t> son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propietarios</a:t>
            </a:r>
            <a:r>
              <a:rPr lang="en-US" altLang="en-US" baseline="0" dirty="0">
                <a:latin typeface="Times New Roman" panose="02020603050405020304" pitchFamily="18" charset="0"/>
              </a:rPr>
              <a:t> para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viviendas</a:t>
            </a:r>
            <a:r>
              <a:rPr lang="en-US" altLang="en-US" baseline="0" dirty="0">
                <a:latin typeface="Times New Roman" panose="02020603050405020304" pitchFamily="18" charset="0"/>
              </a:rPr>
              <a:t> con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documentos</a:t>
            </a:r>
            <a:r>
              <a:rPr lang="en-US" altLang="en-US" baseline="0" dirty="0">
                <a:latin typeface="Times New Roman" panose="02020603050405020304" pitchFamily="18" charset="0"/>
              </a:rPr>
              <a:t>; 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otros</a:t>
            </a:r>
            <a:r>
              <a:rPr lang="en-US" altLang="en-US" baseline="0" dirty="0">
                <a:latin typeface="Times New Roman" panose="02020603050405020304" pitchFamily="18" charset="0"/>
              </a:rPr>
              <a:t> a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todos</a:t>
            </a:r>
            <a:endParaRPr lang="en-US" altLang="en-US" baseline="0" dirty="0">
              <a:latin typeface="Times New Roman" panose="02020603050405020304" pitchFamily="18" charset="0"/>
            </a:endParaRPr>
          </a:p>
          <a:p>
            <a:r>
              <a:rPr lang="en-US" altLang="en-US" baseline="0" dirty="0">
                <a:latin typeface="Times New Roman" panose="02020603050405020304" pitchFamily="18" charset="0"/>
              </a:rPr>
              <a:t>    - no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sabemos</a:t>
            </a:r>
            <a:r>
              <a:rPr lang="en-US" altLang="en-US" baseline="0" dirty="0">
                <a:latin typeface="Times New Roman" panose="02020603050405020304" pitchFamily="18" charset="0"/>
              </a:rPr>
              <a:t>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direccion</a:t>
            </a:r>
            <a:r>
              <a:rPr lang="en-US" altLang="en-US" baseline="0" dirty="0">
                <a:latin typeface="Times New Roman" panose="02020603050405020304" pitchFamily="18" charset="0"/>
              </a:rPr>
              <a:t> del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sesgo</a:t>
            </a:r>
            <a:r>
              <a:rPr lang="en-US" altLang="en-US" baseline="0" dirty="0">
                <a:latin typeface="Times New Roman" panose="02020603050405020304" pitchFamily="18" charset="0"/>
              </a:rPr>
              <a:t>: 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si</a:t>
            </a:r>
            <a:r>
              <a:rPr lang="en-US" altLang="en-US" baseline="0" dirty="0">
                <a:latin typeface="Times New Roman" panose="02020603050405020304" pitchFamily="18" charset="0"/>
              </a:rPr>
              <a:t> mujeres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tienden</a:t>
            </a:r>
            <a:r>
              <a:rPr lang="en-US" altLang="en-US" baseline="0" dirty="0">
                <a:latin typeface="Times New Roman" panose="02020603050405020304" pitchFamily="18" charset="0"/>
              </a:rPr>
              <a:t> a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tener</a:t>
            </a:r>
            <a:r>
              <a:rPr lang="en-US" altLang="en-US" baseline="0" dirty="0">
                <a:latin typeface="Times New Roman" panose="02020603050405020304" pitchFamily="18" charset="0"/>
              </a:rPr>
              <a:t>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documentacion</a:t>
            </a:r>
            <a:r>
              <a:rPr lang="en-US" altLang="en-US" baseline="0" dirty="0">
                <a:latin typeface="Times New Roman" panose="02020603050405020304" pitchFamily="18" charset="0"/>
              </a:rPr>
              <a:t> o no  (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puede</a:t>
            </a:r>
            <a:r>
              <a:rPr lang="en-US" altLang="en-US" baseline="0" dirty="0">
                <a:latin typeface="Times New Roman" panose="02020603050405020304" pitchFamily="18" charset="0"/>
              </a:rPr>
              <a:t>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ser</a:t>
            </a:r>
            <a:r>
              <a:rPr lang="en-US" altLang="en-US" baseline="0" dirty="0">
                <a:latin typeface="Times New Roman" panose="02020603050405020304" pitchFamily="18" charset="0"/>
              </a:rPr>
              <a:t> Fuente de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subestimacion</a:t>
            </a:r>
            <a:r>
              <a:rPr lang="en-US" altLang="en-US" baseline="0" dirty="0">
                <a:latin typeface="Times New Roman" panose="02020603050405020304" pitchFamily="18" charset="0"/>
              </a:rPr>
              <a:t>)</a:t>
            </a:r>
          </a:p>
          <a:p>
            <a:r>
              <a:rPr lang="en-US" altLang="en-US" baseline="0" dirty="0">
                <a:latin typeface="Times New Roman" panose="02020603050405020304" pitchFamily="18" charset="0"/>
              </a:rPr>
              <a:t>No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siempre</a:t>
            </a:r>
            <a:r>
              <a:rPr lang="en-US" altLang="en-US" baseline="0" dirty="0">
                <a:latin typeface="Times New Roman" panose="02020603050405020304" pitchFamily="18" charset="0"/>
              </a:rPr>
              <a:t> se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toma</a:t>
            </a:r>
            <a:r>
              <a:rPr lang="en-US" altLang="en-US" baseline="0" dirty="0">
                <a:latin typeface="Times New Roman" panose="02020603050405020304" pitchFamily="18" charset="0"/>
              </a:rPr>
              <a:t> en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cuenta</a:t>
            </a:r>
            <a:r>
              <a:rPr lang="en-US" altLang="en-US" baseline="0" dirty="0">
                <a:latin typeface="Times New Roman" panose="02020603050405020304" pitchFamily="18" charset="0"/>
              </a:rPr>
              <a:t> que la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vivienda</a:t>
            </a:r>
            <a:r>
              <a:rPr lang="en-US" altLang="en-US" baseline="0" dirty="0">
                <a:latin typeface="Times New Roman" panose="02020603050405020304" pitchFamily="18" charset="0"/>
              </a:rPr>
              <a:t>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puede</a:t>
            </a:r>
            <a:r>
              <a:rPr lang="en-US" altLang="en-US" baseline="0" dirty="0">
                <a:latin typeface="Times New Roman" panose="02020603050405020304" pitchFamily="18" charset="0"/>
              </a:rPr>
              <a:t>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estar</a:t>
            </a:r>
            <a:r>
              <a:rPr lang="en-US" altLang="en-US" baseline="0" dirty="0">
                <a:latin typeface="Times New Roman" panose="02020603050405020304" pitchFamily="18" charset="0"/>
              </a:rPr>
              <a:t> a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nombre</a:t>
            </a:r>
            <a:r>
              <a:rPr lang="en-US" altLang="en-US" baseline="0" dirty="0">
                <a:latin typeface="Times New Roman" panose="02020603050405020304" pitchFamily="18" charset="0"/>
              </a:rPr>
              <a:t> de la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pareja</a:t>
            </a:r>
            <a:r>
              <a:rPr lang="en-US" altLang="en-US" baseline="0" dirty="0">
                <a:latin typeface="Times New Roman" panose="02020603050405020304" pitchFamily="18" charset="0"/>
              </a:rPr>
              <a:t> o </a:t>
            </a:r>
            <a:r>
              <a:rPr lang="en-US" altLang="en-US" baseline="0" dirty="0" err="1">
                <a:latin typeface="Times New Roman" panose="02020603050405020304" pitchFamily="18" charset="0"/>
              </a:rPr>
              <a:t>varias</a:t>
            </a:r>
            <a:r>
              <a:rPr lang="en-US" altLang="en-US" baseline="0" dirty="0">
                <a:latin typeface="Times New Roman" panose="02020603050405020304" pitchFamily="18" charset="0"/>
              </a:rPr>
              <a:t> personas:  El Salvador (solo 1 persona)</a:t>
            </a:r>
            <a:endParaRPr lang="en-US" altLang="en-US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976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Podemos</a:t>
            </a:r>
            <a:r>
              <a:rPr lang="en-US" baseline="0" dirty="0"/>
              <a:t> </a:t>
            </a:r>
            <a:r>
              <a:rPr lang="en-US" baseline="0" dirty="0" err="1"/>
              <a:t>ver</a:t>
            </a:r>
            <a:r>
              <a:rPr lang="en-US" baseline="0" dirty="0"/>
              <a:t> </a:t>
            </a:r>
            <a:r>
              <a:rPr lang="en-US" baseline="0" dirty="0" err="1"/>
              <a:t>cambios</a:t>
            </a:r>
            <a:r>
              <a:rPr lang="en-US" baseline="0" dirty="0"/>
              <a:t> para </a:t>
            </a:r>
            <a:r>
              <a:rPr lang="en-US" baseline="0" dirty="0" err="1"/>
              <a:t>solamente</a:t>
            </a:r>
            <a:r>
              <a:rPr lang="en-US" baseline="0" dirty="0"/>
              <a:t> 5 </a:t>
            </a:r>
            <a:r>
              <a:rPr lang="en-US" baseline="0" dirty="0" err="1"/>
              <a:t>paises</a:t>
            </a:r>
            <a:r>
              <a:rPr lang="en-US" baseline="0" dirty="0"/>
              <a:t>:  % </a:t>
            </a:r>
            <a:r>
              <a:rPr lang="en-US" baseline="0" dirty="0" err="1"/>
              <a:t>incremento</a:t>
            </a:r>
            <a:r>
              <a:rPr lang="en-US" baseline="0" dirty="0"/>
              <a:t> en Chile, El Salvador, Mexico;  </a:t>
            </a:r>
            <a:r>
              <a:rPr lang="en-US" baseline="0" dirty="0" err="1"/>
              <a:t>cayo</a:t>
            </a:r>
            <a:r>
              <a:rPr lang="en-US" baseline="0" dirty="0"/>
              <a:t> en Panama; Ecuador </a:t>
            </a:r>
            <a:r>
              <a:rPr lang="en-US" baseline="0" dirty="0" err="1"/>
              <a:t>igual</a:t>
            </a:r>
            <a:endParaRPr lang="en-US" baseline="0" dirty="0"/>
          </a:p>
          <a:p>
            <a:r>
              <a:rPr lang="en-US" baseline="0" dirty="0"/>
              <a:t>   - </a:t>
            </a:r>
            <a:r>
              <a:rPr lang="en-US" baseline="0" dirty="0" err="1"/>
              <a:t>curioso</a:t>
            </a:r>
            <a:r>
              <a:rPr lang="en-US" baseline="0" dirty="0"/>
              <a:t> de El Salvador:  </a:t>
            </a:r>
            <a:r>
              <a:rPr lang="en-US" baseline="0" dirty="0" err="1"/>
              <a:t>incremento</a:t>
            </a:r>
            <a:r>
              <a:rPr lang="en-US" baseline="0" dirty="0"/>
              <a:t> </a:t>
            </a:r>
            <a:r>
              <a:rPr lang="en-US" baseline="0" dirty="0" err="1"/>
              <a:t>aunque</a:t>
            </a:r>
            <a:r>
              <a:rPr lang="en-US" baseline="0" dirty="0"/>
              <a:t> se </a:t>
            </a:r>
            <a:r>
              <a:rPr lang="en-US" baseline="0" dirty="0" err="1"/>
              <a:t>cambio</a:t>
            </a:r>
            <a:r>
              <a:rPr lang="en-US" baseline="0" dirty="0"/>
              <a:t> forma de </a:t>
            </a:r>
            <a:r>
              <a:rPr lang="en-US" baseline="0" dirty="0" err="1"/>
              <a:t>hacer</a:t>
            </a:r>
            <a:r>
              <a:rPr lang="en-US" baseline="0" dirty="0"/>
              <a:t> la </a:t>
            </a:r>
            <a:r>
              <a:rPr lang="en-US" baseline="0" dirty="0" err="1"/>
              <a:t>pregunta</a:t>
            </a:r>
            <a:r>
              <a:rPr lang="en-US" baseline="0" dirty="0"/>
              <a:t>, en 2017, </a:t>
            </a:r>
            <a:r>
              <a:rPr lang="en-US" baseline="0" dirty="0" err="1"/>
              <a:t>solamente</a:t>
            </a:r>
            <a:r>
              <a:rPr lang="en-US" baseline="0" dirty="0"/>
              <a:t> a los que </a:t>
            </a:r>
            <a:r>
              <a:rPr lang="en-US" baseline="0" dirty="0" err="1"/>
              <a:t>tenian</a:t>
            </a:r>
            <a:r>
              <a:rPr lang="en-US" baseline="0" dirty="0"/>
              <a:t> un document</a:t>
            </a:r>
          </a:p>
          <a:p>
            <a:r>
              <a:rPr lang="en-US" baseline="0" dirty="0"/>
              <a:t>   -  El Salvador no </a:t>
            </a:r>
            <a:r>
              <a:rPr lang="en-US" baseline="0" dirty="0" err="1"/>
              <a:t>pregunta</a:t>
            </a:r>
            <a:r>
              <a:rPr lang="en-US" baseline="0" dirty="0"/>
              <a:t> sobre </a:t>
            </a:r>
            <a:r>
              <a:rPr lang="en-US" baseline="0" dirty="0" err="1"/>
              <a:t>propietarios</a:t>
            </a:r>
            <a:r>
              <a:rPr lang="en-US" baseline="0" dirty="0"/>
              <a:t> </a:t>
            </a:r>
            <a:r>
              <a:rPr lang="en-US" baseline="0" dirty="0" err="1"/>
              <a:t>conjunto</a:t>
            </a:r>
            <a:r>
              <a:rPr lang="en-US" baseline="0" dirty="0"/>
              <a:t>; </a:t>
            </a:r>
            <a:r>
              <a:rPr lang="en-US" baseline="0" dirty="0" err="1"/>
              <a:t>otra</a:t>
            </a:r>
            <a:r>
              <a:rPr lang="en-US" baseline="0" dirty="0"/>
              <a:t> forma de </a:t>
            </a:r>
            <a:r>
              <a:rPr lang="en-US" baseline="0" dirty="0" err="1"/>
              <a:t>subestimar</a:t>
            </a:r>
            <a:r>
              <a:rPr lang="en-US" baseline="0" dirty="0"/>
              <a:t> </a:t>
            </a:r>
            <a:r>
              <a:rPr lang="en-US" baseline="0" dirty="0" err="1"/>
              <a:t>participacion</a:t>
            </a:r>
            <a:r>
              <a:rPr lang="en-US" baseline="0" dirty="0"/>
              <a:t> de la Mujer</a:t>
            </a:r>
          </a:p>
          <a:p>
            <a:r>
              <a:rPr lang="en-US" baseline="0" dirty="0"/>
              <a:t>Para Colombia, </a:t>
            </a:r>
            <a:r>
              <a:rPr lang="en-US" baseline="0" dirty="0" err="1"/>
              <a:t>finalmente</a:t>
            </a:r>
            <a:r>
              <a:rPr lang="en-US" baseline="0" dirty="0"/>
              <a:t> hay </a:t>
            </a:r>
            <a:r>
              <a:rPr lang="en-US" baseline="0" dirty="0" err="1"/>
              <a:t>informacion</a:t>
            </a:r>
            <a:r>
              <a:rPr lang="en-US" baseline="0" dirty="0"/>
              <a:t> del ENCV para 2017</a:t>
            </a:r>
          </a:p>
          <a:p>
            <a:r>
              <a:rPr lang="en-US" baseline="0" dirty="0"/>
              <a:t>   - </a:t>
            </a:r>
            <a:r>
              <a:rPr lang="en-US" baseline="0" dirty="0" err="1"/>
              <a:t>mismo</a:t>
            </a:r>
            <a:r>
              <a:rPr lang="en-US" baseline="0" dirty="0"/>
              <a:t> </a:t>
            </a:r>
            <a:r>
              <a:rPr lang="en-US" baseline="0" dirty="0" err="1"/>
              <a:t>problema</a:t>
            </a:r>
            <a:r>
              <a:rPr lang="en-US" baseline="0" dirty="0"/>
              <a:t> que El Salvador; no </a:t>
            </a:r>
            <a:r>
              <a:rPr lang="en-US" baseline="0" dirty="0" err="1"/>
              <a:t>incluyo</a:t>
            </a:r>
            <a:r>
              <a:rPr lang="en-US" baseline="0" dirty="0"/>
              <a:t> </a:t>
            </a:r>
            <a:r>
              <a:rPr lang="en-US" baseline="0" dirty="0" err="1"/>
              <a:t>posibilidad</a:t>
            </a:r>
            <a:r>
              <a:rPr lang="en-US" baseline="0" dirty="0"/>
              <a:t> de </a:t>
            </a:r>
            <a:r>
              <a:rPr lang="en-US" baseline="0" dirty="0" err="1"/>
              <a:t>propietarios</a:t>
            </a:r>
            <a:r>
              <a:rPr lang="en-US" baseline="0" dirty="0"/>
              <a:t> </a:t>
            </a:r>
            <a:r>
              <a:rPr lang="en-US" baseline="0" dirty="0" err="1"/>
              <a:t>conjuntos</a:t>
            </a:r>
            <a:r>
              <a:rPr lang="en-US" baseline="0" dirty="0"/>
              <a:t>;  y </a:t>
            </a:r>
            <a:r>
              <a:rPr lang="en-US" baseline="0" dirty="0" err="1"/>
              <a:t>solamente</a:t>
            </a:r>
            <a:r>
              <a:rPr lang="en-US" baseline="0" dirty="0"/>
              <a:t> para los que </a:t>
            </a:r>
            <a:r>
              <a:rPr lang="en-US" baseline="0" dirty="0" err="1"/>
              <a:t>tenian</a:t>
            </a:r>
            <a:r>
              <a:rPr lang="en-US" baseline="0" dirty="0"/>
              <a:t> </a:t>
            </a:r>
            <a:r>
              <a:rPr lang="en-US" baseline="0" dirty="0" err="1"/>
              <a:t>documentos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7F373-8DB4-4AC7-8C5A-01DE2172FD97}" type="slidenum">
              <a:rPr lang="es-EC" smtClean="0"/>
              <a:t>13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32097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 err="1">
                <a:latin typeface="Times New Roman" panose="02020603050405020304" pitchFamily="18" charset="0"/>
              </a:rPr>
              <a:t>Ven</a:t>
            </a:r>
            <a:r>
              <a:rPr lang="en-US" altLang="en-US" dirty="0">
                <a:latin typeface="Times New Roman" panose="02020603050405020304" pitchFamily="18" charset="0"/>
              </a:rPr>
              <a:t> que la </a:t>
            </a:r>
            <a:r>
              <a:rPr lang="en-US" altLang="en-US" dirty="0" err="1">
                <a:latin typeface="Times New Roman" panose="02020603050405020304" pitchFamily="18" charset="0"/>
              </a:rPr>
              <a:t>propiedad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conjunta</a:t>
            </a:r>
            <a:r>
              <a:rPr lang="en-US" altLang="en-US" dirty="0">
                <a:latin typeface="Times New Roman" panose="02020603050405020304" pitchFamily="18" charset="0"/>
              </a:rPr>
              <a:t> entre </a:t>
            </a:r>
            <a:r>
              <a:rPr lang="en-US" altLang="en-US" dirty="0" err="1">
                <a:latin typeface="Times New Roman" panose="02020603050405020304" pitchFamily="18" charset="0"/>
              </a:rPr>
              <a:t>parejas</a:t>
            </a:r>
            <a:r>
              <a:rPr lang="en-US" altLang="en-US" dirty="0">
                <a:latin typeface="Times New Roman" panose="02020603050405020304" pitchFamily="18" charset="0"/>
              </a:rPr>
              <a:t> del sexo </a:t>
            </a:r>
            <a:r>
              <a:rPr lang="en-US" altLang="en-US" dirty="0" err="1">
                <a:latin typeface="Times New Roman" panose="02020603050405020304" pitchFamily="18" charset="0"/>
              </a:rPr>
              <a:t>opuesto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es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muy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importante</a:t>
            </a:r>
            <a:r>
              <a:rPr lang="en-US" altLang="en-US" dirty="0">
                <a:latin typeface="Times New Roman" panose="02020603050405020304" pitchFamily="18" charset="0"/>
              </a:rPr>
              <a:t> en Argentina y Ecuador (</a:t>
            </a:r>
            <a:r>
              <a:rPr lang="en-US" altLang="en-US" dirty="0" err="1">
                <a:latin typeface="Times New Roman" panose="02020603050405020304" pitchFamily="18" charset="0"/>
              </a:rPr>
              <a:t>donde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caracteriza</a:t>
            </a:r>
            <a:r>
              <a:rPr lang="en-US" altLang="en-US" dirty="0">
                <a:latin typeface="Times New Roman" panose="02020603050405020304" pitchFamily="18" charset="0"/>
              </a:rPr>
              <a:t> la </a:t>
            </a:r>
            <a:r>
              <a:rPr lang="en-US" altLang="en-US" dirty="0" err="1">
                <a:latin typeface="Times New Roman" panose="02020603050405020304" pitchFamily="18" charset="0"/>
              </a:rPr>
              <a:t>mayoria</a:t>
            </a:r>
            <a:r>
              <a:rPr lang="en-US" altLang="en-US" dirty="0">
                <a:latin typeface="Times New Roman" panose="02020603050405020304" pitchFamily="18" charset="0"/>
              </a:rPr>
              <a:t> de los </a:t>
            </a:r>
            <a:r>
              <a:rPr lang="en-US" altLang="en-US" dirty="0" err="1">
                <a:latin typeface="Times New Roman" panose="02020603050405020304" pitchFamily="18" charset="0"/>
              </a:rPr>
              <a:t>hogares</a:t>
            </a:r>
            <a:r>
              <a:rPr lang="en-US" altLang="en-US" dirty="0">
                <a:latin typeface="Times New Roman" panose="02020603050405020304" pitchFamily="18" charset="0"/>
              </a:rPr>
              <a:t>);  </a:t>
            </a:r>
            <a:r>
              <a:rPr lang="en-US" altLang="en-US" dirty="0" err="1">
                <a:latin typeface="Times New Roman" panose="02020603050405020304" pitchFamily="18" charset="0"/>
              </a:rPr>
              <a:t>tambien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impt</a:t>
            </a:r>
            <a:r>
              <a:rPr lang="en-US" altLang="en-US" dirty="0">
                <a:latin typeface="Times New Roman" panose="02020603050405020304" pitchFamily="18" charset="0"/>
              </a:rPr>
              <a:t>. </a:t>
            </a:r>
            <a:r>
              <a:rPr lang="en-US" altLang="en-US" dirty="0" err="1">
                <a:latin typeface="Times New Roman" panose="02020603050405020304" pitchFamily="18" charset="0"/>
              </a:rPr>
              <a:t>en</a:t>
            </a:r>
            <a:r>
              <a:rPr lang="en-US" altLang="en-US" dirty="0">
                <a:latin typeface="Times New Roman" panose="02020603050405020304" pitchFamily="18" charset="0"/>
              </a:rPr>
              <a:t> Panama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 err="1">
                <a:latin typeface="Times New Roman" panose="02020603050405020304" pitchFamily="18" charset="0"/>
              </a:rPr>
              <a:t>Muy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diferente</a:t>
            </a:r>
            <a:r>
              <a:rPr lang="en-US" altLang="en-US" dirty="0">
                <a:latin typeface="Times New Roman" panose="02020603050405020304" pitchFamily="18" charset="0"/>
              </a:rPr>
              <a:t> en Chile, Paraguay y Guatemala: </a:t>
            </a:r>
            <a:r>
              <a:rPr lang="en-US" altLang="en-US" dirty="0" err="1">
                <a:latin typeface="Times New Roman" panose="02020603050405020304" pitchFamily="18" charset="0"/>
              </a:rPr>
              <a:t>curioso</a:t>
            </a:r>
            <a:r>
              <a:rPr lang="en-US" altLang="en-US" dirty="0">
                <a:latin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Times New Roman" panose="02020603050405020304" pitchFamily="18" charset="0"/>
              </a:rPr>
              <a:t>tienen</a:t>
            </a:r>
            <a:r>
              <a:rPr lang="en-US" altLang="en-US" dirty="0">
                <a:latin typeface="Times New Roman" panose="02020603050405020304" pitchFamily="18" charset="0"/>
              </a:rPr>
              <a:t> el </a:t>
            </a:r>
            <a:r>
              <a:rPr lang="en-US" altLang="en-US" dirty="0" err="1">
                <a:latin typeface="Times New Roman" panose="02020603050405020304" pitchFamily="18" charset="0"/>
              </a:rPr>
              <a:t>mismo</a:t>
            </a:r>
            <a:r>
              <a:rPr lang="en-US" altLang="en-US" dirty="0">
                <a:latin typeface="Times New Roman" panose="02020603050405020304" pitchFamily="18" charset="0"/>
              </a:rPr>
              <a:t> regimen matrimonial, </a:t>
            </a:r>
            <a:r>
              <a:rPr lang="en-US" altLang="en-US" dirty="0" err="1">
                <a:latin typeface="Times New Roman" panose="02020603050405020304" pitchFamily="18" charset="0"/>
              </a:rPr>
              <a:t>comundad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Times New Roman" panose="02020603050405020304" pitchFamily="18" charset="0"/>
              </a:rPr>
              <a:t>compartida</a:t>
            </a:r>
            <a:r>
              <a:rPr lang="en-US" altLang="en-US" dirty="0">
                <a:latin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Times New Roman" panose="02020603050405020304" pitchFamily="18" charset="0"/>
              </a:rPr>
              <a:t>gananciales</a:t>
            </a:r>
            <a:r>
              <a:rPr lang="en-US" altLang="en-US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1pPr>
            <a:lvl2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2pPr>
            <a:lvl3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3pPr>
            <a:lvl4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4pPr>
            <a:lvl5pPr eaLnBrk="0" hangingPunct="0"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5pPr>
            <a:lvl6pPr marL="2583249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6pPr>
            <a:lvl7pPr marL="3052930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7pPr>
            <a:lvl8pPr marL="3522612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8pPr>
            <a:lvl9pPr marL="3992293" indent="-234841" defTabSz="46152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39363" algn="l"/>
                <a:tab pos="1878726" algn="l"/>
                <a:tab pos="2818089" algn="l"/>
                <a:tab pos="3757452" algn="l"/>
                <a:tab pos="4696816" algn="l"/>
                <a:tab pos="5636179" algn="l"/>
                <a:tab pos="6575542" algn="l"/>
                <a:tab pos="7514905" algn="l"/>
                <a:tab pos="8454268" algn="l"/>
                <a:tab pos="9393631" algn="l"/>
                <a:tab pos="10332994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9pPr>
          </a:lstStyle>
          <a:p>
            <a:pPr eaLnBrk="1" hangingPunct="1"/>
            <a:fld id="{2E67B818-73AE-4FAB-89DC-CEBEA33E2E61}" type="slidenum">
              <a:rPr lang="en-US" altLang="en-US">
                <a:solidFill>
                  <a:srgbClr val="000000"/>
                </a:solidFill>
                <a:ea typeface="Arial Unicode MS" panose="020B0604020202020204" pitchFamily="34" charset="-128"/>
              </a:rPr>
              <a:pPr eaLnBrk="1" hangingPunct="1"/>
              <a:t>14</a:t>
            </a:fld>
            <a:endParaRPr lang="en-US" altLang="en-US">
              <a:solidFill>
                <a:srgbClr val="000000"/>
              </a:solidFill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1859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2233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423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25129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6/19/19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6067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0287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2856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95076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23429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25221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619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743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2908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" descr="PPT-06.jpg">
            <a:extLst>
              <a:ext uri="{FF2B5EF4-FFF2-40B4-BE49-F238E27FC236}">
                <a16:creationId xmlns:a16="http://schemas.microsoft.com/office/drawing/2014/main" id="{84468A5B-123D-6E42-9652-8288594663E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75EBF-8CDD-4F19-9D52-7F4559F3649D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9E819-E08B-455C-9842-D22F35634AD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8468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6" descr="PPT-01.jpg">
            <a:extLst>
              <a:ext uri="{FF2B5EF4-FFF2-40B4-BE49-F238E27FC236}">
                <a16:creationId xmlns:a16="http://schemas.microsoft.com/office/drawing/2014/main" id="{B5048FCF-57BC-4047-9F61-9E9FB265D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C" dirty="0"/>
              <a:t>Género y activos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Prof. Carmen Diana Deere</a:t>
            </a:r>
          </a:p>
          <a:p>
            <a:r>
              <a:rPr lang="en-US" dirty="0" err="1">
                <a:solidFill>
                  <a:schemeClr val="tx1"/>
                </a:solidFill>
              </a:rPr>
              <a:t>Martes</a:t>
            </a:r>
            <a:r>
              <a:rPr lang="en-US" dirty="0">
                <a:solidFill>
                  <a:schemeClr val="tx1"/>
                </a:solidFill>
              </a:rPr>
              <a:t>, 9 de </a:t>
            </a:r>
            <a:r>
              <a:rPr lang="en-US" dirty="0" err="1">
                <a:solidFill>
                  <a:schemeClr val="tx1"/>
                </a:solidFill>
              </a:rPr>
              <a:t>julio</a:t>
            </a:r>
            <a:r>
              <a:rPr lang="en-US" dirty="0">
                <a:solidFill>
                  <a:schemeClr val="tx1"/>
                </a:solidFill>
              </a:rPr>
              <a:t>, 15:15-16:30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380301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1485900" y="771526"/>
            <a:ext cx="6172200" cy="144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Gothic" panose="020B0609070205080204" pitchFamily="49" charset="-128"/>
              </a:defRPr>
            </a:lvl9pPr>
          </a:lstStyle>
          <a:p>
            <a:pPr algn="ctr" eaLnBrk="1" hangingPunct="1"/>
            <a:endParaRPr lang="en-US" altLang="en-US" sz="3000" dirty="0">
              <a:solidFill>
                <a:srgbClr val="000000"/>
              </a:solidFill>
            </a:endParaRPr>
          </a:p>
          <a:p>
            <a:pPr algn="ctr" eaLnBrk="1" hangingPunct="1"/>
            <a:r>
              <a:rPr lang="en-US" altLang="en-US" sz="3000" dirty="0" err="1">
                <a:solidFill>
                  <a:srgbClr val="000000"/>
                </a:solidFill>
              </a:rPr>
              <a:t>Distribución</a:t>
            </a:r>
            <a:r>
              <a:rPr lang="en-US" altLang="en-US" sz="3000" dirty="0">
                <a:solidFill>
                  <a:srgbClr val="000000"/>
                </a:solidFill>
              </a:rPr>
              <a:t> de los </a:t>
            </a:r>
            <a:r>
              <a:rPr lang="en-US" altLang="en-US" sz="3000" dirty="0" err="1">
                <a:solidFill>
                  <a:srgbClr val="000000"/>
                </a:solidFill>
              </a:rPr>
              <a:t>propietarios</a:t>
            </a:r>
            <a:r>
              <a:rPr lang="en-US" altLang="en-US" sz="3000" dirty="0">
                <a:solidFill>
                  <a:srgbClr val="000000"/>
                </a:solidFill>
              </a:rPr>
              <a:t> de </a:t>
            </a:r>
            <a:r>
              <a:rPr lang="en-US" altLang="en-US" sz="3000" dirty="0" err="1">
                <a:solidFill>
                  <a:srgbClr val="000000"/>
                </a:solidFill>
              </a:rPr>
              <a:t>vivienda</a:t>
            </a:r>
            <a:r>
              <a:rPr lang="en-US" altLang="en-US" sz="3000" dirty="0">
                <a:solidFill>
                  <a:srgbClr val="000000"/>
                </a:solidFill>
              </a:rPr>
              <a:t> por sexo en América Latina</a:t>
            </a:r>
            <a:br>
              <a:rPr lang="en-US" altLang="en-US" sz="3000" dirty="0">
                <a:solidFill>
                  <a:srgbClr val="000000"/>
                </a:solidFill>
              </a:rPr>
            </a:br>
            <a:endParaRPr lang="en-US" altLang="en-US" sz="3000" dirty="0">
              <a:solidFill>
                <a:srgbClr val="000000"/>
              </a:solidFill>
            </a:endParaRPr>
          </a:p>
        </p:txBody>
      </p:sp>
      <p:graphicFrame>
        <p:nvGraphicFramePr>
          <p:cNvPr id="14338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311986"/>
              </p:ext>
            </p:extLst>
          </p:nvPr>
        </p:nvGraphicFramePr>
        <p:xfrm>
          <a:off x="1485900" y="2057400"/>
          <a:ext cx="6173391" cy="3383579"/>
        </p:xfrm>
        <a:graphic>
          <a:graphicData uri="http://schemas.openxmlformats.org/drawingml/2006/table">
            <a:tbl>
              <a:tblPr/>
              <a:tblGrid>
                <a:gridCol w="154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4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3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3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País/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año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MS Gothic" charset="-128"/>
                      </a:endParaRP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Mujeres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2" charset="0"/>
                        <a:ea typeface="MS Gothic" charset="-128"/>
                      </a:endParaRP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Hombres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Total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Panamá (2003)*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50,2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49,8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N=333.031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Nicaragua (2005)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49,4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50,6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N=812,237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Argentina (2001)*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44,9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55,1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N=6.7m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Ecuador (2005)*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44,4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55,6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N=1.6m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Chile (2003)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42,5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57,5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N=2.8m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Honduras (2004)*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40,5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59,5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N=551,157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El Salvador (2003)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38,2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61,8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N=1.1m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México (2004)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36,0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64,0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N=18.7m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Paraguay (2000-01)*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35,2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64,8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N=455,135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003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Guatemala (2000)*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27,2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72,8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S Gothic" charset="-128"/>
                        </a:rPr>
                        <a:t>100% N=1.2m</a:t>
                      </a:r>
                    </a:p>
                  </a:txBody>
                  <a:tcPr marL="67500" marR="67500" marT="35100" marB="35100" horzOverflow="overflow">
                    <a:lnL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6747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48200" y="6137041"/>
            <a:ext cx="2839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Deere, Alvarado &amp; Twyman (2012)</a:t>
            </a:r>
            <a:endParaRPr lang="es-CO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791200"/>
            <a:ext cx="3628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</a:t>
            </a:r>
            <a:r>
              <a:rPr lang="en-US" sz="1400" dirty="0" err="1"/>
              <a:t>Incluye</a:t>
            </a:r>
            <a:r>
              <a:rPr lang="en-US" sz="1400" dirty="0"/>
              <a:t> </a:t>
            </a:r>
            <a:r>
              <a:rPr lang="en-US" sz="1400" dirty="0" err="1"/>
              <a:t>solamente</a:t>
            </a:r>
            <a:r>
              <a:rPr lang="en-US" sz="1400" dirty="0"/>
              <a:t> los que </a:t>
            </a:r>
            <a:r>
              <a:rPr lang="en-US" sz="1400" dirty="0" err="1"/>
              <a:t>tienen</a:t>
            </a:r>
            <a:r>
              <a:rPr lang="en-US" sz="1400" dirty="0"/>
              <a:t> </a:t>
            </a:r>
            <a:r>
              <a:rPr lang="en-US" sz="1400" dirty="0" err="1"/>
              <a:t>documentos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2075664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485900" y="1097280"/>
            <a:ext cx="542925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La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brecha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urbana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y rural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744154"/>
              </p:ext>
            </p:extLst>
          </p:nvPr>
        </p:nvGraphicFramePr>
        <p:xfrm>
          <a:off x="1485900" y="2064544"/>
          <a:ext cx="5429250" cy="3634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9637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485900" y="1097280"/>
            <a:ext cx="5905500" cy="8572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La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brecha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urbana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y rural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525963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dirty="0"/>
              <a:t>   Mujeres </a:t>
            </a:r>
            <a:r>
              <a:rPr lang="en-US" altLang="en-US" dirty="0" err="1"/>
              <a:t>urbanas</a:t>
            </a:r>
            <a:r>
              <a:rPr lang="en-US" altLang="en-US" dirty="0"/>
              <a:t> </a:t>
            </a:r>
            <a:r>
              <a:rPr lang="en-US" altLang="en-US" dirty="0" err="1"/>
              <a:t>en</a:t>
            </a:r>
            <a:r>
              <a:rPr lang="en-US" altLang="en-US" dirty="0"/>
              <a:t> </a:t>
            </a:r>
            <a:r>
              <a:rPr lang="en-US" altLang="en-US" dirty="0" err="1"/>
              <a:t>una</a:t>
            </a:r>
            <a:r>
              <a:rPr lang="en-US" altLang="en-US" dirty="0"/>
              <a:t> </a:t>
            </a:r>
            <a:r>
              <a:rPr lang="en-US" altLang="en-US" dirty="0" err="1"/>
              <a:t>posici</a:t>
            </a:r>
            <a:r>
              <a:rPr lang="es-ES" altLang="en-US" dirty="0" err="1">
                <a:solidFill>
                  <a:srgbClr val="000000"/>
                </a:solidFill>
              </a:rPr>
              <a:t>ó</a:t>
            </a:r>
            <a:r>
              <a:rPr lang="en-US" altLang="en-US" dirty="0"/>
              <a:t>n mucho </a:t>
            </a:r>
            <a:r>
              <a:rPr lang="en-US" altLang="en-US" dirty="0" err="1"/>
              <a:t>más</a:t>
            </a:r>
            <a:r>
              <a:rPr lang="en-US" altLang="en-US" dirty="0"/>
              <a:t> favorable que las </a:t>
            </a:r>
            <a:r>
              <a:rPr lang="en-US" altLang="en-US" dirty="0" err="1"/>
              <a:t>rurales</a:t>
            </a:r>
            <a:endParaRPr lang="en-US" altLang="en-US" dirty="0"/>
          </a:p>
          <a:p>
            <a:pPr lvl="1" eaLnBrk="1" hangingPunct="1"/>
            <a:r>
              <a:rPr lang="en-US" altLang="en-US" dirty="0" err="1"/>
              <a:t>Refleja</a:t>
            </a:r>
            <a:r>
              <a:rPr lang="en-US" altLang="en-US" dirty="0"/>
              <a:t> que </a:t>
            </a:r>
            <a:r>
              <a:rPr lang="en-US" altLang="en-US" dirty="0" err="1"/>
              <a:t>en</a:t>
            </a:r>
            <a:r>
              <a:rPr lang="en-US" altLang="en-US" dirty="0"/>
              <a:t> lo rural, </a:t>
            </a:r>
            <a:r>
              <a:rPr lang="en-US" altLang="en-US" dirty="0" err="1"/>
              <a:t>muchas</a:t>
            </a:r>
            <a:r>
              <a:rPr lang="en-US" altLang="en-US" dirty="0"/>
              <a:t> </a:t>
            </a:r>
            <a:r>
              <a:rPr lang="en-US" altLang="en-US" dirty="0" err="1"/>
              <a:t>veces</a:t>
            </a:r>
            <a:r>
              <a:rPr lang="en-US" altLang="en-US" dirty="0"/>
              <a:t> la </a:t>
            </a:r>
            <a:r>
              <a:rPr lang="en-US" altLang="en-US" dirty="0" err="1"/>
              <a:t>propiedad</a:t>
            </a:r>
            <a:r>
              <a:rPr lang="en-US" altLang="en-US" dirty="0"/>
              <a:t> de la </a:t>
            </a:r>
            <a:r>
              <a:rPr lang="en-US" altLang="en-US" dirty="0" err="1"/>
              <a:t>vivienda</a:t>
            </a:r>
            <a:r>
              <a:rPr lang="en-US" altLang="en-US" dirty="0"/>
              <a:t> </a:t>
            </a:r>
            <a:r>
              <a:rPr lang="en-US" altLang="en-US" dirty="0" err="1"/>
              <a:t>está</a:t>
            </a:r>
            <a:r>
              <a:rPr lang="en-US" altLang="en-US" dirty="0"/>
              <a:t> </a:t>
            </a:r>
            <a:r>
              <a:rPr lang="en-US" altLang="en-US" dirty="0" err="1"/>
              <a:t>ligado</a:t>
            </a:r>
            <a:r>
              <a:rPr lang="en-US" altLang="en-US" dirty="0"/>
              <a:t> a la </a:t>
            </a:r>
            <a:r>
              <a:rPr lang="en-US" altLang="en-US" dirty="0" err="1"/>
              <a:t>propiedad</a:t>
            </a:r>
            <a:r>
              <a:rPr lang="en-US" altLang="en-US" dirty="0"/>
              <a:t> del </a:t>
            </a:r>
            <a:r>
              <a:rPr lang="en-US" altLang="en-US" dirty="0" err="1"/>
              <a:t>terreno</a:t>
            </a:r>
            <a:endParaRPr lang="en-US" altLang="en-US" dirty="0"/>
          </a:p>
          <a:p>
            <a:pPr lvl="2" eaLnBrk="1" hangingPunct="1"/>
            <a:r>
              <a:rPr lang="en-US" altLang="en-US" sz="1800" dirty="0" err="1"/>
              <a:t>Sesgos</a:t>
            </a:r>
            <a:r>
              <a:rPr lang="en-US" altLang="en-US" sz="1800" dirty="0"/>
              <a:t> de género en la </a:t>
            </a:r>
            <a:r>
              <a:rPr lang="en-US" altLang="en-US" sz="1800" dirty="0" err="1"/>
              <a:t>herencia</a:t>
            </a:r>
            <a:r>
              <a:rPr lang="en-US" altLang="en-US" sz="1800" dirty="0"/>
              <a:t> y el </a:t>
            </a:r>
            <a:r>
              <a:rPr lang="en-US" altLang="en-US" sz="1800" dirty="0" err="1"/>
              <a:t>mercado</a:t>
            </a:r>
            <a:endParaRPr lang="en-US" altLang="en-US" sz="1800" dirty="0"/>
          </a:p>
          <a:p>
            <a:pPr lvl="1" eaLnBrk="1" hangingPunct="1"/>
            <a:r>
              <a:rPr lang="en-US" altLang="en-US" dirty="0" err="1"/>
              <a:t>También</a:t>
            </a:r>
            <a:r>
              <a:rPr lang="en-US" altLang="en-US" dirty="0"/>
              <a:t> </a:t>
            </a:r>
            <a:r>
              <a:rPr lang="en-US" altLang="en-US" dirty="0" err="1"/>
              <a:t>refleja</a:t>
            </a:r>
            <a:r>
              <a:rPr lang="en-US" altLang="en-US" dirty="0"/>
              <a:t> </a:t>
            </a:r>
            <a:r>
              <a:rPr lang="en-US" altLang="en-US" dirty="0" err="1"/>
              <a:t>políticas</a:t>
            </a:r>
            <a:r>
              <a:rPr lang="en-US" altLang="en-US" dirty="0"/>
              <a:t> </a:t>
            </a:r>
            <a:r>
              <a:rPr lang="en-US" altLang="en-US" dirty="0" err="1"/>
              <a:t>estatales</a:t>
            </a:r>
            <a:r>
              <a:rPr lang="en-US" altLang="en-US" dirty="0"/>
              <a:t> </a:t>
            </a:r>
            <a:r>
              <a:rPr lang="en-US" altLang="en-US" dirty="0" err="1"/>
              <a:t>favorables</a:t>
            </a:r>
            <a:r>
              <a:rPr lang="en-US" altLang="en-US" dirty="0"/>
              <a:t> para la </a:t>
            </a:r>
            <a:r>
              <a:rPr lang="en-US" altLang="en-US" dirty="0" err="1"/>
              <a:t>mujer</a:t>
            </a:r>
            <a:r>
              <a:rPr lang="en-US" altLang="en-US" dirty="0"/>
              <a:t> </a:t>
            </a:r>
            <a:r>
              <a:rPr lang="en-US" altLang="en-US" dirty="0" err="1"/>
              <a:t>en</a:t>
            </a:r>
            <a:r>
              <a:rPr lang="en-US" altLang="en-US" dirty="0"/>
              <a:t> </a:t>
            </a:r>
            <a:r>
              <a:rPr lang="en-US" altLang="en-US" dirty="0" err="1"/>
              <a:t>cuanto</a:t>
            </a:r>
            <a:r>
              <a:rPr lang="en-US" altLang="en-US" dirty="0"/>
              <a:t> </a:t>
            </a:r>
            <a:r>
              <a:rPr lang="en-US" altLang="en-US" dirty="0" err="1"/>
              <a:t>vivienda</a:t>
            </a:r>
            <a:r>
              <a:rPr lang="en-US" altLang="en-US" dirty="0"/>
              <a:t> </a:t>
            </a:r>
            <a:r>
              <a:rPr lang="en-US" altLang="en-US" dirty="0" err="1"/>
              <a:t>en</a:t>
            </a:r>
            <a:r>
              <a:rPr lang="en-US" altLang="en-US" dirty="0"/>
              <a:t> </a:t>
            </a:r>
            <a:r>
              <a:rPr lang="en-US" altLang="en-US" dirty="0" err="1"/>
              <a:t>ambito</a:t>
            </a:r>
            <a:r>
              <a:rPr lang="en-US" altLang="en-US" dirty="0"/>
              <a:t> </a:t>
            </a:r>
            <a:r>
              <a:rPr lang="en-US" altLang="en-US" dirty="0" err="1"/>
              <a:t>urbano</a:t>
            </a:r>
            <a:endParaRPr lang="en-US" altLang="en-US" dirty="0"/>
          </a:p>
          <a:p>
            <a:pPr lvl="2" eaLnBrk="1" hangingPunct="1"/>
            <a:r>
              <a:rPr lang="en-US" altLang="en-US" sz="1800" dirty="0" err="1"/>
              <a:t>Prioridad</a:t>
            </a:r>
            <a:r>
              <a:rPr lang="en-US" altLang="en-US" sz="1800" dirty="0"/>
              <a:t> a </a:t>
            </a:r>
            <a:r>
              <a:rPr lang="en-US" altLang="en-US" sz="1800" dirty="0" err="1"/>
              <a:t>mujeres</a:t>
            </a:r>
            <a:r>
              <a:rPr lang="en-US" altLang="en-US" sz="1800" dirty="0"/>
              <a:t> </a:t>
            </a:r>
            <a:r>
              <a:rPr lang="en-US" altLang="en-US" sz="1800" dirty="0" err="1"/>
              <a:t>jefas</a:t>
            </a:r>
            <a:r>
              <a:rPr lang="en-US" altLang="en-US" sz="1800" dirty="0"/>
              <a:t> de </a:t>
            </a:r>
            <a:r>
              <a:rPr lang="en-US" altLang="en-US" sz="1800" dirty="0" err="1"/>
              <a:t>hogar</a:t>
            </a:r>
            <a:endParaRPr lang="en-US" altLang="en-US" sz="1800" dirty="0"/>
          </a:p>
          <a:p>
            <a:pPr lvl="2" eaLnBrk="1" hangingPunct="1">
              <a:buFont typeface="Arial" panose="020B0604020202020204" pitchFamily="34" charset="0"/>
              <a:buNone/>
            </a:pPr>
            <a:endParaRPr lang="en-US" altLang="en-US" dirty="0"/>
          </a:p>
          <a:p>
            <a:pPr lvl="2" eaLnBrk="1" hangingPunct="1"/>
            <a:endParaRPr lang="en-US" altLang="en-US" dirty="0"/>
          </a:p>
          <a:p>
            <a:pPr lvl="2"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4164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Cambios</a:t>
            </a:r>
            <a:r>
              <a:rPr lang="en-US" dirty="0"/>
              <a:t> en el % de mujeres </a:t>
            </a:r>
            <a:r>
              <a:rPr lang="en-US" dirty="0" err="1"/>
              <a:t>propietarias</a:t>
            </a:r>
            <a:r>
              <a:rPr lang="en-US" dirty="0"/>
              <a:t> de </a:t>
            </a:r>
            <a:r>
              <a:rPr lang="en-US" dirty="0" err="1"/>
              <a:t>viviendas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8650" y="2226469"/>
          <a:ext cx="7886700" cy="326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4000" y="6172200"/>
            <a:ext cx="2839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Deere, Alvarado &amp; Twyman (2018)</a:t>
            </a:r>
            <a:endParaRPr lang="es-CO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62178" y="5692587"/>
            <a:ext cx="2435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 Solo </a:t>
            </a:r>
            <a:r>
              <a:rPr lang="en-US" sz="1200" dirty="0" err="1"/>
              <a:t>propietarios</a:t>
            </a:r>
            <a:r>
              <a:rPr lang="en-US" sz="1200" dirty="0"/>
              <a:t> con </a:t>
            </a:r>
            <a:r>
              <a:rPr lang="en-US" sz="1200" dirty="0" err="1"/>
              <a:t>documentos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270164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Content Placeholder 3"/>
          <p:cNvGraphicFramePr>
            <a:graphicFrameLocks noGrp="1"/>
          </p:cNvGraphicFramePr>
          <p:nvPr>
            <p:ph idx="1"/>
          </p:nvPr>
        </p:nvGraphicFramePr>
        <p:xfrm>
          <a:off x="1485900" y="1828800"/>
          <a:ext cx="6172200" cy="3758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4" imgW="8230313" imgH="5011346" progId="Excel.Chart.8">
                  <p:embed/>
                </p:oleObj>
              </mc:Choice>
              <mc:Fallback>
                <p:oleObj r:id="rId4" imgW="8230313" imgH="5011346" progId="Excel.Chart.8">
                  <p:embed/>
                  <p:pic>
                    <p:nvPicPr>
                      <p:cNvPr id="5122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1828800"/>
                        <a:ext cx="6172200" cy="3758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br>
              <a:rPr lang="en-US" sz="3200" dirty="0">
                <a:latin typeface="Calibri" pitchFamily="34" charset="0"/>
              </a:rPr>
            </a:br>
            <a:r>
              <a:rPr lang="en-US" sz="3200" dirty="0" err="1">
                <a:latin typeface="Calibri" pitchFamily="34" charset="0"/>
              </a:rPr>
              <a:t>Distribución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dentro</a:t>
            </a:r>
            <a:r>
              <a:rPr lang="en-US" sz="3200" dirty="0">
                <a:latin typeface="Calibri" pitchFamily="34" charset="0"/>
              </a:rPr>
              <a:t> del </a:t>
            </a:r>
            <a:r>
              <a:rPr lang="en-US" sz="3200" dirty="0" err="1">
                <a:latin typeface="Calibri" pitchFamily="34" charset="0"/>
              </a:rPr>
              <a:t>hogar</a:t>
            </a:r>
            <a:r>
              <a:rPr lang="en-US" sz="3200" dirty="0">
                <a:latin typeface="Calibri" pitchFamily="34" charset="0"/>
              </a:rPr>
              <a:t> de la </a:t>
            </a:r>
            <a:r>
              <a:rPr lang="en-US" sz="3200" dirty="0" err="1">
                <a:latin typeface="Calibri" pitchFamily="34" charset="0"/>
              </a:rPr>
              <a:t>propiedad</a:t>
            </a:r>
            <a:br>
              <a:rPr lang="en-US" sz="3200" dirty="0">
                <a:latin typeface="Calibri" pitchFamily="34" charset="0"/>
              </a:rPr>
            </a:br>
            <a:endParaRPr lang="en-US" sz="3200" dirty="0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53000" y="6172200"/>
            <a:ext cx="2839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Deere, Alvarado &amp; Twyman (2012)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2676859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9352" indent="-457200">
              <a:defRPr/>
            </a:pPr>
            <a:endParaRPr lang="en-US" sz="2800" dirty="0"/>
          </a:p>
          <a:p>
            <a:pPr marL="539352" indent="-457200">
              <a:defRPr/>
            </a:pPr>
            <a:r>
              <a:rPr lang="en-US" sz="2800" dirty="0" err="1"/>
              <a:t>Diferencias</a:t>
            </a:r>
            <a:r>
              <a:rPr lang="en-US" sz="2800" dirty="0"/>
              <a:t> en </a:t>
            </a:r>
            <a:r>
              <a:rPr lang="en-US" sz="2800" dirty="0" err="1"/>
              <a:t>quién</a:t>
            </a:r>
            <a:r>
              <a:rPr lang="en-US" sz="2800" dirty="0"/>
              <a:t> </a:t>
            </a:r>
            <a:r>
              <a:rPr lang="en-US" sz="2800" dirty="0" err="1"/>
              <a:t>contesto</a:t>
            </a:r>
            <a:r>
              <a:rPr lang="en-US" sz="2800" dirty="0"/>
              <a:t> la </a:t>
            </a:r>
            <a:r>
              <a:rPr lang="en-US" sz="2800" dirty="0" err="1"/>
              <a:t>encuesta</a:t>
            </a:r>
            <a:endParaRPr lang="en-US" sz="2800" dirty="0"/>
          </a:p>
          <a:p>
            <a:pPr marL="539352" indent="-457200">
              <a:defRPr/>
            </a:pPr>
            <a:r>
              <a:rPr lang="en-US" sz="2800" dirty="0" err="1"/>
              <a:t>Hasta</a:t>
            </a:r>
            <a:r>
              <a:rPr lang="en-US" sz="2800" dirty="0"/>
              <a:t> </a:t>
            </a:r>
            <a:r>
              <a:rPr lang="en-US" sz="2800" dirty="0" err="1"/>
              <a:t>que</a:t>
            </a:r>
            <a:r>
              <a:rPr lang="en-US" sz="2800" dirty="0"/>
              <a:t> </a:t>
            </a:r>
            <a:r>
              <a:rPr lang="en-US" sz="2800" dirty="0" err="1"/>
              <a:t>punto</a:t>
            </a:r>
            <a:r>
              <a:rPr lang="en-US" sz="2800" dirty="0"/>
              <a:t> la </a:t>
            </a:r>
            <a:r>
              <a:rPr lang="en-US" sz="2800" dirty="0" err="1"/>
              <a:t>propiedad</a:t>
            </a:r>
            <a:r>
              <a:rPr lang="en-US" sz="2800" dirty="0"/>
              <a:t> </a:t>
            </a:r>
            <a:r>
              <a:rPr lang="en-US" sz="2800" dirty="0" err="1"/>
              <a:t>conjunta</a:t>
            </a:r>
            <a:r>
              <a:rPr lang="en-US" sz="2800" dirty="0"/>
              <a:t> </a:t>
            </a:r>
            <a:r>
              <a:rPr lang="en-US" sz="2800" dirty="0" err="1"/>
              <a:t>es</a:t>
            </a:r>
            <a:r>
              <a:rPr lang="en-US" sz="2800" dirty="0"/>
              <a:t> </a:t>
            </a:r>
            <a:r>
              <a:rPr lang="en-US" sz="2800" dirty="0" err="1"/>
              <a:t>respaldada</a:t>
            </a:r>
            <a:r>
              <a:rPr lang="en-US" sz="2800" dirty="0"/>
              <a:t> </a:t>
            </a:r>
            <a:r>
              <a:rPr lang="en-US" sz="2800" dirty="0" err="1"/>
              <a:t>ampliamente</a:t>
            </a:r>
            <a:r>
              <a:rPr lang="en-US" sz="2800" dirty="0"/>
              <a:t> a </a:t>
            </a:r>
            <a:r>
              <a:rPr lang="en-US" sz="2800" dirty="0" err="1"/>
              <a:t>nivel</a:t>
            </a:r>
            <a:r>
              <a:rPr lang="en-US" sz="2800" dirty="0"/>
              <a:t> legal y </a:t>
            </a:r>
            <a:r>
              <a:rPr lang="en-US" sz="2800" dirty="0" err="1"/>
              <a:t>internalizada</a:t>
            </a:r>
            <a:r>
              <a:rPr lang="en-US" sz="2800" dirty="0"/>
              <a:t> </a:t>
            </a:r>
            <a:r>
              <a:rPr lang="en-US" sz="2800" dirty="0" err="1"/>
              <a:t>socialmente</a:t>
            </a:r>
            <a:endParaRPr lang="en-US" sz="2800" dirty="0"/>
          </a:p>
          <a:p>
            <a:pPr lvl="2" eaLnBrk="1" hangingPunct="1">
              <a:defRPr/>
            </a:pPr>
            <a:r>
              <a:rPr lang="en-US" sz="2800" dirty="0"/>
              <a:t>Ecuador: </a:t>
            </a:r>
            <a:r>
              <a:rPr lang="en-US" sz="2800" dirty="0" err="1"/>
              <a:t>rol</a:t>
            </a:r>
            <a:r>
              <a:rPr lang="en-US" sz="2800" dirty="0"/>
              <a:t> de “la </a:t>
            </a:r>
            <a:r>
              <a:rPr lang="en-US" sz="2800" dirty="0" err="1"/>
              <a:t>doble</a:t>
            </a:r>
            <a:r>
              <a:rPr lang="en-US" sz="2800" dirty="0"/>
              <a:t> firma” </a:t>
            </a:r>
          </a:p>
          <a:p>
            <a:pPr lvl="2" eaLnBrk="1" hangingPunct="1">
              <a:defRPr/>
            </a:pPr>
            <a:r>
              <a:rPr lang="en-US" sz="2800" dirty="0"/>
              <a:t>Chile:  </a:t>
            </a:r>
            <a:r>
              <a:rPr lang="en-US" sz="2800" dirty="0" err="1"/>
              <a:t>marido</a:t>
            </a:r>
            <a:r>
              <a:rPr lang="en-US" sz="2800" dirty="0"/>
              <a:t> </a:t>
            </a:r>
            <a:r>
              <a:rPr lang="en-US" sz="2800" dirty="0" err="1"/>
              <a:t>todavía</a:t>
            </a:r>
            <a:r>
              <a:rPr lang="en-US" sz="2800" dirty="0"/>
              <a:t> era el jefe del </a:t>
            </a:r>
            <a:r>
              <a:rPr lang="en-US" sz="2800" dirty="0" err="1"/>
              <a:t>hogar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br>
              <a:rPr lang="en-US" sz="2700" dirty="0"/>
            </a:br>
            <a:r>
              <a:rPr lang="en-US" sz="2700" dirty="0"/>
              <a:t>¿</a:t>
            </a:r>
            <a:r>
              <a:rPr lang="en-US" sz="3100" dirty="0"/>
              <a:t>Como </a:t>
            </a:r>
            <a:r>
              <a:rPr lang="en-US" sz="3100" dirty="0" err="1"/>
              <a:t>explicar</a:t>
            </a:r>
            <a:r>
              <a:rPr lang="en-US" sz="3100" dirty="0"/>
              <a:t> </a:t>
            </a:r>
            <a:r>
              <a:rPr lang="en-US" sz="3100" dirty="0" err="1"/>
              <a:t>diferencias</a:t>
            </a:r>
            <a:r>
              <a:rPr lang="en-US" sz="3100" dirty="0"/>
              <a:t> tan </a:t>
            </a:r>
            <a:r>
              <a:rPr lang="en-US" sz="3100" dirty="0" err="1"/>
              <a:t>grandes</a:t>
            </a:r>
            <a:r>
              <a:rPr lang="en-US" sz="3100" dirty="0"/>
              <a:t> en la </a:t>
            </a:r>
            <a:r>
              <a:rPr lang="en-US" sz="3100" dirty="0" err="1"/>
              <a:t>incidencia</a:t>
            </a:r>
            <a:r>
              <a:rPr lang="en-US" sz="3100" dirty="0"/>
              <a:t> de la </a:t>
            </a:r>
            <a:r>
              <a:rPr lang="en-US" sz="3100" dirty="0" err="1"/>
              <a:t>propiedad</a:t>
            </a:r>
            <a:r>
              <a:rPr lang="en-US" sz="3100" dirty="0"/>
              <a:t> </a:t>
            </a:r>
            <a:r>
              <a:rPr lang="en-US" sz="3100" dirty="0" err="1"/>
              <a:t>conjunta</a:t>
            </a:r>
            <a:r>
              <a:rPr lang="en-US" sz="3100" dirty="0"/>
              <a:t> en </a:t>
            </a:r>
            <a:r>
              <a:rPr lang="en-US" sz="3100" dirty="0" err="1"/>
              <a:t>países</a:t>
            </a:r>
            <a:r>
              <a:rPr lang="en-US" sz="3100" dirty="0"/>
              <a:t> con el </a:t>
            </a:r>
            <a:r>
              <a:rPr lang="en-US" sz="3100" dirty="0" err="1"/>
              <a:t>mismo</a:t>
            </a:r>
            <a:r>
              <a:rPr lang="en-US" sz="3100" dirty="0"/>
              <a:t> </a:t>
            </a:r>
            <a:r>
              <a:rPr lang="en-US" sz="3100" dirty="0" err="1"/>
              <a:t>régimen</a:t>
            </a:r>
            <a:r>
              <a:rPr lang="en-US" sz="3100" dirty="0"/>
              <a:t> matrimonial?</a:t>
            </a:r>
          </a:p>
        </p:txBody>
      </p:sp>
    </p:spTree>
    <p:extLst>
      <p:ext uri="{BB962C8B-B14F-4D97-AF65-F5344CB8AC3E}">
        <p14:creationId xmlns:p14="http://schemas.microsoft.com/office/powerpoint/2010/main" val="2677240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192024">
              <a:buNone/>
              <a:defRPr/>
            </a:pPr>
            <a:endParaRPr lang="en-US" dirty="0"/>
          </a:p>
          <a:p>
            <a:pPr marL="274320" indent="-192024">
              <a:buNone/>
              <a:defRPr/>
            </a:pPr>
            <a:endParaRPr lang="en-US" dirty="0"/>
          </a:p>
          <a:p>
            <a:pPr marL="274320" indent="-192024">
              <a:buNone/>
              <a:defRPr/>
            </a:pPr>
            <a:endParaRPr lang="en-US" dirty="0"/>
          </a:p>
          <a:p>
            <a:pPr marL="274320" indent="-192024">
              <a:buNone/>
              <a:defRPr/>
            </a:pPr>
            <a:r>
              <a:rPr lang="en-US" dirty="0" err="1"/>
              <a:t>Depende</a:t>
            </a:r>
            <a:r>
              <a:rPr lang="en-US" dirty="0"/>
              <a:t>….</a:t>
            </a:r>
          </a:p>
          <a:p>
            <a:pPr marL="385763" indent="-385763">
              <a:buFont typeface="Wingdings 3"/>
              <a:buAutoNum type="arabicPeriod"/>
              <a:defRPr/>
            </a:pPr>
            <a:r>
              <a:rPr lang="en-US" dirty="0" err="1"/>
              <a:t>Tanto</a:t>
            </a:r>
            <a:r>
              <a:rPr lang="en-US" dirty="0"/>
              <a:t> Nicaragua (</a:t>
            </a:r>
            <a:r>
              <a:rPr lang="en-US" dirty="0" err="1"/>
              <a:t>separación</a:t>
            </a:r>
            <a:r>
              <a:rPr lang="en-US" dirty="0"/>
              <a:t> de </a:t>
            </a:r>
            <a:r>
              <a:rPr lang="en-US" dirty="0" err="1"/>
              <a:t>bienes</a:t>
            </a:r>
            <a:r>
              <a:rPr lang="en-US" dirty="0"/>
              <a:t>) </a:t>
            </a:r>
            <a:r>
              <a:rPr lang="en-US" dirty="0" err="1"/>
              <a:t>como</a:t>
            </a:r>
            <a:r>
              <a:rPr lang="en-US" dirty="0"/>
              <a:t> Panam</a:t>
            </a:r>
            <a:r>
              <a:rPr lang="en-US" dirty="0">
                <a:solidFill>
                  <a:srgbClr val="000000"/>
                </a:solidFill>
                <a:ea typeface="MS Gothic" charset="-128"/>
              </a:rPr>
              <a:t>á</a:t>
            </a:r>
            <a:r>
              <a:rPr lang="en-US" dirty="0"/>
              <a:t> (</a:t>
            </a:r>
            <a:r>
              <a:rPr lang="en-US" dirty="0" err="1"/>
              <a:t>comunidad</a:t>
            </a:r>
            <a:r>
              <a:rPr lang="en-US" dirty="0"/>
              <a:t> </a:t>
            </a:r>
            <a:r>
              <a:rPr lang="en-US" dirty="0" err="1"/>
              <a:t>parcial</a:t>
            </a:r>
            <a:r>
              <a:rPr lang="en-US" dirty="0"/>
              <a:t>) </a:t>
            </a:r>
            <a:r>
              <a:rPr lang="en-US" dirty="0" err="1"/>
              <a:t>han</a:t>
            </a:r>
            <a:r>
              <a:rPr lang="en-US" dirty="0"/>
              <a:t> </a:t>
            </a:r>
            <a:r>
              <a:rPr lang="en-US" dirty="0" err="1"/>
              <a:t>logrado</a:t>
            </a:r>
            <a:r>
              <a:rPr lang="en-US" dirty="0"/>
              <a:t> la </a:t>
            </a:r>
            <a:r>
              <a:rPr lang="en-US" dirty="0" err="1"/>
              <a:t>equidad</a:t>
            </a:r>
            <a:r>
              <a:rPr lang="en-US" dirty="0"/>
              <a:t> de género en la </a:t>
            </a:r>
            <a:r>
              <a:rPr lang="en-US" dirty="0" err="1"/>
              <a:t>propiedad</a:t>
            </a:r>
            <a:r>
              <a:rPr lang="en-US" dirty="0"/>
              <a:t> de la </a:t>
            </a:r>
            <a:r>
              <a:rPr lang="en-US" dirty="0" err="1"/>
              <a:t>vivienda</a:t>
            </a:r>
            <a:r>
              <a:rPr lang="en-US" dirty="0"/>
              <a:t>   (</a:t>
            </a:r>
            <a:r>
              <a:rPr lang="en-US" dirty="0" err="1"/>
              <a:t>pero</a:t>
            </a:r>
            <a:r>
              <a:rPr lang="en-US" dirty="0"/>
              <a:t> no </a:t>
            </a:r>
            <a:r>
              <a:rPr lang="en-US" dirty="0" err="1"/>
              <a:t>sabemos</a:t>
            </a:r>
            <a:r>
              <a:rPr lang="en-US" dirty="0"/>
              <a:t> en </a:t>
            </a:r>
            <a:r>
              <a:rPr lang="en-US" dirty="0" err="1"/>
              <a:t>cuanto</a:t>
            </a:r>
            <a:r>
              <a:rPr lang="en-US" dirty="0"/>
              <a:t> </a:t>
            </a:r>
            <a:r>
              <a:rPr lang="en-US" dirty="0" err="1"/>
              <a:t>valores</a:t>
            </a:r>
            <a:r>
              <a:rPr lang="en-US" dirty="0"/>
              <a:t>, solo en </a:t>
            </a:r>
            <a:r>
              <a:rPr lang="en-US" dirty="0" err="1"/>
              <a:t>incidencia</a:t>
            </a:r>
            <a:r>
              <a:rPr lang="en-US" dirty="0"/>
              <a:t>)</a:t>
            </a:r>
          </a:p>
          <a:p>
            <a:pPr marL="385763" indent="-385763">
              <a:buFont typeface="Wingdings 3"/>
              <a:buAutoNum type="arabicPeriod"/>
              <a:defRPr/>
            </a:pPr>
            <a:r>
              <a:rPr lang="en-US" dirty="0" err="1"/>
              <a:t>Datos</a:t>
            </a:r>
            <a:r>
              <a:rPr lang="en-US" dirty="0"/>
              <a:t> no son </a:t>
            </a:r>
            <a:r>
              <a:rPr lang="en-US" dirty="0" err="1"/>
              <a:t>comparables</a:t>
            </a:r>
            <a:r>
              <a:rPr lang="en-US" dirty="0"/>
              <a:t> (</a:t>
            </a:r>
            <a:r>
              <a:rPr lang="en-US" dirty="0" err="1"/>
              <a:t>todos</a:t>
            </a:r>
            <a:r>
              <a:rPr lang="en-US" dirty="0"/>
              <a:t> los </a:t>
            </a:r>
            <a:r>
              <a:rPr lang="en-US" dirty="0" err="1"/>
              <a:t>hogares</a:t>
            </a:r>
            <a:r>
              <a:rPr lang="en-US" dirty="0"/>
              <a:t> vs. </a:t>
            </a:r>
            <a:r>
              <a:rPr lang="en-US" dirty="0" err="1"/>
              <a:t>documentados</a:t>
            </a:r>
            <a:r>
              <a:rPr lang="en-US" dirty="0"/>
              <a:t>)</a:t>
            </a:r>
          </a:p>
          <a:p>
            <a:pPr marL="385763" indent="-385763">
              <a:buFont typeface="Wingdings 3"/>
              <a:buAutoNum type="arabicPeriod"/>
              <a:defRPr/>
            </a:pPr>
            <a:r>
              <a:rPr lang="en-US" dirty="0" err="1"/>
              <a:t>Tendríamos</a:t>
            </a:r>
            <a:r>
              <a:rPr lang="en-US" dirty="0"/>
              <a:t> que </a:t>
            </a:r>
            <a:r>
              <a:rPr lang="en-US" dirty="0" err="1"/>
              <a:t>estudiar</a:t>
            </a:r>
            <a:r>
              <a:rPr lang="en-US" dirty="0"/>
              <a:t> que </a:t>
            </a:r>
            <a:r>
              <a:rPr lang="en-US" dirty="0" err="1"/>
              <a:t>pasa</a:t>
            </a:r>
            <a:r>
              <a:rPr lang="en-US" dirty="0"/>
              <a:t> en </a:t>
            </a:r>
            <a:r>
              <a:rPr lang="en-US" dirty="0" err="1"/>
              <a:t>situaciones</a:t>
            </a:r>
            <a:r>
              <a:rPr lang="en-US" dirty="0"/>
              <a:t> de </a:t>
            </a:r>
            <a:r>
              <a:rPr lang="en-US" dirty="0" err="1"/>
              <a:t>separación</a:t>
            </a:r>
            <a:r>
              <a:rPr lang="en-US" dirty="0"/>
              <a:t>/</a:t>
            </a:r>
            <a:r>
              <a:rPr lang="en-US" dirty="0" err="1"/>
              <a:t>divorcio</a:t>
            </a:r>
            <a:r>
              <a:rPr lang="en-US" dirty="0"/>
              <a:t>/</a:t>
            </a:r>
            <a:r>
              <a:rPr lang="en-US" dirty="0" err="1"/>
              <a:t>viudéz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028700"/>
            <a:ext cx="617220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dirty="0">
                <a:solidFill>
                  <a:srgbClr val="000000"/>
                </a:solidFill>
                <a:effectLst/>
              </a:rPr>
              <a:t>¿L</a:t>
            </a:r>
            <a:r>
              <a:rPr lang="en-US" dirty="0">
                <a:effectLst/>
              </a:rPr>
              <a:t>a </a:t>
            </a:r>
            <a:r>
              <a:rPr lang="en-US" dirty="0" err="1">
                <a:effectLst/>
              </a:rPr>
              <a:t>propiedad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conjunta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es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siempre</a:t>
            </a:r>
            <a:r>
              <a:rPr lang="en-US" dirty="0">
                <a:effectLst/>
              </a:rPr>
              <a:t> superior a la </a:t>
            </a:r>
            <a:r>
              <a:rPr lang="en-US" dirty="0" err="1">
                <a:effectLst/>
              </a:rPr>
              <a:t>propiedad</a:t>
            </a:r>
            <a:r>
              <a:rPr lang="en-US" dirty="0">
                <a:effectLst/>
              </a:rPr>
              <a:t> individual </a:t>
            </a:r>
            <a:r>
              <a:rPr lang="en-US" dirty="0" err="1">
                <a:effectLst/>
              </a:rPr>
              <a:t>para</a:t>
            </a:r>
            <a:r>
              <a:rPr lang="en-US" dirty="0">
                <a:effectLst/>
              </a:rPr>
              <a:t> la </a:t>
            </a:r>
            <a:r>
              <a:rPr lang="en-US" dirty="0" err="1">
                <a:effectLst/>
              </a:rPr>
              <a:t>mujer</a:t>
            </a:r>
            <a:r>
              <a:rPr lang="en-US" dirty="0">
                <a:effectLst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6051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err="1"/>
              <a:t>Comparación</a:t>
            </a:r>
            <a:r>
              <a:rPr lang="en-US" sz="2800" dirty="0"/>
              <a:t> de </a:t>
            </a:r>
            <a:r>
              <a:rPr lang="en-US" sz="2800" dirty="0" err="1"/>
              <a:t>hogares</a:t>
            </a:r>
            <a:r>
              <a:rPr lang="en-US" sz="2800" dirty="0"/>
              <a:t> </a:t>
            </a:r>
            <a:r>
              <a:rPr lang="en-US" sz="2800" dirty="0" err="1"/>
              <a:t>propietarios</a:t>
            </a:r>
            <a:r>
              <a:rPr lang="en-US" sz="2800" dirty="0"/>
              <a:t> de </a:t>
            </a:r>
            <a:r>
              <a:rPr lang="en-US" sz="2800" dirty="0" err="1"/>
              <a:t>viviendas</a:t>
            </a:r>
            <a:r>
              <a:rPr lang="en-US" sz="2800" dirty="0"/>
              <a:t> con mujeres </a:t>
            </a:r>
            <a:r>
              <a:rPr lang="en-US" sz="2800" dirty="0" err="1"/>
              <a:t>jefas</a:t>
            </a:r>
            <a:r>
              <a:rPr lang="en-US" sz="2800" dirty="0"/>
              <a:t> con </a:t>
            </a:r>
            <a:r>
              <a:rPr lang="en-US" sz="2800" dirty="0" err="1"/>
              <a:t>hogares</a:t>
            </a:r>
            <a:r>
              <a:rPr lang="en-US" sz="2800" dirty="0"/>
              <a:t> en los que la </a:t>
            </a:r>
            <a:r>
              <a:rPr lang="en-US" sz="2800" dirty="0" err="1"/>
              <a:t>mujer</a:t>
            </a:r>
            <a:r>
              <a:rPr lang="en-US" sz="2800" dirty="0"/>
              <a:t> </a:t>
            </a:r>
            <a:r>
              <a:rPr lang="en-US" sz="2800" dirty="0" err="1"/>
              <a:t>es</a:t>
            </a:r>
            <a:r>
              <a:rPr lang="en-US" sz="2800" dirty="0"/>
              <a:t> </a:t>
            </a:r>
            <a:r>
              <a:rPr lang="en-US" sz="2800" dirty="0" err="1"/>
              <a:t>propietaria</a:t>
            </a:r>
            <a:endParaRPr lang="es-CO" sz="2800" dirty="0"/>
          </a:p>
        </p:txBody>
      </p:sp>
      <p:graphicFrame>
        <p:nvGraphicFramePr>
          <p:cNvPr id="4" name="3 Gráfico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84569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5000" y="6400800"/>
            <a:ext cx="2839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Deere, Alvarado &amp; Twyman (2018)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2187807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4963" y="1968103"/>
          <a:ext cx="5934075" cy="3394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r:id="rId4" imgW="8230313" imgH="4706520" progId="Excel.Chart.8">
                  <p:embed/>
                </p:oleObj>
              </mc:Choice>
              <mc:Fallback>
                <p:oleObj r:id="rId4" imgW="8230313" imgH="4706520" progId="Excel.Chart.8">
                  <p:embed/>
                  <p:pic>
                    <p:nvPicPr>
                      <p:cNvPr id="205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963" y="1968103"/>
                        <a:ext cx="5934075" cy="3394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600" dirty="0" err="1">
                <a:latin typeface="Calibri" pitchFamily="34" charset="0"/>
              </a:rPr>
              <a:t>Dueños</a:t>
            </a:r>
            <a:r>
              <a:rPr lang="en-US" sz="3600" dirty="0">
                <a:latin typeface="Calibri" pitchFamily="34" charset="0"/>
              </a:rPr>
              <a:t> de </a:t>
            </a:r>
            <a:r>
              <a:rPr lang="en-US" sz="3600" dirty="0" err="1">
                <a:latin typeface="Calibri" pitchFamily="34" charset="0"/>
              </a:rPr>
              <a:t>negocios</a:t>
            </a:r>
            <a:r>
              <a:rPr lang="en-US" sz="3600" dirty="0">
                <a:latin typeface="Calibri" pitchFamily="34" charset="0"/>
              </a:rPr>
              <a:t> </a:t>
            </a:r>
            <a:r>
              <a:rPr lang="en-US" sz="3600" dirty="0" err="1">
                <a:latin typeface="Calibri" pitchFamily="34" charset="0"/>
              </a:rPr>
              <a:t>por</a:t>
            </a:r>
            <a:r>
              <a:rPr lang="en-US" sz="3600" dirty="0">
                <a:latin typeface="Calibri" pitchFamily="34" charset="0"/>
              </a:rPr>
              <a:t> </a:t>
            </a:r>
            <a:r>
              <a:rPr lang="en-US" sz="3600" dirty="0" err="1">
                <a:latin typeface="Calibri" pitchFamily="34" charset="0"/>
              </a:rPr>
              <a:t>sexo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19600" y="5715000"/>
            <a:ext cx="328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Fuente: Deere, Alvarado &amp; Twyman (2012)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3231939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28751" y="2105025"/>
          <a:ext cx="6171010" cy="3458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Chart" r:id="rId4" imgW="8191530" imgH="4591140" progId="Excel.Chart.8">
                  <p:embed/>
                </p:oleObj>
              </mc:Choice>
              <mc:Fallback>
                <p:oleObj name="Chart" r:id="rId4" imgW="8191530" imgH="4591140" progId="Excel.Chart.8">
                  <p:embed/>
                  <p:pic>
                    <p:nvPicPr>
                      <p:cNvPr id="3074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1" y="2105025"/>
                        <a:ext cx="6171010" cy="3458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1485900" y="1028700"/>
            <a:ext cx="6172200" cy="8572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dirty="0">
                <a:latin typeface="Calibri" pitchFamily="34" charset="0"/>
              </a:rPr>
              <a:t> </a:t>
            </a:r>
            <a:r>
              <a:rPr lang="en-US" sz="3600" dirty="0">
                <a:latin typeface="Calibri" pitchFamily="34" charset="0"/>
              </a:rPr>
              <a:t>¿</a:t>
            </a:r>
            <a:r>
              <a:rPr lang="en-US" sz="3600" dirty="0" err="1">
                <a:latin typeface="Calibri" pitchFamily="34" charset="0"/>
              </a:rPr>
              <a:t>Quién</a:t>
            </a:r>
            <a:r>
              <a:rPr lang="en-US" sz="3600" dirty="0">
                <a:latin typeface="Calibri" pitchFamily="34" charset="0"/>
              </a:rPr>
              <a:t> en el </a:t>
            </a:r>
            <a:r>
              <a:rPr lang="en-US" sz="3600" dirty="0" err="1">
                <a:latin typeface="Calibri" pitchFamily="34" charset="0"/>
              </a:rPr>
              <a:t>hogar</a:t>
            </a:r>
            <a:r>
              <a:rPr lang="en-US" sz="3600" dirty="0">
                <a:latin typeface="Calibri" pitchFamily="34" charset="0"/>
              </a:rPr>
              <a:t> </a:t>
            </a:r>
            <a:r>
              <a:rPr lang="en-US" sz="3600" dirty="0" err="1">
                <a:latin typeface="Calibri" pitchFamily="34" charset="0"/>
              </a:rPr>
              <a:t>es</a:t>
            </a:r>
            <a:r>
              <a:rPr lang="en-US" sz="3600" dirty="0">
                <a:latin typeface="Calibri" pitchFamily="34" charset="0"/>
              </a:rPr>
              <a:t> el </a:t>
            </a:r>
            <a:r>
              <a:rPr lang="en-US" sz="3600" dirty="0" err="1">
                <a:latin typeface="Calibri" pitchFamily="34" charset="0"/>
              </a:rPr>
              <a:t>dueño</a:t>
            </a:r>
            <a:r>
              <a:rPr lang="en-US" sz="3600" dirty="0">
                <a:latin typeface="Calibri" pitchFamily="34" charset="0"/>
              </a:rPr>
              <a:t> de los </a:t>
            </a:r>
            <a:r>
              <a:rPr lang="en-US" sz="3600" dirty="0" err="1">
                <a:latin typeface="Calibri" pitchFamily="34" charset="0"/>
              </a:rPr>
              <a:t>animales</a:t>
            </a:r>
            <a:r>
              <a:rPr lang="en-US" sz="3600" dirty="0">
                <a:latin typeface="Calibri" pitchFamily="34" charset="0"/>
              </a:rPr>
              <a:t>?, Nicaragua 2001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48200" y="6248400"/>
            <a:ext cx="2839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Deere, Alvarado &amp; Twyman (2012)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1213727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Temas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s-EC" dirty="0"/>
              <a:t>Por qué son importantes los activos</a:t>
            </a:r>
          </a:p>
          <a:p>
            <a:pPr marL="514350" indent="-514350">
              <a:buAutoNum type="arabicPeriod"/>
            </a:pPr>
            <a:r>
              <a:rPr lang="es-EC" dirty="0"/>
              <a:t>La distribución de la propiedad de activos por sexo en A.L.</a:t>
            </a:r>
          </a:p>
          <a:p>
            <a:pPr marL="514350" indent="-514350">
              <a:buAutoNum type="arabicPeriod"/>
            </a:pPr>
            <a:r>
              <a:rPr lang="es-EC" dirty="0"/>
              <a:t>Género y la distribución de la riqueza</a:t>
            </a:r>
          </a:p>
          <a:p>
            <a:pPr marL="514350" indent="-514350">
              <a:buAutoNum type="arabicPeriod"/>
            </a:pPr>
            <a:r>
              <a:rPr lang="es-EC" dirty="0"/>
              <a:t>Activos y poder de negociación en el hogar</a:t>
            </a:r>
          </a:p>
          <a:p>
            <a:pPr marL="0" indent="0">
              <a:buNone/>
            </a:pPr>
            <a:r>
              <a:rPr lang="es-EC" dirty="0"/>
              <a:t>5.  Resumen</a:t>
            </a:r>
          </a:p>
        </p:txBody>
      </p:sp>
    </p:spTree>
    <p:extLst>
      <p:ext uri="{BB962C8B-B14F-4D97-AF65-F5344CB8AC3E}">
        <p14:creationId xmlns:p14="http://schemas.microsoft.com/office/powerpoint/2010/main" val="2066589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4963" y="1968103"/>
          <a:ext cx="5934075" cy="3394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r:id="rId4" imgW="8230313" imgH="4706520" progId="Excel.Chart.8">
                  <p:embed/>
                </p:oleObj>
              </mc:Choice>
              <mc:Fallback>
                <p:oleObj r:id="rId4" imgW="8230313" imgH="4706520" progId="Excel.Chart.8">
                  <p:embed/>
                  <p:pic>
                    <p:nvPicPr>
                      <p:cNvPr id="4098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963" y="1968103"/>
                        <a:ext cx="5934075" cy="3394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dirty="0">
                <a:latin typeface="Calibri" pitchFamily="34" charset="0"/>
              </a:rPr>
              <a:t>¿</a:t>
            </a:r>
            <a:r>
              <a:rPr lang="en-US" sz="3200" dirty="0" err="1">
                <a:latin typeface="Calibri" pitchFamily="34" charset="0"/>
              </a:rPr>
              <a:t>Quién</a:t>
            </a:r>
            <a:r>
              <a:rPr lang="en-US" sz="3200" dirty="0">
                <a:latin typeface="Calibri" pitchFamily="34" charset="0"/>
              </a:rPr>
              <a:t> en el </a:t>
            </a:r>
            <a:r>
              <a:rPr lang="en-US" sz="3200" dirty="0" err="1">
                <a:latin typeface="Calibri" pitchFamily="34" charset="0"/>
              </a:rPr>
              <a:t>hogar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es</a:t>
            </a:r>
            <a:r>
              <a:rPr lang="en-US" sz="3200" dirty="0">
                <a:latin typeface="Calibri" pitchFamily="34" charset="0"/>
              </a:rPr>
              <a:t> el </a:t>
            </a:r>
            <a:r>
              <a:rPr lang="en-US" sz="3200" dirty="0" err="1">
                <a:latin typeface="Calibri" pitchFamily="34" charset="0"/>
              </a:rPr>
              <a:t>dueño</a:t>
            </a:r>
            <a:r>
              <a:rPr lang="en-US" sz="3200" dirty="0">
                <a:latin typeface="Calibri" pitchFamily="34" charset="0"/>
              </a:rPr>
              <a:t> de los </a:t>
            </a:r>
            <a:r>
              <a:rPr lang="en-US" sz="3200" dirty="0" err="1">
                <a:latin typeface="Calibri" pitchFamily="34" charset="0"/>
              </a:rPr>
              <a:t>bienes</a:t>
            </a:r>
            <a:r>
              <a:rPr lang="en-US" sz="3200" dirty="0">
                <a:latin typeface="Calibri" pitchFamily="34" charset="0"/>
              </a:rPr>
              <a:t> durables?, Nicaragua 2001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29200" y="5943600"/>
            <a:ext cx="2839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Deere, Alvarado &amp; Twyman (2012)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4158348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sz="4400" dirty="0"/>
              <a:t>3. Género y distribución de la riqueza </a:t>
            </a:r>
          </a:p>
        </p:txBody>
      </p:sp>
    </p:spTree>
    <p:extLst>
      <p:ext uri="{BB962C8B-B14F-4D97-AF65-F5344CB8AC3E}">
        <p14:creationId xmlns:p14="http://schemas.microsoft.com/office/powerpoint/2010/main" val="210898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/>
              <a:t>Proyecto brecha de género en la     propiedad de activos (GAGP)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Estudio </a:t>
            </a:r>
            <a:r>
              <a:rPr lang="en-US" dirty="0" err="1"/>
              <a:t>comparativo</a:t>
            </a:r>
            <a:r>
              <a:rPr lang="en-US" dirty="0"/>
              <a:t>: Ecuador, Ghana e India</a:t>
            </a:r>
          </a:p>
          <a:p>
            <a:r>
              <a:rPr lang="es-EC" dirty="0"/>
              <a:t>Financiado por el gobierno de Los Países Bajos y  ONU Mujeres, NY</a:t>
            </a:r>
          </a:p>
          <a:p>
            <a:r>
              <a:rPr lang="en-US" b="1" dirty="0" err="1"/>
              <a:t>Objetivos</a:t>
            </a:r>
            <a:r>
              <a:rPr lang="en-US" b="1" dirty="0"/>
              <a:t>:</a:t>
            </a:r>
            <a:endParaRPr lang="es-EC" b="1" dirty="0"/>
          </a:p>
          <a:p>
            <a:pPr lvl="1">
              <a:buFont typeface="Courier New" pitchFamily="49" charset="0"/>
              <a:buChar char="o"/>
            </a:pPr>
            <a:r>
              <a:rPr lang="es-EC" sz="1950" dirty="0"/>
              <a:t>Recoger información empírica sobre la distribución de la propiedad de los activos y la riqueza dentro del hogar entre hombres y mujeres.</a:t>
            </a:r>
          </a:p>
          <a:p>
            <a:pPr lvl="1">
              <a:buFont typeface="Courier New" pitchFamily="49" charset="0"/>
              <a:buChar char="o"/>
            </a:pPr>
            <a:r>
              <a:rPr lang="es-EC" sz="1950" dirty="0"/>
              <a:t>Analizar la importancia que tiene la posesión de activos para el empoderamiento de las mujeres y el bienestar del hogar.</a:t>
            </a:r>
          </a:p>
          <a:p>
            <a:pPr lvl="1">
              <a:buFont typeface="Courier New" pitchFamily="49" charset="0"/>
              <a:buChar char="o"/>
            </a:pPr>
            <a:r>
              <a:rPr lang="es-EC" sz="1950" dirty="0"/>
              <a:t>Analizar los factores que facilitan o obstaculizan la propiedad de activos para las mujeres:  derechos de propiedad</a:t>
            </a:r>
          </a:p>
          <a:p>
            <a:pPr lvl="1"/>
            <a:r>
              <a:rPr lang="en-US" sz="2000" dirty="0" err="1"/>
              <a:t>regímenes</a:t>
            </a:r>
            <a:r>
              <a:rPr lang="en-US" sz="2000" dirty="0"/>
              <a:t> </a:t>
            </a:r>
            <a:r>
              <a:rPr lang="en-US" sz="2000" dirty="0" err="1"/>
              <a:t>matrimoniales</a:t>
            </a:r>
            <a:r>
              <a:rPr lang="en-US" sz="2000" dirty="0"/>
              <a:t> (</a:t>
            </a:r>
            <a:r>
              <a:rPr lang="en-US" sz="2000" dirty="0" err="1"/>
              <a:t>comunidad</a:t>
            </a:r>
            <a:r>
              <a:rPr lang="en-US" sz="2000" dirty="0"/>
              <a:t> </a:t>
            </a:r>
            <a:r>
              <a:rPr lang="en-US" sz="2000" dirty="0" err="1"/>
              <a:t>parcial</a:t>
            </a:r>
            <a:r>
              <a:rPr lang="en-US" sz="2000" dirty="0"/>
              <a:t> en Ecuador; </a:t>
            </a:r>
            <a:r>
              <a:rPr lang="en-US" sz="2000" dirty="0" err="1"/>
              <a:t>separación</a:t>
            </a:r>
            <a:r>
              <a:rPr lang="en-US" sz="2000" dirty="0"/>
              <a:t> de </a:t>
            </a:r>
            <a:r>
              <a:rPr lang="en-US" sz="2000" dirty="0" err="1"/>
              <a:t>bienes</a:t>
            </a:r>
            <a:r>
              <a:rPr lang="en-US" sz="2000" dirty="0"/>
              <a:t> en Ghana e India) </a:t>
            </a:r>
          </a:p>
          <a:p>
            <a:pPr lvl="1"/>
            <a:r>
              <a:rPr lang="en-US" sz="2000" dirty="0" err="1"/>
              <a:t>regímenes</a:t>
            </a:r>
            <a:r>
              <a:rPr lang="en-US" sz="2000" dirty="0"/>
              <a:t> de </a:t>
            </a:r>
            <a:r>
              <a:rPr lang="en-US" sz="2000" dirty="0" err="1"/>
              <a:t>herencia</a:t>
            </a:r>
            <a:r>
              <a:rPr lang="en-US" sz="2000" dirty="0"/>
              <a:t> (</a:t>
            </a:r>
            <a:r>
              <a:rPr lang="en-US" sz="2000" dirty="0" err="1"/>
              <a:t>testamento</a:t>
            </a:r>
            <a:r>
              <a:rPr lang="en-US" sz="2000" dirty="0"/>
              <a:t> </a:t>
            </a:r>
            <a:r>
              <a:rPr lang="en-US" sz="2000" dirty="0" err="1"/>
              <a:t>restrigindo</a:t>
            </a:r>
            <a:r>
              <a:rPr lang="en-US" sz="2000" dirty="0"/>
              <a:t> en Ecuador;</a:t>
            </a:r>
          </a:p>
          <a:p>
            <a:pPr marL="457200" lvl="1" indent="0">
              <a:buNone/>
            </a:pPr>
            <a:r>
              <a:rPr lang="en-US" sz="2000" dirty="0"/>
              <a:t>     </a:t>
            </a:r>
            <a:r>
              <a:rPr lang="en-US" sz="2000" dirty="0" err="1"/>
              <a:t>testamento</a:t>
            </a:r>
            <a:r>
              <a:rPr lang="en-US" sz="2000" dirty="0"/>
              <a:t> </a:t>
            </a:r>
            <a:r>
              <a:rPr lang="en-US" sz="2000" dirty="0" err="1"/>
              <a:t>libre</a:t>
            </a:r>
            <a:r>
              <a:rPr lang="en-US" sz="2000" dirty="0"/>
              <a:t> en Ghana e India)</a:t>
            </a:r>
          </a:p>
          <a:p>
            <a:pPr lvl="1">
              <a:buFont typeface="Courier New" pitchFamily="49" charset="0"/>
              <a:buChar char="o"/>
            </a:pPr>
            <a:endParaRPr lang="es-EC" sz="1950" dirty="0"/>
          </a:p>
          <a:p>
            <a:endParaRPr lang="es-EC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70380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028700"/>
            <a:ext cx="6172200" cy="62865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Metodología</a:t>
            </a:r>
            <a:r>
              <a:rPr lang="en-US" dirty="0"/>
              <a:t> </a:t>
            </a:r>
            <a:r>
              <a:rPr lang="en-US" dirty="0" err="1"/>
              <a:t>mixta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828801"/>
            <a:ext cx="2628900" cy="194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3 Marcador de contenido" descr="14258_Cuena_2009_076_ESPOIR_G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5946" y="1828801"/>
            <a:ext cx="2529635" cy="1943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3886200"/>
            <a:ext cx="32004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4191000"/>
            <a:ext cx="20627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Cualitativo</a:t>
            </a:r>
            <a:r>
              <a:rPr lang="en-US" dirty="0"/>
              <a:t>: 6 </a:t>
            </a:r>
            <a:r>
              <a:rPr lang="en-US" dirty="0" err="1"/>
              <a:t>meses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err="1"/>
              <a:t>Entrevistas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err="1"/>
              <a:t>Grupos</a:t>
            </a:r>
            <a:r>
              <a:rPr lang="en-US" dirty="0"/>
              <a:t> </a:t>
            </a:r>
            <a:r>
              <a:rPr lang="en-US" dirty="0" err="1"/>
              <a:t>focales</a:t>
            </a:r>
            <a:endParaRPr lang="es-CO" dirty="0"/>
          </a:p>
        </p:txBody>
      </p:sp>
      <p:sp>
        <p:nvSpPr>
          <p:cNvPr id="6" name="TextBox 5"/>
          <p:cNvSpPr txBox="1"/>
          <p:nvPr/>
        </p:nvSpPr>
        <p:spPr>
          <a:xfrm>
            <a:off x="6241532" y="4119086"/>
            <a:ext cx="25088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Cuantitativo</a:t>
            </a:r>
            <a:r>
              <a:rPr lang="en-US" dirty="0"/>
              <a:t>: </a:t>
            </a:r>
            <a:r>
              <a:rPr lang="en-US" dirty="0" err="1"/>
              <a:t>encuestas</a:t>
            </a:r>
            <a:r>
              <a:rPr lang="en-US" dirty="0"/>
              <a:t> </a:t>
            </a:r>
          </a:p>
          <a:p>
            <a:r>
              <a:rPr lang="en-US" dirty="0" err="1"/>
              <a:t>representativas</a:t>
            </a:r>
            <a:endParaRPr lang="en-US" dirty="0"/>
          </a:p>
          <a:p>
            <a:r>
              <a:rPr lang="en-US" dirty="0"/>
              <a:t>Ecuador, n = 2892</a:t>
            </a:r>
          </a:p>
          <a:p>
            <a:r>
              <a:rPr lang="en-US" dirty="0"/>
              <a:t>Ghana, n = 2170</a:t>
            </a:r>
          </a:p>
          <a:p>
            <a:r>
              <a:rPr lang="en-US" dirty="0"/>
              <a:t>Karnataka, n = 4110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71929394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Porcentaje</a:t>
            </a:r>
            <a:r>
              <a:rPr lang="en-US" dirty="0"/>
              <a:t> de la </a:t>
            </a:r>
            <a:r>
              <a:rPr lang="en-US" dirty="0" err="1"/>
              <a:t>riqueza</a:t>
            </a:r>
            <a:r>
              <a:rPr lang="en-US" dirty="0"/>
              <a:t> total de la </a:t>
            </a:r>
            <a:r>
              <a:rPr lang="en-US" dirty="0" err="1"/>
              <a:t>pareja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le </a:t>
            </a:r>
            <a:r>
              <a:rPr lang="en-US" dirty="0" err="1"/>
              <a:t>corresponde</a:t>
            </a:r>
            <a:r>
              <a:rPr lang="en-US" dirty="0"/>
              <a:t> a la </a:t>
            </a:r>
            <a:r>
              <a:rPr lang="en-US" dirty="0" err="1"/>
              <a:t>esposa</a:t>
            </a:r>
            <a:endParaRPr lang="es-EC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57400" y="2057401"/>
          <a:ext cx="5600700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3804" y="5517328"/>
            <a:ext cx="2564228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/>
          </a:p>
          <a:p>
            <a:r>
              <a:rPr lang="en-US" sz="1200" dirty="0"/>
              <a:t>(n=</a:t>
            </a:r>
            <a:r>
              <a:rPr lang="en-US" sz="1200" dirty="0" err="1"/>
              <a:t>parejas</a:t>
            </a:r>
            <a:r>
              <a:rPr lang="en-US" sz="1200" dirty="0"/>
              <a:t>, </a:t>
            </a:r>
            <a:r>
              <a:rPr lang="en-US" sz="1200" dirty="0" err="1"/>
              <a:t>riqueza</a:t>
            </a:r>
            <a:r>
              <a:rPr lang="en-US" sz="1200" dirty="0"/>
              <a:t> </a:t>
            </a:r>
            <a:r>
              <a:rPr lang="en-US" sz="1200" dirty="0" err="1"/>
              <a:t>física</a:t>
            </a:r>
            <a:r>
              <a:rPr lang="en-US" sz="1200" dirty="0"/>
              <a:t> y </a:t>
            </a:r>
            <a:r>
              <a:rPr lang="en-US" sz="1200" dirty="0" err="1"/>
              <a:t>financiera</a:t>
            </a:r>
            <a:r>
              <a:rPr lang="en-US" sz="1200" dirty="0"/>
              <a:t>)</a:t>
            </a:r>
            <a:r>
              <a:rPr lang="en-US" sz="1350" dirty="0"/>
              <a:t> </a:t>
            </a:r>
            <a:endParaRPr lang="es-EC" sz="1350" dirty="0"/>
          </a:p>
        </p:txBody>
      </p:sp>
      <p:sp>
        <p:nvSpPr>
          <p:cNvPr id="3" name="TextBox 2"/>
          <p:cNvSpPr txBox="1"/>
          <p:nvPr/>
        </p:nvSpPr>
        <p:spPr>
          <a:xfrm>
            <a:off x="5867400" y="6172200"/>
            <a:ext cx="21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Fuente: Deere et al. (2013)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61173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Ecuador:  </a:t>
            </a:r>
            <a:r>
              <a:rPr lang="en-US" dirty="0" err="1">
                <a:effectLst/>
              </a:rPr>
              <a:t>evidencia</a:t>
            </a:r>
            <a:r>
              <a:rPr lang="en-US" dirty="0">
                <a:effectLst/>
              </a:rPr>
              <a:t> de </a:t>
            </a:r>
            <a:r>
              <a:rPr lang="en-US" dirty="0" err="1">
                <a:effectLst/>
              </a:rPr>
              <a:t>patrones</a:t>
            </a:r>
            <a:r>
              <a:rPr lang="en-US" dirty="0">
                <a:effectLst/>
              </a:rPr>
              <a:t> de </a:t>
            </a:r>
            <a:r>
              <a:rPr lang="en-US" dirty="0" err="1">
                <a:effectLst/>
              </a:rPr>
              <a:t>herencia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bastante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equitativos</a:t>
            </a:r>
            <a:endParaRPr lang="en-US" dirty="0">
              <a:effectLst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24051" y="2116574"/>
          <a:ext cx="5295899" cy="3097530"/>
        </p:xfrm>
        <a:graphic>
          <a:graphicData uri="http://schemas.openxmlformats.org/drawingml/2006/table">
            <a:tbl>
              <a:tblPr/>
              <a:tblGrid>
                <a:gridCol w="455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2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8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86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86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86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864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86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56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2573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4524443"/>
              </p:ext>
            </p:extLst>
          </p:nvPr>
        </p:nvGraphicFramePr>
        <p:xfrm>
          <a:off x="1828800" y="2228850"/>
          <a:ext cx="5772150" cy="314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24051" y="5628644"/>
            <a:ext cx="30620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(</a:t>
            </a:r>
            <a:r>
              <a:rPr lang="en-US" sz="1050" dirty="0" err="1"/>
              <a:t>Todos</a:t>
            </a:r>
            <a:r>
              <a:rPr lang="en-US" sz="1050" dirty="0"/>
              <a:t> las personas </a:t>
            </a:r>
            <a:r>
              <a:rPr lang="en-US" sz="1050" dirty="0" err="1"/>
              <a:t>informantes</a:t>
            </a:r>
            <a:r>
              <a:rPr lang="en-US" sz="1050" dirty="0"/>
              <a:t> que </a:t>
            </a:r>
            <a:r>
              <a:rPr lang="en-US" sz="1050" dirty="0" err="1"/>
              <a:t>han</a:t>
            </a:r>
            <a:r>
              <a:rPr lang="en-US" sz="1050" dirty="0"/>
              <a:t> </a:t>
            </a:r>
            <a:r>
              <a:rPr lang="en-US" sz="1050" dirty="0" err="1"/>
              <a:t>heredado</a:t>
            </a:r>
            <a:r>
              <a:rPr lang="en-US" sz="1050" dirty="0"/>
              <a:t>)</a:t>
            </a:r>
            <a:endParaRPr lang="es-EC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6248400"/>
            <a:ext cx="18586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 et al. (2013)</a:t>
            </a:r>
            <a:endParaRPr lang="es-CO" sz="1200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567908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En </a:t>
            </a:r>
            <a:r>
              <a:rPr lang="en-US" dirty="0" err="1">
                <a:cs typeface="Times New Roman" panose="02020603050405020304" pitchFamily="18" charset="0"/>
              </a:rPr>
              <a:t>perspectiva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comparativa</a:t>
            </a:r>
            <a:r>
              <a:rPr lang="en-US" dirty="0">
                <a:cs typeface="Times New Roman" panose="02020603050405020304" pitchFamily="18" charset="0"/>
              </a:rPr>
              <a:t>, los </a:t>
            </a:r>
            <a:r>
              <a:rPr lang="en-US" dirty="0" err="1">
                <a:cs typeface="Times New Roman" panose="02020603050405020304" pitchFamily="18" charset="0"/>
              </a:rPr>
              <a:t>regímenes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matrimoniales</a:t>
            </a:r>
            <a:r>
              <a:rPr lang="en-US" dirty="0">
                <a:cs typeface="Times New Roman" panose="02020603050405020304" pitchFamily="18" charset="0"/>
              </a:rPr>
              <a:t> y de </a:t>
            </a:r>
            <a:r>
              <a:rPr lang="en-US" dirty="0" err="1">
                <a:cs typeface="Times New Roman" panose="02020603050405020304" pitchFamily="18" charset="0"/>
              </a:rPr>
              <a:t>herencia</a:t>
            </a:r>
            <a:r>
              <a:rPr lang="en-US" dirty="0">
                <a:cs typeface="Times New Roman" panose="02020603050405020304" pitchFamily="18" charset="0"/>
              </a:rPr>
              <a:t> (en </a:t>
            </a:r>
            <a:r>
              <a:rPr lang="en-US" dirty="0" err="1">
                <a:cs typeface="Times New Roman" panose="02020603050405020304" pitchFamily="18" charset="0"/>
              </a:rPr>
              <a:t>combinación</a:t>
            </a:r>
            <a:r>
              <a:rPr lang="en-US" dirty="0">
                <a:cs typeface="Times New Roman" panose="02020603050405020304" pitchFamily="18" charset="0"/>
              </a:rPr>
              <a:t>) </a:t>
            </a:r>
            <a:r>
              <a:rPr lang="en-US" dirty="0" err="1">
                <a:cs typeface="Times New Roman" panose="02020603050405020304" pitchFamily="18" charset="0"/>
              </a:rPr>
              <a:t>establecen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una</a:t>
            </a:r>
            <a:r>
              <a:rPr lang="en-US" dirty="0">
                <a:cs typeface="Times New Roman" panose="02020603050405020304" pitchFamily="18" charset="0"/>
              </a:rPr>
              <a:t> gran </a:t>
            </a:r>
            <a:r>
              <a:rPr lang="en-US" dirty="0" err="1">
                <a:cs typeface="Times New Roman" panose="02020603050405020304" pitchFamily="18" charset="0"/>
              </a:rPr>
              <a:t>diferencia</a:t>
            </a:r>
            <a:r>
              <a:rPr lang="en-US" dirty="0">
                <a:cs typeface="Times New Roman" panose="02020603050405020304" pitchFamily="18" charset="0"/>
              </a:rPr>
              <a:t> en la </a:t>
            </a:r>
            <a:r>
              <a:rPr lang="en-US" dirty="0" err="1">
                <a:cs typeface="Times New Roman" panose="02020603050405020304" pitchFamily="18" charset="0"/>
              </a:rPr>
              <a:t>posibilidad</a:t>
            </a:r>
            <a:r>
              <a:rPr lang="en-US" dirty="0">
                <a:cs typeface="Times New Roman" panose="02020603050405020304" pitchFamily="18" charset="0"/>
              </a:rPr>
              <a:t> de </a:t>
            </a:r>
            <a:r>
              <a:rPr lang="en-US" dirty="0" err="1">
                <a:cs typeface="Times New Roman" panose="02020603050405020304" pitchFamily="18" charset="0"/>
              </a:rPr>
              <a:t>que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las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mujeres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puedan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acumular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activos</a:t>
            </a:r>
            <a:r>
              <a:rPr lang="en-US" dirty="0">
                <a:cs typeface="Times New Roman" panose="02020603050405020304" pitchFamily="18" charset="0"/>
              </a:rPr>
              <a:t>, </a:t>
            </a:r>
            <a:r>
              <a:rPr lang="en-US" dirty="0" err="1">
                <a:cs typeface="Times New Roman" panose="02020603050405020304" pitchFamily="18" charset="0"/>
              </a:rPr>
              <a:t>ya</a:t>
            </a:r>
            <a:r>
              <a:rPr lang="en-US" dirty="0">
                <a:cs typeface="Times New Roman" panose="02020603050405020304" pitchFamily="18" charset="0"/>
              </a:rPr>
              <a:t> sea a  </a:t>
            </a:r>
            <a:r>
              <a:rPr lang="en-US" dirty="0" err="1">
                <a:cs typeface="Times New Roman" panose="02020603050405020304" pitchFamily="18" charset="0"/>
              </a:rPr>
              <a:t>nombre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propio</a:t>
            </a:r>
            <a:r>
              <a:rPr lang="en-US" dirty="0">
                <a:cs typeface="Times New Roman" panose="02020603050405020304" pitchFamily="18" charset="0"/>
              </a:rPr>
              <a:t> o en </a:t>
            </a:r>
            <a:r>
              <a:rPr lang="en-US" dirty="0" err="1">
                <a:cs typeface="Times New Roman" panose="02020603050405020304" pitchFamily="18" charset="0"/>
              </a:rPr>
              <a:t>copropiedad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En el Ecuador </a:t>
            </a:r>
            <a:r>
              <a:rPr lang="en-US" dirty="0" err="1">
                <a:cs typeface="Times New Roman" panose="02020603050405020304" pitchFamily="18" charset="0"/>
              </a:rPr>
              <a:t>las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mujeres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están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relativamente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bien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posicionadas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debido</a:t>
            </a:r>
            <a:r>
              <a:rPr lang="en-US" dirty="0">
                <a:cs typeface="Times New Roman" panose="02020603050405020304" pitchFamily="18" charset="0"/>
              </a:rPr>
              <a:t> al </a:t>
            </a:r>
            <a:r>
              <a:rPr lang="en-US" dirty="0" err="1">
                <a:cs typeface="Times New Roman" panose="02020603050405020304" pitchFamily="18" charset="0"/>
              </a:rPr>
              <a:t>régimen</a:t>
            </a:r>
            <a:r>
              <a:rPr lang="en-US" dirty="0">
                <a:cs typeface="Times New Roman" panose="02020603050405020304" pitchFamily="18" charset="0"/>
              </a:rPr>
              <a:t> de </a:t>
            </a:r>
            <a:r>
              <a:rPr lang="en-US" dirty="0" err="1">
                <a:cs typeface="Times New Roman" panose="02020603050405020304" pitchFamily="18" charset="0"/>
              </a:rPr>
              <a:t>comunidad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parcial</a:t>
            </a:r>
            <a:r>
              <a:rPr lang="en-US" dirty="0">
                <a:cs typeface="Times New Roman" panose="02020603050405020304" pitchFamily="18" charset="0"/>
              </a:rPr>
              <a:t> (</a:t>
            </a:r>
            <a:r>
              <a:rPr lang="en-US" dirty="0" err="1">
                <a:cs typeface="Times New Roman" panose="02020603050405020304" pitchFamily="18" charset="0"/>
              </a:rPr>
              <a:t>sociedad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conyugal</a:t>
            </a:r>
            <a:r>
              <a:rPr lang="en-US" dirty="0">
                <a:cs typeface="Times New Roman" panose="02020603050405020304" pitchFamily="18" charset="0"/>
              </a:rPr>
              <a:t>) y a </a:t>
            </a:r>
            <a:r>
              <a:rPr lang="en-US" dirty="0" err="1">
                <a:cs typeface="Times New Roman" panose="02020603050405020304" pitchFamily="18" charset="0"/>
              </a:rPr>
              <a:t>que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las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normas</a:t>
            </a:r>
            <a:r>
              <a:rPr lang="en-US" dirty="0">
                <a:cs typeface="Times New Roman" panose="02020603050405020304" pitchFamily="18" charset="0"/>
              </a:rPr>
              <a:t> de </a:t>
            </a:r>
            <a:r>
              <a:rPr lang="en-US" dirty="0" err="1">
                <a:cs typeface="Times New Roman" panose="02020603050405020304" pitchFamily="18" charset="0"/>
              </a:rPr>
              <a:t>herencia</a:t>
            </a:r>
            <a:r>
              <a:rPr lang="en-US" dirty="0">
                <a:cs typeface="Times New Roman" panose="02020603050405020304" pitchFamily="18" charset="0"/>
              </a:rPr>
              <a:t> son </a:t>
            </a:r>
            <a:r>
              <a:rPr lang="en-US" dirty="0" err="1">
                <a:cs typeface="Times New Roman" panose="02020603050405020304" pitchFamily="18" charset="0"/>
              </a:rPr>
              <a:t>relativamente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equitativas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90447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Ecuador: </a:t>
            </a:r>
            <a:r>
              <a:rPr lang="en-US" dirty="0" err="1"/>
              <a:t>Distribución</a:t>
            </a:r>
            <a:r>
              <a:rPr lang="en-US" dirty="0"/>
              <a:t> del valor de los </a:t>
            </a:r>
            <a:r>
              <a:rPr lang="en-US" dirty="0" err="1"/>
              <a:t>activos</a:t>
            </a:r>
            <a:r>
              <a:rPr lang="en-US" dirty="0"/>
              <a:t> por </a:t>
            </a:r>
            <a:r>
              <a:rPr lang="en-US" dirty="0" err="1"/>
              <a:t>tipo</a:t>
            </a:r>
            <a:r>
              <a:rPr lang="en-US" dirty="0"/>
              <a:t> y sexo </a:t>
            </a:r>
            <a:r>
              <a:rPr lang="en-US" sz="2100" dirty="0"/>
              <a:t>(</a:t>
            </a:r>
            <a:r>
              <a:rPr lang="en-US" sz="2100" dirty="0" err="1"/>
              <a:t>muestra</a:t>
            </a:r>
            <a:r>
              <a:rPr lang="en-US" sz="2100" dirty="0"/>
              <a:t> total)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85900" y="2308623"/>
          <a:ext cx="6172200" cy="3292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486400" y="6096000"/>
            <a:ext cx="2258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 y Contreras (2011)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3399772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Ecuador: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composición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de la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riqueza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total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según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género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600200" y="2228850"/>
          <a:ext cx="3028950" cy="332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629150" y="2228851"/>
          <a:ext cx="3028950" cy="3451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67400" y="6248400"/>
            <a:ext cx="2607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Fuente: Deere y Contreras (2011)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015374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Ecuador: </a:t>
            </a:r>
            <a:r>
              <a:rPr lang="en-US" dirty="0" err="1"/>
              <a:t>Riqueza</a:t>
            </a:r>
            <a:r>
              <a:rPr lang="en-US" dirty="0"/>
              <a:t> </a:t>
            </a:r>
            <a:r>
              <a:rPr lang="en-US" dirty="0" err="1"/>
              <a:t>promedio</a:t>
            </a:r>
            <a:r>
              <a:rPr lang="en-US" dirty="0"/>
              <a:t> de los </a:t>
            </a:r>
            <a:r>
              <a:rPr lang="en-US" dirty="0" err="1"/>
              <a:t>hogares</a:t>
            </a:r>
            <a:r>
              <a:rPr lang="en-US" dirty="0"/>
              <a:t> por quintiles  </a:t>
            </a:r>
            <a:endParaRPr lang="es-EC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57400" y="2057401"/>
          <a:ext cx="5600700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38800" y="6096000"/>
            <a:ext cx="2647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Fuente:  Deere y Contreras (2011)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930435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1. ¿</a:t>
            </a:r>
            <a:r>
              <a:rPr lang="en-US" b="1" dirty="0" err="1"/>
              <a:t>Por</a:t>
            </a:r>
            <a:r>
              <a:rPr lang="en-US" b="1" dirty="0"/>
              <a:t> </a:t>
            </a:r>
            <a:r>
              <a:rPr lang="en-US" b="1" dirty="0" err="1"/>
              <a:t>qué</a:t>
            </a:r>
            <a:r>
              <a:rPr lang="en-US" b="1" dirty="0"/>
              <a:t> los </a:t>
            </a:r>
            <a:r>
              <a:rPr lang="en-US" b="1" dirty="0" err="1"/>
              <a:t>activos</a:t>
            </a:r>
            <a:r>
              <a:rPr lang="en-US" b="1" dirty="0"/>
              <a:t>?</a:t>
            </a:r>
            <a:endParaRPr lang="es-EC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/>
              <a:t>Activos físicos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s-EC" dirty="0"/>
              <a:t>Vivienda</a:t>
            </a:r>
          </a:p>
          <a:p>
            <a:r>
              <a:rPr lang="es-EC" dirty="0"/>
              <a:t>Terrenos agrícolas</a:t>
            </a:r>
          </a:p>
          <a:p>
            <a:r>
              <a:rPr lang="es-EC" dirty="0"/>
              <a:t>Otros bienes raíces (casas, edificios, terrenos no-agrícolas)</a:t>
            </a:r>
          </a:p>
          <a:p>
            <a:r>
              <a:rPr lang="es-EC" dirty="0"/>
              <a:t>Animales</a:t>
            </a:r>
          </a:p>
          <a:p>
            <a:r>
              <a:rPr lang="es-EC" dirty="0"/>
              <a:t>Equipamiento agrícola</a:t>
            </a:r>
          </a:p>
          <a:p>
            <a:r>
              <a:rPr lang="es-EC" dirty="0"/>
              <a:t>Negocios</a:t>
            </a:r>
          </a:p>
          <a:p>
            <a:r>
              <a:rPr lang="es-EC" dirty="0"/>
              <a:t>Bienes durables (artefactos, electrodomésticos, vehículos)</a:t>
            </a:r>
          </a:p>
          <a:p>
            <a:endParaRPr lang="es-EC" dirty="0"/>
          </a:p>
          <a:p>
            <a:endParaRPr lang="es-EC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C" dirty="0"/>
              <a:t>Activos financieros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C" dirty="0"/>
              <a:t>Dinero en efectivo</a:t>
            </a:r>
          </a:p>
          <a:p>
            <a:r>
              <a:rPr lang="es-EC" dirty="0"/>
              <a:t>Cuentas bancarias</a:t>
            </a:r>
          </a:p>
          <a:p>
            <a:r>
              <a:rPr lang="es-EC" dirty="0"/>
              <a:t>Ahorros informales</a:t>
            </a:r>
          </a:p>
          <a:p>
            <a:r>
              <a:rPr lang="es-EC" dirty="0"/>
              <a:t>Acciones, bonos</a:t>
            </a:r>
          </a:p>
          <a:p>
            <a:r>
              <a:rPr lang="es-EC" dirty="0"/>
              <a:t>Préstamos a terceros</a:t>
            </a:r>
          </a:p>
          <a:p>
            <a:r>
              <a:rPr lang="es-EC" dirty="0"/>
              <a:t>Seguros de vida</a:t>
            </a:r>
          </a:p>
          <a:p>
            <a:r>
              <a:rPr lang="es-EC" dirty="0"/>
              <a:t>Pensiones de jubilación</a:t>
            </a:r>
          </a:p>
          <a:p>
            <a:endParaRPr lang="es-EC" dirty="0"/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2585204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Ecuador: </a:t>
            </a:r>
            <a:r>
              <a:rPr lang="en-US" dirty="0" err="1"/>
              <a:t>Composición</a:t>
            </a:r>
            <a:r>
              <a:rPr lang="en-US" dirty="0"/>
              <a:t> de la </a:t>
            </a:r>
            <a:r>
              <a:rPr lang="en-US" dirty="0" err="1"/>
              <a:t>riqueza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por </a:t>
            </a:r>
            <a:r>
              <a:rPr lang="en-US" dirty="0" err="1"/>
              <a:t>quintil</a:t>
            </a:r>
            <a:r>
              <a:rPr lang="en-US" dirty="0"/>
              <a:t> </a:t>
            </a:r>
            <a:endParaRPr lang="es-EC" sz="2025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57400" y="2057401"/>
          <a:ext cx="5600700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222203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Ecuador: Pobreza de activos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8176317"/>
              </p:ext>
            </p:extLst>
          </p:nvPr>
        </p:nvGraphicFramePr>
        <p:xfrm>
          <a:off x="2180907" y="1728644"/>
          <a:ext cx="5134293" cy="28428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3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0460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Linea de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pobreza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: 6 </a:t>
                      </a:r>
                      <a:r>
                        <a:rPr lang="en-US" sz="1600" dirty="0" err="1">
                          <a:effectLst/>
                          <a:latin typeface="+mn-lt"/>
                        </a:rPr>
                        <a:t>meses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 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2F549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2F549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RN sin</a:t>
                      </a:r>
                      <a:r>
                        <a:rPr lang="en-US" sz="1600" baseline="0" dirty="0">
                          <a:solidFill>
                            <a:srgbClr val="2F549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err="1">
                          <a:solidFill>
                            <a:srgbClr val="2F549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vivienda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2F549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RN </a:t>
                      </a:r>
                      <a:r>
                        <a:rPr lang="en-US" sz="1600" dirty="0" err="1">
                          <a:solidFill>
                            <a:srgbClr val="2F5496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liquida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N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Jefe Hombre solo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25%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48%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87%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193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Jefa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Mujer sola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33%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62%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93%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718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P-value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0.0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0.0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0.0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 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Pareja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hombre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35%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60%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92%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1981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Pareja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mujer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40%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64%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95%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1981</a:t>
                      </a:r>
                      <a:endParaRPr lang="en-US" sz="160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P-value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0.01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0.0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endParaRPr lang="en-US" sz="1600" dirty="0">
                        <a:solidFill>
                          <a:srgbClr val="2F549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98884" y="1185625"/>
            <a:ext cx="40319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Tasas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de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pobreza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adultos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jefes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4916154"/>
            <a:ext cx="76372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1600" dirty="0"/>
              <a:t>En base a línea de pobreza de consumo promedio de $69.05 per </a:t>
            </a:r>
            <a:r>
              <a:rPr lang="es-EC" sz="1600" dirty="0" err="1"/>
              <a:t>capita</a:t>
            </a:r>
            <a:r>
              <a:rPr lang="es-EC" sz="1600" dirty="0"/>
              <a:t> mensual en 2010, </a:t>
            </a:r>
          </a:p>
          <a:p>
            <a:r>
              <a:rPr lang="es-EC" sz="1600" dirty="0"/>
              <a:t>ajustado por urbano/rural</a:t>
            </a:r>
          </a:p>
          <a:p>
            <a:r>
              <a:rPr lang="es-EC" sz="1600" dirty="0"/>
              <a:t>RN = riqueza neta (riqueza bruta menos deudas)</a:t>
            </a:r>
          </a:p>
          <a:p>
            <a:r>
              <a:rPr lang="es-EC" sz="1600" dirty="0"/>
              <a:t>RN Liquida = activos financieros + animales + bienes durables + equipamiento agrícola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05400" y="6400800"/>
            <a:ext cx="3153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Fuente: Anglade, Useche &amp; Deere (2019)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1029050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Ecuador: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Riqueza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promedio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según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estado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civil de los 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adultos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jefes</a:t>
            </a:r>
            <a:endParaRPr lang="es-EC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817800"/>
              </p:ext>
            </p:extLst>
          </p:nvPr>
        </p:nvGraphicFramePr>
        <p:xfrm>
          <a:off x="1771650" y="2006768"/>
          <a:ext cx="5600700" cy="2186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Estado civil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Hombres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Mujeres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Total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err="1"/>
                        <a:t>Casado</a:t>
                      </a:r>
                      <a:r>
                        <a:rPr lang="en-US" sz="1400" dirty="0"/>
                        <a:t>/a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$16.839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1285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$13.711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1295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$15.268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2580***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err="1"/>
                        <a:t>Unidos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   5.876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700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   4.547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706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   5.209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1406**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Soltero</a:t>
                      </a:r>
                      <a:r>
                        <a:rPr lang="en-US" sz="1400" dirty="0"/>
                        <a:t>/a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$11.605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 50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$14.438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106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$13.488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156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err="1"/>
                        <a:t>Viudo</a:t>
                      </a:r>
                      <a:r>
                        <a:rPr lang="en-US" sz="1400" dirty="0"/>
                        <a:t>/a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$40.083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 51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$22.543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207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$25.357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258*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err="1"/>
                        <a:t>Divorciado</a:t>
                      </a:r>
                      <a:r>
                        <a:rPr lang="en-US" sz="1400" dirty="0"/>
                        <a:t>/a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$84.433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 12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$34.836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 79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$41.635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   91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Separado</a:t>
                      </a:r>
                      <a:r>
                        <a:rPr lang="en-US" sz="1400" dirty="0"/>
                        <a:t>/a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$22.787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 76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$12.408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306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$14.385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  382**</a:t>
                      </a:r>
                      <a:endParaRPr lang="es-EC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87880" y="4782839"/>
            <a:ext cx="34076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Nota:  </a:t>
            </a:r>
            <a:r>
              <a:rPr lang="en-US" sz="1200" dirty="0" err="1"/>
              <a:t>Datos</a:t>
            </a:r>
            <a:r>
              <a:rPr lang="en-US" sz="1200" dirty="0"/>
              <a:t> </a:t>
            </a:r>
            <a:r>
              <a:rPr lang="en-US" sz="1200" dirty="0" err="1"/>
              <a:t>ponderados</a:t>
            </a:r>
            <a:endParaRPr lang="en-US" sz="1200" dirty="0"/>
          </a:p>
          <a:p>
            <a:r>
              <a:rPr lang="en-US" sz="1200" dirty="0"/>
              <a:t>Welch robust test, </a:t>
            </a:r>
            <a:r>
              <a:rPr lang="en-US" sz="1200" dirty="0" err="1"/>
              <a:t>estadísticamente</a:t>
            </a:r>
            <a:r>
              <a:rPr lang="en-US" sz="1200" dirty="0"/>
              <a:t> </a:t>
            </a:r>
            <a:r>
              <a:rPr lang="en-US" sz="1200" dirty="0" err="1"/>
              <a:t>significativa</a:t>
            </a:r>
            <a:r>
              <a:rPr lang="en-US" sz="1200" dirty="0"/>
              <a:t> al: </a:t>
            </a:r>
          </a:p>
          <a:p>
            <a:r>
              <a:rPr lang="en-US" sz="1200" dirty="0"/>
              <a:t>***99%, **95%, *90% </a:t>
            </a:r>
            <a:r>
              <a:rPr lang="en-US" sz="1200" dirty="0" err="1"/>
              <a:t>nivel</a:t>
            </a:r>
            <a:r>
              <a:rPr lang="en-US" sz="1200" dirty="0"/>
              <a:t> de </a:t>
            </a:r>
            <a:r>
              <a:rPr lang="en-US" sz="1200" dirty="0" err="1"/>
              <a:t>confianza</a:t>
            </a:r>
            <a:endParaRPr lang="en-US" sz="1200" dirty="0"/>
          </a:p>
          <a:p>
            <a:endParaRPr lang="en-US" sz="1200" dirty="0"/>
          </a:p>
          <a:p>
            <a:endParaRPr lang="es-EC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410200" y="6096000"/>
            <a:ext cx="2894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Deere, Twyman &amp; Contreras (2014)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220083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4400" dirty="0"/>
              <a:t>4. Activos y poder de negociación en el hogar</a:t>
            </a:r>
          </a:p>
        </p:txBody>
      </p:sp>
    </p:spTree>
    <p:extLst>
      <p:ext uri="{BB962C8B-B14F-4D97-AF65-F5344CB8AC3E}">
        <p14:creationId xmlns:p14="http://schemas.microsoft.com/office/powerpoint/2010/main" val="760205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hogar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Clr>
                <a:schemeClr val="accent3"/>
              </a:buClr>
              <a:buSzPct val="95000"/>
              <a:buFont typeface="Arial" panose="020B0604020202020204" pitchFamily="34" charset="0"/>
              <a:buChar char="•"/>
            </a:pPr>
            <a:r>
              <a:rPr lang="en-US" sz="2400" dirty="0"/>
              <a:t>La </a:t>
            </a:r>
            <a:r>
              <a:rPr lang="en-US" sz="2400" dirty="0" err="1"/>
              <a:t>mayoría</a:t>
            </a:r>
            <a:r>
              <a:rPr lang="en-US" sz="2400" dirty="0"/>
              <a:t> de </a:t>
            </a:r>
            <a:r>
              <a:rPr lang="en-US" sz="2400" dirty="0" err="1"/>
              <a:t>estudios</a:t>
            </a:r>
            <a:r>
              <a:rPr lang="en-US" sz="2400" dirty="0"/>
              <a:t> </a:t>
            </a:r>
            <a:r>
              <a:rPr lang="en-US" sz="2400" dirty="0" err="1"/>
              <a:t>solamente</a:t>
            </a:r>
            <a:r>
              <a:rPr lang="en-US" sz="2400" dirty="0"/>
              <a:t> </a:t>
            </a:r>
            <a:r>
              <a:rPr lang="en-US" sz="2400" dirty="0" err="1"/>
              <a:t>consideran</a:t>
            </a:r>
            <a:r>
              <a:rPr lang="en-US" sz="2400" dirty="0"/>
              <a:t> </a:t>
            </a:r>
            <a:r>
              <a:rPr lang="en-US" sz="2400" dirty="0" err="1"/>
              <a:t>si</a:t>
            </a:r>
            <a:r>
              <a:rPr lang="en-US" sz="2400" dirty="0"/>
              <a:t> las 	</a:t>
            </a:r>
            <a:r>
              <a:rPr lang="en-US" sz="2400" dirty="0" err="1"/>
              <a:t>mujeres</a:t>
            </a:r>
            <a:r>
              <a:rPr lang="en-US" sz="2400" dirty="0"/>
              <a:t> </a:t>
            </a:r>
            <a:r>
              <a:rPr lang="en-US" sz="2400" dirty="0" err="1"/>
              <a:t>toman</a:t>
            </a:r>
            <a:r>
              <a:rPr lang="en-US" sz="2400" dirty="0"/>
              <a:t> </a:t>
            </a:r>
            <a:r>
              <a:rPr lang="en-US" sz="2400" dirty="0" err="1"/>
              <a:t>alguna</a:t>
            </a:r>
            <a:r>
              <a:rPr lang="en-US" sz="2400" dirty="0"/>
              <a:t> </a:t>
            </a:r>
            <a:r>
              <a:rPr lang="en-US" sz="2400" dirty="0" err="1"/>
              <a:t>decisión</a:t>
            </a:r>
            <a:r>
              <a:rPr lang="en-US" sz="2400" dirty="0"/>
              <a:t> </a:t>
            </a:r>
            <a:r>
              <a:rPr lang="en-US" sz="2400" dirty="0" err="1"/>
              <a:t>solas</a:t>
            </a:r>
            <a:r>
              <a:rPr lang="en-US" sz="2400" dirty="0"/>
              <a:t> o </a:t>
            </a:r>
            <a:r>
              <a:rPr lang="en-US" sz="2400" dirty="0" err="1"/>
              <a:t>si</a:t>
            </a:r>
            <a:r>
              <a:rPr lang="en-US" sz="2400" dirty="0"/>
              <a:t> </a:t>
            </a:r>
            <a:r>
              <a:rPr lang="en-US" sz="2400" dirty="0" err="1"/>
              <a:t>tienen</a:t>
            </a:r>
            <a:r>
              <a:rPr lang="en-US" sz="2400" dirty="0"/>
              <a:t> la 	“ultima palabra” sobre la </a:t>
            </a:r>
            <a:r>
              <a:rPr lang="en-US" sz="2400" dirty="0" err="1"/>
              <a:t>decisión</a:t>
            </a:r>
            <a:r>
              <a:rPr lang="en-US" sz="2400" dirty="0"/>
              <a:t> (DHS)</a:t>
            </a:r>
          </a:p>
          <a:p>
            <a:pPr lvl="1"/>
            <a:r>
              <a:rPr lang="en-US" dirty="0"/>
              <a:t>¿Pero el </a:t>
            </a:r>
            <a:r>
              <a:rPr lang="en-US" dirty="0" err="1"/>
              <a:t>empoderamiento</a:t>
            </a:r>
            <a:r>
              <a:rPr lang="en-US" dirty="0"/>
              <a:t> de las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será</a:t>
            </a:r>
            <a:r>
              <a:rPr lang="en-US" dirty="0"/>
              <a:t> </a:t>
            </a:r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dirty="0" err="1"/>
              <a:t>ellas</a:t>
            </a:r>
            <a:r>
              <a:rPr lang="en-US" dirty="0"/>
              <a:t> </a:t>
            </a:r>
            <a:r>
              <a:rPr lang="en-US" dirty="0" err="1"/>
              <a:t>solas</a:t>
            </a:r>
            <a:r>
              <a:rPr lang="en-US" dirty="0"/>
              <a:t> </a:t>
            </a:r>
            <a:r>
              <a:rPr lang="en-US" dirty="0" err="1"/>
              <a:t>toman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 las </a:t>
            </a:r>
            <a:r>
              <a:rPr lang="en-US" dirty="0" err="1"/>
              <a:t>decisiones</a:t>
            </a:r>
            <a:r>
              <a:rPr lang="en-US" dirty="0"/>
              <a:t> del </a:t>
            </a:r>
            <a:r>
              <a:rPr lang="en-US" dirty="0" err="1"/>
              <a:t>hogar</a:t>
            </a:r>
            <a:r>
              <a:rPr lang="en-US" dirty="0"/>
              <a:t> o </a:t>
            </a:r>
            <a:r>
              <a:rPr lang="en-US" dirty="0" err="1"/>
              <a:t>cuando</a:t>
            </a:r>
            <a:r>
              <a:rPr lang="en-US" dirty="0"/>
              <a:t> las </a:t>
            </a:r>
            <a:r>
              <a:rPr lang="en-US" dirty="0" err="1"/>
              <a:t>toman</a:t>
            </a:r>
            <a:r>
              <a:rPr lang="en-US" dirty="0"/>
              <a:t> junto con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parejas</a:t>
            </a:r>
            <a:r>
              <a:rPr lang="en-US" dirty="0"/>
              <a:t>? </a:t>
            </a:r>
          </a:p>
          <a:p>
            <a:r>
              <a:rPr lang="en-US" sz="2400" dirty="0"/>
              <a:t>La </a:t>
            </a:r>
            <a:r>
              <a:rPr lang="en-US" sz="2400" dirty="0" err="1"/>
              <a:t>mayoría</a:t>
            </a:r>
            <a:r>
              <a:rPr lang="en-US" sz="2400" dirty="0"/>
              <a:t> de </a:t>
            </a:r>
            <a:r>
              <a:rPr lang="en-US" sz="2400" dirty="0" err="1"/>
              <a:t>estudios</a:t>
            </a:r>
            <a:r>
              <a:rPr lang="en-US" sz="2400" dirty="0"/>
              <a:t> </a:t>
            </a:r>
            <a:r>
              <a:rPr lang="en-US" sz="2400" dirty="0" err="1"/>
              <a:t>solamente</a:t>
            </a:r>
            <a:r>
              <a:rPr lang="en-US" sz="2400" dirty="0"/>
              <a:t> </a:t>
            </a:r>
            <a:r>
              <a:rPr lang="en-US" sz="2400" dirty="0" err="1"/>
              <a:t>preguntan</a:t>
            </a:r>
            <a:r>
              <a:rPr lang="en-US" sz="2400" dirty="0"/>
              <a:t> sobre la   	</a:t>
            </a:r>
            <a:r>
              <a:rPr lang="en-US" sz="2400" dirty="0" err="1"/>
              <a:t>participación</a:t>
            </a:r>
            <a:r>
              <a:rPr lang="en-US" sz="2400" dirty="0"/>
              <a:t> de la </a:t>
            </a:r>
            <a:r>
              <a:rPr lang="en-US" sz="2400" dirty="0" err="1"/>
              <a:t>mujer</a:t>
            </a:r>
            <a:r>
              <a:rPr lang="en-US" sz="2400" dirty="0"/>
              <a:t>, sin </a:t>
            </a:r>
            <a:r>
              <a:rPr lang="en-US" sz="2400" dirty="0" err="1"/>
              <a:t>preguntarle</a:t>
            </a:r>
            <a:r>
              <a:rPr lang="en-US" sz="2400" dirty="0"/>
              <a:t> a la </a:t>
            </a:r>
            <a:r>
              <a:rPr lang="en-US" sz="2400" dirty="0" err="1"/>
              <a:t>pareja</a:t>
            </a:r>
            <a:r>
              <a:rPr lang="en-US" sz="2400" dirty="0"/>
              <a:t> 	sobre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participación</a:t>
            </a:r>
            <a:r>
              <a:rPr lang="en-US" sz="2400" dirty="0"/>
              <a:t> o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percepción</a:t>
            </a:r>
            <a:r>
              <a:rPr lang="en-US" sz="2400" dirty="0"/>
              <a:t> de </a:t>
            </a:r>
            <a:r>
              <a:rPr lang="en-US" sz="2400" dirty="0" err="1"/>
              <a:t>como</a:t>
            </a:r>
            <a:r>
              <a:rPr lang="en-US" sz="2400" dirty="0"/>
              <a:t> se 	</a:t>
            </a:r>
            <a:r>
              <a:rPr lang="en-US" sz="2400" dirty="0" err="1"/>
              <a:t>toman</a:t>
            </a:r>
            <a:r>
              <a:rPr lang="en-US" sz="2400" dirty="0"/>
              <a:t> las </a:t>
            </a:r>
            <a:r>
              <a:rPr lang="en-US" sz="2400" dirty="0" err="1"/>
              <a:t>decisiones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3104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Enfoque</a:t>
            </a:r>
            <a:r>
              <a:rPr lang="en-US" dirty="0"/>
              <a:t> </a:t>
            </a:r>
            <a:r>
              <a:rPr lang="en-US" dirty="0" err="1"/>
              <a:t>alternativo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Empoderamiento</a:t>
            </a:r>
            <a:r>
              <a:rPr lang="en-US" dirty="0"/>
              <a:t> = </a:t>
            </a:r>
            <a:r>
              <a:rPr lang="en-US" dirty="0" err="1"/>
              <a:t>cuando</a:t>
            </a:r>
            <a:r>
              <a:rPr lang="en-US" dirty="0"/>
              <a:t> las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dirty="0" err="1"/>
              <a:t>negociar</a:t>
            </a:r>
            <a:r>
              <a:rPr lang="en-US" dirty="0"/>
              <a:t> con un peso </a:t>
            </a:r>
            <a:r>
              <a:rPr lang="en-US" dirty="0" err="1"/>
              <a:t>igual</a:t>
            </a:r>
            <a:r>
              <a:rPr lang="en-US" dirty="0"/>
              <a:t> a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pareja</a:t>
            </a:r>
            <a:r>
              <a:rPr lang="en-US" dirty="0"/>
              <a:t> para </a:t>
            </a:r>
            <a:r>
              <a:rPr lang="en-US" dirty="0" err="1"/>
              <a:t>lograr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conjuntas</a:t>
            </a:r>
            <a:r>
              <a:rPr lang="en-US" dirty="0"/>
              <a:t> o </a:t>
            </a:r>
            <a:r>
              <a:rPr lang="en-US" dirty="0" err="1"/>
              <a:t>consensuadas</a:t>
            </a:r>
            <a:endParaRPr lang="en-US" dirty="0"/>
          </a:p>
          <a:p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igualitarias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b="1" dirty="0" err="1"/>
              <a:t>ella</a:t>
            </a:r>
            <a:r>
              <a:rPr lang="en-US" dirty="0"/>
              <a:t> </a:t>
            </a:r>
            <a:r>
              <a:rPr lang="en-US" dirty="0" err="1"/>
              <a:t>considera</a:t>
            </a:r>
            <a:r>
              <a:rPr lang="en-US" dirty="0"/>
              <a:t> que </a:t>
            </a:r>
            <a:r>
              <a:rPr lang="en-US" dirty="0" err="1"/>
              <a:t>participa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las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conjuntamente</a:t>
            </a:r>
            <a:r>
              <a:rPr lang="en-US" dirty="0"/>
              <a:t> con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pareja</a:t>
            </a:r>
            <a:endParaRPr lang="en-US" dirty="0"/>
          </a:p>
          <a:p>
            <a:pPr lvl="1"/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b="1" dirty="0"/>
              <a:t>el</a:t>
            </a:r>
            <a:r>
              <a:rPr lang="en-US" dirty="0"/>
              <a:t> </a:t>
            </a:r>
            <a:r>
              <a:rPr lang="en-US" dirty="0" err="1"/>
              <a:t>considera</a:t>
            </a:r>
            <a:r>
              <a:rPr lang="en-US" dirty="0"/>
              <a:t> que </a:t>
            </a:r>
            <a:r>
              <a:rPr lang="en-US" dirty="0" err="1"/>
              <a:t>participa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las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conjuntamente</a:t>
            </a:r>
            <a:r>
              <a:rPr lang="en-US" dirty="0"/>
              <a:t> con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pareja</a:t>
            </a:r>
            <a:endParaRPr lang="en-US" dirty="0"/>
          </a:p>
          <a:p>
            <a:pPr lvl="1"/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b="1" dirty="0"/>
              <a:t>ambos</a:t>
            </a:r>
            <a:r>
              <a:rPr lang="en-US" dirty="0"/>
              <a:t> </a:t>
            </a:r>
            <a:r>
              <a:rPr lang="en-US" dirty="0" err="1"/>
              <a:t>estan</a:t>
            </a:r>
            <a:r>
              <a:rPr lang="en-US" dirty="0"/>
              <a:t> de </a:t>
            </a:r>
            <a:r>
              <a:rPr lang="en-US" dirty="0" err="1"/>
              <a:t>acuerdo</a:t>
            </a:r>
            <a:r>
              <a:rPr lang="en-US" dirty="0"/>
              <a:t> que la </a:t>
            </a:r>
            <a:r>
              <a:rPr lang="en-US" dirty="0" err="1"/>
              <a:t>otra</a:t>
            </a:r>
            <a:r>
              <a:rPr lang="en-US" dirty="0"/>
              <a:t> persona </a:t>
            </a:r>
            <a:r>
              <a:rPr lang="en-US" dirty="0" err="1"/>
              <a:t>toma</a:t>
            </a:r>
            <a:r>
              <a:rPr lang="en-US" dirty="0"/>
              <a:t> las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conjuntamente</a:t>
            </a:r>
            <a:r>
              <a:rPr lang="en-US" dirty="0"/>
              <a:t>  (</a:t>
            </a:r>
            <a:r>
              <a:rPr lang="en-US" dirty="0" err="1"/>
              <a:t>simetría</a:t>
            </a:r>
            <a:r>
              <a:rPr lang="en-US" dirty="0"/>
              <a:t> y </a:t>
            </a:r>
            <a:r>
              <a:rPr lang="en-US" dirty="0" err="1"/>
              <a:t>concordancia</a:t>
            </a:r>
            <a:r>
              <a:rPr lang="en-US" dirty="0"/>
              <a:t>)</a:t>
            </a:r>
          </a:p>
          <a:p>
            <a:r>
              <a:rPr lang="en-US" b="1" dirty="0"/>
              <a:t>La </a:t>
            </a:r>
            <a:r>
              <a:rPr lang="en-US" b="1" dirty="0" err="1"/>
              <a:t>pregunta</a:t>
            </a:r>
            <a:r>
              <a:rPr lang="en-US" b="1" dirty="0"/>
              <a:t> </a:t>
            </a:r>
            <a:r>
              <a:rPr lang="en-US" b="1" dirty="0" err="1"/>
              <a:t>empírica</a:t>
            </a:r>
            <a:r>
              <a:rPr lang="en-US" b="1" dirty="0"/>
              <a:t>: ¿</a:t>
            </a:r>
            <a:r>
              <a:rPr lang="en-US" b="1" dirty="0" err="1"/>
              <a:t>cuales</a:t>
            </a:r>
            <a:r>
              <a:rPr lang="en-US" b="1" dirty="0"/>
              <a:t> </a:t>
            </a:r>
            <a:r>
              <a:rPr lang="en-US" b="1" dirty="0" err="1"/>
              <a:t>factores</a:t>
            </a:r>
            <a:r>
              <a:rPr lang="en-US" b="1" dirty="0"/>
              <a:t> </a:t>
            </a:r>
            <a:r>
              <a:rPr lang="en-US" b="1" dirty="0" err="1"/>
              <a:t>estan</a:t>
            </a:r>
            <a:r>
              <a:rPr lang="en-US" b="1" dirty="0"/>
              <a:t> </a:t>
            </a:r>
            <a:r>
              <a:rPr lang="en-US" b="1" dirty="0" err="1"/>
              <a:t>asociados</a:t>
            </a:r>
            <a:r>
              <a:rPr lang="en-US" b="1" dirty="0"/>
              <a:t> con la </a:t>
            </a:r>
            <a:r>
              <a:rPr lang="en-US" b="1" dirty="0" err="1"/>
              <a:t>toma</a:t>
            </a:r>
            <a:r>
              <a:rPr lang="en-US" b="1" dirty="0"/>
              <a:t> de </a:t>
            </a:r>
            <a:r>
              <a:rPr lang="en-US" b="1" dirty="0" err="1"/>
              <a:t>decisiones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forma </a:t>
            </a:r>
            <a:r>
              <a:rPr lang="en-US" b="1" dirty="0" err="1"/>
              <a:t>igualitaria</a:t>
            </a:r>
            <a:r>
              <a:rPr lang="en-US" b="1" dirty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38800" y="6126163"/>
            <a:ext cx="2179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Fuente: Deere y Twyman (2012)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34163406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Variables </a:t>
            </a:r>
            <a:r>
              <a:rPr lang="en-US" dirty="0" err="1"/>
              <a:t>independientes</a:t>
            </a:r>
            <a:r>
              <a:rPr lang="en-US" dirty="0"/>
              <a:t> para las </a:t>
            </a:r>
            <a:r>
              <a:rPr lang="en-US" dirty="0" err="1"/>
              <a:t>regresiones</a:t>
            </a:r>
            <a:r>
              <a:rPr lang="en-US" dirty="0"/>
              <a:t> </a:t>
            </a:r>
            <a:r>
              <a:rPr lang="en-US" dirty="0" err="1"/>
              <a:t>logísticas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09600" y="1803402"/>
            <a:ext cx="3886200" cy="4358165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Porcentaje</a:t>
            </a:r>
            <a:r>
              <a:rPr lang="en-US" dirty="0"/>
              <a:t> de la </a:t>
            </a:r>
            <a:r>
              <a:rPr lang="en-US" dirty="0" err="1"/>
              <a:t>riqueza</a:t>
            </a:r>
            <a:r>
              <a:rPr lang="en-US" dirty="0"/>
              <a:t> de la </a:t>
            </a:r>
            <a:r>
              <a:rPr lang="en-US" dirty="0" err="1"/>
              <a:t>pareja</a:t>
            </a:r>
            <a:r>
              <a:rPr lang="en-US" dirty="0"/>
              <a:t> que le </a:t>
            </a:r>
            <a:r>
              <a:rPr lang="en-US" dirty="0" err="1"/>
              <a:t>pertenece</a:t>
            </a:r>
            <a:r>
              <a:rPr lang="en-US" dirty="0"/>
              <a:t> a la </a:t>
            </a:r>
            <a:r>
              <a:rPr lang="en-US" dirty="0" err="1"/>
              <a:t>mujer</a:t>
            </a:r>
            <a:endParaRPr lang="en-US" dirty="0"/>
          </a:p>
          <a:p>
            <a:r>
              <a:rPr lang="en-US" dirty="0" err="1"/>
              <a:t>Quién</a:t>
            </a:r>
            <a:r>
              <a:rPr lang="en-US" dirty="0"/>
              <a:t> </a:t>
            </a:r>
            <a:r>
              <a:rPr lang="en-US" dirty="0" err="1"/>
              <a:t>trabaja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un </a:t>
            </a:r>
            <a:r>
              <a:rPr lang="en-US" dirty="0" err="1"/>
              <a:t>ingreso</a:t>
            </a:r>
            <a:endParaRPr lang="en-US" dirty="0"/>
          </a:p>
          <a:p>
            <a:r>
              <a:rPr lang="en-US" dirty="0" err="1"/>
              <a:t>Quién</a:t>
            </a:r>
            <a:r>
              <a:rPr lang="en-US" dirty="0"/>
              <a:t> </a:t>
            </a:r>
            <a:r>
              <a:rPr lang="en-US" dirty="0" err="1"/>
              <a:t>gana</a:t>
            </a:r>
            <a:r>
              <a:rPr lang="en-US" dirty="0"/>
              <a:t> </a:t>
            </a:r>
            <a:r>
              <a:rPr lang="en-US" dirty="0" err="1"/>
              <a:t>más</a:t>
            </a:r>
            <a:endParaRPr lang="en-US" dirty="0"/>
          </a:p>
          <a:p>
            <a:r>
              <a:rPr lang="en-US" dirty="0" err="1"/>
              <a:t>Edad</a:t>
            </a:r>
            <a:r>
              <a:rPr lang="en-US" dirty="0"/>
              <a:t>, </a:t>
            </a:r>
            <a:r>
              <a:rPr lang="en-US" dirty="0" err="1"/>
              <a:t>diferencia</a:t>
            </a:r>
            <a:r>
              <a:rPr lang="en-US" dirty="0"/>
              <a:t> entre </a:t>
            </a:r>
            <a:r>
              <a:rPr lang="en-US" dirty="0" err="1"/>
              <a:t>ellos</a:t>
            </a:r>
            <a:endParaRPr lang="en-US" dirty="0"/>
          </a:p>
          <a:p>
            <a:r>
              <a:rPr lang="en-US" dirty="0" err="1"/>
              <a:t>Escolaridad</a:t>
            </a:r>
            <a:r>
              <a:rPr lang="en-US" dirty="0"/>
              <a:t>, </a:t>
            </a:r>
            <a:r>
              <a:rPr lang="en-US" dirty="0" err="1"/>
              <a:t>diferencia</a:t>
            </a:r>
            <a:r>
              <a:rPr lang="en-US" dirty="0"/>
              <a:t> entre </a:t>
            </a:r>
            <a:r>
              <a:rPr lang="en-US" dirty="0" err="1"/>
              <a:t>ellos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844900" y="1803400"/>
            <a:ext cx="4146699" cy="50546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Rural/</a:t>
            </a:r>
            <a:r>
              <a:rPr lang="en-US" dirty="0" err="1"/>
              <a:t>urbano</a:t>
            </a:r>
            <a:r>
              <a:rPr lang="en-US" dirty="0"/>
              <a:t>, costa/sierra</a:t>
            </a:r>
          </a:p>
          <a:p>
            <a:r>
              <a:rPr lang="en-US" dirty="0"/>
              <a:t>Si </a:t>
            </a:r>
            <a:r>
              <a:rPr lang="en-US" dirty="0" err="1"/>
              <a:t>casados</a:t>
            </a:r>
            <a:r>
              <a:rPr lang="en-US" dirty="0"/>
              <a:t> o </a:t>
            </a:r>
            <a:r>
              <a:rPr lang="en-US" dirty="0" err="1"/>
              <a:t>unidos</a:t>
            </a:r>
            <a:endParaRPr lang="en-US" dirty="0"/>
          </a:p>
          <a:p>
            <a:r>
              <a:rPr lang="en-US" dirty="0" err="1"/>
              <a:t>Ethnicidad</a:t>
            </a:r>
            <a:endParaRPr lang="en-US" dirty="0"/>
          </a:p>
          <a:p>
            <a:r>
              <a:rPr lang="en-US" dirty="0" err="1"/>
              <a:t>Quintil</a:t>
            </a:r>
            <a:r>
              <a:rPr lang="en-US" dirty="0"/>
              <a:t> de </a:t>
            </a:r>
            <a:r>
              <a:rPr lang="en-US" dirty="0" err="1"/>
              <a:t>riqueza</a:t>
            </a:r>
            <a:r>
              <a:rPr lang="en-US" dirty="0"/>
              <a:t> del </a:t>
            </a:r>
            <a:r>
              <a:rPr lang="en-US" dirty="0" err="1"/>
              <a:t>hogar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32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Resultados</a:t>
            </a:r>
            <a:r>
              <a:rPr lang="en-US" dirty="0"/>
              <a:t>: 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igualitarias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cuanto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trabajar</a:t>
            </a:r>
            <a:r>
              <a:rPr lang="en-US" dirty="0"/>
              <a:t> o no </a:t>
            </a:r>
            <a:r>
              <a:rPr lang="en-US" dirty="0" err="1"/>
              <a:t>por</a:t>
            </a:r>
            <a:r>
              <a:rPr lang="en-US" dirty="0"/>
              <a:t> un </a:t>
            </a:r>
            <a:r>
              <a:rPr lang="en-US" dirty="0" err="1"/>
              <a:t>ingreso</a:t>
            </a:r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Asociado</a:t>
            </a:r>
            <a:r>
              <a:rPr lang="en-US" dirty="0"/>
              <a:t> </a:t>
            </a:r>
            <a:r>
              <a:rPr lang="en-US" dirty="0" err="1"/>
              <a:t>Positivamente</a:t>
            </a:r>
            <a:r>
              <a:rPr lang="en-US" dirty="0"/>
              <a:t>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/>
              <a:t>Asociado</a:t>
            </a:r>
            <a:r>
              <a:rPr lang="en-US" dirty="0"/>
              <a:t> </a:t>
            </a:r>
            <a:r>
              <a:rPr lang="en-US" dirty="0" err="1"/>
              <a:t>Negativamente</a:t>
            </a:r>
            <a:r>
              <a:rPr lang="en-US" dirty="0"/>
              <a:t>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Porcentaje</a:t>
            </a:r>
            <a:r>
              <a:rPr lang="en-US" dirty="0"/>
              <a:t> de la </a:t>
            </a:r>
            <a:r>
              <a:rPr lang="en-US" dirty="0" err="1"/>
              <a:t>riqueza</a:t>
            </a:r>
            <a:r>
              <a:rPr lang="en-US" dirty="0"/>
              <a:t> de la </a:t>
            </a:r>
            <a:r>
              <a:rPr lang="en-US" dirty="0" err="1"/>
              <a:t>pareja</a:t>
            </a:r>
            <a:r>
              <a:rPr lang="en-US" dirty="0"/>
              <a:t> que le </a:t>
            </a:r>
            <a:r>
              <a:rPr lang="en-US" dirty="0" err="1"/>
              <a:t>pertenece</a:t>
            </a:r>
            <a:r>
              <a:rPr lang="en-US" dirty="0"/>
              <a:t> a la </a:t>
            </a:r>
            <a:r>
              <a:rPr lang="en-US" dirty="0" err="1"/>
              <a:t>mujer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Ambos </a:t>
            </a:r>
            <a:r>
              <a:rPr lang="en-US" dirty="0" err="1"/>
              <a:t>ganan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o </a:t>
            </a:r>
            <a:r>
              <a:rPr lang="en-US" dirty="0" err="1"/>
              <a:t>menos</a:t>
            </a:r>
            <a:r>
              <a:rPr lang="en-US" dirty="0"/>
              <a:t> </a:t>
            </a:r>
            <a:r>
              <a:rPr lang="en-US" dirty="0" err="1"/>
              <a:t>igual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Residencia</a:t>
            </a:r>
            <a:r>
              <a:rPr lang="en-US" dirty="0"/>
              <a:t> rural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Edad</a:t>
            </a:r>
            <a:r>
              <a:rPr lang="en-US" dirty="0"/>
              <a:t> de la </a:t>
            </a:r>
            <a:r>
              <a:rPr lang="en-US" dirty="0" err="1"/>
              <a:t>mujer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5379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Resultados</a:t>
            </a:r>
            <a:r>
              <a:rPr lang="en-US" sz="3200" dirty="0"/>
              <a:t>: </a:t>
            </a:r>
            <a:r>
              <a:rPr lang="en-US" sz="3200" dirty="0" err="1"/>
              <a:t>Decisiones</a:t>
            </a:r>
            <a:r>
              <a:rPr lang="en-US" sz="3200" dirty="0"/>
              <a:t> </a:t>
            </a:r>
            <a:r>
              <a:rPr lang="en-US" sz="3200" dirty="0" err="1"/>
              <a:t>igualitarias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cuanto</a:t>
            </a:r>
            <a:r>
              <a:rPr lang="en-US" sz="3200" dirty="0"/>
              <a:t> la </a:t>
            </a:r>
            <a:r>
              <a:rPr lang="en-US" sz="3200" dirty="0" err="1"/>
              <a:t>decisión</a:t>
            </a:r>
            <a:r>
              <a:rPr lang="en-US" sz="3200" dirty="0"/>
              <a:t> de </a:t>
            </a:r>
            <a:r>
              <a:rPr lang="en-US" sz="3200" dirty="0" err="1"/>
              <a:t>como</a:t>
            </a:r>
            <a:r>
              <a:rPr lang="en-US" sz="3200" dirty="0"/>
              <a:t> </a:t>
            </a:r>
            <a:r>
              <a:rPr lang="en-US" sz="3200" dirty="0" err="1"/>
              <a:t>gastar</a:t>
            </a:r>
            <a:r>
              <a:rPr lang="en-US" sz="3200" dirty="0"/>
              <a:t> el </a:t>
            </a:r>
            <a:r>
              <a:rPr lang="en-US" sz="3200" dirty="0" err="1"/>
              <a:t>ingreso</a:t>
            </a:r>
            <a:r>
              <a:rPr lang="en-US" sz="3200" dirty="0"/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 err="1"/>
              <a:t>Asociado</a:t>
            </a:r>
            <a:r>
              <a:rPr lang="en-US" dirty="0"/>
              <a:t> </a:t>
            </a:r>
            <a:r>
              <a:rPr lang="en-US" dirty="0" err="1"/>
              <a:t>Negativamente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Porcentaje</a:t>
            </a:r>
            <a:r>
              <a:rPr lang="en-US" dirty="0"/>
              <a:t> de la </a:t>
            </a:r>
            <a:r>
              <a:rPr lang="en-US" dirty="0" err="1"/>
              <a:t>riqueza</a:t>
            </a:r>
            <a:r>
              <a:rPr lang="en-US" dirty="0"/>
              <a:t> de la </a:t>
            </a:r>
            <a:r>
              <a:rPr lang="en-US" dirty="0" err="1"/>
              <a:t>pareja</a:t>
            </a:r>
            <a:r>
              <a:rPr lang="en-US" dirty="0"/>
              <a:t> que le </a:t>
            </a:r>
            <a:r>
              <a:rPr lang="en-US" dirty="0" err="1"/>
              <a:t>pertenece</a:t>
            </a:r>
            <a:r>
              <a:rPr lang="en-US" dirty="0"/>
              <a:t> a la </a:t>
            </a:r>
            <a:r>
              <a:rPr lang="en-US" dirty="0" err="1"/>
              <a:t>mujer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Solamente</a:t>
            </a:r>
            <a:r>
              <a:rPr lang="en-US" dirty="0"/>
              <a:t> 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trabaja</a:t>
            </a:r>
            <a:r>
              <a:rPr lang="en-US" dirty="0"/>
              <a:t> o ambos </a:t>
            </a:r>
            <a:r>
              <a:rPr lang="en-US" dirty="0" err="1"/>
              <a:t>trabajan</a:t>
            </a:r>
            <a:r>
              <a:rPr lang="en-US" dirty="0"/>
              <a:t> (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comparacion</a:t>
            </a:r>
            <a:r>
              <a:rPr lang="en-US" dirty="0"/>
              <a:t> con </a:t>
            </a:r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dirty="0" err="1"/>
              <a:t>solamente</a:t>
            </a:r>
            <a:r>
              <a:rPr lang="en-US" dirty="0"/>
              <a:t> el </a:t>
            </a:r>
            <a:r>
              <a:rPr lang="en-US" dirty="0" err="1"/>
              <a:t>trabaja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un </a:t>
            </a:r>
            <a:r>
              <a:rPr lang="en-US" dirty="0" err="1"/>
              <a:t>ingreso</a:t>
            </a:r>
            <a:r>
              <a:rPr lang="en-US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Ambos </a:t>
            </a:r>
            <a:r>
              <a:rPr lang="en-US" dirty="0" err="1"/>
              <a:t>ganan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o </a:t>
            </a:r>
            <a:r>
              <a:rPr lang="en-US" dirty="0" err="1"/>
              <a:t>menos</a:t>
            </a:r>
            <a:r>
              <a:rPr lang="en-US" dirty="0"/>
              <a:t> </a:t>
            </a:r>
            <a:r>
              <a:rPr lang="en-US" dirty="0" err="1"/>
              <a:t>igual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Residencia</a:t>
            </a:r>
            <a:r>
              <a:rPr lang="en-US" dirty="0"/>
              <a:t> rural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Edad</a:t>
            </a:r>
            <a:r>
              <a:rPr lang="en-US" dirty="0"/>
              <a:t> de la </a:t>
            </a:r>
            <a:r>
              <a:rPr lang="en-US" dirty="0" err="1"/>
              <a:t>mujer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Reside </a:t>
            </a:r>
            <a:r>
              <a:rPr lang="en-US" dirty="0" err="1"/>
              <a:t>en</a:t>
            </a:r>
            <a:r>
              <a:rPr lang="en-US" dirty="0"/>
              <a:t> la Costa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 err="1"/>
              <a:t>Asociado</a:t>
            </a:r>
            <a:r>
              <a:rPr lang="en-US" dirty="0"/>
              <a:t> </a:t>
            </a:r>
            <a:r>
              <a:rPr lang="en-US" dirty="0" err="1"/>
              <a:t>Positivamente</a:t>
            </a:r>
            <a:r>
              <a:rPr lang="en-US" dirty="0"/>
              <a:t>:</a:t>
            </a:r>
          </a:p>
          <a:p>
            <a:endParaRPr lang="es-DO" dirty="0"/>
          </a:p>
        </p:txBody>
      </p:sp>
    </p:spTree>
    <p:extLst>
      <p:ext uri="{BB962C8B-B14F-4D97-AF65-F5344CB8AC3E}">
        <p14:creationId xmlns:p14="http://schemas.microsoft.com/office/powerpoint/2010/main" val="35880544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Ecuador: Como el </a:t>
            </a:r>
            <a:r>
              <a:rPr lang="en-US" sz="2400" dirty="0" err="1"/>
              <a:t>porcentaje</a:t>
            </a:r>
            <a:r>
              <a:rPr lang="en-US" sz="2400" dirty="0"/>
              <a:t> de la </a:t>
            </a:r>
            <a:r>
              <a:rPr lang="en-US" sz="2400" dirty="0" err="1"/>
              <a:t>riqueza</a:t>
            </a:r>
            <a:r>
              <a:rPr lang="en-US" sz="2400" dirty="0"/>
              <a:t> de la </a:t>
            </a:r>
            <a:r>
              <a:rPr lang="en-US" sz="2400" dirty="0" err="1"/>
              <a:t>pareja</a:t>
            </a:r>
            <a:r>
              <a:rPr lang="en-US" sz="2400" dirty="0"/>
              <a:t> que  le </a:t>
            </a:r>
            <a:r>
              <a:rPr lang="en-US" sz="2400" dirty="0" err="1"/>
              <a:t>pertenece</a:t>
            </a:r>
            <a:r>
              <a:rPr lang="en-US" sz="2400" dirty="0"/>
              <a:t> a la </a:t>
            </a:r>
            <a:r>
              <a:rPr lang="en-US" sz="2400" dirty="0" err="1"/>
              <a:t>mujer</a:t>
            </a:r>
            <a:r>
              <a:rPr lang="en-US" sz="2400" dirty="0"/>
              <a:t> </a:t>
            </a:r>
            <a:r>
              <a:rPr lang="en-US" sz="2400" dirty="0" err="1"/>
              <a:t>impacta</a:t>
            </a:r>
            <a:r>
              <a:rPr lang="en-US" sz="2400" dirty="0"/>
              <a:t> la </a:t>
            </a:r>
            <a:r>
              <a:rPr lang="en-US" sz="2400" dirty="0" err="1"/>
              <a:t>probabilidad</a:t>
            </a:r>
            <a:r>
              <a:rPr lang="en-US" sz="2400" dirty="0"/>
              <a:t> de </a:t>
            </a:r>
            <a:r>
              <a:rPr lang="en-US" sz="2400" dirty="0" err="1"/>
              <a:t>decisiones</a:t>
            </a:r>
            <a:r>
              <a:rPr lang="en-US" sz="2400" dirty="0"/>
              <a:t> </a:t>
            </a:r>
            <a:r>
              <a:rPr lang="en-US" sz="2400" dirty="0" err="1"/>
              <a:t>igualitarias</a:t>
            </a:r>
            <a:r>
              <a:rPr lang="en-US" sz="2400" dirty="0"/>
              <a:t>  en el </a:t>
            </a:r>
            <a:r>
              <a:rPr lang="en-US" sz="2400" dirty="0" err="1"/>
              <a:t>hogar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</p:nvPr>
        </p:nvGraphicFramePr>
        <p:xfrm>
          <a:off x="609600" y="1803400"/>
          <a:ext cx="8153400" cy="459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39000" y="6477000"/>
            <a:ext cx="19927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(Deere &amp; </a:t>
            </a:r>
            <a:r>
              <a:rPr lang="en-US" sz="1200" dirty="0" err="1"/>
              <a:t>Twyman</a:t>
            </a:r>
            <a:r>
              <a:rPr lang="en-US" sz="1200" dirty="0"/>
              <a:t> 2012)</a:t>
            </a:r>
          </a:p>
        </p:txBody>
      </p:sp>
    </p:spTree>
    <p:extLst>
      <p:ext uri="{BB962C8B-B14F-4D97-AF65-F5344CB8AC3E}">
        <p14:creationId xmlns:p14="http://schemas.microsoft.com/office/powerpoint/2010/main" val="34859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>
                <a:solidFill>
                  <a:schemeClr val="tx1"/>
                </a:solidFill>
                <a:effectLst/>
              </a:rPr>
            </a:br>
            <a:r>
              <a:rPr lang="en-US" sz="5300" dirty="0" err="1"/>
              <a:t>Activos</a:t>
            </a:r>
            <a:r>
              <a:rPr lang="en-US" sz="5300" dirty="0"/>
              <a:t> </a:t>
            </a:r>
            <a:r>
              <a:rPr lang="en-US" sz="5300" dirty="0" err="1"/>
              <a:t>físicos</a:t>
            </a:r>
            <a:r>
              <a:rPr lang="en-US" sz="5300" dirty="0"/>
              <a:t> y </a:t>
            </a:r>
            <a:r>
              <a:rPr lang="en-US" sz="5300" dirty="0" err="1"/>
              <a:t>financieros</a:t>
            </a:r>
            <a:r>
              <a:rPr lang="en-US" sz="5300" dirty="0"/>
              <a:t> son:</a:t>
            </a:r>
            <a:br>
              <a:rPr lang="en-US" sz="5300" dirty="0"/>
            </a:br>
            <a:r>
              <a:rPr lang="en-US" sz="4000" b="1" dirty="0"/>
              <a:t> </a:t>
            </a:r>
            <a:br>
              <a:rPr lang="en-US" sz="4000" b="0" dirty="0">
                <a:solidFill>
                  <a:schemeClr val="tx1"/>
                </a:solidFill>
                <a:effectLst/>
              </a:rPr>
            </a:br>
            <a:endParaRPr lang="en-US" sz="4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51510" indent="-514350"/>
            <a:r>
              <a:rPr lang="en-US" dirty="0" err="1"/>
              <a:t>Medios</a:t>
            </a:r>
            <a:r>
              <a:rPr lang="en-US" dirty="0"/>
              <a:t> de </a:t>
            </a:r>
            <a:r>
              <a:rPr lang="en-US" dirty="0" err="1"/>
              <a:t>producción</a:t>
            </a:r>
            <a:endParaRPr lang="en-US" dirty="0"/>
          </a:p>
          <a:p>
            <a:pPr marL="651510" indent="-514350"/>
            <a:r>
              <a:rPr lang="en-US" dirty="0" err="1"/>
              <a:t>Generan</a:t>
            </a:r>
            <a:r>
              <a:rPr lang="en-US" dirty="0"/>
              <a:t> </a:t>
            </a:r>
            <a:r>
              <a:rPr lang="en-US" dirty="0" err="1"/>
              <a:t>rentas</a:t>
            </a:r>
            <a:r>
              <a:rPr lang="en-US" dirty="0"/>
              <a:t>, </a:t>
            </a:r>
            <a:r>
              <a:rPr lang="en-US" dirty="0" err="1"/>
              <a:t>intereses</a:t>
            </a:r>
            <a:r>
              <a:rPr lang="en-US" dirty="0"/>
              <a:t>, </a:t>
            </a:r>
            <a:r>
              <a:rPr lang="en-US" dirty="0" err="1"/>
              <a:t>ganancias</a:t>
            </a:r>
            <a:endParaRPr lang="en-US" dirty="0"/>
          </a:p>
          <a:p>
            <a:pPr marL="651510" indent="-514350"/>
            <a:r>
              <a:rPr lang="en-US" dirty="0" err="1"/>
              <a:t>Tienen</a:t>
            </a:r>
            <a:r>
              <a:rPr lang="en-US" dirty="0"/>
              <a:t> valor de </a:t>
            </a:r>
            <a:r>
              <a:rPr lang="en-US" dirty="0" err="1"/>
              <a:t>uso</a:t>
            </a:r>
            <a:r>
              <a:rPr lang="en-US" dirty="0"/>
              <a:t>  </a:t>
            </a:r>
          </a:p>
          <a:p>
            <a:pPr marL="651510" indent="-514350"/>
            <a:r>
              <a:rPr lang="en-US" dirty="0" err="1"/>
              <a:t>Sirven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garantía</a:t>
            </a:r>
            <a:r>
              <a:rPr lang="en-US" dirty="0"/>
              <a:t> para los </a:t>
            </a:r>
            <a:r>
              <a:rPr lang="en-US" dirty="0" err="1"/>
              <a:t>préstamos</a:t>
            </a:r>
            <a:endParaRPr lang="en-US" dirty="0"/>
          </a:p>
          <a:p>
            <a:pPr marL="651510" indent="-514350"/>
            <a:r>
              <a:rPr lang="en-US" dirty="0" err="1"/>
              <a:t>Ayudan</a:t>
            </a:r>
            <a:r>
              <a:rPr lang="en-US" dirty="0"/>
              <a:t> a </a:t>
            </a:r>
            <a:r>
              <a:rPr lang="en-US" dirty="0" err="1"/>
              <a:t>enfrentar</a:t>
            </a:r>
            <a:r>
              <a:rPr lang="en-US" dirty="0"/>
              <a:t> </a:t>
            </a:r>
            <a:r>
              <a:rPr lang="en-US" dirty="0" err="1"/>
              <a:t>emergencias</a:t>
            </a:r>
            <a:endParaRPr lang="en-US" dirty="0"/>
          </a:p>
          <a:p>
            <a:pPr marL="651510" indent="-514350"/>
            <a:r>
              <a:rPr lang="en-US" dirty="0"/>
              <a:t>No se </a:t>
            </a:r>
            <a:r>
              <a:rPr lang="en-US" dirty="0" err="1"/>
              <a:t>desvalorizan</a:t>
            </a:r>
            <a:r>
              <a:rPr lang="en-US" dirty="0">
                <a:solidFill>
                  <a:srgbClr val="FF0000"/>
                </a:solidFill>
              </a:rPr>
              <a:t>  </a:t>
            </a:r>
            <a:endParaRPr lang="en-US" dirty="0"/>
          </a:p>
          <a:p>
            <a:pPr marL="651510" indent="-514350"/>
            <a:r>
              <a:rPr lang="en-US" dirty="0"/>
              <a:t>Dan </a:t>
            </a:r>
            <a:r>
              <a:rPr lang="en-US" dirty="0" err="1"/>
              <a:t>seguridad</a:t>
            </a:r>
            <a:r>
              <a:rPr lang="en-US" dirty="0"/>
              <a:t> </a:t>
            </a:r>
            <a:r>
              <a:rPr lang="en-US" dirty="0" err="1"/>
              <a:t>económica</a:t>
            </a:r>
            <a:r>
              <a:rPr lang="en-US" dirty="0"/>
              <a:t> y </a:t>
            </a:r>
            <a:r>
              <a:rPr lang="en-US" dirty="0" err="1"/>
              <a:t>reducen</a:t>
            </a:r>
            <a:r>
              <a:rPr lang="en-US" dirty="0"/>
              <a:t> la </a:t>
            </a:r>
            <a:r>
              <a:rPr lang="en-US" dirty="0" err="1"/>
              <a:t>probabilidad</a:t>
            </a:r>
            <a:r>
              <a:rPr lang="en-US" dirty="0"/>
              <a:t> de </a:t>
            </a:r>
            <a:r>
              <a:rPr lang="en-US" dirty="0" err="1"/>
              <a:t>caer</a:t>
            </a:r>
            <a:r>
              <a:rPr lang="en-US" dirty="0"/>
              <a:t> en la </a:t>
            </a:r>
            <a:r>
              <a:rPr lang="en-US" dirty="0" err="1"/>
              <a:t>pobreza</a:t>
            </a:r>
            <a:r>
              <a:rPr lang="en-US" dirty="0"/>
              <a:t> extrema</a:t>
            </a:r>
          </a:p>
          <a:p>
            <a:pPr marL="651510" indent="-514350"/>
            <a:r>
              <a:rPr lang="en-US" dirty="0" err="1"/>
              <a:t>Generan</a:t>
            </a:r>
            <a:r>
              <a:rPr lang="en-US" dirty="0"/>
              <a:t> </a:t>
            </a:r>
            <a:r>
              <a:rPr lang="en-US" dirty="0" err="1"/>
              <a:t>estatus</a:t>
            </a:r>
            <a:r>
              <a:rPr lang="en-US" dirty="0"/>
              <a:t> y </a:t>
            </a:r>
            <a:r>
              <a:rPr lang="en-US" dirty="0" err="1"/>
              <a:t>ventajas</a:t>
            </a:r>
            <a:r>
              <a:rPr lang="en-US" dirty="0"/>
              <a:t> </a:t>
            </a:r>
            <a:r>
              <a:rPr lang="en-US" dirty="0" err="1"/>
              <a:t>sociales</a:t>
            </a:r>
            <a:r>
              <a:rPr lang="en-US" dirty="0"/>
              <a:t>                                     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857226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/>
              <a:t>Ecuador: Como el </a:t>
            </a:r>
            <a:r>
              <a:rPr lang="en-US" sz="2400" dirty="0" err="1"/>
              <a:t>porcentaje</a:t>
            </a:r>
            <a:r>
              <a:rPr lang="en-US" sz="2400" dirty="0"/>
              <a:t> de la </a:t>
            </a:r>
            <a:r>
              <a:rPr lang="en-US" sz="2400" dirty="0" err="1"/>
              <a:t>riqueza</a:t>
            </a:r>
            <a:r>
              <a:rPr lang="en-US" sz="2400" dirty="0"/>
              <a:t> de la </a:t>
            </a:r>
            <a:r>
              <a:rPr lang="en-US" sz="2400" dirty="0" err="1"/>
              <a:t>pareja</a:t>
            </a:r>
            <a:r>
              <a:rPr lang="en-US" sz="2400" dirty="0"/>
              <a:t> que  le </a:t>
            </a:r>
            <a:r>
              <a:rPr lang="en-US" sz="2400" dirty="0" err="1"/>
              <a:t>pertenece</a:t>
            </a:r>
            <a:r>
              <a:rPr lang="en-US" sz="2400" dirty="0"/>
              <a:t> a la </a:t>
            </a:r>
            <a:r>
              <a:rPr lang="en-US" sz="2400" dirty="0" err="1"/>
              <a:t>mujer</a:t>
            </a:r>
            <a:r>
              <a:rPr lang="en-US" sz="2400" dirty="0"/>
              <a:t> </a:t>
            </a:r>
            <a:r>
              <a:rPr lang="en-US" sz="2400" dirty="0" err="1"/>
              <a:t>impacta</a:t>
            </a:r>
            <a:r>
              <a:rPr lang="en-US" sz="2400" dirty="0"/>
              <a:t> la </a:t>
            </a:r>
            <a:r>
              <a:rPr lang="en-US" sz="2400" dirty="0" err="1"/>
              <a:t>probabilidad</a:t>
            </a:r>
            <a:r>
              <a:rPr lang="en-US" sz="2400" dirty="0"/>
              <a:t> de la </a:t>
            </a:r>
            <a:r>
              <a:rPr lang="en-US" sz="2400" dirty="0" err="1"/>
              <a:t>violencia</a:t>
            </a:r>
            <a:r>
              <a:rPr lang="en-US" sz="2400" dirty="0"/>
              <a:t> </a:t>
            </a:r>
            <a:r>
              <a:rPr lang="en-US" sz="2400" dirty="0" err="1"/>
              <a:t>física</a:t>
            </a:r>
            <a:r>
              <a:rPr lang="en-US" sz="2400" dirty="0"/>
              <a:t> contra </a:t>
            </a:r>
            <a:r>
              <a:rPr lang="en-US" sz="2400" dirty="0" err="1"/>
              <a:t>ella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40886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81800" y="6384061"/>
            <a:ext cx="20024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(Oduro, Deere &amp; Catanzarite 2015)</a:t>
            </a:r>
          </a:p>
        </p:txBody>
      </p:sp>
    </p:spTree>
    <p:extLst>
      <p:ext uri="{BB962C8B-B14F-4D97-AF65-F5344CB8AC3E}">
        <p14:creationId xmlns:p14="http://schemas.microsoft.com/office/powerpoint/2010/main" val="10479494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Resumen</a:t>
            </a:r>
            <a:r>
              <a:rPr lang="en-US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La </a:t>
            </a:r>
            <a:r>
              <a:rPr lang="en-US" dirty="0" err="1"/>
              <a:t>distribución</a:t>
            </a:r>
            <a:r>
              <a:rPr lang="en-US" dirty="0"/>
              <a:t> de los </a:t>
            </a:r>
            <a:r>
              <a:rPr lang="en-US" dirty="0" err="1"/>
              <a:t>activos</a:t>
            </a:r>
            <a:r>
              <a:rPr lang="en-US" dirty="0"/>
              <a:t> y la </a:t>
            </a:r>
            <a:r>
              <a:rPr lang="en-US" dirty="0" err="1"/>
              <a:t>riqueza</a:t>
            </a:r>
            <a:r>
              <a:rPr lang="en-US" dirty="0"/>
              <a:t> entre </a:t>
            </a:r>
            <a:r>
              <a:rPr lang="en-US" dirty="0" err="1"/>
              <a:t>mujeres</a:t>
            </a:r>
            <a:r>
              <a:rPr lang="en-US" dirty="0"/>
              <a:t> y hombres </a:t>
            </a:r>
            <a:r>
              <a:rPr lang="en-US" dirty="0" err="1"/>
              <a:t>es</a:t>
            </a:r>
            <a:r>
              <a:rPr lang="en-US" dirty="0"/>
              <a:t> un </a:t>
            </a:r>
            <a:r>
              <a:rPr lang="en-US" dirty="0" err="1"/>
              <a:t>indicador</a:t>
            </a:r>
            <a:r>
              <a:rPr lang="en-US" dirty="0"/>
              <a:t> clave en el </a:t>
            </a:r>
            <a:r>
              <a:rPr lang="en-US" dirty="0" err="1"/>
              <a:t>camino</a:t>
            </a:r>
            <a:r>
              <a:rPr lang="en-US" dirty="0"/>
              <a:t> </a:t>
            </a:r>
            <a:r>
              <a:rPr lang="en-US" dirty="0" err="1"/>
              <a:t>hacia</a:t>
            </a:r>
            <a:r>
              <a:rPr lang="en-US" dirty="0"/>
              <a:t> la </a:t>
            </a:r>
            <a:r>
              <a:rPr lang="en-US" dirty="0" err="1"/>
              <a:t>igualdad</a:t>
            </a:r>
            <a:r>
              <a:rPr lang="en-US" dirty="0"/>
              <a:t> de </a:t>
            </a:r>
            <a:r>
              <a:rPr lang="en-US" dirty="0" err="1"/>
              <a:t>género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La </a:t>
            </a:r>
            <a:r>
              <a:rPr lang="en-US" dirty="0" err="1"/>
              <a:t>propiedad</a:t>
            </a:r>
            <a:r>
              <a:rPr lang="en-US" dirty="0"/>
              <a:t> de </a:t>
            </a:r>
            <a:r>
              <a:rPr lang="en-US" dirty="0" err="1"/>
              <a:t>activos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influye</a:t>
            </a:r>
            <a:r>
              <a:rPr lang="en-US" dirty="0"/>
              <a:t> en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poder</a:t>
            </a:r>
            <a:r>
              <a:rPr lang="en-US" dirty="0"/>
              <a:t> de </a:t>
            </a:r>
            <a:r>
              <a:rPr lang="en-US" dirty="0" err="1"/>
              <a:t>negociación</a:t>
            </a:r>
            <a:r>
              <a:rPr lang="en-US" dirty="0"/>
              <a:t> </a:t>
            </a:r>
            <a:r>
              <a:rPr lang="en-US" dirty="0" err="1"/>
              <a:t>dentro</a:t>
            </a:r>
            <a:r>
              <a:rPr lang="en-US" dirty="0"/>
              <a:t> del </a:t>
            </a:r>
            <a:r>
              <a:rPr lang="en-US" dirty="0" err="1"/>
              <a:t>hogar</a:t>
            </a:r>
            <a:r>
              <a:rPr lang="en-US" dirty="0"/>
              <a:t>, </a:t>
            </a:r>
            <a:r>
              <a:rPr lang="en-US" dirty="0" err="1"/>
              <a:t>específicamente</a:t>
            </a:r>
            <a:r>
              <a:rPr lang="en-US" dirty="0"/>
              <a:t> en la </a:t>
            </a:r>
            <a:r>
              <a:rPr lang="en-US" dirty="0" err="1"/>
              <a:t>relación</a:t>
            </a:r>
            <a:r>
              <a:rPr lang="en-US" dirty="0"/>
              <a:t> de </a:t>
            </a:r>
            <a:r>
              <a:rPr lang="en-US" dirty="0" err="1"/>
              <a:t>pareja</a:t>
            </a:r>
            <a:r>
              <a:rPr lang="en-US" dirty="0"/>
              <a:t>, y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relación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clave para </a:t>
            </a:r>
            <a:r>
              <a:rPr lang="en-US" dirty="0" err="1"/>
              <a:t>entender</a:t>
            </a:r>
            <a:r>
              <a:rPr lang="en-US" dirty="0"/>
              <a:t> el </a:t>
            </a:r>
            <a:r>
              <a:rPr lang="en-US" dirty="0" err="1"/>
              <a:t>proceso</a:t>
            </a:r>
            <a:r>
              <a:rPr lang="en-US" dirty="0"/>
              <a:t> de </a:t>
            </a:r>
            <a:r>
              <a:rPr lang="en-US" dirty="0" err="1"/>
              <a:t>empoderamiento</a:t>
            </a:r>
            <a:r>
              <a:rPr lang="en-US" dirty="0"/>
              <a:t> de la </a:t>
            </a:r>
            <a:r>
              <a:rPr lang="en-US" dirty="0" err="1"/>
              <a:t>mujer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Hay </a:t>
            </a:r>
            <a:r>
              <a:rPr lang="en-US" dirty="0" err="1"/>
              <a:t>evidencia</a:t>
            </a:r>
            <a:r>
              <a:rPr lang="en-US"/>
              <a:t> que el </a:t>
            </a:r>
            <a:r>
              <a:rPr lang="en-US" dirty="0" err="1"/>
              <a:t>porcentaje</a:t>
            </a:r>
            <a:r>
              <a:rPr lang="en-US" dirty="0"/>
              <a:t> de la </a:t>
            </a:r>
            <a:r>
              <a:rPr lang="en-US" dirty="0" err="1"/>
              <a:t>riqueza</a:t>
            </a:r>
            <a:r>
              <a:rPr lang="en-US" dirty="0"/>
              <a:t> de la </a:t>
            </a:r>
            <a:r>
              <a:rPr lang="en-US" dirty="0" err="1"/>
              <a:t>pareja</a:t>
            </a:r>
            <a:r>
              <a:rPr lang="en-US" dirty="0"/>
              <a:t> que le </a:t>
            </a:r>
            <a:r>
              <a:rPr lang="en-US" dirty="0" err="1"/>
              <a:t>pertenece</a:t>
            </a:r>
            <a:r>
              <a:rPr lang="en-US" dirty="0"/>
              <a:t> a 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impacta</a:t>
            </a:r>
            <a:r>
              <a:rPr lang="en-US" dirty="0"/>
              <a:t> en: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La </a:t>
            </a:r>
            <a:r>
              <a:rPr lang="en-US" dirty="0" err="1"/>
              <a:t>probabilidad</a:t>
            </a:r>
            <a:r>
              <a:rPr lang="en-US" dirty="0"/>
              <a:t> de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igualitarias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hogar</a:t>
            </a:r>
            <a:endParaRPr lang="en-US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 err="1"/>
              <a:t>Probabilidad</a:t>
            </a:r>
            <a:r>
              <a:rPr lang="en-US" dirty="0"/>
              <a:t> </a:t>
            </a:r>
            <a:r>
              <a:rPr lang="en-US" dirty="0" err="1"/>
              <a:t>máxima</a:t>
            </a:r>
            <a:r>
              <a:rPr lang="en-US" dirty="0"/>
              <a:t> </a:t>
            </a:r>
            <a:r>
              <a:rPr lang="en-US" dirty="0" err="1"/>
              <a:t>cuando</a:t>
            </a:r>
            <a:r>
              <a:rPr lang="en-US" dirty="0"/>
              <a:t> a la </a:t>
            </a:r>
            <a:r>
              <a:rPr lang="en-US" dirty="0" err="1"/>
              <a:t>mujer</a:t>
            </a:r>
            <a:r>
              <a:rPr lang="en-US" dirty="0"/>
              <a:t> le </a:t>
            </a:r>
            <a:r>
              <a:rPr lang="en-US" dirty="0" err="1"/>
              <a:t>corresponde</a:t>
            </a:r>
            <a:r>
              <a:rPr lang="en-US" dirty="0"/>
              <a:t> entre el 42% al 44% de la </a:t>
            </a:r>
            <a:r>
              <a:rPr lang="en-US" dirty="0" err="1"/>
              <a:t>riqueza</a:t>
            </a:r>
            <a:r>
              <a:rPr lang="en-US" dirty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La </a:t>
            </a:r>
            <a:r>
              <a:rPr lang="en-US" dirty="0" err="1"/>
              <a:t>probabilidad</a:t>
            </a:r>
            <a:r>
              <a:rPr lang="en-US" dirty="0"/>
              <a:t> de </a:t>
            </a:r>
            <a:r>
              <a:rPr lang="en-US" dirty="0" err="1"/>
              <a:t>violencia</a:t>
            </a:r>
            <a:r>
              <a:rPr lang="en-US" dirty="0"/>
              <a:t> </a:t>
            </a:r>
            <a:r>
              <a:rPr lang="en-US" dirty="0" err="1"/>
              <a:t>física</a:t>
            </a:r>
            <a:r>
              <a:rPr lang="en-US" dirty="0"/>
              <a:t> contra </a:t>
            </a:r>
            <a:r>
              <a:rPr lang="en-US" dirty="0" err="1"/>
              <a:t>ella</a:t>
            </a:r>
            <a:endParaRPr lang="en-US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US" dirty="0" err="1"/>
              <a:t>Probabilidad</a:t>
            </a:r>
            <a:r>
              <a:rPr lang="en-US" dirty="0"/>
              <a:t> </a:t>
            </a:r>
            <a:r>
              <a:rPr lang="en-US" dirty="0" err="1"/>
              <a:t>mínima</a:t>
            </a:r>
            <a:r>
              <a:rPr lang="en-US" dirty="0"/>
              <a:t> </a:t>
            </a:r>
            <a:r>
              <a:rPr lang="en-US" dirty="0" err="1"/>
              <a:t>cuando</a:t>
            </a:r>
            <a:r>
              <a:rPr lang="en-US" dirty="0"/>
              <a:t> a la </a:t>
            </a:r>
            <a:r>
              <a:rPr lang="en-US" dirty="0" err="1"/>
              <a:t>mujer</a:t>
            </a:r>
            <a:r>
              <a:rPr lang="en-US" dirty="0"/>
              <a:t> le </a:t>
            </a:r>
            <a:r>
              <a:rPr lang="en-US" dirty="0" err="1"/>
              <a:t>corresponde</a:t>
            </a:r>
            <a:r>
              <a:rPr lang="en-US" dirty="0"/>
              <a:t> entre el 48% al 58% de la </a:t>
            </a:r>
            <a:r>
              <a:rPr lang="en-US" dirty="0" err="1"/>
              <a:t>riqueza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33570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Fuentes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Anglade, B., P. Useche &amp; C. D. Deere. 2019. “Individual-level asset poverty in Ecuador. A gendered analysis.” draft, Univ. of Florida.</a:t>
            </a:r>
          </a:p>
          <a:p>
            <a:r>
              <a:rPr lang="en-US" dirty="0"/>
              <a:t>Deere, C. D., G. E. Alvarado &amp; J. Twyman. 2012. “Gender inequality in asset ownership in Latin America: Female owners vs. household heads.”  </a:t>
            </a:r>
            <a:r>
              <a:rPr lang="en-US" i="1" dirty="0"/>
              <a:t>Development and Change</a:t>
            </a:r>
            <a:r>
              <a:rPr lang="en-US" dirty="0"/>
              <a:t> 43(2): 505-530.</a:t>
            </a:r>
            <a:endParaRPr lang="es-CO" dirty="0"/>
          </a:p>
          <a:p>
            <a:r>
              <a:rPr lang="es-CO" dirty="0"/>
              <a:t>Deere, C. D., G. E. Alvarado &amp; J. Twyman. </a:t>
            </a:r>
            <a:r>
              <a:rPr lang="en-US" dirty="0"/>
              <a:t>2018. “¿</a:t>
            </a:r>
            <a:r>
              <a:rPr lang="en-US" dirty="0" err="1"/>
              <a:t>Dueñas</a:t>
            </a:r>
            <a:r>
              <a:rPr lang="en-US" dirty="0"/>
              <a:t> o </a:t>
            </a:r>
            <a:r>
              <a:rPr lang="en-US" dirty="0" err="1"/>
              <a:t>jefas</a:t>
            </a:r>
            <a:r>
              <a:rPr lang="en-US" dirty="0"/>
              <a:t> de </a:t>
            </a:r>
            <a:r>
              <a:rPr lang="en-US" dirty="0" err="1"/>
              <a:t>hogar</a:t>
            </a:r>
            <a:r>
              <a:rPr lang="en-US" dirty="0"/>
              <a:t>? </a:t>
            </a:r>
            <a:r>
              <a:rPr lang="es-CO" dirty="0"/>
              <a:t>Analizando la desigualdad de género en la propiedade de activos en América Latina”. </a:t>
            </a:r>
            <a:r>
              <a:rPr lang="es-CO" i="1" dirty="0"/>
              <a:t> Cuestiones Económicas </a:t>
            </a:r>
            <a:r>
              <a:rPr lang="es-CO" dirty="0"/>
              <a:t>28: 13-39.</a:t>
            </a:r>
          </a:p>
          <a:p>
            <a:r>
              <a:rPr lang="en-US" dirty="0"/>
              <a:t>Deere, C. D. y J. Contreras. 2011. </a:t>
            </a:r>
            <a:r>
              <a:rPr lang="en-US" i="1" dirty="0" err="1"/>
              <a:t>Acumulación</a:t>
            </a:r>
            <a:r>
              <a:rPr lang="en-US" i="1" dirty="0"/>
              <a:t> de </a:t>
            </a:r>
            <a:r>
              <a:rPr lang="en-US" i="1" dirty="0" err="1"/>
              <a:t>activos</a:t>
            </a:r>
            <a:r>
              <a:rPr lang="en-US" i="1" dirty="0"/>
              <a:t>. </a:t>
            </a:r>
            <a:r>
              <a:rPr lang="en-US" i="1" dirty="0" err="1"/>
              <a:t>Una</a:t>
            </a:r>
            <a:r>
              <a:rPr lang="en-US" i="1" dirty="0"/>
              <a:t> </a:t>
            </a:r>
            <a:r>
              <a:rPr lang="en-US" i="1" dirty="0" err="1"/>
              <a:t>apuesta</a:t>
            </a:r>
            <a:r>
              <a:rPr lang="en-US" i="1" dirty="0"/>
              <a:t> por la </a:t>
            </a:r>
            <a:r>
              <a:rPr lang="en-US" i="1" dirty="0" err="1"/>
              <a:t>equidad</a:t>
            </a:r>
            <a:r>
              <a:rPr lang="en-US" i="1" dirty="0"/>
              <a:t>.  </a:t>
            </a:r>
            <a:r>
              <a:rPr lang="en-US" dirty="0"/>
              <a:t>Quito:  FLACSO.</a:t>
            </a:r>
            <a:endParaRPr lang="es-CO" dirty="0"/>
          </a:p>
          <a:p>
            <a:r>
              <a:rPr lang="en-US" dirty="0"/>
              <a:t>Deere, C. D. y J. Twyman. 2012. “Asset Ownership and Egalitarian Decision-making in Dual-headed Households in Ecuador.” </a:t>
            </a:r>
            <a:r>
              <a:rPr lang="en-US" i="1" dirty="0"/>
              <a:t>Review of Radical Political Economy</a:t>
            </a:r>
            <a:r>
              <a:rPr lang="en-US" dirty="0"/>
              <a:t> 44 (3): 313-320.</a:t>
            </a:r>
          </a:p>
          <a:p>
            <a:r>
              <a:rPr lang="en-US" dirty="0"/>
              <a:t>Deere, C. D., J. Twyman &amp; J. Contreras. </a:t>
            </a:r>
            <a:r>
              <a:rPr lang="es-CO" dirty="0"/>
              <a:t>2014. “Género, estado civil y la acumulación de activos en el Ecuador: una mirada a la violencia patrimonial, </a:t>
            </a:r>
            <a:r>
              <a:rPr lang="es-CO" i="1" dirty="0"/>
              <a:t>Eutopía, </a:t>
            </a:r>
            <a:r>
              <a:rPr lang="es-CO" dirty="0"/>
              <a:t>No. 5: 93-119.</a:t>
            </a:r>
          </a:p>
          <a:p>
            <a:r>
              <a:rPr lang="es-CO" dirty="0"/>
              <a:t>Deere, C. D., A. D. Oduro, H. Swaminathan, &amp; C. Doss. 2013. </a:t>
            </a:r>
            <a:r>
              <a:rPr lang="en-US" dirty="0"/>
              <a:t>“Property Rights and the Gender Distribution of Wealth in Ecuador, Ghana and India.” </a:t>
            </a:r>
            <a:r>
              <a:rPr lang="en-US" i="1" dirty="0"/>
              <a:t>Journal of Economic Inequality </a:t>
            </a:r>
            <a:r>
              <a:rPr lang="en-US" dirty="0"/>
              <a:t>11(2): 249-265.</a:t>
            </a:r>
          </a:p>
          <a:p>
            <a:r>
              <a:rPr lang="en-US" dirty="0"/>
              <a:t>Oduro, A. D., C. D. Deere &amp; Z. Catanzarite. 2015. “Women’s Wealth and Intimate Partner Violence:  Insights from Ecuador and Ghana.”  </a:t>
            </a:r>
            <a:r>
              <a:rPr lang="en-US" i="1" dirty="0"/>
              <a:t>Feminist Economics</a:t>
            </a:r>
            <a:r>
              <a:rPr lang="en-US" dirty="0"/>
              <a:t> 91 (3): 479-500.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44448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 hay </a:t>
            </a:r>
            <a:r>
              <a:rPr lang="en-US" dirty="0" err="1"/>
              <a:t>tiempo</a:t>
            </a:r>
            <a:r>
              <a:rPr lang="en-US" dirty="0"/>
              <a:t>…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156280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Ecuador: Como hombres y </a:t>
            </a:r>
            <a:r>
              <a:rPr lang="en-US" sz="4000" dirty="0" err="1"/>
              <a:t>mujeres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</a:t>
            </a:r>
            <a:r>
              <a:rPr lang="en-US" sz="4000" dirty="0" err="1"/>
              <a:t>parejas</a:t>
            </a:r>
            <a:r>
              <a:rPr lang="en-US" sz="4000" dirty="0"/>
              <a:t> </a:t>
            </a:r>
            <a:r>
              <a:rPr lang="en-US" sz="4000" dirty="0" err="1"/>
              <a:t>informan</a:t>
            </a:r>
            <a:r>
              <a:rPr lang="en-US" sz="4000" dirty="0"/>
              <a:t> </a:t>
            </a:r>
            <a:r>
              <a:rPr lang="en-US" sz="4000" dirty="0" err="1"/>
              <a:t>tomar</a:t>
            </a:r>
            <a:r>
              <a:rPr lang="en-US" sz="4000" dirty="0"/>
              <a:t> </a:t>
            </a:r>
            <a:r>
              <a:rPr lang="en-US" sz="4000" dirty="0" err="1"/>
              <a:t>algunas</a:t>
            </a:r>
            <a:r>
              <a:rPr lang="en-US" sz="4000" dirty="0"/>
              <a:t> </a:t>
            </a:r>
            <a:r>
              <a:rPr lang="en-US" sz="4000" dirty="0" err="1"/>
              <a:t>decisiones</a:t>
            </a:r>
            <a:endParaRPr lang="en-US" sz="40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4294967295"/>
          </p:nvPr>
        </p:nvGraphicFramePr>
        <p:xfrm>
          <a:off x="603564" y="2553015"/>
          <a:ext cx="3886200" cy="3935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21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Forma de </a:t>
                      </a:r>
                      <a:r>
                        <a:rPr lang="en-US" sz="1600" dirty="0" err="1"/>
                        <a:t>tomar</a:t>
                      </a:r>
                      <a:r>
                        <a:rPr lang="en-US" sz="1600" dirty="0"/>
                        <a:t> la </a:t>
                      </a:r>
                      <a:r>
                        <a:rPr lang="en-US" sz="1600" dirty="0" err="1"/>
                        <a:t>decisión</a:t>
                      </a:r>
                      <a:r>
                        <a:rPr lang="en-US" sz="1600" dirty="0"/>
                        <a:t> 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Hombres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Mujeres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/>
                        <a:t>Sol@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52%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32%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/>
                        <a:t>Conjuntamente</a:t>
                      </a:r>
                      <a:endParaRPr lang="en-US" sz="1600" dirty="0"/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/>
                        <a:t>47%</a:t>
                      </a:r>
                      <a:endParaRPr lang="en-US" sz="1600" dirty="0"/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63%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1439">
                <a:tc>
                  <a:txBody>
                    <a:bodyPr/>
                    <a:lstStyle/>
                    <a:p>
                      <a:r>
                        <a:rPr lang="en-US" sz="1600" dirty="0" err="1"/>
                        <a:t>Pedir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permiso</a:t>
                      </a:r>
                      <a:r>
                        <a:rPr lang="en-US" sz="1600" baseline="0" dirty="0"/>
                        <a:t> a la </a:t>
                      </a:r>
                      <a:r>
                        <a:rPr lang="en-US" sz="1600" baseline="0" dirty="0" err="1"/>
                        <a:t>pareja</a:t>
                      </a:r>
                      <a:endParaRPr lang="en-US" sz="1600" dirty="0"/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 err="1"/>
                        <a:t>Otra</a:t>
                      </a:r>
                      <a:r>
                        <a:rPr lang="en-US" sz="1600" baseline="0" dirty="0"/>
                        <a:t> persona </a:t>
                      </a:r>
                      <a:endParaRPr lang="en-US" sz="1600" dirty="0"/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aplicable</a:t>
                      </a:r>
                      <a:endParaRPr lang="en-US" sz="1600" dirty="0"/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/>
                        <a:t>Total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100%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100%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09600" y="1816383"/>
            <a:ext cx="3886200" cy="70713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La </a:t>
            </a:r>
            <a:r>
              <a:rPr lang="en-US" dirty="0" err="1"/>
              <a:t>decisión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trabajar</a:t>
            </a:r>
            <a:r>
              <a:rPr lang="en-US" dirty="0"/>
              <a:t> o no </a:t>
            </a:r>
            <a:r>
              <a:rPr lang="en-US" dirty="0" err="1"/>
              <a:t>por</a:t>
            </a:r>
            <a:r>
              <a:rPr lang="en-US" dirty="0"/>
              <a:t> un </a:t>
            </a:r>
            <a:r>
              <a:rPr lang="en-US" dirty="0" err="1"/>
              <a:t>ingreso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4800600" y="1816383"/>
            <a:ext cx="3886200" cy="70713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La </a:t>
            </a:r>
            <a:r>
              <a:rPr lang="en-US" dirty="0" err="1"/>
              <a:t>decisión</a:t>
            </a:r>
            <a:r>
              <a:rPr lang="en-US" dirty="0"/>
              <a:t> de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gastar</a:t>
            </a:r>
            <a:r>
              <a:rPr lang="en-US" dirty="0"/>
              <a:t> el </a:t>
            </a:r>
            <a:r>
              <a:rPr lang="en-US" dirty="0" err="1"/>
              <a:t>ingreso</a:t>
            </a:r>
            <a:r>
              <a:rPr lang="en-US" dirty="0"/>
              <a:t> que </a:t>
            </a:r>
            <a:r>
              <a:rPr lang="en-US" dirty="0" err="1"/>
              <a:t>uno</a:t>
            </a:r>
            <a:r>
              <a:rPr lang="en-US" dirty="0"/>
              <a:t> </a:t>
            </a:r>
            <a:r>
              <a:rPr lang="en-US" dirty="0" err="1"/>
              <a:t>mismo</a:t>
            </a:r>
            <a:r>
              <a:rPr lang="en-US" dirty="0"/>
              <a:t> </a:t>
            </a:r>
            <a:r>
              <a:rPr lang="en-US" dirty="0" err="1"/>
              <a:t>gana</a:t>
            </a:r>
            <a:r>
              <a:rPr lang="en-US" dirty="0"/>
              <a:t>* </a:t>
            </a:r>
          </a:p>
        </p:txBody>
      </p:sp>
      <p:graphicFrame>
        <p:nvGraphicFramePr>
          <p:cNvPr id="11" name="Content Placeholder 9"/>
          <p:cNvGraphicFramePr>
            <a:graphicFrameLocks noGrp="1"/>
          </p:cNvGraphicFramePr>
          <p:nvPr>
            <p:ph sz="quarter" idx="4294967295"/>
          </p:nvPr>
        </p:nvGraphicFramePr>
        <p:xfrm>
          <a:off x="4800600" y="2559051"/>
          <a:ext cx="3886200" cy="3935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21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Forma de </a:t>
                      </a:r>
                      <a:r>
                        <a:rPr lang="en-US" sz="1600" dirty="0" err="1"/>
                        <a:t>tomar</a:t>
                      </a:r>
                      <a:r>
                        <a:rPr lang="en-US" sz="1600" dirty="0"/>
                        <a:t> la </a:t>
                      </a:r>
                      <a:r>
                        <a:rPr lang="en-US" sz="1600" dirty="0" err="1"/>
                        <a:t>decisión</a:t>
                      </a:r>
                      <a:r>
                        <a:rPr lang="en-US" sz="1600" dirty="0"/>
                        <a:t> 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Hombres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Mujeres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/>
                        <a:t>Sol@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18%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29%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 err="1"/>
                        <a:t>Conjuntamente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en</a:t>
                      </a:r>
                      <a:r>
                        <a:rPr lang="en-US" sz="1600" dirty="0"/>
                        <a:t> parte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15%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 err="1"/>
                        <a:t>Conjuntamente</a:t>
                      </a:r>
                      <a:endParaRPr lang="en-US" sz="1600" dirty="0"/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65%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53%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 err="1"/>
                        <a:t>Otra</a:t>
                      </a:r>
                      <a:r>
                        <a:rPr lang="en-US" sz="1600" dirty="0"/>
                        <a:t> persona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/>
                        <a:t>No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baseline="0" dirty="0" err="1"/>
                        <a:t>aplicable</a:t>
                      </a:r>
                      <a:endParaRPr lang="en-US" sz="1600" dirty="0"/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7%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r>
                        <a:rPr lang="en-US" sz="1600" dirty="0"/>
                        <a:t>Total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100%</a:t>
                      </a:r>
                    </a:p>
                  </a:txBody>
                  <a:tcPr marT="60960" marB="6096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100%</a:t>
                      </a:r>
                    </a:p>
                  </a:txBody>
                  <a:tcPr marT="60960" marB="6096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13615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 = 1,776</a:t>
            </a:r>
          </a:p>
        </p:txBody>
      </p:sp>
      <p:sp>
        <p:nvSpPr>
          <p:cNvPr id="3" name="Oval 2"/>
          <p:cNvSpPr/>
          <p:nvPr/>
        </p:nvSpPr>
        <p:spPr>
          <a:xfrm>
            <a:off x="457200" y="3784600"/>
            <a:ext cx="4343400" cy="711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682685" y="4488255"/>
            <a:ext cx="4343400" cy="55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8969" y="6601718"/>
            <a:ext cx="2339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DO" dirty="0"/>
              <a:t>*Incluye transferencias</a:t>
            </a:r>
          </a:p>
        </p:txBody>
      </p:sp>
    </p:spTree>
    <p:extLst>
      <p:ext uri="{BB962C8B-B14F-4D97-AF65-F5344CB8AC3E}">
        <p14:creationId xmlns:p14="http://schemas.microsoft.com/office/powerpoint/2010/main" val="168484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3" grpId="0" animBg="1"/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Simetria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concordancia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 La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toma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decisiones</a:t>
            </a:r>
            <a:r>
              <a:rPr lang="en-US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igualitarias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13460" y="2099373"/>
          <a:ext cx="7162800" cy="2986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5842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Decisión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Cada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uno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informa</a:t>
                      </a:r>
                      <a:r>
                        <a:rPr lang="en-US" sz="1600" dirty="0">
                          <a:effectLst/>
                        </a:rPr>
                        <a:t> que se </a:t>
                      </a:r>
                      <a:r>
                        <a:rPr lang="en-US" sz="1600" dirty="0" err="1">
                          <a:effectLst/>
                        </a:rPr>
                        <a:t>toma</a:t>
                      </a:r>
                      <a:r>
                        <a:rPr lang="en-US" sz="1600" dirty="0">
                          <a:effectLst/>
                        </a:rPr>
                        <a:t> la </a:t>
                      </a:r>
                      <a:r>
                        <a:rPr lang="en-US" sz="1600" dirty="0" err="1">
                          <a:effectLst/>
                        </a:rPr>
                        <a:t>decisión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conjuntamente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(</a:t>
                      </a:r>
                      <a:r>
                        <a:rPr lang="en-US" sz="1600" dirty="0" err="1">
                          <a:effectLst/>
                        </a:rPr>
                        <a:t>simetria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Concordancia</a:t>
                      </a:r>
                      <a:r>
                        <a:rPr lang="en-US" sz="1600" dirty="0">
                          <a:effectLst/>
                        </a:rPr>
                        <a:t> que </a:t>
                      </a:r>
                      <a:r>
                        <a:rPr lang="en-US" sz="1600" dirty="0" err="1">
                          <a:effectLst/>
                        </a:rPr>
                        <a:t>su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pareja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toma</a:t>
                      </a:r>
                      <a:r>
                        <a:rPr lang="en-US" sz="1600" dirty="0">
                          <a:effectLst/>
                        </a:rPr>
                        <a:t> las </a:t>
                      </a:r>
                      <a:r>
                        <a:rPr lang="en-US" sz="1600" dirty="0" err="1">
                          <a:effectLst/>
                        </a:rPr>
                        <a:t>decisiones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conjuntamente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Desacuerdo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%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Sobre </a:t>
                      </a:r>
                      <a:r>
                        <a:rPr lang="en-US" sz="1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trabajo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625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100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488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77.9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138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21.9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9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Sobre</a:t>
                      </a:r>
                      <a:r>
                        <a:rPr lang="en-US" sz="1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aseline="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uso</a:t>
                      </a:r>
                      <a:r>
                        <a:rPr lang="en-US" sz="1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del </a:t>
                      </a:r>
                      <a:r>
                        <a:rPr lang="en-US" sz="1600" baseline="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ingreso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733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100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309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42.2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424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57.8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4576753" y="525780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6" name="TextBox 5"/>
          <p:cNvSpPr txBox="1"/>
          <p:nvPr/>
        </p:nvSpPr>
        <p:spPr>
          <a:xfrm>
            <a:off x="3276600" y="4970589"/>
            <a:ext cx="3715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DO" dirty="0"/>
              <a:t>La variable dependiente = 1</a:t>
            </a:r>
          </a:p>
        </p:txBody>
      </p:sp>
    </p:spTree>
    <p:extLst>
      <p:ext uri="{BB962C8B-B14F-4D97-AF65-F5344CB8AC3E}">
        <p14:creationId xmlns:p14="http://schemas.microsoft.com/office/powerpoint/2010/main" val="368728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1524000" y="1397000"/>
          <a:ext cx="6096000" cy="561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609600" indent="-60960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s-ES" sz="4400" dirty="0">
                <a:solidFill>
                  <a:schemeClr val="tx1"/>
                </a:solidFill>
              </a:rPr>
              <a:t>Acumulación de activos es un concepto dinámico: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7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en-US"/>
              <a:t>Los activos son la base para generar ingresos y posibilitar el consumo</a:t>
            </a:r>
            <a:br>
              <a:rPr lang="es-ES" altLang="en-US"/>
            </a:br>
            <a:endParaRPr lang="en-US" alt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55901734"/>
              </p:ext>
            </p:extLst>
          </p:nvPr>
        </p:nvGraphicFramePr>
        <p:xfrm>
          <a:off x="838200" y="1143000"/>
          <a:ext cx="80010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ight Arrow 7"/>
          <p:cNvSpPr/>
          <p:nvPr/>
        </p:nvSpPr>
        <p:spPr>
          <a:xfrm rot="16200000">
            <a:off x="3371850" y="4629150"/>
            <a:ext cx="723900" cy="457200"/>
          </a:xfrm>
          <a:prstGeom prst="rightArrow">
            <a:avLst/>
          </a:prstGeom>
          <a:ln>
            <a:solidFill>
              <a:srgbClr val="5C99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8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 dirty="0">
                <a:solidFill>
                  <a:schemeClr val="tx1"/>
                </a:solidFill>
              </a:rPr>
              <a:t>Activos son un “stock”; ingreso un flujo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</a:pPr>
            <a:endParaRPr lang="es-ES" altLang="en-US" sz="1800" dirty="0"/>
          </a:p>
          <a:p>
            <a:pPr marL="0" indent="0">
              <a:lnSpc>
                <a:spcPct val="80000"/>
              </a:lnSpc>
              <a:buNone/>
            </a:pPr>
            <a:endParaRPr lang="es-ES" altLang="en-US" sz="1800" dirty="0"/>
          </a:p>
          <a:p>
            <a:pPr marL="609600" indent="-609600">
              <a:lnSpc>
                <a:spcPct val="80000"/>
              </a:lnSpc>
              <a:buFont typeface="Wingdings" panose="05000000000000000000" pitchFamily="2" charset="2"/>
              <a:buNone/>
            </a:pPr>
            <a:endParaRPr lang="es-ES" altLang="en-US" sz="18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fld id="{972187AC-06B6-4791-BB08-D2A8C1953368}" type="slidenum">
              <a:rPr lang="en-US" altLang="en-US">
                <a:solidFill>
                  <a:srgbClr val="000000"/>
                </a:solidFill>
              </a:rPr>
              <a:pPr/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2736611"/>
              </p:ext>
            </p:extLst>
          </p:nvPr>
        </p:nvGraphicFramePr>
        <p:xfrm>
          <a:off x="685800" y="2133600"/>
          <a:ext cx="7924800" cy="429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ight Arrow 6"/>
          <p:cNvSpPr/>
          <p:nvPr/>
        </p:nvSpPr>
        <p:spPr>
          <a:xfrm>
            <a:off x="3276600" y="2895600"/>
            <a:ext cx="762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352800" y="4876800"/>
            <a:ext cx="762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3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altLang="es-EC" sz="2400" dirty="0"/>
              <a:t>La </a:t>
            </a:r>
            <a:r>
              <a:rPr lang="en-US" altLang="es-EC" sz="2400" dirty="0" err="1"/>
              <a:t>propiedad</a:t>
            </a:r>
            <a:r>
              <a:rPr lang="en-US" altLang="es-EC" sz="2400" dirty="0"/>
              <a:t> de </a:t>
            </a:r>
            <a:r>
              <a:rPr lang="en-US" altLang="es-EC" sz="2400" dirty="0" err="1"/>
              <a:t>activos</a:t>
            </a:r>
            <a:r>
              <a:rPr lang="en-US" altLang="es-EC" sz="2400" dirty="0"/>
              <a:t> </a:t>
            </a:r>
            <a:r>
              <a:rPr lang="en-US" altLang="es-EC" sz="2400" dirty="0" err="1"/>
              <a:t>propios</a:t>
            </a:r>
            <a:r>
              <a:rPr lang="en-US" altLang="es-EC" sz="2400" dirty="0"/>
              <a:t>: </a:t>
            </a:r>
          </a:p>
          <a:p>
            <a:r>
              <a:rPr lang="en-US" altLang="es-EC" sz="2400" dirty="0" err="1"/>
              <a:t>Importante</a:t>
            </a:r>
            <a:r>
              <a:rPr lang="en-US" altLang="es-EC" sz="2400" dirty="0"/>
              <a:t> </a:t>
            </a:r>
            <a:r>
              <a:rPr lang="en-US" altLang="es-EC" sz="2400" dirty="0" err="1"/>
              <a:t>indicador</a:t>
            </a:r>
            <a:r>
              <a:rPr lang="en-US" altLang="es-EC" sz="2400" dirty="0"/>
              <a:t> de la </a:t>
            </a:r>
            <a:r>
              <a:rPr lang="en-US" altLang="es-EC" sz="2400" b="1" dirty="0" err="1"/>
              <a:t>autonomía</a:t>
            </a:r>
            <a:r>
              <a:rPr lang="en-US" altLang="es-EC" sz="2400" b="1" dirty="0"/>
              <a:t> </a:t>
            </a:r>
            <a:r>
              <a:rPr lang="en-US" altLang="es-EC" sz="2400" b="1" dirty="0" err="1"/>
              <a:t>económica</a:t>
            </a:r>
            <a:r>
              <a:rPr lang="en-US" altLang="es-EC" sz="2400" dirty="0"/>
              <a:t> de las mujeres</a:t>
            </a:r>
            <a:r>
              <a:rPr lang="en-US" altLang="es-EC" sz="2400" dirty="0">
                <a:solidFill>
                  <a:srgbClr val="FF0000"/>
                </a:solidFill>
              </a:rPr>
              <a:t> </a:t>
            </a:r>
            <a:r>
              <a:rPr lang="en-US" altLang="es-EC" sz="2400" dirty="0"/>
              <a:t>y de </a:t>
            </a:r>
            <a:r>
              <a:rPr lang="en-US" altLang="es-EC" sz="2400" dirty="0" err="1"/>
              <a:t>su</a:t>
            </a:r>
            <a:r>
              <a:rPr lang="en-US" altLang="es-EC" sz="2400" dirty="0"/>
              <a:t> </a:t>
            </a:r>
            <a:r>
              <a:rPr lang="en-US" altLang="es-EC" sz="2400" dirty="0" err="1"/>
              <a:t>bienestar</a:t>
            </a:r>
            <a:endParaRPr lang="en-US" altLang="es-EC" sz="2400" dirty="0"/>
          </a:p>
          <a:p>
            <a:r>
              <a:rPr lang="en-US" altLang="es-EC" sz="2400" dirty="0"/>
              <a:t>Un </a:t>
            </a:r>
            <a:r>
              <a:rPr lang="en-US" altLang="es-EC" sz="2400" dirty="0" err="1"/>
              <a:t>determinante</a:t>
            </a:r>
            <a:r>
              <a:rPr lang="en-US" altLang="es-EC" sz="2400" dirty="0"/>
              <a:t> de la </a:t>
            </a:r>
            <a:r>
              <a:rPr lang="en-US" altLang="es-EC" sz="2400" b="1" dirty="0" err="1"/>
              <a:t>posición</a:t>
            </a:r>
            <a:r>
              <a:rPr lang="en-US" altLang="es-EC" sz="2400" b="1" dirty="0"/>
              <a:t> de </a:t>
            </a:r>
            <a:r>
              <a:rPr lang="en-US" altLang="es-EC" sz="2400" b="1" dirty="0" err="1"/>
              <a:t>retirada</a:t>
            </a:r>
            <a:r>
              <a:rPr lang="en-US" altLang="es-EC" sz="2400" dirty="0"/>
              <a:t> (ó </a:t>
            </a:r>
            <a:r>
              <a:rPr lang="en-US" altLang="es-EC" sz="2400" dirty="0" err="1"/>
              <a:t>resguardo</a:t>
            </a:r>
            <a:r>
              <a:rPr lang="en-US" altLang="es-EC" sz="2400" dirty="0"/>
              <a:t>) de la </a:t>
            </a:r>
            <a:r>
              <a:rPr lang="en-US" altLang="es-EC" sz="2400" dirty="0" err="1"/>
              <a:t>mujer</a:t>
            </a:r>
            <a:r>
              <a:rPr lang="en-US" altLang="es-EC" sz="2400" dirty="0"/>
              <a:t> y, por </a:t>
            </a:r>
            <a:r>
              <a:rPr lang="en-US" altLang="es-EC" sz="2400" dirty="0" err="1"/>
              <a:t>tanto</a:t>
            </a:r>
            <a:r>
              <a:rPr lang="en-US" altLang="es-EC" sz="2400" dirty="0"/>
              <a:t>,</a:t>
            </a:r>
            <a:r>
              <a:rPr lang="en-US" altLang="es-EC" sz="2400" dirty="0">
                <a:solidFill>
                  <a:srgbClr val="FF0000"/>
                </a:solidFill>
              </a:rPr>
              <a:t> </a:t>
            </a:r>
            <a:r>
              <a:rPr lang="en-US" altLang="es-EC" sz="2400" dirty="0"/>
              <a:t>de </a:t>
            </a:r>
            <a:r>
              <a:rPr lang="en-US" altLang="es-EC" sz="2400" dirty="0" err="1"/>
              <a:t>su</a:t>
            </a:r>
            <a:r>
              <a:rPr lang="en-US" altLang="es-EC" sz="2400" dirty="0"/>
              <a:t> </a:t>
            </a:r>
            <a:r>
              <a:rPr lang="en-US" altLang="es-EC" sz="2400" dirty="0" err="1"/>
              <a:t>bienestar</a:t>
            </a:r>
            <a:r>
              <a:rPr lang="en-US" altLang="es-EC" sz="2400" dirty="0"/>
              <a:t> </a:t>
            </a:r>
            <a:r>
              <a:rPr lang="en-US" altLang="es-EC" sz="2400" dirty="0" err="1"/>
              <a:t>si</a:t>
            </a:r>
            <a:r>
              <a:rPr lang="en-US" altLang="es-EC" sz="2400" dirty="0"/>
              <a:t> el </a:t>
            </a:r>
            <a:r>
              <a:rPr lang="en-US" altLang="es-EC" sz="2400" dirty="0" err="1"/>
              <a:t>hogar</a:t>
            </a:r>
            <a:r>
              <a:rPr lang="en-US" altLang="es-EC" sz="2400" dirty="0"/>
              <a:t> se </a:t>
            </a:r>
            <a:r>
              <a:rPr lang="en-US" altLang="es-EC" sz="2400" dirty="0" err="1"/>
              <a:t>disuelve</a:t>
            </a:r>
            <a:endParaRPr lang="en-US" altLang="es-EC" sz="2400" dirty="0"/>
          </a:p>
          <a:p>
            <a:r>
              <a:rPr lang="en-US" altLang="es-EC" sz="2400" dirty="0" err="1"/>
              <a:t>Relacionado</a:t>
            </a:r>
            <a:r>
              <a:rPr lang="en-US" altLang="es-EC" sz="2400" dirty="0"/>
              <a:t> con el </a:t>
            </a:r>
            <a:r>
              <a:rPr lang="en-US" altLang="es-EC" sz="2400" b="1" dirty="0" err="1"/>
              <a:t>poder</a:t>
            </a:r>
            <a:r>
              <a:rPr lang="en-US" altLang="es-EC" sz="2400" b="1" dirty="0"/>
              <a:t> de </a:t>
            </a:r>
            <a:r>
              <a:rPr lang="en-US" altLang="es-EC" sz="2400" b="1" dirty="0" err="1"/>
              <a:t>negociación</a:t>
            </a:r>
            <a:r>
              <a:rPr lang="en-US" altLang="es-EC" sz="2400" dirty="0"/>
              <a:t> de las mujeres </a:t>
            </a:r>
            <a:r>
              <a:rPr lang="en-US" altLang="es-EC" sz="2400" dirty="0" err="1"/>
              <a:t>dentro</a:t>
            </a:r>
            <a:r>
              <a:rPr lang="en-US" altLang="es-EC" sz="2400" dirty="0"/>
              <a:t> del </a:t>
            </a:r>
            <a:r>
              <a:rPr lang="en-US" altLang="es-EC" sz="2400" dirty="0" err="1"/>
              <a:t>hogar</a:t>
            </a:r>
            <a:endParaRPr lang="en-US" altLang="es-EC" sz="2400" dirty="0"/>
          </a:p>
          <a:p>
            <a:pPr lvl="2">
              <a:buFont typeface="Wingdings" pitchFamily="2" charset="2"/>
              <a:buChar char="v"/>
            </a:pPr>
            <a:r>
              <a:rPr lang="en-US" sz="2000" dirty="0" err="1"/>
              <a:t>Rol</a:t>
            </a:r>
            <a:r>
              <a:rPr lang="en-US" sz="2000" dirty="0"/>
              <a:t> en la </a:t>
            </a:r>
            <a:r>
              <a:rPr lang="en-US" sz="2000" dirty="0" err="1"/>
              <a:t>toma</a:t>
            </a:r>
            <a:r>
              <a:rPr lang="en-US" sz="2000" dirty="0"/>
              <a:t> de </a:t>
            </a:r>
            <a:r>
              <a:rPr lang="en-US" sz="2000" dirty="0" err="1"/>
              <a:t>decisiones</a:t>
            </a:r>
            <a:r>
              <a:rPr lang="en-US" sz="2000" dirty="0"/>
              <a:t> </a:t>
            </a:r>
          </a:p>
          <a:p>
            <a:pPr lvl="2">
              <a:buFont typeface="Wingdings" pitchFamily="2" charset="2"/>
              <a:buChar char="v"/>
            </a:pPr>
            <a:r>
              <a:rPr lang="en-US" sz="2000" dirty="0" err="1"/>
              <a:t>Probabilidad</a:t>
            </a:r>
            <a:r>
              <a:rPr lang="en-US" sz="2000" dirty="0"/>
              <a:t> de </a:t>
            </a:r>
            <a:r>
              <a:rPr lang="en-US" sz="2000" dirty="0" err="1"/>
              <a:t>sufrir</a:t>
            </a:r>
            <a:r>
              <a:rPr lang="en-US" sz="2000" dirty="0"/>
              <a:t> </a:t>
            </a:r>
            <a:r>
              <a:rPr lang="en-US" sz="2000" dirty="0" err="1"/>
              <a:t>violencia</a:t>
            </a:r>
            <a:r>
              <a:rPr lang="en-US" sz="2000" dirty="0"/>
              <a:t> </a:t>
            </a:r>
            <a:r>
              <a:rPr lang="en-US" sz="2000" dirty="0" err="1"/>
              <a:t>doméstica</a:t>
            </a:r>
            <a:endParaRPr lang="en-US" sz="2000" dirty="0"/>
          </a:p>
          <a:p>
            <a:pPr eaLnBrk="1" hangingPunct="1">
              <a:buFont typeface="Wingdings 3" pitchFamily="18" charset="2"/>
              <a:buNone/>
            </a:pPr>
            <a:endParaRPr lang="en-US" altLang="es-EC" sz="2400" dirty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>
                <a:effectLst/>
              </a:rPr>
              <a:t>Planteamientos</a:t>
            </a:r>
            <a:r>
              <a:rPr lang="en-US" sz="4000" dirty="0">
                <a:effectLst/>
              </a:rPr>
              <a:t> </a:t>
            </a:r>
            <a:r>
              <a:rPr lang="en-US" sz="4000" dirty="0" err="1">
                <a:effectLst/>
              </a:rPr>
              <a:t>desde</a:t>
            </a:r>
            <a:r>
              <a:rPr lang="en-US" sz="4000" dirty="0">
                <a:effectLst/>
              </a:rPr>
              <a:t> la </a:t>
            </a:r>
            <a:br>
              <a:rPr lang="en-US" sz="4000" dirty="0">
                <a:effectLst/>
              </a:rPr>
            </a:br>
            <a:r>
              <a:rPr lang="en-US" sz="4000" dirty="0" err="1">
                <a:effectLst/>
              </a:rPr>
              <a:t>economía</a:t>
            </a:r>
            <a:r>
              <a:rPr lang="en-US" sz="4000" dirty="0">
                <a:effectLst/>
              </a:rPr>
              <a:t> </a:t>
            </a:r>
            <a:r>
              <a:rPr lang="en-US" sz="4000" dirty="0" err="1">
                <a:effectLst/>
              </a:rPr>
              <a:t>feminista</a:t>
            </a:r>
            <a:endParaRPr lang="en-US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97128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en-US" sz="2400" dirty="0" err="1"/>
              <a:t>Censos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nacionales</a:t>
            </a:r>
            <a:r>
              <a:rPr lang="en-US" altLang="en-US" sz="2400" dirty="0"/>
              <a:t> y </a:t>
            </a:r>
            <a:r>
              <a:rPr lang="en-US" altLang="en-US" sz="2400" dirty="0" err="1"/>
              <a:t>mayoría</a:t>
            </a:r>
            <a:r>
              <a:rPr lang="en-US" altLang="en-US" sz="2400" dirty="0"/>
              <a:t> de las </a:t>
            </a:r>
            <a:r>
              <a:rPr lang="en-US" altLang="en-US" sz="2400" dirty="0" err="1"/>
              <a:t>encuestas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hogares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ignoran</a:t>
            </a:r>
            <a:r>
              <a:rPr lang="en-US" altLang="en-US" sz="2400" dirty="0"/>
              <a:t> la </a:t>
            </a:r>
            <a:r>
              <a:rPr lang="en-US" altLang="en-US" sz="2400" dirty="0" err="1"/>
              <a:t>propiedad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activos</a:t>
            </a:r>
            <a:r>
              <a:rPr lang="en-US" altLang="en-US" sz="2400" dirty="0"/>
              <a:t> a </a:t>
            </a:r>
            <a:r>
              <a:rPr lang="en-US" altLang="en-US" sz="2400" dirty="0" err="1"/>
              <a:t>nivel</a:t>
            </a:r>
            <a:r>
              <a:rPr lang="en-US" altLang="en-US" sz="2400" dirty="0"/>
              <a:t> individual</a:t>
            </a:r>
            <a:endParaRPr lang="en-US" altLang="en-US" sz="15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400" dirty="0"/>
              <a:t>Proyecto </a:t>
            </a:r>
            <a:r>
              <a:rPr lang="en-US" altLang="en-US" sz="2400" dirty="0" err="1"/>
              <a:t>realizado</a:t>
            </a:r>
            <a:r>
              <a:rPr lang="en-US" altLang="en-US" sz="2400" dirty="0"/>
              <a:t> con el </a:t>
            </a:r>
            <a:r>
              <a:rPr lang="en-US" altLang="en-US" sz="2400" dirty="0" err="1"/>
              <a:t>Grupo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Pobreza</a:t>
            </a:r>
            <a:r>
              <a:rPr lang="en-US" altLang="en-US" sz="2400" dirty="0"/>
              <a:t> y Género, LAC, Banco Mundial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US" altLang="en-US" sz="1600" dirty="0"/>
              <a:t>Se </a:t>
            </a:r>
            <a:r>
              <a:rPr lang="en-US" altLang="en-US" sz="1600" dirty="0" err="1"/>
              <a:t>revisaron</a:t>
            </a:r>
            <a:r>
              <a:rPr lang="en-US" altLang="en-US" sz="1600" dirty="0"/>
              <a:t> 167 </a:t>
            </a:r>
            <a:r>
              <a:rPr lang="en-US" altLang="en-US" sz="1600" dirty="0" err="1"/>
              <a:t>cuestionarios</a:t>
            </a:r>
            <a:r>
              <a:rPr lang="en-US" altLang="en-US" sz="1600" dirty="0"/>
              <a:t> de las </a:t>
            </a:r>
            <a:r>
              <a:rPr lang="en-US" altLang="en-US" sz="1600" dirty="0" err="1"/>
              <a:t>encuestas</a:t>
            </a:r>
            <a:r>
              <a:rPr lang="en-US" altLang="en-US" sz="1600" dirty="0"/>
              <a:t> de </a:t>
            </a:r>
            <a:r>
              <a:rPr lang="en-US" altLang="en-US" sz="1600" dirty="0" err="1"/>
              <a:t>hogares</a:t>
            </a:r>
            <a:r>
              <a:rPr lang="en-US" altLang="en-US" sz="1600" dirty="0"/>
              <a:t> (</a:t>
            </a:r>
            <a:r>
              <a:rPr lang="en-US" altLang="en-US" sz="1600" dirty="0" err="1"/>
              <a:t>privilegiando</a:t>
            </a:r>
            <a:r>
              <a:rPr lang="en-US" altLang="en-US" sz="1600" dirty="0"/>
              <a:t> las </a:t>
            </a:r>
            <a:r>
              <a:rPr lang="en-US" altLang="en-US" sz="1600" dirty="0" err="1"/>
              <a:t>encuestas</a:t>
            </a:r>
            <a:r>
              <a:rPr lang="en-US" altLang="en-US" sz="1600" dirty="0"/>
              <a:t> de </a:t>
            </a:r>
            <a:r>
              <a:rPr lang="en-US" altLang="en-US" sz="1600" dirty="0" err="1"/>
              <a:t>nivel</a:t>
            </a:r>
            <a:r>
              <a:rPr lang="en-US" altLang="en-US" sz="1600" dirty="0"/>
              <a:t> de </a:t>
            </a:r>
            <a:r>
              <a:rPr lang="en-US" altLang="en-US" sz="1600" dirty="0" err="1"/>
              <a:t>vida</a:t>
            </a:r>
            <a:r>
              <a:rPr lang="en-US" altLang="en-US" sz="1600" dirty="0"/>
              <a:t>) para 23 </a:t>
            </a:r>
            <a:r>
              <a:rPr lang="en-US" altLang="en-US" sz="1600" dirty="0" err="1"/>
              <a:t>países</a:t>
            </a:r>
            <a:r>
              <a:rPr lang="en-US" altLang="en-US" sz="1600" dirty="0"/>
              <a:t> de </a:t>
            </a:r>
            <a:r>
              <a:rPr lang="en-US" altLang="en-US" sz="1600" dirty="0" err="1"/>
              <a:t>América</a:t>
            </a:r>
            <a:r>
              <a:rPr lang="en-US" altLang="en-US" sz="1600" dirty="0"/>
              <a:t> Latina y el Caribe</a:t>
            </a:r>
          </a:p>
          <a:p>
            <a:pPr lvl="2" eaLnBrk="1" hangingPunct="1">
              <a:buFont typeface="Wingdings" panose="05000000000000000000" pitchFamily="2" charset="2"/>
              <a:buChar char="§"/>
            </a:pPr>
            <a:r>
              <a:rPr lang="en-US" altLang="en-US" sz="1600" dirty="0"/>
              <a:t>Solo las </a:t>
            </a:r>
            <a:r>
              <a:rPr lang="en-US" altLang="en-US" sz="1600" dirty="0" err="1"/>
              <a:t>encuestas</a:t>
            </a:r>
            <a:r>
              <a:rPr lang="en-US" altLang="en-US" sz="1600" dirty="0"/>
              <a:t> para 11 </a:t>
            </a:r>
            <a:r>
              <a:rPr lang="en-US" altLang="en-US" sz="1600" dirty="0" err="1"/>
              <a:t>países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pedían</a:t>
            </a:r>
            <a:r>
              <a:rPr lang="en-US" altLang="en-US" sz="1600" dirty="0"/>
              <a:t> </a:t>
            </a:r>
            <a:r>
              <a:rPr lang="en-US" altLang="en-US" sz="1600" dirty="0" err="1"/>
              <a:t>información</a:t>
            </a:r>
            <a:r>
              <a:rPr lang="en-US" altLang="en-US" sz="1600" dirty="0"/>
              <a:t> sobre la </a:t>
            </a:r>
            <a:r>
              <a:rPr lang="en-US" altLang="en-US" sz="1600" dirty="0" err="1"/>
              <a:t>propiedad</a:t>
            </a:r>
            <a:r>
              <a:rPr lang="en-US" altLang="en-US" sz="1600" dirty="0"/>
              <a:t> de </a:t>
            </a:r>
            <a:r>
              <a:rPr lang="en-US" altLang="en-US" sz="1600" dirty="0" err="1"/>
              <a:t>algún</a:t>
            </a:r>
            <a:r>
              <a:rPr lang="en-US" altLang="en-US" sz="1600" dirty="0"/>
              <a:t> </a:t>
            </a:r>
            <a:r>
              <a:rPr lang="en-US" altLang="en-US" sz="1600" dirty="0" err="1"/>
              <a:t>activo</a:t>
            </a:r>
            <a:r>
              <a:rPr lang="en-US" altLang="en-US" sz="1600" dirty="0"/>
              <a:t> y/o </a:t>
            </a:r>
            <a:r>
              <a:rPr lang="en-US" altLang="en-US" sz="1600" dirty="0" err="1"/>
              <a:t>su</a:t>
            </a:r>
            <a:r>
              <a:rPr lang="en-US" altLang="en-US" sz="1600" dirty="0"/>
              <a:t> control a </a:t>
            </a:r>
            <a:r>
              <a:rPr lang="en-US" altLang="en-US" sz="1600" dirty="0" err="1"/>
              <a:t>nivel</a:t>
            </a:r>
            <a:r>
              <a:rPr lang="en-US" altLang="en-US" sz="1600" dirty="0"/>
              <a:t> individual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dirty="0"/>
              <a:t>Fuente: Deere, Alvarado y Twyman (2012)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2000" dirty="0" err="1"/>
              <a:t>Actualización</a:t>
            </a:r>
            <a:r>
              <a:rPr lang="en-US" altLang="en-US" sz="2000" dirty="0"/>
              <a:t>: se </a:t>
            </a:r>
            <a:r>
              <a:rPr lang="en-US" altLang="en-US" sz="2000" dirty="0" err="1"/>
              <a:t>revisó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misma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serie</a:t>
            </a:r>
            <a:r>
              <a:rPr lang="en-US" altLang="en-US" sz="2000" dirty="0"/>
              <a:t> de </a:t>
            </a:r>
            <a:r>
              <a:rPr lang="en-US" altLang="en-US" sz="2000" dirty="0" err="1"/>
              <a:t>encuestas</a:t>
            </a:r>
            <a:r>
              <a:rPr lang="en-US" altLang="en-US" sz="2000" dirty="0"/>
              <a:t> para </a:t>
            </a:r>
            <a:r>
              <a:rPr lang="en-US" altLang="en-US" sz="2000" dirty="0" err="1"/>
              <a:t>periodo</a:t>
            </a:r>
            <a:r>
              <a:rPr lang="en-US" altLang="en-US" sz="2000" dirty="0"/>
              <a:t> 2007-2017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dirty="0"/>
              <a:t>Hay </a:t>
            </a:r>
            <a:r>
              <a:rPr lang="en-US" altLang="en-US" sz="1600" dirty="0" err="1"/>
              <a:t>información</a:t>
            </a:r>
            <a:r>
              <a:rPr lang="en-US" altLang="en-US" sz="1600" dirty="0"/>
              <a:t> de dos </a:t>
            </a:r>
            <a:r>
              <a:rPr lang="en-US" altLang="en-US" sz="1600" dirty="0" err="1"/>
              <a:t>encuestas</a:t>
            </a:r>
            <a:r>
              <a:rPr lang="en-US" altLang="en-US" sz="1600" dirty="0"/>
              <a:t> para solo 5 </a:t>
            </a:r>
            <a:r>
              <a:rPr lang="en-US" altLang="en-US" sz="1600" dirty="0" err="1"/>
              <a:t>países</a:t>
            </a:r>
            <a:r>
              <a:rPr lang="en-US" altLang="en-US" sz="1600" dirty="0"/>
              <a:t>; se </a:t>
            </a:r>
            <a:r>
              <a:rPr lang="en-US" altLang="en-US" sz="1600" dirty="0" err="1"/>
              <a:t>agregó</a:t>
            </a:r>
            <a:r>
              <a:rPr lang="en-US" altLang="en-US" sz="1600" dirty="0"/>
              <a:t> 1 </a:t>
            </a:r>
            <a:r>
              <a:rPr lang="en-US" altLang="en-US" sz="1600" dirty="0" err="1"/>
              <a:t>más</a:t>
            </a:r>
            <a:r>
              <a:rPr lang="en-US" altLang="en-US" sz="1600" dirty="0"/>
              <a:t> (Colombia)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dirty="0"/>
              <a:t>Fuente: Deere, Alvarado y Twyman (2018)</a:t>
            </a:r>
          </a:p>
          <a:p>
            <a:pPr marL="1371600" lvl="4" indent="0">
              <a:buNone/>
            </a:pPr>
            <a:r>
              <a:rPr lang="en-US" altLang="en-US" sz="1275" dirty="0"/>
              <a:t> </a:t>
            </a:r>
          </a:p>
          <a:p>
            <a:pPr lvl="1" eaLnBrk="1" hangingPunct="1">
              <a:buFont typeface="Wingdings" panose="05000000000000000000" pitchFamily="2" charset="2"/>
              <a:buChar char="q"/>
            </a:pPr>
            <a:endParaRPr lang="en-US" altLang="en-US" dirty="0"/>
          </a:p>
          <a:p>
            <a:pPr eaLnBrk="1" hangingPunct="1"/>
            <a:endParaRPr lang="en-US" altLang="en-US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2700" dirty="0">
                <a:solidFill>
                  <a:srgbClr val="000000"/>
                </a:solidFill>
              </a:rPr>
              <a:t>2. ¿</a:t>
            </a:r>
            <a:r>
              <a:rPr lang="en-US" sz="2700" dirty="0" err="1"/>
              <a:t>Qué</a:t>
            </a:r>
            <a:r>
              <a:rPr lang="en-US" sz="2700" dirty="0"/>
              <a:t> </a:t>
            </a:r>
            <a:r>
              <a:rPr lang="en-US" sz="2700" dirty="0" err="1"/>
              <a:t>sabemos</a:t>
            </a:r>
            <a:r>
              <a:rPr lang="en-US" sz="2700" dirty="0"/>
              <a:t> sobre la </a:t>
            </a:r>
            <a:r>
              <a:rPr lang="en-US" sz="2700" dirty="0" err="1"/>
              <a:t>distribución</a:t>
            </a:r>
            <a:r>
              <a:rPr lang="en-US" sz="2700" dirty="0"/>
              <a:t> de los </a:t>
            </a:r>
            <a:r>
              <a:rPr lang="en-US" sz="2700" dirty="0" err="1"/>
              <a:t>activos</a:t>
            </a:r>
            <a:r>
              <a:rPr lang="en-US" sz="2700" dirty="0"/>
              <a:t> </a:t>
            </a:r>
            <a:r>
              <a:rPr lang="en-US" sz="2700" dirty="0" err="1"/>
              <a:t>por</a:t>
            </a:r>
            <a:r>
              <a:rPr lang="en-US" sz="2700" dirty="0"/>
              <a:t> </a:t>
            </a:r>
            <a:r>
              <a:rPr lang="en-US" sz="2700" dirty="0" err="1"/>
              <a:t>sexo</a:t>
            </a:r>
            <a:r>
              <a:rPr lang="en-US" sz="2700" dirty="0"/>
              <a:t> </a:t>
            </a:r>
            <a:r>
              <a:rPr lang="en-US" sz="2700" dirty="0" err="1"/>
              <a:t>en</a:t>
            </a:r>
            <a:r>
              <a:rPr lang="en-US" sz="2700" dirty="0"/>
              <a:t> A.L.?</a:t>
            </a:r>
          </a:p>
        </p:txBody>
      </p:sp>
    </p:spTree>
    <p:extLst>
      <p:ext uri="{BB962C8B-B14F-4D97-AF65-F5344CB8AC3E}">
        <p14:creationId xmlns:p14="http://schemas.microsoft.com/office/powerpoint/2010/main" val="3332185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Indicadores</a:t>
            </a:r>
            <a:endParaRPr lang="es-C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7875067"/>
              </p:ext>
            </p:extLst>
          </p:nvPr>
        </p:nvGraphicFramePr>
        <p:xfrm>
          <a:off x="435864" y="1219200"/>
          <a:ext cx="8229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35825403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78057537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70095761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33569509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0038539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Unidad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análisis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Indicador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Desagregación</a:t>
                      </a:r>
                      <a:r>
                        <a:rPr lang="en-US" dirty="0"/>
                        <a:t>: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475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Hogar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Distribución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dentro</a:t>
                      </a:r>
                      <a:r>
                        <a:rPr lang="en-US" dirty="0"/>
                        <a:t> del </a:t>
                      </a:r>
                      <a:r>
                        <a:rPr lang="en-US" dirty="0" err="1"/>
                        <a:t>hogar</a:t>
                      </a:r>
                      <a:r>
                        <a:rPr lang="en-US" dirty="0"/>
                        <a:t> de la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propiedad</a:t>
                      </a:r>
                      <a:endParaRPr lang="es-CO" dirty="0"/>
                    </a:p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Hombre o hombres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Mujer o mujeres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Mujeres y hombres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2070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Proporción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hogares</a:t>
                      </a:r>
                      <a:r>
                        <a:rPr lang="en-US" dirty="0"/>
                        <a:t> en los que las mujeres son </a:t>
                      </a:r>
                      <a:r>
                        <a:rPr lang="en-US" dirty="0" err="1"/>
                        <a:t>propietarias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Mujer o mujeres +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Mujeres y hombres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55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Personas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Distribución</a:t>
                      </a:r>
                      <a:r>
                        <a:rPr lang="en-US" dirty="0"/>
                        <a:t> de </a:t>
                      </a:r>
                      <a:r>
                        <a:rPr lang="en-US" dirty="0" err="1"/>
                        <a:t>propietarios</a:t>
                      </a:r>
                      <a:r>
                        <a:rPr lang="en-US" dirty="0"/>
                        <a:t> por sexo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hombres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mujeres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3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Activo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Distribución</a:t>
                      </a:r>
                      <a:r>
                        <a:rPr lang="en-US" dirty="0"/>
                        <a:t> por forma de </a:t>
                      </a:r>
                      <a:r>
                        <a:rPr lang="en-US" dirty="0" err="1"/>
                        <a:t>propiedad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Propiedad</a:t>
                      </a:r>
                      <a:r>
                        <a:rPr lang="en-US" dirty="0"/>
                        <a:t> individual </a:t>
                      </a:r>
                    </a:p>
                    <a:p>
                      <a:r>
                        <a:rPr lang="en-US" dirty="0"/>
                        <a:t>(H,</a:t>
                      </a:r>
                      <a:r>
                        <a:rPr lang="en-US" baseline="0" dirty="0"/>
                        <a:t> M)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Propiedad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conjunta</a:t>
                      </a:r>
                      <a:r>
                        <a:rPr lang="en-US" dirty="0"/>
                        <a:t>: por </a:t>
                      </a:r>
                      <a:r>
                        <a:rPr lang="en-US" dirty="0" err="1"/>
                        <a:t>tipo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110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945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1532</TotalTime>
  <Words>3503</Words>
  <Application>Microsoft Macintosh PowerPoint</Application>
  <PresentationFormat>On-screen Show (4:3)</PresentationFormat>
  <Paragraphs>550</Paragraphs>
  <Slides>45</Slides>
  <Notes>26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Arial</vt:lpstr>
      <vt:lpstr>Calibri</vt:lpstr>
      <vt:lpstr>Courier New</vt:lpstr>
      <vt:lpstr>Times New Roman</vt:lpstr>
      <vt:lpstr>Verdana</vt:lpstr>
      <vt:lpstr>Wingdings</vt:lpstr>
      <vt:lpstr>Wingdings 3</vt:lpstr>
      <vt:lpstr>Office Theme</vt:lpstr>
      <vt:lpstr>Excel.Chart.8</vt:lpstr>
      <vt:lpstr>Chart</vt:lpstr>
      <vt:lpstr>Género y activos</vt:lpstr>
      <vt:lpstr>Temas</vt:lpstr>
      <vt:lpstr>1. ¿Por qué los activos?</vt:lpstr>
      <vt:lpstr> Activos físicos y financieros son:   </vt:lpstr>
      <vt:lpstr>Acumulación de activos es un concepto dinámico:</vt:lpstr>
      <vt:lpstr>Activos son un “stock”; ingreso un flujo</vt:lpstr>
      <vt:lpstr>Planteamientos desde la  economía feminista</vt:lpstr>
      <vt:lpstr>2. ¿Qué sabemos sobre la distribución de los activos por sexo en A.L.?</vt:lpstr>
      <vt:lpstr>Indicadores</vt:lpstr>
      <vt:lpstr>PowerPoint Presentation</vt:lpstr>
      <vt:lpstr>La brecha urbana y rural</vt:lpstr>
      <vt:lpstr>La brecha urbana y rural</vt:lpstr>
      <vt:lpstr>Cambios en el % de mujeres propietarias de viviendas</vt:lpstr>
      <vt:lpstr> Distribución dentro del hogar de la propiedad </vt:lpstr>
      <vt:lpstr> ¿Como explicar diferencias tan grandes en la incidencia de la propiedad conjunta en países con el mismo régimen matrimonial?</vt:lpstr>
      <vt:lpstr>¿La propiedad conjunta es siempre superior a la propiedad individual para la mujer?</vt:lpstr>
      <vt:lpstr>Comparación de hogares propietarios de viviendas con mujeres jefas con hogares en los que la mujer es propietaria</vt:lpstr>
      <vt:lpstr>Dueños de negocios por sexo</vt:lpstr>
      <vt:lpstr> ¿Quién en el hogar es el dueño de los animales?, Nicaragua 2001</vt:lpstr>
      <vt:lpstr>¿Quién en el hogar es el dueño de los bienes durables?, Nicaragua 2001</vt:lpstr>
      <vt:lpstr>PowerPoint Presentation</vt:lpstr>
      <vt:lpstr>Proyecto brecha de género en la     propiedad de activos (GAGP)</vt:lpstr>
      <vt:lpstr>Metodología mixta</vt:lpstr>
      <vt:lpstr>Porcentaje de la riqueza total de la pareja que le corresponde a la esposa</vt:lpstr>
      <vt:lpstr>Ecuador:  evidencia de patrones de herencia bastante equitativos</vt:lpstr>
      <vt:lpstr>Resumen</vt:lpstr>
      <vt:lpstr>Ecuador: Distribución del valor de los activos por tipo y sexo (muestra total)</vt:lpstr>
      <vt:lpstr>Ecuador: composición de la riqueza total según género</vt:lpstr>
      <vt:lpstr>Ecuador: Riqueza promedio de los hogares por quintiles  </vt:lpstr>
      <vt:lpstr>Ecuador: Composición de la riqueza  por quintil </vt:lpstr>
      <vt:lpstr>Ecuador: Pobreza de activos</vt:lpstr>
      <vt:lpstr>Ecuador: Riqueza promedio según estado civil de los adultos jefes</vt:lpstr>
      <vt:lpstr>PowerPoint Presentation</vt:lpstr>
      <vt:lpstr>Decisiones en el hogar</vt:lpstr>
      <vt:lpstr>Enfoque alternativo</vt:lpstr>
      <vt:lpstr>Variables independientes para las regresiones logísticas</vt:lpstr>
      <vt:lpstr>Resultados:  Decisiones igualitarias en cuanto si trabajar o no por un ingreso </vt:lpstr>
      <vt:lpstr>Resultados: Decisiones igualitarias en cuanto la decisión de como gastar el ingreso </vt:lpstr>
      <vt:lpstr>Ecuador: Como el porcentaje de la riqueza de la pareja que  le pertenece a la mujer impacta la probabilidad de decisiones igualitarias  en el hogar</vt:lpstr>
      <vt:lpstr>Ecuador: Como el porcentaje de la riqueza de la pareja que  le pertenece a la mujer impacta la probabilidad de la violencia física contra ella</vt:lpstr>
      <vt:lpstr>5. Resumen  </vt:lpstr>
      <vt:lpstr>Fuentes</vt:lpstr>
      <vt:lpstr>Si hay tiempo…</vt:lpstr>
      <vt:lpstr>Ecuador: Como hombres y mujeres en parejas informan tomar algunas decisiones</vt:lpstr>
      <vt:lpstr> Simetria y concordancia:  La toma de decisiones igualitarias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DEERE,CARMEN DIANA</dc:creator>
  <cp:lastModifiedBy>Género y Economía - Dpto Economía</cp:lastModifiedBy>
  <cp:revision>117</cp:revision>
  <cp:lastPrinted>2017-11-15T14:32:15Z</cp:lastPrinted>
  <dcterms:created xsi:type="dcterms:W3CDTF">2014-04-04T16:41:40Z</dcterms:created>
  <dcterms:modified xsi:type="dcterms:W3CDTF">2019-06-19T15:28:45Z</dcterms:modified>
</cp:coreProperties>
</file>