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4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1" r:id="rId1"/>
    <p:sldMasterId id="2147483692" r:id="rId2"/>
  </p:sldMasterIdLst>
  <p:notesMasterIdLst>
    <p:notesMasterId r:id="rId40"/>
  </p:notesMasterIdLst>
  <p:sldIdLst>
    <p:sldId id="256" r:id="rId3"/>
    <p:sldId id="457" r:id="rId4"/>
    <p:sldId id="258" r:id="rId5"/>
    <p:sldId id="259" r:id="rId6"/>
    <p:sldId id="459" r:id="rId7"/>
    <p:sldId id="461" r:id="rId8"/>
    <p:sldId id="460" r:id="rId9"/>
    <p:sldId id="458" r:id="rId10"/>
    <p:sldId id="260" r:id="rId11"/>
    <p:sldId id="462" r:id="rId12"/>
    <p:sldId id="463" r:id="rId13"/>
    <p:sldId id="464" r:id="rId14"/>
    <p:sldId id="465" r:id="rId15"/>
    <p:sldId id="466" r:id="rId16"/>
    <p:sldId id="467" r:id="rId17"/>
    <p:sldId id="468" r:id="rId18"/>
    <p:sldId id="469" r:id="rId19"/>
    <p:sldId id="470" r:id="rId20"/>
    <p:sldId id="471" r:id="rId21"/>
    <p:sldId id="472" r:id="rId22"/>
    <p:sldId id="473" r:id="rId23"/>
    <p:sldId id="474" r:id="rId24"/>
    <p:sldId id="475" r:id="rId25"/>
    <p:sldId id="476" r:id="rId26"/>
    <p:sldId id="477" r:id="rId27"/>
    <p:sldId id="478" r:id="rId28"/>
    <p:sldId id="479" r:id="rId29"/>
    <p:sldId id="480" r:id="rId30"/>
    <p:sldId id="491" r:id="rId31"/>
    <p:sldId id="492" r:id="rId32"/>
    <p:sldId id="481" r:id="rId33"/>
    <p:sldId id="482" r:id="rId34"/>
    <p:sldId id="483" r:id="rId35"/>
    <p:sldId id="484" r:id="rId36"/>
    <p:sldId id="485" r:id="rId37"/>
    <p:sldId id="486" r:id="rId38"/>
    <p:sldId id="487" r:id="rId39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353"/>
    <p:restoredTop sz="84243"/>
  </p:normalViewPr>
  <p:slideViewPr>
    <p:cSldViewPr snapToGrid="0" snapToObjects="1">
      <p:cViewPr varScale="1">
        <p:scale>
          <a:sx n="81" d="100"/>
          <a:sy n="81" d="100"/>
        </p:scale>
        <p:origin x="184" y="4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heme" Target="theme/theme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Nacional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Sheet1!$A$2:$A$9</c:f>
              <c:numCache>
                <c:formatCode>General</c:formatCode>
                <c:ptCount val="8"/>
                <c:pt idx="0">
                  <c:v>2002</c:v>
                </c:pt>
                <c:pt idx="1">
                  <c:v>2005</c:v>
                </c:pt>
                <c:pt idx="2">
                  <c:v>2008</c:v>
                </c:pt>
                <c:pt idx="3">
                  <c:v>2012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</c:numCache>
            </c:numRef>
          </c:cat>
          <c:val>
            <c:numRef>
              <c:f>Sheet1!$B$2:$B$9</c:f>
              <c:numCache>
                <c:formatCode>General</c:formatCode>
                <c:ptCount val="8"/>
                <c:pt idx="0">
                  <c:v>105.4</c:v>
                </c:pt>
                <c:pt idx="1">
                  <c:v>107.4</c:v>
                </c:pt>
                <c:pt idx="2">
                  <c:v>110.7</c:v>
                </c:pt>
                <c:pt idx="3">
                  <c:v>113.1</c:v>
                </c:pt>
                <c:pt idx="4">
                  <c:v>113</c:v>
                </c:pt>
                <c:pt idx="5">
                  <c:v>113.1</c:v>
                </c:pt>
                <c:pt idx="6">
                  <c:v>114</c:v>
                </c:pt>
                <c:pt idx="7">
                  <c:v>113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C8B-1F40-9B5D-B020437D9BE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Urbana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Sheet1!$A$2:$A$9</c:f>
              <c:numCache>
                <c:formatCode>General</c:formatCode>
                <c:ptCount val="8"/>
                <c:pt idx="0">
                  <c:v>2002</c:v>
                </c:pt>
                <c:pt idx="1">
                  <c:v>2005</c:v>
                </c:pt>
                <c:pt idx="2">
                  <c:v>2008</c:v>
                </c:pt>
                <c:pt idx="3">
                  <c:v>2012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</c:numCache>
            </c:numRef>
          </c:cat>
          <c:val>
            <c:numRef>
              <c:f>Sheet1!$C$2:$C$9</c:f>
              <c:numCache>
                <c:formatCode>General</c:formatCode>
                <c:ptCount val="8"/>
                <c:pt idx="0">
                  <c:v>106.9</c:v>
                </c:pt>
                <c:pt idx="1">
                  <c:v>109</c:v>
                </c:pt>
                <c:pt idx="2">
                  <c:v>113.4</c:v>
                </c:pt>
                <c:pt idx="3">
                  <c:v>116.4</c:v>
                </c:pt>
                <c:pt idx="4">
                  <c:v>116.3</c:v>
                </c:pt>
                <c:pt idx="5">
                  <c:v>116.1</c:v>
                </c:pt>
                <c:pt idx="6">
                  <c:v>116.5</c:v>
                </c:pt>
                <c:pt idx="7">
                  <c:v>115.6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C8B-1F40-9B5D-B020437D9BE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Rural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Sheet1!$A$2:$A$9</c:f>
              <c:numCache>
                <c:formatCode>General</c:formatCode>
                <c:ptCount val="8"/>
                <c:pt idx="0">
                  <c:v>2002</c:v>
                </c:pt>
                <c:pt idx="1">
                  <c:v>2005</c:v>
                </c:pt>
                <c:pt idx="2">
                  <c:v>2008</c:v>
                </c:pt>
                <c:pt idx="3">
                  <c:v>2012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</c:numCache>
            </c:numRef>
          </c:cat>
          <c:val>
            <c:numRef>
              <c:f>Sheet1!$D$2:$D$9</c:f>
              <c:numCache>
                <c:formatCode>General</c:formatCode>
                <c:ptCount val="8"/>
                <c:pt idx="0">
                  <c:v>105.6</c:v>
                </c:pt>
                <c:pt idx="1">
                  <c:v>107.1</c:v>
                </c:pt>
                <c:pt idx="2">
                  <c:v>109.4</c:v>
                </c:pt>
                <c:pt idx="3">
                  <c:v>110.3</c:v>
                </c:pt>
                <c:pt idx="4">
                  <c:v>109.9</c:v>
                </c:pt>
                <c:pt idx="5">
                  <c:v>110.2</c:v>
                </c:pt>
                <c:pt idx="6">
                  <c:v>111.3</c:v>
                </c:pt>
                <c:pt idx="7">
                  <c:v>110.2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DC8B-1F40-9B5D-B020437D9B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87182000"/>
        <c:axId val="487186592"/>
      </c:lineChart>
      <c:catAx>
        <c:axId val="4871820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87186592"/>
        <c:crosses val="autoZero"/>
        <c:auto val="1"/>
        <c:lblAlgn val="ctr"/>
        <c:lblOffset val="100"/>
        <c:noMultiLvlLbl val="0"/>
      </c:catAx>
      <c:valAx>
        <c:axId val="4871865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871820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Brasil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1990</c:v>
                </c:pt>
                <c:pt idx="1">
                  <c:v>2000</c:v>
                </c:pt>
                <c:pt idx="2">
                  <c:v>2010</c:v>
                </c:pt>
                <c:pt idx="3">
                  <c:v>siguiente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105.4</c:v>
                </c:pt>
                <c:pt idx="1">
                  <c:v>104.2</c:v>
                </c:pt>
                <c:pt idx="2">
                  <c:v>112.2</c:v>
                </c:pt>
                <c:pt idx="3">
                  <c:v>111.7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FDF-3348-87EF-8B15A64046F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Chile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1990</c:v>
                </c:pt>
                <c:pt idx="1">
                  <c:v>2000</c:v>
                </c:pt>
                <c:pt idx="2">
                  <c:v>2010</c:v>
                </c:pt>
                <c:pt idx="3">
                  <c:v>siguiente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107.4</c:v>
                </c:pt>
                <c:pt idx="1">
                  <c:v>109.1</c:v>
                </c:pt>
                <c:pt idx="2">
                  <c:v>128.1</c:v>
                </c:pt>
                <c:pt idx="3">
                  <c:v>136.69999999999999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FDF-3348-87EF-8B15A64046F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Colombia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1990</c:v>
                </c:pt>
                <c:pt idx="1">
                  <c:v>2000</c:v>
                </c:pt>
                <c:pt idx="2">
                  <c:v>2010</c:v>
                </c:pt>
                <c:pt idx="3">
                  <c:v>siguiente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106.7</c:v>
                </c:pt>
                <c:pt idx="1">
                  <c:v>105.3</c:v>
                </c:pt>
                <c:pt idx="2">
                  <c:v>113</c:v>
                </c:pt>
                <c:pt idx="3">
                  <c:v>117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DFDF-3348-87EF-8B15A64046F5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Costa Rica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1990</c:v>
                </c:pt>
                <c:pt idx="1">
                  <c:v>2000</c:v>
                </c:pt>
                <c:pt idx="2">
                  <c:v>2010</c:v>
                </c:pt>
                <c:pt idx="3">
                  <c:v>siguiente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118.2</c:v>
                </c:pt>
                <c:pt idx="1">
                  <c:v>122.9</c:v>
                </c:pt>
                <c:pt idx="2">
                  <c:v>119</c:v>
                </c:pt>
                <c:pt idx="3">
                  <c:v>117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DFDF-3348-87EF-8B15A64046F5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Mexico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1990</c:v>
                </c:pt>
                <c:pt idx="1">
                  <c:v>2000</c:v>
                </c:pt>
                <c:pt idx="2">
                  <c:v>2010</c:v>
                </c:pt>
                <c:pt idx="3">
                  <c:v>siguiente</c:v>
                </c:pt>
              </c:strCache>
            </c:strRef>
          </c:cat>
          <c:val>
            <c:numRef>
              <c:f>Sheet1!$F$2:$F$5</c:f>
              <c:numCache>
                <c:formatCode>General</c:formatCode>
                <c:ptCount val="4"/>
                <c:pt idx="0">
                  <c:v>102.5</c:v>
                </c:pt>
                <c:pt idx="1">
                  <c:v>104.7</c:v>
                </c:pt>
                <c:pt idx="2">
                  <c:v>105.9</c:v>
                </c:pt>
                <c:pt idx="3">
                  <c:v>107.7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DFDF-3348-87EF-8B15A64046F5}"/>
            </c:ext>
          </c:extLst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Venezuela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1990</c:v>
                </c:pt>
                <c:pt idx="1">
                  <c:v>2000</c:v>
                </c:pt>
                <c:pt idx="2">
                  <c:v>2010</c:v>
                </c:pt>
                <c:pt idx="3">
                  <c:v>siguiente</c:v>
                </c:pt>
              </c:strCache>
            </c:strRef>
          </c:cat>
          <c:val>
            <c:numRef>
              <c:f>Sheet1!$G$2:$G$5</c:f>
              <c:numCache>
                <c:formatCode>General</c:formatCode>
                <c:ptCount val="4"/>
                <c:pt idx="0">
                  <c:v>119.4</c:v>
                </c:pt>
                <c:pt idx="1">
                  <c:v>111.3</c:v>
                </c:pt>
                <c:pt idx="2">
                  <c:v>122</c:v>
                </c:pt>
                <c:pt idx="3">
                  <c:v>122.2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DFDF-3348-87EF-8B15A64046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68351552"/>
        <c:axId val="368355488"/>
      </c:lineChart>
      <c:catAx>
        <c:axId val="3683515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8355488"/>
        <c:crosses val="autoZero"/>
        <c:auto val="1"/>
        <c:lblAlgn val="ctr"/>
        <c:lblOffset val="100"/>
        <c:noMultiLvlLbl val="0"/>
      </c:catAx>
      <c:valAx>
        <c:axId val="368355488"/>
        <c:scaling>
          <c:orientation val="minMax"/>
          <c:min val="8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8351552"/>
        <c:crosses val="autoZero"/>
        <c:crossBetween val="between"/>
      </c:valAx>
      <c:spPr>
        <a:noFill/>
        <a:ln w="25400"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2008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Sheet1!$A$2:$A$8</c:f>
              <c:strCache>
                <c:ptCount val="7"/>
                <c:pt idx="0">
                  <c:v>Unipersonal</c:v>
                </c:pt>
                <c:pt idx="1">
                  <c:v>Biparental c hijos</c:v>
                </c:pt>
                <c:pt idx="2">
                  <c:v>Biparental sin hijos</c:v>
                </c:pt>
                <c:pt idx="3">
                  <c:v>Monoparental</c:v>
                </c:pt>
                <c:pt idx="4">
                  <c:v>Extenso</c:v>
                </c:pt>
                <c:pt idx="5">
                  <c:v>Compuesto</c:v>
                </c:pt>
                <c:pt idx="6">
                  <c:v>Total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10.4</c:v>
                </c:pt>
                <c:pt idx="1">
                  <c:v>36.700000000000003</c:v>
                </c:pt>
                <c:pt idx="2">
                  <c:v>11.5</c:v>
                </c:pt>
                <c:pt idx="3">
                  <c:v>34.799999999999997</c:v>
                </c:pt>
                <c:pt idx="4">
                  <c:v>36.799999999999997</c:v>
                </c:pt>
                <c:pt idx="5">
                  <c:v>31.3</c:v>
                </c:pt>
                <c:pt idx="6">
                  <c:v>34.1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281-FC4C-ABEC-3863E5AD0FD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Sheet1!$A$2:$A$8</c:f>
              <c:strCache>
                <c:ptCount val="7"/>
                <c:pt idx="0">
                  <c:v>Unipersonal</c:v>
                </c:pt>
                <c:pt idx="1">
                  <c:v>Biparental c hijos</c:v>
                </c:pt>
                <c:pt idx="2">
                  <c:v>Biparental sin hijos</c:v>
                </c:pt>
                <c:pt idx="3">
                  <c:v>Monoparental</c:v>
                </c:pt>
                <c:pt idx="4">
                  <c:v>Extenso</c:v>
                </c:pt>
                <c:pt idx="5">
                  <c:v>Compuesto</c:v>
                </c:pt>
                <c:pt idx="6">
                  <c:v>Total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9.3000000000000007</c:v>
                </c:pt>
                <c:pt idx="1">
                  <c:v>33.5</c:v>
                </c:pt>
                <c:pt idx="2">
                  <c:v>9.9</c:v>
                </c:pt>
                <c:pt idx="3">
                  <c:v>32.6</c:v>
                </c:pt>
                <c:pt idx="4">
                  <c:v>34.200000000000003</c:v>
                </c:pt>
                <c:pt idx="5">
                  <c:v>27.7</c:v>
                </c:pt>
                <c:pt idx="6">
                  <c:v>30.7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281-FC4C-ABEC-3863E5AD0FD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34393584"/>
        <c:axId val="334393912"/>
      </c:barChart>
      <c:catAx>
        <c:axId val="3343935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4393912"/>
        <c:crosses val="autoZero"/>
        <c:auto val="1"/>
        <c:lblAlgn val="ctr"/>
        <c:lblOffset val="100"/>
        <c:noMultiLvlLbl val="0"/>
      </c:catAx>
      <c:valAx>
        <c:axId val="3343939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43935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CCB865-0BDD-834F-8FE7-ACDAFE7C5422}" type="datetimeFigureOut">
              <a:rPr lang="en-US" smtClean="0"/>
              <a:t>6/11/19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F1A390-FC38-5B4F-83B3-346F48798F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45287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/>
              <a:t>Esta</a:t>
            </a:r>
            <a:r>
              <a:rPr lang="en-US" dirty="0"/>
              <a:t> </a:t>
            </a:r>
            <a:r>
              <a:rPr lang="en-US" dirty="0" err="1"/>
              <a:t>tarde</a:t>
            </a:r>
            <a:r>
              <a:rPr lang="en-US" dirty="0"/>
              <a:t> </a:t>
            </a:r>
            <a:r>
              <a:rPr lang="en-US" dirty="0" err="1"/>
              <a:t>vamos</a:t>
            </a:r>
            <a:r>
              <a:rPr lang="en-US" dirty="0"/>
              <a:t> a </a:t>
            </a:r>
            <a:r>
              <a:rPr lang="en-US" dirty="0" err="1"/>
              <a:t>ver</a:t>
            </a:r>
            <a:r>
              <a:rPr lang="en-US" dirty="0"/>
              <a:t> </a:t>
            </a:r>
            <a:r>
              <a:rPr lang="en-US" dirty="0" err="1"/>
              <a:t>pobreza</a:t>
            </a:r>
            <a:r>
              <a:rPr lang="en-US" dirty="0"/>
              <a:t> de </a:t>
            </a:r>
            <a:r>
              <a:rPr lang="en-US" dirty="0" err="1"/>
              <a:t>activos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F1A390-FC38-5B4F-83B3-346F48798FA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409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Generalmente</a:t>
            </a:r>
            <a:r>
              <a:rPr lang="en-US" dirty="0"/>
              <a:t>, bajo </a:t>
            </a:r>
            <a:r>
              <a:rPr lang="en-US" dirty="0" err="1"/>
              <a:t>Indice</a:t>
            </a:r>
            <a:r>
              <a:rPr lang="en-US" dirty="0"/>
              <a:t> de </a:t>
            </a:r>
            <a:r>
              <a:rPr lang="en-US" dirty="0" err="1"/>
              <a:t>Feminidad</a:t>
            </a:r>
            <a:r>
              <a:rPr lang="en-US" dirty="0"/>
              <a:t> para AL; se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incremento</a:t>
            </a:r>
            <a:r>
              <a:rPr lang="en-US" dirty="0"/>
              <a:t> </a:t>
            </a:r>
            <a:r>
              <a:rPr lang="en-US" dirty="0" err="1"/>
              <a:t>hacia</a:t>
            </a:r>
            <a:r>
              <a:rPr lang="en-US" dirty="0"/>
              <a:t> 2012, </a:t>
            </a:r>
            <a:r>
              <a:rPr lang="en-US" dirty="0" err="1"/>
              <a:t>pero</a:t>
            </a:r>
            <a:r>
              <a:rPr lang="en-US" dirty="0"/>
              <a:t> </a:t>
            </a:r>
            <a:r>
              <a:rPr lang="en-US" dirty="0" err="1"/>
              <a:t>tendencia</a:t>
            </a:r>
            <a:r>
              <a:rPr lang="en-US" dirty="0"/>
              <a:t> a </a:t>
            </a:r>
            <a:r>
              <a:rPr lang="en-US" dirty="0" err="1"/>
              <a:t>estabilizar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comparacion</a:t>
            </a:r>
            <a:r>
              <a:rPr lang="en-US" dirty="0"/>
              <a:t> con </a:t>
            </a:r>
            <a:r>
              <a:rPr lang="en-US" dirty="0" err="1"/>
              <a:t>medida</a:t>
            </a:r>
            <a:r>
              <a:rPr lang="en-US" dirty="0"/>
              <a:t> anterior</a:t>
            </a:r>
          </a:p>
          <a:p>
            <a:r>
              <a:rPr lang="en-US" dirty="0"/>
              <a:t>Tambien se </a:t>
            </a:r>
            <a:r>
              <a:rPr lang="en-US" dirty="0" err="1"/>
              <a:t>puede</a:t>
            </a:r>
            <a:r>
              <a:rPr lang="en-US" dirty="0"/>
              <a:t> </a:t>
            </a:r>
            <a:r>
              <a:rPr lang="en-US" dirty="0" err="1"/>
              <a:t>apreciar</a:t>
            </a:r>
            <a:r>
              <a:rPr lang="en-US" baseline="0" dirty="0"/>
              <a:t> que </a:t>
            </a:r>
            <a:r>
              <a:rPr lang="en-US" baseline="0" dirty="0" err="1"/>
              <a:t>Indice</a:t>
            </a:r>
            <a:r>
              <a:rPr lang="en-US" baseline="0" dirty="0"/>
              <a:t> de </a:t>
            </a:r>
            <a:r>
              <a:rPr lang="en-US" baseline="0" dirty="0" err="1"/>
              <a:t>Feminidad</a:t>
            </a:r>
            <a:r>
              <a:rPr lang="en-US" baseline="0" dirty="0"/>
              <a:t> </a:t>
            </a:r>
            <a:r>
              <a:rPr lang="en-US" baseline="0" dirty="0" err="1"/>
              <a:t>siempre</a:t>
            </a:r>
            <a:r>
              <a:rPr lang="en-US" baseline="0" dirty="0"/>
              <a:t> mas alto </a:t>
            </a:r>
            <a:r>
              <a:rPr lang="en-US" baseline="0" dirty="0" err="1"/>
              <a:t>en</a:t>
            </a:r>
            <a:r>
              <a:rPr lang="en-US" baseline="0" dirty="0"/>
              <a:t> zonas </a:t>
            </a:r>
            <a:r>
              <a:rPr lang="en-US" baseline="0" dirty="0" err="1"/>
              <a:t>urbanas</a:t>
            </a:r>
            <a:r>
              <a:rPr lang="en-US" baseline="0" dirty="0"/>
              <a:t> que rural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F1A390-FC38-5B4F-83B3-346F48798FA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6382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Ya</a:t>
            </a:r>
            <a:r>
              <a:rPr lang="en-US" dirty="0"/>
              <a:t> </a:t>
            </a:r>
            <a:r>
              <a:rPr lang="en-US" dirty="0" err="1"/>
              <a:t>vimos</a:t>
            </a:r>
            <a:r>
              <a:rPr lang="en-US" dirty="0"/>
              <a:t> </a:t>
            </a:r>
            <a:r>
              <a:rPr lang="en-US" dirty="0" err="1"/>
              <a:t>cambios</a:t>
            </a:r>
            <a:r>
              <a:rPr lang="en-US" dirty="0"/>
              <a:t> de 1990s a </a:t>
            </a:r>
            <a:r>
              <a:rPr lang="en-US" dirty="0" err="1"/>
              <a:t>comienzos</a:t>
            </a:r>
            <a:r>
              <a:rPr lang="en-US" dirty="0"/>
              <a:t> de 2000; </a:t>
            </a:r>
            <a:r>
              <a:rPr lang="en-US" dirty="0" err="1"/>
              <a:t>ahora</a:t>
            </a:r>
            <a:r>
              <a:rPr lang="en-US" dirty="0"/>
              <a:t> </a:t>
            </a:r>
            <a:r>
              <a:rPr lang="en-US" dirty="0" err="1"/>
              <a:t>enfocar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decada</a:t>
            </a:r>
            <a:r>
              <a:rPr lang="en-US" dirty="0"/>
              <a:t> de 2000 y mas</a:t>
            </a:r>
          </a:p>
          <a:p>
            <a:r>
              <a:rPr lang="en-US" dirty="0"/>
              <a:t>Lo </a:t>
            </a:r>
            <a:r>
              <a:rPr lang="en-US" dirty="0" err="1"/>
              <a:t>interesante</a:t>
            </a:r>
            <a:r>
              <a:rPr lang="en-US" dirty="0"/>
              <a:t>:  </a:t>
            </a:r>
            <a:r>
              <a:rPr lang="en-US" dirty="0" err="1"/>
              <a:t>paises</a:t>
            </a:r>
            <a:r>
              <a:rPr lang="en-US" dirty="0"/>
              <a:t> que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processo</a:t>
            </a:r>
            <a:r>
              <a:rPr lang="en-US" dirty="0"/>
              <a:t> de de-</a:t>
            </a:r>
            <a:r>
              <a:rPr lang="en-US" dirty="0" err="1"/>
              <a:t>feminizacion</a:t>
            </a:r>
            <a:r>
              <a:rPr lang="en-US" baseline="0" dirty="0"/>
              <a:t> de </a:t>
            </a:r>
            <a:r>
              <a:rPr lang="en-US" baseline="0" dirty="0" err="1"/>
              <a:t>pobreza</a:t>
            </a:r>
            <a:r>
              <a:rPr lang="en-US" baseline="0" dirty="0"/>
              <a:t> </a:t>
            </a:r>
            <a:r>
              <a:rPr lang="en-US" baseline="0" dirty="0" err="1"/>
              <a:t>en</a:t>
            </a:r>
            <a:r>
              <a:rPr lang="en-US" baseline="0" dirty="0"/>
              <a:t> 1990s, </a:t>
            </a:r>
            <a:r>
              <a:rPr lang="en-US" baseline="0" dirty="0" err="1"/>
              <a:t>entran</a:t>
            </a:r>
            <a:r>
              <a:rPr lang="en-US" baseline="0" dirty="0"/>
              <a:t> </a:t>
            </a:r>
            <a:r>
              <a:rPr lang="en-US" baseline="0" dirty="0" err="1"/>
              <a:t>en</a:t>
            </a:r>
            <a:r>
              <a:rPr lang="en-US" baseline="0" dirty="0"/>
              <a:t> re-</a:t>
            </a:r>
            <a:r>
              <a:rPr lang="en-US" baseline="0" dirty="0" err="1"/>
              <a:t>feminizacion</a:t>
            </a:r>
            <a:r>
              <a:rPr lang="en-US" baseline="0" dirty="0"/>
              <a:t> </a:t>
            </a:r>
            <a:r>
              <a:rPr lang="en-US" baseline="0" dirty="0" err="1"/>
              <a:t>en</a:t>
            </a:r>
            <a:r>
              <a:rPr lang="en-US" baseline="0" dirty="0"/>
              <a:t> 2000+</a:t>
            </a:r>
          </a:p>
          <a:p>
            <a:r>
              <a:rPr lang="en-US" baseline="0" dirty="0"/>
              <a:t>      Colombia (</a:t>
            </a:r>
            <a:r>
              <a:rPr lang="en-US" baseline="0" dirty="0" err="1"/>
              <a:t>verde</a:t>
            </a:r>
            <a:r>
              <a:rPr lang="en-US" baseline="0" dirty="0"/>
              <a:t>);  </a:t>
            </a:r>
            <a:r>
              <a:rPr lang="en-US" baseline="0" dirty="0" err="1"/>
              <a:t>Brasil</a:t>
            </a:r>
            <a:r>
              <a:rPr lang="en-US" baseline="0" dirty="0"/>
              <a:t>; Venezuela</a:t>
            </a:r>
          </a:p>
          <a:p>
            <a:r>
              <a:rPr lang="en-US" baseline="0" dirty="0" err="1"/>
              <a:t>En</a:t>
            </a:r>
            <a:r>
              <a:rPr lang="en-US" baseline="0" dirty="0"/>
              <a:t> Chile:  </a:t>
            </a:r>
            <a:r>
              <a:rPr lang="en-US" baseline="0" dirty="0" err="1"/>
              <a:t>agudizacion</a:t>
            </a:r>
            <a:r>
              <a:rPr lang="en-US" baseline="0" dirty="0"/>
              <a:t> </a:t>
            </a:r>
            <a:r>
              <a:rPr lang="en-US" baseline="0" dirty="0" err="1"/>
              <a:t>en</a:t>
            </a:r>
            <a:r>
              <a:rPr lang="en-US" baseline="0" dirty="0"/>
              <a:t> </a:t>
            </a:r>
            <a:r>
              <a:rPr lang="en-US" baseline="0" dirty="0" err="1"/>
              <a:t>esta</a:t>
            </a:r>
            <a:r>
              <a:rPr lang="en-US" baseline="0" dirty="0"/>
              <a:t> </a:t>
            </a:r>
            <a:r>
              <a:rPr lang="en-US" baseline="0" dirty="0" err="1"/>
              <a:t>decada</a:t>
            </a:r>
            <a:endParaRPr lang="en-US" baseline="0" dirty="0"/>
          </a:p>
          <a:p>
            <a:r>
              <a:rPr lang="en-US" baseline="0" dirty="0"/>
              <a:t>Costa Rica la </a:t>
            </a:r>
            <a:r>
              <a:rPr lang="en-US" baseline="0" dirty="0" err="1"/>
              <a:t>mejor</a:t>
            </a:r>
            <a:r>
              <a:rPr lang="en-US" baseline="0" dirty="0"/>
              <a:t> </a:t>
            </a:r>
            <a:r>
              <a:rPr lang="en-US" baseline="0" dirty="0" err="1"/>
              <a:t>tendencia</a:t>
            </a:r>
            <a:r>
              <a:rPr lang="en-US" baseline="0" dirty="0"/>
              <a:t> 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F1A390-FC38-5B4F-83B3-346F48798FAD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3831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Hogares</a:t>
            </a:r>
            <a:r>
              <a:rPr lang="en-US" dirty="0"/>
              <a:t> </a:t>
            </a:r>
            <a:r>
              <a:rPr lang="en-US" dirty="0" err="1"/>
              <a:t>monoparentales</a:t>
            </a:r>
            <a:r>
              <a:rPr lang="en-US" baseline="0" dirty="0"/>
              <a:t> (M o H c </a:t>
            </a:r>
            <a:r>
              <a:rPr lang="en-US" baseline="0" dirty="0" err="1"/>
              <a:t>hijos</a:t>
            </a:r>
            <a:r>
              <a:rPr lang="en-US" baseline="0" dirty="0"/>
              <a:t>) no </a:t>
            </a:r>
            <a:r>
              <a:rPr lang="en-US" baseline="0" dirty="0" err="1"/>
              <a:t>siempre</a:t>
            </a:r>
            <a:r>
              <a:rPr lang="en-US" baseline="0" dirty="0"/>
              <a:t> lo mas </a:t>
            </a:r>
            <a:r>
              <a:rPr lang="en-US" baseline="0" dirty="0" err="1"/>
              <a:t>pobres</a:t>
            </a:r>
            <a:endParaRPr lang="en-US" baseline="0" dirty="0"/>
          </a:p>
          <a:p>
            <a:r>
              <a:rPr lang="en-US" baseline="0" dirty="0"/>
              <a:t>Tanto </a:t>
            </a:r>
            <a:r>
              <a:rPr lang="en-US" baseline="0" dirty="0" err="1"/>
              <a:t>en</a:t>
            </a:r>
            <a:r>
              <a:rPr lang="en-US" baseline="0" dirty="0"/>
              <a:t> 2008 </a:t>
            </a:r>
            <a:r>
              <a:rPr lang="en-US" baseline="0" dirty="0" err="1"/>
              <a:t>como</a:t>
            </a:r>
            <a:r>
              <a:rPr lang="en-US" baseline="0" dirty="0"/>
              <a:t> 2016, el </a:t>
            </a:r>
            <a:r>
              <a:rPr lang="en-US" baseline="0" dirty="0" err="1"/>
              <a:t>tipo</a:t>
            </a:r>
            <a:r>
              <a:rPr lang="en-US" baseline="0" dirty="0"/>
              <a:t> con % mas alto de personas </a:t>
            </a:r>
            <a:r>
              <a:rPr lang="en-US" baseline="0" dirty="0" err="1"/>
              <a:t>pobres</a:t>
            </a:r>
            <a:r>
              <a:rPr lang="en-US" baseline="0" dirty="0"/>
              <a:t> son </a:t>
            </a:r>
            <a:r>
              <a:rPr lang="en-US" baseline="0" dirty="0" err="1"/>
              <a:t>hogares</a:t>
            </a:r>
            <a:r>
              <a:rPr lang="en-US" baseline="0" dirty="0"/>
              <a:t> </a:t>
            </a:r>
            <a:r>
              <a:rPr lang="en-US" baseline="0" dirty="0" err="1"/>
              <a:t>extensos</a:t>
            </a:r>
            <a:r>
              <a:rPr lang="en-US" baseline="0" dirty="0"/>
              <a:t> y </a:t>
            </a:r>
            <a:r>
              <a:rPr lang="en-US" baseline="0" dirty="0" err="1"/>
              <a:t>biparentales</a:t>
            </a:r>
            <a:r>
              <a:rPr lang="en-US" baseline="0" dirty="0"/>
              <a:t> c </a:t>
            </a:r>
            <a:r>
              <a:rPr lang="en-US" baseline="0" dirty="0" err="1"/>
              <a:t>hijos</a:t>
            </a:r>
            <a:endParaRPr lang="en-US" baseline="0" dirty="0"/>
          </a:p>
          <a:p>
            <a:r>
              <a:rPr lang="en-US" baseline="0" dirty="0"/>
              <a:t>  - es </a:t>
            </a:r>
            <a:r>
              <a:rPr lang="en-US" baseline="0" dirty="0" err="1"/>
              <a:t>en</a:t>
            </a:r>
            <a:r>
              <a:rPr lang="en-US" baseline="0" dirty="0"/>
              <a:t> </a:t>
            </a:r>
            <a:r>
              <a:rPr lang="en-US" baseline="0" dirty="0" err="1"/>
              <a:t>estas</a:t>
            </a:r>
            <a:r>
              <a:rPr lang="en-US" baseline="0" dirty="0"/>
              <a:t> </a:t>
            </a:r>
            <a:r>
              <a:rPr lang="en-US" baseline="0" dirty="0" err="1"/>
              <a:t>categorias</a:t>
            </a:r>
            <a:r>
              <a:rPr lang="en-US" baseline="0" dirty="0"/>
              <a:t> </a:t>
            </a:r>
            <a:r>
              <a:rPr lang="en-US" baseline="0" dirty="0" err="1"/>
              <a:t>donde</a:t>
            </a:r>
            <a:r>
              <a:rPr lang="en-US" baseline="0" dirty="0"/>
              <a:t> </a:t>
            </a:r>
            <a:r>
              <a:rPr lang="en-US" baseline="0" dirty="0" err="1"/>
              <a:t>tenemos</a:t>
            </a:r>
            <a:r>
              <a:rPr lang="en-US" baseline="0" dirty="0"/>
              <a:t> que </a:t>
            </a:r>
            <a:r>
              <a:rPr lang="en-US" baseline="0" dirty="0" err="1"/>
              <a:t>buscar</a:t>
            </a:r>
            <a:r>
              <a:rPr lang="en-US" baseline="0" dirty="0"/>
              <a:t> </a:t>
            </a:r>
            <a:r>
              <a:rPr lang="en-US" baseline="0" dirty="0" err="1"/>
              <a:t>respuesta</a:t>
            </a:r>
            <a:r>
              <a:rPr lang="en-US" baseline="0" dirty="0"/>
              <a:t> a </a:t>
            </a:r>
            <a:r>
              <a:rPr lang="en-US" baseline="0" dirty="0" err="1"/>
              <a:t>feminizacion</a:t>
            </a:r>
            <a:r>
              <a:rPr lang="en-US" baseline="0" dirty="0"/>
              <a:t>:</a:t>
            </a:r>
          </a:p>
          <a:p>
            <a:r>
              <a:rPr lang="en-US" baseline="0" dirty="0"/>
              <a:t>	</a:t>
            </a:r>
            <a:r>
              <a:rPr lang="en-US" baseline="0" dirty="0" err="1"/>
              <a:t>hogares</a:t>
            </a:r>
            <a:r>
              <a:rPr lang="en-US" baseline="0" dirty="0"/>
              <a:t> </a:t>
            </a:r>
            <a:r>
              <a:rPr lang="en-US" baseline="0" dirty="0" err="1"/>
              <a:t>extensos</a:t>
            </a:r>
            <a:r>
              <a:rPr lang="en-US" baseline="0" dirty="0"/>
              <a:t>: 3 </a:t>
            </a:r>
            <a:r>
              <a:rPr lang="en-US" baseline="0" dirty="0" err="1"/>
              <a:t>generaciones</a:t>
            </a:r>
            <a:r>
              <a:rPr lang="en-US" baseline="0" dirty="0"/>
              <a:t>, “nested female heads”</a:t>
            </a:r>
            <a:endParaRPr lang="es-CO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F1A390-FC38-5B4F-83B3-346F48798FAD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8388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16896" indent="-216896">
              <a:buAutoNum type="arabicPeriod"/>
            </a:pPr>
            <a:r>
              <a:rPr lang="en-US" dirty="0" err="1"/>
              <a:t>Incremento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% de </a:t>
            </a:r>
            <a:r>
              <a:rPr lang="en-US" dirty="0" err="1"/>
              <a:t>Mujeres</a:t>
            </a:r>
            <a:r>
              <a:rPr lang="en-US" dirty="0"/>
              <a:t> que se </a:t>
            </a:r>
            <a:r>
              <a:rPr lang="en-US" dirty="0" err="1"/>
              <a:t>declaran</a:t>
            </a:r>
            <a:r>
              <a:rPr lang="en-US" dirty="0"/>
              <a:t> </a:t>
            </a:r>
            <a:r>
              <a:rPr lang="en-US" dirty="0" err="1"/>
              <a:t>jefas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todos</a:t>
            </a:r>
            <a:endParaRPr lang="en-US" dirty="0"/>
          </a:p>
          <a:p>
            <a:pPr marL="216896" indent="-216896">
              <a:buAutoNum type="arabicPeriod"/>
            </a:pPr>
            <a:r>
              <a:rPr lang="en-US" dirty="0" err="1"/>
              <a:t>Problema</a:t>
            </a:r>
            <a:r>
              <a:rPr lang="en-US" dirty="0"/>
              <a:t>: </a:t>
            </a:r>
            <a:r>
              <a:rPr lang="en-US" dirty="0" err="1"/>
              <a:t>muchos</a:t>
            </a:r>
            <a:r>
              <a:rPr lang="en-US" dirty="0"/>
              <a:t> </a:t>
            </a:r>
            <a:r>
              <a:rPr lang="en-US" dirty="0" err="1"/>
              <a:t>paises</a:t>
            </a:r>
            <a:r>
              <a:rPr lang="en-US" dirty="0"/>
              <a:t> </a:t>
            </a:r>
            <a:r>
              <a:rPr lang="en-US" dirty="0" err="1"/>
              <a:t>cambiaron</a:t>
            </a:r>
            <a:r>
              <a:rPr lang="en-US" dirty="0"/>
              <a:t> forma de </a:t>
            </a:r>
            <a:r>
              <a:rPr lang="en-US" dirty="0" err="1"/>
              <a:t>hacer</a:t>
            </a:r>
            <a:r>
              <a:rPr lang="en-US" dirty="0"/>
              <a:t> la </a:t>
            </a:r>
            <a:r>
              <a:rPr lang="en-US" dirty="0" err="1"/>
              <a:t>pregunta</a:t>
            </a:r>
            <a:r>
              <a:rPr lang="en-US" dirty="0"/>
              <a:t>:  los </a:t>
            </a:r>
            <a:r>
              <a:rPr lang="en-US" dirty="0" err="1"/>
              <a:t>censos</a:t>
            </a:r>
            <a:r>
              <a:rPr lang="en-US" dirty="0"/>
              <a:t> </a:t>
            </a:r>
            <a:r>
              <a:rPr lang="en-US" dirty="0" err="1"/>
              <a:t>viejos</a:t>
            </a:r>
            <a:r>
              <a:rPr lang="en-US" dirty="0"/>
              <a:t>: </a:t>
            </a:r>
            <a:r>
              <a:rPr lang="en-US" dirty="0" err="1"/>
              <a:t>quien</a:t>
            </a:r>
            <a:r>
              <a:rPr lang="en-US" dirty="0"/>
              <a:t> es el jefe; </a:t>
            </a:r>
            <a:r>
              <a:rPr lang="en-US" dirty="0" err="1"/>
              <a:t>despues</a:t>
            </a:r>
            <a:r>
              <a:rPr lang="en-US" dirty="0"/>
              <a:t> neutral</a:t>
            </a:r>
          </a:p>
          <a:p>
            <a:pPr marL="216896" indent="-216896">
              <a:buAutoNum type="arabicPeriod"/>
            </a:pPr>
            <a:r>
              <a:rPr lang="en-US" baseline="0" dirty="0"/>
              <a:t>Jefe/</a:t>
            </a:r>
            <a:r>
              <a:rPr lang="en-US" baseline="0" dirty="0" err="1"/>
              <a:t>jefa</a:t>
            </a:r>
            <a:r>
              <a:rPr lang="en-US" baseline="0" dirty="0"/>
              <a:t>;   </a:t>
            </a:r>
            <a:r>
              <a:rPr lang="en-US" baseline="0" dirty="0" err="1"/>
              <a:t>jefa</a:t>
            </a:r>
            <a:r>
              <a:rPr lang="en-US" baseline="0" dirty="0"/>
              <a:t>/jefe;  persona </a:t>
            </a:r>
            <a:r>
              <a:rPr lang="en-US" baseline="0" dirty="0" err="1"/>
              <a:t>responsanble</a:t>
            </a:r>
            <a:r>
              <a:rPr lang="en-US" baseline="0" dirty="0"/>
              <a:t>  (ult. Dos </a:t>
            </a:r>
            <a:r>
              <a:rPr lang="en-US" baseline="0" dirty="0" err="1"/>
              <a:t>en</a:t>
            </a:r>
            <a:r>
              <a:rPr lang="en-US" baseline="0" dirty="0"/>
              <a:t> negro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F1A390-FC38-5B4F-83B3-346F48798FAD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165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Cambio </a:t>
            </a:r>
            <a:r>
              <a:rPr lang="en-US" dirty="0" err="1"/>
              <a:t>en</a:t>
            </a:r>
            <a:r>
              <a:rPr lang="en-US" dirty="0"/>
              <a:t> roles de </a:t>
            </a:r>
            <a:r>
              <a:rPr lang="en-US" dirty="0" err="1"/>
              <a:t>generos</a:t>
            </a:r>
            <a:r>
              <a:rPr lang="en-US" dirty="0"/>
              <a:t>:  </a:t>
            </a:r>
            <a:r>
              <a:rPr lang="en-US" dirty="0" err="1"/>
              <a:t>cuando</a:t>
            </a:r>
            <a:r>
              <a:rPr lang="en-US" dirty="0"/>
              <a:t> </a:t>
            </a:r>
            <a:r>
              <a:rPr lang="en-US" dirty="0" err="1"/>
              <a:t>Mujeres</a:t>
            </a:r>
            <a:r>
              <a:rPr lang="en-US" dirty="0"/>
              <a:t> con pareja se </a:t>
            </a:r>
            <a:r>
              <a:rPr lang="en-US" dirty="0" err="1"/>
              <a:t>declaran</a:t>
            </a:r>
            <a:r>
              <a:rPr lang="en-US" dirty="0"/>
              <a:t> </a:t>
            </a:r>
            <a:r>
              <a:rPr lang="en-US" dirty="0" err="1"/>
              <a:t>jefas</a:t>
            </a:r>
            <a:r>
              <a:rPr lang="en-US" dirty="0"/>
              <a:t>! (tanto </a:t>
            </a:r>
            <a:r>
              <a:rPr lang="en-US" dirty="0" err="1"/>
              <a:t>cambio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pregunta</a:t>
            </a:r>
            <a:r>
              <a:rPr lang="en-US" dirty="0"/>
              <a:t> </a:t>
            </a:r>
            <a:r>
              <a:rPr lang="en-US" dirty="0" err="1"/>
              <a:t>como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baseline="0" dirty="0"/>
              <a:t> roles)</a:t>
            </a:r>
            <a:r>
              <a:rPr lang="en-US" dirty="0"/>
              <a:t> </a:t>
            </a:r>
          </a:p>
          <a:p>
            <a:r>
              <a:rPr lang="en-US" dirty="0"/>
              <a:t>Tambien </a:t>
            </a:r>
            <a:r>
              <a:rPr lang="en-US" dirty="0" err="1"/>
              <a:t>solteras</a:t>
            </a:r>
            <a:r>
              <a:rPr lang="en-US" dirty="0"/>
              <a:t> (con o sin </a:t>
            </a:r>
            <a:r>
              <a:rPr lang="en-US" dirty="0" err="1"/>
              <a:t>hijos</a:t>
            </a:r>
            <a:r>
              <a:rPr lang="en-US" dirty="0"/>
              <a:t>), mas</a:t>
            </a:r>
            <a:r>
              <a:rPr lang="en-US" baseline="0" dirty="0"/>
              <a:t> </a:t>
            </a:r>
            <a:r>
              <a:rPr lang="en-US" baseline="0" dirty="0" err="1"/>
              <a:t>proclives</a:t>
            </a:r>
            <a:r>
              <a:rPr lang="en-US" baseline="0" dirty="0"/>
              <a:t> </a:t>
            </a:r>
            <a:r>
              <a:rPr lang="en-US" baseline="0" dirty="0" err="1"/>
              <a:t>en</a:t>
            </a:r>
            <a:r>
              <a:rPr lang="en-US" baseline="0" dirty="0"/>
              <a:t> </a:t>
            </a:r>
            <a:r>
              <a:rPr lang="en-US" baseline="0" dirty="0" err="1"/>
              <a:t>formar</a:t>
            </a:r>
            <a:r>
              <a:rPr lang="en-US" baseline="0" dirty="0"/>
              <a:t> sus </a:t>
            </a:r>
            <a:r>
              <a:rPr lang="en-US" baseline="0" dirty="0" err="1"/>
              <a:t>propios</a:t>
            </a:r>
            <a:r>
              <a:rPr lang="en-US" baseline="0" dirty="0"/>
              <a:t> </a:t>
            </a:r>
            <a:r>
              <a:rPr lang="en-US" baseline="0" dirty="0" err="1"/>
              <a:t>hogares</a:t>
            </a:r>
            <a:r>
              <a:rPr lang="en-US" baseline="0" dirty="0"/>
              <a:t> </a:t>
            </a:r>
            <a:r>
              <a:rPr lang="en-US" baseline="0" dirty="0" err="1"/>
              <a:t>en</a:t>
            </a:r>
            <a:r>
              <a:rPr lang="en-US" baseline="0" dirty="0"/>
              <a:t> </a:t>
            </a:r>
            <a:r>
              <a:rPr lang="en-US" baseline="0" dirty="0" err="1"/>
              <a:t>vez</a:t>
            </a:r>
            <a:r>
              <a:rPr lang="en-US" baseline="0" dirty="0"/>
              <a:t> de </a:t>
            </a:r>
            <a:r>
              <a:rPr lang="en-US" baseline="0" dirty="0" err="1"/>
              <a:t>vivir</a:t>
            </a:r>
            <a:r>
              <a:rPr lang="en-US" baseline="0" dirty="0"/>
              <a:t> </a:t>
            </a:r>
            <a:r>
              <a:rPr lang="en-US" baseline="0" dirty="0" err="1"/>
              <a:t>en</a:t>
            </a:r>
            <a:r>
              <a:rPr lang="en-US" baseline="0" dirty="0"/>
              <a:t> </a:t>
            </a:r>
            <a:r>
              <a:rPr lang="en-US" baseline="0" dirty="0" err="1"/>
              <a:t>hogar</a:t>
            </a:r>
            <a:r>
              <a:rPr lang="en-US" baseline="0" dirty="0"/>
              <a:t> de los padres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F1A390-FC38-5B4F-83B3-346F48798FAD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2914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2017: 29.4% </a:t>
            </a:r>
            <a:r>
              <a:rPr lang="en-US" dirty="0" err="1"/>
              <a:t>pobl</a:t>
            </a:r>
            <a:r>
              <a:rPr lang="en-US" dirty="0"/>
              <a:t> </a:t>
            </a:r>
            <a:r>
              <a:rPr lang="en-US" dirty="0" err="1"/>
              <a:t>femenina</a:t>
            </a:r>
            <a:r>
              <a:rPr lang="en-US" dirty="0"/>
              <a:t> no </a:t>
            </a:r>
            <a:r>
              <a:rPr lang="en-US" dirty="0" err="1"/>
              <a:t>tiene</a:t>
            </a:r>
            <a:r>
              <a:rPr lang="en-US" dirty="0"/>
              <a:t> </a:t>
            </a:r>
            <a:r>
              <a:rPr lang="en-US" dirty="0" err="1"/>
              <a:t>ingresos</a:t>
            </a:r>
            <a:r>
              <a:rPr lang="en-US" dirty="0"/>
              <a:t> </a:t>
            </a:r>
            <a:r>
              <a:rPr lang="en-US" dirty="0" err="1"/>
              <a:t>propios</a:t>
            </a:r>
            <a:r>
              <a:rPr lang="en-US" dirty="0"/>
              <a:t>, </a:t>
            </a:r>
            <a:r>
              <a:rPr lang="en-US" dirty="0" err="1"/>
              <a:t>comparado</a:t>
            </a:r>
            <a:r>
              <a:rPr lang="en-US" dirty="0"/>
              <a:t> a 10.7% de la masculine</a:t>
            </a:r>
          </a:p>
          <a:p>
            <a:r>
              <a:rPr lang="en-US" dirty="0" err="1"/>
              <a:t>Generalmente</a:t>
            </a:r>
            <a:r>
              <a:rPr lang="en-US" dirty="0"/>
              <a:t> </a:t>
            </a:r>
            <a:r>
              <a:rPr lang="en-US" dirty="0" err="1"/>
              <a:t>este</a:t>
            </a:r>
            <a:r>
              <a:rPr lang="en-US" dirty="0"/>
              <a:t> %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decenso</a:t>
            </a:r>
            <a:r>
              <a:rPr lang="en-US" dirty="0"/>
              <a:t>  (</a:t>
            </a:r>
            <a:r>
              <a:rPr lang="en-US" dirty="0" err="1"/>
              <a:t>brecha</a:t>
            </a:r>
            <a:r>
              <a:rPr lang="en-US" dirty="0"/>
              <a:t> se </a:t>
            </a:r>
            <a:r>
              <a:rPr lang="en-US" dirty="0" err="1"/>
              <a:t>esta</a:t>
            </a:r>
            <a:r>
              <a:rPr lang="en-US" dirty="0"/>
              <a:t> </a:t>
            </a:r>
            <a:r>
              <a:rPr lang="en-US" dirty="0" err="1"/>
              <a:t>cerrando</a:t>
            </a:r>
            <a:r>
              <a:rPr lang="en-US" dirty="0"/>
              <a:t> </a:t>
            </a:r>
            <a:r>
              <a:rPr lang="en-US" dirty="0" err="1"/>
              <a:t>poco</a:t>
            </a:r>
            <a:r>
              <a:rPr lang="en-US" dirty="0"/>
              <a:t> a </a:t>
            </a:r>
            <a:r>
              <a:rPr lang="en-US" dirty="0" err="1"/>
              <a:t>poco</a:t>
            </a:r>
            <a:r>
              <a:rPr lang="en-US" dirty="0"/>
              <a:t>; PTC,</a:t>
            </a:r>
            <a:r>
              <a:rPr lang="en-US" baseline="0" dirty="0"/>
              <a:t> increment </a:t>
            </a:r>
            <a:r>
              <a:rPr lang="en-US" baseline="0" dirty="0" err="1"/>
              <a:t>en</a:t>
            </a:r>
            <a:r>
              <a:rPr lang="en-US" baseline="0" dirty="0"/>
              <a:t> </a:t>
            </a:r>
            <a:r>
              <a:rPr lang="en-US" baseline="0" dirty="0" err="1"/>
              <a:t>tasa</a:t>
            </a:r>
            <a:r>
              <a:rPr lang="en-US" baseline="0" dirty="0"/>
              <a:t> </a:t>
            </a:r>
            <a:r>
              <a:rPr lang="en-US" baseline="0" dirty="0" err="1"/>
              <a:t>laboral</a:t>
            </a:r>
            <a:r>
              <a:rPr lang="en-US" baseline="0" dirty="0"/>
              <a:t> </a:t>
            </a:r>
            <a:r>
              <a:rPr lang="en-US" baseline="0" dirty="0" err="1"/>
              <a:t>femenina</a:t>
            </a:r>
            <a:r>
              <a:rPr lang="en-US" baseline="0" dirty="0"/>
              <a:t>)</a:t>
            </a:r>
          </a:p>
          <a:p>
            <a:r>
              <a:rPr lang="en-US" baseline="0" dirty="0"/>
              <a:t>Gran </a:t>
            </a:r>
            <a:r>
              <a:rPr lang="en-US" baseline="0" dirty="0" err="1"/>
              <a:t>variacion</a:t>
            </a:r>
            <a:r>
              <a:rPr lang="en-US" baseline="0" dirty="0"/>
              <a:t> por </a:t>
            </a:r>
            <a:r>
              <a:rPr lang="en-US" baseline="0" dirty="0" err="1"/>
              <a:t>paises</a:t>
            </a:r>
            <a:endParaRPr lang="en-US" baseline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F1A390-FC38-5B4F-83B3-346F48798FAD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4111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PPT-0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77083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692F7-EDDD-43B6-9F92-E73FE8ABAB78}" type="datetimeFigureOut">
              <a:rPr lang="en-US" smtClean="0"/>
              <a:pPr/>
              <a:t>6/11/19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0FA64-2C73-4040-A537-F791482F945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587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PPT-0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85346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PPT-05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9138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PPT-06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1162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PPT-15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289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PPT-16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2894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PPT-17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2335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PPT-18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233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PPT-1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289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PPT-1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2894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PPT-1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2894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PPT-1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2894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7799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86" r:id="rId2"/>
    <p:sldLayoutId id="2147483687" r:id="rId3"/>
    <p:sldLayoutId id="2147483688" r:id="rId4"/>
    <p:sldLayoutId id="2147483689" r:id="rId5"/>
    <p:sldLayoutId id="2147483682" r:id="rId6"/>
    <p:sldLayoutId id="2147483683" r:id="rId7"/>
    <p:sldLayoutId id="2147483684" r:id="rId8"/>
    <p:sldLayoutId id="2147483685" r:id="rId9"/>
    <p:sldLayoutId id="2147483693" r:id="rId10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9779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74114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05485F-762C-FA4A-BEA9-05174F7A0480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c) Pobreza del tiempo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766C01-C994-EF4F-8070-4F9907477735}"/>
              </a:ext>
            </a:extLst>
          </p:cNvPr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Definición: trabajando más de 12 horas al día en actividades de producción y reproducción</a:t>
            </a:r>
          </a:p>
          <a:p>
            <a:pPr lvl="1"/>
            <a:r>
              <a:rPr lang="en-US"/>
              <a:t>Alternativa: 1.5x la media </a:t>
            </a:r>
            <a:endParaRPr lang="en-US" sz="1500"/>
          </a:p>
          <a:p>
            <a:r>
              <a:rPr lang="en-US"/>
              <a:t>Implica poco tiempo para descanso y relajación</a:t>
            </a:r>
          </a:p>
          <a:p>
            <a:r>
              <a:rPr lang="en-US"/>
              <a:t>Relacionado con salud pobre, bajo nivel de bienestar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66438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B475F0-81CD-E24F-954D-3FFCD7793082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2. ¿Feminización de la pobreza?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4A8EB1-118D-CB47-A4C0-BA93505ADA77}"/>
              </a:ext>
            </a:extLst>
          </p:cNvPr>
          <p:cNvSpPr txBox="1">
            <a:spLocks/>
          </p:cNvSpPr>
          <p:nvPr/>
        </p:nvSpPr>
        <p:spPr>
          <a:xfrm>
            <a:off x="882869" y="1198179"/>
            <a:ext cx="7961586" cy="4792718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/>
              <a:t>Tesis</a:t>
            </a:r>
            <a:r>
              <a:rPr lang="en-US" dirty="0"/>
              <a:t> del </a:t>
            </a:r>
            <a:r>
              <a:rPr lang="en-US" dirty="0" err="1"/>
              <a:t>movimiento</a:t>
            </a:r>
            <a:r>
              <a:rPr lang="en-US" dirty="0"/>
              <a:t> </a:t>
            </a:r>
            <a:r>
              <a:rPr lang="en-US" dirty="0" err="1"/>
              <a:t>internacional</a:t>
            </a:r>
            <a:r>
              <a:rPr lang="en-US" dirty="0"/>
              <a:t> de </a:t>
            </a:r>
            <a:r>
              <a:rPr lang="en-US" dirty="0" err="1"/>
              <a:t>mujeres</a:t>
            </a:r>
            <a:r>
              <a:rPr lang="en-US" dirty="0"/>
              <a:t> </a:t>
            </a:r>
            <a:r>
              <a:rPr lang="en-US" dirty="0" err="1"/>
              <a:t>desde</a:t>
            </a:r>
            <a:r>
              <a:rPr lang="en-US" dirty="0"/>
              <a:t> </a:t>
            </a:r>
            <a:r>
              <a:rPr lang="en-US" dirty="0" err="1"/>
              <a:t>conferencia</a:t>
            </a:r>
            <a:r>
              <a:rPr lang="en-US" dirty="0"/>
              <a:t> de Beijing </a:t>
            </a:r>
            <a:r>
              <a:rPr lang="en-US" sz="2000" dirty="0"/>
              <a:t>(Chant 2008)</a:t>
            </a:r>
          </a:p>
          <a:p>
            <a:r>
              <a:rPr lang="en-US" dirty="0"/>
              <a:t>¿</a:t>
            </a:r>
            <a:r>
              <a:rPr lang="en-US" dirty="0" err="1"/>
              <a:t>Será</a:t>
            </a:r>
            <a:r>
              <a:rPr lang="en-US" dirty="0"/>
              <a:t> </a:t>
            </a:r>
            <a:r>
              <a:rPr lang="en-US" dirty="0" err="1"/>
              <a:t>cierto</a:t>
            </a:r>
            <a:r>
              <a:rPr lang="en-US" dirty="0"/>
              <a:t>? </a:t>
            </a:r>
            <a:r>
              <a:rPr lang="en-US" dirty="0" err="1"/>
              <a:t>En</a:t>
            </a:r>
            <a:r>
              <a:rPr lang="en-US" dirty="0"/>
              <a:t> gran </a:t>
            </a:r>
            <a:r>
              <a:rPr lang="en-US" dirty="0" err="1"/>
              <a:t>medida</a:t>
            </a:r>
            <a:r>
              <a:rPr lang="en-US" dirty="0"/>
              <a:t>, </a:t>
            </a:r>
            <a:r>
              <a:rPr lang="en-US" dirty="0" err="1"/>
              <a:t>depende</a:t>
            </a:r>
            <a:r>
              <a:rPr lang="en-US" dirty="0"/>
              <a:t> de </a:t>
            </a:r>
            <a:r>
              <a:rPr lang="en-US" dirty="0" err="1"/>
              <a:t>cómo</a:t>
            </a:r>
            <a:r>
              <a:rPr lang="en-US" dirty="0"/>
              <a:t> se </a:t>
            </a:r>
            <a:r>
              <a:rPr lang="en-US" dirty="0" err="1"/>
              <a:t>mide</a:t>
            </a:r>
            <a:endParaRPr lang="en-US" dirty="0"/>
          </a:p>
          <a:p>
            <a:r>
              <a:rPr lang="en-US" dirty="0" err="1"/>
              <a:t>Indicador</a:t>
            </a:r>
            <a:r>
              <a:rPr lang="en-US" dirty="0"/>
              <a:t> </a:t>
            </a:r>
            <a:r>
              <a:rPr lang="en-US" dirty="0" err="1"/>
              <a:t>más</a:t>
            </a:r>
            <a:r>
              <a:rPr lang="en-US" dirty="0"/>
              <a:t> </a:t>
            </a:r>
            <a:r>
              <a:rPr lang="en-US" dirty="0" err="1"/>
              <a:t>común</a:t>
            </a:r>
            <a:r>
              <a:rPr lang="en-US" dirty="0"/>
              <a:t> (CEPAL, </a:t>
            </a:r>
            <a:r>
              <a:rPr lang="en-US" dirty="0" err="1"/>
              <a:t>Observatorio</a:t>
            </a:r>
            <a:r>
              <a:rPr lang="en-US" dirty="0"/>
              <a:t>):</a:t>
            </a:r>
          </a:p>
          <a:p>
            <a:pPr lvl="1"/>
            <a:r>
              <a:rPr lang="en-US" dirty="0" err="1"/>
              <a:t>Índice</a:t>
            </a:r>
            <a:r>
              <a:rPr lang="en-US" dirty="0"/>
              <a:t> de </a:t>
            </a:r>
            <a:r>
              <a:rPr lang="en-US" dirty="0" err="1"/>
              <a:t>feminidad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hogares</a:t>
            </a:r>
            <a:r>
              <a:rPr lang="en-US" dirty="0"/>
              <a:t> </a:t>
            </a:r>
            <a:r>
              <a:rPr lang="en-US" dirty="0" err="1"/>
              <a:t>pobres</a:t>
            </a:r>
            <a:r>
              <a:rPr lang="en-US" dirty="0"/>
              <a:t> = Pm/Ph*100</a:t>
            </a:r>
          </a:p>
          <a:p>
            <a:pPr lvl="2"/>
            <a:r>
              <a:rPr lang="en-US" b="1" dirty="0"/>
              <a:t>Pm =</a:t>
            </a:r>
            <a:r>
              <a:rPr lang="en-US" dirty="0"/>
              <a:t> total de </a:t>
            </a:r>
            <a:r>
              <a:rPr lang="en-US" dirty="0" err="1"/>
              <a:t>mujeres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hogares</a:t>
            </a:r>
            <a:r>
              <a:rPr lang="en-US" dirty="0"/>
              <a:t> </a:t>
            </a:r>
            <a:r>
              <a:rPr lang="en-US" dirty="0" err="1"/>
              <a:t>pobres</a:t>
            </a:r>
            <a:r>
              <a:rPr lang="en-US" dirty="0"/>
              <a:t>/total de </a:t>
            </a:r>
            <a:r>
              <a:rPr lang="en-US" dirty="0" err="1"/>
              <a:t>mujeres</a:t>
            </a:r>
            <a:endParaRPr lang="en-US" dirty="0"/>
          </a:p>
          <a:p>
            <a:pPr lvl="2"/>
            <a:r>
              <a:rPr lang="en-US" b="1" dirty="0"/>
              <a:t>Ph = </a:t>
            </a:r>
            <a:r>
              <a:rPr lang="en-US" dirty="0"/>
              <a:t>total de hombres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hogares</a:t>
            </a:r>
            <a:r>
              <a:rPr lang="en-US" dirty="0"/>
              <a:t> </a:t>
            </a:r>
            <a:r>
              <a:rPr lang="en-US" dirty="0" err="1"/>
              <a:t>pobres</a:t>
            </a:r>
            <a:r>
              <a:rPr lang="en-US" dirty="0"/>
              <a:t>/total de hombres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81941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11379623-0A88-6047-880C-BD95598EEF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6800" y="124361"/>
            <a:ext cx="75438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América Latina (18 países): evolución de la incidencia de la pobreza  e índice de feminidad en hogares pobres entre 2005 y 2014</a:t>
            </a:r>
            <a:endParaRPr kumimoji="0" 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2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(En porcentaje e índice)</a:t>
            </a:r>
            <a:endParaRPr kumimoji="0" 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1">
            <a:extLst>
              <a:ext uri="{FF2B5EF4-FFF2-40B4-BE49-F238E27FC236}">
                <a16:creationId xmlns:a16="http://schemas.microsoft.com/office/drawing/2014/main" id="{D3C304E3-88AA-EF4A-84C7-2ABCB51C9A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1526" y="1395248"/>
            <a:ext cx="9000433" cy="4067503"/>
          </a:xfrm>
          <a:prstGeom prst="rect">
            <a:avLst/>
          </a:prstGeom>
          <a:noFill/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362518F4-02AD-9641-B770-59A4A692FE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8538" y="5462751"/>
            <a:ext cx="783546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Fuente:</a:t>
            </a:r>
            <a:r>
              <a:rPr kumimoji="0" lang="es-E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Comisión Económica para América Latina y el Caribe (CEPAL), sobre la base de tabulaciones especiales de las encuestas de hogares de los respectivos países. Adultos, 20-59 a</a:t>
            </a:r>
            <a:r>
              <a:rPr kumimoji="0" lang="es-E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ños</a:t>
            </a:r>
            <a:r>
              <a:rPr kumimoji="0" lang="es-E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(</a:t>
            </a:r>
            <a:r>
              <a:rPr kumimoji="0" lang="es-E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Scuro</a:t>
            </a:r>
            <a:r>
              <a:rPr kumimoji="0" lang="es-E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2016)</a:t>
            </a:r>
            <a:endParaRPr kumimoji="0" lang="es-E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83037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254E7-1948-8B4A-9DCB-483EF818BB83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>
                <a:solidFill>
                  <a:schemeClr val="bg1"/>
                </a:solidFill>
              </a:rPr>
              <a:t>Nota	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C574A8-6D5F-A645-961C-6F2F5927471D}"/>
              </a:ext>
            </a:extLst>
          </p:cNvPr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solidFill>
                  <a:schemeClr val="bg1"/>
                </a:solidFill>
              </a:rPr>
              <a:t>En 2017, CEPAL cambio manera de medir la pobreza</a:t>
            </a:r>
          </a:p>
          <a:p>
            <a:r>
              <a:rPr lang="en-US">
                <a:solidFill>
                  <a:schemeClr val="bg1"/>
                </a:solidFill>
              </a:rPr>
              <a:t>“Coresponde a una metodolog</a:t>
            </a:r>
            <a:r>
              <a:rPr lang="en-US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í</a:t>
            </a:r>
            <a:r>
              <a:rPr lang="en-US">
                <a:solidFill>
                  <a:schemeClr val="bg1"/>
                </a:solidFill>
              </a:rPr>
              <a:t>a actualizada de medición y no es comparable con ediciones anteriores del </a:t>
            </a:r>
            <a:r>
              <a:rPr lang="en-US" i="1">
                <a:solidFill>
                  <a:schemeClr val="bg1"/>
                </a:solidFill>
              </a:rPr>
              <a:t>Anuario Estad</a:t>
            </a:r>
            <a:r>
              <a:rPr lang="en-US" i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í</a:t>
            </a:r>
            <a:r>
              <a:rPr lang="en-US" i="1">
                <a:solidFill>
                  <a:schemeClr val="bg1"/>
                </a:solidFill>
              </a:rPr>
              <a:t>stico</a:t>
            </a:r>
            <a:r>
              <a:rPr lang="en-US">
                <a:solidFill>
                  <a:schemeClr val="bg1"/>
                </a:solidFill>
              </a:rPr>
              <a:t>”</a:t>
            </a:r>
          </a:p>
          <a:p>
            <a:pPr marL="0" indent="0">
              <a:buFont typeface="Arial"/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2523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B4BABF-2188-9A4B-BE76-CCC12CA9180E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Índice de Feminidad de la Pobreza, en areas urbanas y rurales, A.L. (revisada)</a:t>
            </a:r>
            <a:endParaRPr lang="en-US" dirty="0"/>
          </a:p>
        </p:txBody>
      </p:sp>
      <p:graphicFrame>
        <p:nvGraphicFramePr>
          <p:cNvPr id="3" name="Content Placeholder 5">
            <a:extLst>
              <a:ext uri="{FF2B5EF4-FFF2-40B4-BE49-F238E27FC236}">
                <a16:creationId xmlns:a16="http://schemas.microsoft.com/office/drawing/2014/main" id="{3995153F-D014-A042-9249-C52E70E925B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7599486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30A84286-655C-084F-86D3-754BB4FC2D88}"/>
              </a:ext>
            </a:extLst>
          </p:cNvPr>
          <p:cNvSpPr txBox="1"/>
          <p:nvPr/>
        </p:nvSpPr>
        <p:spPr>
          <a:xfrm>
            <a:off x="0" y="6126163"/>
            <a:ext cx="44537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Fuente: http://interwp.cepal.org/sisgen/ConsultaIntegrada.asp?ieIndicador=3330&amp;idioma=e</a:t>
            </a:r>
          </a:p>
        </p:txBody>
      </p:sp>
    </p:spTree>
    <p:extLst>
      <p:ext uri="{BB962C8B-B14F-4D97-AF65-F5344CB8AC3E}">
        <p14:creationId xmlns:p14="http://schemas.microsoft.com/office/powerpoint/2010/main" val="16765562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240F96-ED8F-F14F-8419-DF2AE8546478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Índice de Feminidad en hogares pobres, 17 pa</a:t>
            </a:r>
            <a:r>
              <a:rPr lang="en-US">
                <a:latin typeface="Calibri" panose="020F0502020204030204" pitchFamily="34" charset="0"/>
                <a:cs typeface="Calibri" panose="020F0502020204030204" pitchFamily="34" charset="0"/>
              </a:rPr>
              <a:t>í</a:t>
            </a:r>
            <a:r>
              <a:rPr lang="en-US"/>
              <a:t>ses de A.L., 2017</a:t>
            </a:r>
            <a:endParaRPr lang="es-CO" dirty="0"/>
          </a:p>
        </p:txBody>
      </p:sp>
      <p:pic>
        <p:nvPicPr>
          <p:cNvPr id="3" name="Content Placeholder 5">
            <a:extLst>
              <a:ext uri="{FF2B5EF4-FFF2-40B4-BE49-F238E27FC236}">
                <a16:creationId xmlns:a16="http://schemas.microsoft.com/office/drawing/2014/main" id="{8D60A327-39D7-B342-9EA9-990DED3442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8650" y="1676400"/>
            <a:ext cx="7886700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CC6552A-2F28-7E4C-8616-0E3F660F3652}"/>
              </a:ext>
            </a:extLst>
          </p:cNvPr>
          <p:cNvSpPr txBox="1"/>
          <p:nvPr/>
        </p:nvSpPr>
        <p:spPr>
          <a:xfrm>
            <a:off x="1860331" y="5592762"/>
            <a:ext cx="4539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Fuente: CEPAL, </a:t>
            </a:r>
            <a:r>
              <a:rPr lang="en-US" dirty="0" err="1"/>
              <a:t>Observatorio</a:t>
            </a:r>
            <a:r>
              <a:rPr lang="en-US" dirty="0"/>
              <a:t> de G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é</a:t>
            </a:r>
            <a:r>
              <a:rPr lang="en-US" dirty="0"/>
              <a:t>nero (2017)</a:t>
            </a:r>
          </a:p>
        </p:txBody>
      </p:sp>
    </p:spTree>
    <p:extLst>
      <p:ext uri="{BB962C8B-B14F-4D97-AF65-F5344CB8AC3E}">
        <p14:creationId xmlns:p14="http://schemas.microsoft.com/office/powerpoint/2010/main" val="37026329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626D24-23EB-F944-A33E-611DDD25CF2C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Medeiros y Costa (2008)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9FB94A-F555-F847-B3E8-ACC9329A6C01}"/>
              </a:ext>
            </a:extLst>
          </p:cNvPr>
          <p:cNvSpPr txBox="1">
            <a:spLocks/>
          </p:cNvSpPr>
          <p:nvPr/>
        </p:nvSpPr>
        <p:spPr>
          <a:xfrm>
            <a:off x="457200" y="1064173"/>
            <a:ext cx="8229600" cy="413844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Hay que </a:t>
            </a:r>
            <a:r>
              <a:rPr lang="en-US" dirty="0" err="1"/>
              <a:t>diferenciar</a:t>
            </a:r>
            <a:r>
              <a:rPr lang="en-US" dirty="0"/>
              <a:t> entre </a:t>
            </a:r>
            <a:r>
              <a:rPr lang="en-US" dirty="0" err="1"/>
              <a:t>medidas</a:t>
            </a:r>
            <a:r>
              <a:rPr lang="en-US" dirty="0"/>
              <a:t> </a:t>
            </a:r>
            <a:r>
              <a:rPr lang="en-US" dirty="0" err="1"/>
              <a:t>estáticas</a:t>
            </a:r>
            <a:r>
              <a:rPr lang="en-US" dirty="0"/>
              <a:t> y </a:t>
            </a:r>
            <a:r>
              <a:rPr lang="en-US" dirty="0" err="1"/>
              <a:t>dinámicas</a:t>
            </a:r>
            <a:endParaRPr lang="en-US" dirty="0"/>
          </a:p>
          <a:p>
            <a:pPr lvl="1"/>
            <a:r>
              <a:rPr lang="en-US" dirty="0" err="1"/>
              <a:t>Estática</a:t>
            </a:r>
            <a:r>
              <a:rPr lang="en-US" dirty="0"/>
              <a:t>: </a:t>
            </a:r>
            <a:r>
              <a:rPr lang="en-US" dirty="0" err="1"/>
              <a:t>incidencia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un </a:t>
            </a:r>
            <a:r>
              <a:rPr lang="en-US" dirty="0" err="1"/>
              <a:t>momento</a:t>
            </a:r>
            <a:r>
              <a:rPr lang="en-US" dirty="0"/>
              <a:t> del </a:t>
            </a:r>
            <a:r>
              <a:rPr lang="en-US" dirty="0" err="1"/>
              <a:t>tiempo</a:t>
            </a:r>
            <a:endParaRPr lang="en-US" dirty="0"/>
          </a:p>
          <a:p>
            <a:pPr lvl="1"/>
            <a:r>
              <a:rPr lang="en-US" dirty="0" err="1"/>
              <a:t>Dinámica</a:t>
            </a:r>
            <a:r>
              <a:rPr lang="en-US" dirty="0"/>
              <a:t>: </a:t>
            </a:r>
            <a:r>
              <a:rPr lang="en-US" dirty="0" err="1"/>
              <a:t>cambio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nivel</a:t>
            </a:r>
            <a:r>
              <a:rPr lang="en-US" dirty="0"/>
              <a:t> de </a:t>
            </a:r>
            <a:r>
              <a:rPr lang="en-US" dirty="0" err="1"/>
              <a:t>pobreza</a:t>
            </a:r>
            <a:endParaRPr lang="en-US" dirty="0"/>
          </a:p>
          <a:p>
            <a:pPr lvl="2"/>
            <a:r>
              <a:rPr lang="en-US" dirty="0" err="1"/>
              <a:t>Feminización</a:t>
            </a:r>
            <a:r>
              <a:rPr lang="en-US" dirty="0"/>
              <a:t> = </a:t>
            </a:r>
            <a:r>
              <a:rPr lang="en-US" dirty="0" err="1"/>
              <a:t>situación</a:t>
            </a:r>
            <a:r>
              <a:rPr lang="en-US" dirty="0"/>
              <a:t> de las </a:t>
            </a:r>
            <a:r>
              <a:rPr lang="en-US" dirty="0" err="1"/>
              <a:t>mujeres</a:t>
            </a:r>
            <a:r>
              <a:rPr lang="en-US" dirty="0"/>
              <a:t> se </a:t>
            </a:r>
            <a:r>
              <a:rPr lang="en-US" dirty="0" err="1"/>
              <a:t>está</a:t>
            </a:r>
            <a:r>
              <a:rPr lang="en-US" dirty="0"/>
              <a:t> </a:t>
            </a:r>
            <a:r>
              <a:rPr lang="en-US" dirty="0" err="1"/>
              <a:t>empeorando</a:t>
            </a:r>
            <a:endParaRPr lang="en-US" dirty="0"/>
          </a:p>
          <a:p>
            <a:r>
              <a:rPr lang="en-US" dirty="0" err="1"/>
              <a:t>An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á</a:t>
            </a:r>
            <a:r>
              <a:rPr lang="en-US" dirty="0" err="1"/>
              <a:t>lisis</a:t>
            </a:r>
            <a:r>
              <a:rPr lang="en-US" dirty="0"/>
              <a:t>:  8 </a:t>
            </a:r>
            <a:r>
              <a:rPr lang="en-US" dirty="0" err="1"/>
              <a:t>países</a:t>
            </a:r>
            <a:r>
              <a:rPr lang="en-US" dirty="0"/>
              <a:t> entre </a:t>
            </a:r>
            <a:r>
              <a:rPr lang="en-US" dirty="0" err="1"/>
              <a:t>comienzos</a:t>
            </a:r>
            <a:r>
              <a:rPr lang="en-US" dirty="0"/>
              <a:t> de los ‘90 y </a:t>
            </a:r>
            <a:r>
              <a:rPr lang="en-US" dirty="0" err="1"/>
              <a:t>decada</a:t>
            </a:r>
            <a:r>
              <a:rPr lang="en-US" dirty="0"/>
              <a:t> 2000, para M y H, y jefes/as de </a:t>
            </a:r>
            <a:r>
              <a:rPr lang="en-US" dirty="0" err="1"/>
              <a:t>hogar</a:t>
            </a:r>
            <a:r>
              <a:rPr lang="en-US" dirty="0"/>
              <a:t>.</a:t>
            </a:r>
          </a:p>
          <a:p>
            <a:pPr marL="914400" lvl="2" indent="0">
              <a:buFont typeface="Arial"/>
              <a:buNone/>
            </a:pP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6EE5B4D-713A-694E-8E45-34836F8E6103}"/>
              </a:ext>
            </a:extLst>
          </p:cNvPr>
          <p:cNvSpPr/>
          <p:nvPr/>
        </p:nvSpPr>
        <p:spPr>
          <a:xfrm>
            <a:off x="2191407" y="5084592"/>
            <a:ext cx="6495393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b="1" dirty="0" err="1"/>
              <a:t>Conclusión</a:t>
            </a:r>
            <a:r>
              <a:rPr lang="en-US" b="1" dirty="0"/>
              <a:t>: </a:t>
            </a:r>
            <a:r>
              <a:rPr lang="en-US" dirty="0"/>
              <a:t>no hay </a:t>
            </a:r>
            <a:r>
              <a:rPr lang="en-US" dirty="0" err="1"/>
              <a:t>evidencia</a:t>
            </a:r>
            <a:r>
              <a:rPr lang="en-US" dirty="0"/>
              <a:t> de una </a:t>
            </a:r>
            <a:r>
              <a:rPr lang="en-US" dirty="0" err="1"/>
              <a:t>feminización</a:t>
            </a:r>
            <a:r>
              <a:rPr lang="en-US" dirty="0"/>
              <a:t> de la </a:t>
            </a:r>
            <a:r>
              <a:rPr lang="en-US" dirty="0" err="1"/>
              <a:t>pobreza</a:t>
            </a:r>
            <a:r>
              <a:rPr lang="en-US" dirty="0"/>
              <a:t> (por </a:t>
            </a:r>
            <a:r>
              <a:rPr lang="en-US" dirty="0" err="1"/>
              <a:t>ingresos</a:t>
            </a:r>
            <a:r>
              <a:rPr lang="en-US" dirty="0"/>
              <a:t>) </a:t>
            </a:r>
            <a:r>
              <a:rPr lang="en-US" dirty="0" err="1"/>
              <a:t>en</a:t>
            </a:r>
            <a:r>
              <a:rPr lang="en-US" dirty="0"/>
              <a:t> A.L.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éste</a:t>
            </a:r>
            <a:r>
              <a:rPr lang="en-US" dirty="0"/>
              <a:t> </a:t>
            </a:r>
            <a:r>
              <a:rPr lang="en-US" dirty="0" err="1"/>
              <a:t>periodo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76518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86C24D-F3F4-A048-8E2A-AC4CE7670AAE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Bradshaw, Chant &amp; Linneker (2019)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68A8D2-5B70-4B49-8607-D35A6BFB471E}"/>
              </a:ext>
            </a:extLst>
          </p:cNvPr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Tendencia hacia feminización, de-feminización o re-feminización muy sensible a aspectos metodológicos</a:t>
            </a:r>
          </a:p>
          <a:p>
            <a:pPr marL="514350" indent="-514350">
              <a:buFont typeface="Arial"/>
              <a:buAutoNum type="arabicPeriod"/>
            </a:pPr>
            <a:r>
              <a:rPr lang="en-US"/>
              <a:t>Manera de medir:</a:t>
            </a:r>
          </a:p>
          <a:p>
            <a:pPr marL="857250" lvl="1" indent="-457200"/>
            <a:r>
              <a:rPr lang="en-US"/>
              <a:t>Cambios en (Pm-Pf)  (Medeiros y Costa 2008)</a:t>
            </a:r>
          </a:p>
          <a:p>
            <a:pPr marL="857250" lvl="1" indent="-457200"/>
            <a:r>
              <a:rPr lang="en-US"/>
              <a:t>Cambios en Pm/Pf   (CEPAL 2014)</a:t>
            </a:r>
          </a:p>
          <a:p>
            <a:pPr marL="0" indent="0">
              <a:buFont typeface="Arial"/>
              <a:buNone/>
            </a:pPr>
            <a:r>
              <a:rPr lang="en-US"/>
              <a:t>2. Definición de pobreza</a:t>
            </a:r>
          </a:p>
          <a:p>
            <a:pPr marL="0" indent="0">
              <a:buFont typeface="Arial"/>
              <a:buNone/>
            </a:pPr>
            <a:r>
              <a:rPr lang="en-US"/>
              <a:t>     -   Quintil 1 y 2 vs. linea de pobreza nacional</a:t>
            </a:r>
          </a:p>
          <a:p>
            <a:pPr marL="0" indent="0">
              <a:buFont typeface="Arial"/>
              <a:buNone/>
            </a:pPr>
            <a:r>
              <a:rPr lang="en-US"/>
              <a:t>3. Población que se estudia</a:t>
            </a:r>
          </a:p>
          <a:p>
            <a:pPr marL="0" indent="0">
              <a:buFont typeface="Arial"/>
              <a:buNone/>
            </a:pPr>
            <a:r>
              <a:rPr lang="en-US"/>
              <a:t>     -   Población total vs. población adulta (20-59)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07682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F67EFF-43B3-1D48-8CC2-03586EDEA73F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Para ilustrar estos puntos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053B9E-3E58-E64F-B4E9-91196094F477}"/>
              </a:ext>
            </a:extLst>
          </p:cNvPr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/>
              <a:t>Bradshaw, Chant &amp; Linneker (2019) toman base de datos de Medeiros &amp; Costa (2008)</a:t>
            </a:r>
          </a:p>
          <a:p>
            <a:r>
              <a:rPr lang="en-US"/>
              <a:t>8 pa</a:t>
            </a:r>
            <a:r>
              <a:rPr lang="en-US">
                <a:latin typeface="Calibri" panose="020F0502020204030204" pitchFamily="34" charset="0"/>
                <a:cs typeface="Calibri" panose="020F0502020204030204" pitchFamily="34" charset="0"/>
              </a:rPr>
              <a:t>í</a:t>
            </a:r>
            <a:r>
              <a:rPr lang="en-US"/>
              <a:t>ses, ’90s y comienzos de 2000</a:t>
            </a:r>
          </a:p>
          <a:p>
            <a:r>
              <a:rPr lang="en-US"/>
              <a:t>Aplican medida de CEPAL (2014)</a:t>
            </a:r>
          </a:p>
          <a:p>
            <a:r>
              <a:rPr lang="en-US"/>
              <a:t>Entonces, diferencias en resultados con CEPAL (2014) se deben a </a:t>
            </a:r>
          </a:p>
          <a:p>
            <a:pPr marL="0" indent="0">
              <a:buFont typeface="Arial"/>
              <a:buNone/>
            </a:pPr>
            <a:r>
              <a:rPr lang="en-US"/>
              <a:t>	i) definición de pobreza</a:t>
            </a:r>
          </a:p>
          <a:p>
            <a:pPr marL="0" indent="0">
              <a:buFont typeface="Arial"/>
              <a:buNone/>
            </a:pPr>
            <a:r>
              <a:rPr lang="en-US"/>
              <a:t>   	ii) población selecionada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7802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120D9F-0E0A-9F4B-BC83-D244A56FD9FD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Resultados: cambios en Índice de Feminidad, personas </a:t>
            </a:r>
            <a:r>
              <a:rPr lang="en-US" sz="3100"/>
              <a:t>(B, C &amp; L 2019: Tabla 3</a:t>
            </a:r>
            <a:r>
              <a:rPr lang="en-US"/>
              <a:t>)</a:t>
            </a:r>
            <a:endParaRPr lang="en-US" dirty="0"/>
          </a:p>
        </p:txBody>
      </p:sp>
      <p:graphicFrame>
        <p:nvGraphicFramePr>
          <p:cNvPr id="3" name="Content Placeholder 3">
            <a:extLst>
              <a:ext uri="{FF2B5EF4-FFF2-40B4-BE49-F238E27FC236}">
                <a16:creationId xmlns:a16="http://schemas.microsoft.com/office/drawing/2014/main" id="{9F6D7ADF-9702-6B4D-AC52-D0E2A720DA4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80601777"/>
              </p:ext>
            </p:extLst>
          </p:nvPr>
        </p:nvGraphicFramePr>
        <p:xfrm>
          <a:off x="457200" y="1417638"/>
          <a:ext cx="8229600" cy="3032760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1645920">
                  <a:extLst>
                    <a:ext uri="{9D8B030D-6E8A-4147-A177-3AD203B41FA5}">
                      <a16:colId xmlns:a16="http://schemas.microsoft.com/office/drawing/2014/main" val="1460417538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1888879290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309633647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374662974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199599133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Concordancia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Descordancia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 &amp; Costa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CEPAL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35287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Argentina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De-</a:t>
                      </a:r>
                      <a:r>
                        <a:rPr lang="en-US" dirty="0" err="1"/>
                        <a:t>feminización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Brasil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Neutral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De-</a:t>
                      </a:r>
                      <a:r>
                        <a:rPr lang="en-US" dirty="0" err="1"/>
                        <a:t>feminización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51977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Bolivia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De-</a:t>
                      </a:r>
                      <a:r>
                        <a:rPr lang="en-US" dirty="0" err="1"/>
                        <a:t>feminización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Chile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De-</a:t>
                      </a:r>
                      <a:r>
                        <a:rPr lang="en-US" dirty="0" err="1"/>
                        <a:t>feminización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Feminización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02256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Costa Rica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Feminización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Colombia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Neutral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Feminización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76036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México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Neutral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Feminización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23818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Venezuela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Neutral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De-</a:t>
                      </a:r>
                      <a:r>
                        <a:rPr lang="en-US" dirty="0" err="1"/>
                        <a:t>feminización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4640492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E9F92847-0917-9A49-ADDA-1B2C7F502257}"/>
              </a:ext>
            </a:extLst>
          </p:cNvPr>
          <p:cNvSpPr txBox="1"/>
          <p:nvPr/>
        </p:nvSpPr>
        <p:spPr>
          <a:xfrm>
            <a:off x="1813034" y="4450398"/>
            <a:ext cx="720484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Los </a:t>
            </a:r>
            <a:r>
              <a:rPr lang="en-US" sz="2400" dirty="0" err="1"/>
              <a:t>aspectos</a:t>
            </a:r>
            <a:r>
              <a:rPr lang="en-US" sz="2400" dirty="0"/>
              <a:t> </a:t>
            </a:r>
            <a:r>
              <a:rPr lang="en-US" sz="2400" dirty="0" err="1"/>
              <a:t>metodológicos</a:t>
            </a:r>
            <a:r>
              <a:rPr lang="en-US" sz="2400" dirty="0"/>
              <a:t> son </a:t>
            </a:r>
            <a:r>
              <a:rPr lang="en-US" sz="2400" dirty="0" err="1"/>
              <a:t>sumamente</a:t>
            </a:r>
            <a:r>
              <a:rPr lang="en-US" sz="2400" dirty="0"/>
              <a:t> </a:t>
            </a:r>
            <a:r>
              <a:rPr lang="en-US" sz="2400" dirty="0" err="1"/>
              <a:t>importantes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err="1"/>
              <a:t>Procesos</a:t>
            </a:r>
            <a:r>
              <a:rPr lang="en-US" sz="2400" dirty="0"/>
              <a:t> </a:t>
            </a:r>
            <a:r>
              <a:rPr lang="en-US" sz="2400" dirty="0" err="1"/>
              <a:t>diversos</a:t>
            </a:r>
            <a:r>
              <a:rPr lang="en-US" sz="2400" dirty="0"/>
              <a:t> en la </a:t>
            </a:r>
            <a:r>
              <a:rPr lang="en-US" sz="2400" dirty="0" err="1"/>
              <a:t>región</a:t>
            </a:r>
            <a:r>
              <a:rPr lang="en-US" sz="2400" dirty="0"/>
              <a:t>:  de </a:t>
            </a:r>
            <a:r>
              <a:rPr lang="en-US" sz="2400" dirty="0" err="1"/>
              <a:t>feminización</a:t>
            </a:r>
            <a:r>
              <a:rPr lang="en-US" sz="2400" dirty="0"/>
              <a:t> y de-</a:t>
            </a:r>
            <a:r>
              <a:rPr lang="en-US" sz="2400" dirty="0" err="1"/>
              <a:t>feminización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851773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685800" y="1736287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>
                <a:latin typeface="PetitaLight" panose="02000606040000020003" pitchFamily="2" charset="0"/>
              </a:rPr>
              <a:t>G</a:t>
            </a:r>
            <a:r>
              <a:rPr lang="en-US" dirty="0">
                <a:latin typeface="PetitaLight" panose="02000606040000020003" pitchFamily="2" charset="0"/>
                <a:cs typeface="Calibri" panose="020F0502020204030204" pitchFamily="34" charset="0"/>
              </a:rPr>
              <a:t>é</a:t>
            </a:r>
            <a:r>
              <a:rPr lang="en-US" dirty="0">
                <a:latin typeface="PetitaLight" panose="02000606040000020003" pitchFamily="2" charset="0"/>
              </a:rPr>
              <a:t>nero y </a:t>
            </a:r>
            <a:r>
              <a:rPr lang="en-US" dirty="0" err="1">
                <a:latin typeface="PetitaLight" panose="02000606040000020003" pitchFamily="2" charset="0"/>
              </a:rPr>
              <a:t>Pobreza</a:t>
            </a:r>
            <a:r>
              <a:rPr lang="en-US" dirty="0">
                <a:latin typeface="PetitaLight" panose="02000606040000020003" pitchFamily="2" charset="0"/>
              </a:rPr>
              <a:t> en </a:t>
            </a:r>
            <a:br>
              <a:rPr lang="en-US" dirty="0">
                <a:latin typeface="PetitaLight" panose="02000606040000020003" pitchFamily="2" charset="0"/>
              </a:rPr>
            </a:br>
            <a:r>
              <a:rPr lang="en-US" dirty="0">
                <a:latin typeface="PetitaLight" panose="02000606040000020003" pitchFamily="2" charset="0"/>
              </a:rPr>
              <a:t>Am</a:t>
            </a:r>
            <a:r>
              <a:rPr lang="en-US" dirty="0">
                <a:latin typeface="PetitaLight" panose="02000606040000020003" pitchFamily="2" charset="0"/>
                <a:cs typeface="Calibri" panose="020F0502020204030204" pitchFamily="34" charset="0"/>
              </a:rPr>
              <a:t>é</a:t>
            </a:r>
            <a:r>
              <a:rPr lang="en-US" dirty="0">
                <a:latin typeface="PetitaLight" panose="02000606040000020003" pitchFamily="2" charset="0"/>
              </a:rPr>
              <a:t>rica Latina</a:t>
            </a:r>
            <a:endParaRPr lang="es-EC" dirty="0">
              <a:latin typeface="PetitaLight" panose="02000606040000020003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0" y="3886200"/>
            <a:ext cx="6400800" cy="1752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latin typeface="PetitaLight" panose="02000606040000020003" pitchFamily="2" charset="0"/>
              </a:rPr>
              <a:t>Prof. Carmen Diana Deere</a:t>
            </a:r>
          </a:p>
          <a:p>
            <a:pPr marL="0" indent="0">
              <a:buNone/>
            </a:pPr>
            <a:r>
              <a:rPr lang="en-US" dirty="0">
                <a:latin typeface="PetitaLight" panose="02000606040000020003" pitchFamily="2" charset="0"/>
              </a:rPr>
              <a:t>Martes, 9 de </a:t>
            </a:r>
            <a:r>
              <a:rPr lang="en-US" dirty="0" err="1">
                <a:latin typeface="PetitaLight" panose="02000606040000020003" pitchFamily="2" charset="0"/>
              </a:rPr>
              <a:t>julio</a:t>
            </a:r>
            <a:endParaRPr lang="en-US" dirty="0">
              <a:latin typeface="PetitaLight" panose="02000606040000020003" pitchFamily="2" charset="0"/>
            </a:endParaRPr>
          </a:p>
          <a:p>
            <a:pPr marL="0" indent="0">
              <a:buNone/>
            </a:pPr>
            <a:r>
              <a:rPr lang="en-US" dirty="0">
                <a:latin typeface="PetitaLight" panose="02000606040000020003" pitchFamily="2" charset="0"/>
              </a:rPr>
              <a:t>11:15 a.-12:30 p.m.</a:t>
            </a:r>
          </a:p>
          <a:p>
            <a:endParaRPr lang="en-US" dirty="0">
              <a:latin typeface="PetitaLight" panose="0200060604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59598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424C55-D698-754F-9D16-7D762E345073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Tendencias en Índice de Feminidad, personas </a:t>
            </a:r>
            <a:r>
              <a:rPr lang="en-US" sz="3100"/>
              <a:t>(CEPAL 2014</a:t>
            </a:r>
            <a:r>
              <a:rPr lang="en-US"/>
              <a:t>)</a:t>
            </a:r>
            <a:endParaRPr lang="en-US" dirty="0"/>
          </a:p>
        </p:txBody>
      </p:sp>
      <p:graphicFrame>
        <p:nvGraphicFramePr>
          <p:cNvPr id="3" name="Content Placeholder 5">
            <a:extLst>
              <a:ext uri="{FF2B5EF4-FFF2-40B4-BE49-F238E27FC236}">
                <a16:creationId xmlns:a16="http://schemas.microsoft.com/office/drawing/2014/main" id="{40C1AE5A-F122-954D-83FC-CCD7B9C7E9B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4374558"/>
              </p:ext>
            </p:extLst>
          </p:nvPr>
        </p:nvGraphicFramePr>
        <p:xfrm>
          <a:off x="4826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4695348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741F47-CED5-3D45-9A95-57387489D595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Pregunta de Bradshaw, Chant &amp; Linneker (2018)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B63D7D-41A1-2446-8AF5-635DF315F23F}"/>
              </a:ext>
            </a:extLst>
          </p:cNvPr>
          <p:cNvSpPr txBox="1">
            <a:spLocks/>
          </p:cNvSpPr>
          <p:nvPr/>
        </p:nvSpPr>
        <p:spPr>
          <a:xfrm>
            <a:off x="331076" y="1513492"/>
            <a:ext cx="8812924" cy="191550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2800" dirty="0"/>
              <a:t>¿</a:t>
            </a:r>
            <a:r>
              <a:rPr lang="en-US" sz="2800" dirty="0" err="1"/>
              <a:t>Cómo</a:t>
            </a:r>
            <a:r>
              <a:rPr lang="en-US" sz="2800" dirty="0"/>
              <a:t> es que </a:t>
            </a:r>
            <a:r>
              <a:rPr lang="en-US" sz="2800" dirty="0" err="1"/>
              <a:t>en</a:t>
            </a:r>
            <a:r>
              <a:rPr lang="en-US" sz="2800" dirty="0"/>
              <a:t> </a:t>
            </a:r>
            <a:r>
              <a:rPr lang="en-US" sz="2800" dirty="0" err="1"/>
              <a:t>algunos</a:t>
            </a:r>
            <a:r>
              <a:rPr lang="en-US" sz="2800" dirty="0"/>
              <a:t> </a:t>
            </a:r>
            <a:r>
              <a:rPr lang="en-US" sz="2800" dirty="0" err="1"/>
              <a:t>pa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í</a:t>
            </a:r>
            <a:r>
              <a:rPr lang="en-US" sz="2800" dirty="0" err="1"/>
              <a:t>ses</a:t>
            </a:r>
            <a:r>
              <a:rPr lang="en-US" sz="2800" dirty="0"/>
              <a:t> se </a:t>
            </a:r>
            <a:r>
              <a:rPr lang="en-US" sz="2800" dirty="0" err="1"/>
              <a:t>est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á</a:t>
            </a:r>
            <a:r>
              <a:rPr lang="en-US" sz="2800" dirty="0"/>
              <a:t> </a:t>
            </a:r>
            <a:r>
              <a:rPr lang="en-US" sz="2800" dirty="0" err="1"/>
              <a:t>agudizando</a:t>
            </a:r>
            <a:r>
              <a:rPr lang="en-US" sz="2800" dirty="0"/>
              <a:t> la </a:t>
            </a:r>
            <a:r>
              <a:rPr lang="en-US" sz="2800" dirty="0" err="1"/>
              <a:t>feminización</a:t>
            </a:r>
            <a:r>
              <a:rPr lang="en-US" sz="2800" dirty="0"/>
              <a:t> o re-</a:t>
            </a:r>
            <a:r>
              <a:rPr lang="en-US" sz="2800" dirty="0" err="1"/>
              <a:t>feminizando</a:t>
            </a:r>
            <a:r>
              <a:rPr lang="en-US" sz="2800" dirty="0"/>
              <a:t> la </a:t>
            </a:r>
            <a:r>
              <a:rPr lang="en-US" sz="2800" dirty="0" err="1"/>
              <a:t>pobreza</a:t>
            </a:r>
            <a:r>
              <a:rPr lang="en-US" sz="2800" dirty="0"/>
              <a:t>, </a:t>
            </a:r>
            <a:r>
              <a:rPr lang="en-US" sz="2800" dirty="0" err="1"/>
              <a:t>cuando</a:t>
            </a:r>
            <a:r>
              <a:rPr lang="en-US" sz="2800" dirty="0"/>
              <a:t> </a:t>
            </a:r>
            <a:r>
              <a:rPr lang="en-US" sz="2800" dirty="0" err="1"/>
              <a:t>han</a:t>
            </a:r>
            <a:r>
              <a:rPr lang="en-US" sz="2800" dirty="0"/>
              <a:t> </a:t>
            </a:r>
            <a:r>
              <a:rPr lang="en-US" sz="2800" dirty="0" err="1"/>
              <a:t>implementado</a:t>
            </a:r>
            <a:r>
              <a:rPr lang="en-US" sz="2800" dirty="0"/>
              <a:t> </a:t>
            </a:r>
            <a:r>
              <a:rPr lang="en-US" sz="2800" dirty="0" err="1"/>
              <a:t>programas</a:t>
            </a:r>
            <a:r>
              <a:rPr lang="en-US" sz="2800" dirty="0"/>
              <a:t> de </a:t>
            </a:r>
            <a:r>
              <a:rPr lang="en-US" sz="2800" dirty="0" err="1"/>
              <a:t>transferencia</a:t>
            </a:r>
            <a:r>
              <a:rPr lang="en-US" sz="2800" dirty="0"/>
              <a:t> </a:t>
            </a:r>
            <a:r>
              <a:rPr lang="en-US" sz="2800" dirty="0" err="1"/>
              <a:t>condicionada</a:t>
            </a:r>
            <a:r>
              <a:rPr lang="en-US" sz="2800" dirty="0"/>
              <a:t> (PCT) que </a:t>
            </a:r>
            <a:r>
              <a:rPr lang="en-US" sz="2800" dirty="0" err="1"/>
              <a:t>han</a:t>
            </a:r>
            <a:r>
              <a:rPr lang="en-US" sz="2800" dirty="0"/>
              <a:t> </a:t>
            </a:r>
            <a:r>
              <a:rPr lang="en-US" sz="2800" dirty="0" err="1"/>
              <a:t>bajado</a:t>
            </a:r>
            <a:r>
              <a:rPr lang="en-US" sz="2800" dirty="0"/>
              <a:t> la </a:t>
            </a:r>
            <a:r>
              <a:rPr lang="en-US" sz="2800" dirty="0" err="1"/>
              <a:t>tasa</a:t>
            </a:r>
            <a:r>
              <a:rPr lang="en-US" sz="2800" dirty="0"/>
              <a:t> de </a:t>
            </a:r>
            <a:r>
              <a:rPr lang="en-US" sz="2800" dirty="0" err="1"/>
              <a:t>pobreza</a:t>
            </a:r>
            <a:r>
              <a:rPr lang="en-US" sz="2800" dirty="0"/>
              <a:t> general?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A5E6CCA-D658-F041-9A31-F1904221856D}"/>
              </a:ext>
            </a:extLst>
          </p:cNvPr>
          <p:cNvSpPr/>
          <p:nvPr/>
        </p:nvSpPr>
        <p:spPr>
          <a:xfrm>
            <a:off x="1986455" y="3524854"/>
            <a:ext cx="687376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Madres </a:t>
            </a:r>
            <a:r>
              <a:rPr lang="en-US" sz="2400" dirty="0" err="1"/>
              <a:t>generalmente</a:t>
            </a:r>
            <a:r>
              <a:rPr lang="en-US" sz="2400" dirty="0"/>
              <a:t> </a:t>
            </a:r>
            <a:r>
              <a:rPr lang="en-US" sz="2400" dirty="0" err="1"/>
              <a:t>reciben</a:t>
            </a:r>
            <a:r>
              <a:rPr lang="en-US" sz="2400" dirty="0"/>
              <a:t> el bono, </a:t>
            </a:r>
            <a:r>
              <a:rPr lang="en-US" sz="2400" dirty="0" err="1"/>
              <a:t>pero</a:t>
            </a:r>
            <a:r>
              <a:rPr lang="en-US" sz="2400" dirty="0"/>
              <a:t> no son el </a:t>
            </a:r>
            <a:r>
              <a:rPr lang="en-US" sz="2400" dirty="0" err="1"/>
              <a:t>enfoque</a:t>
            </a:r>
            <a:r>
              <a:rPr lang="en-US" sz="2400" dirty="0"/>
              <a:t> del </a:t>
            </a:r>
            <a:r>
              <a:rPr lang="en-US" sz="2400" dirty="0" err="1"/>
              <a:t>programa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PCTs no </a:t>
            </a:r>
            <a:r>
              <a:rPr lang="en-US" sz="2400" dirty="0" err="1"/>
              <a:t>fueron</a:t>
            </a:r>
            <a:r>
              <a:rPr lang="en-US" sz="2400" dirty="0"/>
              <a:t> </a:t>
            </a:r>
            <a:r>
              <a:rPr lang="en-US" sz="2400" dirty="0" err="1"/>
              <a:t>diseñados</a:t>
            </a:r>
            <a:r>
              <a:rPr lang="en-US" sz="2400" dirty="0"/>
              <a:t> con una </a:t>
            </a:r>
            <a:r>
              <a:rPr lang="en-US" sz="2400" dirty="0" err="1"/>
              <a:t>perspectiva</a:t>
            </a:r>
            <a:r>
              <a:rPr lang="en-US" sz="2400" dirty="0"/>
              <a:t> de </a:t>
            </a:r>
            <a:r>
              <a:rPr lang="en-US" sz="2400" dirty="0" err="1"/>
              <a:t>género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err="1"/>
              <a:t>Problemas</a:t>
            </a:r>
            <a:r>
              <a:rPr lang="en-US" sz="2400" dirty="0"/>
              <a:t> de </a:t>
            </a:r>
            <a:r>
              <a:rPr lang="en-US" sz="2400" dirty="0" err="1"/>
              <a:t>focalización</a:t>
            </a:r>
            <a:r>
              <a:rPr lang="en-US" sz="2400" dirty="0"/>
              <a:t>, que </a:t>
            </a:r>
            <a:r>
              <a:rPr lang="en-US" sz="2400" dirty="0" err="1"/>
              <a:t>excluyen</a:t>
            </a:r>
            <a:r>
              <a:rPr lang="en-US" sz="2400" dirty="0"/>
              <a:t> </a:t>
            </a:r>
            <a:r>
              <a:rPr lang="en-US" sz="2400" dirty="0" err="1"/>
              <a:t>muchas</a:t>
            </a:r>
            <a:r>
              <a:rPr lang="en-US" sz="2400" dirty="0"/>
              <a:t> </a:t>
            </a:r>
            <a:r>
              <a:rPr lang="en-US" sz="2400" dirty="0" err="1"/>
              <a:t>mujeres</a:t>
            </a:r>
            <a:r>
              <a:rPr lang="en-US" sz="2400" dirty="0"/>
              <a:t> </a:t>
            </a:r>
            <a:r>
              <a:rPr lang="en-US" sz="2400" dirty="0" err="1"/>
              <a:t>pobres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310664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415BDF-DF81-1A45-97C0-5C94809208BF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3. ¿Son los hogares con mujeres jefas siempre los más pobres?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2EE0C5-39DF-A54A-B5E9-2B760A905C22}"/>
              </a:ext>
            </a:extLst>
          </p:cNvPr>
          <p:cNvSpPr txBox="1">
            <a:spLocks/>
          </p:cNvSpPr>
          <p:nvPr/>
        </p:nvSpPr>
        <p:spPr>
          <a:xfrm>
            <a:off x="291662" y="1527997"/>
            <a:ext cx="8560676" cy="4289479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/>
              <a:t>¿Por </a:t>
            </a:r>
            <a:r>
              <a:rPr lang="en-US" sz="1800" b="1" dirty="0" err="1"/>
              <a:t>qué</a:t>
            </a:r>
            <a:r>
              <a:rPr lang="en-US" sz="1800" b="1" dirty="0"/>
              <a:t> </a:t>
            </a:r>
            <a:r>
              <a:rPr lang="en-US" sz="1800" b="1" dirty="0" err="1"/>
              <a:t>podrían</a:t>
            </a:r>
            <a:r>
              <a:rPr lang="en-US" sz="1800" b="1" dirty="0"/>
              <a:t> ser </a:t>
            </a:r>
            <a:r>
              <a:rPr lang="en-US" sz="1800" b="1" dirty="0" err="1"/>
              <a:t>más</a:t>
            </a:r>
            <a:r>
              <a:rPr lang="en-US" sz="1800" b="1" dirty="0"/>
              <a:t> </a:t>
            </a:r>
            <a:r>
              <a:rPr lang="en-US" sz="1800" b="1" dirty="0" err="1"/>
              <a:t>pobres</a:t>
            </a:r>
            <a:r>
              <a:rPr lang="en-US" sz="1800" b="1" dirty="0"/>
              <a:t>?</a:t>
            </a:r>
          </a:p>
          <a:p>
            <a:pPr lvl="1"/>
            <a:r>
              <a:rPr lang="en-US" sz="1800" dirty="0"/>
              <a:t>Si no </a:t>
            </a:r>
            <a:r>
              <a:rPr lang="en-US" sz="1800" dirty="0" err="1"/>
              <a:t>tienen</a:t>
            </a:r>
            <a:r>
              <a:rPr lang="en-US" sz="1800" dirty="0"/>
              <a:t> pareja, </a:t>
            </a:r>
            <a:r>
              <a:rPr lang="en-US" sz="1800" dirty="0" err="1"/>
              <a:t>menos</a:t>
            </a:r>
            <a:r>
              <a:rPr lang="en-US" sz="1800" dirty="0"/>
              <a:t> </a:t>
            </a:r>
            <a:r>
              <a:rPr lang="en-US" sz="1800" dirty="0" err="1"/>
              <a:t>adultos</a:t>
            </a:r>
            <a:r>
              <a:rPr lang="en-US" sz="1800" dirty="0"/>
              <a:t> </a:t>
            </a:r>
            <a:r>
              <a:rPr lang="en-US" sz="1800" dirty="0" err="1"/>
              <a:t>en</a:t>
            </a:r>
            <a:r>
              <a:rPr lang="en-US" sz="1800" dirty="0"/>
              <a:t> el </a:t>
            </a:r>
            <a:r>
              <a:rPr lang="en-US" sz="1800" dirty="0" err="1"/>
              <a:t>hogar</a:t>
            </a:r>
            <a:r>
              <a:rPr lang="en-US" sz="1800" dirty="0"/>
              <a:t> que </a:t>
            </a:r>
            <a:r>
              <a:rPr lang="en-US" sz="1800" dirty="0" err="1"/>
              <a:t>pueden</a:t>
            </a:r>
            <a:r>
              <a:rPr lang="en-US" sz="1800" dirty="0"/>
              <a:t> </a:t>
            </a:r>
            <a:r>
              <a:rPr lang="en-US" sz="1800" dirty="0" err="1"/>
              <a:t>generar</a:t>
            </a:r>
            <a:r>
              <a:rPr lang="en-US" sz="1800" dirty="0"/>
              <a:t> </a:t>
            </a:r>
            <a:r>
              <a:rPr lang="en-US" sz="1800" dirty="0" err="1"/>
              <a:t>ingresos</a:t>
            </a:r>
            <a:endParaRPr lang="en-US" sz="1800" dirty="0"/>
          </a:p>
          <a:p>
            <a:pPr lvl="1"/>
            <a:r>
              <a:rPr lang="en-US" sz="1800" dirty="0" err="1"/>
              <a:t>Desigualdad</a:t>
            </a:r>
            <a:r>
              <a:rPr lang="en-US" sz="1800" dirty="0"/>
              <a:t> de </a:t>
            </a:r>
            <a:r>
              <a:rPr lang="en-US" sz="1800" dirty="0" err="1"/>
              <a:t>género</a:t>
            </a:r>
            <a:r>
              <a:rPr lang="en-US" sz="1800" dirty="0"/>
              <a:t> </a:t>
            </a:r>
            <a:r>
              <a:rPr lang="en-US" sz="1800" dirty="0" err="1"/>
              <a:t>en</a:t>
            </a:r>
            <a:r>
              <a:rPr lang="en-US" sz="1800" dirty="0"/>
              <a:t> el </a:t>
            </a:r>
            <a:r>
              <a:rPr lang="en-US" sz="1800" dirty="0" err="1"/>
              <a:t>mercado</a:t>
            </a:r>
            <a:r>
              <a:rPr lang="en-US" sz="1800" dirty="0"/>
              <a:t> de </a:t>
            </a:r>
            <a:r>
              <a:rPr lang="en-US" sz="1800" dirty="0" err="1"/>
              <a:t>trabajo</a:t>
            </a:r>
            <a:endParaRPr lang="en-US" sz="1800" dirty="0"/>
          </a:p>
          <a:p>
            <a:pPr lvl="2"/>
            <a:r>
              <a:rPr lang="en-US" sz="1800" dirty="0" err="1"/>
              <a:t>Segregación</a:t>
            </a:r>
            <a:r>
              <a:rPr lang="en-US" sz="1800" dirty="0"/>
              <a:t> </a:t>
            </a:r>
            <a:r>
              <a:rPr lang="en-US" sz="1800" dirty="0" err="1"/>
              <a:t>ocupacional</a:t>
            </a:r>
            <a:r>
              <a:rPr lang="en-US" sz="1800" dirty="0"/>
              <a:t>; </a:t>
            </a:r>
            <a:r>
              <a:rPr lang="en-US" sz="1800" dirty="0" err="1"/>
              <a:t>discriminación</a:t>
            </a:r>
            <a:r>
              <a:rPr lang="en-US" sz="1800" dirty="0"/>
              <a:t> </a:t>
            </a:r>
            <a:r>
              <a:rPr lang="en-US" sz="1800" dirty="0" err="1"/>
              <a:t>en</a:t>
            </a:r>
            <a:r>
              <a:rPr lang="en-US" sz="1800" dirty="0"/>
              <a:t> </a:t>
            </a:r>
            <a:r>
              <a:rPr lang="en-US" sz="1800" dirty="0" err="1"/>
              <a:t>salario</a:t>
            </a:r>
            <a:endParaRPr lang="en-US" sz="1800" dirty="0"/>
          </a:p>
          <a:p>
            <a:r>
              <a:rPr lang="en-US" sz="1800" b="1" dirty="0" err="1"/>
              <a:t>Otros</a:t>
            </a:r>
            <a:r>
              <a:rPr lang="en-US" sz="1800" b="1" dirty="0"/>
              <a:t> </a:t>
            </a:r>
            <a:r>
              <a:rPr lang="en-US" sz="1800" b="1" dirty="0" err="1"/>
              <a:t>factores</a:t>
            </a:r>
            <a:r>
              <a:rPr lang="en-US" sz="1800" b="1" dirty="0"/>
              <a:t> que </a:t>
            </a:r>
            <a:r>
              <a:rPr lang="en-US" sz="1800" b="1" dirty="0" err="1"/>
              <a:t>inciden</a:t>
            </a:r>
            <a:r>
              <a:rPr lang="en-US" sz="1800" b="1" dirty="0"/>
              <a:t>:</a:t>
            </a:r>
          </a:p>
          <a:p>
            <a:pPr lvl="1"/>
            <a:r>
              <a:rPr lang="en-US" sz="1800" dirty="0" err="1"/>
              <a:t>Composición</a:t>
            </a:r>
            <a:r>
              <a:rPr lang="en-US" sz="1800" dirty="0"/>
              <a:t> del </a:t>
            </a:r>
            <a:r>
              <a:rPr lang="en-US" sz="1800" dirty="0" err="1"/>
              <a:t>hogar</a:t>
            </a:r>
            <a:r>
              <a:rPr lang="en-US" sz="1800" dirty="0"/>
              <a:t> (</a:t>
            </a:r>
            <a:r>
              <a:rPr lang="en-US" sz="1800" dirty="0" err="1"/>
              <a:t>si</a:t>
            </a:r>
            <a:r>
              <a:rPr lang="en-US" sz="1800" dirty="0"/>
              <a:t> hay </a:t>
            </a:r>
            <a:r>
              <a:rPr lang="en-US" sz="1800" dirty="0" err="1"/>
              <a:t>otros</a:t>
            </a:r>
            <a:r>
              <a:rPr lang="en-US" sz="1800" dirty="0"/>
              <a:t> </a:t>
            </a:r>
            <a:r>
              <a:rPr lang="en-US" sz="1800" dirty="0" err="1"/>
              <a:t>adultos</a:t>
            </a:r>
            <a:r>
              <a:rPr lang="en-US" sz="1800" dirty="0"/>
              <a:t>)</a:t>
            </a:r>
          </a:p>
          <a:p>
            <a:pPr lvl="2"/>
            <a:r>
              <a:rPr lang="en-US" sz="1800" dirty="0"/>
              <a:t>Hay que </a:t>
            </a:r>
            <a:r>
              <a:rPr lang="en-US" sz="1800" dirty="0" err="1"/>
              <a:t>ver</a:t>
            </a:r>
            <a:r>
              <a:rPr lang="en-US" sz="1800" dirty="0"/>
              <a:t> </a:t>
            </a:r>
            <a:r>
              <a:rPr lang="en-US" sz="1800" dirty="0" err="1"/>
              <a:t>carga</a:t>
            </a:r>
            <a:r>
              <a:rPr lang="en-US" sz="1800" dirty="0"/>
              <a:t> de </a:t>
            </a:r>
            <a:r>
              <a:rPr lang="en-US" sz="1800" dirty="0" err="1"/>
              <a:t>dependencia</a:t>
            </a:r>
            <a:endParaRPr lang="en-US" sz="1800" dirty="0"/>
          </a:p>
          <a:p>
            <a:pPr lvl="1"/>
            <a:r>
              <a:rPr lang="en-US" sz="1800" dirty="0" err="1"/>
              <a:t>Jefas</a:t>
            </a:r>
            <a:r>
              <a:rPr lang="en-US" sz="1800" dirty="0"/>
              <a:t> ‘de jure’ vs. ‘de facto’</a:t>
            </a:r>
          </a:p>
          <a:p>
            <a:pPr lvl="2"/>
            <a:r>
              <a:rPr lang="en-US" sz="1800" dirty="0"/>
              <a:t>De facto: </a:t>
            </a:r>
            <a:r>
              <a:rPr lang="en-US" sz="1800" dirty="0" err="1"/>
              <a:t>marido</a:t>
            </a:r>
            <a:r>
              <a:rPr lang="en-US" sz="1800" dirty="0"/>
              <a:t> </a:t>
            </a:r>
            <a:r>
              <a:rPr lang="en-US" sz="1800" dirty="0" err="1"/>
              <a:t>temporalmente</a:t>
            </a:r>
            <a:r>
              <a:rPr lang="en-US" sz="1800" dirty="0"/>
              <a:t> </a:t>
            </a:r>
            <a:r>
              <a:rPr lang="en-US" sz="1800" dirty="0" err="1"/>
              <a:t>ausente</a:t>
            </a:r>
            <a:r>
              <a:rPr lang="en-US" sz="1800" dirty="0"/>
              <a:t>; </a:t>
            </a:r>
            <a:r>
              <a:rPr lang="en-US" sz="1800" dirty="0" err="1"/>
              <a:t>puede</a:t>
            </a:r>
            <a:r>
              <a:rPr lang="en-US" sz="1800" dirty="0"/>
              <a:t> mandar </a:t>
            </a:r>
            <a:r>
              <a:rPr lang="en-US" sz="1800" dirty="0" err="1"/>
              <a:t>remesas</a:t>
            </a:r>
            <a:endParaRPr lang="en-US" sz="1800" dirty="0"/>
          </a:p>
          <a:p>
            <a:pPr lvl="2"/>
            <a:r>
              <a:rPr lang="en-US" sz="1800" dirty="0"/>
              <a:t>De jure: </a:t>
            </a:r>
            <a:r>
              <a:rPr lang="en-US" sz="1800" dirty="0" err="1"/>
              <a:t>puede</a:t>
            </a:r>
            <a:r>
              <a:rPr lang="en-US" sz="1800" dirty="0"/>
              <a:t> ser que </a:t>
            </a:r>
            <a:r>
              <a:rPr lang="en-US" sz="1800" dirty="0" err="1"/>
              <a:t>recibe</a:t>
            </a:r>
            <a:r>
              <a:rPr lang="en-US" sz="1800" dirty="0"/>
              <a:t> </a:t>
            </a:r>
            <a:r>
              <a:rPr lang="en-US" sz="1800" dirty="0" err="1"/>
              <a:t>transferencias</a:t>
            </a:r>
            <a:r>
              <a:rPr lang="en-US" sz="1800" dirty="0"/>
              <a:t> de </a:t>
            </a:r>
            <a:r>
              <a:rPr lang="en-US" sz="1800" dirty="0" err="1"/>
              <a:t>otros</a:t>
            </a:r>
            <a:r>
              <a:rPr lang="en-US" sz="1800" dirty="0"/>
              <a:t> (</a:t>
            </a:r>
            <a:r>
              <a:rPr lang="en-US" sz="1800" dirty="0" err="1"/>
              <a:t>hijos</a:t>
            </a:r>
            <a:r>
              <a:rPr lang="en-US" sz="1800" dirty="0"/>
              <a:t>, </a:t>
            </a:r>
            <a:r>
              <a:rPr lang="en-US" sz="1800" dirty="0" err="1"/>
              <a:t>familiares</a:t>
            </a:r>
            <a:r>
              <a:rPr lang="en-US" sz="1800" dirty="0"/>
              <a:t>)</a:t>
            </a:r>
          </a:p>
          <a:p>
            <a:pPr lvl="1"/>
            <a:r>
              <a:rPr lang="en-US" sz="1800" dirty="0" err="1"/>
              <a:t>Mujeres</a:t>
            </a:r>
            <a:r>
              <a:rPr lang="en-US" sz="1800" dirty="0"/>
              <a:t> que </a:t>
            </a:r>
            <a:r>
              <a:rPr lang="en-US" sz="1800" dirty="0" err="1"/>
              <a:t>escojen</a:t>
            </a:r>
            <a:r>
              <a:rPr lang="en-US" sz="1800" dirty="0"/>
              <a:t> </a:t>
            </a:r>
            <a:r>
              <a:rPr lang="en-US" sz="1800" dirty="0" err="1"/>
              <a:t>vivir</a:t>
            </a:r>
            <a:r>
              <a:rPr lang="en-US" sz="1800" dirty="0"/>
              <a:t> </a:t>
            </a:r>
            <a:r>
              <a:rPr lang="en-US" sz="1800" dirty="0" err="1"/>
              <a:t>solas</a:t>
            </a:r>
            <a:endParaRPr lang="en-US" sz="1800" dirty="0"/>
          </a:p>
          <a:p>
            <a:pPr lvl="2"/>
            <a:r>
              <a:rPr lang="en-US" sz="1800" dirty="0" err="1"/>
              <a:t>Pueden</a:t>
            </a:r>
            <a:r>
              <a:rPr lang="en-US" sz="1800" dirty="0"/>
              <a:t> </a:t>
            </a:r>
            <a:r>
              <a:rPr lang="en-US" sz="1800" dirty="0" err="1"/>
              <a:t>tener</a:t>
            </a:r>
            <a:r>
              <a:rPr lang="en-US" sz="1800" dirty="0"/>
              <a:t> </a:t>
            </a:r>
            <a:r>
              <a:rPr lang="en-US" sz="1800" dirty="0" err="1"/>
              <a:t>suficientes</a:t>
            </a:r>
            <a:r>
              <a:rPr lang="en-US" sz="1800" dirty="0"/>
              <a:t> </a:t>
            </a:r>
            <a:r>
              <a:rPr lang="en-US" sz="1800" dirty="0" err="1"/>
              <a:t>ingresos</a:t>
            </a:r>
            <a:r>
              <a:rPr lang="en-US" sz="1800" dirty="0"/>
              <a:t> para </a:t>
            </a:r>
            <a:r>
              <a:rPr lang="en-US" sz="1800" dirty="0" err="1"/>
              <a:t>hacerlo</a:t>
            </a:r>
            <a:endParaRPr lang="en-US" sz="1800" dirty="0"/>
          </a:p>
          <a:p>
            <a:r>
              <a:rPr lang="en-US" sz="1800" b="1" dirty="0"/>
              <a:t>Nivel </a:t>
            </a:r>
            <a:r>
              <a:rPr lang="en-US" sz="1800" b="1" dirty="0" err="1"/>
              <a:t>agregado</a:t>
            </a:r>
            <a:r>
              <a:rPr lang="en-US" sz="1800" b="1" dirty="0"/>
              <a:t>: </a:t>
            </a:r>
            <a:r>
              <a:rPr lang="en-US" sz="1800" dirty="0" err="1"/>
              <a:t>estos</a:t>
            </a:r>
            <a:r>
              <a:rPr lang="en-US" sz="1800" dirty="0"/>
              <a:t> </a:t>
            </a:r>
            <a:r>
              <a:rPr lang="en-US" sz="1800" dirty="0" err="1"/>
              <a:t>hogares</a:t>
            </a:r>
            <a:r>
              <a:rPr lang="en-US" sz="1800" dirty="0"/>
              <a:t> no </a:t>
            </a:r>
            <a:r>
              <a:rPr lang="en-US" sz="1800" dirty="0" err="1"/>
              <a:t>necesariamente</a:t>
            </a:r>
            <a:r>
              <a:rPr lang="en-US" sz="1800" dirty="0"/>
              <a:t> </a:t>
            </a:r>
            <a:r>
              <a:rPr lang="en-US" sz="1800" dirty="0" err="1"/>
              <a:t>serían</a:t>
            </a:r>
            <a:r>
              <a:rPr lang="en-US" sz="1800" dirty="0"/>
              <a:t> </a:t>
            </a:r>
            <a:r>
              <a:rPr lang="en-US" sz="1800" dirty="0" err="1"/>
              <a:t>más</a:t>
            </a:r>
            <a:r>
              <a:rPr lang="en-US" sz="1800" dirty="0"/>
              <a:t> </a:t>
            </a:r>
            <a:r>
              <a:rPr lang="en-US" sz="1800" dirty="0" err="1"/>
              <a:t>pobres</a:t>
            </a:r>
            <a:r>
              <a:rPr lang="en-US" sz="1800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4455771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0B5540-8AF1-424F-85D2-5AA0254DFCE3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>
                <a:solidFill>
                  <a:schemeClr val="bg1"/>
                </a:solidFill>
              </a:rPr>
              <a:t>Resultados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74F7A8-146C-E642-8B0B-EEBDBFD1B33A}"/>
              </a:ext>
            </a:extLst>
          </p:cNvPr>
          <p:cNvSpPr txBox="1">
            <a:spLocks/>
          </p:cNvSpPr>
          <p:nvPr/>
        </p:nvSpPr>
        <p:spPr>
          <a:xfrm>
            <a:off x="1024758" y="1600200"/>
            <a:ext cx="7662041" cy="452596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dirty="0">
                <a:solidFill>
                  <a:schemeClr val="bg1"/>
                </a:solidFill>
              </a:rPr>
              <a:t>CEPAL (2014: </a:t>
            </a:r>
            <a:r>
              <a:rPr lang="en-US" dirty="0" err="1">
                <a:solidFill>
                  <a:schemeClr val="bg1"/>
                </a:solidFill>
              </a:rPr>
              <a:t>Tabla</a:t>
            </a:r>
            <a:r>
              <a:rPr lang="en-US" dirty="0">
                <a:solidFill>
                  <a:schemeClr val="bg1"/>
                </a:solidFill>
              </a:rPr>
              <a:t> 2)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Para A.L. Pm/Ph </a:t>
            </a:r>
            <a:r>
              <a:rPr lang="en-US" dirty="0" err="1">
                <a:solidFill>
                  <a:schemeClr val="bg1"/>
                </a:solidFill>
              </a:rPr>
              <a:t>hogares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generalmente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</a:t>
            </a:r>
            <a:r>
              <a:rPr lang="en-US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á</a:t>
            </a:r>
            <a:r>
              <a:rPr lang="en-US" dirty="0" err="1">
                <a:solidFill>
                  <a:schemeClr val="bg1"/>
                </a:solidFill>
              </a:rPr>
              <a:t>s</a:t>
            </a:r>
            <a:r>
              <a:rPr lang="en-US" dirty="0">
                <a:solidFill>
                  <a:schemeClr val="bg1"/>
                </a:solidFill>
              </a:rPr>
              <a:t> bajo que Pm/Ph personas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bg1"/>
                </a:solidFill>
              </a:rPr>
              <a:t>Excepciones</a:t>
            </a:r>
            <a:r>
              <a:rPr lang="en-US" dirty="0">
                <a:solidFill>
                  <a:schemeClr val="bg1"/>
                </a:solidFill>
              </a:rPr>
              <a:t>:</a:t>
            </a:r>
          </a:p>
          <a:p>
            <a:pPr lvl="2"/>
            <a:r>
              <a:rPr lang="en-US" dirty="0">
                <a:solidFill>
                  <a:schemeClr val="bg1"/>
                </a:solidFill>
              </a:rPr>
              <a:t>Argentina </a:t>
            </a:r>
            <a:r>
              <a:rPr lang="en-US" dirty="0" err="1">
                <a:solidFill>
                  <a:schemeClr val="bg1"/>
                </a:solidFill>
              </a:rPr>
              <a:t>urbana</a:t>
            </a:r>
            <a:r>
              <a:rPr lang="en-US" dirty="0">
                <a:solidFill>
                  <a:schemeClr val="bg1"/>
                </a:solidFill>
              </a:rPr>
              <a:t>; Chile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bg1"/>
                </a:solidFill>
              </a:rPr>
              <a:t>Solamente</a:t>
            </a:r>
            <a:r>
              <a:rPr lang="en-US" dirty="0">
                <a:solidFill>
                  <a:schemeClr val="bg1"/>
                </a:solidFill>
              </a:rPr>
              <a:t> hay un </a:t>
            </a:r>
            <a:r>
              <a:rPr lang="en-US" dirty="0" err="1">
                <a:solidFill>
                  <a:schemeClr val="bg1"/>
                </a:solidFill>
              </a:rPr>
              <a:t>leve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tendencia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hacia</a:t>
            </a:r>
            <a:r>
              <a:rPr lang="en-US" dirty="0">
                <a:solidFill>
                  <a:schemeClr val="bg1"/>
                </a:solidFill>
              </a:rPr>
              <a:t> la </a:t>
            </a:r>
            <a:r>
              <a:rPr lang="en-US" dirty="0" err="1">
                <a:solidFill>
                  <a:schemeClr val="bg1"/>
                </a:solidFill>
              </a:rPr>
              <a:t>feminización</a:t>
            </a:r>
            <a:r>
              <a:rPr lang="en-US" dirty="0">
                <a:solidFill>
                  <a:schemeClr val="bg1"/>
                </a:solidFill>
              </a:rPr>
              <a:t> de los jefes de </a:t>
            </a:r>
            <a:r>
              <a:rPr lang="en-US" dirty="0" err="1">
                <a:solidFill>
                  <a:schemeClr val="bg1"/>
                </a:solidFill>
              </a:rPr>
              <a:t>hogar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en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pobreza</a:t>
            </a:r>
            <a:r>
              <a:rPr lang="en-US" dirty="0">
                <a:solidFill>
                  <a:schemeClr val="bg1"/>
                </a:solidFill>
              </a:rPr>
              <a:t>, 1999 a 2013</a:t>
            </a:r>
          </a:p>
          <a:p>
            <a:pPr marL="457200" lvl="1" indent="0">
              <a:buFont typeface="Arial"/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914400" lvl="2" indent="0">
              <a:buFont typeface="Arial"/>
              <a:buNone/>
            </a:pPr>
            <a:endParaRPr lang="en-US" dirty="0">
              <a:solidFill>
                <a:schemeClr val="bg1"/>
              </a:solidFill>
            </a:endParaRPr>
          </a:p>
          <a:p>
            <a:pPr lvl="1"/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75176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CA968C-145D-384D-862F-8389FBE48A47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Población en situación de pobreza según tipo de hogar, A.L., 2008 y 2016</a:t>
            </a:r>
            <a:endParaRPr lang="es-CO" dirty="0"/>
          </a:p>
        </p:txBody>
      </p:sp>
      <p:graphicFrame>
        <p:nvGraphicFramePr>
          <p:cNvPr id="3" name="Content Placeholder 5">
            <a:extLst>
              <a:ext uri="{FF2B5EF4-FFF2-40B4-BE49-F238E27FC236}">
                <a16:creationId xmlns:a16="http://schemas.microsoft.com/office/drawing/2014/main" id="{20A60F1D-64A4-8341-90EA-2427AB62400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06964387"/>
              </p:ext>
            </p:extLst>
          </p:nvPr>
        </p:nvGraphicFramePr>
        <p:xfrm>
          <a:off x="725214" y="1600201"/>
          <a:ext cx="7961585" cy="45010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0D7C9C16-F9CA-CE4E-9D68-015AE0A47630}"/>
              </a:ext>
            </a:extLst>
          </p:cNvPr>
          <p:cNvSpPr txBox="1"/>
          <p:nvPr/>
        </p:nvSpPr>
        <p:spPr>
          <a:xfrm>
            <a:off x="0" y="6444862"/>
            <a:ext cx="2514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Fuente: CEPAL (2017: Tabla 1.6.5)</a:t>
            </a:r>
            <a:endParaRPr lang="es-CO" sz="1200" dirty="0"/>
          </a:p>
        </p:txBody>
      </p:sp>
    </p:spTree>
    <p:extLst>
      <p:ext uri="{BB962C8B-B14F-4D97-AF65-F5344CB8AC3E}">
        <p14:creationId xmlns:p14="http://schemas.microsoft.com/office/powerpoint/2010/main" val="390283984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F5D286-B912-F44F-AA83-F69570A3A229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Liu, Esteve y Treviňo (2017)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ABD03E-E02C-334C-A3D7-B3F384F77309}"/>
              </a:ext>
            </a:extLst>
          </p:cNvPr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Análisis del incremento en A.L. del % de mujeres jefas de hogar</a:t>
            </a:r>
          </a:p>
          <a:p>
            <a:pPr lvl="1"/>
            <a:r>
              <a:rPr lang="en-US"/>
              <a:t>Relaciona con cambios en: </a:t>
            </a:r>
          </a:p>
          <a:p>
            <a:pPr lvl="2"/>
            <a:r>
              <a:rPr lang="en-US"/>
              <a:t>forma de hacer la pregunta</a:t>
            </a:r>
          </a:p>
          <a:p>
            <a:pPr lvl="2"/>
            <a:r>
              <a:rPr lang="en-US"/>
              <a:t>estructura/composición de los hogares  </a:t>
            </a:r>
          </a:p>
          <a:p>
            <a:pPr lvl="2"/>
            <a:r>
              <a:rPr lang="en-US"/>
              <a:t>cambios en roles de género</a:t>
            </a:r>
          </a:p>
          <a:p>
            <a:r>
              <a:rPr lang="en-US"/>
              <a:t>Tendencias: </a:t>
            </a:r>
          </a:p>
          <a:p>
            <a:pPr lvl="1"/>
            <a:r>
              <a:rPr lang="en-US"/>
              <a:t>incremento en uniones consensuales, separación/divorcio, y madres solteras </a:t>
            </a:r>
          </a:p>
          <a:p>
            <a:pPr lvl="1"/>
            <a:r>
              <a:rPr lang="en-US"/>
              <a:t>% de mujeres casadas viviendo con su pareja ha disminuido</a:t>
            </a:r>
          </a:p>
          <a:p>
            <a:r>
              <a:rPr lang="en-US"/>
              <a:t>Análisis riguroso de que si los hogares encabezados por mujeres se caracterizan por peores condiciones de vida (pobreza)</a:t>
            </a:r>
          </a:p>
          <a:p>
            <a:pPr lvl="1"/>
            <a:r>
              <a:rPr lang="en-US"/>
              <a:t>Enfoca en mujeres de 35 a 44 aňos, 14 países</a:t>
            </a:r>
          </a:p>
          <a:p>
            <a:pPr lvl="1"/>
            <a:r>
              <a:rPr lang="en-US"/>
              <a:t>Datos de censos de población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255278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FE9CD79-8270-2F48-AA5F-DBDB7D37647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22" t="19012" r="15385" b="15490"/>
          <a:stretch/>
        </p:blipFill>
        <p:spPr>
          <a:xfrm rot="16200000">
            <a:off x="2260258" y="-25743"/>
            <a:ext cx="6341927" cy="742555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70935D4-E39E-6149-8FE6-6C6A12230B82}"/>
              </a:ext>
            </a:extLst>
          </p:cNvPr>
          <p:cNvSpPr txBox="1"/>
          <p:nvPr/>
        </p:nvSpPr>
        <p:spPr>
          <a:xfrm>
            <a:off x="0" y="0"/>
            <a:ext cx="78624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/>
              <a:t>Cambios</a:t>
            </a:r>
            <a:r>
              <a:rPr lang="en-US" sz="2400" dirty="0"/>
              <a:t> en la forma de </a:t>
            </a:r>
            <a:r>
              <a:rPr lang="en-US" sz="2400" dirty="0" err="1"/>
              <a:t>hacer</a:t>
            </a:r>
            <a:r>
              <a:rPr lang="en-US" sz="2400" dirty="0"/>
              <a:t> la </a:t>
            </a:r>
            <a:r>
              <a:rPr lang="en-US" sz="2400" dirty="0" err="1"/>
              <a:t>pregunta</a:t>
            </a:r>
            <a:r>
              <a:rPr lang="en-US" sz="2400" dirty="0"/>
              <a:t> y el </a:t>
            </a:r>
            <a:r>
              <a:rPr lang="en-US" sz="2400" dirty="0" err="1"/>
              <a:t>porcentaje</a:t>
            </a:r>
            <a:r>
              <a:rPr lang="en-US" sz="2400" dirty="0"/>
              <a:t> de mujeres que se </a:t>
            </a:r>
            <a:r>
              <a:rPr lang="en-US" sz="2400" dirty="0" err="1"/>
              <a:t>declaran</a:t>
            </a:r>
            <a:r>
              <a:rPr lang="en-US" sz="2400" dirty="0"/>
              <a:t> </a:t>
            </a:r>
            <a:r>
              <a:rPr lang="en-US" sz="2400" dirty="0" err="1"/>
              <a:t>jefas</a:t>
            </a:r>
            <a:r>
              <a:rPr lang="en-US" sz="2400" dirty="0"/>
              <a:t> del </a:t>
            </a:r>
            <a:r>
              <a:rPr lang="en-US" sz="2400" dirty="0" err="1"/>
              <a:t>hogar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2523451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FFAE13-2EB4-7F48-8AEF-75768770B230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Tasa de jefatura femenina según estado civil</a:t>
            </a:r>
            <a:endParaRPr lang="en-US" dirty="0"/>
          </a:p>
        </p:txBody>
      </p:sp>
      <p:graphicFrame>
        <p:nvGraphicFramePr>
          <p:cNvPr id="3" name="Content Placeholder 3">
            <a:extLst>
              <a:ext uri="{FF2B5EF4-FFF2-40B4-BE49-F238E27FC236}">
                <a16:creationId xmlns:a16="http://schemas.microsoft.com/office/drawing/2014/main" id="{468217B9-9795-DD42-8559-C71E7FE4CF2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1264315"/>
              </p:ext>
            </p:extLst>
          </p:nvPr>
        </p:nvGraphicFramePr>
        <p:xfrm>
          <a:off x="110359" y="1417638"/>
          <a:ext cx="8875986" cy="452628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109498">
                  <a:extLst>
                    <a:ext uri="{9D8B030D-6E8A-4147-A177-3AD203B41FA5}">
                      <a16:colId xmlns:a16="http://schemas.microsoft.com/office/drawing/2014/main" val="4074011932"/>
                    </a:ext>
                  </a:extLst>
                </a:gridCol>
                <a:gridCol w="1109498">
                  <a:extLst>
                    <a:ext uri="{9D8B030D-6E8A-4147-A177-3AD203B41FA5}">
                      <a16:colId xmlns:a16="http://schemas.microsoft.com/office/drawing/2014/main" val="412259718"/>
                    </a:ext>
                  </a:extLst>
                </a:gridCol>
                <a:gridCol w="1109498">
                  <a:extLst>
                    <a:ext uri="{9D8B030D-6E8A-4147-A177-3AD203B41FA5}">
                      <a16:colId xmlns:a16="http://schemas.microsoft.com/office/drawing/2014/main" val="711125027"/>
                    </a:ext>
                  </a:extLst>
                </a:gridCol>
                <a:gridCol w="1356053">
                  <a:extLst>
                    <a:ext uri="{9D8B030D-6E8A-4147-A177-3AD203B41FA5}">
                      <a16:colId xmlns:a16="http://schemas.microsoft.com/office/drawing/2014/main" val="2563521295"/>
                    </a:ext>
                  </a:extLst>
                </a:gridCol>
                <a:gridCol w="986221">
                  <a:extLst>
                    <a:ext uri="{9D8B030D-6E8A-4147-A177-3AD203B41FA5}">
                      <a16:colId xmlns:a16="http://schemas.microsoft.com/office/drawing/2014/main" val="4023819722"/>
                    </a:ext>
                  </a:extLst>
                </a:gridCol>
                <a:gridCol w="986221">
                  <a:extLst>
                    <a:ext uri="{9D8B030D-6E8A-4147-A177-3AD203B41FA5}">
                      <a16:colId xmlns:a16="http://schemas.microsoft.com/office/drawing/2014/main" val="3064750466"/>
                    </a:ext>
                  </a:extLst>
                </a:gridCol>
                <a:gridCol w="1314961">
                  <a:extLst>
                    <a:ext uri="{9D8B030D-6E8A-4147-A177-3AD203B41FA5}">
                      <a16:colId xmlns:a16="http://schemas.microsoft.com/office/drawing/2014/main" val="3440192021"/>
                    </a:ext>
                  </a:extLst>
                </a:gridCol>
                <a:gridCol w="904036">
                  <a:extLst>
                    <a:ext uri="{9D8B030D-6E8A-4147-A177-3AD203B41FA5}">
                      <a16:colId xmlns:a16="http://schemas.microsoft.com/office/drawing/2014/main" val="42661788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País/</a:t>
                      </a:r>
                      <a:r>
                        <a:rPr lang="en-US" dirty="0" err="1"/>
                        <a:t>aňo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Casada</a:t>
                      </a:r>
                      <a:r>
                        <a:rPr lang="en-US" dirty="0"/>
                        <a:t> con </a:t>
                      </a:r>
                      <a:r>
                        <a:rPr lang="en-US" dirty="0" err="1"/>
                        <a:t>esposo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presente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Casada</a:t>
                      </a:r>
                      <a:r>
                        <a:rPr lang="en-US" dirty="0"/>
                        <a:t> sin </a:t>
                      </a:r>
                      <a:r>
                        <a:rPr lang="en-US" dirty="0" err="1"/>
                        <a:t>esposo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presente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Unión consensual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Soltera</a:t>
                      </a:r>
                      <a:r>
                        <a:rPr lang="en-US" dirty="0"/>
                        <a:t> sin </a:t>
                      </a:r>
                      <a:r>
                        <a:rPr lang="en-US" dirty="0" err="1"/>
                        <a:t>hijos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Soltera</a:t>
                      </a:r>
                      <a:r>
                        <a:rPr lang="en-US" dirty="0"/>
                        <a:t> con </a:t>
                      </a:r>
                      <a:r>
                        <a:rPr lang="en-US" dirty="0" err="1"/>
                        <a:t>hijos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Separada</a:t>
                      </a:r>
                      <a:r>
                        <a:rPr lang="en-US" dirty="0"/>
                        <a:t> o </a:t>
                      </a:r>
                      <a:r>
                        <a:rPr lang="en-US" dirty="0" err="1"/>
                        <a:t>divorciada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Viuda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7957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Ecuador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83526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1974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75.7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16.8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50.5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65.2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78.3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71407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2010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3.4</a:t>
                      </a:r>
                      <a:endParaRPr lang="en-US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62.7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15.3</a:t>
                      </a:r>
                      <a:endParaRPr lang="en-US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65.4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73.5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80.0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0546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Chile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67058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1970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57.5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16.6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36.6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66.7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70.5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81118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2002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9.3</a:t>
                      </a:r>
                      <a:endParaRPr lang="en-US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56.4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20.6</a:t>
                      </a:r>
                      <a:endParaRPr lang="en-US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48.0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68.5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77.9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05863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Uruguay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04375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1975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73.9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49.9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65.6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80.4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12687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2011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31.6</a:t>
                      </a:r>
                      <a:endParaRPr lang="en-US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78.5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40.3</a:t>
                      </a:r>
                      <a:endParaRPr lang="en-US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38.3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68.5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78.8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83.5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8932019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A7E44117-C0A8-4E49-8292-D66B8540BA06}"/>
              </a:ext>
            </a:extLst>
          </p:cNvPr>
          <p:cNvSpPr txBox="1"/>
          <p:nvPr/>
        </p:nvSpPr>
        <p:spPr>
          <a:xfrm>
            <a:off x="5638800" y="6400800"/>
            <a:ext cx="25096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Fuente: Liu et al. (2017), </a:t>
            </a:r>
            <a:r>
              <a:rPr lang="en-US" sz="1400" dirty="0" err="1"/>
              <a:t>Tabla</a:t>
            </a:r>
            <a:r>
              <a:rPr lang="en-US" sz="1400" dirty="0"/>
              <a:t> 1</a:t>
            </a:r>
          </a:p>
        </p:txBody>
      </p:sp>
    </p:spTree>
    <p:extLst>
      <p:ext uri="{BB962C8B-B14F-4D97-AF65-F5344CB8AC3E}">
        <p14:creationId xmlns:p14="http://schemas.microsoft.com/office/powerpoint/2010/main" val="54379950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072AB4-6BD2-E14E-BDDA-A8FCF1821B56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Análisis de condiciones de vida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0D1108-9A1A-BA41-A7BA-B1738F16278B}"/>
              </a:ext>
            </a:extLst>
          </p:cNvPr>
          <p:cNvSpPr txBox="1">
            <a:spLocks/>
          </p:cNvSpPr>
          <p:nvPr/>
        </p:nvSpPr>
        <p:spPr>
          <a:xfrm>
            <a:off x="236482" y="1174532"/>
            <a:ext cx="8229600" cy="139524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dirty="0" err="1"/>
              <a:t>ĺndice</a:t>
            </a:r>
            <a:r>
              <a:rPr lang="en-US" sz="2200" dirty="0"/>
              <a:t>:  </a:t>
            </a:r>
            <a:r>
              <a:rPr lang="en-US" sz="2200" dirty="0" err="1"/>
              <a:t>materiales</a:t>
            </a:r>
            <a:r>
              <a:rPr lang="en-US" sz="2200" dirty="0"/>
              <a:t> de </a:t>
            </a:r>
            <a:r>
              <a:rPr lang="en-US" sz="2200" dirty="0" err="1"/>
              <a:t>construcción</a:t>
            </a:r>
            <a:r>
              <a:rPr lang="en-US" sz="2200" dirty="0"/>
              <a:t> de la </a:t>
            </a:r>
            <a:r>
              <a:rPr lang="en-US" sz="2200" dirty="0" err="1"/>
              <a:t>vivienda</a:t>
            </a:r>
            <a:r>
              <a:rPr lang="en-US" sz="2200" dirty="0"/>
              <a:t> + </a:t>
            </a:r>
            <a:r>
              <a:rPr lang="en-US" sz="2200" dirty="0" err="1"/>
              <a:t>propiedad</a:t>
            </a:r>
            <a:r>
              <a:rPr lang="en-US" sz="2200" dirty="0"/>
              <a:t> de </a:t>
            </a:r>
            <a:r>
              <a:rPr lang="en-US" sz="2200" dirty="0" err="1"/>
              <a:t>ciertos</a:t>
            </a:r>
            <a:r>
              <a:rPr lang="en-US" sz="2200" dirty="0"/>
              <a:t> </a:t>
            </a:r>
            <a:r>
              <a:rPr lang="en-US" sz="2200" dirty="0" err="1"/>
              <a:t>bienes</a:t>
            </a:r>
            <a:r>
              <a:rPr lang="en-US" sz="2200" dirty="0"/>
              <a:t> durables (</a:t>
            </a:r>
            <a:r>
              <a:rPr lang="en-US" sz="2200" dirty="0" err="1"/>
              <a:t>computadora</a:t>
            </a:r>
            <a:r>
              <a:rPr lang="en-US" sz="2200" dirty="0"/>
              <a:t>, </a:t>
            </a:r>
            <a:r>
              <a:rPr lang="en-US" sz="2200" dirty="0" err="1"/>
              <a:t>refrigeradora</a:t>
            </a:r>
            <a:r>
              <a:rPr lang="en-US" sz="2200" dirty="0"/>
              <a:t>, </a:t>
            </a:r>
            <a:r>
              <a:rPr lang="en-US" sz="2200" dirty="0" err="1"/>
              <a:t>teléfono</a:t>
            </a:r>
            <a:r>
              <a:rPr lang="en-US" sz="2200" dirty="0"/>
              <a:t>)</a:t>
            </a:r>
          </a:p>
          <a:p>
            <a:r>
              <a:rPr lang="en-US" sz="2200" dirty="0" err="1"/>
              <a:t>Regresiones</a:t>
            </a:r>
            <a:r>
              <a:rPr lang="en-US" sz="2200" dirty="0"/>
              <a:t> </a:t>
            </a:r>
            <a:r>
              <a:rPr lang="en-US" sz="2200" dirty="0" err="1"/>
              <a:t>logísticas</a:t>
            </a:r>
            <a:r>
              <a:rPr lang="en-US" sz="2200" dirty="0"/>
              <a:t>: </a:t>
            </a:r>
            <a:r>
              <a:rPr lang="en-US" sz="2200" dirty="0" err="1"/>
              <a:t>probabilidad</a:t>
            </a:r>
            <a:r>
              <a:rPr lang="en-US" sz="2200" dirty="0"/>
              <a:t> de </a:t>
            </a:r>
            <a:r>
              <a:rPr lang="en-US" sz="2200" dirty="0" err="1"/>
              <a:t>condiciones</a:t>
            </a:r>
            <a:r>
              <a:rPr lang="en-US" sz="2200" dirty="0"/>
              <a:t> </a:t>
            </a:r>
            <a:r>
              <a:rPr lang="en-US" sz="2200" dirty="0" err="1"/>
              <a:t>pobres</a:t>
            </a:r>
            <a:r>
              <a:rPr lang="en-US" sz="2200" dirty="0"/>
              <a:t> (</a:t>
            </a:r>
            <a:r>
              <a:rPr lang="en-US" sz="2200" dirty="0" err="1"/>
              <a:t>coeficiente</a:t>
            </a:r>
            <a:r>
              <a:rPr lang="en-US" sz="2200" dirty="0"/>
              <a:t> de 1+)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A3158B1-216C-1A47-9E16-93387EDE0D34}"/>
              </a:ext>
            </a:extLst>
          </p:cNvPr>
          <p:cNvSpPr/>
          <p:nvPr/>
        </p:nvSpPr>
        <p:spPr>
          <a:xfrm>
            <a:off x="1592319" y="2574916"/>
            <a:ext cx="7551681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err="1"/>
              <a:t>Resultados</a:t>
            </a:r>
            <a:r>
              <a:rPr lang="en-US" sz="2400" b="1" dirty="0"/>
              <a:t>:</a:t>
            </a:r>
          </a:p>
          <a:p>
            <a:r>
              <a:rPr lang="en-US" sz="2400" dirty="0"/>
              <a:t>M1 – </a:t>
            </a:r>
            <a:r>
              <a:rPr lang="en-US" sz="2400" dirty="0" err="1"/>
              <a:t>tomando</a:t>
            </a:r>
            <a:r>
              <a:rPr lang="en-US" sz="2400" dirty="0"/>
              <a:t> </a:t>
            </a:r>
            <a:r>
              <a:rPr lang="en-US" sz="2400" dirty="0" err="1"/>
              <a:t>en</a:t>
            </a:r>
            <a:r>
              <a:rPr lang="en-US" sz="2400" dirty="0"/>
              <a:t> </a:t>
            </a:r>
            <a:r>
              <a:rPr lang="en-US" sz="2400" dirty="0" err="1"/>
              <a:t>cuenta</a:t>
            </a:r>
            <a:r>
              <a:rPr lang="en-US" sz="2400" dirty="0"/>
              <a:t> </a:t>
            </a:r>
            <a:r>
              <a:rPr lang="en-US" sz="2400" dirty="0" err="1"/>
              <a:t>solamente</a:t>
            </a:r>
            <a:r>
              <a:rPr lang="en-US" sz="2400" dirty="0"/>
              <a:t> el </a:t>
            </a:r>
            <a:r>
              <a:rPr lang="en-US" sz="2400" dirty="0" err="1"/>
              <a:t>sexo</a:t>
            </a:r>
            <a:r>
              <a:rPr lang="en-US" sz="2400" dirty="0"/>
              <a:t> del jefe/a (y </a:t>
            </a:r>
            <a:r>
              <a:rPr lang="en-US" sz="2400" dirty="0" err="1"/>
              <a:t>edad</a:t>
            </a:r>
            <a:r>
              <a:rPr lang="en-US" sz="2400" dirty="0"/>
              <a:t> y </a:t>
            </a:r>
            <a:r>
              <a:rPr lang="en-US" sz="2400" dirty="0" err="1"/>
              <a:t>escolaridad</a:t>
            </a:r>
            <a:r>
              <a:rPr lang="en-US" sz="2400" dirty="0"/>
              <a:t>), </a:t>
            </a:r>
            <a:r>
              <a:rPr lang="en-US" sz="2400" dirty="0" err="1"/>
              <a:t>resultados</a:t>
            </a:r>
            <a:r>
              <a:rPr lang="en-US" sz="2400" dirty="0"/>
              <a:t> </a:t>
            </a:r>
            <a:r>
              <a:rPr lang="en-US" sz="2400" dirty="0" err="1"/>
              <a:t>significativos</a:t>
            </a:r>
            <a:r>
              <a:rPr lang="en-US" sz="2400" dirty="0"/>
              <a:t> para 10 de 14 </a:t>
            </a:r>
            <a:r>
              <a:rPr lang="en-US" sz="2400" dirty="0" err="1"/>
              <a:t>países</a:t>
            </a:r>
            <a:endParaRPr lang="en-US" sz="2400" dirty="0"/>
          </a:p>
          <a:p>
            <a:r>
              <a:rPr lang="en-US" sz="2400" dirty="0"/>
              <a:t>8 - </a:t>
            </a:r>
            <a:r>
              <a:rPr lang="en-US" sz="2400" dirty="0" err="1"/>
              <a:t>hogares</a:t>
            </a:r>
            <a:r>
              <a:rPr lang="en-US" sz="2400" dirty="0"/>
              <a:t> con </a:t>
            </a:r>
            <a:r>
              <a:rPr lang="en-US" sz="2400" dirty="0" err="1"/>
              <a:t>mujeres</a:t>
            </a:r>
            <a:r>
              <a:rPr lang="en-US" sz="2400" dirty="0"/>
              <a:t> </a:t>
            </a:r>
            <a:r>
              <a:rPr lang="en-US" sz="2400" dirty="0" err="1"/>
              <a:t>jefas</a:t>
            </a:r>
            <a:r>
              <a:rPr lang="en-US" sz="2400" dirty="0"/>
              <a:t> </a:t>
            </a:r>
            <a:r>
              <a:rPr lang="en-US" sz="2400" dirty="0" err="1"/>
              <a:t>en</a:t>
            </a:r>
            <a:r>
              <a:rPr lang="en-US" sz="2400" dirty="0"/>
              <a:t> </a:t>
            </a:r>
            <a:r>
              <a:rPr lang="en-US" sz="2400" dirty="0" err="1"/>
              <a:t>peores</a:t>
            </a:r>
            <a:r>
              <a:rPr lang="en-US" sz="2400" dirty="0"/>
              <a:t> </a:t>
            </a:r>
            <a:r>
              <a:rPr lang="en-US" sz="2400" dirty="0" err="1"/>
              <a:t>condiciones</a:t>
            </a:r>
            <a:endParaRPr lang="en-US" sz="2400" dirty="0"/>
          </a:p>
          <a:p>
            <a:r>
              <a:rPr lang="en-US" sz="2400" dirty="0"/>
              <a:t>2 – </a:t>
            </a:r>
            <a:r>
              <a:rPr lang="en-US" sz="2400" dirty="0" err="1"/>
              <a:t>hogares</a:t>
            </a:r>
            <a:r>
              <a:rPr lang="en-US" sz="2400" dirty="0"/>
              <a:t> con </a:t>
            </a:r>
            <a:r>
              <a:rPr lang="en-US" sz="2400" dirty="0" err="1"/>
              <a:t>mujeres</a:t>
            </a:r>
            <a:r>
              <a:rPr lang="en-US" sz="2400" dirty="0"/>
              <a:t> </a:t>
            </a:r>
            <a:r>
              <a:rPr lang="en-US" sz="2400" dirty="0" err="1"/>
              <a:t>jefas</a:t>
            </a:r>
            <a:r>
              <a:rPr lang="en-US" sz="2400" dirty="0"/>
              <a:t> </a:t>
            </a:r>
            <a:r>
              <a:rPr lang="en-US" sz="2400" dirty="0" err="1"/>
              <a:t>en</a:t>
            </a:r>
            <a:r>
              <a:rPr lang="en-US" sz="2400" dirty="0"/>
              <a:t> </a:t>
            </a:r>
            <a:r>
              <a:rPr lang="en-US" sz="2400" dirty="0" err="1"/>
              <a:t>mejores</a:t>
            </a:r>
            <a:r>
              <a:rPr lang="en-US" sz="2400" dirty="0"/>
              <a:t> </a:t>
            </a:r>
            <a:r>
              <a:rPr lang="en-US" sz="2400" dirty="0" err="1"/>
              <a:t>condiciones</a:t>
            </a:r>
            <a:r>
              <a:rPr lang="en-US" sz="2400" dirty="0"/>
              <a:t> (El Salvador y Perú)</a:t>
            </a:r>
          </a:p>
          <a:p>
            <a:r>
              <a:rPr lang="en-US" sz="2400" dirty="0"/>
              <a:t>4 – </a:t>
            </a:r>
            <a:r>
              <a:rPr lang="en-US" sz="2400" dirty="0" err="1"/>
              <a:t>diferencias</a:t>
            </a:r>
            <a:r>
              <a:rPr lang="en-US" sz="2400" dirty="0"/>
              <a:t> no son </a:t>
            </a:r>
            <a:r>
              <a:rPr lang="en-US" sz="2400" dirty="0" err="1"/>
              <a:t>significativas</a:t>
            </a:r>
            <a:r>
              <a:rPr lang="en-US" sz="2400" dirty="0"/>
              <a:t> (Ecuador, México, Nicaragua y Paraguay)</a:t>
            </a:r>
          </a:p>
        </p:txBody>
      </p:sp>
    </p:spTree>
    <p:extLst>
      <p:ext uri="{BB962C8B-B14F-4D97-AF65-F5344CB8AC3E}">
        <p14:creationId xmlns:p14="http://schemas.microsoft.com/office/powerpoint/2010/main" val="320483393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D21EC348-D9C3-9F43-B25D-16A1FEC00A41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82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/>
              <a:t>M2 – </a:t>
            </a:r>
            <a:r>
              <a:rPr lang="en-US" sz="3200" dirty="0" err="1"/>
              <a:t>incluye</a:t>
            </a:r>
            <a:r>
              <a:rPr lang="en-US" sz="3200" dirty="0"/>
              <a:t> </a:t>
            </a:r>
            <a:r>
              <a:rPr lang="en-US" sz="3200" dirty="0" err="1"/>
              <a:t>controles</a:t>
            </a:r>
            <a:r>
              <a:rPr lang="en-US" sz="3200" dirty="0"/>
              <a:t> para </a:t>
            </a:r>
            <a:r>
              <a:rPr lang="en-US" sz="3200" dirty="0" err="1"/>
              <a:t>estado</a:t>
            </a:r>
            <a:r>
              <a:rPr lang="en-US" sz="3200" dirty="0"/>
              <a:t> civil, </a:t>
            </a:r>
            <a:r>
              <a:rPr lang="en-US" sz="3200" dirty="0" err="1"/>
              <a:t>presencia</a:t>
            </a:r>
            <a:r>
              <a:rPr lang="en-US" sz="3200" dirty="0"/>
              <a:t> de </a:t>
            </a:r>
            <a:r>
              <a:rPr lang="en-US" sz="3200" dirty="0" err="1"/>
              <a:t>niňos</a:t>
            </a:r>
            <a:r>
              <a:rPr lang="en-US" sz="3200" dirty="0"/>
              <a:t>, </a:t>
            </a:r>
            <a:r>
              <a:rPr lang="en-US" sz="3200" dirty="0" err="1"/>
              <a:t>lugar</a:t>
            </a:r>
            <a:r>
              <a:rPr lang="en-US" sz="3200" dirty="0"/>
              <a:t>, </a:t>
            </a:r>
            <a:r>
              <a:rPr lang="en-US" sz="3200" dirty="0" err="1"/>
              <a:t>propiedad</a:t>
            </a:r>
            <a:r>
              <a:rPr lang="en-US" sz="3200" dirty="0"/>
              <a:t> de la </a:t>
            </a:r>
            <a:r>
              <a:rPr lang="en-US" sz="3200" dirty="0" err="1"/>
              <a:t>vivienda</a:t>
            </a:r>
            <a:r>
              <a:rPr lang="en-US" sz="3200" dirty="0"/>
              <a:t> (</a:t>
            </a:r>
            <a:r>
              <a:rPr lang="en-US" sz="3200" dirty="0" err="1"/>
              <a:t>además</a:t>
            </a:r>
            <a:r>
              <a:rPr lang="en-US" sz="3200" dirty="0"/>
              <a:t> de </a:t>
            </a:r>
            <a:r>
              <a:rPr lang="en-US" sz="3200" dirty="0" err="1"/>
              <a:t>sexo</a:t>
            </a:r>
            <a:r>
              <a:rPr lang="en-US" sz="3200" dirty="0"/>
              <a:t>, </a:t>
            </a:r>
            <a:r>
              <a:rPr lang="en-US" sz="3200" dirty="0" err="1"/>
              <a:t>edad</a:t>
            </a:r>
            <a:r>
              <a:rPr lang="en-US" sz="3200" dirty="0"/>
              <a:t> y </a:t>
            </a:r>
            <a:r>
              <a:rPr lang="en-US" sz="3200" dirty="0" err="1"/>
              <a:t>escolaridad</a:t>
            </a:r>
            <a:r>
              <a:rPr lang="en-US" sz="3200" dirty="0"/>
              <a:t>)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B9159ED2-9C03-0744-99C9-0615EBC33D51}"/>
              </a:ext>
            </a:extLst>
          </p:cNvPr>
          <p:cNvSpPr txBox="1">
            <a:spLocks/>
          </p:cNvSpPr>
          <p:nvPr/>
        </p:nvSpPr>
        <p:spPr>
          <a:xfrm>
            <a:off x="1198179" y="1679028"/>
            <a:ext cx="8229600" cy="4525963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/>
              <a:t>Resultados</a:t>
            </a:r>
            <a:r>
              <a:rPr lang="en-US" dirty="0"/>
              <a:t> </a:t>
            </a:r>
            <a:r>
              <a:rPr lang="en-US" dirty="0" err="1"/>
              <a:t>cambian</a:t>
            </a:r>
            <a:r>
              <a:rPr lang="en-US" dirty="0"/>
              <a:t>: </a:t>
            </a:r>
          </a:p>
          <a:p>
            <a:pPr lvl="1"/>
            <a:r>
              <a:rPr lang="en-US" dirty="0"/>
              <a:t>9 </a:t>
            </a:r>
            <a:r>
              <a:rPr lang="en-US" dirty="0" err="1"/>
              <a:t>países</a:t>
            </a:r>
            <a:r>
              <a:rPr lang="en-US" dirty="0"/>
              <a:t> (</a:t>
            </a:r>
            <a:r>
              <a:rPr lang="en-US" dirty="0" err="1"/>
              <a:t>incluyendo</a:t>
            </a:r>
            <a:r>
              <a:rPr lang="en-US" dirty="0"/>
              <a:t> Ecuador), </a:t>
            </a:r>
            <a:r>
              <a:rPr lang="en-US" dirty="0" err="1"/>
              <a:t>hogares</a:t>
            </a:r>
            <a:r>
              <a:rPr lang="en-US" dirty="0"/>
              <a:t> con </a:t>
            </a:r>
            <a:r>
              <a:rPr lang="en-US" dirty="0" err="1"/>
              <a:t>jefatura</a:t>
            </a:r>
            <a:r>
              <a:rPr lang="en-US" dirty="0"/>
              <a:t> </a:t>
            </a:r>
            <a:r>
              <a:rPr lang="en-US" dirty="0" err="1"/>
              <a:t>femenina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mejores</a:t>
            </a:r>
            <a:r>
              <a:rPr lang="en-US" dirty="0"/>
              <a:t> </a:t>
            </a:r>
            <a:r>
              <a:rPr lang="en-US" dirty="0" err="1"/>
              <a:t>condiciones</a:t>
            </a:r>
            <a:endParaRPr lang="en-US" dirty="0"/>
          </a:p>
          <a:p>
            <a:pPr lvl="1"/>
            <a:r>
              <a:rPr lang="en-US" dirty="0"/>
              <a:t>1 </a:t>
            </a:r>
            <a:r>
              <a:rPr lang="en-US" dirty="0" err="1"/>
              <a:t>país</a:t>
            </a:r>
            <a:r>
              <a:rPr lang="en-US" dirty="0"/>
              <a:t> (</a:t>
            </a:r>
            <a:r>
              <a:rPr lang="en-US" dirty="0" err="1"/>
              <a:t>Brasil</a:t>
            </a:r>
            <a:r>
              <a:rPr lang="en-US" dirty="0"/>
              <a:t>), los de </a:t>
            </a:r>
            <a:r>
              <a:rPr lang="en-US" dirty="0" err="1"/>
              <a:t>jefatura</a:t>
            </a:r>
            <a:r>
              <a:rPr lang="en-US" dirty="0"/>
              <a:t> </a:t>
            </a:r>
            <a:r>
              <a:rPr lang="en-US" dirty="0" err="1"/>
              <a:t>femenina</a:t>
            </a:r>
            <a:r>
              <a:rPr lang="en-US" dirty="0"/>
              <a:t> </a:t>
            </a:r>
            <a:r>
              <a:rPr lang="en-US" dirty="0" err="1"/>
              <a:t>siguen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peores</a:t>
            </a:r>
            <a:r>
              <a:rPr lang="en-US" dirty="0"/>
              <a:t> </a:t>
            </a:r>
            <a:r>
              <a:rPr lang="en-US" dirty="0" err="1"/>
              <a:t>condiciones</a:t>
            </a:r>
            <a:r>
              <a:rPr lang="en-US" dirty="0"/>
              <a:t> que los de </a:t>
            </a:r>
            <a:r>
              <a:rPr lang="en-US" dirty="0" err="1"/>
              <a:t>jefatura</a:t>
            </a:r>
            <a:r>
              <a:rPr lang="en-US" dirty="0"/>
              <a:t> </a:t>
            </a:r>
            <a:r>
              <a:rPr lang="en-US" dirty="0" err="1"/>
              <a:t>masculina</a:t>
            </a:r>
            <a:endParaRPr lang="en-US" dirty="0"/>
          </a:p>
          <a:p>
            <a:pPr lvl="1"/>
            <a:r>
              <a:rPr lang="en-US" dirty="0"/>
              <a:t>4 </a:t>
            </a:r>
            <a:r>
              <a:rPr lang="en-US" dirty="0" err="1"/>
              <a:t>países</a:t>
            </a:r>
            <a:r>
              <a:rPr lang="en-US" dirty="0"/>
              <a:t> </a:t>
            </a:r>
            <a:r>
              <a:rPr lang="en-US" dirty="0" err="1"/>
              <a:t>resultados</a:t>
            </a:r>
            <a:r>
              <a:rPr lang="en-US" dirty="0"/>
              <a:t> no son </a:t>
            </a:r>
            <a:r>
              <a:rPr lang="en-US" dirty="0" err="1"/>
              <a:t>estadísticamente</a:t>
            </a:r>
            <a:r>
              <a:rPr lang="en-US" dirty="0"/>
              <a:t> </a:t>
            </a:r>
            <a:r>
              <a:rPr lang="en-US" dirty="0" err="1"/>
              <a:t>significativos</a:t>
            </a:r>
            <a:r>
              <a:rPr lang="en-US" dirty="0"/>
              <a:t> (no hay </a:t>
            </a:r>
            <a:r>
              <a:rPr lang="en-US" dirty="0" err="1"/>
              <a:t>diferencias</a:t>
            </a:r>
            <a:r>
              <a:rPr lang="en-US" dirty="0"/>
              <a:t> de </a:t>
            </a:r>
            <a:r>
              <a:rPr lang="en-US" dirty="0" err="1"/>
              <a:t>género</a:t>
            </a:r>
            <a:r>
              <a:rPr lang="en-US" dirty="0"/>
              <a:t>)</a:t>
            </a:r>
          </a:p>
          <a:p>
            <a:r>
              <a:rPr lang="en-US" dirty="0"/>
              <a:t>Tipo de </a:t>
            </a:r>
            <a:r>
              <a:rPr lang="en-US" dirty="0" err="1"/>
              <a:t>hogar</a:t>
            </a:r>
            <a:r>
              <a:rPr lang="en-US" dirty="0"/>
              <a:t>/</a:t>
            </a:r>
            <a:r>
              <a:rPr lang="en-US" dirty="0" err="1"/>
              <a:t>estado</a:t>
            </a:r>
            <a:r>
              <a:rPr lang="en-US" dirty="0"/>
              <a:t> civil y </a:t>
            </a:r>
            <a:r>
              <a:rPr lang="en-US" dirty="0" err="1"/>
              <a:t>presencia</a:t>
            </a:r>
            <a:r>
              <a:rPr lang="en-US" dirty="0"/>
              <a:t> de </a:t>
            </a:r>
            <a:r>
              <a:rPr lang="en-US" dirty="0" err="1"/>
              <a:t>niňos</a:t>
            </a:r>
            <a:r>
              <a:rPr lang="en-US" dirty="0"/>
              <a:t> </a:t>
            </a:r>
            <a:r>
              <a:rPr lang="en-US" dirty="0" err="1"/>
              <a:t>explica</a:t>
            </a:r>
            <a:r>
              <a:rPr lang="en-US" dirty="0"/>
              <a:t> el </a:t>
            </a:r>
            <a:r>
              <a:rPr lang="en-US" dirty="0" err="1"/>
              <a:t>cambio</a:t>
            </a:r>
            <a:r>
              <a:rPr lang="en-US" dirty="0"/>
              <a:t> entre </a:t>
            </a:r>
            <a:r>
              <a:rPr lang="en-US" dirty="0" err="1"/>
              <a:t>regressiones</a:t>
            </a:r>
            <a:r>
              <a:rPr lang="en-US" dirty="0"/>
              <a:t> M 1 y M2</a:t>
            </a:r>
          </a:p>
          <a:p>
            <a:pPr lvl="1"/>
            <a:r>
              <a:rPr lang="en-US" dirty="0" err="1"/>
              <a:t>Hogares</a:t>
            </a:r>
            <a:r>
              <a:rPr lang="en-US" dirty="0"/>
              <a:t> de </a:t>
            </a:r>
            <a:r>
              <a:rPr lang="en-US" dirty="0" err="1"/>
              <a:t>casados</a:t>
            </a:r>
            <a:r>
              <a:rPr lang="en-US" dirty="0"/>
              <a:t> con </a:t>
            </a:r>
            <a:r>
              <a:rPr lang="en-US" dirty="0" err="1"/>
              <a:t>conyugue</a:t>
            </a:r>
            <a:r>
              <a:rPr lang="en-US" dirty="0"/>
              <a:t> </a:t>
            </a:r>
            <a:r>
              <a:rPr lang="en-US" dirty="0" err="1"/>
              <a:t>presente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la </a:t>
            </a:r>
            <a:r>
              <a:rPr lang="en-US" dirty="0" err="1"/>
              <a:t>mejor</a:t>
            </a:r>
            <a:r>
              <a:rPr lang="en-US" dirty="0"/>
              <a:t> </a:t>
            </a:r>
            <a:r>
              <a:rPr lang="en-US" dirty="0" err="1"/>
              <a:t>situación</a:t>
            </a:r>
            <a:endParaRPr lang="en-US" dirty="0"/>
          </a:p>
          <a:p>
            <a:pPr lvl="1"/>
            <a:endParaRPr lang="en-US" dirty="0"/>
          </a:p>
          <a:p>
            <a:pPr marL="457200" lvl="1" indent="0">
              <a:buFont typeface="Arial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8908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40772D-7489-7E4E-BBCC-41DCC05B0BF4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Temas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4F307A-DD67-6C40-B1E2-217B8B5D7727}"/>
              </a:ext>
            </a:extLst>
          </p:cNvPr>
          <p:cNvSpPr txBox="1">
            <a:spLocks/>
          </p:cNvSpPr>
          <p:nvPr/>
        </p:nvSpPr>
        <p:spPr>
          <a:xfrm>
            <a:off x="1781502" y="1600200"/>
            <a:ext cx="6905297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Arial"/>
              <a:buAutoNum type="arabicPeriod"/>
            </a:pPr>
            <a:r>
              <a:rPr lang="en-US" dirty="0" err="1"/>
              <a:t>Tipos</a:t>
            </a:r>
            <a:r>
              <a:rPr lang="en-US" dirty="0"/>
              <a:t> de </a:t>
            </a:r>
            <a:r>
              <a:rPr lang="en-US" dirty="0" err="1"/>
              <a:t>pobreza</a:t>
            </a:r>
            <a:endParaRPr lang="en-US" dirty="0"/>
          </a:p>
          <a:p>
            <a:pPr marL="514350" indent="-514350">
              <a:buFont typeface="Arial"/>
              <a:buAutoNum type="arabicPeriod"/>
            </a:pPr>
            <a:r>
              <a:rPr lang="en-US" dirty="0"/>
              <a:t>¿</a:t>
            </a:r>
            <a:r>
              <a:rPr lang="en-US" dirty="0" err="1"/>
              <a:t>Feminización</a:t>
            </a:r>
            <a:r>
              <a:rPr lang="en-US" dirty="0"/>
              <a:t> de la </a:t>
            </a:r>
            <a:r>
              <a:rPr lang="en-US" dirty="0" err="1"/>
              <a:t>pobreza</a:t>
            </a:r>
            <a:r>
              <a:rPr lang="en-US" dirty="0"/>
              <a:t>?</a:t>
            </a:r>
          </a:p>
          <a:p>
            <a:pPr marL="0" indent="0">
              <a:buFont typeface="Arial"/>
              <a:buNone/>
            </a:pPr>
            <a:r>
              <a:rPr lang="en-US" dirty="0"/>
              <a:t>3.  ¿Son los </a:t>
            </a:r>
            <a:r>
              <a:rPr lang="en-US" dirty="0" err="1"/>
              <a:t>hogares</a:t>
            </a:r>
            <a:r>
              <a:rPr lang="en-US" dirty="0"/>
              <a:t> de </a:t>
            </a:r>
            <a:r>
              <a:rPr lang="en-US" dirty="0" err="1"/>
              <a:t>jefatura</a:t>
            </a:r>
            <a:r>
              <a:rPr lang="en-US" dirty="0"/>
              <a:t> </a:t>
            </a:r>
            <a:r>
              <a:rPr lang="en-US" dirty="0" err="1"/>
              <a:t>femenina</a:t>
            </a:r>
            <a:r>
              <a:rPr lang="en-US" dirty="0"/>
              <a:t> </a:t>
            </a:r>
            <a:r>
              <a:rPr lang="en-US" dirty="0" err="1"/>
              <a:t>siempre</a:t>
            </a:r>
            <a:r>
              <a:rPr lang="en-US" dirty="0"/>
              <a:t> los </a:t>
            </a:r>
            <a:r>
              <a:rPr lang="en-US" dirty="0" err="1"/>
              <a:t>más</a:t>
            </a:r>
            <a:r>
              <a:rPr lang="en-US" dirty="0"/>
              <a:t> </a:t>
            </a:r>
            <a:r>
              <a:rPr lang="en-US" dirty="0" err="1"/>
              <a:t>pobres</a:t>
            </a:r>
            <a:r>
              <a:rPr lang="en-US" dirty="0"/>
              <a:t>?</a:t>
            </a:r>
          </a:p>
          <a:p>
            <a:pPr marL="0" indent="0">
              <a:buFont typeface="Arial"/>
              <a:buNone/>
            </a:pPr>
            <a:r>
              <a:rPr lang="en-US" dirty="0"/>
              <a:t>4.  </a:t>
            </a:r>
            <a:r>
              <a:rPr lang="en-US" dirty="0" err="1"/>
              <a:t>Retos</a:t>
            </a:r>
            <a:r>
              <a:rPr lang="en-US" dirty="0"/>
              <a:t> para la </a:t>
            </a:r>
            <a:r>
              <a:rPr lang="en-US" dirty="0" err="1"/>
              <a:t>investigación</a:t>
            </a:r>
            <a:endParaRPr lang="en-US" dirty="0"/>
          </a:p>
          <a:p>
            <a:pPr marL="514350" indent="-514350">
              <a:buFont typeface="Arial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728678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EC26D4AE-BE6B-D24A-BE11-37F005002D3F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M 3 – </a:t>
            </a:r>
            <a:r>
              <a:rPr lang="en-US" dirty="0" err="1"/>
              <a:t>incluye</a:t>
            </a:r>
            <a:r>
              <a:rPr lang="en-US" dirty="0"/>
              <a:t> </a:t>
            </a:r>
            <a:r>
              <a:rPr lang="en-US" dirty="0" err="1"/>
              <a:t>interacción</a:t>
            </a:r>
            <a:r>
              <a:rPr lang="en-US" dirty="0"/>
              <a:t> entre </a:t>
            </a:r>
            <a:r>
              <a:rPr lang="en-US" dirty="0" err="1"/>
              <a:t>sexo</a:t>
            </a:r>
            <a:r>
              <a:rPr lang="en-US" dirty="0"/>
              <a:t> y </a:t>
            </a:r>
            <a:r>
              <a:rPr lang="en-US" dirty="0" err="1"/>
              <a:t>estado</a:t>
            </a:r>
            <a:r>
              <a:rPr lang="en-US" dirty="0"/>
              <a:t> civil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D902150A-E5BD-6E4C-9D5F-226BC906F9F8}"/>
              </a:ext>
            </a:extLst>
          </p:cNvPr>
          <p:cNvSpPr txBox="1">
            <a:spLocks/>
          </p:cNvSpPr>
          <p:nvPr/>
        </p:nvSpPr>
        <p:spPr>
          <a:xfrm>
            <a:off x="457199" y="1600201"/>
            <a:ext cx="8576441" cy="3618186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Estado civil </a:t>
            </a:r>
            <a:r>
              <a:rPr lang="en-US" dirty="0" err="1"/>
              <a:t>juega</a:t>
            </a:r>
            <a:r>
              <a:rPr lang="en-US" dirty="0"/>
              <a:t> un </a:t>
            </a:r>
            <a:r>
              <a:rPr lang="en-US" dirty="0" err="1"/>
              <a:t>rol</a:t>
            </a:r>
            <a:r>
              <a:rPr lang="en-US" dirty="0"/>
              <a:t> </a:t>
            </a:r>
            <a:r>
              <a:rPr lang="en-US" dirty="0" err="1"/>
              <a:t>diferente</a:t>
            </a:r>
            <a:r>
              <a:rPr lang="en-US" dirty="0"/>
              <a:t> para hombres y </a:t>
            </a:r>
            <a:r>
              <a:rPr lang="en-US" dirty="0" err="1"/>
              <a:t>mujeres</a:t>
            </a:r>
            <a:endParaRPr lang="en-US" dirty="0"/>
          </a:p>
          <a:p>
            <a:r>
              <a:rPr lang="en-US" dirty="0" err="1"/>
              <a:t>Generalmente</a:t>
            </a:r>
            <a:r>
              <a:rPr lang="en-US" dirty="0"/>
              <a:t> los </a:t>
            </a:r>
            <a:r>
              <a:rPr lang="en-US" dirty="0" err="1"/>
              <a:t>hogares</a:t>
            </a:r>
            <a:r>
              <a:rPr lang="en-US" dirty="0"/>
              <a:t> de </a:t>
            </a:r>
            <a:r>
              <a:rPr lang="en-US" dirty="0" err="1"/>
              <a:t>mujeres</a:t>
            </a:r>
            <a:r>
              <a:rPr lang="en-US" dirty="0"/>
              <a:t> </a:t>
            </a:r>
            <a:r>
              <a:rPr lang="en-US" dirty="0" err="1"/>
              <a:t>jefas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estados</a:t>
            </a:r>
            <a:r>
              <a:rPr lang="en-US" dirty="0"/>
              <a:t> no-</a:t>
            </a:r>
            <a:r>
              <a:rPr lang="en-US" dirty="0" err="1"/>
              <a:t>tradicionales</a:t>
            </a:r>
            <a:r>
              <a:rPr lang="en-US" dirty="0"/>
              <a:t> </a:t>
            </a:r>
            <a:r>
              <a:rPr lang="en-US" dirty="0" err="1"/>
              <a:t>están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mejores</a:t>
            </a:r>
            <a:r>
              <a:rPr lang="en-US" dirty="0"/>
              <a:t> </a:t>
            </a:r>
            <a:r>
              <a:rPr lang="en-US" dirty="0" err="1"/>
              <a:t>condiciones</a:t>
            </a:r>
            <a:r>
              <a:rPr lang="en-US" dirty="0"/>
              <a:t> que los de los hombres </a:t>
            </a:r>
            <a:r>
              <a:rPr lang="en-US" dirty="0" err="1"/>
              <a:t>en</a:t>
            </a:r>
            <a:r>
              <a:rPr lang="en-US" dirty="0"/>
              <a:t> la </a:t>
            </a:r>
            <a:r>
              <a:rPr lang="en-US" dirty="0" err="1"/>
              <a:t>misma</a:t>
            </a:r>
            <a:r>
              <a:rPr lang="en-US" dirty="0"/>
              <a:t> </a:t>
            </a:r>
            <a:r>
              <a:rPr lang="en-US" dirty="0" err="1"/>
              <a:t>situación</a:t>
            </a:r>
            <a:endParaRPr lang="en-US" dirty="0"/>
          </a:p>
          <a:p>
            <a:pPr lvl="1"/>
            <a:r>
              <a:rPr lang="en-US" b="1" dirty="0"/>
              <a:t>12 de 14 </a:t>
            </a:r>
            <a:r>
              <a:rPr lang="en-US" b="1" dirty="0" err="1"/>
              <a:t>países</a:t>
            </a:r>
            <a:r>
              <a:rPr lang="en-US" dirty="0"/>
              <a:t>, </a:t>
            </a:r>
            <a:r>
              <a:rPr lang="en-US" dirty="0" err="1"/>
              <a:t>hogares</a:t>
            </a:r>
            <a:r>
              <a:rPr lang="en-US" dirty="0"/>
              <a:t> de </a:t>
            </a:r>
            <a:r>
              <a:rPr lang="en-US" dirty="0" err="1"/>
              <a:t>mujeres</a:t>
            </a:r>
            <a:r>
              <a:rPr lang="en-US" dirty="0"/>
              <a:t> </a:t>
            </a:r>
            <a:r>
              <a:rPr lang="en-US" dirty="0" err="1"/>
              <a:t>jefas</a:t>
            </a:r>
            <a:r>
              <a:rPr lang="en-US" dirty="0"/>
              <a:t> </a:t>
            </a:r>
            <a:r>
              <a:rPr lang="en-US" dirty="0" err="1"/>
              <a:t>divorciadas</a:t>
            </a:r>
            <a:r>
              <a:rPr lang="en-US" dirty="0"/>
              <a:t>/</a:t>
            </a:r>
            <a:r>
              <a:rPr lang="en-US" dirty="0" err="1"/>
              <a:t>separadas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mejores</a:t>
            </a:r>
            <a:r>
              <a:rPr lang="en-US" dirty="0"/>
              <a:t> </a:t>
            </a:r>
            <a:r>
              <a:rPr lang="en-US" dirty="0" err="1"/>
              <a:t>condiciones</a:t>
            </a:r>
            <a:endParaRPr lang="en-US" dirty="0"/>
          </a:p>
          <a:p>
            <a:pPr lvl="1"/>
            <a:r>
              <a:rPr lang="en-US" b="1" dirty="0"/>
              <a:t>5 de 6 </a:t>
            </a:r>
            <a:r>
              <a:rPr lang="en-US" b="1" dirty="0" err="1"/>
              <a:t>países</a:t>
            </a:r>
            <a:r>
              <a:rPr lang="en-US" dirty="0"/>
              <a:t>, </a:t>
            </a:r>
            <a:r>
              <a:rPr lang="en-US" dirty="0" err="1"/>
              <a:t>presencia</a:t>
            </a:r>
            <a:r>
              <a:rPr lang="en-US" dirty="0"/>
              <a:t> de </a:t>
            </a:r>
            <a:r>
              <a:rPr lang="en-US" dirty="0" err="1"/>
              <a:t>niňos</a:t>
            </a:r>
            <a:r>
              <a:rPr lang="en-US" dirty="0"/>
              <a:t> </a:t>
            </a:r>
            <a:r>
              <a:rPr lang="en-US" dirty="0" err="1"/>
              <a:t>asociado</a:t>
            </a:r>
            <a:r>
              <a:rPr lang="en-US" dirty="0"/>
              <a:t> con </a:t>
            </a:r>
            <a:r>
              <a:rPr lang="en-US" dirty="0" err="1"/>
              <a:t>peores</a:t>
            </a:r>
            <a:r>
              <a:rPr lang="en-US" dirty="0"/>
              <a:t> </a:t>
            </a:r>
            <a:r>
              <a:rPr lang="en-US" dirty="0" err="1"/>
              <a:t>condiciones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hogares</a:t>
            </a:r>
            <a:r>
              <a:rPr lang="en-US" dirty="0"/>
              <a:t> de </a:t>
            </a:r>
            <a:r>
              <a:rPr lang="en-US" dirty="0" err="1"/>
              <a:t>mujeres</a:t>
            </a:r>
            <a:r>
              <a:rPr lang="en-US" dirty="0"/>
              <a:t> </a:t>
            </a:r>
            <a:r>
              <a:rPr lang="en-US" dirty="0" err="1"/>
              <a:t>jefas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comparación</a:t>
            </a:r>
            <a:r>
              <a:rPr lang="en-US" dirty="0"/>
              <a:t> con hombres jefes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9CF20BE-DBB1-7D45-9B79-5A83B4C88882}"/>
              </a:ext>
            </a:extLst>
          </p:cNvPr>
          <p:cNvSpPr/>
          <p:nvPr/>
        </p:nvSpPr>
        <p:spPr>
          <a:xfrm>
            <a:off x="2601310" y="5218387"/>
            <a:ext cx="71260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err="1"/>
              <a:t>Conclusión</a:t>
            </a:r>
            <a:r>
              <a:rPr lang="en-US" b="1" dirty="0"/>
              <a:t>:  ¡no se </a:t>
            </a:r>
            <a:r>
              <a:rPr lang="en-US" b="1" dirty="0" err="1"/>
              <a:t>puede</a:t>
            </a:r>
            <a:r>
              <a:rPr lang="en-US" b="1" dirty="0"/>
              <a:t> </a:t>
            </a:r>
            <a:r>
              <a:rPr lang="en-US" b="1" dirty="0" err="1"/>
              <a:t>generalizar</a:t>
            </a:r>
            <a:r>
              <a:rPr lang="en-US" b="1" dirty="0"/>
              <a:t> </a:t>
            </a:r>
            <a:r>
              <a:rPr lang="en-US" b="1" dirty="0" err="1"/>
              <a:t>condiciones</a:t>
            </a:r>
            <a:r>
              <a:rPr lang="en-US" b="1" dirty="0"/>
              <a:t> de </a:t>
            </a:r>
            <a:r>
              <a:rPr lang="en-US" b="1" dirty="0" err="1"/>
              <a:t>hogares</a:t>
            </a:r>
            <a:r>
              <a:rPr lang="en-US" b="1" dirty="0"/>
              <a:t> con </a:t>
            </a:r>
            <a:r>
              <a:rPr lang="en-US" b="1" dirty="0" err="1"/>
              <a:t>jefatura</a:t>
            </a:r>
            <a:r>
              <a:rPr lang="en-US" b="1" dirty="0"/>
              <a:t> </a:t>
            </a:r>
            <a:r>
              <a:rPr lang="en-US" b="1" dirty="0" err="1"/>
              <a:t>femenina</a:t>
            </a:r>
            <a:r>
              <a:rPr lang="en-US" b="1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66638656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AA231E2C-1B98-844F-94CB-89920C9642DC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C"/>
              <a:t>Retos para la investigación</a:t>
            </a:r>
            <a:endParaRPr lang="es-EC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9BAB08F-6B90-7B44-9701-4DE2C175A6A4}"/>
              </a:ext>
            </a:extLst>
          </p:cNvPr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C" b="1" dirty="0"/>
              <a:t>Unidad de an</a:t>
            </a:r>
            <a:r>
              <a:rPr lang="es-EC" b="1" dirty="0">
                <a:latin typeface="Calibri" panose="020F0502020204030204" pitchFamily="34" charset="0"/>
                <a:cs typeface="Calibri" panose="020F0502020204030204" pitchFamily="34" charset="0"/>
              </a:rPr>
              <a:t>á</a:t>
            </a:r>
            <a:r>
              <a:rPr lang="es-EC" b="1" dirty="0"/>
              <a:t>lisis</a:t>
            </a:r>
            <a:r>
              <a:rPr lang="es-EC" dirty="0"/>
              <a:t>: si queremos conocer pobreza de las personas, necesitamos información a nivel individual, no del hogar</a:t>
            </a:r>
          </a:p>
          <a:p>
            <a:r>
              <a:rPr lang="es-EC" dirty="0"/>
              <a:t>Actualmente no sabemos que está pasando </a:t>
            </a:r>
            <a:r>
              <a:rPr lang="es-EC" b="1" dirty="0"/>
              <a:t>ADENTRO </a:t>
            </a:r>
            <a:r>
              <a:rPr lang="es-EC" dirty="0"/>
              <a:t>de los hogares en cuanto la distribución del ingreso o consumo	</a:t>
            </a:r>
          </a:p>
          <a:p>
            <a:pPr lvl="1"/>
            <a:r>
              <a:rPr lang="es-EC" dirty="0"/>
              <a:t>Se asume una distribución igualitaria = modelo de hogar unitario</a:t>
            </a:r>
          </a:p>
        </p:txBody>
      </p:sp>
    </p:spTree>
    <p:extLst>
      <p:ext uri="{BB962C8B-B14F-4D97-AF65-F5344CB8AC3E}">
        <p14:creationId xmlns:p14="http://schemas.microsoft.com/office/powerpoint/2010/main" val="912133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37CAA4-B0AC-7641-867E-76434BB66ABA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Problemas de medición: gastos o consumo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1C7C5A-2AC4-F84F-A134-D25E9FD1F22C}"/>
              </a:ext>
            </a:extLst>
          </p:cNvPr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Módulos de las encuestas tipo LSMS captan bien muchas categor</a:t>
            </a:r>
            <a:r>
              <a:rPr lang="en-US">
                <a:latin typeface="Calibri" panose="020F0502020204030204" pitchFamily="34" charset="0"/>
                <a:cs typeface="Calibri" panose="020F0502020204030204" pitchFamily="34" charset="0"/>
              </a:rPr>
              <a:t>í</a:t>
            </a:r>
            <a:r>
              <a:rPr lang="en-US"/>
              <a:t>as de consumo individual</a:t>
            </a:r>
          </a:p>
          <a:p>
            <a:pPr lvl="1"/>
            <a:r>
              <a:rPr lang="en-US"/>
              <a:t>educación, salud, ropa, entretenimiento</a:t>
            </a:r>
          </a:p>
          <a:p>
            <a:r>
              <a:rPr lang="en-US"/>
              <a:t>Problema</a:t>
            </a:r>
          </a:p>
          <a:p>
            <a:pPr lvl="1"/>
            <a:r>
              <a:rPr lang="en-US"/>
              <a:t>Consumo colectivo: alimentación, vivienda, servicios</a:t>
            </a:r>
          </a:p>
          <a:p>
            <a:pPr lvl="1"/>
            <a:r>
              <a:rPr lang="en-US"/>
              <a:t>Mucho m</a:t>
            </a:r>
            <a:r>
              <a:rPr lang="en-US">
                <a:latin typeface="Calibri" panose="020F0502020204030204" pitchFamily="34" charset="0"/>
                <a:cs typeface="Calibri" panose="020F0502020204030204" pitchFamily="34" charset="0"/>
              </a:rPr>
              <a:t>ás</a:t>
            </a:r>
            <a:r>
              <a:rPr lang="en-US"/>
              <a:t> facil asumir distribución igualitaria (per capita, tomando en cuenta edad) que medir precisamente el consumo individual real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844156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1E6E8A-0B16-564D-B830-C15CBF911F98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Problemas de medición: ingresos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4C5C38-6A8B-934D-A294-8E0B0CC07527}"/>
              </a:ext>
            </a:extLst>
          </p:cNvPr>
          <p:cNvSpPr txBox="1">
            <a:spLocks/>
          </p:cNvSpPr>
          <p:nvPr/>
        </p:nvSpPr>
        <p:spPr>
          <a:xfrm>
            <a:off x="914400" y="1467452"/>
            <a:ext cx="8229600" cy="511591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/>
              <a:t>Encuestas</a:t>
            </a:r>
            <a:r>
              <a:rPr lang="en-US" dirty="0"/>
              <a:t> </a:t>
            </a:r>
            <a:r>
              <a:rPr lang="en-US" dirty="0" err="1"/>
              <a:t>tipo</a:t>
            </a:r>
            <a:r>
              <a:rPr lang="en-US" dirty="0"/>
              <a:t> LSMS </a:t>
            </a:r>
            <a:r>
              <a:rPr lang="en-US" dirty="0" err="1"/>
              <a:t>captan</a:t>
            </a:r>
            <a:r>
              <a:rPr lang="en-US" dirty="0"/>
              <a:t> </a:t>
            </a:r>
            <a:r>
              <a:rPr lang="en-US" dirty="0" err="1"/>
              <a:t>varias</a:t>
            </a:r>
            <a:r>
              <a:rPr lang="en-US" dirty="0"/>
              <a:t> </a:t>
            </a:r>
            <a:r>
              <a:rPr lang="en-US" dirty="0" err="1"/>
              <a:t>fuentes</a:t>
            </a:r>
            <a:r>
              <a:rPr lang="en-US" dirty="0"/>
              <a:t> de </a:t>
            </a:r>
            <a:r>
              <a:rPr lang="en-US" dirty="0" err="1"/>
              <a:t>ingresos</a:t>
            </a:r>
            <a:r>
              <a:rPr lang="en-US" dirty="0"/>
              <a:t> </a:t>
            </a:r>
            <a:r>
              <a:rPr lang="en-US" dirty="0" err="1"/>
              <a:t>individuales</a:t>
            </a:r>
            <a:endParaRPr lang="en-US" dirty="0"/>
          </a:p>
          <a:p>
            <a:pPr lvl="1"/>
            <a:r>
              <a:rPr lang="en-US" dirty="0" err="1"/>
              <a:t>Salarios</a:t>
            </a:r>
            <a:r>
              <a:rPr lang="en-US" dirty="0"/>
              <a:t>, </a:t>
            </a:r>
            <a:r>
              <a:rPr lang="en-US" dirty="0" err="1"/>
              <a:t>ingresos</a:t>
            </a:r>
            <a:r>
              <a:rPr lang="en-US" dirty="0"/>
              <a:t> por </a:t>
            </a:r>
            <a:r>
              <a:rPr lang="en-US" dirty="0" err="1"/>
              <a:t>cuenta</a:t>
            </a:r>
            <a:r>
              <a:rPr lang="en-US" dirty="0"/>
              <a:t> </a:t>
            </a:r>
            <a:r>
              <a:rPr lang="en-US" dirty="0" err="1"/>
              <a:t>propia</a:t>
            </a:r>
            <a:r>
              <a:rPr lang="en-US" dirty="0"/>
              <a:t>, </a:t>
            </a:r>
            <a:r>
              <a:rPr lang="en-US" dirty="0" err="1"/>
              <a:t>pensiones</a:t>
            </a:r>
            <a:endParaRPr lang="en-US" dirty="0"/>
          </a:p>
          <a:p>
            <a:r>
              <a:rPr lang="en-US" b="1" dirty="0" err="1"/>
              <a:t>Problema</a:t>
            </a:r>
            <a:r>
              <a:rPr lang="en-US" b="1" dirty="0"/>
              <a:t>:  </a:t>
            </a:r>
            <a:r>
              <a:rPr lang="en-US" dirty="0" err="1"/>
              <a:t>cuando</a:t>
            </a:r>
            <a:r>
              <a:rPr lang="en-US" dirty="0"/>
              <a:t> la </a:t>
            </a:r>
            <a:r>
              <a:rPr lang="en-US" dirty="0" err="1"/>
              <a:t>familia</a:t>
            </a:r>
            <a:r>
              <a:rPr lang="en-US" dirty="0"/>
              <a:t> es la </a:t>
            </a:r>
            <a:r>
              <a:rPr lang="en-US" dirty="0" err="1"/>
              <a:t>unidad</a:t>
            </a:r>
            <a:r>
              <a:rPr lang="en-US" dirty="0"/>
              <a:t> de </a:t>
            </a:r>
            <a:r>
              <a:rPr lang="en-US" dirty="0" err="1"/>
              <a:t>producción</a:t>
            </a:r>
            <a:r>
              <a:rPr lang="en-US" dirty="0"/>
              <a:t>  (</a:t>
            </a:r>
            <a:r>
              <a:rPr lang="en-US" dirty="0" err="1"/>
              <a:t>negocios</a:t>
            </a:r>
            <a:r>
              <a:rPr lang="en-US" dirty="0"/>
              <a:t> </a:t>
            </a:r>
            <a:r>
              <a:rPr lang="en-US" dirty="0" err="1"/>
              <a:t>familiares</a:t>
            </a:r>
            <a:r>
              <a:rPr lang="en-US" dirty="0"/>
              <a:t>, </a:t>
            </a:r>
            <a:r>
              <a:rPr lang="en-US" dirty="0" err="1"/>
              <a:t>agricultura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¿</a:t>
            </a:r>
            <a:r>
              <a:rPr lang="en-US" dirty="0" err="1"/>
              <a:t>Cómo</a:t>
            </a:r>
            <a:r>
              <a:rPr lang="en-US" dirty="0"/>
              <a:t> </a:t>
            </a:r>
            <a:r>
              <a:rPr lang="en-US" dirty="0" err="1"/>
              <a:t>tratar</a:t>
            </a:r>
            <a:r>
              <a:rPr lang="en-US" dirty="0"/>
              <a:t> “</a:t>
            </a:r>
            <a:r>
              <a:rPr lang="en-US" dirty="0" err="1"/>
              <a:t>trabajador</a:t>
            </a:r>
            <a:r>
              <a:rPr lang="en-US" dirty="0"/>
              <a:t>/a familiar no </a:t>
            </a:r>
            <a:r>
              <a:rPr lang="en-US" dirty="0" err="1"/>
              <a:t>remunerado</a:t>
            </a:r>
            <a:r>
              <a:rPr lang="en-US" dirty="0"/>
              <a:t>”?</a:t>
            </a:r>
          </a:p>
        </p:txBody>
      </p:sp>
    </p:spTree>
    <p:extLst>
      <p:ext uri="{BB962C8B-B14F-4D97-AF65-F5344CB8AC3E}">
        <p14:creationId xmlns:p14="http://schemas.microsoft.com/office/powerpoint/2010/main" val="4583119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99705F-7248-DA49-BC32-B444D259CF79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Población sin ingresos propios, por sexo, 15 a</a:t>
            </a:r>
            <a:r>
              <a:rPr lang="en-US">
                <a:latin typeface="Calibri" panose="020F0502020204030204" pitchFamily="34" charset="0"/>
                <a:cs typeface="Calibri" panose="020F0502020204030204" pitchFamily="34" charset="0"/>
              </a:rPr>
              <a:t>ñ</a:t>
            </a:r>
            <a:r>
              <a:rPr lang="en-US"/>
              <a:t>os+, 2017</a:t>
            </a:r>
            <a:endParaRPr lang="en-US" dirty="0"/>
          </a:p>
        </p:txBody>
      </p:sp>
      <p:pic>
        <p:nvPicPr>
          <p:cNvPr id="3" name="Content Placeholder 4">
            <a:extLst>
              <a:ext uri="{FF2B5EF4-FFF2-40B4-BE49-F238E27FC236}">
                <a16:creationId xmlns:a16="http://schemas.microsoft.com/office/drawing/2014/main" id="{13EC6D55-4C5A-5242-BE01-F53CB4D219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259982"/>
            <a:ext cx="8912760" cy="4621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C156EFA-35E8-704C-AB2E-2F5841D637DB}"/>
              </a:ext>
            </a:extLst>
          </p:cNvPr>
          <p:cNvSpPr txBox="1"/>
          <p:nvPr/>
        </p:nvSpPr>
        <p:spPr>
          <a:xfrm>
            <a:off x="0" y="6429473"/>
            <a:ext cx="40035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Fuente:  CEPAL, </a:t>
            </a:r>
            <a:r>
              <a:rPr lang="en-US" sz="1400" dirty="0" err="1"/>
              <a:t>Observatorio</a:t>
            </a:r>
            <a:r>
              <a:rPr lang="en-US" sz="1400" dirty="0"/>
              <a:t> de </a:t>
            </a:r>
            <a:r>
              <a:rPr lang="en-US" sz="1400" dirty="0" err="1"/>
              <a:t>Igualdad</a:t>
            </a:r>
            <a:r>
              <a:rPr lang="en-US" sz="1400" dirty="0"/>
              <a:t> de G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é</a:t>
            </a:r>
            <a:r>
              <a:rPr lang="en-US" sz="1400" dirty="0"/>
              <a:t>nero</a:t>
            </a:r>
          </a:p>
        </p:txBody>
      </p:sp>
    </p:spTree>
    <p:extLst>
      <p:ext uri="{BB962C8B-B14F-4D97-AF65-F5344CB8AC3E}">
        <p14:creationId xmlns:p14="http://schemas.microsoft.com/office/powerpoint/2010/main" val="64273983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561E85-8CF6-804F-BFA6-FA7F10958584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Discusión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E65FDB-5918-3241-9FB5-3F207000B444}"/>
              </a:ext>
            </a:extLst>
          </p:cNvPr>
          <p:cNvSpPr txBox="1">
            <a:spLocks/>
          </p:cNvSpPr>
          <p:nvPr/>
        </p:nvSpPr>
        <p:spPr>
          <a:xfrm>
            <a:off x="1671144" y="1245476"/>
            <a:ext cx="7015655" cy="4880687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¿Se </a:t>
            </a:r>
            <a:r>
              <a:rPr lang="en-US" dirty="0" err="1"/>
              <a:t>puede</a:t>
            </a:r>
            <a:r>
              <a:rPr lang="en-US" dirty="0"/>
              <a:t> </a:t>
            </a:r>
            <a:r>
              <a:rPr lang="en-US" dirty="0" err="1"/>
              <a:t>asumir</a:t>
            </a:r>
            <a:r>
              <a:rPr lang="en-US" dirty="0"/>
              <a:t> que </a:t>
            </a:r>
            <a:r>
              <a:rPr lang="en-US" dirty="0" err="1"/>
              <a:t>iguala</a:t>
            </a:r>
            <a:r>
              <a:rPr lang="en-US" dirty="0"/>
              <a:t> </a:t>
            </a:r>
            <a:r>
              <a:rPr lang="en-US" dirty="0" err="1"/>
              <a:t>pobreza</a:t>
            </a:r>
            <a:r>
              <a:rPr lang="en-US" dirty="0"/>
              <a:t>?</a:t>
            </a:r>
          </a:p>
          <a:p>
            <a:r>
              <a:rPr lang="en-US" dirty="0"/>
              <a:t>No, </a:t>
            </a:r>
            <a:r>
              <a:rPr lang="en-US" dirty="0" err="1"/>
              <a:t>medida</a:t>
            </a:r>
            <a:r>
              <a:rPr lang="en-US" dirty="0"/>
              <a:t> de </a:t>
            </a:r>
            <a:r>
              <a:rPr lang="en-US" dirty="0" err="1"/>
              <a:t>autonom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í</a:t>
            </a:r>
            <a:r>
              <a:rPr lang="en-US" dirty="0" err="1"/>
              <a:t>a</a:t>
            </a:r>
            <a:r>
              <a:rPr lang="en-US" dirty="0"/>
              <a:t> </a:t>
            </a:r>
            <a:r>
              <a:rPr lang="en-US" dirty="0" err="1"/>
              <a:t>económica</a:t>
            </a:r>
            <a:endParaRPr lang="en-US" dirty="0"/>
          </a:p>
          <a:p>
            <a:pPr lvl="1"/>
            <a:r>
              <a:rPr lang="en-US" dirty="0" err="1"/>
              <a:t>Ingreso</a:t>
            </a:r>
            <a:r>
              <a:rPr lang="en-US" dirty="0"/>
              <a:t> del </a:t>
            </a:r>
            <a:r>
              <a:rPr lang="en-US" dirty="0" err="1"/>
              <a:t>cual</a:t>
            </a:r>
            <a:r>
              <a:rPr lang="en-US" dirty="0"/>
              <a:t> la persona </a:t>
            </a:r>
            <a:r>
              <a:rPr lang="en-US" dirty="0" err="1"/>
              <a:t>generalmente</a:t>
            </a:r>
            <a:r>
              <a:rPr lang="en-US" dirty="0"/>
              <a:t> </a:t>
            </a:r>
            <a:r>
              <a:rPr lang="en-US" dirty="0" err="1"/>
              <a:t>puede</a:t>
            </a:r>
            <a:r>
              <a:rPr lang="en-US" dirty="0"/>
              <a:t> </a:t>
            </a:r>
            <a:r>
              <a:rPr lang="en-US" dirty="0" err="1"/>
              <a:t>disponer</a:t>
            </a:r>
            <a:endParaRPr lang="en-US" dirty="0"/>
          </a:p>
          <a:p>
            <a:r>
              <a:rPr lang="en-US" b="1" dirty="0" err="1"/>
              <a:t>Sesgo</a:t>
            </a:r>
            <a:r>
              <a:rPr lang="en-US" b="1" dirty="0"/>
              <a:t> de </a:t>
            </a:r>
            <a:r>
              <a:rPr lang="en-US" b="1" dirty="0" err="1"/>
              <a:t>clase</a:t>
            </a:r>
            <a:r>
              <a:rPr lang="en-US" b="1" dirty="0"/>
              <a:t>:  </a:t>
            </a:r>
            <a:r>
              <a:rPr lang="en-US" dirty="0"/>
              <a:t>no es lo </a:t>
            </a:r>
            <a:r>
              <a:rPr lang="en-US" dirty="0" err="1"/>
              <a:t>mismo</a:t>
            </a:r>
            <a:r>
              <a:rPr lang="en-US" dirty="0"/>
              <a:t> ser </a:t>
            </a:r>
            <a:r>
              <a:rPr lang="en-US" dirty="0" err="1"/>
              <a:t>trabajadora</a:t>
            </a:r>
            <a:r>
              <a:rPr lang="en-US" dirty="0"/>
              <a:t> sin </a:t>
            </a:r>
            <a:r>
              <a:rPr lang="en-US" dirty="0" err="1"/>
              <a:t>remuneración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la </a:t>
            </a:r>
            <a:r>
              <a:rPr lang="en-US" dirty="0" err="1"/>
              <a:t>clase</a:t>
            </a:r>
            <a:r>
              <a:rPr lang="en-US" dirty="0"/>
              <a:t> </a:t>
            </a:r>
            <a:r>
              <a:rPr lang="en-US" dirty="0" err="1"/>
              <a:t>alta</a:t>
            </a:r>
            <a:r>
              <a:rPr lang="en-US" dirty="0"/>
              <a:t> que </a:t>
            </a:r>
            <a:r>
              <a:rPr lang="en-US" dirty="0" err="1"/>
              <a:t>en</a:t>
            </a:r>
            <a:r>
              <a:rPr lang="en-US" dirty="0"/>
              <a:t> la </a:t>
            </a:r>
            <a:r>
              <a:rPr lang="en-US" dirty="0" err="1"/>
              <a:t>clase</a:t>
            </a:r>
            <a:r>
              <a:rPr lang="en-US" dirty="0"/>
              <a:t> </a:t>
            </a:r>
            <a:r>
              <a:rPr lang="en-US" dirty="0" err="1"/>
              <a:t>baja</a:t>
            </a:r>
            <a:endParaRPr lang="en-US" dirty="0"/>
          </a:p>
          <a:p>
            <a:r>
              <a:rPr lang="en-US" dirty="0" err="1"/>
              <a:t>Habr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í</a:t>
            </a:r>
            <a:r>
              <a:rPr lang="en-US" dirty="0" err="1"/>
              <a:t>a</a:t>
            </a:r>
            <a:r>
              <a:rPr lang="en-US" dirty="0"/>
              <a:t> que </a:t>
            </a:r>
            <a:r>
              <a:rPr lang="en-US" dirty="0" err="1"/>
              <a:t>cruzar</a:t>
            </a:r>
            <a:r>
              <a:rPr lang="en-US" dirty="0"/>
              <a:t> con </a:t>
            </a:r>
            <a:r>
              <a:rPr lang="en-US" dirty="0" err="1"/>
              <a:t>otra</a:t>
            </a:r>
            <a:r>
              <a:rPr lang="en-US" dirty="0"/>
              <a:t> </a:t>
            </a:r>
            <a:r>
              <a:rPr lang="en-US" dirty="0" err="1"/>
              <a:t>información</a:t>
            </a:r>
            <a:r>
              <a:rPr lang="en-US" dirty="0"/>
              <a:t> </a:t>
            </a:r>
            <a:r>
              <a:rPr lang="en-US" dirty="0" err="1"/>
              <a:t>sobre</a:t>
            </a:r>
            <a:r>
              <a:rPr lang="en-US" dirty="0"/>
              <a:t> </a:t>
            </a:r>
            <a:r>
              <a:rPr lang="en-US" dirty="0" err="1"/>
              <a:t>condiciones</a:t>
            </a:r>
            <a:r>
              <a:rPr lang="en-US" dirty="0"/>
              <a:t> de </a:t>
            </a:r>
            <a:r>
              <a:rPr lang="en-US" dirty="0" err="1"/>
              <a:t>vida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80326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140F25-83B2-F241-BC5B-302849A0C2EB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En resumen	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6CD296-2DD4-EF49-8DBB-4C9621CA9D3B}"/>
              </a:ext>
            </a:extLst>
          </p:cNvPr>
          <p:cNvSpPr txBox="1">
            <a:spLocks/>
          </p:cNvSpPr>
          <p:nvPr/>
        </p:nvSpPr>
        <p:spPr>
          <a:xfrm>
            <a:off x="457200" y="1417638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/>
              <a:t>Estimaciones</a:t>
            </a:r>
            <a:r>
              <a:rPr lang="en-US" dirty="0"/>
              <a:t> </a:t>
            </a:r>
            <a:r>
              <a:rPr lang="en-US" dirty="0" err="1"/>
              <a:t>actuales</a:t>
            </a:r>
            <a:r>
              <a:rPr lang="en-US" dirty="0"/>
              <a:t> de la </a:t>
            </a:r>
            <a:r>
              <a:rPr lang="en-US" dirty="0" err="1"/>
              <a:t>pobreza</a:t>
            </a:r>
            <a:r>
              <a:rPr lang="en-US" dirty="0"/>
              <a:t> de </a:t>
            </a:r>
            <a:r>
              <a:rPr lang="en-US" dirty="0" err="1"/>
              <a:t>mujeres</a:t>
            </a:r>
            <a:r>
              <a:rPr lang="en-US" dirty="0"/>
              <a:t> no son </a:t>
            </a:r>
            <a:r>
              <a:rPr lang="en-US" dirty="0" err="1"/>
              <a:t>totalmente</a:t>
            </a:r>
            <a:r>
              <a:rPr lang="en-US" dirty="0"/>
              <a:t> </a:t>
            </a:r>
            <a:r>
              <a:rPr lang="en-US" dirty="0" err="1"/>
              <a:t>satisfactorias</a:t>
            </a:r>
            <a:endParaRPr lang="en-US" dirty="0"/>
          </a:p>
          <a:p>
            <a:r>
              <a:rPr lang="en-US" dirty="0"/>
              <a:t>Entre los </a:t>
            </a:r>
            <a:r>
              <a:rPr lang="en-US" dirty="0" err="1"/>
              <a:t>factores</a:t>
            </a:r>
            <a:r>
              <a:rPr lang="en-US" dirty="0"/>
              <a:t> que </a:t>
            </a:r>
            <a:r>
              <a:rPr lang="en-US" dirty="0" err="1"/>
              <a:t>han</a:t>
            </a:r>
            <a:r>
              <a:rPr lang="en-US" dirty="0"/>
              <a:t> </a:t>
            </a:r>
            <a:r>
              <a:rPr lang="en-US" dirty="0" err="1"/>
              <a:t>dificultado</a:t>
            </a:r>
            <a:r>
              <a:rPr lang="en-US" dirty="0"/>
              <a:t> el </a:t>
            </a:r>
            <a:r>
              <a:rPr lang="en-US" dirty="0" err="1"/>
              <a:t>progreso</a:t>
            </a:r>
            <a:r>
              <a:rPr lang="en-US" dirty="0"/>
              <a:t>, la </a:t>
            </a:r>
            <a:r>
              <a:rPr lang="en-US" dirty="0" err="1"/>
              <a:t>perseverancia</a:t>
            </a:r>
            <a:r>
              <a:rPr lang="en-US" dirty="0"/>
              <a:t> del </a:t>
            </a:r>
            <a:r>
              <a:rPr lang="en-US" dirty="0" err="1"/>
              <a:t>modelo</a:t>
            </a:r>
            <a:r>
              <a:rPr lang="en-US" dirty="0"/>
              <a:t> </a:t>
            </a:r>
            <a:r>
              <a:rPr lang="en-US" dirty="0" err="1"/>
              <a:t>unitario</a:t>
            </a:r>
            <a:r>
              <a:rPr lang="en-US" dirty="0"/>
              <a:t> del </a:t>
            </a:r>
            <a:r>
              <a:rPr lang="en-US" dirty="0" err="1"/>
              <a:t>hogar</a:t>
            </a:r>
            <a:r>
              <a:rPr lang="en-US" dirty="0"/>
              <a:t>: </a:t>
            </a:r>
            <a:r>
              <a:rPr lang="en-US" dirty="0" err="1"/>
              <a:t>resistencia</a:t>
            </a:r>
            <a:r>
              <a:rPr lang="en-US" dirty="0"/>
              <a:t> a </a:t>
            </a:r>
            <a:r>
              <a:rPr lang="en-US" dirty="0" err="1"/>
              <a:t>investigar</a:t>
            </a:r>
            <a:r>
              <a:rPr lang="en-US" dirty="0"/>
              <a:t> las </a:t>
            </a:r>
            <a:r>
              <a:rPr lang="en-US" dirty="0" err="1"/>
              <a:t>desigualdades</a:t>
            </a:r>
            <a:r>
              <a:rPr lang="en-US" dirty="0"/>
              <a:t> </a:t>
            </a:r>
            <a:r>
              <a:rPr lang="en-US" dirty="0" err="1"/>
              <a:t>adentro</a:t>
            </a:r>
            <a:r>
              <a:rPr lang="en-US" dirty="0"/>
              <a:t> de los </a:t>
            </a:r>
            <a:r>
              <a:rPr lang="en-US" dirty="0" err="1"/>
              <a:t>hogares</a:t>
            </a:r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sz="3600" b="1" dirty="0"/>
              <a:t>					</a:t>
            </a:r>
            <a:r>
              <a:rPr lang="en-US" sz="3600" b="1" dirty="0" err="1"/>
              <a:t>İHay</a:t>
            </a:r>
            <a:r>
              <a:rPr lang="en-US" sz="3600" b="1" dirty="0"/>
              <a:t> </a:t>
            </a:r>
            <a:r>
              <a:rPr lang="en-US" sz="3600" b="1" dirty="0" err="1"/>
              <a:t>mucho</a:t>
            </a:r>
            <a:r>
              <a:rPr lang="en-US" sz="3600" b="1" dirty="0"/>
              <a:t> por </a:t>
            </a:r>
            <a:r>
              <a:rPr lang="en-US" sz="3600" b="1" dirty="0" err="1"/>
              <a:t>hacer</a:t>
            </a:r>
            <a:r>
              <a:rPr lang="en-US" sz="3600" b="1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40446294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C13183-3F90-054F-B6FA-CE9425863CB9}"/>
              </a:ext>
            </a:extLst>
          </p:cNvPr>
          <p:cNvSpPr txBox="1">
            <a:spLocks/>
          </p:cNvSpPr>
          <p:nvPr/>
        </p:nvSpPr>
        <p:spPr>
          <a:xfrm>
            <a:off x="457200" y="304800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Fuentes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45BA19-678E-E042-8AF6-B33474D903C8}"/>
              </a:ext>
            </a:extLst>
          </p:cNvPr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Bradshaw, S., S. Chant &amp; B. Linneker. 2019. “Challenges and Changes in Gendered Poverty: The Feminization, De-Feminization, and Re-Feminization of Poverty in Latin America.”  </a:t>
            </a:r>
            <a:r>
              <a:rPr lang="en-US" i="1"/>
              <a:t>Feminist Economics</a:t>
            </a:r>
            <a:r>
              <a:rPr lang="en-US"/>
              <a:t> 25(1): 119-144. </a:t>
            </a:r>
          </a:p>
          <a:p>
            <a:r>
              <a:rPr lang="en-US"/>
              <a:t>Chant, S. 2008. “The ‘Feminization of Poverty’ and the ‘Feminization’ of Anti-Poverty Programmes: Room for Revision.” </a:t>
            </a:r>
            <a:r>
              <a:rPr lang="en-US" i="1"/>
              <a:t>Journal of Development Studies</a:t>
            </a:r>
            <a:r>
              <a:rPr lang="en-US"/>
              <a:t> 44(2):165-197.</a:t>
            </a:r>
          </a:p>
          <a:p>
            <a:r>
              <a:rPr lang="en-US"/>
              <a:t>Liu, C., A. Esteve &amp; R. Trevi</a:t>
            </a:r>
            <a:r>
              <a:rPr lang="en-US">
                <a:latin typeface="Calibri" panose="020F0502020204030204" pitchFamily="34" charset="0"/>
                <a:cs typeface="Calibri" panose="020F0502020204030204" pitchFamily="34" charset="0"/>
              </a:rPr>
              <a:t>ñ</a:t>
            </a:r>
            <a:r>
              <a:rPr lang="en-US"/>
              <a:t>o. 2017. “Female-Headed Households and Living Conditions in Latin America.”  </a:t>
            </a:r>
            <a:r>
              <a:rPr lang="en-US" i="1"/>
              <a:t>World Development</a:t>
            </a:r>
            <a:r>
              <a:rPr lang="en-US"/>
              <a:t> 90: 311-328.</a:t>
            </a:r>
          </a:p>
          <a:p>
            <a:r>
              <a:rPr lang="en-US"/>
              <a:t>Medeiros, M. &amp; J. Costa. 2008. “Is there a Feminization of Poverty in Latin America?”  </a:t>
            </a:r>
            <a:r>
              <a:rPr lang="en-US" i="1"/>
              <a:t>World Development</a:t>
            </a:r>
            <a:r>
              <a:rPr lang="en-US"/>
              <a:t> 36(1): 115-127.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16655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F74DC5-04B2-844A-B8DF-F3247CDF3BFF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/>
              <a:t>1. </a:t>
            </a:r>
            <a:r>
              <a:rPr lang="en-US" dirty="0" err="1"/>
              <a:t>Tipos</a:t>
            </a:r>
            <a:r>
              <a:rPr lang="en-US" dirty="0"/>
              <a:t> de </a:t>
            </a:r>
            <a:r>
              <a:rPr lang="en-US" dirty="0" err="1"/>
              <a:t>pobreza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0A27E2-4BFA-3647-A01F-FB663FAD00C0}"/>
              </a:ext>
            </a:extLst>
          </p:cNvPr>
          <p:cNvSpPr txBox="1">
            <a:spLocks/>
          </p:cNvSpPr>
          <p:nvPr/>
        </p:nvSpPr>
        <p:spPr>
          <a:xfrm>
            <a:off x="1765738" y="1600200"/>
            <a:ext cx="6921062" cy="452596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De </a:t>
            </a:r>
            <a:r>
              <a:rPr lang="en-US" dirty="0" err="1"/>
              <a:t>consumo</a:t>
            </a:r>
            <a:endParaRPr lang="en-US" dirty="0"/>
          </a:p>
          <a:p>
            <a:r>
              <a:rPr lang="en-US" dirty="0"/>
              <a:t>De </a:t>
            </a:r>
            <a:r>
              <a:rPr lang="en-US" dirty="0" err="1"/>
              <a:t>ingreso</a:t>
            </a:r>
            <a:endParaRPr lang="en-US" dirty="0"/>
          </a:p>
          <a:p>
            <a:r>
              <a:rPr lang="en-US" dirty="0"/>
              <a:t>De </a:t>
            </a:r>
            <a:r>
              <a:rPr lang="en-US" dirty="0" err="1"/>
              <a:t>privación</a:t>
            </a:r>
            <a:r>
              <a:rPr lang="en-US" dirty="0"/>
              <a:t> (multidimensional)</a:t>
            </a:r>
          </a:p>
          <a:p>
            <a:r>
              <a:rPr lang="en-US" dirty="0"/>
              <a:t>Del </a:t>
            </a:r>
            <a:r>
              <a:rPr lang="en-US" dirty="0" err="1"/>
              <a:t>tiempo</a:t>
            </a:r>
            <a:endParaRPr lang="en-US" dirty="0"/>
          </a:p>
          <a:p>
            <a:r>
              <a:rPr lang="en-US" dirty="0"/>
              <a:t>De </a:t>
            </a:r>
            <a:r>
              <a:rPr lang="en-US" dirty="0" err="1"/>
              <a:t>activos</a:t>
            </a:r>
            <a:endParaRPr lang="en-US" dirty="0"/>
          </a:p>
          <a:p>
            <a:pPr marL="0" indent="0">
              <a:buFont typeface="Arial"/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06081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33E4C3-4122-EE4C-BC97-1765CB8A3C80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a) Medida tradicional: consumo o ingreso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C33461-1A4D-B447-A8B4-8C85D515D9C5}"/>
              </a:ext>
            </a:extLst>
          </p:cNvPr>
          <p:cNvSpPr txBox="1">
            <a:spLocks/>
          </p:cNvSpPr>
          <p:nvPr/>
        </p:nvSpPr>
        <p:spPr>
          <a:xfrm>
            <a:off x="1277006" y="1284890"/>
            <a:ext cx="7220607" cy="4525963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% de población o </a:t>
            </a:r>
            <a:r>
              <a:rPr lang="en-US" dirty="0" err="1"/>
              <a:t>hogares</a:t>
            </a:r>
            <a:r>
              <a:rPr lang="en-US" dirty="0"/>
              <a:t> que no </a:t>
            </a:r>
            <a:r>
              <a:rPr lang="en-US" dirty="0" err="1"/>
              <a:t>generan</a:t>
            </a:r>
            <a:r>
              <a:rPr lang="en-US" dirty="0"/>
              <a:t> </a:t>
            </a:r>
            <a:r>
              <a:rPr lang="en-US" dirty="0" err="1"/>
              <a:t>suficiente</a:t>
            </a:r>
            <a:r>
              <a:rPr lang="en-US" dirty="0"/>
              <a:t> </a:t>
            </a:r>
            <a:r>
              <a:rPr lang="en-US" dirty="0" err="1"/>
              <a:t>ingreso</a:t>
            </a:r>
            <a:r>
              <a:rPr lang="en-US" dirty="0"/>
              <a:t> para </a:t>
            </a:r>
            <a:r>
              <a:rPr lang="en-US" dirty="0" err="1"/>
              <a:t>satisfacer</a:t>
            </a:r>
            <a:r>
              <a:rPr lang="en-US" dirty="0"/>
              <a:t> sus </a:t>
            </a:r>
            <a:r>
              <a:rPr lang="en-US" dirty="0" err="1"/>
              <a:t>necesidades</a:t>
            </a:r>
            <a:r>
              <a:rPr lang="en-US" dirty="0"/>
              <a:t> </a:t>
            </a:r>
            <a:r>
              <a:rPr lang="en-US" dirty="0" err="1"/>
              <a:t>básicas</a:t>
            </a:r>
            <a:r>
              <a:rPr lang="en-US" dirty="0"/>
              <a:t>:</a:t>
            </a:r>
          </a:p>
          <a:p>
            <a:pPr lvl="1"/>
            <a:r>
              <a:rPr lang="en-US" dirty="0" err="1"/>
              <a:t>Alimentación</a:t>
            </a:r>
            <a:r>
              <a:rPr lang="en-US" dirty="0"/>
              <a:t>, </a:t>
            </a:r>
            <a:r>
              <a:rPr lang="en-US" dirty="0" err="1"/>
              <a:t>vivienda</a:t>
            </a:r>
            <a:r>
              <a:rPr lang="en-US" dirty="0"/>
              <a:t>, </a:t>
            </a:r>
            <a:r>
              <a:rPr lang="en-US" dirty="0" err="1"/>
              <a:t>salud</a:t>
            </a:r>
            <a:r>
              <a:rPr lang="en-US" dirty="0"/>
              <a:t>, </a:t>
            </a:r>
            <a:r>
              <a:rPr lang="en-US" dirty="0" err="1"/>
              <a:t>educación</a:t>
            </a:r>
            <a:r>
              <a:rPr lang="en-US" dirty="0"/>
              <a:t>, </a:t>
            </a:r>
            <a:r>
              <a:rPr lang="en-US" dirty="0" err="1"/>
              <a:t>transporte</a:t>
            </a:r>
            <a:endParaRPr lang="en-US" dirty="0"/>
          </a:p>
          <a:p>
            <a:r>
              <a:rPr lang="en-US" dirty="0"/>
              <a:t>Se </a:t>
            </a:r>
            <a:r>
              <a:rPr lang="en-US" dirty="0" err="1"/>
              <a:t>requiere</a:t>
            </a:r>
            <a:r>
              <a:rPr lang="en-US" dirty="0"/>
              <a:t> </a:t>
            </a:r>
            <a:r>
              <a:rPr lang="en-US" dirty="0" err="1"/>
              <a:t>información</a:t>
            </a:r>
            <a:r>
              <a:rPr lang="en-US" dirty="0"/>
              <a:t> </a:t>
            </a:r>
            <a:r>
              <a:rPr lang="en-US" dirty="0" err="1"/>
              <a:t>sobre</a:t>
            </a:r>
            <a:endParaRPr lang="en-US" dirty="0"/>
          </a:p>
          <a:p>
            <a:pPr marL="0" indent="0">
              <a:buFont typeface="Arial"/>
              <a:buNone/>
            </a:pPr>
            <a:r>
              <a:rPr lang="en-US" dirty="0"/>
              <a:t>	1. </a:t>
            </a:r>
            <a:r>
              <a:rPr lang="en-US" dirty="0" err="1"/>
              <a:t>gastos</a:t>
            </a:r>
            <a:r>
              <a:rPr lang="en-US" dirty="0"/>
              <a:t> (</a:t>
            </a:r>
            <a:r>
              <a:rPr lang="en-US" dirty="0" err="1"/>
              <a:t>consumo</a:t>
            </a:r>
            <a:r>
              <a:rPr lang="en-US" dirty="0"/>
              <a:t>) y/o </a:t>
            </a:r>
            <a:r>
              <a:rPr lang="en-US" dirty="0" err="1"/>
              <a:t>ingresos</a:t>
            </a:r>
            <a:endParaRPr lang="en-US" dirty="0"/>
          </a:p>
          <a:p>
            <a:pPr marL="0" indent="0">
              <a:buFont typeface="Arial"/>
              <a:buNone/>
            </a:pPr>
            <a:r>
              <a:rPr lang="en-US" dirty="0"/>
              <a:t>		*debate </a:t>
            </a:r>
            <a:r>
              <a:rPr lang="en-US" dirty="0" err="1"/>
              <a:t>sobre</a:t>
            </a:r>
            <a:r>
              <a:rPr lang="en-US" dirty="0"/>
              <a:t> </a:t>
            </a:r>
            <a:r>
              <a:rPr lang="en-US" dirty="0" err="1"/>
              <a:t>cual</a:t>
            </a:r>
            <a:r>
              <a:rPr lang="en-US" dirty="0"/>
              <a:t> </a:t>
            </a:r>
            <a:r>
              <a:rPr lang="en-US" dirty="0" err="1"/>
              <a:t>mide</a:t>
            </a:r>
            <a:r>
              <a:rPr lang="en-US" dirty="0"/>
              <a:t> </a:t>
            </a:r>
            <a:r>
              <a:rPr lang="en-US" dirty="0" err="1"/>
              <a:t>mejor</a:t>
            </a:r>
            <a:endParaRPr lang="en-US" dirty="0"/>
          </a:p>
          <a:p>
            <a:pPr marL="0" indent="0">
              <a:buFont typeface="Arial"/>
              <a:buNone/>
            </a:pPr>
            <a:r>
              <a:rPr lang="en-US" dirty="0"/>
              <a:t>	2. </a:t>
            </a:r>
            <a:r>
              <a:rPr lang="en-US" dirty="0" err="1"/>
              <a:t>linea</a:t>
            </a:r>
            <a:r>
              <a:rPr lang="en-US" dirty="0"/>
              <a:t> </a:t>
            </a:r>
            <a:r>
              <a:rPr lang="en-US" dirty="0" err="1"/>
              <a:t>básica</a:t>
            </a:r>
            <a:r>
              <a:rPr lang="en-US" dirty="0"/>
              <a:t> de </a:t>
            </a:r>
            <a:r>
              <a:rPr lang="en-US" dirty="0" err="1"/>
              <a:t>necesidades</a:t>
            </a:r>
            <a:endParaRPr lang="en-US" dirty="0"/>
          </a:p>
          <a:p>
            <a:r>
              <a:rPr lang="en-US" dirty="0" err="1"/>
              <a:t>Dificil</a:t>
            </a:r>
            <a:r>
              <a:rPr lang="en-US" dirty="0"/>
              <a:t> de </a:t>
            </a:r>
            <a:r>
              <a:rPr lang="en-US" dirty="0" err="1"/>
              <a:t>medir</a:t>
            </a:r>
            <a:r>
              <a:rPr lang="en-US" dirty="0"/>
              <a:t> </a:t>
            </a:r>
            <a:r>
              <a:rPr lang="en-US" dirty="0" err="1"/>
              <a:t>comparativamente</a:t>
            </a:r>
            <a:r>
              <a:rPr lang="en-US" dirty="0"/>
              <a:t>:</a:t>
            </a:r>
          </a:p>
          <a:p>
            <a:pPr lvl="1"/>
            <a:r>
              <a:rPr lang="en-US" dirty="0" err="1"/>
              <a:t>Necesidades</a:t>
            </a:r>
            <a:r>
              <a:rPr lang="en-US" dirty="0"/>
              <a:t> son </a:t>
            </a:r>
            <a:r>
              <a:rPr lang="en-US" dirty="0" err="1"/>
              <a:t>culturalmente</a:t>
            </a:r>
            <a:r>
              <a:rPr lang="en-US" dirty="0"/>
              <a:t> </a:t>
            </a:r>
            <a:r>
              <a:rPr lang="en-US" dirty="0" err="1"/>
              <a:t>específicas</a:t>
            </a:r>
            <a:r>
              <a:rPr lang="en-US" dirty="0"/>
              <a:t> y </a:t>
            </a:r>
            <a:r>
              <a:rPr lang="en-US" dirty="0" err="1"/>
              <a:t>cambian</a:t>
            </a:r>
            <a:r>
              <a:rPr lang="en-US" dirty="0"/>
              <a:t> </a:t>
            </a:r>
          </a:p>
          <a:p>
            <a:pPr lvl="1"/>
            <a:r>
              <a:rPr lang="en-US" dirty="0" err="1"/>
              <a:t>Problema</a:t>
            </a:r>
            <a:r>
              <a:rPr lang="en-US" dirty="0"/>
              <a:t> de </a:t>
            </a:r>
            <a:r>
              <a:rPr lang="en-US" dirty="0" err="1"/>
              <a:t>precios</a:t>
            </a:r>
            <a:r>
              <a:rPr lang="en-US" dirty="0"/>
              <a:t>, </a:t>
            </a:r>
            <a:r>
              <a:rPr lang="en-US" dirty="0" err="1"/>
              <a:t>programas</a:t>
            </a:r>
            <a:r>
              <a:rPr lang="en-US" dirty="0"/>
              <a:t> de </a:t>
            </a:r>
            <a:r>
              <a:rPr lang="en-US" dirty="0" err="1"/>
              <a:t>gobierno</a:t>
            </a:r>
            <a:r>
              <a:rPr lang="en-US" dirty="0"/>
              <a:t>, </a:t>
            </a:r>
            <a:r>
              <a:rPr lang="en-US" dirty="0" err="1"/>
              <a:t>acceso</a:t>
            </a:r>
            <a:r>
              <a:rPr lang="en-US" dirty="0"/>
              <a:t> a </a:t>
            </a:r>
            <a:r>
              <a:rPr lang="en-US" dirty="0" err="1"/>
              <a:t>servicios</a:t>
            </a:r>
            <a:r>
              <a:rPr lang="en-US" dirty="0"/>
              <a:t> </a:t>
            </a:r>
            <a:r>
              <a:rPr lang="en-US" dirty="0" err="1"/>
              <a:t>sociales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80800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A0DACD-B5D2-D949-ADE1-99B9C75AF944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CEPAL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B123C0-B7D0-D342-9E4D-726B86E7955B}"/>
              </a:ext>
            </a:extLst>
          </p:cNvPr>
          <p:cNvSpPr txBox="1">
            <a:spLocks/>
          </p:cNvSpPr>
          <p:nvPr/>
        </p:nvSpPr>
        <p:spPr>
          <a:xfrm>
            <a:off x="315310" y="945931"/>
            <a:ext cx="8371490" cy="4966138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/>
              <a:t>Utiliza</a:t>
            </a:r>
            <a:r>
              <a:rPr lang="en-US" dirty="0"/>
              <a:t> </a:t>
            </a:r>
            <a:r>
              <a:rPr lang="en-US" dirty="0" err="1"/>
              <a:t>definiciones</a:t>
            </a:r>
            <a:r>
              <a:rPr lang="en-US" dirty="0"/>
              <a:t> </a:t>
            </a:r>
            <a:r>
              <a:rPr lang="en-US" dirty="0" err="1"/>
              <a:t>nacionales</a:t>
            </a:r>
            <a:r>
              <a:rPr lang="en-US" dirty="0"/>
              <a:t>:</a:t>
            </a:r>
          </a:p>
          <a:p>
            <a:pPr lvl="1"/>
            <a:r>
              <a:rPr lang="en-US" dirty="0" err="1"/>
              <a:t>Pobreza</a:t>
            </a:r>
            <a:r>
              <a:rPr lang="en-US" dirty="0"/>
              <a:t> extrema = </a:t>
            </a:r>
            <a:r>
              <a:rPr lang="en-US" dirty="0" err="1"/>
              <a:t>igual</a:t>
            </a:r>
            <a:r>
              <a:rPr lang="en-US" dirty="0"/>
              <a:t> o </a:t>
            </a:r>
            <a:r>
              <a:rPr lang="en-US" dirty="0" err="1"/>
              <a:t>menos</a:t>
            </a:r>
            <a:r>
              <a:rPr lang="en-US" dirty="0"/>
              <a:t> del valor de una canasta </a:t>
            </a:r>
            <a:r>
              <a:rPr lang="en-US" dirty="0" err="1"/>
              <a:t>básica</a:t>
            </a:r>
            <a:r>
              <a:rPr lang="en-US" dirty="0"/>
              <a:t> de </a:t>
            </a:r>
            <a:r>
              <a:rPr lang="en-US" dirty="0" err="1"/>
              <a:t>alimentos</a:t>
            </a:r>
            <a:endParaRPr lang="en-US" dirty="0"/>
          </a:p>
          <a:p>
            <a:pPr lvl="1"/>
            <a:r>
              <a:rPr lang="en-US" dirty="0" err="1"/>
              <a:t>Pobre</a:t>
            </a:r>
            <a:r>
              <a:rPr lang="en-US" dirty="0"/>
              <a:t> = 2 x canasta </a:t>
            </a:r>
            <a:r>
              <a:rPr lang="en-US" dirty="0" err="1"/>
              <a:t>básica</a:t>
            </a:r>
            <a:r>
              <a:rPr lang="en-US" dirty="0"/>
              <a:t> de </a:t>
            </a:r>
            <a:r>
              <a:rPr lang="en-US" dirty="0" err="1"/>
              <a:t>alimentos</a:t>
            </a:r>
            <a:r>
              <a:rPr lang="en-US" dirty="0"/>
              <a:t> (</a:t>
            </a:r>
            <a:r>
              <a:rPr lang="en-US" dirty="0" err="1"/>
              <a:t>urbano</a:t>
            </a:r>
            <a:r>
              <a:rPr lang="en-US" dirty="0"/>
              <a:t>)</a:t>
            </a:r>
          </a:p>
          <a:p>
            <a:pPr lvl="2"/>
            <a:r>
              <a:rPr lang="en-US" dirty="0"/>
              <a:t>Hasta 2007: 1.75 x canasta </a:t>
            </a:r>
            <a:r>
              <a:rPr lang="en-US" dirty="0" err="1"/>
              <a:t>básica</a:t>
            </a:r>
            <a:r>
              <a:rPr lang="en-US" dirty="0"/>
              <a:t> de </a:t>
            </a:r>
            <a:r>
              <a:rPr lang="en-US" dirty="0" err="1"/>
              <a:t>alimentos</a:t>
            </a:r>
            <a:r>
              <a:rPr lang="en-US" dirty="0"/>
              <a:t> (rural)</a:t>
            </a:r>
          </a:p>
          <a:p>
            <a:pPr lvl="2"/>
            <a:r>
              <a:rPr lang="en-US" dirty="0" err="1"/>
              <a:t>Desde</a:t>
            </a:r>
            <a:r>
              <a:rPr lang="en-US" dirty="0"/>
              <a:t> </a:t>
            </a:r>
            <a:r>
              <a:rPr lang="en-US" dirty="0" err="1"/>
              <a:t>entonces</a:t>
            </a:r>
            <a:r>
              <a:rPr lang="en-US" dirty="0"/>
              <a:t>, </a:t>
            </a:r>
            <a:r>
              <a:rPr lang="en-US" dirty="0" err="1"/>
              <a:t>proporción</a:t>
            </a:r>
            <a:r>
              <a:rPr lang="en-US" dirty="0"/>
              <a:t> </a:t>
            </a:r>
            <a:r>
              <a:rPr lang="en-US" dirty="0" err="1"/>
              <a:t>varía</a:t>
            </a:r>
            <a:r>
              <a:rPr lang="en-US" dirty="0"/>
              <a:t> </a:t>
            </a:r>
            <a:r>
              <a:rPr lang="en-US" dirty="0" err="1"/>
              <a:t>según</a:t>
            </a:r>
            <a:r>
              <a:rPr lang="en-US" dirty="0"/>
              <a:t> </a:t>
            </a:r>
            <a:r>
              <a:rPr lang="en-US" dirty="0" err="1"/>
              <a:t>estructura</a:t>
            </a:r>
            <a:r>
              <a:rPr lang="en-US" dirty="0"/>
              <a:t> de </a:t>
            </a:r>
            <a:r>
              <a:rPr lang="en-US" dirty="0" err="1"/>
              <a:t>precios</a:t>
            </a:r>
            <a:r>
              <a:rPr lang="en-US" dirty="0"/>
              <a:t> de </a:t>
            </a:r>
            <a:r>
              <a:rPr lang="en-US" dirty="0" err="1"/>
              <a:t>alimentos</a:t>
            </a:r>
            <a:r>
              <a:rPr lang="en-US" dirty="0"/>
              <a:t> y </a:t>
            </a:r>
            <a:r>
              <a:rPr lang="en-US" dirty="0" err="1"/>
              <a:t>otros</a:t>
            </a:r>
            <a:r>
              <a:rPr lang="en-US" dirty="0"/>
              <a:t> </a:t>
            </a:r>
            <a:r>
              <a:rPr lang="en-US" dirty="0" err="1"/>
              <a:t>bienes</a:t>
            </a:r>
            <a:r>
              <a:rPr lang="en-US" dirty="0"/>
              <a:t> y </a:t>
            </a:r>
            <a:r>
              <a:rPr lang="en-US" dirty="0" err="1"/>
              <a:t>servicios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diferentes</a:t>
            </a:r>
            <a:r>
              <a:rPr lang="en-US" dirty="0"/>
              <a:t> zonas</a:t>
            </a:r>
          </a:p>
          <a:p>
            <a:r>
              <a:rPr lang="en-US" dirty="0"/>
              <a:t>Se </a:t>
            </a:r>
            <a:r>
              <a:rPr lang="en-US" dirty="0" err="1"/>
              <a:t>clasifica</a:t>
            </a:r>
            <a:r>
              <a:rPr lang="en-US" dirty="0"/>
              <a:t> a una persona </a:t>
            </a:r>
            <a:r>
              <a:rPr lang="en-US" dirty="0" err="1"/>
              <a:t>como</a:t>
            </a:r>
            <a:r>
              <a:rPr lang="en-US" dirty="0"/>
              <a:t> </a:t>
            </a:r>
            <a:r>
              <a:rPr lang="en-US" dirty="0" err="1"/>
              <a:t>pobre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el </a:t>
            </a:r>
            <a:r>
              <a:rPr lang="en-US" dirty="0" err="1"/>
              <a:t>ingreso</a:t>
            </a:r>
            <a:r>
              <a:rPr lang="en-US" dirty="0"/>
              <a:t> per capita de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hogar</a:t>
            </a:r>
            <a:r>
              <a:rPr lang="en-US" dirty="0"/>
              <a:t> es inferior al valor de la </a:t>
            </a:r>
            <a:r>
              <a:rPr lang="en-US" dirty="0" err="1"/>
              <a:t>linea</a:t>
            </a:r>
            <a:r>
              <a:rPr lang="en-US" dirty="0"/>
              <a:t> de </a:t>
            </a:r>
            <a:r>
              <a:rPr lang="en-US" dirty="0" err="1"/>
              <a:t>pobreza</a:t>
            </a:r>
            <a:r>
              <a:rPr lang="en-US" dirty="0"/>
              <a:t> per capita</a:t>
            </a:r>
          </a:p>
          <a:p>
            <a:pPr lvl="1"/>
            <a:r>
              <a:rPr lang="en-US" dirty="0"/>
              <a:t>Se </a:t>
            </a:r>
            <a:r>
              <a:rPr lang="en-US" dirty="0" err="1"/>
              <a:t>asume</a:t>
            </a:r>
            <a:r>
              <a:rPr lang="en-US" dirty="0"/>
              <a:t> que la </a:t>
            </a:r>
            <a:r>
              <a:rPr lang="en-US" dirty="0" err="1"/>
              <a:t>distribución</a:t>
            </a:r>
            <a:r>
              <a:rPr lang="en-US" dirty="0"/>
              <a:t> del </a:t>
            </a:r>
            <a:r>
              <a:rPr lang="en-US" dirty="0" err="1"/>
              <a:t>ingreso</a:t>
            </a:r>
            <a:r>
              <a:rPr lang="en-US" dirty="0"/>
              <a:t>/</a:t>
            </a:r>
            <a:r>
              <a:rPr lang="en-US" dirty="0" err="1"/>
              <a:t>consumo</a:t>
            </a:r>
            <a:r>
              <a:rPr lang="en-US" dirty="0"/>
              <a:t> dentro del </a:t>
            </a:r>
            <a:r>
              <a:rPr lang="en-US" dirty="0" err="1"/>
              <a:t>hogar</a:t>
            </a:r>
            <a:r>
              <a:rPr lang="en-US" dirty="0"/>
              <a:t> es </a:t>
            </a:r>
            <a:r>
              <a:rPr lang="en-US" dirty="0" err="1"/>
              <a:t>igualitario</a:t>
            </a:r>
            <a:r>
              <a:rPr lang="en-US" dirty="0"/>
              <a:t> (per capita)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6CAC191-4807-A949-9606-5B6EDFC531D5}"/>
              </a:ext>
            </a:extLst>
          </p:cNvPr>
          <p:cNvSpPr txBox="1"/>
          <p:nvPr/>
        </p:nvSpPr>
        <p:spPr>
          <a:xfrm>
            <a:off x="3104147" y="796490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78581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26174F-C5BB-494E-A3A7-2F773D40E29C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Tendencias en cuanto la tasa </a:t>
            </a:r>
            <a:br>
              <a:rPr lang="en-US"/>
            </a:br>
            <a:r>
              <a:rPr lang="en-US"/>
              <a:t>de pobreza, AL y C</a:t>
            </a:r>
            <a:endParaRPr lang="en-US" dirty="0"/>
          </a:p>
        </p:txBody>
      </p:sp>
      <p:pic>
        <p:nvPicPr>
          <p:cNvPr id="3" name="Content Placeholder 3">
            <a:extLst>
              <a:ext uri="{FF2B5EF4-FFF2-40B4-BE49-F238E27FC236}">
                <a16:creationId xmlns:a16="http://schemas.microsoft.com/office/drawing/2014/main" id="{E90E8FDE-275B-D345-BEFD-2B9A2605FC5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10" r="11106" b="11971"/>
          <a:stretch/>
        </p:blipFill>
        <p:spPr>
          <a:xfrm>
            <a:off x="2138436" y="1313316"/>
            <a:ext cx="7699246" cy="423136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BA13495-DB8D-D04A-B523-1D8F8048B1C0}"/>
              </a:ext>
            </a:extLst>
          </p:cNvPr>
          <p:cNvSpPr txBox="1"/>
          <p:nvPr/>
        </p:nvSpPr>
        <p:spPr>
          <a:xfrm>
            <a:off x="7433564" y="5649005"/>
            <a:ext cx="11428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400" dirty="0"/>
              <a:t>(CEPAL 2010)</a:t>
            </a:r>
          </a:p>
        </p:txBody>
      </p:sp>
    </p:spTree>
    <p:extLst>
      <p:ext uri="{BB962C8B-B14F-4D97-AF65-F5344CB8AC3E}">
        <p14:creationId xmlns:p14="http://schemas.microsoft.com/office/powerpoint/2010/main" val="22866844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13FBC5-62AA-5546-B171-B28D8B4701DE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/>
              <a:t>Algunas regularidades	</a:t>
            </a:r>
            <a:endParaRPr lang="es-C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72E8C4-4CBB-A14F-A729-4B9984C6B5D8}"/>
              </a:ext>
            </a:extLst>
          </p:cNvPr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dirty="0"/>
              <a:t>Pobreza rural &gt; pobreza urbana	</a:t>
            </a:r>
          </a:p>
          <a:p>
            <a:r>
              <a:rPr lang="es-CO" dirty="0"/>
              <a:t>% </a:t>
            </a:r>
            <a:r>
              <a:rPr lang="es-CO" b="1" dirty="0"/>
              <a:t>personas</a:t>
            </a:r>
            <a:r>
              <a:rPr lang="es-CO" dirty="0"/>
              <a:t> bajo línea de pobreza &gt; % de </a:t>
            </a:r>
            <a:r>
              <a:rPr lang="es-CO" b="1" dirty="0"/>
              <a:t>hogares</a:t>
            </a:r>
            <a:r>
              <a:rPr lang="es-CO" dirty="0"/>
              <a:t> bajo línea de pobreza</a:t>
            </a:r>
          </a:p>
          <a:p>
            <a:pPr lvl="1"/>
            <a:r>
              <a:rPr lang="es-CO" dirty="0"/>
              <a:t>Hogares pobres, en promedio, son más grandes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6930403-A1BD-7C4B-A604-51A89CA370E1}"/>
              </a:ext>
            </a:extLst>
          </p:cNvPr>
          <p:cNvSpPr/>
          <p:nvPr/>
        </p:nvSpPr>
        <p:spPr>
          <a:xfrm>
            <a:off x="386255" y="4176815"/>
            <a:ext cx="864738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57300" lvl="3" indent="0">
              <a:buNone/>
            </a:pPr>
            <a:r>
              <a:rPr lang="es-CO" sz="2800" u="sng" dirty="0"/>
              <a:t>Cr</a:t>
            </a:r>
            <a:r>
              <a:rPr lang="es-CO" sz="2800" u="sng" dirty="0">
                <a:latin typeface="Calibri" panose="020F0502020204030204" pitchFamily="34" charset="0"/>
                <a:cs typeface="Calibri" panose="020F0502020204030204" pitchFamily="34" charset="0"/>
              </a:rPr>
              <a:t>í</a:t>
            </a:r>
            <a:r>
              <a:rPr lang="es-CO" sz="2800" u="sng" dirty="0"/>
              <a:t>tica feminista</a:t>
            </a:r>
            <a:r>
              <a:rPr lang="es-CO" sz="2800" dirty="0"/>
              <a:t>:</a:t>
            </a:r>
          </a:p>
          <a:p>
            <a:pPr marL="1257300" lvl="3" indent="0">
              <a:buNone/>
            </a:pPr>
            <a:r>
              <a:rPr lang="es-CO" sz="2800" dirty="0"/>
              <a:t>Ignora desigualdades y posible pobreza DENTRO del hogar, por basarse en ingreso/consumo per capita. </a:t>
            </a:r>
          </a:p>
        </p:txBody>
      </p:sp>
    </p:spTree>
    <p:extLst>
      <p:ext uri="{BB962C8B-B14F-4D97-AF65-F5344CB8AC3E}">
        <p14:creationId xmlns:p14="http://schemas.microsoft.com/office/powerpoint/2010/main" val="8816448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D32FE3-A885-004B-880B-73FB62CEE222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b) Pobreza multidimensional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1C4097-4CEC-5541-92DC-4D786055C968}"/>
              </a:ext>
            </a:extLst>
          </p:cNvPr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Medición de necesidades básicas insatisfechas:</a:t>
            </a:r>
          </a:p>
          <a:p>
            <a:pPr lvl="1"/>
            <a:r>
              <a:rPr lang="en-US"/>
              <a:t>Agua potable, energ</a:t>
            </a:r>
            <a:r>
              <a:rPr lang="en-US">
                <a:latin typeface="Calibri" panose="020F0502020204030204" pitchFamily="34" charset="0"/>
                <a:cs typeface="Calibri" panose="020F0502020204030204" pitchFamily="34" charset="0"/>
              </a:rPr>
              <a:t>í</a:t>
            </a:r>
            <a:r>
              <a:rPr lang="en-US"/>
              <a:t>a el</a:t>
            </a:r>
            <a:r>
              <a:rPr lang="en-US">
                <a:latin typeface="Calibri" panose="020F0502020204030204" pitchFamily="34" charset="0"/>
                <a:cs typeface="Calibri" panose="020F0502020204030204" pitchFamily="34" charset="0"/>
              </a:rPr>
              <a:t>é</a:t>
            </a:r>
            <a:r>
              <a:rPr lang="en-US"/>
              <a:t>ctrica, sistema de eliminación de excrementos, combustible, material de la vivienda, hacimiento, asistencia a la escuela</a:t>
            </a:r>
          </a:p>
          <a:p>
            <a:r>
              <a:rPr lang="en-US"/>
              <a:t>Hogar/persona es pobre, si tiene 2+ carencias</a:t>
            </a:r>
          </a:p>
          <a:p>
            <a:pPr lvl="1"/>
            <a:r>
              <a:rPr lang="en-US"/>
              <a:t>Índice de recuento (H)</a:t>
            </a:r>
          </a:p>
          <a:p>
            <a:r>
              <a:rPr lang="en-US"/>
              <a:t>Índice de intensidad (A) = porcentaje medio de privaciones de las personas pobres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0854801"/>
      </p:ext>
    </p:extLst>
  </p:cSld>
  <p:clrMapOvr>
    <a:masterClrMapping/>
  </p:clrMapOvr>
</p:sld>
</file>

<file path=ppt/theme/theme1.xml><?xml version="1.0" encoding="utf-8"?>
<a:theme xmlns:a="http://schemas.openxmlformats.org/drawingml/2006/main" name="ESTILO 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ESTILO 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</TotalTime>
  <Words>2389</Words>
  <Application>Microsoft Macintosh PowerPoint</Application>
  <PresentationFormat>On-screen Show (4:3)</PresentationFormat>
  <Paragraphs>304</Paragraphs>
  <Slides>37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37</vt:i4>
      </vt:variant>
    </vt:vector>
  </HeadingPairs>
  <TitlesOfParts>
    <vt:vector size="42" baseType="lpstr">
      <vt:lpstr>Arial</vt:lpstr>
      <vt:lpstr>Calibri</vt:lpstr>
      <vt:lpstr>PetitaLight</vt:lpstr>
      <vt:lpstr>ESTILO 1</vt:lpstr>
      <vt:lpstr>ESTILO 2</vt:lpstr>
      <vt:lpstr>PowerPoint Presentation</vt:lpstr>
      <vt:lpstr>Género y Pobreza en  América Latina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Usuario de Microsoft Office</dc:creator>
  <cp:lastModifiedBy>Género y Economía - Dpto Economía</cp:lastModifiedBy>
  <cp:revision>9</cp:revision>
  <dcterms:created xsi:type="dcterms:W3CDTF">2019-05-21T04:55:41Z</dcterms:created>
  <dcterms:modified xsi:type="dcterms:W3CDTF">2019-06-11T19:57:41Z</dcterms:modified>
</cp:coreProperties>
</file>