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1"/>
    <p:sldMasterId id="2147483692" r:id="rId2"/>
  </p:sldMasterIdLst>
  <p:notesMasterIdLst>
    <p:notesMasterId r:id="rId36"/>
  </p:notesMasterIdLst>
  <p:sldIdLst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78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41"/>
    <p:restoredTop sz="75629"/>
  </p:normalViewPr>
  <p:slideViewPr>
    <p:cSldViewPr snapToGrid="0" snapToObjects="1">
      <p:cViewPr varScale="1">
        <p:scale>
          <a:sx n="81" d="100"/>
          <a:sy n="81" d="100"/>
        </p:scale>
        <p:origin x="190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6AA0F4-B6F7-4703-A68D-85A7C4A588B4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8FB673F-F9A2-45AF-ADF9-B99A9CB35661}">
      <dgm:prSet phldrT="[Text]"/>
      <dgm:spPr/>
      <dgm:t>
        <a:bodyPr/>
        <a:lstStyle/>
        <a:p>
          <a:endParaRPr lang="en-US" dirty="0"/>
        </a:p>
      </dgm:t>
    </dgm:pt>
    <dgm:pt modelId="{25FDCAF5-B5B2-4A2D-A467-F60D2AD0B0F3}" type="parTrans" cxnId="{ACF4FEC5-C464-479C-9746-6261FF2B526F}">
      <dgm:prSet/>
      <dgm:spPr/>
      <dgm:t>
        <a:bodyPr/>
        <a:lstStyle/>
        <a:p>
          <a:endParaRPr lang="en-US"/>
        </a:p>
      </dgm:t>
    </dgm:pt>
    <dgm:pt modelId="{0B98E085-942D-4AC1-8B2F-4E9D98298515}" type="sibTrans" cxnId="{ACF4FEC5-C464-479C-9746-6261FF2B526F}">
      <dgm:prSet/>
      <dgm:spPr/>
      <dgm:t>
        <a:bodyPr/>
        <a:lstStyle/>
        <a:p>
          <a:endParaRPr lang="en-US"/>
        </a:p>
      </dgm:t>
    </dgm:pt>
    <dgm:pt modelId="{40059B2C-49E1-4938-88CB-8F68DAAE8E25}">
      <dgm:prSet phldrT="[Text]" custT="1"/>
      <dgm:spPr/>
      <dgm:t>
        <a:bodyPr/>
        <a:lstStyle/>
        <a:p>
          <a:r>
            <a:rPr lang="en-US" sz="2800" b="1" dirty="0" err="1"/>
            <a:t>Recursos</a:t>
          </a:r>
          <a:endParaRPr lang="en-US" sz="2800" b="1" dirty="0"/>
        </a:p>
        <a:p>
          <a:r>
            <a:rPr lang="en-US" sz="2000" dirty="0"/>
            <a:t>(</a:t>
          </a:r>
          <a:r>
            <a:rPr lang="en-US" sz="2000" dirty="0" err="1"/>
            <a:t>precondiciones</a:t>
          </a:r>
          <a:r>
            <a:rPr lang="en-US" sz="2000" dirty="0"/>
            <a:t>)</a:t>
          </a:r>
        </a:p>
        <a:p>
          <a:r>
            <a:rPr lang="en-US" sz="2400" dirty="0"/>
            <a:t>* </a:t>
          </a:r>
          <a:r>
            <a:rPr lang="en-US" sz="2400" dirty="0" err="1"/>
            <a:t>materiales</a:t>
          </a:r>
          <a:r>
            <a:rPr lang="en-US" sz="2400" dirty="0"/>
            <a:t> y </a:t>
          </a:r>
          <a:r>
            <a:rPr lang="en-US" sz="2400" dirty="0" err="1"/>
            <a:t>sociales</a:t>
          </a:r>
          <a:endParaRPr lang="en-US" sz="2400" dirty="0"/>
        </a:p>
        <a:p>
          <a:r>
            <a:rPr lang="en-US" sz="1200" dirty="0"/>
            <a:t>* se </a:t>
          </a:r>
          <a:r>
            <a:rPr lang="en-US" sz="1200" dirty="0" err="1"/>
            <a:t>adquieren</a:t>
          </a:r>
          <a:r>
            <a:rPr lang="en-US" sz="1200" dirty="0"/>
            <a:t> </a:t>
          </a:r>
          <a:r>
            <a:rPr lang="en-US" sz="1200" dirty="0" err="1"/>
            <a:t>por</a:t>
          </a:r>
          <a:r>
            <a:rPr lang="en-US" sz="1200" dirty="0"/>
            <a:t> la </a:t>
          </a:r>
          <a:r>
            <a:rPr lang="en-US" sz="1200" dirty="0" err="1"/>
            <a:t>familia</a:t>
          </a:r>
          <a:r>
            <a:rPr lang="en-US" sz="1200" dirty="0"/>
            <a:t>, </a:t>
          </a:r>
          <a:r>
            <a:rPr lang="en-US" sz="1200" dirty="0" err="1"/>
            <a:t>comunidad</a:t>
          </a:r>
          <a:r>
            <a:rPr lang="en-US" sz="1200" dirty="0"/>
            <a:t>, </a:t>
          </a:r>
          <a:r>
            <a:rPr lang="en-US" sz="1200" dirty="0" err="1"/>
            <a:t>mercado</a:t>
          </a:r>
          <a:r>
            <a:rPr lang="en-US" sz="1200" dirty="0"/>
            <a:t>, </a:t>
          </a:r>
          <a:r>
            <a:rPr lang="en-US" sz="1200" dirty="0" err="1"/>
            <a:t>estado</a:t>
          </a:r>
          <a:endParaRPr lang="en-US" sz="1200" dirty="0"/>
        </a:p>
        <a:p>
          <a:r>
            <a:rPr lang="en-US" sz="1200" dirty="0"/>
            <a:t>* </a:t>
          </a:r>
          <a:r>
            <a:rPr lang="en-US" sz="1200" dirty="0" err="1"/>
            <a:t>Reflejan</a:t>
          </a:r>
          <a:r>
            <a:rPr lang="en-US" sz="1200" dirty="0"/>
            <a:t> </a:t>
          </a:r>
          <a:r>
            <a:rPr lang="en-US" sz="1200" dirty="0" err="1"/>
            <a:t>normas</a:t>
          </a:r>
          <a:r>
            <a:rPr lang="en-US" sz="1200" dirty="0"/>
            <a:t> de </a:t>
          </a:r>
          <a:r>
            <a:rPr lang="en-US" sz="1200" dirty="0" err="1"/>
            <a:t>redistribución</a:t>
          </a:r>
          <a:endParaRPr lang="en-US" sz="1200" dirty="0"/>
        </a:p>
      </dgm:t>
    </dgm:pt>
    <dgm:pt modelId="{DED9897F-C386-4075-A630-E364B055CF37}" type="parTrans" cxnId="{A44B63CB-9B11-4667-8963-2DC400464200}">
      <dgm:prSet/>
      <dgm:spPr/>
      <dgm:t>
        <a:bodyPr/>
        <a:lstStyle/>
        <a:p>
          <a:endParaRPr lang="en-US"/>
        </a:p>
      </dgm:t>
    </dgm:pt>
    <dgm:pt modelId="{68A61858-B239-43F2-852A-DA28FBE1A780}" type="sibTrans" cxnId="{A44B63CB-9B11-4667-8963-2DC400464200}">
      <dgm:prSet/>
      <dgm:spPr/>
      <dgm:t>
        <a:bodyPr/>
        <a:lstStyle/>
        <a:p>
          <a:endParaRPr lang="en-US"/>
        </a:p>
      </dgm:t>
    </dgm:pt>
    <dgm:pt modelId="{EEAC07DA-A228-4D4E-9FFC-B6EFFB4626BE}">
      <dgm:prSet phldrT="[Text]"/>
      <dgm:spPr/>
      <dgm:t>
        <a:bodyPr/>
        <a:lstStyle/>
        <a:p>
          <a:endParaRPr lang="en-US" dirty="0"/>
        </a:p>
      </dgm:t>
    </dgm:pt>
    <dgm:pt modelId="{B0DD1CAC-5617-4AB3-B367-A163ECA17E9C}" type="parTrans" cxnId="{7DDAC750-177D-4B48-8823-18D1E9976EDF}">
      <dgm:prSet/>
      <dgm:spPr/>
      <dgm:t>
        <a:bodyPr/>
        <a:lstStyle/>
        <a:p>
          <a:endParaRPr lang="en-US"/>
        </a:p>
      </dgm:t>
    </dgm:pt>
    <dgm:pt modelId="{C4C49C9D-1FA8-4767-B570-471B6C1DA8DB}" type="sibTrans" cxnId="{7DDAC750-177D-4B48-8823-18D1E9976EDF}">
      <dgm:prSet/>
      <dgm:spPr/>
      <dgm:t>
        <a:bodyPr/>
        <a:lstStyle/>
        <a:p>
          <a:endParaRPr lang="en-US"/>
        </a:p>
      </dgm:t>
    </dgm:pt>
    <dgm:pt modelId="{FC35A2C9-4630-48C8-9246-9E2EA7BF9B16}">
      <dgm:prSet phldrT="[Text]" custT="1"/>
      <dgm:spPr/>
      <dgm:t>
        <a:bodyPr/>
        <a:lstStyle/>
        <a:p>
          <a:r>
            <a:rPr lang="en-US" sz="2800" b="1" dirty="0" err="1"/>
            <a:t>Agencia</a:t>
          </a:r>
          <a:endParaRPr lang="en-US" sz="2800" b="1" dirty="0"/>
        </a:p>
        <a:p>
          <a:r>
            <a:rPr lang="en-US" sz="2600" dirty="0"/>
            <a:t>(</a:t>
          </a:r>
          <a:r>
            <a:rPr lang="en-US" sz="2600" dirty="0" err="1"/>
            <a:t>proceso</a:t>
          </a:r>
          <a:r>
            <a:rPr lang="en-US" sz="2600" dirty="0"/>
            <a:t>)</a:t>
          </a:r>
        </a:p>
        <a:p>
          <a:r>
            <a:rPr lang="en-US" sz="2000" dirty="0"/>
            <a:t>* La </a:t>
          </a:r>
          <a:r>
            <a:rPr lang="en-US" sz="2000" dirty="0" err="1"/>
            <a:t>posibilidad</a:t>
          </a:r>
          <a:r>
            <a:rPr lang="en-US" sz="2000" dirty="0"/>
            <a:t> de </a:t>
          </a:r>
          <a:r>
            <a:rPr lang="en-US" sz="2000" dirty="0" err="1"/>
            <a:t>definir</a:t>
          </a:r>
          <a:r>
            <a:rPr lang="en-US" sz="2000" dirty="0"/>
            <a:t> </a:t>
          </a:r>
          <a:r>
            <a:rPr lang="en-US" sz="2000" dirty="0" err="1"/>
            <a:t>metas</a:t>
          </a:r>
          <a:r>
            <a:rPr lang="en-US" sz="2000" dirty="0"/>
            <a:t> </a:t>
          </a:r>
          <a:r>
            <a:rPr lang="en-US" sz="2000" dirty="0" err="1"/>
            <a:t>propias</a:t>
          </a:r>
          <a:endParaRPr lang="en-US" sz="2000" dirty="0"/>
        </a:p>
        <a:p>
          <a:r>
            <a:rPr lang="en-US" sz="2000" dirty="0"/>
            <a:t>* </a:t>
          </a:r>
          <a:r>
            <a:rPr lang="en-US" sz="2000" dirty="0" err="1"/>
            <a:t>Poder</a:t>
          </a:r>
          <a:r>
            <a:rPr lang="en-US" sz="2000" dirty="0"/>
            <a:t> para</a:t>
          </a:r>
        </a:p>
        <a:p>
          <a:r>
            <a:rPr lang="en-US" sz="2000" dirty="0"/>
            <a:t>* La </a:t>
          </a:r>
          <a:r>
            <a:rPr lang="en-US" sz="2000" dirty="0" err="1"/>
            <a:t>toma</a:t>
          </a:r>
          <a:r>
            <a:rPr lang="en-US" sz="2000" dirty="0"/>
            <a:t> de </a:t>
          </a:r>
          <a:r>
            <a:rPr lang="en-US" sz="2000" dirty="0" err="1"/>
            <a:t>decisiones</a:t>
          </a:r>
          <a:endParaRPr lang="en-US" sz="2000" dirty="0"/>
        </a:p>
        <a:p>
          <a:endParaRPr lang="en-US" sz="2600" dirty="0"/>
        </a:p>
      </dgm:t>
    </dgm:pt>
    <dgm:pt modelId="{4D42C3B0-5151-4D1B-8CED-7854B19E58CD}" type="parTrans" cxnId="{6617CC40-D96F-4369-88FA-ED191EB02273}">
      <dgm:prSet/>
      <dgm:spPr/>
      <dgm:t>
        <a:bodyPr/>
        <a:lstStyle/>
        <a:p>
          <a:endParaRPr lang="en-US"/>
        </a:p>
      </dgm:t>
    </dgm:pt>
    <dgm:pt modelId="{95C5B80C-02EA-42DE-9F14-50CD977806BD}" type="sibTrans" cxnId="{6617CC40-D96F-4369-88FA-ED191EB02273}">
      <dgm:prSet/>
      <dgm:spPr/>
      <dgm:t>
        <a:bodyPr/>
        <a:lstStyle/>
        <a:p>
          <a:endParaRPr lang="en-US"/>
        </a:p>
      </dgm:t>
    </dgm:pt>
    <dgm:pt modelId="{78DF4414-997E-4396-BECE-771AF77D5E46}">
      <dgm:prSet phldrT="[Text]"/>
      <dgm:spPr/>
      <dgm:t>
        <a:bodyPr/>
        <a:lstStyle/>
        <a:p>
          <a:endParaRPr lang="en-US" dirty="0"/>
        </a:p>
      </dgm:t>
    </dgm:pt>
    <dgm:pt modelId="{5D765270-43AB-4CD8-9099-2E9DA609E195}" type="parTrans" cxnId="{01F49558-4F3E-41C2-B363-16DBFBBE8F54}">
      <dgm:prSet/>
      <dgm:spPr/>
      <dgm:t>
        <a:bodyPr/>
        <a:lstStyle/>
        <a:p>
          <a:endParaRPr lang="en-US"/>
        </a:p>
      </dgm:t>
    </dgm:pt>
    <dgm:pt modelId="{4AF7B8FD-025B-4053-9DEA-191B8644F8D2}" type="sibTrans" cxnId="{01F49558-4F3E-41C2-B363-16DBFBBE8F54}">
      <dgm:prSet/>
      <dgm:spPr/>
      <dgm:t>
        <a:bodyPr/>
        <a:lstStyle/>
        <a:p>
          <a:endParaRPr lang="en-US"/>
        </a:p>
      </dgm:t>
    </dgm:pt>
    <dgm:pt modelId="{E7B613F1-26AA-4342-A7DB-2916AECD58E0}">
      <dgm:prSet phldrT="[Text]" custT="1"/>
      <dgm:spPr/>
      <dgm:t>
        <a:bodyPr/>
        <a:lstStyle/>
        <a:p>
          <a:r>
            <a:rPr lang="en-US" sz="2800" b="1" dirty="0" err="1"/>
            <a:t>Capacidades</a:t>
          </a:r>
          <a:endParaRPr lang="en-US" sz="2800" b="1" dirty="0"/>
        </a:p>
        <a:p>
          <a:r>
            <a:rPr lang="en-US" sz="2400" dirty="0"/>
            <a:t>(</a:t>
          </a:r>
          <a:r>
            <a:rPr lang="en-US" sz="2400" dirty="0" err="1"/>
            <a:t>resultado</a:t>
          </a:r>
          <a:r>
            <a:rPr lang="en-US" sz="2400" dirty="0"/>
            <a:t>)</a:t>
          </a:r>
        </a:p>
        <a:p>
          <a:r>
            <a:rPr lang="en-US" sz="2400" dirty="0"/>
            <a:t>* El </a:t>
          </a:r>
          <a:r>
            <a:rPr lang="en-US" sz="2400" dirty="0" err="1"/>
            <a:t>grado</a:t>
          </a:r>
          <a:r>
            <a:rPr lang="en-US" sz="2400" dirty="0"/>
            <a:t> que se </a:t>
          </a:r>
          <a:r>
            <a:rPr lang="en-US" sz="2400" dirty="0" err="1"/>
            <a:t>pueda</a:t>
          </a:r>
          <a:r>
            <a:rPr lang="en-US" sz="2400" dirty="0"/>
            <a:t> </a:t>
          </a:r>
          <a:r>
            <a:rPr lang="en-US" sz="2400" dirty="0" err="1"/>
            <a:t>vivir</a:t>
          </a:r>
          <a:r>
            <a:rPr lang="en-US" sz="2400" dirty="0"/>
            <a:t> la </a:t>
          </a:r>
          <a:r>
            <a:rPr lang="en-US" sz="2400" dirty="0" err="1"/>
            <a:t>vida</a:t>
          </a:r>
          <a:r>
            <a:rPr lang="en-US" sz="2400" dirty="0"/>
            <a:t> que </a:t>
          </a:r>
          <a:r>
            <a:rPr lang="en-US" sz="2400" dirty="0" err="1"/>
            <a:t>uno</a:t>
          </a:r>
          <a:r>
            <a:rPr lang="en-US" sz="2400" dirty="0"/>
            <a:t> </a:t>
          </a:r>
          <a:r>
            <a:rPr lang="en-US" sz="2400" dirty="0" err="1"/>
            <a:t>desea</a:t>
          </a:r>
          <a:endParaRPr lang="en-US" sz="2400" dirty="0"/>
        </a:p>
      </dgm:t>
    </dgm:pt>
    <dgm:pt modelId="{80DDA3B0-EEF1-453A-8E1F-40E036D2FF4B}" type="parTrans" cxnId="{ED1A24BF-7DC3-4924-B3ED-F18DAF25119B}">
      <dgm:prSet/>
      <dgm:spPr/>
      <dgm:t>
        <a:bodyPr/>
        <a:lstStyle/>
        <a:p>
          <a:endParaRPr lang="en-US"/>
        </a:p>
      </dgm:t>
    </dgm:pt>
    <dgm:pt modelId="{6273D745-BAC5-4DBA-8A8F-9263401A6311}" type="sibTrans" cxnId="{ED1A24BF-7DC3-4924-B3ED-F18DAF25119B}">
      <dgm:prSet/>
      <dgm:spPr/>
      <dgm:t>
        <a:bodyPr/>
        <a:lstStyle/>
        <a:p>
          <a:endParaRPr lang="en-US"/>
        </a:p>
      </dgm:t>
    </dgm:pt>
    <dgm:pt modelId="{D5F98DBD-937B-4613-AC5B-7D6FC9D9904B}" type="pres">
      <dgm:prSet presAssocID="{AE6AA0F4-B6F7-4703-A68D-85A7C4A588B4}" presName="Name0" presStyleCnt="0">
        <dgm:presLayoutVars>
          <dgm:dir/>
          <dgm:animLvl val="lvl"/>
          <dgm:resizeHandles val="exact"/>
        </dgm:presLayoutVars>
      </dgm:prSet>
      <dgm:spPr/>
    </dgm:pt>
    <dgm:pt modelId="{A3F463AF-B650-4ECF-BA5D-16C928AEACC0}" type="pres">
      <dgm:prSet presAssocID="{38FB673F-F9A2-45AF-ADF9-B99A9CB35661}" presName="compositeNode" presStyleCnt="0">
        <dgm:presLayoutVars>
          <dgm:bulletEnabled val="1"/>
        </dgm:presLayoutVars>
      </dgm:prSet>
      <dgm:spPr/>
    </dgm:pt>
    <dgm:pt modelId="{3C8D01D7-524F-421E-BD54-AA277233DD34}" type="pres">
      <dgm:prSet presAssocID="{38FB673F-F9A2-45AF-ADF9-B99A9CB35661}" presName="bgRect" presStyleLbl="node1" presStyleIdx="0" presStyleCnt="3" custScaleX="88547" custScaleY="102054"/>
      <dgm:spPr/>
    </dgm:pt>
    <dgm:pt modelId="{708BB244-7934-4B39-9C84-C379FB053558}" type="pres">
      <dgm:prSet presAssocID="{38FB673F-F9A2-45AF-ADF9-B99A9CB35661}" presName="parentNode" presStyleLbl="node1" presStyleIdx="0" presStyleCnt="3">
        <dgm:presLayoutVars>
          <dgm:chMax val="0"/>
          <dgm:bulletEnabled val="1"/>
        </dgm:presLayoutVars>
      </dgm:prSet>
      <dgm:spPr/>
    </dgm:pt>
    <dgm:pt modelId="{7FED9FC9-0E63-4C7D-B243-ED111DBD2598}" type="pres">
      <dgm:prSet presAssocID="{38FB673F-F9A2-45AF-ADF9-B99A9CB35661}" presName="childNode" presStyleLbl="node1" presStyleIdx="0" presStyleCnt="3">
        <dgm:presLayoutVars>
          <dgm:bulletEnabled val="1"/>
        </dgm:presLayoutVars>
      </dgm:prSet>
      <dgm:spPr/>
    </dgm:pt>
    <dgm:pt modelId="{576826D4-E443-47F5-AED2-807A4B6D664D}" type="pres">
      <dgm:prSet presAssocID="{0B98E085-942D-4AC1-8B2F-4E9D98298515}" presName="hSp" presStyleCnt="0"/>
      <dgm:spPr/>
    </dgm:pt>
    <dgm:pt modelId="{E956C59C-1C97-42EE-A011-EED74D4EE4EE}" type="pres">
      <dgm:prSet presAssocID="{0B98E085-942D-4AC1-8B2F-4E9D98298515}" presName="vProcSp" presStyleCnt="0"/>
      <dgm:spPr/>
    </dgm:pt>
    <dgm:pt modelId="{96D1CCB3-108E-4936-94D3-358662D25399}" type="pres">
      <dgm:prSet presAssocID="{0B98E085-942D-4AC1-8B2F-4E9D98298515}" presName="vSp1" presStyleCnt="0"/>
      <dgm:spPr/>
    </dgm:pt>
    <dgm:pt modelId="{D18EEB21-5ADA-449C-A6CC-3686AFFB7733}" type="pres">
      <dgm:prSet presAssocID="{0B98E085-942D-4AC1-8B2F-4E9D98298515}" presName="simulatedConn" presStyleLbl="solidFgAcc1" presStyleIdx="0" presStyleCnt="2"/>
      <dgm:spPr/>
    </dgm:pt>
    <dgm:pt modelId="{1BA43AFB-6A15-4EFD-A4D3-7D99D5870F7C}" type="pres">
      <dgm:prSet presAssocID="{0B98E085-942D-4AC1-8B2F-4E9D98298515}" presName="vSp2" presStyleCnt="0"/>
      <dgm:spPr/>
    </dgm:pt>
    <dgm:pt modelId="{0291F56A-9A27-4A89-8BEB-DFCDFC86F532}" type="pres">
      <dgm:prSet presAssocID="{0B98E085-942D-4AC1-8B2F-4E9D98298515}" presName="sibTrans" presStyleCnt="0"/>
      <dgm:spPr/>
    </dgm:pt>
    <dgm:pt modelId="{28E90FBC-72F2-43FD-8F7E-6AF6242C73C7}" type="pres">
      <dgm:prSet presAssocID="{EEAC07DA-A228-4D4E-9FFC-B6EFFB4626BE}" presName="compositeNode" presStyleCnt="0">
        <dgm:presLayoutVars>
          <dgm:bulletEnabled val="1"/>
        </dgm:presLayoutVars>
      </dgm:prSet>
      <dgm:spPr/>
    </dgm:pt>
    <dgm:pt modelId="{4A171B9A-7654-4B62-B9DA-787115B8D20D}" type="pres">
      <dgm:prSet presAssocID="{EEAC07DA-A228-4D4E-9FFC-B6EFFB4626BE}" presName="bgRect" presStyleLbl="node1" presStyleIdx="1" presStyleCnt="3" custScaleY="102054"/>
      <dgm:spPr/>
    </dgm:pt>
    <dgm:pt modelId="{91F40FE8-ED2B-48F6-A585-DCD5CD0A8A07}" type="pres">
      <dgm:prSet presAssocID="{EEAC07DA-A228-4D4E-9FFC-B6EFFB4626BE}" presName="parentNode" presStyleLbl="node1" presStyleIdx="1" presStyleCnt="3">
        <dgm:presLayoutVars>
          <dgm:chMax val="0"/>
          <dgm:bulletEnabled val="1"/>
        </dgm:presLayoutVars>
      </dgm:prSet>
      <dgm:spPr/>
    </dgm:pt>
    <dgm:pt modelId="{7F352AA4-AD5B-405E-9915-24D66832B247}" type="pres">
      <dgm:prSet presAssocID="{EEAC07DA-A228-4D4E-9FFC-B6EFFB4626BE}" presName="childNode" presStyleLbl="node1" presStyleIdx="1" presStyleCnt="3">
        <dgm:presLayoutVars>
          <dgm:bulletEnabled val="1"/>
        </dgm:presLayoutVars>
      </dgm:prSet>
      <dgm:spPr/>
    </dgm:pt>
    <dgm:pt modelId="{75FE304D-B685-4FF8-B60F-ECCB7F1B22B0}" type="pres">
      <dgm:prSet presAssocID="{C4C49C9D-1FA8-4767-B570-471B6C1DA8DB}" presName="hSp" presStyleCnt="0"/>
      <dgm:spPr/>
    </dgm:pt>
    <dgm:pt modelId="{90C930E5-C44F-4D3F-B3FE-A1DEB6B458E0}" type="pres">
      <dgm:prSet presAssocID="{C4C49C9D-1FA8-4767-B570-471B6C1DA8DB}" presName="vProcSp" presStyleCnt="0"/>
      <dgm:spPr/>
    </dgm:pt>
    <dgm:pt modelId="{169BAEF3-0EA5-4097-9018-050D1258F534}" type="pres">
      <dgm:prSet presAssocID="{C4C49C9D-1FA8-4767-B570-471B6C1DA8DB}" presName="vSp1" presStyleCnt="0"/>
      <dgm:spPr/>
    </dgm:pt>
    <dgm:pt modelId="{2A5EA48C-98DA-42C9-B6CE-C34B2C06FD5E}" type="pres">
      <dgm:prSet presAssocID="{C4C49C9D-1FA8-4767-B570-471B6C1DA8DB}" presName="simulatedConn" presStyleLbl="solidFgAcc1" presStyleIdx="1" presStyleCnt="2"/>
      <dgm:spPr/>
    </dgm:pt>
    <dgm:pt modelId="{9DF0E1F0-4F43-4C80-BA4F-D0EC87F9CAAC}" type="pres">
      <dgm:prSet presAssocID="{C4C49C9D-1FA8-4767-B570-471B6C1DA8DB}" presName="vSp2" presStyleCnt="0"/>
      <dgm:spPr/>
    </dgm:pt>
    <dgm:pt modelId="{D117B2ED-346E-405B-9103-5DD7BBE016E3}" type="pres">
      <dgm:prSet presAssocID="{C4C49C9D-1FA8-4767-B570-471B6C1DA8DB}" presName="sibTrans" presStyleCnt="0"/>
      <dgm:spPr/>
    </dgm:pt>
    <dgm:pt modelId="{0D43C00C-49B3-450C-8E13-59E42094058C}" type="pres">
      <dgm:prSet presAssocID="{78DF4414-997E-4396-BECE-771AF77D5E46}" presName="compositeNode" presStyleCnt="0">
        <dgm:presLayoutVars>
          <dgm:bulletEnabled val="1"/>
        </dgm:presLayoutVars>
      </dgm:prSet>
      <dgm:spPr/>
    </dgm:pt>
    <dgm:pt modelId="{58D24E6B-C977-4740-B2C2-B17B11F2A179}" type="pres">
      <dgm:prSet presAssocID="{78DF4414-997E-4396-BECE-771AF77D5E46}" presName="bgRect" presStyleLbl="node1" presStyleIdx="2" presStyleCnt="3" custScaleX="100337" custScaleY="104625" custLinFactNeighborX="5594" custLinFactNeighborY="7205"/>
      <dgm:spPr/>
    </dgm:pt>
    <dgm:pt modelId="{9825C0B5-FCD7-4BF9-9A16-B16532B7A032}" type="pres">
      <dgm:prSet presAssocID="{78DF4414-997E-4396-BECE-771AF77D5E46}" presName="parentNode" presStyleLbl="node1" presStyleIdx="2" presStyleCnt="3">
        <dgm:presLayoutVars>
          <dgm:chMax val="0"/>
          <dgm:bulletEnabled val="1"/>
        </dgm:presLayoutVars>
      </dgm:prSet>
      <dgm:spPr/>
    </dgm:pt>
    <dgm:pt modelId="{4D1C7AE0-52B3-4FBC-83C2-1BB3A7BFA547}" type="pres">
      <dgm:prSet presAssocID="{78DF4414-997E-4396-BECE-771AF77D5E46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8EEA820C-EC16-4B3B-BAF0-9C51D06CB4C9}" type="presOf" srcId="{78DF4414-997E-4396-BECE-771AF77D5E46}" destId="{58D24E6B-C977-4740-B2C2-B17B11F2A179}" srcOrd="0" destOrd="0" presId="urn:microsoft.com/office/officeart/2005/8/layout/hProcess7"/>
    <dgm:cxn modelId="{6617CC40-D96F-4369-88FA-ED191EB02273}" srcId="{EEAC07DA-A228-4D4E-9FFC-B6EFFB4626BE}" destId="{FC35A2C9-4630-48C8-9246-9E2EA7BF9B16}" srcOrd="0" destOrd="0" parTransId="{4D42C3B0-5151-4D1B-8CED-7854B19E58CD}" sibTransId="{95C5B80C-02EA-42DE-9F14-50CD977806BD}"/>
    <dgm:cxn modelId="{F17C464B-3FF1-4407-A133-46DF3F34EB42}" type="presOf" srcId="{E7B613F1-26AA-4342-A7DB-2916AECD58E0}" destId="{4D1C7AE0-52B3-4FBC-83C2-1BB3A7BFA547}" srcOrd="0" destOrd="0" presId="urn:microsoft.com/office/officeart/2005/8/layout/hProcess7"/>
    <dgm:cxn modelId="{7DDAC750-177D-4B48-8823-18D1E9976EDF}" srcId="{AE6AA0F4-B6F7-4703-A68D-85A7C4A588B4}" destId="{EEAC07DA-A228-4D4E-9FFC-B6EFFB4626BE}" srcOrd="1" destOrd="0" parTransId="{B0DD1CAC-5617-4AB3-B367-A163ECA17E9C}" sibTransId="{C4C49C9D-1FA8-4767-B570-471B6C1DA8DB}"/>
    <dgm:cxn modelId="{01F49558-4F3E-41C2-B363-16DBFBBE8F54}" srcId="{AE6AA0F4-B6F7-4703-A68D-85A7C4A588B4}" destId="{78DF4414-997E-4396-BECE-771AF77D5E46}" srcOrd="2" destOrd="0" parTransId="{5D765270-43AB-4CD8-9099-2E9DA609E195}" sibTransId="{4AF7B8FD-025B-4053-9DEA-191B8644F8D2}"/>
    <dgm:cxn modelId="{560E9C66-AC12-4662-8EE7-212AAAFDE5A0}" type="presOf" srcId="{FC35A2C9-4630-48C8-9246-9E2EA7BF9B16}" destId="{7F352AA4-AD5B-405E-9915-24D66832B247}" srcOrd="0" destOrd="0" presId="urn:microsoft.com/office/officeart/2005/8/layout/hProcess7"/>
    <dgm:cxn modelId="{D102907E-1B75-44D5-8691-C12538BD980D}" type="presOf" srcId="{38FB673F-F9A2-45AF-ADF9-B99A9CB35661}" destId="{708BB244-7934-4B39-9C84-C379FB053558}" srcOrd="1" destOrd="0" presId="urn:microsoft.com/office/officeart/2005/8/layout/hProcess7"/>
    <dgm:cxn modelId="{1F6EB693-61A6-40BA-A57A-DDA7FC1E380D}" type="presOf" srcId="{38FB673F-F9A2-45AF-ADF9-B99A9CB35661}" destId="{3C8D01D7-524F-421E-BD54-AA277233DD34}" srcOrd="0" destOrd="0" presId="urn:microsoft.com/office/officeart/2005/8/layout/hProcess7"/>
    <dgm:cxn modelId="{8C041E9D-9A95-4408-85DA-6D94FE945C91}" type="presOf" srcId="{78DF4414-997E-4396-BECE-771AF77D5E46}" destId="{9825C0B5-FCD7-4BF9-9A16-B16532B7A032}" srcOrd="1" destOrd="0" presId="urn:microsoft.com/office/officeart/2005/8/layout/hProcess7"/>
    <dgm:cxn modelId="{21247BB3-63BE-43A5-A9AB-6469C0D6A890}" type="presOf" srcId="{40059B2C-49E1-4938-88CB-8F68DAAE8E25}" destId="{7FED9FC9-0E63-4C7D-B243-ED111DBD2598}" srcOrd="0" destOrd="0" presId="urn:microsoft.com/office/officeart/2005/8/layout/hProcess7"/>
    <dgm:cxn modelId="{25B5C7B7-29AE-4A5E-B42F-2F730E2CE6A2}" type="presOf" srcId="{EEAC07DA-A228-4D4E-9FFC-B6EFFB4626BE}" destId="{4A171B9A-7654-4B62-B9DA-787115B8D20D}" srcOrd="0" destOrd="0" presId="urn:microsoft.com/office/officeart/2005/8/layout/hProcess7"/>
    <dgm:cxn modelId="{ED9DDBBA-75C6-4E9A-9777-85771AF39D90}" type="presOf" srcId="{EEAC07DA-A228-4D4E-9FFC-B6EFFB4626BE}" destId="{91F40FE8-ED2B-48F6-A585-DCD5CD0A8A07}" srcOrd="1" destOrd="0" presId="urn:microsoft.com/office/officeart/2005/8/layout/hProcess7"/>
    <dgm:cxn modelId="{88EA23BB-3EEB-4930-B645-89A8DFE2A142}" type="presOf" srcId="{AE6AA0F4-B6F7-4703-A68D-85A7C4A588B4}" destId="{D5F98DBD-937B-4613-AC5B-7D6FC9D9904B}" srcOrd="0" destOrd="0" presId="urn:microsoft.com/office/officeart/2005/8/layout/hProcess7"/>
    <dgm:cxn modelId="{ED1A24BF-7DC3-4924-B3ED-F18DAF25119B}" srcId="{78DF4414-997E-4396-BECE-771AF77D5E46}" destId="{E7B613F1-26AA-4342-A7DB-2916AECD58E0}" srcOrd="0" destOrd="0" parTransId="{80DDA3B0-EEF1-453A-8E1F-40E036D2FF4B}" sibTransId="{6273D745-BAC5-4DBA-8A8F-9263401A6311}"/>
    <dgm:cxn modelId="{ACF4FEC5-C464-479C-9746-6261FF2B526F}" srcId="{AE6AA0F4-B6F7-4703-A68D-85A7C4A588B4}" destId="{38FB673F-F9A2-45AF-ADF9-B99A9CB35661}" srcOrd="0" destOrd="0" parTransId="{25FDCAF5-B5B2-4A2D-A467-F60D2AD0B0F3}" sibTransId="{0B98E085-942D-4AC1-8B2F-4E9D98298515}"/>
    <dgm:cxn modelId="{A44B63CB-9B11-4667-8963-2DC400464200}" srcId="{38FB673F-F9A2-45AF-ADF9-B99A9CB35661}" destId="{40059B2C-49E1-4938-88CB-8F68DAAE8E25}" srcOrd="0" destOrd="0" parTransId="{DED9897F-C386-4075-A630-E364B055CF37}" sibTransId="{68A61858-B239-43F2-852A-DA28FBE1A780}"/>
    <dgm:cxn modelId="{19FBDA98-A2E2-4D4D-BA4A-862EF01F18D4}" type="presParOf" srcId="{D5F98DBD-937B-4613-AC5B-7D6FC9D9904B}" destId="{A3F463AF-B650-4ECF-BA5D-16C928AEACC0}" srcOrd="0" destOrd="0" presId="urn:microsoft.com/office/officeart/2005/8/layout/hProcess7"/>
    <dgm:cxn modelId="{608DB988-31F2-4A5D-8B4B-5501F13242B2}" type="presParOf" srcId="{A3F463AF-B650-4ECF-BA5D-16C928AEACC0}" destId="{3C8D01D7-524F-421E-BD54-AA277233DD34}" srcOrd="0" destOrd="0" presId="urn:microsoft.com/office/officeart/2005/8/layout/hProcess7"/>
    <dgm:cxn modelId="{7DAFC678-DC4A-4806-9C48-EC444BDF5249}" type="presParOf" srcId="{A3F463AF-B650-4ECF-BA5D-16C928AEACC0}" destId="{708BB244-7934-4B39-9C84-C379FB053558}" srcOrd="1" destOrd="0" presId="urn:microsoft.com/office/officeart/2005/8/layout/hProcess7"/>
    <dgm:cxn modelId="{93D3F266-490E-4CA1-B9F9-6E8C8C8E24A7}" type="presParOf" srcId="{A3F463AF-B650-4ECF-BA5D-16C928AEACC0}" destId="{7FED9FC9-0E63-4C7D-B243-ED111DBD2598}" srcOrd="2" destOrd="0" presId="urn:microsoft.com/office/officeart/2005/8/layout/hProcess7"/>
    <dgm:cxn modelId="{8CF1C664-2CB2-4145-9438-F154716816C6}" type="presParOf" srcId="{D5F98DBD-937B-4613-AC5B-7D6FC9D9904B}" destId="{576826D4-E443-47F5-AED2-807A4B6D664D}" srcOrd="1" destOrd="0" presId="urn:microsoft.com/office/officeart/2005/8/layout/hProcess7"/>
    <dgm:cxn modelId="{D1E2D2E0-F48E-498F-9049-73BE0F4BD789}" type="presParOf" srcId="{D5F98DBD-937B-4613-AC5B-7D6FC9D9904B}" destId="{E956C59C-1C97-42EE-A011-EED74D4EE4EE}" srcOrd="2" destOrd="0" presId="urn:microsoft.com/office/officeart/2005/8/layout/hProcess7"/>
    <dgm:cxn modelId="{71DE4999-74B2-48B8-984F-EB0544C3BFF3}" type="presParOf" srcId="{E956C59C-1C97-42EE-A011-EED74D4EE4EE}" destId="{96D1CCB3-108E-4936-94D3-358662D25399}" srcOrd="0" destOrd="0" presId="urn:microsoft.com/office/officeart/2005/8/layout/hProcess7"/>
    <dgm:cxn modelId="{53CF5D01-4148-495F-9A21-F4186E255FE1}" type="presParOf" srcId="{E956C59C-1C97-42EE-A011-EED74D4EE4EE}" destId="{D18EEB21-5ADA-449C-A6CC-3686AFFB7733}" srcOrd="1" destOrd="0" presId="urn:microsoft.com/office/officeart/2005/8/layout/hProcess7"/>
    <dgm:cxn modelId="{9ABC9D1D-1D9A-4AB2-90D2-4826B452276C}" type="presParOf" srcId="{E956C59C-1C97-42EE-A011-EED74D4EE4EE}" destId="{1BA43AFB-6A15-4EFD-A4D3-7D99D5870F7C}" srcOrd="2" destOrd="0" presId="urn:microsoft.com/office/officeart/2005/8/layout/hProcess7"/>
    <dgm:cxn modelId="{F535D042-1730-42A0-A94C-CEE203090D0F}" type="presParOf" srcId="{D5F98DBD-937B-4613-AC5B-7D6FC9D9904B}" destId="{0291F56A-9A27-4A89-8BEB-DFCDFC86F532}" srcOrd="3" destOrd="0" presId="urn:microsoft.com/office/officeart/2005/8/layout/hProcess7"/>
    <dgm:cxn modelId="{91B5CAE7-E606-4F50-8C84-5E7B23ADF1F7}" type="presParOf" srcId="{D5F98DBD-937B-4613-AC5B-7D6FC9D9904B}" destId="{28E90FBC-72F2-43FD-8F7E-6AF6242C73C7}" srcOrd="4" destOrd="0" presId="urn:microsoft.com/office/officeart/2005/8/layout/hProcess7"/>
    <dgm:cxn modelId="{DFB6CA08-4DBF-451C-B6CC-FD475C1EC4C0}" type="presParOf" srcId="{28E90FBC-72F2-43FD-8F7E-6AF6242C73C7}" destId="{4A171B9A-7654-4B62-B9DA-787115B8D20D}" srcOrd="0" destOrd="0" presId="urn:microsoft.com/office/officeart/2005/8/layout/hProcess7"/>
    <dgm:cxn modelId="{5E7231C8-3478-44D0-90E5-6A454808480D}" type="presParOf" srcId="{28E90FBC-72F2-43FD-8F7E-6AF6242C73C7}" destId="{91F40FE8-ED2B-48F6-A585-DCD5CD0A8A07}" srcOrd="1" destOrd="0" presId="urn:microsoft.com/office/officeart/2005/8/layout/hProcess7"/>
    <dgm:cxn modelId="{4020276E-4DC3-48A9-83E7-67C468E3CDCE}" type="presParOf" srcId="{28E90FBC-72F2-43FD-8F7E-6AF6242C73C7}" destId="{7F352AA4-AD5B-405E-9915-24D66832B247}" srcOrd="2" destOrd="0" presId="urn:microsoft.com/office/officeart/2005/8/layout/hProcess7"/>
    <dgm:cxn modelId="{A62B2CE4-373F-470D-8F95-9CA6818EAD73}" type="presParOf" srcId="{D5F98DBD-937B-4613-AC5B-7D6FC9D9904B}" destId="{75FE304D-B685-4FF8-B60F-ECCB7F1B22B0}" srcOrd="5" destOrd="0" presId="urn:microsoft.com/office/officeart/2005/8/layout/hProcess7"/>
    <dgm:cxn modelId="{A9D3D21F-5824-4496-B3A2-FA468C96BF49}" type="presParOf" srcId="{D5F98DBD-937B-4613-AC5B-7D6FC9D9904B}" destId="{90C930E5-C44F-4D3F-B3FE-A1DEB6B458E0}" srcOrd="6" destOrd="0" presId="urn:microsoft.com/office/officeart/2005/8/layout/hProcess7"/>
    <dgm:cxn modelId="{C52AB02C-3836-4432-AC51-5D9BF976433C}" type="presParOf" srcId="{90C930E5-C44F-4D3F-B3FE-A1DEB6B458E0}" destId="{169BAEF3-0EA5-4097-9018-050D1258F534}" srcOrd="0" destOrd="0" presId="urn:microsoft.com/office/officeart/2005/8/layout/hProcess7"/>
    <dgm:cxn modelId="{D7FF64E9-1B8F-4184-A867-1EF3960D0E73}" type="presParOf" srcId="{90C930E5-C44F-4D3F-B3FE-A1DEB6B458E0}" destId="{2A5EA48C-98DA-42C9-B6CE-C34B2C06FD5E}" srcOrd="1" destOrd="0" presId="urn:microsoft.com/office/officeart/2005/8/layout/hProcess7"/>
    <dgm:cxn modelId="{9C04B103-E46D-472C-A825-A3C17A6389DB}" type="presParOf" srcId="{90C930E5-C44F-4D3F-B3FE-A1DEB6B458E0}" destId="{9DF0E1F0-4F43-4C80-BA4F-D0EC87F9CAAC}" srcOrd="2" destOrd="0" presId="urn:microsoft.com/office/officeart/2005/8/layout/hProcess7"/>
    <dgm:cxn modelId="{319BAD74-1A21-47FF-B7D5-C7353B68454F}" type="presParOf" srcId="{D5F98DBD-937B-4613-AC5B-7D6FC9D9904B}" destId="{D117B2ED-346E-405B-9103-5DD7BBE016E3}" srcOrd="7" destOrd="0" presId="urn:microsoft.com/office/officeart/2005/8/layout/hProcess7"/>
    <dgm:cxn modelId="{2281207E-9567-45E0-AF2B-94A582B3F13E}" type="presParOf" srcId="{D5F98DBD-937B-4613-AC5B-7D6FC9D9904B}" destId="{0D43C00C-49B3-450C-8E13-59E42094058C}" srcOrd="8" destOrd="0" presId="urn:microsoft.com/office/officeart/2005/8/layout/hProcess7"/>
    <dgm:cxn modelId="{0623ABE8-38BE-4784-B1B3-D14E17A6BFAB}" type="presParOf" srcId="{0D43C00C-49B3-450C-8E13-59E42094058C}" destId="{58D24E6B-C977-4740-B2C2-B17B11F2A179}" srcOrd="0" destOrd="0" presId="urn:microsoft.com/office/officeart/2005/8/layout/hProcess7"/>
    <dgm:cxn modelId="{92BF0DFC-BFDA-4315-A537-89ECF0CED85D}" type="presParOf" srcId="{0D43C00C-49B3-450C-8E13-59E42094058C}" destId="{9825C0B5-FCD7-4BF9-9A16-B16532B7A032}" srcOrd="1" destOrd="0" presId="urn:microsoft.com/office/officeart/2005/8/layout/hProcess7"/>
    <dgm:cxn modelId="{4D2A9CDA-9A2B-4B73-8F96-B134546C7156}" type="presParOf" srcId="{0D43C00C-49B3-450C-8E13-59E42094058C}" destId="{4D1C7AE0-52B3-4FBC-83C2-1BB3A7BFA547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8D01D7-524F-421E-BD54-AA277233DD34}">
      <dsp:nvSpPr>
        <dsp:cNvPr id="0" name=""/>
        <dsp:cNvSpPr/>
      </dsp:nvSpPr>
      <dsp:spPr>
        <a:xfrm>
          <a:off x="929" y="-41102"/>
          <a:ext cx="2359637" cy="3263493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2583" rIns="120015" bIns="0" numCol="1" spcCol="1270" anchor="t" anchorCtr="0">
          <a:noAutofit/>
        </a:bodyPr>
        <a:lstStyle/>
        <a:p>
          <a:pPr marL="0" lvl="0" indent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 dirty="0"/>
        </a:p>
      </dsp:txBody>
      <dsp:txXfrm rot="16200000">
        <a:off x="-1101139" y="1060965"/>
        <a:ext cx="2676064" cy="471927"/>
      </dsp:txXfrm>
    </dsp:sp>
    <dsp:sp modelId="{7FED9FC9-0E63-4C7D-B243-ED111DBD2598}">
      <dsp:nvSpPr>
        <dsp:cNvPr id="0" name=""/>
        <dsp:cNvSpPr/>
      </dsp:nvSpPr>
      <dsp:spPr>
        <a:xfrm>
          <a:off x="494984" y="-41102"/>
          <a:ext cx="1757930" cy="326349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/>
            <a:t>Recursos</a:t>
          </a:r>
          <a:endParaRPr lang="en-US" sz="2800" b="1" kern="1200" dirty="0"/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(</a:t>
          </a:r>
          <a:r>
            <a:rPr lang="en-US" sz="2000" kern="1200" dirty="0" err="1"/>
            <a:t>precondiciones</a:t>
          </a:r>
          <a:r>
            <a:rPr lang="en-US" sz="2000" kern="1200" dirty="0"/>
            <a:t>)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* </a:t>
          </a:r>
          <a:r>
            <a:rPr lang="en-US" sz="2400" kern="1200" dirty="0" err="1"/>
            <a:t>materiales</a:t>
          </a:r>
          <a:r>
            <a:rPr lang="en-US" sz="2400" kern="1200" dirty="0"/>
            <a:t> y </a:t>
          </a:r>
          <a:r>
            <a:rPr lang="en-US" sz="2400" kern="1200" dirty="0" err="1"/>
            <a:t>sociales</a:t>
          </a:r>
          <a:endParaRPr lang="en-US" sz="2400" kern="1200" dirty="0"/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* se </a:t>
          </a:r>
          <a:r>
            <a:rPr lang="en-US" sz="1200" kern="1200" dirty="0" err="1"/>
            <a:t>adquieren</a:t>
          </a:r>
          <a:r>
            <a:rPr lang="en-US" sz="1200" kern="1200" dirty="0"/>
            <a:t> </a:t>
          </a:r>
          <a:r>
            <a:rPr lang="en-US" sz="1200" kern="1200" dirty="0" err="1"/>
            <a:t>por</a:t>
          </a:r>
          <a:r>
            <a:rPr lang="en-US" sz="1200" kern="1200" dirty="0"/>
            <a:t> la </a:t>
          </a:r>
          <a:r>
            <a:rPr lang="en-US" sz="1200" kern="1200" dirty="0" err="1"/>
            <a:t>familia</a:t>
          </a:r>
          <a:r>
            <a:rPr lang="en-US" sz="1200" kern="1200" dirty="0"/>
            <a:t>, </a:t>
          </a:r>
          <a:r>
            <a:rPr lang="en-US" sz="1200" kern="1200" dirty="0" err="1"/>
            <a:t>comunidad</a:t>
          </a:r>
          <a:r>
            <a:rPr lang="en-US" sz="1200" kern="1200" dirty="0"/>
            <a:t>, </a:t>
          </a:r>
          <a:r>
            <a:rPr lang="en-US" sz="1200" kern="1200" dirty="0" err="1"/>
            <a:t>mercado</a:t>
          </a:r>
          <a:r>
            <a:rPr lang="en-US" sz="1200" kern="1200" dirty="0"/>
            <a:t>, </a:t>
          </a:r>
          <a:r>
            <a:rPr lang="en-US" sz="1200" kern="1200" dirty="0" err="1"/>
            <a:t>estado</a:t>
          </a:r>
          <a:endParaRPr lang="en-US" sz="1200" kern="1200" dirty="0"/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* </a:t>
          </a:r>
          <a:r>
            <a:rPr lang="en-US" sz="1200" kern="1200" dirty="0" err="1"/>
            <a:t>Reflejan</a:t>
          </a:r>
          <a:r>
            <a:rPr lang="en-US" sz="1200" kern="1200" dirty="0"/>
            <a:t> </a:t>
          </a:r>
          <a:r>
            <a:rPr lang="en-US" sz="1200" kern="1200" dirty="0" err="1"/>
            <a:t>normas</a:t>
          </a:r>
          <a:r>
            <a:rPr lang="en-US" sz="1200" kern="1200" dirty="0"/>
            <a:t> de </a:t>
          </a:r>
          <a:r>
            <a:rPr lang="en-US" sz="1200" kern="1200" dirty="0" err="1"/>
            <a:t>redistribución</a:t>
          </a:r>
          <a:endParaRPr lang="en-US" sz="1200" kern="1200" dirty="0"/>
        </a:p>
      </dsp:txBody>
      <dsp:txXfrm>
        <a:off x="494984" y="-41102"/>
        <a:ext cx="1757930" cy="3263493"/>
      </dsp:txXfrm>
    </dsp:sp>
    <dsp:sp modelId="{4A171B9A-7654-4B62-B9DA-787115B8D20D}">
      <dsp:nvSpPr>
        <dsp:cNvPr id="0" name=""/>
        <dsp:cNvSpPr/>
      </dsp:nvSpPr>
      <dsp:spPr>
        <a:xfrm>
          <a:off x="2453836" y="-41102"/>
          <a:ext cx="2664841" cy="3263493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2870" rIns="133350" bIns="0" numCol="1" spcCol="1270" anchor="t" anchorCtr="0">
          <a:noAutofit/>
        </a:bodyPr>
        <a:lstStyle/>
        <a:p>
          <a:pPr marL="0" lvl="0" indent="0" algn="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000" kern="1200" dirty="0"/>
        </a:p>
      </dsp:txBody>
      <dsp:txXfrm rot="16200000">
        <a:off x="1382288" y="1030445"/>
        <a:ext cx="2676064" cy="532968"/>
      </dsp:txXfrm>
    </dsp:sp>
    <dsp:sp modelId="{D18EEB21-5ADA-449C-A6CC-3686AFFB7733}">
      <dsp:nvSpPr>
        <dsp:cNvPr id="0" name=""/>
        <dsp:cNvSpPr/>
      </dsp:nvSpPr>
      <dsp:spPr>
        <a:xfrm rot="5400000">
          <a:off x="2232122" y="2501146"/>
          <a:ext cx="470076" cy="39972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352AA4-AD5B-405E-9915-24D66832B247}">
      <dsp:nvSpPr>
        <dsp:cNvPr id="0" name=""/>
        <dsp:cNvSpPr/>
      </dsp:nvSpPr>
      <dsp:spPr>
        <a:xfrm>
          <a:off x="2986804" y="-41102"/>
          <a:ext cx="1985307" cy="326349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/>
            <a:t>Agencia</a:t>
          </a:r>
          <a:endParaRPr lang="en-US" sz="2800" b="1" kern="1200" dirty="0"/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(</a:t>
          </a:r>
          <a:r>
            <a:rPr lang="en-US" sz="2600" kern="1200" dirty="0" err="1"/>
            <a:t>proceso</a:t>
          </a:r>
          <a:r>
            <a:rPr lang="en-US" sz="2600" kern="1200" dirty="0"/>
            <a:t>)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* La </a:t>
          </a:r>
          <a:r>
            <a:rPr lang="en-US" sz="2000" kern="1200" dirty="0" err="1"/>
            <a:t>posibilidad</a:t>
          </a:r>
          <a:r>
            <a:rPr lang="en-US" sz="2000" kern="1200" dirty="0"/>
            <a:t> de </a:t>
          </a:r>
          <a:r>
            <a:rPr lang="en-US" sz="2000" kern="1200" dirty="0" err="1"/>
            <a:t>definir</a:t>
          </a:r>
          <a:r>
            <a:rPr lang="en-US" sz="2000" kern="1200" dirty="0"/>
            <a:t> </a:t>
          </a:r>
          <a:r>
            <a:rPr lang="en-US" sz="2000" kern="1200" dirty="0" err="1"/>
            <a:t>metas</a:t>
          </a:r>
          <a:r>
            <a:rPr lang="en-US" sz="2000" kern="1200" dirty="0"/>
            <a:t> </a:t>
          </a:r>
          <a:r>
            <a:rPr lang="en-US" sz="2000" kern="1200" dirty="0" err="1"/>
            <a:t>propias</a:t>
          </a:r>
          <a:endParaRPr lang="en-US" sz="2000" kern="1200" dirty="0"/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* </a:t>
          </a:r>
          <a:r>
            <a:rPr lang="en-US" sz="2000" kern="1200" dirty="0" err="1"/>
            <a:t>Poder</a:t>
          </a:r>
          <a:r>
            <a:rPr lang="en-US" sz="2000" kern="1200" dirty="0"/>
            <a:t> para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* La </a:t>
          </a:r>
          <a:r>
            <a:rPr lang="en-US" sz="2000" kern="1200" dirty="0" err="1"/>
            <a:t>toma</a:t>
          </a:r>
          <a:r>
            <a:rPr lang="en-US" sz="2000" kern="1200" dirty="0"/>
            <a:t> de </a:t>
          </a:r>
          <a:r>
            <a:rPr lang="en-US" sz="2000" kern="1200" dirty="0" err="1"/>
            <a:t>decisiones</a:t>
          </a:r>
          <a:endParaRPr lang="en-US" sz="2000" kern="1200" dirty="0"/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 dirty="0"/>
        </a:p>
      </dsp:txBody>
      <dsp:txXfrm>
        <a:off x="2986804" y="-41102"/>
        <a:ext cx="1985307" cy="3263493"/>
      </dsp:txXfrm>
    </dsp:sp>
    <dsp:sp modelId="{58D24E6B-C977-4740-B2C2-B17B11F2A179}">
      <dsp:nvSpPr>
        <dsp:cNvPr id="0" name=""/>
        <dsp:cNvSpPr/>
      </dsp:nvSpPr>
      <dsp:spPr>
        <a:xfrm>
          <a:off x="5212877" y="-41102"/>
          <a:ext cx="2673822" cy="3345709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2870" rIns="133350" bIns="0" numCol="1" spcCol="1270" anchor="t" anchorCtr="0">
          <a:noAutofit/>
        </a:bodyPr>
        <a:lstStyle/>
        <a:p>
          <a:pPr marL="0" lvl="0" indent="0" algn="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000" kern="1200" dirty="0"/>
        </a:p>
      </dsp:txBody>
      <dsp:txXfrm rot="16200000">
        <a:off x="4108519" y="1063255"/>
        <a:ext cx="2743481" cy="534764"/>
      </dsp:txXfrm>
    </dsp:sp>
    <dsp:sp modelId="{2A5EA48C-98DA-42C9-B6CE-C34B2C06FD5E}">
      <dsp:nvSpPr>
        <dsp:cNvPr id="0" name=""/>
        <dsp:cNvSpPr/>
      </dsp:nvSpPr>
      <dsp:spPr>
        <a:xfrm rot="5400000">
          <a:off x="4990234" y="2501146"/>
          <a:ext cx="470076" cy="39972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1C7AE0-52B3-4FBC-83C2-1BB3A7BFA547}">
      <dsp:nvSpPr>
        <dsp:cNvPr id="0" name=""/>
        <dsp:cNvSpPr/>
      </dsp:nvSpPr>
      <dsp:spPr>
        <a:xfrm>
          <a:off x="5746990" y="-41102"/>
          <a:ext cx="1991997" cy="334570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/>
            <a:t>Capacidades</a:t>
          </a:r>
          <a:endParaRPr lang="en-US" sz="2800" b="1" kern="1200" dirty="0"/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(</a:t>
          </a:r>
          <a:r>
            <a:rPr lang="en-US" sz="2400" kern="1200" dirty="0" err="1"/>
            <a:t>resultado</a:t>
          </a:r>
          <a:r>
            <a:rPr lang="en-US" sz="2400" kern="1200" dirty="0"/>
            <a:t>)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* El </a:t>
          </a:r>
          <a:r>
            <a:rPr lang="en-US" sz="2400" kern="1200" dirty="0" err="1"/>
            <a:t>grado</a:t>
          </a:r>
          <a:r>
            <a:rPr lang="en-US" sz="2400" kern="1200" dirty="0"/>
            <a:t> que se </a:t>
          </a:r>
          <a:r>
            <a:rPr lang="en-US" sz="2400" kern="1200" dirty="0" err="1"/>
            <a:t>pueda</a:t>
          </a:r>
          <a:r>
            <a:rPr lang="en-US" sz="2400" kern="1200" dirty="0"/>
            <a:t> </a:t>
          </a:r>
          <a:r>
            <a:rPr lang="en-US" sz="2400" kern="1200" dirty="0" err="1"/>
            <a:t>vivir</a:t>
          </a:r>
          <a:r>
            <a:rPr lang="en-US" sz="2400" kern="1200" dirty="0"/>
            <a:t> la </a:t>
          </a:r>
          <a:r>
            <a:rPr lang="en-US" sz="2400" kern="1200" dirty="0" err="1"/>
            <a:t>vida</a:t>
          </a:r>
          <a:r>
            <a:rPr lang="en-US" sz="2400" kern="1200" dirty="0"/>
            <a:t> que </a:t>
          </a:r>
          <a:r>
            <a:rPr lang="en-US" sz="2400" kern="1200" dirty="0" err="1"/>
            <a:t>uno</a:t>
          </a:r>
          <a:r>
            <a:rPr lang="en-US" sz="2400" kern="1200" dirty="0"/>
            <a:t> </a:t>
          </a:r>
          <a:r>
            <a:rPr lang="en-US" sz="2400" kern="1200" dirty="0" err="1"/>
            <a:t>desea</a:t>
          </a:r>
          <a:endParaRPr lang="en-US" sz="2400" kern="1200" dirty="0"/>
        </a:p>
      </dsp:txBody>
      <dsp:txXfrm>
        <a:off x="5746990" y="-41102"/>
        <a:ext cx="1991997" cy="3345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EB97BD-31C4-6B40-9526-E7FDDCED456F}" type="datetimeFigureOut">
              <a:rPr lang="en-US" smtClean="0"/>
              <a:t>6/19/19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862E7-92D1-8241-A4F9-C6954F952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7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Esta</a:t>
            </a:r>
            <a:r>
              <a:rPr lang="en-US" dirty="0"/>
              <a:t> </a:t>
            </a:r>
            <a:r>
              <a:rPr lang="en-US" dirty="0" err="1"/>
              <a:t>relacion</a:t>
            </a:r>
            <a:r>
              <a:rPr lang="en-US" dirty="0"/>
              <a:t> </a:t>
            </a:r>
            <a:r>
              <a:rPr lang="en-US" dirty="0" err="1"/>
              <a:t>muy</a:t>
            </a:r>
            <a:r>
              <a:rPr lang="en-US" dirty="0"/>
              <a:t> </a:t>
            </a:r>
            <a:r>
              <a:rPr lang="en-US" dirty="0" err="1"/>
              <a:t>debatida</a:t>
            </a:r>
            <a:r>
              <a:rPr lang="en-US" dirty="0"/>
              <a:t>:  Para </a:t>
            </a:r>
            <a:r>
              <a:rPr lang="en-US" dirty="0" err="1"/>
              <a:t>economistas</a:t>
            </a:r>
            <a:r>
              <a:rPr lang="en-US" dirty="0"/>
              <a:t> </a:t>
            </a:r>
            <a:r>
              <a:rPr lang="en-US" dirty="0" err="1"/>
              <a:t>tradicionales</a:t>
            </a:r>
            <a:r>
              <a:rPr lang="en-US" dirty="0"/>
              <a:t>,</a:t>
            </a:r>
            <a:r>
              <a:rPr lang="en-US" baseline="0" dirty="0"/>
              <a:t> </a:t>
            </a:r>
            <a:r>
              <a:rPr lang="en-US" baseline="0" dirty="0" err="1"/>
              <a:t>igualdad</a:t>
            </a:r>
            <a:r>
              <a:rPr lang="en-US" baseline="0" dirty="0"/>
              <a:t> de </a:t>
            </a:r>
            <a:r>
              <a:rPr lang="en-US" baseline="0" dirty="0" err="1"/>
              <a:t>genero</a:t>
            </a:r>
            <a:r>
              <a:rPr lang="en-US" baseline="0" dirty="0"/>
              <a:t> = </a:t>
            </a:r>
            <a:r>
              <a:rPr lang="en-US" baseline="0" dirty="0" err="1"/>
              <a:t>empoderamiento</a:t>
            </a:r>
            <a:r>
              <a:rPr lang="en-US" baseline="0" dirty="0"/>
              <a:t> econ ; </a:t>
            </a:r>
            <a:r>
              <a:rPr lang="en-US" baseline="0" dirty="0" err="1"/>
              <a:t>tambien</a:t>
            </a:r>
            <a:r>
              <a:rPr lang="en-US" baseline="0" dirty="0"/>
              <a:t> </a:t>
            </a:r>
            <a:r>
              <a:rPr lang="en-US" baseline="0" dirty="0" err="1"/>
              <a:t>esperanza</a:t>
            </a:r>
            <a:r>
              <a:rPr lang="en-US" baseline="0" dirty="0"/>
              <a:t> que </a:t>
            </a:r>
            <a:r>
              <a:rPr lang="en-US" baseline="0" dirty="0" err="1"/>
              <a:t>desarrollo</a:t>
            </a:r>
            <a:r>
              <a:rPr lang="en-US" baseline="0" dirty="0"/>
              <a:t> = </a:t>
            </a:r>
            <a:r>
              <a:rPr lang="en-US" baseline="0" dirty="0" err="1"/>
              <a:t>igualdad</a:t>
            </a:r>
            <a:endParaRPr lang="en-US" baseline="0" dirty="0"/>
          </a:p>
          <a:p>
            <a:r>
              <a:rPr lang="en-US" baseline="0" dirty="0"/>
              <a:t>Para </a:t>
            </a:r>
            <a:r>
              <a:rPr lang="en-US" baseline="0" dirty="0" err="1"/>
              <a:t>feministas</a:t>
            </a:r>
            <a:r>
              <a:rPr lang="en-US" baseline="0" dirty="0"/>
              <a:t>, </a:t>
            </a:r>
            <a:r>
              <a:rPr lang="en-US" baseline="0" dirty="0" err="1"/>
              <a:t>igualdad</a:t>
            </a:r>
            <a:r>
              <a:rPr lang="en-US" baseline="0" dirty="0"/>
              <a:t> y </a:t>
            </a:r>
            <a:r>
              <a:rPr lang="en-US" baseline="0" dirty="0" err="1"/>
              <a:t>empoderamiento</a:t>
            </a:r>
            <a:r>
              <a:rPr lang="en-US" baseline="0" dirty="0"/>
              <a:t> no son la </a:t>
            </a:r>
            <a:r>
              <a:rPr lang="en-US" baseline="0" dirty="0" err="1"/>
              <a:t>misma</a:t>
            </a:r>
            <a:r>
              <a:rPr lang="en-US" baseline="0" dirty="0"/>
              <a:t> </a:t>
            </a:r>
            <a:r>
              <a:rPr lang="en-US" baseline="0" dirty="0" err="1"/>
              <a:t>cosas</a:t>
            </a:r>
            <a:r>
              <a:rPr lang="en-US" baseline="0" dirty="0"/>
              <a:t>;  </a:t>
            </a:r>
            <a:r>
              <a:rPr lang="en-US" baseline="0" dirty="0" err="1"/>
              <a:t>igualdad</a:t>
            </a:r>
            <a:r>
              <a:rPr lang="en-US" baseline="0" dirty="0"/>
              <a:t> </a:t>
            </a:r>
            <a:r>
              <a:rPr lang="en-US" baseline="0" dirty="0" err="1"/>
              <a:t>puede</a:t>
            </a:r>
            <a:r>
              <a:rPr lang="en-US" baseline="0" dirty="0"/>
              <a:t> ser </a:t>
            </a:r>
            <a:r>
              <a:rPr lang="en-US" baseline="0" dirty="0" err="1"/>
              <a:t>precondicion</a:t>
            </a:r>
            <a:r>
              <a:rPr lang="en-US" baseline="0" dirty="0"/>
              <a:t> para </a:t>
            </a:r>
            <a:r>
              <a:rPr lang="en-US" baseline="0" dirty="0" err="1"/>
              <a:t>empoderamiento</a:t>
            </a:r>
            <a:r>
              <a:rPr lang="en-US" baseline="0" dirty="0"/>
              <a:t>;  de la </a:t>
            </a:r>
            <a:r>
              <a:rPr lang="en-US" baseline="0" dirty="0" err="1"/>
              <a:t>misma</a:t>
            </a:r>
            <a:r>
              <a:rPr lang="en-US" baseline="0" dirty="0"/>
              <a:t> </a:t>
            </a:r>
            <a:r>
              <a:rPr lang="en-US" baseline="0" dirty="0" err="1"/>
              <a:t>manera</a:t>
            </a:r>
            <a:r>
              <a:rPr lang="en-US" baseline="0" dirty="0"/>
              <a:t>, </a:t>
            </a:r>
            <a:r>
              <a:rPr lang="en-US" baseline="0" dirty="0" err="1"/>
              <a:t>empoderamiento</a:t>
            </a:r>
            <a:r>
              <a:rPr lang="en-US" baseline="0" dirty="0"/>
              <a:t> una </a:t>
            </a:r>
            <a:r>
              <a:rPr lang="en-US" baseline="0" dirty="0" err="1"/>
              <a:t>precondicion</a:t>
            </a:r>
            <a:r>
              <a:rPr lang="en-US" baseline="0" dirty="0"/>
              <a:t> para </a:t>
            </a:r>
            <a:r>
              <a:rPr lang="en-US" baseline="0" dirty="0" err="1"/>
              <a:t>lograr</a:t>
            </a:r>
            <a:r>
              <a:rPr lang="en-US" baseline="0" dirty="0"/>
              <a:t> la </a:t>
            </a:r>
            <a:r>
              <a:rPr lang="en-US" baseline="0" dirty="0" err="1"/>
              <a:t>igualdad</a:t>
            </a:r>
            <a:endParaRPr lang="en-US" baseline="0" dirty="0"/>
          </a:p>
          <a:p>
            <a:r>
              <a:rPr lang="en-US" baseline="0" dirty="0"/>
              <a:t>      Tambien, no hay una </a:t>
            </a:r>
            <a:r>
              <a:rPr lang="en-US" baseline="0" dirty="0" err="1"/>
              <a:t>relacion</a:t>
            </a:r>
            <a:r>
              <a:rPr lang="en-US" baseline="0" dirty="0"/>
              <a:t> lineal entre </a:t>
            </a:r>
            <a:r>
              <a:rPr lang="en-US" baseline="0" dirty="0" err="1"/>
              <a:t>igualdad</a:t>
            </a:r>
            <a:r>
              <a:rPr lang="en-US" baseline="0" dirty="0"/>
              <a:t> &amp; </a:t>
            </a:r>
            <a:r>
              <a:rPr lang="en-US" baseline="0" dirty="0" err="1"/>
              <a:t>desarrollo</a:t>
            </a:r>
            <a:r>
              <a:rPr lang="en-US" baseline="0" dirty="0"/>
              <a:t> (</a:t>
            </a:r>
            <a:r>
              <a:rPr lang="en-US" baseline="0" dirty="0" err="1"/>
              <a:t>muchas</a:t>
            </a:r>
            <a:r>
              <a:rPr lang="en-US" baseline="0" dirty="0"/>
              <a:t> </a:t>
            </a:r>
            <a:r>
              <a:rPr lang="en-US" baseline="0" dirty="0" err="1"/>
              <a:t>reversas</a:t>
            </a:r>
            <a:r>
              <a:rPr lang="en-US" baseline="0" dirty="0"/>
              <a:t>), y </a:t>
            </a:r>
            <a:r>
              <a:rPr lang="en-US" baseline="0" dirty="0" err="1"/>
              <a:t>tampoco</a:t>
            </a:r>
            <a:r>
              <a:rPr lang="en-US" baseline="0" dirty="0"/>
              <a:t> entre </a:t>
            </a:r>
            <a:r>
              <a:rPr lang="en-US" baseline="0" dirty="0" err="1"/>
              <a:t>empoderamiento</a:t>
            </a:r>
            <a:r>
              <a:rPr lang="en-US" baseline="0" dirty="0"/>
              <a:t> y </a:t>
            </a:r>
            <a:r>
              <a:rPr lang="en-US" baseline="0" dirty="0" err="1"/>
              <a:t>desarrollo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1. </a:t>
            </a:r>
            <a:r>
              <a:rPr lang="en-US" dirty="0" err="1"/>
              <a:t>Economistas</a:t>
            </a:r>
            <a:endParaRPr lang="es-CO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3862E7-92D1-8241-A4F9-C6954F95200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30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Se </a:t>
            </a:r>
            <a:r>
              <a:rPr lang="en-US" dirty="0" err="1"/>
              <a:t>han</a:t>
            </a:r>
            <a:r>
              <a:rPr lang="en-US" dirty="0"/>
              <a:t> </a:t>
            </a:r>
            <a:r>
              <a:rPr lang="en-US" dirty="0" err="1"/>
              <a:t>desarrollado</a:t>
            </a:r>
            <a:r>
              <a:rPr lang="en-US" dirty="0"/>
              <a:t> </a:t>
            </a:r>
            <a:r>
              <a:rPr lang="en-US" dirty="0" err="1"/>
              <a:t>muchos</a:t>
            </a:r>
            <a:r>
              <a:rPr lang="en-US" dirty="0"/>
              <a:t>, </a:t>
            </a:r>
            <a:r>
              <a:rPr lang="en-US" dirty="0" err="1"/>
              <a:t>casi</a:t>
            </a:r>
            <a:r>
              <a:rPr lang="en-US" dirty="0"/>
              <a:t> </a:t>
            </a:r>
            <a:r>
              <a:rPr lang="en-US" dirty="0" err="1"/>
              <a:t>uno</a:t>
            </a:r>
            <a:r>
              <a:rPr lang="en-US" dirty="0"/>
              <a:t> por </a:t>
            </a:r>
            <a:r>
              <a:rPr lang="en-US" dirty="0" err="1"/>
              <a:t>agencia</a:t>
            </a:r>
            <a:r>
              <a:rPr lang="en-US" dirty="0"/>
              <a:t> </a:t>
            </a:r>
            <a:r>
              <a:rPr lang="en-US" dirty="0" err="1"/>
              <a:t>internacional</a:t>
            </a:r>
            <a:r>
              <a:rPr lang="en-US" dirty="0"/>
              <a:t>;  </a:t>
            </a:r>
            <a:r>
              <a:rPr lang="en-US" dirty="0" err="1"/>
              <a:t>voy</a:t>
            </a:r>
            <a:r>
              <a:rPr lang="en-US" dirty="0"/>
              <a:t> a </a:t>
            </a:r>
            <a:r>
              <a:rPr lang="en-US" dirty="0" err="1"/>
              <a:t>presentar</a:t>
            </a:r>
            <a:r>
              <a:rPr lang="en-US" dirty="0"/>
              <a:t> los mas </a:t>
            </a:r>
            <a:r>
              <a:rPr lang="en-US" dirty="0" err="1"/>
              <a:t>utilizados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version actual (</a:t>
            </a:r>
            <a:r>
              <a:rPr lang="en-US" dirty="0" err="1"/>
              <a:t>muchos</a:t>
            </a:r>
            <a:r>
              <a:rPr lang="en-US" dirty="0"/>
              <a:t> </a:t>
            </a:r>
            <a:r>
              <a:rPr lang="en-US" dirty="0" err="1"/>
              <a:t>cambios</a:t>
            </a:r>
            <a:r>
              <a:rPr lang="en-US" dirty="0"/>
              <a:t>)</a:t>
            </a:r>
            <a:endParaRPr lang="es-CO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3862E7-92D1-8241-A4F9-C6954F95200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841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179 </a:t>
            </a:r>
            <a:r>
              <a:rPr lang="en-US" dirty="0" err="1"/>
              <a:t>paises</a:t>
            </a:r>
            <a:endParaRPr lang="en-US" dirty="0"/>
          </a:p>
          <a:p>
            <a:r>
              <a:rPr lang="en-US" dirty="0" err="1"/>
              <a:t>Muy</a:t>
            </a:r>
            <a:r>
              <a:rPr lang="en-US" dirty="0"/>
              <a:t> Alto:  Australia #3; Uruguay #55 + del Caribe Barbados,</a:t>
            </a:r>
            <a:r>
              <a:rPr lang="en-US" baseline="0" dirty="0"/>
              <a:t> Bermuda</a:t>
            </a:r>
          </a:p>
          <a:p>
            <a:r>
              <a:rPr lang="en-US" baseline="0" dirty="0"/>
              <a:t>Alto:  </a:t>
            </a:r>
            <a:r>
              <a:rPr lang="en-US" baseline="0" dirty="0" err="1"/>
              <a:t>Muchos</a:t>
            </a:r>
            <a:r>
              <a:rPr lang="en-US" baseline="0" dirty="0"/>
              <a:t> de AL, Mexico, Brazil</a:t>
            </a:r>
          </a:p>
          <a:p>
            <a:r>
              <a:rPr lang="en-US" baseline="0" dirty="0"/>
              <a:t>Medio:  los de C.A.</a:t>
            </a:r>
            <a:endParaRPr lang="es-CO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3862E7-92D1-8241-A4F9-C6954F95200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812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Evidencia</a:t>
            </a:r>
            <a:r>
              <a:rPr lang="en-US" dirty="0"/>
              <a:t> que mas </a:t>
            </a:r>
            <a:r>
              <a:rPr lang="en-US" dirty="0" err="1"/>
              <a:t>desarrollo</a:t>
            </a:r>
            <a:r>
              <a:rPr lang="en-US" dirty="0"/>
              <a:t> = mas </a:t>
            </a:r>
            <a:r>
              <a:rPr lang="en-US" dirty="0" err="1"/>
              <a:t>igualdad</a:t>
            </a:r>
            <a:r>
              <a:rPr lang="en-US" dirty="0"/>
              <a:t> de </a:t>
            </a:r>
            <a:r>
              <a:rPr lang="en-US" dirty="0" err="1"/>
              <a:t>genero</a:t>
            </a:r>
            <a:endParaRPr lang="en-US" dirty="0"/>
          </a:p>
          <a:p>
            <a:r>
              <a:rPr lang="en-US" dirty="0"/>
              <a:t>Lo mas </a:t>
            </a:r>
            <a:r>
              <a:rPr lang="en-US" dirty="0" err="1"/>
              <a:t>interesante</a:t>
            </a:r>
            <a:r>
              <a:rPr lang="en-US" dirty="0"/>
              <a:t> son los </a:t>
            </a:r>
            <a:r>
              <a:rPr lang="en-US" dirty="0" err="1"/>
              <a:t>picos</a:t>
            </a:r>
            <a:r>
              <a:rPr lang="en-US" dirty="0"/>
              <a:t> altos y </a:t>
            </a:r>
            <a:r>
              <a:rPr lang="en-US" dirty="0" err="1"/>
              <a:t>bajos</a:t>
            </a:r>
            <a:r>
              <a:rPr lang="en-US" dirty="0"/>
              <a:t>; </a:t>
            </a:r>
            <a:r>
              <a:rPr lang="en-US" dirty="0" err="1"/>
              <a:t>paises</a:t>
            </a:r>
            <a:r>
              <a:rPr lang="en-US" dirty="0"/>
              <a:t> son la </a:t>
            </a:r>
            <a:r>
              <a:rPr lang="en-US" dirty="0" err="1"/>
              <a:t>excepcion</a:t>
            </a:r>
            <a:r>
              <a:rPr lang="en-US" dirty="0"/>
              <a:t>. – </a:t>
            </a:r>
            <a:r>
              <a:rPr lang="en-US" dirty="0" err="1"/>
              <a:t>rol</a:t>
            </a:r>
            <a:r>
              <a:rPr lang="en-US" dirty="0"/>
              <a:t> de la </a:t>
            </a:r>
            <a:r>
              <a:rPr lang="en-US" dirty="0" err="1"/>
              <a:t>politica</a:t>
            </a:r>
            <a:r>
              <a:rPr lang="en-US" dirty="0"/>
              <a:t>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3862E7-92D1-8241-A4F9-C6954F95200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331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Otros</a:t>
            </a:r>
            <a:r>
              <a:rPr lang="en-US" dirty="0"/>
              <a:t> de AL que </a:t>
            </a:r>
            <a:r>
              <a:rPr lang="en-US" dirty="0" err="1"/>
              <a:t>mejor</a:t>
            </a:r>
            <a:r>
              <a:rPr lang="en-US" dirty="0"/>
              <a:t> de Col y </a:t>
            </a:r>
            <a:r>
              <a:rPr lang="en-US" dirty="0" err="1"/>
              <a:t>Ec</a:t>
            </a:r>
            <a:r>
              <a:rPr lang="en-US" dirty="0"/>
              <a:t>:  Costa Rica (#22), Cuba (#23), Bolivia (#25), Argentina (#36)</a:t>
            </a:r>
            <a:endParaRPr lang="es-CO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3862E7-92D1-8241-A4F9-C6954F95200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962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3862E7-92D1-8241-A4F9-C6954F952007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362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708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534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913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162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7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233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8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233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7799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6" r:id="rId2"/>
    <p:sldLayoutId id="2147483687" r:id="rId3"/>
    <p:sldLayoutId id="2147483688" r:id="rId4"/>
    <p:sldLayoutId id="2147483689" r:id="rId5"/>
    <p:sldLayoutId id="2147483682" r:id="rId6"/>
    <p:sldLayoutId id="2147483683" r:id="rId7"/>
    <p:sldLayoutId id="2147483684" r:id="rId8"/>
    <p:sldLayoutId id="2147483685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779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pal.org/oig/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6" descr="PPT-01.jpg">
            <a:extLst>
              <a:ext uri="{FF2B5EF4-FFF2-40B4-BE49-F238E27FC236}">
                <a16:creationId xmlns:a16="http://schemas.microsoft.com/office/drawing/2014/main" id="{74D99C13-7CC7-5543-91C0-CE3D0E6BF5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DAA5CD-D198-F541-AA41-25BAA1ACEC65}"/>
              </a:ext>
            </a:extLst>
          </p:cNvPr>
          <p:cNvSpPr txBox="1">
            <a:spLocks/>
          </p:cNvSpPr>
          <p:nvPr/>
        </p:nvSpPr>
        <p:spPr>
          <a:xfrm>
            <a:off x="685800" y="2445735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>
                <a:latin typeface="+mn-lt"/>
              </a:rPr>
              <a:t>Igualdad</a:t>
            </a:r>
            <a:r>
              <a:rPr lang="en-US" dirty="0">
                <a:latin typeface="+mn-lt"/>
              </a:rPr>
              <a:t> de </a:t>
            </a:r>
            <a:r>
              <a:rPr lang="en-US" dirty="0" err="1">
                <a:latin typeface="+mn-lt"/>
              </a:rPr>
              <a:t>género</a:t>
            </a:r>
            <a:r>
              <a:rPr lang="en-US" dirty="0">
                <a:latin typeface="+mn-lt"/>
              </a:rPr>
              <a:t> y el </a:t>
            </a:r>
            <a:r>
              <a:rPr lang="en-US" dirty="0" err="1">
                <a:latin typeface="+mn-lt"/>
              </a:rPr>
              <a:t>empoderamiento</a:t>
            </a:r>
            <a:r>
              <a:rPr lang="en-US" dirty="0">
                <a:latin typeface="+mn-lt"/>
              </a:rPr>
              <a:t> de la </a:t>
            </a:r>
            <a:r>
              <a:rPr lang="en-US" dirty="0" err="1">
                <a:latin typeface="+mn-lt"/>
              </a:rPr>
              <a:t>mujer</a:t>
            </a:r>
            <a:endParaRPr lang="es-EC" dirty="0"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F015F4-52EA-1D4B-8CFC-93823A2677A7}"/>
              </a:ext>
            </a:extLst>
          </p:cNvPr>
          <p:cNvSpPr txBox="1">
            <a:spLocks/>
          </p:cNvSpPr>
          <p:nvPr/>
        </p:nvSpPr>
        <p:spPr>
          <a:xfrm>
            <a:off x="1371600" y="3476625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/>
          </a:p>
          <a:p>
            <a:r>
              <a:rPr lang="en-US" sz="2400" dirty="0"/>
              <a:t>Prof. Carmen Diana Deere</a:t>
            </a:r>
          </a:p>
          <a:p>
            <a:r>
              <a:rPr lang="en-US" sz="2400" dirty="0" err="1"/>
              <a:t>Miércoles</a:t>
            </a:r>
            <a:r>
              <a:rPr lang="en-US" sz="2400" dirty="0"/>
              <a:t>, 10 de </a:t>
            </a:r>
            <a:r>
              <a:rPr lang="en-US" sz="2400" dirty="0" err="1"/>
              <a:t>julio</a:t>
            </a:r>
            <a:r>
              <a:rPr lang="en-US" sz="2400" dirty="0"/>
              <a:t>, 11:15-12:30</a:t>
            </a:r>
          </a:p>
        </p:txBody>
      </p:sp>
    </p:spTree>
    <p:extLst>
      <p:ext uri="{BB962C8B-B14F-4D97-AF65-F5344CB8AC3E}">
        <p14:creationId xmlns:p14="http://schemas.microsoft.com/office/powerpoint/2010/main" val="443589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80FD93F-43CA-3641-95D5-594EC335BF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775" y="0"/>
            <a:ext cx="8394700" cy="608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728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0A00503-3E08-704B-AE27-304953663E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198" y="-557784"/>
            <a:ext cx="7631438" cy="643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028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8C7A2-DB32-7E41-9242-4E450F7CA87E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(b) ĺndice de desigualdad de género (IDG) </a:t>
            </a:r>
            <a:endParaRPr lang="es-EC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E46FA-CEFE-544A-99BE-8993DD841D5D}"/>
              </a:ext>
            </a:extLst>
          </p:cNvPr>
          <p:cNvSpPr txBox="1">
            <a:spLocks/>
          </p:cNvSpPr>
          <p:nvPr/>
        </p:nvSpPr>
        <p:spPr>
          <a:xfrm>
            <a:off x="1797269" y="1615966"/>
            <a:ext cx="7346731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 err="1"/>
              <a:t>Dimensiones</a:t>
            </a:r>
            <a:r>
              <a:rPr lang="en-US" dirty="0"/>
              <a:t> y </a:t>
            </a:r>
            <a:r>
              <a:rPr lang="en-US" dirty="0" err="1"/>
              <a:t>indicadores</a:t>
            </a:r>
            <a:r>
              <a:rPr lang="en-US" dirty="0"/>
              <a:t>:</a:t>
            </a:r>
          </a:p>
          <a:p>
            <a:pPr marL="514350" indent="-514350">
              <a:buFont typeface="Arial"/>
              <a:buAutoNum type="arabicPeriod"/>
            </a:pPr>
            <a:r>
              <a:rPr lang="en-US" dirty="0" err="1"/>
              <a:t>Salud</a:t>
            </a:r>
            <a:r>
              <a:rPr lang="en-US" dirty="0"/>
              <a:t> </a:t>
            </a:r>
            <a:r>
              <a:rPr lang="en-US" dirty="0" err="1"/>
              <a:t>reproductiva</a:t>
            </a:r>
            <a:endParaRPr lang="es-EC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/>
              <a:t>Tasa</a:t>
            </a:r>
            <a:r>
              <a:rPr lang="en-US" dirty="0"/>
              <a:t> de </a:t>
            </a:r>
            <a:r>
              <a:rPr lang="en-US" dirty="0" err="1"/>
              <a:t>mortalidad</a:t>
            </a:r>
            <a:r>
              <a:rPr lang="en-US" dirty="0"/>
              <a:t> </a:t>
            </a:r>
            <a:r>
              <a:rPr lang="en-US" dirty="0" err="1"/>
              <a:t>materna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/>
              <a:t>Tasa</a:t>
            </a:r>
            <a:r>
              <a:rPr lang="en-US" dirty="0"/>
              <a:t> de </a:t>
            </a:r>
            <a:r>
              <a:rPr lang="en-US" dirty="0" err="1"/>
              <a:t>fecundidad</a:t>
            </a:r>
            <a:r>
              <a:rPr lang="en-US" dirty="0"/>
              <a:t> </a:t>
            </a:r>
            <a:r>
              <a:rPr lang="en-US" dirty="0" err="1"/>
              <a:t>adolescente</a:t>
            </a:r>
            <a:r>
              <a:rPr lang="en-US" dirty="0"/>
              <a:t> (15-19 </a:t>
            </a:r>
            <a:r>
              <a:rPr lang="en-US" dirty="0" err="1"/>
              <a:t>años</a:t>
            </a:r>
            <a:r>
              <a:rPr lang="en-US" dirty="0"/>
              <a:t>)</a:t>
            </a:r>
          </a:p>
          <a:p>
            <a:pPr marL="514350" indent="-514350">
              <a:buFont typeface="Arial"/>
              <a:buAutoNum type="arabicPeriod" startAt="2"/>
            </a:pPr>
            <a:r>
              <a:rPr lang="en-US" dirty="0"/>
              <a:t>“</a:t>
            </a:r>
            <a:r>
              <a:rPr lang="en-US" dirty="0" err="1"/>
              <a:t>Empoderamiento</a:t>
            </a:r>
            <a:r>
              <a:rPr lang="en-US" dirty="0"/>
              <a:t>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/>
              <a:t>Representación</a:t>
            </a:r>
            <a:r>
              <a:rPr lang="en-US" dirty="0"/>
              <a:t> de </a:t>
            </a:r>
            <a:r>
              <a:rPr lang="en-US" dirty="0" err="1"/>
              <a:t>mujeres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parlamentos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Población con </a:t>
            </a:r>
            <a:r>
              <a:rPr lang="en-US" dirty="0" err="1"/>
              <a:t>algo</a:t>
            </a:r>
            <a:r>
              <a:rPr lang="en-US" dirty="0"/>
              <a:t> de </a:t>
            </a:r>
            <a:r>
              <a:rPr lang="en-US" dirty="0" err="1"/>
              <a:t>secundaria</a:t>
            </a:r>
            <a:r>
              <a:rPr lang="en-US" dirty="0"/>
              <a:t> por </a:t>
            </a:r>
            <a:r>
              <a:rPr lang="en-US" dirty="0" err="1"/>
              <a:t>sexo</a:t>
            </a:r>
            <a:r>
              <a:rPr lang="en-US" dirty="0"/>
              <a:t> (25+)</a:t>
            </a:r>
          </a:p>
          <a:p>
            <a:pPr marL="514350" indent="-514350">
              <a:buFont typeface="Arial"/>
              <a:buAutoNum type="arabicPeriod" startAt="3"/>
            </a:pPr>
            <a:r>
              <a:rPr lang="en-US" dirty="0" err="1"/>
              <a:t>Fuerza</a:t>
            </a:r>
            <a:r>
              <a:rPr lang="en-US" dirty="0"/>
              <a:t> de </a:t>
            </a:r>
            <a:r>
              <a:rPr lang="en-US" dirty="0" err="1"/>
              <a:t>trabajo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/>
              <a:t>Tasa</a:t>
            </a:r>
            <a:r>
              <a:rPr lang="en-US" dirty="0"/>
              <a:t> de </a:t>
            </a:r>
            <a:r>
              <a:rPr lang="en-US" dirty="0" err="1"/>
              <a:t>participación</a:t>
            </a:r>
            <a:r>
              <a:rPr lang="en-US" dirty="0"/>
              <a:t> por </a:t>
            </a:r>
            <a:r>
              <a:rPr lang="en-US" dirty="0" err="1"/>
              <a:t>sexo</a:t>
            </a:r>
            <a:r>
              <a:rPr lang="en-US" dirty="0"/>
              <a:t> (15+)</a:t>
            </a:r>
          </a:p>
        </p:txBody>
      </p:sp>
    </p:spTree>
    <p:extLst>
      <p:ext uri="{BB962C8B-B14F-4D97-AF65-F5344CB8AC3E}">
        <p14:creationId xmlns:p14="http://schemas.microsoft.com/office/powerpoint/2010/main" val="21470833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005F4-C76F-824E-B4E1-D1D063390314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ĺndice de desigualdad de género (IDG)</a:t>
            </a:r>
            <a:endParaRPr lang="es-EC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6D4E8-A8A8-914A-AE75-38E832FBDA65}"/>
              </a:ext>
            </a:extLst>
          </p:cNvPr>
          <p:cNvSpPr txBox="1">
            <a:spLocks/>
          </p:cNvSpPr>
          <p:nvPr/>
        </p:nvSpPr>
        <p:spPr>
          <a:xfrm>
            <a:off x="1529254" y="1016876"/>
            <a:ext cx="7157545" cy="516320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 err="1"/>
              <a:t>ĺndice</a:t>
            </a:r>
            <a:r>
              <a:rPr lang="en-US" dirty="0"/>
              <a:t> 0 – 1,  </a:t>
            </a:r>
            <a:r>
              <a:rPr lang="en-US" dirty="0" err="1"/>
              <a:t>pero</a:t>
            </a:r>
            <a:r>
              <a:rPr lang="en-US" dirty="0"/>
              <a:t> </a:t>
            </a:r>
            <a:r>
              <a:rPr lang="en-US" dirty="0" err="1"/>
              <a:t>menor</a:t>
            </a:r>
            <a:r>
              <a:rPr lang="en-US" dirty="0"/>
              <a:t> </a:t>
            </a:r>
            <a:r>
              <a:rPr lang="en-US" dirty="0" err="1"/>
              <a:t>desigualdad</a:t>
            </a:r>
            <a:r>
              <a:rPr lang="en-US" dirty="0"/>
              <a:t>,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cerca</a:t>
            </a:r>
            <a:r>
              <a:rPr lang="en-US" dirty="0"/>
              <a:t> a cero, lo </a:t>
            </a:r>
            <a:r>
              <a:rPr lang="en-US" dirty="0" err="1"/>
              <a:t>mejor</a:t>
            </a:r>
            <a:r>
              <a:rPr lang="en-US" dirty="0"/>
              <a:t>  (lo </a:t>
            </a:r>
            <a:r>
              <a:rPr lang="en-US" dirty="0" err="1"/>
              <a:t>opuesto</a:t>
            </a:r>
            <a:r>
              <a:rPr lang="en-US" dirty="0"/>
              <a:t> que IDH o IDH-G)</a:t>
            </a:r>
          </a:p>
          <a:p>
            <a:pPr marL="0" indent="0">
              <a:buFont typeface="Arial"/>
              <a:buNone/>
            </a:pPr>
            <a:r>
              <a:rPr lang="en-US" b="1" dirty="0" err="1"/>
              <a:t>Clasificación</a:t>
            </a:r>
            <a:r>
              <a:rPr lang="en-US" b="1" dirty="0"/>
              <a:t> (2018) IDG</a:t>
            </a:r>
            <a:r>
              <a:rPr lang="en-US" dirty="0"/>
              <a:t>:</a:t>
            </a:r>
          </a:p>
          <a:p>
            <a:pPr marL="0" indent="0">
              <a:buFont typeface="Arial"/>
              <a:buNone/>
            </a:pPr>
            <a:r>
              <a:rPr lang="en-US" dirty="0"/>
              <a:t>#1    </a:t>
            </a:r>
            <a:r>
              <a:rPr lang="en-US" dirty="0" err="1"/>
              <a:t>Suiza</a:t>
            </a:r>
            <a:r>
              <a:rPr lang="en-US" dirty="0"/>
              <a:t>  (.039), por IDH #2</a:t>
            </a:r>
          </a:p>
          <a:p>
            <a:pPr marL="0" indent="0">
              <a:buFont typeface="Arial"/>
              <a:buNone/>
            </a:pPr>
            <a:r>
              <a:rPr lang="en-US" dirty="0"/>
              <a:t>#41  USA (.189), por IDH #13</a:t>
            </a:r>
          </a:p>
          <a:p>
            <a:pPr marL="0" indent="0">
              <a:buFont typeface="Arial"/>
              <a:buNone/>
            </a:pPr>
            <a:r>
              <a:rPr lang="en-US" dirty="0"/>
              <a:t>América Latina y el Caribe = .386</a:t>
            </a:r>
          </a:p>
          <a:p>
            <a:pPr marL="0" indent="0">
              <a:buFont typeface="Arial"/>
              <a:buNone/>
            </a:pPr>
            <a:r>
              <a:rPr lang="en-US" dirty="0"/>
              <a:t>#88 Ecuador (.385), por IDH #86</a:t>
            </a:r>
          </a:p>
          <a:p>
            <a:pPr marL="0" indent="0">
              <a:buFont typeface="Arial"/>
              <a:buNone/>
            </a:pPr>
            <a:r>
              <a:rPr lang="en-US" dirty="0"/>
              <a:t>#87 Colombia (.383), por IDH #90</a:t>
            </a:r>
          </a:p>
          <a:p>
            <a:pPr marL="0" indent="0">
              <a:buFont typeface="Arial"/>
              <a:buNone/>
            </a:pPr>
            <a:r>
              <a:rPr lang="en-US" sz="1900" dirty="0"/>
              <a:t>					(Fuente: PNUD</a:t>
            </a:r>
            <a:r>
              <a:rPr lang="en-US" sz="1900" i="1" dirty="0"/>
              <a:t> </a:t>
            </a:r>
            <a:r>
              <a:rPr lang="en-US" sz="1900" dirty="0"/>
              <a:t>2018:</a:t>
            </a:r>
            <a:r>
              <a:rPr lang="en-US" sz="1900" i="1" dirty="0"/>
              <a:t> </a:t>
            </a:r>
            <a:r>
              <a:rPr lang="en-US" sz="1900" dirty="0" err="1"/>
              <a:t>Cuadro</a:t>
            </a:r>
            <a:r>
              <a:rPr lang="en-US" sz="1900" dirty="0"/>
              <a:t> 5)</a:t>
            </a:r>
            <a:endParaRPr lang="es-EC" sz="1900" dirty="0"/>
          </a:p>
        </p:txBody>
      </p:sp>
    </p:spTree>
    <p:extLst>
      <p:ext uri="{BB962C8B-B14F-4D97-AF65-F5344CB8AC3E}">
        <p14:creationId xmlns:p14="http://schemas.microsoft.com/office/powerpoint/2010/main" val="9364689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5FB55FEF-56A0-1A47-BF0E-A060B53090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4052"/>
            <a:ext cx="7882759" cy="5792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632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D3E7D-C980-5C46-B75E-5D0C67BCD5EE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Foro Económico Mundial:</a:t>
            </a:r>
            <a:br>
              <a:rPr lang="en-US"/>
            </a:br>
            <a:r>
              <a:rPr lang="en-US"/>
              <a:t>ĺndice de brechas de género (IBG)</a:t>
            </a:r>
            <a:endParaRPr lang="es-EC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F75FE-3C47-D14C-8797-81C39E35CF0C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Propósito: seguir avances en reducción de las brechas de género y poder analizar impacto de políticas </a:t>
            </a:r>
          </a:p>
          <a:p>
            <a:r>
              <a:rPr lang="en-US"/>
              <a:t>En vez de medir niveles absolutos alcanzados, mide brechas</a:t>
            </a:r>
          </a:p>
          <a:p>
            <a:pPr lvl="1"/>
            <a:r>
              <a:rPr lang="en-US"/>
              <a:t>Independiente del nivel de desarrollo alcanzado</a:t>
            </a:r>
            <a:endParaRPr lang="es-EC"/>
          </a:p>
          <a:p>
            <a:r>
              <a:rPr lang="en-US"/>
              <a:t>Comienza con proporciones: Mujer/Hombre</a:t>
            </a:r>
          </a:p>
          <a:p>
            <a:pPr marL="457200" lvl="1" indent="0">
              <a:buFont typeface="Arial"/>
              <a:buNone/>
            </a:pPr>
            <a:r>
              <a:rPr lang="en-US"/>
              <a:t>1 = igualdad;  0 = desigualdad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0340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26F70-3DE4-2C40-B2BC-11A765F9AF93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ĺndice de brechas de género (IBG): </a:t>
            </a:r>
            <a:br>
              <a:rPr lang="en-US"/>
            </a:br>
            <a:r>
              <a:rPr lang="en-US"/>
              <a:t>4 dimensiones y 14 indicadores</a:t>
            </a:r>
            <a:endParaRPr lang="es-EC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C89759-6C15-6041-820A-4B213E87A167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/>
              <a:buAutoNum type="arabicPeriod"/>
            </a:pPr>
            <a:r>
              <a:rPr lang="en-US"/>
              <a:t>Participación económica y oportunidades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/>
              <a:t>Participación en fuerza de trabajo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/>
              <a:t>Si salarios iguales por trabajo igual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/>
              <a:t>Ingresos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/>
              <a:t>No. en congreso, oficiales altos de gobierno y gerentes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/>
              <a:t>Trabajadores profesionales y técnicos</a:t>
            </a:r>
          </a:p>
          <a:p>
            <a:pPr marL="0" indent="0">
              <a:buFont typeface="Arial"/>
              <a:buNone/>
            </a:pPr>
            <a:r>
              <a:rPr lang="en-US"/>
              <a:t>2. Logros educacionales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/>
              <a:t> tasa de alfabetización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/>
              <a:t> tasa de asistencia: primaria, secundaria, superior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380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88F27-06BB-444E-998C-0A8F572A0EBB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ĺndice de brechas de género (IBG): </a:t>
            </a:r>
            <a:br>
              <a:rPr lang="en-US"/>
            </a:br>
            <a:endParaRPr lang="es-EC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BCDCA-C402-F84D-8847-5F9064257874}"/>
              </a:ext>
            </a:extLst>
          </p:cNvPr>
          <p:cNvSpPr txBox="1">
            <a:spLocks/>
          </p:cNvSpPr>
          <p:nvPr/>
        </p:nvSpPr>
        <p:spPr>
          <a:xfrm>
            <a:off x="1261242" y="1600200"/>
            <a:ext cx="7425558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/>
              <a:t>3. </a:t>
            </a:r>
            <a:r>
              <a:rPr lang="en-US" dirty="0" err="1"/>
              <a:t>Salud</a:t>
            </a:r>
            <a:r>
              <a:rPr lang="en-US" dirty="0"/>
              <a:t> y </a:t>
            </a:r>
            <a:r>
              <a:rPr lang="en-US" dirty="0" err="1"/>
              <a:t>supervivencia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/>
              <a:t>Proporción</a:t>
            </a:r>
            <a:r>
              <a:rPr lang="en-US" dirty="0"/>
              <a:t> H/M al </a:t>
            </a:r>
            <a:r>
              <a:rPr lang="en-US" dirty="0" err="1"/>
              <a:t>nacer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Esperanza de </a:t>
            </a:r>
            <a:r>
              <a:rPr lang="en-US" dirty="0" err="1"/>
              <a:t>vida</a:t>
            </a:r>
            <a:endParaRPr lang="en-US" dirty="0"/>
          </a:p>
          <a:p>
            <a:pPr marL="0" indent="0">
              <a:buFont typeface="Arial"/>
              <a:buNone/>
            </a:pPr>
            <a:r>
              <a:rPr lang="en-US" dirty="0"/>
              <a:t>4. </a:t>
            </a:r>
            <a:r>
              <a:rPr lang="en-US" dirty="0" err="1"/>
              <a:t>Empoderamiento</a:t>
            </a:r>
            <a:r>
              <a:rPr lang="en-US" dirty="0"/>
              <a:t> </a:t>
            </a:r>
            <a:r>
              <a:rPr lang="en-US" dirty="0" err="1"/>
              <a:t>político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/>
              <a:t>Representación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parlamento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/>
              <a:t>Representación</a:t>
            </a:r>
            <a:r>
              <a:rPr lang="en-US" dirty="0"/>
              <a:t> entre </a:t>
            </a:r>
            <a:r>
              <a:rPr lang="en-US" dirty="0" err="1"/>
              <a:t>ministros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No. de </a:t>
            </a:r>
            <a:r>
              <a:rPr lang="en-US" dirty="0" err="1"/>
              <a:t>años</a:t>
            </a:r>
            <a:r>
              <a:rPr lang="en-US" dirty="0"/>
              <a:t> </a:t>
            </a:r>
            <a:r>
              <a:rPr lang="en-US" dirty="0" err="1"/>
              <a:t>totales</a:t>
            </a:r>
            <a:r>
              <a:rPr lang="en-US" dirty="0"/>
              <a:t> </a:t>
            </a:r>
            <a:r>
              <a:rPr lang="en-US" dirty="0" err="1"/>
              <a:t>presidentes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el </a:t>
            </a:r>
            <a:r>
              <a:rPr lang="en-US" dirty="0" err="1"/>
              <a:t>mando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9505289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CF52CEB-CE66-EF4A-A432-9C951A9238FF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ĺndice de brechas de género (IBG)-</a:t>
            </a:r>
            <a:br>
              <a:rPr lang="en-US"/>
            </a:br>
            <a:r>
              <a:rPr lang="en-US"/>
              <a:t>Resultados 2018 (149 países)</a:t>
            </a:r>
            <a:endParaRPr lang="es-EC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0E627A2-E0B2-B240-B6C8-D8A438B67F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6642692"/>
              </p:ext>
            </p:extLst>
          </p:nvPr>
        </p:nvGraphicFramePr>
        <p:xfrm>
          <a:off x="457200" y="2121568"/>
          <a:ext cx="822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1035"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2018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ĺndice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2006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ĺndice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035">
                <a:tc>
                  <a:txBody>
                    <a:bodyPr/>
                    <a:lstStyle/>
                    <a:p>
                      <a:r>
                        <a:rPr lang="en-US" dirty="0"/>
                        <a:t>Nicaragua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</a:t>
                      </a:r>
                      <a:r>
                        <a:rPr lang="en-US" baseline="0" dirty="0"/>
                        <a:t> 5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0.809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#62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0.657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035">
                <a:tc>
                  <a:txBody>
                    <a:bodyPr/>
                    <a:lstStyle/>
                    <a:p>
                      <a:r>
                        <a:rPr lang="es-EC" dirty="0"/>
                        <a:t>Colombia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#40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0.729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#22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0.705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3968211"/>
                  </a:ext>
                </a:extLst>
              </a:tr>
              <a:tr h="291035">
                <a:tc>
                  <a:txBody>
                    <a:bodyPr/>
                    <a:lstStyle/>
                    <a:p>
                      <a:r>
                        <a:rPr lang="en-US" dirty="0"/>
                        <a:t>Ecuador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#41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0.729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#82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0.643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035">
                <a:tc>
                  <a:txBody>
                    <a:bodyPr/>
                    <a:lstStyle/>
                    <a:p>
                      <a:r>
                        <a:rPr lang="en-US" dirty="0"/>
                        <a:t>USA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#51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0.720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#23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0.704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74F1A8D-998E-064A-A2F2-F05FC7D521B8}"/>
              </a:ext>
            </a:extLst>
          </p:cNvPr>
          <p:cNvSpPr txBox="1"/>
          <p:nvPr/>
        </p:nvSpPr>
        <p:spPr>
          <a:xfrm>
            <a:off x="0" y="6429473"/>
            <a:ext cx="5956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(Fuente: WEF</a:t>
            </a:r>
            <a:r>
              <a:rPr lang="en-US" sz="1400" i="1" dirty="0"/>
              <a:t> </a:t>
            </a:r>
            <a:r>
              <a:rPr lang="en-US" sz="1400" dirty="0"/>
              <a:t>2018</a:t>
            </a:r>
            <a:r>
              <a:rPr lang="en-US" sz="1400" i="1" dirty="0"/>
              <a:t>: </a:t>
            </a:r>
            <a:r>
              <a:rPr lang="en-US" sz="1400" dirty="0"/>
              <a:t>Tabla 3)</a:t>
            </a:r>
            <a:endParaRPr lang="es-EC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216A55-62E1-AF43-904B-9296E6F8574B}"/>
              </a:ext>
            </a:extLst>
          </p:cNvPr>
          <p:cNvSpPr txBox="1"/>
          <p:nvPr/>
        </p:nvSpPr>
        <p:spPr>
          <a:xfrm>
            <a:off x="2295948" y="5005254"/>
            <a:ext cx="6612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/>
              <a:t>Mensaje:  No importa si el país pobre, ¡se puede reducir las brechas!</a:t>
            </a:r>
          </a:p>
        </p:txBody>
      </p:sp>
    </p:spTree>
    <p:extLst>
      <p:ext uri="{BB962C8B-B14F-4D97-AF65-F5344CB8AC3E}">
        <p14:creationId xmlns:p14="http://schemas.microsoft.com/office/powerpoint/2010/main" val="26105139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BC81C-869B-F141-9D4E-5BDE559D8AB2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Dimensiones del IBG (2018)</a:t>
            </a:r>
            <a:endParaRPr lang="es-EC" dirty="0"/>
          </a:p>
        </p:txBody>
      </p:sp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E9D8F7C5-CBAE-8F4D-BCEE-4039D1D5B6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0798885"/>
              </p:ext>
            </p:extLst>
          </p:nvPr>
        </p:nvGraphicFramePr>
        <p:xfrm>
          <a:off x="149772" y="1868214"/>
          <a:ext cx="8805040" cy="36970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10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09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07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40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675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56090"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Categorización</a:t>
                      </a:r>
                      <a:endParaRPr lang="en-US" dirty="0"/>
                    </a:p>
                    <a:p>
                      <a:r>
                        <a:rPr lang="en-US" dirty="0"/>
                        <a:t>General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Participación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Económica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Educ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Salud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Part </a:t>
                      </a:r>
                      <a:r>
                        <a:rPr lang="en-US" dirty="0" err="1"/>
                        <a:t>Política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0116">
                <a:tc>
                  <a:txBody>
                    <a:bodyPr/>
                    <a:lstStyle/>
                    <a:p>
                      <a:r>
                        <a:rPr lang="en-US" b="1" dirty="0"/>
                        <a:t>Nicaragua</a:t>
                      </a:r>
                      <a:endParaRPr lang="es-EC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</a:t>
                      </a:r>
                      <a:r>
                        <a:rPr lang="en-US" baseline="0" dirty="0"/>
                        <a:t> 5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#69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#36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#1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 2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0116">
                <a:tc>
                  <a:txBody>
                    <a:bodyPr/>
                    <a:lstStyle/>
                    <a:p>
                      <a:endParaRPr lang="es-EC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(0.809)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(0.679)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(1.00)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(0.980)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(0.576)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0116">
                <a:tc>
                  <a:txBody>
                    <a:bodyPr/>
                    <a:lstStyle/>
                    <a:p>
                      <a:r>
                        <a:rPr lang="es-EC" b="1" dirty="0"/>
                        <a:t>Colombia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#40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#39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#1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#1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#59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8585005"/>
                  </a:ext>
                </a:extLst>
              </a:tr>
              <a:tr h="380116">
                <a:tc>
                  <a:txBody>
                    <a:bodyPr/>
                    <a:lstStyle/>
                    <a:p>
                      <a:endParaRPr lang="es-EC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(0.729)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(0.733)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(1.00)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(0.980)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(0.203)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555966"/>
                  </a:ext>
                </a:extLst>
              </a:tr>
              <a:tr h="380116">
                <a:tc>
                  <a:txBody>
                    <a:bodyPr/>
                    <a:lstStyle/>
                    <a:p>
                      <a:r>
                        <a:rPr lang="es-EC" b="1" dirty="0"/>
                        <a:t>Ecuador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#41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#82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#59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#58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#35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0116">
                <a:tc>
                  <a:txBody>
                    <a:bodyPr/>
                    <a:lstStyle/>
                    <a:p>
                      <a:endParaRPr lang="es-EC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(0.729)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(0.657)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(0.996)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(0.978)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/>
                        <a:t>(0.283)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0116">
                <a:tc>
                  <a:txBody>
                    <a:bodyPr/>
                    <a:lstStyle/>
                    <a:p>
                      <a:r>
                        <a:rPr lang="en-US" b="1" dirty="0"/>
                        <a:t>USA</a:t>
                      </a:r>
                      <a:endParaRPr lang="es-EC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#51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#19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#46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#71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#98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0018799"/>
                  </a:ext>
                </a:extLst>
              </a:tr>
              <a:tr h="380116"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(0.720)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(0.782)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(0.998)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(0.976)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(0.125)</a:t>
                      </a:r>
                      <a:endParaRPr lang="es-EC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0493013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F813A13-D345-6242-B69A-48953A9E18F0}"/>
              </a:ext>
            </a:extLst>
          </p:cNvPr>
          <p:cNvSpPr txBox="1"/>
          <p:nvPr/>
        </p:nvSpPr>
        <p:spPr>
          <a:xfrm>
            <a:off x="0" y="6152475"/>
            <a:ext cx="517975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sz="1400" dirty="0"/>
              <a:t>(</a:t>
            </a:r>
            <a:r>
              <a:rPr lang="en-US" sz="1400" dirty="0" err="1"/>
              <a:t>Ver</a:t>
            </a:r>
            <a:r>
              <a:rPr lang="en-US" sz="1400" dirty="0"/>
              <a:t> WEF 2008 “Country Profiles”, para </a:t>
            </a:r>
            <a:r>
              <a:rPr lang="en-US" sz="1400" dirty="0" err="1"/>
              <a:t>informes</a:t>
            </a:r>
            <a:r>
              <a:rPr lang="en-US" sz="1400" dirty="0"/>
              <a:t> </a:t>
            </a:r>
            <a:r>
              <a:rPr lang="en-US" sz="1400" dirty="0" err="1"/>
              <a:t>detallados</a:t>
            </a:r>
            <a:r>
              <a:rPr lang="en-US" sz="1400" dirty="0"/>
              <a:t> por </a:t>
            </a:r>
            <a:r>
              <a:rPr lang="en-US" sz="1400" dirty="0" err="1"/>
              <a:t>país</a:t>
            </a:r>
            <a:r>
              <a:rPr lang="en-US" sz="1400" dirty="0"/>
              <a:t>)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192193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A6770-689B-7F45-BB3D-4ACE0086090E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Temas</a:t>
            </a:r>
            <a:endParaRPr lang="es-C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CFD507-7153-FC49-A8CC-C49F3959BEE6}"/>
              </a:ext>
            </a:extLst>
          </p:cNvPr>
          <p:cNvSpPr txBox="1">
            <a:spLocks/>
          </p:cNvSpPr>
          <p:nvPr/>
        </p:nvSpPr>
        <p:spPr>
          <a:xfrm>
            <a:off x="1891862" y="1051035"/>
            <a:ext cx="7252138" cy="5223641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/>
              <a:t>1. Debate:  Desarrollo, </a:t>
            </a:r>
            <a:r>
              <a:rPr lang="en-US" dirty="0" err="1"/>
              <a:t>igualdad</a:t>
            </a:r>
            <a:r>
              <a:rPr lang="en-US" dirty="0"/>
              <a:t> y </a:t>
            </a:r>
            <a:r>
              <a:rPr lang="en-US" dirty="0" err="1"/>
              <a:t>empoderamiento</a:t>
            </a:r>
            <a:endParaRPr lang="en-US" dirty="0"/>
          </a:p>
          <a:p>
            <a:pPr marL="0" indent="0">
              <a:buFont typeface="Arial"/>
              <a:buNone/>
            </a:pPr>
            <a:r>
              <a:rPr lang="en-US" dirty="0"/>
              <a:t>2. </a:t>
            </a:r>
            <a:r>
              <a:rPr lang="en-US" dirty="0" err="1"/>
              <a:t>Índices</a:t>
            </a:r>
            <a:r>
              <a:rPr lang="en-US" dirty="0"/>
              <a:t> de </a:t>
            </a:r>
            <a:r>
              <a:rPr lang="en-US" dirty="0" err="1"/>
              <a:t>igualdad</a:t>
            </a:r>
            <a:r>
              <a:rPr lang="en-US" dirty="0"/>
              <a:t>/</a:t>
            </a:r>
            <a:r>
              <a:rPr lang="en-US" dirty="0" err="1"/>
              <a:t>desigualdad</a:t>
            </a:r>
            <a:r>
              <a:rPr lang="en-US" dirty="0"/>
              <a:t> </a:t>
            </a:r>
          </a:p>
          <a:p>
            <a:r>
              <a:rPr lang="en-US" sz="2300" dirty="0"/>
              <a:t>PNUD: </a:t>
            </a:r>
            <a:r>
              <a:rPr lang="en-US" sz="2300" dirty="0" err="1"/>
              <a:t>Índice</a:t>
            </a:r>
            <a:r>
              <a:rPr lang="en-US" sz="2300" dirty="0"/>
              <a:t> de </a:t>
            </a:r>
            <a:r>
              <a:rPr lang="en-US" sz="2300" dirty="0" err="1"/>
              <a:t>desarrollo</a:t>
            </a:r>
            <a:r>
              <a:rPr lang="en-US" sz="2300" dirty="0"/>
              <a:t> de </a:t>
            </a:r>
            <a:r>
              <a:rPr lang="en-US" sz="2300" dirty="0" err="1"/>
              <a:t>género</a:t>
            </a:r>
            <a:r>
              <a:rPr lang="en-US" sz="2300" dirty="0"/>
              <a:t> (IDH-G) y </a:t>
            </a:r>
            <a:r>
              <a:rPr lang="en-US" sz="2300" dirty="0" err="1"/>
              <a:t>Índice</a:t>
            </a:r>
            <a:r>
              <a:rPr lang="en-US" sz="2300" dirty="0"/>
              <a:t> de </a:t>
            </a:r>
            <a:r>
              <a:rPr lang="en-US" sz="2300" dirty="0" err="1"/>
              <a:t>desigualdad</a:t>
            </a:r>
            <a:r>
              <a:rPr lang="en-US" sz="2300" dirty="0"/>
              <a:t> de </a:t>
            </a:r>
            <a:r>
              <a:rPr lang="en-US" sz="2300" dirty="0" err="1"/>
              <a:t>género</a:t>
            </a:r>
            <a:r>
              <a:rPr lang="en-US" sz="2300" dirty="0"/>
              <a:t> (IDG)</a:t>
            </a:r>
          </a:p>
          <a:p>
            <a:r>
              <a:rPr lang="en-US" sz="2300" dirty="0" err="1"/>
              <a:t>Foro</a:t>
            </a:r>
            <a:r>
              <a:rPr lang="en-US" sz="2300" dirty="0"/>
              <a:t> </a:t>
            </a:r>
            <a:r>
              <a:rPr lang="en-US" sz="2300" dirty="0" err="1"/>
              <a:t>Económico</a:t>
            </a:r>
            <a:r>
              <a:rPr lang="en-US" sz="2300" dirty="0"/>
              <a:t> Mundial: </a:t>
            </a:r>
            <a:r>
              <a:rPr lang="en-US" sz="2300" dirty="0" err="1"/>
              <a:t>Índice</a:t>
            </a:r>
            <a:r>
              <a:rPr lang="en-US" sz="2300" dirty="0"/>
              <a:t> de </a:t>
            </a:r>
            <a:r>
              <a:rPr lang="en-US" sz="2300" dirty="0" err="1"/>
              <a:t>brechas</a:t>
            </a:r>
            <a:r>
              <a:rPr lang="en-US" sz="2300" dirty="0"/>
              <a:t> de </a:t>
            </a:r>
            <a:r>
              <a:rPr lang="en-US" sz="2300" dirty="0" err="1"/>
              <a:t>género</a:t>
            </a:r>
            <a:r>
              <a:rPr lang="en-US" sz="2300" dirty="0"/>
              <a:t> (IBG)</a:t>
            </a:r>
          </a:p>
          <a:p>
            <a:pPr marL="0" indent="0">
              <a:buFont typeface="Arial"/>
              <a:buNone/>
            </a:pPr>
            <a:r>
              <a:rPr lang="en-US" dirty="0"/>
              <a:t>3. </a:t>
            </a:r>
            <a:r>
              <a:rPr lang="en-US" dirty="0" err="1"/>
              <a:t>Indicadores</a:t>
            </a:r>
            <a:endParaRPr lang="en-US" dirty="0"/>
          </a:p>
          <a:p>
            <a:r>
              <a:rPr lang="en-US" sz="2400" dirty="0"/>
              <a:t>CEPAL: </a:t>
            </a:r>
            <a:r>
              <a:rPr lang="en-US" sz="2400" dirty="0" err="1"/>
              <a:t>Indicadores</a:t>
            </a:r>
            <a:r>
              <a:rPr lang="en-US" sz="2400" dirty="0"/>
              <a:t> de la </a:t>
            </a:r>
            <a:r>
              <a:rPr lang="en-US" sz="2400" dirty="0" err="1"/>
              <a:t>autonomía</a:t>
            </a:r>
            <a:r>
              <a:rPr lang="en-US" sz="2400" dirty="0"/>
              <a:t> de las </a:t>
            </a:r>
            <a:r>
              <a:rPr lang="en-US" sz="2400" dirty="0" err="1"/>
              <a:t>mujeres</a:t>
            </a:r>
            <a:endParaRPr lang="en-US" sz="2400" dirty="0"/>
          </a:p>
          <a:p>
            <a:r>
              <a:rPr lang="en-US" sz="2400" dirty="0"/>
              <a:t>ONU: </a:t>
            </a:r>
            <a:r>
              <a:rPr lang="en-US" sz="2400" dirty="0" err="1"/>
              <a:t>Objetivos</a:t>
            </a:r>
            <a:r>
              <a:rPr lang="en-US" sz="2400" dirty="0"/>
              <a:t> del </a:t>
            </a:r>
            <a:r>
              <a:rPr lang="en-US" sz="2400" dirty="0" err="1"/>
              <a:t>Milenio</a:t>
            </a:r>
            <a:r>
              <a:rPr lang="en-US" sz="2400" dirty="0"/>
              <a:t> (ODM) y </a:t>
            </a:r>
            <a:r>
              <a:rPr lang="en-US" sz="2400" dirty="0" err="1"/>
              <a:t>Objetivos</a:t>
            </a:r>
            <a:r>
              <a:rPr lang="en-US" sz="2400" dirty="0"/>
              <a:t> de Desarrollo </a:t>
            </a:r>
            <a:r>
              <a:rPr lang="en-US" sz="2400" dirty="0" err="1"/>
              <a:t>Sostenible</a:t>
            </a:r>
            <a:r>
              <a:rPr lang="en-US" sz="2400" dirty="0"/>
              <a:t> (ODS)</a:t>
            </a:r>
          </a:p>
          <a:p>
            <a:pPr marL="0" indent="0">
              <a:buFont typeface="Arial"/>
              <a:buNone/>
            </a:pPr>
            <a:r>
              <a:rPr lang="en-US" dirty="0"/>
              <a:t>4. </a:t>
            </a:r>
            <a:r>
              <a:rPr lang="en-US" dirty="0" err="1"/>
              <a:t>Críticas</a:t>
            </a:r>
            <a:r>
              <a:rPr lang="en-US" dirty="0"/>
              <a:t> </a:t>
            </a:r>
            <a:r>
              <a:rPr lang="en-US" dirty="0" err="1"/>
              <a:t>feministas</a:t>
            </a:r>
            <a:r>
              <a:rPr lang="en-US" dirty="0"/>
              <a:t> y </a:t>
            </a:r>
            <a:r>
              <a:rPr lang="en-US" dirty="0" err="1"/>
              <a:t>alternativas</a:t>
            </a:r>
            <a:endParaRPr lang="en-US" dirty="0"/>
          </a:p>
          <a:p>
            <a:r>
              <a:rPr lang="en-US" sz="2400" dirty="0"/>
              <a:t>ONU </a:t>
            </a:r>
            <a:r>
              <a:rPr lang="en-US" sz="2400" dirty="0" err="1"/>
              <a:t>Mujeres</a:t>
            </a:r>
            <a:r>
              <a:rPr lang="en-US" sz="2400" dirty="0"/>
              <a:t>: </a:t>
            </a:r>
            <a:r>
              <a:rPr lang="en-US" sz="2400" dirty="0" err="1"/>
              <a:t>Escaleras</a:t>
            </a:r>
            <a:r>
              <a:rPr lang="en-US" sz="2400" dirty="0"/>
              <a:t> al </a:t>
            </a:r>
            <a:r>
              <a:rPr lang="en-US" sz="2400" dirty="0" err="1"/>
              <a:t>empoderamiento</a:t>
            </a:r>
            <a:r>
              <a:rPr lang="en-US" sz="2400" dirty="0"/>
              <a:t> </a:t>
            </a:r>
            <a:r>
              <a:rPr lang="en-US" sz="2400" dirty="0" err="1"/>
              <a:t>ecónomico</a:t>
            </a: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11641072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6FC88-B56B-964E-A576-76E895B3D324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3. Indicadores </a:t>
            </a:r>
            <a:endParaRPr lang="es-EC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9CA08-7767-1C4A-A621-A61DB00EDECF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 err="1"/>
              <a:t>CEPAL,Observatorio</a:t>
            </a:r>
            <a:r>
              <a:rPr lang="en-US" dirty="0"/>
              <a:t> de </a:t>
            </a:r>
            <a:r>
              <a:rPr lang="en-US" dirty="0" err="1"/>
              <a:t>Igualdad</a:t>
            </a:r>
            <a:r>
              <a:rPr lang="en-US" dirty="0"/>
              <a:t> de </a:t>
            </a:r>
            <a:r>
              <a:rPr lang="en-US" dirty="0" err="1"/>
              <a:t>Género</a:t>
            </a:r>
            <a:endParaRPr lang="en-US" dirty="0"/>
          </a:p>
          <a:p>
            <a:pPr marL="0" indent="0">
              <a:buFont typeface="Arial"/>
              <a:buNone/>
            </a:pPr>
            <a:r>
              <a:rPr lang="en-US" dirty="0" err="1"/>
              <a:t>Enfoque</a:t>
            </a:r>
            <a:r>
              <a:rPr lang="en-US" dirty="0"/>
              <a:t>: </a:t>
            </a:r>
            <a:r>
              <a:rPr lang="en-US" dirty="0" err="1"/>
              <a:t>Autonomía</a:t>
            </a:r>
            <a:r>
              <a:rPr lang="en-US" dirty="0"/>
              <a:t> de las </a:t>
            </a:r>
            <a:r>
              <a:rPr lang="en-US" dirty="0" err="1"/>
              <a:t>mujeres</a:t>
            </a:r>
            <a:endParaRPr lang="en-US" dirty="0"/>
          </a:p>
          <a:p>
            <a:r>
              <a:rPr lang="en-US" dirty="0" err="1"/>
              <a:t>Desigualdad</a:t>
            </a:r>
            <a:r>
              <a:rPr lang="en-US" dirty="0"/>
              <a:t> </a:t>
            </a:r>
            <a:r>
              <a:rPr lang="en-US" dirty="0" err="1"/>
              <a:t>limita</a:t>
            </a:r>
            <a:r>
              <a:rPr lang="en-US" dirty="0"/>
              <a:t> la </a:t>
            </a:r>
            <a:r>
              <a:rPr lang="en-US" dirty="0" err="1"/>
              <a:t>autonomía</a:t>
            </a:r>
            <a:r>
              <a:rPr lang="en-US" dirty="0"/>
              <a:t> </a:t>
            </a:r>
            <a:r>
              <a:rPr lang="en-US" dirty="0" err="1"/>
              <a:t>física</a:t>
            </a:r>
            <a:r>
              <a:rPr lang="en-US" dirty="0"/>
              <a:t>, </a:t>
            </a:r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dirty="0" err="1"/>
              <a:t>toma</a:t>
            </a:r>
            <a:r>
              <a:rPr lang="en-US" dirty="0"/>
              <a:t> de </a:t>
            </a:r>
            <a:r>
              <a:rPr lang="en-US" dirty="0" err="1"/>
              <a:t>decisiones</a:t>
            </a:r>
            <a:r>
              <a:rPr lang="en-US" dirty="0"/>
              <a:t>, y </a:t>
            </a:r>
            <a:r>
              <a:rPr lang="en-US" dirty="0" err="1"/>
              <a:t>en</a:t>
            </a:r>
            <a:r>
              <a:rPr lang="en-US" dirty="0"/>
              <a:t> lo </a:t>
            </a:r>
            <a:r>
              <a:rPr lang="en-US" dirty="0" err="1"/>
              <a:t>económico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1257300" lvl="3" indent="0">
              <a:buNone/>
            </a:pPr>
            <a:r>
              <a:rPr lang="en-US" dirty="0"/>
              <a:t>“Falta de </a:t>
            </a:r>
            <a:r>
              <a:rPr lang="en-US" dirty="0" err="1"/>
              <a:t>autonomía</a:t>
            </a:r>
            <a:r>
              <a:rPr lang="en-US" dirty="0"/>
              <a:t> </a:t>
            </a:r>
            <a:r>
              <a:rPr lang="en-US" dirty="0" err="1"/>
              <a:t>consecuencia</a:t>
            </a:r>
            <a:r>
              <a:rPr lang="en-US" dirty="0"/>
              <a:t> de la </a:t>
            </a:r>
            <a:r>
              <a:rPr lang="en-US" dirty="0" err="1"/>
              <a:t>injusticia</a:t>
            </a:r>
            <a:r>
              <a:rPr lang="en-US" dirty="0"/>
              <a:t>, la mala </a:t>
            </a:r>
            <a:r>
              <a:rPr lang="en-US" dirty="0" err="1"/>
              <a:t>distribución</a:t>
            </a:r>
            <a:r>
              <a:rPr lang="en-US" dirty="0"/>
              <a:t> del </a:t>
            </a:r>
            <a:r>
              <a:rPr lang="en-US" dirty="0" err="1"/>
              <a:t>poder</a:t>
            </a:r>
            <a:r>
              <a:rPr lang="en-US" dirty="0"/>
              <a:t>, los </a:t>
            </a:r>
            <a:r>
              <a:rPr lang="en-US" dirty="0" err="1"/>
              <a:t>recursos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especial los </a:t>
            </a:r>
            <a:r>
              <a:rPr lang="en-US" dirty="0" err="1"/>
              <a:t>ingresos</a:t>
            </a:r>
            <a:r>
              <a:rPr lang="en-US" dirty="0"/>
              <a:t>, y de la </a:t>
            </a:r>
            <a:r>
              <a:rPr lang="en-US" dirty="0" err="1"/>
              <a:t>desigualdad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el </a:t>
            </a:r>
            <a:r>
              <a:rPr lang="en-US" dirty="0" err="1"/>
              <a:t>uso</a:t>
            </a:r>
            <a:r>
              <a:rPr lang="en-US" dirty="0"/>
              <a:t> del </a:t>
            </a:r>
            <a:r>
              <a:rPr lang="en-US" dirty="0" err="1"/>
              <a:t>tiempo</a:t>
            </a:r>
            <a:r>
              <a:rPr lang="en-US" dirty="0"/>
              <a:t> entre hombres y </a:t>
            </a:r>
            <a:r>
              <a:rPr lang="en-US" dirty="0" err="1"/>
              <a:t>mujeres</a:t>
            </a:r>
            <a:r>
              <a:rPr lang="en-US" dirty="0"/>
              <a:t>, </a:t>
            </a:r>
            <a:r>
              <a:rPr lang="en-US" dirty="0" err="1"/>
              <a:t>asi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del </a:t>
            </a:r>
            <a:r>
              <a:rPr lang="en-US" dirty="0" err="1"/>
              <a:t>desconocimiento</a:t>
            </a:r>
            <a:r>
              <a:rPr lang="en-US" dirty="0"/>
              <a:t> de los derechos de las </a:t>
            </a:r>
            <a:r>
              <a:rPr lang="en-US" dirty="0" err="1"/>
              <a:t>mujeres</a:t>
            </a:r>
            <a:r>
              <a:rPr lang="en-US" dirty="0"/>
              <a:t> a </a:t>
            </a:r>
            <a:r>
              <a:rPr lang="en-US" dirty="0" err="1"/>
              <a:t>participar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todos</a:t>
            </a:r>
            <a:r>
              <a:rPr lang="en-US" dirty="0"/>
              <a:t> los </a:t>
            </a:r>
            <a:r>
              <a:rPr lang="en-US" dirty="0" err="1"/>
              <a:t>espacios</a:t>
            </a:r>
            <a:r>
              <a:rPr lang="en-US" dirty="0"/>
              <a:t> de </a:t>
            </a:r>
            <a:r>
              <a:rPr lang="en-US" dirty="0" err="1"/>
              <a:t>toma</a:t>
            </a:r>
            <a:r>
              <a:rPr lang="en-US" dirty="0"/>
              <a:t> de </a:t>
            </a:r>
            <a:r>
              <a:rPr lang="en-US" dirty="0" err="1"/>
              <a:t>decisiones</a:t>
            </a:r>
            <a:r>
              <a:rPr lang="en-US" dirty="0"/>
              <a:t>.” </a:t>
            </a:r>
            <a:r>
              <a:rPr lang="en-US" sz="1000" dirty="0"/>
              <a:t>(CEPAL 2012: 9)</a:t>
            </a:r>
            <a:endParaRPr lang="es-EC" sz="1000" dirty="0"/>
          </a:p>
        </p:txBody>
      </p:sp>
    </p:spTree>
    <p:extLst>
      <p:ext uri="{BB962C8B-B14F-4D97-AF65-F5344CB8AC3E}">
        <p14:creationId xmlns:p14="http://schemas.microsoft.com/office/powerpoint/2010/main" val="32706596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1852CA8-9298-CB4A-BA85-C01B682863A1}"/>
              </a:ext>
            </a:extLst>
          </p:cNvPr>
          <p:cNvSpPr txBox="1">
            <a:spLocks/>
          </p:cNvSpPr>
          <p:nvPr/>
        </p:nvSpPr>
        <p:spPr>
          <a:xfrm>
            <a:off x="804041" y="211576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/>
            </a:br>
            <a:r>
              <a:rPr lang="en-US"/>
              <a:t>CEPAL: Indicadores de autonomía</a:t>
            </a:r>
            <a:endParaRPr lang="es-EC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468F583-58D0-264B-A02A-F714545FE20F}"/>
              </a:ext>
            </a:extLst>
          </p:cNvPr>
          <p:cNvSpPr txBox="1">
            <a:spLocks/>
          </p:cNvSpPr>
          <p:nvPr/>
        </p:nvSpPr>
        <p:spPr>
          <a:xfrm>
            <a:off x="804041" y="1537138"/>
            <a:ext cx="8229600" cy="4525963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/>
              <a:buAutoNum type="arabicPeriod"/>
            </a:pPr>
            <a:r>
              <a:rPr lang="en-US"/>
              <a:t>Autonomía física</a:t>
            </a:r>
          </a:p>
          <a:p>
            <a:pPr lvl="2"/>
            <a:r>
              <a:rPr lang="en-US"/>
              <a:t>Femicidio: muerte de mujeres a manos de su (ex)pareja</a:t>
            </a:r>
          </a:p>
          <a:p>
            <a:pPr lvl="2"/>
            <a:r>
              <a:rPr lang="en-US"/>
              <a:t>Mortalidad materna</a:t>
            </a:r>
          </a:p>
          <a:p>
            <a:pPr lvl="2"/>
            <a:r>
              <a:rPr lang="en-US"/>
              <a:t>Maternidad en adolescentes</a:t>
            </a:r>
          </a:p>
          <a:p>
            <a:pPr lvl="2"/>
            <a:r>
              <a:rPr lang="en-US"/>
              <a:t>Demanda insatisfecha de planificación familiar</a:t>
            </a:r>
          </a:p>
          <a:p>
            <a:pPr marL="0" indent="0">
              <a:buFont typeface="Arial"/>
              <a:buNone/>
            </a:pPr>
            <a:r>
              <a:rPr lang="en-US"/>
              <a:t>2.  Autonomía en la toma de decisiones</a:t>
            </a:r>
          </a:p>
          <a:p>
            <a:pPr lvl="2"/>
            <a:r>
              <a:rPr lang="en-US"/>
              <a:t>% de mujeres en gabinetes ministeriales</a:t>
            </a:r>
          </a:p>
          <a:p>
            <a:pPr lvl="2"/>
            <a:r>
              <a:rPr lang="en-US"/>
              <a:t>% de mujeres en legislativo</a:t>
            </a:r>
          </a:p>
          <a:p>
            <a:pPr lvl="2"/>
            <a:r>
              <a:rPr lang="en-US"/>
              <a:t>% de mujeres en corte suprema</a:t>
            </a:r>
          </a:p>
          <a:p>
            <a:pPr lvl="2"/>
            <a:r>
              <a:rPr lang="en-US"/>
              <a:t>% de mujeres alcadesas electas</a:t>
            </a:r>
          </a:p>
          <a:p>
            <a:pPr lvl="2"/>
            <a:r>
              <a:rPr lang="en-US"/>
              <a:t>% de mujeres concejalas electas</a:t>
            </a:r>
          </a:p>
          <a:p>
            <a:pPr lvl="2"/>
            <a:r>
              <a:rPr lang="en-US"/>
              <a:t>Firma/ratificación del Protocolo Facultativo de CEDAW</a:t>
            </a:r>
          </a:p>
          <a:p>
            <a:pPr lvl="2"/>
            <a:r>
              <a:rPr lang="en-US"/>
              <a:t>Nivel jerárquico de los mecanismos para el adelanto de la mujer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4908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2E4A0-A59D-2D41-8637-9C66E359C5BA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CEPAL:  Indicadores de Autonomía</a:t>
            </a:r>
            <a:endParaRPr lang="es-EC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546EFB-15B3-0E44-91A9-8845CE0862D5}"/>
              </a:ext>
            </a:extLst>
          </p:cNvPr>
          <p:cNvSpPr txBox="1">
            <a:spLocks/>
          </p:cNvSpPr>
          <p:nvPr/>
        </p:nvSpPr>
        <p:spPr>
          <a:xfrm>
            <a:off x="914400" y="1537138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/>
              <a:buAutoNum type="arabicPeriod" startAt="3"/>
            </a:pPr>
            <a:r>
              <a:rPr lang="en-US" dirty="0" err="1"/>
              <a:t>Autonomía</a:t>
            </a:r>
            <a:r>
              <a:rPr lang="en-US" dirty="0"/>
              <a:t> </a:t>
            </a:r>
            <a:r>
              <a:rPr lang="en-US" dirty="0" err="1"/>
              <a:t>económica</a:t>
            </a:r>
            <a:endParaRPr lang="en-US" dirty="0"/>
          </a:p>
          <a:p>
            <a:pPr lvl="2"/>
            <a:r>
              <a:rPr lang="en-US" dirty="0"/>
              <a:t>Población sin </a:t>
            </a:r>
            <a:r>
              <a:rPr lang="en-US" dirty="0" err="1"/>
              <a:t>ingresos</a:t>
            </a:r>
            <a:r>
              <a:rPr lang="en-US" dirty="0"/>
              <a:t> </a:t>
            </a:r>
            <a:r>
              <a:rPr lang="en-US" dirty="0" err="1"/>
              <a:t>propios</a:t>
            </a:r>
            <a:r>
              <a:rPr lang="en-US" dirty="0"/>
              <a:t> por </a:t>
            </a:r>
            <a:r>
              <a:rPr lang="en-US" dirty="0" err="1"/>
              <a:t>sexo</a:t>
            </a:r>
            <a:r>
              <a:rPr lang="en-US" dirty="0"/>
              <a:t> (15 </a:t>
            </a:r>
            <a:r>
              <a:rPr lang="en-US" dirty="0" err="1"/>
              <a:t>años</a:t>
            </a:r>
            <a:r>
              <a:rPr lang="en-US" dirty="0"/>
              <a:t>+)</a:t>
            </a:r>
          </a:p>
          <a:p>
            <a:pPr lvl="2"/>
            <a:r>
              <a:rPr lang="en-US" dirty="0" err="1"/>
              <a:t>Feminización</a:t>
            </a:r>
            <a:r>
              <a:rPr lang="en-US" dirty="0"/>
              <a:t> de la </a:t>
            </a:r>
            <a:r>
              <a:rPr lang="en-US" dirty="0" err="1"/>
              <a:t>pobreza</a:t>
            </a:r>
            <a:r>
              <a:rPr lang="en-US" dirty="0"/>
              <a:t> e </a:t>
            </a:r>
            <a:r>
              <a:rPr lang="en-US" dirty="0" err="1"/>
              <a:t>indigencia</a:t>
            </a:r>
            <a:endParaRPr lang="en-US" dirty="0"/>
          </a:p>
          <a:p>
            <a:pPr lvl="2"/>
            <a:r>
              <a:rPr lang="en-US" dirty="0" err="1"/>
              <a:t>Tiempo</a:t>
            </a:r>
            <a:r>
              <a:rPr lang="en-US" dirty="0"/>
              <a:t> total de </a:t>
            </a:r>
            <a:r>
              <a:rPr lang="en-US" dirty="0" err="1"/>
              <a:t>trabajo</a:t>
            </a:r>
            <a:r>
              <a:rPr lang="en-US" dirty="0"/>
              <a:t>  por </a:t>
            </a:r>
            <a:r>
              <a:rPr lang="en-US" dirty="0" err="1"/>
              <a:t>sexo</a:t>
            </a:r>
            <a:r>
              <a:rPr lang="en-US" dirty="0"/>
              <a:t> (horas </a:t>
            </a:r>
            <a:r>
              <a:rPr lang="en-US" dirty="0" err="1"/>
              <a:t>destinadas</a:t>
            </a:r>
            <a:r>
              <a:rPr lang="en-US" dirty="0"/>
              <a:t> al </a:t>
            </a:r>
            <a:r>
              <a:rPr lang="en-US" dirty="0" err="1"/>
              <a:t>trabajo</a:t>
            </a:r>
            <a:r>
              <a:rPr lang="en-US" dirty="0"/>
              <a:t> </a:t>
            </a:r>
            <a:r>
              <a:rPr lang="en-US" dirty="0" err="1"/>
              <a:t>remunerado</a:t>
            </a:r>
            <a:r>
              <a:rPr lang="en-US" dirty="0"/>
              <a:t> + </a:t>
            </a:r>
            <a:r>
              <a:rPr lang="en-US" dirty="0" err="1"/>
              <a:t>trabajo</a:t>
            </a:r>
            <a:r>
              <a:rPr lang="en-US" dirty="0"/>
              <a:t> </a:t>
            </a:r>
            <a:r>
              <a:rPr lang="en-US" dirty="0" err="1"/>
              <a:t>doméstico</a:t>
            </a:r>
            <a:r>
              <a:rPr lang="en-US" dirty="0"/>
              <a:t> no </a:t>
            </a:r>
            <a:r>
              <a:rPr lang="en-US" dirty="0" err="1"/>
              <a:t>remunerado</a:t>
            </a:r>
            <a:r>
              <a:rPr lang="en-US" dirty="0"/>
              <a:t>) </a:t>
            </a:r>
          </a:p>
          <a:p>
            <a:pPr lvl="2"/>
            <a:r>
              <a:rPr lang="en-US" dirty="0" err="1"/>
              <a:t>Salario</a:t>
            </a:r>
            <a:r>
              <a:rPr lang="en-US" dirty="0"/>
              <a:t> de </a:t>
            </a:r>
            <a:r>
              <a:rPr lang="en-US" dirty="0" err="1"/>
              <a:t>mujeres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comparación</a:t>
            </a:r>
            <a:r>
              <a:rPr lang="en-US" dirty="0"/>
              <a:t> a los hombres</a:t>
            </a:r>
          </a:p>
        </p:txBody>
      </p:sp>
    </p:spTree>
    <p:extLst>
      <p:ext uri="{BB962C8B-B14F-4D97-AF65-F5344CB8AC3E}">
        <p14:creationId xmlns:p14="http://schemas.microsoft.com/office/powerpoint/2010/main" val="32831798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531A0-BAA1-0F4E-B598-CEBD919AB0ED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Observatorio de Igualdad de Género</a:t>
            </a:r>
            <a:endParaRPr lang="es-EC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B79398-ED5D-BB40-BA62-C1C2E73D2352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No genera un índice, ni da una clasificación</a:t>
            </a:r>
          </a:p>
          <a:p>
            <a:r>
              <a:rPr lang="en-US"/>
              <a:t>Para perfiles ver: </a:t>
            </a:r>
            <a:r>
              <a:rPr lang="en-US">
                <a:hlinkClick r:id="rId2"/>
              </a:rPr>
              <a:t>http://www.cepal.org/oig/</a:t>
            </a:r>
            <a:endParaRPr lang="en-US"/>
          </a:p>
          <a:p>
            <a:r>
              <a:rPr lang="en-US"/>
              <a:t>Objetivo: impulsar a los países que recogen mejores datos desagregados sobre los temas de interés para un análisis feminista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40053283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20827-5200-E449-8790-A543652DF89E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ODM y ODS: Compromisos de los gobiernos</a:t>
            </a:r>
            <a:endParaRPr lang="es-EC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EE2120-F58E-F045-9925-B3B7EB41BEDE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s-EC"/>
              <a:t>Objetivos de Desarrollo del Milenio (ODM)</a:t>
            </a:r>
          </a:p>
          <a:p>
            <a:r>
              <a:rPr lang="es-EC"/>
              <a:t>En 2000, ONU fijó 8 objetivos para 2015 con sus respectivas metas</a:t>
            </a:r>
          </a:p>
          <a:p>
            <a:r>
              <a:rPr lang="es-EC"/>
              <a:t>Objetivo #3:  Promover la igualdad entre los sexos y el empoderamiento de la mujer</a:t>
            </a:r>
          </a:p>
          <a:p>
            <a:r>
              <a:rPr lang="es-EC"/>
              <a:t>Meta: Eliminación de desigualdades en escolaridad (primario y secundario) para 2005, y en todos los niveles para 2015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2747550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153940B-02EA-E547-B8A8-941EFF959412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/>
              <a:t>Objetivos de Desarrollo Sostenible</a:t>
            </a:r>
            <a:endParaRPr lang="es-EC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767B026-934D-AA47-A208-139F2ADDF772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C"/>
              <a:t>Agenda pos-2015 más amplia y más radical</a:t>
            </a:r>
          </a:p>
          <a:p>
            <a:r>
              <a:rPr lang="es-EC"/>
              <a:t>17 objetivos, con 169 metas para logar hasta el 2030</a:t>
            </a:r>
          </a:p>
          <a:p>
            <a:r>
              <a:rPr lang="es-EC"/>
              <a:t>Reconoce que para reducir la pobreza, tomando en cuenta el medio ambiente, requiere transformaciones estructurales</a:t>
            </a:r>
          </a:p>
          <a:p>
            <a:r>
              <a:rPr lang="es-EC"/>
              <a:t>Enfoque sobre derechos substantivos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5129725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A713D-74FF-4A4F-B5FF-A848BCE070B5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/>
              <a:t>ODS #5: Lograr la igualdad de género y empoderar a todas las mujeres y niñas</a:t>
            </a:r>
            <a:endParaRPr lang="es-EC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16D5D-28A1-254F-8037-F87D11B6D540}"/>
              </a:ext>
            </a:extLst>
          </p:cNvPr>
          <p:cNvSpPr txBox="1">
            <a:spLocks/>
          </p:cNvSpPr>
          <p:nvPr/>
        </p:nvSpPr>
        <p:spPr>
          <a:xfrm>
            <a:off x="1371599" y="1417638"/>
            <a:ext cx="7535917" cy="4904334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s-EC" dirty="0"/>
              <a:t>Poner fin a todas las formas de discriminación</a:t>
            </a:r>
          </a:p>
          <a:p>
            <a:pPr marL="514350" indent="-514350">
              <a:buFont typeface="+mj-lt"/>
              <a:buAutoNum type="arabicPeriod"/>
            </a:pPr>
            <a:r>
              <a:rPr lang="es-EC" dirty="0"/>
              <a:t>Eliminar todas las formas de violencia contra la M en los ámbitos público y privado</a:t>
            </a:r>
          </a:p>
          <a:p>
            <a:pPr marL="514350" indent="-514350">
              <a:buFont typeface="+mj-lt"/>
              <a:buAutoNum type="arabicPeriod"/>
            </a:pPr>
            <a:r>
              <a:rPr lang="es-EC" dirty="0"/>
              <a:t>Eliminar todas las practicas nocivas</a:t>
            </a:r>
          </a:p>
          <a:p>
            <a:pPr marL="514350" indent="-514350">
              <a:buFont typeface="+mj-lt"/>
              <a:buAutoNum type="arabicPeriod"/>
            </a:pPr>
            <a:r>
              <a:rPr lang="es-EC" dirty="0"/>
              <a:t>Reconocer y valorar los cuidados y el trabajo doméstico no remunerado</a:t>
            </a:r>
          </a:p>
          <a:p>
            <a:pPr marL="514350" indent="-514350">
              <a:buFont typeface="+mj-lt"/>
              <a:buAutoNum type="arabicPeriod"/>
            </a:pPr>
            <a:r>
              <a:rPr lang="es-EC" dirty="0"/>
              <a:t>Velar por participación plena/liderazgo en vida política, económica y pública</a:t>
            </a:r>
          </a:p>
          <a:p>
            <a:pPr marL="514350" indent="-514350">
              <a:buFont typeface="+mj-lt"/>
              <a:buAutoNum type="arabicPeriod"/>
            </a:pPr>
            <a:r>
              <a:rPr lang="es-EC" dirty="0"/>
              <a:t>Garantizar acceso salud sexual/reproductiva y derechos reproductivos</a:t>
            </a:r>
          </a:p>
        </p:txBody>
      </p:sp>
    </p:spTree>
    <p:extLst>
      <p:ext uri="{BB962C8B-B14F-4D97-AF65-F5344CB8AC3E}">
        <p14:creationId xmlns:p14="http://schemas.microsoft.com/office/powerpoint/2010/main" val="24116018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9A867-D602-074E-930F-265831996665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/>
              <a:t>ODS #5 – Mecanismos de implementación</a:t>
            </a:r>
            <a:endParaRPr lang="es-EC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A16303-4131-CC4B-BF64-103035DA65F1}"/>
              </a:ext>
            </a:extLst>
          </p:cNvPr>
          <p:cNvSpPr txBox="1">
            <a:spLocks/>
          </p:cNvSpPr>
          <p:nvPr/>
        </p:nvSpPr>
        <p:spPr>
          <a:xfrm>
            <a:off x="1513490" y="1510973"/>
            <a:ext cx="7173310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s-EC" b="1" dirty="0"/>
              <a:t>5a) </a:t>
            </a:r>
            <a:r>
              <a:rPr lang="es-EC" dirty="0"/>
              <a:t>Emprender reformas que otorguen a las M el derecho a recursos económicos en condiciones de igualdad, así como </a:t>
            </a:r>
            <a:r>
              <a:rPr lang="es-EC" b="1" dirty="0"/>
              <a:t>el acceso a la propiedad</a:t>
            </a:r>
            <a:r>
              <a:rPr lang="es-EC" dirty="0"/>
              <a:t> y al control de las tierras y otros bienes, los servicios financieros, la herencia y los recursos naturales..</a:t>
            </a:r>
          </a:p>
          <a:p>
            <a:pPr marL="0" indent="0">
              <a:buFont typeface="Arial"/>
              <a:buNone/>
            </a:pPr>
            <a:r>
              <a:rPr lang="es-EC" b="1" dirty="0"/>
              <a:t>5b) </a:t>
            </a:r>
            <a:r>
              <a:rPr lang="es-EC" dirty="0"/>
              <a:t>Mejorar el uso de la tecnología de información y comunicaciones para promover…</a:t>
            </a:r>
          </a:p>
          <a:p>
            <a:pPr marL="0" indent="0">
              <a:buFont typeface="Arial"/>
              <a:buNone/>
            </a:pPr>
            <a:r>
              <a:rPr lang="es-EC" b="1" dirty="0"/>
              <a:t>5c) </a:t>
            </a:r>
            <a:r>
              <a:rPr lang="es-EC" dirty="0"/>
              <a:t>Aprobar y fortalecer políticas acertadas y leyes para promover.. </a:t>
            </a:r>
          </a:p>
        </p:txBody>
      </p:sp>
    </p:spTree>
    <p:extLst>
      <p:ext uri="{BB962C8B-B14F-4D97-AF65-F5344CB8AC3E}">
        <p14:creationId xmlns:p14="http://schemas.microsoft.com/office/powerpoint/2010/main" val="20770049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54F32-7E57-9144-9D66-9E3335E92463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/>
              <a:t>Seguimiento ODS #5 </a:t>
            </a:r>
            <a:br>
              <a:rPr lang="es-EC"/>
            </a:br>
            <a:endParaRPr lang="es-EC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A6C857-A219-3141-AF56-79E79BBA380E}"/>
              </a:ext>
            </a:extLst>
          </p:cNvPr>
          <p:cNvSpPr txBox="1">
            <a:spLocks/>
          </p:cNvSpPr>
          <p:nvPr/>
        </p:nvSpPr>
        <p:spPr>
          <a:xfrm>
            <a:off x="1639614" y="846138"/>
            <a:ext cx="6842235" cy="511322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s-EC" sz="2000" u="sng" dirty="0"/>
              <a:t>Comisión Estadística de NNUU</a:t>
            </a:r>
            <a:r>
              <a:rPr lang="es-EC" sz="2000" dirty="0"/>
              <a:t> </a:t>
            </a:r>
          </a:p>
          <a:p>
            <a:r>
              <a:rPr lang="es-EC" sz="2000" dirty="0"/>
              <a:t>52 indicadores de género que los países deben recoger</a:t>
            </a:r>
          </a:p>
          <a:p>
            <a:r>
              <a:rPr lang="es-EC" sz="2000" dirty="0"/>
              <a:t>Componentes:</a:t>
            </a:r>
            <a:br>
              <a:rPr lang="es-EC" sz="2000" dirty="0"/>
            </a:br>
            <a:r>
              <a:rPr lang="es-EC" sz="2000" dirty="0"/>
              <a:t>	-  Participación económica y acceso a recursos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s-EC" dirty="0"/>
              <a:t>Propiedad y control de la tierra</a:t>
            </a:r>
          </a:p>
          <a:p>
            <a:pPr lvl="2">
              <a:buFontTx/>
              <a:buChar char="-"/>
            </a:pPr>
            <a:r>
              <a:rPr lang="es-EC" sz="2000" dirty="0"/>
              <a:t>Educación</a:t>
            </a:r>
          </a:p>
          <a:p>
            <a:pPr lvl="2">
              <a:buFontTx/>
              <a:buChar char="-"/>
            </a:pPr>
            <a:r>
              <a:rPr lang="es-EC" sz="2000" dirty="0"/>
              <a:t>Salud y derechos reproductivos</a:t>
            </a:r>
          </a:p>
          <a:p>
            <a:pPr lvl="2">
              <a:buFontTx/>
              <a:buChar char="-"/>
            </a:pPr>
            <a:r>
              <a:rPr lang="es-EC" sz="2000" dirty="0"/>
              <a:t>Derechos humanos</a:t>
            </a:r>
          </a:p>
          <a:p>
            <a:pPr lvl="2">
              <a:buFontTx/>
              <a:buChar char="-"/>
            </a:pPr>
            <a:r>
              <a:rPr lang="es-EC" sz="2000" dirty="0"/>
              <a:t>Vida pública  </a:t>
            </a:r>
          </a:p>
          <a:p>
            <a:pPr marL="3657600" lvl="8" indent="0" algn="r">
              <a:buFont typeface="Arial"/>
              <a:buNone/>
            </a:pPr>
            <a:r>
              <a:rPr lang="es-EC" sz="1050" dirty="0"/>
              <a:t>(Ver: unstats.un.org/unsd/gender/data.html)</a:t>
            </a:r>
            <a:endParaRPr lang="es-EC" sz="2000" u="sng" dirty="0"/>
          </a:p>
          <a:p>
            <a:pPr marL="0" indent="0">
              <a:buFont typeface="Arial"/>
              <a:buNone/>
            </a:pPr>
            <a:r>
              <a:rPr lang="es-EC" sz="2000" u="sng" dirty="0"/>
              <a:t>Equal Measures 2030</a:t>
            </a:r>
            <a:r>
              <a:rPr lang="es-EC" sz="2000" dirty="0"/>
              <a:t> (ONG)</a:t>
            </a:r>
            <a:endParaRPr lang="es-EC" sz="2000" u="sng" dirty="0"/>
          </a:p>
          <a:p>
            <a:r>
              <a:rPr lang="es-EC" sz="2000" dirty="0"/>
              <a:t>Nuevo índice: EM 2030 SDG Gender Index</a:t>
            </a:r>
          </a:p>
          <a:p>
            <a:r>
              <a:rPr lang="es-EC" sz="2000" dirty="0"/>
              <a:t>51 indicadores que atraviesan 14 de los 17 ODS</a:t>
            </a:r>
          </a:p>
          <a:p>
            <a:r>
              <a:rPr lang="es-EC" sz="2000" dirty="0"/>
              <a:t>Datos existentes para 129 países</a:t>
            </a:r>
          </a:p>
          <a:p>
            <a:pPr marL="0" indent="0" algn="r">
              <a:buFont typeface="Arial"/>
              <a:buNone/>
            </a:pPr>
            <a:r>
              <a:rPr lang="es-EC" sz="2000" dirty="0"/>
              <a:t>				</a:t>
            </a:r>
            <a:r>
              <a:rPr lang="es-EC" sz="900" dirty="0"/>
              <a:t>(Ver: www.data.em2030.org/2019-global-report.)</a:t>
            </a:r>
          </a:p>
          <a:p>
            <a:pPr marL="0" indent="0">
              <a:buFont typeface="Arial"/>
              <a:buNone/>
            </a:pPr>
            <a:r>
              <a:rPr lang="es-EC" sz="100" dirty="0"/>
              <a:t>			</a:t>
            </a:r>
            <a:endParaRPr lang="es-EC" sz="200" dirty="0"/>
          </a:p>
        </p:txBody>
      </p:sp>
    </p:spTree>
    <p:extLst>
      <p:ext uri="{BB962C8B-B14F-4D97-AF65-F5344CB8AC3E}">
        <p14:creationId xmlns:p14="http://schemas.microsoft.com/office/powerpoint/2010/main" val="10140105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3877DE8-BE78-BD40-9C64-8F2669896F71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4. Críticas feministas y alternativas</a:t>
            </a:r>
            <a:endParaRPr lang="en-US" sz="36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244CA1-5225-254B-B182-CFCCFEEE2524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/>
              <a:t>ODS</a:t>
            </a:r>
            <a:r>
              <a:rPr lang="en-US"/>
              <a:t>  (Razavi 2016; CEPAL 2016)</a:t>
            </a:r>
          </a:p>
          <a:p>
            <a:pPr marL="0" indent="0">
              <a:buFont typeface="Arial"/>
              <a:buNone/>
            </a:pPr>
            <a:r>
              <a:rPr lang="en-US"/>
              <a:t>“Sin igualdad de género, el desarrollo sostenible no es verdadero desarrollo ni es sostenible”</a:t>
            </a:r>
          </a:p>
          <a:p>
            <a:r>
              <a:rPr lang="en-US"/>
              <a:t>ODS no se basan en un modelo coherente de cambio socio-económico</a:t>
            </a:r>
          </a:p>
          <a:p>
            <a:pPr lvl="1"/>
            <a:r>
              <a:rPr lang="en-US"/>
              <a:t>Requieren crecimiento inclusivo para lograr metas, pero faltan mecanismos concretos para lograrlos</a:t>
            </a:r>
          </a:p>
          <a:p>
            <a:r>
              <a:rPr lang="en-US"/>
              <a:t>Faltan mecanismos de rendición de cuentas</a:t>
            </a:r>
          </a:p>
          <a:p>
            <a:pPr lvl="1"/>
            <a:r>
              <a:rPr lang="en-US"/>
              <a:t>Todo depende de la buena voluntad de los gobiernos</a:t>
            </a:r>
          </a:p>
          <a:p>
            <a:r>
              <a:rPr lang="en-US"/>
              <a:t>Falta de financiamiento para su implementación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36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C0ED9-902A-BD45-AFE6-00C582AD0C32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1. Desarrollo, igualdad de género y empoderamiento de la mujer</a:t>
            </a:r>
            <a:endParaRPr lang="es-CO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9A1900B-1410-5D4E-A59C-41F585E44FDD}"/>
              </a:ext>
            </a:extLst>
          </p:cNvPr>
          <p:cNvSpPr/>
          <p:nvPr/>
        </p:nvSpPr>
        <p:spPr>
          <a:xfrm>
            <a:off x="1732808" y="1718442"/>
            <a:ext cx="1790700" cy="914400"/>
          </a:xfrm>
          <a:prstGeom prst="rect">
            <a:avLst/>
          </a:prstGeom>
          <a:solidFill>
            <a:srgbClr val="DE789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Igualdad</a:t>
            </a:r>
            <a:endParaRPr lang="es-CO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C39F49E-8FB4-1248-BFD8-BE29D6202F28}"/>
              </a:ext>
            </a:extLst>
          </p:cNvPr>
          <p:cNvSpPr/>
          <p:nvPr/>
        </p:nvSpPr>
        <p:spPr>
          <a:xfrm>
            <a:off x="5152697" y="1662120"/>
            <a:ext cx="1845572" cy="914400"/>
          </a:xfrm>
          <a:prstGeom prst="rect">
            <a:avLst/>
          </a:prstGeom>
          <a:solidFill>
            <a:srgbClr val="DE789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Empoderamiento</a:t>
            </a:r>
            <a:endParaRPr lang="es-CO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AC1E1F2-D730-3345-A455-CD9B26BD5AB4}"/>
              </a:ext>
            </a:extLst>
          </p:cNvPr>
          <p:cNvSpPr/>
          <p:nvPr/>
        </p:nvSpPr>
        <p:spPr>
          <a:xfrm>
            <a:off x="3628697" y="4119345"/>
            <a:ext cx="1981200" cy="914400"/>
          </a:xfrm>
          <a:prstGeom prst="rect">
            <a:avLst/>
          </a:prstGeom>
          <a:solidFill>
            <a:srgbClr val="DE789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Desarrollo</a:t>
            </a:r>
            <a:endParaRPr lang="es-CO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F54C45E-E99C-DE44-8E09-9B35032F3191}"/>
              </a:ext>
            </a:extLst>
          </p:cNvPr>
          <p:cNvCxnSpPr/>
          <p:nvPr/>
        </p:nvCxnSpPr>
        <p:spPr>
          <a:xfrm>
            <a:off x="2866697" y="2759082"/>
            <a:ext cx="1066800" cy="11691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F0F93BE-9D98-BB4E-8BB8-CF311AA7A9B4}"/>
              </a:ext>
            </a:extLst>
          </p:cNvPr>
          <p:cNvCxnSpPr/>
          <p:nvPr/>
        </p:nvCxnSpPr>
        <p:spPr>
          <a:xfrm flipH="1">
            <a:off x="5185517" y="2716711"/>
            <a:ext cx="889966" cy="12539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B9554D9-40D3-E64C-806E-0F877CA209AF}"/>
              </a:ext>
            </a:extLst>
          </p:cNvPr>
          <p:cNvCxnSpPr/>
          <p:nvPr/>
        </p:nvCxnSpPr>
        <p:spPr>
          <a:xfrm>
            <a:off x="3781097" y="2175642"/>
            <a:ext cx="110075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545731F-87E8-774E-877F-D7E8BA7A1178}"/>
              </a:ext>
            </a:extLst>
          </p:cNvPr>
          <p:cNvSpPr txBox="1"/>
          <p:nvPr/>
        </p:nvSpPr>
        <p:spPr>
          <a:xfrm>
            <a:off x="2866697" y="5544982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Ver</a:t>
            </a:r>
            <a:r>
              <a:rPr lang="en-US" dirty="0"/>
              <a:t> Duflo (2011) vs. Kabeer (2009)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558761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EABFC-E352-8E4D-B64D-02432C0E5581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Críticas feministas generales</a:t>
            </a:r>
            <a:endParaRPr lang="es-C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18AF8-D483-5E47-A0B6-79599CB70A18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Índices no captan todas las dimensiones del proceso de empoderamiento de las mujeres</a:t>
            </a:r>
          </a:p>
          <a:p>
            <a:pPr lvl="1"/>
            <a:r>
              <a:rPr lang="en-US"/>
              <a:t>Problema: indicadores macro/meso, cuando el proceso es micro</a:t>
            </a:r>
          </a:p>
          <a:p>
            <a:pPr lvl="1"/>
            <a:r>
              <a:rPr lang="en-US"/>
              <a:t>Tampoco hay acuerdo de como medir proceso de empoderamiento económico</a:t>
            </a:r>
          </a:p>
          <a:p>
            <a:r>
              <a:rPr lang="en-US"/>
              <a:t>Índices no captan dimensiones inter-seccionales de desigualdes de clase, raza, etnia, región</a:t>
            </a:r>
          </a:p>
          <a:p>
            <a:r>
              <a:rPr lang="en-US"/>
              <a:t>Argumento pro-indices: herramienta de “accountability” (para avergonzar a los gobiernos que no estan cumpliendo con responsabilidades)</a:t>
            </a:r>
          </a:p>
          <a:p>
            <a:r>
              <a:rPr lang="en-US"/>
              <a:t>Argumento en contra:  mucho esfuerzo…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954664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A66A70D-AEE7-C840-B218-BF3225119D8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05"/>
          <a:stretch/>
        </p:blipFill>
        <p:spPr>
          <a:xfrm rot="10800000">
            <a:off x="3204024" y="0"/>
            <a:ext cx="4848528" cy="604157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004C3B-BA7A-D545-9243-C759662870E1}"/>
              </a:ext>
            </a:extLst>
          </p:cNvPr>
          <p:cNvSpPr txBox="1"/>
          <p:nvPr/>
        </p:nvSpPr>
        <p:spPr>
          <a:xfrm>
            <a:off x="304800" y="533400"/>
            <a:ext cx="21196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ALTERNATIVA:</a:t>
            </a:r>
          </a:p>
          <a:p>
            <a:r>
              <a:rPr lang="en-US" dirty="0"/>
              <a:t>ONU Mujeres (2017)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736366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70862B7-A72E-E94D-BE95-00F8DA51F6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"/>
          <a:stretch/>
        </p:blipFill>
        <p:spPr>
          <a:xfrm rot="10800000">
            <a:off x="3850410" y="-20662"/>
            <a:ext cx="5419714" cy="689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938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55DA4-08A0-4A4C-B5C2-6EA44956AF69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Fuentes</a:t>
            </a:r>
            <a:endParaRPr lang="es-C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66E196-E259-5646-B0A1-F5886DA1E3FE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CEPAL. 2012.</a:t>
            </a:r>
            <a:r>
              <a:rPr lang="es-CO"/>
              <a:t> “La autonomía de las mujeres bajo la lupa.”  </a:t>
            </a:r>
            <a:r>
              <a:rPr lang="es-EC" i="1"/>
              <a:t>Informe Anual 2012. </a:t>
            </a:r>
            <a:r>
              <a:rPr lang="es-EC"/>
              <a:t>Parte I</a:t>
            </a:r>
            <a:r>
              <a:rPr lang="es-EC" i="1"/>
              <a:t>.  </a:t>
            </a:r>
            <a:r>
              <a:rPr lang="es-EC"/>
              <a:t>Santiago: CEPAL, pp. 9-48.</a:t>
            </a:r>
            <a:endParaRPr lang="es-CO"/>
          </a:p>
          <a:p>
            <a:r>
              <a:rPr lang="en-US"/>
              <a:t>CEPAL. 2016.</a:t>
            </a:r>
            <a:r>
              <a:rPr lang="es-CO"/>
              <a:t> </a:t>
            </a:r>
            <a:r>
              <a:rPr lang="es-CO" i="1"/>
              <a:t>Autonomía de las mujeres e igualdad en la agenda de desarrollo sostenible.   </a:t>
            </a:r>
            <a:r>
              <a:rPr lang="es-CO"/>
              <a:t>Santiago: CEPAL.</a:t>
            </a:r>
          </a:p>
          <a:p>
            <a:r>
              <a:rPr lang="en-US"/>
              <a:t>Duflo, Esther. 2011.  “Women’s Empowerment and Economic Development.” </a:t>
            </a:r>
            <a:r>
              <a:rPr lang="es-EC" i="1"/>
              <a:t>Journal of Economic Literature</a:t>
            </a:r>
            <a:r>
              <a:rPr lang="es-EC"/>
              <a:t> 50 (4): 1051-79.</a:t>
            </a:r>
            <a:endParaRPr lang="es-CO"/>
          </a:p>
          <a:p>
            <a:r>
              <a:rPr lang="en-US"/>
              <a:t>Kabeer, Naila.  1999.  “Resources, Agency, Achievements:  Reflections on the Measurement of Women’s Empowerment.”  </a:t>
            </a:r>
            <a:r>
              <a:rPr lang="en-US" i="1"/>
              <a:t>Development and Change</a:t>
            </a:r>
            <a:r>
              <a:rPr lang="en-US"/>
              <a:t> 30: 435-464.</a:t>
            </a:r>
            <a:endParaRPr lang="es-CO"/>
          </a:p>
          <a:p>
            <a:r>
              <a:rPr lang="es-ES_tradnl"/>
              <a:t>ONU Mujeres. </a:t>
            </a:r>
            <a:r>
              <a:rPr lang="es-CO"/>
              <a:t>2017. </a:t>
            </a:r>
            <a:r>
              <a:rPr lang="es-CO" i="1"/>
              <a:t>El progreso de las mujeres en América Latina y el Caribe 2017</a:t>
            </a:r>
            <a:r>
              <a:rPr lang="es-CO"/>
              <a:t>.  </a:t>
            </a:r>
            <a:r>
              <a:rPr lang="en-US"/>
              <a:t>Panamá:  ONU Mujeres Regional.</a:t>
            </a:r>
            <a:endParaRPr lang="es-CO"/>
          </a:p>
          <a:p>
            <a:r>
              <a:rPr lang="en-US"/>
              <a:t>PNUD. 2018. </a:t>
            </a:r>
            <a:r>
              <a:rPr lang="en-US" i="1"/>
              <a:t>Índices e indicadores de desarrollo humano. Actualización estadística de 2018.  New York: PNUD.</a:t>
            </a:r>
            <a:endParaRPr lang="en-US"/>
          </a:p>
          <a:p>
            <a:r>
              <a:rPr lang="en-US"/>
              <a:t>Razavi, Shahra 2016. “The 2030 Agenda: Challenges of Implementation to Attain Gender Equality and Women’s Rights.”  </a:t>
            </a:r>
            <a:r>
              <a:rPr lang="en-US" i="1"/>
              <a:t>Gender &amp; Development</a:t>
            </a:r>
            <a:r>
              <a:rPr lang="en-US"/>
              <a:t> 24 (1): 25-41.</a:t>
            </a:r>
            <a:endParaRPr lang="es-CO"/>
          </a:p>
          <a:p>
            <a:r>
              <a:rPr lang="en-US"/>
              <a:t>WEF, World Economic Forum. 2018. </a:t>
            </a:r>
            <a:r>
              <a:rPr lang="en-US" i="1"/>
              <a:t>The Global Gender Gap Report 2018. </a:t>
            </a:r>
            <a:r>
              <a:rPr lang="en-US"/>
              <a:t>Geneva: WEF.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86791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088B6-3C36-EB4D-A489-2FFD62DD22EA}"/>
              </a:ext>
            </a:extLst>
          </p:cNvPr>
          <p:cNvSpPr txBox="1">
            <a:spLocks/>
          </p:cNvSpPr>
          <p:nvPr/>
        </p:nvSpPr>
        <p:spPr>
          <a:xfrm>
            <a:off x="567559" y="-94593"/>
            <a:ext cx="8071945" cy="229514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3200" dirty="0">
                <a:latin typeface="+mn-lt"/>
              </a:rPr>
            </a:br>
            <a:r>
              <a:rPr lang="en-US" sz="3200" dirty="0" err="1">
                <a:latin typeface="+mn-lt"/>
              </a:rPr>
              <a:t>Empoderamiento</a:t>
            </a:r>
            <a:r>
              <a:rPr lang="en-US" sz="3200" dirty="0">
                <a:latin typeface="+mn-lt"/>
              </a:rPr>
              <a:t>: </a:t>
            </a:r>
            <a:r>
              <a:rPr lang="en-US" sz="3200" dirty="0" err="1">
                <a:latin typeface="+mn-lt"/>
              </a:rPr>
              <a:t>Interrelación</a:t>
            </a:r>
            <a:r>
              <a:rPr lang="en-US" sz="3200" dirty="0">
                <a:latin typeface="+mn-lt"/>
              </a:rPr>
              <a:t> entre </a:t>
            </a:r>
            <a:r>
              <a:rPr lang="en-US" sz="3200" dirty="0" err="1">
                <a:latin typeface="+mn-lt"/>
              </a:rPr>
              <a:t>recursos</a:t>
            </a:r>
            <a:r>
              <a:rPr lang="en-US" sz="3200" dirty="0">
                <a:latin typeface="+mn-lt"/>
              </a:rPr>
              <a:t>, </a:t>
            </a:r>
            <a:r>
              <a:rPr lang="en-US" sz="3200" dirty="0" err="1">
                <a:latin typeface="+mn-lt"/>
              </a:rPr>
              <a:t>agencia</a:t>
            </a:r>
            <a:r>
              <a:rPr lang="en-US" sz="3200" dirty="0">
                <a:latin typeface="+mn-lt"/>
              </a:rPr>
              <a:t> y </a:t>
            </a:r>
            <a:r>
              <a:rPr lang="en-US" sz="3200" dirty="0" err="1">
                <a:latin typeface="+mn-lt"/>
              </a:rPr>
              <a:t>capacidades</a:t>
            </a:r>
            <a:r>
              <a:rPr lang="en-US" sz="3200" dirty="0">
                <a:latin typeface="+mn-lt"/>
              </a:rPr>
              <a:t> (Kabeer 1999)</a:t>
            </a:r>
            <a:br>
              <a:rPr lang="en-US" sz="3200" dirty="0">
                <a:latin typeface="+mn-lt"/>
              </a:rPr>
            </a:br>
            <a:endParaRPr lang="en-US" sz="3200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AC59F-97EB-4C4B-8857-911D79CA00C2}"/>
              </a:ext>
            </a:extLst>
          </p:cNvPr>
          <p:cNvSpPr txBox="1">
            <a:spLocks/>
          </p:cNvSpPr>
          <p:nvPr/>
        </p:nvSpPr>
        <p:spPr>
          <a:xfrm>
            <a:off x="346841" y="1710559"/>
            <a:ext cx="8229600" cy="498978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Poder</a:t>
            </a:r>
            <a:r>
              <a:rPr lang="en-US" dirty="0"/>
              <a:t>: la </a:t>
            </a:r>
            <a:r>
              <a:rPr lang="en-US" dirty="0" err="1"/>
              <a:t>capacidad</a:t>
            </a:r>
            <a:r>
              <a:rPr lang="en-US" dirty="0"/>
              <a:t> de </a:t>
            </a:r>
            <a:r>
              <a:rPr lang="en-US" dirty="0" err="1"/>
              <a:t>poder</a:t>
            </a:r>
            <a:r>
              <a:rPr lang="en-US" dirty="0"/>
              <a:t> </a:t>
            </a:r>
            <a:r>
              <a:rPr lang="en-US" dirty="0" err="1"/>
              <a:t>elegir</a:t>
            </a:r>
            <a:r>
              <a:rPr lang="en-US" dirty="0"/>
              <a:t> entre </a:t>
            </a:r>
            <a:r>
              <a:rPr lang="en-US" dirty="0" err="1"/>
              <a:t>alternativas</a:t>
            </a:r>
            <a:endParaRPr lang="en-US" dirty="0"/>
          </a:p>
          <a:p>
            <a:pPr marL="385763" indent="-385763">
              <a:buFont typeface="Arial"/>
              <a:buAutoNum type="arabicParenR"/>
            </a:pPr>
            <a:r>
              <a:rPr lang="en-US" sz="2300" dirty="0" err="1"/>
              <a:t>Implica</a:t>
            </a:r>
            <a:r>
              <a:rPr lang="en-US" sz="2300" dirty="0"/>
              <a:t> que hay </a:t>
            </a:r>
            <a:r>
              <a:rPr lang="en-US" sz="2300" dirty="0" err="1"/>
              <a:t>alternativas</a:t>
            </a:r>
            <a:r>
              <a:rPr lang="en-US" sz="2300" dirty="0"/>
              <a:t> </a:t>
            </a:r>
            <a:r>
              <a:rPr lang="en-US" sz="2300" dirty="0" err="1"/>
              <a:t>reales</a:t>
            </a:r>
            <a:endParaRPr lang="en-US" sz="2300" dirty="0"/>
          </a:p>
          <a:p>
            <a:pPr lvl="1"/>
            <a:r>
              <a:rPr lang="en-US" sz="2300" dirty="0"/>
              <a:t>La </a:t>
            </a:r>
            <a:r>
              <a:rPr lang="en-US" sz="2300" dirty="0" err="1"/>
              <a:t>falta</a:t>
            </a:r>
            <a:r>
              <a:rPr lang="en-US" sz="2300" dirty="0"/>
              <a:t> de </a:t>
            </a:r>
            <a:r>
              <a:rPr lang="en-US" sz="2300" dirty="0" err="1"/>
              <a:t>empoderamiento</a:t>
            </a:r>
            <a:r>
              <a:rPr lang="en-US" sz="2300" dirty="0"/>
              <a:t> (“disempowerment”) </a:t>
            </a:r>
            <a:r>
              <a:rPr lang="en-US" sz="2300" dirty="0" err="1"/>
              <a:t>relacionada</a:t>
            </a:r>
            <a:r>
              <a:rPr lang="en-US" sz="2300" dirty="0"/>
              <a:t> con la </a:t>
            </a:r>
            <a:r>
              <a:rPr lang="en-US" sz="2300" dirty="0" err="1"/>
              <a:t>pobreza</a:t>
            </a:r>
            <a:endParaRPr lang="en-US" sz="2300" dirty="0"/>
          </a:p>
          <a:p>
            <a:pPr lvl="2">
              <a:buFontTx/>
              <a:buChar char="-"/>
            </a:pPr>
            <a:r>
              <a:rPr lang="en-US" sz="2300" dirty="0"/>
              <a:t>Si las </a:t>
            </a:r>
            <a:r>
              <a:rPr lang="en-US" sz="2300" dirty="0" err="1"/>
              <a:t>necesidades</a:t>
            </a:r>
            <a:r>
              <a:rPr lang="en-US" sz="2300" dirty="0"/>
              <a:t> </a:t>
            </a:r>
            <a:r>
              <a:rPr lang="en-US" sz="2300" dirty="0" err="1"/>
              <a:t>básicas</a:t>
            </a:r>
            <a:r>
              <a:rPr lang="en-US" sz="2300" dirty="0"/>
              <a:t> no </a:t>
            </a:r>
            <a:r>
              <a:rPr lang="en-US" sz="2300" dirty="0" err="1"/>
              <a:t>estan</a:t>
            </a:r>
            <a:r>
              <a:rPr lang="en-US" sz="2300" dirty="0"/>
              <a:t> </a:t>
            </a:r>
            <a:r>
              <a:rPr lang="en-US" sz="2300" dirty="0" err="1"/>
              <a:t>satisfechas</a:t>
            </a:r>
            <a:r>
              <a:rPr lang="en-US" sz="2300" dirty="0"/>
              <a:t>, no es possible </a:t>
            </a:r>
            <a:r>
              <a:rPr lang="en-US" sz="2300" dirty="0" err="1"/>
              <a:t>elegir</a:t>
            </a:r>
            <a:r>
              <a:rPr lang="en-US" sz="2300" dirty="0"/>
              <a:t> entre </a:t>
            </a:r>
            <a:r>
              <a:rPr lang="en-US" sz="2300" dirty="0" err="1"/>
              <a:t>alternativas</a:t>
            </a:r>
            <a:r>
              <a:rPr lang="en-US" sz="2300" dirty="0"/>
              <a:t> </a:t>
            </a:r>
            <a:r>
              <a:rPr lang="en-US" sz="2300" dirty="0" err="1"/>
              <a:t>reales</a:t>
            </a:r>
            <a:endParaRPr lang="en-US" sz="2300" dirty="0"/>
          </a:p>
          <a:p>
            <a:pPr marL="385763" indent="-385763">
              <a:buFont typeface="Arial"/>
              <a:buAutoNum type="arabicParenR" startAt="2"/>
            </a:pPr>
            <a:r>
              <a:rPr lang="en-US" sz="2300" dirty="0"/>
              <a:t>No </a:t>
            </a:r>
            <a:r>
              <a:rPr lang="en-US" sz="2300" dirty="0" err="1"/>
              <a:t>todos</a:t>
            </a:r>
            <a:r>
              <a:rPr lang="en-US" sz="2300" dirty="0"/>
              <a:t> los </a:t>
            </a:r>
            <a:r>
              <a:rPr lang="en-US" sz="2300" dirty="0" err="1"/>
              <a:t>actos</a:t>
            </a:r>
            <a:r>
              <a:rPr lang="en-US" sz="2300" dirty="0"/>
              <a:t> de </a:t>
            </a:r>
            <a:r>
              <a:rPr lang="en-US" sz="2300" dirty="0" err="1"/>
              <a:t>eligir</a:t>
            </a:r>
            <a:r>
              <a:rPr lang="en-US" sz="2300" dirty="0"/>
              <a:t> son </a:t>
            </a:r>
            <a:r>
              <a:rPr lang="en-US" sz="2300" dirty="0" err="1"/>
              <a:t>iguales</a:t>
            </a:r>
            <a:endParaRPr lang="en-US" sz="2300" dirty="0"/>
          </a:p>
          <a:p>
            <a:pPr lvl="1"/>
            <a:r>
              <a:rPr lang="en-US" sz="2300" dirty="0" err="1"/>
              <a:t>Algunos</a:t>
            </a:r>
            <a:r>
              <a:rPr lang="en-US" sz="2300" dirty="0"/>
              <a:t> </a:t>
            </a:r>
            <a:r>
              <a:rPr lang="en-US" sz="2300" dirty="0" err="1"/>
              <a:t>más</a:t>
            </a:r>
            <a:r>
              <a:rPr lang="en-US" sz="2300" dirty="0"/>
              <a:t> </a:t>
            </a:r>
            <a:r>
              <a:rPr lang="en-US" sz="2300" dirty="0" err="1"/>
              <a:t>importantes</a:t>
            </a:r>
            <a:r>
              <a:rPr lang="en-US" sz="2300" dirty="0"/>
              <a:t>/</a:t>
            </a:r>
            <a:r>
              <a:rPr lang="en-US" sz="2300" dirty="0" err="1"/>
              <a:t>significantes</a:t>
            </a:r>
            <a:r>
              <a:rPr lang="en-US" sz="2300" dirty="0"/>
              <a:t> que </a:t>
            </a:r>
            <a:r>
              <a:rPr lang="en-US" sz="2300" dirty="0" err="1"/>
              <a:t>otros</a:t>
            </a:r>
            <a:endParaRPr lang="en-US" sz="2300" dirty="0"/>
          </a:p>
          <a:p>
            <a:pPr lvl="1"/>
            <a:r>
              <a:rPr lang="en-US" sz="2300" dirty="0" err="1"/>
              <a:t>Decisiones</a:t>
            </a:r>
            <a:r>
              <a:rPr lang="en-US" sz="2300" dirty="0"/>
              <a:t> </a:t>
            </a:r>
            <a:r>
              <a:rPr lang="en-US" sz="2300" dirty="0" err="1"/>
              <a:t>estratégicas</a:t>
            </a:r>
            <a:r>
              <a:rPr lang="en-US" sz="2300" dirty="0"/>
              <a:t>: </a:t>
            </a:r>
            <a:r>
              <a:rPr lang="en-US" sz="2300" dirty="0" err="1"/>
              <a:t>si</a:t>
            </a:r>
            <a:r>
              <a:rPr lang="en-US" sz="2300" dirty="0"/>
              <a:t> </a:t>
            </a:r>
            <a:r>
              <a:rPr lang="en-US" sz="2300" dirty="0" err="1"/>
              <a:t>casarse</a:t>
            </a:r>
            <a:r>
              <a:rPr lang="en-US" sz="2300" dirty="0"/>
              <a:t> y con </a:t>
            </a:r>
            <a:r>
              <a:rPr lang="en-US" sz="2300" dirty="0" err="1"/>
              <a:t>quién</a:t>
            </a:r>
            <a:r>
              <a:rPr lang="en-US" sz="2300" dirty="0"/>
              <a:t>; </a:t>
            </a:r>
            <a:r>
              <a:rPr lang="en-US" sz="2300" dirty="0" err="1"/>
              <a:t>si</a:t>
            </a:r>
            <a:r>
              <a:rPr lang="en-US" sz="2300" dirty="0"/>
              <a:t> </a:t>
            </a:r>
            <a:r>
              <a:rPr lang="en-US" sz="2300" dirty="0" err="1"/>
              <a:t>tener</a:t>
            </a:r>
            <a:r>
              <a:rPr lang="en-US" sz="2300" dirty="0"/>
              <a:t> </a:t>
            </a:r>
            <a:r>
              <a:rPr lang="en-US" sz="2300" dirty="0" err="1"/>
              <a:t>hijos</a:t>
            </a:r>
            <a:r>
              <a:rPr lang="en-US" sz="2300" dirty="0"/>
              <a:t> y </a:t>
            </a:r>
            <a:r>
              <a:rPr lang="en-US" sz="2300" dirty="0" err="1"/>
              <a:t>cuantos</a:t>
            </a:r>
            <a:r>
              <a:rPr lang="en-US" sz="2300" dirty="0"/>
              <a:t>; </a:t>
            </a:r>
            <a:r>
              <a:rPr lang="en-US" sz="2300" dirty="0" err="1"/>
              <a:t>si</a:t>
            </a:r>
            <a:r>
              <a:rPr lang="en-US" sz="2300" dirty="0"/>
              <a:t> </a:t>
            </a:r>
            <a:r>
              <a:rPr lang="en-US" sz="2300" dirty="0" err="1"/>
              <a:t>trabajar</a:t>
            </a:r>
            <a:r>
              <a:rPr lang="en-US" sz="2300" dirty="0"/>
              <a:t> o no por un </a:t>
            </a:r>
            <a:r>
              <a:rPr lang="en-US" sz="2300" dirty="0" err="1"/>
              <a:t>ingreso</a:t>
            </a:r>
            <a:endParaRPr lang="en-US" sz="2300" dirty="0"/>
          </a:p>
          <a:p>
            <a:r>
              <a:rPr lang="en-US" dirty="0" err="1"/>
              <a:t>Empoderamiento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</a:t>
            </a:r>
            <a:r>
              <a:rPr lang="en-US" dirty="0" err="1"/>
              <a:t>expansión</a:t>
            </a:r>
            <a:r>
              <a:rPr lang="en-US" dirty="0"/>
              <a:t> de las </a:t>
            </a:r>
            <a:r>
              <a:rPr lang="en-US" dirty="0" err="1"/>
              <a:t>capacidades</a:t>
            </a:r>
            <a:r>
              <a:rPr lang="en-US" dirty="0"/>
              <a:t> de las </a:t>
            </a:r>
            <a:r>
              <a:rPr lang="en-US" dirty="0" err="1"/>
              <a:t>mujeres</a:t>
            </a:r>
            <a:r>
              <a:rPr lang="en-US" dirty="0"/>
              <a:t> a </a:t>
            </a:r>
            <a:r>
              <a:rPr lang="en-US" dirty="0" err="1"/>
              <a:t>tomar</a:t>
            </a:r>
            <a:r>
              <a:rPr lang="en-US" dirty="0"/>
              <a:t> </a:t>
            </a:r>
            <a:r>
              <a:rPr lang="en-US" dirty="0" err="1"/>
              <a:t>decisiones</a:t>
            </a:r>
            <a:r>
              <a:rPr lang="en-US" dirty="0"/>
              <a:t> </a:t>
            </a:r>
            <a:r>
              <a:rPr lang="en-US" dirty="0" err="1"/>
              <a:t>estratégicas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sus </a:t>
            </a:r>
            <a:r>
              <a:rPr lang="en-US" dirty="0" err="1"/>
              <a:t>vidas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contexto</a:t>
            </a:r>
            <a:r>
              <a:rPr lang="en-US" dirty="0"/>
              <a:t> </a:t>
            </a:r>
            <a:r>
              <a:rPr lang="en-US" dirty="0" err="1"/>
              <a:t>donde</a:t>
            </a:r>
            <a:r>
              <a:rPr lang="en-US" dirty="0"/>
              <a:t> </a:t>
            </a:r>
            <a:r>
              <a:rPr lang="en-US" dirty="0" err="1"/>
              <a:t>anteriormente</a:t>
            </a:r>
            <a:r>
              <a:rPr lang="en-US" dirty="0"/>
              <a:t> no </a:t>
            </a:r>
            <a:r>
              <a:rPr lang="en-US" dirty="0" err="1"/>
              <a:t>tenían</a:t>
            </a:r>
            <a:r>
              <a:rPr lang="en-US" dirty="0"/>
              <a:t> </a:t>
            </a:r>
            <a:r>
              <a:rPr lang="en-US" dirty="0" err="1"/>
              <a:t>esta</a:t>
            </a:r>
            <a:r>
              <a:rPr lang="en-US" dirty="0"/>
              <a:t> </a:t>
            </a:r>
            <a:r>
              <a:rPr lang="en-US" dirty="0" err="1"/>
              <a:t>capacidad</a:t>
            </a:r>
            <a:endParaRPr lang="en-US" dirty="0"/>
          </a:p>
          <a:p>
            <a:pPr marL="0" indent="0">
              <a:buFont typeface="Arial"/>
              <a:buNone/>
            </a:pPr>
            <a:r>
              <a:rPr lang="en-US" dirty="0"/>
              <a:t>       - </a:t>
            </a:r>
            <a:r>
              <a:rPr lang="en-US" sz="2100" dirty="0" err="1"/>
              <a:t>Proceso</a:t>
            </a:r>
            <a:r>
              <a:rPr lang="en-US" sz="2100" dirty="0"/>
              <a:t> </a:t>
            </a:r>
            <a:r>
              <a:rPr lang="en-US" sz="2100" dirty="0" err="1"/>
              <a:t>en</a:t>
            </a:r>
            <a:r>
              <a:rPr lang="en-US" sz="2100" dirty="0"/>
              <a:t> el </a:t>
            </a:r>
            <a:r>
              <a:rPr lang="en-US" sz="2100" dirty="0" err="1"/>
              <a:t>cual</a:t>
            </a:r>
            <a:r>
              <a:rPr lang="en-US" sz="2100" dirty="0"/>
              <a:t> las </a:t>
            </a:r>
            <a:r>
              <a:rPr lang="en-US" sz="2100" dirty="0" err="1"/>
              <a:t>mujeres</a:t>
            </a:r>
            <a:r>
              <a:rPr lang="en-US" sz="2100" dirty="0"/>
              <a:t> </a:t>
            </a:r>
            <a:r>
              <a:rPr lang="en-US" sz="2100" dirty="0" err="1"/>
              <a:t>redefinen</a:t>
            </a:r>
            <a:r>
              <a:rPr lang="en-US" sz="2100" dirty="0"/>
              <a:t> los roles de </a:t>
            </a:r>
            <a:r>
              <a:rPr lang="en-US" sz="2100" dirty="0" err="1"/>
              <a:t>género</a:t>
            </a:r>
            <a:r>
              <a:rPr lang="en-US" sz="2100" dirty="0"/>
              <a:t> de </a:t>
            </a:r>
            <a:r>
              <a:rPr lang="en-US" sz="2100" dirty="0" err="1"/>
              <a:t>manera</a:t>
            </a:r>
            <a:r>
              <a:rPr lang="en-US" sz="2100" dirty="0"/>
              <a:t> que </a:t>
            </a:r>
            <a:r>
              <a:rPr lang="en-US" sz="2100" dirty="0" err="1"/>
              <a:t>amplian</a:t>
            </a:r>
            <a:r>
              <a:rPr lang="en-US" sz="2100" dirty="0"/>
              <a:t> sus </a:t>
            </a:r>
            <a:r>
              <a:rPr lang="en-US" sz="2100" dirty="0" err="1"/>
              <a:t>posibilidades</a:t>
            </a:r>
            <a:r>
              <a:rPr lang="en-US" sz="2100" dirty="0"/>
              <a:t> de “ser” y “</a:t>
            </a:r>
            <a:r>
              <a:rPr lang="en-US" sz="2100" dirty="0" err="1"/>
              <a:t>hacer</a:t>
            </a:r>
            <a:r>
              <a:rPr lang="en-US" sz="21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54096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3E3BA-F46A-D440-8BF4-31165B0834DD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Empoderamiento como la interrelación entre:</a:t>
            </a:r>
            <a:endParaRPr lang="en-US" dirty="0"/>
          </a:p>
        </p:txBody>
      </p:sp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954AA60D-73A4-E84B-858A-29BAF1E4E2E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5049535"/>
              </p:ext>
            </p:extLst>
          </p:nvPr>
        </p:nvGraphicFramePr>
        <p:xfrm>
          <a:off x="628650" y="2125266"/>
          <a:ext cx="7886700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67330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0E29FEC-1EB5-9A43-9499-6B437496F3F5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2. Índices de igualdad/desigualdad de género</a:t>
            </a:r>
            <a:endParaRPr lang="es-CO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BDFBCA-CD6D-3545-9AA1-988DE60DBB12}"/>
              </a:ext>
            </a:extLst>
          </p:cNvPr>
          <p:cNvSpPr txBox="1">
            <a:spLocks/>
          </p:cNvSpPr>
          <p:nvPr/>
        </p:nvSpPr>
        <p:spPr>
          <a:xfrm>
            <a:off x="1686910" y="1537138"/>
            <a:ext cx="6999890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Necesitamos</a:t>
            </a:r>
            <a:r>
              <a:rPr lang="en-US" dirty="0"/>
              <a:t> una </a:t>
            </a:r>
            <a:r>
              <a:rPr lang="en-US" dirty="0" err="1"/>
              <a:t>manera</a:t>
            </a:r>
            <a:r>
              <a:rPr lang="en-US" dirty="0"/>
              <a:t> de </a:t>
            </a:r>
            <a:r>
              <a:rPr lang="en-US" dirty="0" err="1"/>
              <a:t>medir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hay </a:t>
            </a:r>
            <a:r>
              <a:rPr lang="en-US" dirty="0" err="1"/>
              <a:t>progreso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dirty="0" err="1"/>
              <a:t>igualdad</a:t>
            </a:r>
            <a:r>
              <a:rPr lang="en-US" dirty="0"/>
              <a:t> de </a:t>
            </a:r>
            <a:r>
              <a:rPr lang="en-US" dirty="0" err="1"/>
              <a:t>género</a:t>
            </a:r>
            <a:endParaRPr lang="en-US" dirty="0"/>
          </a:p>
          <a:p>
            <a:r>
              <a:rPr lang="en-US" dirty="0" err="1"/>
              <a:t>Queremos</a:t>
            </a:r>
            <a:r>
              <a:rPr lang="en-US" dirty="0"/>
              <a:t> </a:t>
            </a:r>
            <a:r>
              <a:rPr lang="en-US" dirty="0" err="1"/>
              <a:t>conocer</a:t>
            </a:r>
            <a:r>
              <a:rPr lang="en-US" dirty="0"/>
              <a:t> los </a:t>
            </a:r>
            <a:r>
              <a:rPr lang="en-US" dirty="0" err="1"/>
              <a:t>factores</a:t>
            </a:r>
            <a:r>
              <a:rPr lang="en-US" dirty="0"/>
              <a:t> </a:t>
            </a:r>
            <a:r>
              <a:rPr lang="en-US" dirty="0" err="1"/>
              <a:t>relacionados</a:t>
            </a:r>
            <a:r>
              <a:rPr lang="en-US" dirty="0"/>
              <a:t> con el </a:t>
            </a:r>
            <a:r>
              <a:rPr lang="en-US" dirty="0" err="1"/>
              <a:t>nivel</a:t>
            </a:r>
            <a:r>
              <a:rPr lang="en-US" dirty="0"/>
              <a:t> de </a:t>
            </a:r>
            <a:r>
              <a:rPr lang="en-US" dirty="0" err="1"/>
              <a:t>desarollo</a:t>
            </a:r>
            <a:r>
              <a:rPr lang="en-US" dirty="0"/>
              <a:t> vs. </a:t>
            </a:r>
            <a:r>
              <a:rPr lang="en-US" dirty="0" err="1"/>
              <a:t>impacto</a:t>
            </a:r>
            <a:r>
              <a:rPr lang="en-US" dirty="0"/>
              <a:t> del </a:t>
            </a:r>
            <a:r>
              <a:rPr lang="en-US" dirty="0" err="1"/>
              <a:t>marco</a:t>
            </a:r>
            <a:r>
              <a:rPr lang="en-US" dirty="0"/>
              <a:t> legal y las </a:t>
            </a:r>
            <a:r>
              <a:rPr lang="en-US" dirty="0" err="1"/>
              <a:t>políticas</a:t>
            </a:r>
            <a:r>
              <a:rPr lang="en-US" dirty="0"/>
              <a:t> </a:t>
            </a:r>
            <a:r>
              <a:rPr lang="en-US" dirty="0" err="1"/>
              <a:t>públicas</a:t>
            </a:r>
            <a:endParaRPr lang="en-US" dirty="0"/>
          </a:p>
          <a:p>
            <a:r>
              <a:rPr lang="en-US" dirty="0"/>
              <a:t>Marco </a:t>
            </a:r>
            <a:r>
              <a:rPr lang="en-US" dirty="0" err="1"/>
              <a:t>comparativo</a:t>
            </a:r>
            <a:r>
              <a:rPr lang="en-US" dirty="0"/>
              <a:t>:  transversal y longitudinal</a:t>
            </a:r>
          </a:p>
          <a:p>
            <a:r>
              <a:rPr lang="en-US" dirty="0" err="1"/>
              <a:t>Dificil</a:t>
            </a:r>
            <a:r>
              <a:rPr lang="en-US" dirty="0"/>
              <a:t> de </a:t>
            </a:r>
            <a:r>
              <a:rPr lang="en-US" dirty="0" err="1"/>
              <a:t>captar</a:t>
            </a:r>
            <a:r>
              <a:rPr lang="en-US" dirty="0"/>
              <a:t> </a:t>
            </a:r>
            <a:r>
              <a:rPr lang="en-US" dirty="0" err="1"/>
              <a:t>todas</a:t>
            </a:r>
            <a:r>
              <a:rPr lang="en-US" dirty="0"/>
              <a:t> las </a:t>
            </a:r>
            <a:r>
              <a:rPr lang="en-US" dirty="0" err="1"/>
              <a:t>dimensiones</a:t>
            </a:r>
            <a:r>
              <a:rPr lang="en-US" dirty="0"/>
              <a:t> de la </a:t>
            </a:r>
            <a:r>
              <a:rPr lang="en-US" dirty="0" err="1"/>
              <a:t>desigualdad</a:t>
            </a:r>
            <a:r>
              <a:rPr lang="en-US" dirty="0"/>
              <a:t> de </a:t>
            </a:r>
            <a:r>
              <a:rPr lang="en-US" dirty="0" err="1"/>
              <a:t>género</a:t>
            </a:r>
            <a:r>
              <a:rPr lang="en-US" dirty="0"/>
              <a:t>, </a:t>
            </a:r>
            <a:r>
              <a:rPr lang="en-US" dirty="0" err="1"/>
              <a:t>ni</a:t>
            </a:r>
            <a:r>
              <a:rPr lang="en-US" dirty="0"/>
              <a:t> </a:t>
            </a:r>
            <a:r>
              <a:rPr lang="en-US" dirty="0" err="1"/>
              <a:t>decir</a:t>
            </a:r>
            <a:r>
              <a:rPr lang="en-US" dirty="0"/>
              <a:t>, del </a:t>
            </a:r>
            <a:r>
              <a:rPr lang="en-US" dirty="0" err="1"/>
              <a:t>empoderamiento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un solo </a:t>
            </a:r>
            <a:r>
              <a:rPr lang="en-US" dirty="0" err="1"/>
              <a:t>índice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68803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91D01-B46B-E741-B60E-5CAAC09546CF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PNUD: ĺndice de Desarrollo Humano</a:t>
            </a:r>
            <a:endParaRPr lang="es-EC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9DEA0-8B17-5A46-A7B0-D0AC8E5BE49A}"/>
              </a:ext>
            </a:extLst>
          </p:cNvPr>
          <p:cNvSpPr txBox="1">
            <a:spLocks/>
          </p:cNvSpPr>
          <p:nvPr/>
        </p:nvSpPr>
        <p:spPr>
          <a:xfrm>
            <a:off x="283778" y="1229081"/>
            <a:ext cx="8229599" cy="195555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err="1"/>
              <a:t>Inspirado</a:t>
            </a:r>
            <a:r>
              <a:rPr lang="en-US" sz="2400" dirty="0"/>
              <a:t> por </a:t>
            </a:r>
            <a:r>
              <a:rPr lang="en-US" sz="2400" dirty="0" err="1"/>
              <a:t>trabajo</a:t>
            </a:r>
            <a:r>
              <a:rPr lang="en-US" sz="2400" dirty="0"/>
              <a:t> de Amartya Sen </a:t>
            </a:r>
            <a:r>
              <a:rPr lang="en-US" sz="2400" dirty="0" err="1"/>
              <a:t>sobre</a:t>
            </a:r>
            <a:r>
              <a:rPr lang="en-US" sz="2400" dirty="0"/>
              <a:t> </a:t>
            </a:r>
            <a:r>
              <a:rPr lang="en-US" sz="2400" dirty="0" err="1"/>
              <a:t>capacidades</a:t>
            </a:r>
            <a:r>
              <a:rPr lang="en-US" sz="2400" dirty="0"/>
              <a:t>: </a:t>
            </a:r>
            <a:r>
              <a:rPr lang="en-US" sz="2400" dirty="0" err="1"/>
              <a:t>importancia</a:t>
            </a:r>
            <a:r>
              <a:rPr lang="en-US" sz="2400" dirty="0"/>
              <a:t> de </a:t>
            </a:r>
            <a:r>
              <a:rPr lang="en-US" sz="2400" dirty="0" err="1"/>
              <a:t>salud</a:t>
            </a:r>
            <a:r>
              <a:rPr lang="en-US" sz="2400" dirty="0"/>
              <a:t> y </a:t>
            </a:r>
            <a:r>
              <a:rPr lang="en-US" sz="2400" dirty="0" err="1"/>
              <a:t>educación</a:t>
            </a:r>
            <a:endParaRPr lang="en-US" sz="2400" dirty="0"/>
          </a:p>
          <a:p>
            <a:pPr lvl="1"/>
            <a:r>
              <a:rPr lang="en-US" sz="2400" dirty="0" err="1"/>
              <a:t>Crítica</a:t>
            </a:r>
            <a:r>
              <a:rPr lang="en-US" sz="2400" dirty="0"/>
              <a:t> al </a:t>
            </a:r>
            <a:r>
              <a:rPr lang="en-US" sz="2400" dirty="0" err="1"/>
              <a:t>enfoque</a:t>
            </a:r>
            <a:r>
              <a:rPr lang="en-US" sz="2400" dirty="0"/>
              <a:t> </a:t>
            </a:r>
            <a:r>
              <a:rPr lang="en-US" sz="2400" dirty="0" err="1"/>
              <a:t>tradicional</a:t>
            </a:r>
            <a:r>
              <a:rPr lang="en-US" sz="2400" dirty="0"/>
              <a:t> que </a:t>
            </a:r>
            <a:r>
              <a:rPr lang="en-US" sz="2400" dirty="0" err="1"/>
              <a:t>desarollo</a:t>
            </a:r>
            <a:r>
              <a:rPr lang="en-US" sz="2400" dirty="0"/>
              <a:t> = </a:t>
            </a:r>
            <a:r>
              <a:rPr lang="en-US" sz="2400" dirty="0" err="1"/>
              <a:t>crecimiento</a:t>
            </a:r>
            <a:r>
              <a:rPr lang="en-US" sz="2400" dirty="0"/>
              <a:t> (</a:t>
            </a:r>
            <a:r>
              <a:rPr lang="en-US" sz="2400" dirty="0" err="1"/>
              <a:t>incremento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PIB per capita)</a:t>
            </a:r>
            <a:endParaRPr lang="es-EC" sz="2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8AA4A0B-7A90-B746-ADF4-51418C8A768F}"/>
              </a:ext>
            </a:extLst>
          </p:cNvPr>
          <p:cNvSpPr/>
          <p:nvPr/>
        </p:nvSpPr>
        <p:spPr>
          <a:xfrm>
            <a:off x="1765737" y="3022652"/>
            <a:ext cx="709448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u="sng" dirty="0" err="1"/>
              <a:t>Componentes</a:t>
            </a:r>
            <a:r>
              <a:rPr lang="en-US" sz="2400" u="sng" dirty="0"/>
              <a:t> del IDH</a:t>
            </a:r>
            <a:r>
              <a:rPr lang="en-US" sz="24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Esperanza de </a:t>
            </a:r>
            <a:r>
              <a:rPr lang="en-US" sz="2400" dirty="0" err="1"/>
              <a:t>vida</a:t>
            </a:r>
            <a:r>
              <a:rPr lang="en-US" sz="2400" dirty="0"/>
              <a:t> al </a:t>
            </a:r>
            <a:r>
              <a:rPr lang="en-US" sz="2400" dirty="0" err="1"/>
              <a:t>nacer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Años</a:t>
            </a:r>
            <a:r>
              <a:rPr lang="en-US" sz="2400" dirty="0"/>
              <a:t> </a:t>
            </a:r>
            <a:r>
              <a:rPr lang="en-US" sz="2400" dirty="0" err="1"/>
              <a:t>promedio</a:t>
            </a:r>
            <a:r>
              <a:rPr lang="en-US" sz="2400" dirty="0"/>
              <a:t> de </a:t>
            </a:r>
            <a:r>
              <a:rPr lang="en-US" sz="2400" dirty="0" err="1"/>
              <a:t>escolaridad</a:t>
            </a:r>
            <a:r>
              <a:rPr lang="en-US" sz="2400" dirty="0"/>
              <a:t> (</a:t>
            </a:r>
            <a:r>
              <a:rPr lang="en-US" sz="2400" dirty="0" err="1"/>
              <a:t>adultos</a:t>
            </a:r>
            <a:r>
              <a:rPr lang="en-US" sz="2400" dirty="0"/>
              <a:t>);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Años</a:t>
            </a:r>
            <a:r>
              <a:rPr lang="en-US" sz="2400" dirty="0"/>
              <a:t> </a:t>
            </a:r>
            <a:r>
              <a:rPr lang="en-US" sz="2400" dirty="0" err="1"/>
              <a:t>esperados</a:t>
            </a:r>
            <a:r>
              <a:rPr lang="en-US" sz="2400" dirty="0"/>
              <a:t> (</a:t>
            </a:r>
            <a:r>
              <a:rPr lang="en-US" sz="2400" dirty="0" err="1"/>
              <a:t>niños</a:t>
            </a:r>
            <a:r>
              <a:rPr lang="en-US" sz="24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Ingreso</a:t>
            </a:r>
            <a:r>
              <a:rPr lang="en-US" sz="2400" dirty="0"/>
              <a:t> Nacional </a:t>
            </a:r>
            <a:r>
              <a:rPr lang="en-US" sz="2400" dirty="0" err="1"/>
              <a:t>Bruto</a:t>
            </a:r>
            <a:r>
              <a:rPr lang="en-US" sz="2400" dirty="0"/>
              <a:t> per capita (PPP)</a:t>
            </a:r>
          </a:p>
          <a:p>
            <a:endParaRPr lang="en-US" sz="2400" dirty="0"/>
          </a:p>
          <a:p>
            <a:r>
              <a:rPr lang="en-US" sz="2400" dirty="0" err="1"/>
              <a:t>Medida</a:t>
            </a:r>
            <a:r>
              <a:rPr lang="en-US" sz="2400" dirty="0"/>
              <a:t>: 0 a 1 (1, </a:t>
            </a:r>
            <a:r>
              <a:rPr lang="en-US" sz="2400" dirty="0" err="1"/>
              <a:t>más</a:t>
            </a:r>
            <a:r>
              <a:rPr lang="en-US" sz="2400" dirty="0"/>
              <a:t> alto)</a:t>
            </a:r>
          </a:p>
          <a:p>
            <a:r>
              <a:rPr lang="en-US" sz="2400" dirty="0" err="1"/>
              <a:t>Clasificación</a:t>
            </a:r>
            <a:r>
              <a:rPr lang="en-US" sz="2400" dirty="0"/>
              <a:t>: </a:t>
            </a:r>
            <a:r>
              <a:rPr lang="en-US" sz="2400" dirty="0" err="1"/>
              <a:t>Muy</a:t>
            </a:r>
            <a:r>
              <a:rPr lang="en-US" sz="2400" dirty="0"/>
              <a:t> alto, Alto, Medio, Bajo</a:t>
            </a:r>
          </a:p>
        </p:txBody>
      </p:sp>
    </p:spTree>
    <p:extLst>
      <p:ext uri="{BB962C8B-B14F-4D97-AF65-F5344CB8AC3E}">
        <p14:creationId xmlns:p14="http://schemas.microsoft.com/office/powerpoint/2010/main" val="119470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28680-3113-C142-8758-6B38156096A6}"/>
              </a:ext>
            </a:extLst>
          </p:cNvPr>
          <p:cNvSpPr txBox="1">
            <a:spLocks/>
          </p:cNvSpPr>
          <p:nvPr/>
        </p:nvSpPr>
        <p:spPr>
          <a:xfrm>
            <a:off x="157655" y="274638"/>
            <a:ext cx="8529145" cy="114300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ĺndice</a:t>
            </a:r>
            <a:r>
              <a:rPr lang="en-US" dirty="0"/>
              <a:t> de Desarrollo Humano (IDH) 2018</a:t>
            </a:r>
            <a:endParaRPr lang="es-EC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7F819-D19E-D843-AC76-E65CC2290349}"/>
              </a:ext>
            </a:extLst>
          </p:cNvPr>
          <p:cNvSpPr txBox="1">
            <a:spLocks/>
          </p:cNvSpPr>
          <p:nvPr/>
        </p:nvSpPr>
        <p:spPr>
          <a:xfrm>
            <a:off x="2136657" y="1008363"/>
            <a:ext cx="6211614" cy="45259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b="1" dirty="0"/>
              <a:t>MUY ALTO</a:t>
            </a:r>
          </a:p>
          <a:p>
            <a:pPr marL="0" indent="0">
              <a:buFont typeface="Arial"/>
              <a:buNone/>
            </a:pPr>
            <a:r>
              <a:rPr lang="en-US" sz="1800" dirty="0"/>
              <a:t>#1   </a:t>
            </a:r>
            <a:r>
              <a:rPr lang="en-US" sz="1800" dirty="0" err="1"/>
              <a:t>Noruega</a:t>
            </a:r>
            <a:r>
              <a:rPr lang="en-US" sz="1800" dirty="0"/>
              <a:t> (.953)  </a:t>
            </a:r>
          </a:p>
          <a:p>
            <a:pPr marL="0" indent="0">
              <a:buFont typeface="Arial"/>
              <a:buNone/>
            </a:pPr>
            <a:r>
              <a:rPr lang="en-US" sz="1800" dirty="0"/>
              <a:t>#13 USA (.924)</a:t>
            </a:r>
          </a:p>
          <a:p>
            <a:pPr marL="0" indent="0">
              <a:buFont typeface="Arial"/>
              <a:buNone/>
            </a:pPr>
            <a:r>
              <a:rPr lang="en-US" sz="1800" dirty="0"/>
              <a:t>#44 Chile (.843)</a:t>
            </a:r>
          </a:p>
          <a:p>
            <a:pPr marL="0" indent="0">
              <a:buFont typeface="Arial"/>
              <a:buNone/>
            </a:pPr>
            <a:r>
              <a:rPr lang="en-US" sz="1800" dirty="0"/>
              <a:t>#47 Argentina (.825)</a:t>
            </a:r>
          </a:p>
          <a:p>
            <a:pPr marL="0" indent="0">
              <a:buFont typeface="Arial"/>
              <a:buNone/>
            </a:pPr>
            <a:r>
              <a:rPr lang="en-US" sz="1800" b="1" dirty="0"/>
              <a:t>ALTO</a:t>
            </a:r>
          </a:p>
          <a:p>
            <a:pPr marL="0" indent="0">
              <a:buFont typeface="Arial"/>
              <a:buNone/>
            </a:pPr>
            <a:r>
              <a:rPr lang="en-US" sz="1800" dirty="0"/>
              <a:t>América Latina y el Caribe:  (.758)</a:t>
            </a:r>
          </a:p>
          <a:p>
            <a:pPr marL="0" indent="0">
              <a:buFont typeface="Arial"/>
              <a:buNone/>
            </a:pPr>
            <a:r>
              <a:rPr lang="en-US" sz="1800" dirty="0"/>
              <a:t>#63 Costa Rica (.794)</a:t>
            </a:r>
          </a:p>
          <a:p>
            <a:pPr marL="0" indent="0">
              <a:buFont typeface="Arial"/>
              <a:buNone/>
            </a:pPr>
            <a:r>
              <a:rPr lang="en-US" sz="1800" dirty="0"/>
              <a:t>#86  Ecuador (.752)</a:t>
            </a:r>
          </a:p>
          <a:p>
            <a:pPr marL="0" indent="0">
              <a:buFont typeface="Arial"/>
              <a:buNone/>
            </a:pPr>
            <a:r>
              <a:rPr lang="en-US" sz="1800" dirty="0"/>
              <a:t>#90  Colombia (.747)</a:t>
            </a:r>
          </a:p>
          <a:p>
            <a:pPr marL="0" indent="0">
              <a:buFont typeface="Arial"/>
              <a:buNone/>
            </a:pPr>
            <a:r>
              <a:rPr lang="en-US" sz="1800" b="1" dirty="0"/>
              <a:t>MEDIO</a:t>
            </a:r>
          </a:p>
          <a:p>
            <a:pPr marL="0" indent="0">
              <a:buFont typeface="Arial"/>
              <a:buNone/>
            </a:pPr>
            <a:r>
              <a:rPr lang="en-US" sz="1800" dirty="0"/>
              <a:t>#118  Bolivia (.693)</a:t>
            </a:r>
          </a:p>
          <a:p>
            <a:pPr marL="0" indent="0">
              <a:buFont typeface="Arial"/>
              <a:buNone/>
            </a:pPr>
            <a:r>
              <a:rPr lang="en-US" sz="1800" dirty="0"/>
              <a:t>#124  Nicaragua (.658)</a:t>
            </a:r>
          </a:p>
          <a:p>
            <a:pPr marL="0" indent="0">
              <a:buFont typeface="Arial"/>
              <a:buNone/>
            </a:pPr>
            <a:r>
              <a:rPr lang="en-US" sz="1800" b="1" dirty="0"/>
              <a:t>BAJO</a:t>
            </a:r>
          </a:p>
          <a:p>
            <a:pPr marL="0" indent="0">
              <a:buFont typeface="Arial"/>
              <a:buNone/>
            </a:pPr>
            <a:r>
              <a:rPr lang="en-US" sz="1800" dirty="0"/>
              <a:t>#168 Haiti (.498)  </a:t>
            </a:r>
          </a:p>
          <a:p>
            <a:pPr marL="0" indent="0">
              <a:buFont typeface="Arial"/>
              <a:buNone/>
            </a:pPr>
            <a:endParaRPr lang="en-US" sz="1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39206E8-9EDE-324D-9D5C-65873BFBF0EA}"/>
              </a:ext>
            </a:extLst>
          </p:cNvPr>
          <p:cNvSpPr/>
          <p:nvPr/>
        </p:nvSpPr>
        <p:spPr>
          <a:xfrm>
            <a:off x="331076" y="6308725"/>
            <a:ext cx="40525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(Fuente: PNUD, 2018:</a:t>
            </a:r>
            <a:r>
              <a:rPr lang="en-US" sz="1600" i="1" dirty="0"/>
              <a:t> </a:t>
            </a:r>
            <a:r>
              <a:rPr lang="en-US" sz="1600" dirty="0" err="1"/>
              <a:t>Tabla</a:t>
            </a:r>
            <a:r>
              <a:rPr lang="en-US" sz="1600" dirty="0"/>
              <a:t> 1</a:t>
            </a:r>
            <a:r>
              <a:rPr lang="en-US" sz="1600" i="1" dirty="0"/>
              <a:t>)</a:t>
            </a:r>
            <a:endParaRPr lang="es-EC" sz="1600" dirty="0"/>
          </a:p>
        </p:txBody>
      </p:sp>
    </p:spTree>
    <p:extLst>
      <p:ext uri="{BB962C8B-B14F-4D97-AF65-F5344CB8AC3E}">
        <p14:creationId xmlns:p14="http://schemas.microsoft.com/office/powerpoint/2010/main" val="3443660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24F75-1AC4-9545-848E-CAC9348C9BBA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ĺndices de PNUD sobre género </a:t>
            </a:r>
            <a:endParaRPr lang="es-EC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1C518-239E-C84A-ADFF-B7BFFBFAE8BA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/>
              <a:t>(a) ĺndice de desarrollo de género (IDH-G)</a:t>
            </a:r>
          </a:p>
          <a:p>
            <a:pPr lvl="1"/>
            <a:r>
              <a:rPr lang="en-US"/>
              <a:t>El mismo IDH, pero ajustado por desigualdades de género en: esperanza de vida, escolaridad, ingresos</a:t>
            </a:r>
          </a:p>
          <a:p>
            <a:pPr marL="0" indent="0">
              <a:buFont typeface="Arial"/>
              <a:buNone/>
            </a:pPr>
            <a:r>
              <a:rPr lang="en-US"/>
              <a:t>(b) ĺndice de desigualdad de género (IDG)</a:t>
            </a:r>
          </a:p>
          <a:p>
            <a:pPr lvl="1"/>
            <a:r>
              <a:rPr lang="en-US"/>
              <a:t>Condición (salud reproductiva) y posición de la mujer (“empoderamiento” y fuerza de trabajo)</a:t>
            </a:r>
          </a:p>
          <a:p>
            <a:pPr marL="457200" lvl="1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570972"/>
      </p:ext>
    </p:extLst>
  </p:cSld>
  <p:clrMapOvr>
    <a:masterClrMapping/>
  </p:clrMapOvr>
</p:sld>
</file>

<file path=ppt/theme/theme1.xml><?xml version="1.0" encoding="utf-8"?>
<a:theme xmlns:a="http://schemas.openxmlformats.org/drawingml/2006/main" name="ESTILO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STILO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2251</Words>
  <Application>Microsoft Macintosh PowerPoint</Application>
  <PresentationFormat>On-screen Show (4:3)</PresentationFormat>
  <Paragraphs>318</Paragraphs>
  <Slides>33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Courier New</vt:lpstr>
      <vt:lpstr>ESTILO 1</vt:lpstr>
      <vt:lpstr>ESTILO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Usuario de Microsoft Office</dc:creator>
  <cp:lastModifiedBy>Género y Economía - Dpto Economía</cp:lastModifiedBy>
  <cp:revision>7</cp:revision>
  <dcterms:created xsi:type="dcterms:W3CDTF">2019-05-21T04:55:41Z</dcterms:created>
  <dcterms:modified xsi:type="dcterms:W3CDTF">2019-06-19T15:42:43Z</dcterms:modified>
</cp:coreProperties>
</file>