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2.xml" ContentType="application/vnd.openxmlformats-officedocument.presentationml.notesSlide+xml"/>
  <Override PartName="/ppt/charts/chart5.xml" ContentType="application/vnd.openxmlformats-officedocument.drawingml.chart+xml"/>
  <Override PartName="/ppt/notesSlides/notesSlide13.xml" ContentType="application/vnd.openxmlformats-officedocument.presentationml.notesSlide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1.xml" ContentType="application/vnd.openxmlformats-officedocument.drawingml.chartshape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45"/>
  </p:notesMasterIdLst>
  <p:handoutMasterIdLst>
    <p:handoutMasterId r:id="rId46"/>
  </p:handoutMasterIdLst>
  <p:sldIdLst>
    <p:sldId id="256" r:id="rId2"/>
    <p:sldId id="259" r:id="rId3"/>
    <p:sldId id="261" r:id="rId4"/>
    <p:sldId id="349" r:id="rId5"/>
    <p:sldId id="333" r:id="rId6"/>
    <p:sldId id="325" r:id="rId7"/>
    <p:sldId id="336" r:id="rId8"/>
    <p:sldId id="326" r:id="rId9"/>
    <p:sldId id="327" r:id="rId10"/>
    <p:sldId id="328" r:id="rId11"/>
    <p:sldId id="329" r:id="rId12"/>
    <p:sldId id="341" r:id="rId13"/>
    <p:sldId id="270" r:id="rId14"/>
    <p:sldId id="274" r:id="rId15"/>
    <p:sldId id="339" r:id="rId16"/>
    <p:sldId id="342" r:id="rId17"/>
    <p:sldId id="343" r:id="rId18"/>
    <p:sldId id="276" r:id="rId19"/>
    <p:sldId id="260" r:id="rId20"/>
    <p:sldId id="281" r:id="rId21"/>
    <p:sldId id="283" r:id="rId22"/>
    <p:sldId id="285" r:id="rId23"/>
    <p:sldId id="286" r:id="rId24"/>
    <p:sldId id="292" r:id="rId25"/>
    <p:sldId id="297" r:id="rId26"/>
    <p:sldId id="298" r:id="rId27"/>
    <p:sldId id="299" r:id="rId28"/>
    <p:sldId id="300" r:id="rId29"/>
    <p:sldId id="301" r:id="rId30"/>
    <p:sldId id="302" r:id="rId31"/>
    <p:sldId id="304" r:id="rId32"/>
    <p:sldId id="305" r:id="rId33"/>
    <p:sldId id="306" r:id="rId34"/>
    <p:sldId id="307" r:id="rId35"/>
    <p:sldId id="308" r:id="rId36"/>
    <p:sldId id="309" r:id="rId37"/>
    <p:sldId id="314" r:id="rId38"/>
    <p:sldId id="345" r:id="rId39"/>
    <p:sldId id="317" r:id="rId40"/>
    <p:sldId id="319" r:id="rId41"/>
    <p:sldId id="320" r:id="rId42"/>
    <p:sldId id="346" r:id="rId43"/>
    <p:sldId id="350" r:id="rId44"/>
  </p:sldIdLst>
  <p:sldSz cx="9144000" cy="6858000" type="screen4x3"/>
  <p:notesSz cx="9363075" cy="7077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71" autoAdjust="0"/>
    <p:restoredTop sz="94610"/>
  </p:normalViewPr>
  <p:slideViewPr>
    <p:cSldViewPr snapToGrid="0">
      <p:cViewPr varScale="1">
        <p:scale>
          <a:sx n="86" d="100"/>
          <a:sy n="86" d="100"/>
        </p:scale>
        <p:origin x="64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'Census data'!$B$3:$B$18</c:f>
              <c:strCache>
                <c:ptCount val="16"/>
                <c:pt idx="0">
                  <c:v>Colombia (2014)</c:v>
                </c:pt>
                <c:pt idx="1">
                  <c:v>Peru         (2012)</c:v>
                </c:pt>
                <c:pt idx="2">
                  <c:v>Chile    (2007)</c:v>
                </c:pt>
                <c:pt idx="3">
                  <c:v>Panamá (2001)</c:v>
                </c:pt>
                <c:pt idx="4">
                  <c:v>Brasil     (2017)</c:v>
                </c:pt>
                <c:pt idx="5">
                  <c:v>Ecuador (2000)</c:v>
                </c:pt>
                <c:pt idx="6">
                  <c:v>Bolivia (2013)</c:v>
                </c:pt>
                <c:pt idx="7">
                  <c:v>Nicaragua (2011)</c:v>
                </c:pt>
                <c:pt idx="8">
                  <c:v>Paraguay (2008)</c:v>
                </c:pt>
                <c:pt idx="9">
                  <c:v>Venezuela (2008)</c:v>
                </c:pt>
                <c:pt idx="10">
                  <c:v>Uruguay (2011)</c:v>
                </c:pt>
                <c:pt idx="11">
                  <c:v>Argentina (2002)</c:v>
                </c:pt>
                <c:pt idx="12">
                  <c:v>México (2007)</c:v>
                </c:pt>
                <c:pt idx="13">
                  <c:v>Costa Rica (2014)</c:v>
                </c:pt>
                <c:pt idx="14">
                  <c:v>El Salvador (2007)</c:v>
                </c:pt>
                <c:pt idx="15">
                  <c:v>Rep. Dominicana (1998)</c:v>
                </c:pt>
              </c:strCache>
            </c:strRef>
          </c:cat>
          <c:val>
            <c:numRef>
              <c:f>'Census data'!$C$3:$C$18</c:f>
              <c:numCache>
                <c:formatCode>General</c:formatCode>
                <c:ptCount val="16"/>
              </c:numCache>
            </c:numRef>
          </c:val>
          <c:extLst>
            <c:ext xmlns:c16="http://schemas.microsoft.com/office/drawing/2014/chart" uri="{C3380CC4-5D6E-409C-BE32-E72D297353CC}">
              <c16:uniqueId val="{00000000-D3AB-4A47-B442-9D25C75861F1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'Census data'!$B$3:$B$18</c:f>
              <c:strCache>
                <c:ptCount val="16"/>
                <c:pt idx="0">
                  <c:v>Colombia (2014)</c:v>
                </c:pt>
                <c:pt idx="1">
                  <c:v>Peru         (2012)</c:v>
                </c:pt>
                <c:pt idx="2">
                  <c:v>Chile    (2007)</c:v>
                </c:pt>
                <c:pt idx="3">
                  <c:v>Panamá (2001)</c:v>
                </c:pt>
                <c:pt idx="4">
                  <c:v>Brasil     (2017)</c:v>
                </c:pt>
                <c:pt idx="5">
                  <c:v>Ecuador (2000)</c:v>
                </c:pt>
                <c:pt idx="6">
                  <c:v>Bolivia (2013)</c:v>
                </c:pt>
                <c:pt idx="7">
                  <c:v>Nicaragua (2011)</c:v>
                </c:pt>
                <c:pt idx="8">
                  <c:v>Paraguay (2008)</c:v>
                </c:pt>
                <c:pt idx="9">
                  <c:v>Venezuela (2008)</c:v>
                </c:pt>
                <c:pt idx="10">
                  <c:v>Uruguay (2011)</c:v>
                </c:pt>
                <c:pt idx="11">
                  <c:v>Argentina (2002)</c:v>
                </c:pt>
                <c:pt idx="12">
                  <c:v>México (2007)</c:v>
                </c:pt>
                <c:pt idx="13">
                  <c:v>Costa Rica (2014)</c:v>
                </c:pt>
                <c:pt idx="14">
                  <c:v>El Salvador (2007)</c:v>
                </c:pt>
                <c:pt idx="15">
                  <c:v>Rep. Dominicana (1998)</c:v>
                </c:pt>
              </c:strCache>
            </c:strRef>
          </c:cat>
          <c:val>
            <c:numRef>
              <c:f>'Census data'!$D$3:$D$18</c:f>
              <c:numCache>
                <c:formatCode>General</c:formatCode>
                <c:ptCount val="16"/>
                <c:pt idx="0">
                  <c:v>33.5</c:v>
                </c:pt>
                <c:pt idx="1">
                  <c:v>30.8</c:v>
                </c:pt>
                <c:pt idx="2">
                  <c:v>29.9</c:v>
                </c:pt>
                <c:pt idx="3">
                  <c:v>29.3</c:v>
                </c:pt>
                <c:pt idx="4">
                  <c:v>29</c:v>
                </c:pt>
                <c:pt idx="5">
                  <c:v>25.4</c:v>
                </c:pt>
                <c:pt idx="6">
                  <c:v>25.2</c:v>
                </c:pt>
                <c:pt idx="7">
                  <c:v>23.3</c:v>
                </c:pt>
                <c:pt idx="8">
                  <c:v>21.7</c:v>
                </c:pt>
                <c:pt idx="9">
                  <c:v>19.7</c:v>
                </c:pt>
                <c:pt idx="10">
                  <c:v>19.7</c:v>
                </c:pt>
                <c:pt idx="11">
                  <c:v>18.2</c:v>
                </c:pt>
                <c:pt idx="12">
                  <c:v>15.7</c:v>
                </c:pt>
                <c:pt idx="13">
                  <c:v>15.6</c:v>
                </c:pt>
                <c:pt idx="14">
                  <c:v>11.5</c:v>
                </c:pt>
                <c:pt idx="15">
                  <c:v>10.199999999999999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3AB-4A47-B442-9D25C75861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314649560"/>
        <c:axId val="314644312"/>
      </c:barChart>
      <c:catAx>
        <c:axId val="314649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4644312"/>
        <c:crosses val="autoZero"/>
        <c:auto val="1"/>
        <c:lblAlgn val="ctr"/>
        <c:lblOffset val="100"/>
        <c:noMultiLvlLbl val="0"/>
      </c:catAx>
      <c:valAx>
        <c:axId val="314644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46495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multiLvlStrRef>
              <c:f>Changes!$C$21:$D$28</c:f>
              <c:multiLvlStrCache>
                <c:ptCount val="8"/>
                <c:lvl>
                  <c:pt idx="0">
                    <c:v>1997</c:v>
                  </c:pt>
                  <c:pt idx="1">
                    <c:v>2007</c:v>
                  </c:pt>
                  <c:pt idx="2">
                    <c:v>2001</c:v>
                  </c:pt>
                  <c:pt idx="3">
                    <c:v>2011</c:v>
                  </c:pt>
                  <c:pt idx="4">
                    <c:v>1991</c:v>
                  </c:pt>
                  <c:pt idx="5">
                    <c:v>2008</c:v>
                  </c:pt>
                  <c:pt idx="6">
                    <c:v>1994</c:v>
                  </c:pt>
                  <c:pt idx="7">
                    <c:v>2012</c:v>
                  </c:pt>
                </c:lvl>
                <c:lvl>
                  <c:pt idx="0">
                    <c:v>Chile</c:v>
                  </c:pt>
                  <c:pt idx="2">
                    <c:v>Nicaragua</c:v>
                  </c:pt>
                  <c:pt idx="4">
                    <c:v>Paraguay</c:v>
                  </c:pt>
                  <c:pt idx="6">
                    <c:v>Peru</c:v>
                  </c:pt>
                </c:lvl>
              </c:multiLvlStrCache>
            </c:multiLvlStrRef>
          </c:cat>
          <c:val>
            <c:numRef>
              <c:f>Changes!$E$21:$E$28</c:f>
              <c:numCache>
                <c:formatCode>General</c:formatCode>
                <c:ptCount val="8"/>
                <c:pt idx="0">
                  <c:v>21.9</c:v>
                </c:pt>
                <c:pt idx="1">
                  <c:v>29.9</c:v>
                </c:pt>
                <c:pt idx="2">
                  <c:v>18.100000000000001</c:v>
                </c:pt>
                <c:pt idx="3">
                  <c:v>23.3</c:v>
                </c:pt>
                <c:pt idx="4">
                  <c:v>9.4</c:v>
                </c:pt>
                <c:pt idx="5">
                  <c:v>22</c:v>
                </c:pt>
                <c:pt idx="6">
                  <c:v>20.399999999999999</c:v>
                </c:pt>
                <c:pt idx="7">
                  <c:v>30.8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AA9-4826-BB59-2ECE1031BF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84748064"/>
        <c:axId val="484743800"/>
      </c:barChart>
      <c:catAx>
        <c:axId val="484748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4743800"/>
        <c:crosses val="autoZero"/>
        <c:auto val="1"/>
        <c:lblAlgn val="ctr"/>
        <c:lblOffset val="100"/>
        <c:noMultiLvlLbl val="0"/>
      </c:catAx>
      <c:valAx>
        <c:axId val="4847438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4748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O" dirty="0"/>
              <a:t>Colombia, CNA 2014. Tasas de participación de UPAS, por sexo del productor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Mujeres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Tener maquinaria</c:v>
                </c:pt>
                <c:pt idx="1">
                  <c:v>Asistencia técnica</c:v>
                </c:pt>
                <c:pt idx="2">
                  <c:v>Solicitaron crédito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0.191</c:v>
                </c:pt>
                <c:pt idx="1">
                  <c:v>0.111</c:v>
                </c:pt>
                <c:pt idx="2">
                  <c:v>0.11899999999999999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6E0-4010-9C3D-D27B8EF40EA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Hombres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Tener maquinaria</c:v>
                </c:pt>
                <c:pt idx="1">
                  <c:v>Asistencia técnica</c:v>
                </c:pt>
                <c:pt idx="2">
                  <c:v>Solicitaron crédito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0.314</c:v>
                </c:pt>
                <c:pt idx="1">
                  <c:v>0.14699999999999999</c:v>
                </c:pt>
                <c:pt idx="2">
                  <c:v>0.158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6E0-4010-9C3D-D27B8EF40EA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 y H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Tener maquinaria</c:v>
                </c:pt>
                <c:pt idx="1">
                  <c:v>Asistencia técnica</c:v>
                </c:pt>
                <c:pt idx="2">
                  <c:v>Solicitaron crédito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0.313</c:v>
                </c:pt>
                <c:pt idx="1">
                  <c:v>0.17899999999999999</c:v>
                </c:pt>
                <c:pt idx="2">
                  <c:v>0.19900000000000001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6E0-4010-9C3D-D27B8EF40E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6281368"/>
        <c:axId val="166280976"/>
      </c:barChart>
      <c:catAx>
        <c:axId val="166281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6280976"/>
        <c:crosses val="autoZero"/>
        <c:auto val="1"/>
        <c:lblAlgn val="ctr"/>
        <c:lblOffset val="100"/>
        <c:noMultiLvlLbl val="0"/>
      </c:catAx>
      <c:valAx>
        <c:axId val="1662809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62813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0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Ecuador 2010. </a:t>
            </a:r>
            <a:r>
              <a:rPr lang="en-US" dirty="0" err="1"/>
              <a:t>Porcentaje</a:t>
            </a:r>
            <a:r>
              <a:rPr lang="en-US" dirty="0"/>
              <a:t> de </a:t>
            </a:r>
            <a:r>
              <a:rPr lang="en-US" dirty="0" err="1"/>
              <a:t>parcelas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las </a:t>
            </a:r>
            <a:r>
              <a:rPr lang="en-US" dirty="0" err="1"/>
              <a:t>cuales</a:t>
            </a:r>
            <a:r>
              <a:rPr lang="en-US" baseline="0" dirty="0"/>
              <a:t> </a:t>
            </a:r>
            <a:r>
              <a:rPr lang="en-US" baseline="0" dirty="0" err="1"/>
              <a:t>m</a:t>
            </a:r>
            <a:r>
              <a:rPr lang="en-US" dirty="0" err="1"/>
              <a:t>ujeres</a:t>
            </a:r>
            <a:r>
              <a:rPr lang="en-US" dirty="0"/>
              <a:t> </a:t>
            </a:r>
            <a:r>
              <a:rPr lang="en-US" dirty="0" err="1"/>
              <a:t>propietarias</a:t>
            </a:r>
            <a:r>
              <a:rPr lang="en-US" dirty="0"/>
              <a:t> </a:t>
            </a:r>
            <a:r>
              <a:rPr lang="en-US" dirty="0" err="1"/>
              <a:t>participan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las </a:t>
            </a:r>
            <a:r>
              <a:rPr lang="en-US" dirty="0" err="1"/>
              <a:t>decisiones</a:t>
            </a:r>
            <a:endParaRPr lang="en-US" dirty="0"/>
          </a:p>
        </c:rich>
      </c:tx>
      <c:layout>
        <c:manualLayout>
          <c:xMode val="edge"/>
          <c:yMode val="edge"/>
          <c:x val="0.17180687235524131"/>
          <c:y val="1.683619596536692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0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6.1496777188565707E-2"/>
          <c:y val="0.24445816821916869"/>
          <c:w val="0.91960677534355828"/>
          <c:h val="0.6352512308510457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Viven en pareja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Qué cultivar</c:v>
                </c:pt>
                <c:pt idx="1">
                  <c:v>Insumos</c:v>
                </c:pt>
                <c:pt idx="2">
                  <c:v>Ventas</c:v>
                </c:pt>
                <c:pt idx="3">
                  <c:v>Uso del ingreso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75</c:v>
                </c:pt>
                <c:pt idx="1">
                  <c:v>84</c:v>
                </c:pt>
                <c:pt idx="2">
                  <c:v>86</c:v>
                </c:pt>
                <c:pt idx="3">
                  <c:v>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875-4B66-962E-0199C65705F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Sin pareja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Qué cultivar</c:v>
                </c:pt>
                <c:pt idx="1">
                  <c:v>Insumos</c:v>
                </c:pt>
                <c:pt idx="2">
                  <c:v>Ventas</c:v>
                </c:pt>
                <c:pt idx="3">
                  <c:v>Uso del ingreso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96</c:v>
                </c:pt>
                <c:pt idx="1">
                  <c:v>96</c:v>
                </c:pt>
                <c:pt idx="2">
                  <c:v>93</c:v>
                </c:pt>
                <c:pt idx="3">
                  <c:v>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875-4B66-962E-0199C65705F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Qué cultivar</c:v>
                </c:pt>
                <c:pt idx="1">
                  <c:v>Insumos</c:v>
                </c:pt>
                <c:pt idx="2">
                  <c:v>Ventas</c:v>
                </c:pt>
                <c:pt idx="3">
                  <c:v>Uso del ingreso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80</c:v>
                </c:pt>
                <c:pt idx="1">
                  <c:v>87</c:v>
                </c:pt>
                <c:pt idx="2">
                  <c:v>87</c:v>
                </c:pt>
                <c:pt idx="3">
                  <c:v>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875-4B66-962E-0199C65705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8798192"/>
        <c:axId val="198798584"/>
      </c:barChart>
      <c:catAx>
        <c:axId val="198798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0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798584"/>
        <c:crosses val="autoZero"/>
        <c:auto val="1"/>
        <c:lblAlgn val="ctr"/>
        <c:lblOffset val="100"/>
        <c:noMultiLvlLbl val="0"/>
      </c:catAx>
      <c:valAx>
        <c:axId val="1987985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0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7981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0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kern="1000" baseline="0"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Sola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Qué cultivar (n=228)</c:v>
                </c:pt>
                <c:pt idx="1">
                  <c:v>Compra de insumos (n=164)</c:v>
                </c:pt>
                <c:pt idx="2">
                  <c:v>Ventas (n=115)</c:v>
                </c:pt>
                <c:pt idx="3">
                  <c:v>Gasto del ingreso (n=115)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18</c:v>
                </c:pt>
                <c:pt idx="1">
                  <c:v>23</c:v>
                </c:pt>
                <c:pt idx="2">
                  <c:v>15</c:v>
                </c:pt>
                <c:pt idx="3">
                  <c:v>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12C-4FA9-8137-63D5121C43E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Conjuntamente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Qué cultivar (n=228)</c:v>
                </c:pt>
                <c:pt idx="1">
                  <c:v>Compra de insumos (n=164)</c:v>
                </c:pt>
                <c:pt idx="2">
                  <c:v>Ventas (n=115)</c:v>
                </c:pt>
                <c:pt idx="3">
                  <c:v>Gasto del ingreso (n=115)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60</c:v>
                </c:pt>
                <c:pt idx="1">
                  <c:v>48</c:v>
                </c:pt>
                <c:pt idx="2">
                  <c:v>61</c:v>
                </c:pt>
                <c:pt idx="3">
                  <c:v>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12C-4FA9-8137-63D5121C43E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No participa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Qué cultivar (n=228)</c:v>
                </c:pt>
                <c:pt idx="1">
                  <c:v>Compra de insumos (n=164)</c:v>
                </c:pt>
                <c:pt idx="2">
                  <c:v>Ventas (n=115)</c:v>
                </c:pt>
                <c:pt idx="3">
                  <c:v>Gasto del ingreso (n=115)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22</c:v>
                </c:pt>
                <c:pt idx="1">
                  <c:v>29</c:v>
                </c:pt>
                <c:pt idx="2">
                  <c:v>24</c:v>
                </c:pt>
                <c:pt idx="3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12C-4FA9-8137-63D5121C43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8799368"/>
        <c:axId val="198799760"/>
      </c:barChart>
      <c:catAx>
        <c:axId val="1987993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98799760"/>
        <c:crosses val="autoZero"/>
        <c:auto val="1"/>
        <c:lblAlgn val="ctr"/>
        <c:lblOffset val="100"/>
        <c:noMultiLvlLbl val="0"/>
      </c:catAx>
      <c:valAx>
        <c:axId val="1987997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9879936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3.5571133965397184E-2"/>
          <c:y val="4.5184196158916896E-2"/>
          <c:w val="0.77288995125609294"/>
          <c:h val="0.8985502090936227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Sheet1!$B$2</c:f>
              <c:strCache>
                <c:ptCount val="1"/>
                <c:pt idx="0">
                  <c:v>Partnered men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Sheet1!$A$3:$A$9</c:f>
              <c:numCache>
                <c:formatCode>General</c:formatCode>
                <c:ptCount val="7"/>
                <c:pt idx="0">
                  <c:v>0</c:v>
                </c:pt>
                <c:pt idx="1">
                  <c:v>0.25</c:v>
                </c:pt>
                <c:pt idx="2">
                  <c:v>0.33</c:v>
                </c:pt>
                <c:pt idx="3">
                  <c:v>0.5</c:v>
                </c:pt>
                <c:pt idx="4">
                  <c:v>0.67</c:v>
                </c:pt>
                <c:pt idx="5">
                  <c:v>0.75</c:v>
                </c:pt>
                <c:pt idx="6">
                  <c:v>1</c:v>
                </c:pt>
              </c:numCache>
            </c:numRef>
          </c:cat>
          <c:val>
            <c:numRef>
              <c:f>Sheet1!$B$3:$B$9</c:f>
              <c:numCache>
                <c:formatCode>General</c:formatCode>
                <c:ptCount val="7"/>
                <c:pt idx="0">
                  <c:v>13.2</c:v>
                </c:pt>
                <c:pt idx="1">
                  <c:v>8.8000000000000007</c:v>
                </c:pt>
                <c:pt idx="2">
                  <c:v>2.8</c:v>
                </c:pt>
                <c:pt idx="3">
                  <c:v>13.7</c:v>
                </c:pt>
                <c:pt idx="4">
                  <c:v>1.1000000000000001</c:v>
                </c:pt>
                <c:pt idx="5">
                  <c:v>8.1999999999999993</c:v>
                </c:pt>
                <c:pt idx="6">
                  <c:v>52.2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842-437A-9992-2987ED096D9F}"/>
            </c:ext>
          </c:extLst>
        </c:ser>
        <c:ser>
          <c:idx val="1"/>
          <c:order val="1"/>
          <c:tx>
            <c:strRef>
              <c:f>Sheet1!$C$2</c:f>
              <c:strCache>
                <c:ptCount val="1"/>
                <c:pt idx="0">
                  <c:v>Partnered women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Sheet1!$A$3:$A$9</c:f>
              <c:numCache>
                <c:formatCode>General</c:formatCode>
                <c:ptCount val="7"/>
                <c:pt idx="0">
                  <c:v>0</c:v>
                </c:pt>
                <c:pt idx="1">
                  <c:v>0.25</c:v>
                </c:pt>
                <c:pt idx="2">
                  <c:v>0.33</c:v>
                </c:pt>
                <c:pt idx="3">
                  <c:v>0.5</c:v>
                </c:pt>
                <c:pt idx="4">
                  <c:v>0.67</c:v>
                </c:pt>
                <c:pt idx="5">
                  <c:v>0.75</c:v>
                </c:pt>
                <c:pt idx="6">
                  <c:v>1</c:v>
                </c:pt>
              </c:numCache>
            </c:numRef>
          </c:cat>
          <c:val>
            <c:numRef>
              <c:f>Sheet1!$C$3:$C$9</c:f>
              <c:numCache>
                <c:formatCode>General</c:formatCode>
                <c:ptCount val="7"/>
                <c:pt idx="0">
                  <c:v>10.4</c:v>
                </c:pt>
                <c:pt idx="1">
                  <c:v>7.1</c:v>
                </c:pt>
                <c:pt idx="2">
                  <c:v>1.7</c:v>
                </c:pt>
                <c:pt idx="3">
                  <c:v>12.1</c:v>
                </c:pt>
                <c:pt idx="4">
                  <c:v>3.3</c:v>
                </c:pt>
                <c:pt idx="5">
                  <c:v>4.4000000000000004</c:v>
                </c:pt>
                <c:pt idx="6">
                  <c:v>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842-437A-9992-2987ED096D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8301816"/>
        <c:axId val="198302208"/>
      </c:barChart>
      <c:catAx>
        <c:axId val="1983018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302208"/>
        <c:crosses val="autoZero"/>
        <c:auto val="1"/>
        <c:lblAlgn val="ctr"/>
        <c:lblOffset val="100"/>
        <c:noMultiLvlLbl val="0"/>
      </c:catAx>
      <c:valAx>
        <c:axId val="198302208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tx1">
                  <a:tint val="7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3018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6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/>
      </a:solidFill>
    </cs:spPr>
  </cs:downBar>
  <cs:dropLine>
    <cs:lnRef idx="0"/>
    <cs:fillRef idx="0"/>
    <cs:effectRef idx="0"/>
    <cs:fontRef idx="minor">
      <a:schemeClr val="tx1"/>
    </cs:fontRef>
  </cs:dropLine>
  <cs:errorBar>
    <cs:lnRef idx="0"/>
    <cs:fillRef idx="0"/>
    <cs:effectRef idx="0"/>
    <cs:fontRef idx="minor">
      <a:schemeClr val="tx1"/>
    </cs:fontRef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15000"/>
            <a:lumOff val="85000"/>
            <a:lumOff val="1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</cs:hiLoLine>
  <cs:leaderLine>
    <cs:lnRef idx="0"/>
    <cs:fillRef idx="0"/>
    <cs:effectRef idx="0"/>
    <cs:fontRef idx="minor">
      <a:schemeClr val="tx1"/>
    </cs:fontRef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0.86735</cdr:x>
      <cdr:y>0.47141</cdr:y>
    </cdr:from>
    <cdr:to>
      <cdr:x>1</cdr:x>
      <cdr:y>0.62294</cdr:y>
    </cdr:to>
    <cdr:sp macro="" textlink="">
      <cdr:nvSpPr>
        <cdr:cNvPr id="2" name="CuadroTexto 1"/>
        <cdr:cNvSpPr txBox="1"/>
      </cdr:nvSpPr>
      <cdr:spPr>
        <a:xfrm xmlns:a="http://schemas.openxmlformats.org/drawingml/2006/main">
          <a:off x="6477000" y="2133600"/>
          <a:ext cx="990600" cy="685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s-ES" sz="1100" dirty="0"/>
        </a:p>
      </cdr:txBody>
    </cdr:sp>
  </cdr:relSizeAnchor>
  <cdr:relSizeAnchor xmlns:cdr="http://schemas.openxmlformats.org/drawingml/2006/chartDrawing">
    <cdr:from>
      <cdr:x>0.87</cdr:x>
      <cdr:y>0.50509</cdr:y>
    </cdr:from>
    <cdr:to>
      <cdr:x>0.89041</cdr:x>
      <cdr:y>0.53876</cdr:y>
    </cdr:to>
    <cdr:sp macro="" textlink="">
      <cdr:nvSpPr>
        <cdr:cNvPr id="3" name="Rectángulo 2"/>
        <cdr:cNvSpPr/>
      </cdr:nvSpPr>
      <cdr:spPr>
        <a:xfrm xmlns:a="http://schemas.openxmlformats.org/drawingml/2006/main">
          <a:off x="6629400" y="2286000"/>
          <a:ext cx="155510" cy="152400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2"/>
        </a:solidFill>
        <a:ln xmlns:a="http://schemas.openxmlformats.org/drawingml/2006/main">
          <a:solidFill>
            <a:srgbClr val="FF9999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s-ES"/>
        </a:p>
      </cdr:txBody>
    </cdr:sp>
  </cdr:relSizeAnchor>
  <cdr:relSizeAnchor xmlns:cdr="http://schemas.openxmlformats.org/drawingml/2006/chartDrawing">
    <cdr:from>
      <cdr:x>0.87</cdr:x>
      <cdr:y>0.62294</cdr:y>
    </cdr:from>
    <cdr:to>
      <cdr:x>0.89041</cdr:x>
      <cdr:y>0.65661</cdr:y>
    </cdr:to>
    <cdr:sp macro="" textlink="">
      <cdr:nvSpPr>
        <cdr:cNvPr id="4" name="Rectángulo 3"/>
        <cdr:cNvSpPr/>
      </cdr:nvSpPr>
      <cdr:spPr>
        <a:xfrm xmlns:a="http://schemas.openxmlformats.org/drawingml/2006/main">
          <a:off x="6629400" y="2819400"/>
          <a:ext cx="155510" cy="152400"/>
        </a:xfrm>
        <a:prstGeom xmlns:a="http://schemas.openxmlformats.org/drawingml/2006/main" prst="rect">
          <a:avLst/>
        </a:prstGeom>
        <a:solidFill xmlns:a="http://schemas.openxmlformats.org/drawingml/2006/main">
          <a:srgbClr val="6699FF"/>
        </a:solidFill>
        <a:ln xmlns:a="http://schemas.openxmlformats.org/drawingml/2006/main">
          <a:solidFill>
            <a:srgbClr val="6699FF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s-ES"/>
        </a:p>
      </cdr:txBody>
    </cdr:sp>
  </cdr:relSizeAnchor>
  <cdr:relSizeAnchor xmlns:cdr="http://schemas.openxmlformats.org/drawingml/2006/chartDrawing">
    <cdr:from>
      <cdr:x>0.93436</cdr:x>
      <cdr:y>0.48825</cdr:y>
    </cdr:from>
    <cdr:to>
      <cdr:x>0.99558</cdr:x>
      <cdr:y>0.62294</cdr:y>
    </cdr:to>
    <cdr:sp macro="" textlink="">
      <cdr:nvSpPr>
        <cdr:cNvPr id="5" name="CuadroTexto 4"/>
        <cdr:cNvSpPr txBox="1"/>
      </cdr:nvSpPr>
      <cdr:spPr>
        <a:xfrm xmlns:a="http://schemas.openxmlformats.org/drawingml/2006/main">
          <a:off x="6977418" y="2209800"/>
          <a:ext cx="457200" cy="609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s-ES" sz="1100" dirty="0"/>
        </a:p>
      </cdr:txBody>
    </cdr:sp>
  </cdr:relSizeAnchor>
  <cdr:relSizeAnchor xmlns:cdr="http://schemas.openxmlformats.org/drawingml/2006/chartDrawing">
    <cdr:from>
      <cdr:x>0.88776</cdr:x>
      <cdr:y>0.48825</cdr:y>
    </cdr:from>
    <cdr:to>
      <cdr:x>1</cdr:x>
      <cdr:y>0.70712</cdr:y>
    </cdr:to>
    <cdr:sp macro="" textlink="">
      <cdr:nvSpPr>
        <cdr:cNvPr id="6" name="CuadroTexto 5"/>
        <cdr:cNvSpPr txBox="1"/>
      </cdr:nvSpPr>
      <cdr:spPr>
        <a:xfrm xmlns:a="http://schemas.openxmlformats.org/drawingml/2006/main">
          <a:off x="6764694" y="2209800"/>
          <a:ext cx="855306" cy="990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s-ES" sz="1100" dirty="0"/>
            <a:t>Mujeres</a:t>
          </a:r>
        </a:p>
        <a:p xmlns:a="http://schemas.openxmlformats.org/drawingml/2006/main">
          <a:endParaRPr lang="es-ES" sz="1100" dirty="0"/>
        </a:p>
        <a:p xmlns:a="http://schemas.openxmlformats.org/drawingml/2006/main">
          <a:endParaRPr lang="es-ES" dirty="0"/>
        </a:p>
        <a:p xmlns:a="http://schemas.openxmlformats.org/drawingml/2006/main">
          <a:r>
            <a:rPr lang="es-ES" dirty="0"/>
            <a:t>Hombres </a:t>
          </a:r>
        </a:p>
        <a:p xmlns:a="http://schemas.openxmlformats.org/drawingml/2006/main">
          <a:endParaRPr lang="es-ES" sz="11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57333" cy="355082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303576" y="0"/>
            <a:ext cx="4057333" cy="355082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438E9A5C-AF6A-4276-827C-9B0052D3AE75}" type="datetimeFigureOut">
              <a:rPr lang="en-US" smtClean="0"/>
              <a:t>6/19/19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721994"/>
            <a:ext cx="4057333" cy="355082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303576" y="6721994"/>
            <a:ext cx="4057333" cy="355082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45FB163E-2726-4775-8BB6-A75C3377F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9450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57333" cy="355082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es-EC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303576" y="0"/>
            <a:ext cx="4057333" cy="355082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2CA79600-DE59-4E5E-8A00-026935EA197F}" type="datetimeFigureOut">
              <a:rPr lang="es-EC" smtClean="0"/>
              <a:t>19/6/19</a:t>
            </a:fld>
            <a:endParaRPr lang="es-EC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89275" y="884238"/>
            <a:ext cx="3184525" cy="23891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es-EC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6309" y="3405843"/>
            <a:ext cx="7490459" cy="2786598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721994"/>
            <a:ext cx="4057333" cy="355082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303576" y="6721994"/>
            <a:ext cx="4057333" cy="355082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90680914-7502-4E71-98A1-B824EDEC80E9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573834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89275" y="884238"/>
            <a:ext cx="3184525" cy="23891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 </a:t>
            </a:r>
            <a:r>
              <a:rPr lang="en-US" dirty="0" err="1"/>
              <a:t>voy</a:t>
            </a:r>
            <a:r>
              <a:rPr lang="en-US" dirty="0"/>
              <a:t> </a:t>
            </a:r>
            <a:r>
              <a:rPr lang="en-US" dirty="0" err="1"/>
              <a:t>enfocar</a:t>
            </a:r>
            <a:r>
              <a:rPr lang="en-US" dirty="0"/>
              <a:t> </a:t>
            </a:r>
            <a:r>
              <a:rPr lang="en-US" dirty="0" err="1"/>
              <a:t>principalmente</a:t>
            </a:r>
            <a:r>
              <a:rPr lang="en-US" dirty="0"/>
              <a:t> en la agricultural</a:t>
            </a:r>
            <a:r>
              <a:rPr lang="en-US" baseline="0" dirty="0"/>
              <a:t> familiar/</a:t>
            </a:r>
            <a:r>
              <a:rPr lang="en-US" baseline="0" dirty="0" err="1"/>
              <a:t>campesina</a:t>
            </a:r>
            <a:r>
              <a:rPr lang="en-US" baseline="0" dirty="0"/>
              <a:t>; no hay </a:t>
            </a:r>
            <a:r>
              <a:rPr lang="en-US" baseline="0" dirty="0" err="1"/>
              <a:t>tiempo</a:t>
            </a:r>
            <a:r>
              <a:rPr lang="en-US" baseline="0" dirty="0"/>
              <a:t> en </a:t>
            </a:r>
            <a:r>
              <a:rPr lang="en-US" baseline="0" dirty="0" err="1"/>
              <a:t>una</a:t>
            </a:r>
            <a:r>
              <a:rPr lang="en-US" baseline="0" dirty="0"/>
              <a:t> session para </a:t>
            </a:r>
            <a:r>
              <a:rPr lang="en-US" baseline="0" dirty="0" err="1"/>
              <a:t>entrar</a:t>
            </a:r>
            <a:r>
              <a:rPr lang="en-US" baseline="0" dirty="0"/>
              <a:t> en el </a:t>
            </a:r>
            <a:r>
              <a:rPr lang="en-US" baseline="0" dirty="0" err="1"/>
              <a:t>tema</a:t>
            </a:r>
            <a:r>
              <a:rPr lang="en-US" baseline="0" dirty="0"/>
              <a:t> del </a:t>
            </a:r>
            <a:r>
              <a:rPr lang="en-US" baseline="0" dirty="0" err="1"/>
              <a:t>mercado</a:t>
            </a:r>
            <a:r>
              <a:rPr lang="en-US" baseline="0" dirty="0"/>
              <a:t> de trabajo </a:t>
            </a:r>
            <a:r>
              <a:rPr lang="en-US" baseline="0" dirty="0" err="1"/>
              <a:t>agricola</a:t>
            </a:r>
            <a:endParaRPr lang="es-C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680914-7502-4E71-98A1-B824EDEC80E9}" type="slidenum">
              <a:rPr lang="es-EC" smtClean="0"/>
              <a:t>2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565163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89275" y="884238"/>
            <a:ext cx="3184525" cy="23891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dirty="0" err="1"/>
              <a:t>Preguntamos</a:t>
            </a:r>
            <a:r>
              <a:rPr lang="en-US" dirty="0"/>
              <a:t> a la Mujer y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cro</a:t>
            </a:r>
            <a:r>
              <a:rPr lang="en-US" dirty="0"/>
              <a:t>. </a:t>
            </a:r>
            <a:r>
              <a:rPr lang="en-US" dirty="0" err="1"/>
              <a:t>por</a:t>
            </a:r>
            <a:r>
              <a:rPr lang="en-US" dirty="0"/>
              <a:t> </a:t>
            </a:r>
            <a:r>
              <a:rPr lang="en-US" dirty="0" err="1"/>
              <a:t>separado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314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89275" y="884238"/>
            <a:ext cx="3184525" cy="23891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Total – gran </a:t>
            </a:r>
            <a:r>
              <a:rPr lang="en-US" dirty="0" err="1"/>
              <a:t>mayoría</a:t>
            </a:r>
            <a:r>
              <a:rPr lang="en-US" baseline="0" dirty="0"/>
              <a:t> de </a:t>
            </a:r>
            <a:r>
              <a:rPr lang="en-US" baseline="0" dirty="0" err="1"/>
              <a:t>propietarias</a:t>
            </a:r>
            <a:r>
              <a:rPr lang="en-US" baseline="0" dirty="0"/>
              <a:t> </a:t>
            </a:r>
            <a:r>
              <a:rPr lang="en-US" baseline="0" dirty="0" err="1"/>
              <a:t>participan</a:t>
            </a:r>
            <a:r>
              <a:rPr lang="en-US" baseline="0" dirty="0"/>
              <a:t> en las 4 decisions, </a:t>
            </a:r>
            <a:r>
              <a:rPr lang="en-US" baseline="0" dirty="0" err="1"/>
              <a:t>según</a:t>
            </a:r>
            <a:r>
              <a:rPr lang="en-US" baseline="0" dirty="0"/>
              <a:t> </a:t>
            </a:r>
            <a:r>
              <a:rPr lang="en-US" baseline="0" dirty="0" err="1"/>
              <a:t>ellas</a:t>
            </a:r>
            <a:r>
              <a:rPr lang="en-US" baseline="0" dirty="0"/>
              <a:t> (</a:t>
            </a:r>
            <a:r>
              <a:rPr lang="en-US" baseline="0" dirty="0" err="1"/>
              <a:t>solas</a:t>
            </a:r>
            <a:r>
              <a:rPr lang="en-US" baseline="0" dirty="0"/>
              <a:t> o </a:t>
            </a:r>
            <a:r>
              <a:rPr lang="en-US" baseline="0" dirty="0" err="1"/>
              <a:t>conjuntamente</a:t>
            </a:r>
            <a:r>
              <a:rPr lang="en-US" baseline="0" dirty="0"/>
              <a:t>).</a:t>
            </a:r>
          </a:p>
          <a:p>
            <a:r>
              <a:rPr lang="en-US" baseline="0" dirty="0" err="1"/>
              <a:t>Mujeres</a:t>
            </a:r>
            <a:r>
              <a:rPr lang="en-US" baseline="0" dirty="0"/>
              <a:t> sin </a:t>
            </a:r>
            <a:r>
              <a:rPr lang="en-US" baseline="0" dirty="0" err="1"/>
              <a:t>pareja</a:t>
            </a:r>
            <a:r>
              <a:rPr lang="en-US" baseline="0" dirty="0"/>
              <a:t> (</a:t>
            </a:r>
            <a:r>
              <a:rPr lang="en-US" baseline="0" dirty="0" err="1"/>
              <a:t>las</a:t>
            </a:r>
            <a:r>
              <a:rPr lang="en-US" baseline="0" dirty="0"/>
              <a:t> </a:t>
            </a:r>
            <a:r>
              <a:rPr lang="en-US" baseline="0" dirty="0" err="1"/>
              <a:t>jefas</a:t>
            </a:r>
            <a:r>
              <a:rPr lang="en-US" baseline="0" dirty="0"/>
              <a:t>) </a:t>
            </a:r>
            <a:r>
              <a:rPr lang="en-US" baseline="0" dirty="0" err="1"/>
              <a:t>participan</a:t>
            </a:r>
            <a:r>
              <a:rPr lang="en-US" baseline="0" dirty="0"/>
              <a:t> </a:t>
            </a:r>
            <a:r>
              <a:rPr lang="en-US" baseline="0" dirty="0" err="1"/>
              <a:t>más</a:t>
            </a:r>
            <a:r>
              <a:rPr lang="en-US" baseline="0" dirty="0"/>
              <a:t> </a:t>
            </a:r>
            <a:r>
              <a:rPr lang="en-US" baseline="0" dirty="0" err="1"/>
              <a:t>que</a:t>
            </a:r>
            <a:r>
              <a:rPr lang="en-US" baseline="0" dirty="0"/>
              <a:t> </a:t>
            </a:r>
            <a:r>
              <a:rPr lang="en-US" baseline="0" dirty="0" err="1"/>
              <a:t>las</a:t>
            </a:r>
            <a:r>
              <a:rPr lang="en-US" baseline="0" dirty="0"/>
              <a:t> </a:t>
            </a:r>
            <a:r>
              <a:rPr lang="en-US" baseline="0" dirty="0" err="1"/>
              <a:t>casadas</a:t>
            </a:r>
            <a:r>
              <a:rPr lang="en-US" baseline="0" dirty="0"/>
              <a:t>/</a:t>
            </a:r>
            <a:r>
              <a:rPr lang="en-US" baseline="0" dirty="0" err="1"/>
              <a:t>unidas</a:t>
            </a:r>
            <a:r>
              <a:rPr lang="en-US" baseline="0" dirty="0"/>
              <a:t>, y </a:t>
            </a:r>
            <a:r>
              <a:rPr lang="en-US" baseline="0" dirty="0" err="1"/>
              <a:t>generalmente</a:t>
            </a:r>
            <a:r>
              <a:rPr lang="en-US" baseline="0" dirty="0"/>
              <a:t> </a:t>
            </a:r>
            <a:r>
              <a:rPr lang="en-US" baseline="0" dirty="0" err="1"/>
              <a:t>toman</a:t>
            </a:r>
            <a:r>
              <a:rPr lang="en-US" baseline="0" dirty="0"/>
              <a:t> </a:t>
            </a:r>
            <a:r>
              <a:rPr lang="en-US" baseline="0" dirty="0" err="1"/>
              <a:t>las</a:t>
            </a:r>
            <a:r>
              <a:rPr lang="en-US" baseline="0" dirty="0"/>
              <a:t> decisions </a:t>
            </a:r>
            <a:r>
              <a:rPr lang="en-US" baseline="0" dirty="0" err="1"/>
              <a:t>solas</a:t>
            </a:r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14E01-2024-4DE5-8D4C-750325217F66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7170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89275" y="884238"/>
            <a:ext cx="3184525" cy="23891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Mayoría</a:t>
            </a:r>
            <a:r>
              <a:rPr lang="en-US" baseline="0" dirty="0"/>
              <a:t> de </a:t>
            </a:r>
            <a:r>
              <a:rPr lang="en-US" baseline="0" dirty="0" err="1"/>
              <a:t>decisiones</a:t>
            </a:r>
            <a:r>
              <a:rPr lang="en-US" baseline="0" dirty="0"/>
              <a:t> </a:t>
            </a:r>
            <a:r>
              <a:rPr lang="en-US" baseline="0" dirty="0" err="1"/>
              <a:t>las</a:t>
            </a:r>
            <a:r>
              <a:rPr lang="en-US" baseline="0" dirty="0"/>
              <a:t> </a:t>
            </a:r>
            <a:r>
              <a:rPr lang="en-US" baseline="0" dirty="0" err="1"/>
              <a:t>toman</a:t>
            </a:r>
            <a:r>
              <a:rPr lang="en-US" baseline="0" dirty="0"/>
              <a:t> juntas con </a:t>
            </a:r>
            <a:r>
              <a:rPr lang="en-US" baseline="0" dirty="0" err="1"/>
              <a:t>su</a:t>
            </a:r>
            <a:r>
              <a:rPr lang="en-US" baseline="0" dirty="0"/>
              <a:t> </a:t>
            </a:r>
            <a:r>
              <a:rPr lang="en-US" baseline="0" dirty="0" err="1"/>
              <a:t>maridos</a:t>
            </a:r>
            <a:endParaRPr lang="en-US" baseline="0" dirty="0"/>
          </a:p>
          <a:p>
            <a:r>
              <a:rPr lang="en-US" baseline="0" dirty="0" err="1"/>
              <a:t>azul</a:t>
            </a:r>
            <a:r>
              <a:rPr lang="en-US" baseline="0" dirty="0"/>
              <a:t>:  </a:t>
            </a:r>
            <a:r>
              <a:rPr lang="en-US" baseline="0" dirty="0" err="1"/>
              <a:t>donde</a:t>
            </a:r>
            <a:r>
              <a:rPr lang="en-US" baseline="0" dirty="0"/>
              <a:t> </a:t>
            </a:r>
            <a:r>
              <a:rPr lang="en-US" baseline="0" dirty="0" err="1"/>
              <a:t>mujer</a:t>
            </a:r>
            <a:r>
              <a:rPr lang="en-US" baseline="0" dirty="0"/>
              <a:t> no </a:t>
            </a:r>
            <a:r>
              <a:rPr lang="en-US" baseline="0" dirty="0" err="1"/>
              <a:t>participa</a:t>
            </a:r>
            <a:r>
              <a:rPr lang="en-US" baseline="0" dirty="0"/>
              <a:t>:  1) </a:t>
            </a:r>
            <a:r>
              <a:rPr lang="en-US" baseline="0" dirty="0" err="1"/>
              <a:t>insumos</a:t>
            </a:r>
            <a:r>
              <a:rPr lang="en-US" baseline="0" dirty="0"/>
              <a:t>; 2) </a:t>
            </a:r>
            <a:r>
              <a:rPr lang="en-US" baseline="0" dirty="0" err="1"/>
              <a:t>ventas</a:t>
            </a:r>
            <a:r>
              <a:rPr lang="en-US" baseline="0" dirty="0"/>
              <a:t>; 3) </a:t>
            </a:r>
            <a:r>
              <a:rPr lang="en-US" baseline="0" dirty="0" err="1"/>
              <a:t>cultivos</a:t>
            </a:r>
            <a:r>
              <a:rPr lang="en-US" baseline="0" dirty="0"/>
              <a:t>  = gran </a:t>
            </a:r>
            <a:r>
              <a:rPr lang="en-US" baseline="0" dirty="0" err="1"/>
              <a:t>mayoría</a:t>
            </a:r>
            <a:r>
              <a:rPr lang="en-US" baseline="0" dirty="0"/>
              <a:t> </a:t>
            </a:r>
            <a:r>
              <a:rPr lang="en-US" baseline="0" dirty="0" err="1"/>
              <a:t>deciden</a:t>
            </a:r>
            <a:r>
              <a:rPr lang="en-US" baseline="0" dirty="0"/>
              <a:t> sobre los </a:t>
            </a:r>
            <a:r>
              <a:rPr lang="en-US" baseline="0" dirty="0" err="1"/>
              <a:t>ingresos</a:t>
            </a:r>
            <a:endParaRPr lang="es-EC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14E01-2024-4DE5-8D4C-750325217F66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0072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89275" y="884238"/>
            <a:ext cx="3184525" cy="23891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Gran </a:t>
            </a:r>
            <a:r>
              <a:rPr lang="en-US" dirty="0" err="1"/>
              <a:t>mayoría</a:t>
            </a:r>
            <a:r>
              <a:rPr lang="en-US" dirty="0"/>
              <a:t> de hombres y </a:t>
            </a:r>
            <a:r>
              <a:rPr lang="en-US" dirty="0" err="1"/>
              <a:t>mujeres</a:t>
            </a:r>
            <a:r>
              <a:rPr lang="en-US" dirty="0"/>
              <a:t> </a:t>
            </a:r>
            <a:r>
              <a:rPr lang="en-US" dirty="0" err="1"/>
              <a:t>dicen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mujeres</a:t>
            </a:r>
            <a:r>
              <a:rPr lang="en-US" dirty="0"/>
              <a:t> </a:t>
            </a:r>
            <a:r>
              <a:rPr lang="en-US" dirty="0" err="1"/>
              <a:t>participan</a:t>
            </a:r>
            <a:r>
              <a:rPr lang="en-US" dirty="0"/>
              <a:t> en </a:t>
            </a:r>
            <a:r>
              <a:rPr lang="en-US" dirty="0" err="1"/>
              <a:t>todas</a:t>
            </a:r>
            <a:r>
              <a:rPr lang="en-US" dirty="0"/>
              <a:t> la </a:t>
            </a:r>
            <a:r>
              <a:rPr lang="en-US" dirty="0" err="1"/>
              <a:t>decisiones</a:t>
            </a:r>
            <a:r>
              <a:rPr lang="en-US" dirty="0"/>
              <a:t>;  </a:t>
            </a:r>
            <a:r>
              <a:rPr lang="en-US" dirty="0" err="1"/>
              <a:t>pero</a:t>
            </a:r>
            <a:r>
              <a:rPr lang="en-US" dirty="0"/>
              <a:t> % de hombres </a:t>
            </a:r>
            <a:r>
              <a:rPr lang="en-US" dirty="0" err="1"/>
              <a:t>menor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lo</a:t>
            </a:r>
            <a:r>
              <a:rPr lang="en-US" baseline="0" dirty="0"/>
              <a:t> </a:t>
            </a:r>
            <a:r>
              <a:rPr lang="en-US" baseline="0" dirty="0" err="1"/>
              <a:t>que</a:t>
            </a:r>
            <a:r>
              <a:rPr lang="en-US" baseline="0" dirty="0"/>
              <a:t> </a:t>
            </a:r>
            <a:r>
              <a:rPr lang="en-US" baseline="0" dirty="0" err="1"/>
              <a:t>informan</a:t>
            </a:r>
            <a:r>
              <a:rPr lang="en-US" baseline="0" dirty="0"/>
              <a:t> </a:t>
            </a:r>
            <a:r>
              <a:rPr lang="en-US" baseline="0" dirty="0" err="1"/>
              <a:t>ellas</a:t>
            </a:r>
            <a:r>
              <a:rPr lang="en-US" baseline="0" dirty="0"/>
              <a:t>. </a:t>
            </a:r>
            <a:r>
              <a:rPr lang="en-US" dirty="0" err="1"/>
              <a:t>Diferencias</a:t>
            </a:r>
            <a:r>
              <a:rPr lang="en-US" dirty="0"/>
              <a:t> </a:t>
            </a:r>
            <a:r>
              <a:rPr lang="en-US" dirty="0" err="1"/>
              <a:t>estadísticamente</a:t>
            </a:r>
            <a:r>
              <a:rPr lang="en-US" dirty="0"/>
              <a:t> </a:t>
            </a:r>
            <a:r>
              <a:rPr lang="en-US" dirty="0" err="1"/>
              <a:t>significativas</a:t>
            </a:r>
            <a:r>
              <a:rPr lang="en-US" dirty="0"/>
              <a:t> al 99%</a:t>
            </a:r>
            <a:endParaRPr lang="es-EC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14E01-2024-4DE5-8D4C-750325217F66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8147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89275" y="884238"/>
            <a:ext cx="3184525" cy="23891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Variables de </a:t>
            </a:r>
            <a:r>
              <a:rPr lang="en-US" dirty="0" err="1"/>
              <a:t>interés</a:t>
            </a:r>
            <a:r>
              <a:rPr lang="en-US" dirty="0"/>
              <a:t> = </a:t>
            </a:r>
            <a:r>
              <a:rPr lang="en-US" dirty="0" err="1"/>
              <a:t>hipótesis</a:t>
            </a:r>
            <a:r>
              <a:rPr lang="en-US" dirty="0"/>
              <a:t> </a:t>
            </a:r>
            <a:r>
              <a:rPr lang="en-US" dirty="0" err="1"/>
              <a:t>sobre</a:t>
            </a:r>
            <a:r>
              <a:rPr lang="en-US" dirty="0"/>
              <a:t> </a:t>
            </a:r>
            <a:r>
              <a:rPr lang="en-US" dirty="0" err="1"/>
              <a:t>factores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fortalecen</a:t>
            </a:r>
            <a:r>
              <a:rPr lang="en-US" dirty="0"/>
              <a:t> el </a:t>
            </a:r>
            <a:r>
              <a:rPr lang="en-US" dirty="0" err="1"/>
              <a:t>poder</a:t>
            </a:r>
            <a:r>
              <a:rPr lang="en-US" dirty="0"/>
              <a:t> de </a:t>
            </a:r>
            <a:r>
              <a:rPr lang="en-US" dirty="0" err="1"/>
              <a:t>negociación</a:t>
            </a:r>
            <a:r>
              <a:rPr lang="en-US" dirty="0"/>
              <a:t> de la </a:t>
            </a:r>
            <a:r>
              <a:rPr lang="en-US" dirty="0" err="1"/>
              <a:t>mujer</a:t>
            </a:r>
            <a:r>
              <a:rPr lang="en-US" dirty="0"/>
              <a:t>  (</a:t>
            </a:r>
            <a:r>
              <a:rPr lang="en-US" dirty="0" err="1"/>
              <a:t>empoderamiento</a:t>
            </a:r>
            <a:r>
              <a:rPr lang="en-US" baseline="0" dirty="0"/>
              <a:t> </a:t>
            </a:r>
            <a:r>
              <a:rPr lang="en-US" baseline="0" dirty="0" err="1"/>
              <a:t>económico</a:t>
            </a:r>
            <a:r>
              <a:rPr lang="en-US" baseline="0" dirty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4085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89275" y="884238"/>
            <a:ext cx="3184525" cy="23891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Más</a:t>
            </a:r>
            <a:r>
              <a:rPr lang="en-US" dirty="0"/>
              <a:t> </a:t>
            </a:r>
            <a:r>
              <a:rPr lang="en-US" dirty="0" err="1"/>
              <a:t>joven</a:t>
            </a:r>
            <a:r>
              <a:rPr lang="en-US" dirty="0"/>
              <a:t>, se </a:t>
            </a:r>
            <a:r>
              <a:rPr lang="en-US" dirty="0" err="1"/>
              <a:t>refiere</a:t>
            </a:r>
            <a:r>
              <a:rPr lang="en-US" dirty="0"/>
              <a:t> al </a:t>
            </a:r>
            <a:r>
              <a:rPr lang="en-US" dirty="0" err="1"/>
              <a:t>grupo</a:t>
            </a:r>
            <a:r>
              <a:rPr lang="en-US" dirty="0"/>
              <a:t> entre 40-55 </a:t>
            </a:r>
            <a:r>
              <a:rPr lang="en-US" dirty="0" err="1"/>
              <a:t>años</a:t>
            </a:r>
            <a:r>
              <a:rPr lang="en-US" baseline="0" dirty="0"/>
              <a:t> </a:t>
            </a:r>
            <a:r>
              <a:rPr lang="en-US" baseline="0" dirty="0" err="1"/>
              <a:t>comparado</a:t>
            </a:r>
            <a:r>
              <a:rPr lang="en-US" baseline="0" dirty="0"/>
              <a:t> a </a:t>
            </a:r>
            <a:r>
              <a:rPr lang="en-US" baseline="0" dirty="0" err="1"/>
              <a:t>las</a:t>
            </a:r>
            <a:r>
              <a:rPr lang="en-US" baseline="0" dirty="0"/>
              <a:t> </a:t>
            </a:r>
            <a:r>
              <a:rPr lang="en-US" baseline="0" dirty="0" err="1"/>
              <a:t>mayores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14E01-2024-4DE5-8D4C-750325217F66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5208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89275" y="884238"/>
            <a:ext cx="3184525" cy="23891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Unico</a:t>
            </a:r>
            <a:r>
              <a:rPr lang="en-US" dirty="0"/>
              <a:t> factor en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estan</a:t>
            </a:r>
            <a:r>
              <a:rPr lang="en-US" dirty="0"/>
              <a:t> de </a:t>
            </a:r>
            <a:r>
              <a:rPr lang="en-US" dirty="0" err="1"/>
              <a:t>acuerdo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en la </a:t>
            </a:r>
            <a:r>
              <a:rPr lang="en-US" dirty="0" err="1"/>
              <a:t>asociacion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ella</a:t>
            </a:r>
            <a:r>
              <a:rPr lang="en-US" dirty="0"/>
              <a:t> </a:t>
            </a:r>
            <a:r>
              <a:rPr lang="en-US" dirty="0" err="1"/>
              <a:t>participa</a:t>
            </a:r>
            <a:r>
              <a:rPr lang="en-US" dirty="0"/>
              <a:t> en el </a:t>
            </a:r>
            <a:r>
              <a:rPr lang="en-US" dirty="0" err="1"/>
              <a:t>trabajo</a:t>
            </a:r>
            <a:r>
              <a:rPr lang="en-US" dirty="0"/>
              <a:t> de la </a:t>
            </a:r>
            <a:r>
              <a:rPr lang="en-US" dirty="0" err="1"/>
              <a:t>parcela</a:t>
            </a:r>
            <a:r>
              <a:rPr lang="en-US" dirty="0"/>
              <a:t>, </a:t>
            </a:r>
            <a:r>
              <a:rPr lang="en-US" dirty="0" err="1"/>
              <a:t>tambien</a:t>
            </a:r>
            <a:r>
              <a:rPr lang="en-US" dirty="0"/>
              <a:t> </a:t>
            </a:r>
            <a:r>
              <a:rPr lang="en-US" dirty="0" err="1"/>
              <a:t>participa</a:t>
            </a:r>
            <a:r>
              <a:rPr lang="en-US" dirty="0"/>
              <a:t> en </a:t>
            </a:r>
            <a:r>
              <a:rPr lang="en-US" dirty="0" err="1"/>
              <a:t>las</a:t>
            </a:r>
            <a:r>
              <a:rPr lang="en-US" dirty="0"/>
              <a:t> </a:t>
            </a:r>
            <a:r>
              <a:rPr lang="en-US" dirty="0" err="1"/>
              <a:t>decisiones</a:t>
            </a:r>
            <a:r>
              <a:rPr lang="en-US" dirty="0"/>
              <a:t>.</a:t>
            </a:r>
          </a:p>
          <a:p>
            <a:r>
              <a:rPr lang="en-US" dirty="0" err="1"/>
              <a:t>Estan</a:t>
            </a:r>
            <a:r>
              <a:rPr lang="en-US" baseline="0" dirty="0"/>
              <a:t> en </a:t>
            </a:r>
            <a:r>
              <a:rPr lang="en-US" baseline="0" dirty="0" err="1"/>
              <a:t>desacuerdo</a:t>
            </a:r>
            <a:r>
              <a:rPr lang="en-US" baseline="0" dirty="0"/>
              <a:t> en </a:t>
            </a:r>
            <a:r>
              <a:rPr lang="en-US" baseline="0" dirty="0" err="1"/>
              <a:t>cuanto</a:t>
            </a:r>
            <a:r>
              <a:rPr lang="en-US" baseline="0" dirty="0"/>
              <a:t> el </a:t>
            </a:r>
            <a:r>
              <a:rPr lang="en-US" baseline="0" dirty="0" err="1"/>
              <a:t>rol</a:t>
            </a:r>
            <a:r>
              <a:rPr lang="en-US" baseline="0" dirty="0"/>
              <a:t> </a:t>
            </a:r>
            <a:r>
              <a:rPr lang="en-US" baseline="0" dirty="0" err="1"/>
              <a:t>que</a:t>
            </a:r>
            <a:r>
              <a:rPr lang="en-US" baseline="0" dirty="0"/>
              <a:t> </a:t>
            </a:r>
            <a:r>
              <a:rPr lang="en-US" baseline="0" dirty="0" err="1"/>
              <a:t>juega</a:t>
            </a:r>
            <a:r>
              <a:rPr lang="en-US" baseline="0" dirty="0"/>
              <a:t> </a:t>
            </a:r>
            <a:r>
              <a:rPr lang="en-US" baseline="0" dirty="0" err="1"/>
              <a:t>que</a:t>
            </a:r>
            <a:r>
              <a:rPr lang="en-US" baseline="0" dirty="0"/>
              <a:t> </a:t>
            </a:r>
            <a:r>
              <a:rPr lang="en-US" baseline="0" dirty="0" err="1"/>
              <a:t>ella</a:t>
            </a:r>
            <a:r>
              <a:rPr lang="en-US" baseline="0" dirty="0"/>
              <a:t> </a:t>
            </a:r>
            <a:r>
              <a:rPr lang="en-US" baseline="0" dirty="0" err="1"/>
              <a:t>trabaje</a:t>
            </a:r>
            <a:r>
              <a:rPr lang="en-US" baseline="0" dirty="0"/>
              <a:t> </a:t>
            </a:r>
            <a:r>
              <a:rPr lang="en-US" baseline="0" dirty="0" err="1"/>
              <a:t>fuera</a:t>
            </a:r>
            <a:r>
              <a:rPr lang="en-US" baseline="0" dirty="0"/>
              <a:t> de la </a:t>
            </a:r>
            <a:r>
              <a:rPr lang="en-US" baseline="0" dirty="0" err="1"/>
              <a:t>finca</a:t>
            </a:r>
            <a:r>
              <a:rPr lang="en-US" baseline="0" dirty="0"/>
              <a:t>;  para </a:t>
            </a:r>
            <a:r>
              <a:rPr lang="en-US" baseline="0" dirty="0" err="1"/>
              <a:t>ella</a:t>
            </a:r>
            <a:r>
              <a:rPr lang="en-US" baseline="0" dirty="0"/>
              <a:t>, </a:t>
            </a:r>
            <a:r>
              <a:rPr lang="en-US" baseline="0" dirty="0" err="1"/>
              <a:t>disminuye</a:t>
            </a:r>
            <a:r>
              <a:rPr lang="en-US" baseline="0" dirty="0"/>
              <a:t> </a:t>
            </a:r>
            <a:r>
              <a:rPr lang="en-US" baseline="0" dirty="0" err="1"/>
              <a:t>su</a:t>
            </a:r>
            <a:r>
              <a:rPr lang="en-US" baseline="0" dirty="0"/>
              <a:t> part en </a:t>
            </a:r>
            <a:r>
              <a:rPr lang="en-US" baseline="0" dirty="0" err="1"/>
              <a:t>las</a:t>
            </a:r>
            <a:r>
              <a:rPr lang="en-US" baseline="0" dirty="0"/>
              <a:t> </a:t>
            </a:r>
            <a:r>
              <a:rPr lang="en-US" baseline="0" dirty="0" err="1"/>
              <a:t>decisiones</a:t>
            </a:r>
            <a:r>
              <a:rPr lang="en-US" baseline="0" dirty="0"/>
              <a:t>, para el, </a:t>
            </a:r>
            <a:r>
              <a:rPr lang="en-US" baseline="0" dirty="0" err="1"/>
              <a:t>aumenta</a:t>
            </a:r>
            <a:endParaRPr lang="es-EC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14E01-2024-4DE5-8D4C-750325217F66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59006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89275" y="884238"/>
            <a:ext cx="3184525" cy="23891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Hacer</a:t>
            </a:r>
            <a:r>
              <a:rPr lang="en-US" dirty="0"/>
              <a:t> </a:t>
            </a:r>
            <a:r>
              <a:rPr lang="en-US" dirty="0" err="1"/>
              <a:t>analisis</a:t>
            </a:r>
            <a:r>
              <a:rPr lang="en-US" dirty="0"/>
              <a:t> en base </a:t>
            </a:r>
            <a:r>
              <a:rPr lang="en-US" dirty="0" err="1"/>
              <a:t>jefatura</a:t>
            </a:r>
            <a:r>
              <a:rPr lang="en-US" dirty="0"/>
              <a:t> del </a:t>
            </a:r>
            <a:r>
              <a:rPr lang="en-US" dirty="0" err="1"/>
              <a:t>hogar</a:t>
            </a:r>
            <a:r>
              <a:rPr lang="en-US" dirty="0"/>
              <a:t> no </a:t>
            </a:r>
            <a:r>
              <a:rPr lang="en-US" dirty="0" err="1"/>
              <a:t>es</a:t>
            </a:r>
            <a:r>
              <a:rPr lang="en-US" dirty="0"/>
              <a:t> </a:t>
            </a:r>
            <a:r>
              <a:rPr lang="en-US" dirty="0" err="1"/>
              <a:t>suficiente</a:t>
            </a:r>
            <a:r>
              <a:rPr lang="en-US" dirty="0"/>
              <a:t>….</a:t>
            </a:r>
          </a:p>
          <a:p>
            <a:r>
              <a:rPr lang="en-US" dirty="0" err="1"/>
              <a:t>Gastos</a:t>
            </a:r>
            <a:r>
              <a:rPr lang="en-US" dirty="0"/>
              <a:t> en Comida</a:t>
            </a:r>
          </a:p>
          <a:p>
            <a:pPr marL="868680" lvl="1" indent="-283464">
              <a:lnSpc>
                <a:spcPct val="90000"/>
              </a:lnSpc>
              <a:buFont typeface="Wingdings 2"/>
              <a:buChar char=""/>
              <a:defRPr/>
            </a:pPr>
            <a:r>
              <a:rPr lang="en-US" sz="2000" dirty="0" err="1"/>
              <a:t>Controlando</a:t>
            </a:r>
            <a:r>
              <a:rPr lang="en-US" sz="2000" dirty="0"/>
              <a:t> por </a:t>
            </a:r>
            <a:r>
              <a:rPr lang="en-US" sz="2000" dirty="0" err="1"/>
              <a:t>producción</a:t>
            </a:r>
            <a:r>
              <a:rPr lang="en-US" sz="2000" dirty="0"/>
              <a:t> de </a:t>
            </a:r>
            <a:r>
              <a:rPr lang="en-US" sz="2000" dirty="0" err="1"/>
              <a:t>maíz</a:t>
            </a:r>
            <a:r>
              <a:rPr lang="en-US" sz="2000" dirty="0"/>
              <a:t>, </a:t>
            </a:r>
            <a:r>
              <a:rPr lang="en-US" sz="2000" dirty="0" err="1"/>
              <a:t>características</a:t>
            </a:r>
            <a:r>
              <a:rPr lang="en-US" sz="2000" dirty="0"/>
              <a:t> del </a:t>
            </a:r>
            <a:r>
              <a:rPr lang="en-US" sz="2000" dirty="0" err="1"/>
              <a:t>hogar</a:t>
            </a:r>
            <a:r>
              <a:rPr lang="en-US" sz="2000" dirty="0"/>
              <a:t>, </a:t>
            </a:r>
            <a:r>
              <a:rPr lang="en-US" sz="2000" dirty="0" err="1"/>
              <a:t>ingreso</a:t>
            </a:r>
            <a:r>
              <a:rPr lang="en-US" sz="2000" dirty="0"/>
              <a:t>, </a:t>
            </a:r>
            <a:r>
              <a:rPr lang="en-US" sz="2000" dirty="0" err="1"/>
              <a:t>región</a:t>
            </a:r>
            <a:r>
              <a:rPr lang="en-US" sz="2000" dirty="0"/>
              <a:t>, y </a:t>
            </a:r>
            <a:r>
              <a:rPr lang="en-US" sz="2000" dirty="0" err="1"/>
              <a:t>evaluado</a:t>
            </a:r>
            <a:r>
              <a:rPr lang="en-US" sz="2000" dirty="0"/>
              <a:t> en la media:</a:t>
            </a:r>
          </a:p>
          <a:p>
            <a:pPr marL="868680" lvl="1" indent="-283464">
              <a:lnSpc>
                <a:spcPct val="90000"/>
              </a:lnSpc>
              <a:buFont typeface="Wingdings 2"/>
              <a:buChar char=""/>
              <a:defRPr/>
            </a:pPr>
            <a:r>
              <a:rPr lang="en-US" sz="2000" dirty="0"/>
              <a:t>Nicaragua:  </a:t>
            </a:r>
            <a:r>
              <a:rPr lang="en-US" sz="2000" dirty="0" err="1"/>
              <a:t>hogares</a:t>
            </a:r>
            <a:r>
              <a:rPr lang="en-US" sz="2000" dirty="0"/>
              <a:t> con </a:t>
            </a:r>
            <a:r>
              <a:rPr lang="en-US" sz="2000" dirty="0" err="1"/>
              <a:t>tierra</a:t>
            </a:r>
            <a:r>
              <a:rPr lang="en-US" sz="2000" dirty="0"/>
              <a:t> </a:t>
            </a:r>
            <a:r>
              <a:rPr lang="en-US" sz="2000" dirty="0" err="1"/>
              <a:t>femenina</a:t>
            </a:r>
            <a:r>
              <a:rPr lang="en-US" sz="2000" dirty="0"/>
              <a:t> </a:t>
            </a:r>
            <a:r>
              <a:rPr lang="en-US" sz="2000" dirty="0" err="1"/>
              <a:t>gastan</a:t>
            </a:r>
            <a:r>
              <a:rPr lang="en-US" sz="2000" dirty="0"/>
              <a:t> 5% </a:t>
            </a:r>
            <a:r>
              <a:rPr lang="en-US" sz="2000" dirty="0" err="1"/>
              <a:t>más</a:t>
            </a:r>
            <a:r>
              <a:rPr lang="en-US" sz="2000" dirty="0"/>
              <a:t> en comida en </a:t>
            </a:r>
            <a:r>
              <a:rPr lang="en-US" sz="2000" dirty="0" err="1"/>
              <a:t>comparación</a:t>
            </a:r>
            <a:r>
              <a:rPr lang="en-US" sz="2000" dirty="0"/>
              <a:t> con </a:t>
            </a:r>
            <a:r>
              <a:rPr lang="en-US" sz="2000" dirty="0" err="1"/>
              <a:t>hogares</a:t>
            </a:r>
            <a:r>
              <a:rPr lang="en-US" sz="2000" dirty="0"/>
              <a:t> </a:t>
            </a:r>
            <a:r>
              <a:rPr lang="en-US" sz="2000" dirty="0" err="1"/>
              <a:t>donde</a:t>
            </a:r>
            <a:r>
              <a:rPr lang="en-US" sz="2000" dirty="0"/>
              <a:t> las mujeres no son </a:t>
            </a:r>
            <a:r>
              <a:rPr lang="en-US" sz="2000" dirty="0" err="1"/>
              <a:t>propietarias</a:t>
            </a:r>
            <a:endParaRPr lang="en-US" sz="2000" dirty="0"/>
          </a:p>
          <a:p>
            <a:pPr marL="868680" lvl="1" indent="-283464">
              <a:lnSpc>
                <a:spcPct val="90000"/>
              </a:lnSpc>
              <a:buFont typeface="Wingdings 2"/>
              <a:buChar char=""/>
              <a:defRPr/>
            </a:pPr>
            <a:r>
              <a:rPr lang="en-US" sz="2000" dirty="0"/>
              <a:t>Honduras:  </a:t>
            </a:r>
            <a:r>
              <a:rPr lang="en-US" sz="2000" dirty="0" err="1"/>
              <a:t>resulta</a:t>
            </a:r>
            <a:r>
              <a:rPr lang="en-US" sz="2000" dirty="0"/>
              <a:t> en </a:t>
            </a:r>
            <a:r>
              <a:rPr lang="en-US" sz="2000" dirty="0" err="1"/>
              <a:t>gastos</a:t>
            </a:r>
            <a:r>
              <a:rPr lang="en-US" sz="2000" dirty="0"/>
              <a:t> 2.5% </a:t>
            </a:r>
            <a:r>
              <a:rPr lang="en-US" sz="2000" dirty="0" err="1"/>
              <a:t>más</a:t>
            </a:r>
            <a:r>
              <a:rPr lang="en-US" sz="2000" dirty="0"/>
              <a:t> altos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6241A7-E7F0-43F4-9F6C-908753F291B4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7768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89275" y="884238"/>
            <a:ext cx="3184525" cy="23891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Tambien</a:t>
            </a:r>
            <a:r>
              <a:rPr lang="en-US" dirty="0"/>
              <a:t> </a:t>
            </a:r>
            <a:r>
              <a:rPr lang="en-US" dirty="0" err="1"/>
              <a:t>aumento</a:t>
            </a:r>
            <a:r>
              <a:rPr lang="en-US" dirty="0"/>
              <a:t> por 1-2 </a:t>
            </a:r>
            <a:r>
              <a:rPr lang="en-US" dirty="0" err="1"/>
              <a:t>puntos</a:t>
            </a:r>
            <a:r>
              <a:rPr lang="en-US" dirty="0"/>
              <a:t> en Uruguay y Guatemala , </a:t>
            </a:r>
            <a:r>
              <a:rPr lang="en-US" dirty="0" err="1"/>
              <a:t>disminuyo</a:t>
            </a:r>
            <a:r>
              <a:rPr lang="en-US" dirty="0"/>
              <a:t> en Rep Dom</a:t>
            </a:r>
          </a:p>
          <a:p>
            <a:r>
              <a:rPr lang="en-US" dirty="0"/>
              <a:t>Brasil, </a:t>
            </a:r>
            <a:r>
              <a:rPr lang="en-US" dirty="0" err="1"/>
              <a:t>considerando</a:t>
            </a:r>
            <a:r>
              <a:rPr lang="en-US" baseline="0" dirty="0"/>
              <a:t> </a:t>
            </a:r>
            <a:r>
              <a:rPr lang="en-US" baseline="0" dirty="0" err="1"/>
              <a:t>donde</a:t>
            </a:r>
            <a:r>
              <a:rPr lang="en-US" baseline="0" dirty="0"/>
              <a:t> </a:t>
            </a:r>
            <a:r>
              <a:rPr lang="en-US" baseline="0" dirty="0" err="1"/>
              <a:t>solamente</a:t>
            </a:r>
            <a:r>
              <a:rPr lang="en-US" baseline="0" dirty="0"/>
              <a:t> 1 Mujer sola </a:t>
            </a:r>
            <a:r>
              <a:rPr lang="en-US" baseline="0" dirty="0" err="1"/>
              <a:t>reportada</a:t>
            </a:r>
            <a:r>
              <a:rPr lang="en-US" baseline="0" dirty="0"/>
              <a:t>, increment de 12.7% en 2006 a 18.7% en 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680914-7502-4E71-98A1-B824EDEC80E9}" type="slidenum">
              <a:rPr lang="es-EC" smtClean="0"/>
              <a:t>5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9301700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89275" y="884238"/>
            <a:ext cx="3184525" cy="23891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41539" indent="-241539">
              <a:buAutoNum type="arabicPeriod"/>
            </a:pPr>
            <a:r>
              <a:rPr lang="en-US" dirty="0"/>
              <a:t>La persona </a:t>
            </a:r>
            <a:r>
              <a:rPr lang="en-US" dirty="0" err="1"/>
              <a:t>responsable</a:t>
            </a:r>
            <a:r>
              <a:rPr lang="en-US" baseline="0" dirty="0"/>
              <a:t> </a:t>
            </a:r>
            <a:r>
              <a:rPr lang="en-US" baseline="0" dirty="0" err="1"/>
              <a:t>varia</a:t>
            </a:r>
            <a:r>
              <a:rPr lang="en-US" baseline="0" dirty="0"/>
              <a:t> </a:t>
            </a:r>
            <a:r>
              <a:rPr lang="en-US" baseline="0" dirty="0" err="1"/>
              <a:t>segun</a:t>
            </a:r>
            <a:r>
              <a:rPr lang="en-US" baseline="0" dirty="0"/>
              <a:t> la </a:t>
            </a:r>
            <a:r>
              <a:rPr lang="en-US" baseline="0" dirty="0" err="1"/>
              <a:t>tarea</a:t>
            </a:r>
            <a:endParaRPr lang="en-US" baseline="0" dirty="0"/>
          </a:p>
          <a:p>
            <a:pPr marL="241539" indent="-241539">
              <a:buAutoNum type="arabicPeriod"/>
            </a:pPr>
            <a:r>
              <a:rPr lang="en-US" baseline="0" dirty="0" err="1"/>
              <a:t>Algunas</a:t>
            </a:r>
            <a:r>
              <a:rPr lang="en-US" baseline="0" dirty="0"/>
              <a:t> </a:t>
            </a:r>
            <a:r>
              <a:rPr lang="en-US" baseline="0" dirty="0" err="1"/>
              <a:t>tareas</a:t>
            </a:r>
            <a:r>
              <a:rPr lang="en-US" baseline="0" dirty="0"/>
              <a:t>, </a:t>
            </a:r>
            <a:r>
              <a:rPr lang="en-US" baseline="0" dirty="0" err="1"/>
              <a:t>predominantemente</a:t>
            </a:r>
            <a:r>
              <a:rPr lang="en-US" baseline="0" dirty="0"/>
              <a:t> de hombres (</a:t>
            </a:r>
            <a:r>
              <a:rPr lang="en-US" baseline="0" dirty="0" err="1"/>
              <a:t>obtener</a:t>
            </a:r>
            <a:r>
              <a:rPr lang="en-US" baseline="0" dirty="0"/>
              <a:t> </a:t>
            </a:r>
            <a:r>
              <a:rPr lang="en-US" baseline="0" dirty="0" err="1"/>
              <a:t>mano</a:t>
            </a:r>
            <a:r>
              <a:rPr lang="en-US" baseline="0" dirty="0"/>
              <a:t> de </a:t>
            </a:r>
            <a:r>
              <a:rPr lang="en-US" baseline="0" dirty="0" err="1"/>
              <a:t>obra</a:t>
            </a:r>
            <a:r>
              <a:rPr lang="en-US" baseline="0" dirty="0"/>
              <a:t> no-familiar); </a:t>
            </a:r>
            <a:r>
              <a:rPr lang="en-US" baseline="0" dirty="0" err="1"/>
              <a:t>otras</a:t>
            </a:r>
            <a:r>
              <a:rPr lang="en-US" baseline="0" dirty="0"/>
              <a:t> de Mujeres (</a:t>
            </a:r>
            <a:r>
              <a:rPr lang="en-US" baseline="0" dirty="0" err="1"/>
              <a:t>semilla</a:t>
            </a:r>
            <a:r>
              <a:rPr lang="en-US" baseline="0" dirty="0"/>
              <a:t>, </a:t>
            </a:r>
            <a:r>
              <a:rPr lang="en-US" baseline="0" dirty="0" err="1"/>
              <a:t>como</a:t>
            </a:r>
            <a:r>
              <a:rPr lang="en-US" baseline="0" dirty="0"/>
              <a:t> </a:t>
            </a:r>
            <a:r>
              <a:rPr lang="en-US" baseline="0" dirty="0" err="1"/>
              <a:t>utilizar</a:t>
            </a:r>
            <a:r>
              <a:rPr lang="en-US" baseline="0" dirty="0"/>
              <a:t> la </a:t>
            </a:r>
            <a:r>
              <a:rPr lang="en-US" baseline="0" dirty="0" err="1"/>
              <a:t>cosecha</a:t>
            </a:r>
            <a:endParaRPr lang="en-US" baseline="0" dirty="0"/>
          </a:p>
          <a:p>
            <a:pPr marL="241539" indent="-241539">
              <a:buAutoNum type="arabicPeriod"/>
            </a:pPr>
            <a:r>
              <a:rPr lang="en-US" baseline="0" dirty="0"/>
              <a:t>En </a:t>
            </a:r>
            <a:r>
              <a:rPr lang="en-US" baseline="0" dirty="0" err="1"/>
              <a:t>una</a:t>
            </a:r>
            <a:r>
              <a:rPr lang="en-US" baseline="0" dirty="0"/>
              <a:t> </a:t>
            </a:r>
            <a:r>
              <a:rPr lang="en-US" baseline="0" dirty="0" err="1"/>
              <a:t>buena</a:t>
            </a:r>
            <a:r>
              <a:rPr lang="en-US" baseline="0" dirty="0"/>
              <a:t> parte de los </a:t>
            </a:r>
            <a:r>
              <a:rPr lang="en-US" baseline="0" dirty="0" err="1"/>
              <a:t>hogares</a:t>
            </a:r>
            <a:r>
              <a:rPr lang="en-US" baseline="0" dirty="0"/>
              <a:t>, se </a:t>
            </a:r>
            <a:r>
              <a:rPr lang="en-US" baseline="0" dirty="0" err="1"/>
              <a:t>comparte</a:t>
            </a:r>
            <a:r>
              <a:rPr lang="en-US" baseline="0" dirty="0"/>
              <a:t> la </a:t>
            </a:r>
            <a:r>
              <a:rPr lang="en-US" baseline="0" dirty="0" err="1"/>
              <a:t>responsabilidad</a:t>
            </a:r>
            <a:endParaRPr lang="en-US" baseline="0" dirty="0"/>
          </a:p>
          <a:p>
            <a:pPr marL="241539" indent="-241539">
              <a:buAutoNum type="arabicPeriod"/>
            </a:pPr>
            <a:r>
              <a:rPr lang="en-US" baseline="0" dirty="0"/>
              <a:t>Pero </a:t>
            </a:r>
            <a:r>
              <a:rPr lang="en-US" baseline="0" dirty="0" err="1"/>
              <a:t>si</a:t>
            </a:r>
            <a:r>
              <a:rPr lang="en-US" baseline="0" dirty="0"/>
              <a:t> </a:t>
            </a:r>
            <a:r>
              <a:rPr lang="en-US" baseline="0" dirty="0" err="1"/>
              <a:t>uno</a:t>
            </a:r>
            <a:r>
              <a:rPr lang="en-US" baseline="0" dirty="0"/>
              <a:t> </a:t>
            </a:r>
            <a:r>
              <a:rPr lang="en-US" baseline="0" dirty="0" err="1"/>
              <a:t>pregunta</a:t>
            </a:r>
            <a:r>
              <a:rPr lang="en-US" baseline="0" dirty="0"/>
              <a:t>, </a:t>
            </a:r>
            <a:r>
              <a:rPr lang="en-US" baseline="0" dirty="0" err="1"/>
              <a:t>quien</a:t>
            </a:r>
            <a:r>
              <a:rPr lang="en-US" baseline="0" dirty="0"/>
              <a:t> </a:t>
            </a:r>
            <a:r>
              <a:rPr lang="en-US" baseline="0" dirty="0" err="1"/>
              <a:t>es</a:t>
            </a:r>
            <a:r>
              <a:rPr lang="en-US" baseline="0" dirty="0"/>
              <a:t> el </a:t>
            </a:r>
            <a:r>
              <a:rPr lang="en-US" baseline="0" dirty="0" err="1"/>
              <a:t>agricultor</a:t>
            </a:r>
            <a:r>
              <a:rPr lang="en-US" baseline="0" dirty="0"/>
              <a:t> principal, </a:t>
            </a:r>
            <a:r>
              <a:rPr lang="en-US" baseline="0" dirty="0" err="1"/>
              <a:t>casi</a:t>
            </a:r>
            <a:r>
              <a:rPr lang="en-US" baseline="0" dirty="0"/>
              <a:t> </a:t>
            </a:r>
            <a:r>
              <a:rPr lang="en-US" baseline="0" dirty="0" err="1"/>
              <a:t>todos</a:t>
            </a:r>
            <a:r>
              <a:rPr lang="en-US" baseline="0" dirty="0"/>
              <a:t> </a:t>
            </a:r>
            <a:r>
              <a:rPr lang="en-US" baseline="0" dirty="0" err="1"/>
              <a:t>dicen</a:t>
            </a:r>
            <a:r>
              <a:rPr lang="en-US" baseline="0" dirty="0"/>
              <a:t> “el hombre” = el jefe del </a:t>
            </a:r>
            <a:r>
              <a:rPr lang="en-US" baseline="0" dirty="0" err="1"/>
              <a:t>hogar</a:t>
            </a:r>
            <a:r>
              <a:rPr lang="en-US" baseline="0" dirty="0"/>
              <a:t>; solo </a:t>
            </a:r>
            <a:r>
              <a:rPr lang="en-US" baseline="0" dirty="0" err="1"/>
              <a:t>si</a:t>
            </a:r>
            <a:r>
              <a:rPr lang="en-US" baseline="0" dirty="0"/>
              <a:t> </a:t>
            </a:r>
            <a:r>
              <a:rPr lang="en-US" baseline="0" dirty="0" err="1"/>
              <a:t>es</a:t>
            </a:r>
            <a:r>
              <a:rPr lang="en-US" baseline="0" dirty="0"/>
              <a:t> </a:t>
            </a:r>
            <a:r>
              <a:rPr lang="en-US" baseline="0" dirty="0" err="1"/>
              <a:t>una</a:t>
            </a:r>
            <a:r>
              <a:rPr lang="en-US" baseline="0" dirty="0"/>
              <a:t> Mujer </a:t>
            </a:r>
            <a:r>
              <a:rPr lang="en-US" baseline="0" dirty="0" err="1"/>
              <a:t>jefa</a:t>
            </a:r>
            <a:r>
              <a:rPr lang="en-US" baseline="0" dirty="0"/>
              <a:t>, sin </a:t>
            </a:r>
            <a:r>
              <a:rPr lang="en-US" baseline="0" dirty="0" err="1"/>
              <a:t>pareja</a:t>
            </a:r>
            <a:r>
              <a:rPr lang="en-US" baseline="0" dirty="0"/>
              <a:t>, se </a:t>
            </a:r>
            <a:r>
              <a:rPr lang="en-US" baseline="0" dirty="0" err="1"/>
              <a:t>reconoce</a:t>
            </a:r>
            <a:r>
              <a:rPr lang="en-US" baseline="0" dirty="0"/>
              <a:t> la </a:t>
            </a:r>
            <a:r>
              <a:rPr lang="en-US" baseline="0" dirty="0" err="1"/>
              <a:t>mujer</a:t>
            </a:r>
            <a:r>
              <a:rPr lang="en-US" baseline="0" dirty="0"/>
              <a:t> </a:t>
            </a:r>
            <a:endParaRPr lang="es-C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6241A7-E7F0-43F4-9F6C-908753F291B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3536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89275" y="884238"/>
            <a:ext cx="3184525" cy="23891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Excluye</a:t>
            </a:r>
            <a:r>
              <a:rPr lang="en-US" dirty="0"/>
              <a:t> a UPAs y personas </a:t>
            </a:r>
            <a:r>
              <a:rPr lang="en-US" dirty="0" err="1"/>
              <a:t>donde</a:t>
            </a:r>
            <a:r>
              <a:rPr lang="en-US" dirty="0"/>
              <a:t> no se </a:t>
            </a:r>
            <a:r>
              <a:rPr lang="en-US" dirty="0" err="1"/>
              <a:t>reporto</a:t>
            </a:r>
            <a:r>
              <a:rPr lang="en-US" dirty="0"/>
              <a:t> el sexo  (el 15.8% de UPAs)</a:t>
            </a:r>
            <a:endParaRPr lang="es-C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680914-7502-4E71-98A1-B824EDEC80E9}" type="slidenum">
              <a:rPr lang="es-EC" smtClean="0"/>
              <a:t>11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1231452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89275" y="884238"/>
            <a:ext cx="3184525" cy="23891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Incidencia</a:t>
            </a:r>
            <a:r>
              <a:rPr lang="en-US" dirty="0"/>
              <a:t> de Mujeres </a:t>
            </a:r>
            <a:r>
              <a:rPr lang="en-US" dirty="0" err="1"/>
              <a:t>productoras</a:t>
            </a:r>
            <a:r>
              <a:rPr lang="en-US" dirty="0"/>
              <a:t> </a:t>
            </a:r>
            <a:r>
              <a:rPr lang="en-US" dirty="0" err="1"/>
              <a:t>siempre</a:t>
            </a:r>
            <a:r>
              <a:rPr lang="en-US" dirty="0"/>
              <a:t> </a:t>
            </a:r>
            <a:r>
              <a:rPr lang="en-US" dirty="0" err="1"/>
              <a:t>menor</a:t>
            </a:r>
            <a:endParaRPr lang="en-US" dirty="0"/>
          </a:p>
          <a:p>
            <a:r>
              <a:rPr lang="en-US" dirty="0" err="1"/>
              <a:t>Interesante</a:t>
            </a:r>
            <a:r>
              <a:rPr lang="en-US" dirty="0"/>
              <a:t> que</a:t>
            </a:r>
            <a:r>
              <a:rPr lang="en-US" baseline="0" dirty="0"/>
              <a:t> UPAs con M y H mayor </a:t>
            </a:r>
            <a:r>
              <a:rPr lang="en-US" baseline="0" dirty="0" err="1"/>
              <a:t>incidencia</a:t>
            </a:r>
            <a:r>
              <a:rPr lang="en-US" baseline="0" dirty="0"/>
              <a:t> </a:t>
            </a:r>
            <a:r>
              <a:rPr lang="en-US" baseline="0" dirty="0" err="1"/>
              <a:t>en</a:t>
            </a:r>
            <a:r>
              <a:rPr lang="en-US" baseline="0" dirty="0"/>
              <a:t> </a:t>
            </a:r>
            <a:r>
              <a:rPr lang="en-US" baseline="0" dirty="0" err="1"/>
              <a:t>haber</a:t>
            </a:r>
            <a:r>
              <a:rPr lang="en-US" baseline="0" dirty="0"/>
              <a:t> </a:t>
            </a:r>
            <a:r>
              <a:rPr lang="en-US" baseline="0" dirty="0" err="1"/>
              <a:t>recibido</a:t>
            </a:r>
            <a:r>
              <a:rPr lang="en-US" baseline="0" dirty="0"/>
              <a:t> assist. tec. y </a:t>
            </a:r>
            <a:r>
              <a:rPr lang="en-US" baseline="0" dirty="0" err="1"/>
              <a:t>solicitacion</a:t>
            </a:r>
            <a:r>
              <a:rPr lang="en-US" baseline="0" dirty="0"/>
              <a:t> de </a:t>
            </a:r>
            <a:r>
              <a:rPr lang="en-US" baseline="0" dirty="0" err="1"/>
              <a:t>credito</a:t>
            </a:r>
            <a:endParaRPr lang="en-US" baseline="0" dirty="0"/>
          </a:p>
          <a:p>
            <a:r>
              <a:rPr lang="en-US" baseline="0" dirty="0"/>
              <a:t>En general, </a:t>
            </a:r>
            <a:r>
              <a:rPr lang="en-US" baseline="0" dirty="0" err="1"/>
              <a:t>muy</a:t>
            </a:r>
            <a:r>
              <a:rPr lang="en-US" baseline="0" dirty="0"/>
              <a:t> </a:t>
            </a:r>
            <a:r>
              <a:rPr lang="en-US" baseline="0" dirty="0" err="1"/>
              <a:t>bajo</a:t>
            </a:r>
            <a:r>
              <a:rPr lang="en-US" baseline="0" dirty="0"/>
              <a:t>;   assist. </a:t>
            </a:r>
            <a:r>
              <a:rPr lang="en-US" baseline="0" dirty="0" err="1"/>
              <a:t>tec</a:t>
            </a:r>
            <a:r>
              <a:rPr lang="en-US" baseline="0" dirty="0"/>
              <a:t> y </a:t>
            </a:r>
            <a:r>
              <a:rPr lang="en-US" baseline="0" dirty="0" err="1"/>
              <a:t>credito</a:t>
            </a:r>
            <a:r>
              <a:rPr lang="en-US" baseline="0" dirty="0"/>
              <a:t> </a:t>
            </a:r>
            <a:r>
              <a:rPr lang="en-US" baseline="0" dirty="0" err="1"/>
              <a:t>relacionados</a:t>
            </a:r>
            <a:endParaRPr lang="es-C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6241A7-E7F0-43F4-9F6C-908753F291B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7812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089275" y="884238"/>
            <a:ext cx="3184525" cy="2389187"/>
          </a:xfrm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dirty="0" err="1">
                <a:latin typeface="Times New Roman" pitchFamily="18" charset="0"/>
              </a:rPr>
              <a:t>Aqui</a:t>
            </a:r>
            <a:r>
              <a:rPr lang="en-US" dirty="0">
                <a:latin typeface="Times New Roman" pitchFamily="18" charset="0"/>
              </a:rPr>
              <a:t> n = </a:t>
            </a:r>
            <a:r>
              <a:rPr lang="en-US" dirty="0" err="1">
                <a:latin typeface="Times New Roman" pitchFamily="18" charset="0"/>
              </a:rPr>
              <a:t>propietarios</a:t>
            </a:r>
            <a:r>
              <a:rPr lang="en-US" dirty="0">
                <a:latin typeface="Times New Roman" pitchFamily="18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dirty="0" err="1">
                <a:latin typeface="Times New Roman" pitchFamily="18" charset="0"/>
              </a:rPr>
              <a:t>Datos</a:t>
            </a:r>
            <a:r>
              <a:rPr lang="en-US" dirty="0">
                <a:latin typeface="Times New Roman" pitchFamily="18" charset="0"/>
              </a:rPr>
              <a:t> para </a:t>
            </a:r>
            <a:r>
              <a:rPr lang="en-US" dirty="0" err="1">
                <a:latin typeface="Times New Roman" pitchFamily="18" charset="0"/>
              </a:rPr>
              <a:t>solamente</a:t>
            </a:r>
            <a:r>
              <a:rPr lang="en-US" dirty="0">
                <a:latin typeface="Times New Roman" pitchFamily="18" charset="0"/>
              </a:rPr>
              <a:t> 5 </a:t>
            </a:r>
            <a:r>
              <a:rPr lang="en-US" dirty="0" err="1">
                <a:latin typeface="Times New Roman" pitchFamily="18" charset="0"/>
              </a:rPr>
              <a:t>paises</a:t>
            </a:r>
            <a:r>
              <a:rPr lang="en-US" dirty="0">
                <a:latin typeface="Times New Roman" pitchFamily="18" charset="0"/>
              </a:rPr>
              <a:t>: de un 13% en Honduras a 32% en Mexico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dirty="0" err="1">
                <a:latin typeface="Times New Roman" pitchFamily="18" charset="0"/>
              </a:rPr>
              <a:t>Nuevos</a:t>
            </a:r>
            <a:r>
              <a:rPr lang="en-US" dirty="0">
                <a:latin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</a:rPr>
              <a:t>datos</a:t>
            </a:r>
            <a:r>
              <a:rPr lang="en-US" dirty="0">
                <a:latin typeface="Times New Roman" pitchFamily="18" charset="0"/>
              </a:rPr>
              <a:t>, 2017 para El Salvador:  solo para </a:t>
            </a:r>
            <a:r>
              <a:rPr lang="en-US" dirty="0" err="1">
                <a:latin typeface="Times New Roman" pitchFamily="18" charset="0"/>
              </a:rPr>
              <a:t>documentos</a:t>
            </a:r>
            <a:r>
              <a:rPr lang="en-US" dirty="0">
                <a:latin typeface="Times New Roman" pitchFamily="18" charset="0"/>
              </a:rPr>
              <a:t>, 1 persona por </a:t>
            </a:r>
            <a:r>
              <a:rPr lang="en-US" dirty="0" err="1">
                <a:latin typeface="Times New Roman" pitchFamily="18" charset="0"/>
              </a:rPr>
              <a:t>hogar</a:t>
            </a:r>
            <a:r>
              <a:rPr lang="en-US">
                <a:latin typeface="Times New Roman" pitchFamily="18" charset="0"/>
              </a:rPr>
              <a:t> – mujeres 12,8% 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92531" algn="l"/>
                <a:tab pos="1985062" algn="l"/>
                <a:tab pos="2977593" algn="l"/>
                <a:tab pos="3970124" algn="l"/>
                <a:tab pos="4962656" algn="l"/>
                <a:tab pos="5955187" algn="l"/>
                <a:tab pos="6947718" algn="l"/>
                <a:tab pos="7940249" algn="l"/>
                <a:tab pos="8932780" algn="l"/>
                <a:tab pos="9925311" algn="l"/>
                <a:tab pos="10917841" algn="l"/>
              </a:tabLst>
              <a:defRPr>
                <a:solidFill>
                  <a:schemeClr val="bg1"/>
                </a:solidFill>
                <a:latin typeface="Calibri" pitchFamily="34" charset="0"/>
                <a:ea typeface="MS Gothic" pitchFamily="49" charset="-128"/>
              </a:defRPr>
            </a:lvl1pPr>
            <a:lvl2pPr eaLnBrk="0" hangingPunct="0">
              <a:tabLst>
                <a:tab pos="0" algn="l"/>
                <a:tab pos="992531" algn="l"/>
                <a:tab pos="1985062" algn="l"/>
                <a:tab pos="2977593" algn="l"/>
                <a:tab pos="3970124" algn="l"/>
                <a:tab pos="4962656" algn="l"/>
                <a:tab pos="5955187" algn="l"/>
                <a:tab pos="6947718" algn="l"/>
                <a:tab pos="7940249" algn="l"/>
                <a:tab pos="8932780" algn="l"/>
                <a:tab pos="9925311" algn="l"/>
                <a:tab pos="10917841" algn="l"/>
              </a:tabLst>
              <a:defRPr>
                <a:solidFill>
                  <a:schemeClr val="bg1"/>
                </a:solidFill>
                <a:latin typeface="Calibri" pitchFamily="34" charset="0"/>
                <a:ea typeface="MS Gothic" pitchFamily="49" charset="-128"/>
              </a:defRPr>
            </a:lvl2pPr>
            <a:lvl3pPr eaLnBrk="0" hangingPunct="0">
              <a:tabLst>
                <a:tab pos="0" algn="l"/>
                <a:tab pos="992531" algn="l"/>
                <a:tab pos="1985062" algn="l"/>
                <a:tab pos="2977593" algn="l"/>
                <a:tab pos="3970124" algn="l"/>
                <a:tab pos="4962656" algn="l"/>
                <a:tab pos="5955187" algn="l"/>
                <a:tab pos="6947718" algn="l"/>
                <a:tab pos="7940249" algn="l"/>
                <a:tab pos="8932780" algn="l"/>
                <a:tab pos="9925311" algn="l"/>
                <a:tab pos="10917841" algn="l"/>
              </a:tabLst>
              <a:defRPr>
                <a:solidFill>
                  <a:schemeClr val="bg1"/>
                </a:solidFill>
                <a:latin typeface="Calibri" pitchFamily="34" charset="0"/>
                <a:ea typeface="MS Gothic" pitchFamily="49" charset="-128"/>
              </a:defRPr>
            </a:lvl3pPr>
            <a:lvl4pPr eaLnBrk="0" hangingPunct="0">
              <a:tabLst>
                <a:tab pos="0" algn="l"/>
                <a:tab pos="992531" algn="l"/>
                <a:tab pos="1985062" algn="l"/>
                <a:tab pos="2977593" algn="l"/>
                <a:tab pos="3970124" algn="l"/>
                <a:tab pos="4962656" algn="l"/>
                <a:tab pos="5955187" algn="l"/>
                <a:tab pos="6947718" algn="l"/>
                <a:tab pos="7940249" algn="l"/>
                <a:tab pos="8932780" algn="l"/>
                <a:tab pos="9925311" algn="l"/>
                <a:tab pos="10917841" algn="l"/>
              </a:tabLst>
              <a:defRPr>
                <a:solidFill>
                  <a:schemeClr val="bg1"/>
                </a:solidFill>
                <a:latin typeface="Calibri" pitchFamily="34" charset="0"/>
                <a:ea typeface="MS Gothic" pitchFamily="49" charset="-128"/>
              </a:defRPr>
            </a:lvl4pPr>
            <a:lvl5pPr eaLnBrk="0" hangingPunct="0">
              <a:tabLst>
                <a:tab pos="0" algn="l"/>
                <a:tab pos="992531" algn="l"/>
                <a:tab pos="1985062" algn="l"/>
                <a:tab pos="2977593" algn="l"/>
                <a:tab pos="3970124" algn="l"/>
                <a:tab pos="4962656" algn="l"/>
                <a:tab pos="5955187" algn="l"/>
                <a:tab pos="6947718" algn="l"/>
                <a:tab pos="7940249" algn="l"/>
                <a:tab pos="8932780" algn="l"/>
                <a:tab pos="9925311" algn="l"/>
                <a:tab pos="10917841" algn="l"/>
              </a:tabLst>
              <a:defRPr>
                <a:solidFill>
                  <a:schemeClr val="bg1"/>
                </a:solidFill>
                <a:latin typeface="Calibri" pitchFamily="34" charset="0"/>
                <a:ea typeface="MS Gothic" pitchFamily="49" charset="-128"/>
              </a:defRPr>
            </a:lvl5pPr>
            <a:lvl6pPr marL="2729461" indent="-248133" defTabSz="48765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92531" algn="l"/>
                <a:tab pos="1985062" algn="l"/>
                <a:tab pos="2977593" algn="l"/>
                <a:tab pos="3970124" algn="l"/>
                <a:tab pos="4962656" algn="l"/>
                <a:tab pos="5955187" algn="l"/>
                <a:tab pos="6947718" algn="l"/>
                <a:tab pos="7940249" algn="l"/>
                <a:tab pos="8932780" algn="l"/>
                <a:tab pos="9925311" algn="l"/>
                <a:tab pos="10917841" algn="l"/>
              </a:tabLst>
              <a:defRPr>
                <a:solidFill>
                  <a:schemeClr val="bg1"/>
                </a:solidFill>
                <a:latin typeface="Calibri" pitchFamily="34" charset="0"/>
                <a:ea typeface="MS Gothic" pitchFamily="49" charset="-128"/>
              </a:defRPr>
            </a:lvl6pPr>
            <a:lvl7pPr marL="3225726" indent="-248133" defTabSz="48765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92531" algn="l"/>
                <a:tab pos="1985062" algn="l"/>
                <a:tab pos="2977593" algn="l"/>
                <a:tab pos="3970124" algn="l"/>
                <a:tab pos="4962656" algn="l"/>
                <a:tab pos="5955187" algn="l"/>
                <a:tab pos="6947718" algn="l"/>
                <a:tab pos="7940249" algn="l"/>
                <a:tab pos="8932780" algn="l"/>
                <a:tab pos="9925311" algn="l"/>
                <a:tab pos="10917841" algn="l"/>
              </a:tabLst>
              <a:defRPr>
                <a:solidFill>
                  <a:schemeClr val="bg1"/>
                </a:solidFill>
                <a:latin typeface="Calibri" pitchFamily="34" charset="0"/>
                <a:ea typeface="MS Gothic" pitchFamily="49" charset="-128"/>
              </a:defRPr>
            </a:lvl7pPr>
            <a:lvl8pPr marL="3721992" indent="-248133" defTabSz="48765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92531" algn="l"/>
                <a:tab pos="1985062" algn="l"/>
                <a:tab pos="2977593" algn="l"/>
                <a:tab pos="3970124" algn="l"/>
                <a:tab pos="4962656" algn="l"/>
                <a:tab pos="5955187" algn="l"/>
                <a:tab pos="6947718" algn="l"/>
                <a:tab pos="7940249" algn="l"/>
                <a:tab pos="8932780" algn="l"/>
                <a:tab pos="9925311" algn="l"/>
                <a:tab pos="10917841" algn="l"/>
              </a:tabLst>
              <a:defRPr>
                <a:solidFill>
                  <a:schemeClr val="bg1"/>
                </a:solidFill>
                <a:latin typeface="Calibri" pitchFamily="34" charset="0"/>
                <a:ea typeface="MS Gothic" pitchFamily="49" charset="-128"/>
              </a:defRPr>
            </a:lvl8pPr>
            <a:lvl9pPr marL="4218257" indent="-248133" defTabSz="48765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92531" algn="l"/>
                <a:tab pos="1985062" algn="l"/>
                <a:tab pos="2977593" algn="l"/>
                <a:tab pos="3970124" algn="l"/>
                <a:tab pos="4962656" algn="l"/>
                <a:tab pos="5955187" algn="l"/>
                <a:tab pos="6947718" algn="l"/>
                <a:tab pos="7940249" algn="l"/>
                <a:tab pos="8932780" algn="l"/>
                <a:tab pos="9925311" algn="l"/>
                <a:tab pos="10917841" algn="l"/>
              </a:tabLst>
              <a:defRPr>
                <a:solidFill>
                  <a:schemeClr val="bg1"/>
                </a:solidFill>
                <a:latin typeface="Calibri" pitchFamily="34" charset="0"/>
                <a:ea typeface="MS Gothic" pitchFamily="49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12CF6490-9A48-4CAA-8C9D-3064BDEDA5C4}" type="slidenum">
              <a:rPr lang="en-US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pPr eaLnBrk="1" hangingPunct="1">
                <a:buFont typeface="Times New Roman" pitchFamily="18" charset="0"/>
                <a:buNone/>
              </a:pPr>
              <a:t>21</a:t>
            </a:fld>
            <a:endParaRPr lang="en-US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40210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89275" y="884238"/>
            <a:ext cx="3184525" cy="23891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 err="1"/>
              <a:t>Interes</a:t>
            </a:r>
            <a:r>
              <a:rPr lang="es-CO" dirty="0"/>
              <a:t> en entrevistar a la pareja junta:  minimizar “</a:t>
            </a:r>
            <a:r>
              <a:rPr lang="es-CO" dirty="0" err="1"/>
              <a:t>missing</a:t>
            </a:r>
            <a:r>
              <a:rPr lang="es-CO" dirty="0"/>
              <a:t>”, maximizando el conocimiento sobre los activos;  serian mas honesto en cuanto lo que poseían, y también el valor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6241A7-E7F0-43F4-9F6C-908753F291B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6631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89275" y="884238"/>
            <a:ext cx="3184525" cy="23891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Negocios</a:t>
            </a:r>
            <a:r>
              <a:rPr lang="en-US" dirty="0"/>
              <a:t> = </a:t>
            </a:r>
            <a:r>
              <a:rPr lang="en-US" dirty="0" err="1"/>
              <a:t>emplean</a:t>
            </a:r>
            <a:r>
              <a:rPr lang="en-US" dirty="0"/>
              <a:t> 5+ </a:t>
            </a:r>
            <a:r>
              <a:rPr lang="en-US" dirty="0" err="1"/>
              <a:t>trabajadores</a:t>
            </a:r>
            <a:r>
              <a:rPr lang="en-US" dirty="0"/>
              <a:t> </a:t>
            </a:r>
            <a:r>
              <a:rPr lang="en-US" dirty="0" err="1"/>
              <a:t>permanentes</a:t>
            </a:r>
            <a:r>
              <a:rPr lang="en-US" dirty="0"/>
              <a:t>; 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err="1"/>
              <a:t>distinguir</a:t>
            </a:r>
            <a:r>
              <a:rPr lang="en-US" dirty="0"/>
              <a:t> de la agricultural familiar/</a:t>
            </a:r>
            <a:r>
              <a:rPr lang="en-US" dirty="0" err="1"/>
              <a:t>campesina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6241A7-E7F0-43F4-9F6C-908753F291B4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2000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89275" y="884238"/>
            <a:ext cx="3184525" cy="23891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err="1"/>
              <a:t>Vamos</a:t>
            </a:r>
            <a:r>
              <a:rPr lang="en-US" baseline="0" dirty="0"/>
              <a:t> </a:t>
            </a:r>
            <a:r>
              <a:rPr lang="en-US" baseline="0" dirty="0" err="1"/>
              <a:t>enfocar</a:t>
            </a:r>
            <a:r>
              <a:rPr lang="en-US" baseline="0" dirty="0"/>
              <a:t> </a:t>
            </a:r>
            <a:r>
              <a:rPr lang="en-US" baseline="0" dirty="0" err="1"/>
              <a:t>ahora</a:t>
            </a:r>
            <a:r>
              <a:rPr lang="en-US" baseline="0" dirty="0"/>
              <a:t> </a:t>
            </a:r>
            <a:r>
              <a:rPr lang="en-US" baseline="0" dirty="0" err="1"/>
              <a:t>en</a:t>
            </a:r>
            <a:r>
              <a:rPr lang="en-US" baseline="0" dirty="0"/>
              <a:t> las </a:t>
            </a:r>
            <a:r>
              <a:rPr lang="en-US" baseline="0" dirty="0" err="1"/>
              <a:t>parcelas</a:t>
            </a:r>
            <a:r>
              <a:rPr lang="en-US" baseline="0" dirty="0"/>
              <a:t> que son </a:t>
            </a:r>
            <a:r>
              <a:rPr lang="en-US" baseline="0" dirty="0" err="1"/>
              <a:t>trabajadas</a:t>
            </a:r>
            <a:r>
              <a:rPr lang="en-US" baseline="0" dirty="0"/>
              <a:t> </a:t>
            </a:r>
            <a:r>
              <a:rPr lang="en-US" baseline="0" dirty="0" err="1"/>
              <a:t>por</a:t>
            </a:r>
            <a:r>
              <a:rPr lang="en-US" baseline="0" dirty="0"/>
              <a:t> </a:t>
            </a:r>
            <a:r>
              <a:rPr lang="en-US" baseline="0" dirty="0" err="1"/>
              <a:t>miembros</a:t>
            </a:r>
            <a:r>
              <a:rPr lang="en-US" baseline="0" dirty="0"/>
              <a:t> del </a:t>
            </a:r>
            <a:r>
              <a:rPr lang="en-US" baseline="0" dirty="0" err="1"/>
              <a:t>hogar</a:t>
            </a:r>
            <a:r>
              <a:rPr lang="en-US" baseline="0" dirty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14E01-2024-4DE5-8D4C-750325217F66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09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DD67-12BE-4CF2-80CE-B1E41232768B}" type="datetimeFigureOut">
              <a:rPr lang="es-EC" smtClean="0"/>
              <a:t>19/6/19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D02FB-CA6E-4229-AFB7-8858E354DC29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455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DD67-12BE-4CF2-80CE-B1E41232768B}" type="datetimeFigureOut">
              <a:rPr lang="es-EC" smtClean="0"/>
              <a:t>19/6/19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D02FB-CA6E-4229-AFB7-8858E354DC29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217282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DD67-12BE-4CF2-80CE-B1E41232768B}" type="datetimeFigureOut">
              <a:rPr lang="es-EC" smtClean="0"/>
              <a:t>19/6/19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D02FB-CA6E-4229-AFB7-8858E354DC29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9958280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en-US" smtClean="0"/>
              <a:pPr/>
              <a:t>6/19/19</a:t>
            </a:fld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1050" b="1" smtClean="0">
                <a:solidFill>
                  <a:srgbClr val="FFFFFF"/>
                </a:solidFill>
              </a:rPr>
              <a:pPr algn="ctr"/>
              <a:t>‹#›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sz="quarter" idx="13"/>
          </p:nvPr>
        </p:nvSpPr>
        <p:spPr>
          <a:xfrm>
            <a:off x="609600" y="1803400"/>
            <a:ext cx="8153400" cy="436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14959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DD67-12BE-4CF2-80CE-B1E41232768B}" type="datetimeFigureOut">
              <a:rPr lang="es-EC" smtClean="0"/>
              <a:t>19/6/19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D02FB-CA6E-4229-AFB7-8858E354DC29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640538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DD67-12BE-4CF2-80CE-B1E41232768B}" type="datetimeFigureOut">
              <a:rPr lang="es-EC" smtClean="0"/>
              <a:t>19/6/19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D02FB-CA6E-4229-AFB7-8858E354DC29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421314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DD67-12BE-4CF2-80CE-B1E41232768B}" type="datetimeFigureOut">
              <a:rPr lang="es-EC" smtClean="0"/>
              <a:t>19/6/19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D02FB-CA6E-4229-AFB7-8858E354DC29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538354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DD67-12BE-4CF2-80CE-B1E41232768B}" type="datetimeFigureOut">
              <a:rPr lang="es-EC" smtClean="0"/>
              <a:t>19/6/19</a:t>
            </a:fld>
            <a:endParaRPr lang="es-EC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D02FB-CA6E-4229-AFB7-8858E354DC29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733229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DD67-12BE-4CF2-80CE-B1E41232768B}" type="datetimeFigureOut">
              <a:rPr lang="es-EC" smtClean="0"/>
              <a:t>19/6/19</a:t>
            </a:fld>
            <a:endParaRPr lang="es-EC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D02FB-CA6E-4229-AFB7-8858E354DC29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838669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DD67-12BE-4CF2-80CE-B1E41232768B}" type="datetimeFigureOut">
              <a:rPr lang="es-EC" smtClean="0"/>
              <a:t>19/6/19</a:t>
            </a:fld>
            <a:endParaRPr lang="es-EC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D02FB-CA6E-4229-AFB7-8858E354DC29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904351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DD67-12BE-4CF2-80CE-B1E41232768B}" type="datetimeFigureOut">
              <a:rPr lang="es-EC" smtClean="0"/>
              <a:t>19/6/19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D02FB-CA6E-4229-AFB7-8858E354DC29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512514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2DD67-12BE-4CF2-80CE-B1E41232768B}" type="datetimeFigureOut">
              <a:rPr lang="es-EC" smtClean="0"/>
              <a:t>19/6/19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D02FB-CA6E-4229-AFB7-8858E354DC29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03295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2" descr="PPT-05.jpg">
            <a:extLst>
              <a:ext uri="{FF2B5EF4-FFF2-40B4-BE49-F238E27FC236}">
                <a16:creationId xmlns:a16="http://schemas.microsoft.com/office/drawing/2014/main" id="{03CAFD3F-D092-0E4E-B5B7-9570CB80F948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2DD67-12BE-4CF2-80CE-B1E41232768B}" type="datetimeFigureOut">
              <a:rPr lang="es-EC" smtClean="0"/>
              <a:t>19/6/19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D02FB-CA6E-4229-AFB7-8858E354DC29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027472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png"/><Relationship Id="rId4" Type="http://schemas.openxmlformats.org/officeDocument/2006/relationships/oleObject" Target="../embeddings/oleObject1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o.org/3/a-i4913e.pdf" TargetMode="External"/><Relationship Id="rId2" Type="http://schemas.openxmlformats.org/officeDocument/2006/relationships/hyperlink" Target="http://www.dane.gov.co/files/images/foros/foro-de-entrega-de-resultados-y-cierre-3-censo-nacional-agropecuaria/CNATomo2_Resultados.pd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6" descr="PPT-01.jpg">
            <a:extLst>
              <a:ext uri="{FF2B5EF4-FFF2-40B4-BE49-F238E27FC236}">
                <a16:creationId xmlns:a16="http://schemas.microsoft.com/office/drawing/2014/main" id="{CD759696-40E1-6B43-91E8-7A50D054BA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C" dirty="0"/>
              <a:t>Género y agricultura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C" dirty="0"/>
          </a:p>
          <a:p>
            <a:r>
              <a:rPr lang="es-EC" dirty="0"/>
              <a:t>Prof. Carmen Diana Deere</a:t>
            </a:r>
          </a:p>
          <a:p>
            <a:r>
              <a:rPr lang="es-EC"/>
              <a:t>Miércoles</a:t>
            </a:r>
            <a:r>
              <a:rPr lang="es-EC" dirty="0"/>
              <a:t>, 10 de julio, 8:30 - 9:45 </a:t>
            </a:r>
          </a:p>
        </p:txBody>
      </p:sp>
    </p:spTree>
    <p:extLst>
      <p:ext uri="{BB962C8B-B14F-4D97-AF65-F5344CB8AC3E}">
        <p14:creationId xmlns:p14="http://schemas.microsoft.com/office/powerpoint/2010/main" val="8958522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Colombia: </a:t>
            </a:r>
            <a:r>
              <a:rPr lang="en-US" dirty="0" err="1"/>
              <a:t>Censo</a:t>
            </a:r>
            <a:r>
              <a:rPr lang="en-US" dirty="0"/>
              <a:t> Nacional </a:t>
            </a:r>
            <a:r>
              <a:rPr lang="en-US" dirty="0" err="1"/>
              <a:t>Agropecuario</a:t>
            </a:r>
            <a:r>
              <a:rPr lang="en-US" dirty="0"/>
              <a:t> 2014 </a:t>
            </a:r>
            <a:br>
              <a:rPr lang="en-US" dirty="0"/>
            </a:br>
            <a:r>
              <a:rPr lang="en-US" sz="1500" dirty="0"/>
              <a:t>(personas </a:t>
            </a:r>
            <a:r>
              <a:rPr lang="en-US" sz="1500" dirty="0" err="1"/>
              <a:t>naturales</a:t>
            </a:r>
            <a:r>
              <a:rPr lang="en-US" sz="1500" dirty="0"/>
              <a:t>)</a:t>
            </a:r>
            <a:endParaRPr lang="es-CO" sz="15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</p:nvPr>
        </p:nvGraphicFramePr>
        <p:xfrm>
          <a:off x="1600200" y="3086100"/>
          <a:ext cx="6115052" cy="16687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8763">
                  <a:extLst>
                    <a:ext uri="{9D8B030D-6E8A-4147-A177-3AD203B41FA5}">
                      <a16:colId xmlns:a16="http://schemas.microsoft.com/office/drawing/2014/main" val="659766486"/>
                    </a:ext>
                  </a:extLst>
                </a:gridCol>
                <a:gridCol w="1528763">
                  <a:extLst>
                    <a:ext uri="{9D8B030D-6E8A-4147-A177-3AD203B41FA5}">
                      <a16:colId xmlns:a16="http://schemas.microsoft.com/office/drawing/2014/main" val="1967277974"/>
                    </a:ext>
                  </a:extLst>
                </a:gridCol>
                <a:gridCol w="1528763">
                  <a:extLst>
                    <a:ext uri="{9D8B030D-6E8A-4147-A177-3AD203B41FA5}">
                      <a16:colId xmlns:a16="http://schemas.microsoft.com/office/drawing/2014/main" val="2191554912"/>
                    </a:ext>
                  </a:extLst>
                </a:gridCol>
                <a:gridCol w="1528763">
                  <a:extLst>
                    <a:ext uri="{9D8B030D-6E8A-4147-A177-3AD203B41FA5}">
                      <a16:colId xmlns:a16="http://schemas.microsoft.com/office/drawing/2014/main" val="2963615105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endParaRPr lang="es-CO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Hombres</a:t>
                      </a:r>
                      <a:endParaRPr lang="es-CO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Mujeres</a:t>
                      </a:r>
                      <a:endParaRPr lang="es-CO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Hombres y Mujeres</a:t>
                      </a:r>
                      <a:endParaRPr lang="es-CO" sz="1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597596306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000" dirty="0"/>
                        <a:t>Nacional</a:t>
                      </a:r>
                      <a:endParaRPr lang="es-CO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61,5%</a:t>
                      </a:r>
                      <a:endParaRPr lang="es-CO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26,0%</a:t>
                      </a:r>
                      <a:endParaRPr lang="es-CO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12,5%</a:t>
                      </a:r>
                      <a:endParaRPr lang="es-CO" sz="1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12162279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000" dirty="0"/>
                        <a:t>En </a:t>
                      </a:r>
                      <a:r>
                        <a:rPr lang="en-US" sz="1000" dirty="0" err="1"/>
                        <a:t>grupos</a:t>
                      </a:r>
                      <a:r>
                        <a:rPr lang="en-US" sz="1000" dirty="0"/>
                        <a:t> </a:t>
                      </a:r>
                      <a:r>
                        <a:rPr lang="en-US" sz="1000" dirty="0" err="1"/>
                        <a:t>étnicos</a:t>
                      </a:r>
                      <a:r>
                        <a:rPr lang="en-US" sz="1000" dirty="0"/>
                        <a:t>:</a:t>
                      </a:r>
                      <a:endParaRPr lang="es-CO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CO" sz="10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CO" sz="10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CO" sz="100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430123017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000" dirty="0"/>
                        <a:t>Indígena</a:t>
                      </a:r>
                      <a:endParaRPr lang="es-CO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48,2%</a:t>
                      </a:r>
                      <a:endParaRPr lang="es-CO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28,2%</a:t>
                      </a:r>
                      <a:endParaRPr lang="es-CO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23,6%</a:t>
                      </a:r>
                      <a:endParaRPr lang="es-CO" sz="1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912039266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000" dirty="0" err="1"/>
                        <a:t>Negra</a:t>
                      </a:r>
                      <a:endParaRPr lang="es-CO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53,4%</a:t>
                      </a:r>
                      <a:endParaRPr lang="es-CO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27,6%</a:t>
                      </a:r>
                      <a:endParaRPr lang="es-CO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19,0%</a:t>
                      </a:r>
                      <a:endParaRPr lang="es-CO" sz="1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108991053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000" dirty="0"/>
                        <a:t>Ancestral </a:t>
                      </a:r>
                      <a:r>
                        <a:rPr lang="en-US" sz="1000" dirty="0" err="1"/>
                        <a:t>Raizal</a:t>
                      </a:r>
                      <a:endParaRPr lang="es-CO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53,4%</a:t>
                      </a:r>
                      <a:endParaRPr lang="es-CO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42,6%</a:t>
                      </a:r>
                      <a:endParaRPr lang="es-CO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baseline="0" dirty="0"/>
                        <a:t>  4,0%</a:t>
                      </a:r>
                      <a:endParaRPr lang="es-CO" sz="1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863764982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457452" y="2800350"/>
            <a:ext cx="613157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 err="1"/>
              <a:t>Distribución</a:t>
            </a:r>
            <a:r>
              <a:rPr lang="en-US" sz="1350" dirty="0"/>
              <a:t> de UPAs </a:t>
            </a:r>
            <a:r>
              <a:rPr lang="en-US" sz="1350" dirty="0" err="1"/>
              <a:t>según</a:t>
            </a:r>
            <a:r>
              <a:rPr lang="en-US" sz="1350" dirty="0"/>
              <a:t> </a:t>
            </a:r>
            <a:r>
              <a:rPr lang="en-US" sz="1350" dirty="0" err="1"/>
              <a:t>sexo</a:t>
            </a:r>
            <a:r>
              <a:rPr lang="en-US" sz="1350" dirty="0"/>
              <a:t> de las/</a:t>
            </a:r>
            <a:r>
              <a:rPr lang="en-US" sz="1350"/>
              <a:t>os </a:t>
            </a:r>
            <a:r>
              <a:rPr lang="en-US" sz="1350" dirty="0" err="1"/>
              <a:t>productoras</a:t>
            </a:r>
            <a:r>
              <a:rPr lang="en-US" sz="1350" dirty="0"/>
              <a:t>/</a:t>
            </a:r>
            <a:r>
              <a:rPr lang="en-US" sz="1350" dirty="0" err="1"/>
              <a:t>es</a:t>
            </a:r>
            <a:endParaRPr lang="es-CO" sz="1350" dirty="0"/>
          </a:p>
        </p:txBody>
      </p:sp>
      <p:sp>
        <p:nvSpPr>
          <p:cNvPr id="6" name="TextBox 5"/>
          <p:cNvSpPr txBox="1"/>
          <p:nvPr/>
        </p:nvSpPr>
        <p:spPr>
          <a:xfrm>
            <a:off x="5257802" y="5486400"/>
            <a:ext cx="16566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Fuente: DANE (2016)</a:t>
            </a:r>
            <a:endParaRPr lang="es-CO" sz="1350" dirty="0"/>
          </a:p>
        </p:txBody>
      </p:sp>
    </p:spTree>
    <p:extLst>
      <p:ext uri="{BB962C8B-B14F-4D97-AF65-F5344CB8AC3E}">
        <p14:creationId xmlns:p14="http://schemas.microsoft.com/office/powerpoint/2010/main" val="3260538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Indicadores</a:t>
            </a:r>
            <a:r>
              <a:rPr lang="en-US" dirty="0"/>
              <a:t> – CNA 2014</a:t>
            </a:r>
            <a:endParaRPr lang="es-CO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Con </a:t>
            </a:r>
            <a:r>
              <a:rPr lang="en-US" dirty="0" err="1"/>
              <a:t>esta</a:t>
            </a:r>
            <a:r>
              <a:rPr lang="en-US" dirty="0"/>
              <a:t> </a:t>
            </a:r>
            <a:r>
              <a:rPr lang="en-US" dirty="0" err="1"/>
              <a:t>información</a:t>
            </a:r>
            <a:r>
              <a:rPr lang="en-US" dirty="0"/>
              <a:t>, </a:t>
            </a:r>
            <a:r>
              <a:rPr lang="en-US" dirty="0" err="1"/>
              <a:t>sabemos</a:t>
            </a:r>
            <a:r>
              <a:rPr lang="en-US" dirty="0"/>
              <a:t> % de UPAs </a:t>
            </a:r>
            <a:r>
              <a:rPr lang="en-US" dirty="0" err="1"/>
              <a:t>donde</a:t>
            </a:r>
            <a:r>
              <a:rPr lang="en-US" dirty="0"/>
              <a:t> </a:t>
            </a:r>
            <a:r>
              <a:rPr lang="en-US" dirty="0" err="1"/>
              <a:t>mujeres</a:t>
            </a:r>
            <a:r>
              <a:rPr lang="en-US" dirty="0"/>
              <a:t> son </a:t>
            </a:r>
            <a:r>
              <a:rPr lang="en-US" dirty="0" err="1"/>
              <a:t>productoras</a:t>
            </a:r>
            <a:r>
              <a:rPr lang="en-US" dirty="0"/>
              <a:t>:</a:t>
            </a:r>
          </a:p>
          <a:p>
            <a:pPr lvl="1"/>
            <a:r>
              <a:rPr lang="en-US" dirty="0" err="1"/>
              <a:t>Nivel</a:t>
            </a:r>
            <a:r>
              <a:rPr lang="en-US" dirty="0"/>
              <a:t> </a:t>
            </a:r>
            <a:r>
              <a:rPr lang="en-US" dirty="0" err="1"/>
              <a:t>nacional</a:t>
            </a:r>
            <a:r>
              <a:rPr lang="en-US" dirty="0"/>
              <a:t> = 38,5%</a:t>
            </a:r>
          </a:p>
          <a:p>
            <a:pPr lvl="1"/>
            <a:r>
              <a:rPr lang="en-US" dirty="0" err="1"/>
              <a:t>Grupos</a:t>
            </a:r>
            <a:r>
              <a:rPr lang="en-US" dirty="0"/>
              <a:t> </a:t>
            </a:r>
            <a:r>
              <a:rPr lang="en-US" dirty="0" err="1"/>
              <a:t>étnicos</a:t>
            </a:r>
            <a:r>
              <a:rPr lang="en-US" dirty="0"/>
              <a:t> = 49,9%</a:t>
            </a:r>
          </a:p>
          <a:p>
            <a:pPr marL="226451" lvl="1" indent="0">
              <a:buNone/>
            </a:pPr>
            <a:r>
              <a:rPr lang="en-US" dirty="0"/>
              <a:t>(</a:t>
            </a:r>
            <a:r>
              <a:rPr lang="en-US" dirty="0" err="1"/>
              <a:t>sumando</a:t>
            </a:r>
            <a:r>
              <a:rPr lang="en-US" dirty="0"/>
              <a:t> % de UPAs con </a:t>
            </a:r>
            <a:r>
              <a:rPr lang="en-US" dirty="0" err="1"/>
              <a:t>mujeres</a:t>
            </a:r>
            <a:r>
              <a:rPr lang="en-US" dirty="0"/>
              <a:t> </a:t>
            </a:r>
            <a:r>
              <a:rPr lang="en-US" dirty="0" err="1"/>
              <a:t>solamente</a:t>
            </a:r>
            <a:r>
              <a:rPr lang="en-US" dirty="0"/>
              <a:t> + % de UPAS con hombres y </a:t>
            </a:r>
            <a:r>
              <a:rPr lang="en-US" dirty="0" err="1"/>
              <a:t>mujeres</a:t>
            </a:r>
            <a:r>
              <a:rPr lang="en-US" dirty="0"/>
              <a:t>)</a:t>
            </a:r>
          </a:p>
          <a:p>
            <a:r>
              <a:rPr lang="en-US" dirty="0"/>
              <a:t>Para </a:t>
            </a:r>
            <a:r>
              <a:rPr lang="en-US" dirty="0" err="1"/>
              <a:t>compatibilizar</a:t>
            </a:r>
            <a:r>
              <a:rPr lang="en-US" dirty="0"/>
              <a:t> con la base de </a:t>
            </a:r>
            <a:r>
              <a:rPr lang="en-US" dirty="0" err="1"/>
              <a:t>datos</a:t>
            </a:r>
            <a:r>
              <a:rPr lang="en-US" dirty="0"/>
              <a:t> de la FAO:</a:t>
            </a:r>
          </a:p>
          <a:p>
            <a:pPr lvl="1"/>
            <a:r>
              <a:rPr lang="en-US" dirty="0" err="1"/>
              <a:t>Necesitamos</a:t>
            </a:r>
            <a:r>
              <a:rPr lang="en-US" dirty="0"/>
              <a:t> n = </a:t>
            </a:r>
            <a:r>
              <a:rPr lang="en-US" dirty="0" err="1"/>
              <a:t>productoras</a:t>
            </a:r>
            <a:r>
              <a:rPr lang="en-US" dirty="0"/>
              <a:t>/</a:t>
            </a:r>
            <a:r>
              <a:rPr lang="en-US" dirty="0" err="1"/>
              <a:t>es</a:t>
            </a:r>
            <a:r>
              <a:rPr lang="en-US" dirty="0"/>
              <a:t> (</a:t>
            </a:r>
            <a:r>
              <a:rPr lang="en-US" dirty="0" err="1"/>
              <a:t>independientemente</a:t>
            </a:r>
            <a:r>
              <a:rPr lang="en-US" dirty="0"/>
              <a:t> de </a:t>
            </a:r>
            <a:r>
              <a:rPr lang="en-US" dirty="0" err="1"/>
              <a:t>si</a:t>
            </a:r>
            <a:r>
              <a:rPr lang="en-US" dirty="0"/>
              <a:t> son </a:t>
            </a:r>
            <a:r>
              <a:rPr lang="en-US" dirty="0" err="1"/>
              <a:t>productores</a:t>
            </a:r>
            <a:r>
              <a:rPr lang="en-US" dirty="0"/>
              <a:t> </a:t>
            </a:r>
            <a:r>
              <a:rPr lang="en-US" dirty="0" err="1"/>
              <a:t>individuales</a:t>
            </a:r>
            <a:r>
              <a:rPr lang="en-US" dirty="0"/>
              <a:t> o </a:t>
            </a:r>
            <a:r>
              <a:rPr lang="en-US" dirty="0" err="1"/>
              <a:t>conjuntos</a:t>
            </a:r>
            <a:r>
              <a:rPr lang="en-US" dirty="0"/>
              <a:t>)</a:t>
            </a:r>
          </a:p>
          <a:p>
            <a:pPr lvl="1"/>
            <a:r>
              <a:rPr lang="en-US" dirty="0" err="1"/>
              <a:t>Resultado</a:t>
            </a:r>
            <a:r>
              <a:rPr lang="en-US" dirty="0"/>
              <a:t>: mujeres 33,5% del total de </a:t>
            </a:r>
            <a:r>
              <a:rPr lang="en-US" dirty="0" err="1"/>
              <a:t>productores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1509684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b="1" dirty="0"/>
              <a:t>¿Son las mujeres que se declaran como las agricultoras principales siempre mujeres jefas sin pareja?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Ecuador (2000)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CO" dirty="0"/>
              <a:t>% mujeres casadas/unidas: 36%</a:t>
            </a:r>
          </a:p>
          <a:p>
            <a:r>
              <a:rPr lang="es-CO" dirty="0"/>
              <a:t>% hombres casados/unidos: 82%</a:t>
            </a:r>
          </a:p>
          <a:p>
            <a:pPr marL="0" indent="0">
              <a:buNone/>
            </a:pPr>
            <a:r>
              <a:rPr lang="es-CO" dirty="0"/>
              <a:t>Pregunta: ¿Su pareja participa en las decisiones agropecuarias?</a:t>
            </a:r>
          </a:p>
          <a:p>
            <a:pPr marL="0" indent="0">
              <a:buNone/>
            </a:pPr>
            <a:r>
              <a:rPr lang="es-CO" dirty="0"/>
              <a:t>De mujeres con pareja:  81%</a:t>
            </a:r>
          </a:p>
          <a:p>
            <a:pPr marL="0" indent="0">
              <a:buNone/>
            </a:pPr>
            <a:r>
              <a:rPr lang="es-CO" dirty="0"/>
              <a:t>De hombres con pareja: 80%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CO" dirty="0"/>
              <a:t>Perú (2012)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CO" dirty="0"/>
              <a:t>% mujeres casadas/unidas: 42%</a:t>
            </a:r>
          </a:p>
          <a:p>
            <a:r>
              <a:rPr lang="es-CO" dirty="0"/>
              <a:t>% hombres casados/unidos: 75%</a:t>
            </a:r>
          </a:p>
          <a:p>
            <a:pPr marL="0" indent="0">
              <a:buNone/>
            </a:pPr>
            <a:r>
              <a:rPr lang="es-CO" dirty="0"/>
              <a:t>Pregunta: ¿Su pareja participa en las actividades agropecuarias?</a:t>
            </a:r>
          </a:p>
          <a:p>
            <a:pPr marL="0" indent="0">
              <a:buNone/>
            </a:pPr>
            <a:r>
              <a:rPr lang="es-CO" dirty="0"/>
              <a:t>De mujeres con pareja:  93%</a:t>
            </a:r>
          </a:p>
          <a:p>
            <a:pPr marL="0" indent="0">
              <a:buNone/>
            </a:pPr>
            <a:r>
              <a:rPr lang="es-CO" dirty="0"/>
              <a:t>De hombres con pareja:  91%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48223" y="5060586"/>
            <a:ext cx="6021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08" indent="-214308">
              <a:buFont typeface="Wingdings" panose="05000000000000000000" pitchFamily="2" charset="2"/>
              <a:buChar char="v"/>
            </a:pPr>
            <a:r>
              <a:rPr lang="es-CO" dirty="0"/>
              <a:t>Sugiere una gran subestimación de agricultores conjuntos….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93892" y="5630419"/>
            <a:ext cx="138211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Fuente:  Deere (2018)</a:t>
            </a:r>
            <a:endParaRPr lang="es-CO" sz="1050" dirty="0"/>
          </a:p>
        </p:txBody>
      </p:sp>
    </p:spTree>
    <p:extLst>
      <p:ext uri="{BB962C8B-B14F-4D97-AF65-F5344CB8AC3E}">
        <p14:creationId xmlns:p14="http://schemas.microsoft.com/office/powerpoint/2010/main" val="10157605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Tenencia</a:t>
            </a:r>
            <a:r>
              <a:rPr lang="en-US" b="1" dirty="0"/>
              <a:t> de la </a:t>
            </a:r>
            <a:r>
              <a:rPr lang="en-US" b="1" dirty="0" err="1"/>
              <a:t>tierra</a:t>
            </a:r>
            <a:endParaRPr lang="es-CO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/>
              <a:t>Mayoría</a:t>
            </a:r>
            <a:r>
              <a:rPr lang="en-US" dirty="0"/>
              <a:t> de </a:t>
            </a:r>
            <a:r>
              <a:rPr lang="en-US" dirty="0" err="1"/>
              <a:t>censos</a:t>
            </a:r>
            <a:r>
              <a:rPr lang="en-US" dirty="0"/>
              <a:t> </a:t>
            </a:r>
            <a:r>
              <a:rPr lang="en-US" dirty="0" err="1"/>
              <a:t>agropecuarios</a:t>
            </a:r>
            <a:r>
              <a:rPr lang="en-US" dirty="0"/>
              <a:t> </a:t>
            </a:r>
            <a:r>
              <a:rPr lang="en-US" dirty="0" err="1"/>
              <a:t>solamente</a:t>
            </a:r>
            <a:r>
              <a:rPr lang="en-US" dirty="0"/>
              <a:t> </a:t>
            </a:r>
            <a:r>
              <a:rPr lang="en-US" dirty="0" err="1"/>
              <a:t>preguntan</a:t>
            </a:r>
            <a:r>
              <a:rPr lang="en-US" dirty="0"/>
              <a:t> a </a:t>
            </a:r>
            <a:r>
              <a:rPr lang="en-US" dirty="0" err="1"/>
              <a:t>nivel</a:t>
            </a:r>
            <a:r>
              <a:rPr lang="en-US" dirty="0"/>
              <a:t> de UPA, y de forma general</a:t>
            </a:r>
          </a:p>
          <a:p>
            <a:r>
              <a:rPr lang="en-US" dirty="0"/>
              <a:t>CNA 2014 </a:t>
            </a:r>
            <a:r>
              <a:rPr lang="en-US" dirty="0" err="1"/>
              <a:t>preguntó</a:t>
            </a:r>
            <a:r>
              <a:rPr lang="en-US" dirty="0"/>
              <a:t> a </a:t>
            </a:r>
            <a:r>
              <a:rPr lang="en-US" dirty="0" err="1"/>
              <a:t>nivel</a:t>
            </a:r>
            <a:r>
              <a:rPr lang="en-US" dirty="0"/>
              <a:t> de </a:t>
            </a:r>
            <a:r>
              <a:rPr lang="en-US" dirty="0" err="1"/>
              <a:t>parcela</a:t>
            </a:r>
            <a:r>
              <a:rPr lang="en-US" dirty="0"/>
              <a:t> (</a:t>
            </a:r>
            <a:r>
              <a:rPr lang="en-US" dirty="0" err="1"/>
              <a:t>mejor</a:t>
            </a:r>
            <a:r>
              <a:rPr lang="en-US" dirty="0"/>
              <a:t> </a:t>
            </a:r>
            <a:r>
              <a:rPr lang="en-US" dirty="0" err="1"/>
              <a:t>práctica</a:t>
            </a:r>
            <a:r>
              <a:rPr lang="en-US" dirty="0"/>
              <a:t>):</a:t>
            </a:r>
          </a:p>
          <a:p>
            <a:pPr marL="226451" lvl="1" indent="0">
              <a:buNone/>
            </a:pPr>
            <a:r>
              <a:rPr lang="en-US" dirty="0" err="1"/>
              <a:t>Alternativas</a:t>
            </a:r>
            <a:r>
              <a:rPr lang="en-US" dirty="0"/>
              <a:t>:  </a:t>
            </a:r>
            <a:r>
              <a:rPr lang="en-US" dirty="0" err="1"/>
              <a:t>propia</a:t>
            </a:r>
            <a:r>
              <a:rPr lang="en-US" dirty="0"/>
              <a:t>, </a:t>
            </a:r>
            <a:r>
              <a:rPr lang="en-US" dirty="0" err="1"/>
              <a:t>arriendo</a:t>
            </a:r>
            <a:r>
              <a:rPr lang="en-US" dirty="0"/>
              <a:t>, </a:t>
            </a:r>
            <a:r>
              <a:rPr lang="en-US" dirty="0" err="1"/>
              <a:t>aparcería</a:t>
            </a:r>
            <a:r>
              <a:rPr lang="en-US" dirty="0"/>
              <a:t>, </a:t>
            </a:r>
            <a:r>
              <a:rPr lang="en-US" dirty="0" err="1"/>
              <a:t>usufructo</a:t>
            </a:r>
            <a:r>
              <a:rPr lang="en-US" dirty="0"/>
              <a:t>, </a:t>
            </a:r>
            <a:r>
              <a:rPr lang="en-US" dirty="0" err="1"/>
              <a:t>comodato</a:t>
            </a:r>
            <a:r>
              <a:rPr lang="en-US" dirty="0"/>
              <a:t>, </a:t>
            </a:r>
            <a:r>
              <a:rPr lang="en-US" dirty="0" err="1"/>
              <a:t>ocupación</a:t>
            </a:r>
            <a:r>
              <a:rPr lang="en-US" dirty="0"/>
              <a:t> de </a:t>
            </a:r>
            <a:r>
              <a:rPr lang="en-US" dirty="0" err="1"/>
              <a:t>hecho</a:t>
            </a:r>
            <a:r>
              <a:rPr lang="en-US" dirty="0"/>
              <a:t>, </a:t>
            </a:r>
            <a:r>
              <a:rPr lang="en-US" dirty="0" err="1"/>
              <a:t>propiedad</a:t>
            </a:r>
            <a:r>
              <a:rPr lang="en-US" dirty="0"/>
              <a:t> </a:t>
            </a:r>
            <a:r>
              <a:rPr lang="en-US" dirty="0" err="1"/>
              <a:t>colectiva</a:t>
            </a:r>
            <a:r>
              <a:rPr lang="en-US" dirty="0"/>
              <a:t>, </a:t>
            </a:r>
            <a:r>
              <a:rPr lang="en-US" dirty="0" err="1"/>
              <a:t>adjudicatorio</a:t>
            </a:r>
            <a:r>
              <a:rPr lang="en-US" dirty="0"/>
              <a:t> o </a:t>
            </a:r>
            <a:r>
              <a:rPr lang="en-US" dirty="0" err="1"/>
              <a:t>comunero</a:t>
            </a:r>
            <a:r>
              <a:rPr lang="en-US" dirty="0"/>
              <a:t>, </a:t>
            </a:r>
            <a:r>
              <a:rPr lang="en-US" dirty="0" err="1"/>
              <a:t>otra</a:t>
            </a:r>
            <a:r>
              <a:rPr lang="en-US" dirty="0"/>
              <a:t> forma, no </a:t>
            </a:r>
            <a:r>
              <a:rPr lang="en-US" dirty="0" err="1"/>
              <a:t>sabe</a:t>
            </a:r>
            <a:endParaRPr lang="en-US" dirty="0"/>
          </a:p>
          <a:p>
            <a:r>
              <a:rPr lang="en-US" dirty="0" err="1"/>
              <a:t>Problema</a:t>
            </a:r>
            <a:r>
              <a:rPr lang="en-US" dirty="0"/>
              <a:t>: en </a:t>
            </a:r>
            <a:r>
              <a:rPr lang="en-US" dirty="0" err="1"/>
              <a:t>cuanto</a:t>
            </a:r>
            <a:r>
              <a:rPr lang="en-US" dirty="0"/>
              <a:t> las </a:t>
            </a:r>
            <a:r>
              <a:rPr lang="en-US" dirty="0" err="1"/>
              <a:t>parcelas</a:t>
            </a:r>
            <a:r>
              <a:rPr lang="en-US" dirty="0"/>
              <a:t> </a:t>
            </a:r>
            <a:r>
              <a:rPr lang="en-US" dirty="0" err="1"/>
              <a:t>propias</a:t>
            </a:r>
            <a:r>
              <a:rPr lang="en-US" dirty="0"/>
              <a:t>, no </a:t>
            </a:r>
            <a:r>
              <a:rPr lang="en-US" dirty="0" err="1"/>
              <a:t>preguntó</a:t>
            </a:r>
            <a:r>
              <a:rPr lang="en-US" dirty="0"/>
              <a:t> “de </a:t>
            </a:r>
            <a:r>
              <a:rPr lang="en-US" dirty="0" err="1"/>
              <a:t>quién</a:t>
            </a:r>
            <a:r>
              <a:rPr lang="en-US" dirty="0"/>
              <a:t>/</a:t>
            </a:r>
            <a:r>
              <a:rPr lang="en-US" dirty="0" err="1"/>
              <a:t>quienes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la </a:t>
            </a:r>
            <a:r>
              <a:rPr lang="en-US" dirty="0" err="1"/>
              <a:t>propiedad</a:t>
            </a:r>
            <a:r>
              <a:rPr lang="en-US" dirty="0"/>
              <a:t>”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Si </a:t>
            </a:r>
            <a:r>
              <a:rPr lang="en-US" dirty="0" err="1"/>
              <a:t>es</a:t>
            </a:r>
            <a:r>
              <a:rPr lang="en-US" dirty="0"/>
              <a:t> de “la </a:t>
            </a:r>
            <a:r>
              <a:rPr lang="en-US" dirty="0" err="1"/>
              <a:t>familia</a:t>
            </a:r>
            <a:r>
              <a:rPr lang="en-US" dirty="0"/>
              <a:t>”, el </a:t>
            </a:r>
            <a:r>
              <a:rPr lang="en-US" dirty="0" err="1"/>
              <a:t>informante</a:t>
            </a:r>
            <a:r>
              <a:rPr lang="en-US" dirty="0"/>
              <a:t> </a:t>
            </a:r>
            <a:r>
              <a:rPr lang="en-US" dirty="0" err="1"/>
              <a:t>normalmente</a:t>
            </a:r>
            <a:r>
              <a:rPr lang="en-US" dirty="0"/>
              <a:t> </a:t>
            </a:r>
            <a:r>
              <a:rPr lang="en-US" dirty="0" err="1"/>
              <a:t>responde</a:t>
            </a:r>
            <a:r>
              <a:rPr lang="en-US" dirty="0"/>
              <a:t> “</a:t>
            </a:r>
            <a:r>
              <a:rPr lang="en-US" dirty="0" err="1"/>
              <a:t>propia</a:t>
            </a:r>
            <a:r>
              <a:rPr lang="en-US" dirty="0"/>
              <a:t>”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No se </a:t>
            </a:r>
            <a:r>
              <a:rPr lang="en-US" dirty="0" err="1"/>
              <a:t>puede</a:t>
            </a:r>
            <a:r>
              <a:rPr lang="en-US" dirty="0"/>
              <a:t> </a:t>
            </a:r>
            <a:r>
              <a:rPr lang="en-US" dirty="0" err="1"/>
              <a:t>asumir</a:t>
            </a:r>
            <a:r>
              <a:rPr lang="en-US" dirty="0"/>
              <a:t> que el </a:t>
            </a:r>
            <a:r>
              <a:rPr lang="en-US" dirty="0" err="1"/>
              <a:t>informante</a:t>
            </a:r>
            <a:r>
              <a:rPr lang="en-US" dirty="0"/>
              <a:t> </a:t>
            </a:r>
            <a:r>
              <a:rPr lang="en-US" dirty="0" err="1"/>
              <a:t>mismo</a:t>
            </a:r>
            <a:r>
              <a:rPr lang="en-US" dirty="0"/>
              <a:t> o el </a:t>
            </a:r>
            <a:r>
              <a:rPr lang="en-US" dirty="0" err="1"/>
              <a:t>productor</a:t>
            </a:r>
            <a:r>
              <a:rPr lang="en-US" dirty="0"/>
              <a:t>/a </a:t>
            </a:r>
            <a:r>
              <a:rPr lang="en-US" dirty="0" err="1"/>
              <a:t>es</a:t>
            </a:r>
            <a:r>
              <a:rPr lang="en-US" dirty="0"/>
              <a:t> el </a:t>
            </a:r>
            <a:r>
              <a:rPr lang="en-US" dirty="0" err="1"/>
              <a:t>dueño</a:t>
            </a:r>
            <a:r>
              <a:rPr lang="en-US" dirty="0"/>
              <a:t>/a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4730029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2. </a:t>
            </a:r>
            <a:r>
              <a:rPr lang="en-US" b="1" dirty="0" err="1"/>
              <a:t>Desigualdades</a:t>
            </a:r>
            <a:r>
              <a:rPr lang="en-US" b="1" dirty="0"/>
              <a:t> de género entre los </a:t>
            </a:r>
            <a:r>
              <a:rPr lang="en-US" b="1" dirty="0" err="1"/>
              <a:t>productores</a:t>
            </a:r>
            <a:r>
              <a:rPr lang="en-US" b="1" dirty="0"/>
              <a:t> </a:t>
            </a:r>
            <a:r>
              <a:rPr lang="en-US" b="1" dirty="0" err="1"/>
              <a:t>principales</a:t>
            </a:r>
            <a:endParaRPr lang="es-CO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061266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1723" y="1131094"/>
            <a:ext cx="7886700" cy="994172"/>
          </a:xfrm>
        </p:spPr>
        <p:txBody>
          <a:bodyPr>
            <a:normAutofit fontScale="90000"/>
          </a:bodyPr>
          <a:lstStyle/>
          <a:p>
            <a:r>
              <a:rPr lang="es-CO" b="1" dirty="0"/>
              <a:t>Tamaño promedio de las UPAs que conducen mujeres y hombres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3962247"/>
              </p:ext>
            </p:extLst>
          </p:nvPr>
        </p:nvGraphicFramePr>
        <p:xfrm>
          <a:off x="2345532" y="2339688"/>
          <a:ext cx="4452939" cy="27884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90588">
                  <a:extLst>
                    <a:ext uri="{9D8B030D-6E8A-4147-A177-3AD203B41FA5}">
                      <a16:colId xmlns:a16="http://schemas.microsoft.com/office/drawing/2014/main" val="1925478452"/>
                    </a:ext>
                  </a:extLst>
                </a:gridCol>
                <a:gridCol w="564356">
                  <a:extLst>
                    <a:ext uri="{9D8B030D-6E8A-4147-A177-3AD203B41FA5}">
                      <a16:colId xmlns:a16="http://schemas.microsoft.com/office/drawing/2014/main" val="4207976767"/>
                    </a:ext>
                  </a:extLst>
                </a:gridCol>
                <a:gridCol w="1071563">
                  <a:extLst>
                    <a:ext uri="{9D8B030D-6E8A-4147-A177-3AD203B41FA5}">
                      <a16:colId xmlns:a16="http://schemas.microsoft.com/office/drawing/2014/main" val="2607490920"/>
                    </a:ext>
                  </a:extLst>
                </a:gridCol>
                <a:gridCol w="1035844">
                  <a:extLst>
                    <a:ext uri="{9D8B030D-6E8A-4147-A177-3AD203B41FA5}">
                      <a16:colId xmlns:a16="http://schemas.microsoft.com/office/drawing/2014/main" val="1155157916"/>
                    </a:ext>
                  </a:extLst>
                </a:gridCol>
                <a:gridCol w="890588">
                  <a:extLst>
                    <a:ext uri="{9D8B030D-6E8A-4147-A177-3AD203B41FA5}">
                      <a16:colId xmlns:a16="http://schemas.microsoft.com/office/drawing/2014/main" val="1261964144"/>
                    </a:ext>
                  </a:extLst>
                </a:gridCol>
              </a:tblGrid>
              <a:tr h="52647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País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Aňo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200" dirty="0">
                          <a:effectLst/>
                        </a:rPr>
                        <a:t>Categoría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Mujeres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(has.)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Hombres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(has.)</a:t>
                      </a: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3661789221"/>
                  </a:ext>
                </a:extLst>
              </a:tr>
              <a:tr h="1870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Ecuador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2000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6.1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17.6</a:t>
                      </a: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879819738"/>
                  </a:ext>
                </a:extLst>
              </a:tr>
              <a:tr h="1870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200" dirty="0">
                          <a:effectLst/>
                        </a:rPr>
                        <a:t>Paraguay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200">
                          <a:effectLst/>
                        </a:rPr>
                        <a:t>2008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200" dirty="0">
                          <a:effectLst/>
                        </a:rPr>
                        <a:t>Total 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200" dirty="0">
                          <a:effectLst/>
                        </a:rPr>
                        <a:t>15.5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200">
                          <a:effectLst/>
                        </a:rPr>
                        <a:t>24.5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577302351"/>
                  </a:ext>
                </a:extLst>
              </a:tr>
              <a:tr h="1870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200" dirty="0">
                          <a:effectLst/>
                        </a:rPr>
                        <a:t>Perú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200">
                          <a:effectLst/>
                        </a:rPr>
                        <a:t>2012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200" dirty="0">
                          <a:effectLst/>
                        </a:rPr>
                        <a:t>Total 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200">
                          <a:effectLst/>
                        </a:rPr>
                        <a:t>1.8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200">
                          <a:effectLst/>
                        </a:rPr>
                        <a:t>3.0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2185029640"/>
                  </a:ext>
                </a:extLst>
              </a:tr>
              <a:tr h="1870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200" dirty="0">
                          <a:effectLst/>
                        </a:rPr>
                        <a:t>Chile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200">
                          <a:effectLst/>
                        </a:rPr>
                        <a:t>2007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200" dirty="0">
                          <a:effectLst/>
                        </a:rPr>
                        <a:t>Total 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200">
                          <a:effectLst/>
                        </a:rPr>
                        <a:t>38.8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200">
                          <a:effectLst/>
                        </a:rPr>
                        <a:t>52.8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3731943034"/>
                  </a:ext>
                </a:extLst>
              </a:tr>
              <a:tr h="1870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200" dirty="0">
                          <a:effectLst/>
                        </a:rPr>
                        <a:t>Tierra agrícola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200">
                          <a:effectLst/>
                        </a:rPr>
                        <a:t>15.9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200">
                          <a:effectLst/>
                        </a:rPr>
                        <a:t>23.6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2746812477"/>
                  </a:ext>
                </a:extLst>
              </a:tr>
              <a:tr h="3827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200" dirty="0">
                          <a:effectLst/>
                        </a:rPr>
                        <a:t>Brasil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200">
                          <a:effectLst/>
                        </a:rPr>
                        <a:t>2006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200" dirty="0">
                          <a:effectLst/>
                        </a:rPr>
                        <a:t>Total, en propiedad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200">
                          <a:effectLst/>
                        </a:rPr>
                        <a:t>33.2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200">
                          <a:effectLst/>
                        </a:rPr>
                        <a:t>84.2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795954773"/>
                  </a:ext>
                </a:extLst>
              </a:tr>
              <a:tr h="3827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200" dirty="0">
                          <a:effectLst/>
                        </a:rPr>
                        <a:t>Beneficiarios de Ref. Agraria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200">
                          <a:effectLst/>
                        </a:rPr>
                        <a:t>24.3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200">
                          <a:effectLst/>
                        </a:rPr>
                        <a:t>31.3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2407769775"/>
                  </a:ext>
                </a:extLst>
              </a:tr>
              <a:tr h="1870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200" dirty="0">
                          <a:effectLst/>
                          <a:latin typeface="+mn-lt"/>
                          <a:ea typeface="+mn-ea"/>
                          <a:cs typeface="+mn-cs"/>
                        </a:rPr>
                        <a:t>Arrendatarios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200">
                          <a:effectLst/>
                        </a:rPr>
                        <a:t>13.9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200">
                          <a:effectLst/>
                        </a:rPr>
                        <a:t>41.0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365772048"/>
                  </a:ext>
                </a:extLst>
              </a:tr>
              <a:tr h="1870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200" dirty="0">
                          <a:effectLst/>
                          <a:latin typeface="+mn-lt"/>
                          <a:ea typeface="+mn-ea"/>
                          <a:cs typeface="+mn-cs"/>
                        </a:rPr>
                        <a:t>Aparceros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200">
                          <a:effectLst/>
                        </a:rPr>
                        <a:t>8.0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200">
                          <a:effectLst/>
                        </a:rPr>
                        <a:t>14.4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2165989244"/>
                  </a:ext>
                </a:extLst>
              </a:tr>
              <a:tr h="18707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200" dirty="0">
                          <a:effectLst/>
                          <a:latin typeface="+mn-lt"/>
                          <a:ea typeface="+mn-ea"/>
                          <a:cs typeface="+mn-cs"/>
                        </a:rPr>
                        <a:t>Ocupantes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200" dirty="0">
                          <a:effectLst/>
                        </a:rPr>
                        <a:t>8.0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419" sz="1200" dirty="0">
                          <a:effectLst/>
                        </a:rPr>
                        <a:t>16.5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662190404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597237" y="5651171"/>
            <a:ext cx="1273426" cy="207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78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900" dirty="0">
                <a:latin typeface="Arial" panose="020B0604020202020204" pitchFamily="34" charset="0"/>
              </a:rPr>
              <a:t>Fuente:  Deere (2018)</a:t>
            </a:r>
          </a:p>
        </p:txBody>
      </p:sp>
    </p:spTree>
    <p:extLst>
      <p:ext uri="{BB962C8B-B14F-4D97-AF65-F5344CB8AC3E}">
        <p14:creationId xmlns:p14="http://schemas.microsoft.com/office/powerpoint/2010/main" val="14269135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 err="1"/>
              <a:t>Desigualdes</a:t>
            </a:r>
            <a:r>
              <a:rPr lang="es-CO" b="1" dirty="0"/>
              <a:t> de género en acceso a la asistencia técnica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0926" y="2226469"/>
            <a:ext cx="4222151" cy="3263504"/>
          </a:xfrm>
        </p:spPr>
      </p:pic>
      <p:sp>
        <p:nvSpPr>
          <p:cNvPr id="3" name="TextBox 2"/>
          <p:cNvSpPr txBox="1"/>
          <p:nvPr/>
        </p:nvSpPr>
        <p:spPr>
          <a:xfrm>
            <a:off x="5897881" y="5637277"/>
            <a:ext cx="180369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Fuente: </a:t>
            </a:r>
            <a:r>
              <a:rPr lang="en-US" sz="900" dirty="0" err="1"/>
              <a:t>Namdar-Irani</a:t>
            </a:r>
            <a:r>
              <a:rPr lang="en-US" sz="900" dirty="0"/>
              <a:t> et al.  (2014)</a:t>
            </a:r>
            <a:endParaRPr lang="es-CO" sz="900" dirty="0"/>
          </a:p>
        </p:txBody>
      </p:sp>
    </p:spTree>
    <p:extLst>
      <p:ext uri="{BB962C8B-B14F-4D97-AF65-F5344CB8AC3E}">
        <p14:creationId xmlns:p14="http://schemas.microsoft.com/office/powerpoint/2010/main" val="36822626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/>
              <a:t>Desigualdades de género en acceso al crédito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0323" y="2226469"/>
            <a:ext cx="4223357" cy="3263504"/>
          </a:xfrm>
        </p:spPr>
      </p:pic>
    </p:spTree>
    <p:extLst>
      <p:ext uri="{BB962C8B-B14F-4D97-AF65-F5344CB8AC3E}">
        <p14:creationId xmlns:p14="http://schemas.microsoft.com/office/powerpoint/2010/main" val="29357614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07128" y="1131094"/>
            <a:ext cx="4946073" cy="994172"/>
          </a:xfrm>
        </p:spPr>
        <p:txBody>
          <a:bodyPr>
            <a:normAutofit fontScale="90000"/>
          </a:bodyPr>
          <a:lstStyle/>
          <a:p>
            <a:r>
              <a:rPr lang="en-US" b="1" dirty="0" err="1"/>
              <a:t>Desigualdades</a:t>
            </a:r>
            <a:r>
              <a:rPr lang="en-US" b="1" dirty="0"/>
              <a:t> de género en el </a:t>
            </a:r>
            <a:br>
              <a:rPr lang="en-US" b="1" dirty="0"/>
            </a:br>
            <a:r>
              <a:rPr lang="en-US" b="1" dirty="0" err="1"/>
              <a:t>acceso</a:t>
            </a:r>
            <a:r>
              <a:rPr lang="en-US" b="1" dirty="0"/>
              <a:t> a </a:t>
            </a:r>
            <a:r>
              <a:rPr lang="en-US" b="1" dirty="0" err="1"/>
              <a:t>otros</a:t>
            </a:r>
            <a:r>
              <a:rPr lang="en-US" b="1" dirty="0"/>
              <a:t> </a:t>
            </a:r>
            <a:r>
              <a:rPr lang="en-US" b="1" dirty="0" err="1"/>
              <a:t>recursos</a:t>
            </a:r>
            <a:endParaRPr lang="es-CO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7611414"/>
              </p:ext>
            </p:extLst>
          </p:nvPr>
        </p:nvGraphicFramePr>
        <p:xfrm>
          <a:off x="1793678" y="2341861"/>
          <a:ext cx="5556647" cy="2588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827691" y="5146871"/>
            <a:ext cx="118974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Fuente:  DANE (2016)</a:t>
            </a:r>
            <a:endParaRPr lang="es-CO" sz="900" dirty="0"/>
          </a:p>
        </p:txBody>
      </p:sp>
    </p:spTree>
    <p:extLst>
      <p:ext uri="{BB962C8B-B14F-4D97-AF65-F5344CB8AC3E}">
        <p14:creationId xmlns:p14="http://schemas.microsoft.com/office/powerpoint/2010/main" val="11677220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/>
              <a:t>3. La brecha de género en la propiedad de la tierra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573616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/>
              <a:t>Temas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892" indent="-342892">
              <a:buAutoNum type="arabicPeriod"/>
            </a:pPr>
            <a:r>
              <a:rPr lang="en-US" dirty="0"/>
              <a:t>¿</a:t>
            </a:r>
            <a:r>
              <a:rPr lang="en-US" dirty="0" err="1"/>
              <a:t>Quienes</a:t>
            </a:r>
            <a:r>
              <a:rPr lang="en-US" dirty="0"/>
              <a:t> son los </a:t>
            </a:r>
            <a:r>
              <a:rPr lang="en-US" dirty="0" err="1"/>
              <a:t>productores</a:t>
            </a:r>
            <a:r>
              <a:rPr lang="en-US" dirty="0"/>
              <a:t>?</a:t>
            </a:r>
          </a:p>
          <a:p>
            <a:pPr marL="342892" indent="-342892">
              <a:buAutoNum type="arabicPeriod"/>
            </a:pPr>
            <a:r>
              <a:rPr lang="en-US" dirty="0" err="1"/>
              <a:t>Desigualdades</a:t>
            </a:r>
            <a:r>
              <a:rPr lang="en-US" dirty="0"/>
              <a:t> de género entre los </a:t>
            </a:r>
            <a:r>
              <a:rPr lang="es-CO" dirty="0"/>
              <a:t>productores principales</a:t>
            </a:r>
          </a:p>
          <a:p>
            <a:pPr marL="342892" indent="-342892">
              <a:buAutoNum type="arabicPeriod"/>
            </a:pPr>
            <a:r>
              <a:rPr lang="en-US" dirty="0"/>
              <a:t>La </a:t>
            </a:r>
            <a:r>
              <a:rPr lang="en-US" dirty="0" err="1"/>
              <a:t>brecha</a:t>
            </a:r>
            <a:r>
              <a:rPr lang="en-US" dirty="0"/>
              <a:t> de género </a:t>
            </a:r>
            <a:r>
              <a:rPr lang="es-CO" dirty="0"/>
              <a:t>en</a:t>
            </a:r>
            <a:r>
              <a:rPr lang="en-US" dirty="0"/>
              <a:t> la </a:t>
            </a:r>
            <a:r>
              <a:rPr lang="en-US" dirty="0" err="1"/>
              <a:t>propiedad</a:t>
            </a:r>
            <a:r>
              <a:rPr lang="en-US" dirty="0"/>
              <a:t> de la </a:t>
            </a:r>
            <a:r>
              <a:rPr lang="en-US" dirty="0" err="1"/>
              <a:t>tierra</a:t>
            </a:r>
            <a:endParaRPr lang="en-US" dirty="0"/>
          </a:p>
          <a:p>
            <a:pPr marL="342892" indent="-342892">
              <a:buAutoNum type="arabicPeriod"/>
            </a:pPr>
            <a:r>
              <a:rPr lang="en-US" dirty="0"/>
              <a:t>La </a:t>
            </a:r>
            <a:r>
              <a:rPr lang="es-CO" dirty="0"/>
              <a:t>relación</a:t>
            </a:r>
            <a:r>
              <a:rPr lang="en-US" dirty="0"/>
              <a:t> entre la </a:t>
            </a:r>
            <a:r>
              <a:rPr lang="en-US" dirty="0" err="1"/>
              <a:t>propiedad</a:t>
            </a:r>
            <a:r>
              <a:rPr lang="en-US" dirty="0"/>
              <a:t> y la </a:t>
            </a:r>
            <a:r>
              <a:rPr lang="es-CO" dirty="0"/>
              <a:t>participación</a:t>
            </a:r>
            <a:r>
              <a:rPr lang="en-US" dirty="0"/>
              <a:t> </a:t>
            </a:r>
            <a:r>
              <a:rPr lang="es-CO" dirty="0"/>
              <a:t>en</a:t>
            </a:r>
            <a:r>
              <a:rPr lang="en-US" dirty="0"/>
              <a:t> las </a:t>
            </a:r>
            <a:r>
              <a:rPr lang="en-US" dirty="0" err="1"/>
              <a:t>decisiones</a:t>
            </a:r>
            <a:r>
              <a:rPr lang="en-US" dirty="0"/>
              <a:t> </a:t>
            </a:r>
            <a:r>
              <a:rPr lang="en-US" dirty="0" err="1"/>
              <a:t>agropecuarias</a:t>
            </a:r>
            <a:endParaRPr lang="en-US" dirty="0"/>
          </a:p>
          <a:p>
            <a:pPr marL="0" indent="0">
              <a:buNone/>
            </a:pPr>
            <a:r>
              <a:rPr lang="es-CO" dirty="0"/>
              <a:t>5.   Propiedad de la tierra y poder de negociación de la mujer rural</a:t>
            </a:r>
          </a:p>
          <a:p>
            <a:pPr marL="0" indent="0">
              <a:buNone/>
            </a:pPr>
            <a:endParaRPr lang="es-CO" dirty="0"/>
          </a:p>
          <a:p>
            <a:pPr marL="342892" indent="-342892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1065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Las </a:t>
            </a:r>
            <a:r>
              <a:rPr lang="en-US" b="1" dirty="0" err="1"/>
              <a:t>encuestas</a:t>
            </a:r>
            <a:r>
              <a:rPr lang="en-US" b="1" dirty="0"/>
              <a:t> de </a:t>
            </a:r>
            <a:r>
              <a:rPr lang="en-US" b="1" dirty="0" err="1"/>
              <a:t>hogares</a:t>
            </a:r>
            <a:r>
              <a:rPr lang="en-US" b="1" dirty="0"/>
              <a:t>: </a:t>
            </a:r>
            <a:r>
              <a:rPr lang="en-US" b="1" dirty="0" err="1"/>
              <a:t>Propietarios</a:t>
            </a:r>
            <a:r>
              <a:rPr lang="en-US" b="1" dirty="0"/>
              <a:t> en A. L.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Solamente</a:t>
            </a:r>
            <a:r>
              <a:rPr lang="en-US" dirty="0"/>
              <a:t> </a:t>
            </a:r>
            <a:r>
              <a:rPr lang="en-US" dirty="0" err="1"/>
              <a:t>algunas</a:t>
            </a:r>
            <a:r>
              <a:rPr lang="en-US" dirty="0"/>
              <a:t> </a:t>
            </a:r>
            <a:r>
              <a:rPr lang="en-US" dirty="0" err="1"/>
              <a:t>preguntan</a:t>
            </a:r>
            <a:r>
              <a:rPr lang="en-US" dirty="0"/>
              <a:t>:  </a:t>
            </a:r>
            <a:r>
              <a:rPr lang="en-US" b="1" dirty="0"/>
              <a:t>¿De </a:t>
            </a:r>
            <a:r>
              <a:rPr lang="en-US" b="1" dirty="0" err="1"/>
              <a:t>quién</a:t>
            </a:r>
            <a:r>
              <a:rPr lang="en-US" b="1" dirty="0"/>
              <a:t> o </a:t>
            </a:r>
            <a:r>
              <a:rPr lang="en-US" b="1" dirty="0" err="1"/>
              <a:t>quienes</a:t>
            </a:r>
            <a:r>
              <a:rPr lang="en-US" b="1" dirty="0"/>
              <a:t> </a:t>
            </a:r>
            <a:r>
              <a:rPr lang="en-US" b="1" dirty="0" err="1"/>
              <a:t>es</a:t>
            </a:r>
            <a:r>
              <a:rPr lang="en-US" b="1" dirty="0"/>
              <a:t> la </a:t>
            </a:r>
            <a:r>
              <a:rPr lang="en-US" b="1" dirty="0" err="1"/>
              <a:t>tierra</a:t>
            </a:r>
            <a:r>
              <a:rPr lang="en-US" b="1" dirty="0"/>
              <a:t>?</a:t>
            </a:r>
          </a:p>
          <a:p>
            <a:pPr marL="205735" lvl="2" indent="-205735"/>
            <a:r>
              <a:rPr lang="en-US" sz="1800" dirty="0" err="1"/>
              <a:t>Revisamos</a:t>
            </a:r>
            <a:r>
              <a:rPr lang="en-US" sz="1800" dirty="0"/>
              <a:t> 167 </a:t>
            </a:r>
            <a:r>
              <a:rPr lang="en-US" sz="1800" dirty="0" err="1"/>
              <a:t>cuestionarios</a:t>
            </a:r>
            <a:r>
              <a:rPr lang="en-US" sz="1800" dirty="0"/>
              <a:t> (</a:t>
            </a:r>
            <a:r>
              <a:rPr lang="en-US" sz="1800" dirty="0" err="1"/>
              <a:t>privilegiando</a:t>
            </a:r>
            <a:r>
              <a:rPr lang="en-US" sz="1800" dirty="0"/>
              <a:t> las </a:t>
            </a:r>
            <a:r>
              <a:rPr lang="en-US" sz="1800" dirty="0" err="1"/>
              <a:t>encuestas</a:t>
            </a:r>
            <a:r>
              <a:rPr lang="en-US" sz="1800" dirty="0"/>
              <a:t> de </a:t>
            </a:r>
            <a:r>
              <a:rPr lang="en-US" sz="1800" dirty="0" err="1"/>
              <a:t>nivel</a:t>
            </a:r>
            <a:r>
              <a:rPr lang="en-US" sz="1800" dirty="0"/>
              <a:t> de </a:t>
            </a:r>
            <a:r>
              <a:rPr lang="en-US" sz="1800" dirty="0" err="1"/>
              <a:t>vida</a:t>
            </a:r>
            <a:r>
              <a:rPr lang="en-US" sz="1800" dirty="0"/>
              <a:t>) para 23 </a:t>
            </a:r>
            <a:r>
              <a:rPr lang="en-US" sz="1800" dirty="0" err="1"/>
              <a:t>países</a:t>
            </a:r>
            <a:r>
              <a:rPr lang="en-US" sz="1800" dirty="0"/>
              <a:t> de </a:t>
            </a:r>
            <a:r>
              <a:rPr lang="en-US" sz="1800" dirty="0" err="1"/>
              <a:t>América</a:t>
            </a:r>
            <a:r>
              <a:rPr lang="en-US" sz="1800" dirty="0"/>
              <a:t> Latina y el Caribe; </a:t>
            </a:r>
            <a:r>
              <a:rPr lang="en-US" sz="1800" dirty="0" err="1"/>
              <a:t>solamente</a:t>
            </a:r>
            <a:r>
              <a:rPr lang="en-US" sz="1800" dirty="0"/>
              <a:t> 6 </a:t>
            </a:r>
            <a:r>
              <a:rPr lang="en-US" sz="1800" dirty="0" err="1"/>
              <a:t>tenían</a:t>
            </a:r>
            <a:r>
              <a:rPr lang="en-US" sz="1800" dirty="0"/>
              <a:t> </a:t>
            </a:r>
            <a:r>
              <a:rPr lang="en-US" sz="1800" dirty="0" err="1"/>
              <a:t>alguna</a:t>
            </a:r>
            <a:r>
              <a:rPr lang="en-US" sz="1800" dirty="0"/>
              <a:t> </a:t>
            </a:r>
            <a:r>
              <a:rPr lang="en-US" sz="1800" dirty="0" err="1"/>
              <a:t>informacion</a:t>
            </a:r>
            <a:r>
              <a:rPr lang="en-US" sz="1800" dirty="0"/>
              <a:t> sobre la </a:t>
            </a:r>
            <a:r>
              <a:rPr lang="en-US" sz="1800" dirty="0" err="1"/>
              <a:t>propiedad</a:t>
            </a:r>
            <a:r>
              <a:rPr lang="en-US" sz="1800" dirty="0"/>
              <a:t> de la </a:t>
            </a:r>
            <a:r>
              <a:rPr lang="en-US" sz="1800" dirty="0" err="1"/>
              <a:t>tierra</a:t>
            </a:r>
            <a:endParaRPr lang="en-US" sz="1800" dirty="0"/>
          </a:p>
          <a:p>
            <a:r>
              <a:rPr lang="en-US" dirty="0" err="1"/>
              <a:t>Problemas</a:t>
            </a:r>
            <a:r>
              <a:rPr lang="en-US" dirty="0"/>
              <a:t> de </a:t>
            </a:r>
            <a:r>
              <a:rPr lang="en-US" dirty="0" err="1"/>
              <a:t>comparabilidad</a:t>
            </a:r>
            <a:r>
              <a:rPr lang="en-US" dirty="0"/>
              <a:t>:</a:t>
            </a:r>
          </a:p>
          <a:p>
            <a:pPr lvl="1"/>
            <a:r>
              <a:rPr lang="en-US" dirty="0" err="1"/>
              <a:t>Algunas</a:t>
            </a:r>
            <a:r>
              <a:rPr lang="en-US" dirty="0"/>
              <a:t> </a:t>
            </a:r>
            <a:r>
              <a:rPr lang="en-US" dirty="0" err="1"/>
              <a:t>encuestas</a:t>
            </a:r>
            <a:r>
              <a:rPr lang="en-US" dirty="0"/>
              <a:t> </a:t>
            </a:r>
            <a:r>
              <a:rPr lang="en-US" dirty="0" err="1"/>
              <a:t>solamente</a:t>
            </a:r>
            <a:r>
              <a:rPr lang="en-US" dirty="0"/>
              <a:t> </a:t>
            </a:r>
            <a:r>
              <a:rPr lang="en-US" dirty="0" err="1"/>
              <a:t>preguntan</a:t>
            </a:r>
            <a:r>
              <a:rPr lang="en-US" dirty="0"/>
              <a:t> </a:t>
            </a:r>
            <a:r>
              <a:rPr lang="en-US" dirty="0" err="1"/>
              <a:t>sobre</a:t>
            </a:r>
            <a:r>
              <a:rPr lang="en-US" dirty="0"/>
              <a:t> </a:t>
            </a:r>
            <a:r>
              <a:rPr lang="en-US" dirty="0" err="1"/>
              <a:t>las</a:t>
            </a:r>
            <a:r>
              <a:rPr lang="en-US" dirty="0"/>
              <a:t> </a:t>
            </a:r>
            <a:r>
              <a:rPr lang="en-US" dirty="0" err="1"/>
              <a:t>parcelas</a:t>
            </a:r>
            <a:r>
              <a:rPr lang="en-US" dirty="0"/>
              <a:t> </a:t>
            </a:r>
            <a:r>
              <a:rPr lang="en-US" dirty="0" err="1"/>
              <a:t>tituladas</a:t>
            </a:r>
            <a:r>
              <a:rPr lang="en-US" dirty="0"/>
              <a:t> (*)</a:t>
            </a:r>
          </a:p>
          <a:p>
            <a:pPr lvl="1"/>
            <a:r>
              <a:rPr lang="en-US" dirty="0"/>
              <a:t>No </a:t>
            </a:r>
            <a:r>
              <a:rPr lang="en-US" dirty="0" err="1"/>
              <a:t>todas</a:t>
            </a:r>
            <a:r>
              <a:rPr lang="en-US" dirty="0"/>
              <a:t> </a:t>
            </a:r>
            <a:r>
              <a:rPr lang="en-US" dirty="0" err="1"/>
              <a:t>toman</a:t>
            </a:r>
            <a:r>
              <a:rPr lang="en-US" dirty="0"/>
              <a:t> en </a:t>
            </a:r>
            <a:r>
              <a:rPr lang="en-US" dirty="0" err="1"/>
              <a:t>cuenta</a:t>
            </a:r>
            <a:r>
              <a:rPr lang="en-US" dirty="0"/>
              <a:t> la </a:t>
            </a:r>
            <a:r>
              <a:rPr lang="en-US" dirty="0" err="1"/>
              <a:t>posibilidad</a:t>
            </a:r>
            <a:r>
              <a:rPr lang="en-US" dirty="0"/>
              <a:t> de la co-</a:t>
            </a:r>
            <a:r>
              <a:rPr lang="en-US" dirty="0" err="1"/>
              <a:t>propiedad</a:t>
            </a:r>
            <a:r>
              <a:rPr lang="en-US" dirty="0"/>
              <a:t> de la </a:t>
            </a:r>
            <a:r>
              <a:rPr lang="en-US" dirty="0" err="1"/>
              <a:t>parcela</a:t>
            </a:r>
            <a:endParaRPr lang="en-US" dirty="0"/>
          </a:p>
          <a:p>
            <a:pPr>
              <a:buFont typeface="Wingdings" pitchFamily="2" charset="2"/>
              <a:buChar char="§"/>
            </a:pPr>
            <a:endParaRPr lang="en-US" sz="1875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2861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2400" b="1" dirty="0" err="1">
                <a:latin typeface="Calibri" pitchFamily="34" charset="0"/>
              </a:rPr>
              <a:t>Distribución</a:t>
            </a:r>
            <a:r>
              <a:rPr lang="en-US" sz="2400" b="1" dirty="0">
                <a:latin typeface="Calibri" pitchFamily="34" charset="0"/>
              </a:rPr>
              <a:t> de los </a:t>
            </a:r>
            <a:r>
              <a:rPr lang="en-US" sz="2400" b="1" dirty="0" err="1">
                <a:latin typeface="Calibri" pitchFamily="34" charset="0"/>
              </a:rPr>
              <a:t>propietarios</a:t>
            </a:r>
            <a:r>
              <a:rPr lang="en-US" sz="2400" b="1" dirty="0">
                <a:latin typeface="Calibri" pitchFamily="34" charset="0"/>
              </a:rPr>
              <a:t> de </a:t>
            </a:r>
            <a:r>
              <a:rPr lang="en-US" sz="2400" b="1" dirty="0" err="1">
                <a:latin typeface="Calibri" pitchFamily="34" charset="0"/>
              </a:rPr>
              <a:t>parcelas</a:t>
            </a:r>
            <a:r>
              <a:rPr lang="en-US" sz="2400" b="1" dirty="0">
                <a:latin typeface="Calibri" pitchFamily="34" charset="0"/>
              </a:rPr>
              <a:t> </a:t>
            </a:r>
            <a:r>
              <a:rPr lang="en-US" sz="2400" b="1" dirty="0" err="1">
                <a:latin typeface="Calibri" pitchFamily="34" charset="0"/>
              </a:rPr>
              <a:t>agrícolas</a:t>
            </a:r>
            <a:r>
              <a:rPr lang="en-US" sz="2400" b="1" dirty="0">
                <a:latin typeface="Calibri" pitchFamily="34" charset="0"/>
              </a:rPr>
              <a:t> </a:t>
            </a:r>
            <a:r>
              <a:rPr lang="en-US" sz="2400" b="1" dirty="0" err="1">
                <a:latin typeface="Calibri" pitchFamily="34" charset="0"/>
              </a:rPr>
              <a:t>por</a:t>
            </a:r>
            <a:r>
              <a:rPr lang="en-US" sz="2400" b="1" dirty="0">
                <a:latin typeface="Calibri" pitchFamily="34" charset="0"/>
              </a:rPr>
              <a:t> </a:t>
            </a:r>
            <a:r>
              <a:rPr lang="en-US" sz="2400" b="1" dirty="0" err="1">
                <a:latin typeface="Calibri" pitchFamily="34" charset="0"/>
              </a:rPr>
              <a:t>sexo</a:t>
            </a:r>
            <a:endParaRPr lang="en-US" sz="2400" b="1" dirty="0">
              <a:latin typeface="Calibri" pitchFamily="34" charset="0"/>
            </a:endParaRPr>
          </a:p>
        </p:txBody>
      </p:sp>
      <p:graphicFrame>
        <p:nvGraphicFramePr>
          <p:cNvPr id="14338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8120181"/>
              </p:ext>
            </p:extLst>
          </p:nvPr>
        </p:nvGraphicFramePr>
        <p:xfrm>
          <a:off x="1371600" y="2125663"/>
          <a:ext cx="6172200" cy="353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r:id="rId4" imgW="8230313" imgH="4706520" progId="Excel.Chart.8">
                  <p:embed/>
                </p:oleObj>
              </mc:Choice>
              <mc:Fallback>
                <p:oleObj r:id="rId4" imgW="8230313" imgH="4706520" progId="Excel.Chart.8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2125663"/>
                        <a:ext cx="6172200" cy="353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429002" y="5543552"/>
            <a:ext cx="71365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N = </a:t>
            </a:r>
            <a:r>
              <a:rPr lang="en-US" sz="900" dirty="0" err="1"/>
              <a:t>dueños</a:t>
            </a:r>
            <a:endParaRPr lang="es-CO" sz="900" dirty="0"/>
          </a:p>
        </p:txBody>
      </p:sp>
      <p:sp>
        <p:nvSpPr>
          <p:cNvPr id="3" name="TextBox 2"/>
          <p:cNvSpPr txBox="1"/>
          <p:nvPr/>
        </p:nvSpPr>
        <p:spPr>
          <a:xfrm>
            <a:off x="6165343" y="5751301"/>
            <a:ext cx="218200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Fuente: Deere, Alvarado &amp; Twyman (2012)</a:t>
            </a:r>
            <a:endParaRPr lang="es-CO" sz="900" dirty="0"/>
          </a:p>
        </p:txBody>
      </p:sp>
    </p:spTree>
    <p:extLst>
      <p:ext uri="{BB962C8B-B14F-4D97-AF65-F5344CB8AC3E}">
        <p14:creationId xmlns:p14="http://schemas.microsoft.com/office/powerpoint/2010/main" val="31078481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La </a:t>
            </a:r>
            <a:r>
              <a:rPr lang="en-US" b="1" dirty="0" err="1"/>
              <a:t>Encuesta</a:t>
            </a:r>
            <a:r>
              <a:rPr lang="en-US" b="1" dirty="0"/>
              <a:t> de </a:t>
            </a:r>
            <a:r>
              <a:rPr lang="en-US" b="1" dirty="0" err="1"/>
              <a:t>Activos</a:t>
            </a:r>
            <a:r>
              <a:rPr lang="en-US" b="1" dirty="0"/>
              <a:t> FLACSO-Florida (EAFF), Ecuador 2010</a:t>
            </a:r>
            <a:endParaRPr lang="es-CO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CO" dirty="0"/>
              <a:t>Encuesta de hogares representativa a nivel nacional (sierra y costa) </a:t>
            </a:r>
          </a:p>
          <a:p>
            <a:r>
              <a:rPr lang="es-CO" dirty="0"/>
              <a:t>2 instrumentos:  inventario de activos y cuestionario individual</a:t>
            </a:r>
          </a:p>
          <a:p>
            <a:r>
              <a:rPr lang="es-CO" dirty="0"/>
              <a:t>Se entrevistó a la pareja principal y cuando no había pareja, al jefe/a </a:t>
            </a:r>
          </a:p>
          <a:p>
            <a:pPr lvl="1"/>
            <a:r>
              <a:rPr lang="es-CO" dirty="0"/>
              <a:t>En caso de parejas, se entrevistaron juntos para el inventario y separados (con privacidad) para el cuestionario individual</a:t>
            </a:r>
          </a:p>
          <a:p>
            <a:pPr lvl="1"/>
            <a:r>
              <a:rPr lang="es-CO" dirty="0"/>
              <a:t>De los hogares con parejas (68% de la muestra), se logró  entrevistarlos juntos en la mitad de los casos</a:t>
            </a:r>
          </a:p>
          <a:p>
            <a:r>
              <a:rPr lang="es-CO" dirty="0"/>
              <a:t>Advertencia:  una muestra de hogares no es representativa de la distribución de la tierra;  pequeñas parcelas predominan</a:t>
            </a:r>
          </a:p>
        </p:txBody>
      </p:sp>
    </p:spTree>
    <p:extLst>
      <p:ext uri="{BB962C8B-B14F-4D97-AF65-F5344CB8AC3E}">
        <p14:creationId xmlns:p14="http://schemas.microsoft.com/office/powerpoint/2010/main" val="29779202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2371726" y="1943102"/>
          <a:ext cx="4657725" cy="3829472"/>
        </p:xfrm>
        <a:graphic>
          <a:graphicData uri="http://schemas.openxmlformats.org/drawingml/2006/table">
            <a:tbl>
              <a:tblPr/>
              <a:tblGrid>
                <a:gridCol w="7794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1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31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23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143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8185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Activos</a:t>
                      </a:r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Propiedad</a:t>
                      </a: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individual</a:t>
                      </a:r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Propiedad conjunta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Total %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336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De hombres</a:t>
                      </a:r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De mujeres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De la pareja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De todos del hogar  </a:t>
                      </a:r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Otra</a:t>
                      </a: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forma </a:t>
                      </a:r>
                      <a:r>
                        <a:rPr lang="en-US" sz="11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conjunta</a:t>
                      </a:r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Conjunta con alguien  no del</a:t>
                      </a:r>
                      <a:r>
                        <a:rPr lang="es-ES" sz="1100" b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hogar</a:t>
                      </a:r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49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Negocios</a:t>
                      </a: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100" b="1" dirty="0" err="1">
                          <a:latin typeface="Times New Roman"/>
                          <a:ea typeface="Times New Roman"/>
                          <a:cs typeface="Times New Roman"/>
                        </a:rPr>
                        <a:t>agrop</a:t>
                      </a:r>
                      <a:r>
                        <a:rPr lang="en-US" sz="11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44,2</a:t>
                      </a:r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35,8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7,5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3,2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5,5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85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Terrenos</a:t>
                      </a: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100" b="1" dirty="0" err="1">
                          <a:latin typeface="Times New Roman"/>
                          <a:ea typeface="Times New Roman"/>
                          <a:cs typeface="Times New Roman"/>
                        </a:rPr>
                        <a:t>agrícolas</a:t>
                      </a:r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25,1</a:t>
                      </a:r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29,7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36,3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0,9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1,1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6,9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85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Equip. </a:t>
                      </a:r>
                      <a:r>
                        <a:rPr lang="en-US" sz="11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agrícola</a:t>
                      </a: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47,5</a:t>
                      </a:r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18,1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16,4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17,4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0,6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85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Animales</a:t>
                      </a: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1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mayores</a:t>
                      </a:r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48,0</a:t>
                      </a:r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10,1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27,4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12,4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2,1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85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Animales</a:t>
                      </a: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1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menores</a:t>
                      </a:r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17,7</a:t>
                      </a:r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34,2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28,1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18,5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1,4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0,1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85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Aves de corral</a:t>
                      </a:r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6,6</a:t>
                      </a:r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42,7</a:t>
                      </a:r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28,4</a:t>
                      </a:r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20,4</a:t>
                      </a:r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1,6</a:t>
                      </a:r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0,3</a:t>
                      </a:r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751" marR="3275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007766" y="1372732"/>
            <a:ext cx="5471371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1350" b="1" dirty="0">
                <a:solidFill>
                  <a:srgbClr val="00000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Ecuador (2010): Distribución de activos agropecuarios por tipo de propiedad,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135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es-ES" sz="13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43501" y="5772152"/>
            <a:ext cx="1619354" cy="427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 err="1"/>
              <a:t>Fuente</a:t>
            </a:r>
            <a:r>
              <a:rPr lang="en-US" sz="825" dirty="0"/>
              <a:t>: Deere y Contreras (2011)</a:t>
            </a:r>
          </a:p>
          <a:p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35962610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100" b="1" dirty="0"/>
              <a:t>Ecuador (2010): Valor </a:t>
            </a:r>
            <a:r>
              <a:rPr lang="en-US" sz="2100" b="1" dirty="0" err="1"/>
              <a:t>promedio</a:t>
            </a:r>
            <a:r>
              <a:rPr lang="en-US" sz="2100" b="1" dirty="0"/>
              <a:t> de las </a:t>
            </a:r>
            <a:r>
              <a:rPr lang="en-US" sz="2100" b="1" dirty="0" err="1"/>
              <a:t>propiedades</a:t>
            </a:r>
            <a:r>
              <a:rPr lang="en-US" sz="2100" b="1" dirty="0"/>
              <a:t> </a:t>
            </a:r>
            <a:r>
              <a:rPr lang="en-US" sz="2100" b="1" dirty="0" err="1"/>
              <a:t>agropecuarias</a:t>
            </a:r>
            <a:r>
              <a:rPr lang="en-US" sz="2100" b="1" dirty="0"/>
              <a:t> </a:t>
            </a:r>
            <a:r>
              <a:rPr lang="en-US" sz="2100" b="1" dirty="0" err="1"/>
              <a:t>por</a:t>
            </a:r>
            <a:r>
              <a:rPr lang="en-US" sz="2100" b="1" dirty="0"/>
              <a:t> </a:t>
            </a:r>
            <a:r>
              <a:rPr lang="en-US" sz="2100" b="1" dirty="0" err="1"/>
              <a:t>sexo</a:t>
            </a:r>
            <a:endParaRPr lang="es-CO" sz="21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150108"/>
              </p:ext>
            </p:extLst>
          </p:nvPr>
        </p:nvGraphicFramePr>
        <p:xfrm>
          <a:off x="1693784" y="2240519"/>
          <a:ext cx="5556646" cy="15887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2297">
                  <a:extLst>
                    <a:ext uri="{9D8B030D-6E8A-4147-A177-3AD203B41FA5}">
                      <a16:colId xmlns:a16="http://schemas.microsoft.com/office/drawing/2014/main" val="3990409495"/>
                    </a:ext>
                  </a:extLst>
                </a:gridCol>
                <a:gridCol w="990362">
                  <a:extLst>
                    <a:ext uri="{9D8B030D-6E8A-4147-A177-3AD203B41FA5}">
                      <a16:colId xmlns:a16="http://schemas.microsoft.com/office/drawing/2014/main" val="3770409455"/>
                    </a:ext>
                  </a:extLst>
                </a:gridCol>
                <a:gridCol w="1111329">
                  <a:extLst>
                    <a:ext uri="{9D8B030D-6E8A-4147-A177-3AD203B41FA5}">
                      <a16:colId xmlns:a16="http://schemas.microsoft.com/office/drawing/2014/main" val="2787236912"/>
                    </a:ext>
                  </a:extLst>
                </a:gridCol>
                <a:gridCol w="1111329">
                  <a:extLst>
                    <a:ext uri="{9D8B030D-6E8A-4147-A177-3AD203B41FA5}">
                      <a16:colId xmlns:a16="http://schemas.microsoft.com/office/drawing/2014/main" val="1955495928"/>
                    </a:ext>
                  </a:extLst>
                </a:gridCol>
                <a:gridCol w="1111329">
                  <a:extLst>
                    <a:ext uri="{9D8B030D-6E8A-4147-A177-3AD203B41FA5}">
                      <a16:colId xmlns:a16="http://schemas.microsoft.com/office/drawing/2014/main" val="3875983605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endParaRPr lang="es-CO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Mujeres</a:t>
                      </a:r>
                      <a:endParaRPr lang="es-CO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Hombres</a:t>
                      </a:r>
                      <a:endParaRPr lang="es-CO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Total</a:t>
                      </a:r>
                      <a:endParaRPr lang="es-CO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N</a:t>
                      </a:r>
                      <a:endParaRPr lang="es-CO" sz="1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203901148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000" dirty="0" err="1"/>
                        <a:t>Parcelas</a:t>
                      </a:r>
                      <a:endParaRPr lang="es-CO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US$ 9.503</a:t>
                      </a:r>
                      <a:endParaRPr lang="es-CO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US$ 10.333</a:t>
                      </a:r>
                      <a:endParaRPr lang="es-CO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US$ 9.889</a:t>
                      </a:r>
                      <a:endParaRPr lang="es-CO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564.171</a:t>
                      </a:r>
                      <a:endParaRPr lang="es-CO" sz="1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953328288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endParaRPr lang="es-CO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CO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CO" sz="10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CO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CO" sz="1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820250641"/>
                  </a:ext>
                </a:extLst>
              </a:tr>
              <a:tr h="377190">
                <a:tc>
                  <a:txBody>
                    <a:bodyPr/>
                    <a:lstStyle/>
                    <a:p>
                      <a:r>
                        <a:rPr lang="en-US" sz="1000" dirty="0" err="1"/>
                        <a:t>Negocios</a:t>
                      </a:r>
                      <a:r>
                        <a:rPr lang="en-US" sz="1000" dirty="0"/>
                        <a:t> </a:t>
                      </a:r>
                      <a:r>
                        <a:rPr lang="en-US" sz="1000" dirty="0" err="1"/>
                        <a:t>agropecuarios</a:t>
                      </a:r>
                      <a:endParaRPr lang="es-CO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US$ 8.028</a:t>
                      </a:r>
                      <a:endParaRPr lang="es-CO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US$ 54.741</a:t>
                      </a:r>
                      <a:endParaRPr lang="es-CO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US$ 31.921</a:t>
                      </a:r>
                      <a:endParaRPr lang="es-CO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  40.206</a:t>
                      </a:r>
                      <a:endParaRPr lang="es-CO" sz="1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50640731"/>
                  </a:ext>
                </a:extLst>
              </a:tr>
              <a:tr h="377190">
                <a:tc>
                  <a:txBody>
                    <a:bodyPr/>
                    <a:lstStyle/>
                    <a:p>
                      <a:r>
                        <a:rPr lang="en-US" sz="1000" dirty="0"/>
                        <a:t>(5 o </a:t>
                      </a:r>
                      <a:r>
                        <a:rPr lang="en-US" sz="1000" dirty="0" err="1"/>
                        <a:t>más</a:t>
                      </a:r>
                      <a:r>
                        <a:rPr lang="en-US" sz="1000" dirty="0"/>
                        <a:t> </a:t>
                      </a:r>
                      <a:r>
                        <a:rPr lang="en-US" sz="1000" dirty="0" err="1"/>
                        <a:t>trabajadores</a:t>
                      </a:r>
                      <a:r>
                        <a:rPr lang="en-US" sz="1000" dirty="0"/>
                        <a:t>)</a:t>
                      </a:r>
                      <a:endParaRPr lang="es-CO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CO" sz="10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CO" sz="10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CO" sz="10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s-CO" sz="1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711325400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86351" y="5257802"/>
            <a:ext cx="174278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Fuente: Deere y Contreras (2011)</a:t>
            </a:r>
            <a:endParaRPr lang="es-CO" sz="900" dirty="0"/>
          </a:p>
        </p:txBody>
      </p:sp>
    </p:spTree>
    <p:extLst>
      <p:ext uri="{BB962C8B-B14F-4D97-AF65-F5344CB8AC3E}">
        <p14:creationId xmlns:p14="http://schemas.microsoft.com/office/powerpoint/2010/main" val="9677018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4. </a:t>
            </a:r>
            <a:r>
              <a:rPr lang="en-US" b="1" dirty="0" err="1"/>
              <a:t>Relación</a:t>
            </a:r>
            <a:r>
              <a:rPr lang="en-US" b="1" dirty="0"/>
              <a:t> entre la </a:t>
            </a:r>
            <a:r>
              <a:rPr lang="en-US" b="1" dirty="0" err="1"/>
              <a:t>propiedad</a:t>
            </a:r>
            <a:r>
              <a:rPr lang="en-US" b="1" dirty="0"/>
              <a:t> de la </a:t>
            </a:r>
            <a:r>
              <a:rPr lang="en-US" b="1" dirty="0" err="1"/>
              <a:t>tierra</a:t>
            </a:r>
            <a:r>
              <a:rPr lang="en-US" b="1" dirty="0"/>
              <a:t> y la </a:t>
            </a:r>
            <a:r>
              <a:rPr lang="en-US" b="1" dirty="0" err="1"/>
              <a:t>participación</a:t>
            </a:r>
            <a:r>
              <a:rPr lang="en-US" b="1" dirty="0"/>
              <a:t> en la </a:t>
            </a:r>
            <a:r>
              <a:rPr lang="en-US" b="1" dirty="0" err="1"/>
              <a:t>toma</a:t>
            </a:r>
            <a:r>
              <a:rPr lang="en-US" b="1" dirty="0"/>
              <a:t> de </a:t>
            </a:r>
            <a:r>
              <a:rPr lang="en-US" b="1" dirty="0" err="1"/>
              <a:t>decisiones</a:t>
            </a:r>
            <a:r>
              <a:rPr lang="en-US" b="1" dirty="0"/>
              <a:t> </a:t>
            </a:r>
            <a:r>
              <a:rPr lang="en-US" b="1" dirty="0" err="1"/>
              <a:t>agrícolas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dirty="0"/>
              <a:t>¿Se </a:t>
            </a:r>
            <a:r>
              <a:rPr lang="en-US" dirty="0" err="1"/>
              <a:t>puede</a:t>
            </a:r>
            <a:r>
              <a:rPr lang="en-US" dirty="0"/>
              <a:t> </a:t>
            </a:r>
            <a:r>
              <a:rPr lang="en-US" dirty="0" err="1"/>
              <a:t>asumir</a:t>
            </a:r>
            <a:r>
              <a:rPr lang="en-US" dirty="0"/>
              <a:t> que el </a:t>
            </a:r>
            <a:r>
              <a:rPr lang="en-US" dirty="0" err="1"/>
              <a:t>dueño</a:t>
            </a:r>
            <a:r>
              <a:rPr lang="en-US" dirty="0"/>
              <a:t> </a:t>
            </a:r>
            <a:r>
              <a:rPr lang="en-US" dirty="0" err="1"/>
              <a:t>siempre</a:t>
            </a:r>
            <a:r>
              <a:rPr lang="en-US" dirty="0"/>
              <a:t> </a:t>
            </a:r>
            <a:r>
              <a:rPr lang="en-US" dirty="0" err="1"/>
              <a:t>toma</a:t>
            </a:r>
            <a:r>
              <a:rPr lang="en-US" dirty="0"/>
              <a:t> todas las </a:t>
            </a:r>
            <a:r>
              <a:rPr lang="en-US" dirty="0" err="1"/>
              <a:t>decisiones</a:t>
            </a:r>
            <a:r>
              <a:rPr lang="en-US" dirty="0"/>
              <a:t>/</a:t>
            </a:r>
            <a:r>
              <a:rPr lang="en-US" dirty="0" err="1"/>
              <a:t>administra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¿Se </a:t>
            </a:r>
            <a:r>
              <a:rPr lang="en-US" dirty="0" err="1"/>
              <a:t>puede</a:t>
            </a:r>
            <a:r>
              <a:rPr lang="en-US" dirty="0"/>
              <a:t> </a:t>
            </a:r>
            <a:r>
              <a:rPr lang="en-US" dirty="0" err="1"/>
              <a:t>asumir</a:t>
            </a:r>
            <a:r>
              <a:rPr lang="en-US" dirty="0"/>
              <a:t> que el </a:t>
            </a:r>
            <a:r>
              <a:rPr lang="en-US" dirty="0" err="1"/>
              <a:t>agricultor</a:t>
            </a:r>
            <a:r>
              <a:rPr lang="en-US" dirty="0"/>
              <a:t> principal </a:t>
            </a:r>
            <a:r>
              <a:rPr lang="en-US" dirty="0" err="1"/>
              <a:t>siempre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el </a:t>
            </a:r>
            <a:r>
              <a:rPr lang="en-US" dirty="0" err="1"/>
              <a:t>dueño</a:t>
            </a:r>
            <a:r>
              <a:rPr lang="en-US" dirty="0"/>
              <a:t>, y el que </a:t>
            </a:r>
            <a:r>
              <a:rPr lang="en-US" dirty="0" err="1"/>
              <a:t>toma</a:t>
            </a:r>
            <a:r>
              <a:rPr lang="en-US" dirty="0"/>
              <a:t> todas las </a:t>
            </a:r>
            <a:r>
              <a:rPr lang="en-US" dirty="0" err="1"/>
              <a:t>decisiones</a:t>
            </a:r>
            <a:r>
              <a:rPr lang="en-US" dirty="0"/>
              <a:t>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2846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/>
              <a:t>Pocos</a:t>
            </a:r>
            <a:r>
              <a:rPr lang="en-US" b="1" dirty="0"/>
              <a:t> </a:t>
            </a:r>
            <a:r>
              <a:rPr lang="en-US" b="1" dirty="0" err="1"/>
              <a:t>estudios</a:t>
            </a:r>
            <a:r>
              <a:rPr lang="en-US" b="1" dirty="0"/>
              <a:t> </a:t>
            </a:r>
            <a:r>
              <a:rPr lang="en-US" b="1" dirty="0" err="1"/>
              <a:t>rigorosos</a:t>
            </a:r>
            <a:r>
              <a:rPr lang="en-US" b="1" dirty="0"/>
              <a:t> sobre el </a:t>
            </a:r>
            <a:r>
              <a:rPr lang="en-US" b="1" dirty="0" err="1"/>
              <a:t>tema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Brasil</a:t>
            </a:r>
            <a:r>
              <a:rPr lang="en-US" dirty="0"/>
              <a:t> – </a:t>
            </a:r>
            <a:r>
              <a:rPr lang="en-US" dirty="0" err="1"/>
              <a:t>Encuesta</a:t>
            </a:r>
            <a:r>
              <a:rPr lang="en-US" dirty="0"/>
              <a:t> de </a:t>
            </a:r>
            <a:r>
              <a:rPr lang="en-US" dirty="0" err="1"/>
              <a:t>Agricultores</a:t>
            </a:r>
            <a:r>
              <a:rPr lang="en-US" dirty="0"/>
              <a:t> </a:t>
            </a:r>
            <a:r>
              <a:rPr lang="en-US" dirty="0" err="1"/>
              <a:t>Comerciales</a:t>
            </a:r>
            <a:r>
              <a:rPr lang="en-US" dirty="0"/>
              <a:t> de 2000 (</a:t>
            </a:r>
            <a:r>
              <a:rPr lang="en-US" dirty="0" err="1"/>
              <a:t>Mardon</a:t>
            </a:r>
            <a:r>
              <a:rPr lang="en-US" dirty="0"/>
              <a:t> 2005)</a:t>
            </a:r>
          </a:p>
          <a:p>
            <a:pPr lvl="1"/>
            <a:r>
              <a:rPr lang="en-US" dirty="0" err="1"/>
              <a:t>Mujeres</a:t>
            </a:r>
            <a:r>
              <a:rPr lang="en-US" dirty="0"/>
              <a:t> = 10.5% de los </a:t>
            </a:r>
            <a:r>
              <a:rPr lang="en-US" dirty="0" err="1"/>
              <a:t>dueños</a:t>
            </a:r>
            <a:r>
              <a:rPr lang="en-US" dirty="0"/>
              <a:t>; 7.1% de los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administraban</a:t>
            </a:r>
            <a:r>
              <a:rPr lang="en-US" dirty="0"/>
              <a:t> </a:t>
            </a:r>
            <a:r>
              <a:rPr lang="en-US" dirty="0" err="1"/>
              <a:t>sus</a:t>
            </a:r>
            <a:r>
              <a:rPr lang="en-US" dirty="0"/>
              <a:t> </a:t>
            </a:r>
            <a:r>
              <a:rPr lang="en-US" dirty="0" err="1"/>
              <a:t>fincas</a:t>
            </a:r>
            <a:endParaRPr lang="en-US" dirty="0"/>
          </a:p>
          <a:p>
            <a:pPr lvl="1"/>
            <a:r>
              <a:rPr lang="en-US" dirty="0" err="1"/>
              <a:t>Mujeres</a:t>
            </a:r>
            <a:r>
              <a:rPr lang="en-US" dirty="0"/>
              <a:t> </a:t>
            </a:r>
            <a:r>
              <a:rPr lang="en-US" dirty="0" err="1"/>
              <a:t>dueñas</a:t>
            </a:r>
            <a:r>
              <a:rPr lang="en-US" dirty="0"/>
              <a:t> </a:t>
            </a:r>
            <a:r>
              <a:rPr lang="en-US" dirty="0" err="1"/>
              <a:t>aministraban</a:t>
            </a:r>
            <a:r>
              <a:rPr lang="en-US" dirty="0"/>
              <a:t> </a:t>
            </a:r>
            <a:r>
              <a:rPr lang="en-US" dirty="0" err="1"/>
              <a:t>fincas</a:t>
            </a:r>
            <a:r>
              <a:rPr lang="en-US" dirty="0"/>
              <a:t> mas </a:t>
            </a:r>
            <a:r>
              <a:rPr lang="en-US" dirty="0" err="1"/>
              <a:t>pequeñas</a:t>
            </a:r>
            <a:r>
              <a:rPr lang="en-US" dirty="0"/>
              <a:t> y con </a:t>
            </a:r>
            <a:r>
              <a:rPr lang="en-US" dirty="0" err="1"/>
              <a:t>menor</a:t>
            </a:r>
            <a:r>
              <a:rPr lang="en-US" dirty="0"/>
              <a:t> </a:t>
            </a:r>
            <a:r>
              <a:rPr lang="en-US" dirty="0" err="1"/>
              <a:t>acceso</a:t>
            </a:r>
            <a:r>
              <a:rPr lang="en-US" dirty="0"/>
              <a:t> a </a:t>
            </a:r>
            <a:r>
              <a:rPr lang="en-US" dirty="0" err="1"/>
              <a:t>insumos</a:t>
            </a:r>
            <a:endParaRPr lang="en-US" dirty="0"/>
          </a:p>
          <a:p>
            <a:pPr lvl="1"/>
            <a:r>
              <a:rPr lang="en-US" dirty="0" err="1"/>
              <a:t>Análisis</a:t>
            </a:r>
            <a:r>
              <a:rPr lang="en-US" dirty="0"/>
              <a:t> de </a:t>
            </a:r>
            <a:r>
              <a:rPr lang="en-US" dirty="0" err="1"/>
              <a:t>regresión</a:t>
            </a:r>
            <a:r>
              <a:rPr lang="en-US" dirty="0"/>
              <a:t> multiple:</a:t>
            </a:r>
          </a:p>
          <a:p>
            <a:pPr lvl="2"/>
            <a:r>
              <a:rPr lang="en-US" dirty="0"/>
              <a:t>Las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conducían</a:t>
            </a:r>
            <a:r>
              <a:rPr lang="en-US" dirty="0"/>
              <a:t> </a:t>
            </a:r>
            <a:r>
              <a:rPr lang="en-US" dirty="0" err="1"/>
              <a:t>sus</a:t>
            </a:r>
            <a:r>
              <a:rPr lang="en-US" dirty="0"/>
              <a:t> </a:t>
            </a:r>
            <a:r>
              <a:rPr lang="en-US" dirty="0" err="1"/>
              <a:t>propias</a:t>
            </a:r>
            <a:r>
              <a:rPr lang="en-US" dirty="0"/>
              <a:t> </a:t>
            </a:r>
            <a:r>
              <a:rPr lang="en-US" dirty="0" err="1"/>
              <a:t>fincas</a:t>
            </a:r>
            <a:r>
              <a:rPr lang="en-US" dirty="0"/>
              <a:t> </a:t>
            </a:r>
            <a:r>
              <a:rPr lang="en-US" dirty="0" err="1"/>
              <a:t>lograban</a:t>
            </a:r>
            <a:r>
              <a:rPr lang="en-US" dirty="0"/>
              <a:t> mayor valor de </a:t>
            </a:r>
            <a:r>
              <a:rPr lang="en-US" dirty="0" err="1"/>
              <a:t>producción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ha. en </a:t>
            </a:r>
            <a:r>
              <a:rPr lang="en-US" dirty="0" err="1"/>
              <a:t>comparación</a:t>
            </a:r>
            <a:r>
              <a:rPr lang="en-US" dirty="0"/>
              <a:t> con hombres </a:t>
            </a:r>
            <a:r>
              <a:rPr lang="en-US" dirty="0" err="1"/>
              <a:t>administradores</a:t>
            </a:r>
            <a:r>
              <a:rPr lang="en-US" dirty="0"/>
              <a:t> de </a:t>
            </a:r>
            <a:r>
              <a:rPr lang="en-US" dirty="0" err="1"/>
              <a:t>sus</a:t>
            </a:r>
            <a:r>
              <a:rPr lang="en-US" dirty="0"/>
              <a:t> </a:t>
            </a:r>
            <a:r>
              <a:rPr lang="en-US" dirty="0" err="1"/>
              <a:t>propias</a:t>
            </a:r>
            <a:r>
              <a:rPr lang="en-US" dirty="0"/>
              <a:t> </a:t>
            </a:r>
            <a:r>
              <a:rPr lang="en-US" dirty="0" err="1"/>
              <a:t>fincas</a:t>
            </a:r>
            <a:endParaRPr lang="en-US" dirty="0"/>
          </a:p>
          <a:p>
            <a:pPr marL="1117826" lvl="6" indent="0">
              <a:buNone/>
            </a:pPr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8673771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O" sz="2700" b="1" dirty="0"/>
              <a:t>¿Las mujeres propietarias son menos proclive a trabajar su tierra que los hombres propietarios?</a:t>
            </a:r>
            <a:endParaRPr lang="en-US" sz="2700" b="1" dirty="0">
              <a:latin typeface="Calibri" panose="020F0502020204030204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686050" y="2914651"/>
          <a:ext cx="4560570" cy="16888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600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00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00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00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00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00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0622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900" dirty="0">
                          <a:effectLst/>
                        </a:rPr>
                        <a:t>Forma de propiedad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900">
                          <a:effectLst/>
                        </a:rPr>
                        <a:t>Individual</a:t>
                      </a:r>
                      <a:endParaRPr lang="en-US" sz="80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900">
                          <a:effectLst/>
                        </a:rPr>
                        <a:t>hombres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900">
                          <a:effectLst/>
                        </a:rPr>
                        <a:t>Individual mujeres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900">
                          <a:effectLst/>
                        </a:rPr>
                        <a:t>Conjunta pareja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900">
                          <a:effectLst/>
                        </a:rPr>
                        <a:t>Otra forma conjunta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900">
                          <a:effectLst/>
                        </a:rPr>
                        <a:t>Total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84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900">
                          <a:effectLst/>
                        </a:rPr>
                        <a:t>Uso actual: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9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9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9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9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9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22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900" dirty="0">
                          <a:effectLst/>
                        </a:rPr>
                        <a:t>Trabajada por el hogar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900" dirty="0">
                          <a:effectLst/>
                        </a:rPr>
                        <a:t>87,7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900" dirty="0">
                          <a:effectLst/>
                        </a:rPr>
                        <a:t>73,6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900" dirty="0">
                          <a:effectLst/>
                        </a:rPr>
                        <a:t>90,1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900" dirty="0">
                          <a:effectLst/>
                        </a:rPr>
                        <a:t>88,6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900" dirty="0">
                          <a:effectLst/>
                        </a:rPr>
                        <a:t>84,4</a:t>
                      </a:r>
                      <a:endParaRPr lang="en-US" sz="80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900" dirty="0">
                          <a:effectLst/>
                        </a:rPr>
                        <a:t>n=440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16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900">
                          <a:effectLst/>
                        </a:rPr>
                        <a:t>Dada en arriendo, al partir o prestada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900" dirty="0">
                          <a:effectLst/>
                        </a:rPr>
                        <a:t>12,3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900" dirty="0">
                          <a:effectLst/>
                        </a:rPr>
                        <a:t>26,4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900" dirty="0">
                          <a:effectLst/>
                        </a:rPr>
                        <a:t>9,9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900" dirty="0">
                          <a:effectLst/>
                        </a:rPr>
                        <a:t>11,4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900" dirty="0">
                          <a:effectLst/>
                        </a:rPr>
                        <a:t>15,6</a:t>
                      </a:r>
                      <a:endParaRPr lang="en-US" sz="80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900" dirty="0">
                          <a:effectLst/>
                        </a:rPr>
                        <a:t>n=74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1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900">
                          <a:effectLst/>
                        </a:rPr>
                        <a:t>Total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900" dirty="0">
                          <a:effectLst/>
                        </a:rPr>
                        <a:t>100%</a:t>
                      </a:r>
                      <a:endParaRPr lang="en-US" sz="80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900" dirty="0">
                          <a:effectLst/>
                        </a:rPr>
                        <a:t>100%</a:t>
                      </a:r>
                      <a:endParaRPr lang="en-US" sz="80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900" dirty="0">
                          <a:effectLst/>
                        </a:rPr>
                        <a:t>100%</a:t>
                      </a:r>
                      <a:endParaRPr lang="en-US" sz="80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900" dirty="0">
                          <a:effectLst/>
                        </a:rPr>
                        <a:t>100%</a:t>
                      </a:r>
                      <a:endParaRPr lang="en-US" sz="80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900" dirty="0">
                          <a:effectLst/>
                        </a:rPr>
                        <a:t>100%</a:t>
                      </a:r>
                      <a:endParaRPr lang="en-US" sz="80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900" dirty="0">
                          <a:effectLst/>
                        </a:rPr>
                        <a:t>n=514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3028950" y="2228851"/>
            <a:ext cx="3429000" cy="5078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350" dirty="0"/>
              <a:t>Ecuador (2010). </a:t>
            </a:r>
            <a:r>
              <a:rPr lang="en-US" sz="1350" dirty="0" err="1"/>
              <a:t>Distribución</a:t>
            </a:r>
            <a:r>
              <a:rPr lang="en-US" sz="1350" dirty="0"/>
              <a:t> de la forma de </a:t>
            </a:r>
            <a:r>
              <a:rPr lang="en-US" sz="1350" dirty="0" err="1"/>
              <a:t>propiedad</a:t>
            </a:r>
            <a:r>
              <a:rPr lang="en-US" sz="1350" dirty="0"/>
              <a:t> </a:t>
            </a:r>
            <a:r>
              <a:rPr lang="en-US" sz="1350" dirty="0" err="1"/>
              <a:t>según</a:t>
            </a:r>
            <a:r>
              <a:rPr lang="en-US" sz="1350" dirty="0"/>
              <a:t> el </a:t>
            </a:r>
            <a:r>
              <a:rPr lang="en-US" sz="1350" dirty="0" err="1"/>
              <a:t>uso</a:t>
            </a:r>
            <a:r>
              <a:rPr lang="en-US" sz="1350" dirty="0"/>
              <a:t> actual de la </a:t>
            </a:r>
            <a:r>
              <a:rPr lang="en-US" sz="1350" dirty="0" err="1"/>
              <a:t>tierra</a:t>
            </a:r>
            <a:endParaRPr lang="en-US" sz="1350" dirty="0"/>
          </a:p>
        </p:txBody>
      </p:sp>
      <p:sp>
        <p:nvSpPr>
          <p:cNvPr id="7" name="TextBox 6"/>
          <p:cNvSpPr txBox="1"/>
          <p:nvPr/>
        </p:nvSpPr>
        <p:spPr>
          <a:xfrm>
            <a:off x="2286001" y="4972051"/>
            <a:ext cx="5906177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Lo </a:t>
            </a:r>
            <a:r>
              <a:rPr lang="en-US" sz="1350" dirty="0" err="1"/>
              <a:t>que</a:t>
            </a:r>
            <a:r>
              <a:rPr lang="en-US" sz="1350" dirty="0"/>
              <a:t> se </a:t>
            </a:r>
            <a:r>
              <a:rPr lang="en-US" sz="1350" dirty="0" err="1"/>
              <a:t>necesita</a:t>
            </a:r>
            <a:r>
              <a:rPr lang="en-US" sz="1350" dirty="0"/>
              <a:t> </a:t>
            </a:r>
            <a:r>
              <a:rPr lang="en-US" sz="1350" dirty="0" err="1"/>
              <a:t>investigar</a:t>
            </a:r>
            <a:r>
              <a:rPr lang="en-US" sz="1350" dirty="0"/>
              <a:t>:</a:t>
            </a:r>
          </a:p>
          <a:p>
            <a:r>
              <a:rPr lang="en-US" sz="1350" dirty="0"/>
              <a:t>¿</a:t>
            </a:r>
            <a:r>
              <a:rPr lang="en-US" sz="1350" dirty="0" err="1"/>
              <a:t>será</a:t>
            </a:r>
            <a:r>
              <a:rPr lang="en-US" sz="1350" dirty="0"/>
              <a:t> </a:t>
            </a:r>
            <a:r>
              <a:rPr lang="en-US" sz="1350" dirty="0" err="1"/>
              <a:t>que</a:t>
            </a:r>
            <a:r>
              <a:rPr lang="en-US" sz="1350" dirty="0"/>
              <a:t> hay </a:t>
            </a:r>
            <a:r>
              <a:rPr lang="en-US" sz="1350" dirty="0" err="1"/>
              <a:t>discriminación</a:t>
            </a:r>
            <a:r>
              <a:rPr lang="en-US" sz="1350" dirty="0"/>
              <a:t> contra </a:t>
            </a:r>
            <a:r>
              <a:rPr lang="en-US" sz="1350" dirty="0" err="1"/>
              <a:t>ellas</a:t>
            </a:r>
            <a:r>
              <a:rPr lang="en-US" sz="1350" dirty="0"/>
              <a:t> </a:t>
            </a:r>
            <a:r>
              <a:rPr lang="en-US" sz="1350" dirty="0" err="1"/>
              <a:t>en</a:t>
            </a:r>
            <a:r>
              <a:rPr lang="en-US" sz="1350" dirty="0"/>
              <a:t> </a:t>
            </a:r>
            <a:r>
              <a:rPr lang="en-US" sz="1350" dirty="0" err="1"/>
              <a:t>cuanto</a:t>
            </a:r>
            <a:r>
              <a:rPr lang="en-US" sz="1350" dirty="0"/>
              <a:t> el </a:t>
            </a:r>
            <a:r>
              <a:rPr lang="en-US" sz="1350" dirty="0" err="1"/>
              <a:t>acceso</a:t>
            </a:r>
            <a:r>
              <a:rPr lang="en-US" sz="1350" dirty="0"/>
              <a:t> al </a:t>
            </a:r>
            <a:r>
              <a:rPr lang="en-US" sz="1350" dirty="0" err="1"/>
              <a:t>crédito</a:t>
            </a:r>
            <a:r>
              <a:rPr lang="en-US" sz="1350" dirty="0"/>
              <a:t>, </a:t>
            </a:r>
          </a:p>
          <a:p>
            <a:r>
              <a:rPr lang="en-US" sz="1350" dirty="0" err="1"/>
              <a:t>insumos</a:t>
            </a:r>
            <a:r>
              <a:rPr lang="en-US" sz="1350" dirty="0"/>
              <a:t>, </a:t>
            </a:r>
            <a:r>
              <a:rPr lang="en-US" sz="1350" dirty="0" err="1"/>
              <a:t>asistencia</a:t>
            </a:r>
            <a:r>
              <a:rPr lang="en-US" sz="1350" dirty="0"/>
              <a:t> </a:t>
            </a:r>
            <a:r>
              <a:rPr lang="en-US" sz="1350" dirty="0" err="1"/>
              <a:t>técnica</a:t>
            </a:r>
            <a:r>
              <a:rPr lang="en-US" sz="1350" dirty="0"/>
              <a:t>, etc.?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00751" y="4857752"/>
            <a:ext cx="16834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Fuente: Deere y Twyman (2014)</a:t>
            </a:r>
            <a:endParaRPr lang="es-CO" sz="900" dirty="0"/>
          </a:p>
        </p:txBody>
      </p:sp>
    </p:spTree>
    <p:extLst>
      <p:ext uri="{BB962C8B-B14F-4D97-AF65-F5344CB8AC3E}">
        <p14:creationId xmlns:p14="http://schemas.microsoft.com/office/powerpoint/2010/main" val="19577434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¿Las </a:t>
            </a:r>
            <a:r>
              <a:rPr lang="en-US" b="1" dirty="0" err="1"/>
              <a:t>mujeres</a:t>
            </a:r>
            <a:r>
              <a:rPr lang="en-US" b="1" dirty="0"/>
              <a:t> </a:t>
            </a:r>
            <a:r>
              <a:rPr lang="en-US" b="1" dirty="0" err="1"/>
              <a:t>propietarias</a:t>
            </a:r>
            <a:r>
              <a:rPr lang="en-US" b="1" dirty="0"/>
              <a:t> que </a:t>
            </a:r>
            <a:r>
              <a:rPr lang="en-US" b="1" dirty="0" err="1"/>
              <a:t>tienen</a:t>
            </a:r>
            <a:r>
              <a:rPr lang="en-US" b="1" dirty="0"/>
              <a:t> </a:t>
            </a:r>
            <a:r>
              <a:rPr lang="en-US" b="1" dirty="0" err="1"/>
              <a:t>su</a:t>
            </a:r>
            <a:r>
              <a:rPr lang="en-US" b="1" dirty="0"/>
              <a:t> </a:t>
            </a:r>
            <a:r>
              <a:rPr lang="en-US" b="1" dirty="0" err="1"/>
              <a:t>tierra</a:t>
            </a:r>
            <a:r>
              <a:rPr lang="en-US" b="1" dirty="0"/>
              <a:t> </a:t>
            </a:r>
            <a:r>
              <a:rPr lang="en-US" b="1" dirty="0" err="1"/>
              <a:t>en</a:t>
            </a:r>
            <a:r>
              <a:rPr lang="en-US" b="1" dirty="0"/>
              <a:t> </a:t>
            </a:r>
            <a:r>
              <a:rPr lang="en-US" b="1" dirty="0" err="1"/>
              <a:t>producción</a:t>
            </a:r>
            <a:r>
              <a:rPr lang="en-US" b="1" dirty="0"/>
              <a:t> </a:t>
            </a:r>
            <a:r>
              <a:rPr lang="en-US" b="1" dirty="0" err="1"/>
              <a:t>participan</a:t>
            </a:r>
            <a:r>
              <a:rPr lang="en-US" b="1" dirty="0"/>
              <a:t> </a:t>
            </a:r>
            <a:r>
              <a:rPr lang="en-US" b="1" dirty="0" err="1"/>
              <a:t>en</a:t>
            </a:r>
            <a:r>
              <a:rPr lang="en-US" b="1" dirty="0"/>
              <a:t> las </a:t>
            </a:r>
            <a:r>
              <a:rPr lang="en-US" b="1" dirty="0" err="1"/>
              <a:t>decisiones</a:t>
            </a:r>
            <a:r>
              <a:rPr lang="en-US" b="1" dirty="0"/>
              <a:t> </a:t>
            </a:r>
            <a:r>
              <a:rPr lang="en-US" b="1" dirty="0" err="1"/>
              <a:t>agrícolas</a:t>
            </a:r>
            <a:r>
              <a:rPr lang="en-US" b="1" dirty="0"/>
              <a:t>?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4776676" y="2209802"/>
            <a:ext cx="2914650" cy="32686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500" dirty="0" err="1"/>
              <a:t>Preguntas</a:t>
            </a:r>
            <a:r>
              <a:rPr lang="en-US" sz="1500" dirty="0"/>
              <a:t> </a:t>
            </a:r>
            <a:r>
              <a:rPr lang="en-US" sz="1500" dirty="0" err="1"/>
              <a:t>mínimas</a:t>
            </a:r>
            <a:r>
              <a:rPr lang="en-US" sz="1500" dirty="0"/>
              <a:t>:</a:t>
            </a:r>
          </a:p>
          <a:p>
            <a:pPr marL="0" indent="0">
              <a:buNone/>
            </a:pPr>
            <a:endParaRPr lang="en-US" sz="1500" dirty="0"/>
          </a:p>
          <a:p>
            <a:r>
              <a:rPr lang="en-US" sz="1500" dirty="0"/>
              <a:t>¿</a:t>
            </a:r>
            <a:r>
              <a:rPr lang="en-US" sz="1500" dirty="0" err="1"/>
              <a:t>Quién</a:t>
            </a:r>
            <a:r>
              <a:rPr lang="en-US" sz="1500" dirty="0"/>
              <a:t> </a:t>
            </a:r>
            <a:r>
              <a:rPr lang="en-US" sz="1500" dirty="0" err="1"/>
              <a:t>tomó</a:t>
            </a:r>
            <a:r>
              <a:rPr lang="en-US" sz="1500" dirty="0"/>
              <a:t> la </a:t>
            </a:r>
            <a:r>
              <a:rPr lang="en-US" sz="1500" dirty="0" err="1"/>
              <a:t>decisión</a:t>
            </a:r>
            <a:r>
              <a:rPr lang="en-US" sz="1500" dirty="0"/>
              <a:t> </a:t>
            </a:r>
            <a:r>
              <a:rPr lang="en-US" sz="1500" dirty="0" err="1"/>
              <a:t>sobre</a:t>
            </a:r>
            <a:r>
              <a:rPr lang="en-US" sz="1500" dirty="0"/>
              <a:t> </a:t>
            </a:r>
            <a:r>
              <a:rPr lang="en-US" sz="1500" dirty="0" err="1"/>
              <a:t>que</a:t>
            </a:r>
            <a:r>
              <a:rPr lang="en-US" sz="1500" dirty="0"/>
              <a:t> cultivar?</a:t>
            </a:r>
          </a:p>
          <a:p>
            <a:r>
              <a:rPr lang="en-US" sz="1500" dirty="0"/>
              <a:t>¿</a:t>
            </a:r>
            <a:r>
              <a:rPr lang="en-US" sz="1500" dirty="0" err="1"/>
              <a:t>Quién</a:t>
            </a:r>
            <a:r>
              <a:rPr lang="en-US" sz="1500" dirty="0"/>
              <a:t> </a:t>
            </a:r>
            <a:r>
              <a:rPr lang="en-US" sz="1500" dirty="0" err="1"/>
              <a:t>tomó</a:t>
            </a:r>
            <a:r>
              <a:rPr lang="en-US" sz="1500" dirty="0"/>
              <a:t> la </a:t>
            </a:r>
            <a:r>
              <a:rPr lang="en-US" sz="1500" dirty="0" err="1"/>
              <a:t>decisión</a:t>
            </a:r>
            <a:r>
              <a:rPr lang="en-US" sz="1500" dirty="0"/>
              <a:t> </a:t>
            </a:r>
            <a:r>
              <a:rPr lang="en-US" sz="1500" dirty="0" err="1"/>
              <a:t>sobre</a:t>
            </a:r>
            <a:r>
              <a:rPr lang="en-US" sz="1500" dirty="0"/>
              <a:t> </a:t>
            </a:r>
            <a:r>
              <a:rPr lang="en-US" sz="1500" dirty="0" err="1"/>
              <a:t>cuales</a:t>
            </a:r>
            <a:r>
              <a:rPr lang="en-US" sz="1500" dirty="0"/>
              <a:t> </a:t>
            </a:r>
            <a:r>
              <a:rPr lang="en-US" sz="1500" dirty="0" err="1"/>
              <a:t>insumos</a:t>
            </a:r>
            <a:r>
              <a:rPr lang="en-US" sz="1500" dirty="0"/>
              <a:t> </a:t>
            </a:r>
            <a:r>
              <a:rPr lang="en-US" sz="1500" dirty="0" err="1"/>
              <a:t>utilizar</a:t>
            </a:r>
            <a:r>
              <a:rPr lang="en-US" sz="1500" dirty="0"/>
              <a:t>?</a:t>
            </a:r>
          </a:p>
          <a:p>
            <a:r>
              <a:rPr lang="en-US" sz="1500" dirty="0"/>
              <a:t>Si se </a:t>
            </a:r>
            <a:r>
              <a:rPr lang="en-US" sz="1500" dirty="0" err="1"/>
              <a:t>vendió</a:t>
            </a:r>
            <a:r>
              <a:rPr lang="en-US" sz="1500" dirty="0"/>
              <a:t> </a:t>
            </a:r>
            <a:r>
              <a:rPr lang="en-US" sz="1500" dirty="0" err="1"/>
              <a:t>algo</a:t>
            </a:r>
            <a:r>
              <a:rPr lang="en-US" sz="1500" dirty="0"/>
              <a:t> de la </a:t>
            </a:r>
            <a:r>
              <a:rPr lang="en-US" sz="1500" dirty="0" err="1"/>
              <a:t>cosecha</a:t>
            </a:r>
            <a:r>
              <a:rPr lang="en-US" sz="1500" dirty="0"/>
              <a:t>, ¿</a:t>
            </a:r>
            <a:r>
              <a:rPr lang="en-US" sz="1500" dirty="0" err="1"/>
              <a:t>quién</a:t>
            </a:r>
            <a:r>
              <a:rPr lang="en-US" sz="1500" dirty="0"/>
              <a:t> </a:t>
            </a:r>
            <a:r>
              <a:rPr lang="en-US" sz="1500" dirty="0" err="1"/>
              <a:t>tomó</a:t>
            </a:r>
            <a:r>
              <a:rPr lang="en-US" sz="1500" dirty="0"/>
              <a:t> la </a:t>
            </a:r>
            <a:r>
              <a:rPr lang="en-US" sz="1500" dirty="0" err="1"/>
              <a:t>decisión</a:t>
            </a:r>
            <a:r>
              <a:rPr lang="en-US" sz="1500" dirty="0"/>
              <a:t> </a:t>
            </a:r>
            <a:r>
              <a:rPr lang="en-US" sz="1500" dirty="0" err="1"/>
              <a:t>sobre</a:t>
            </a:r>
            <a:r>
              <a:rPr lang="en-US" sz="1500" dirty="0"/>
              <a:t> </a:t>
            </a:r>
            <a:r>
              <a:rPr lang="en-US" sz="1500" dirty="0" err="1"/>
              <a:t>cuanto</a:t>
            </a:r>
            <a:r>
              <a:rPr lang="en-US" sz="1500" dirty="0"/>
              <a:t> vender? </a:t>
            </a:r>
          </a:p>
          <a:p>
            <a:r>
              <a:rPr lang="en-US" sz="1500" dirty="0"/>
              <a:t>¿</a:t>
            </a:r>
            <a:r>
              <a:rPr lang="en-US" sz="1500" dirty="0" err="1"/>
              <a:t>Quién</a:t>
            </a:r>
            <a:r>
              <a:rPr lang="en-US" sz="1500" dirty="0"/>
              <a:t> </a:t>
            </a:r>
            <a:r>
              <a:rPr lang="en-US" sz="1500" dirty="0" err="1"/>
              <a:t>decidió</a:t>
            </a:r>
            <a:r>
              <a:rPr lang="en-US" sz="1500" dirty="0"/>
              <a:t> </a:t>
            </a:r>
            <a:r>
              <a:rPr lang="en-US" sz="1500" dirty="0" err="1"/>
              <a:t>sobre</a:t>
            </a:r>
            <a:r>
              <a:rPr lang="en-US" sz="1500" dirty="0"/>
              <a:t> el </a:t>
            </a:r>
            <a:r>
              <a:rPr lang="en-US" sz="1500" dirty="0" err="1"/>
              <a:t>uso</a:t>
            </a:r>
            <a:r>
              <a:rPr lang="en-US" sz="1500" dirty="0"/>
              <a:t> del </a:t>
            </a:r>
            <a:r>
              <a:rPr lang="en-US" sz="1500" dirty="0" err="1"/>
              <a:t>ingreso</a:t>
            </a:r>
            <a:r>
              <a:rPr lang="en-US" sz="1500" dirty="0"/>
              <a:t> de la </a:t>
            </a:r>
            <a:r>
              <a:rPr lang="en-US" sz="1500" dirty="0" err="1"/>
              <a:t>venta</a:t>
            </a:r>
            <a:r>
              <a:rPr lang="en-US" sz="1500" dirty="0"/>
              <a:t>?</a:t>
            </a:r>
          </a:p>
          <a:p>
            <a:endParaRPr lang="en-US" sz="1350" dirty="0"/>
          </a:p>
          <a:p>
            <a:pPr marL="0" indent="0">
              <a:buNone/>
            </a:pPr>
            <a:r>
              <a:rPr lang="en-US" sz="1350" dirty="0"/>
              <a:t>(</a:t>
            </a:r>
            <a:r>
              <a:rPr lang="en-US" sz="1350" dirty="0" err="1"/>
              <a:t>siempre</a:t>
            </a:r>
            <a:r>
              <a:rPr lang="en-US" sz="1350" dirty="0"/>
              <a:t> en plural: </a:t>
            </a:r>
            <a:r>
              <a:rPr lang="en-US" sz="1350" dirty="0" err="1"/>
              <a:t>quién</a:t>
            </a:r>
            <a:r>
              <a:rPr lang="en-US" sz="1350" dirty="0"/>
              <a:t> o </a:t>
            </a:r>
            <a:r>
              <a:rPr lang="en-US" sz="1350" dirty="0" err="1"/>
              <a:t>quienes</a:t>
            </a:r>
            <a:r>
              <a:rPr lang="en-US" sz="1350" dirty="0"/>
              <a:t>)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1600200" y="2209803"/>
            <a:ext cx="2914650" cy="3268624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endParaRPr lang="en-US" dirty="0"/>
          </a:p>
          <a:p>
            <a:r>
              <a:rPr lang="en-US" sz="1650" dirty="0"/>
              <a:t>EAFF 2010, Ecuador</a:t>
            </a:r>
          </a:p>
          <a:p>
            <a:r>
              <a:rPr lang="en-US" sz="1650" dirty="0" err="1"/>
              <a:t>Decisiones</a:t>
            </a:r>
            <a:r>
              <a:rPr lang="en-US" sz="1650" dirty="0"/>
              <a:t> sobre </a:t>
            </a:r>
            <a:r>
              <a:rPr lang="en-US" sz="1650" dirty="0" err="1"/>
              <a:t>sus</a:t>
            </a:r>
            <a:r>
              <a:rPr lang="en-US" sz="1650" dirty="0"/>
              <a:t> </a:t>
            </a:r>
            <a:r>
              <a:rPr lang="en-US" sz="1650" dirty="0" err="1"/>
              <a:t>parcelas</a:t>
            </a:r>
            <a:r>
              <a:rPr lang="en-US" sz="1650" dirty="0"/>
              <a:t> </a:t>
            </a:r>
            <a:r>
              <a:rPr lang="en-US" sz="1650" dirty="0" err="1"/>
              <a:t>según</a:t>
            </a:r>
            <a:r>
              <a:rPr lang="en-US" sz="1650" dirty="0"/>
              <a:t> </a:t>
            </a:r>
            <a:r>
              <a:rPr lang="en-US" sz="1650" dirty="0" err="1"/>
              <a:t>ellas</a:t>
            </a:r>
            <a:endParaRPr lang="en-US" sz="1650" dirty="0"/>
          </a:p>
          <a:p>
            <a:r>
              <a:rPr lang="en-US" sz="1650" dirty="0"/>
              <a:t>Para las </a:t>
            </a:r>
            <a:r>
              <a:rPr lang="en-US" sz="1650" dirty="0" err="1"/>
              <a:t>casadas</a:t>
            </a:r>
            <a:r>
              <a:rPr lang="en-US" sz="1650" dirty="0"/>
              <a:t>/</a:t>
            </a:r>
            <a:r>
              <a:rPr lang="en-US" sz="1650" dirty="0" err="1"/>
              <a:t>unidas</a:t>
            </a:r>
            <a:r>
              <a:rPr lang="en-US" sz="1650" dirty="0"/>
              <a:t>, se </a:t>
            </a:r>
            <a:r>
              <a:rPr lang="en-US" sz="1650" dirty="0" err="1"/>
              <a:t>hizo</a:t>
            </a:r>
            <a:r>
              <a:rPr lang="en-US" sz="1650" dirty="0"/>
              <a:t> la </a:t>
            </a:r>
            <a:r>
              <a:rPr lang="en-US" sz="1650" dirty="0" err="1"/>
              <a:t>misma</a:t>
            </a:r>
            <a:r>
              <a:rPr lang="en-US" sz="1650" dirty="0"/>
              <a:t> </a:t>
            </a:r>
            <a:r>
              <a:rPr lang="en-US" sz="1650" dirty="0" err="1"/>
              <a:t>pregunta</a:t>
            </a:r>
            <a:r>
              <a:rPr lang="en-US" sz="1650" dirty="0"/>
              <a:t> a </a:t>
            </a:r>
            <a:r>
              <a:rPr lang="en-US" sz="1650" dirty="0" err="1"/>
              <a:t>sus</a:t>
            </a:r>
            <a:r>
              <a:rPr lang="en-US" sz="1650" dirty="0"/>
              <a:t> </a:t>
            </a:r>
            <a:r>
              <a:rPr lang="en-US" sz="1650" dirty="0" err="1"/>
              <a:t>maridos</a:t>
            </a:r>
            <a:r>
              <a:rPr lang="en-US" sz="1650" dirty="0"/>
              <a:t> (sobre la </a:t>
            </a:r>
            <a:r>
              <a:rPr lang="en-US" sz="1650" dirty="0" err="1"/>
              <a:t>participación</a:t>
            </a:r>
            <a:r>
              <a:rPr lang="en-US" sz="1650" dirty="0"/>
              <a:t> de </a:t>
            </a:r>
            <a:r>
              <a:rPr lang="en-US" sz="1650" dirty="0" err="1"/>
              <a:t>ellas</a:t>
            </a:r>
            <a:r>
              <a:rPr lang="en-US" sz="1650" dirty="0"/>
              <a:t> en las </a:t>
            </a:r>
            <a:r>
              <a:rPr lang="en-US" sz="1650" dirty="0" err="1"/>
              <a:t>decisiones</a:t>
            </a:r>
            <a:r>
              <a:rPr lang="en-US" sz="1650" dirty="0"/>
              <a:t> </a:t>
            </a:r>
            <a:r>
              <a:rPr lang="en-US" sz="1650" dirty="0" err="1"/>
              <a:t>agrícolas</a:t>
            </a:r>
            <a:r>
              <a:rPr lang="en-US" sz="1650" dirty="0"/>
              <a:t>)</a:t>
            </a:r>
          </a:p>
          <a:p>
            <a:r>
              <a:rPr lang="en-US" sz="1650" dirty="0" err="1"/>
              <a:t>Últimos</a:t>
            </a:r>
            <a:r>
              <a:rPr lang="en-US" sz="1650" dirty="0"/>
              <a:t> 12 </a:t>
            </a:r>
            <a:r>
              <a:rPr lang="en-US" sz="1650" dirty="0" err="1"/>
              <a:t>meses</a:t>
            </a:r>
            <a:endParaRPr lang="en-US" sz="1650" dirty="0"/>
          </a:p>
          <a:p>
            <a:endParaRPr lang="en-US" dirty="0"/>
          </a:p>
          <a:p>
            <a:pPr marL="0" indent="0">
              <a:buNone/>
            </a:pPr>
            <a:r>
              <a:rPr lang="en-US" sz="1575" dirty="0"/>
              <a:t>(Deere y Twyman 2012; Twyman, </a:t>
            </a:r>
            <a:r>
              <a:rPr lang="en-US" sz="1575" dirty="0" err="1"/>
              <a:t>Useche</a:t>
            </a:r>
            <a:r>
              <a:rPr lang="en-US" sz="1575" dirty="0"/>
              <a:t> &amp; Deere 2015)</a:t>
            </a:r>
          </a:p>
        </p:txBody>
      </p:sp>
    </p:spTree>
    <p:extLst>
      <p:ext uri="{BB962C8B-B14F-4D97-AF65-F5344CB8AC3E}">
        <p14:creationId xmlns:p14="http://schemas.microsoft.com/office/powerpoint/2010/main" val="17461171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b="1" dirty="0">
                <a:latin typeface="Calibri" panose="020F0502020204030204" pitchFamily="34" charset="0"/>
              </a:rPr>
              <a:t>¿Entre las </a:t>
            </a:r>
            <a:r>
              <a:rPr lang="en-US" sz="1800" b="1" dirty="0" err="1">
                <a:latin typeface="Calibri" panose="020F0502020204030204" pitchFamily="34" charset="0"/>
              </a:rPr>
              <a:t>mujeres</a:t>
            </a:r>
            <a:r>
              <a:rPr lang="en-US" sz="1800" b="1" dirty="0">
                <a:latin typeface="Calibri" panose="020F0502020204030204" pitchFamily="34" charset="0"/>
              </a:rPr>
              <a:t> </a:t>
            </a:r>
            <a:r>
              <a:rPr lang="en-US" sz="1800" b="1" dirty="0" err="1">
                <a:latin typeface="Calibri" panose="020F0502020204030204" pitchFamily="34" charset="0"/>
              </a:rPr>
              <a:t>propietarias</a:t>
            </a:r>
            <a:r>
              <a:rPr lang="en-US" sz="1800" b="1" dirty="0">
                <a:latin typeface="Calibri" panose="020F0502020204030204" pitchFamily="34" charset="0"/>
              </a:rPr>
              <a:t>, </a:t>
            </a:r>
            <a:r>
              <a:rPr lang="en-US" sz="1800" b="1" dirty="0" err="1">
                <a:latin typeface="Calibri" panose="020F0502020204030204" pitchFamily="34" charset="0"/>
              </a:rPr>
              <a:t>solamente</a:t>
            </a:r>
            <a:r>
              <a:rPr lang="en-US" sz="1800" b="1" dirty="0">
                <a:latin typeface="Calibri" panose="020F0502020204030204" pitchFamily="34" charset="0"/>
              </a:rPr>
              <a:t> las que son </a:t>
            </a:r>
            <a:r>
              <a:rPr lang="en-US" sz="1800" b="1" dirty="0" err="1">
                <a:latin typeface="Calibri" panose="020F0502020204030204" pitchFamily="34" charset="0"/>
              </a:rPr>
              <a:t>jefas</a:t>
            </a:r>
            <a:r>
              <a:rPr lang="en-US" sz="1800" b="1" dirty="0">
                <a:latin typeface="Calibri" panose="020F0502020204030204" pitchFamily="34" charset="0"/>
              </a:rPr>
              <a:t> de </a:t>
            </a:r>
            <a:r>
              <a:rPr lang="en-US" sz="1800" b="1" dirty="0" err="1">
                <a:latin typeface="Calibri" panose="020F0502020204030204" pitchFamily="34" charset="0"/>
              </a:rPr>
              <a:t>hogar</a:t>
            </a:r>
            <a:r>
              <a:rPr lang="en-US" sz="1800" b="1" dirty="0">
                <a:latin typeface="Calibri" panose="020F0502020204030204" pitchFamily="34" charset="0"/>
              </a:rPr>
              <a:t>  </a:t>
            </a:r>
            <a:r>
              <a:rPr lang="en-US" sz="1800" b="1" dirty="0" err="1">
                <a:latin typeface="Calibri" panose="020F0502020204030204" pitchFamily="34" charset="0"/>
              </a:rPr>
              <a:t>toman</a:t>
            </a:r>
            <a:r>
              <a:rPr lang="en-US" sz="1800" b="1" dirty="0">
                <a:latin typeface="Calibri" panose="020F0502020204030204" pitchFamily="34" charset="0"/>
              </a:rPr>
              <a:t> las </a:t>
            </a:r>
            <a:r>
              <a:rPr lang="en-US" sz="1800" b="1" dirty="0" err="1">
                <a:latin typeface="Calibri" panose="020F0502020204030204" pitchFamily="34" charset="0"/>
              </a:rPr>
              <a:t>decisiones</a:t>
            </a:r>
            <a:r>
              <a:rPr lang="en-US" sz="1800" b="1" dirty="0">
                <a:latin typeface="Calibri" panose="020F0502020204030204" pitchFamily="34" charset="0"/>
              </a:rPr>
              <a:t> sobre </a:t>
            </a:r>
            <a:r>
              <a:rPr lang="en-US" sz="1800" b="1" dirty="0" err="1">
                <a:latin typeface="Calibri" panose="020F0502020204030204" pitchFamily="34" charset="0"/>
              </a:rPr>
              <a:t>sus</a:t>
            </a:r>
            <a:r>
              <a:rPr lang="en-US" sz="1800" b="1" dirty="0">
                <a:latin typeface="Calibri" panose="020F0502020204030204" pitchFamily="34" charset="0"/>
              </a:rPr>
              <a:t> </a:t>
            </a:r>
            <a:r>
              <a:rPr lang="en-US" sz="1800" b="1" dirty="0" err="1">
                <a:latin typeface="Calibri" panose="020F0502020204030204" pitchFamily="34" charset="0"/>
              </a:rPr>
              <a:t>parcelas</a:t>
            </a:r>
            <a:r>
              <a:rPr lang="en-US" sz="1800" b="1" dirty="0">
                <a:latin typeface="Calibri" panose="020F0502020204030204" pitchFamily="34" charset="0"/>
              </a:rPr>
              <a:t>?</a:t>
            </a:r>
            <a:br>
              <a:rPr lang="en-US" sz="1800" b="1" dirty="0">
                <a:latin typeface="Calibri" panose="020F0502020204030204" pitchFamily="34" charset="0"/>
              </a:rPr>
            </a:br>
            <a:endParaRPr lang="en-US" sz="1800" b="1" dirty="0"/>
          </a:p>
        </p:txBody>
      </p:sp>
      <p:graphicFrame>
        <p:nvGraphicFramePr>
          <p:cNvPr id="4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4246737"/>
              </p:ext>
            </p:extLst>
          </p:nvPr>
        </p:nvGraphicFramePr>
        <p:xfrm>
          <a:off x="2057401" y="2057399"/>
          <a:ext cx="5544693" cy="34975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8102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1. ¿</a:t>
            </a:r>
            <a:r>
              <a:rPr lang="en-US" b="1" dirty="0" err="1"/>
              <a:t>Quienes</a:t>
            </a:r>
            <a:r>
              <a:rPr lang="en-US" b="1" dirty="0"/>
              <a:t> son los </a:t>
            </a:r>
            <a:r>
              <a:rPr lang="en-US" b="1" dirty="0" err="1"/>
              <a:t>productores</a:t>
            </a:r>
            <a:r>
              <a:rPr lang="en-US" b="1" dirty="0"/>
              <a:t>?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En los </a:t>
            </a:r>
            <a:r>
              <a:rPr lang="en-US" dirty="0" err="1"/>
              <a:t>censos</a:t>
            </a:r>
            <a:r>
              <a:rPr lang="en-US" dirty="0"/>
              <a:t> </a:t>
            </a:r>
            <a:r>
              <a:rPr lang="en-US" dirty="0" err="1"/>
              <a:t>agropecuarios</a:t>
            </a:r>
            <a:r>
              <a:rPr lang="en-US" dirty="0"/>
              <a:t>, </a:t>
            </a:r>
            <a:r>
              <a:rPr lang="en-US" dirty="0" err="1"/>
              <a:t>tradicionalmente</a:t>
            </a:r>
            <a:r>
              <a:rPr lang="en-US" dirty="0"/>
              <a:t> </a:t>
            </a:r>
            <a:r>
              <a:rPr lang="en-US" dirty="0" err="1"/>
              <a:t>solamente</a:t>
            </a:r>
            <a:r>
              <a:rPr lang="en-US" dirty="0"/>
              <a:t> se </a:t>
            </a:r>
            <a:r>
              <a:rPr lang="en-US" dirty="0" err="1"/>
              <a:t>pregunta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 	</a:t>
            </a:r>
            <a:r>
              <a:rPr lang="en-US" b="1" dirty="0"/>
              <a:t> ¿ </a:t>
            </a:r>
            <a:r>
              <a:rPr lang="en-US" b="1" dirty="0" err="1"/>
              <a:t>quién</a:t>
            </a:r>
            <a:r>
              <a:rPr lang="en-US" b="1" dirty="0"/>
              <a:t> </a:t>
            </a:r>
            <a:r>
              <a:rPr lang="en-US" b="1" dirty="0" err="1"/>
              <a:t>es</a:t>
            </a:r>
            <a:r>
              <a:rPr lang="en-US" b="1" dirty="0"/>
              <a:t> el </a:t>
            </a:r>
            <a:r>
              <a:rPr lang="en-US" b="1" dirty="0" err="1"/>
              <a:t>agricultor</a:t>
            </a:r>
            <a:r>
              <a:rPr lang="en-US" b="1" dirty="0"/>
              <a:t> principal?</a:t>
            </a:r>
          </a:p>
          <a:p>
            <a:pPr marL="0" indent="0">
              <a:buNone/>
            </a:pPr>
            <a:endParaRPr lang="en-US" b="1" dirty="0"/>
          </a:p>
          <a:p>
            <a:r>
              <a:rPr lang="en-US" dirty="0" err="1"/>
              <a:t>Definición</a:t>
            </a:r>
            <a:r>
              <a:rPr lang="en-US" dirty="0"/>
              <a:t> de la FAO (2005/2007):</a:t>
            </a:r>
            <a:endParaRPr lang="en-US" i="1" dirty="0"/>
          </a:p>
          <a:p>
            <a:pPr marL="226451" lvl="1" indent="0">
              <a:buNone/>
            </a:pPr>
            <a:r>
              <a:rPr lang="en-US" dirty="0"/>
              <a:t>“El </a:t>
            </a:r>
            <a:r>
              <a:rPr lang="en-US" dirty="0" err="1"/>
              <a:t>productor</a:t>
            </a:r>
            <a:r>
              <a:rPr lang="en-US" dirty="0"/>
              <a:t> </a:t>
            </a:r>
            <a:r>
              <a:rPr lang="en-US" dirty="0" err="1"/>
              <a:t>agrícola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la persona civil o </a:t>
            </a:r>
            <a:r>
              <a:rPr lang="en-US" dirty="0" err="1"/>
              <a:t>jurídica</a:t>
            </a:r>
            <a:r>
              <a:rPr lang="en-US" dirty="0"/>
              <a:t> que </a:t>
            </a:r>
            <a:r>
              <a:rPr lang="en-US" dirty="0" err="1"/>
              <a:t>toma</a:t>
            </a:r>
            <a:r>
              <a:rPr lang="en-US" dirty="0"/>
              <a:t> las </a:t>
            </a:r>
            <a:r>
              <a:rPr lang="en-US" dirty="0" err="1"/>
              <a:t>decisiones</a:t>
            </a:r>
            <a:r>
              <a:rPr lang="en-US" dirty="0"/>
              <a:t> </a:t>
            </a:r>
            <a:r>
              <a:rPr lang="en-US" dirty="0" err="1"/>
              <a:t>principales</a:t>
            </a:r>
            <a:r>
              <a:rPr lang="en-US" dirty="0"/>
              <a:t> sobre el </a:t>
            </a:r>
            <a:r>
              <a:rPr lang="en-US" dirty="0" err="1"/>
              <a:t>uso</a:t>
            </a:r>
            <a:r>
              <a:rPr lang="en-US" dirty="0"/>
              <a:t> de </a:t>
            </a:r>
            <a:r>
              <a:rPr lang="en-US" dirty="0" err="1"/>
              <a:t>recursos</a:t>
            </a:r>
            <a:r>
              <a:rPr lang="en-US" dirty="0"/>
              <a:t> y </a:t>
            </a:r>
            <a:r>
              <a:rPr lang="en-US" dirty="0" err="1"/>
              <a:t>ejerce</a:t>
            </a:r>
            <a:r>
              <a:rPr lang="en-US" dirty="0"/>
              <a:t> el control de la </a:t>
            </a:r>
            <a:r>
              <a:rPr lang="en-US" dirty="0" err="1"/>
              <a:t>administración</a:t>
            </a:r>
            <a:r>
              <a:rPr lang="en-US" dirty="0"/>
              <a:t> de las </a:t>
            </a:r>
            <a:r>
              <a:rPr lang="en-US" dirty="0" err="1"/>
              <a:t>operaciones</a:t>
            </a:r>
            <a:r>
              <a:rPr lang="en-US" dirty="0"/>
              <a:t> de la </a:t>
            </a:r>
            <a:r>
              <a:rPr lang="en-US" dirty="0" err="1"/>
              <a:t>explotación</a:t>
            </a:r>
            <a:r>
              <a:rPr lang="en-US" dirty="0"/>
              <a:t>.” (par. 3.36)</a:t>
            </a:r>
          </a:p>
          <a:p>
            <a:pPr marL="226451" lvl="1" indent="0">
              <a:buNone/>
            </a:pPr>
            <a:endParaRPr lang="en-US" dirty="0"/>
          </a:p>
          <a:p>
            <a:pPr marL="483620" lvl="1" indent="-257168"/>
            <a:r>
              <a:rPr lang="en-US" dirty="0" err="1"/>
              <a:t>Implica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persona por UPA (</a:t>
            </a:r>
            <a:r>
              <a:rPr lang="en-US" dirty="0" err="1"/>
              <a:t>unidad</a:t>
            </a:r>
            <a:r>
              <a:rPr lang="en-US" dirty="0"/>
              <a:t> de </a:t>
            </a:r>
            <a:r>
              <a:rPr lang="en-US" dirty="0" err="1"/>
              <a:t>producción</a:t>
            </a:r>
            <a:r>
              <a:rPr lang="en-US" dirty="0"/>
              <a:t> </a:t>
            </a:r>
            <a:r>
              <a:rPr lang="en-US" dirty="0" err="1"/>
              <a:t>agropecuaria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6181764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100" b="1" dirty="0">
                <a:latin typeface="Calibri" panose="020F0502020204030204" pitchFamily="34" charset="0"/>
              </a:rPr>
              <a:t>Ecuador (2010). Forma de </a:t>
            </a:r>
            <a:r>
              <a:rPr lang="en-US" sz="2100" b="1" dirty="0" err="1">
                <a:latin typeface="Calibri" panose="020F0502020204030204" pitchFamily="34" charset="0"/>
              </a:rPr>
              <a:t>participación</a:t>
            </a:r>
            <a:r>
              <a:rPr lang="en-US" sz="2100" b="1" dirty="0">
                <a:latin typeface="Calibri" panose="020F0502020204030204" pitchFamily="34" charset="0"/>
              </a:rPr>
              <a:t> </a:t>
            </a:r>
            <a:r>
              <a:rPr lang="en-US" sz="2100" b="1" dirty="0" err="1">
                <a:latin typeface="Calibri" panose="020F0502020204030204" pitchFamily="34" charset="0"/>
              </a:rPr>
              <a:t>en</a:t>
            </a:r>
            <a:r>
              <a:rPr lang="en-US" sz="2100" b="1" dirty="0">
                <a:latin typeface="Calibri" panose="020F0502020204030204" pitchFamily="34" charset="0"/>
              </a:rPr>
              <a:t> las </a:t>
            </a:r>
            <a:r>
              <a:rPr lang="en-US" sz="2100" b="1" dirty="0" err="1">
                <a:latin typeface="Calibri" panose="020F0502020204030204" pitchFamily="34" charset="0"/>
              </a:rPr>
              <a:t>decisiones</a:t>
            </a:r>
            <a:r>
              <a:rPr lang="en-US" sz="2100" b="1" dirty="0">
                <a:latin typeface="Calibri" panose="020F0502020204030204" pitchFamily="34" charset="0"/>
              </a:rPr>
              <a:t> de las </a:t>
            </a:r>
            <a:r>
              <a:rPr lang="en-US" sz="2100" b="1" dirty="0" err="1">
                <a:latin typeface="Calibri" panose="020F0502020204030204" pitchFamily="34" charset="0"/>
              </a:rPr>
              <a:t>mujeres</a:t>
            </a:r>
            <a:r>
              <a:rPr lang="en-US" sz="2100" b="1" dirty="0">
                <a:latin typeface="Calibri" panose="020F0502020204030204" pitchFamily="34" charset="0"/>
              </a:rPr>
              <a:t> que </a:t>
            </a:r>
            <a:r>
              <a:rPr lang="en-US" sz="2100" b="1" dirty="0" err="1">
                <a:latin typeface="Calibri" panose="020F0502020204030204" pitchFamily="34" charset="0"/>
              </a:rPr>
              <a:t>viven</a:t>
            </a:r>
            <a:r>
              <a:rPr lang="en-US" sz="2100" b="1" dirty="0">
                <a:latin typeface="Calibri" panose="020F0502020204030204" pitchFamily="34" charset="0"/>
              </a:rPr>
              <a:t> </a:t>
            </a:r>
            <a:r>
              <a:rPr lang="en-US" sz="2100" b="1" dirty="0" err="1">
                <a:latin typeface="Calibri" panose="020F0502020204030204" pitchFamily="34" charset="0"/>
              </a:rPr>
              <a:t>en</a:t>
            </a:r>
            <a:r>
              <a:rPr lang="en-US" sz="2100" b="1" dirty="0">
                <a:latin typeface="Calibri" panose="020F0502020204030204" pitchFamily="34" charset="0"/>
              </a:rPr>
              <a:t> </a:t>
            </a:r>
            <a:r>
              <a:rPr lang="en-US" sz="2100" b="1" dirty="0" err="1">
                <a:latin typeface="Calibri" panose="020F0502020204030204" pitchFamily="34" charset="0"/>
              </a:rPr>
              <a:t>pareja</a:t>
            </a:r>
            <a:r>
              <a:rPr lang="en-US" sz="2100" b="1" dirty="0">
                <a:latin typeface="Calibri" panose="020F0502020204030204" pitchFamily="34" charset="0"/>
              </a:rPr>
              <a:t> </a:t>
            </a:r>
            <a:br>
              <a:rPr lang="en-US" sz="2100" b="1" dirty="0">
                <a:latin typeface="Calibri" panose="020F0502020204030204" pitchFamily="34" charset="0"/>
              </a:rPr>
            </a:br>
            <a:endParaRPr lang="es-EC" sz="2100" b="1" dirty="0">
              <a:latin typeface="Calibri" panose="020F0502020204030204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057400" y="2057401"/>
          <a:ext cx="5600700" cy="3394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14601" y="5633650"/>
            <a:ext cx="351704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n=</a:t>
            </a:r>
            <a:r>
              <a:rPr lang="en-US" sz="1350" dirty="0" err="1"/>
              <a:t>parcelas</a:t>
            </a:r>
            <a:r>
              <a:rPr lang="en-US" sz="1350" dirty="0"/>
              <a:t> </a:t>
            </a:r>
            <a:r>
              <a:rPr lang="en-US" sz="1350" dirty="0" err="1"/>
              <a:t>propiedad</a:t>
            </a:r>
            <a:r>
              <a:rPr lang="en-US" sz="1350" dirty="0"/>
              <a:t> de </a:t>
            </a:r>
            <a:r>
              <a:rPr lang="en-US" sz="1350" dirty="0" err="1"/>
              <a:t>las</a:t>
            </a:r>
            <a:r>
              <a:rPr lang="en-US" sz="1350" dirty="0"/>
              <a:t> </a:t>
            </a:r>
            <a:r>
              <a:rPr lang="en-US" sz="1350" dirty="0" err="1"/>
              <a:t>mujeres</a:t>
            </a:r>
            <a:r>
              <a:rPr lang="en-US" sz="1350" dirty="0"/>
              <a:t>.</a:t>
            </a:r>
            <a:endParaRPr lang="es-EC" sz="1350" dirty="0"/>
          </a:p>
        </p:txBody>
      </p:sp>
    </p:spTree>
    <p:extLst>
      <p:ext uri="{BB962C8B-B14F-4D97-AF65-F5344CB8AC3E}">
        <p14:creationId xmlns:p14="http://schemas.microsoft.com/office/powerpoint/2010/main" val="411810094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b="1" dirty="0">
                <a:latin typeface="Calibri" panose="020F0502020204030204" pitchFamily="34" charset="0"/>
              </a:rPr>
              <a:t>¿Hombres y </a:t>
            </a:r>
            <a:r>
              <a:rPr lang="en-US" sz="2400" b="1" dirty="0" err="1">
                <a:latin typeface="Calibri" panose="020F0502020204030204" pitchFamily="34" charset="0"/>
              </a:rPr>
              <a:t>mujeres</a:t>
            </a:r>
            <a:r>
              <a:rPr lang="en-US" sz="2400" b="1" dirty="0">
                <a:latin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</a:rPr>
              <a:t>tienen</a:t>
            </a:r>
            <a:r>
              <a:rPr lang="en-US" sz="2400" b="1" dirty="0">
                <a:latin typeface="Calibri" panose="020F0502020204030204" pitchFamily="34" charset="0"/>
              </a:rPr>
              <a:t> las </a:t>
            </a:r>
            <a:r>
              <a:rPr lang="en-US" sz="2400" b="1" dirty="0" err="1">
                <a:latin typeface="Calibri" panose="020F0502020204030204" pitchFamily="34" charset="0"/>
              </a:rPr>
              <a:t>mismas</a:t>
            </a:r>
            <a:r>
              <a:rPr lang="en-US" sz="2400" b="1" dirty="0">
                <a:latin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</a:rPr>
              <a:t>percepciones</a:t>
            </a:r>
            <a:r>
              <a:rPr lang="en-US" sz="2400" b="1" dirty="0">
                <a:latin typeface="Calibri" panose="020F0502020204030204" pitchFamily="34" charset="0"/>
              </a:rPr>
              <a:t> de la </a:t>
            </a:r>
            <a:r>
              <a:rPr lang="en-US" sz="2400" b="1" dirty="0" err="1">
                <a:latin typeface="Calibri" panose="020F0502020204030204" pitchFamily="34" charset="0"/>
              </a:rPr>
              <a:t>participación</a:t>
            </a:r>
            <a:r>
              <a:rPr lang="en-US" sz="2400" b="1" dirty="0">
                <a:latin typeface="Calibri" panose="020F0502020204030204" pitchFamily="34" charset="0"/>
              </a:rPr>
              <a:t> de la </a:t>
            </a:r>
            <a:r>
              <a:rPr lang="en-US" sz="2400" b="1" dirty="0" err="1">
                <a:latin typeface="Calibri" panose="020F0502020204030204" pitchFamily="34" charset="0"/>
              </a:rPr>
              <a:t>mujer</a:t>
            </a:r>
            <a:r>
              <a:rPr lang="en-US" sz="2400" b="1" dirty="0">
                <a:latin typeface="Calibri" panose="020F0502020204030204" pitchFamily="34" charset="0"/>
              </a:rPr>
              <a:t> en las </a:t>
            </a:r>
            <a:r>
              <a:rPr lang="en-US" sz="2400" b="1" dirty="0" err="1">
                <a:latin typeface="Calibri" panose="020F0502020204030204" pitchFamily="34" charset="0"/>
              </a:rPr>
              <a:t>decisiones</a:t>
            </a:r>
            <a:r>
              <a:rPr lang="en-US" sz="2400" b="1" dirty="0">
                <a:latin typeface="Calibri" panose="020F0502020204030204" pitchFamily="34" charset="0"/>
              </a:rPr>
              <a:t>?</a:t>
            </a:r>
            <a:br>
              <a:rPr lang="en-US" sz="2400" b="1" dirty="0">
                <a:latin typeface="Calibri" panose="020F0502020204030204" pitchFamily="34" charset="0"/>
              </a:rPr>
            </a:br>
            <a:endParaRPr lang="en-US" sz="1800" b="1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Para </a:t>
            </a:r>
            <a:r>
              <a:rPr lang="en-US" dirty="0" err="1">
                <a:latin typeface="Calibri" panose="020F0502020204030204" pitchFamily="34" charset="0"/>
              </a:rPr>
              <a:t>comparar</a:t>
            </a:r>
            <a:r>
              <a:rPr lang="en-US" dirty="0">
                <a:latin typeface="Calibri" panose="020F0502020204030204" pitchFamily="34" charset="0"/>
              </a:rPr>
              <a:t> la </a:t>
            </a:r>
            <a:r>
              <a:rPr lang="en-US" dirty="0" err="1">
                <a:latin typeface="Calibri" panose="020F0502020204030204" pitchFamily="34" charset="0"/>
              </a:rPr>
              <a:t>percepción</a:t>
            </a:r>
            <a:r>
              <a:rPr lang="en-US" dirty="0">
                <a:latin typeface="Calibri" panose="020F0502020204030204" pitchFamily="34" charset="0"/>
              </a:rPr>
              <a:t> de </a:t>
            </a:r>
            <a:r>
              <a:rPr lang="en-US" dirty="0" err="1">
                <a:latin typeface="Calibri" panose="020F0502020204030204" pitchFamily="34" charset="0"/>
              </a:rPr>
              <a:t>mujeres</a:t>
            </a:r>
            <a:r>
              <a:rPr lang="en-US" dirty="0">
                <a:latin typeface="Calibri" panose="020F0502020204030204" pitchFamily="34" charset="0"/>
              </a:rPr>
              <a:t> y hombres, </a:t>
            </a:r>
            <a:r>
              <a:rPr lang="en-US" dirty="0" err="1">
                <a:latin typeface="Calibri" panose="020F0502020204030204" pitchFamily="34" charset="0"/>
              </a:rPr>
              <a:t>tomamos</a:t>
            </a:r>
            <a:r>
              <a:rPr lang="en-US" dirty="0">
                <a:latin typeface="Calibri" panose="020F0502020204030204" pitchFamily="34" charset="0"/>
              </a:rPr>
              <a:t>  </a:t>
            </a:r>
            <a:r>
              <a:rPr lang="en-US" dirty="0" err="1">
                <a:latin typeface="Calibri" panose="020F0502020204030204" pitchFamily="34" charset="0"/>
              </a:rPr>
              <a:t>una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submuestra</a:t>
            </a:r>
            <a:r>
              <a:rPr lang="en-US" dirty="0">
                <a:latin typeface="Calibri" panose="020F0502020204030204" pitchFamily="34" charset="0"/>
              </a:rPr>
              <a:t> de </a:t>
            </a:r>
            <a:r>
              <a:rPr lang="en-US" dirty="0" err="1">
                <a:latin typeface="Calibri" panose="020F0502020204030204" pitchFamily="34" charset="0"/>
              </a:rPr>
              <a:t>las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parejas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donde</a:t>
            </a:r>
            <a:r>
              <a:rPr lang="en-US" dirty="0">
                <a:latin typeface="Calibri" panose="020F0502020204030204" pitchFamily="34" charset="0"/>
              </a:rPr>
              <a:t> ambos </a:t>
            </a:r>
            <a:r>
              <a:rPr lang="en-US" dirty="0" err="1">
                <a:latin typeface="Calibri" panose="020F0502020204030204" pitchFamily="34" charset="0"/>
              </a:rPr>
              <a:t>informaron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sobre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quién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toma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las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decisiones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agrícolas</a:t>
            </a:r>
            <a:r>
              <a:rPr lang="en-US" dirty="0">
                <a:latin typeface="Calibri" panose="020F0502020204030204" pitchFamily="34" charset="0"/>
              </a:rPr>
              <a:t> (182 </a:t>
            </a:r>
            <a:r>
              <a:rPr lang="en-US" dirty="0" err="1">
                <a:latin typeface="Calibri" panose="020F0502020204030204" pitchFamily="34" charset="0"/>
              </a:rPr>
              <a:t>parcelas</a:t>
            </a:r>
            <a:r>
              <a:rPr lang="en-US" dirty="0">
                <a:latin typeface="Calibri" panose="020F0502020204030204" pitchFamily="34" charset="0"/>
              </a:rPr>
              <a:t>).</a:t>
            </a:r>
          </a:p>
          <a:p>
            <a:r>
              <a:rPr lang="en-US" dirty="0" err="1">
                <a:latin typeface="Calibri" panose="020F0502020204030204" pitchFamily="34" charset="0"/>
              </a:rPr>
              <a:t>Construímos</a:t>
            </a:r>
            <a:r>
              <a:rPr lang="en-US" dirty="0">
                <a:latin typeface="Calibri" panose="020F0502020204030204" pitchFamily="34" charset="0"/>
              </a:rPr>
              <a:t> un </a:t>
            </a:r>
            <a:r>
              <a:rPr lang="en-US" dirty="0" err="1">
                <a:latin typeface="Calibri" panose="020F0502020204030204" pitchFamily="34" charset="0"/>
              </a:rPr>
              <a:t>índice</a:t>
            </a:r>
            <a:r>
              <a:rPr lang="en-US" dirty="0">
                <a:latin typeface="Calibri" panose="020F0502020204030204" pitchFamily="34" charset="0"/>
              </a:rPr>
              <a:t>, 0 a 1, </a:t>
            </a:r>
            <a:r>
              <a:rPr lang="en-US" dirty="0" err="1">
                <a:latin typeface="Calibri" panose="020F0502020204030204" pitchFamily="34" charset="0"/>
              </a:rPr>
              <a:t>basado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en</a:t>
            </a:r>
            <a:r>
              <a:rPr lang="en-US" dirty="0">
                <a:latin typeface="Calibri" panose="020F0502020204030204" pitchFamily="34" charset="0"/>
              </a:rPr>
              <a:t> el </a:t>
            </a:r>
            <a:r>
              <a:rPr lang="en-US" dirty="0" err="1">
                <a:latin typeface="Calibri" panose="020F0502020204030204" pitchFamily="34" charset="0"/>
              </a:rPr>
              <a:t>porcentaje</a:t>
            </a:r>
            <a:r>
              <a:rPr lang="en-US" dirty="0">
                <a:latin typeface="Calibri" panose="020F0502020204030204" pitchFamily="34" charset="0"/>
              </a:rPr>
              <a:t> de </a:t>
            </a:r>
            <a:r>
              <a:rPr lang="en-US" dirty="0" err="1">
                <a:latin typeface="Calibri" panose="020F0502020204030204" pitchFamily="34" charset="0"/>
              </a:rPr>
              <a:t>decisiones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en</a:t>
            </a:r>
            <a:r>
              <a:rPr lang="en-US" dirty="0">
                <a:latin typeface="Calibri" panose="020F0502020204030204" pitchFamily="34" charset="0"/>
              </a:rPr>
              <a:t> el </a:t>
            </a:r>
            <a:r>
              <a:rPr lang="en-US" dirty="0" err="1">
                <a:latin typeface="Calibri" panose="020F0502020204030204" pitchFamily="34" charset="0"/>
              </a:rPr>
              <a:t>cual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cada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uno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informó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que</a:t>
            </a:r>
            <a:r>
              <a:rPr lang="en-US" dirty="0">
                <a:latin typeface="Calibri" panose="020F0502020204030204" pitchFamily="34" charset="0"/>
              </a:rPr>
              <a:t> la </a:t>
            </a:r>
            <a:r>
              <a:rPr lang="en-US" dirty="0" err="1">
                <a:latin typeface="Calibri" panose="020F0502020204030204" pitchFamily="34" charset="0"/>
              </a:rPr>
              <a:t>mujer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dueña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participa</a:t>
            </a:r>
            <a:r>
              <a:rPr lang="en-US" dirty="0">
                <a:latin typeface="Calibri" panose="020F0502020204030204" pitchFamily="34" charset="0"/>
              </a:rPr>
              <a:t>,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</a:rPr>
              <a:t>del total de </a:t>
            </a:r>
            <a:r>
              <a:rPr lang="en-US" dirty="0" err="1">
                <a:latin typeface="Calibri" panose="020F0502020204030204" pitchFamily="34" charset="0"/>
              </a:rPr>
              <a:t>decisiones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que</a:t>
            </a:r>
            <a:r>
              <a:rPr lang="en-US" dirty="0">
                <a:latin typeface="Calibri" panose="020F0502020204030204" pitchFamily="34" charset="0"/>
              </a:rPr>
              <a:t> se </a:t>
            </a:r>
            <a:r>
              <a:rPr lang="en-US" dirty="0" err="1">
                <a:latin typeface="Calibri" panose="020F0502020204030204" pitchFamily="34" charset="0"/>
              </a:rPr>
              <a:t>tomaron</a:t>
            </a:r>
            <a:r>
              <a:rPr lang="en-US" dirty="0">
                <a:latin typeface="Calibri" panose="020F0502020204030204" pitchFamily="34" charset="0"/>
              </a:rPr>
              <a:t> para </a:t>
            </a:r>
            <a:r>
              <a:rPr lang="en-US" dirty="0" err="1">
                <a:latin typeface="Calibri" panose="020F0502020204030204" pitchFamily="34" charset="0"/>
              </a:rPr>
              <a:t>esa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parcela</a:t>
            </a:r>
            <a:r>
              <a:rPr lang="en-US" dirty="0">
                <a:latin typeface="Calibri" panose="020F0502020204030204" pitchFamily="34" charset="0"/>
              </a:rPr>
              <a:t>.</a:t>
            </a:r>
          </a:p>
          <a:p>
            <a:r>
              <a:rPr lang="en-US" dirty="0">
                <a:latin typeface="Calibri" panose="020F0502020204030204" pitchFamily="34" charset="0"/>
              </a:rPr>
              <a:t>Dos </a:t>
            </a:r>
            <a:r>
              <a:rPr lang="en-US" dirty="0" err="1">
                <a:latin typeface="Calibri" panose="020F0502020204030204" pitchFamily="34" charset="0"/>
              </a:rPr>
              <a:t>índices</a:t>
            </a:r>
            <a:r>
              <a:rPr lang="en-US" dirty="0">
                <a:latin typeface="Calibri" panose="020F0502020204030204" pitchFamily="34" charset="0"/>
              </a:rPr>
              <a:t>: de </a:t>
            </a:r>
            <a:r>
              <a:rPr lang="en-US" dirty="0" err="1">
                <a:latin typeface="Calibri" panose="020F0502020204030204" pitchFamily="34" charset="0"/>
              </a:rPr>
              <a:t>mujeres</a:t>
            </a:r>
            <a:r>
              <a:rPr lang="en-US" dirty="0">
                <a:latin typeface="Calibri" panose="020F0502020204030204" pitchFamily="34" charset="0"/>
              </a:rPr>
              <a:t> y hombres </a:t>
            </a:r>
            <a:r>
              <a:rPr lang="en-US" dirty="0" err="1">
                <a:latin typeface="Calibri" panose="020F0502020204030204" pitchFamily="34" charset="0"/>
              </a:rPr>
              <a:t>por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separado</a:t>
            </a:r>
            <a:r>
              <a:rPr lang="en-US" dirty="0">
                <a:latin typeface="Calibri" panose="020F0502020204030204" pitchFamily="34" charset="0"/>
              </a:rPr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873497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100" b="1" dirty="0">
                <a:latin typeface="Calibri" panose="020F0502020204030204" pitchFamily="34" charset="0"/>
              </a:rPr>
              <a:t>Ecuador (2010). </a:t>
            </a:r>
            <a:r>
              <a:rPr lang="en-US" sz="2100" b="1" dirty="0" err="1">
                <a:latin typeface="Calibri" panose="020F0502020204030204" pitchFamily="34" charset="0"/>
              </a:rPr>
              <a:t>Distribución</a:t>
            </a:r>
            <a:r>
              <a:rPr lang="en-US" sz="2100" b="1" dirty="0">
                <a:latin typeface="Calibri" panose="020F0502020204030204" pitchFamily="34" charset="0"/>
              </a:rPr>
              <a:t> del </a:t>
            </a:r>
            <a:r>
              <a:rPr lang="en-US" sz="2100" b="1" dirty="0" err="1">
                <a:latin typeface="Calibri" panose="020F0502020204030204" pitchFamily="34" charset="0"/>
              </a:rPr>
              <a:t>índice</a:t>
            </a:r>
            <a:r>
              <a:rPr lang="en-US" sz="2100" b="1" dirty="0">
                <a:latin typeface="Calibri" panose="020F0502020204030204" pitchFamily="34" charset="0"/>
              </a:rPr>
              <a:t> sobre las </a:t>
            </a:r>
            <a:r>
              <a:rPr lang="en-US" sz="2100" b="1" dirty="0" err="1">
                <a:latin typeface="Calibri" panose="020F0502020204030204" pitchFamily="34" charset="0"/>
              </a:rPr>
              <a:t>percepciones</a:t>
            </a:r>
            <a:r>
              <a:rPr lang="en-US" sz="2100" b="1" dirty="0">
                <a:latin typeface="Calibri" panose="020F0502020204030204" pitchFamily="34" charset="0"/>
              </a:rPr>
              <a:t> de la </a:t>
            </a:r>
            <a:r>
              <a:rPr lang="en-US" sz="2100" b="1" dirty="0" err="1">
                <a:latin typeface="Calibri" panose="020F0502020204030204" pitchFamily="34" charset="0"/>
              </a:rPr>
              <a:t>participación</a:t>
            </a:r>
            <a:r>
              <a:rPr lang="en-US" sz="2100" b="1" dirty="0">
                <a:latin typeface="Calibri" panose="020F0502020204030204" pitchFamily="34" charset="0"/>
              </a:rPr>
              <a:t> de la </a:t>
            </a:r>
            <a:r>
              <a:rPr lang="en-US" sz="2100" b="1" dirty="0" err="1">
                <a:latin typeface="Calibri" panose="020F0502020204030204" pitchFamily="34" charset="0"/>
              </a:rPr>
              <a:t>mujer</a:t>
            </a:r>
            <a:r>
              <a:rPr lang="en-US" sz="2100" b="1" dirty="0">
                <a:latin typeface="Calibri" panose="020F0502020204030204" pitchFamily="34" charset="0"/>
              </a:rPr>
              <a:t> que vive </a:t>
            </a:r>
            <a:r>
              <a:rPr lang="en-US" sz="2100" b="1" dirty="0" err="1">
                <a:latin typeface="Calibri" panose="020F0502020204030204" pitchFamily="34" charset="0"/>
              </a:rPr>
              <a:t>en</a:t>
            </a:r>
            <a:r>
              <a:rPr lang="en-US" sz="2100" b="1" dirty="0">
                <a:latin typeface="Calibri" panose="020F0502020204030204" pitchFamily="34" charset="0"/>
              </a:rPr>
              <a:t> </a:t>
            </a:r>
            <a:r>
              <a:rPr lang="en-US" sz="2100" b="1" dirty="0" err="1">
                <a:latin typeface="Calibri" panose="020F0502020204030204" pitchFamily="34" charset="0"/>
              </a:rPr>
              <a:t>pareja</a:t>
            </a:r>
            <a:endParaRPr lang="es-EC" sz="2100" b="1" dirty="0">
              <a:latin typeface="Calibri" panose="020F0502020204030204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8607120"/>
              </p:ext>
            </p:extLst>
          </p:nvPr>
        </p:nvGraphicFramePr>
        <p:xfrm>
          <a:off x="2057400" y="2057401"/>
          <a:ext cx="5715000" cy="3394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9398277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sz="2025" dirty="0"/>
            </a:br>
            <a:r>
              <a:rPr lang="en-US" sz="2325" dirty="0">
                <a:latin typeface="Calibri" panose="020F0502020204030204" pitchFamily="34" charset="0"/>
              </a:rPr>
              <a:t> </a:t>
            </a:r>
            <a:r>
              <a:rPr lang="en-US" sz="2325" b="1" dirty="0">
                <a:latin typeface="Calibri" panose="020F0502020204030204" pitchFamily="34" charset="0"/>
              </a:rPr>
              <a:t>¿Hombres y </a:t>
            </a:r>
            <a:r>
              <a:rPr lang="en-US" sz="2325" b="1" dirty="0" err="1">
                <a:latin typeface="Calibri" panose="020F0502020204030204" pitchFamily="34" charset="0"/>
              </a:rPr>
              <a:t>mujeres</a:t>
            </a:r>
            <a:r>
              <a:rPr lang="en-US" sz="2325" b="1" dirty="0">
                <a:latin typeface="Calibri" panose="020F0502020204030204" pitchFamily="34" charset="0"/>
              </a:rPr>
              <a:t> </a:t>
            </a:r>
            <a:r>
              <a:rPr lang="en-US" sz="2325" b="1" dirty="0" err="1">
                <a:latin typeface="Calibri" panose="020F0502020204030204" pitchFamily="34" charset="0"/>
              </a:rPr>
              <a:t>valoran</a:t>
            </a:r>
            <a:r>
              <a:rPr lang="en-US" sz="2325" b="1" dirty="0">
                <a:latin typeface="Calibri" panose="020F0502020204030204" pitchFamily="34" charset="0"/>
              </a:rPr>
              <a:t> de la </a:t>
            </a:r>
            <a:r>
              <a:rPr lang="en-US" sz="2325" b="1" dirty="0" err="1">
                <a:latin typeface="Calibri" panose="020F0502020204030204" pitchFamily="34" charset="0"/>
              </a:rPr>
              <a:t>misma</a:t>
            </a:r>
            <a:r>
              <a:rPr lang="en-US" sz="2325" b="1" dirty="0">
                <a:latin typeface="Calibri" panose="020F0502020204030204" pitchFamily="34" charset="0"/>
              </a:rPr>
              <a:t> </a:t>
            </a:r>
            <a:r>
              <a:rPr lang="en-US" sz="2325" b="1" dirty="0" err="1">
                <a:latin typeface="Calibri" panose="020F0502020204030204" pitchFamily="34" charset="0"/>
              </a:rPr>
              <a:t>manera</a:t>
            </a:r>
            <a:r>
              <a:rPr lang="en-US" sz="2325" b="1" dirty="0">
                <a:latin typeface="Calibri" panose="020F0502020204030204" pitchFamily="34" charset="0"/>
              </a:rPr>
              <a:t> los </a:t>
            </a:r>
            <a:r>
              <a:rPr lang="en-US" sz="2325" b="1" dirty="0" err="1">
                <a:latin typeface="Calibri" panose="020F0502020204030204" pitchFamily="34" charset="0"/>
              </a:rPr>
              <a:t>factores</a:t>
            </a:r>
            <a:r>
              <a:rPr lang="en-US" sz="2325" b="1" dirty="0">
                <a:latin typeface="Calibri" panose="020F0502020204030204" pitchFamily="34" charset="0"/>
              </a:rPr>
              <a:t> que </a:t>
            </a:r>
            <a:r>
              <a:rPr lang="en-US" sz="2325" b="1" dirty="0" err="1">
                <a:latin typeface="Calibri" panose="020F0502020204030204" pitchFamily="34" charset="0"/>
              </a:rPr>
              <a:t>explican</a:t>
            </a:r>
            <a:r>
              <a:rPr lang="en-US" sz="2325" b="1" dirty="0">
                <a:latin typeface="Calibri" panose="020F0502020204030204" pitchFamily="34" charset="0"/>
              </a:rPr>
              <a:t> la </a:t>
            </a:r>
            <a:r>
              <a:rPr lang="en-US" sz="2325" b="1" dirty="0" err="1">
                <a:latin typeface="Calibri" panose="020F0502020204030204" pitchFamily="34" charset="0"/>
              </a:rPr>
              <a:t>participación</a:t>
            </a:r>
            <a:r>
              <a:rPr lang="en-US" sz="2325" b="1" dirty="0">
                <a:latin typeface="Calibri" panose="020F0502020204030204" pitchFamily="34" charset="0"/>
              </a:rPr>
              <a:t> de la </a:t>
            </a:r>
            <a:r>
              <a:rPr lang="en-US" sz="2325" b="1" dirty="0" err="1">
                <a:latin typeface="Calibri" panose="020F0502020204030204" pitchFamily="34" charset="0"/>
              </a:rPr>
              <a:t>mujer</a:t>
            </a:r>
            <a:r>
              <a:rPr lang="en-US" sz="2325" b="1" dirty="0">
                <a:latin typeface="Calibri" panose="020F0502020204030204" pitchFamily="34" charset="0"/>
              </a:rPr>
              <a:t> </a:t>
            </a:r>
            <a:r>
              <a:rPr lang="en-US" sz="2325" b="1" dirty="0" err="1">
                <a:latin typeface="Calibri" panose="020F0502020204030204" pitchFamily="34" charset="0"/>
              </a:rPr>
              <a:t>en</a:t>
            </a:r>
            <a:r>
              <a:rPr lang="en-US" sz="2325" b="1" dirty="0">
                <a:latin typeface="Calibri" panose="020F0502020204030204" pitchFamily="34" charset="0"/>
              </a:rPr>
              <a:t> la </a:t>
            </a:r>
            <a:r>
              <a:rPr lang="en-US" sz="2325" b="1" dirty="0" err="1">
                <a:latin typeface="Calibri" panose="020F0502020204030204" pitchFamily="34" charset="0"/>
              </a:rPr>
              <a:t>toma</a:t>
            </a:r>
            <a:r>
              <a:rPr lang="en-US" sz="2325" b="1" dirty="0">
                <a:latin typeface="Calibri" panose="020F0502020204030204" pitchFamily="34" charset="0"/>
              </a:rPr>
              <a:t> de </a:t>
            </a:r>
            <a:r>
              <a:rPr lang="en-US" sz="2325" b="1" dirty="0" err="1">
                <a:latin typeface="Calibri" panose="020F0502020204030204" pitchFamily="34" charset="0"/>
              </a:rPr>
              <a:t>decisiones</a:t>
            </a:r>
            <a:r>
              <a:rPr lang="en-US" sz="2325" b="1" dirty="0">
                <a:latin typeface="Calibri" panose="020F0502020204030204" pitchFamily="34" charset="0"/>
              </a:rPr>
              <a:t> </a:t>
            </a:r>
            <a:r>
              <a:rPr lang="en-US" sz="2325" b="1" dirty="0" err="1">
                <a:latin typeface="Calibri" panose="020F0502020204030204" pitchFamily="34" charset="0"/>
              </a:rPr>
              <a:t>agrícolas</a:t>
            </a:r>
            <a:r>
              <a:rPr lang="en-US" sz="2325" b="1" dirty="0">
                <a:latin typeface="Calibri" panose="020F0502020204030204" pitchFamily="34" charset="0"/>
              </a:rPr>
              <a:t>?</a:t>
            </a:r>
            <a:br>
              <a:rPr lang="en-US" sz="2325" b="1" dirty="0">
                <a:latin typeface="Calibri" panose="020F0502020204030204" pitchFamily="34" charset="0"/>
              </a:rPr>
            </a:br>
            <a:endParaRPr lang="en-US" sz="2325" b="1" dirty="0">
              <a:latin typeface="Calibri" panose="020F050202020403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972051" y="2114552"/>
            <a:ext cx="2938574" cy="3505201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r>
              <a:rPr lang="en-US" dirty="0"/>
              <a:t>Variables de </a:t>
            </a:r>
            <a:r>
              <a:rPr lang="en-US" dirty="0" err="1"/>
              <a:t>interés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Forma de </a:t>
            </a:r>
            <a:r>
              <a:rPr lang="en-US" dirty="0" err="1"/>
              <a:t>propiedad</a:t>
            </a:r>
            <a:r>
              <a:rPr lang="en-US" dirty="0"/>
              <a:t> (individual o </a:t>
            </a:r>
            <a:r>
              <a:rPr lang="en-US" dirty="0" err="1"/>
              <a:t>conjunta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% de la </a:t>
            </a:r>
            <a:r>
              <a:rPr lang="en-US" dirty="0" err="1"/>
              <a:t>riqueza</a:t>
            </a:r>
            <a:r>
              <a:rPr lang="en-US" dirty="0"/>
              <a:t> que </a:t>
            </a:r>
            <a:r>
              <a:rPr lang="en-US" dirty="0" err="1"/>
              <a:t>es</a:t>
            </a:r>
            <a:r>
              <a:rPr lang="en-US" dirty="0"/>
              <a:t> de la </a:t>
            </a:r>
            <a:r>
              <a:rPr lang="en-US" dirty="0" err="1"/>
              <a:t>mujer</a:t>
            </a:r>
            <a:r>
              <a:rPr lang="en-US" dirty="0"/>
              <a:t> </a:t>
            </a:r>
          </a:p>
          <a:p>
            <a:pPr lvl="1"/>
            <a:r>
              <a:rPr lang="en-US" dirty="0" err="1"/>
              <a:t>Participación</a:t>
            </a:r>
            <a:r>
              <a:rPr lang="en-US" dirty="0"/>
              <a:t> de la </a:t>
            </a:r>
            <a:r>
              <a:rPr lang="en-US" dirty="0" err="1"/>
              <a:t>mujer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el </a:t>
            </a:r>
            <a:r>
              <a:rPr lang="en-US" dirty="0" err="1"/>
              <a:t>trabajo</a:t>
            </a:r>
            <a:r>
              <a:rPr lang="en-US" dirty="0"/>
              <a:t> de la </a:t>
            </a:r>
            <a:r>
              <a:rPr lang="en-US" dirty="0" err="1"/>
              <a:t>parcela</a:t>
            </a:r>
            <a:endParaRPr lang="en-US" dirty="0"/>
          </a:p>
          <a:p>
            <a:pPr lvl="1"/>
            <a:r>
              <a:rPr lang="en-US" dirty="0" err="1"/>
              <a:t>Participación</a:t>
            </a:r>
            <a:r>
              <a:rPr lang="en-US" dirty="0"/>
              <a:t> </a:t>
            </a:r>
            <a:r>
              <a:rPr lang="en-US" dirty="0" err="1"/>
              <a:t>económica</a:t>
            </a:r>
            <a:r>
              <a:rPr lang="en-US" dirty="0"/>
              <a:t> de la </a:t>
            </a:r>
            <a:r>
              <a:rPr lang="en-US" dirty="0" err="1"/>
              <a:t>mujer</a:t>
            </a:r>
            <a:r>
              <a:rPr lang="en-US" dirty="0"/>
              <a:t> </a:t>
            </a:r>
            <a:r>
              <a:rPr lang="en-US" dirty="0" err="1"/>
              <a:t>fuera</a:t>
            </a:r>
            <a:r>
              <a:rPr lang="en-US" dirty="0"/>
              <a:t> de la </a:t>
            </a:r>
            <a:r>
              <a:rPr lang="en-US" dirty="0" err="1"/>
              <a:t>finca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771650" y="2171702"/>
            <a:ext cx="3200400" cy="3268624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err="1"/>
              <a:t>Modelo</a:t>
            </a:r>
            <a:r>
              <a:rPr lang="en-US" dirty="0"/>
              <a:t>:</a:t>
            </a:r>
          </a:p>
          <a:p>
            <a:r>
              <a:rPr lang="en-US" dirty="0"/>
              <a:t>Variable </a:t>
            </a:r>
            <a:r>
              <a:rPr lang="en-US" dirty="0" err="1"/>
              <a:t>dependiente</a:t>
            </a:r>
            <a:r>
              <a:rPr lang="en-US" dirty="0"/>
              <a:t> = </a:t>
            </a:r>
            <a:r>
              <a:rPr lang="en-US" dirty="0" err="1"/>
              <a:t>índice</a:t>
            </a:r>
            <a:r>
              <a:rPr lang="en-US" dirty="0"/>
              <a:t> </a:t>
            </a:r>
            <a:r>
              <a:rPr lang="en-US" dirty="0" err="1"/>
              <a:t>participación</a:t>
            </a:r>
            <a:r>
              <a:rPr lang="en-US" dirty="0"/>
              <a:t> (%)</a:t>
            </a:r>
          </a:p>
          <a:p>
            <a:r>
              <a:rPr lang="en-US" dirty="0" err="1"/>
              <a:t>Regresiones</a:t>
            </a:r>
            <a:r>
              <a:rPr lang="en-US" dirty="0"/>
              <a:t> Tobit con </a:t>
            </a:r>
            <a:r>
              <a:rPr lang="en-US" dirty="0" err="1"/>
              <a:t>efectos</a:t>
            </a:r>
            <a:r>
              <a:rPr lang="en-US" dirty="0"/>
              <a:t> </a:t>
            </a:r>
            <a:r>
              <a:rPr lang="en-US" dirty="0" err="1"/>
              <a:t>aleatorios</a:t>
            </a:r>
            <a:r>
              <a:rPr lang="en-US" dirty="0"/>
              <a:t> y variables </a:t>
            </a:r>
            <a:r>
              <a:rPr lang="en-US" dirty="0" err="1"/>
              <a:t>instrumentales</a:t>
            </a:r>
            <a:endParaRPr lang="en-US" dirty="0"/>
          </a:p>
          <a:p>
            <a:r>
              <a:rPr lang="en-US" dirty="0" err="1"/>
              <a:t>Regresiones</a:t>
            </a:r>
            <a:r>
              <a:rPr lang="en-US" dirty="0"/>
              <a:t> </a:t>
            </a:r>
            <a:r>
              <a:rPr lang="en-US" dirty="0" err="1"/>
              <a:t>separadas</a:t>
            </a:r>
            <a:r>
              <a:rPr lang="en-US" dirty="0"/>
              <a:t> para </a:t>
            </a:r>
            <a:r>
              <a:rPr lang="en-US" dirty="0" err="1"/>
              <a:t>mujeres</a:t>
            </a:r>
            <a:r>
              <a:rPr lang="en-US" dirty="0"/>
              <a:t> y </a:t>
            </a:r>
            <a:r>
              <a:rPr lang="en-US" dirty="0" err="1"/>
              <a:t>sus</a:t>
            </a:r>
            <a:r>
              <a:rPr lang="en-US" dirty="0"/>
              <a:t> </a:t>
            </a:r>
            <a:r>
              <a:rPr lang="en-US" dirty="0" err="1"/>
              <a:t>esposos</a:t>
            </a:r>
            <a:r>
              <a:rPr lang="en-US" dirty="0"/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93110" y="5619752"/>
            <a:ext cx="210666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Fuente: Twyman, Useche &amp; Deere (2015)</a:t>
            </a:r>
            <a:endParaRPr lang="es-CO" sz="900" dirty="0"/>
          </a:p>
        </p:txBody>
      </p:sp>
    </p:spTree>
    <p:extLst>
      <p:ext uri="{BB962C8B-B14F-4D97-AF65-F5344CB8AC3E}">
        <p14:creationId xmlns:p14="http://schemas.microsoft.com/office/powerpoint/2010/main" val="1993288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293" y="1085850"/>
            <a:ext cx="6714259" cy="857250"/>
          </a:xfrm>
        </p:spPr>
        <p:txBody>
          <a:bodyPr>
            <a:noAutofit/>
          </a:bodyPr>
          <a:lstStyle/>
          <a:p>
            <a:r>
              <a:rPr lang="en-US" sz="2400" b="1" dirty="0">
                <a:latin typeface="+mn-lt"/>
              </a:rPr>
              <a:t>RESULTADOS: </a:t>
            </a:r>
            <a:r>
              <a:rPr lang="en-US" sz="2400" b="1" dirty="0" err="1">
                <a:latin typeface="+mn-lt"/>
              </a:rPr>
              <a:t>factores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asociados</a:t>
            </a:r>
            <a:r>
              <a:rPr lang="en-US" sz="2400" b="1" dirty="0">
                <a:latin typeface="+mn-lt"/>
              </a:rPr>
              <a:t> con la </a:t>
            </a:r>
            <a:r>
              <a:rPr lang="en-US" sz="2400" b="1" dirty="0" err="1">
                <a:latin typeface="+mn-lt"/>
              </a:rPr>
              <a:t>participación</a:t>
            </a:r>
            <a:r>
              <a:rPr lang="en-US" sz="2400" b="1" dirty="0">
                <a:latin typeface="+mn-lt"/>
              </a:rPr>
              <a:t> de la </a:t>
            </a:r>
            <a:r>
              <a:rPr lang="en-US" sz="2400" b="1" dirty="0" err="1">
                <a:latin typeface="+mn-lt"/>
              </a:rPr>
              <a:t>mujer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casada</a:t>
            </a:r>
            <a:r>
              <a:rPr lang="en-US" sz="2400" b="1" dirty="0">
                <a:latin typeface="+mn-lt"/>
              </a:rPr>
              <a:t>/</a:t>
            </a:r>
            <a:r>
              <a:rPr lang="en-US" sz="2400" b="1" dirty="0" err="1">
                <a:latin typeface="+mn-lt"/>
              </a:rPr>
              <a:t>unida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en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las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decisiones</a:t>
            </a:r>
            <a:r>
              <a:rPr lang="en-US" sz="2400" b="1" dirty="0">
                <a:latin typeface="+mn-lt"/>
              </a:rPr>
              <a:t> </a:t>
            </a:r>
            <a:br>
              <a:rPr lang="en-US" sz="2400" b="1" dirty="0">
                <a:latin typeface="+mn-lt"/>
              </a:rPr>
            </a:br>
            <a:r>
              <a:rPr lang="en-US" sz="2400" b="1" dirty="0">
                <a:latin typeface="+mn-lt"/>
              </a:rPr>
              <a:t>(</a:t>
            </a:r>
            <a:r>
              <a:rPr lang="en-US" sz="2400" b="1" dirty="0" err="1">
                <a:latin typeface="+mn-lt"/>
              </a:rPr>
              <a:t>percepción</a:t>
            </a:r>
            <a:r>
              <a:rPr lang="en-US" sz="2400" b="1" dirty="0">
                <a:latin typeface="+mn-lt"/>
              </a:rPr>
              <a:t> de </a:t>
            </a:r>
            <a:r>
              <a:rPr lang="en-US" sz="2400" b="1" dirty="0" err="1">
                <a:latin typeface="+mn-lt"/>
              </a:rPr>
              <a:t>las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mujeres</a:t>
            </a:r>
            <a:r>
              <a:rPr lang="en-US" sz="2400" b="1" dirty="0">
                <a:latin typeface="+mn-lt"/>
              </a:rPr>
              <a:t>)</a:t>
            </a:r>
            <a:endParaRPr lang="es-EC" sz="24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828800" y="2571750"/>
            <a:ext cx="6115050" cy="3276600"/>
          </a:xfrm>
        </p:spPr>
        <p:txBody>
          <a:bodyPr/>
          <a:lstStyle/>
          <a:p>
            <a:r>
              <a:rPr lang="en-US" b="1" dirty="0"/>
              <a:t>Mayor</a:t>
            </a:r>
            <a:r>
              <a:rPr lang="en-US" dirty="0"/>
              <a:t> </a:t>
            </a:r>
            <a:r>
              <a:rPr lang="en-US" dirty="0" err="1"/>
              <a:t>participación</a:t>
            </a:r>
            <a:r>
              <a:rPr lang="en-US" dirty="0"/>
              <a:t>:</a:t>
            </a:r>
          </a:p>
          <a:p>
            <a:pPr lvl="1"/>
            <a:r>
              <a:rPr lang="en-US" dirty="0" err="1"/>
              <a:t>Propietaria</a:t>
            </a:r>
            <a:r>
              <a:rPr lang="en-US" dirty="0"/>
              <a:t> individual (</a:t>
            </a:r>
            <a:r>
              <a:rPr lang="en-US" dirty="0" err="1"/>
              <a:t>comparada</a:t>
            </a:r>
            <a:r>
              <a:rPr lang="en-US" dirty="0"/>
              <a:t> con </a:t>
            </a:r>
            <a:r>
              <a:rPr lang="en-US" dirty="0" err="1"/>
              <a:t>propietaria</a:t>
            </a:r>
            <a:r>
              <a:rPr lang="en-US" dirty="0"/>
              <a:t> </a:t>
            </a:r>
            <a:r>
              <a:rPr lang="en-US" dirty="0" err="1"/>
              <a:t>conjunta</a:t>
            </a:r>
            <a:r>
              <a:rPr lang="en-US" dirty="0"/>
              <a:t>)</a:t>
            </a:r>
          </a:p>
          <a:p>
            <a:pPr lvl="1"/>
            <a:r>
              <a:rPr lang="en-US" dirty="0" err="1"/>
              <a:t>Cuando</a:t>
            </a:r>
            <a:r>
              <a:rPr lang="en-US" dirty="0"/>
              <a:t> </a:t>
            </a:r>
            <a:r>
              <a:rPr lang="en-US" dirty="0" err="1"/>
              <a:t>ella</a:t>
            </a:r>
            <a:r>
              <a:rPr lang="en-US" dirty="0"/>
              <a:t> </a:t>
            </a:r>
            <a:r>
              <a:rPr lang="en-US" dirty="0" err="1"/>
              <a:t>trabaja</a:t>
            </a:r>
            <a:r>
              <a:rPr lang="en-US" dirty="0"/>
              <a:t> en la </a:t>
            </a:r>
            <a:r>
              <a:rPr lang="en-US" dirty="0" err="1"/>
              <a:t>parcela</a:t>
            </a:r>
            <a:endParaRPr lang="en-US" dirty="0"/>
          </a:p>
          <a:p>
            <a:pPr lvl="1"/>
            <a:r>
              <a:rPr lang="en-US" dirty="0" err="1"/>
              <a:t>Cuando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</a:t>
            </a:r>
            <a:r>
              <a:rPr lang="en-US" dirty="0" err="1"/>
              <a:t>relativamente</a:t>
            </a:r>
            <a:r>
              <a:rPr lang="en-US" dirty="0"/>
              <a:t> </a:t>
            </a:r>
            <a:r>
              <a:rPr lang="en-US" dirty="0" err="1"/>
              <a:t>más</a:t>
            </a:r>
            <a:r>
              <a:rPr lang="en-US" dirty="0"/>
              <a:t> </a:t>
            </a:r>
            <a:r>
              <a:rPr lang="en-US" dirty="0" err="1"/>
              <a:t>joven</a:t>
            </a:r>
            <a:r>
              <a:rPr lang="en-US" dirty="0"/>
              <a:t> </a:t>
            </a:r>
          </a:p>
          <a:p>
            <a:r>
              <a:rPr lang="en-US" b="1" dirty="0" err="1"/>
              <a:t>Menor</a:t>
            </a:r>
            <a:r>
              <a:rPr lang="en-US" dirty="0"/>
              <a:t> </a:t>
            </a:r>
            <a:r>
              <a:rPr lang="en-US" dirty="0" err="1"/>
              <a:t>participación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Si </a:t>
            </a:r>
            <a:r>
              <a:rPr lang="en-US" dirty="0" err="1"/>
              <a:t>trabaja</a:t>
            </a:r>
            <a:r>
              <a:rPr lang="en-US" dirty="0"/>
              <a:t> </a:t>
            </a:r>
            <a:r>
              <a:rPr lang="en-US" dirty="0" err="1"/>
              <a:t>fuera</a:t>
            </a:r>
            <a:r>
              <a:rPr lang="en-US" dirty="0"/>
              <a:t> de la </a:t>
            </a:r>
            <a:r>
              <a:rPr lang="en-US" dirty="0" err="1"/>
              <a:t>finca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23094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085850"/>
            <a:ext cx="6000750" cy="857250"/>
          </a:xfrm>
        </p:spPr>
        <p:txBody>
          <a:bodyPr>
            <a:noAutofit/>
          </a:bodyPr>
          <a:lstStyle/>
          <a:p>
            <a:r>
              <a:rPr lang="en-US" sz="2400" b="1" dirty="0">
                <a:latin typeface="+mn-lt"/>
              </a:rPr>
              <a:t>RESULTADOS: </a:t>
            </a:r>
            <a:r>
              <a:rPr lang="en-US" sz="2400" b="1" dirty="0" err="1">
                <a:latin typeface="+mn-lt"/>
              </a:rPr>
              <a:t>factores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asociados</a:t>
            </a:r>
            <a:r>
              <a:rPr lang="en-US" sz="2400" b="1" dirty="0">
                <a:latin typeface="+mn-lt"/>
              </a:rPr>
              <a:t> con la </a:t>
            </a:r>
            <a:r>
              <a:rPr lang="en-US" sz="2400" b="1" dirty="0" err="1">
                <a:latin typeface="+mn-lt"/>
              </a:rPr>
              <a:t>participación</a:t>
            </a:r>
            <a:r>
              <a:rPr lang="en-US" sz="2400" b="1" dirty="0">
                <a:latin typeface="+mn-lt"/>
              </a:rPr>
              <a:t> de la </a:t>
            </a:r>
            <a:r>
              <a:rPr lang="en-US" sz="2400" b="1" dirty="0" err="1">
                <a:latin typeface="+mn-lt"/>
              </a:rPr>
              <a:t>mujer</a:t>
            </a:r>
            <a:r>
              <a:rPr lang="en-US" sz="2400" b="1" dirty="0">
                <a:latin typeface="+mn-lt"/>
              </a:rPr>
              <a:t> en </a:t>
            </a:r>
            <a:r>
              <a:rPr lang="en-US" sz="2400" b="1" dirty="0" err="1">
                <a:latin typeface="+mn-lt"/>
              </a:rPr>
              <a:t>las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dirty="0" err="1">
                <a:latin typeface="+mn-lt"/>
              </a:rPr>
              <a:t>decisiones</a:t>
            </a:r>
            <a:r>
              <a:rPr lang="en-US" sz="2400" b="1" dirty="0">
                <a:latin typeface="+mn-lt"/>
              </a:rPr>
              <a:t> </a:t>
            </a:r>
            <a:br>
              <a:rPr lang="en-US" sz="2400" b="1" dirty="0">
                <a:latin typeface="+mn-lt"/>
              </a:rPr>
            </a:br>
            <a:r>
              <a:rPr lang="en-US" sz="2400" b="1" dirty="0">
                <a:latin typeface="+mn-lt"/>
              </a:rPr>
              <a:t>(</a:t>
            </a:r>
            <a:r>
              <a:rPr lang="en-US" sz="2400" b="1" dirty="0" err="1">
                <a:latin typeface="+mn-lt"/>
              </a:rPr>
              <a:t>percepción</a:t>
            </a:r>
            <a:r>
              <a:rPr lang="en-US" sz="2400" b="1" dirty="0">
                <a:latin typeface="+mn-lt"/>
              </a:rPr>
              <a:t> de los hombres)</a:t>
            </a:r>
            <a:endParaRPr lang="es-EC" sz="24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828800" y="2400300"/>
            <a:ext cx="6115050" cy="32766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Mayor</a:t>
            </a:r>
            <a:r>
              <a:rPr lang="en-US" dirty="0"/>
              <a:t> </a:t>
            </a:r>
            <a:r>
              <a:rPr lang="en-US" dirty="0" err="1"/>
              <a:t>participación</a:t>
            </a:r>
            <a:r>
              <a:rPr lang="en-US" dirty="0"/>
              <a:t>:</a:t>
            </a:r>
          </a:p>
          <a:p>
            <a:pPr lvl="1"/>
            <a:r>
              <a:rPr lang="en-US" dirty="0" err="1"/>
              <a:t>Participa</a:t>
            </a:r>
            <a:r>
              <a:rPr lang="en-US" dirty="0"/>
              <a:t> en el </a:t>
            </a:r>
            <a:r>
              <a:rPr lang="en-US" dirty="0" err="1"/>
              <a:t>trabajo</a:t>
            </a:r>
            <a:r>
              <a:rPr lang="en-US" dirty="0"/>
              <a:t> de la </a:t>
            </a:r>
            <a:r>
              <a:rPr lang="en-US" dirty="0" err="1"/>
              <a:t>parcela</a:t>
            </a:r>
            <a:r>
              <a:rPr lang="en-US" dirty="0"/>
              <a:t>. ***</a:t>
            </a:r>
          </a:p>
          <a:p>
            <a:pPr lvl="1"/>
            <a:r>
              <a:rPr lang="en-US" dirty="0"/>
              <a:t>Si </a:t>
            </a:r>
            <a:r>
              <a:rPr lang="en-US" dirty="0" err="1"/>
              <a:t>ella</a:t>
            </a:r>
            <a:r>
              <a:rPr lang="en-US" dirty="0"/>
              <a:t> </a:t>
            </a:r>
            <a:r>
              <a:rPr lang="en-US" dirty="0" err="1"/>
              <a:t>trabaja</a:t>
            </a:r>
            <a:r>
              <a:rPr lang="en-US" dirty="0"/>
              <a:t> </a:t>
            </a:r>
            <a:r>
              <a:rPr lang="en-US" dirty="0" err="1"/>
              <a:t>fuera</a:t>
            </a:r>
            <a:r>
              <a:rPr lang="en-US" dirty="0"/>
              <a:t> de la </a:t>
            </a:r>
            <a:r>
              <a:rPr lang="en-US" dirty="0" err="1"/>
              <a:t>finca</a:t>
            </a:r>
            <a:r>
              <a:rPr lang="en-US" dirty="0"/>
              <a:t>.###</a:t>
            </a:r>
          </a:p>
          <a:p>
            <a:pPr lvl="1"/>
            <a:r>
              <a:rPr lang="en-US" dirty="0"/>
              <a:t>% </a:t>
            </a:r>
            <a:r>
              <a:rPr lang="en-US" dirty="0" err="1"/>
              <a:t>riqueza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de la </a:t>
            </a:r>
            <a:r>
              <a:rPr lang="en-US" dirty="0" err="1"/>
              <a:t>mujer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Si la </a:t>
            </a:r>
            <a:r>
              <a:rPr lang="en-US" dirty="0" err="1"/>
              <a:t>pareja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</a:t>
            </a:r>
            <a:r>
              <a:rPr lang="en-US" dirty="0" err="1"/>
              <a:t>indígena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Si </a:t>
            </a:r>
            <a:r>
              <a:rPr lang="en-US" dirty="0" err="1"/>
              <a:t>él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mucho mayor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ella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Si los </a:t>
            </a:r>
            <a:r>
              <a:rPr lang="en-US" dirty="0" err="1"/>
              <a:t>cultivos</a:t>
            </a:r>
            <a:r>
              <a:rPr lang="en-US" dirty="0"/>
              <a:t> son </a:t>
            </a:r>
            <a:r>
              <a:rPr lang="en-US" dirty="0" err="1"/>
              <a:t>anuales</a:t>
            </a:r>
            <a:r>
              <a:rPr lang="en-US" dirty="0"/>
              <a:t>.</a:t>
            </a:r>
          </a:p>
          <a:p>
            <a:r>
              <a:rPr lang="en-US" b="1" dirty="0" err="1"/>
              <a:t>Menor</a:t>
            </a:r>
            <a:r>
              <a:rPr lang="en-US" dirty="0"/>
              <a:t> </a:t>
            </a:r>
            <a:r>
              <a:rPr lang="en-US" dirty="0" err="1"/>
              <a:t>participación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Si la </a:t>
            </a:r>
            <a:r>
              <a:rPr lang="en-US" dirty="0" err="1"/>
              <a:t>escolaridad</a:t>
            </a:r>
            <a:r>
              <a:rPr lang="en-US" dirty="0"/>
              <a:t> de </a:t>
            </a:r>
            <a:r>
              <a:rPr lang="en-US" dirty="0" err="1"/>
              <a:t>ella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mayor.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28950" y="5618077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***Ambos </a:t>
            </a:r>
            <a:r>
              <a:rPr lang="en-US" sz="900" dirty="0" err="1"/>
              <a:t>están</a:t>
            </a:r>
            <a:r>
              <a:rPr lang="en-US" sz="900" dirty="0"/>
              <a:t> de </a:t>
            </a:r>
            <a:r>
              <a:rPr lang="en-US" sz="900" dirty="0" err="1"/>
              <a:t>acuerdo</a:t>
            </a:r>
            <a:endParaRPr lang="en-US" sz="900" dirty="0"/>
          </a:p>
          <a:p>
            <a:r>
              <a:rPr lang="en-US" sz="900" dirty="0"/>
              <a:t>### No </a:t>
            </a:r>
            <a:r>
              <a:rPr lang="en-US" sz="900" dirty="0" err="1"/>
              <a:t>están</a:t>
            </a:r>
            <a:r>
              <a:rPr lang="en-US" sz="900" dirty="0"/>
              <a:t> de </a:t>
            </a:r>
            <a:r>
              <a:rPr lang="en-US" sz="900" dirty="0" err="1"/>
              <a:t>acuerdo</a:t>
            </a:r>
            <a:endParaRPr lang="es-EC" sz="900" dirty="0"/>
          </a:p>
        </p:txBody>
      </p:sp>
    </p:spTree>
    <p:extLst>
      <p:ext uri="{BB962C8B-B14F-4D97-AF65-F5344CB8AC3E}">
        <p14:creationId xmlns:p14="http://schemas.microsoft.com/office/powerpoint/2010/main" val="337021576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1131094"/>
            <a:ext cx="6610350" cy="994172"/>
          </a:xfrm>
        </p:spPr>
        <p:txBody>
          <a:bodyPr/>
          <a:lstStyle/>
          <a:p>
            <a:r>
              <a:rPr lang="en-US" dirty="0">
                <a:latin typeface="+mn-lt"/>
              </a:rPr>
              <a:t>Lo </a:t>
            </a:r>
            <a:r>
              <a:rPr lang="en-US" dirty="0" err="1">
                <a:latin typeface="+mn-lt"/>
              </a:rPr>
              <a:t>más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llamativo</a:t>
            </a:r>
            <a:endParaRPr lang="es-EC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689354" y="2034540"/>
            <a:ext cx="6115050" cy="3276600"/>
          </a:xfrm>
        </p:spPr>
        <p:txBody>
          <a:bodyPr>
            <a:normAutofit fontScale="85000" lnSpcReduction="10000"/>
          </a:bodyPr>
          <a:lstStyle/>
          <a:p>
            <a:r>
              <a:rPr lang="en-US" dirty="0" err="1"/>
              <a:t>Diferentes</a:t>
            </a:r>
            <a:r>
              <a:rPr lang="en-US" dirty="0"/>
              <a:t> </a:t>
            </a:r>
            <a:r>
              <a:rPr lang="en-US" dirty="0" err="1"/>
              <a:t>factores</a:t>
            </a:r>
            <a:r>
              <a:rPr lang="en-US" dirty="0"/>
              <a:t> </a:t>
            </a:r>
            <a:r>
              <a:rPr lang="en-US" dirty="0" err="1"/>
              <a:t>asociados</a:t>
            </a:r>
            <a:r>
              <a:rPr lang="en-US" dirty="0"/>
              <a:t> con </a:t>
            </a:r>
            <a:r>
              <a:rPr lang="en-US" dirty="0" err="1"/>
              <a:t>percepción</a:t>
            </a:r>
            <a:r>
              <a:rPr lang="en-US" dirty="0"/>
              <a:t> de </a:t>
            </a:r>
            <a:r>
              <a:rPr lang="en-US" dirty="0" err="1"/>
              <a:t>las</a:t>
            </a:r>
            <a:r>
              <a:rPr lang="en-US" dirty="0"/>
              <a:t> </a:t>
            </a:r>
            <a:r>
              <a:rPr lang="en-US" dirty="0" err="1"/>
              <a:t>mujeres</a:t>
            </a:r>
            <a:r>
              <a:rPr lang="en-US" dirty="0"/>
              <a:t> y de </a:t>
            </a:r>
            <a:r>
              <a:rPr lang="en-US" dirty="0" err="1"/>
              <a:t>sus</a:t>
            </a:r>
            <a:r>
              <a:rPr lang="en-US" dirty="0"/>
              <a:t> </a:t>
            </a:r>
            <a:r>
              <a:rPr lang="en-US" dirty="0" err="1"/>
              <a:t>parejas</a:t>
            </a:r>
            <a:r>
              <a:rPr lang="en-US" dirty="0"/>
              <a:t> </a:t>
            </a:r>
            <a:r>
              <a:rPr lang="en-US" dirty="0" err="1"/>
              <a:t>sobre</a:t>
            </a:r>
            <a:r>
              <a:rPr lang="en-US" dirty="0"/>
              <a:t> la </a:t>
            </a:r>
            <a:r>
              <a:rPr lang="en-US" dirty="0" err="1"/>
              <a:t>participación</a:t>
            </a:r>
            <a:r>
              <a:rPr lang="en-US" dirty="0"/>
              <a:t> de </a:t>
            </a:r>
            <a:r>
              <a:rPr lang="en-US" dirty="0" err="1"/>
              <a:t>ella</a:t>
            </a:r>
            <a:r>
              <a:rPr lang="en-US" dirty="0"/>
              <a:t>.</a:t>
            </a:r>
          </a:p>
          <a:p>
            <a:r>
              <a:rPr lang="en-US" dirty="0"/>
              <a:t>Variables de </a:t>
            </a:r>
            <a:r>
              <a:rPr lang="en-US" b="1" dirty="0" err="1"/>
              <a:t>poder</a:t>
            </a:r>
            <a:r>
              <a:rPr lang="en-US" b="1" dirty="0"/>
              <a:t> de </a:t>
            </a:r>
            <a:r>
              <a:rPr lang="en-US" b="1" dirty="0" err="1"/>
              <a:t>negociación</a:t>
            </a:r>
            <a:r>
              <a:rPr lang="en-US" dirty="0"/>
              <a:t> (% </a:t>
            </a:r>
            <a:r>
              <a:rPr lang="en-US" dirty="0" err="1"/>
              <a:t>riqueza</a:t>
            </a:r>
            <a:r>
              <a:rPr lang="en-US" dirty="0"/>
              <a:t> M, </a:t>
            </a:r>
            <a:r>
              <a:rPr lang="en-US" dirty="0" err="1"/>
              <a:t>empleo</a:t>
            </a:r>
            <a:r>
              <a:rPr lang="en-US" dirty="0"/>
              <a:t> </a:t>
            </a:r>
            <a:r>
              <a:rPr lang="en-US" dirty="0" err="1"/>
              <a:t>fuera</a:t>
            </a:r>
            <a:r>
              <a:rPr lang="en-US" dirty="0"/>
              <a:t> de la </a:t>
            </a:r>
            <a:r>
              <a:rPr lang="en-US" dirty="0" err="1"/>
              <a:t>finca</a:t>
            </a:r>
            <a:r>
              <a:rPr lang="en-US" dirty="0"/>
              <a:t>) </a:t>
            </a:r>
            <a:r>
              <a:rPr lang="en-US" dirty="0" err="1"/>
              <a:t>influyen</a:t>
            </a:r>
            <a:r>
              <a:rPr lang="en-US" dirty="0"/>
              <a:t> en la </a:t>
            </a:r>
            <a:r>
              <a:rPr lang="en-US" dirty="0" err="1"/>
              <a:t>percepción</a:t>
            </a:r>
            <a:r>
              <a:rPr lang="en-US" dirty="0"/>
              <a:t> de </a:t>
            </a:r>
            <a:r>
              <a:rPr lang="en-US" dirty="0" err="1"/>
              <a:t>él</a:t>
            </a:r>
            <a:r>
              <a:rPr lang="en-US" dirty="0"/>
              <a:t>, </a:t>
            </a:r>
            <a:r>
              <a:rPr lang="en-US" dirty="0" err="1"/>
              <a:t>pero</a:t>
            </a:r>
            <a:r>
              <a:rPr lang="en-US" dirty="0"/>
              <a:t> no en la de </a:t>
            </a:r>
            <a:r>
              <a:rPr lang="en-US" dirty="0" err="1"/>
              <a:t>ella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Variable % </a:t>
            </a:r>
            <a:r>
              <a:rPr lang="en-US" dirty="0" err="1"/>
              <a:t>riqueza</a:t>
            </a:r>
            <a:r>
              <a:rPr lang="en-US" dirty="0"/>
              <a:t> de la </a:t>
            </a:r>
            <a:r>
              <a:rPr lang="en-US" dirty="0" err="1"/>
              <a:t>mujer</a:t>
            </a:r>
            <a:r>
              <a:rPr lang="en-US" dirty="0"/>
              <a:t> en el </a:t>
            </a:r>
            <a:r>
              <a:rPr lang="en-US" dirty="0" err="1"/>
              <a:t>modelo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/>
              <a:t>mujer</a:t>
            </a:r>
            <a:r>
              <a:rPr lang="en-US" dirty="0"/>
              <a:t> no </a:t>
            </a:r>
            <a:r>
              <a:rPr lang="en-US" dirty="0" err="1"/>
              <a:t>es</a:t>
            </a:r>
            <a:r>
              <a:rPr lang="en-US" dirty="0"/>
              <a:t> </a:t>
            </a:r>
            <a:r>
              <a:rPr lang="en-US" dirty="0" err="1"/>
              <a:t>significativa</a:t>
            </a:r>
            <a:r>
              <a:rPr lang="en-US" dirty="0"/>
              <a:t>:  </a:t>
            </a:r>
            <a:r>
              <a:rPr lang="en-US" dirty="0" err="1"/>
              <a:t>ella</a:t>
            </a:r>
            <a:r>
              <a:rPr lang="en-US" dirty="0"/>
              <a:t> </a:t>
            </a:r>
            <a:r>
              <a:rPr lang="en-US" dirty="0" err="1"/>
              <a:t>puede</a:t>
            </a:r>
            <a:r>
              <a:rPr lang="en-US" dirty="0"/>
              <a:t> </a:t>
            </a:r>
            <a:r>
              <a:rPr lang="en-US" dirty="0" err="1"/>
              <a:t>estar</a:t>
            </a:r>
            <a:r>
              <a:rPr lang="en-US" dirty="0"/>
              <a:t> </a:t>
            </a:r>
            <a:r>
              <a:rPr lang="en-US" dirty="0" err="1"/>
              <a:t>usando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poder</a:t>
            </a:r>
            <a:r>
              <a:rPr lang="en-US" dirty="0"/>
              <a:t> de </a:t>
            </a:r>
            <a:r>
              <a:rPr lang="en-US" dirty="0" err="1"/>
              <a:t>negociación</a:t>
            </a:r>
            <a:r>
              <a:rPr lang="en-US" dirty="0"/>
              <a:t> para no </a:t>
            </a:r>
            <a:r>
              <a:rPr lang="en-US" dirty="0" err="1"/>
              <a:t>trabajar</a:t>
            </a:r>
            <a:r>
              <a:rPr lang="en-US" dirty="0"/>
              <a:t> en la </a:t>
            </a:r>
            <a:r>
              <a:rPr lang="en-US" dirty="0" err="1"/>
              <a:t>parcela</a:t>
            </a:r>
            <a:r>
              <a:rPr lang="en-US" dirty="0"/>
              <a:t> y </a:t>
            </a:r>
            <a:r>
              <a:rPr lang="en-US" dirty="0" err="1"/>
              <a:t>emplearse</a:t>
            </a:r>
            <a:r>
              <a:rPr lang="en-US" dirty="0"/>
              <a:t> </a:t>
            </a:r>
            <a:r>
              <a:rPr lang="en-US" dirty="0" err="1"/>
              <a:t>afuera</a:t>
            </a:r>
            <a:r>
              <a:rPr lang="en-US" dirty="0"/>
              <a:t> o </a:t>
            </a:r>
            <a:r>
              <a:rPr lang="en-US" dirty="0" err="1"/>
              <a:t>seguir</a:t>
            </a:r>
            <a:r>
              <a:rPr lang="en-US" dirty="0"/>
              <a:t> </a:t>
            </a:r>
            <a:r>
              <a:rPr lang="en-US" dirty="0" err="1"/>
              <a:t>sus</a:t>
            </a:r>
            <a:r>
              <a:rPr lang="en-US" dirty="0"/>
              <a:t> </a:t>
            </a:r>
            <a:r>
              <a:rPr lang="en-US" dirty="0" err="1"/>
              <a:t>propias</a:t>
            </a:r>
            <a:r>
              <a:rPr lang="en-US" dirty="0"/>
              <a:t> </a:t>
            </a:r>
            <a:r>
              <a:rPr lang="en-US" dirty="0" err="1"/>
              <a:t>actividades</a:t>
            </a:r>
            <a:r>
              <a:rPr lang="en-US" dirty="0"/>
              <a:t>, </a:t>
            </a:r>
            <a:r>
              <a:rPr lang="en-US" dirty="0" err="1"/>
              <a:t>incluyendo</a:t>
            </a:r>
            <a:r>
              <a:rPr lang="en-US" dirty="0"/>
              <a:t> </a:t>
            </a:r>
            <a:r>
              <a:rPr lang="en-US" dirty="0" err="1"/>
              <a:t>ser</a:t>
            </a:r>
            <a:r>
              <a:rPr lang="en-US" dirty="0"/>
              <a:t> </a:t>
            </a:r>
            <a:r>
              <a:rPr lang="en-US" dirty="0" err="1"/>
              <a:t>ama</a:t>
            </a:r>
            <a:r>
              <a:rPr lang="en-US" dirty="0"/>
              <a:t> de casa.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94589240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5. </a:t>
            </a:r>
            <a:r>
              <a:rPr lang="en-US" b="1" dirty="0" err="1"/>
              <a:t>Propiedad</a:t>
            </a:r>
            <a:r>
              <a:rPr lang="en-US" b="1" dirty="0"/>
              <a:t> de la </a:t>
            </a:r>
            <a:r>
              <a:rPr lang="en-US" b="1" dirty="0" err="1"/>
              <a:t>tierra</a:t>
            </a:r>
            <a:r>
              <a:rPr lang="en-US" b="1" dirty="0"/>
              <a:t> y </a:t>
            </a:r>
            <a:r>
              <a:rPr lang="en-US" b="1" dirty="0" err="1"/>
              <a:t>poder</a:t>
            </a:r>
            <a:r>
              <a:rPr lang="en-US" b="1" dirty="0"/>
              <a:t> de </a:t>
            </a:r>
            <a:r>
              <a:rPr lang="en-US" b="1" dirty="0" err="1"/>
              <a:t>negociación</a:t>
            </a:r>
            <a:r>
              <a:rPr lang="en-US" b="1" dirty="0"/>
              <a:t> de la </a:t>
            </a:r>
            <a:r>
              <a:rPr lang="en-US" b="1" dirty="0" err="1"/>
              <a:t>mujer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 </a:t>
            </a:r>
            <a:r>
              <a:rPr lang="en-US" dirty="0" err="1"/>
              <a:t>solamente</a:t>
            </a:r>
            <a:r>
              <a:rPr lang="en-US" dirty="0"/>
              <a:t> </a:t>
            </a:r>
            <a:r>
              <a:rPr lang="en-US" dirty="0" err="1"/>
              <a:t>nos</a:t>
            </a:r>
            <a:r>
              <a:rPr lang="en-US" dirty="0"/>
              <a:t> </a:t>
            </a:r>
            <a:r>
              <a:rPr lang="en-US" dirty="0" err="1"/>
              <a:t>interesa</a:t>
            </a:r>
            <a:r>
              <a:rPr lang="en-US" dirty="0"/>
              <a:t> la </a:t>
            </a:r>
            <a:r>
              <a:rPr lang="en-US" dirty="0" err="1"/>
              <a:t>relación</a:t>
            </a:r>
            <a:r>
              <a:rPr lang="en-US" dirty="0"/>
              <a:t> entre la </a:t>
            </a:r>
            <a:r>
              <a:rPr lang="en-US" dirty="0" err="1"/>
              <a:t>propiedad</a:t>
            </a:r>
            <a:r>
              <a:rPr lang="en-US" dirty="0"/>
              <a:t> de la </a:t>
            </a:r>
            <a:r>
              <a:rPr lang="en-US" dirty="0" err="1"/>
              <a:t>tierra</a:t>
            </a:r>
            <a:r>
              <a:rPr lang="en-US" dirty="0"/>
              <a:t> y las </a:t>
            </a:r>
            <a:r>
              <a:rPr lang="en-US" dirty="0" err="1"/>
              <a:t>decisiones</a:t>
            </a:r>
            <a:r>
              <a:rPr lang="en-US" dirty="0"/>
              <a:t> </a:t>
            </a:r>
            <a:r>
              <a:rPr lang="en-US" dirty="0" err="1"/>
              <a:t>agropecuarias</a:t>
            </a:r>
            <a:endParaRPr lang="en-US" dirty="0"/>
          </a:p>
          <a:p>
            <a:r>
              <a:rPr lang="en-US" dirty="0" err="1"/>
              <a:t>También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</a:t>
            </a:r>
            <a:r>
              <a:rPr lang="en-US" dirty="0" err="1"/>
              <a:t>importante</a:t>
            </a:r>
            <a:r>
              <a:rPr lang="en-US" dirty="0"/>
              <a:t> </a:t>
            </a:r>
            <a:r>
              <a:rPr lang="en-US" dirty="0" err="1"/>
              <a:t>relacionar</a:t>
            </a:r>
            <a:r>
              <a:rPr lang="en-US" dirty="0"/>
              <a:t> la </a:t>
            </a:r>
            <a:r>
              <a:rPr lang="en-US" dirty="0" err="1"/>
              <a:t>propiedad</a:t>
            </a:r>
            <a:r>
              <a:rPr lang="en-US" dirty="0"/>
              <a:t> de la </a:t>
            </a:r>
            <a:r>
              <a:rPr lang="en-US" dirty="0" err="1"/>
              <a:t>tierra</a:t>
            </a:r>
            <a:r>
              <a:rPr lang="en-US" dirty="0"/>
              <a:t> con </a:t>
            </a:r>
            <a:r>
              <a:rPr lang="en-US" dirty="0" err="1"/>
              <a:t>otras</a:t>
            </a:r>
            <a:r>
              <a:rPr lang="en-US" dirty="0"/>
              <a:t> </a:t>
            </a:r>
            <a:r>
              <a:rPr lang="en-US" dirty="0" err="1"/>
              <a:t>decisiones</a:t>
            </a:r>
            <a:r>
              <a:rPr lang="en-US" dirty="0"/>
              <a:t> del </a:t>
            </a:r>
            <a:r>
              <a:rPr lang="en-US" dirty="0" err="1"/>
              <a:t>hogar</a:t>
            </a:r>
            <a:r>
              <a:rPr lang="en-US" dirty="0"/>
              <a:t>:  </a:t>
            </a:r>
          </a:p>
          <a:p>
            <a:pPr lvl="1"/>
            <a:r>
              <a:rPr lang="en-US" dirty="0"/>
              <a:t>el </a:t>
            </a:r>
            <a:r>
              <a:rPr lang="en-US" dirty="0" err="1"/>
              <a:t>gasto</a:t>
            </a:r>
            <a:r>
              <a:rPr lang="en-US" dirty="0"/>
              <a:t> y </a:t>
            </a:r>
            <a:r>
              <a:rPr lang="en-US" dirty="0" err="1"/>
              <a:t>consumo</a:t>
            </a:r>
            <a:endParaRPr lang="en-US" dirty="0"/>
          </a:p>
          <a:p>
            <a:pPr lvl="1"/>
            <a:r>
              <a:rPr lang="en-US" dirty="0" err="1"/>
              <a:t>división</a:t>
            </a:r>
            <a:r>
              <a:rPr lang="en-US" dirty="0"/>
              <a:t> del </a:t>
            </a:r>
            <a:r>
              <a:rPr lang="en-US" dirty="0" err="1"/>
              <a:t>trabajo</a:t>
            </a:r>
            <a:r>
              <a:rPr lang="en-US" dirty="0"/>
              <a:t> y </a:t>
            </a:r>
            <a:r>
              <a:rPr lang="en-US" dirty="0" err="1"/>
              <a:t>uso</a:t>
            </a:r>
            <a:r>
              <a:rPr lang="en-US" dirty="0"/>
              <a:t> del </a:t>
            </a:r>
            <a:r>
              <a:rPr lang="en-US" dirty="0" err="1"/>
              <a:t>tiempo</a:t>
            </a:r>
            <a:r>
              <a:rPr lang="en-US" dirty="0"/>
              <a:t> </a:t>
            </a:r>
          </a:p>
          <a:p>
            <a:pPr lvl="1"/>
            <a:r>
              <a:rPr lang="en-US" dirty="0" err="1"/>
              <a:t>bienestar</a:t>
            </a:r>
            <a:r>
              <a:rPr lang="en-US" dirty="0"/>
              <a:t> de los </a:t>
            </a:r>
            <a:r>
              <a:rPr lang="en-US" dirty="0" err="1"/>
              <a:t>hijos</a:t>
            </a:r>
            <a:endParaRPr lang="en-US" dirty="0"/>
          </a:p>
          <a:p>
            <a:pPr lvl="1"/>
            <a:r>
              <a:rPr lang="en-US" dirty="0" err="1"/>
              <a:t>prevención</a:t>
            </a:r>
            <a:r>
              <a:rPr lang="en-US" dirty="0"/>
              <a:t> de la </a:t>
            </a:r>
            <a:r>
              <a:rPr lang="en-US" dirty="0" err="1"/>
              <a:t>violencia</a:t>
            </a:r>
            <a:r>
              <a:rPr lang="en-US" dirty="0"/>
              <a:t> </a:t>
            </a:r>
            <a:r>
              <a:rPr lang="en-US" dirty="0" err="1"/>
              <a:t>doméstica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194091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b="1" dirty="0"/>
              <a:t>Hallazgos de los estudios cualitativos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EC" dirty="0"/>
              <a:t>Comparando las mujeres que tienen tierras propias con mujeres sin tierra:</a:t>
            </a:r>
          </a:p>
          <a:p>
            <a:pPr lvl="1"/>
            <a:r>
              <a:rPr lang="es-EC" dirty="0"/>
              <a:t>Mejores posibilidades de contraer matrimonio y escoger su compañero</a:t>
            </a:r>
          </a:p>
          <a:p>
            <a:pPr lvl="1"/>
            <a:r>
              <a:rPr lang="es-EC" dirty="0"/>
              <a:t>Mayor participación en las decisiones familiares, incluyendo sobre la agricultura</a:t>
            </a:r>
          </a:p>
          <a:p>
            <a:pPr lvl="1"/>
            <a:r>
              <a:rPr lang="es-EC" dirty="0"/>
              <a:t>Mayor posibilidad de salir de un matrimonio infeliz</a:t>
            </a:r>
          </a:p>
          <a:p>
            <a:pPr lvl="1"/>
            <a:r>
              <a:rPr lang="es-EC" dirty="0"/>
              <a:t>Más probables en casarse por segunda vez si enviudan o se separan/divorcian</a:t>
            </a:r>
          </a:p>
          <a:p>
            <a:pPr lvl="1"/>
            <a:r>
              <a:rPr lang="es-EC" dirty="0"/>
              <a:t>Más seguridad en la </a:t>
            </a:r>
            <a:r>
              <a:rPr lang="es-EC" dirty="0" err="1"/>
              <a:t>vejéz</a:t>
            </a:r>
            <a:r>
              <a:rPr lang="es-EC" dirty="0"/>
              <a:t>; menos riesgo de caer en la pobreza</a:t>
            </a:r>
          </a:p>
          <a:p>
            <a:pPr lvl="2"/>
            <a:r>
              <a:rPr lang="es-EC" dirty="0"/>
              <a:t>Más probable que vaya a recibir apoyo de los hijos</a:t>
            </a:r>
          </a:p>
          <a:p>
            <a:pPr marL="685783" lvl="2" indent="0">
              <a:buNone/>
            </a:pPr>
            <a:endParaRPr lang="es-EC" dirty="0"/>
          </a:p>
          <a:p>
            <a:pPr marL="685783" lvl="2" indent="0">
              <a:buNone/>
            </a:pPr>
            <a:r>
              <a:rPr lang="es-EC" dirty="0"/>
              <a:t>						    </a:t>
            </a:r>
            <a:r>
              <a:rPr lang="es-EC" sz="1350" dirty="0"/>
              <a:t>(Deere y León 2002)</a:t>
            </a:r>
          </a:p>
        </p:txBody>
      </p:sp>
    </p:spTree>
    <p:extLst>
      <p:ext uri="{BB962C8B-B14F-4D97-AF65-F5344CB8AC3E}">
        <p14:creationId xmlns:p14="http://schemas.microsoft.com/office/powerpoint/2010/main" val="55058889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57400" y="-96539"/>
            <a:ext cx="4972050" cy="6301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sz="1350" b="1" dirty="0"/>
          </a:p>
          <a:p>
            <a:endParaRPr lang="es-ES" sz="1350" b="1" dirty="0"/>
          </a:p>
          <a:p>
            <a:endParaRPr lang="es-ES" sz="1350" b="1" dirty="0"/>
          </a:p>
          <a:p>
            <a:endParaRPr lang="es-ES" sz="1350" b="1" dirty="0"/>
          </a:p>
          <a:p>
            <a:endParaRPr lang="es-ES" sz="1350" b="1" dirty="0"/>
          </a:p>
          <a:p>
            <a:endParaRPr lang="es-ES" sz="1350" b="1" dirty="0"/>
          </a:p>
          <a:p>
            <a:endParaRPr lang="es-ES" sz="1350" b="1" dirty="0"/>
          </a:p>
          <a:p>
            <a:r>
              <a:rPr lang="es-ES" b="1" dirty="0"/>
              <a:t>Impacto de las variables de género sobre el bienestar familiar</a:t>
            </a:r>
            <a:endParaRPr lang="en-US" dirty="0"/>
          </a:p>
          <a:p>
            <a:r>
              <a:rPr lang="es-ES" sz="1350" b="1" dirty="0"/>
              <a:t> </a:t>
            </a:r>
            <a:endParaRPr lang="en-US" sz="1350" dirty="0"/>
          </a:p>
          <a:p>
            <a:r>
              <a:rPr lang="es-ES" sz="1350" b="1" dirty="0"/>
              <a:t>			       Honduras   Nicaragua</a:t>
            </a:r>
            <a:endParaRPr lang="en-US" sz="1350" dirty="0"/>
          </a:p>
          <a:p>
            <a:r>
              <a:rPr lang="es-ES" sz="1350" b="1" dirty="0"/>
              <a:t> </a:t>
            </a:r>
            <a:endParaRPr lang="en-US" sz="1350" dirty="0"/>
          </a:p>
          <a:p>
            <a:r>
              <a:rPr lang="es-ES" sz="1350" b="1" i="1" dirty="0"/>
              <a:t>GASTOS ALIMENTARIOS</a:t>
            </a:r>
            <a:endParaRPr lang="en-US" sz="1350" dirty="0"/>
          </a:p>
          <a:p>
            <a:r>
              <a:rPr lang="es-ES" sz="1350" b="1" dirty="0"/>
              <a:t> </a:t>
            </a:r>
            <a:endParaRPr lang="en-US" sz="1350" dirty="0"/>
          </a:p>
          <a:p>
            <a:r>
              <a:rPr lang="es-ES" sz="1350" b="1" dirty="0"/>
              <a:t>Cantidad de tierra femenina		</a:t>
            </a:r>
            <a:r>
              <a:rPr lang="es-ES" sz="1350" dirty="0"/>
              <a:t>pos***	pos***</a:t>
            </a:r>
            <a:endParaRPr lang="en-US" sz="1350" dirty="0"/>
          </a:p>
          <a:p>
            <a:r>
              <a:rPr lang="es-ES" sz="1350" b="1" dirty="0"/>
              <a:t>Mujer jefa			</a:t>
            </a:r>
            <a:r>
              <a:rPr lang="es-ES" sz="1350" dirty="0" err="1"/>
              <a:t>neg</a:t>
            </a:r>
            <a:r>
              <a:rPr lang="es-ES" sz="1350" dirty="0"/>
              <a:t>***	</a:t>
            </a:r>
            <a:r>
              <a:rPr lang="es-ES" sz="1350" dirty="0" err="1"/>
              <a:t>neg</a:t>
            </a:r>
            <a:r>
              <a:rPr lang="es-ES" sz="1350" dirty="0"/>
              <a:t>***</a:t>
            </a:r>
            <a:endParaRPr lang="en-US" sz="1350" dirty="0"/>
          </a:p>
          <a:p>
            <a:r>
              <a:rPr lang="es-ES" sz="1350" b="1" dirty="0"/>
              <a:t>Ingreso femenino			</a:t>
            </a:r>
            <a:r>
              <a:rPr lang="es-ES" sz="1350" dirty="0"/>
              <a:t>pos***	</a:t>
            </a:r>
            <a:r>
              <a:rPr lang="es-ES" sz="1350" dirty="0" err="1"/>
              <a:t>neg</a:t>
            </a:r>
            <a:endParaRPr lang="en-US" sz="1350" dirty="0"/>
          </a:p>
          <a:p>
            <a:r>
              <a:rPr lang="es-ES" sz="1350" b="1" dirty="0"/>
              <a:t> </a:t>
            </a:r>
            <a:endParaRPr lang="en-US" sz="1350" dirty="0"/>
          </a:p>
          <a:p>
            <a:r>
              <a:rPr lang="es-ES" sz="1350" b="1" dirty="0"/>
              <a:t> </a:t>
            </a:r>
            <a:endParaRPr lang="en-US" sz="1350" dirty="0"/>
          </a:p>
          <a:p>
            <a:r>
              <a:rPr lang="es-ES" sz="1350" b="1" i="1" dirty="0"/>
              <a:t>EDUCACIÓN DE LOS HIJOS</a:t>
            </a:r>
            <a:endParaRPr lang="en-US" sz="1350" dirty="0"/>
          </a:p>
          <a:p>
            <a:r>
              <a:rPr lang="es-ES" sz="1350" b="1" dirty="0"/>
              <a:t> </a:t>
            </a:r>
            <a:endParaRPr lang="en-US" sz="1350" dirty="0"/>
          </a:p>
          <a:p>
            <a:r>
              <a:rPr lang="es-ES" sz="1350" b="1" dirty="0"/>
              <a:t>Cantidad de tierra femenina		</a:t>
            </a:r>
            <a:r>
              <a:rPr lang="es-ES" sz="1350" dirty="0"/>
              <a:t>pos***	pos***</a:t>
            </a:r>
            <a:endParaRPr lang="en-US" sz="1350" dirty="0"/>
          </a:p>
          <a:p>
            <a:r>
              <a:rPr lang="es-ES" sz="1350" b="1" dirty="0"/>
              <a:t>Mujer jefa			</a:t>
            </a:r>
            <a:r>
              <a:rPr lang="es-ES" sz="1350" dirty="0" err="1"/>
              <a:t>neg</a:t>
            </a:r>
            <a:r>
              <a:rPr lang="es-ES" sz="1350" dirty="0"/>
              <a:t>***	</a:t>
            </a:r>
            <a:r>
              <a:rPr lang="es-ES" sz="1350" dirty="0" err="1"/>
              <a:t>neg</a:t>
            </a:r>
            <a:r>
              <a:rPr lang="es-ES" sz="1350" dirty="0"/>
              <a:t>***</a:t>
            </a:r>
            <a:endParaRPr lang="en-US" sz="1350" dirty="0"/>
          </a:p>
          <a:p>
            <a:r>
              <a:rPr lang="es-ES" sz="1350" b="1" dirty="0"/>
              <a:t> </a:t>
            </a:r>
            <a:endParaRPr lang="en-US" sz="1350" dirty="0"/>
          </a:p>
          <a:p>
            <a:r>
              <a:rPr lang="es-ES" sz="1350" b="1" dirty="0"/>
              <a:t> </a:t>
            </a:r>
            <a:endParaRPr lang="en-US" sz="1350" dirty="0"/>
          </a:p>
          <a:p>
            <a:r>
              <a:rPr lang="es-ES" sz="825" dirty="0"/>
              <a:t>				Fuente:  </a:t>
            </a:r>
            <a:r>
              <a:rPr lang="es-ES" sz="825" dirty="0" err="1"/>
              <a:t>Katz</a:t>
            </a:r>
            <a:r>
              <a:rPr lang="es-ES" sz="825" dirty="0"/>
              <a:t> y Chamorro (2003)</a:t>
            </a:r>
            <a:endParaRPr lang="en-US" sz="825" dirty="0"/>
          </a:p>
        </p:txBody>
      </p:sp>
    </p:spTree>
    <p:extLst>
      <p:ext uri="{BB962C8B-B14F-4D97-AF65-F5344CB8AC3E}">
        <p14:creationId xmlns:p14="http://schemas.microsoft.com/office/powerpoint/2010/main" val="2928497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b="1" dirty="0"/>
              <a:t>Porcentaje de mujeres entre los agricultores principales </a:t>
            </a:r>
            <a:r>
              <a:rPr lang="es-CO" dirty="0"/>
              <a:t> </a:t>
            </a:r>
            <a:r>
              <a:rPr lang="es-CO" sz="2325" dirty="0"/>
              <a:t>(último censo agropecuario)</a:t>
            </a:r>
            <a:endParaRPr lang="es-CO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2679672"/>
              </p:ext>
            </p:extLst>
          </p:nvPr>
        </p:nvGraphicFramePr>
        <p:xfrm>
          <a:off x="628650" y="2226469"/>
          <a:ext cx="7886700" cy="3263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919724" y="5591175"/>
            <a:ext cx="1077539" cy="2135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88" dirty="0"/>
              <a:t>Fuente:  Deere (2018)</a:t>
            </a:r>
            <a:endParaRPr lang="es-CO" sz="788" dirty="0"/>
          </a:p>
        </p:txBody>
      </p:sp>
    </p:spTree>
    <p:extLst>
      <p:ext uri="{BB962C8B-B14F-4D97-AF65-F5344CB8AC3E}">
        <p14:creationId xmlns:p14="http://schemas.microsoft.com/office/powerpoint/2010/main" val="158973724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/>
              <a:t>Estudio</a:t>
            </a:r>
            <a:r>
              <a:rPr lang="en-US" b="1" dirty="0"/>
              <a:t> </a:t>
            </a:r>
            <a:r>
              <a:rPr lang="en-US" b="1" dirty="0" err="1"/>
              <a:t>sobre</a:t>
            </a:r>
            <a:r>
              <a:rPr lang="en-US" b="1" dirty="0"/>
              <a:t> el </a:t>
            </a:r>
            <a:r>
              <a:rPr lang="en-US" b="1" dirty="0" err="1"/>
              <a:t>impacto</a:t>
            </a:r>
            <a:r>
              <a:rPr lang="en-US" b="1" dirty="0"/>
              <a:t> de la </a:t>
            </a:r>
            <a:r>
              <a:rPr lang="en-US" b="1" dirty="0" err="1"/>
              <a:t>tierra</a:t>
            </a:r>
            <a:r>
              <a:rPr lang="en-US" b="1" dirty="0"/>
              <a:t> </a:t>
            </a:r>
            <a:r>
              <a:rPr lang="en-US" b="1" dirty="0" err="1"/>
              <a:t>femenina</a:t>
            </a:r>
            <a:r>
              <a:rPr lang="en-US" b="1" dirty="0"/>
              <a:t> </a:t>
            </a:r>
            <a:r>
              <a:rPr lang="en-US" b="1" dirty="0" err="1"/>
              <a:t>sobre</a:t>
            </a:r>
            <a:r>
              <a:rPr lang="en-US" b="1" dirty="0"/>
              <a:t> el </a:t>
            </a:r>
            <a:r>
              <a:rPr lang="en-US" b="1" dirty="0" err="1"/>
              <a:t>ingreso</a:t>
            </a:r>
            <a:r>
              <a:rPr lang="en-US" b="1" dirty="0"/>
              <a:t> en </a:t>
            </a:r>
            <a:r>
              <a:rPr lang="en-US" b="1" dirty="0" err="1"/>
              <a:t>Perú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4" indent="0">
              <a:buNone/>
            </a:pPr>
            <a:r>
              <a:rPr lang="en-US" dirty="0"/>
              <a:t>En </a:t>
            </a:r>
            <a:r>
              <a:rPr lang="en-US" dirty="0" err="1"/>
              <a:t>hogares</a:t>
            </a:r>
            <a:r>
              <a:rPr lang="en-US" dirty="0"/>
              <a:t> con </a:t>
            </a:r>
            <a:r>
              <a:rPr lang="en-US" dirty="0" err="1"/>
              <a:t>parejas</a:t>
            </a:r>
            <a:r>
              <a:rPr lang="en-US" dirty="0"/>
              <a:t>, </a:t>
            </a:r>
            <a:r>
              <a:rPr lang="en-US" dirty="0" err="1"/>
              <a:t>donde</a:t>
            </a:r>
            <a:r>
              <a:rPr lang="en-US" dirty="0"/>
              <a:t> la </a:t>
            </a:r>
            <a:r>
              <a:rPr lang="en-US" dirty="0" err="1"/>
              <a:t>mujer</a:t>
            </a:r>
            <a:r>
              <a:rPr lang="en-US" dirty="0"/>
              <a:t> </a:t>
            </a:r>
            <a:r>
              <a:rPr lang="en-US" dirty="0" err="1"/>
              <a:t>tiene</a:t>
            </a:r>
            <a:r>
              <a:rPr lang="en-US" dirty="0"/>
              <a:t> </a:t>
            </a:r>
            <a:r>
              <a:rPr lang="en-US" dirty="0" err="1"/>
              <a:t>derechos</a:t>
            </a:r>
            <a:r>
              <a:rPr lang="en-US" dirty="0"/>
              <a:t> a la </a:t>
            </a:r>
            <a:r>
              <a:rPr lang="en-US" dirty="0" err="1"/>
              <a:t>tierra</a:t>
            </a:r>
            <a:r>
              <a:rPr lang="en-US" dirty="0"/>
              <a:t>: </a:t>
            </a:r>
          </a:p>
          <a:p>
            <a:r>
              <a:rPr lang="en-US" dirty="0"/>
              <a:t>los </a:t>
            </a:r>
            <a:r>
              <a:rPr lang="en-US" dirty="0" err="1"/>
              <a:t>ingresos</a:t>
            </a:r>
            <a:r>
              <a:rPr lang="en-US" dirty="0"/>
              <a:t> (</a:t>
            </a:r>
            <a:r>
              <a:rPr lang="en-US" dirty="0" err="1"/>
              <a:t>evaluado</a:t>
            </a:r>
            <a:r>
              <a:rPr lang="en-US" dirty="0"/>
              <a:t> a la media), </a:t>
            </a:r>
            <a:r>
              <a:rPr lang="en-US" dirty="0" err="1"/>
              <a:t>eran</a:t>
            </a:r>
            <a:r>
              <a:rPr lang="en-US" dirty="0"/>
              <a:t> 47% </a:t>
            </a:r>
            <a:r>
              <a:rPr lang="en-US" dirty="0" err="1"/>
              <a:t>más</a:t>
            </a:r>
            <a:r>
              <a:rPr lang="en-US" dirty="0"/>
              <a:t> alto en </a:t>
            </a:r>
            <a:r>
              <a:rPr lang="en-US" dirty="0" err="1"/>
              <a:t>comparación</a:t>
            </a:r>
            <a:r>
              <a:rPr lang="en-US" dirty="0"/>
              <a:t> con </a:t>
            </a:r>
            <a:r>
              <a:rPr lang="en-US" dirty="0" err="1"/>
              <a:t>hogares</a:t>
            </a:r>
            <a:r>
              <a:rPr lang="en-US" dirty="0"/>
              <a:t> </a:t>
            </a:r>
            <a:r>
              <a:rPr lang="en-US" dirty="0" err="1"/>
              <a:t>donde</a:t>
            </a:r>
            <a:r>
              <a:rPr lang="en-US" dirty="0"/>
              <a:t> </a:t>
            </a:r>
            <a:r>
              <a:rPr lang="en-US" dirty="0" err="1"/>
              <a:t>ellas</a:t>
            </a:r>
            <a:r>
              <a:rPr lang="en-US" dirty="0"/>
              <a:t> no </a:t>
            </a:r>
            <a:r>
              <a:rPr lang="en-US" dirty="0" err="1"/>
              <a:t>tenían</a:t>
            </a:r>
            <a:r>
              <a:rPr lang="en-US" dirty="0"/>
              <a:t> </a:t>
            </a:r>
            <a:r>
              <a:rPr lang="en-US" dirty="0" err="1"/>
              <a:t>derechos</a:t>
            </a:r>
            <a:r>
              <a:rPr lang="en-US" dirty="0"/>
              <a:t> de </a:t>
            </a:r>
            <a:r>
              <a:rPr lang="en-US" dirty="0" err="1"/>
              <a:t>propiedad</a:t>
            </a:r>
            <a:r>
              <a:rPr lang="en-US" dirty="0"/>
              <a:t> </a:t>
            </a:r>
          </a:p>
          <a:p>
            <a:r>
              <a:rPr lang="en-US" dirty="0"/>
              <a:t>El </a:t>
            </a:r>
            <a:r>
              <a:rPr lang="en-US" dirty="0" err="1"/>
              <a:t>impacto</a:t>
            </a:r>
            <a:r>
              <a:rPr lang="en-US" dirty="0"/>
              <a:t> principal </a:t>
            </a:r>
            <a:r>
              <a:rPr lang="en-US" dirty="0" err="1"/>
              <a:t>fue</a:t>
            </a:r>
            <a:r>
              <a:rPr lang="en-US" dirty="0"/>
              <a:t> </a:t>
            </a:r>
            <a:r>
              <a:rPr lang="en-US" dirty="0" err="1"/>
              <a:t>sobre</a:t>
            </a:r>
            <a:r>
              <a:rPr lang="en-US" dirty="0"/>
              <a:t> los </a:t>
            </a:r>
            <a:r>
              <a:rPr lang="en-US" dirty="0" err="1"/>
              <a:t>ingresos</a:t>
            </a:r>
            <a:r>
              <a:rPr lang="en-US" dirty="0"/>
              <a:t> </a:t>
            </a:r>
            <a:r>
              <a:rPr lang="en-US" dirty="0" err="1"/>
              <a:t>generados</a:t>
            </a:r>
            <a:r>
              <a:rPr lang="en-US" dirty="0"/>
              <a:t> </a:t>
            </a:r>
            <a:r>
              <a:rPr lang="en-US" dirty="0" err="1"/>
              <a:t>fuera</a:t>
            </a:r>
            <a:r>
              <a:rPr lang="en-US" dirty="0"/>
              <a:t> de la </a:t>
            </a:r>
            <a:r>
              <a:rPr lang="en-US" dirty="0" err="1"/>
              <a:t>finca</a:t>
            </a:r>
            <a:r>
              <a:rPr lang="en-US" dirty="0"/>
              <a:t>:  un 400% </a:t>
            </a:r>
            <a:r>
              <a:rPr lang="en-US" dirty="0" err="1"/>
              <a:t>más</a:t>
            </a:r>
            <a:r>
              <a:rPr lang="en-US" dirty="0"/>
              <a:t> alto</a:t>
            </a:r>
          </a:p>
          <a:p>
            <a:endParaRPr lang="en-US" dirty="0"/>
          </a:p>
          <a:p>
            <a:pPr marL="1885903" lvl="8" indent="0">
              <a:buNone/>
            </a:pPr>
            <a:r>
              <a:rPr lang="en-US" dirty="0"/>
              <a:t>                                                                         (Fuente: Deere et al. 2005)</a:t>
            </a:r>
          </a:p>
        </p:txBody>
      </p:sp>
    </p:spTree>
    <p:extLst>
      <p:ext uri="{BB962C8B-B14F-4D97-AF65-F5344CB8AC3E}">
        <p14:creationId xmlns:p14="http://schemas.microsoft.com/office/powerpoint/2010/main" val="191846086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/>
              <a:t>Estudio</a:t>
            </a:r>
            <a:r>
              <a:rPr lang="en-US" b="1" dirty="0"/>
              <a:t> de los </a:t>
            </a:r>
            <a:r>
              <a:rPr lang="en-US" b="1" dirty="0" err="1"/>
              <a:t>asentamientos</a:t>
            </a:r>
            <a:r>
              <a:rPr lang="en-US" b="1" dirty="0"/>
              <a:t> de </a:t>
            </a:r>
            <a:r>
              <a:rPr lang="en-US" b="1" dirty="0" err="1"/>
              <a:t>reforma</a:t>
            </a:r>
            <a:r>
              <a:rPr lang="en-US" b="1" dirty="0"/>
              <a:t> </a:t>
            </a:r>
            <a:r>
              <a:rPr lang="en-US" b="1" dirty="0" err="1"/>
              <a:t>agraria</a:t>
            </a:r>
            <a:r>
              <a:rPr lang="en-US" b="1" dirty="0"/>
              <a:t> en </a:t>
            </a:r>
            <a:r>
              <a:rPr lang="en-US" b="1" dirty="0" err="1"/>
              <a:t>Brasil</a:t>
            </a:r>
            <a:endParaRPr lang="en-US" sz="165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4" indent="0">
              <a:buNone/>
            </a:pPr>
            <a:r>
              <a:rPr lang="en-US" dirty="0"/>
              <a:t>En </a:t>
            </a:r>
            <a:r>
              <a:rPr lang="en-US" dirty="0" err="1"/>
              <a:t>hogares</a:t>
            </a:r>
            <a:r>
              <a:rPr lang="en-US" dirty="0"/>
              <a:t> con </a:t>
            </a:r>
            <a:r>
              <a:rPr lang="en-US" dirty="0" err="1"/>
              <a:t>pareja</a:t>
            </a:r>
            <a:r>
              <a:rPr lang="en-US" dirty="0"/>
              <a:t>:</a:t>
            </a:r>
          </a:p>
          <a:p>
            <a:r>
              <a:rPr lang="en-US" dirty="0"/>
              <a:t>Mujeres </a:t>
            </a:r>
            <a:r>
              <a:rPr lang="en-US" dirty="0" err="1"/>
              <a:t>beneficiarias</a:t>
            </a:r>
            <a:r>
              <a:rPr lang="en-US" dirty="0"/>
              <a:t> </a:t>
            </a:r>
            <a:r>
              <a:rPr lang="en-US" dirty="0" err="1"/>
              <a:t>directas</a:t>
            </a:r>
            <a:r>
              <a:rPr lang="en-US" dirty="0"/>
              <a:t> </a:t>
            </a:r>
            <a:r>
              <a:rPr lang="en-US" dirty="0" err="1"/>
              <a:t>más</a:t>
            </a:r>
            <a:r>
              <a:rPr lang="en-US" dirty="0"/>
              <a:t> </a:t>
            </a:r>
            <a:r>
              <a:rPr lang="en-US" dirty="0" err="1"/>
              <a:t>proclives</a:t>
            </a:r>
            <a:r>
              <a:rPr lang="en-US" dirty="0"/>
              <a:t> de </a:t>
            </a:r>
            <a:r>
              <a:rPr lang="en-US" dirty="0" err="1"/>
              <a:t>tomar</a:t>
            </a:r>
            <a:r>
              <a:rPr lang="en-US" dirty="0"/>
              <a:t> </a:t>
            </a:r>
            <a:r>
              <a:rPr lang="en-US" dirty="0" err="1"/>
              <a:t>decisiones</a:t>
            </a:r>
            <a:r>
              <a:rPr lang="en-US" dirty="0"/>
              <a:t> por </a:t>
            </a:r>
            <a:r>
              <a:rPr lang="en-US" dirty="0" err="1"/>
              <a:t>ellas</a:t>
            </a:r>
            <a:r>
              <a:rPr lang="en-US" dirty="0"/>
              <a:t> </a:t>
            </a:r>
            <a:r>
              <a:rPr lang="en-US" dirty="0" err="1"/>
              <a:t>solas</a:t>
            </a:r>
            <a:r>
              <a:rPr lang="en-US" dirty="0"/>
              <a:t> o en </a:t>
            </a:r>
            <a:r>
              <a:rPr lang="en-US" dirty="0" err="1"/>
              <a:t>conjunto</a:t>
            </a:r>
            <a:r>
              <a:rPr lang="en-US" dirty="0"/>
              <a:t> con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pareja</a:t>
            </a:r>
            <a:r>
              <a:rPr lang="en-US" dirty="0"/>
              <a:t>, que las mujeres que no </a:t>
            </a:r>
            <a:r>
              <a:rPr lang="en-US" dirty="0" err="1"/>
              <a:t>eran</a:t>
            </a:r>
            <a:r>
              <a:rPr lang="en-US" dirty="0"/>
              <a:t> </a:t>
            </a:r>
            <a:r>
              <a:rPr lang="en-US" dirty="0" err="1"/>
              <a:t>beneficiarias</a:t>
            </a:r>
            <a:r>
              <a:rPr lang="en-US" dirty="0"/>
              <a:t> de la </a:t>
            </a:r>
            <a:r>
              <a:rPr lang="en-US" dirty="0" err="1"/>
              <a:t>reforma</a:t>
            </a:r>
            <a:r>
              <a:rPr lang="en-US" dirty="0"/>
              <a:t> </a:t>
            </a:r>
            <a:r>
              <a:rPr lang="en-US" dirty="0" err="1"/>
              <a:t>agraria</a:t>
            </a:r>
            <a:endParaRPr lang="en-US" dirty="0"/>
          </a:p>
          <a:p>
            <a:r>
              <a:rPr lang="en-US" dirty="0" err="1"/>
              <a:t>Mujeres</a:t>
            </a:r>
            <a:r>
              <a:rPr lang="en-US" dirty="0"/>
              <a:t> </a:t>
            </a:r>
            <a:r>
              <a:rPr lang="en-US" dirty="0" err="1"/>
              <a:t>organizadas</a:t>
            </a:r>
            <a:r>
              <a:rPr lang="en-US" dirty="0"/>
              <a:t>: </a:t>
            </a:r>
            <a:r>
              <a:rPr lang="en-US" dirty="0" err="1"/>
              <a:t>más</a:t>
            </a:r>
            <a:r>
              <a:rPr lang="en-US" dirty="0"/>
              <a:t> </a:t>
            </a:r>
            <a:r>
              <a:rPr lang="en-US" dirty="0" err="1"/>
              <a:t>proclives</a:t>
            </a:r>
            <a:r>
              <a:rPr lang="en-US" dirty="0"/>
              <a:t> de </a:t>
            </a:r>
            <a:r>
              <a:rPr lang="en-US" dirty="0" err="1"/>
              <a:t>tomar</a:t>
            </a:r>
            <a:r>
              <a:rPr lang="en-US" dirty="0"/>
              <a:t> </a:t>
            </a:r>
            <a:r>
              <a:rPr lang="en-US" dirty="0" err="1"/>
              <a:t>decisiones</a:t>
            </a:r>
            <a:r>
              <a:rPr lang="en-US" dirty="0"/>
              <a:t> juntas con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pareja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las</a:t>
            </a:r>
            <a:r>
              <a:rPr lang="en-US" dirty="0"/>
              <a:t> </a:t>
            </a:r>
            <a:r>
              <a:rPr lang="en-US" dirty="0" err="1"/>
              <a:t>mujeres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no </a:t>
            </a:r>
            <a:r>
              <a:rPr lang="en-US" dirty="0" err="1"/>
              <a:t>estaban</a:t>
            </a:r>
            <a:r>
              <a:rPr lang="en-US" dirty="0"/>
              <a:t> </a:t>
            </a:r>
            <a:r>
              <a:rPr lang="en-US" dirty="0" err="1"/>
              <a:t>organizadas</a:t>
            </a:r>
            <a:endParaRPr lang="en-US" dirty="0"/>
          </a:p>
          <a:p>
            <a:pPr marL="1885903" lvl="8" indent="0">
              <a:buNone/>
            </a:pPr>
            <a:r>
              <a:rPr lang="en-US" dirty="0"/>
              <a:t>				</a:t>
            </a:r>
          </a:p>
          <a:p>
            <a:pPr marL="1885903" lvl="8" indent="0">
              <a:buNone/>
            </a:pPr>
            <a:r>
              <a:rPr lang="en-US" dirty="0"/>
              <a:t>						(Fuente: </a:t>
            </a:r>
            <a:r>
              <a:rPr lang="en-US" dirty="0" err="1"/>
              <a:t>Mardon</a:t>
            </a:r>
            <a:r>
              <a:rPr lang="en-US" dirty="0"/>
              <a:t> 2005)</a:t>
            </a:r>
          </a:p>
        </p:txBody>
      </p:sp>
    </p:spTree>
    <p:extLst>
      <p:ext uri="{BB962C8B-B14F-4D97-AF65-F5344CB8AC3E}">
        <p14:creationId xmlns:p14="http://schemas.microsoft.com/office/powerpoint/2010/main" val="195330121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>
                <a:latin typeface="+mn-lt"/>
              </a:rPr>
              <a:t>Resumen</a:t>
            </a:r>
            <a:r>
              <a:rPr lang="en-US" dirty="0">
                <a:latin typeface="+mn-lt"/>
              </a:rPr>
              <a:t> </a:t>
            </a:r>
            <a:endParaRPr lang="es-EC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sz="1500" dirty="0">
                <a:latin typeface="Calibri" panose="020F0502020204030204" pitchFamily="34" charset="0"/>
              </a:rPr>
              <a:t>En </a:t>
            </a:r>
            <a:r>
              <a:rPr lang="en-US" sz="1500" dirty="0" err="1">
                <a:latin typeface="Calibri" panose="020F0502020204030204" pitchFamily="34" charset="0"/>
              </a:rPr>
              <a:t>cuanto</a:t>
            </a:r>
            <a:r>
              <a:rPr lang="en-US" sz="1500" dirty="0">
                <a:latin typeface="Calibri" panose="020F0502020204030204" pitchFamily="34" charset="0"/>
              </a:rPr>
              <a:t> las </a:t>
            </a:r>
            <a:r>
              <a:rPr lang="en-US" sz="1500" dirty="0" err="1">
                <a:latin typeface="Calibri" panose="020F0502020204030204" pitchFamily="34" charset="0"/>
              </a:rPr>
              <a:t>encuestas</a:t>
            </a:r>
            <a:r>
              <a:rPr lang="en-US" sz="1500" dirty="0">
                <a:latin typeface="Calibri" panose="020F0502020204030204" pitchFamily="34" charset="0"/>
              </a:rPr>
              <a:t> y </a:t>
            </a:r>
            <a:r>
              <a:rPr lang="en-US" sz="1500" dirty="0" err="1">
                <a:latin typeface="Calibri" panose="020F0502020204030204" pitchFamily="34" charset="0"/>
              </a:rPr>
              <a:t>censos</a:t>
            </a:r>
            <a:r>
              <a:rPr lang="en-US" sz="1500" dirty="0">
                <a:latin typeface="Calibri" panose="020F0502020204030204" pitchFamily="34" charset="0"/>
              </a:rPr>
              <a:t> </a:t>
            </a:r>
            <a:r>
              <a:rPr lang="en-US" sz="1500" dirty="0" err="1">
                <a:latin typeface="Calibri" panose="020F0502020204030204" pitchFamily="34" charset="0"/>
              </a:rPr>
              <a:t>agropecuarios</a:t>
            </a:r>
            <a:r>
              <a:rPr lang="en-US" sz="1500" dirty="0">
                <a:latin typeface="Calibri" panose="020F0502020204030204" pitchFamily="34" charset="0"/>
              </a:rPr>
              <a:t>:</a:t>
            </a:r>
          </a:p>
          <a:p>
            <a:pPr marL="257168" lvl="1" indent="-257168"/>
            <a:r>
              <a:rPr lang="en-US" sz="1500" dirty="0" err="1">
                <a:latin typeface="Calibri" panose="020F0502020204030204" pitchFamily="34" charset="0"/>
              </a:rPr>
              <a:t>Es</a:t>
            </a:r>
            <a:r>
              <a:rPr lang="en-US" sz="1500" dirty="0">
                <a:latin typeface="Calibri" panose="020F0502020204030204" pitchFamily="34" charset="0"/>
              </a:rPr>
              <a:t> </a:t>
            </a:r>
            <a:r>
              <a:rPr lang="en-US" sz="1500" dirty="0" err="1">
                <a:latin typeface="Calibri" panose="020F0502020204030204" pitchFamily="34" charset="0"/>
              </a:rPr>
              <a:t>importante</a:t>
            </a:r>
            <a:r>
              <a:rPr lang="en-US" sz="1500" dirty="0">
                <a:latin typeface="Calibri" panose="020F0502020204030204" pitchFamily="34" charset="0"/>
              </a:rPr>
              <a:t> </a:t>
            </a:r>
            <a:r>
              <a:rPr lang="en-US" sz="1500" dirty="0" err="1">
                <a:latin typeface="Calibri" panose="020F0502020204030204" pitchFamily="34" charset="0"/>
              </a:rPr>
              <a:t>tener</a:t>
            </a:r>
            <a:r>
              <a:rPr lang="en-US" sz="1500" dirty="0">
                <a:latin typeface="Calibri" panose="020F0502020204030204" pitchFamily="34" charset="0"/>
              </a:rPr>
              <a:t> </a:t>
            </a:r>
            <a:r>
              <a:rPr lang="en-US" sz="1500" dirty="0" err="1">
                <a:latin typeface="Calibri" panose="020F0502020204030204" pitchFamily="34" charset="0"/>
              </a:rPr>
              <a:t>información</a:t>
            </a:r>
            <a:r>
              <a:rPr lang="en-US" sz="1500" dirty="0">
                <a:latin typeface="Calibri" panose="020F0502020204030204" pitchFamily="34" charset="0"/>
              </a:rPr>
              <a:t> </a:t>
            </a:r>
            <a:r>
              <a:rPr lang="en-US" sz="1500" dirty="0" err="1">
                <a:latin typeface="Calibri" panose="020F0502020204030204" pitchFamily="34" charset="0"/>
              </a:rPr>
              <a:t>desglozada</a:t>
            </a:r>
            <a:r>
              <a:rPr lang="en-US" sz="1500" dirty="0">
                <a:latin typeface="Calibri" panose="020F0502020204030204" pitchFamily="34" charset="0"/>
              </a:rPr>
              <a:t> por sexo sobre </a:t>
            </a:r>
            <a:r>
              <a:rPr lang="en-US" sz="1500" dirty="0" err="1">
                <a:latin typeface="Calibri" panose="020F0502020204030204" pitchFamily="34" charset="0"/>
              </a:rPr>
              <a:t>quienes</a:t>
            </a:r>
            <a:r>
              <a:rPr lang="en-US" sz="1500" dirty="0">
                <a:latin typeface="Calibri" panose="020F0502020204030204" pitchFamily="34" charset="0"/>
              </a:rPr>
              <a:t> son los </a:t>
            </a:r>
            <a:r>
              <a:rPr lang="en-US" sz="1500" dirty="0" err="1">
                <a:latin typeface="Calibri" panose="020F0502020204030204" pitchFamily="34" charset="0"/>
              </a:rPr>
              <a:t>propietarios</a:t>
            </a:r>
            <a:r>
              <a:rPr lang="en-US" sz="1500" dirty="0">
                <a:latin typeface="Calibri" panose="020F0502020204030204" pitchFamily="34" charset="0"/>
              </a:rPr>
              <a:t> y </a:t>
            </a:r>
            <a:r>
              <a:rPr lang="en-US" sz="1500" dirty="0" err="1">
                <a:latin typeface="Calibri" panose="020F0502020204030204" pitchFamily="34" charset="0"/>
              </a:rPr>
              <a:t>quienes</a:t>
            </a:r>
            <a:r>
              <a:rPr lang="en-US" sz="1500" dirty="0">
                <a:latin typeface="Calibri" panose="020F0502020204030204" pitchFamily="34" charset="0"/>
              </a:rPr>
              <a:t> </a:t>
            </a:r>
            <a:r>
              <a:rPr lang="en-US" sz="1500" dirty="0" err="1">
                <a:latin typeface="Calibri" panose="020F0502020204030204" pitchFamily="34" charset="0"/>
              </a:rPr>
              <a:t>toman</a:t>
            </a:r>
            <a:r>
              <a:rPr lang="en-US" sz="1500" dirty="0">
                <a:latin typeface="Calibri" panose="020F0502020204030204" pitchFamily="34" charset="0"/>
              </a:rPr>
              <a:t> las </a:t>
            </a:r>
            <a:r>
              <a:rPr lang="en-US" sz="1500" dirty="0" err="1">
                <a:latin typeface="Calibri" panose="020F0502020204030204" pitchFamily="34" charset="0"/>
              </a:rPr>
              <a:t>decisiones</a:t>
            </a:r>
            <a:r>
              <a:rPr lang="en-US" sz="1500" dirty="0">
                <a:latin typeface="Calibri" panose="020F0502020204030204" pitchFamily="34" charset="0"/>
              </a:rPr>
              <a:t> </a:t>
            </a:r>
            <a:r>
              <a:rPr lang="en-US" sz="1500" dirty="0" err="1">
                <a:latin typeface="Calibri" panose="020F0502020204030204" pitchFamily="34" charset="0"/>
              </a:rPr>
              <a:t>agrícolas</a:t>
            </a:r>
            <a:endParaRPr lang="en-US" sz="1500" dirty="0">
              <a:latin typeface="Calibri" panose="020F0502020204030204" pitchFamily="34" charset="0"/>
            </a:endParaRPr>
          </a:p>
          <a:p>
            <a:pPr marL="257168" lvl="1" indent="-257168"/>
            <a:r>
              <a:rPr lang="en-US" sz="1500" dirty="0">
                <a:latin typeface="Calibri" panose="020F0502020204030204" pitchFamily="34" charset="0"/>
              </a:rPr>
              <a:t>¡</a:t>
            </a:r>
            <a:r>
              <a:rPr lang="en-US" sz="1500" dirty="0" err="1">
                <a:latin typeface="Calibri" panose="020F0502020204030204" pitchFamily="34" charset="0"/>
              </a:rPr>
              <a:t>Importa</a:t>
            </a:r>
            <a:r>
              <a:rPr lang="en-US" sz="1500" dirty="0">
                <a:latin typeface="Calibri" panose="020F0502020204030204" pitchFamily="34" charset="0"/>
              </a:rPr>
              <a:t> a </a:t>
            </a:r>
            <a:r>
              <a:rPr lang="en-US" sz="1500" dirty="0" err="1">
                <a:latin typeface="Calibri" panose="020F0502020204030204" pitchFamily="34" charset="0"/>
              </a:rPr>
              <a:t>quién</a:t>
            </a:r>
            <a:r>
              <a:rPr lang="en-US" sz="1500" dirty="0">
                <a:latin typeface="Calibri" panose="020F0502020204030204" pitchFamily="34" charset="0"/>
              </a:rPr>
              <a:t> se </a:t>
            </a:r>
            <a:r>
              <a:rPr lang="en-US" sz="1500" dirty="0" err="1">
                <a:latin typeface="Calibri" panose="020F0502020204030204" pitchFamily="34" charset="0"/>
              </a:rPr>
              <a:t>entrevista</a:t>
            </a:r>
            <a:r>
              <a:rPr lang="en-US" sz="1500" dirty="0">
                <a:latin typeface="Calibri" panose="020F0502020204030204" pitchFamily="34" charset="0"/>
              </a:rPr>
              <a:t> </a:t>
            </a:r>
            <a:r>
              <a:rPr lang="en-US" sz="1500" dirty="0" err="1">
                <a:latin typeface="Calibri" panose="020F0502020204030204" pitchFamily="34" charset="0"/>
              </a:rPr>
              <a:t>en</a:t>
            </a:r>
            <a:r>
              <a:rPr lang="en-US" sz="1500" dirty="0">
                <a:latin typeface="Calibri" panose="020F0502020204030204" pitchFamily="34" charset="0"/>
              </a:rPr>
              <a:t> </a:t>
            </a:r>
            <a:r>
              <a:rPr lang="en-US" sz="1500" dirty="0" err="1">
                <a:latin typeface="Calibri" panose="020F0502020204030204" pitchFamily="34" charset="0"/>
              </a:rPr>
              <a:t>una</a:t>
            </a:r>
            <a:r>
              <a:rPr lang="en-US" sz="1500" dirty="0">
                <a:latin typeface="Calibri" panose="020F0502020204030204" pitchFamily="34" charset="0"/>
              </a:rPr>
              <a:t> </a:t>
            </a:r>
            <a:r>
              <a:rPr lang="en-US" sz="1500" dirty="0" err="1">
                <a:latin typeface="Calibri" panose="020F0502020204030204" pitchFamily="34" charset="0"/>
              </a:rPr>
              <a:t>encuesta</a:t>
            </a:r>
            <a:r>
              <a:rPr lang="en-US" sz="1500" dirty="0">
                <a:latin typeface="Calibri" panose="020F0502020204030204" pitchFamily="34" charset="0"/>
              </a:rPr>
              <a:t>!</a:t>
            </a:r>
          </a:p>
          <a:p>
            <a:pPr marL="0" indent="0">
              <a:buNone/>
            </a:pPr>
            <a:r>
              <a:rPr lang="en-US" sz="1500" dirty="0">
                <a:latin typeface="Calibri" panose="020F0502020204030204" pitchFamily="34" charset="0"/>
              </a:rPr>
              <a:t>En </a:t>
            </a:r>
            <a:r>
              <a:rPr lang="en-US" sz="1500" dirty="0" err="1">
                <a:latin typeface="Calibri" panose="020F0502020204030204" pitchFamily="34" charset="0"/>
              </a:rPr>
              <a:t>cuanto</a:t>
            </a:r>
            <a:r>
              <a:rPr lang="en-US" sz="1500" dirty="0">
                <a:latin typeface="Calibri" panose="020F0502020204030204" pitchFamily="34" charset="0"/>
              </a:rPr>
              <a:t> la </a:t>
            </a:r>
            <a:r>
              <a:rPr lang="en-US" sz="1500" dirty="0" err="1">
                <a:latin typeface="Calibri" panose="020F0502020204030204" pitchFamily="34" charset="0"/>
              </a:rPr>
              <a:t>tendencia</a:t>
            </a:r>
            <a:r>
              <a:rPr lang="en-US" sz="1500" dirty="0">
                <a:latin typeface="Calibri" panose="020F0502020204030204" pitchFamily="34" charset="0"/>
              </a:rPr>
              <a:t> </a:t>
            </a:r>
            <a:r>
              <a:rPr lang="en-US" sz="1500" dirty="0" err="1">
                <a:latin typeface="Calibri" panose="020F0502020204030204" pitchFamily="34" charset="0"/>
              </a:rPr>
              <a:t>hacia</a:t>
            </a:r>
            <a:r>
              <a:rPr lang="en-US" sz="1500" dirty="0">
                <a:latin typeface="Calibri" panose="020F0502020204030204" pitchFamily="34" charset="0"/>
              </a:rPr>
              <a:t> la </a:t>
            </a:r>
            <a:r>
              <a:rPr lang="en-US" sz="1500" dirty="0" err="1">
                <a:latin typeface="Calibri" panose="020F0502020204030204" pitchFamily="34" charset="0"/>
              </a:rPr>
              <a:t>feminización</a:t>
            </a:r>
            <a:r>
              <a:rPr lang="en-US" sz="1500" dirty="0">
                <a:latin typeface="Calibri" panose="020F0502020204030204" pitchFamily="34" charset="0"/>
              </a:rPr>
              <a:t> de la </a:t>
            </a:r>
            <a:r>
              <a:rPr lang="en-US" sz="1500" dirty="0" err="1">
                <a:latin typeface="Calibri" panose="020F0502020204030204" pitchFamily="34" charset="0"/>
              </a:rPr>
              <a:t>agricultura</a:t>
            </a:r>
            <a:r>
              <a:rPr lang="en-US" sz="1500" dirty="0">
                <a:latin typeface="Calibri" panose="020F0502020204030204" pitchFamily="34" charset="0"/>
              </a:rPr>
              <a:t>:</a:t>
            </a:r>
          </a:p>
          <a:p>
            <a:r>
              <a:rPr lang="en-US" sz="1500" dirty="0">
                <a:latin typeface="Calibri" panose="020F0502020204030204" pitchFamily="34" charset="0"/>
              </a:rPr>
              <a:t>  Dificil de </a:t>
            </a:r>
            <a:r>
              <a:rPr lang="en-US" sz="1500" dirty="0" err="1">
                <a:latin typeface="Calibri" panose="020F0502020204030204" pitchFamily="34" charset="0"/>
              </a:rPr>
              <a:t>acertar</a:t>
            </a:r>
            <a:r>
              <a:rPr lang="en-US" sz="1500" dirty="0">
                <a:latin typeface="Calibri" panose="020F0502020204030204" pitchFamily="34" charset="0"/>
              </a:rPr>
              <a:t>, dado los </a:t>
            </a:r>
            <a:r>
              <a:rPr lang="en-US" sz="1500" dirty="0" err="1">
                <a:latin typeface="Calibri" panose="020F0502020204030204" pitchFamily="34" charset="0"/>
              </a:rPr>
              <a:t>problemas</a:t>
            </a:r>
            <a:r>
              <a:rPr lang="en-US" sz="1500" dirty="0">
                <a:latin typeface="Calibri" panose="020F0502020204030204" pitchFamily="34" charset="0"/>
              </a:rPr>
              <a:t> de sub-</a:t>
            </a:r>
            <a:r>
              <a:rPr lang="en-US" sz="1500" dirty="0" err="1">
                <a:latin typeface="Calibri" panose="020F0502020204030204" pitchFamily="34" charset="0"/>
              </a:rPr>
              <a:t>estimación</a:t>
            </a:r>
            <a:r>
              <a:rPr lang="en-US" sz="1500" dirty="0">
                <a:latin typeface="Calibri" panose="020F0502020204030204" pitchFamily="34" charset="0"/>
              </a:rPr>
              <a:t> de la </a:t>
            </a:r>
            <a:r>
              <a:rPr lang="en-US" sz="1500" dirty="0" err="1">
                <a:latin typeface="Calibri" panose="020F0502020204030204" pitchFamily="34" charset="0"/>
              </a:rPr>
              <a:t>participación</a:t>
            </a:r>
            <a:r>
              <a:rPr lang="en-US" sz="1500" dirty="0">
                <a:latin typeface="Calibri" panose="020F0502020204030204" pitchFamily="34" charset="0"/>
              </a:rPr>
              <a:t> de la </a:t>
            </a:r>
            <a:r>
              <a:rPr lang="en-US" sz="1500" dirty="0" err="1">
                <a:latin typeface="Calibri" panose="020F0502020204030204" pitchFamily="34" charset="0"/>
              </a:rPr>
              <a:t>mujer</a:t>
            </a:r>
            <a:r>
              <a:rPr lang="en-US" sz="1500" dirty="0">
                <a:latin typeface="Calibri" panose="020F0502020204030204" pitchFamily="34" charset="0"/>
              </a:rPr>
              <a:t> en el </a:t>
            </a:r>
            <a:r>
              <a:rPr lang="en-US" sz="1500" dirty="0" err="1">
                <a:latin typeface="Calibri" panose="020F0502020204030204" pitchFamily="34" charset="0"/>
              </a:rPr>
              <a:t>pasado</a:t>
            </a:r>
            <a:endParaRPr lang="en-US" sz="1500" dirty="0">
              <a:latin typeface="Calibri" panose="020F0502020204030204" pitchFamily="34" charset="0"/>
            </a:endParaRPr>
          </a:p>
          <a:p>
            <a:r>
              <a:rPr lang="en-US" sz="1500" dirty="0">
                <a:latin typeface="Calibri" panose="020F0502020204030204" pitchFamily="34" charset="0"/>
              </a:rPr>
              <a:t>  </a:t>
            </a:r>
            <a:r>
              <a:rPr lang="en-US" sz="1500" dirty="0" err="1">
                <a:latin typeface="Calibri" panose="020F0502020204030204" pitchFamily="34" charset="0"/>
              </a:rPr>
              <a:t>Factores</a:t>
            </a:r>
            <a:r>
              <a:rPr lang="en-US" sz="1500" dirty="0">
                <a:latin typeface="Calibri" panose="020F0502020204030204" pitchFamily="34" charset="0"/>
              </a:rPr>
              <a:t> que </a:t>
            </a:r>
            <a:r>
              <a:rPr lang="en-US" sz="1500" dirty="0" err="1">
                <a:latin typeface="Calibri" panose="020F0502020204030204" pitchFamily="34" charset="0"/>
              </a:rPr>
              <a:t>pueden</a:t>
            </a:r>
            <a:r>
              <a:rPr lang="en-US" sz="1500" dirty="0">
                <a:latin typeface="Calibri" panose="020F0502020204030204" pitchFamily="34" charset="0"/>
              </a:rPr>
              <a:t> </a:t>
            </a:r>
            <a:r>
              <a:rPr lang="en-US" sz="1500" dirty="0" err="1">
                <a:latin typeface="Calibri" panose="020F0502020204030204" pitchFamily="34" charset="0"/>
              </a:rPr>
              <a:t>estar</a:t>
            </a:r>
            <a:r>
              <a:rPr lang="en-US" sz="1500" dirty="0">
                <a:latin typeface="Calibri" panose="020F0502020204030204" pitchFamily="34" charset="0"/>
              </a:rPr>
              <a:t> </a:t>
            </a:r>
            <a:r>
              <a:rPr lang="en-US" sz="1500" dirty="0" err="1">
                <a:latin typeface="Calibri" panose="020F0502020204030204" pitchFamily="34" charset="0"/>
              </a:rPr>
              <a:t>impulsando</a:t>
            </a:r>
            <a:r>
              <a:rPr lang="en-US" sz="1500" dirty="0">
                <a:latin typeface="Calibri" panose="020F0502020204030204" pitchFamily="34" charset="0"/>
              </a:rPr>
              <a:t>:  </a:t>
            </a:r>
            <a:r>
              <a:rPr lang="en-US" sz="1500" dirty="0" err="1">
                <a:latin typeface="Calibri" panose="020F0502020204030204" pitchFamily="34" charset="0"/>
              </a:rPr>
              <a:t>incremento</a:t>
            </a:r>
            <a:r>
              <a:rPr lang="en-US" sz="1500" dirty="0">
                <a:latin typeface="Calibri" panose="020F0502020204030204" pitchFamily="34" charset="0"/>
              </a:rPr>
              <a:t> en la </a:t>
            </a:r>
            <a:r>
              <a:rPr lang="en-US" sz="1500" dirty="0" err="1">
                <a:latin typeface="Calibri" panose="020F0502020204030204" pitchFamily="34" charset="0"/>
              </a:rPr>
              <a:t>jefatura</a:t>
            </a:r>
            <a:r>
              <a:rPr lang="en-US" sz="1500" dirty="0">
                <a:latin typeface="Calibri" panose="020F0502020204030204" pitchFamily="34" charset="0"/>
              </a:rPr>
              <a:t> de </a:t>
            </a:r>
            <a:r>
              <a:rPr lang="en-US" sz="1500" dirty="0" err="1">
                <a:latin typeface="Calibri" panose="020F0502020204030204" pitchFamily="34" charset="0"/>
              </a:rPr>
              <a:t>hogar</a:t>
            </a:r>
            <a:r>
              <a:rPr lang="en-US" sz="1500" dirty="0">
                <a:latin typeface="Calibri" panose="020F0502020204030204" pitchFamily="34" charset="0"/>
              </a:rPr>
              <a:t> </a:t>
            </a:r>
            <a:r>
              <a:rPr lang="en-US" sz="1500" dirty="0" err="1">
                <a:latin typeface="Calibri" panose="020F0502020204030204" pitchFamily="34" charset="0"/>
              </a:rPr>
              <a:t>femenina</a:t>
            </a:r>
            <a:r>
              <a:rPr lang="en-US" sz="1500" dirty="0">
                <a:latin typeface="Calibri" panose="020F0502020204030204" pitchFamily="34" charset="0"/>
              </a:rPr>
              <a:t> rural; </a:t>
            </a:r>
            <a:r>
              <a:rPr lang="en-US" sz="1500" dirty="0" err="1">
                <a:latin typeface="Calibri" panose="020F0502020204030204" pitchFamily="34" charset="0"/>
              </a:rPr>
              <a:t>proceso</a:t>
            </a:r>
            <a:r>
              <a:rPr lang="en-US" sz="1500" dirty="0">
                <a:latin typeface="Calibri" panose="020F0502020204030204" pitchFamily="34" charset="0"/>
              </a:rPr>
              <a:t> de </a:t>
            </a:r>
            <a:r>
              <a:rPr lang="en-US" sz="1500" dirty="0" err="1">
                <a:latin typeface="Calibri" panose="020F0502020204030204" pitchFamily="34" charset="0"/>
              </a:rPr>
              <a:t>minifundización</a:t>
            </a:r>
            <a:r>
              <a:rPr lang="en-US" sz="1500" dirty="0">
                <a:latin typeface="Calibri" panose="020F0502020204030204" pitchFamily="34" charset="0"/>
              </a:rPr>
              <a:t>; </a:t>
            </a:r>
            <a:r>
              <a:rPr lang="en-US" sz="1500" dirty="0" err="1">
                <a:latin typeface="Calibri" panose="020F0502020204030204" pitchFamily="34" charset="0"/>
              </a:rPr>
              <a:t>tendencia</a:t>
            </a:r>
            <a:r>
              <a:rPr lang="en-US" sz="1500" dirty="0">
                <a:latin typeface="Calibri" panose="020F0502020204030204" pitchFamily="34" charset="0"/>
              </a:rPr>
              <a:t> </a:t>
            </a:r>
            <a:r>
              <a:rPr lang="en-US" sz="1500" dirty="0" err="1">
                <a:latin typeface="Calibri" panose="020F0502020204030204" pitchFamily="34" charset="0"/>
              </a:rPr>
              <a:t>hacia</a:t>
            </a:r>
            <a:r>
              <a:rPr lang="en-US" sz="1500" dirty="0">
                <a:latin typeface="Calibri" panose="020F0502020204030204" pitchFamily="34" charset="0"/>
              </a:rPr>
              <a:t> la </a:t>
            </a:r>
            <a:r>
              <a:rPr lang="en-US" sz="1500" dirty="0" err="1">
                <a:latin typeface="Calibri" panose="020F0502020204030204" pitchFamily="34" charset="0"/>
              </a:rPr>
              <a:t>herencia</a:t>
            </a:r>
            <a:r>
              <a:rPr lang="en-US" sz="1500" dirty="0">
                <a:latin typeface="Calibri" panose="020F0502020204030204" pitchFamily="34" charset="0"/>
              </a:rPr>
              <a:t> </a:t>
            </a:r>
            <a:r>
              <a:rPr lang="en-US" sz="1500" dirty="0" err="1">
                <a:latin typeface="Calibri" panose="020F0502020204030204" pitchFamily="34" charset="0"/>
              </a:rPr>
              <a:t>igualitaria</a:t>
            </a:r>
            <a:endParaRPr lang="en-US" sz="15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1500" dirty="0">
                <a:latin typeface="Calibri" panose="020F0502020204030204" pitchFamily="34" charset="0"/>
              </a:rPr>
              <a:t>Para </a:t>
            </a:r>
            <a:r>
              <a:rPr lang="en-US" sz="1500" dirty="0" err="1">
                <a:latin typeface="Calibri" panose="020F0502020204030204" pitchFamily="34" charset="0"/>
              </a:rPr>
              <a:t>las</a:t>
            </a:r>
            <a:r>
              <a:rPr lang="en-US" sz="1500" dirty="0">
                <a:latin typeface="Calibri" panose="020F0502020204030204" pitchFamily="34" charset="0"/>
              </a:rPr>
              <a:t> </a:t>
            </a:r>
            <a:r>
              <a:rPr lang="en-US" sz="1500" dirty="0" err="1">
                <a:latin typeface="Calibri" panose="020F0502020204030204" pitchFamily="34" charset="0"/>
              </a:rPr>
              <a:t>políticas</a:t>
            </a:r>
            <a:r>
              <a:rPr lang="en-US" sz="1500" dirty="0">
                <a:latin typeface="Calibri" panose="020F0502020204030204" pitchFamily="34" charset="0"/>
              </a:rPr>
              <a:t> </a:t>
            </a:r>
            <a:r>
              <a:rPr lang="en-US" sz="1500" dirty="0" err="1">
                <a:latin typeface="Calibri" panose="020F0502020204030204" pitchFamily="34" charset="0"/>
              </a:rPr>
              <a:t>públicas</a:t>
            </a:r>
            <a:r>
              <a:rPr lang="en-US" sz="1500" dirty="0">
                <a:latin typeface="Calibri" panose="020F0502020204030204" pitchFamily="34" charset="0"/>
              </a:rPr>
              <a:t>:</a:t>
            </a:r>
          </a:p>
          <a:p>
            <a:r>
              <a:rPr lang="en-US" sz="1500" dirty="0">
                <a:latin typeface="Calibri" panose="020F0502020204030204" pitchFamily="34" charset="0"/>
              </a:rPr>
              <a:t>Hay que </a:t>
            </a:r>
            <a:r>
              <a:rPr lang="en-US" sz="1500" dirty="0" err="1">
                <a:latin typeface="Calibri" panose="020F0502020204030204" pitchFamily="34" charset="0"/>
              </a:rPr>
              <a:t>tomar</a:t>
            </a:r>
            <a:r>
              <a:rPr lang="en-US" sz="1500" dirty="0">
                <a:latin typeface="Calibri" panose="020F0502020204030204" pitchFamily="34" charset="0"/>
              </a:rPr>
              <a:t> a las mujeres en </a:t>
            </a:r>
            <a:r>
              <a:rPr lang="en-US" sz="1500" dirty="0" err="1">
                <a:latin typeface="Calibri" panose="020F0502020204030204" pitchFamily="34" charset="0"/>
              </a:rPr>
              <a:t>cuenta</a:t>
            </a:r>
            <a:r>
              <a:rPr lang="en-US" sz="1500" dirty="0">
                <a:latin typeface="Calibri" panose="020F0502020204030204" pitchFamily="34" charset="0"/>
              </a:rPr>
              <a:t> </a:t>
            </a:r>
            <a:r>
              <a:rPr lang="en-US" sz="1500" dirty="0" err="1">
                <a:latin typeface="Calibri" panose="020F0502020204030204" pitchFamily="34" charset="0"/>
              </a:rPr>
              <a:t>como</a:t>
            </a:r>
            <a:r>
              <a:rPr lang="en-US" sz="1500" dirty="0">
                <a:latin typeface="Calibri" panose="020F0502020204030204" pitchFamily="34" charset="0"/>
              </a:rPr>
              <a:t> </a:t>
            </a:r>
            <a:r>
              <a:rPr lang="en-US" sz="1500" dirty="0" err="1">
                <a:latin typeface="Calibri" panose="020F0502020204030204" pitchFamily="34" charset="0"/>
              </a:rPr>
              <a:t>agricultoras</a:t>
            </a:r>
            <a:r>
              <a:rPr lang="en-US" sz="1500" dirty="0">
                <a:latin typeface="Calibri" panose="020F0502020204030204" pitchFamily="34" charset="0"/>
              </a:rPr>
              <a:t> </a:t>
            </a:r>
            <a:r>
              <a:rPr lang="en-US" sz="1500" dirty="0" err="1">
                <a:latin typeface="Calibri" panose="020F0502020204030204" pitchFamily="34" charset="0"/>
              </a:rPr>
              <a:t>si</a:t>
            </a:r>
            <a:r>
              <a:rPr lang="en-US" sz="1500" dirty="0">
                <a:latin typeface="Calibri" panose="020F0502020204030204" pitchFamily="34" charset="0"/>
              </a:rPr>
              <a:t> se </a:t>
            </a:r>
            <a:r>
              <a:rPr lang="en-US" sz="1500" dirty="0" err="1">
                <a:latin typeface="Calibri" panose="020F0502020204030204" pitchFamily="34" charset="0"/>
              </a:rPr>
              <a:t>quiere</a:t>
            </a:r>
            <a:r>
              <a:rPr lang="en-US" sz="1500" dirty="0">
                <a:latin typeface="Calibri" panose="020F0502020204030204" pitchFamily="34" charset="0"/>
              </a:rPr>
              <a:t> </a:t>
            </a:r>
            <a:r>
              <a:rPr lang="en-US" sz="1500" dirty="0" err="1">
                <a:latin typeface="Calibri" panose="020F0502020204030204" pitchFamily="34" charset="0"/>
              </a:rPr>
              <a:t>lograr</a:t>
            </a:r>
            <a:r>
              <a:rPr lang="en-US" sz="1500" dirty="0">
                <a:latin typeface="Calibri" panose="020F0502020204030204" pitchFamily="34" charset="0"/>
              </a:rPr>
              <a:t> la </a:t>
            </a:r>
            <a:r>
              <a:rPr lang="en-US" sz="1500" dirty="0" err="1">
                <a:latin typeface="Calibri" panose="020F0502020204030204" pitchFamily="34" charset="0"/>
              </a:rPr>
              <a:t>soberanía</a:t>
            </a:r>
            <a:r>
              <a:rPr lang="en-US" sz="1500" dirty="0">
                <a:latin typeface="Calibri" panose="020F0502020204030204" pitchFamily="34" charset="0"/>
              </a:rPr>
              <a:t> </a:t>
            </a:r>
            <a:r>
              <a:rPr lang="en-US" sz="1500" dirty="0" err="1">
                <a:latin typeface="Calibri" panose="020F0502020204030204" pitchFamily="34" charset="0"/>
              </a:rPr>
              <a:t>alimentaria</a:t>
            </a:r>
            <a:r>
              <a:rPr lang="en-US" sz="1500" dirty="0">
                <a:latin typeface="Calibri" panose="020F0502020204030204" pitchFamily="34" charset="0"/>
              </a:rPr>
              <a:t>, </a:t>
            </a:r>
            <a:r>
              <a:rPr lang="en-US" sz="1500" dirty="0" err="1">
                <a:latin typeface="Calibri" panose="020F0502020204030204" pitchFamily="34" charset="0"/>
              </a:rPr>
              <a:t>enfrentar</a:t>
            </a:r>
            <a:r>
              <a:rPr lang="en-US" sz="1500" dirty="0">
                <a:latin typeface="Calibri" panose="020F0502020204030204" pitchFamily="34" charset="0"/>
              </a:rPr>
              <a:t> el </a:t>
            </a:r>
            <a:r>
              <a:rPr lang="en-US" sz="1500" dirty="0" err="1">
                <a:latin typeface="Calibri" panose="020F0502020204030204" pitchFamily="34" charset="0"/>
              </a:rPr>
              <a:t>cambio</a:t>
            </a:r>
            <a:r>
              <a:rPr lang="en-US" sz="1500" dirty="0">
                <a:latin typeface="Calibri" panose="020F0502020204030204" pitchFamily="34" charset="0"/>
              </a:rPr>
              <a:t> </a:t>
            </a:r>
            <a:r>
              <a:rPr lang="en-US" sz="1500" dirty="0" err="1">
                <a:latin typeface="Calibri" panose="020F0502020204030204" pitchFamily="34" charset="0"/>
              </a:rPr>
              <a:t>climático</a:t>
            </a:r>
            <a:r>
              <a:rPr lang="en-US" sz="1500" dirty="0">
                <a:latin typeface="Calibri" panose="020F0502020204030204" pitchFamily="34" charset="0"/>
              </a:rPr>
              <a:t> y </a:t>
            </a:r>
            <a:r>
              <a:rPr lang="en-US" sz="1500" dirty="0" err="1">
                <a:latin typeface="Calibri" panose="020F0502020204030204" pitchFamily="34" charset="0"/>
              </a:rPr>
              <a:t>lograr</a:t>
            </a:r>
            <a:r>
              <a:rPr lang="en-US" sz="1500" dirty="0">
                <a:latin typeface="Calibri" panose="020F0502020204030204" pitchFamily="34" charset="0"/>
              </a:rPr>
              <a:t> </a:t>
            </a:r>
            <a:r>
              <a:rPr lang="en-US" sz="1500" dirty="0" err="1">
                <a:latin typeface="Calibri" panose="020F0502020204030204" pitchFamily="34" charset="0"/>
              </a:rPr>
              <a:t>otros</a:t>
            </a:r>
            <a:r>
              <a:rPr lang="en-US" sz="1500" dirty="0">
                <a:latin typeface="Calibri" panose="020F0502020204030204" pitchFamily="34" charset="0"/>
              </a:rPr>
              <a:t> </a:t>
            </a:r>
            <a:r>
              <a:rPr lang="en-US" sz="1500" dirty="0" err="1">
                <a:latin typeface="Calibri" panose="020F0502020204030204" pitchFamily="34" charset="0"/>
              </a:rPr>
              <a:t>objetivos</a:t>
            </a:r>
            <a:r>
              <a:rPr lang="en-US" sz="1500" dirty="0">
                <a:latin typeface="Calibri" panose="020F0502020204030204" pitchFamily="34" charset="0"/>
              </a:rPr>
              <a:t> de la </a:t>
            </a:r>
            <a:r>
              <a:rPr lang="en-US" sz="1500" dirty="0" err="1">
                <a:latin typeface="Calibri" panose="020F0502020204030204" pitchFamily="34" charset="0"/>
              </a:rPr>
              <a:t>política</a:t>
            </a:r>
            <a:r>
              <a:rPr lang="en-US" sz="1500" dirty="0">
                <a:latin typeface="Calibri" panose="020F0502020204030204" pitchFamily="34" charset="0"/>
              </a:rPr>
              <a:t> </a:t>
            </a:r>
            <a:r>
              <a:rPr lang="en-US" sz="1500" dirty="0" err="1">
                <a:latin typeface="Calibri" panose="020F0502020204030204" pitchFamily="34" charset="0"/>
              </a:rPr>
              <a:t>pública</a:t>
            </a:r>
            <a:r>
              <a:rPr lang="en-US" sz="1500" dirty="0">
                <a:latin typeface="Calibri" panose="020F0502020204030204" pitchFamily="34" charset="0"/>
              </a:rPr>
              <a:t> en </a:t>
            </a:r>
            <a:r>
              <a:rPr lang="en-US" sz="1500" dirty="0" err="1">
                <a:latin typeface="Calibri" panose="020F0502020204030204" pitchFamily="34" charset="0"/>
              </a:rPr>
              <a:t>cuanto</a:t>
            </a:r>
            <a:r>
              <a:rPr lang="en-US" sz="1500" dirty="0">
                <a:latin typeface="Calibri" panose="020F0502020204030204" pitchFamily="34" charset="0"/>
              </a:rPr>
              <a:t> al agro</a:t>
            </a:r>
          </a:p>
          <a:p>
            <a:r>
              <a:rPr lang="en-US" sz="1500" dirty="0">
                <a:latin typeface="Calibri" panose="020F0502020204030204" pitchFamily="34" charset="0"/>
              </a:rPr>
              <a:t>Para </a:t>
            </a:r>
            <a:r>
              <a:rPr lang="en-US" sz="1500" dirty="0" err="1">
                <a:latin typeface="Calibri" panose="020F0502020204030204" pitchFamily="34" charset="0"/>
              </a:rPr>
              <a:t>propiciar</a:t>
            </a:r>
            <a:r>
              <a:rPr lang="en-US" sz="1500" dirty="0">
                <a:latin typeface="Calibri" panose="020F0502020204030204" pitchFamily="34" charset="0"/>
              </a:rPr>
              <a:t> la </a:t>
            </a:r>
            <a:r>
              <a:rPr lang="en-US" sz="1500" dirty="0" err="1">
                <a:latin typeface="Calibri" panose="020F0502020204030204" pitchFamily="34" charset="0"/>
              </a:rPr>
              <a:t>igualdad</a:t>
            </a:r>
            <a:r>
              <a:rPr lang="en-US" sz="1500" dirty="0">
                <a:latin typeface="Calibri" panose="020F0502020204030204" pitchFamily="34" charset="0"/>
              </a:rPr>
              <a:t> de género y empoderamiento de la </a:t>
            </a:r>
            <a:r>
              <a:rPr lang="en-US" sz="1500" dirty="0" err="1">
                <a:latin typeface="Calibri" panose="020F0502020204030204" pitchFamily="34" charset="0"/>
              </a:rPr>
              <a:t>mujer</a:t>
            </a:r>
            <a:r>
              <a:rPr lang="en-US" sz="1500" dirty="0">
                <a:latin typeface="Calibri" panose="020F0502020204030204" pitchFamily="34" charset="0"/>
              </a:rPr>
              <a:t>, </a:t>
            </a:r>
            <a:r>
              <a:rPr lang="en-US" sz="1500" dirty="0" err="1">
                <a:latin typeface="Calibri" panose="020F0502020204030204" pitchFamily="34" charset="0"/>
              </a:rPr>
              <a:t>importa</a:t>
            </a:r>
            <a:r>
              <a:rPr lang="en-US" sz="1500" dirty="0">
                <a:latin typeface="Calibri" panose="020F0502020204030204" pitchFamily="34" charset="0"/>
              </a:rPr>
              <a:t> la </a:t>
            </a:r>
            <a:r>
              <a:rPr lang="en-US" sz="1500" dirty="0" err="1">
                <a:latin typeface="Calibri" panose="020F0502020204030204" pitchFamily="34" charset="0"/>
              </a:rPr>
              <a:t>distribución</a:t>
            </a:r>
            <a:r>
              <a:rPr lang="en-US" sz="1500" dirty="0">
                <a:latin typeface="Calibri" panose="020F0502020204030204" pitchFamily="34" charset="0"/>
              </a:rPr>
              <a:t> de </a:t>
            </a:r>
            <a:r>
              <a:rPr lang="en-US" sz="1500" dirty="0" err="1">
                <a:latin typeface="Calibri" panose="020F0502020204030204" pitchFamily="34" charset="0"/>
              </a:rPr>
              <a:t>activos</a:t>
            </a:r>
            <a:endParaRPr lang="es-EC" sz="15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82250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Fuentes</a:t>
            </a:r>
            <a:endParaRPr lang="es-C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pt-BR" dirty="0"/>
              <a:t>DANE (Departamento Administrativo Nacional de Estadística). </a:t>
            </a:r>
            <a:r>
              <a:rPr lang="es-CO" i="1" dirty="0"/>
              <a:t>Tercer Censo Nacional Agropecuario. </a:t>
            </a:r>
            <a:r>
              <a:rPr lang="es-ES_tradnl" i="1" dirty="0"/>
              <a:t>Tomo 2. Resultados.</a:t>
            </a:r>
            <a:r>
              <a:rPr lang="es-ES_tradnl" dirty="0"/>
              <a:t> Bogotá, DANE y Ministerio de Agricultura, </a:t>
            </a:r>
            <a:r>
              <a:rPr lang="pt-BR" dirty="0"/>
              <a:t>2016.</a:t>
            </a:r>
            <a:r>
              <a:rPr lang="es-ES_tradnl" dirty="0"/>
              <a:t> [</a:t>
            </a:r>
            <a:r>
              <a:rPr lang="es-ES_tradnl" u="sng" dirty="0"/>
              <a:t>http://</a:t>
            </a:r>
            <a:r>
              <a:rPr lang="es-ES_tradnl" u="sng" dirty="0">
                <a:hlinkClick r:id="rId2"/>
              </a:rPr>
              <a:t>www.dane.gov.co/files/images/foros/foro-de-entrega-de-resultados-y-cierre-3-censo-nacional-agropecuaria/CNATomo2_Resultados.pdf</a:t>
            </a:r>
            <a:r>
              <a:rPr lang="es-ES_tradnl" dirty="0"/>
              <a:t> - a</a:t>
            </a:r>
            <a:r>
              <a:rPr lang="es-CO" dirty="0" err="1"/>
              <a:t>ccessed</a:t>
            </a:r>
            <a:r>
              <a:rPr lang="es-ES_tradnl" dirty="0"/>
              <a:t> 30 May 2017].</a:t>
            </a:r>
            <a:endParaRPr lang="es-CO" dirty="0"/>
          </a:p>
          <a:p>
            <a:r>
              <a:rPr lang="en-US" dirty="0"/>
              <a:t>Deere, Carmen Diana. 2018. “Sustainable Development Goals, Gender Equality and the Distribution of Land in Latin America.”  </a:t>
            </a:r>
            <a:r>
              <a:rPr lang="es-CO" i="1" dirty="0"/>
              <a:t>Cadernos Pagu</a:t>
            </a:r>
            <a:r>
              <a:rPr lang="es-CO" dirty="0"/>
              <a:t> 52, e185206.</a:t>
            </a:r>
          </a:p>
          <a:p>
            <a:r>
              <a:rPr lang="es-CO" dirty="0"/>
              <a:t>Deere, Carmen Diana. 2011. “Tierra y  autonomía económica de la mujer rural: avances y desafíos para la investigación.” En Patricia Costas, coord., </a:t>
            </a:r>
            <a:r>
              <a:rPr lang="es-CO" i="1" dirty="0"/>
              <a:t>Tierra de mujeres.  Reflexiones sobre el acceso de las mujeres rurales a la tierra en América Latina. </a:t>
            </a:r>
            <a:r>
              <a:rPr lang="es-CO" dirty="0"/>
              <a:t>La Paz: Fundación Tierra and International Land Coalition, pp. 39-69.</a:t>
            </a:r>
          </a:p>
          <a:p>
            <a:r>
              <a:rPr lang="en-US" dirty="0"/>
              <a:t>Deere, Carmen Diana, Gina Alvarado &amp; Jennifer Twyman. 2012. “Gender Inequality in Asset Ownership in Latin America: Female Owners versus Household Heads.” </a:t>
            </a:r>
            <a:r>
              <a:rPr lang="en-US" i="1" dirty="0"/>
              <a:t>Development and Change </a:t>
            </a:r>
            <a:r>
              <a:rPr lang="en-US" dirty="0"/>
              <a:t>43 (2): 505-530.</a:t>
            </a:r>
            <a:endParaRPr lang="es-CO" dirty="0"/>
          </a:p>
          <a:p>
            <a:r>
              <a:rPr lang="es-CO" dirty="0"/>
              <a:t>Deere, Carmen Diana, Rosaluz Durán, Merrilee Mardon, Tom Masterson &amp; Maria Correia. </a:t>
            </a:r>
            <a:r>
              <a:rPr lang="en-US" dirty="0"/>
              <a:t>2005. </a:t>
            </a:r>
            <a:r>
              <a:rPr lang="en-US" i="1" dirty="0"/>
              <a:t>Women’s Land Rights and Rural Household Incomes in Brazil, Paraguay and Peru.</a:t>
            </a:r>
            <a:r>
              <a:rPr lang="en-US" dirty="0"/>
              <a:t> Agriculture and Rural Development Internal Report. Washington, DC: The World Bank, December.</a:t>
            </a:r>
            <a:endParaRPr lang="es-CO" dirty="0"/>
          </a:p>
          <a:p>
            <a:r>
              <a:rPr lang="es-CO" dirty="0"/>
              <a:t>Deere, Carmen Diana &amp; Magdalena León. 1982. </a:t>
            </a:r>
            <a:r>
              <a:rPr lang="en-US" i="1" dirty="0"/>
              <a:t>Women in Andean Agriculture: Peasant Production and Rural Wage Employment in Colombia and Peru</a:t>
            </a:r>
            <a:r>
              <a:rPr lang="en-US" dirty="0"/>
              <a:t>. Geneva: International Labour Office.</a:t>
            </a:r>
            <a:endParaRPr lang="es-CO" dirty="0"/>
          </a:p>
          <a:p>
            <a:r>
              <a:rPr lang="en-US" dirty="0"/>
              <a:t>Deere, Carmen Diana and Jennifer Twyman. </a:t>
            </a:r>
            <a:r>
              <a:rPr lang="es-CO" dirty="0"/>
              <a:t>2014. “¿Quién toma las decisiones agrícolas? Mujeres propietarias en Ecuador.” </a:t>
            </a:r>
            <a:r>
              <a:rPr lang="es-CO" i="1" dirty="0"/>
              <a:t>Agricultura, Sociedad y Desarollo</a:t>
            </a:r>
            <a:r>
              <a:rPr lang="es-CO" dirty="0"/>
              <a:t>, No. 11: 425-440.</a:t>
            </a:r>
          </a:p>
          <a:p>
            <a:r>
              <a:rPr lang="es-CO" dirty="0"/>
              <a:t>FAO. </a:t>
            </a:r>
            <a:r>
              <a:rPr lang="es-CO" i="1" dirty="0"/>
              <a:t>World Programme for the </a:t>
            </a:r>
            <a:r>
              <a:rPr lang="es-CO" i="1" dirty="0" err="1"/>
              <a:t>Census</a:t>
            </a:r>
            <a:r>
              <a:rPr lang="es-CO" i="1" dirty="0"/>
              <a:t> of Agriculture 2010</a:t>
            </a:r>
            <a:r>
              <a:rPr lang="es-CO" dirty="0"/>
              <a:t>. </a:t>
            </a:r>
            <a:r>
              <a:rPr lang="en-US" dirty="0"/>
              <a:t>Vol. 1. FAO Statistical Development Series #15.  Rome, FAO, 2015a. [</a:t>
            </a:r>
            <a:r>
              <a:rPr lang="en-US" u="sng" dirty="0"/>
              <a:t>http://</a:t>
            </a:r>
            <a:r>
              <a:rPr lang="en-US" u="sng" dirty="0">
                <a:hlinkClick r:id="rId3"/>
              </a:rPr>
              <a:t>www.fao.org/3/a-i4913e.pdf</a:t>
            </a:r>
            <a:r>
              <a:rPr lang="en-US" u="sng" dirty="0"/>
              <a:t> -</a:t>
            </a:r>
            <a:r>
              <a:rPr lang="en-US" dirty="0"/>
              <a:t> accessed 25 May 2017].</a:t>
            </a:r>
            <a:endParaRPr lang="es-CO" dirty="0"/>
          </a:p>
          <a:p>
            <a:r>
              <a:rPr lang="en-US" dirty="0"/>
              <a:t>Mardon, </a:t>
            </a:r>
            <a:r>
              <a:rPr lang="en-US" dirty="0" err="1"/>
              <a:t>Merillee</a:t>
            </a:r>
            <a:r>
              <a:rPr lang="en-US" dirty="0"/>
              <a:t>. 2005. </a:t>
            </a:r>
            <a:r>
              <a:rPr lang="en-US" i="1" dirty="0"/>
              <a:t>Three Essays on Gender, Land Rights, and Collective Action in Brazil’s Political Economy.</a:t>
            </a:r>
            <a:r>
              <a:rPr lang="en-US" dirty="0"/>
              <a:t>  Ph.D. dissertation.  Amherst, MA, University of Massachusetts, Department of Economics.</a:t>
            </a:r>
            <a:endParaRPr lang="es-CO" dirty="0"/>
          </a:p>
          <a:p>
            <a:r>
              <a:rPr lang="es-CO" dirty="0" err="1"/>
              <a:t>Namdar-Irani</a:t>
            </a:r>
            <a:r>
              <a:rPr lang="es-CO" dirty="0"/>
              <a:t>, Mina, Soledad Parada y Karen Rodríguez. 2014. “Las mujeres en la agricultura familiar.” En Salomón Salcedo y Lya Guzmán (eds.), </a:t>
            </a:r>
            <a:r>
              <a:rPr lang="es-CO" i="1" dirty="0"/>
              <a:t>Agricultura familiar en América Latina y el Caribe: Recomendaciones de política,</a:t>
            </a:r>
            <a:r>
              <a:rPr lang="es-CO" dirty="0"/>
              <a:t> pp. 101-122. </a:t>
            </a:r>
            <a:r>
              <a:rPr lang="en-US" dirty="0"/>
              <a:t>Santiago: FAO.</a:t>
            </a:r>
            <a:endParaRPr lang="es-CO" dirty="0"/>
          </a:p>
          <a:p>
            <a:r>
              <a:rPr lang="en-US" dirty="0"/>
              <a:t>Twyman, Jennifer, Pilar Useche and Carmen Diana Deere. 2015. “Gendered Perceptions of Land Ownership and Agricultural Decision-making in Ecuador.”  </a:t>
            </a:r>
            <a:r>
              <a:rPr lang="en-US" i="1" dirty="0"/>
              <a:t>Land Economics </a:t>
            </a:r>
            <a:r>
              <a:rPr lang="en-US" dirty="0"/>
              <a:t>91 (3): 479-500.</a:t>
            </a:r>
            <a:endParaRPr lang="es-CO" dirty="0"/>
          </a:p>
          <a:p>
            <a:r>
              <a:rPr lang="en-US" dirty="0"/>
              <a:t>Wiig, Henrik. 2013. “Joint Titling in Rural Peru: Impact on Women’s Participation in Household Decision-Making.” </a:t>
            </a:r>
            <a:r>
              <a:rPr lang="en-US" i="1" dirty="0"/>
              <a:t>World Development</a:t>
            </a:r>
            <a:r>
              <a:rPr lang="en-US" dirty="0"/>
              <a:t> 52: 104-19.</a:t>
            </a:r>
            <a:endParaRPr lang="es-CO" dirty="0"/>
          </a:p>
          <a:p>
            <a:pPr marL="0" indent="0">
              <a:buNone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95951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103121" y="2346267"/>
            <a:ext cx="13856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783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600" dirty="0"/>
          </a:p>
          <a:p>
            <a:pPr defTabSz="685783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350" dirty="0">
              <a:latin typeface="Arial" panose="020B0604020202020204" pitchFamily="34" charset="0"/>
            </a:endParaRPr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227589812"/>
              </p:ext>
            </p:extLst>
          </p:nvPr>
        </p:nvGraphicFramePr>
        <p:xfrm>
          <a:off x="2103120" y="2359478"/>
          <a:ext cx="3429000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 flipH="1">
            <a:off x="5147048" y="5023340"/>
            <a:ext cx="2972825" cy="196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78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825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Fuente: Deere (2018)</a:t>
            </a:r>
            <a:endParaRPr lang="en-US" altLang="en-US" sz="1350" dirty="0">
              <a:latin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04178" y="1529008"/>
            <a:ext cx="455121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 err="1"/>
              <a:t>Países</a:t>
            </a:r>
            <a:r>
              <a:rPr lang="en-US" sz="1350" b="1" dirty="0"/>
              <a:t> </a:t>
            </a:r>
            <a:r>
              <a:rPr lang="en-US" sz="1350" b="1" dirty="0" err="1"/>
              <a:t>donde</a:t>
            </a:r>
            <a:r>
              <a:rPr lang="en-US" sz="1350" b="1" dirty="0"/>
              <a:t> el </a:t>
            </a:r>
            <a:r>
              <a:rPr lang="en-US" sz="1350" b="1" dirty="0" err="1"/>
              <a:t>porcentaje</a:t>
            </a:r>
            <a:r>
              <a:rPr lang="en-US" sz="1350" b="1" dirty="0"/>
              <a:t> de </a:t>
            </a:r>
            <a:r>
              <a:rPr lang="en-US" sz="1350" b="1" dirty="0" err="1"/>
              <a:t>mujeres</a:t>
            </a:r>
            <a:r>
              <a:rPr lang="en-US" sz="1350" b="1" dirty="0"/>
              <a:t> </a:t>
            </a:r>
            <a:r>
              <a:rPr lang="en-US" sz="1350" b="1" dirty="0" err="1"/>
              <a:t>productoras</a:t>
            </a:r>
            <a:r>
              <a:rPr lang="en-US" sz="1350" b="1" dirty="0"/>
              <a:t> </a:t>
            </a:r>
            <a:r>
              <a:rPr lang="en-US" sz="1350" b="1" dirty="0" err="1"/>
              <a:t>aumentó</a:t>
            </a:r>
            <a:endParaRPr lang="en-US" sz="1350" b="1" dirty="0"/>
          </a:p>
          <a:p>
            <a:r>
              <a:rPr lang="en-US" sz="1350" b="1" dirty="0" err="1"/>
              <a:t>notablemente</a:t>
            </a:r>
            <a:r>
              <a:rPr lang="en-US" sz="1350" b="1" dirty="0"/>
              <a:t> en el </a:t>
            </a:r>
            <a:r>
              <a:rPr lang="en-US" sz="1350" b="1" dirty="0" err="1"/>
              <a:t>periodo</a:t>
            </a:r>
            <a:r>
              <a:rPr lang="en-US" sz="1350" b="1" dirty="0"/>
              <a:t> inter-</a:t>
            </a:r>
            <a:r>
              <a:rPr lang="en-US" sz="1350" b="1" dirty="0" err="1"/>
              <a:t>censal</a:t>
            </a:r>
            <a:r>
              <a:rPr lang="en-US" sz="135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317967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28750" y="1143000"/>
            <a:ext cx="6172200" cy="939546"/>
          </a:xfrm>
        </p:spPr>
        <p:txBody>
          <a:bodyPr>
            <a:normAutofit/>
          </a:bodyPr>
          <a:lstStyle/>
          <a:p>
            <a:r>
              <a:rPr lang="en-US" sz="2700" b="1" dirty="0" err="1"/>
              <a:t>Problemas</a:t>
            </a:r>
            <a:r>
              <a:rPr lang="en-US" sz="2700" b="1" dirty="0"/>
              <a:t> de los </a:t>
            </a:r>
            <a:r>
              <a:rPr lang="en-US" sz="2700" b="1" dirty="0" err="1"/>
              <a:t>Censos</a:t>
            </a:r>
            <a:r>
              <a:rPr lang="en-US" sz="2700" b="1" dirty="0"/>
              <a:t> </a:t>
            </a:r>
            <a:r>
              <a:rPr lang="en-US" sz="2700" b="1" dirty="0" err="1"/>
              <a:t>Agropecuarios</a:t>
            </a:r>
            <a:br>
              <a:rPr lang="en-US" sz="2700" b="1" dirty="0"/>
            </a:br>
            <a:endParaRPr lang="en-US" sz="2700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Hasta </a:t>
            </a:r>
            <a:r>
              <a:rPr lang="en-US" dirty="0" err="1"/>
              <a:t>hace</a:t>
            </a:r>
            <a:r>
              <a:rPr lang="en-US" dirty="0"/>
              <a:t> </a:t>
            </a:r>
            <a:r>
              <a:rPr lang="en-US" dirty="0" err="1"/>
              <a:t>poco</a:t>
            </a:r>
            <a:r>
              <a:rPr lang="en-US" dirty="0"/>
              <a:t>: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 </a:t>
            </a:r>
            <a:r>
              <a:rPr lang="en-US" dirty="0" err="1"/>
              <a:t>Pocos</a:t>
            </a:r>
            <a:r>
              <a:rPr lang="en-US" dirty="0"/>
              <a:t> </a:t>
            </a:r>
            <a:r>
              <a:rPr lang="en-US" dirty="0" err="1"/>
              <a:t>países</a:t>
            </a:r>
            <a:r>
              <a:rPr lang="en-US" dirty="0"/>
              <a:t> </a:t>
            </a:r>
            <a:r>
              <a:rPr lang="en-US" dirty="0" err="1"/>
              <a:t>desagregaban</a:t>
            </a:r>
            <a:r>
              <a:rPr lang="en-US" dirty="0"/>
              <a:t> la </a:t>
            </a:r>
            <a:r>
              <a:rPr lang="en-US" dirty="0" err="1"/>
              <a:t>información</a:t>
            </a:r>
            <a:r>
              <a:rPr lang="en-US" dirty="0"/>
              <a:t> sobre </a:t>
            </a:r>
            <a:r>
              <a:rPr lang="en-US" dirty="0" err="1"/>
              <a:t>productores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</a:t>
            </a:r>
            <a:r>
              <a:rPr lang="en-US" dirty="0" err="1"/>
              <a:t>sexo</a:t>
            </a: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r>
              <a:rPr lang="es-CO" dirty="0"/>
              <a:t> Solamente</a:t>
            </a:r>
            <a:r>
              <a:rPr lang="en-US" dirty="0"/>
              <a:t> </a:t>
            </a:r>
            <a:r>
              <a:rPr lang="es-CO" dirty="0"/>
              <a:t>preguntaban:</a:t>
            </a:r>
            <a:r>
              <a:rPr lang="en-US" dirty="0"/>
              <a:t> </a:t>
            </a:r>
            <a:r>
              <a:rPr lang="es-CO" dirty="0"/>
              <a:t>quién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el </a:t>
            </a:r>
            <a:r>
              <a:rPr lang="en-US" dirty="0" err="1"/>
              <a:t>agricultor</a:t>
            </a:r>
            <a:r>
              <a:rPr lang="en-US" dirty="0"/>
              <a:t>/a principal</a:t>
            </a:r>
          </a:p>
          <a:p>
            <a:pPr lvl="1"/>
            <a:r>
              <a:rPr lang="en-US" dirty="0"/>
              <a:t>Similar a </a:t>
            </a:r>
            <a:r>
              <a:rPr lang="en-US" dirty="0" err="1"/>
              <a:t>preguntar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el jefe del </a:t>
            </a:r>
            <a:r>
              <a:rPr lang="en-US" dirty="0" err="1"/>
              <a:t>hogar</a:t>
            </a: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 No </a:t>
            </a:r>
            <a:r>
              <a:rPr lang="en-US" dirty="0" err="1"/>
              <a:t>toman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cuenta</a:t>
            </a:r>
            <a:r>
              <a:rPr lang="en-US" dirty="0"/>
              <a:t> que el </a:t>
            </a:r>
            <a:r>
              <a:rPr lang="en-US" dirty="0" err="1"/>
              <a:t>manejo</a:t>
            </a:r>
            <a:r>
              <a:rPr lang="en-US" dirty="0"/>
              <a:t> de la </a:t>
            </a:r>
            <a:r>
              <a:rPr lang="en-US" dirty="0" err="1"/>
              <a:t>finca</a:t>
            </a:r>
            <a:r>
              <a:rPr lang="en-US" dirty="0"/>
              <a:t> </a:t>
            </a:r>
            <a:r>
              <a:rPr lang="en-US" dirty="0" err="1"/>
              <a:t>puede</a:t>
            </a:r>
            <a:r>
              <a:rPr lang="en-US" dirty="0"/>
              <a:t> </a:t>
            </a:r>
            <a:r>
              <a:rPr lang="en-US" dirty="0" err="1"/>
              <a:t>estar</a:t>
            </a:r>
            <a:r>
              <a:rPr lang="en-US" dirty="0"/>
              <a:t> </a:t>
            </a:r>
            <a:r>
              <a:rPr lang="en-US" dirty="0" err="1"/>
              <a:t>compartida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la </a:t>
            </a:r>
            <a:r>
              <a:rPr lang="en-US" dirty="0" err="1"/>
              <a:t>pareja</a:t>
            </a:r>
            <a:r>
              <a:rPr lang="en-US" dirty="0"/>
              <a:t>; o que hombres y </a:t>
            </a:r>
            <a:r>
              <a:rPr lang="en-US" dirty="0" err="1"/>
              <a:t>mujeres</a:t>
            </a:r>
            <a:r>
              <a:rPr lang="en-US" dirty="0"/>
              <a:t> </a:t>
            </a:r>
            <a:r>
              <a:rPr lang="en-US" dirty="0" err="1"/>
              <a:t>pueden</a:t>
            </a:r>
            <a:r>
              <a:rPr lang="en-US" dirty="0"/>
              <a:t> </a:t>
            </a:r>
            <a:r>
              <a:rPr lang="en-US" dirty="0" err="1"/>
              <a:t>dirigir</a:t>
            </a:r>
            <a:r>
              <a:rPr lang="en-US" dirty="0"/>
              <a:t> </a:t>
            </a:r>
            <a:r>
              <a:rPr lang="en-US" dirty="0" err="1"/>
              <a:t>actividades</a:t>
            </a:r>
            <a:r>
              <a:rPr lang="en-US" dirty="0"/>
              <a:t> </a:t>
            </a:r>
            <a:r>
              <a:rPr lang="en-US" dirty="0" err="1"/>
              <a:t>diferentes</a:t>
            </a: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 No </a:t>
            </a:r>
            <a:r>
              <a:rPr lang="en-US" dirty="0" err="1"/>
              <a:t>preguntan</a:t>
            </a:r>
            <a:r>
              <a:rPr lang="en-US" dirty="0"/>
              <a:t> de </a:t>
            </a:r>
            <a:r>
              <a:rPr lang="en-US" dirty="0" err="1"/>
              <a:t>quién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la </a:t>
            </a:r>
            <a:r>
              <a:rPr lang="en-US" dirty="0" err="1"/>
              <a:t>tierra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5058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6041272"/>
              </p:ext>
            </p:extLst>
          </p:nvPr>
        </p:nvGraphicFramePr>
        <p:xfrm>
          <a:off x="4097480" y="1291448"/>
          <a:ext cx="3920839" cy="44493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92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55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95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658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671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3606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900" kern="50" dirty="0">
                          <a:effectLst/>
                          <a:latin typeface="+mn-lt"/>
                        </a:rPr>
                        <a:t>Tarea</a:t>
                      </a:r>
                      <a:endParaRPr lang="en-US" sz="900" kern="50" dirty="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1100" kern="50" dirty="0">
                          <a:effectLst/>
                          <a:latin typeface="+mn-lt"/>
                        </a:rPr>
                        <a:t>%  Mujer</a:t>
                      </a:r>
                      <a:endParaRPr lang="en-US" sz="1100" kern="50" dirty="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1100" kern="50" dirty="0">
                          <a:effectLst/>
                          <a:latin typeface="+mn-lt"/>
                        </a:rPr>
                        <a:t>% Marido</a:t>
                      </a:r>
                      <a:endParaRPr lang="en-US" sz="1100" kern="50" dirty="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1100" kern="50" dirty="0">
                          <a:effectLst/>
                          <a:latin typeface="+mn-lt"/>
                        </a:rPr>
                        <a:t>% Ambos</a:t>
                      </a:r>
                      <a:endParaRPr lang="en-US" sz="1100" kern="50" dirty="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1100" kern="50" dirty="0">
                          <a:effectLst/>
                          <a:latin typeface="+mn-lt"/>
                        </a:rPr>
                        <a:t>        Total</a:t>
                      </a:r>
                      <a:endParaRPr lang="en-US" sz="1100" kern="50" dirty="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1100" kern="50" dirty="0">
                          <a:effectLst/>
                          <a:latin typeface="+mn-lt"/>
                        </a:rPr>
                        <a:t>          n</a:t>
                      </a:r>
                      <a:endParaRPr lang="en-US" sz="1100" kern="50" dirty="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065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900" b="0" kern="50" dirty="0">
                          <a:effectLst/>
                          <a:latin typeface="+mn-lt"/>
                        </a:rPr>
                        <a:t>Selección de</a:t>
                      </a:r>
                      <a:r>
                        <a:rPr lang="es-BO" sz="900" b="0" kern="50" baseline="0" dirty="0">
                          <a:effectLst/>
                          <a:latin typeface="+mn-lt"/>
                        </a:rPr>
                        <a:t> semilla</a:t>
                      </a:r>
                      <a:endParaRPr lang="en-US" sz="900" b="0" kern="50" dirty="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1400" b="1" kern="50" dirty="0">
                          <a:effectLst/>
                          <a:latin typeface="+mn-lt"/>
                        </a:rPr>
                        <a:t>59</a:t>
                      </a:r>
                      <a:endParaRPr lang="en-US" sz="1400" b="1" kern="50" dirty="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1400" kern="50">
                          <a:effectLst/>
                          <a:latin typeface="+mn-lt"/>
                        </a:rPr>
                        <a:t>7</a:t>
                      </a:r>
                      <a:endParaRPr lang="en-US" sz="1400" kern="5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1400" kern="50">
                          <a:effectLst/>
                          <a:latin typeface="+mn-lt"/>
                        </a:rPr>
                        <a:t>34</a:t>
                      </a:r>
                      <a:endParaRPr lang="en-US" sz="1400" kern="5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1400" kern="50">
                          <a:effectLst/>
                          <a:latin typeface="+mn-lt"/>
                        </a:rPr>
                        <a:t>100%</a:t>
                      </a:r>
                      <a:endParaRPr lang="en-US" sz="1400" kern="5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1400" kern="50">
                          <a:effectLst/>
                          <a:latin typeface="+mn-lt"/>
                        </a:rPr>
                        <a:t>104</a:t>
                      </a:r>
                      <a:endParaRPr lang="en-US" sz="1400" kern="5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369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kern="50" dirty="0" err="1">
                          <a:effectLst/>
                          <a:latin typeface="+mn-lt"/>
                          <a:ea typeface="SimSun"/>
                          <a:cs typeface="Tahoma"/>
                        </a:rPr>
                        <a:t>Recoge</a:t>
                      </a:r>
                      <a:endParaRPr lang="en-US" sz="900" b="0" kern="50" dirty="0">
                        <a:effectLst/>
                        <a:latin typeface="+mn-lt"/>
                        <a:ea typeface="SimSun"/>
                        <a:cs typeface="Tahoma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kern="50" dirty="0" err="1">
                          <a:effectLst/>
                          <a:latin typeface="+mn-lt"/>
                          <a:ea typeface="SimSun"/>
                          <a:cs typeface="Tahoma"/>
                        </a:rPr>
                        <a:t>abono</a:t>
                      </a:r>
                      <a:r>
                        <a:rPr lang="en-US" sz="900" b="0" kern="50" dirty="0">
                          <a:effectLst/>
                          <a:latin typeface="+mn-lt"/>
                          <a:ea typeface="SimSun"/>
                          <a:cs typeface="Tahoma"/>
                        </a:rPr>
                        <a:t> natural</a:t>
                      </a: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1400" kern="50">
                          <a:effectLst/>
                          <a:latin typeface="+mn-lt"/>
                        </a:rPr>
                        <a:t>13</a:t>
                      </a:r>
                      <a:endParaRPr lang="en-US" sz="1400" kern="5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1400" b="1" kern="50" dirty="0">
                          <a:effectLst/>
                          <a:latin typeface="+mn-lt"/>
                        </a:rPr>
                        <a:t>54</a:t>
                      </a:r>
                      <a:endParaRPr lang="en-US" sz="1400" b="1" kern="50" dirty="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1400" kern="50">
                          <a:effectLst/>
                          <a:latin typeface="+mn-lt"/>
                        </a:rPr>
                        <a:t>33</a:t>
                      </a:r>
                      <a:endParaRPr lang="en-US" sz="1400" kern="5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1400" kern="50">
                          <a:effectLst/>
                          <a:latin typeface="+mn-lt"/>
                        </a:rPr>
                        <a:t>100%</a:t>
                      </a:r>
                      <a:endParaRPr lang="en-US" sz="1400" kern="5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1400" kern="50">
                          <a:effectLst/>
                          <a:latin typeface="+mn-lt"/>
                        </a:rPr>
                        <a:t>92</a:t>
                      </a:r>
                      <a:endParaRPr lang="en-US" sz="1400" kern="5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52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kern="50" dirty="0" err="1">
                          <a:effectLst/>
                          <a:latin typeface="+mn-lt"/>
                          <a:ea typeface="SimSun"/>
                          <a:cs typeface="Tahoma"/>
                        </a:rPr>
                        <a:t>Compra</a:t>
                      </a:r>
                      <a:r>
                        <a:rPr lang="en-US" sz="900" b="0" kern="50" dirty="0">
                          <a:effectLst/>
                          <a:latin typeface="+mn-lt"/>
                          <a:ea typeface="SimSun"/>
                          <a:cs typeface="Tahoma"/>
                        </a:rPr>
                        <a:t> de </a:t>
                      </a:r>
                      <a:r>
                        <a:rPr lang="en-US" sz="900" b="0" kern="50" dirty="0" err="1">
                          <a:effectLst/>
                          <a:latin typeface="+mn-lt"/>
                          <a:ea typeface="SimSun"/>
                          <a:cs typeface="Tahoma"/>
                        </a:rPr>
                        <a:t>semillas</a:t>
                      </a:r>
                      <a:r>
                        <a:rPr lang="en-US" sz="900" b="0" kern="50" dirty="0">
                          <a:effectLst/>
                          <a:latin typeface="+mn-lt"/>
                          <a:ea typeface="SimSun"/>
                          <a:cs typeface="Tahoma"/>
                        </a:rPr>
                        <a:t> y </a:t>
                      </a:r>
                      <a:r>
                        <a:rPr lang="en-US" sz="900" b="0" kern="50" dirty="0" err="1">
                          <a:effectLst/>
                          <a:latin typeface="+mn-lt"/>
                          <a:ea typeface="SimSun"/>
                          <a:cs typeface="Tahoma"/>
                        </a:rPr>
                        <a:t>fertilizantes</a:t>
                      </a:r>
                      <a:endParaRPr lang="en-US" sz="900" b="0" kern="50" dirty="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1400" kern="50">
                          <a:effectLst/>
                          <a:latin typeface="+mn-lt"/>
                        </a:rPr>
                        <a:t>3</a:t>
                      </a:r>
                      <a:endParaRPr lang="en-US" sz="1400" kern="5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1400" b="1" kern="50" dirty="0">
                          <a:effectLst/>
                          <a:latin typeface="+mn-lt"/>
                        </a:rPr>
                        <a:t>53</a:t>
                      </a:r>
                      <a:endParaRPr lang="en-US" sz="1400" b="1" kern="50" dirty="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1400" kern="50" dirty="0">
                          <a:effectLst/>
                          <a:latin typeface="+mn-lt"/>
                        </a:rPr>
                        <a:t>44</a:t>
                      </a:r>
                      <a:endParaRPr lang="en-US" sz="1400" kern="50" dirty="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1400" kern="50">
                          <a:effectLst/>
                          <a:latin typeface="+mn-lt"/>
                        </a:rPr>
                        <a:t>100%</a:t>
                      </a:r>
                      <a:endParaRPr lang="en-US" sz="1400" kern="5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1400" kern="50">
                          <a:effectLst/>
                          <a:latin typeface="+mn-lt"/>
                        </a:rPr>
                        <a:t>34</a:t>
                      </a:r>
                      <a:endParaRPr lang="en-US" sz="1400" kern="5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98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kern="50" dirty="0">
                          <a:effectLst/>
                          <a:latin typeface="+mn-lt"/>
                          <a:ea typeface="SimSun"/>
                          <a:cs typeface="Tahoma"/>
                        </a:rPr>
                        <a:t>Decide </a:t>
                      </a:r>
                      <a:r>
                        <a:rPr lang="en-US" sz="900" b="0" kern="50" dirty="0" err="1">
                          <a:effectLst/>
                          <a:latin typeface="+mn-lt"/>
                          <a:ea typeface="SimSun"/>
                          <a:cs typeface="Tahoma"/>
                        </a:rPr>
                        <a:t>sobre</a:t>
                      </a:r>
                      <a:r>
                        <a:rPr lang="en-US" sz="900" b="0" kern="50" dirty="0">
                          <a:effectLst/>
                          <a:latin typeface="+mn-lt"/>
                          <a:ea typeface="SimSun"/>
                          <a:cs typeface="Tahoma"/>
                        </a:rPr>
                        <a:t> </a:t>
                      </a:r>
                      <a:r>
                        <a:rPr lang="en-US" sz="900" b="0" kern="50" dirty="0" err="1">
                          <a:effectLst/>
                          <a:latin typeface="+mn-lt"/>
                          <a:ea typeface="SimSun"/>
                          <a:cs typeface="Tahoma"/>
                        </a:rPr>
                        <a:t>donde</a:t>
                      </a:r>
                      <a:r>
                        <a:rPr lang="en-US" sz="900" b="0" kern="50" dirty="0">
                          <a:effectLst/>
                          <a:latin typeface="+mn-lt"/>
                          <a:ea typeface="SimSun"/>
                          <a:cs typeface="Tahoma"/>
                        </a:rPr>
                        <a:t>, </a:t>
                      </a:r>
                      <a:r>
                        <a:rPr lang="en-US" sz="900" b="0" kern="50" dirty="0" err="1">
                          <a:effectLst/>
                          <a:latin typeface="+mn-lt"/>
                          <a:ea typeface="SimSun"/>
                          <a:cs typeface="Tahoma"/>
                        </a:rPr>
                        <a:t>qué</a:t>
                      </a:r>
                      <a:r>
                        <a:rPr lang="en-US" sz="900" b="0" kern="50" dirty="0">
                          <a:effectLst/>
                          <a:latin typeface="+mn-lt"/>
                          <a:ea typeface="SimSun"/>
                          <a:cs typeface="Tahoma"/>
                        </a:rPr>
                        <a:t> y </a:t>
                      </a:r>
                      <a:r>
                        <a:rPr lang="en-US" sz="900" b="0" kern="50" dirty="0" err="1">
                          <a:effectLst/>
                          <a:latin typeface="+mn-lt"/>
                          <a:ea typeface="SimSun"/>
                          <a:cs typeface="Tahoma"/>
                        </a:rPr>
                        <a:t>cuando</a:t>
                      </a:r>
                      <a:r>
                        <a:rPr lang="en-US" sz="900" b="0" kern="50" dirty="0">
                          <a:effectLst/>
                          <a:latin typeface="+mn-lt"/>
                          <a:ea typeface="SimSun"/>
                          <a:cs typeface="Tahoma"/>
                        </a:rPr>
                        <a:t> </a:t>
                      </a:r>
                      <a:r>
                        <a:rPr lang="en-US" sz="900" b="0" kern="50" dirty="0" err="1">
                          <a:effectLst/>
                          <a:latin typeface="+mn-lt"/>
                          <a:ea typeface="SimSun"/>
                          <a:cs typeface="Tahoma"/>
                        </a:rPr>
                        <a:t>sembrar</a:t>
                      </a:r>
                      <a:endParaRPr lang="en-US" sz="900" b="0" kern="50" dirty="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1400" kern="50">
                          <a:effectLst/>
                          <a:latin typeface="+mn-lt"/>
                        </a:rPr>
                        <a:t>15</a:t>
                      </a:r>
                      <a:endParaRPr lang="en-US" sz="1400" kern="5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1400" kern="50" dirty="0">
                          <a:effectLst/>
                          <a:latin typeface="+mn-lt"/>
                        </a:rPr>
                        <a:t>47</a:t>
                      </a:r>
                      <a:endParaRPr lang="en-US" sz="1400" kern="50" dirty="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1400" kern="50" dirty="0">
                          <a:effectLst/>
                          <a:latin typeface="+mn-lt"/>
                        </a:rPr>
                        <a:t>38</a:t>
                      </a:r>
                      <a:endParaRPr lang="en-US" sz="1400" kern="50" dirty="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1400" kern="50" dirty="0">
                          <a:effectLst/>
                          <a:latin typeface="+mn-lt"/>
                        </a:rPr>
                        <a:t>100%</a:t>
                      </a:r>
                      <a:endParaRPr lang="en-US" sz="1400" kern="50" dirty="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1400" kern="50">
                          <a:effectLst/>
                          <a:latin typeface="+mn-lt"/>
                        </a:rPr>
                        <a:t>104</a:t>
                      </a:r>
                      <a:endParaRPr lang="en-US" sz="1400" kern="5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52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50" dirty="0" err="1">
                          <a:effectLst/>
                          <a:latin typeface="+mn-lt"/>
                          <a:ea typeface="SimSun"/>
                          <a:cs typeface="Tahoma"/>
                        </a:rPr>
                        <a:t>Obtiene</a:t>
                      </a:r>
                      <a:r>
                        <a:rPr lang="en-US" sz="900" kern="50" dirty="0">
                          <a:effectLst/>
                          <a:latin typeface="+mn-lt"/>
                          <a:ea typeface="SimSun"/>
                          <a:cs typeface="Tahoma"/>
                        </a:rPr>
                        <a:t> </a:t>
                      </a:r>
                      <a:r>
                        <a:rPr lang="en-US" sz="900" kern="50" dirty="0" err="1">
                          <a:effectLst/>
                          <a:latin typeface="+mn-lt"/>
                          <a:ea typeface="SimSun"/>
                          <a:cs typeface="Tahoma"/>
                        </a:rPr>
                        <a:t>mano</a:t>
                      </a:r>
                      <a:r>
                        <a:rPr lang="en-US" sz="900" kern="50" dirty="0">
                          <a:effectLst/>
                          <a:latin typeface="+mn-lt"/>
                          <a:ea typeface="SimSun"/>
                          <a:cs typeface="Tahoma"/>
                        </a:rPr>
                        <a:t> de </a:t>
                      </a:r>
                      <a:r>
                        <a:rPr lang="en-US" sz="900" kern="50" dirty="0" err="1">
                          <a:effectLst/>
                          <a:latin typeface="+mn-lt"/>
                          <a:ea typeface="SimSun"/>
                          <a:cs typeface="Tahoma"/>
                        </a:rPr>
                        <a:t>obra</a:t>
                      </a:r>
                      <a:r>
                        <a:rPr lang="en-US" sz="900" kern="50" dirty="0">
                          <a:effectLst/>
                          <a:latin typeface="+mn-lt"/>
                          <a:ea typeface="SimSun"/>
                          <a:cs typeface="Tahoma"/>
                        </a:rPr>
                        <a:t> no-familiar</a:t>
                      </a: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1400" kern="50">
                          <a:effectLst/>
                          <a:latin typeface="+mn-lt"/>
                        </a:rPr>
                        <a:t>7</a:t>
                      </a:r>
                      <a:endParaRPr lang="en-US" sz="1400" kern="5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1400" b="1" kern="50" dirty="0">
                          <a:effectLst/>
                          <a:latin typeface="+mn-lt"/>
                        </a:rPr>
                        <a:t>79</a:t>
                      </a:r>
                      <a:endParaRPr lang="en-US" sz="1400" b="1" kern="50" dirty="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1400" kern="50">
                          <a:effectLst/>
                          <a:latin typeface="+mn-lt"/>
                        </a:rPr>
                        <a:t>14</a:t>
                      </a:r>
                      <a:endParaRPr lang="en-US" sz="1400" kern="5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1400" kern="50" dirty="0">
                          <a:effectLst/>
                          <a:latin typeface="+mn-lt"/>
                        </a:rPr>
                        <a:t>100%</a:t>
                      </a:r>
                      <a:endParaRPr lang="en-US" sz="1400" kern="50" dirty="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1400" kern="50">
                          <a:effectLst/>
                          <a:latin typeface="+mn-lt"/>
                        </a:rPr>
                        <a:t>94</a:t>
                      </a:r>
                      <a:endParaRPr lang="en-US" sz="1400" kern="5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52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900" kern="50" dirty="0">
                          <a:effectLst/>
                          <a:latin typeface="+mn-lt"/>
                        </a:rPr>
                        <a:t>Coordina el trabajo de campo</a:t>
                      </a:r>
                      <a:endParaRPr lang="en-US" sz="900" kern="50" dirty="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1400" kern="50">
                          <a:effectLst/>
                          <a:latin typeface="+mn-lt"/>
                        </a:rPr>
                        <a:t>6</a:t>
                      </a:r>
                      <a:endParaRPr lang="en-US" sz="1400" kern="5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1400" kern="50" dirty="0">
                          <a:effectLst/>
                          <a:latin typeface="+mn-lt"/>
                        </a:rPr>
                        <a:t>49</a:t>
                      </a:r>
                      <a:endParaRPr lang="en-US" sz="1400" kern="50" dirty="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1400" kern="50">
                          <a:effectLst/>
                          <a:latin typeface="+mn-lt"/>
                        </a:rPr>
                        <a:t>45</a:t>
                      </a:r>
                      <a:endParaRPr lang="en-US" sz="1400" kern="5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1400" kern="50">
                          <a:effectLst/>
                          <a:latin typeface="+mn-lt"/>
                        </a:rPr>
                        <a:t>100%</a:t>
                      </a:r>
                      <a:endParaRPr lang="en-US" sz="1400" kern="5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1400" kern="50" dirty="0">
                          <a:effectLst/>
                          <a:latin typeface="+mn-lt"/>
                        </a:rPr>
                        <a:t>98</a:t>
                      </a:r>
                      <a:endParaRPr lang="en-US" sz="1400" kern="50" dirty="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52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900" kern="50" dirty="0">
                          <a:effectLst/>
                          <a:latin typeface="+mn-lt"/>
                        </a:rPr>
                        <a:t>Decide cómo utilizar la cosecha</a:t>
                      </a:r>
                      <a:endParaRPr lang="en-US" sz="900" kern="50" dirty="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1400" b="1" kern="50" dirty="0">
                          <a:effectLst/>
                          <a:latin typeface="+mn-lt"/>
                        </a:rPr>
                        <a:t>56</a:t>
                      </a:r>
                      <a:endParaRPr lang="en-US" sz="1400" b="1" kern="50" dirty="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1400" kern="50" dirty="0">
                          <a:effectLst/>
                          <a:latin typeface="+mn-lt"/>
                        </a:rPr>
                        <a:t>7</a:t>
                      </a:r>
                      <a:endParaRPr lang="en-US" sz="1400" kern="50" dirty="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1400" kern="50">
                          <a:effectLst/>
                          <a:latin typeface="+mn-lt"/>
                        </a:rPr>
                        <a:t>37</a:t>
                      </a:r>
                      <a:endParaRPr lang="en-US" sz="1400" kern="5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1400" kern="50">
                          <a:effectLst/>
                          <a:latin typeface="+mn-lt"/>
                        </a:rPr>
                        <a:t>100%</a:t>
                      </a:r>
                      <a:endParaRPr lang="en-US" sz="1400" kern="5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1400" kern="50" dirty="0">
                          <a:effectLst/>
                          <a:latin typeface="+mn-lt"/>
                        </a:rPr>
                        <a:t>93</a:t>
                      </a:r>
                      <a:endParaRPr lang="en-US" sz="1400" kern="50" dirty="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52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900" kern="50" dirty="0">
                          <a:effectLst/>
                          <a:latin typeface="+mn-lt"/>
                        </a:rPr>
                        <a:t>Decide sobre</a:t>
                      </a:r>
                      <a:r>
                        <a:rPr lang="es-BO" sz="900" kern="50" baseline="0" dirty="0">
                          <a:effectLst/>
                          <a:latin typeface="+mn-lt"/>
                        </a:rPr>
                        <a:t> la venta de la cosecha </a:t>
                      </a:r>
                      <a:endParaRPr lang="en-US" sz="900" kern="50" dirty="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1400" kern="50" dirty="0">
                          <a:effectLst/>
                          <a:latin typeface="+mn-lt"/>
                        </a:rPr>
                        <a:t>36</a:t>
                      </a:r>
                      <a:endParaRPr lang="en-US" sz="1400" kern="50" dirty="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1400" kern="50">
                          <a:effectLst/>
                          <a:latin typeface="+mn-lt"/>
                        </a:rPr>
                        <a:t>16</a:t>
                      </a:r>
                      <a:endParaRPr lang="en-US" sz="1400" kern="5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1400" kern="50">
                          <a:effectLst/>
                          <a:latin typeface="+mn-lt"/>
                        </a:rPr>
                        <a:t>48</a:t>
                      </a:r>
                      <a:endParaRPr lang="en-US" sz="1400" kern="5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1400" kern="50">
                          <a:effectLst/>
                          <a:latin typeface="+mn-lt"/>
                        </a:rPr>
                        <a:t>100%</a:t>
                      </a:r>
                      <a:endParaRPr lang="en-US" sz="1400" kern="5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1400" kern="50" dirty="0">
                          <a:effectLst/>
                          <a:latin typeface="+mn-lt"/>
                        </a:rPr>
                        <a:t>77</a:t>
                      </a:r>
                      <a:endParaRPr lang="en-US" sz="1400" kern="50" dirty="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52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900" kern="50" dirty="0">
                          <a:effectLst/>
                          <a:latin typeface="+mn-lt"/>
                        </a:rPr>
                        <a:t>Decide sobre la venta de los animales </a:t>
                      </a:r>
                      <a:endParaRPr lang="en-US" sz="900" kern="50" dirty="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1400" kern="50" dirty="0">
                          <a:effectLst/>
                          <a:latin typeface="+mn-lt"/>
                        </a:rPr>
                        <a:t>39</a:t>
                      </a:r>
                      <a:endParaRPr lang="en-US" sz="1400" kern="50" dirty="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1400" kern="50" dirty="0">
                          <a:effectLst/>
                          <a:latin typeface="+mn-lt"/>
                        </a:rPr>
                        <a:t>11</a:t>
                      </a:r>
                      <a:endParaRPr lang="en-US" sz="1400" kern="50" dirty="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1400" kern="50" dirty="0">
                          <a:effectLst/>
                          <a:latin typeface="+mn-lt"/>
                        </a:rPr>
                        <a:t>41</a:t>
                      </a:r>
                      <a:endParaRPr lang="en-US" sz="1400" kern="50" dirty="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1400" kern="50" dirty="0">
                          <a:effectLst/>
                          <a:latin typeface="+mn-lt"/>
                        </a:rPr>
                        <a:t>100%</a:t>
                      </a:r>
                      <a:endParaRPr lang="en-US" sz="1400" kern="50" dirty="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BO" sz="1400" kern="50" dirty="0">
                          <a:effectLst/>
                          <a:latin typeface="+mn-lt"/>
                        </a:rPr>
                        <a:t>86</a:t>
                      </a:r>
                      <a:endParaRPr lang="en-US" sz="1400" kern="50" dirty="0">
                        <a:effectLst/>
                        <a:latin typeface="+mn-lt"/>
                        <a:ea typeface="SimSun"/>
                        <a:cs typeface="Tahoma"/>
                      </a:endParaRPr>
                    </a:p>
                  </a:txBody>
                  <a:tcPr marL="39532" marR="39532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28558" y="185601"/>
            <a:ext cx="4501934" cy="90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/>
              <a:t>¿</a:t>
            </a:r>
            <a:r>
              <a:rPr lang="es-BO" b="1" dirty="0">
                <a:latin typeface="Arial" pitchFamily="34" charset="0"/>
                <a:cs typeface="Arial" pitchFamily="34" charset="0"/>
              </a:rPr>
              <a:t>Quién en el hogar es la persona responsable? 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BO" b="1" dirty="0">
                <a:latin typeface="Arial" pitchFamily="34" charset="0"/>
                <a:cs typeface="Arial" pitchFamily="34" charset="0"/>
              </a:rPr>
              <a:t>Economía campesina, Cajamarca, Perú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57900" y="5772152"/>
            <a:ext cx="154305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 err="1"/>
              <a:t>Fuente</a:t>
            </a:r>
            <a:r>
              <a:rPr lang="en-US" sz="825" dirty="0"/>
              <a:t>:  Deere y León (1982)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6475" y="2526723"/>
            <a:ext cx="2895023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La </a:t>
            </a:r>
            <a:r>
              <a:rPr lang="en-US" sz="1350" dirty="0" err="1"/>
              <a:t>realidad</a:t>
            </a:r>
            <a:r>
              <a:rPr lang="en-US" sz="1350" dirty="0"/>
              <a:t> de la economía </a:t>
            </a:r>
            <a:r>
              <a:rPr lang="en-US" sz="1350" dirty="0" err="1"/>
              <a:t>campesina</a:t>
            </a:r>
            <a:r>
              <a:rPr lang="en-US" sz="1350" dirty="0"/>
              <a:t> </a:t>
            </a:r>
          </a:p>
          <a:p>
            <a:r>
              <a:rPr lang="en-US" sz="1350" dirty="0" err="1"/>
              <a:t>es</a:t>
            </a:r>
            <a:r>
              <a:rPr lang="en-US" sz="1350" dirty="0"/>
              <a:t> mucho </a:t>
            </a:r>
            <a:r>
              <a:rPr lang="en-US" sz="1350" dirty="0" err="1"/>
              <a:t>más</a:t>
            </a:r>
            <a:r>
              <a:rPr lang="en-US" sz="1350" dirty="0"/>
              <a:t> </a:t>
            </a:r>
            <a:r>
              <a:rPr lang="en-US" sz="1350" dirty="0" err="1"/>
              <a:t>compleja</a:t>
            </a:r>
            <a:br>
              <a:rPr lang="en-US" sz="1350" dirty="0"/>
            </a:br>
            <a:endParaRPr lang="es-CO" sz="1350" dirty="0"/>
          </a:p>
        </p:txBody>
      </p:sp>
    </p:spTree>
    <p:extLst>
      <p:ext uri="{BB962C8B-B14F-4D97-AF65-F5344CB8AC3E}">
        <p14:creationId xmlns:p14="http://schemas.microsoft.com/office/powerpoint/2010/main" val="27696906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en-US" sz="2400" dirty="0"/>
            </a:br>
            <a:r>
              <a:rPr lang="en-US" sz="2400" b="1" dirty="0" err="1"/>
              <a:t>Avances</a:t>
            </a:r>
            <a:r>
              <a:rPr lang="en-US" sz="2400" b="1" dirty="0"/>
              <a:t>: FAO (2005/2007), </a:t>
            </a:r>
            <a:r>
              <a:rPr lang="en-US" sz="2400" b="1" i="1" dirty="0"/>
              <a:t>Programa Mundial del </a:t>
            </a:r>
            <a:r>
              <a:rPr lang="en-US" sz="2400" b="1" i="1" dirty="0" err="1"/>
              <a:t>Censo</a:t>
            </a:r>
            <a:r>
              <a:rPr lang="en-US" sz="2400" b="1" i="1" dirty="0"/>
              <a:t> </a:t>
            </a:r>
            <a:r>
              <a:rPr lang="en-US" sz="2400" b="1" i="1" dirty="0" err="1"/>
              <a:t>Agropecuario</a:t>
            </a:r>
            <a:r>
              <a:rPr lang="en-US" sz="2400" b="1" i="1" dirty="0"/>
              <a:t> 2010</a:t>
            </a:r>
            <a:br>
              <a:rPr lang="en-US" sz="2400" b="1" i="1" dirty="0"/>
            </a:br>
            <a:endParaRPr lang="en-US" sz="2400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26451" lvl="1" indent="0">
              <a:buNone/>
            </a:pPr>
            <a:r>
              <a:rPr lang="en-US" dirty="0" err="1"/>
              <a:t>Reconoció</a:t>
            </a:r>
            <a:r>
              <a:rPr lang="en-US" dirty="0"/>
              <a:t> que “El </a:t>
            </a:r>
            <a:r>
              <a:rPr lang="en-US" dirty="0" err="1"/>
              <a:t>productor</a:t>
            </a:r>
            <a:r>
              <a:rPr lang="en-US" dirty="0"/>
              <a:t> </a:t>
            </a:r>
            <a:r>
              <a:rPr lang="en-US" dirty="0" err="1"/>
              <a:t>agrícola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</a:t>
            </a:r>
            <a:r>
              <a:rPr lang="en-US" dirty="0" err="1"/>
              <a:t>casi</a:t>
            </a:r>
            <a:r>
              <a:rPr lang="en-US" dirty="0"/>
              <a:t> </a:t>
            </a:r>
            <a:r>
              <a:rPr lang="en-US" dirty="0" err="1"/>
              <a:t>siempre</a:t>
            </a:r>
            <a:r>
              <a:rPr lang="en-US" dirty="0"/>
              <a:t> el jefe del </a:t>
            </a:r>
            <a:r>
              <a:rPr lang="en-US" dirty="0" err="1"/>
              <a:t>hogar</a:t>
            </a:r>
            <a:r>
              <a:rPr lang="en-US" dirty="0"/>
              <a:t>…” (par. 3.39) y que </a:t>
            </a:r>
            <a:r>
              <a:rPr lang="en-US" dirty="0" err="1"/>
              <a:t>ésto</a:t>
            </a:r>
            <a:r>
              <a:rPr lang="en-US" dirty="0"/>
              <a:t> un </a:t>
            </a:r>
            <a:r>
              <a:rPr lang="en-US" dirty="0" err="1"/>
              <a:t>problema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sub-</a:t>
            </a:r>
            <a:r>
              <a:rPr lang="en-US" dirty="0" err="1"/>
              <a:t>estimar</a:t>
            </a:r>
            <a:r>
              <a:rPr lang="en-US" dirty="0"/>
              <a:t> </a:t>
            </a:r>
            <a:r>
              <a:rPr lang="en-US" dirty="0" err="1"/>
              <a:t>rol</a:t>
            </a:r>
            <a:r>
              <a:rPr lang="en-US" dirty="0"/>
              <a:t> de la </a:t>
            </a:r>
            <a:r>
              <a:rPr lang="en-US" dirty="0" err="1"/>
              <a:t>mujer</a:t>
            </a:r>
            <a:r>
              <a:rPr lang="en-US" dirty="0"/>
              <a:t>	</a:t>
            </a:r>
          </a:p>
          <a:p>
            <a:pPr lvl="1"/>
            <a:r>
              <a:rPr lang="en-US" dirty="0" err="1"/>
              <a:t>Propuso</a:t>
            </a:r>
            <a:r>
              <a:rPr lang="en-US" dirty="0"/>
              <a:t> </a:t>
            </a:r>
            <a:r>
              <a:rPr lang="en-US" dirty="0" err="1"/>
              <a:t>concepto</a:t>
            </a:r>
            <a:r>
              <a:rPr lang="en-US" dirty="0"/>
              <a:t>: “</a:t>
            </a:r>
            <a:r>
              <a:rPr lang="en-US" b="1" dirty="0" err="1"/>
              <a:t>productor</a:t>
            </a:r>
            <a:r>
              <a:rPr lang="en-US" b="1" dirty="0"/>
              <a:t> </a:t>
            </a:r>
            <a:r>
              <a:rPr lang="en-US" b="1" dirty="0" err="1"/>
              <a:t>conjunto</a:t>
            </a:r>
            <a:r>
              <a:rPr lang="en-US" dirty="0"/>
              <a:t>”</a:t>
            </a:r>
          </a:p>
          <a:p>
            <a:pPr marL="818177" lvl="2" indent="-257168"/>
            <a:r>
              <a:rPr lang="en-US" dirty="0"/>
              <a:t>“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más</a:t>
            </a:r>
            <a:r>
              <a:rPr lang="en-US" dirty="0"/>
              <a:t> de </a:t>
            </a:r>
            <a:r>
              <a:rPr lang="en-US" dirty="0" err="1"/>
              <a:t>una</a:t>
            </a:r>
            <a:r>
              <a:rPr lang="en-US" dirty="0"/>
              <a:t> persona </a:t>
            </a:r>
            <a:r>
              <a:rPr lang="en-US" dirty="0" err="1"/>
              <a:t>está</a:t>
            </a:r>
            <a:r>
              <a:rPr lang="en-US" dirty="0"/>
              <a:t> </a:t>
            </a:r>
            <a:r>
              <a:rPr lang="en-US" dirty="0" err="1"/>
              <a:t>involucrada</a:t>
            </a:r>
            <a:r>
              <a:rPr lang="en-US" dirty="0"/>
              <a:t> en la </a:t>
            </a:r>
            <a:r>
              <a:rPr lang="en-US" dirty="0" err="1"/>
              <a:t>toma</a:t>
            </a:r>
            <a:r>
              <a:rPr lang="en-US" dirty="0"/>
              <a:t> de las </a:t>
            </a:r>
            <a:r>
              <a:rPr lang="en-US" dirty="0" err="1"/>
              <a:t>principales</a:t>
            </a:r>
            <a:r>
              <a:rPr lang="en-US" dirty="0"/>
              <a:t> </a:t>
            </a:r>
            <a:r>
              <a:rPr lang="en-US" dirty="0" err="1"/>
              <a:t>decisiones</a:t>
            </a:r>
            <a:r>
              <a:rPr lang="en-US" dirty="0"/>
              <a:t>” (3.38)</a:t>
            </a:r>
          </a:p>
          <a:p>
            <a:pPr marL="561009" lvl="2" indent="0">
              <a:buNone/>
            </a:pPr>
            <a:endParaRPr lang="en-US" dirty="0"/>
          </a:p>
          <a:p>
            <a:pPr marL="608633" lvl="1" indent="-257168"/>
            <a:r>
              <a:rPr lang="en-US" dirty="0" err="1"/>
              <a:t>También</a:t>
            </a:r>
            <a:r>
              <a:rPr lang="en-US" dirty="0"/>
              <a:t> </a:t>
            </a:r>
            <a:r>
              <a:rPr lang="en-US" dirty="0" err="1"/>
              <a:t>reconoció</a:t>
            </a:r>
            <a:r>
              <a:rPr lang="en-US" dirty="0"/>
              <a:t> “</a:t>
            </a:r>
            <a:r>
              <a:rPr lang="en-US" b="1" dirty="0" err="1"/>
              <a:t>subexplotación</a:t>
            </a:r>
            <a:r>
              <a:rPr lang="en-US" dirty="0"/>
              <a:t>” y “</a:t>
            </a:r>
            <a:r>
              <a:rPr lang="en-US" b="1" dirty="0" err="1"/>
              <a:t>subproductor</a:t>
            </a:r>
            <a:r>
              <a:rPr lang="en-US" dirty="0"/>
              <a:t>” (3.42-3.46)</a:t>
            </a:r>
          </a:p>
          <a:p>
            <a:pPr marL="818177" lvl="2" indent="-257168"/>
            <a:r>
              <a:rPr lang="en-US" dirty="0" err="1"/>
              <a:t>Toma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cuenta</a:t>
            </a:r>
            <a:r>
              <a:rPr lang="en-US" dirty="0"/>
              <a:t> que </a:t>
            </a:r>
            <a:r>
              <a:rPr lang="en-US" dirty="0" err="1"/>
              <a:t>diferentes</a:t>
            </a:r>
            <a:r>
              <a:rPr lang="en-US" dirty="0"/>
              <a:t> </a:t>
            </a:r>
            <a:r>
              <a:rPr lang="en-US" dirty="0" err="1"/>
              <a:t>miembros</a:t>
            </a:r>
            <a:r>
              <a:rPr lang="en-US" dirty="0"/>
              <a:t> </a:t>
            </a:r>
            <a:r>
              <a:rPr lang="en-US" dirty="0" err="1"/>
              <a:t>pueden</a:t>
            </a:r>
            <a:r>
              <a:rPr lang="en-US" dirty="0"/>
              <a:t> </a:t>
            </a:r>
            <a:r>
              <a:rPr lang="en-US" dirty="0" err="1"/>
              <a:t>tener</a:t>
            </a:r>
            <a:r>
              <a:rPr lang="en-US" dirty="0"/>
              <a:t> a </a:t>
            </a:r>
            <a:r>
              <a:rPr lang="en-US" dirty="0" err="1"/>
              <a:t>su</a:t>
            </a:r>
            <a:r>
              <a:rPr lang="en-US" dirty="0"/>
              <a:t> cargo </a:t>
            </a:r>
            <a:r>
              <a:rPr lang="en-US" dirty="0" err="1"/>
              <a:t>diferentes</a:t>
            </a:r>
            <a:r>
              <a:rPr lang="en-US" dirty="0"/>
              <a:t> </a:t>
            </a:r>
            <a:r>
              <a:rPr lang="en-US" dirty="0" err="1"/>
              <a:t>actividades</a:t>
            </a:r>
            <a:r>
              <a:rPr lang="en-US" dirty="0"/>
              <a:t> </a:t>
            </a:r>
            <a:r>
              <a:rPr lang="en-US" dirty="0" err="1"/>
              <a:t>agropecuarias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9269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Colombia: </a:t>
            </a:r>
            <a:r>
              <a:rPr lang="en-US" b="1" dirty="0" err="1"/>
              <a:t>Censo</a:t>
            </a:r>
            <a:r>
              <a:rPr lang="en-US" b="1" dirty="0"/>
              <a:t> Nacional </a:t>
            </a:r>
            <a:r>
              <a:rPr lang="en-US" b="1" dirty="0" err="1"/>
              <a:t>Agropecuario</a:t>
            </a:r>
            <a:r>
              <a:rPr lang="en-US" b="1" dirty="0"/>
              <a:t> 2014 </a:t>
            </a:r>
            <a:br>
              <a:rPr lang="en-US" b="1" dirty="0"/>
            </a:br>
            <a:endParaRPr lang="es-CO" sz="1350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El primer </a:t>
            </a:r>
            <a:r>
              <a:rPr lang="en-US" dirty="0" err="1"/>
              <a:t>país</a:t>
            </a:r>
            <a:r>
              <a:rPr lang="en-US" dirty="0"/>
              <a:t> de A. L. que </a:t>
            </a:r>
            <a:r>
              <a:rPr lang="en-US" dirty="0" err="1"/>
              <a:t>tomó</a:t>
            </a:r>
            <a:r>
              <a:rPr lang="en-US" dirty="0"/>
              <a:t> en </a:t>
            </a:r>
            <a:r>
              <a:rPr lang="en-US" dirty="0" err="1"/>
              <a:t>cuenta</a:t>
            </a:r>
            <a:r>
              <a:rPr lang="en-US" dirty="0"/>
              <a:t> </a:t>
            </a:r>
            <a:r>
              <a:rPr lang="en-US" dirty="0" err="1"/>
              <a:t>estas</a:t>
            </a:r>
            <a:r>
              <a:rPr lang="en-US" dirty="0"/>
              <a:t> </a:t>
            </a:r>
            <a:r>
              <a:rPr lang="en-US" dirty="0" err="1"/>
              <a:t>inovaciones</a:t>
            </a:r>
            <a:r>
              <a:rPr lang="en-US" dirty="0"/>
              <a:t> en los </a:t>
            </a:r>
            <a:r>
              <a:rPr lang="en-US" dirty="0" err="1"/>
              <a:t>censos</a:t>
            </a:r>
            <a:r>
              <a:rPr lang="en-US" dirty="0"/>
              <a:t> de la </a:t>
            </a:r>
            <a:r>
              <a:rPr lang="en-US" dirty="0" err="1"/>
              <a:t>ronda</a:t>
            </a:r>
            <a:r>
              <a:rPr lang="en-US" dirty="0"/>
              <a:t> 2010+ </a:t>
            </a:r>
          </a:p>
          <a:p>
            <a:pPr marL="0" indent="0">
              <a:buNone/>
            </a:pPr>
            <a:endParaRPr lang="es-CO" dirty="0"/>
          </a:p>
          <a:p>
            <a:r>
              <a:rPr lang="es-CO" dirty="0"/>
              <a:t>Productor</a:t>
            </a:r>
            <a:r>
              <a:rPr lang="en-US" dirty="0"/>
              <a:t>/a: </a:t>
            </a:r>
            <a:r>
              <a:rPr lang="en-US" dirty="0" err="1"/>
              <a:t>es</a:t>
            </a:r>
            <a:r>
              <a:rPr lang="en-US" dirty="0"/>
              <a:t> la persona natural o </a:t>
            </a:r>
            <a:r>
              <a:rPr lang="en-US" dirty="0" err="1"/>
              <a:t>jurídica</a:t>
            </a:r>
            <a:r>
              <a:rPr lang="en-US" dirty="0"/>
              <a:t> que dirige la UPA y </a:t>
            </a:r>
            <a:r>
              <a:rPr lang="en-US" dirty="0" err="1"/>
              <a:t>toma</a:t>
            </a:r>
            <a:r>
              <a:rPr lang="en-US" dirty="0"/>
              <a:t> las </a:t>
            </a:r>
            <a:r>
              <a:rPr lang="en-US" dirty="0" err="1"/>
              <a:t>principales</a:t>
            </a:r>
            <a:r>
              <a:rPr lang="en-US" dirty="0"/>
              <a:t> </a:t>
            </a:r>
            <a:r>
              <a:rPr lang="en-US" dirty="0" err="1"/>
              <a:t>decisiones</a:t>
            </a:r>
            <a:r>
              <a:rPr lang="en-US" dirty="0"/>
              <a:t> sobre el </a:t>
            </a:r>
            <a:r>
              <a:rPr lang="en-US" dirty="0" err="1"/>
              <a:t>cultivo</a:t>
            </a:r>
            <a:r>
              <a:rPr lang="en-US" dirty="0"/>
              <a:t> de </a:t>
            </a:r>
            <a:r>
              <a:rPr lang="en-US" dirty="0" err="1"/>
              <a:t>plantas</a:t>
            </a:r>
            <a:r>
              <a:rPr lang="en-US" dirty="0"/>
              <a:t>, la </a:t>
            </a:r>
            <a:r>
              <a:rPr lang="en-US" dirty="0" err="1"/>
              <a:t>cría</a:t>
            </a:r>
            <a:r>
              <a:rPr lang="en-US" dirty="0"/>
              <a:t> de </a:t>
            </a:r>
            <a:r>
              <a:rPr lang="en-US" dirty="0" err="1"/>
              <a:t>animales</a:t>
            </a:r>
            <a:r>
              <a:rPr lang="en-US" dirty="0"/>
              <a:t>, las </a:t>
            </a:r>
            <a:r>
              <a:rPr lang="en-US" dirty="0" err="1"/>
              <a:t>prácticas</a:t>
            </a:r>
            <a:r>
              <a:rPr lang="en-US" dirty="0"/>
              <a:t> </a:t>
            </a:r>
            <a:r>
              <a:rPr lang="en-US" dirty="0" err="1"/>
              <a:t>agropecuarias</a:t>
            </a:r>
            <a:r>
              <a:rPr lang="en-US" dirty="0"/>
              <a:t>, el </a:t>
            </a:r>
            <a:r>
              <a:rPr lang="en-US" dirty="0" err="1"/>
              <a:t>uso</a:t>
            </a:r>
            <a:r>
              <a:rPr lang="en-US" dirty="0"/>
              <a:t> sobre los </a:t>
            </a:r>
            <a:r>
              <a:rPr lang="en-US" dirty="0" err="1"/>
              <a:t>medios</a:t>
            </a:r>
            <a:r>
              <a:rPr lang="en-US" dirty="0"/>
              <a:t> de </a:t>
            </a:r>
            <a:r>
              <a:rPr lang="en-US" dirty="0" err="1"/>
              <a:t>producción</a:t>
            </a:r>
            <a:r>
              <a:rPr lang="en-US" dirty="0"/>
              <a:t> y la </a:t>
            </a:r>
            <a:r>
              <a:rPr lang="en-US" dirty="0" err="1"/>
              <a:t>venta</a:t>
            </a:r>
            <a:r>
              <a:rPr lang="en-US" dirty="0"/>
              <a:t> de los </a:t>
            </a:r>
            <a:r>
              <a:rPr lang="en-US" dirty="0" err="1"/>
              <a:t>productos</a:t>
            </a:r>
            <a:r>
              <a:rPr lang="en-US" dirty="0"/>
              <a:t> </a:t>
            </a:r>
            <a:r>
              <a:rPr lang="en-US" dirty="0" err="1"/>
              <a:t>agropecuarios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err="1"/>
              <a:t>Cuestionario</a:t>
            </a:r>
            <a:r>
              <a:rPr lang="en-US" dirty="0"/>
              <a:t> – para personas </a:t>
            </a:r>
            <a:r>
              <a:rPr lang="en-US" dirty="0" err="1"/>
              <a:t>naturales</a:t>
            </a:r>
            <a:r>
              <a:rPr lang="en-US" dirty="0"/>
              <a:t> (area rural </a:t>
            </a:r>
            <a:r>
              <a:rPr lang="en-US" dirty="0" err="1"/>
              <a:t>dispersa</a:t>
            </a:r>
            <a:r>
              <a:rPr lang="en-US" dirty="0"/>
              <a:t>) se </a:t>
            </a:r>
            <a:r>
              <a:rPr lang="en-US" dirty="0" err="1"/>
              <a:t>preguntó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“¿</a:t>
            </a:r>
            <a:r>
              <a:rPr lang="en-US" dirty="0" err="1"/>
              <a:t>Cuántas</a:t>
            </a:r>
            <a:r>
              <a:rPr lang="en-US" dirty="0"/>
              <a:t> personas </a:t>
            </a:r>
            <a:r>
              <a:rPr lang="en-US" dirty="0" err="1"/>
              <a:t>toman</a:t>
            </a:r>
            <a:r>
              <a:rPr lang="en-US" dirty="0"/>
              <a:t> </a:t>
            </a:r>
            <a:r>
              <a:rPr lang="en-US" dirty="0" err="1"/>
              <a:t>decisiones</a:t>
            </a:r>
            <a:r>
              <a:rPr lang="en-US" dirty="0"/>
              <a:t> sobre las </a:t>
            </a:r>
            <a:r>
              <a:rPr lang="en-US" dirty="0" err="1"/>
              <a:t>actividades</a:t>
            </a:r>
            <a:r>
              <a:rPr lang="en-US" dirty="0"/>
              <a:t> que se </a:t>
            </a:r>
            <a:r>
              <a:rPr lang="en-US" dirty="0" err="1"/>
              <a:t>realizan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la UPA?”</a:t>
            </a:r>
          </a:p>
          <a:p>
            <a:pPr lvl="1"/>
            <a:r>
              <a:rPr lang="en-US" dirty="0"/>
              <a:t>“¿</a:t>
            </a:r>
            <a:r>
              <a:rPr lang="en-US" dirty="0" err="1"/>
              <a:t>Cuáles</a:t>
            </a:r>
            <a:r>
              <a:rPr lang="en-US" dirty="0"/>
              <a:t> son los </a:t>
            </a:r>
            <a:r>
              <a:rPr lang="en-US" dirty="0" err="1"/>
              <a:t>nombres</a:t>
            </a:r>
            <a:r>
              <a:rPr lang="en-US" dirty="0"/>
              <a:t> y </a:t>
            </a:r>
            <a:r>
              <a:rPr lang="en-US" dirty="0" err="1"/>
              <a:t>apellidos</a:t>
            </a:r>
            <a:r>
              <a:rPr lang="en-US" dirty="0"/>
              <a:t> del </a:t>
            </a:r>
            <a:r>
              <a:rPr lang="en-US" dirty="0" err="1"/>
              <a:t>productor</a:t>
            </a:r>
            <a:r>
              <a:rPr lang="en-US" dirty="0"/>
              <a:t> (a)?”</a:t>
            </a:r>
          </a:p>
          <a:p>
            <a:pPr lvl="3">
              <a:buFont typeface="Wingdings" panose="05000000000000000000" pitchFamily="2" charset="2"/>
              <a:buChar char="v"/>
            </a:pPr>
            <a:r>
              <a:rPr lang="en-US" dirty="0" err="1"/>
              <a:t>Espacio</a:t>
            </a:r>
            <a:r>
              <a:rPr lang="en-US" dirty="0"/>
              <a:t> para 4 </a:t>
            </a:r>
            <a:r>
              <a:rPr lang="en-US" dirty="0" err="1"/>
              <a:t>nombres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077267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948</TotalTime>
  <Words>3783</Words>
  <Application>Microsoft Macintosh PowerPoint</Application>
  <PresentationFormat>On-screen Show (4:3)</PresentationFormat>
  <Paragraphs>565</Paragraphs>
  <Slides>43</Slides>
  <Notes>17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2" baseType="lpstr">
      <vt:lpstr>Arial</vt:lpstr>
      <vt:lpstr>Calibri</vt:lpstr>
      <vt:lpstr>Calibri Light</vt:lpstr>
      <vt:lpstr>Courier New</vt:lpstr>
      <vt:lpstr>Times New Roman</vt:lpstr>
      <vt:lpstr>Wingdings</vt:lpstr>
      <vt:lpstr>Wingdings 2</vt:lpstr>
      <vt:lpstr>Office Theme</vt:lpstr>
      <vt:lpstr>Excel.Chart.8</vt:lpstr>
      <vt:lpstr>Género y agricultura</vt:lpstr>
      <vt:lpstr>Temas</vt:lpstr>
      <vt:lpstr>1. ¿Quienes son los productores?</vt:lpstr>
      <vt:lpstr>Porcentaje de mujeres entre los agricultores principales  (último censo agropecuario)</vt:lpstr>
      <vt:lpstr>PowerPoint Presentation</vt:lpstr>
      <vt:lpstr>Problemas de los Censos Agropecuarios </vt:lpstr>
      <vt:lpstr>PowerPoint Presentation</vt:lpstr>
      <vt:lpstr> Avances: FAO (2005/2007), Programa Mundial del Censo Agropecuario 2010 </vt:lpstr>
      <vt:lpstr>Colombia: Censo Nacional Agropecuario 2014  </vt:lpstr>
      <vt:lpstr>Colombia: Censo Nacional Agropecuario 2014  (personas naturales)</vt:lpstr>
      <vt:lpstr>Indicadores – CNA 2014</vt:lpstr>
      <vt:lpstr>¿Son las mujeres que se declaran como las agricultoras principales siempre mujeres jefas sin pareja?</vt:lpstr>
      <vt:lpstr>Tenencia de la tierra</vt:lpstr>
      <vt:lpstr>2. Desigualdades de género entre los productores principales</vt:lpstr>
      <vt:lpstr>Tamaño promedio de las UPAs que conducen mujeres y hombres</vt:lpstr>
      <vt:lpstr>Desigualdes de género en acceso a la asistencia técnica</vt:lpstr>
      <vt:lpstr>Desigualdades de género en acceso al crédito</vt:lpstr>
      <vt:lpstr>Desigualdades de género en el  acceso a otros recursos</vt:lpstr>
      <vt:lpstr>3. La brecha de género en la propiedad de la tierra</vt:lpstr>
      <vt:lpstr>Las encuestas de hogares: Propietarios en A. L.</vt:lpstr>
      <vt:lpstr>Distribución de los propietarios de parcelas agrícolas por sexo</vt:lpstr>
      <vt:lpstr>La Encuesta de Activos FLACSO-Florida (EAFF), Ecuador 2010</vt:lpstr>
      <vt:lpstr>PowerPoint Presentation</vt:lpstr>
      <vt:lpstr>Ecuador (2010): Valor promedio de las propiedades agropecuarias por sexo</vt:lpstr>
      <vt:lpstr>4. Relación entre la propiedad de la tierra y la participación en la toma de decisiones agrícolas </vt:lpstr>
      <vt:lpstr>Pocos estudios rigorosos sobre el tema</vt:lpstr>
      <vt:lpstr>¿Las mujeres propietarias son menos proclive a trabajar su tierra que los hombres propietarios?</vt:lpstr>
      <vt:lpstr>¿Las mujeres propietarias que tienen su tierra en producción participan en las decisiones agrícolas?</vt:lpstr>
      <vt:lpstr>¿Entre las mujeres propietarias, solamente las que son jefas de hogar  toman las decisiones sobre sus parcelas? </vt:lpstr>
      <vt:lpstr>Ecuador (2010). Forma de participación en las decisiones de las mujeres que viven en pareja  </vt:lpstr>
      <vt:lpstr>¿Hombres y mujeres tienen las mismas percepciones de la participación de la mujer en las decisiones? </vt:lpstr>
      <vt:lpstr>Ecuador (2010). Distribución del índice sobre las percepciones de la participación de la mujer que vive en pareja</vt:lpstr>
      <vt:lpstr>  ¿Hombres y mujeres valoran de la misma manera los factores que explican la participación de la mujer en la toma de decisiones agrícolas? </vt:lpstr>
      <vt:lpstr>RESULTADOS: factores asociados con la participación de la mujer casada/unida en las decisiones  (percepción de las mujeres)</vt:lpstr>
      <vt:lpstr>RESULTADOS: factores asociados con la participación de la mujer en las decisiones  (percepción de los hombres)</vt:lpstr>
      <vt:lpstr>Lo más llamativo</vt:lpstr>
      <vt:lpstr>5. Propiedad de la tierra y poder de negociación de la mujer</vt:lpstr>
      <vt:lpstr>Hallazgos de los estudios cualitativos</vt:lpstr>
      <vt:lpstr>PowerPoint Presentation</vt:lpstr>
      <vt:lpstr>Estudio sobre el impacto de la tierra femenina sobre el ingreso en Perú</vt:lpstr>
      <vt:lpstr>Estudio de los asentamientos de reforma agraria en Brasil</vt:lpstr>
      <vt:lpstr>Resumen </vt:lpstr>
      <vt:lpstr>Fuentes</vt:lpstr>
    </vt:vector>
  </TitlesOfParts>
  <Company>University of Florida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Mujer rural, tierra y la feminización de la agricultura</dc:title>
  <dc:creator>DEERE,CARMEN DIANA</dc:creator>
  <cp:lastModifiedBy>Género y Economía - Dpto Economía</cp:lastModifiedBy>
  <cp:revision>57</cp:revision>
  <cp:lastPrinted>2019-05-18T13:24:34Z</cp:lastPrinted>
  <dcterms:created xsi:type="dcterms:W3CDTF">2016-11-21T18:46:21Z</dcterms:created>
  <dcterms:modified xsi:type="dcterms:W3CDTF">2019-06-19T15:41:00Z</dcterms:modified>
</cp:coreProperties>
</file>