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366" r:id="rId2"/>
    <p:sldId id="367" r:id="rId3"/>
    <p:sldId id="371" r:id="rId4"/>
    <p:sldId id="372" r:id="rId5"/>
    <p:sldId id="368" r:id="rId6"/>
    <p:sldId id="369" r:id="rId7"/>
    <p:sldId id="370" r:id="rId8"/>
    <p:sldId id="373" r:id="rId9"/>
    <p:sldId id="387" r:id="rId10"/>
    <p:sldId id="374" r:id="rId11"/>
    <p:sldId id="375" r:id="rId12"/>
    <p:sldId id="376" r:id="rId13"/>
    <p:sldId id="378" r:id="rId14"/>
    <p:sldId id="379" r:id="rId15"/>
    <p:sldId id="380" r:id="rId16"/>
    <p:sldId id="377" r:id="rId17"/>
    <p:sldId id="265" r:id="rId18"/>
    <p:sldId id="274" r:id="rId19"/>
    <p:sldId id="386" r:id="rId20"/>
    <p:sldId id="276" r:id="rId21"/>
    <p:sldId id="284" r:id="rId22"/>
    <p:sldId id="278" r:id="rId23"/>
    <p:sldId id="279" r:id="rId24"/>
    <p:sldId id="262" r:id="rId25"/>
    <p:sldId id="263" r:id="rId26"/>
    <p:sldId id="333" r:id="rId27"/>
    <p:sldId id="313" r:id="rId28"/>
    <p:sldId id="314" r:id="rId29"/>
    <p:sldId id="332" r:id="rId30"/>
    <p:sldId id="315" r:id="rId31"/>
    <p:sldId id="316" r:id="rId32"/>
    <p:sldId id="317" r:id="rId33"/>
    <p:sldId id="318" r:id="rId34"/>
    <p:sldId id="319" r:id="rId35"/>
    <p:sldId id="303" r:id="rId36"/>
    <p:sldId id="304" r:id="rId37"/>
    <p:sldId id="305" r:id="rId38"/>
    <p:sldId id="306" r:id="rId39"/>
    <p:sldId id="307" r:id="rId40"/>
    <p:sldId id="308" r:id="rId41"/>
    <p:sldId id="309" r:id="rId42"/>
    <p:sldId id="310" r:id="rId43"/>
    <p:sldId id="311" r:id="rId44"/>
    <p:sldId id="363" r:id="rId45"/>
    <p:sldId id="364" r:id="rId46"/>
    <p:sldId id="365"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B7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44" autoAdjust="0"/>
    <p:restoredTop sz="96291"/>
  </p:normalViewPr>
  <p:slideViewPr>
    <p:cSldViewPr snapToGrid="0">
      <p:cViewPr varScale="1">
        <p:scale>
          <a:sx n="59" d="100"/>
          <a:sy n="59" d="100"/>
        </p:scale>
        <p:origin x="928"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3D37E5-0756-45C1-9CAE-04A6E8EF5340}" type="doc">
      <dgm:prSet loTypeId="urn:microsoft.com/office/officeart/2005/8/layout/hierarchy2" loCatId="hierarchy" qsTypeId="urn:microsoft.com/office/officeart/2005/8/quickstyle/simple1" qsCatId="simple" csTypeId="urn:microsoft.com/office/officeart/2005/8/colors/accent2_3" csCatId="accent2" phldr="1"/>
      <dgm:spPr/>
      <dgm:t>
        <a:bodyPr/>
        <a:lstStyle/>
        <a:p>
          <a:endParaRPr lang="es-CO"/>
        </a:p>
      </dgm:t>
    </dgm:pt>
    <dgm:pt modelId="{0EB61E25-CFDD-4713-B05A-601C73D23553}">
      <dgm:prSet phldrT="[Texto]" custT="1"/>
      <dgm:spPr/>
      <dgm:t>
        <a:bodyPr/>
        <a:lstStyle/>
        <a:p>
          <a:r>
            <a:rPr lang="es-ES" sz="2400" dirty="0">
              <a:latin typeface="Arial" panose="020B0604020202020204" pitchFamily="34" charset="0"/>
              <a:cs typeface="Arial" panose="020B0604020202020204" pitchFamily="34" charset="0"/>
            </a:rPr>
            <a:t>Compromisos Internacionales</a:t>
          </a:r>
        </a:p>
      </dgm:t>
    </dgm:pt>
    <dgm:pt modelId="{AEA1549D-90AA-425B-A6C0-F2B7279BB2BD}" type="parTrans" cxnId="{6DC988E5-9C49-4E9A-97FD-0AF731003266}">
      <dgm:prSet/>
      <dgm:spPr/>
      <dgm:t>
        <a:bodyPr/>
        <a:lstStyle/>
        <a:p>
          <a:endParaRPr lang="es-CO"/>
        </a:p>
      </dgm:t>
    </dgm:pt>
    <dgm:pt modelId="{1B466A98-BF57-4E00-9A52-F39E99365C32}" type="sibTrans" cxnId="{6DC988E5-9C49-4E9A-97FD-0AF731003266}">
      <dgm:prSet/>
      <dgm:spPr/>
      <dgm:t>
        <a:bodyPr/>
        <a:lstStyle/>
        <a:p>
          <a:endParaRPr lang="es-CO"/>
        </a:p>
      </dgm:t>
    </dgm:pt>
    <dgm:pt modelId="{04A6839C-8C42-4979-9663-E2371B66FFC9}">
      <dgm:prSet phldrT="[Texto]" custT="1"/>
      <dgm:spPr/>
      <dgm:t>
        <a:bodyPr/>
        <a:lstStyle/>
        <a:p>
          <a:r>
            <a:rPr lang="es-ES" sz="1800" dirty="0">
              <a:latin typeface="Arial" panose="020B0604020202020204" pitchFamily="34" charset="0"/>
              <a:cs typeface="Arial" panose="020B0604020202020204" pitchFamily="34" charset="0"/>
            </a:rPr>
            <a:t>Convención sobre la Eliminación de todas las Formas de Discriminación contra la Mujer -</a:t>
          </a:r>
          <a:r>
            <a:rPr lang="es-ES" sz="1800" b="1" u="none"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CEDAW</a:t>
          </a:r>
          <a:r>
            <a:rPr lang="es-ES" sz="1800" u="none" dirty="0">
              <a:latin typeface="Arial" panose="020B0604020202020204" pitchFamily="34" charset="0"/>
              <a:cs typeface="Arial" panose="020B0604020202020204" pitchFamily="34" charset="0"/>
            </a:rPr>
            <a:t>–</a:t>
          </a:r>
        </a:p>
        <a:p>
          <a:r>
            <a:rPr lang="es-ES" sz="1800" dirty="0">
              <a:latin typeface="Arial" panose="020B0604020202020204" pitchFamily="34" charset="0"/>
              <a:cs typeface="Arial" panose="020B0604020202020204" pitchFamily="34" charset="0"/>
            </a:rPr>
            <a:t>(Ley 051 de 1981)</a:t>
          </a:r>
          <a:endParaRPr lang="es-CO" sz="1800" dirty="0">
            <a:latin typeface="Arial" panose="020B0604020202020204" pitchFamily="34" charset="0"/>
            <a:cs typeface="Arial" panose="020B0604020202020204" pitchFamily="34" charset="0"/>
          </a:endParaRPr>
        </a:p>
      </dgm:t>
    </dgm:pt>
    <dgm:pt modelId="{E624D4C0-E079-48B1-9FAA-9C4FCC2D6B27}" type="parTrans" cxnId="{D2B5535B-2DB2-48B6-B688-774206181871}">
      <dgm:prSet/>
      <dgm:spPr/>
      <dgm:t>
        <a:bodyPr/>
        <a:lstStyle/>
        <a:p>
          <a:endParaRPr lang="es-CO"/>
        </a:p>
      </dgm:t>
    </dgm:pt>
    <dgm:pt modelId="{02241AEC-FF0D-4F37-8C24-12DE3ED557E1}" type="sibTrans" cxnId="{D2B5535B-2DB2-48B6-B688-774206181871}">
      <dgm:prSet/>
      <dgm:spPr/>
      <dgm:t>
        <a:bodyPr/>
        <a:lstStyle/>
        <a:p>
          <a:endParaRPr lang="es-CO"/>
        </a:p>
      </dgm:t>
    </dgm:pt>
    <dgm:pt modelId="{6C23D0D8-AAD1-4B5F-B262-D0BD9122BA43}">
      <dgm:prSet phldrT="[Texto]" custT="1">
        <dgm:style>
          <a:lnRef idx="0">
            <a:scrgbClr r="0" g="0" b="0"/>
          </a:lnRef>
          <a:fillRef idx="0">
            <a:scrgbClr r="0" g="0" b="0"/>
          </a:fillRef>
          <a:effectRef idx="0">
            <a:scrgbClr r="0" g="0" b="0"/>
          </a:effectRef>
          <a:fontRef idx="minor">
            <a:schemeClr val="lt1"/>
          </a:fontRef>
        </dgm:style>
      </dgm:prSet>
      <dgm:spPr>
        <a:solidFill>
          <a:schemeClr val="accent1"/>
        </a:solidFill>
        <a:ln>
          <a:noFill/>
        </a:ln>
      </dgm:spPr>
      <dgm:t>
        <a:bodyPr/>
        <a:lstStyle/>
        <a:p>
          <a:pPr algn="just"/>
          <a:r>
            <a:rPr lang="es-ES" sz="1800" b="1" dirty="0">
              <a:latin typeface="Arial" panose="020B0604020202020204" pitchFamily="34" charset="0"/>
              <a:cs typeface="Arial" panose="020B0604020202020204" pitchFamily="34" charset="0"/>
            </a:rPr>
            <a:t>EXIGENCIAS:</a:t>
          </a:r>
        </a:p>
        <a:p>
          <a:pPr algn="just"/>
          <a:r>
            <a:rPr lang="es-ES" sz="1600" dirty="0">
              <a:latin typeface="Arial" panose="020B0604020202020204" pitchFamily="34" charset="0"/>
              <a:cs typeface="Arial" panose="020B0604020202020204" pitchFamily="34" charset="0"/>
            </a:rPr>
            <a:t>1. Fortalecimiento de  la Consejería.</a:t>
          </a:r>
        </a:p>
        <a:p>
          <a:pPr algn="just"/>
          <a:r>
            <a:rPr lang="es-ES" sz="1600" dirty="0">
              <a:latin typeface="Arial" panose="020B0604020202020204" pitchFamily="34" charset="0"/>
              <a:cs typeface="Arial" panose="020B0604020202020204" pitchFamily="34" charset="0"/>
            </a:rPr>
            <a:t>2. Aumentar su visibilidad y eficacia. </a:t>
          </a:r>
        </a:p>
        <a:p>
          <a:pPr algn="just"/>
          <a:r>
            <a:rPr lang="es-ES" sz="1600" dirty="0">
              <a:latin typeface="Arial" panose="020B0604020202020204" pitchFamily="34" charset="0"/>
              <a:cs typeface="Arial" panose="020B0604020202020204" pitchFamily="34" charset="0"/>
            </a:rPr>
            <a:t>3. Aumento de recursos y capacidad de influir en el diseño de políticas para las mujeres.</a:t>
          </a:r>
          <a:endParaRPr lang="es-CO" sz="1600" dirty="0">
            <a:latin typeface="Arial" panose="020B0604020202020204" pitchFamily="34" charset="0"/>
            <a:cs typeface="Arial" panose="020B0604020202020204" pitchFamily="34" charset="0"/>
          </a:endParaRPr>
        </a:p>
      </dgm:t>
    </dgm:pt>
    <dgm:pt modelId="{C1EDA2F2-D375-48BE-BAF0-9821FF763717}" type="parTrans" cxnId="{9F4E9DB9-F2C4-4512-8D04-7613C76D3749}">
      <dgm:prSet>
        <dgm:style>
          <a:lnRef idx="1">
            <a:schemeClr val="accent2"/>
          </a:lnRef>
          <a:fillRef idx="0">
            <a:schemeClr val="accent2"/>
          </a:fillRef>
          <a:effectRef idx="0">
            <a:schemeClr val="accent2"/>
          </a:effectRef>
          <a:fontRef idx="minor">
            <a:schemeClr val="tx1"/>
          </a:fontRef>
        </dgm:style>
      </dgm:prSet>
      <dgm:spPr/>
      <dgm:t>
        <a:bodyPr/>
        <a:lstStyle/>
        <a:p>
          <a:endParaRPr lang="es-CO"/>
        </a:p>
      </dgm:t>
    </dgm:pt>
    <dgm:pt modelId="{CE2CE59A-3310-461E-9034-66BA47C03612}" type="sibTrans" cxnId="{9F4E9DB9-F2C4-4512-8D04-7613C76D3749}">
      <dgm:prSet/>
      <dgm:spPr/>
      <dgm:t>
        <a:bodyPr/>
        <a:lstStyle/>
        <a:p>
          <a:endParaRPr lang="es-CO"/>
        </a:p>
      </dgm:t>
    </dgm:pt>
    <dgm:pt modelId="{B46E251A-C843-4A05-A36E-B6BF844EA28B}">
      <dgm:prSet phldrT="[Texto]" custT="1"/>
      <dgm:spPr/>
      <dgm:t>
        <a:bodyPr/>
        <a:lstStyle/>
        <a:p>
          <a:r>
            <a:rPr lang="es-CO" sz="1800">
              <a:latin typeface="Arial" panose="020B0604020202020204" pitchFamily="34" charset="0"/>
              <a:cs typeface="Arial" panose="020B0604020202020204" pitchFamily="34" charset="0"/>
            </a:rPr>
            <a:t>Declaración y Plataforma de Acción de Beijín 1995</a:t>
          </a:r>
          <a:endParaRPr lang="es-CO" sz="1800" dirty="0">
            <a:latin typeface="Arial" panose="020B0604020202020204" pitchFamily="34" charset="0"/>
            <a:cs typeface="Arial" panose="020B0604020202020204" pitchFamily="34" charset="0"/>
          </a:endParaRPr>
        </a:p>
      </dgm:t>
    </dgm:pt>
    <dgm:pt modelId="{1AAACA68-4076-445D-886B-307CB68C9E03}" type="parTrans" cxnId="{CD2A9663-E011-4551-A74C-C5129B5AD51B}">
      <dgm:prSet/>
      <dgm:spPr/>
      <dgm:t>
        <a:bodyPr/>
        <a:lstStyle/>
        <a:p>
          <a:endParaRPr lang="es-CO"/>
        </a:p>
      </dgm:t>
    </dgm:pt>
    <dgm:pt modelId="{87F13452-326B-4B77-BDB4-DC76986BFB06}" type="sibTrans" cxnId="{CD2A9663-E011-4551-A74C-C5129B5AD51B}">
      <dgm:prSet/>
      <dgm:spPr/>
      <dgm:t>
        <a:bodyPr/>
        <a:lstStyle/>
        <a:p>
          <a:endParaRPr lang="es-CO"/>
        </a:p>
      </dgm:t>
    </dgm:pt>
    <dgm:pt modelId="{09757AEE-6112-49DE-A329-1D62D28F174A}">
      <dgm:prSet custT="1">
        <dgm:style>
          <a:lnRef idx="0">
            <a:scrgbClr r="0" g="0" b="0"/>
          </a:lnRef>
          <a:fillRef idx="0">
            <a:scrgbClr r="0" g="0" b="0"/>
          </a:fillRef>
          <a:effectRef idx="0">
            <a:scrgbClr r="0" g="0" b="0"/>
          </a:effectRef>
          <a:fontRef idx="minor">
            <a:schemeClr val="lt1"/>
          </a:fontRef>
        </dgm:style>
      </dgm:prSet>
      <dgm:spPr>
        <a:solidFill>
          <a:schemeClr val="accent1"/>
        </a:solidFill>
        <a:ln>
          <a:noFill/>
        </a:ln>
      </dgm:spPr>
      <dgm:t>
        <a:bodyPr/>
        <a:lstStyle/>
        <a:p>
          <a:pPr algn="just"/>
          <a:r>
            <a:rPr lang="es-ES" sz="2000" b="1" dirty="0">
              <a:latin typeface="Arial" panose="020B0604020202020204" pitchFamily="34" charset="0"/>
              <a:cs typeface="Arial" panose="020B0604020202020204" pitchFamily="34" charset="0"/>
            </a:rPr>
            <a:t>EXIGENCIAS:</a:t>
          </a:r>
        </a:p>
        <a:p>
          <a:pPr algn="just"/>
          <a:r>
            <a:rPr lang="es-ES" sz="1600" dirty="0">
              <a:latin typeface="Arial" panose="020B0604020202020204" pitchFamily="34" charset="0"/>
              <a:cs typeface="Arial" panose="020B0604020202020204" pitchFamily="34" charset="0"/>
            </a:rPr>
            <a:t>1. Fortalecer los mecanismos nacionales y sectoriales existentes para el adelanto de la mujer en las instancias más altas de gobierno que sea posible.</a:t>
          </a:r>
        </a:p>
        <a:p>
          <a:pPr algn="just"/>
          <a:r>
            <a:rPr lang="es-ES" sz="1600" dirty="0">
              <a:latin typeface="Arial" panose="020B0604020202020204" pitchFamily="34" charset="0"/>
              <a:cs typeface="Arial" panose="020B0604020202020204" pitchFamily="34" charset="0"/>
            </a:rPr>
            <a:t>2. Disponibilidad de recursos suficientes y la capacidad y competencia para influir en cuestiones de políticas. </a:t>
          </a:r>
          <a:endParaRPr lang="es-CO" sz="1600" dirty="0">
            <a:latin typeface="Arial" panose="020B0604020202020204" pitchFamily="34" charset="0"/>
            <a:cs typeface="Arial" panose="020B0604020202020204" pitchFamily="34" charset="0"/>
          </a:endParaRPr>
        </a:p>
      </dgm:t>
    </dgm:pt>
    <dgm:pt modelId="{F04477BB-A9C6-4828-95A3-2A1412F73323}" type="parTrans" cxnId="{75A2B692-6A2E-4401-9A1D-6542FC2CF681}">
      <dgm:prSet/>
      <dgm:spPr/>
      <dgm:t>
        <a:bodyPr/>
        <a:lstStyle/>
        <a:p>
          <a:endParaRPr lang="es-CO"/>
        </a:p>
      </dgm:t>
    </dgm:pt>
    <dgm:pt modelId="{EDF92BB7-B7E9-4B60-A2B9-6752B8AA99F2}" type="sibTrans" cxnId="{75A2B692-6A2E-4401-9A1D-6542FC2CF681}">
      <dgm:prSet/>
      <dgm:spPr/>
      <dgm:t>
        <a:bodyPr/>
        <a:lstStyle/>
        <a:p>
          <a:endParaRPr lang="es-CO"/>
        </a:p>
      </dgm:t>
    </dgm:pt>
    <dgm:pt modelId="{24D350B3-6EDD-4A03-9B7C-5527735A3ABE}" type="pres">
      <dgm:prSet presAssocID="{4D3D37E5-0756-45C1-9CAE-04A6E8EF5340}" presName="diagram" presStyleCnt="0">
        <dgm:presLayoutVars>
          <dgm:chPref val="1"/>
          <dgm:dir/>
          <dgm:animOne val="branch"/>
          <dgm:animLvl val="lvl"/>
          <dgm:resizeHandles val="exact"/>
        </dgm:presLayoutVars>
      </dgm:prSet>
      <dgm:spPr/>
    </dgm:pt>
    <dgm:pt modelId="{16C92A38-574D-4B90-9C37-8D263B93C762}" type="pres">
      <dgm:prSet presAssocID="{0EB61E25-CFDD-4713-B05A-601C73D23553}" presName="root1" presStyleCnt="0"/>
      <dgm:spPr/>
    </dgm:pt>
    <dgm:pt modelId="{1A2FB723-B5C7-48EC-91AF-F599A8FA2AF0}" type="pres">
      <dgm:prSet presAssocID="{0EB61E25-CFDD-4713-B05A-601C73D23553}" presName="LevelOneTextNode" presStyleLbl="node0" presStyleIdx="0" presStyleCnt="1" custScaleY="123658">
        <dgm:presLayoutVars>
          <dgm:chPref val="3"/>
        </dgm:presLayoutVars>
      </dgm:prSet>
      <dgm:spPr/>
    </dgm:pt>
    <dgm:pt modelId="{2111F9A1-ACF9-4093-AE1D-8919094E1623}" type="pres">
      <dgm:prSet presAssocID="{0EB61E25-CFDD-4713-B05A-601C73D23553}" presName="level2hierChild" presStyleCnt="0"/>
      <dgm:spPr/>
    </dgm:pt>
    <dgm:pt modelId="{172816D5-29E9-41F7-B446-9D42794D1F75}" type="pres">
      <dgm:prSet presAssocID="{E624D4C0-E079-48B1-9FAA-9C4FCC2D6B27}" presName="conn2-1" presStyleLbl="parChTrans1D2" presStyleIdx="0" presStyleCnt="2"/>
      <dgm:spPr/>
    </dgm:pt>
    <dgm:pt modelId="{9B4036D6-913F-4F8B-8442-1000FB733CFE}" type="pres">
      <dgm:prSet presAssocID="{E624D4C0-E079-48B1-9FAA-9C4FCC2D6B27}" presName="connTx" presStyleLbl="parChTrans1D2" presStyleIdx="0" presStyleCnt="2"/>
      <dgm:spPr/>
    </dgm:pt>
    <dgm:pt modelId="{9146AFC4-DC71-4EE7-9FB6-DA63224CF666}" type="pres">
      <dgm:prSet presAssocID="{04A6839C-8C42-4979-9663-E2371B66FFC9}" presName="root2" presStyleCnt="0"/>
      <dgm:spPr/>
    </dgm:pt>
    <dgm:pt modelId="{F7101A7C-49EB-4165-97BB-4F3B5B9C8199}" type="pres">
      <dgm:prSet presAssocID="{04A6839C-8C42-4979-9663-E2371B66FFC9}" presName="LevelTwoTextNode" presStyleLbl="node2" presStyleIdx="0" presStyleCnt="2" custScaleY="140120" custLinFactNeighborX="1297" custLinFactNeighborY="38546">
        <dgm:presLayoutVars>
          <dgm:chPref val="3"/>
        </dgm:presLayoutVars>
      </dgm:prSet>
      <dgm:spPr/>
    </dgm:pt>
    <dgm:pt modelId="{72EB6E55-C864-45C9-A45A-0EDC58F9986B}" type="pres">
      <dgm:prSet presAssocID="{04A6839C-8C42-4979-9663-E2371B66FFC9}" presName="level3hierChild" presStyleCnt="0"/>
      <dgm:spPr/>
    </dgm:pt>
    <dgm:pt modelId="{F6663526-1A2E-445F-B121-C384DFAA2809}" type="pres">
      <dgm:prSet presAssocID="{C1EDA2F2-D375-48BE-BAF0-9821FF763717}" presName="conn2-1" presStyleLbl="parChTrans1D3" presStyleIdx="0" presStyleCnt="2"/>
      <dgm:spPr/>
    </dgm:pt>
    <dgm:pt modelId="{45C6A710-4703-497C-8DE7-60822E887B13}" type="pres">
      <dgm:prSet presAssocID="{C1EDA2F2-D375-48BE-BAF0-9821FF763717}" presName="connTx" presStyleLbl="parChTrans1D3" presStyleIdx="0" presStyleCnt="2"/>
      <dgm:spPr/>
    </dgm:pt>
    <dgm:pt modelId="{CB21E898-D063-4560-9276-92A6A268177C}" type="pres">
      <dgm:prSet presAssocID="{6C23D0D8-AAD1-4B5F-B262-D0BD9122BA43}" presName="root2" presStyleCnt="0"/>
      <dgm:spPr/>
    </dgm:pt>
    <dgm:pt modelId="{BAE868CC-CC0A-47F8-86D5-C9BA4EA8CFC6}" type="pres">
      <dgm:prSet presAssocID="{6C23D0D8-AAD1-4B5F-B262-D0BD9122BA43}" presName="LevelTwoTextNode" presStyleLbl="node3" presStyleIdx="0" presStyleCnt="2" custScaleX="183047" custScaleY="134693" custLinFactNeighborX="5849" custLinFactNeighborY="-8315">
        <dgm:presLayoutVars>
          <dgm:chPref val="3"/>
        </dgm:presLayoutVars>
      </dgm:prSet>
      <dgm:spPr/>
    </dgm:pt>
    <dgm:pt modelId="{E763B419-078F-4117-BD42-11EA651F135E}" type="pres">
      <dgm:prSet presAssocID="{6C23D0D8-AAD1-4B5F-B262-D0BD9122BA43}" presName="level3hierChild" presStyleCnt="0"/>
      <dgm:spPr/>
    </dgm:pt>
    <dgm:pt modelId="{169DA770-2858-4CE0-87EA-8E78954F5967}" type="pres">
      <dgm:prSet presAssocID="{1AAACA68-4076-445D-886B-307CB68C9E03}" presName="conn2-1" presStyleLbl="parChTrans1D2" presStyleIdx="1" presStyleCnt="2"/>
      <dgm:spPr/>
    </dgm:pt>
    <dgm:pt modelId="{69F97FC7-02B7-469D-A802-7BB82E622246}" type="pres">
      <dgm:prSet presAssocID="{1AAACA68-4076-445D-886B-307CB68C9E03}" presName="connTx" presStyleLbl="parChTrans1D2" presStyleIdx="1" presStyleCnt="2"/>
      <dgm:spPr/>
    </dgm:pt>
    <dgm:pt modelId="{3E614224-76E4-46C7-9FA5-36B9E19FD538}" type="pres">
      <dgm:prSet presAssocID="{B46E251A-C843-4A05-A36E-B6BF844EA28B}" presName="root2" presStyleCnt="0"/>
      <dgm:spPr/>
    </dgm:pt>
    <dgm:pt modelId="{D7D91C7F-4E14-4FE5-834F-85872BAB6AFF}" type="pres">
      <dgm:prSet presAssocID="{B46E251A-C843-4A05-A36E-B6BF844EA28B}" presName="LevelTwoTextNode" presStyleLbl="node2" presStyleIdx="1" presStyleCnt="2" custScaleY="96993" custLinFactNeighborX="2499" custLinFactNeighborY="-8695">
        <dgm:presLayoutVars>
          <dgm:chPref val="3"/>
        </dgm:presLayoutVars>
      </dgm:prSet>
      <dgm:spPr/>
    </dgm:pt>
    <dgm:pt modelId="{5FF0F806-F5A8-46AD-9783-C7821FABA235}" type="pres">
      <dgm:prSet presAssocID="{B46E251A-C843-4A05-A36E-B6BF844EA28B}" presName="level3hierChild" presStyleCnt="0"/>
      <dgm:spPr/>
    </dgm:pt>
    <dgm:pt modelId="{7234FFC1-403E-4ABB-A54A-397CB16F89A1}" type="pres">
      <dgm:prSet presAssocID="{F04477BB-A9C6-4828-95A3-2A1412F73323}" presName="conn2-1" presStyleLbl="parChTrans1D3" presStyleIdx="1" presStyleCnt="2"/>
      <dgm:spPr/>
    </dgm:pt>
    <dgm:pt modelId="{8607A208-DF27-431C-A9ED-6CDB3C3CDB0C}" type="pres">
      <dgm:prSet presAssocID="{F04477BB-A9C6-4828-95A3-2A1412F73323}" presName="connTx" presStyleLbl="parChTrans1D3" presStyleIdx="1" presStyleCnt="2"/>
      <dgm:spPr/>
    </dgm:pt>
    <dgm:pt modelId="{6A689065-0524-42EF-9E75-95C3BAB2EFE3}" type="pres">
      <dgm:prSet presAssocID="{09757AEE-6112-49DE-A329-1D62D28F174A}" presName="root2" presStyleCnt="0"/>
      <dgm:spPr/>
    </dgm:pt>
    <dgm:pt modelId="{39818D20-C0A2-4B90-AFAE-AC4973803F87}" type="pres">
      <dgm:prSet presAssocID="{09757AEE-6112-49DE-A329-1D62D28F174A}" presName="LevelTwoTextNode" presStyleLbl="node3" presStyleIdx="1" presStyleCnt="2" custScaleX="182737" custScaleY="193044" custLinFactNeighborX="4919" custLinFactNeighborY="-8750">
        <dgm:presLayoutVars>
          <dgm:chPref val="3"/>
        </dgm:presLayoutVars>
      </dgm:prSet>
      <dgm:spPr/>
    </dgm:pt>
    <dgm:pt modelId="{FB8068FA-E234-4AE0-93A3-19307D7B039E}" type="pres">
      <dgm:prSet presAssocID="{09757AEE-6112-49DE-A329-1D62D28F174A}" presName="level3hierChild" presStyleCnt="0"/>
      <dgm:spPr/>
    </dgm:pt>
  </dgm:ptLst>
  <dgm:cxnLst>
    <dgm:cxn modelId="{585EB62B-83E6-4244-8E9B-51D4656DEE78}" type="presOf" srcId="{6C23D0D8-AAD1-4B5F-B262-D0BD9122BA43}" destId="{BAE868CC-CC0A-47F8-86D5-C9BA4EA8CFC6}" srcOrd="0" destOrd="0" presId="urn:microsoft.com/office/officeart/2005/8/layout/hierarchy2"/>
    <dgm:cxn modelId="{4B25BB3A-1085-424C-B174-950112530E91}" type="presOf" srcId="{09757AEE-6112-49DE-A329-1D62D28F174A}" destId="{39818D20-C0A2-4B90-AFAE-AC4973803F87}" srcOrd="0" destOrd="0" presId="urn:microsoft.com/office/officeart/2005/8/layout/hierarchy2"/>
    <dgm:cxn modelId="{D2B5535B-2DB2-48B6-B688-774206181871}" srcId="{0EB61E25-CFDD-4713-B05A-601C73D23553}" destId="{04A6839C-8C42-4979-9663-E2371B66FFC9}" srcOrd="0" destOrd="0" parTransId="{E624D4C0-E079-48B1-9FAA-9C4FCC2D6B27}" sibTransId="{02241AEC-FF0D-4F37-8C24-12DE3ED557E1}"/>
    <dgm:cxn modelId="{8805B862-DCC1-48F5-9EFB-741F2608D211}" type="presOf" srcId="{0EB61E25-CFDD-4713-B05A-601C73D23553}" destId="{1A2FB723-B5C7-48EC-91AF-F599A8FA2AF0}" srcOrd="0" destOrd="0" presId="urn:microsoft.com/office/officeart/2005/8/layout/hierarchy2"/>
    <dgm:cxn modelId="{CD2A9663-E011-4551-A74C-C5129B5AD51B}" srcId="{0EB61E25-CFDD-4713-B05A-601C73D23553}" destId="{B46E251A-C843-4A05-A36E-B6BF844EA28B}" srcOrd="1" destOrd="0" parTransId="{1AAACA68-4076-445D-886B-307CB68C9E03}" sibTransId="{87F13452-326B-4B77-BDB4-DC76986BFB06}"/>
    <dgm:cxn modelId="{158FF271-5AFF-4C72-BDCA-67A1305CB814}" type="presOf" srcId="{F04477BB-A9C6-4828-95A3-2A1412F73323}" destId="{8607A208-DF27-431C-A9ED-6CDB3C3CDB0C}" srcOrd="1" destOrd="0" presId="urn:microsoft.com/office/officeart/2005/8/layout/hierarchy2"/>
    <dgm:cxn modelId="{B009BD84-562B-4C2E-857F-CC2095941886}" type="presOf" srcId="{C1EDA2F2-D375-48BE-BAF0-9821FF763717}" destId="{45C6A710-4703-497C-8DE7-60822E887B13}" srcOrd="1" destOrd="0" presId="urn:microsoft.com/office/officeart/2005/8/layout/hierarchy2"/>
    <dgm:cxn modelId="{AD9D778A-AB15-4237-BED4-87C1BAFE808B}" type="presOf" srcId="{1AAACA68-4076-445D-886B-307CB68C9E03}" destId="{69F97FC7-02B7-469D-A802-7BB82E622246}" srcOrd="1" destOrd="0" presId="urn:microsoft.com/office/officeart/2005/8/layout/hierarchy2"/>
    <dgm:cxn modelId="{E2A8378D-EFEC-43B0-A61A-3D10218E0172}" type="presOf" srcId="{F04477BB-A9C6-4828-95A3-2A1412F73323}" destId="{7234FFC1-403E-4ABB-A54A-397CB16F89A1}" srcOrd="0" destOrd="0" presId="urn:microsoft.com/office/officeart/2005/8/layout/hierarchy2"/>
    <dgm:cxn modelId="{75A2B692-6A2E-4401-9A1D-6542FC2CF681}" srcId="{B46E251A-C843-4A05-A36E-B6BF844EA28B}" destId="{09757AEE-6112-49DE-A329-1D62D28F174A}" srcOrd="0" destOrd="0" parTransId="{F04477BB-A9C6-4828-95A3-2A1412F73323}" sibTransId="{EDF92BB7-B7E9-4B60-A2B9-6752B8AA99F2}"/>
    <dgm:cxn modelId="{631EA396-6B7A-4DFC-A011-7E7D9D458F0F}" type="presOf" srcId="{1AAACA68-4076-445D-886B-307CB68C9E03}" destId="{169DA770-2858-4CE0-87EA-8E78954F5967}" srcOrd="0" destOrd="0" presId="urn:microsoft.com/office/officeart/2005/8/layout/hierarchy2"/>
    <dgm:cxn modelId="{A043A8A2-AC1B-457D-933C-E9EF036089A4}" type="presOf" srcId="{04A6839C-8C42-4979-9663-E2371B66FFC9}" destId="{F7101A7C-49EB-4165-97BB-4F3B5B9C8199}" srcOrd="0" destOrd="0" presId="urn:microsoft.com/office/officeart/2005/8/layout/hierarchy2"/>
    <dgm:cxn modelId="{70BF33AE-522A-413F-9DC1-752C06F6BCA4}" type="presOf" srcId="{4D3D37E5-0756-45C1-9CAE-04A6E8EF5340}" destId="{24D350B3-6EDD-4A03-9B7C-5527735A3ABE}" srcOrd="0" destOrd="0" presId="urn:microsoft.com/office/officeart/2005/8/layout/hierarchy2"/>
    <dgm:cxn modelId="{8B8635B7-EE93-44EE-98C4-2CC4AA030F95}" type="presOf" srcId="{B46E251A-C843-4A05-A36E-B6BF844EA28B}" destId="{D7D91C7F-4E14-4FE5-834F-85872BAB6AFF}" srcOrd="0" destOrd="0" presId="urn:microsoft.com/office/officeart/2005/8/layout/hierarchy2"/>
    <dgm:cxn modelId="{9F4E9DB9-F2C4-4512-8D04-7613C76D3749}" srcId="{04A6839C-8C42-4979-9663-E2371B66FFC9}" destId="{6C23D0D8-AAD1-4B5F-B262-D0BD9122BA43}" srcOrd="0" destOrd="0" parTransId="{C1EDA2F2-D375-48BE-BAF0-9821FF763717}" sibTransId="{CE2CE59A-3310-461E-9034-66BA47C03612}"/>
    <dgm:cxn modelId="{0FA2DDDC-447B-4C8C-B249-063CBEAA660F}" type="presOf" srcId="{E624D4C0-E079-48B1-9FAA-9C4FCC2D6B27}" destId="{172816D5-29E9-41F7-B446-9D42794D1F75}" srcOrd="0" destOrd="0" presId="urn:microsoft.com/office/officeart/2005/8/layout/hierarchy2"/>
    <dgm:cxn modelId="{6DC988E5-9C49-4E9A-97FD-0AF731003266}" srcId="{4D3D37E5-0756-45C1-9CAE-04A6E8EF5340}" destId="{0EB61E25-CFDD-4713-B05A-601C73D23553}" srcOrd="0" destOrd="0" parTransId="{AEA1549D-90AA-425B-A6C0-F2B7279BB2BD}" sibTransId="{1B466A98-BF57-4E00-9A52-F39E99365C32}"/>
    <dgm:cxn modelId="{725919F0-5063-4D7D-8E6F-270B39DCD54C}" type="presOf" srcId="{E624D4C0-E079-48B1-9FAA-9C4FCC2D6B27}" destId="{9B4036D6-913F-4F8B-8442-1000FB733CFE}" srcOrd="1" destOrd="0" presId="urn:microsoft.com/office/officeart/2005/8/layout/hierarchy2"/>
    <dgm:cxn modelId="{4512F6FB-30BE-4882-A17D-8E7443A6E4A8}" type="presOf" srcId="{C1EDA2F2-D375-48BE-BAF0-9821FF763717}" destId="{F6663526-1A2E-445F-B121-C384DFAA2809}" srcOrd="0" destOrd="0" presId="urn:microsoft.com/office/officeart/2005/8/layout/hierarchy2"/>
    <dgm:cxn modelId="{F1D0E735-07D7-4EF5-ACAE-4CBC24376544}" type="presParOf" srcId="{24D350B3-6EDD-4A03-9B7C-5527735A3ABE}" destId="{16C92A38-574D-4B90-9C37-8D263B93C762}" srcOrd="0" destOrd="0" presId="urn:microsoft.com/office/officeart/2005/8/layout/hierarchy2"/>
    <dgm:cxn modelId="{B90A9A16-5924-4F46-B6DA-575F5A57EE0B}" type="presParOf" srcId="{16C92A38-574D-4B90-9C37-8D263B93C762}" destId="{1A2FB723-B5C7-48EC-91AF-F599A8FA2AF0}" srcOrd="0" destOrd="0" presId="urn:microsoft.com/office/officeart/2005/8/layout/hierarchy2"/>
    <dgm:cxn modelId="{269EDF3C-A0D1-483D-BB8A-0ECE99C12591}" type="presParOf" srcId="{16C92A38-574D-4B90-9C37-8D263B93C762}" destId="{2111F9A1-ACF9-4093-AE1D-8919094E1623}" srcOrd="1" destOrd="0" presId="urn:microsoft.com/office/officeart/2005/8/layout/hierarchy2"/>
    <dgm:cxn modelId="{F0367373-C9A8-481A-8AAA-F22DF3C0A0C9}" type="presParOf" srcId="{2111F9A1-ACF9-4093-AE1D-8919094E1623}" destId="{172816D5-29E9-41F7-B446-9D42794D1F75}" srcOrd="0" destOrd="0" presId="urn:microsoft.com/office/officeart/2005/8/layout/hierarchy2"/>
    <dgm:cxn modelId="{0536E300-19F3-413F-93FD-B5DDD26C4B03}" type="presParOf" srcId="{172816D5-29E9-41F7-B446-9D42794D1F75}" destId="{9B4036D6-913F-4F8B-8442-1000FB733CFE}" srcOrd="0" destOrd="0" presId="urn:microsoft.com/office/officeart/2005/8/layout/hierarchy2"/>
    <dgm:cxn modelId="{BC0BA84F-9614-43C7-8C03-07316FC28B10}" type="presParOf" srcId="{2111F9A1-ACF9-4093-AE1D-8919094E1623}" destId="{9146AFC4-DC71-4EE7-9FB6-DA63224CF666}" srcOrd="1" destOrd="0" presId="urn:microsoft.com/office/officeart/2005/8/layout/hierarchy2"/>
    <dgm:cxn modelId="{4C280DBC-8A85-441C-A8B2-51DE99182235}" type="presParOf" srcId="{9146AFC4-DC71-4EE7-9FB6-DA63224CF666}" destId="{F7101A7C-49EB-4165-97BB-4F3B5B9C8199}" srcOrd="0" destOrd="0" presId="urn:microsoft.com/office/officeart/2005/8/layout/hierarchy2"/>
    <dgm:cxn modelId="{CAE1B339-EE25-4C4C-8FC7-24E1D2A04EF4}" type="presParOf" srcId="{9146AFC4-DC71-4EE7-9FB6-DA63224CF666}" destId="{72EB6E55-C864-45C9-A45A-0EDC58F9986B}" srcOrd="1" destOrd="0" presId="urn:microsoft.com/office/officeart/2005/8/layout/hierarchy2"/>
    <dgm:cxn modelId="{ECCF153E-3A20-4094-89BD-17F3B15052E7}" type="presParOf" srcId="{72EB6E55-C864-45C9-A45A-0EDC58F9986B}" destId="{F6663526-1A2E-445F-B121-C384DFAA2809}" srcOrd="0" destOrd="0" presId="urn:microsoft.com/office/officeart/2005/8/layout/hierarchy2"/>
    <dgm:cxn modelId="{175045EF-8CD1-474C-B7B4-629C15CF8FBE}" type="presParOf" srcId="{F6663526-1A2E-445F-B121-C384DFAA2809}" destId="{45C6A710-4703-497C-8DE7-60822E887B13}" srcOrd="0" destOrd="0" presId="urn:microsoft.com/office/officeart/2005/8/layout/hierarchy2"/>
    <dgm:cxn modelId="{20768DA5-6B6E-4943-8BE8-FAA256CE40B9}" type="presParOf" srcId="{72EB6E55-C864-45C9-A45A-0EDC58F9986B}" destId="{CB21E898-D063-4560-9276-92A6A268177C}" srcOrd="1" destOrd="0" presId="urn:microsoft.com/office/officeart/2005/8/layout/hierarchy2"/>
    <dgm:cxn modelId="{A91FC7A2-AF06-46B1-9B1E-52ACC9FD53C1}" type="presParOf" srcId="{CB21E898-D063-4560-9276-92A6A268177C}" destId="{BAE868CC-CC0A-47F8-86D5-C9BA4EA8CFC6}" srcOrd="0" destOrd="0" presId="urn:microsoft.com/office/officeart/2005/8/layout/hierarchy2"/>
    <dgm:cxn modelId="{C0F15F2E-1C61-4211-ACCB-0B6CCDDD3F0C}" type="presParOf" srcId="{CB21E898-D063-4560-9276-92A6A268177C}" destId="{E763B419-078F-4117-BD42-11EA651F135E}" srcOrd="1" destOrd="0" presId="urn:microsoft.com/office/officeart/2005/8/layout/hierarchy2"/>
    <dgm:cxn modelId="{3AC440EF-8D7F-4FF2-ACC2-4B4F8155C35C}" type="presParOf" srcId="{2111F9A1-ACF9-4093-AE1D-8919094E1623}" destId="{169DA770-2858-4CE0-87EA-8E78954F5967}" srcOrd="2" destOrd="0" presId="urn:microsoft.com/office/officeart/2005/8/layout/hierarchy2"/>
    <dgm:cxn modelId="{E52E004F-8442-403A-812B-584DB3BA102A}" type="presParOf" srcId="{169DA770-2858-4CE0-87EA-8E78954F5967}" destId="{69F97FC7-02B7-469D-A802-7BB82E622246}" srcOrd="0" destOrd="0" presId="urn:microsoft.com/office/officeart/2005/8/layout/hierarchy2"/>
    <dgm:cxn modelId="{C172F807-C983-492C-A5BC-AFE844639704}" type="presParOf" srcId="{2111F9A1-ACF9-4093-AE1D-8919094E1623}" destId="{3E614224-76E4-46C7-9FA5-36B9E19FD538}" srcOrd="3" destOrd="0" presId="urn:microsoft.com/office/officeart/2005/8/layout/hierarchy2"/>
    <dgm:cxn modelId="{5DABB0F1-E603-41D1-B2CA-04D1C97B5695}" type="presParOf" srcId="{3E614224-76E4-46C7-9FA5-36B9E19FD538}" destId="{D7D91C7F-4E14-4FE5-834F-85872BAB6AFF}" srcOrd="0" destOrd="0" presId="urn:microsoft.com/office/officeart/2005/8/layout/hierarchy2"/>
    <dgm:cxn modelId="{C19CE249-9DCD-47DA-BE12-2B3D31605BE7}" type="presParOf" srcId="{3E614224-76E4-46C7-9FA5-36B9E19FD538}" destId="{5FF0F806-F5A8-46AD-9783-C7821FABA235}" srcOrd="1" destOrd="0" presId="urn:microsoft.com/office/officeart/2005/8/layout/hierarchy2"/>
    <dgm:cxn modelId="{25805483-34BC-4B43-8515-14F3AEBCFC97}" type="presParOf" srcId="{5FF0F806-F5A8-46AD-9783-C7821FABA235}" destId="{7234FFC1-403E-4ABB-A54A-397CB16F89A1}" srcOrd="0" destOrd="0" presId="urn:microsoft.com/office/officeart/2005/8/layout/hierarchy2"/>
    <dgm:cxn modelId="{9BE0FA12-5C72-4C42-A7A4-DBF8728154A4}" type="presParOf" srcId="{7234FFC1-403E-4ABB-A54A-397CB16F89A1}" destId="{8607A208-DF27-431C-A9ED-6CDB3C3CDB0C}" srcOrd="0" destOrd="0" presId="urn:microsoft.com/office/officeart/2005/8/layout/hierarchy2"/>
    <dgm:cxn modelId="{AB83B229-D8C1-4E01-BEFA-149A923140CF}" type="presParOf" srcId="{5FF0F806-F5A8-46AD-9783-C7821FABA235}" destId="{6A689065-0524-42EF-9E75-95C3BAB2EFE3}" srcOrd="1" destOrd="0" presId="urn:microsoft.com/office/officeart/2005/8/layout/hierarchy2"/>
    <dgm:cxn modelId="{35FAE1A0-5D0D-4E60-8A87-E43F0EA1CA55}" type="presParOf" srcId="{6A689065-0524-42EF-9E75-95C3BAB2EFE3}" destId="{39818D20-C0A2-4B90-AFAE-AC4973803F87}" srcOrd="0" destOrd="0" presId="urn:microsoft.com/office/officeart/2005/8/layout/hierarchy2"/>
    <dgm:cxn modelId="{9B17AB83-002F-4B42-BE46-857E09B2CED7}" type="presParOf" srcId="{6A689065-0524-42EF-9E75-95C3BAB2EFE3}" destId="{FB8068FA-E234-4AE0-93A3-19307D7B039E}"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94BF91-9F8C-41FF-A5A0-4EED93128F7E}" type="doc">
      <dgm:prSet loTypeId="urn:microsoft.com/office/officeart/2008/layout/HorizontalMultiLevelHierarchy" loCatId="hierarchy" qsTypeId="urn:microsoft.com/office/officeart/2005/8/quickstyle/simple1" qsCatId="simple" csTypeId="urn:microsoft.com/office/officeart/2005/8/colors/accent2_3" csCatId="accent2" phldr="1"/>
      <dgm:spPr/>
      <dgm:t>
        <a:bodyPr/>
        <a:lstStyle/>
        <a:p>
          <a:endParaRPr lang="es-CO"/>
        </a:p>
      </dgm:t>
    </dgm:pt>
    <dgm:pt modelId="{F8C559CB-3983-4C68-8D5F-B354C45A1900}">
      <dgm:prSet phldrT="[Texto]" custT="1"/>
      <dgm:spPr/>
      <dgm:t>
        <a:bodyPr/>
        <a:lstStyle/>
        <a:p>
          <a:pPr algn="ctr"/>
          <a:r>
            <a:rPr lang="es-ES" sz="2200" b="1" dirty="0">
              <a:latin typeface="Arial" panose="020B0604020202020204" pitchFamily="34" charset="0"/>
              <a:cs typeface="Arial" panose="020B0604020202020204" pitchFamily="34" charset="0"/>
            </a:rPr>
            <a:t>II. EMPODERAMIENTO</a:t>
          </a:r>
          <a:endParaRPr lang="es-CO" sz="2200" b="1" dirty="0">
            <a:latin typeface="Arial" panose="020B0604020202020204" pitchFamily="34" charset="0"/>
            <a:cs typeface="Arial" panose="020B0604020202020204" pitchFamily="34" charset="0"/>
          </a:endParaRPr>
        </a:p>
      </dgm:t>
    </dgm:pt>
    <dgm:pt modelId="{CFF2A136-4A31-4832-9398-C4914D95E1A0}" type="parTrans" cxnId="{B58076A9-D7ED-4EBB-B314-81C33E78D0E0}">
      <dgm:prSet/>
      <dgm:spPr/>
      <dgm:t>
        <a:bodyPr/>
        <a:lstStyle/>
        <a:p>
          <a:endParaRPr lang="es-CO" sz="1400">
            <a:latin typeface="Arial" panose="020B0604020202020204" pitchFamily="34" charset="0"/>
            <a:cs typeface="Arial" panose="020B0604020202020204" pitchFamily="34" charset="0"/>
          </a:endParaRPr>
        </a:p>
      </dgm:t>
    </dgm:pt>
    <dgm:pt modelId="{0E4CF9AF-7699-4CB5-A111-5128D8D2A08D}" type="sibTrans" cxnId="{B58076A9-D7ED-4EBB-B314-81C33E78D0E0}">
      <dgm:prSet/>
      <dgm:spPr/>
      <dgm:t>
        <a:bodyPr/>
        <a:lstStyle/>
        <a:p>
          <a:endParaRPr lang="es-CO" sz="1400">
            <a:latin typeface="Arial" panose="020B0604020202020204" pitchFamily="34" charset="0"/>
            <a:cs typeface="Arial" panose="020B0604020202020204" pitchFamily="34" charset="0"/>
          </a:endParaRPr>
        </a:p>
      </dgm:t>
    </dgm:pt>
    <dgm:pt modelId="{A468BE72-A303-4E17-9CCB-AF359C938A40}">
      <dgm:prSet phldrT="[Texto]" custT="1"/>
      <dgm:spPr/>
      <dgm:t>
        <a:bodyPr/>
        <a:lstStyle/>
        <a:p>
          <a:r>
            <a:rPr lang="es-ES" sz="1800" b="1" dirty="0">
              <a:latin typeface="Arial" panose="020B0604020202020204" pitchFamily="34" charset="0"/>
              <a:cs typeface="Arial" panose="020B0604020202020204" pitchFamily="34" charset="0"/>
            </a:rPr>
            <a:t>FÍSICO </a:t>
          </a:r>
          <a:endParaRPr lang="es-CO" sz="1800" dirty="0">
            <a:latin typeface="Arial" panose="020B0604020202020204" pitchFamily="34" charset="0"/>
            <a:cs typeface="Arial" panose="020B0604020202020204" pitchFamily="34" charset="0"/>
          </a:endParaRPr>
        </a:p>
      </dgm:t>
    </dgm:pt>
    <dgm:pt modelId="{E8D60F93-AF42-4FE8-A780-835D98755F3A}" type="parTrans" cxnId="{9574AE30-9E09-47B7-A214-3E0214CC8B44}">
      <dgm:prSet/>
      <dgm:spPr/>
      <dgm:t>
        <a:bodyPr/>
        <a:lstStyle/>
        <a:p>
          <a:endParaRPr lang="es-CO" sz="1400">
            <a:latin typeface="Arial" panose="020B0604020202020204" pitchFamily="34" charset="0"/>
            <a:cs typeface="Arial" panose="020B0604020202020204" pitchFamily="34" charset="0"/>
          </a:endParaRPr>
        </a:p>
      </dgm:t>
    </dgm:pt>
    <dgm:pt modelId="{AFAB32F4-2702-4B0C-A155-7BC10AEE7301}" type="sibTrans" cxnId="{9574AE30-9E09-47B7-A214-3E0214CC8B44}">
      <dgm:prSet/>
      <dgm:spPr/>
      <dgm:t>
        <a:bodyPr/>
        <a:lstStyle/>
        <a:p>
          <a:endParaRPr lang="es-CO" sz="1400">
            <a:latin typeface="Arial" panose="020B0604020202020204" pitchFamily="34" charset="0"/>
            <a:cs typeface="Arial" panose="020B0604020202020204" pitchFamily="34" charset="0"/>
          </a:endParaRPr>
        </a:p>
      </dgm:t>
    </dgm:pt>
    <dgm:pt modelId="{1019F8E8-6546-48F0-BDF2-5ED240AFFCF5}">
      <dgm:prSet phldrT="[Texto]" custT="1">
        <dgm:style>
          <a:lnRef idx="0">
            <a:scrgbClr r="0" g="0" b="0"/>
          </a:lnRef>
          <a:fillRef idx="0">
            <a:scrgbClr r="0" g="0" b="0"/>
          </a:fillRef>
          <a:effectRef idx="0">
            <a:scrgbClr r="0" g="0" b="0"/>
          </a:effectRef>
          <a:fontRef idx="minor">
            <a:schemeClr val="lt1"/>
          </a:fontRef>
        </dgm:style>
      </dgm:prSet>
      <dgm:spPr>
        <a:solidFill>
          <a:schemeClr val="accent1"/>
        </a:solidFill>
        <a:ln>
          <a:noFill/>
        </a:ln>
      </dgm:spPr>
      <dgm:t>
        <a:bodyPr/>
        <a:lstStyle/>
        <a:p>
          <a:pPr algn="just"/>
          <a:endParaRPr lang="es-CO" sz="1400" kern="1200" dirty="0">
            <a:latin typeface="Calibri" panose="020F0502020204030204"/>
            <a:ea typeface="+mn-ea"/>
            <a:cs typeface="+mn-cs"/>
          </a:endParaRPr>
        </a:p>
      </dgm:t>
    </dgm:pt>
    <dgm:pt modelId="{49654291-E4A6-4813-96ED-BC075F8A04D3}" type="parTrans" cxnId="{48E04F80-0E00-496A-9EAF-16F8CEEFB597}">
      <dgm:prSet/>
      <dgm:spPr/>
      <dgm:t>
        <a:bodyPr/>
        <a:lstStyle/>
        <a:p>
          <a:endParaRPr lang="es-CO" sz="1400">
            <a:latin typeface="Arial" panose="020B0604020202020204" pitchFamily="34" charset="0"/>
            <a:cs typeface="Arial" panose="020B0604020202020204" pitchFamily="34" charset="0"/>
          </a:endParaRPr>
        </a:p>
      </dgm:t>
    </dgm:pt>
    <dgm:pt modelId="{A885146F-2B1D-4280-823E-F2745A879F60}" type="sibTrans" cxnId="{48E04F80-0E00-496A-9EAF-16F8CEEFB597}">
      <dgm:prSet/>
      <dgm:spPr/>
      <dgm:t>
        <a:bodyPr/>
        <a:lstStyle/>
        <a:p>
          <a:endParaRPr lang="es-CO" sz="1400">
            <a:latin typeface="Arial" panose="020B0604020202020204" pitchFamily="34" charset="0"/>
            <a:cs typeface="Arial" panose="020B0604020202020204" pitchFamily="34" charset="0"/>
          </a:endParaRPr>
        </a:p>
      </dgm:t>
    </dgm:pt>
    <dgm:pt modelId="{8833BD27-D6D9-404C-AE32-C36CC47D1F60}" type="pres">
      <dgm:prSet presAssocID="{A094BF91-9F8C-41FF-A5A0-4EED93128F7E}" presName="Name0" presStyleCnt="0">
        <dgm:presLayoutVars>
          <dgm:chPref val="1"/>
          <dgm:dir/>
          <dgm:animOne val="branch"/>
          <dgm:animLvl val="lvl"/>
          <dgm:resizeHandles val="exact"/>
        </dgm:presLayoutVars>
      </dgm:prSet>
      <dgm:spPr/>
    </dgm:pt>
    <dgm:pt modelId="{D9858E59-9A94-4194-B558-6F3068F8C31A}" type="pres">
      <dgm:prSet presAssocID="{F8C559CB-3983-4C68-8D5F-B354C45A1900}" presName="root1" presStyleCnt="0"/>
      <dgm:spPr/>
    </dgm:pt>
    <dgm:pt modelId="{1066A0FA-1C3B-4F3C-AA1E-9B9159F790A5}" type="pres">
      <dgm:prSet presAssocID="{F8C559CB-3983-4C68-8D5F-B354C45A1900}" presName="LevelOneTextNode" presStyleLbl="node0" presStyleIdx="0" presStyleCnt="1" custScaleX="66841" custScaleY="62072">
        <dgm:presLayoutVars>
          <dgm:chPref val="3"/>
        </dgm:presLayoutVars>
      </dgm:prSet>
      <dgm:spPr/>
    </dgm:pt>
    <dgm:pt modelId="{733B878A-FB5C-4E67-9CFA-B69025CC5AAC}" type="pres">
      <dgm:prSet presAssocID="{F8C559CB-3983-4C68-8D5F-B354C45A1900}" presName="level2hierChild" presStyleCnt="0"/>
      <dgm:spPr/>
    </dgm:pt>
    <dgm:pt modelId="{7DE840D0-95C2-4ABC-8809-9B2D0C209A52}" type="pres">
      <dgm:prSet presAssocID="{E8D60F93-AF42-4FE8-A780-835D98755F3A}" presName="conn2-1" presStyleLbl="parChTrans1D2" presStyleIdx="0" presStyleCnt="1"/>
      <dgm:spPr/>
    </dgm:pt>
    <dgm:pt modelId="{1F1A3FD9-1468-4E0D-B633-136A2F80A1A0}" type="pres">
      <dgm:prSet presAssocID="{E8D60F93-AF42-4FE8-A780-835D98755F3A}" presName="connTx" presStyleLbl="parChTrans1D2" presStyleIdx="0" presStyleCnt="1"/>
      <dgm:spPr/>
    </dgm:pt>
    <dgm:pt modelId="{227E7E00-CAE3-49D3-99FD-6D013077B391}" type="pres">
      <dgm:prSet presAssocID="{A468BE72-A303-4E17-9CCB-AF359C938A40}" presName="root2" presStyleCnt="0"/>
      <dgm:spPr/>
    </dgm:pt>
    <dgm:pt modelId="{D3EAAA6D-E290-46FD-B569-E3B3CC7AC008}" type="pres">
      <dgm:prSet presAssocID="{A468BE72-A303-4E17-9CCB-AF359C938A40}" presName="LevelTwoTextNode" presStyleLbl="node2" presStyleIdx="0" presStyleCnt="1" custScaleX="55948" custScaleY="45782" custLinFactNeighborY="-13142">
        <dgm:presLayoutVars>
          <dgm:chPref val="3"/>
        </dgm:presLayoutVars>
      </dgm:prSet>
      <dgm:spPr/>
    </dgm:pt>
    <dgm:pt modelId="{535A2B82-A07F-41D7-BDBC-9A32A0609176}" type="pres">
      <dgm:prSet presAssocID="{A468BE72-A303-4E17-9CCB-AF359C938A40}" presName="level3hierChild" presStyleCnt="0"/>
      <dgm:spPr/>
    </dgm:pt>
    <dgm:pt modelId="{C9EFAB97-9C5B-4B89-8E53-97D896F7EC70}" type="pres">
      <dgm:prSet presAssocID="{49654291-E4A6-4813-96ED-BC075F8A04D3}" presName="conn2-1" presStyleLbl="parChTrans1D3" presStyleIdx="0" presStyleCnt="1"/>
      <dgm:spPr/>
    </dgm:pt>
    <dgm:pt modelId="{EE43D326-B286-4195-88F5-98AE2F558585}" type="pres">
      <dgm:prSet presAssocID="{49654291-E4A6-4813-96ED-BC075F8A04D3}" presName="connTx" presStyleLbl="parChTrans1D3" presStyleIdx="0" presStyleCnt="1"/>
      <dgm:spPr/>
    </dgm:pt>
    <dgm:pt modelId="{FFBBFCD0-D174-483E-8C14-DA7B9BCB02EE}" type="pres">
      <dgm:prSet presAssocID="{1019F8E8-6546-48F0-BDF2-5ED240AFFCF5}" presName="root2" presStyleCnt="0"/>
      <dgm:spPr/>
    </dgm:pt>
    <dgm:pt modelId="{095B20C4-1255-4896-BE2A-BB0D819F9CCB}" type="pres">
      <dgm:prSet presAssocID="{1019F8E8-6546-48F0-BDF2-5ED240AFFCF5}" presName="LevelTwoTextNode" presStyleLbl="node3" presStyleIdx="0" presStyleCnt="1" custScaleX="105876" custScaleY="175802" custLinFactNeighborX="1042" custLinFactNeighborY="-12731">
        <dgm:presLayoutVars>
          <dgm:chPref val="3"/>
        </dgm:presLayoutVars>
      </dgm:prSet>
      <dgm:spPr/>
    </dgm:pt>
    <dgm:pt modelId="{D46CAC5F-CA5B-4A81-AF4B-776CA90AC178}" type="pres">
      <dgm:prSet presAssocID="{1019F8E8-6546-48F0-BDF2-5ED240AFFCF5}" presName="level3hierChild" presStyleCnt="0"/>
      <dgm:spPr/>
    </dgm:pt>
  </dgm:ptLst>
  <dgm:cxnLst>
    <dgm:cxn modelId="{9574AE30-9E09-47B7-A214-3E0214CC8B44}" srcId="{F8C559CB-3983-4C68-8D5F-B354C45A1900}" destId="{A468BE72-A303-4E17-9CCB-AF359C938A40}" srcOrd="0" destOrd="0" parTransId="{E8D60F93-AF42-4FE8-A780-835D98755F3A}" sibTransId="{AFAB32F4-2702-4B0C-A155-7BC10AEE7301}"/>
    <dgm:cxn modelId="{83A2C636-29AA-404F-BF35-6114645AB760}" type="presOf" srcId="{1019F8E8-6546-48F0-BDF2-5ED240AFFCF5}" destId="{095B20C4-1255-4896-BE2A-BB0D819F9CCB}" srcOrd="0" destOrd="0" presId="urn:microsoft.com/office/officeart/2008/layout/HorizontalMultiLevelHierarchy"/>
    <dgm:cxn modelId="{BE487F56-A2A0-47CD-9212-511486988873}" type="presOf" srcId="{F8C559CB-3983-4C68-8D5F-B354C45A1900}" destId="{1066A0FA-1C3B-4F3C-AA1E-9B9159F790A5}" srcOrd="0" destOrd="0" presId="urn:microsoft.com/office/officeart/2008/layout/HorizontalMultiLevelHierarchy"/>
    <dgm:cxn modelId="{400A1F78-BA17-44B8-B53C-CE567D8F9D6C}" type="presOf" srcId="{49654291-E4A6-4813-96ED-BC075F8A04D3}" destId="{EE43D326-B286-4195-88F5-98AE2F558585}" srcOrd="1" destOrd="0" presId="urn:microsoft.com/office/officeart/2008/layout/HorizontalMultiLevelHierarchy"/>
    <dgm:cxn modelId="{48E04F80-0E00-496A-9EAF-16F8CEEFB597}" srcId="{A468BE72-A303-4E17-9CCB-AF359C938A40}" destId="{1019F8E8-6546-48F0-BDF2-5ED240AFFCF5}" srcOrd="0" destOrd="0" parTransId="{49654291-E4A6-4813-96ED-BC075F8A04D3}" sibTransId="{A885146F-2B1D-4280-823E-F2745A879F60}"/>
    <dgm:cxn modelId="{E4F4739B-0FA8-4F66-AC6D-7513C4B1C042}" type="presOf" srcId="{E8D60F93-AF42-4FE8-A780-835D98755F3A}" destId="{7DE840D0-95C2-4ABC-8809-9B2D0C209A52}" srcOrd="0" destOrd="0" presId="urn:microsoft.com/office/officeart/2008/layout/HorizontalMultiLevelHierarchy"/>
    <dgm:cxn modelId="{711B079C-3082-4789-A3AE-383F473FCB72}" type="presOf" srcId="{E8D60F93-AF42-4FE8-A780-835D98755F3A}" destId="{1F1A3FD9-1468-4E0D-B633-136A2F80A1A0}" srcOrd="1" destOrd="0" presId="urn:microsoft.com/office/officeart/2008/layout/HorizontalMultiLevelHierarchy"/>
    <dgm:cxn modelId="{D25FFF9E-9729-413C-A8AC-3CB025303DCC}" type="presOf" srcId="{A094BF91-9F8C-41FF-A5A0-4EED93128F7E}" destId="{8833BD27-D6D9-404C-AE32-C36CC47D1F60}" srcOrd="0" destOrd="0" presId="urn:microsoft.com/office/officeart/2008/layout/HorizontalMultiLevelHierarchy"/>
    <dgm:cxn modelId="{B58076A9-D7ED-4EBB-B314-81C33E78D0E0}" srcId="{A094BF91-9F8C-41FF-A5A0-4EED93128F7E}" destId="{F8C559CB-3983-4C68-8D5F-B354C45A1900}" srcOrd="0" destOrd="0" parTransId="{CFF2A136-4A31-4832-9398-C4914D95E1A0}" sibTransId="{0E4CF9AF-7699-4CB5-A111-5128D8D2A08D}"/>
    <dgm:cxn modelId="{06F78DE2-14B7-4C68-A9FE-3D3179905351}" type="presOf" srcId="{A468BE72-A303-4E17-9CCB-AF359C938A40}" destId="{D3EAAA6D-E290-46FD-B569-E3B3CC7AC008}" srcOrd="0" destOrd="0" presId="urn:microsoft.com/office/officeart/2008/layout/HorizontalMultiLevelHierarchy"/>
    <dgm:cxn modelId="{969550EE-CB13-478A-A4ED-B5E71770E0D6}" type="presOf" srcId="{49654291-E4A6-4813-96ED-BC075F8A04D3}" destId="{C9EFAB97-9C5B-4B89-8E53-97D896F7EC70}" srcOrd="0" destOrd="0" presId="urn:microsoft.com/office/officeart/2008/layout/HorizontalMultiLevelHierarchy"/>
    <dgm:cxn modelId="{E94549EB-CD98-4F0B-A2B2-872599AB2A11}" type="presParOf" srcId="{8833BD27-D6D9-404C-AE32-C36CC47D1F60}" destId="{D9858E59-9A94-4194-B558-6F3068F8C31A}" srcOrd="0" destOrd="0" presId="urn:microsoft.com/office/officeart/2008/layout/HorizontalMultiLevelHierarchy"/>
    <dgm:cxn modelId="{1AB9738E-094F-463B-B908-622FC28F109E}" type="presParOf" srcId="{D9858E59-9A94-4194-B558-6F3068F8C31A}" destId="{1066A0FA-1C3B-4F3C-AA1E-9B9159F790A5}" srcOrd="0" destOrd="0" presId="urn:microsoft.com/office/officeart/2008/layout/HorizontalMultiLevelHierarchy"/>
    <dgm:cxn modelId="{19FDEC69-A398-4C73-A4FF-27D5861A84CD}" type="presParOf" srcId="{D9858E59-9A94-4194-B558-6F3068F8C31A}" destId="{733B878A-FB5C-4E67-9CFA-B69025CC5AAC}" srcOrd="1" destOrd="0" presId="urn:microsoft.com/office/officeart/2008/layout/HorizontalMultiLevelHierarchy"/>
    <dgm:cxn modelId="{D0433AC0-3680-44BF-9F7B-B109F0849167}" type="presParOf" srcId="{733B878A-FB5C-4E67-9CFA-B69025CC5AAC}" destId="{7DE840D0-95C2-4ABC-8809-9B2D0C209A52}" srcOrd="0" destOrd="0" presId="urn:microsoft.com/office/officeart/2008/layout/HorizontalMultiLevelHierarchy"/>
    <dgm:cxn modelId="{F032FBF5-60C1-442C-A4C5-44ABF3C0A06F}" type="presParOf" srcId="{7DE840D0-95C2-4ABC-8809-9B2D0C209A52}" destId="{1F1A3FD9-1468-4E0D-B633-136A2F80A1A0}" srcOrd="0" destOrd="0" presId="urn:microsoft.com/office/officeart/2008/layout/HorizontalMultiLevelHierarchy"/>
    <dgm:cxn modelId="{A352636F-874C-406A-9FAF-834EE7F284F7}" type="presParOf" srcId="{733B878A-FB5C-4E67-9CFA-B69025CC5AAC}" destId="{227E7E00-CAE3-49D3-99FD-6D013077B391}" srcOrd="1" destOrd="0" presId="urn:microsoft.com/office/officeart/2008/layout/HorizontalMultiLevelHierarchy"/>
    <dgm:cxn modelId="{AA7BA2F6-DC26-4322-9ABB-C1813A45DE7C}" type="presParOf" srcId="{227E7E00-CAE3-49D3-99FD-6D013077B391}" destId="{D3EAAA6D-E290-46FD-B569-E3B3CC7AC008}" srcOrd="0" destOrd="0" presId="urn:microsoft.com/office/officeart/2008/layout/HorizontalMultiLevelHierarchy"/>
    <dgm:cxn modelId="{6F5932CD-6587-42AB-A59D-628941504A5F}" type="presParOf" srcId="{227E7E00-CAE3-49D3-99FD-6D013077B391}" destId="{535A2B82-A07F-41D7-BDBC-9A32A0609176}" srcOrd="1" destOrd="0" presId="urn:microsoft.com/office/officeart/2008/layout/HorizontalMultiLevelHierarchy"/>
    <dgm:cxn modelId="{4A9364A4-F43E-4893-8F58-7BEA95E589D3}" type="presParOf" srcId="{535A2B82-A07F-41D7-BDBC-9A32A0609176}" destId="{C9EFAB97-9C5B-4B89-8E53-97D896F7EC70}" srcOrd="0" destOrd="0" presId="urn:microsoft.com/office/officeart/2008/layout/HorizontalMultiLevelHierarchy"/>
    <dgm:cxn modelId="{CDE03364-0B55-4F80-BA29-8C0EACC1E99C}" type="presParOf" srcId="{C9EFAB97-9C5B-4B89-8E53-97D896F7EC70}" destId="{EE43D326-B286-4195-88F5-98AE2F558585}" srcOrd="0" destOrd="0" presId="urn:microsoft.com/office/officeart/2008/layout/HorizontalMultiLevelHierarchy"/>
    <dgm:cxn modelId="{94C21642-9DE0-4534-960F-3B51AF8B356E}" type="presParOf" srcId="{535A2B82-A07F-41D7-BDBC-9A32A0609176}" destId="{FFBBFCD0-D174-483E-8C14-DA7B9BCB02EE}" srcOrd="1" destOrd="0" presId="urn:microsoft.com/office/officeart/2008/layout/HorizontalMultiLevelHierarchy"/>
    <dgm:cxn modelId="{E8CBD0ED-FAC2-40E5-81ED-AADF38E9CD87}" type="presParOf" srcId="{FFBBFCD0-D174-483E-8C14-DA7B9BCB02EE}" destId="{095B20C4-1255-4896-BE2A-BB0D819F9CCB}" srcOrd="0" destOrd="0" presId="urn:microsoft.com/office/officeart/2008/layout/HorizontalMultiLevelHierarchy"/>
    <dgm:cxn modelId="{2A790443-2145-46B2-9558-D3CBB64309DD}" type="presParOf" srcId="{FFBBFCD0-D174-483E-8C14-DA7B9BCB02EE}" destId="{D46CAC5F-CA5B-4A81-AF4B-776CA90AC178}"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2FB723-B5C7-48EC-91AF-F599A8FA2AF0}">
      <dsp:nvSpPr>
        <dsp:cNvPr id="0" name=""/>
        <dsp:cNvSpPr/>
      </dsp:nvSpPr>
      <dsp:spPr>
        <a:xfrm>
          <a:off x="6461" y="1204133"/>
          <a:ext cx="2428264" cy="1501371"/>
        </a:xfrm>
        <a:prstGeom prst="roundRect">
          <a:avLst>
            <a:gd name="adj" fmla="val 10000"/>
          </a:avLst>
        </a:prstGeom>
        <a:solidFill>
          <a:schemeClr val="accent2">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Arial" panose="020B0604020202020204" pitchFamily="34" charset="0"/>
              <a:cs typeface="Arial" panose="020B0604020202020204" pitchFamily="34" charset="0"/>
            </a:rPr>
            <a:t>Compromisos Internacionales</a:t>
          </a:r>
        </a:p>
      </dsp:txBody>
      <dsp:txXfrm>
        <a:off x="50435" y="1248107"/>
        <a:ext cx="2340316" cy="1413423"/>
      </dsp:txXfrm>
    </dsp:sp>
    <dsp:sp modelId="{172816D5-29E9-41F7-B446-9D42794D1F75}">
      <dsp:nvSpPr>
        <dsp:cNvPr id="0" name=""/>
        <dsp:cNvSpPr/>
      </dsp:nvSpPr>
      <dsp:spPr>
        <a:xfrm rot="20045966">
          <a:off x="2378738" y="1687024"/>
          <a:ext cx="1114775" cy="48643"/>
        </a:xfrm>
        <a:custGeom>
          <a:avLst/>
          <a:gdLst/>
          <a:ahLst/>
          <a:cxnLst/>
          <a:rect l="0" t="0" r="0" b="0"/>
          <a:pathLst>
            <a:path>
              <a:moveTo>
                <a:pt x="0" y="24321"/>
              </a:moveTo>
              <a:lnTo>
                <a:pt x="1114775" y="24321"/>
              </a:lnTo>
            </a:path>
          </a:pathLst>
        </a:custGeom>
        <a:noFill/>
        <a:ln w="15875"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2908256" y="1683477"/>
        <a:ext cx="55738" cy="55738"/>
      </dsp:txXfrm>
    </dsp:sp>
    <dsp:sp modelId="{F7101A7C-49EB-4165-97BB-4F3B5B9C8199}">
      <dsp:nvSpPr>
        <dsp:cNvPr id="0" name=""/>
        <dsp:cNvSpPr/>
      </dsp:nvSpPr>
      <dsp:spPr>
        <a:xfrm>
          <a:off x="3437526" y="617252"/>
          <a:ext cx="2428264" cy="1701242"/>
        </a:xfrm>
        <a:prstGeom prst="roundRect">
          <a:avLst>
            <a:gd name="adj" fmla="val 10000"/>
          </a:avLst>
        </a:prstGeom>
        <a:solidFill>
          <a:schemeClr val="accent2">
            <a:tint val="99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latin typeface="Arial" panose="020B0604020202020204" pitchFamily="34" charset="0"/>
              <a:cs typeface="Arial" panose="020B0604020202020204" pitchFamily="34" charset="0"/>
            </a:rPr>
            <a:t>Convención sobre la Eliminación de todas las Formas de Discriminación contra la Mujer -</a:t>
          </a:r>
          <a:r>
            <a:rPr lang="es-ES" sz="1800" b="1" u="none"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CEDAW</a:t>
          </a:r>
          <a:r>
            <a:rPr lang="es-ES" sz="1800" u="none" kern="1200" dirty="0">
              <a:latin typeface="Arial" panose="020B0604020202020204" pitchFamily="34" charset="0"/>
              <a:cs typeface="Arial" panose="020B0604020202020204" pitchFamily="34" charset="0"/>
            </a:rPr>
            <a:t>–</a:t>
          </a:r>
        </a:p>
        <a:p>
          <a:pPr marL="0" lvl="0" indent="0" algn="ctr" defTabSz="800100">
            <a:lnSpc>
              <a:spcPct val="90000"/>
            </a:lnSpc>
            <a:spcBef>
              <a:spcPct val="0"/>
            </a:spcBef>
            <a:spcAft>
              <a:spcPct val="35000"/>
            </a:spcAft>
            <a:buNone/>
          </a:pPr>
          <a:r>
            <a:rPr lang="es-ES" sz="1800" kern="1200" dirty="0">
              <a:latin typeface="Arial" panose="020B0604020202020204" pitchFamily="34" charset="0"/>
              <a:cs typeface="Arial" panose="020B0604020202020204" pitchFamily="34" charset="0"/>
            </a:rPr>
            <a:t>(Ley 051 de 1981)</a:t>
          </a:r>
          <a:endParaRPr lang="es-CO" sz="1800" kern="1200" dirty="0">
            <a:latin typeface="Arial" panose="020B0604020202020204" pitchFamily="34" charset="0"/>
            <a:cs typeface="Arial" panose="020B0604020202020204" pitchFamily="34" charset="0"/>
          </a:endParaRPr>
        </a:p>
      </dsp:txBody>
      <dsp:txXfrm>
        <a:off x="3487354" y="667080"/>
        <a:ext cx="2328608" cy="1601586"/>
      </dsp:txXfrm>
    </dsp:sp>
    <dsp:sp modelId="{F6663526-1A2E-445F-B121-C384DFAA2809}">
      <dsp:nvSpPr>
        <dsp:cNvPr id="0" name=""/>
        <dsp:cNvSpPr/>
      </dsp:nvSpPr>
      <dsp:spPr>
        <a:xfrm rot="19738995">
          <a:off x="5786853" y="1159074"/>
          <a:ext cx="1104147" cy="48643"/>
        </a:xfrm>
        <a:custGeom>
          <a:avLst/>
          <a:gdLst/>
          <a:ahLst/>
          <a:cxnLst/>
          <a:rect l="0" t="0" r="0" b="0"/>
          <a:pathLst>
            <a:path>
              <a:moveTo>
                <a:pt x="0" y="24321"/>
              </a:moveTo>
              <a:lnTo>
                <a:pt x="1104147" y="24321"/>
              </a:lnTo>
            </a:path>
          </a:pathLst>
        </a:custGeom>
        <a:noFill/>
        <a:ln w="12700" cap="flat" cmpd="sng" algn="ctr">
          <a:solidFill>
            <a:schemeClr val="accent2"/>
          </a:solidFill>
          <a:prstDash val="solid"/>
        </a:ln>
        <a:effectLst/>
      </dsp:spPr>
      <dsp:style>
        <a:lnRef idx="1">
          <a:schemeClr val="accent2"/>
        </a:lnRef>
        <a:fillRef idx="0">
          <a:schemeClr val="accent2"/>
        </a:fillRef>
        <a:effectRef idx="0">
          <a:schemeClr val="accent2"/>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6311323" y="1155792"/>
        <a:ext cx="55207" cy="55207"/>
      </dsp:txXfrm>
    </dsp:sp>
    <dsp:sp modelId="{BAE868CC-CC0A-47F8-86D5-C9BA4EA8CFC6}">
      <dsp:nvSpPr>
        <dsp:cNvPr id="0" name=""/>
        <dsp:cNvSpPr/>
      </dsp:nvSpPr>
      <dsp:spPr>
        <a:xfrm>
          <a:off x="6812063" y="81243"/>
          <a:ext cx="4444865" cy="1635351"/>
        </a:xfrm>
        <a:prstGeom prst="roundRect">
          <a:avLst>
            <a:gd name="adj" fmla="val 10000"/>
          </a:avLst>
        </a:prstGeom>
        <a:solidFill>
          <a:schemeClr val="accent1"/>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just" defTabSz="800100">
            <a:lnSpc>
              <a:spcPct val="90000"/>
            </a:lnSpc>
            <a:spcBef>
              <a:spcPct val="0"/>
            </a:spcBef>
            <a:spcAft>
              <a:spcPct val="35000"/>
            </a:spcAft>
            <a:buNone/>
          </a:pPr>
          <a:r>
            <a:rPr lang="es-ES" sz="1800" b="1" kern="1200" dirty="0">
              <a:latin typeface="Arial" panose="020B0604020202020204" pitchFamily="34" charset="0"/>
              <a:cs typeface="Arial" panose="020B0604020202020204" pitchFamily="34" charset="0"/>
            </a:rPr>
            <a:t>EXIGENCIAS:</a:t>
          </a:r>
        </a:p>
        <a:p>
          <a:pPr marL="0" lvl="0" indent="0" algn="just" defTabSz="800100">
            <a:lnSpc>
              <a:spcPct val="90000"/>
            </a:lnSpc>
            <a:spcBef>
              <a:spcPct val="0"/>
            </a:spcBef>
            <a:spcAft>
              <a:spcPct val="35000"/>
            </a:spcAft>
            <a:buNone/>
          </a:pPr>
          <a:r>
            <a:rPr lang="es-ES" sz="1600" kern="1200" dirty="0">
              <a:latin typeface="Arial" panose="020B0604020202020204" pitchFamily="34" charset="0"/>
              <a:cs typeface="Arial" panose="020B0604020202020204" pitchFamily="34" charset="0"/>
            </a:rPr>
            <a:t>1. Fortalecimiento de  la Consejería.</a:t>
          </a:r>
        </a:p>
        <a:p>
          <a:pPr marL="0" lvl="0" indent="0" algn="just" defTabSz="800100">
            <a:lnSpc>
              <a:spcPct val="90000"/>
            </a:lnSpc>
            <a:spcBef>
              <a:spcPct val="0"/>
            </a:spcBef>
            <a:spcAft>
              <a:spcPct val="35000"/>
            </a:spcAft>
            <a:buNone/>
          </a:pPr>
          <a:r>
            <a:rPr lang="es-ES" sz="1600" kern="1200" dirty="0">
              <a:latin typeface="Arial" panose="020B0604020202020204" pitchFamily="34" charset="0"/>
              <a:cs typeface="Arial" panose="020B0604020202020204" pitchFamily="34" charset="0"/>
            </a:rPr>
            <a:t>2. Aumentar su visibilidad y eficacia. </a:t>
          </a:r>
        </a:p>
        <a:p>
          <a:pPr marL="0" lvl="0" indent="0" algn="just" defTabSz="800100">
            <a:lnSpc>
              <a:spcPct val="90000"/>
            </a:lnSpc>
            <a:spcBef>
              <a:spcPct val="0"/>
            </a:spcBef>
            <a:spcAft>
              <a:spcPct val="35000"/>
            </a:spcAft>
            <a:buNone/>
          </a:pPr>
          <a:r>
            <a:rPr lang="es-ES" sz="1600" kern="1200" dirty="0">
              <a:latin typeface="Arial" panose="020B0604020202020204" pitchFamily="34" charset="0"/>
              <a:cs typeface="Arial" panose="020B0604020202020204" pitchFamily="34" charset="0"/>
            </a:rPr>
            <a:t>3. Aumento de recursos y capacidad de influir en el diseño de políticas para las mujeres.</a:t>
          </a:r>
          <a:endParaRPr lang="es-CO" sz="1600" kern="1200" dirty="0">
            <a:latin typeface="Arial" panose="020B0604020202020204" pitchFamily="34" charset="0"/>
            <a:cs typeface="Arial" panose="020B0604020202020204" pitchFamily="34" charset="0"/>
          </a:endParaRPr>
        </a:p>
      </dsp:txBody>
      <dsp:txXfrm>
        <a:off x="6859961" y="129141"/>
        <a:ext cx="4349069" cy="1539555"/>
      </dsp:txXfrm>
    </dsp:sp>
    <dsp:sp modelId="{169DA770-2858-4CE0-87EA-8E78954F5967}">
      <dsp:nvSpPr>
        <dsp:cNvPr id="0" name=""/>
        <dsp:cNvSpPr/>
      </dsp:nvSpPr>
      <dsp:spPr>
        <a:xfrm rot="2826979">
          <a:off x="2192476" y="2486090"/>
          <a:ext cx="1516487" cy="48643"/>
        </a:xfrm>
        <a:custGeom>
          <a:avLst/>
          <a:gdLst/>
          <a:ahLst/>
          <a:cxnLst/>
          <a:rect l="0" t="0" r="0" b="0"/>
          <a:pathLst>
            <a:path>
              <a:moveTo>
                <a:pt x="0" y="24321"/>
              </a:moveTo>
              <a:lnTo>
                <a:pt x="1516487" y="24321"/>
              </a:lnTo>
            </a:path>
          </a:pathLst>
        </a:custGeom>
        <a:noFill/>
        <a:ln w="15875"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2912807" y="2472500"/>
        <a:ext cx="75824" cy="75824"/>
      </dsp:txXfrm>
    </dsp:sp>
    <dsp:sp modelId="{D7D91C7F-4E14-4FE5-834F-85872BAB6AFF}">
      <dsp:nvSpPr>
        <dsp:cNvPr id="0" name=""/>
        <dsp:cNvSpPr/>
      </dsp:nvSpPr>
      <dsp:spPr>
        <a:xfrm>
          <a:off x="3466714" y="2477193"/>
          <a:ext cx="2428264" cy="1177623"/>
        </a:xfrm>
        <a:prstGeom prst="roundRect">
          <a:avLst>
            <a:gd name="adj" fmla="val 10000"/>
          </a:avLst>
        </a:prstGeom>
        <a:solidFill>
          <a:schemeClr val="accent2">
            <a:tint val="99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CO" sz="1800" kern="1200">
              <a:latin typeface="Arial" panose="020B0604020202020204" pitchFamily="34" charset="0"/>
              <a:cs typeface="Arial" panose="020B0604020202020204" pitchFamily="34" charset="0"/>
            </a:rPr>
            <a:t>Declaración y Plataforma de Acción de Beijín 1995</a:t>
          </a:r>
          <a:endParaRPr lang="es-CO" sz="1800" kern="1200" dirty="0">
            <a:latin typeface="Arial" panose="020B0604020202020204" pitchFamily="34" charset="0"/>
            <a:cs typeface="Arial" panose="020B0604020202020204" pitchFamily="34" charset="0"/>
          </a:endParaRPr>
        </a:p>
      </dsp:txBody>
      <dsp:txXfrm>
        <a:off x="3501205" y="2511684"/>
        <a:ext cx="2359282" cy="1108641"/>
      </dsp:txXfrm>
    </dsp:sp>
    <dsp:sp modelId="{7234FFC1-403E-4ABB-A54A-397CB16F89A1}">
      <dsp:nvSpPr>
        <dsp:cNvPr id="0" name=""/>
        <dsp:cNvSpPr/>
      </dsp:nvSpPr>
      <dsp:spPr>
        <a:xfrm rot="21597517">
          <a:off x="5894978" y="3041349"/>
          <a:ext cx="924612" cy="48643"/>
        </a:xfrm>
        <a:custGeom>
          <a:avLst/>
          <a:gdLst/>
          <a:ahLst/>
          <a:cxnLst/>
          <a:rect l="0" t="0" r="0" b="0"/>
          <a:pathLst>
            <a:path>
              <a:moveTo>
                <a:pt x="0" y="24321"/>
              </a:moveTo>
              <a:lnTo>
                <a:pt x="924612" y="24321"/>
              </a:lnTo>
            </a:path>
          </a:pathLst>
        </a:custGeom>
        <a:noFill/>
        <a:ln w="15875"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6334169" y="3042556"/>
        <a:ext cx="46230" cy="46230"/>
      </dsp:txXfrm>
    </dsp:sp>
    <dsp:sp modelId="{39818D20-C0A2-4B90-AFAE-AC4973803F87}">
      <dsp:nvSpPr>
        <dsp:cNvPr id="0" name=""/>
        <dsp:cNvSpPr/>
      </dsp:nvSpPr>
      <dsp:spPr>
        <a:xfrm>
          <a:off x="6819591" y="1893432"/>
          <a:ext cx="4437337" cy="2343809"/>
        </a:xfrm>
        <a:prstGeom prst="roundRect">
          <a:avLst>
            <a:gd name="adj" fmla="val 10000"/>
          </a:avLst>
        </a:prstGeom>
        <a:solidFill>
          <a:schemeClr val="accent1"/>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just" defTabSz="889000">
            <a:lnSpc>
              <a:spcPct val="90000"/>
            </a:lnSpc>
            <a:spcBef>
              <a:spcPct val="0"/>
            </a:spcBef>
            <a:spcAft>
              <a:spcPct val="35000"/>
            </a:spcAft>
            <a:buNone/>
          </a:pPr>
          <a:r>
            <a:rPr lang="es-ES" sz="2000" b="1" kern="1200" dirty="0">
              <a:latin typeface="Arial" panose="020B0604020202020204" pitchFamily="34" charset="0"/>
              <a:cs typeface="Arial" panose="020B0604020202020204" pitchFamily="34" charset="0"/>
            </a:rPr>
            <a:t>EXIGENCIAS:</a:t>
          </a:r>
        </a:p>
        <a:p>
          <a:pPr marL="0" lvl="0" indent="0" algn="just" defTabSz="889000">
            <a:lnSpc>
              <a:spcPct val="90000"/>
            </a:lnSpc>
            <a:spcBef>
              <a:spcPct val="0"/>
            </a:spcBef>
            <a:spcAft>
              <a:spcPct val="35000"/>
            </a:spcAft>
            <a:buNone/>
          </a:pPr>
          <a:r>
            <a:rPr lang="es-ES" sz="1600" kern="1200" dirty="0">
              <a:latin typeface="Arial" panose="020B0604020202020204" pitchFamily="34" charset="0"/>
              <a:cs typeface="Arial" panose="020B0604020202020204" pitchFamily="34" charset="0"/>
            </a:rPr>
            <a:t>1. Fortalecer los mecanismos nacionales y sectoriales existentes para el adelanto de la mujer en las instancias más altas de gobierno que sea posible.</a:t>
          </a:r>
        </a:p>
        <a:p>
          <a:pPr marL="0" lvl="0" indent="0" algn="just" defTabSz="889000">
            <a:lnSpc>
              <a:spcPct val="90000"/>
            </a:lnSpc>
            <a:spcBef>
              <a:spcPct val="0"/>
            </a:spcBef>
            <a:spcAft>
              <a:spcPct val="35000"/>
            </a:spcAft>
            <a:buNone/>
          </a:pPr>
          <a:r>
            <a:rPr lang="es-ES" sz="1600" kern="1200" dirty="0">
              <a:latin typeface="Arial" panose="020B0604020202020204" pitchFamily="34" charset="0"/>
              <a:cs typeface="Arial" panose="020B0604020202020204" pitchFamily="34" charset="0"/>
            </a:rPr>
            <a:t>2. Disponibilidad de recursos suficientes y la capacidad y competencia para influir en cuestiones de políticas. </a:t>
          </a:r>
          <a:endParaRPr lang="es-CO" sz="1600" kern="1200" dirty="0">
            <a:latin typeface="Arial" panose="020B0604020202020204" pitchFamily="34" charset="0"/>
            <a:cs typeface="Arial" panose="020B0604020202020204" pitchFamily="34" charset="0"/>
          </a:endParaRPr>
        </a:p>
      </dsp:txBody>
      <dsp:txXfrm>
        <a:off x="6888239" y="1962080"/>
        <a:ext cx="4300041" cy="22065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EFAB97-9C5B-4B89-8E53-97D896F7EC70}">
      <dsp:nvSpPr>
        <dsp:cNvPr id="0" name=""/>
        <dsp:cNvSpPr/>
      </dsp:nvSpPr>
      <dsp:spPr>
        <a:xfrm>
          <a:off x="5856715" y="3759173"/>
          <a:ext cx="1050354" cy="91440"/>
        </a:xfrm>
        <a:custGeom>
          <a:avLst/>
          <a:gdLst/>
          <a:ahLst/>
          <a:cxnLst/>
          <a:rect l="0" t="0" r="0" b="0"/>
          <a:pathLst>
            <a:path>
              <a:moveTo>
                <a:pt x="0" y="45720"/>
              </a:moveTo>
              <a:lnTo>
                <a:pt x="525177" y="45720"/>
              </a:lnTo>
              <a:lnTo>
                <a:pt x="525177" y="51974"/>
              </a:lnTo>
              <a:lnTo>
                <a:pt x="1050354" y="51974"/>
              </a:lnTo>
            </a:path>
          </a:pathLst>
        </a:custGeom>
        <a:noFill/>
        <a:ln w="15875"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latin typeface="Arial" panose="020B0604020202020204" pitchFamily="34" charset="0"/>
            <a:cs typeface="Arial" panose="020B0604020202020204" pitchFamily="34" charset="0"/>
          </a:endParaRPr>
        </a:p>
      </dsp:txBody>
      <dsp:txXfrm>
        <a:off x="6355632" y="3778634"/>
        <a:ext cx="52518" cy="52518"/>
      </dsp:txXfrm>
    </dsp:sp>
    <dsp:sp modelId="{7DE840D0-95C2-4ABC-8809-9B2D0C209A52}">
      <dsp:nvSpPr>
        <dsp:cNvPr id="0" name=""/>
        <dsp:cNvSpPr/>
      </dsp:nvSpPr>
      <dsp:spPr>
        <a:xfrm>
          <a:off x="2065616" y="3804893"/>
          <a:ext cx="998340" cy="200002"/>
        </a:xfrm>
        <a:custGeom>
          <a:avLst/>
          <a:gdLst/>
          <a:ahLst/>
          <a:cxnLst/>
          <a:rect l="0" t="0" r="0" b="0"/>
          <a:pathLst>
            <a:path>
              <a:moveTo>
                <a:pt x="0" y="200002"/>
              </a:moveTo>
              <a:lnTo>
                <a:pt x="499170" y="200002"/>
              </a:lnTo>
              <a:lnTo>
                <a:pt x="499170" y="0"/>
              </a:lnTo>
              <a:lnTo>
                <a:pt x="998340" y="0"/>
              </a:lnTo>
            </a:path>
          </a:pathLst>
        </a:custGeom>
        <a:noFill/>
        <a:ln w="15875"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latin typeface="Arial" panose="020B0604020202020204" pitchFamily="34" charset="0"/>
            <a:cs typeface="Arial" panose="020B0604020202020204" pitchFamily="34" charset="0"/>
          </a:endParaRPr>
        </a:p>
      </dsp:txBody>
      <dsp:txXfrm>
        <a:off x="2539332" y="3879440"/>
        <a:ext cx="50908" cy="50908"/>
      </dsp:txXfrm>
    </dsp:sp>
    <dsp:sp modelId="{1066A0FA-1C3B-4F3C-AA1E-9B9159F790A5}">
      <dsp:nvSpPr>
        <dsp:cNvPr id="0" name=""/>
        <dsp:cNvSpPr/>
      </dsp:nvSpPr>
      <dsp:spPr>
        <a:xfrm rot="16200000">
          <a:off x="-928916" y="3496283"/>
          <a:ext cx="4971838" cy="1017226"/>
        </a:xfrm>
        <a:prstGeom prst="rect">
          <a:avLst/>
        </a:prstGeom>
        <a:solidFill>
          <a:schemeClr val="accent2">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s-ES" sz="2200" b="1" kern="1200" dirty="0">
              <a:latin typeface="Arial" panose="020B0604020202020204" pitchFamily="34" charset="0"/>
              <a:cs typeface="Arial" panose="020B0604020202020204" pitchFamily="34" charset="0"/>
            </a:rPr>
            <a:t>II. EMPODERAMIENTO</a:t>
          </a:r>
          <a:endParaRPr lang="es-CO" sz="2200" b="1" kern="1200" dirty="0">
            <a:latin typeface="Arial" panose="020B0604020202020204" pitchFamily="34" charset="0"/>
            <a:cs typeface="Arial" panose="020B0604020202020204" pitchFamily="34" charset="0"/>
          </a:endParaRPr>
        </a:p>
      </dsp:txBody>
      <dsp:txXfrm>
        <a:off x="-928916" y="3496283"/>
        <a:ext cx="4971838" cy="1017226"/>
      </dsp:txXfrm>
    </dsp:sp>
    <dsp:sp modelId="{D3EAAA6D-E290-46FD-B569-E3B3CC7AC008}">
      <dsp:nvSpPr>
        <dsp:cNvPr id="0" name=""/>
        <dsp:cNvSpPr/>
      </dsp:nvSpPr>
      <dsp:spPr>
        <a:xfrm>
          <a:off x="3063957" y="3456524"/>
          <a:ext cx="2792757" cy="696738"/>
        </a:xfrm>
        <a:prstGeom prst="rect">
          <a:avLst/>
        </a:prstGeom>
        <a:solidFill>
          <a:schemeClr val="accent2">
            <a:tint val="99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b="1" kern="1200" dirty="0">
              <a:latin typeface="Arial" panose="020B0604020202020204" pitchFamily="34" charset="0"/>
              <a:cs typeface="Arial" panose="020B0604020202020204" pitchFamily="34" charset="0"/>
            </a:rPr>
            <a:t>FÍSICO </a:t>
          </a:r>
          <a:endParaRPr lang="es-CO" sz="1800" kern="1200" dirty="0">
            <a:latin typeface="Arial" panose="020B0604020202020204" pitchFamily="34" charset="0"/>
            <a:cs typeface="Arial" panose="020B0604020202020204" pitchFamily="34" charset="0"/>
          </a:endParaRPr>
        </a:p>
      </dsp:txBody>
      <dsp:txXfrm>
        <a:off x="3063957" y="3456524"/>
        <a:ext cx="2792757" cy="696738"/>
      </dsp:txXfrm>
    </dsp:sp>
    <dsp:sp modelId="{095B20C4-1255-4896-BE2A-BB0D819F9CCB}">
      <dsp:nvSpPr>
        <dsp:cNvPr id="0" name=""/>
        <dsp:cNvSpPr/>
      </dsp:nvSpPr>
      <dsp:spPr>
        <a:xfrm>
          <a:off x="6907069" y="2473417"/>
          <a:ext cx="5285015" cy="2675461"/>
        </a:xfrm>
        <a:prstGeom prst="rect">
          <a:avLst/>
        </a:prstGeom>
        <a:solidFill>
          <a:schemeClr val="accent1"/>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just" defTabSz="622300">
            <a:lnSpc>
              <a:spcPct val="90000"/>
            </a:lnSpc>
            <a:spcBef>
              <a:spcPct val="0"/>
            </a:spcBef>
            <a:spcAft>
              <a:spcPct val="35000"/>
            </a:spcAft>
            <a:buNone/>
          </a:pPr>
          <a:endParaRPr lang="es-CO" sz="1400" kern="1200" dirty="0">
            <a:latin typeface="Calibri" panose="020F0502020204030204"/>
            <a:ea typeface="+mn-ea"/>
            <a:cs typeface="+mn-cs"/>
          </a:endParaRPr>
        </a:p>
      </dsp:txBody>
      <dsp:txXfrm>
        <a:off x="6907069" y="2473417"/>
        <a:ext cx="5285015" cy="267546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A51644-ADD8-47A4-B191-8759E1DEAE2D}" type="datetimeFigureOut">
              <a:rPr lang="es-CO" smtClean="0"/>
              <a:t>8/07/2019</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082741-F4A3-4591-8DBE-AA684DE3B8FD}" type="slidenum">
              <a:rPr lang="es-CO" smtClean="0"/>
              <a:t>‹Nº›</a:t>
            </a:fld>
            <a:endParaRPr lang="es-CO"/>
          </a:p>
        </p:txBody>
      </p:sp>
    </p:spTree>
    <p:extLst>
      <p:ext uri="{BB962C8B-B14F-4D97-AF65-F5344CB8AC3E}">
        <p14:creationId xmlns:p14="http://schemas.microsoft.com/office/powerpoint/2010/main" val="274667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112C88D1-890E-4C1C-8082-D265019292A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001AFA22-9FFC-4030-975F-27D035A4CCD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CO" altLang="en-US"/>
              <a:t>Cada uno e dustedes es responsable</a:t>
            </a:r>
          </a:p>
        </p:txBody>
      </p:sp>
      <p:sp>
        <p:nvSpPr>
          <p:cNvPr id="10244" name="Slide Number Placeholder 3">
            <a:extLst>
              <a:ext uri="{FF2B5EF4-FFF2-40B4-BE49-F238E27FC236}">
                <a16:creationId xmlns:a16="http://schemas.microsoft.com/office/drawing/2014/main" id="{7495CD6E-17A9-46E0-A752-4D6903BF29B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D7B84A39-D7F6-422E-BEB4-7E4AEAFFFEC1}" type="slidenum">
              <a:rPr lang="es-CO" altLang="en-US"/>
              <a:pPr/>
              <a:t>6</a:t>
            </a:fld>
            <a:endParaRPr lang="es-CO"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7D5DB2-0282-4665-B79B-2AED015EBAE5}" type="slidenum">
              <a:rPr lang="es-CO" smtClean="0"/>
              <a:t>17</a:t>
            </a:fld>
            <a:endParaRPr lang="es-CO"/>
          </a:p>
        </p:txBody>
      </p:sp>
    </p:spTree>
    <p:extLst>
      <p:ext uri="{BB962C8B-B14F-4D97-AF65-F5344CB8AC3E}">
        <p14:creationId xmlns:p14="http://schemas.microsoft.com/office/powerpoint/2010/main" val="1064892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0" i="0" u="none" strike="noStrike" kern="1200" baseline="0" dirty="0" err="1">
                <a:solidFill>
                  <a:schemeClr val="tx1"/>
                </a:solidFill>
                <a:latin typeface="+mn-lt"/>
                <a:ea typeface="+mn-ea"/>
                <a:cs typeface="+mn-cs"/>
              </a:rPr>
              <a:t>Today</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among</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the</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estimated</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six</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million</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missing</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women</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throughout</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the</a:t>
            </a:r>
            <a:endParaRPr lang="es-ES" sz="1200" b="0" i="0" u="none" strike="noStrike" kern="1200" baseline="0" dirty="0">
              <a:solidFill>
                <a:schemeClr val="tx1"/>
              </a:solidFill>
              <a:latin typeface="+mn-lt"/>
              <a:ea typeface="+mn-ea"/>
              <a:cs typeface="+mn-cs"/>
            </a:endParaRPr>
          </a:p>
          <a:p>
            <a:r>
              <a:rPr lang="es-ES" sz="1200" b="0" i="0" u="none" strike="noStrike" kern="1200" baseline="0" dirty="0" err="1">
                <a:solidFill>
                  <a:schemeClr val="tx1"/>
                </a:solidFill>
                <a:latin typeface="+mn-lt"/>
                <a:ea typeface="+mn-ea"/>
                <a:cs typeface="+mn-cs"/>
              </a:rPr>
              <a:t>developing</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world</a:t>
            </a:r>
            <a:r>
              <a:rPr lang="es-ES" sz="1200" b="0" i="0" u="none" strike="noStrike" kern="1200" baseline="0" dirty="0">
                <a:solidFill>
                  <a:schemeClr val="tx1"/>
                </a:solidFill>
                <a:latin typeface="+mn-lt"/>
                <a:ea typeface="+mn-ea"/>
                <a:cs typeface="+mn-cs"/>
              </a:rPr>
              <a:t>, 23% </a:t>
            </a:r>
            <a:r>
              <a:rPr lang="es-ES" sz="1200" b="0" i="0" u="none" strike="noStrike" kern="1200" baseline="0" dirty="0" err="1">
                <a:solidFill>
                  <a:schemeClr val="tx1"/>
                </a:solidFill>
                <a:latin typeface="+mn-lt"/>
                <a:ea typeface="+mn-ea"/>
                <a:cs typeface="+mn-cs"/>
              </a:rPr>
              <a:t>were</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never</a:t>
            </a:r>
            <a:r>
              <a:rPr lang="es-ES" sz="1200" b="0" i="0" u="none" strike="noStrike" kern="1200" baseline="0" dirty="0">
                <a:solidFill>
                  <a:schemeClr val="tx1"/>
                </a:solidFill>
                <a:latin typeface="+mn-lt"/>
                <a:ea typeface="+mn-ea"/>
                <a:cs typeface="+mn-cs"/>
              </a:rPr>
              <a:t> </a:t>
            </a:r>
            <a:r>
              <a:rPr lang="es-ES" sz="1200" b="0" i="0" u="none" strike="noStrike" kern="1200" baseline="0" dirty="0" err="1">
                <a:solidFill>
                  <a:schemeClr val="tx1"/>
                </a:solidFill>
                <a:latin typeface="+mn-lt"/>
                <a:ea typeface="+mn-ea"/>
                <a:cs typeface="+mn-cs"/>
              </a:rPr>
              <a:t>born</a:t>
            </a:r>
            <a:r>
              <a:rPr lang="es-ES" sz="1200" b="0" i="0" u="none" strike="noStrike" kern="1200" baseline="0" dirty="0">
                <a:solidFill>
                  <a:schemeClr val="tx1"/>
                </a:solidFill>
                <a:latin typeface="+mn-lt"/>
                <a:ea typeface="+mn-ea"/>
                <a:cs typeface="+mn-cs"/>
              </a:rPr>
              <a:t> </a:t>
            </a:r>
            <a:endParaRPr lang="es-ES" dirty="0"/>
          </a:p>
        </p:txBody>
      </p:sp>
      <p:sp>
        <p:nvSpPr>
          <p:cNvPr id="4" name="Marcador de número de diapositiva 3"/>
          <p:cNvSpPr>
            <a:spLocks noGrp="1"/>
          </p:cNvSpPr>
          <p:nvPr>
            <p:ph type="sldNum" sz="quarter" idx="10"/>
          </p:nvPr>
        </p:nvSpPr>
        <p:spPr/>
        <p:txBody>
          <a:bodyPr/>
          <a:lstStyle/>
          <a:p>
            <a:fld id="{7B09D3B9-BEB4-6E45-BA86-5E28C5D2DF2B}" type="slidenum">
              <a:rPr lang="es-ES" smtClean="0"/>
              <a:t>18</a:t>
            </a:fld>
            <a:endParaRPr lang="es-ES"/>
          </a:p>
        </p:txBody>
      </p:sp>
    </p:spTree>
    <p:extLst>
      <p:ext uri="{BB962C8B-B14F-4D97-AF65-F5344CB8AC3E}">
        <p14:creationId xmlns:p14="http://schemas.microsoft.com/office/powerpoint/2010/main" val="1587466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72DDE2-B979-2246-938A-31DC868BD66C}" type="slidenum">
              <a:rPr lang="en-US"/>
              <a:pPr/>
              <a:t>20</a:t>
            </a:fld>
            <a:endParaRPr lang="en-US"/>
          </a:p>
        </p:txBody>
      </p:sp>
      <p:sp>
        <p:nvSpPr>
          <p:cNvPr id="2867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867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Hundreds</a:t>
            </a:r>
            <a:r>
              <a:rPr lang="es-ES" dirty="0"/>
              <a:t> of </a:t>
            </a:r>
            <a:r>
              <a:rPr lang="es-ES" dirty="0" err="1"/>
              <a:t>women</a:t>
            </a:r>
            <a:r>
              <a:rPr lang="es-ES" dirty="0"/>
              <a:t> </a:t>
            </a:r>
            <a:r>
              <a:rPr lang="es-ES" dirty="0" err="1"/>
              <a:t>disappear</a:t>
            </a:r>
            <a:r>
              <a:rPr lang="es-ES" dirty="0"/>
              <a:t> in Ciudad Juárez </a:t>
            </a:r>
            <a:r>
              <a:rPr lang="es-ES" dirty="0" err="1"/>
              <a:t>each</a:t>
            </a:r>
            <a:r>
              <a:rPr lang="es-ES" dirty="0"/>
              <a:t> </a:t>
            </a:r>
            <a:r>
              <a:rPr lang="es-ES" dirty="0" err="1"/>
              <a:t>year</a:t>
            </a:r>
            <a:endParaRPr lang="es-ES" dirty="0"/>
          </a:p>
        </p:txBody>
      </p:sp>
      <p:sp>
        <p:nvSpPr>
          <p:cNvPr id="4" name="Marcador de número de diapositiva 3"/>
          <p:cNvSpPr>
            <a:spLocks noGrp="1"/>
          </p:cNvSpPr>
          <p:nvPr>
            <p:ph type="sldNum" sz="quarter" idx="10"/>
          </p:nvPr>
        </p:nvSpPr>
        <p:spPr/>
        <p:txBody>
          <a:bodyPr/>
          <a:lstStyle/>
          <a:p>
            <a:fld id="{26CCE395-0247-5849-AAF7-00C237B29F8A}" type="slidenum">
              <a:rPr lang="es-ES" smtClean="0"/>
              <a:t>21</a:t>
            </a:fld>
            <a:endParaRPr lang="es-ES"/>
          </a:p>
        </p:txBody>
      </p:sp>
    </p:spTree>
    <p:extLst>
      <p:ext uri="{BB962C8B-B14F-4D97-AF65-F5344CB8AC3E}">
        <p14:creationId xmlns:p14="http://schemas.microsoft.com/office/powerpoint/2010/main" val="3105273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dirty="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dirty="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7/8/2019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97280" y="2582335"/>
            <a:ext cx="4937760" cy="32867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17920" y="2582334"/>
            <a:ext cx="4937760" cy="32867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7/8/2019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7/8/2019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7/8/2019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dirty="0"/>
              <a:pPr/>
              <a:t>7/8/2019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dirty="0"/>
              <a:t>7/8/2019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7/8/2019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CO" sz="6000" dirty="0"/>
              <a:t>Clase  – Violencia</a:t>
            </a:r>
          </a:p>
        </p:txBody>
      </p:sp>
      <p:sp>
        <p:nvSpPr>
          <p:cNvPr id="3" name="Subtítulo 2"/>
          <p:cNvSpPr>
            <a:spLocks noGrp="1"/>
          </p:cNvSpPr>
          <p:nvPr>
            <p:ph type="subTitle" idx="1"/>
          </p:nvPr>
        </p:nvSpPr>
        <p:spPr>
          <a:xfrm>
            <a:off x="1066800" y="4381453"/>
            <a:ext cx="10058400" cy="1143000"/>
          </a:xfrm>
        </p:spPr>
        <p:txBody>
          <a:bodyPr/>
          <a:lstStyle/>
          <a:p>
            <a:r>
              <a:rPr lang="es-CO" dirty="0"/>
              <a:t>Escuela de verano</a:t>
            </a:r>
          </a:p>
          <a:p>
            <a:endParaRPr lang="es-CO" dirty="0"/>
          </a:p>
        </p:txBody>
      </p:sp>
      <p:sp>
        <p:nvSpPr>
          <p:cNvPr id="4" name="CuadroTexto 3"/>
          <p:cNvSpPr txBox="1"/>
          <p:nvPr/>
        </p:nvSpPr>
        <p:spPr>
          <a:xfrm>
            <a:off x="6993924" y="5247503"/>
            <a:ext cx="4489622" cy="923330"/>
          </a:xfrm>
          <a:prstGeom prst="rect">
            <a:avLst/>
          </a:prstGeom>
          <a:noFill/>
        </p:spPr>
        <p:txBody>
          <a:bodyPr wrap="square" rtlCol="0">
            <a:spAutoFit/>
          </a:bodyPr>
          <a:lstStyle/>
          <a:p>
            <a:pPr algn="r"/>
            <a:r>
              <a:rPr lang="es-CO" i="1" dirty="0">
                <a:latin typeface="+mj-lt"/>
              </a:rPr>
              <a:t>Universidad Javeriana </a:t>
            </a:r>
          </a:p>
          <a:p>
            <a:pPr algn="r"/>
            <a:r>
              <a:rPr lang="es-CO" i="1" dirty="0">
                <a:latin typeface="+mj-lt"/>
              </a:rPr>
              <a:t>Facultad de Economía </a:t>
            </a:r>
          </a:p>
          <a:p>
            <a:pPr algn="r"/>
            <a:r>
              <a:rPr lang="es-CO" i="1" dirty="0">
                <a:latin typeface="+mj-lt"/>
              </a:rPr>
              <a:t>Ana María Tribín </a:t>
            </a:r>
          </a:p>
        </p:txBody>
      </p:sp>
    </p:spTree>
    <p:extLst>
      <p:ext uri="{BB962C8B-B14F-4D97-AF65-F5344CB8AC3E}">
        <p14:creationId xmlns:p14="http://schemas.microsoft.com/office/powerpoint/2010/main" val="4070493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E8D982-5EF1-4758-852A-B0CFF78293A3}"/>
              </a:ext>
            </a:extLst>
          </p:cNvPr>
          <p:cNvSpPr>
            <a:spLocks noGrp="1"/>
          </p:cNvSpPr>
          <p:nvPr>
            <p:ph type="title"/>
          </p:nvPr>
        </p:nvSpPr>
        <p:spPr/>
        <p:txBody>
          <a:bodyPr/>
          <a:lstStyle/>
          <a:p>
            <a:endParaRPr lang="es-CO" dirty="0"/>
          </a:p>
        </p:txBody>
      </p:sp>
      <p:sp>
        <p:nvSpPr>
          <p:cNvPr id="3" name="Marcador de contenido 2">
            <a:extLst>
              <a:ext uri="{FF2B5EF4-FFF2-40B4-BE49-F238E27FC236}">
                <a16:creationId xmlns:a16="http://schemas.microsoft.com/office/drawing/2014/main" id="{AA501F86-04BE-4550-993E-49CC0709FEA5}"/>
              </a:ext>
            </a:extLst>
          </p:cNvPr>
          <p:cNvSpPr>
            <a:spLocks noGrp="1"/>
          </p:cNvSpPr>
          <p:nvPr>
            <p:ph idx="1"/>
          </p:nvPr>
        </p:nvSpPr>
        <p:spPr/>
        <p:txBody>
          <a:bodyPr/>
          <a:lstStyle/>
          <a:p>
            <a:endParaRPr lang="es-CO" dirty="0"/>
          </a:p>
        </p:txBody>
      </p:sp>
      <p:pic>
        <p:nvPicPr>
          <p:cNvPr id="6" name="Imagen 5">
            <a:extLst>
              <a:ext uri="{FF2B5EF4-FFF2-40B4-BE49-F238E27FC236}">
                <a16:creationId xmlns:a16="http://schemas.microsoft.com/office/drawing/2014/main" id="{3BC76BBE-58A2-4A54-809E-3954436738C6}"/>
              </a:ext>
            </a:extLst>
          </p:cNvPr>
          <p:cNvPicPr>
            <a:picLocks noChangeAspect="1"/>
          </p:cNvPicPr>
          <p:nvPr/>
        </p:nvPicPr>
        <p:blipFill>
          <a:blip r:embed="rId2"/>
          <a:stretch>
            <a:fillRect/>
          </a:stretch>
        </p:blipFill>
        <p:spPr>
          <a:xfrm>
            <a:off x="1097280" y="156762"/>
            <a:ext cx="10265228" cy="6129651"/>
          </a:xfrm>
          <a:prstGeom prst="rect">
            <a:avLst/>
          </a:prstGeom>
        </p:spPr>
      </p:pic>
    </p:spTree>
    <p:extLst>
      <p:ext uri="{BB962C8B-B14F-4D97-AF65-F5344CB8AC3E}">
        <p14:creationId xmlns:p14="http://schemas.microsoft.com/office/powerpoint/2010/main" val="4155536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B71C0E-EC4B-4434-8A8A-F937F5FA16DA}"/>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70C0B51D-9DFF-4952-AF5A-7AFAE172DD50}"/>
              </a:ext>
            </a:extLst>
          </p:cNvPr>
          <p:cNvSpPr>
            <a:spLocks noGrp="1"/>
          </p:cNvSpPr>
          <p:nvPr>
            <p:ph idx="1"/>
          </p:nvPr>
        </p:nvSpPr>
        <p:spPr/>
        <p:txBody>
          <a:bodyPr/>
          <a:lstStyle/>
          <a:p>
            <a:endParaRPr lang="es-CO"/>
          </a:p>
        </p:txBody>
      </p:sp>
      <p:pic>
        <p:nvPicPr>
          <p:cNvPr id="4" name="Imagen 3">
            <a:extLst>
              <a:ext uri="{FF2B5EF4-FFF2-40B4-BE49-F238E27FC236}">
                <a16:creationId xmlns:a16="http://schemas.microsoft.com/office/drawing/2014/main" id="{B21DF32E-C7DF-4FD3-B2C4-589F42656A76}"/>
              </a:ext>
            </a:extLst>
          </p:cNvPr>
          <p:cNvPicPr>
            <a:picLocks noChangeAspect="1"/>
          </p:cNvPicPr>
          <p:nvPr/>
        </p:nvPicPr>
        <p:blipFill>
          <a:blip r:embed="rId2"/>
          <a:stretch>
            <a:fillRect/>
          </a:stretch>
        </p:blipFill>
        <p:spPr>
          <a:xfrm>
            <a:off x="1097280" y="1324941"/>
            <a:ext cx="10376263" cy="4059895"/>
          </a:xfrm>
          <a:prstGeom prst="rect">
            <a:avLst/>
          </a:prstGeom>
        </p:spPr>
      </p:pic>
    </p:spTree>
    <p:extLst>
      <p:ext uri="{BB962C8B-B14F-4D97-AF65-F5344CB8AC3E}">
        <p14:creationId xmlns:p14="http://schemas.microsoft.com/office/powerpoint/2010/main" val="414777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53FC3D-DAE4-49F1-AC3D-2A6722807056}"/>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489D2F2D-376F-4324-9C10-A7FC5C6CAE40}"/>
              </a:ext>
            </a:extLst>
          </p:cNvPr>
          <p:cNvSpPr>
            <a:spLocks noGrp="1"/>
          </p:cNvSpPr>
          <p:nvPr>
            <p:ph idx="1"/>
          </p:nvPr>
        </p:nvSpPr>
        <p:spPr/>
        <p:txBody>
          <a:bodyPr/>
          <a:lstStyle/>
          <a:p>
            <a:endParaRPr lang="es-CO"/>
          </a:p>
        </p:txBody>
      </p:sp>
      <p:pic>
        <p:nvPicPr>
          <p:cNvPr id="4" name="Imagen 3">
            <a:extLst>
              <a:ext uri="{FF2B5EF4-FFF2-40B4-BE49-F238E27FC236}">
                <a16:creationId xmlns:a16="http://schemas.microsoft.com/office/drawing/2014/main" id="{3F367AF7-7738-430B-9CD3-D639829BB7D7}"/>
              </a:ext>
            </a:extLst>
          </p:cNvPr>
          <p:cNvPicPr>
            <a:picLocks noChangeAspect="1"/>
          </p:cNvPicPr>
          <p:nvPr/>
        </p:nvPicPr>
        <p:blipFill>
          <a:blip r:embed="rId2"/>
          <a:stretch>
            <a:fillRect/>
          </a:stretch>
        </p:blipFill>
        <p:spPr>
          <a:xfrm>
            <a:off x="679436" y="1532467"/>
            <a:ext cx="10680089" cy="3793066"/>
          </a:xfrm>
          <a:prstGeom prst="rect">
            <a:avLst/>
          </a:prstGeom>
        </p:spPr>
      </p:pic>
    </p:spTree>
    <p:extLst>
      <p:ext uri="{BB962C8B-B14F-4D97-AF65-F5344CB8AC3E}">
        <p14:creationId xmlns:p14="http://schemas.microsoft.com/office/powerpoint/2010/main" val="3447000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5330AC-3CA7-416F-A41B-56F73527B01E}"/>
              </a:ext>
            </a:extLst>
          </p:cNvPr>
          <p:cNvSpPr>
            <a:spLocks noGrp="1"/>
          </p:cNvSpPr>
          <p:nvPr>
            <p:ph type="title"/>
          </p:nvPr>
        </p:nvSpPr>
        <p:spPr/>
        <p:txBody>
          <a:bodyPr/>
          <a:lstStyle/>
          <a:p>
            <a:r>
              <a:rPr lang="es-CO" dirty="0"/>
              <a:t>Violencia sexual </a:t>
            </a:r>
          </a:p>
        </p:txBody>
      </p:sp>
      <p:sp>
        <p:nvSpPr>
          <p:cNvPr id="3" name="Marcador de contenido 2">
            <a:extLst>
              <a:ext uri="{FF2B5EF4-FFF2-40B4-BE49-F238E27FC236}">
                <a16:creationId xmlns:a16="http://schemas.microsoft.com/office/drawing/2014/main" id="{152E1F7E-FAEF-4369-85B7-7B715ACB6AFB}"/>
              </a:ext>
            </a:extLst>
          </p:cNvPr>
          <p:cNvSpPr>
            <a:spLocks noGrp="1"/>
          </p:cNvSpPr>
          <p:nvPr>
            <p:ph idx="1"/>
          </p:nvPr>
        </p:nvSpPr>
        <p:spPr/>
        <p:txBody>
          <a:bodyPr/>
          <a:lstStyle/>
          <a:p>
            <a:r>
              <a:rPr lang="es-CO" dirty="0"/>
              <a:t>Son múltiples las formas de violencia a las que están expuestos los niños, niñas y adolescentes en Colombia, siendo la violencia sexual alarmante; en lo corrido del año 2018 el Instituto Nacional de Medicina Legal y Ciencias Forenses practicó 26.065 valoraciones por presunto delito sexual de las cuales 22.794 corresponden a niños, niñas y adolescentes equivalente al 87,72 % de todas las valoraciones por delito sexual practicadas durante este periodo. </a:t>
            </a:r>
          </a:p>
          <a:p>
            <a:r>
              <a:rPr lang="es-CO" dirty="0"/>
              <a:t>La explotación sexual comercial de niños, niñas y adolescentes en nuestro país es un flagelo que crece, una problemática compleja y muchas veces casi imperceptible que vulnera gravemente el ejercicio de los derechos humanos en la niñez y que compromete la salud, la dignidad, la seguridad y la autonomía de los menores. UNICEF estima que de la población total de menores de edad colombianos, aproximadamente 35.000 son explotados sexualmente y que la edad en la que son involucrados en estas actividades ilícitas es menor a los 10 años. </a:t>
            </a:r>
          </a:p>
        </p:txBody>
      </p:sp>
    </p:spTree>
    <p:extLst>
      <p:ext uri="{BB962C8B-B14F-4D97-AF65-F5344CB8AC3E}">
        <p14:creationId xmlns:p14="http://schemas.microsoft.com/office/powerpoint/2010/main" val="23812332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489109-DBB1-4689-88A6-52672E4B5DC0}"/>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EEA1C957-253A-49E2-ABEB-68C2BA31BEF3}"/>
              </a:ext>
            </a:extLst>
          </p:cNvPr>
          <p:cNvSpPr>
            <a:spLocks noGrp="1"/>
          </p:cNvSpPr>
          <p:nvPr>
            <p:ph idx="1"/>
          </p:nvPr>
        </p:nvSpPr>
        <p:spPr/>
        <p:txBody>
          <a:bodyPr/>
          <a:lstStyle/>
          <a:p>
            <a:endParaRPr lang="es-CO"/>
          </a:p>
        </p:txBody>
      </p:sp>
      <p:pic>
        <p:nvPicPr>
          <p:cNvPr id="4" name="Imagen 3">
            <a:extLst>
              <a:ext uri="{FF2B5EF4-FFF2-40B4-BE49-F238E27FC236}">
                <a16:creationId xmlns:a16="http://schemas.microsoft.com/office/drawing/2014/main" id="{88004370-21F0-40DE-99C5-544E656B347C}"/>
              </a:ext>
            </a:extLst>
          </p:cNvPr>
          <p:cNvPicPr>
            <a:picLocks noChangeAspect="1"/>
          </p:cNvPicPr>
          <p:nvPr/>
        </p:nvPicPr>
        <p:blipFill>
          <a:blip r:embed="rId2"/>
          <a:stretch>
            <a:fillRect/>
          </a:stretch>
        </p:blipFill>
        <p:spPr>
          <a:xfrm>
            <a:off x="1598871" y="210086"/>
            <a:ext cx="8764329" cy="5805744"/>
          </a:xfrm>
          <a:prstGeom prst="rect">
            <a:avLst/>
          </a:prstGeom>
        </p:spPr>
      </p:pic>
    </p:spTree>
    <p:extLst>
      <p:ext uri="{BB962C8B-B14F-4D97-AF65-F5344CB8AC3E}">
        <p14:creationId xmlns:p14="http://schemas.microsoft.com/office/powerpoint/2010/main" val="34667685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30E041-E71D-43FD-B579-EBE287580AAE}"/>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FA9D5D01-45D2-4159-A50B-EEEFD25153BC}"/>
              </a:ext>
            </a:extLst>
          </p:cNvPr>
          <p:cNvSpPr>
            <a:spLocks noGrp="1"/>
          </p:cNvSpPr>
          <p:nvPr>
            <p:ph idx="1"/>
          </p:nvPr>
        </p:nvSpPr>
        <p:spPr/>
        <p:txBody>
          <a:bodyPr/>
          <a:lstStyle/>
          <a:p>
            <a:endParaRPr lang="es-CO"/>
          </a:p>
        </p:txBody>
      </p:sp>
      <p:pic>
        <p:nvPicPr>
          <p:cNvPr id="4" name="Imagen 3">
            <a:extLst>
              <a:ext uri="{FF2B5EF4-FFF2-40B4-BE49-F238E27FC236}">
                <a16:creationId xmlns:a16="http://schemas.microsoft.com/office/drawing/2014/main" id="{6ED4DD97-AF7E-4363-B197-E6DC3303C4FE}"/>
              </a:ext>
            </a:extLst>
          </p:cNvPr>
          <p:cNvPicPr>
            <a:picLocks noChangeAspect="1"/>
          </p:cNvPicPr>
          <p:nvPr/>
        </p:nvPicPr>
        <p:blipFill>
          <a:blip r:embed="rId2"/>
          <a:stretch>
            <a:fillRect/>
          </a:stretch>
        </p:blipFill>
        <p:spPr>
          <a:xfrm>
            <a:off x="1632857" y="853398"/>
            <a:ext cx="8795657" cy="5228860"/>
          </a:xfrm>
          <a:prstGeom prst="rect">
            <a:avLst/>
          </a:prstGeom>
        </p:spPr>
      </p:pic>
    </p:spTree>
    <p:extLst>
      <p:ext uri="{BB962C8B-B14F-4D97-AF65-F5344CB8AC3E}">
        <p14:creationId xmlns:p14="http://schemas.microsoft.com/office/powerpoint/2010/main" val="2070162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E62179-1BE9-4B24-A734-D532CF2DBDAD}"/>
              </a:ext>
            </a:extLst>
          </p:cNvPr>
          <p:cNvSpPr>
            <a:spLocks noGrp="1"/>
          </p:cNvSpPr>
          <p:nvPr>
            <p:ph type="title"/>
          </p:nvPr>
        </p:nvSpPr>
        <p:spPr/>
        <p:txBody>
          <a:bodyPr/>
          <a:lstStyle/>
          <a:p>
            <a:endParaRPr lang="es-CO"/>
          </a:p>
        </p:txBody>
      </p:sp>
      <p:pic>
        <p:nvPicPr>
          <p:cNvPr id="4" name="Marcador de contenido 3">
            <a:extLst>
              <a:ext uri="{FF2B5EF4-FFF2-40B4-BE49-F238E27FC236}">
                <a16:creationId xmlns:a16="http://schemas.microsoft.com/office/drawing/2014/main" id="{A74D717A-0B28-4C17-906C-9E0EA0ABB9D9}"/>
              </a:ext>
            </a:extLst>
          </p:cNvPr>
          <p:cNvPicPr>
            <a:picLocks noGrp="1" noChangeAspect="1"/>
          </p:cNvPicPr>
          <p:nvPr>
            <p:ph idx="1"/>
          </p:nvPr>
        </p:nvPicPr>
        <p:blipFill>
          <a:blip r:embed="rId2"/>
          <a:stretch>
            <a:fillRect/>
          </a:stretch>
        </p:blipFill>
        <p:spPr>
          <a:xfrm>
            <a:off x="1097281" y="870858"/>
            <a:ext cx="10908868" cy="5541212"/>
          </a:xfrm>
          <a:prstGeom prst="rect">
            <a:avLst/>
          </a:prstGeom>
        </p:spPr>
      </p:pic>
    </p:spTree>
    <p:extLst>
      <p:ext uri="{BB962C8B-B14F-4D97-AF65-F5344CB8AC3E}">
        <p14:creationId xmlns:p14="http://schemas.microsoft.com/office/powerpoint/2010/main" val="1426544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C9218-1495-4213-88CC-4377C09C892D}"/>
              </a:ext>
            </a:extLst>
          </p:cNvPr>
          <p:cNvSpPr>
            <a:spLocks noGrp="1"/>
          </p:cNvSpPr>
          <p:nvPr>
            <p:ph type="title"/>
          </p:nvPr>
        </p:nvSpPr>
        <p:spPr/>
        <p:txBody>
          <a:bodyPr/>
          <a:lstStyle/>
          <a:p>
            <a:r>
              <a:rPr lang="es-CO" dirty="0"/>
              <a:t>Las peores manifestaciones de machismo</a:t>
            </a:r>
            <a:endParaRPr lang="en-US" dirty="0"/>
          </a:p>
        </p:txBody>
      </p:sp>
      <p:sp>
        <p:nvSpPr>
          <p:cNvPr id="3" name="Content Placeholder 2">
            <a:extLst>
              <a:ext uri="{FF2B5EF4-FFF2-40B4-BE49-F238E27FC236}">
                <a16:creationId xmlns:a16="http://schemas.microsoft.com/office/drawing/2014/main" id="{631319B3-1F8F-43ED-B515-FEF41CBD6BD2}"/>
              </a:ext>
            </a:extLst>
          </p:cNvPr>
          <p:cNvSpPr>
            <a:spLocks noGrp="1"/>
          </p:cNvSpPr>
          <p:nvPr>
            <p:ph idx="1"/>
          </p:nvPr>
        </p:nvSpPr>
        <p:spPr>
          <a:xfrm>
            <a:off x="595423" y="1825625"/>
            <a:ext cx="10758377" cy="4787826"/>
          </a:xfrm>
        </p:spPr>
        <p:txBody>
          <a:bodyPr>
            <a:normAutofit fontScale="92500" lnSpcReduction="20000"/>
          </a:bodyPr>
          <a:lstStyle/>
          <a:p>
            <a:pPr marL="0" indent="0">
              <a:buNone/>
            </a:pPr>
            <a:r>
              <a:rPr lang="en-US" dirty="0" err="1"/>
              <a:t>Violencia</a:t>
            </a:r>
            <a:r>
              <a:rPr lang="en-US" dirty="0"/>
              <a:t> </a:t>
            </a:r>
            <a:r>
              <a:rPr lang="en-US" dirty="0" err="1"/>
              <a:t>en</a:t>
            </a:r>
            <a:r>
              <a:rPr lang="en-US" dirty="0"/>
              <a:t> contra de las </a:t>
            </a:r>
            <a:r>
              <a:rPr lang="en-US" dirty="0" err="1"/>
              <a:t>mujeres</a:t>
            </a:r>
            <a:endParaRPr lang="en-US" dirty="0"/>
          </a:p>
          <a:p>
            <a:pPr marL="0" indent="0">
              <a:buNone/>
            </a:pPr>
            <a:endParaRPr lang="en-US" dirty="0"/>
          </a:p>
          <a:p>
            <a:pPr marL="0" indent="0">
              <a:buNone/>
            </a:pPr>
            <a:r>
              <a:rPr lang="en-US" b="1" dirty="0" err="1"/>
              <a:t>Mujeres</a:t>
            </a:r>
            <a:r>
              <a:rPr lang="en-US" b="1" dirty="0"/>
              <a:t> </a:t>
            </a:r>
            <a:r>
              <a:rPr lang="en-US" b="1" dirty="0" err="1"/>
              <a:t>perdidas</a:t>
            </a:r>
            <a:r>
              <a:rPr lang="en-US" b="1" dirty="0"/>
              <a:t>: </a:t>
            </a:r>
            <a:br>
              <a:rPr lang="es-ES" dirty="0"/>
            </a:br>
            <a:r>
              <a:rPr lang="es-ES" dirty="0"/>
              <a:t>El término lo creo Amartya Sen en un artículo ahora clásico en el New York </a:t>
            </a:r>
            <a:r>
              <a:rPr lang="es-ES" dirty="0" err="1"/>
              <a:t>Review</a:t>
            </a:r>
            <a:r>
              <a:rPr lang="es-ES" dirty="0"/>
              <a:t> </a:t>
            </a:r>
            <a:r>
              <a:rPr lang="es-ES" dirty="0" err="1"/>
              <a:t>of</a:t>
            </a:r>
            <a:r>
              <a:rPr lang="es-ES" dirty="0"/>
              <a:t> </a:t>
            </a:r>
            <a:r>
              <a:rPr lang="es-ES" dirty="0" err="1"/>
              <a:t>Books</a:t>
            </a:r>
            <a:r>
              <a:rPr lang="es-ES" dirty="0"/>
              <a:t> (Sen 1990) para describir  el hecho de que la proporción de mujeres es más baja de lo que se esperaría si nacieran  y murieran niñas y mujeres en todo el mundo en desarrollo a la misma tasa los niños y los hombres, como lo hacen en el África subsahariana. </a:t>
            </a:r>
          </a:p>
          <a:p>
            <a:pPr marL="0" indent="0">
              <a:buNone/>
            </a:pPr>
            <a:r>
              <a:rPr lang="es-ES" dirty="0"/>
              <a:t>Hoy en día, se estima que </a:t>
            </a:r>
            <a:r>
              <a:rPr lang="es-ES" b="1" dirty="0"/>
              <a:t>faltan 6 millones de mujeres cada año </a:t>
            </a:r>
            <a:r>
              <a:rPr lang="es-ES" dirty="0"/>
              <a:t>(Banco Mundial 2011):</a:t>
            </a:r>
          </a:p>
          <a:p>
            <a:r>
              <a:rPr lang="es-ES" dirty="0"/>
              <a:t> el 23% nunca nacen</a:t>
            </a:r>
          </a:p>
          <a:p>
            <a:r>
              <a:rPr lang="es-ES" dirty="0"/>
              <a:t>el 10% desaparecen en la primera infancia</a:t>
            </a:r>
          </a:p>
          <a:p>
            <a:r>
              <a:rPr lang="es-ES" dirty="0"/>
              <a:t> el 21% en los años reproductivos</a:t>
            </a:r>
          </a:p>
          <a:p>
            <a:r>
              <a:rPr lang="es-ES" dirty="0"/>
              <a:t> el 38% más de los 60 años</a:t>
            </a:r>
          </a:p>
          <a:p>
            <a:pPr marL="0" indent="0">
              <a:buNone/>
            </a:pPr>
            <a:endParaRPr lang="es-CO" dirty="0"/>
          </a:p>
          <a:p>
            <a:pPr marL="0" indent="0">
              <a:buNone/>
            </a:pPr>
            <a:r>
              <a:rPr lang="es-CO" dirty="0"/>
              <a:t> </a:t>
            </a:r>
            <a:endParaRPr lang="en-US" dirty="0"/>
          </a:p>
        </p:txBody>
      </p:sp>
    </p:spTree>
    <p:extLst>
      <p:ext uri="{BB962C8B-B14F-4D97-AF65-F5344CB8AC3E}">
        <p14:creationId xmlns:p14="http://schemas.microsoft.com/office/powerpoint/2010/main" val="4133797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4652" y="620486"/>
            <a:ext cx="10515600" cy="925286"/>
          </a:xfrm>
        </p:spPr>
        <p:txBody>
          <a:bodyPr/>
          <a:lstStyle/>
          <a:p>
            <a:r>
              <a:rPr lang="es-ES" dirty="0"/>
              <a:t>Niñas: </a:t>
            </a:r>
            <a:r>
              <a:rPr lang="es-ES" dirty="0" err="1"/>
              <a:t>Qian</a:t>
            </a:r>
            <a:r>
              <a:rPr lang="es-ES" dirty="0"/>
              <a:t> (2008) </a:t>
            </a:r>
          </a:p>
        </p:txBody>
      </p:sp>
      <p:sp>
        <p:nvSpPr>
          <p:cNvPr id="3" name="Marcador de contenido 2"/>
          <p:cNvSpPr>
            <a:spLocks noGrp="1"/>
          </p:cNvSpPr>
          <p:nvPr>
            <p:ph idx="1"/>
          </p:nvPr>
        </p:nvSpPr>
        <p:spPr>
          <a:xfrm>
            <a:off x="444652" y="1807027"/>
            <a:ext cx="5197693" cy="4724399"/>
          </a:xfrm>
        </p:spPr>
        <p:txBody>
          <a:bodyPr>
            <a:normAutofit fontScale="77500" lnSpcReduction="20000"/>
          </a:bodyPr>
          <a:lstStyle/>
          <a:p>
            <a:r>
              <a:rPr lang="es-ES" dirty="0"/>
              <a:t>Muchas poblaciones asiáticas se caracterizan por un sesgo masculino severo. "Mujeres perdidas"</a:t>
            </a:r>
          </a:p>
          <a:p>
            <a:r>
              <a:rPr lang="es-ES" dirty="0"/>
              <a:t>Las reformas en 1978-1980 aumentaron los rendimientos de los cultivos comerciales, que incluyeron el té y frutas.</a:t>
            </a:r>
          </a:p>
          <a:p>
            <a:pPr lvl="1"/>
            <a:r>
              <a:rPr lang="es-ES" dirty="0"/>
              <a:t>Las mujeres tienen una ventaja comparativa en la producción de té</a:t>
            </a:r>
          </a:p>
          <a:p>
            <a:pPr lvl="1"/>
            <a:r>
              <a:rPr lang="es-ES" dirty="0"/>
              <a:t>los hombres tienen una ventaja comparativa en la producción de frutos de huerta.</a:t>
            </a:r>
          </a:p>
          <a:p>
            <a:r>
              <a:rPr lang="es-ES" dirty="0"/>
              <a:t>Las áreas aptas para el cultivo de té experimentaron un aumento en los ingresos generados por las mujeres, mientras que las áreas aptas para el cultivo de frutas experimentaron un aumento en los ingresos generados por los hombres.</a:t>
            </a:r>
          </a:p>
          <a:p>
            <a:r>
              <a:rPr lang="es-ES" dirty="0"/>
              <a:t>El aumento del ingreso femenino, manteniendo constantes los ingresos de los hombres, mejora las tasas de supervivencia de las niñas y aumenta los logros educativos de los niños y las niñas.</a:t>
            </a:r>
          </a:p>
          <a:p>
            <a:r>
              <a:rPr lang="es-ES" dirty="0"/>
              <a:t>Aumentar los ingresos de los hombres, mantener constantes los ingresos de las mujeres, empeora las tasas de supervivencia de las niñas y disminuye los logros educativos de las niñas y no tiene ningún efecto en el logro educativo de los niños.</a:t>
            </a:r>
            <a:endParaRPr lang="en-US"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9656" y="2054067"/>
            <a:ext cx="5539113" cy="2823862"/>
          </a:xfrm>
          <a:prstGeom prst="rect">
            <a:avLst/>
          </a:prstGeom>
        </p:spPr>
      </p:pic>
    </p:spTree>
    <p:extLst>
      <p:ext uri="{BB962C8B-B14F-4D97-AF65-F5344CB8AC3E}">
        <p14:creationId xmlns:p14="http://schemas.microsoft.com/office/powerpoint/2010/main" val="2599394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09036"/>
            <a:ext cx="10515600" cy="1325563"/>
          </a:xfrm>
        </p:spPr>
        <p:txBody>
          <a:bodyPr/>
          <a:lstStyle/>
          <a:p>
            <a:r>
              <a:rPr lang="en-US" dirty="0"/>
              <a:t>Sun &amp; Zhao (2014) </a:t>
            </a:r>
            <a:endParaRPr lang="es-CO" dirty="0"/>
          </a:p>
        </p:txBody>
      </p:sp>
      <p:sp>
        <p:nvSpPr>
          <p:cNvPr id="3" name="Marcador de contenido 2"/>
          <p:cNvSpPr>
            <a:spLocks noGrp="1"/>
          </p:cNvSpPr>
          <p:nvPr>
            <p:ph idx="1"/>
          </p:nvPr>
        </p:nvSpPr>
        <p:spPr>
          <a:xfrm>
            <a:off x="24384" y="1746363"/>
            <a:ext cx="5740638" cy="5830094"/>
          </a:xfrm>
        </p:spPr>
        <p:txBody>
          <a:bodyPr>
            <a:normAutofit/>
          </a:bodyPr>
          <a:lstStyle/>
          <a:p>
            <a:pPr algn="just"/>
            <a:r>
              <a:rPr lang="es-ES" dirty="0"/>
              <a:t>La ley de divorcio modificada de 2001 liberalizó el divorcio a favor de las mujeres al permitir el divorcio unilateral en circunstancias de violencia doméstica y relaciones extramatrimoniales.</a:t>
            </a:r>
          </a:p>
          <a:p>
            <a:pPr algn="just"/>
            <a:r>
              <a:rPr lang="es-ES" dirty="0"/>
              <a:t> La ley permite que la parte inocente busque ser indemnizada por daños de la parte culpable. También enfatiza los derechos de las mujeres a la tierra y la vivienda específicamente en el momento del divorcio.</a:t>
            </a:r>
          </a:p>
          <a:p>
            <a:pPr algn="just"/>
            <a:r>
              <a:rPr lang="es-ES" dirty="0"/>
              <a:t>La ley del divorcio disminuye  proporción de nacimientos de niños relativo a niñas. El efecto es de mayor magnitud y más significativa entre las mujeres con mayor riesgo de problemas relacionados con la salud causados ​​por el aborto.</a:t>
            </a:r>
            <a:endParaRPr lang="es-CO"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1286" y="1222745"/>
            <a:ext cx="6863363" cy="4111256"/>
          </a:xfrm>
          <a:prstGeom prst="rect">
            <a:avLst/>
          </a:prstGeom>
        </p:spPr>
      </p:pic>
    </p:spTree>
    <p:extLst>
      <p:ext uri="{BB962C8B-B14F-4D97-AF65-F5344CB8AC3E}">
        <p14:creationId xmlns:p14="http://schemas.microsoft.com/office/powerpoint/2010/main" val="4256821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Outline </a:t>
            </a:r>
          </a:p>
        </p:txBody>
      </p:sp>
      <p:sp>
        <p:nvSpPr>
          <p:cNvPr id="3" name="Marcador de contenido 2"/>
          <p:cNvSpPr>
            <a:spLocks noGrp="1"/>
          </p:cNvSpPr>
          <p:nvPr>
            <p:ph idx="1"/>
          </p:nvPr>
        </p:nvSpPr>
        <p:spPr>
          <a:xfrm>
            <a:off x="1110109" y="2397324"/>
            <a:ext cx="10058400" cy="3003131"/>
          </a:xfrm>
        </p:spPr>
        <p:txBody>
          <a:bodyPr>
            <a:noAutofit/>
          </a:bodyPr>
          <a:lstStyle/>
          <a:p>
            <a:r>
              <a:rPr lang="en-US" sz="2400" i="1" dirty="0"/>
              <a:t>Caso </a:t>
            </a:r>
            <a:r>
              <a:rPr lang="en-US" sz="2400" i="1" dirty="0" err="1"/>
              <a:t>Colombiano</a:t>
            </a:r>
            <a:endParaRPr lang="en-US" sz="2400" i="1" dirty="0"/>
          </a:p>
          <a:p>
            <a:r>
              <a:rPr lang="en-US" sz="2400" i="1" dirty="0"/>
              <a:t>Dos papers:</a:t>
            </a:r>
          </a:p>
          <a:p>
            <a:r>
              <a:rPr lang="es-CO" sz="2400" i="1" dirty="0" err="1"/>
              <a:t>The</a:t>
            </a:r>
            <a:r>
              <a:rPr lang="es-CO" sz="2400" i="1" dirty="0"/>
              <a:t> </a:t>
            </a:r>
            <a:r>
              <a:rPr lang="es-CO" sz="2400" i="1" dirty="0" err="1"/>
              <a:t>Gender</a:t>
            </a:r>
            <a:r>
              <a:rPr lang="es-CO" sz="2400" i="1" dirty="0"/>
              <a:t> </a:t>
            </a:r>
            <a:r>
              <a:rPr lang="es-CO" sz="2400" i="1" dirty="0" err="1"/>
              <a:t>Wage</a:t>
            </a:r>
            <a:r>
              <a:rPr lang="es-CO" sz="2400" i="1" dirty="0"/>
              <a:t> Gap and </a:t>
            </a:r>
            <a:r>
              <a:rPr lang="es-CO" sz="2400" i="1" dirty="0" err="1"/>
              <a:t>Domestic</a:t>
            </a:r>
            <a:r>
              <a:rPr lang="es-CO" sz="2400" i="1" dirty="0"/>
              <a:t> </a:t>
            </a:r>
            <a:r>
              <a:rPr lang="es-CO" sz="2400" i="1" dirty="0" err="1"/>
              <a:t>Violence</a:t>
            </a:r>
            <a:r>
              <a:rPr lang="es-CO" sz="2400" i="1" dirty="0"/>
              <a:t> – </a:t>
            </a:r>
            <a:r>
              <a:rPr lang="es-CO" sz="2400" i="1" dirty="0" err="1"/>
              <a:t>Aizer</a:t>
            </a:r>
            <a:r>
              <a:rPr lang="es-CO" sz="2400" i="1" dirty="0"/>
              <a:t> (2010) </a:t>
            </a:r>
            <a:endParaRPr lang="en-US" sz="2400" i="1" dirty="0"/>
          </a:p>
          <a:p>
            <a:r>
              <a:rPr lang="en-US" sz="2400" i="1" dirty="0"/>
              <a:t>Poverty and Witch Killing – Miguel (2005) </a:t>
            </a:r>
          </a:p>
          <a:p>
            <a:endParaRPr lang="en-US" sz="2400" i="1" dirty="0"/>
          </a:p>
          <a:p>
            <a:pPr marL="0" indent="0">
              <a:buNone/>
            </a:pPr>
            <a:endParaRPr lang="en-US" sz="2400" i="1" dirty="0"/>
          </a:p>
          <a:p>
            <a:pPr marL="0" indent="0">
              <a:buNone/>
            </a:pPr>
            <a:endParaRPr lang="es-CO" sz="2400" i="1" dirty="0"/>
          </a:p>
          <a:p>
            <a:endParaRPr lang="en-US" sz="2400" i="1" dirty="0"/>
          </a:p>
        </p:txBody>
      </p:sp>
    </p:spTree>
    <p:extLst>
      <p:ext uri="{BB962C8B-B14F-4D97-AF65-F5344CB8AC3E}">
        <p14:creationId xmlns:p14="http://schemas.microsoft.com/office/powerpoint/2010/main" val="808835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vaw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5033" y="-9525"/>
            <a:ext cx="9752491" cy="6877050"/>
          </a:xfrm>
          <a:prstGeom prst="rect">
            <a:avLst/>
          </a:prstGeom>
          <a:noFill/>
          <a:extLst>
            <a:ext uri="{909E8E84-426E-40dd-AFC4-6F175D3DCCD1}">
              <a14:hiddenFill xmlns="" xmlns:a14="http://schemas.microsoft.com/office/drawing/2010/main">
                <a:solidFill>
                  <a:srgbClr val="FFFFFF"/>
                </a:solidFill>
              </a14:hiddenFill>
            </a:ext>
          </a:extLst>
        </p:spPr>
      </p:pic>
      <p:sp>
        <p:nvSpPr>
          <p:cNvPr id="27651" name="Rectangle 3"/>
          <p:cNvSpPr>
            <a:spLocks noChangeArrowheads="1"/>
          </p:cNvSpPr>
          <p:nvPr/>
        </p:nvSpPr>
        <p:spPr bwMode="auto">
          <a:xfrm>
            <a:off x="925033" y="1350335"/>
            <a:ext cx="10079665" cy="707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br>
              <a:rPr lang="es-ES" sz="2000" dirty="0"/>
            </a:br>
            <a:r>
              <a:rPr lang="es-ES" sz="2000" dirty="0"/>
              <a:t>Las estadísticas basadas en casos reportados subestiman fuertemente el nivel de violencia</a:t>
            </a:r>
            <a:r>
              <a:rPr lang="es-ES" dirty="0"/>
              <a:t>.</a:t>
            </a:r>
            <a:endParaRPr lang="en-US" dirty="0"/>
          </a:p>
        </p:txBody>
      </p:sp>
      <p:sp>
        <p:nvSpPr>
          <p:cNvPr id="2" name="Title 1">
            <a:extLst>
              <a:ext uri="{FF2B5EF4-FFF2-40B4-BE49-F238E27FC236}">
                <a16:creationId xmlns:a16="http://schemas.microsoft.com/office/drawing/2014/main" id="{94641A95-5364-4B9B-B6A8-C6ED5EDA15A3}"/>
              </a:ext>
            </a:extLst>
          </p:cNvPr>
          <p:cNvSpPr>
            <a:spLocks noGrp="1"/>
          </p:cNvSpPr>
          <p:nvPr>
            <p:ph type="title"/>
          </p:nvPr>
        </p:nvSpPr>
        <p:spPr/>
        <p:txBody>
          <a:bodyPr/>
          <a:lstStyle/>
          <a:p>
            <a:r>
              <a:rPr lang="es-CO" dirty="0"/>
              <a:t>Violencia doméstica</a:t>
            </a:r>
            <a:endParaRPr lang="en-US" dirty="0"/>
          </a:p>
        </p:txBody>
      </p:sp>
      <p:sp>
        <p:nvSpPr>
          <p:cNvPr id="8" name="TextBox 7">
            <a:extLst>
              <a:ext uri="{FF2B5EF4-FFF2-40B4-BE49-F238E27FC236}">
                <a16:creationId xmlns:a16="http://schemas.microsoft.com/office/drawing/2014/main" id="{297F5709-89BB-4263-BD41-2CE6AE833FAB}"/>
              </a:ext>
            </a:extLst>
          </p:cNvPr>
          <p:cNvSpPr txBox="1"/>
          <p:nvPr/>
        </p:nvSpPr>
        <p:spPr>
          <a:xfrm>
            <a:off x="838199" y="5295014"/>
            <a:ext cx="9932581" cy="646331"/>
          </a:xfrm>
          <a:prstGeom prst="rect">
            <a:avLst/>
          </a:prstGeom>
          <a:noFill/>
        </p:spPr>
        <p:txBody>
          <a:bodyPr wrap="square" rtlCol="0">
            <a:spAutoFit/>
          </a:bodyPr>
          <a:lstStyle/>
          <a:p>
            <a:r>
              <a:rPr lang="es-ES" dirty="0"/>
              <a:t>Una mujer de cada tres ha experimentado violencia física, psicológica o sexual en una relación íntima (</a:t>
            </a:r>
            <a:r>
              <a:rPr lang="es-ES" dirty="0" err="1"/>
              <a:t>Heise</a:t>
            </a:r>
            <a:r>
              <a:rPr lang="es-ES" dirty="0"/>
              <a:t> et al., 1999).</a:t>
            </a:r>
            <a:endParaRPr lang="en-US" dirty="0"/>
          </a:p>
        </p:txBody>
      </p:sp>
    </p:spTree>
    <p:extLst>
      <p:ext uri="{BB962C8B-B14F-4D97-AF65-F5344CB8AC3E}">
        <p14:creationId xmlns:p14="http://schemas.microsoft.com/office/powerpoint/2010/main" val="3431600319"/>
      </p:ext>
    </p:extLst>
  </p:cSld>
  <p:clrMapOvr>
    <a:masterClrMapping/>
  </p:clrMapOvr>
  <mc:AlternateContent xmlns:mc="http://schemas.openxmlformats.org/markup-compatibility/2006" xmlns:p14="http://schemas.microsoft.com/office/powerpoint/2010/main">
    <mc:Choice Requires="p14">
      <p:transition spd="slow" p14:dur="2000" advTm="5000"/>
    </mc:Choice>
    <mc:Fallback xmlns="">
      <p:transition xmlns:p14="http://schemas.microsoft.com/office/powerpoint/2010/main" spd="slow" advTm="5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562484"/>
            <a:ext cx="10058400" cy="1450757"/>
          </a:xfrm>
        </p:spPr>
        <p:txBody>
          <a:bodyPr/>
          <a:lstStyle/>
          <a:p>
            <a:r>
              <a:rPr lang="es-CO" dirty="0"/>
              <a:t>Jóvenes: Liu, Fullerton Jr (2015)</a:t>
            </a:r>
          </a:p>
        </p:txBody>
      </p:sp>
      <p:sp>
        <p:nvSpPr>
          <p:cNvPr id="3" name="Marcador de contenido 2"/>
          <p:cNvSpPr>
            <a:spLocks noGrp="1"/>
          </p:cNvSpPr>
          <p:nvPr>
            <p:ph idx="1"/>
          </p:nvPr>
        </p:nvSpPr>
        <p:spPr>
          <a:xfrm>
            <a:off x="200501" y="1919283"/>
            <a:ext cx="6103131" cy="4537211"/>
          </a:xfrm>
        </p:spPr>
        <p:txBody>
          <a:bodyPr>
            <a:normAutofit/>
          </a:bodyPr>
          <a:lstStyle/>
          <a:p>
            <a:pPr algn="just"/>
            <a:r>
              <a:rPr lang="es-ES" dirty="0"/>
              <a:t>Amnistía Internacional (2012) calcula que más de 34.000 homicidios femeninos ocurrieron en México entre 1985 y 2009. He informa que el gobierno de México no protege a las mujeres de los diferentes tipos de delitos, ni proporciona justicia a las víctimas.</a:t>
            </a:r>
          </a:p>
          <a:p>
            <a:pPr algn="just"/>
            <a:r>
              <a:rPr lang="es-ES" dirty="0"/>
              <a:t>Los casos de homicidio femenino en México son con frecuencia más brutales que los casos de homicidio masculino.</a:t>
            </a:r>
          </a:p>
          <a:p>
            <a:pPr algn="just"/>
            <a:r>
              <a:rPr lang="es-ES" dirty="0"/>
              <a:t>Este </a:t>
            </a:r>
            <a:r>
              <a:rPr lang="es-ES" dirty="0" err="1"/>
              <a:t>paper</a:t>
            </a:r>
            <a:r>
              <a:rPr lang="es-ES" dirty="0"/>
              <a:t> encuentra que un estatus educativo y político femenino relativamente más alto reduce los diferentes tipos de violencia contra las mujeres.</a:t>
            </a:r>
            <a:endParaRPr lang="es-CO" dirty="0"/>
          </a:p>
        </p:txBody>
      </p:sp>
      <p:pic>
        <p:nvPicPr>
          <p:cNvPr id="4" name="Imagen 5" descr="Captura de pantalla 2017-02-18 a las 3.35.43 p.m..png">
            <a:extLst>
              <a:ext uri="{FF2B5EF4-FFF2-40B4-BE49-F238E27FC236}">
                <a16:creationId xmlns:a16="http://schemas.microsoft.com/office/drawing/2014/main" id="{0A140F83-EE6C-4DF9-8525-FDD6B12C03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2470" y="984490"/>
            <a:ext cx="4683953" cy="5472004"/>
          </a:xfrm>
          <a:prstGeom prst="rect">
            <a:avLst/>
          </a:prstGeom>
        </p:spPr>
      </p:pic>
    </p:spTree>
    <p:extLst>
      <p:ext uri="{BB962C8B-B14F-4D97-AF65-F5344CB8AC3E}">
        <p14:creationId xmlns:p14="http://schemas.microsoft.com/office/powerpoint/2010/main" val="39934372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28799" y="425346"/>
            <a:ext cx="8229600" cy="1143000"/>
          </a:xfrm>
        </p:spPr>
        <p:txBody>
          <a:bodyPr>
            <a:normAutofit fontScale="90000"/>
          </a:bodyPr>
          <a:lstStyle/>
          <a:p>
            <a:r>
              <a:rPr lang="es-ES" dirty="0"/>
              <a:t>Teorías de violencia en contra de la mujer </a:t>
            </a:r>
          </a:p>
        </p:txBody>
      </p:sp>
      <p:sp>
        <p:nvSpPr>
          <p:cNvPr id="3" name="Marcador de contenido 2"/>
          <p:cNvSpPr>
            <a:spLocks noGrp="1"/>
          </p:cNvSpPr>
          <p:nvPr>
            <p:ph idx="1"/>
          </p:nvPr>
        </p:nvSpPr>
        <p:spPr>
          <a:xfrm>
            <a:off x="1520946" y="2174131"/>
            <a:ext cx="8229600" cy="3687023"/>
          </a:xfrm>
        </p:spPr>
        <p:txBody>
          <a:bodyPr>
            <a:normAutofit/>
          </a:bodyPr>
          <a:lstStyle/>
          <a:p>
            <a:r>
              <a:rPr lang="es-ES" b="1" dirty="0"/>
              <a:t>Teorías económicas de la negociación familiar: </a:t>
            </a:r>
            <a:r>
              <a:rPr lang="es-ES" dirty="0"/>
              <a:t>aumentar el salario relativo de una mujer aumenta su poder de negociación y reduce el nivel de violencia al darle  una opción de salida (divorcio).</a:t>
            </a:r>
          </a:p>
          <a:p>
            <a:r>
              <a:rPr lang="es-ES" b="1" dirty="0"/>
              <a:t>Teoría de la reducción de la exposición</a:t>
            </a:r>
            <a:r>
              <a:rPr lang="es-ES" dirty="0"/>
              <a:t>: el aumento del empleo entre hombres o mujeres reducirá la violencia doméstica al reducir el tiempo que pasan juntos. </a:t>
            </a:r>
          </a:p>
          <a:p>
            <a:r>
              <a:rPr lang="es-ES" b="1" dirty="0"/>
              <a:t>Teoría de la reacción masculina: </a:t>
            </a:r>
            <a:r>
              <a:rPr lang="es-ES" dirty="0"/>
              <a:t>a medida que aumente la independencia financiera de las mujeres, la violencia contra ellas debería aumentar.</a:t>
            </a:r>
          </a:p>
          <a:p>
            <a:endParaRPr lang="en-US" dirty="0"/>
          </a:p>
        </p:txBody>
      </p:sp>
    </p:spTree>
    <p:extLst>
      <p:ext uri="{BB962C8B-B14F-4D97-AF65-F5344CB8AC3E}">
        <p14:creationId xmlns:p14="http://schemas.microsoft.com/office/powerpoint/2010/main" val="22971142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Iregui et al (2019)</a:t>
            </a:r>
          </a:p>
        </p:txBody>
      </p:sp>
      <p:sp>
        <p:nvSpPr>
          <p:cNvPr id="3" name="Marcador de contenido 2"/>
          <p:cNvSpPr>
            <a:spLocks noGrp="1"/>
          </p:cNvSpPr>
          <p:nvPr>
            <p:ph idx="1"/>
          </p:nvPr>
        </p:nvSpPr>
        <p:spPr>
          <a:xfrm>
            <a:off x="838200" y="1254642"/>
            <a:ext cx="10613065" cy="5497031"/>
          </a:xfrm>
        </p:spPr>
        <p:txBody>
          <a:bodyPr>
            <a:normAutofit/>
          </a:bodyPr>
          <a:lstStyle/>
          <a:p>
            <a:endParaRPr lang="es-ES" dirty="0"/>
          </a:p>
          <a:p>
            <a:r>
              <a:rPr lang="es-ES" dirty="0"/>
              <a:t>Analizamos el efecto del ingreso de las mujeres en la violencia doméstica en las zonas rurales de Colombia entre 2009 y 2013.</a:t>
            </a:r>
          </a:p>
          <a:p>
            <a:r>
              <a:rPr lang="es-ES" dirty="0"/>
              <a:t>Encontramos resultados mixtos:</a:t>
            </a:r>
          </a:p>
          <a:p>
            <a:r>
              <a:rPr lang="es-ES" dirty="0"/>
              <a:t>Un aumento en las ganancias de las mujeres en la industria y el comercio reduce el riesgo de convertirse en víctimas de violencia doméstica, ya que estos sectores ofrecen empleos de mejor calidad con una remuneración más alta.</a:t>
            </a:r>
          </a:p>
          <a:p>
            <a:r>
              <a:rPr lang="es-ES" dirty="0"/>
              <a:t>Para café y frutas, el efecto sobre la violencia doméstica es negativo pero pequeño; esto podría ser el resultado de trabajos altamente informales y mal pagados.</a:t>
            </a:r>
          </a:p>
          <a:p>
            <a:r>
              <a:rPr lang="es-ES" dirty="0"/>
              <a:t>Las mujeres que obtienen sus ingresos del sector servicios son más vulnerables porque el tipo de trabajos que realizan en hoteles, restaurantes, bares y hogares privados no les da poder.</a:t>
            </a:r>
          </a:p>
          <a:p>
            <a:r>
              <a:rPr lang="es-ES" dirty="0"/>
              <a:t>Al analizar los componentes de la violencia doméstica por separado, encontramos que el abuso sexual es la causa más frecuente de este tipo de violencia y lidera el resultado de la variable agregada.</a:t>
            </a:r>
            <a:endParaRPr lang="en-US" dirty="0"/>
          </a:p>
        </p:txBody>
      </p:sp>
    </p:spTree>
    <p:extLst>
      <p:ext uri="{BB962C8B-B14F-4D97-AF65-F5344CB8AC3E}">
        <p14:creationId xmlns:p14="http://schemas.microsoft.com/office/powerpoint/2010/main" val="22462716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54260" y="1893544"/>
            <a:ext cx="10981271" cy="1754327"/>
          </a:xfrm>
          <a:prstGeom prst="rect">
            <a:avLst/>
          </a:prstGeom>
          <a:noFill/>
        </p:spPr>
        <p:txBody>
          <a:bodyPr wrap="square" lIns="91440" tIns="45720" rIns="91440" bIns="45720">
            <a:spAutoFit/>
          </a:bodyPr>
          <a:lstStyle/>
          <a:p>
            <a:pPr algn="ctr"/>
            <a:r>
              <a:rPr lang="en-US" sz="5400" dirty="0">
                <a:ln w="0"/>
                <a:gradFill>
                  <a:gsLst>
                    <a:gs pos="21000">
                      <a:srgbClr val="53575C"/>
                    </a:gs>
                    <a:gs pos="88000">
                      <a:srgbClr val="C5C7CA"/>
                    </a:gs>
                  </a:gsLst>
                  <a:lin ang="5400000"/>
                </a:gradFill>
              </a:rPr>
              <a:t>The Gender Wage Gap and Domestic Violence  </a:t>
            </a:r>
          </a:p>
        </p:txBody>
      </p:sp>
      <p:sp>
        <p:nvSpPr>
          <p:cNvPr id="6" name="Rectángulo 5"/>
          <p:cNvSpPr/>
          <p:nvPr/>
        </p:nvSpPr>
        <p:spPr>
          <a:xfrm>
            <a:off x="975835" y="5383490"/>
            <a:ext cx="2199240" cy="584776"/>
          </a:xfrm>
          <a:prstGeom prst="rect">
            <a:avLst/>
          </a:prstGeom>
          <a:noFill/>
        </p:spPr>
        <p:txBody>
          <a:bodyPr wrap="none" lIns="91440" tIns="45720" rIns="91440" bIns="45720">
            <a:spAutoFit/>
          </a:bodyPr>
          <a:lstStyle/>
          <a:p>
            <a:pPr algn="ctr"/>
            <a:r>
              <a:rPr lang="es-ES" sz="3200" dirty="0" err="1">
                <a:ln w="0"/>
                <a:solidFill>
                  <a:schemeClr val="accent1"/>
                </a:solidFill>
                <a:effectLst>
                  <a:outerShdw blurRad="38100" dist="25400" dir="5400000" algn="ctr" rotWithShape="0">
                    <a:srgbClr val="6E747A">
                      <a:alpha val="43000"/>
                    </a:srgbClr>
                  </a:outerShdw>
                </a:effectLst>
              </a:rPr>
              <a:t>Aizer</a:t>
            </a:r>
            <a:r>
              <a:rPr lang="es-ES" sz="3200" dirty="0">
                <a:ln w="0"/>
                <a:solidFill>
                  <a:schemeClr val="accent1"/>
                </a:solidFill>
                <a:effectLst>
                  <a:outerShdw blurRad="38100" dist="25400" dir="5400000" algn="ctr" rotWithShape="0">
                    <a:srgbClr val="6E747A">
                      <a:alpha val="43000"/>
                    </a:srgbClr>
                  </a:outerShdw>
                </a:effectLst>
              </a:rPr>
              <a:t> (2010)</a:t>
            </a:r>
            <a:endParaRPr lang="es-ES" sz="3200" b="0" cap="none" spc="0" dirty="0">
              <a:ln w="0"/>
              <a:solidFill>
                <a:schemeClr val="accent1"/>
              </a:solidFill>
              <a:effectLst>
                <a:outerShdw blurRad="38100" dist="25400" dir="5400000" algn="ctr" rotWithShape="0">
                  <a:srgbClr val="6E747A">
                    <a:alpha val="43000"/>
                  </a:srgbClr>
                </a:outerShdw>
              </a:effectLst>
            </a:endParaRPr>
          </a:p>
        </p:txBody>
      </p:sp>
      <p:pic>
        <p:nvPicPr>
          <p:cNvPr id="2" name="Imagen 1" descr="Aizer 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8380" y="3745683"/>
            <a:ext cx="5440207" cy="2483386"/>
          </a:xfrm>
          <a:prstGeom prst="rect">
            <a:avLst/>
          </a:prstGeom>
        </p:spPr>
      </p:pic>
    </p:spTree>
    <p:extLst>
      <p:ext uri="{BB962C8B-B14F-4D97-AF65-F5344CB8AC3E}">
        <p14:creationId xmlns:p14="http://schemas.microsoft.com/office/powerpoint/2010/main" val="15642495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Aizer</a:t>
            </a:r>
            <a:r>
              <a:rPr lang="en-US" dirty="0"/>
              <a:t> (2010) </a:t>
            </a:r>
          </a:p>
        </p:txBody>
      </p:sp>
      <p:sp>
        <p:nvSpPr>
          <p:cNvPr id="3" name="Marcador de contenido 2"/>
          <p:cNvSpPr>
            <a:spLocks noGrp="1"/>
          </p:cNvSpPr>
          <p:nvPr>
            <p:ph idx="1"/>
          </p:nvPr>
        </p:nvSpPr>
        <p:spPr>
          <a:xfrm>
            <a:off x="1097280" y="1845734"/>
            <a:ext cx="10058400" cy="4266742"/>
          </a:xfrm>
        </p:spPr>
        <p:txBody>
          <a:bodyPr>
            <a:normAutofit/>
          </a:bodyPr>
          <a:lstStyle/>
          <a:p>
            <a:pPr algn="just"/>
            <a:r>
              <a:rPr lang="en-US" u="sng" dirty="0"/>
              <a:t>Aim:</a:t>
            </a:r>
          </a:p>
          <a:p>
            <a:pPr algn="just"/>
            <a:r>
              <a:rPr lang="en-US" dirty="0"/>
              <a:t>Examine the impact of the of gender wage gap on levels of domestic violence in the United States</a:t>
            </a:r>
            <a:r>
              <a:rPr lang="es-ES_tradnl" dirty="0"/>
              <a:t>. </a:t>
            </a:r>
          </a:p>
          <a:p>
            <a:pPr algn="just"/>
            <a:endParaRPr lang="en-US" dirty="0"/>
          </a:p>
          <a:p>
            <a:pPr algn="just"/>
            <a:r>
              <a:rPr lang="en-US" u="sng" dirty="0"/>
              <a:t>Approach: </a:t>
            </a:r>
          </a:p>
          <a:p>
            <a:pPr algn="just"/>
            <a:r>
              <a:rPr lang="en-US" dirty="0"/>
              <a:t>Exploit exogenous changes in the demand for labor in female dominated industries relative to male dominated ones. </a:t>
            </a:r>
            <a:endParaRPr lang="en-US" u="sng" dirty="0"/>
          </a:p>
        </p:txBody>
      </p:sp>
    </p:spTree>
    <p:extLst>
      <p:ext uri="{BB962C8B-B14F-4D97-AF65-F5344CB8AC3E}">
        <p14:creationId xmlns:p14="http://schemas.microsoft.com/office/powerpoint/2010/main" val="1142896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Aizer</a:t>
            </a:r>
            <a:r>
              <a:rPr lang="en-US" dirty="0"/>
              <a:t> (2010) </a:t>
            </a:r>
          </a:p>
        </p:txBody>
      </p:sp>
      <p:sp>
        <p:nvSpPr>
          <p:cNvPr id="3" name="Marcador de contenido 2"/>
          <p:cNvSpPr>
            <a:spLocks noGrp="1"/>
          </p:cNvSpPr>
          <p:nvPr>
            <p:ph idx="1"/>
          </p:nvPr>
        </p:nvSpPr>
        <p:spPr>
          <a:xfrm>
            <a:off x="1097280" y="1845734"/>
            <a:ext cx="10058400" cy="4266742"/>
          </a:xfrm>
        </p:spPr>
        <p:txBody>
          <a:bodyPr>
            <a:normAutofit fontScale="85000" lnSpcReduction="20000"/>
          </a:bodyPr>
          <a:lstStyle/>
          <a:p>
            <a:pPr algn="just"/>
            <a:r>
              <a:rPr lang="en-US" dirty="0"/>
              <a:t>Every day </a:t>
            </a:r>
            <a:r>
              <a:rPr lang="en-US" b="1" dirty="0"/>
              <a:t>14 thousand women in the United States </a:t>
            </a:r>
            <a:r>
              <a:rPr lang="en-US" dirty="0"/>
              <a:t>are battered and four are killed by their</a:t>
            </a:r>
          </a:p>
          <a:p>
            <a:pPr algn="just"/>
            <a:r>
              <a:rPr lang="en-US" dirty="0"/>
              <a:t>intimate partners. Data on domestic violence from the 1994 National Violence Against Women</a:t>
            </a:r>
          </a:p>
          <a:p>
            <a:pPr algn="just"/>
            <a:r>
              <a:rPr lang="en-US" dirty="0"/>
              <a:t>survey reveal an annual prevalence of two percent, a lifetime prevalence of 25 percent and that</a:t>
            </a:r>
          </a:p>
          <a:p>
            <a:pPr algn="just"/>
            <a:r>
              <a:rPr lang="en-US" b="1" dirty="0"/>
              <a:t>intimate partners are responsible for three-quarters of all violence against women</a:t>
            </a:r>
            <a:r>
              <a:rPr lang="en-US" dirty="0"/>
              <a:t> (Patricia</a:t>
            </a:r>
          </a:p>
          <a:p>
            <a:pPr algn="just"/>
            <a:r>
              <a:rPr lang="en-US" dirty="0" err="1"/>
              <a:t>Tjaden</a:t>
            </a:r>
            <a:r>
              <a:rPr lang="en-US" dirty="0"/>
              <a:t> and Nancy </a:t>
            </a:r>
            <a:r>
              <a:rPr lang="en-US" dirty="0" err="1"/>
              <a:t>Thoennes</a:t>
            </a:r>
            <a:r>
              <a:rPr lang="en-US" dirty="0"/>
              <a:t> 1998). Disadvantaged women face much higher risks of abuse.</a:t>
            </a:r>
          </a:p>
          <a:p>
            <a:pPr algn="just"/>
            <a:r>
              <a:rPr lang="en-US" b="1" dirty="0"/>
              <a:t>Women with annual income below $10,000 report rates of domestic violence five times greater</a:t>
            </a:r>
          </a:p>
          <a:p>
            <a:pPr algn="just"/>
            <a:r>
              <a:rPr lang="en-US" b="1" dirty="0"/>
              <a:t>than those with annual income above $30,000</a:t>
            </a:r>
            <a:r>
              <a:rPr lang="en-US" dirty="0"/>
              <a:t> (Bureau of Justice Statistics 1994). Black women</a:t>
            </a:r>
          </a:p>
          <a:p>
            <a:pPr algn="just"/>
            <a:r>
              <a:rPr lang="en-US" dirty="0"/>
              <a:t>are also at significantly greater risk of violence (Callie M. </a:t>
            </a:r>
            <a:r>
              <a:rPr lang="en-US" dirty="0" err="1"/>
              <a:t>Rennison</a:t>
            </a:r>
            <a:r>
              <a:rPr lang="en-US" dirty="0"/>
              <a:t> and Sarah </a:t>
            </a:r>
            <a:r>
              <a:rPr lang="en-US" dirty="0" err="1"/>
              <a:t>Welchans</a:t>
            </a:r>
            <a:r>
              <a:rPr lang="en-US" dirty="0"/>
              <a:t> 2000).</a:t>
            </a:r>
          </a:p>
          <a:p>
            <a:pPr algn="just"/>
            <a:r>
              <a:rPr lang="en-US" dirty="0"/>
              <a:t>The National Crime Victimization Survey is the only survey that allows tracking of domestic</a:t>
            </a:r>
          </a:p>
          <a:p>
            <a:pPr algn="just"/>
            <a:r>
              <a:rPr lang="en-US" dirty="0"/>
              <a:t>violence over time, and these data suggest that reported rates have declined by 50 percent</a:t>
            </a:r>
          </a:p>
          <a:p>
            <a:pPr algn="just"/>
            <a:r>
              <a:rPr lang="en-US" dirty="0"/>
              <a:t>between 1993 and 2001, a trend that is likewise present in the California hospitalization data</a:t>
            </a:r>
          </a:p>
          <a:p>
            <a:pPr algn="just"/>
            <a:r>
              <a:rPr lang="en-US" dirty="0"/>
              <a:t>analyzed here.</a:t>
            </a:r>
          </a:p>
        </p:txBody>
      </p:sp>
    </p:spTree>
    <p:extLst>
      <p:ext uri="{BB962C8B-B14F-4D97-AF65-F5344CB8AC3E}">
        <p14:creationId xmlns:p14="http://schemas.microsoft.com/office/powerpoint/2010/main" val="942940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Aizer</a:t>
            </a:r>
            <a:r>
              <a:rPr lang="en-US" dirty="0"/>
              <a:t> (2010) </a:t>
            </a:r>
          </a:p>
        </p:txBody>
      </p:sp>
      <p:sp>
        <p:nvSpPr>
          <p:cNvPr id="3" name="Marcador de contenido 2"/>
          <p:cNvSpPr>
            <a:spLocks noGrp="1"/>
          </p:cNvSpPr>
          <p:nvPr>
            <p:ph idx="1"/>
          </p:nvPr>
        </p:nvSpPr>
        <p:spPr/>
        <p:txBody>
          <a:bodyPr>
            <a:normAutofit lnSpcReduction="10000"/>
          </a:bodyPr>
          <a:lstStyle/>
          <a:p>
            <a:endParaRPr lang="en-US" b="1" dirty="0"/>
          </a:p>
          <a:p>
            <a:r>
              <a:rPr lang="en-US" b="1" dirty="0"/>
              <a:t>Identification of the Impact of the Wage Gap on Domestic Violence </a:t>
            </a:r>
            <a:endParaRPr lang="es-ES_tradnl" b="1" dirty="0"/>
          </a:p>
          <a:p>
            <a:pPr lvl="0"/>
            <a:r>
              <a:rPr lang="en-US" dirty="0"/>
              <a:t>Two main threats to the identification: </a:t>
            </a:r>
          </a:p>
          <a:p>
            <a:pPr lvl="0"/>
            <a:endParaRPr lang="en-US" dirty="0"/>
          </a:p>
          <a:p>
            <a:pPr lvl="0"/>
            <a:r>
              <a:rPr lang="en-US" dirty="0"/>
              <a:t>1. </a:t>
            </a:r>
            <a:r>
              <a:rPr lang="en-US" dirty="0">
                <a:solidFill>
                  <a:srgbClr val="48B7EF"/>
                </a:solidFill>
              </a:rPr>
              <a:t>Lack of objective measures </a:t>
            </a:r>
            <a:r>
              <a:rPr lang="en-US" dirty="0"/>
              <a:t>of domestic violence collected consistently over time: Self-reported measures of domestic violence are underestimates and the degree of misreporting is nonrandom. </a:t>
            </a:r>
          </a:p>
          <a:p>
            <a:pPr lvl="0"/>
            <a:endParaRPr lang="en-US" dirty="0"/>
          </a:p>
          <a:p>
            <a:pPr marL="0" lvl="0" indent="0">
              <a:buNone/>
            </a:pPr>
            <a:r>
              <a:rPr lang="en-US" dirty="0"/>
              <a:t>2. </a:t>
            </a:r>
            <a:r>
              <a:rPr lang="en-US" dirty="0">
                <a:solidFill>
                  <a:srgbClr val="48B7EF"/>
                </a:solidFill>
              </a:rPr>
              <a:t>Difficulty of constructing measures </a:t>
            </a:r>
            <a:r>
              <a:rPr lang="en-US" dirty="0"/>
              <a:t>of relative labor market conditions that do not reflect the underlying characteristics of male and female workers, which could be a function of underlying violence. </a:t>
            </a:r>
            <a:endParaRPr lang="es-ES_tradnl" dirty="0"/>
          </a:p>
          <a:p>
            <a:endParaRPr lang="es-ES_tradnl" dirty="0"/>
          </a:p>
        </p:txBody>
      </p:sp>
    </p:spTree>
    <p:extLst>
      <p:ext uri="{BB962C8B-B14F-4D97-AF65-F5344CB8AC3E}">
        <p14:creationId xmlns:p14="http://schemas.microsoft.com/office/powerpoint/2010/main" val="20742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Aizer</a:t>
            </a:r>
            <a:r>
              <a:rPr lang="en-US" dirty="0"/>
              <a:t> (2010) </a:t>
            </a:r>
          </a:p>
        </p:txBody>
      </p:sp>
      <p:sp>
        <p:nvSpPr>
          <p:cNvPr id="3" name="Marcador de contenido 2"/>
          <p:cNvSpPr>
            <a:spLocks noGrp="1"/>
          </p:cNvSpPr>
          <p:nvPr>
            <p:ph idx="1"/>
          </p:nvPr>
        </p:nvSpPr>
        <p:spPr>
          <a:xfrm>
            <a:off x="1097280" y="1845733"/>
            <a:ext cx="10397164" cy="4516797"/>
          </a:xfrm>
        </p:spPr>
        <p:txBody>
          <a:bodyPr>
            <a:normAutofit fontScale="85000" lnSpcReduction="10000"/>
          </a:bodyPr>
          <a:lstStyle/>
          <a:p>
            <a:pPr algn="just"/>
            <a:endParaRPr lang="en-US" b="1" dirty="0"/>
          </a:p>
          <a:p>
            <a:pPr algn="just"/>
            <a:r>
              <a:rPr lang="en-US" b="1" dirty="0"/>
              <a:t>Identification of the Impact of the Wage Gap on Domestic Violence </a:t>
            </a:r>
          </a:p>
          <a:p>
            <a:pPr lvl="0" algn="just"/>
            <a:r>
              <a:rPr lang="en-US" dirty="0"/>
              <a:t>To address the two threats new measures of violence against women and relative wages are constructed. </a:t>
            </a:r>
            <a:endParaRPr lang="es-ES_tradnl" dirty="0"/>
          </a:p>
          <a:p>
            <a:pPr lvl="0" algn="just"/>
            <a:endParaRPr lang="es-ES_tradnl" dirty="0"/>
          </a:p>
          <a:p>
            <a:pPr lvl="0" algn="just"/>
            <a:r>
              <a:rPr lang="en-US" dirty="0"/>
              <a:t>The </a:t>
            </a:r>
            <a:r>
              <a:rPr lang="en-US" dirty="0">
                <a:solidFill>
                  <a:srgbClr val="48B7EF"/>
                </a:solidFill>
              </a:rPr>
              <a:t>measure of violence against women </a:t>
            </a:r>
            <a:r>
              <a:rPr lang="en-US" dirty="0"/>
              <a:t>is derived from administrative data on female hospitalizations for assault for the state of California. This measure is collected from 1990 to 2003. </a:t>
            </a:r>
          </a:p>
          <a:p>
            <a:pPr algn="just"/>
            <a:r>
              <a:rPr lang="en-US" dirty="0"/>
              <a:t>As such, the measure is not a function of self-reported battery. However, this measure will also reflect </a:t>
            </a:r>
            <a:r>
              <a:rPr lang="en-US" dirty="0" err="1"/>
              <a:t>nonintimate</a:t>
            </a:r>
            <a:r>
              <a:rPr lang="en-US" dirty="0"/>
              <a:t> violence. To the extent that three-quarters of violence against women is intimate and I can control for trends in </a:t>
            </a:r>
            <a:r>
              <a:rPr lang="en-US" dirty="0" err="1"/>
              <a:t>nonintimate</a:t>
            </a:r>
            <a:r>
              <a:rPr lang="en-US" dirty="0"/>
              <a:t> violent crime in the regressions, any potential bias from this measurement error is limited</a:t>
            </a:r>
          </a:p>
          <a:p>
            <a:pPr marL="0" lvl="0" indent="0" algn="just">
              <a:buNone/>
            </a:pPr>
            <a:endParaRPr lang="es-ES_tradnl" dirty="0"/>
          </a:p>
          <a:p>
            <a:pPr lvl="0" algn="just"/>
            <a:r>
              <a:rPr lang="en-US" dirty="0"/>
              <a:t>The </a:t>
            </a:r>
            <a:r>
              <a:rPr lang="en-US" dirty="0">
                <a:solidFill>
                  <a:srgbClr val="48B7EF"/>
                </a:solidFill>
              </a:rPr>
              <a:t>measure of relative wages </a:t>
            </a:r>
            <a:r>
              <a:rPr lang="en-US" dirty="0"/>
              <a:t>is constructed to reflect exogenous demand for female and male labor and is based on the index of labor demand originally proposed by </a:t>
            </a:r>
            <a:r>
              <a:rPr lang="en-US" dirty="0" err="1"/>
              <a:t>Bartik</a:t>
            </a:r>
            <a:r>
              <a:rPr lang="en-US" dirty="0"/>
              <a:t> (1991). This strategy takes advantage of a history of sex and race segregation by industry that is well established to construct measures of local labor market wages of women (men) that are based on wage changes in industries dominated by women (men). </a:t>
            </a:r>
            <a:endParaRPr lang="es-ES_tradnl" dirty="0"/>
          </a:p>
          <a:p>
            <a:pPr algn="just"/>
            <a:endParaRPr lang="es-ES_tradnl" dirty="0"/>
          </a:p>
          <a:p>
            <a:pPr algn="just"/>
            <a:endParaRPr lang="en-US" dirty="0"/>
          </a:p>
        </p:txBody>
      </p:sp>
    </p:spTree>
    <p:extLst>
      <p:ext uri="{BB962C8B-B14F-4D97-AF65-F5344CB8AC3E}">
        <p14:creationId xmlns:p14="http://schemas.microsoft.com/office/powerpoint/2010/main" val="2528474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Aizer</a:t>
            </a:r>
            <a:r>
              <a:rPr lang="en-US" dirty="0"/>
              <a:t> (2010) </a:t>
            </a:r>
            <a:endParaRPr lang="es-CO" dirty="0"/>
          </a:p>
        </p:txBody>
      </p:sp>
      <p:pic>
        <p:nvPicPr>
          <p:cNvPr id="5" name="Imagen 4"/>
          <p:cNvPicPr>
            <a:picLocks noChangeAspect="1"/>
          </p:cNvPicPr>
          <p:nvPr/>
        </p:nvPicPr>
        <p:blipFill>
          <a:blip r:embed="rId2"/>
          <a:stretch>
            <a:fillRect/>
          </a:stretch>
        </p:blipFill>
        <p:spPr>
          <a:xfrm>
            <a:off x="5170132" y="2400817"/>
            <a:ext cx="2640300" cy="698500"/>
          </a:xfrm>
          <a:prstGeom prst="rect">
            <a:avLst/>
          </a:prstGeom>
        </p:spPr>
      </p:pic>
      <p:sp>
        <p:nvSpPr>
          <p:cNvPr id="6" name="Marcador de contenido 5"/>
          <p:cNvSpPr>
            <a:spLocks noGrp="1"/>
          </p:cNvSpPr>
          <p:nvPr>
            <p:ph idx="1"/>
          </p:nvPr>
        </p:nvSpPr>
        <p:spPr>
          <a:xfrm>
            <a:off x="1298616" y="2030292"/>
            <a:ext cx="10058400" cy="4023360"/>
          </a:xfrm>
        </p:spPr>
        <p:txBody>
          <a:bodyPr>
            <a:normAutofit fontScale="92500" lnSpcReduction="20000"/>
          </a:bodyPr>
          <a:lstStyle/>
          <a:p>
            <a:r>
              <a:rPr lang="en-US" dirty="0"/>
              <a:t>Average annual wages are calculated by gender and race in each county as follows:</a:t>
            </a:r>
          </a:p>
          <a:p>
            <a:endParaRPr lang="en-US" dirty="0"/>
          </a:p>
          <a:p>
            <a:endParaRPr lang="en-US" dirty="0"/>
          </a:p>
          <a:p>
            <a:r>
              <a:rPr lang="en-US" dirty="0"/>
              <a:t>where g indexes gender, r race, c county, y year, and j industry. </a:t>
            </a:r>
            <a:r>
              <a:rPr lang="en-US" dirty="0" err="1"/>
              <a:t>γgrjc</a:t>
            </a:r>
            <a:r>
              <a:rPr lang="en-US" dirty="0"/>
              <a:t> is the proportion of female (or male) workers with no more than a high school diploma of a given race working in industry j in county c (from the 1990 Census). I focus on low-skilled workers because violence is much more prevalent among this group. This proportion (γ) is fixed over this period so that changes in the wage do not reflect selective sorting across industries over this period. W−</a:t>
            </a:r>
            <a:r>
              <a:rPr lang="en-US" dirty="0" err="1"/>
              <a:t>cyj</a:t>
            </a:r>
            <a:r>
              <a:rPr lang="en-US" dirty="0"/>
              <a:t> is the annual wage in industry j in the state except for county c in year y</a:t>
            </a:r>
          </a:p>
          <a:p>
            <a:r>
              <a:rPr lang="en-US" dirty="0"/>
              <a:t>By measuring prices over all counties in the state except the focal county, I remove from the measure any changes in industry wages that might be caused by changes in the underlying characteristics of workers in the county. With the wage constructed in this way, identification comes from the fact that counties with many workers in industries characterized by large, statewide wage growth will experience larger increases in average wages than counties with many workers in low–wage growth industries.</a:t>
            </a:r>
            <a:endParaRPr lang="es-CO" dirty="0"/>
          </a:p>
        </p:txBody>
      </p:sp>
    </p:spTree>
    <p:extLst>
      <p:ext uri="{BB962C8B-B14F-4D97-AF65-F5344CB8AC3E}">
        <p14:creationId xmlns:p14="http://schemas.microsoft.com/office/powerpoint/2010/main" val="409628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67AF4B-1BFE-4C7C-9463-0BC17D5693F8}"/>
              </a:ext>
            </a:extLst>
          </p:cNvPr>
          <p:cNvSpPr>
            <a:spLocks noGrp="1"/>
          </p:cNvSpPr>
          <p:nvPr>
            <p:ph type="title"/>
          </p:nvPr>
        </p:nvSpPr>
        <p:spPr/>
        <p:txBody>
          <a:bodyPr/>
          <a:lstStyle/>
          <a:p>
            <a:r>
              <a:rPr lang="es-ES" b="1" dirty="0"/>
              <a:t>Ley 1257 de 2008.</a:t>
            </a:r>
            <a:endParaRPr lang="es-CO" dirty="0"/>
          </a:p>
        </p:txBody>
      </p:sp>
      <p:sp>
        <p:nvSpPr>
          <p:cNvPr id="3" name="Marcador de contenido 2">
            <a:extLst>
              <a:ext uri="{FF2B5EF4-FFF2-40B4-BE49-F238E27FC236}">
                <a16:creationId xmlns:a16="http://schemas.microsoft.com/office/drawing/2014/main" id="{49EA6791-C5EB-4CE4-9D18-F9A34A641230}"/>
              </a:ext>
            </a:extLst>
          </p:cNvPr>
          <p:cNvSpPr>
            <a:spLocks noGrp="1"/>
          </p:cNvSpPr>
          <p:nvPr>
            <p:ph idx="1"/>
          </p:nvPr>
        </p:nvSpPr>
        <p:spPr/>
        <p:txBody>
          <a:bodyPr/>
          <a:lstStyle/>
          <a:p>
            <a:r>
              <a:rPr lang="es-CO" dirty="0"/>
              <a:t>La Ley 1257 de 2008 define la violencia contra la mujer como cualquier acción u omisión que le cause muerte, daño o sufrimiento físico, sexual, psicológico, económico o patrimonial por su condición de mujer, así como las amenazas de tales actos, la coacción o la privación arbitraria de la libertad, bien sea que se presente en el ámbito público o en el privado.</a:t>
            </a:r>
          </a:p>
          <a:p>
            <a:r>
              <a:rPr lang="es-CO" dirty="0"/>
              <a:t>"POR LA CUAL SE DICTAN NORMAS DE SENSIBILIZACION, PREVENCIÓN y SANCIÓN DE FORMAS DE VIOLENCIA Y DISCRIMINACIÓN CONTRA LAS MUJERES, SE REFORMAN LOS CÓDIGOS PENAL, DE PROCEDIMIENTO PENAL, LA LEY294 DE 1996 Y SE DICTAN OTRAS DISPOSICIONES"</a:t>
            </a:r>
          </a:p>
        </p:txBody>
      </p:sp>
    </p:spTree>
    <p:extLst>
      <p:ext uri="{BB962C8B-B14F-4D97-AF65-F5344CB8AC3E}">
        <p14:creationId xmlns:p14="http://schemas.microsoft.com/office/powerpoint/2010/main" val="17273574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Aizer</a:t>
            </a:r>
            <a:r>
              <a:rPr lang="en-US" dirty="0"/>
              <a:t> (2010) </a:t>
            </a:r>
          </a:p>
        </p:txBody>
      </p:sp>
      <p:sp>
        <p:nvSpPr>
          <p:cNvPr id="3" name="Marcador de contenido 2"/>
          <p:cNvSpPr>
            <a:spLocks noGrp="1"/>
          </p:cNvSpPr>
          <p:nvPr>
            <p:ph idx="1"/>
          </p:nvPr>
        </p:nvSpPr>
        <p:spPr>
          <a:xfrm>
            <a:off x="7594542" y="1935528"/>
            <a:ext cx="4176911" cy="3875414"/>
          </a:xfrm>
        </p:spPr>
        <p:txBody>
          <a:bodyPr>
            <a:normAutofit fontScale="92500"/>
          </a:bodyPr>
          <a:lstStyle/>
          <a:p>
            <a:pPr lvl="0" algn="just"/>
            <a:r>
              <a:rPr lang="en-US" b="1" dirty="0"/>
              <a:t>Empirical Results</a:t>
            </a:r>
          </a:p>
          <a:p>
            <a:pPr lvl="0" algn="just"/>
            <a:endParaRPr lang="en-US" dirty="0"/>
          </a:p>
          <a:p>
            <a:pPr lvl="0" algn="just"/>
            <a:endParaRPr lang="en-US" dirty="0"/>
          </a:p>
          <a:p>
            <a:pPr lvl="0" algn="just"/>
            <a:r>
              <a:rPr lang="en-US" dirty="0"/>
              <a:t>The rate of female hospitalization for assaults per 100,000 women, controlling by the fact that the downward trend also reflects declines in hospital utilization,  declined by 36%.</a:t>
            </a:r>
          </a:p>
          <a:p>
            <a:pPr lvl="0" algn="just"/>
            <a:endParaRPr lang="en-US" dirty="0"/>
          </a:p>
          <a:p>
            <a:pPr lvl="0" algn="just"/>
            <a:r>
              <a:rPr lang="en-US" dirty="0"/>
              <a:t>Intimate partner homicides in California decline by 31% over this period. </a:t>
            </a:r>
            <a:endParaRPr lang="es-ES_tradnl" dirty="0"/>
          </a:p>
          <a:p>
            <a:pPr algn="just"/>
            <a:endParaRPr lang="en-US" dirty="0"/>
          </a:p>
        </p:txBody>
      </p:sp>
      <p:pic>
        <p:nvPicPr>
          <p:cNvPr id="4" name="Imagen 3" descr="Aizer 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7698" y="1980118"/>
            <a:ext cx="6434216" cy="4074547"/>
          </a:xfrm>
          <a:prstGeom prst="rect">
            <a:avLst/>
          </a:prstGeom>
        </p:spPr>
      </p:pic>
    </p:spTree>
    <p:extLst>
      <p:ext uri="{BB962C8B-B14F-4D97-AF65-F5344CB8AC3E}">
        <p14:creationId xmlns:p14="http://schemas.microsoft.com/office/powerpoint/2010/main" val="3934772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08202" y="3975129"/>
            <a:ext cx="10853014" cy="2425885"/>
          </a:xfrm>
        </p:spPr>
        <p:txBody>
          <a:bodyPr>
            <a:normAutofit/>
          </a:bodyPr>
          <a:lstStyle/>
          <a:p>
            <a:pPr lvl="0"/>
            <a:r>
              <a:rPr lang="en-US" dirty="0"/>
              <a:t>The relationship between the wage ratio and female assaults is very large, negative and significant when only few controls are included. </a:t>
            </a:r>
            <a:endParaRPr lang="es-ES_tradnl" dirty="0"/>
          </a:p>
          <a:p>
            <a:pPr lvl="0"/>
            <a:r>
              <a:rPr lang="en-US" dirty="0"/>
              <a:t>The narrowing of the wage gap by 3.6 percentage points over the period 1990-2003 explains nine percent of the decline in hospital admissions for assault. </a:t>
            </a:r>
            <a:endParaRPr lang="es-ES_tradnl" dirty="0"/>
          </a:p>
          <a:p>
            <a:pPr lvl="0"/>
            <a:r>
              <a:rPr lang="en-US" dirty="0"/>
              <a:t>An increase in women´s wage is likely accompanied by an increase in female employment, then finding that violence falls as female wages rise may be evidence that confirm the </a:t>
            </a:r>
            <a:r>
              <a:rPr lang="en-US" dirty="0">
                <a:solidFill>
                  <a:srgbClr val="48B7EF"/>
                </a:solidFill>
              </a:rPr>
              <a:t>bargaining story</a:t>
            </a:r>
            <a:r>
              <a:rPr lang="en-US" dirty="0"/>
              <a:t> or </a:t>
            </a:r>
            <a:r>
              <a:rPr lang="en-US" dirty="0">
                <a:solidFill>
                  <a:srgbClr val="48B7EF"/>
                </a:solidFill>
              </a:rPr>
              <a:t>exposure reduction </a:t>
            </a:r>
            <a:r>
              <a:rPr lang="en-US" dirty="0"/>
              <a:t>hypothesis. </a:t>
            </a:r>
            <a:endParaRPr lang="es-ES_tradnl" dirty="0"/>
          </a:p>
          <a:p>
            <a:endParaRPr lang="en-US" dirty="0"/>
          </a:p>
        </p:txBody>
      </p:sp>
      <p:pic>
        <p:nvPicPr>
          <p:cNvPr id="4" name="Imagen 3" descr="Aizer 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909" y="456365"/>
            <a:ext cx="10576219" cy="3379112"/>
          </a:xfrm>
          <a:prstGeom prst="rect">
            <a:avLst/>
          </a:prstGeom>
        </p:spPr>
      </p:pic>
    </p:spTree>
    <p:extLst>
      <p:ext uri="{BB962C8B-B14F-4D97-AF65-F5344CB8AC3E}">
        <p14:creationId xmlns:p14="http://schemas.microsoft.com/office/powerpoint/2010/main" val="2546628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7403" y="1050419"/>
            <a:ext cx="4831170" cy="5196664"/>
          </a:xfrm>
        </p:spPr>
        <p:txBody>
          <a:bodyPr>
            <a:normAutofit/>
          </a:bodyPr>
          <a:lstStyle/>
          <a:p>
            <a:pPr lvl="0" algn="just"/>
            <a:r>
              <a:rPr lang="en-US" dirty="0"/>
              <a:t>To test if the </a:t>
            </a:r>
            <a:r>
              <a:rPr lang="en-US" dirty="0">
                <a:solidFill>
                  <a:srgbClr val="48B7EF"/>
                </a:solidFill>
              </a:rPr>
              <a:t>exposure reduction </a:t>
            </a:r>
            <a:r>
              <a:rPr lang="en-US" dirty="0"/>
              <a:t>is responsible for the findings:</a:t>
            </a:r>
          </a:p>
          <a:p>
            <a:pPr lvl="0" algn="just"/>
            <a:endParaRPr lang="en-US" dirty="0"/>
          </a:p>
          <a:p>
            <a:pPr lvl="0" algn="just"/>
            <a:r>
              <a:rPr lang="en-US" dirty="0"/>
              <a:t>The author estimates the impact of changes in the wage ratio on assaults that occurred during the weekend versus in weekday.</a:t>
            </a:r>
          </a:p>
          <a:p>
            <a:pPr lvl="0" algn="just"/>
            <a:endParaRPr lang="en-US" dirty="0"/>
          </a:p>
          <a:p>
            <a:pPr lvl="0" algn="just"/>
            <a:r>
              <a:rPr lang="en-US" dirty="0"/>
              <a:t>The entire decline in domestic violence as a result of the falling wage gap occurs during the weekend, which is </a:t>
            </a:r>
            <a:r>
              <a:rPr lang="en-US" dirty="0">
                <a:solidFill>
                  <a:srgbClr val="48B7EF"/>
                </a:solidFill>
              </a:rPr>
              <a:t>inconsistent</a:t>
            </a:r>
            <a:r>
              <a:rPr lang="en-US" dirty="0"/>
              <a:t> with the exposure reduction hypothesis. </a:t>
            </a:r>
          </a:p>
          <a:p>
            <a:pPr marL="0" lvl="0" indent="0" algn="just">
              <a:buNone/>
            </a:pPr>
            <a:endParaRPr lang="en-US" dirty="0"/>
          </a:p>
          <a:p>
            <a:pPr lvl="0" algn="just"/>
            <a:r>
              <a:rPr lang="en-US" dirty="0"/>
              <a:t>The model of </a:t>
            </a:r>
            <a:r>
              <a:rPr lang="en-US" dirty="0">
                <a:solidFill>
                  <a:srgbClr val="48B7EF"/>
                </a:solidFill>
              </a:rPr>
              <a:t>household bargaining is consistent with these trends.</a:t>
            </a:r>
            <a:endParaRPr lang="es-ES_tradnl" dirty="0">
              <a:solidFill>
                <a:srgbClr val="48B7EF"/>
              </a:solidFill>
            </a:endParaRPr>
          </a:p>
          <a:p>
            <a:pPr algn="just"/>
            <a:endParaRPr lang="en-US" dirty="0"/>
          </a:p>
        </p:txBody>
      </p:sp>
      <p:pic>
        <p:nvPicPr>
          <p:cNvPr id="2" name="Imagen 1">
            <a:extLst>
              <a:ext uri="{FF2B5EF4-FFF2-40B4-BE49-F238E27FC236}">
                <a16:creationId xmlns:a16="http://schemas.microsoft.com/office/drawing/2014/main" id="{98F057B3-920D-4346-BC1D-C2D184FD449B}"/>
              </a:ext>
            </a:extLst>
          </p:cNvPr>
          <p:cNvPicPr>
            <a:picLocks noChangeAspect="1"/>
          </p:cNvPicPr>
          <p:nvPr/>
        </p:nvPicPr>
        <p:blipFill>
          <a:blip r:embed="rId2"/>
          <a:stretch>
            <a:fillRect/>
          </a:stretch>
        </p:blipFill>
        <p:spPr>
          <a:xfrm>
            <a:off x="5254516" y="1426751"/>
            <a:ext cx="6863443" cy="2426792"/>
          </a:xfrm>
          <a:prstGeom prst="rect">
            <a:avLst/>
          </a:prstGeom>
        </p:spPr>
      </p:pic>
    </p:spTree>
    <p:extLst>
      <p:ext uri="{BB962C8B-B14F-4D97-AF65-F5344CB8AC3E}">
        <p14:creationId xmlns:p14="http://schemas.microsoft.com/office/powerpoint/2010/main" val="1735164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Aizer</a:t>
            </a:r>
            <a:r>
              <a:rPr lang="en-US" dirty="0"/>
              <a:t> (2010) </a:t>
            </a:r>
          </a:p>
        </p:txBody>
      </p:sp>
      <p:sp>
        <p:nvSpPr>
          <p:cNvPr id="3" name="Marcador de contenido 2"/>
          <p:cNvSpPr>
            <a:spLocks noGrp="1"/>
          </p:cNvSpPr>
          <p:nvPr>
            <p:ph idx="1"/>
          </p:nvPr>
        </p:nvSpPr>
        <p:spPr/>
        <p:txBody>
          <a:bodyPr/>
          <a:lstStyle/>
          <a:p>
            <a:r>
              <a:rPr lang="en-US" b="1" dirty="0"/>
              <a:t>Additional specifications</a:t>
            </a:r>
          </a:p>
          <a:p>
            <a:r>
              <a:rPr lang="en-US" dirty="0"/>
              <a:t>Two potential concerns: </a:t>
            </a:r>
          </a:p>
          <a:p>
            <a:r>
              <a:rPr lang="en-US" dirty="0"/>
              <a:t>1. Changes in characteristics of men and women in the county correlated with both violence and the wage gap might bias estimates. </a:t>
            </a:r>
          </a:p>
          <a:p>
            <a:endParaRPr lang="en-US" dirty="0"/>
          </a:p>
          <a:p>
            <a:pPr lvl="0"/>
            <a:r>
              <a:rPr lang="en-US" dirty="0"/>
              <a:t>To further address this concern controls of education, foreign immigration by county and year, and incarceration flows were selected because they represent the most significant determinants of individual wages that are </a:t>
            </a:r>
            <a:r>
              <a:rPr lang="en-US" dirty="0">
                <a:solidFill>
                  <a:srgbClr val="48B7EF"/>
                </a:solidFill>
              </a:rPr>
              <a:t>also likely to be correlated with violence</a:t>
            </a:r>
            <a:r>
              <a:rPr lang="en-US" dirty="0"/>
              <a:t>. </a:t>
            </a:r>
            <a:endParaRPr lang="es-ES_tradnl" dirty="0"/>
          </a:p>
          <a:p>
            <a:endParaRPr lang="en-US" dirty="0"/>
          </a:p>
        </p:txBody>
      </p:sp>
    </p:spTree>
    <p:extLst>
      <p:ext uri="{BB962C8B-B14F-4D97-AF65-F5344CB8AC3E}">
        <p14:creationId xmlns:p14="http://schemas.microsoft.com/office/powerpoint/2010/main" val="1419112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Aizer</a:t>
            </a:r>
            <a:r>
              <a:rPr lang="en-US" dirty="0"/>
              <a:t> (2010) </a:t>
            </a:r>
          </a:p>
        </p:txBody>
      </p:sp>
      <p:sp>
        <p:nvSpPr>
          <p:cNvPr id="3" name="Marcador de contenido 2"/>
          <p:cNvSpPr>
            <a:spLocks noGrp="1"/>
          </p:cNvSpPr>
          <p:nvPr>
            <p:ph idx="1"/>
          </p:nvPr>
        </p:nvSpPr>
        <p:spPr/>
        <p:txBody>
          <a:bodyPr/>
          <a:lstStyle/>
          <a:p>
            <a:r>
              <a:rPr lang="en-US" b="1" dirty="0"/>
              <a:t>Additional specifications</a:t>
            </a:r>
          </a:p>
          <a:p>
            <a:r>
              <a:rPr lang="en-US" dirty="0"/>
              <a:t>Two potential concerns: </a:t>
            </a:r>
          </a:p>
          <a:p>
            <a:r>
              <a:rPr lang="en-US" dirty="0"/>
              <a:t>2. The possibility that changes in the wage gap might be correlated with changes in access to nonhospital medical care which might reduce reliance on the hospital. </a:t>
            </a:r>
          </a:p>
          <a:p>
            <a:endParaRPr lang="en-US" dirty="0"/>
          </a:p>
          <a:p>
            <a:r>
              <a:rPr lang="en-US" dirty="0"/>
              <a:t>To address this, the author control for the number of primary care clinics per 1,000 women in the county. </a:t>
            </a:r>
          </a:p>
          <a:p>
            <a:endParaRPr lang="en-US" dirty="0"/>
          </a:p>
          <a:p>
            <a:r>
              <a:rPr lang="en-US" dirty="0"/>
              <a:t>The inclusion of the controls </a:t>
            </a:r>
            <a:r>
              <a:rPr lang="en-US" dirty="0">
                <a:solidFill>
                  <a:srgbClr val="48B7EF"/>
                </a:solidFill>
              </a:rPr>
              <a:t>does not change the main result</a:t>
            </a:r>
            <a:r>
              <a:rPr lang="en-US" dirty="0"/>
              <a:t>. Inclusion slightly increases the point estimates of the impact of the wage ratio on assaults. </a:t>
            </a:r>
          </a:p>
        </p:txBody>
      </p:sp>
    </p:spTree>
    <p:extLst>
      <p:ext uri="{BB962C8B-B14F-4D97-AF65-F5344CB8AC3E}">
        <p14:creationId xmlns:p14="http://schemas.microsoft.com/office/powerpoint/2010/main" val="269600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54260" y="1893544"/>
            <a:ext cx="10981271" cy="923330"/>
          </a:xfrm>
          <a:prstGeom prst="rect">
            <a:avLst/>
          </a:prstGeom>
          <a:noFill/>
        </p:spPr>
        <p:txBody>
          <a:bodyPr wrap="square" lIns="91440" tIns="45720" rIns="91440" bIns="45720">
            <a:spAutoFit/>
          </a:bodyPr>
          <a:lstStyle/>
          <a:p>
            <a:pPr algn="ctr"/>
            <a:r>
              <a:rPr lang="en-US" sz="5400" dirty="0">
                <a:ln w="0"/>
                <a:gradFill>
                  <a:gsLst>
                    <a:gs pos="21000">
                      <a:srgbClr val="53575C"/>
                    </a:gs>
                    <a:gs pos="88000">
                      <a:srgbClr val="C5C7CA"/>
                    </a:gs>
                  </a:gsLst>
                  <a:lin ang="5400000"/>
                </a:gradFill>
              </a:rPr>
              <a:t>Poverty and Witch Killing </a:t>
            </a:r>
          </a:p>
        </p:txBody>
      </p:sp>
      <p:sp>
        <p:nvSpPr>
          <p:cNvPr id="6" name="Rectángulo 5"/>
          <p:cNvSpPr/>
          <p:nvPr/>
        </p:nvSpPr>
        <p:spPr>
          <a:xfrm>
            <a:off x="7124985" y="5460456"/>
            <a:ext cx="3858492" cy="584775"/>
          </a:xfrm>
          <a:prstGeom prst="rect">
            <a:avLst/>
          </a:prstGeom>
          <a:noFill/>
        </p:spPr>
        <p:txBody>
          <a:bodyPr wrap="none" lIns="91440" tIns="45720" rIns="91440" bIns="45720">
            <a:spAutoFit/>
          </a:bodyPr>
          <a:lstStyle/>
          <a:p>
            <a:pPr algn="ctr"/>
            <a:r>
              <a:rPr lang="es-ES" sz="3200" b="0" cap="none" spc="0" dirty="0">
                <a:ln w="0"/>
                <a:solidFill>
                  <a:schemeClr val="accent1"/>
                </a:solidFill>
                <a:effectLst>
                  <a:outerShdw blurRad="38100" dist="25400" dir="5400000" algn="ctr" rotWithShape="0">
                    <a:srgbClr val="6E747A">
                      <a:alpha val="43000"/>
                    </a:srgbClr>
                  </a:outerShdw>
                </a:effectLst>
              </a:rPr>
              <a:t>Edward Miguel (2005)</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5193" y="4021381"/>
            <a:ext cx="4092267" cy="1959289"/>
          </a:xfrm>
          <a:prstGeom prst="rect">
            <a:avLst/>
          </a:prstGeom>
        </p:spPr>
      </p:pic>
    </p:spTree>
    <p:extLst>
      <p:ext uri="{BB962C8B-B14F-4D97-AF65-F5344CB8AC3E}">
        <p14:creationId xmlns:p14="http://schemas.microsoft.com/office/powerpoint/2010/main" val="3363677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Miguel (2005) </a:t>
            </a:r>
            <a:endParaRPr lang="es-CO" dirty="0"/>
          </a:p>
        </p:txBody>
      </p:sp>
      <p:sp>
        <p:nvSpPr>
          <p:cNvPr id="3" name="Marcador de contenido 2"/>
          <p:cNvSpPr>
            <a:spLocks noGrp="1"/>
          </p:cNvSpPr>
          <p:nvPr>
            <p:ph idx="1"/>
          </p:nvPr>
        </p:nvSpPr>
        <p:spPr/>
        <p:txBody>
          <a:bodyPr/>
          <a:lstStyle/>
          <a:p>
            <a:pPr algn="just"/>
            <a:r>
              <a:rPr lang="en-US" u="sng" dirty="0"/>
              <a:t>Aim: </a:t>
            </a:r>
            <a:endParaRPr lang="es-CO" u="sng" dirty="0"/>
          </a:p>
          <a:p>
            <a:pPr algn="just"/>
            <a:r>
              <a:rPr lang="en-US" dirty="0"/>
              <a:t>Test if the income shocks (via extreme rainfall shocks) are a key underlying cause of the murder of elderly women as “witches” in Tanzania. </a:t>
            </a:r>
            <a:endParaRPr lang="en-US" i="1" dirty="0"/>
          </a:p>
          <a:p>
            <a:pPr algn="just"/>
            <a:r>
              <a:rPr lang="en-US" u="sng" dirty="0"/>
              <a:t>Contribution: </a:t>
            </a:r>
          </a:p>
          <a:p>
            <a:pPr algn="just"/>
            <a:r>
              <a:rPr lang="en-US" dirty="0"/>
              <a:t>Provides novel evidence on the role of income shocks in causing violent crime, and religious violence in particular, and also provides insights into witchcraft- an important social phenomenon in Africa rarely studied by economists. </a:t>
            </a:r>
            <a:endParaRPr lang="en-US" i="1" u="sng" dirty="0"/>
          </a:p>
          <a:p>
            <a:pPr algn="just"/>
            <a:r>
              <a:rPr lang="en-US" i="1" dirty="0"/>
              <a:t> </a:t>
            </a:r>
            <a:r>
              <a:rPr lang="en-US" u="sng" dirty="0"/>
              <a:t>Approach: </a:t>
            </a:r>
          </a:p>
          <a:p>
            <a:pPr algn="just"/>
            <a:r>
              <a:rPr lang="en-US" dirty="0"/>
              <a:t>Use local rainfall variation to identify the impact of income shocks on murder in a rural Tanzanian district, across 11 years (1992-2002) in 67 villages. </a:t>
            </a:r>
            <a:endParaRPr lang="es-CO" dirty="0"/>
          </a:p>
          <a:p>
            <a:pPr algn="just"/>
            <a:endParaRPr lang="en-US" u="sng" dirty="0"/>
          </a:p>
        </p:txBody>
      </p:sp>
    </p:spTree>
    <p:extLst>
      <p:ext uri="{BB962C8B-B14F-4D97-AF65-F5344CB8AC3E}">
        <p14:creationId xmlns:p14="http://schemas.microsoft.com/office/powerpoint/2010/main" val="332486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Miguel (2005) </a:t>
            </a:r>
          </a:p>
        </p:txBody>
      </p:sp>
      <p:sp>
        <p:nvSpPr>
          <p:cNvPr id="3" name="Marcador de contenido 2"/>
          <p:cNvSpPr>
            <a:spLocks noGrp="1"/>
          </p:cNvSpPr>
          <p:nvPr>
            <p:ph idx="1"/>
          </p:nvPr>
        </p:nvSpPr>
        <p:spPr/>
        <p:txBody>
          <a:bodyPr/>
          <a:lstStyle/>
          <a:p>
            <a:pPr algn="just"/>
            <a:r>
              <a:rPr lang="en-US" b="1" dirty="0"/>
              <a:t>Context </a:t>
            </a:r>
          </a:p>
          <a:p>
            <a:pPr algn="just"/>
            <a:r>
              <a:rPr lang="en-US" dirty="0"/>
              <a:t>Extreme rainfall and disease epidemics are both shocks that “witches” can control according to the ethnographic literature on Tanzania, and that have negative welfare consequences for households. </a:t>
            </a:r>
          </a:p>
          <a:p>
            <a:pPr algn="just"/>
            <a:endParaRPr lang="en-US" dirty="0"/>
          </a:p>
          <a:p>
            <a:pPr algn="just"/>
            <a:r>
              <a:rPr lang="en-US" dirty="0"/>
              <a:t>A belief in witchcraft allows people to make sense of the seemingly arbitrary misfortunes that affect them. </a:t>
            </a:r>
          </a:p>
          <a:p>
            <a:pPr algn="just"/>
            <a:endParaRPr lang="en-US" dirty="0"/>
          </a:p>
          <a:p>
            <a:pPr algn="just"/>
            <a:r>
              <a:rPr lang="en-US" dirty="0"/>
              <a:t>Witchcraft beliefs are likely to be particularly persistent and difficult to falsify in a world of mean-reverting income, weather, and health stochastic processes, since actions taken to combat witchcraft will all too often appear successful.</a:t>
            </a:r>
            <a:endParaRPr lang="es-CO" dirty="0"/>
          </a:p>
          <a:p>
            <a:pPr algn="just"/>
            <a:endParaRPr lang="es-CO" dirty="0"/>
          </a:p>
        </p:txBody>
      </p:sp>
    </p:spTree>
    <p:extLst>
      <p:ext uri="{BB962C8B-B14F-4D97-AF65-F5344CB8AC3E}">
        <p14:creationId xmlns:p14="http://schemas.microsoft.com/office/powerpoint/2010/main" val="12564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Miguel (2005) </a:t>
            </a:r>
          </a:p>
        </p:txBody>
      </p:sp>
      <p:sp>
        <p:nvSpPr>
          <p:cNvPr id="3" name="Marcador de contenido 2"/>
          <p:cNvSpPr>
            <a:spLocks noGrp="1"/>
          </p:cNvSpPr>
          <p:nvPr>
            <p:ph idx="1"/>
          </p:nvPr>
        </p:nvSpPr>
        <p:spPr>
          <a:xfrm>
            <a:off x="1023140" y="1878681"/>
            <a:ext cx="6506244" cy="4365597"/>
          </a:xfrm>
        </p:spPr>
        <p:txBody>
          <a:bodyPr>
            <a:normAutofit lnSpcReduction="10000"/>
          </a:bodyPr>
          <a:lstStyle/>
          <a:p>
            <a:pPr algn="just"/>
            <a:r>
              <a:rPr lang="es-CO" b="1" dirty="0" err="1"/>
              <a:t>Context</a:t>
            </a:r>
            <a:r>
              <a:rPr lang="es-CO" b="1" dirty="0"/>
              <a:t> </a:t>
            </a:r>
          </a:p>
          <a:p>
            <a:pPr lvl="0" algn="just"/>
            <a:r>
              <a:rPr lang="en-US" dirty="0"/>
              <a:t>Witchcraft beliefs are strong in ethnically Sukuma western Tanzania (“</a:t>
            </a:r>
            <a:r>
              <a:rPr lang="en-US" dirty="0" err="1"/>
              <a:t>Sukumaland</a:t>
            </a:r>
            <a:r>
              <a:rPr lang="en-US" dirty="0"/>
              <a:t>”). </a:t>
            </a:r>
          </a:p>
          <a:p>
            <a:pPr lvl="0" algn="just"/>
            <a:endParaRPr lang="en-US" dirty="0"/>
          </a:p>
          <a:p>
            <a:pPr lvl="0" algn="just"/>
            <a:r>
              <a:rPr lang="en-US" dirty="0"/>
              <a:t> In the study area, </a:t>
            </a:r>
            <a:r>
              <a:rPr lang="en-US" dirty="0" err="1"/>
              <a:t>Meatu</a:t>
            </a:r>
            <a:r>
              <a:rPr lang="en-US" dirty="0"/>
              <a:t> District in </a:t>
            </a:r>
            <a:r>
              <a:rPr lang="en-US" dirty="0" err="1"/>
              <a:t>Shinyanga</a:t>
            </a:r>
            <a:r>
              <a:rPr lang="en-US" dirty="0"/>
              <a:t> Region, nearly two-thirds of 2001 household survey respondents claimed to mainly follow traditional religions.</a:t>
            </a:r>
          </a:p>
          <a:p>
            <a:pPr lvl="0" algn="just"/>
            <a:endParaRPr lang="es-CO" dirty="0"/>
          </a:p>
          <a:p>
            <a:pPr lvl="0" algn="just"/>
            <a:r>
              <a:rPr lang="en-US" dirty="0"/>
              <a:t>3072 accused witches were killed in </a:t>
            </a:r>
            <a:r>
              <a:rPr lang="en-US" dirty="0" err="1"/>
              <a:t>Sukumaland</a:t>
            </a:r>
            <a:r>
              <a:rPr lang="en-US" dirty="0"/>
              <a:t> from 1970 to 1988, more than two-thirds of the Tanzanian national witch murder total.</a:t>
            </a:r>
          </a:p>
          <a:p>
            <a:pPr lvl="0" algn="just"/>
            <a:r>
              <a:rPr lang="en-US" dirty="0"/>
              <a:t> </a:t>
            </a:r>
            <a:endParaRPr lang="es-CO"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94140" y="2411195"/>
            <a:ext cx="4194707" cy="3185241"/>
          </a:xfrm>
          <a:prstGeom prst="rect">
            <a:avLst/>
          </a:prstGeom>
        </p:spPr>
      </p:pic>
    </p:spTree>
    <p:extLst>
      <p:ext uri="{BB962C8B-B14F-4D97-AF65-F5344CB8AC3E}">
        <p14:creationId xmlns:p14="http://schemas.microsoft.com/office/powerpoint/2010/main" val="3608910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Miguel (2005) </a:t>
            </a:r>
          </a:p>
        </p:txBody>
      </p:sp>
      <p:sp>
        <p:nvSpPr>
          <p:cNvPr id="3" name="Marcador de contenido 2"/>
          <p:cNvSpPr>
            <a:spLocks noGrp="1"/>
          </p:cNvSpPr>
          <p:nvPr>
            <p:ph idx="1"/>
          </p:nvPr>
        </p:nvSpPr>
        <p:spPr/>
        <p:txBody>
          <a:bodyPr/>
          <a:lstStyle/>
          <a:p>
            <a:r>
              <a:rPr lang="es-CO" b="1" dirty="0" err="1"/>
              <a:t>Context</a:t>
            </a:r>
            <a:r>
              <a:rPr lang="es-CO" b="1" dirty="0"/>
              <a:t> </a:t>
            </a:r>
          </a:p>
          <a:p>
            <a:r>
              <a:rPr lang="en-US" dirty="0"/>
              <a:t>Approximately 80% of victims were women and their median age was between 50 and 60 years old—an advanced age for Tanzania, where life expectancy is only 51 years. </a:t>
            </a:r>
          </a:p>
          <a:p>
            <a:endParaRPr lang="en-US" dirty="0"/>
          </a:p>
          <a:p>
            <a:pPr algn="just"/>
            <a:r>
              <a:rPr lang="en-US" dirty="0"/>
              <a:t>Elderly women’s fate in rural Tanzania can be viewed as part of a broader pattern of </a:t>
            </a:r>
            <a:r>
              <a:rPr lang="en-US" dirty="0">
                <a:solidFill>
                  <a:srgbClr val="48B7EF"/>
                </a:solidFill>
              </a:rPr>
              <a:t>gender inequality</a:t>
            </a:r>
            <a:r>
              <a:rPr lang="en-US" dirty="0"/>
              <a:t> in East Africa.</a:t>
            </a:r>
          </a:p>
          <a:p>
            <a:pPr algn="just"/>
            <a:r>
              <a:rPr lang="en-US" dirty="0"/>
              <a:t> Village political leaders are almost all male in Tanzania, which means that elderly men provide households with valuable access to political power but elderly women cannot.</a:t>
            </a:r>
          </a:p>
          <a:p>
            <a:endParaRPr lang="es-CO" dirty="0"/>
          </a:p>
          <a:p>
            <a:endParaRPr lang="es-CO" b="1" dirty="0"/>
          </a:p>
        </p:txBody>
      </p:sp>
    </p:spTree>
    <p:extLst>
      <p:ext uri="{BB962C8B-B14F-4D97-AF65-F5344CB8AC3E}">
        <p14:creationId xmlns:p14="http://schemas.microsoft.com/office/powerpoint/2010/main" val="4263862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67AF4B-1BFE-4C7C-9463-0BC17D5693F8}"/>
              </a:ext>
            </a:extLst>
          </p:cNvPr>
          <p:cNvSpPr>
            <a:spLocks noGrp="1"/>
          </p:cNvSpPr>
          <p:nvPr>
            <p:ph type="title"/>
          </p:nvPr>
        </p:nvSpPr>
        <p:spPr/>
        <p:txBody>
          <a:bodyPr/>
          <a:lstStyle/>
          <a:p>
            <a:r>
              <a:rPr lang="es-ES" b="1" dirty="0"/>
              <a:t>Ley 1257 de 2008.</a:t>
            </a:r>
            <a:endParaRPr lang="es-CO" dirty="0"/>
          </a:p>
        </p:txBody>
      </p:sp>
      <p:sp>
        <p:nvSpPr>
          <p:cNvPr id="3" name="Marcador de contenido 2">
            <a:extLst>
              <a:ext uri="{FF2B5EF4-FFF2-40B4-BE49-F238E27FC236}">
                <a16:creationId xmlns:a16="http://schemas.microsoft.com/office/drawing/2014/main" id="{49EA6791-C5EB-4CE4-9D18-F9A34A641230}"/>
              </a:ext>
            </a:extLst>
          </p:cNvPr>
          <p:cNvSpPr>
            <a:spLocks noGrp="1"/>
          </p:cNvSpPr>
          <p:nvPr>
            <p:ph idx="1"/>
          </p:nvPr>
        </p:nvSpPr>
        <p:spPr/>
        <p:txBody>
          <a:bodyPr/>
          <a:lstStyle/>
          <a:p>
            <a:r>
              <a:rPr lang="es-CO" dirty="0"/>
              <a:t>Una de las entidades fundamentales para la prevención y atención de la violencia contra la mujer son las Comisarías de Familia, que dependen completamente de la fortaleza o debilidad institucional de cada municipio, y de las que no se tiene información consolidada de su desempeño ni de su capacidad de atención.</a:t>
            </a:r>
          </a:p>
          <a:p>
            <a:r>
              <a:rPr lang="es-CO" dirty="0"/>
              <a:t>Las Comisarías de Familia son entidades públicas, forman parte de la Rama Ejecutiva del Poder Público en cada municipio o distrito. Tienen funciones y competencias de autoridad administrativa con funciones judiciales. Tienen funciones y competencias de Autoridad Administrativa de orden policivo, y cumplen funciones y competencias y son autoridad administrativa de restablecimiento de derechos (Ministerio de Justicia y del Derecho, 2018).</a:t>
            </a:r>
          </a:p>
          <a:p>
            <a:endParaRPr lang="es-CO" dirty="0"/>
          </a:p>
        </p:txBody>
      </p:sp>
    </p:spTree>
    <p:extLst>
      <p:ext uri="{BB962C8B-B14F-4D97-AF65-F5344CB8AC3E}">
        <p14:creationId xmlns:p14="http://schemas.microsoft.com/office/powerpoint/2010/main" val="24016123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Miguel (2005)</a:t>
            </a:r>
          </a:p>
        </p:txBody>
      </p:sp>
      <p:sp>
        <p:nvSpPr>
          <p:cNvPr id="3" name="Marcador de contenido 2"/>
          <p:cNvSpPr>
            <a:spLocks noGrp="1"/>
          </p:cNvSpPr>
          <p:nvPr>
            <p:ph idx="1"/>
          </p:nvPr>
        </p:nvSpPr>
        <p:spPr>
          <a:xfrm>
            <a:off x="1097280" y="1845733"/>
            <a:ext cx="10058400" cy="4085509"/>
          </a:xfrm>
        </p:spPr>
        <p:txBody>
          <a:bodyPr/>
          <a:lstStyle/>
          <a:p>
            <a:pPr algn="just"/>
            <a:r>
              <a:rPr lang="es-CO" b="1" dirty="0" err="1"/>
              <a:t>Theoretical</a:t>
            </a:r>
            <a:r>
              <a:rPr lang="es-CO" b="1" dirty="0"/>
              <a:t> </a:t>
            </a:r>
            <a:r>
              <a:rPr lang="es-CO" b="1" dirty="0" err="1"/>
              <a:t>Explanations</a:t>
            </a:r>
            <a:r>
              <a:rPr lang="es-CO" b="1" dirty="0"/>
              <a:t> </a:t>
            </a:r>
          </a:p>
          <a:p>
            <a:pPr algn="just"/>
            <a:r>
              <a:rPr lang="en-US" i="1" dirty="0"/>
              <a:t>Income shock theory:</a:t>
            </a:r>
            <a:r>
              <a:rPr lang="en-US" dirty="0"/>
              <a:t>  Large negative income shocks associated with extreme weather are the driving force behind witch attacks. </a:t>
            </a:r>
          </a:p>
          <a:p>
            <a:pPr algn="just"/>
            <a:endParaRPr lang="en-US" dirty="0"/>
          </a:p>
          <a:p>
            <a:pPr algn="just"/>
            <a:r>
              <a:rPr lang="en-US" i="1" dirty="0"/>
              <a:t>Extreme scarcity theory: </a:t>
            </a:r>
            <a:r>
              <a:rPr lang="en-US" dirty="0"/>
              <a:t>Households near subsistence consumption levels kill, expel or starve relatively unproductive elderly household members to safeguard the nutritional status of other members. </a:t>
            </a:r>
          </a:p>
          <a:p>
            <a:pPr algn="just"/>
            <a:endParaRPr lang="es-CO" dirty="0"/>
          </a:p>
          <a:p>
            <a:pPr algn="just"/>
            <a:r>
              <a:rPr lang="en-US" i="1" dirty="0"/>
              <a:t>Scapegoat theory:</a:t>
            </a:r>
            <a:r>
              <a:rPr lang="en-US" dirty="0"/>
              <a:t> Households eliminate the “cause” of their suffering, and witches are killed as scapegoats following household or village calamities, which may include extreme rainfall. </a:t>
            </a:r>
            <a:endParaRPr lang="es-CO" dirty="0"/>
          </a:p>
          <a:p>
            <a:pPr algn="just"/>
            <a:endParaRPr lang="es-CO" dirty="0"/>
          </a:p>
          <a:p>
            <a:pPr algn="just"/>
            <a:endParaRPr lang="es-CO" b="1" dirty="0"/>
          </a:p>
        </p:txBody>
      </p:sp>
    </p:spTree>
    <p:extLst>
      <p:ext uri="{BB962C8B-B14F-4D97-AF65-F5344CB8AC3E}">
        <p14:creationId xmlns:p14="http://schemas.microsoft.com/office/powerpoint/2010/main" val="385027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Miguel (2005) </a:t>
            </a:r>
          </a:p>
        </p:txBody>
      </p:sp>
      <p:sp>
        <p:nvSpPr>
          <p:cNvPr id="3" name="Marcador de contenido 2"/>
          <p:cNvSpPr>
            <a:spLocks noGrp="1"/>
          </p:cNvSpPr>
          <p:nvPr>
            <p:ph idx="1"/>
          </p:nvPr>
        </p:nvSpPr>
        <p:spPr>
          <a:xfrm>
            <a:off x="866620" y="1886465"/>
            <a:ext cx="4479736" cy="4053017"/>
          </a:xfrm>
        </p:spPr>
        <p:txBody>
          <a:bodyPr>
            <a:normAutofit/>
          </a:bodyPr>
          <a:lstStyle/>
          <a:p>
            <a:pPr algn="just"/>
            <a:r>
              <a:rPr lang="es-CO" b="1" dirty="0"/>
              <a:t>Data and </a:t>
            </a:r>
            <a:r>
              <a:rPr lang="es-CO" b="1" dirty="0" err="1"/>
              <a:t>Measurements</a:t>
            </a:r>
            <a:r>
              <a:rPr lang="es-CO" b="1" dirty="0"/>
              <a:t> </a:t>
            </a:r>
          </a:p>
          <a:p>
            <a:pPr algn="just"/>
            <a:r>
              <a:rPr lang="en-US" dirty="0"/>
              <a:t>Two survey instruments: </a:t>
            </a:r>
          </a:p>
          <a:p>
            <a:pPr algn="just"/>
            <a:r>
              <a:rPr lang="en-US" dirty="0" err="1"/>
              <a:t>i</a:t>
            </a:r>
            <a:r>
              <a:rPr lang="en-US" dirty="0"/>
              <a:t>) The Village Council Survey </a:t>
            </a:r>
          </a:p>
          <a:p>
            <a:pPr algn="just"/>
            <a:r>
              <a:rPr lang="en-US" dirty="0"/>
              <a:t>ii) The Household Survey. </a:t>
            </a:r>
          </a:p>
          <a:p>
            <a:pPr lvl="0" algn="just"/>
            <a:r>
              <a:rPr lang="en-US" dirty="0"/>
              <a:t>The Household Survey was administered to 15-20 households from each village, and in all, 1293 households were surveyed. </a:t>
            </a:r>
          </a:p>
          <a:p>
            <a:pPr lvl="0" algn="just"/>
            <a:r>
              <a:rPr lang="en-US" dirty="0"/>
              <a:t>During the period, 65 witch murders and 68 non-witch murders were recorded. </a:t>
            </a:r>
            <a:endParaRPr lang="es-CO" dirty="0"/>
          </a:p>
          <a:p>
            <a:pPr algn="just"/>
            <a:endParaRPr lang="es-CO"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4064" y="849892"/>
            <a:ext cx="6520706" cy="5336725"/>
          </a:xfrm>
          <a:prstGeom prst="rect">
            <a:avLst/>
          </a:prstGeom>
        </p:spPr>
      </p:pic>
    </p:spTree>
    <p:extLst>
      <p:ext uri="{BB962C8B-B14F-4D97-AF65-F5344CB8AC3E}">
        <p14:creationId xmlns:p14="http://schemas.microsoft.com/office/powerpoint/2010/main" val="1119168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Miguel (2005) </a:t>
            </a:r>
          </a:p>
        </p:txBody>
      </p:sp>
      <p:sp>
        <p:nvSpPr>
          <p:cNvPr id="3" name="Marcador de contenido 2"/>
          <p:cNvSpPr>
            <a:spLocks noGrp="1"/>
          </p:cNvSpPr>
          <p:nvPr>
            <p:ph idx="1"/>
          </p:nvPr>
        </p:nvSpPr>
        <p:spPr>
          <a:xfrm>
            <a:off x="6277232" y="378941"/>
            <a:ext cx="5780492" cy="5733535"/>
          </a:xfrm>
        </p:spPr>
        <p:txBody>
          <a:bodyPr>
            <a:normAutofit/>
          </a:bodyPr>
          <a:lstStyle/>
          <a:p>
            <a:pPr algn="just"/>
            <a:endParaRPr lang="es-CO" b="1" dirty="0"/>
          </a:p>
          <a:p>
            <a:pPr algn="just"/>
            <a:endParaRPr lang="es-CO" b="1" dirty="0"/>
          </a:p>
          <a:p>
            <a:pPr algn="just"/>
            <a:endParaRPr lang="es-CO" b="1" dirty="0"/>
          </a:p>
          <a:p>
            <a:pPr marL="0" indent="0" algn="just">
              <a:buNone/>
            </a:pPr>
            <a:endParaRPr lang="es-CO" b="1" dirty="0"/>
          </a:p>
          <a:p>
            <a:pPr algn="just"/>
            <a:r>
              <a:rPr lang="en-US" dirty="0">
                <a:solidFill>
                  <a:srgbClr val="48B7EF"/>
                </a:solidFill>
              </a:rPr>
              <a:t>Main empirical result</a:t>
            </a:r>
            <a:r>
              <a:rPr lang="en-US" dirty="0"/>
              <a:t>: Extreme rainfall is strongly positively associated with witch murders: 0.085 more witch murders per village-year (significant at 95% confidence), which implies that there are twice as many witch murders in years of extreme rainfall as other years. </a:t>
            </a:r>
          </a:p>
          <a:p>
            <a:pPr algn="just"/>
            <a:r>
              <a:rPr lang="en-US" dirty="0"/>
              <a:t>Disease epidemics are not significantly associated with witch murders, a finding that bolsters the income shock theory over the scapegoat theory. </a:t>
            </a:r>
            <a:endParaRPr lang="es-CO" dirty="0"/>
          </a:p>
          <a:p>
            <a:pPr algn="just"/>
            <a:endParaRPr lang="es-CO" dirty="0"/>
          </a:p>
          <a:p>
            <a:pPr algn="just"/>
            <a:endParaRPr lang="es-CO" dirty="0"/>
          </a:p>
          <a:p>
            <a:pPr algn="just"/>
            <a:endParaRPr lang="es-CO" b="1"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754" y="286603"/>
            <a:ext cx="5587726" cy="5153744"/>
          </a:xfrm>
          <a:prstGeom prst="rect">
            <a:avLst/>
          </a:prstGeom>
        </p:spPr>
      </p:pic>
    </p:spTree>
    <p:extLst>
      <p:ext uri="{BB962C8B-B14F-4D97-AF65-F5344CB8AC3E}">
        <p14:creationId xmlns:p14="http://schemas.microsoft.com/office/powerpoint/2010/main" val="33741613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Miguel (2005) </a:t>
            </a:r>
          </a:p>
        </p:txBody>
      </p:sp>
      <p:sp>
        <p:nvSpPr>
          <p:cNvPr id="3" name="Marcador de contenido 2"/>
          <p:cNvSpPr>
            <a:spLocks noGrp="1"/>
          </p:cNvSpPr>
          <p:nvPr>
            <p:ph idx="1"/>
          </p:nvPr>
        </p:nvSpPr>
        <p:spPr>
          <a:xfrm>
            <a:off x="1375719" y="5593950"/>
            <a:ext cx="9779961" cy="493812"/>
          </a:xfrm>
        </p:spPr>
        <p:txBody>
          <a:bodyPr/>
          <a:lstStyle/>
          <a:p>
            <a:r>
              <a:rPr lang="es-CO" dirty="0" err="1"/>
              <a:t>The</a:t>
            </a:r>
            <a:r>
              <a:rPr lang="es-CO" dirty="0"/>
              <a:t> </a:t>
            </a:r>
            <a:r>
              <a:rPr lang="es-CO" dirty="0" err="1"/>
              <a:t>coefficient</a:t>
            </a:r>
            <a:r>
              <a:rPr lang="es-CO" dirty="0"/>
              <a:t> of </a:t>
            </a:r>
            <a:r>
              <a:rPr lang="es-CO" dirty="0" err="1"/>
              <a:t>correlation</a:t>
            </a:r>
            <a:r>
              <a:rPr lang="es-CO" dirty="0"/>
              <a:t> </a:t>
            </a:r>
            <a:r>
              <a:rPr lang="es-CO" dirty="0" err="1"/>
              <a:t>between</a:t>
            </a:r>
            <a:r>
              <a:rPr lang="es-CO" dirty="0"/>
              <a:t> </a:t>
            </a:r>
            <a:r>
              <a:rPr lang="es-CO" dirty="0" err="1"/>
              <a:t>the</a:t>
            </a:r>
            <a:r>
              <a:rPr lang="es-CO" dirty="0"/>
              <a:t> </a:t>
            </a:r>
            <a:r>
              <a:rPr lang="es-CO" dirty="0" err="1"/>
              <a:t>two</a:t>
            </a:r>
            <a:r>
              <a:rPr lang="es-CO" dirty="0"/>
              <a:t> series </a:t>
            </a:r>
            <a:r>
              <a:rPr lang="es-CO" dirty="0" err="1"/>
              <a:t>is</a:t>
            </a:r>
            <a:r>
              <a:rPr lang="es-CO" dirty="0"/>
              <a:t> </a:t>
            </a:r>
            <a:r>
              <a:rPr lang="es-CO" dirty="0" err="1"/>
              <a:t>high</a:t>
            </a:r>
            <a:r>
              <a:rPr lang="es-CO" dirty="0"/>
              <a:t> (0.5)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9981" y="1902941"/>
            <a:ext cx="5479792" cy="3335439"/>
          </a:xfrm>
          <a:prstGeom prst="rect">
            <a:avLst/>
          </a:prstGeom>
        </p:spPr>
      </p:pic>
    </p:spTree>
    <p:extLst>
      <p:ext uri="{BB962C8B-B14F-4D97-AF65-F5344CB8AC3E}">
        <p14:creationId xmlns:p14="http://schemas.microsoft.com/office/powerpoint/2010/main" val="26121705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Miguel (2005) </a:t>
            </a:r>
          </a:p>
        </p:txBody>
      </p:sp>
      <p:sp>
        <p:nvSpPr>
          <p:cNvPr id="3" name="Marcador de contenido 2"/>
          <p:cNvSpPr>
            <a:spLocks noGrp="1"/>
          </p:cNvSpPr>
          <p:nvPr>
            <p:ph idx="1"/>
          </p:nvPr>
        </p:nvSpPr>
        <p:spPr>
          <a:xfrm>
            <a:off x="1097280" y="4992587"/>
            <a:ext cx="10272585" cy="1358786"/>
          </a:xfrm>
        </p:spPr>
        <p:txBody>
          <a:bodyPr/>
          <a:lstStyle/>
          <a:p>
            <a:pPr algn="just"/>
            <a:r>
              <a:rPr lang="en-US" dirty="0"/>
              <a:t>Extreme rainfall is unrelated to the number of non-witch murders in these villages. This result rules out the possibility that a general breakdown in local law enforcement is the true underlying cause of increased witch murders in extreme rainfall years, since non-witch murders would presumably also be affected in that case. </a:t>
            </a:r>
            <a:endParaRPr lang="es-CO" dirty="0"/>
          </a:p>
          <a:p>
            <a:pPr algn="just"/>
            <a:endParaRPr lang="es-CO"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280" y="286603"/>
            <a:ext cx="10058400" cy="4606673"/>
          </a:xfrm>
          <a:prstGeom prst="rect">
            <a:avLst/>
          </a:prstGeom>
        </p:spPr>
      </p:pic>
    </p:spTree>
    <p:extLst>
      <p:ext uri="{BB962C8B-B14F-4D97-AF65-F5344CB8AC3E}">
        <p14:creationId xmlns:p14="http://schemas.microsoft.com/office/powerpoint/2010/main" val="10063852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Miguel (2005) </a:t>
            </a:r>
          </a:p>
        </p:txBody>
      </p:sp>
      <p:sp>
        <p:nvSpPr>
          <p:cNvPr id="3" name="Marcador de contenido 2"/>
          <p:cNvSpPr>
            <a:spLocks noGrp="1"/>
          </p:cNvSpPr>
          <p:nvPr>
            <p:ph idx="1"/>
          </p:nvPr>
        </p:nvSpPr>
        <p:spPr>
          <a:xfrm>
            <a:off x="1097280" y="1845733"/>
            <a:ext cx="10058400" cy="4291455"/>
          </a:xfrm>
        </p:spPr>
        <p:txBody>
          <a:bodyPr>
            <a:normAutofit lnSpcReduction="10000"/>
          </a:bodyPr>
          <a:lstStyle/>
          <a:p>
            <a:pPr algn="just"/>
            <a:r>
              <a:rPr lang="en-US" b="1" dirty="0"/>
              <a:t>What public policy could or should be done to eliminate witch killings in Tanzania? </a:t>
            </a:r>
          </a:p>
          <a:p>
            <a:pPr algn="just">
              <a:buFont typeface="Wingdings" panose="05000000000000000000" pitchFamily="2" charset="2"/>
              <a:buChar char="v"/>
            </a:pPr>
            <a:r>
              <a:rPr lang="en-US" dirty="0"/>
              <a:t>Target police apprehension efforts in the areas where most such crimes occur. However, this is likely to be strongly resisted by residents of the region, most of who believe that killing witches ultimately promotes community welfare.  </a:t>
            </a:r>
          </a:p>
          <a:p>
            <a:pPr algn="just">
              <a:buFont typeface="Wingdings" panose="05000000000000000000" pitchFamily="2" charset="2"/>
              <a:buChar char="v"/>
            </a:pPr>
            <a:r>
              <a:rPr lang="en-US" dirty="0"/>
              <a:t>Improving the system of formal insurance against extreme rainfall shocks, to provide households with better means of smoothing their consumption across years of good and bad rainfall. </a:t>
            </a:r>
          </a:p>
          <a:p>
            <a:pPr algn="just">
              <a:buFont typeface="Wingdings" panose="05000000000000000000" pitchFamily="2" charset="2"/>
              <a:buChar char="v"/>
            </a:pPr>
            <a:r>
              <a:rPr lang="en-US" dirty="0"/>
              <a:t>Provide elderly women in the study area with regular pensions, which would transform them from a net household economic liability into an asset, and could help households smooth their consumption. </a:t>
            </a:r>
          </a:p>
          <a:p>
            <a:pPr marL="0" indent="0" algn="just">
              <a:buNone/>
            </a:pPr>
            <a:endParaRPr lang="en-US" dirty="0"/>
          </a:p>
          <a:p>
            <a:pPr marL="0" indent="0" algn="just">
              <a:buNone/>
            </a:pPr>
            <a:r>
              <a:rPr lang="en-US" dirty="0"/>
              <a:t>Unfortunately, Tanzania is too poor to afford a pension scheme as ambitious as the South African programs without considerable external donor assistance. </a:t>
            </a:r>
            <a:endParaRPr lang="es-CO" dirty="0"/>
          </a:p>
          <a:p>
            <a:pPr algn="just"/>
            <a:endParaRPr lang="es-CO" dirty="0"/>
          </a:p>
        </p:txBody>
      </p:sp>
    </p:spTree>
    <p:extLst>
      <p:ext uri="{BB962C8B-B14F-4D97-AF65-F5344CB8AC3E}">
        <p14:creationId xmlns:p14="http://schemas.microsoft.com/office/powerpoint/2010/main" val="934260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Miguel (2005)</a:t>
            </a:r>
            <a:endParaRPr lang="es-CO" dirty="0"/>
          </a:p>
        </p:txBody>
      </p:sp>
      <p:sp>
        <p:nvSpPr>
          <p:cNvPr id="3" name="Marcador de contenido 2"/>
          <p:cNvSpPr>
            <a:spLocks noGrp="1"/>
          </p:cNvSpPr>
          <p:nvPr>
            <p:ph idx="1"/>
          </p:nvPr>
        </p:nvSpPr>
        <p:spPr/>
        <p:txBody>
          <a:bodyPr>
            <a:normAutofit/>
          </a:bodyPr>
          <a:lstStyle/>
          <a:p>
            <a:pPr algn="just"/>
            <a:r>
              <a:rPr lang="en-US" u="sng" dirty="0"/>
              <a:t>Conclusions:</a:t>
            </a:r>
          </a:p>
          <a:p>
            <a:pPr algn="just"/>
            <a:endParaRPr lang="en-US" u="sng" dirty="0"/>
          </a:p>
          <a:p>
            <a:pPr algn="just"/>
            <a:r>
              <a:rPr lang="en-US" dirty="0"/>
              <a:t>Extreme rainfall is associated with a large increase in the murder of “witches”: there are twice as many with murders in years of extreme rainfall as in other years. The victims are nearly all elderly women, typically killed by relatives. </a:t>
            </a:r>
            <a:endParaRPr lang="es-CO" dirty="0"/>
          </a:p>
          <a:p>
            <a:pPr algn="just"/>
            <a:endParaRPr lang="en-US" u="sng"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4235" y="3857414"/>
            <a:ext cx="3429000" cy="2143125"/>
          </a:xfrm>
          <a:prstGeom prst="rect">
            <a:avLst/>
          </a:prstGeom>
        </p:spPr>
      </p:pic>
    </p:spTree>
    <p:extLst>
      <p:ext uri="{BB962C8B-B14F-4D97-AF65-F5344CB8AC3E}">
        <p14:creationId xmlns:p14="http://schemas.microsoft.com/office/powerpoint/2010/main" val="3846100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0CAC23FA-4E75-4C15-BB4E-F746D2E8B62F}"/>
              </a:ext>
            </a:extLst>
          </p:cNvPr>
          <p:cNvGraphicFramePr/>
          <p:nvPr/>
        </p:nvGraphicFramePr>
        <p:xfrm>
          <a:off x="467535" y="378069"/>
          <a:ext cx="11256929" cy="4492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Abrir llave 9">
            <a:extLst>
              <a:ext uri="{FF2B5EF4-FFF2-40B4-BE49-F238E27FC236}">
                <a16:creationId xmlns:a16="http://schemas.microsoft.com/office/drawing/2014/main" id="{5B5821F7-5B0F-4064-9EC2-B464AF3D0E06}"/>
              </a:ext>
            </a:extLst>
          </p:cNvPr>
          <p:cNvSpPr/>
          <p:nvPr/>
        </p:nvSpPr>
        <p:spPr>
          <a:xfrm rot="16200000">
            <a:off x="5716478" y="-1107233"/>
            <a:ext cx="646331" cy="11758612"/>
          </a:xfrm>
          <a:prstGeom prst="leftBrace">
            <a:avLst>
              <a:gd name="adj1" fmla="val 8333"/>
              <a:gd name="adj2" fmla="val 49000"/>
            </a:avLst>
          </a:prstGeom>
          <a:ln w="76200">
            <a:solidFill>
              <a:schemeClr val="accent2">
                <a:lumMod val="75000"/>
              </a:schemeClr>
            </a:solidFill>
          </a:ln>
          <a:effectLst>
            <a:glow rad="63500">
              <a:schemeClr val="accent2">
                <a:satMod val="175000"/>
                <a:alpha val="40000"/>
              </a:schemeClr>
            </a:glow>
          </a:effectLst>
        </p:spPr>
        <p:style>
          <a:lnRef idx="3">
            <a:schemeClr val="dk1"/>
          </a:lnRef>
          <a:fillRef idx="0">
            <a:schemeClr val="dk1"/>
          </a:fillRef>
          <a:effectRef idx="2">
            <a:schemeClr val="dk1"/>
          </a:effectRef>
          <a:fontRef idx="minor">
            <a:schemeClr val="tx1"/>
          </a:fontRef>
        </p:style>
        <p:txBody>
          <a:bodyPr anchor="ctr"/>
          <a:lstStyle/>
          <a:p>
            <a:pPr algn="ctr">
              <a:defRPr/>
            </a:pPr>
            <a:endParaRPr lang="es-CO"/>
          </a:p>
        </p:txBody>
      </p:sp>
      <p:sp>
        <p:nvSpPr>
          <p:cNvPr id="11" name="CuadroTexto 10">
            <a:extLst>
              <a:ext uri="{FF2B5EF4-FFF2-40B4-BE49-F238E27FC236}">
                <a16:creationId xmlns:a16="http://schemas.microsoft.com/office/drawing/2014/main" id="{33ADE12D-4B9E-4AAC-9102-9741752F5795}"/>
              </a:ext>
            </a:extLst>
          </p:cNvPr>
          <p:cNvSpPr txBox="1"/>
          <p:nvPr/>
        </p:nvSpPr>
        <p:spPr>
          <a:xfrm>
            <a:off x="0" y="5414964"/>
            <a:ext cx="11991975" cy="646331"/>
          </a:xfrm>
          <a:prstGeom prst="rect">
            <a:avLst/>
          </a:prstGeom>
          <a:noFill/>
        </p:spPr>
        <p:txBody>
          <a:bodyPr>
            <a:spAutoFit/>
          </a:bodyPr>
          <a:lstStyle/>
          <a:p>
            <a:pPr algn="ctr">
              <a:defRPr/>
            </a:pPr>
            <a:r>
              <a:rPr lang="es-CO" b="1" dirty="0">
                <a:solidFill>
                  <a:schemeClr val="tx2"/>
                </a:solidFill>
                <a:latin typeface="Arial" panose="020B0604020202020204" pitchFamily="34" charset="0"/>
                <a:cs typeface="Arial" panose="020B0604020202020204" pitchFamily="34" charset="0"/>
              </a:rPr>
              <a:t>Agenda 2030:  </a:t>
            </a:r>
            <a:r>
              <a:rPr lang="es-CO" b="1" u="sng"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transversal el enfoque de género</a:t>
            </a:r>
            <a:r>
              <a:rPr lang="es-CO" b="1"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CO" b="1" dirty="0">
                <a:solidFill>
                  <a:schemeClr val="tx2"/>
                </a:solidFill>
                <a:latin typeface="Arial" panose="020B0604020202020204" pitchFamily="34" charset="0"/>
                <a:cs typeface="Arial" panose="020B0604020202020204" pitchFamily="34" charset="0"/>
              </a:rPr>
              <a:t>y ODS 5: </a:t>
            </a:r>
          </a:p>
          <a:p>
            <a:pPr algn="ctr">
              <a:defRPr/>
            </a:pPr>
            <a:r>
              <a:rPr lang="es-CO" b="1" dirty="0">
                <a:solidFill>
                  <a:schemeClr val="tx2"/>
                </a:solidFill>
                <a:latin typeface="Arial" panose="020B0604020202020204" pitchFamily="34" charset="0"/>
                <a:cs typeface="Arial" panose="020B0604020202020204" pitchFamily="34" charset="0"/>
              </a:rPr>
              <a:t>“</a:t>
            </a:r>
            <a:r>
              <a:rPr lang="es-CO" b="1" i="1" dirty="0">
                <a:solidFill>
                  <a:schemeClr val="tx2"/>
                </a:solidFill>
                <a:latin typeface="Arial" panose="020B0604020202020204" pitchFamily="34" charset="0"/>
                <a:cs typeface="Arial" panose="020B0604020202020204" pitchFamily="34" charset="0"/>
              </a:rPr>
              <a:t>Lograr la igualdad entre los géneros y empoderar a todas las mujeres y las niñas</a:t>
            </a:r>
            <a:r>
              <a:rPr lang="es-CO" b="1" dirty="0">
                <a:solidFill>
                  <a:schemeClr val="tx2"/>
                </a:solidFill>
                <a:latin typeface="Arial" panose="020B0604020202020204" pitchFamily="34" charset="0"/>
                <a:cs typeface="Arial" panose="020B0604020202020204" pitchFamily="34" charset="0"/>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877A33ED-46CE-4520-8ECA-046260B4F419}"/>
              </a:ext>
            </a:extLst>
          </p:cNvPr>
          <p:cNvSpPr>
            <a:spLocks noGrp="1"/>
          </p:cNvSpPr>
          <p:nvPr>
            <p:ph type="title"/>
          </p:nvPr>
        </p:nvSpPr>
        <p:spPr>
          <a:xfrm>
            <a:off x="590550" y="-202223"/>
            <a:ext cx="11010900" cy="1292531"/>
          </a:xfrm>
        </p:spPr>
        <p:txBody>
          <a:bodyPr/>
          <a:lstStyle/>
          <a:p>
            <a:pPr algn="just"/>
            <a:r>
              <a:rPr lang="es-ES" altLang="en-US" sz="1800" dirty="0">
                <a:solidFill>
                  <a:schemeClr val="accent1">
                    <a:lumMod val="75000"/>
                  </a:schemeClr>
                </a:solidFill>
              </a:rPr>
              <a:t>Si bien entre los 17 objetivos, existe uno específicamente orientado alcanzar la igualdad de género y empoderar a las mujeres (Objetivo 5) la Agenda 2030 incita a que los Estados visibilicen el papel de las mujeres y realicen acciones para que ellas también sean actores y beneficiarias de los demás objetivos.</a:t>
            </a:r>
            <a:endParaRPr lang="es-CO" altLang="en-US" sz="1800" dirty="0">
              <a:solidFill>
                <a:schemeClr val="accent1">
                  <a:lumMod val="75000"/>
                </a:schemeClr>
              </a:solidFill>
            </a:endParaRPr>
          </a:p>
        </p:txBody>
      </p:sp>
      <p:graphicFrame>
        <p:nvGraphicFramePr>
          <p:cNvPr id="4" name="Content Placeholder 3">
            <a:extLst>
              <a:ext uri="{FF2B5EF4-FFF2-40B4-BE49-F238E27FC236}">
                <a16:creationId xmlns:a16="http://schemas.microsoft.com/office/drawing/2014/main" id="{983C4F28-7CD9-40EC-9461-5963454A9B00}"/>
              </a:ext>
            </a:extLst>
          </p:cNvPr>
          <p:cNvGraphicFramePr>
            <a:graphicFrameLocks noGrp="1"/>
          </p:cNvGraphicFramePr>
          <p:nvPr>
            <p:ph idx="1"/>
          </p:nvPr>
        </p:nvGraphicFramePr>
        <p:xfrm>
          <a:off x="492462" y="1272870"/>
          <a:ext cx="11108988" cy="4694543"/>
        </p:xfrm>
        <a:graphic>
          <a:graphicData uri="http://schemas.openxmlformats.org/drawingml/2006/table">
            <a:tbl>
              <a:tblPr firstRow="1" firstCol="1" bandRow="1">
                <a:tableStyleId>{21E4AEA4-8DFA-4A89-87EB-49C32662AFE0}</a:tableStyleId>
              </a:tblPr>
              <a:tblGrid>
                <a:gridCol w="2734315">
                  <a:extLst>
                    <a:ext uri="{9D8B030D-6E8A-4147-A177-3AD203B41FA5}">
                      <a16:colId xmlns:a16="http://schemas.microsoft.com/office/drawing/2014/main" val="3582627448"/>
                    </a:ext>
                  </a:extLst>
                </a:gridCol>
                <a:gridCol w="8374673">
                  <a:extLst>
                    <a:ext uri="{9D8B030D-6E8A-4147-A177-3AD203B41FA5}">
                      <a16:colId xmlns:a16="http://schemas.microsoft.com/office/drawing/2014/main" val="3979142008"/>
                    </a:ext>
                  </a:extLst>
                </a:gridCol>
              </a:tblGrid>
              <a:tr h="492099">
                <a:tc>
                  <a:txBody>
                    <a:bodyPr/>
                    <a:lstStyle/>
                    <a:p>
                      <a:pPr marL="0" marR="0" algn="ctr">
                        <a:lnSpc>
                          <a:spcPct val="107000"/>
                        </a:lnSpc>
                        <a:spcBef>
                          <a:spcPts val="0"/>
                        </a:spcBef>
                        <a:spcAft>
                          <a:spcPts val="800"/>
                        </a:spcAft>
                      </a:pPr>
                      <a:r>
                        <a:rPr lang="es-CO" sz="1000" dirty="0">
                          <a:effectLst/>
                        </a:rPr>
                        <a:t>Meta</a:t>
                      </a:r>
                      <a:r>
                        <a:rPr lang="en-US" sz="1000" dirty="0">
                          <a:effectLst/>
                        </a:rPr>
                        <a:t> - </a:t>
                      </a:r>
                      <a:r>
                        <a:rPr lang="es-CO" sz="1000" dirty="0">
                          <a:effectLst/>
                        </a:rPr>
                        <a:t>ODS 5</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tc>
                  <a:txBody>
                    <a:bodyPr/>
                    <a:lstStyle/>
                    <a:p>
                      <a:pPr marL="0" marR="0" algn="ctr">
                        <a:lnSpc>
                          <a:spcPct val="107000"/>
                        </a:lnSpc>
                        <a:spcBef>
                          <a:spcPts val="0"/>
                        </a:spcBef>
                        <a:spcAft>
                          <a:spcPts val="800"/>
                        </a:spcAft>
                      </a:pPr>
                      <a:r>
                        <a:rPr lang="es-CO" sz="1000">
                          <a:effectLst/>
                        </a:rPr>
                        <a:t>Indicadores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extLst>
                  <a:ext uri="{0D108BD9-81ED-4DB2-BD59-A6C34878D82A}">
                    <a16:rowId xmlns:a16="http://schemas.microsoft.com/office/drawing/2014/main" val="340698462"/>
                  </a:ext>
                </a:extLst>
              </a:tr>
              <a:tr h="524747">
                <a:tc>
                  <a:txBody>
                    <a:bodyPr/>
                    <a:lstStyle/>
                    <a:p>
                      <a:pPr marL="0" marR="0" algn="just">
                        <a:lnSpc>
                          <a:spcPct val="107000"/>
                        </a:lnSpc>
                        <a:spcBef>
                          <a:spcPts val="0"/>
                        </a:spcBef>
                        <a:spcAft>
                          <a:spcPts val="800"/>
                        </a:spcAft>
                      </a:pPr>
                      <a:r>
                        <a:rPr lang="es-CO" sz="1000">
                          <a:effectLst/>
                        </a:rPr>
                        <a:t>Poner fin a todas las formas de discriminación contra todas las mujeres y las niñas en todo el mundo</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tc>
                  <a:txBody>
                    <a:bodyPr/>
                    <a:lstStyle/>
                    <a:p>
                      <a:pPr marL="0" marR="0" algn="just">
                        <a:lnSpc>
                          <a:spcPct val="107000"/>
                        </a:lnSpc>
                        <a:spcBef>
                          <a:spcPts val="0"/>
                        </a:spcBef>
                        <a:spcAft>
                          <a:spcPts val="800"/>
                        </a:spcAft>
                      </a:pPr>
                      <a:r>
                        <a:rPr lang="es-CO" sz="1100" b="0" dirty="0">
                          <a:solidFill>
                            <a:schemeClr val="accent1">
                              <a:lumMod val="50000"/>
                            </a:schemeClr>
                          </a:solidFill>
                          <a:effectLst/>
                        </a:rPr>
                        <a:t>1.Porcentaje de municipios que cuentan con mecanismo intersectorial para el abordaje de las violencias de género</a:t>
                      </a:r>
                      <a:endParaRPr lang="en-US" sz="1100" b="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extLst>
                  <a:ext uri="{0D108BD9-81ED-4DB2-BD59-A6C34878D82A}">
                    <a16:rowId xmlns:a16="http://schemas.microsoft.com/office/drawing/2014/main" val="1382480834"/>
                  </a:ext>
                </a:extLst>
              </a:tr>
              <a:tr h="524747">
                <a:tc rowSpan="6">
                  <a:txBody>
                    <a:bodyPr/>
                    <a:lstStyle/>
                    <a:p>
                      <a:pPr marL="0" marR="0" algn="just">
                        <a:lnSpc>
                          <a:spcPct val="107000"/>
                        </a:lnSpc>
                        <a:spcBef>
                          <a:spcPts val="0"/>
                        </a:spcBef>
                        <a:spcAft>
                          <a:spcPts val="800"/>
                        </a:spcAft>
                      </a:pPr>
                      <a:r>
                        <a:rPr lang="es-CO" sz="1000" dirty="0">
                          <a:effectLst/>
                        </a:rPr>
                        <a:t>Eliminar todas las formas de violencia contra todas las mujeres y las niñas en los ámbitos público y privado, incluidas la trata y la explotación sexual y otros tipos de explotación</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tc>
                  <a:txBody>
                    <a:bodyPr/>
                    <a:lstStyle/>
                    <a:p>
                      <a:pPr marL="0" marR="0" algn="just">
                        <a:lnSpc>
                          <a:spcPct val="107000"/>
                        </a:lnSpc>
                        <a:spcBef>
                          <a:spcPts val="0"/>
                        </a:spcBef>
                        <a:spcAft>
                          <a:spcPts val="800"/>
                        </a:spcAft>
                      </a:pPr>
                      <a:r>
                        <a:rPr lang="es-CO" sz="1100" b="0" dirty="0">
                          <a:solidFill>
                            <a:schemeClr val="accent1">
                              <a:lumMod val="50000"/>
                            </a:schemeClr>
                          </a:solidFill>
                          <a:effectLst/>
                        </a:rPr>
                        <a:t>2. Porcentaje de mujeres que han sido forzadas físicamente por el esposo o compañero a tener relaciones o actos sexuales</a:t>
                      </a:r>
                      <a:endParaRPr lang="en-US" sz="1100" b="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extLst>
                  <a:ext uri="{0D108BD9-81ED-4DB2-BD59-A6C34878D82A}">
                    <a16:rowId xmlns:a16="http://schemas.microsoft.com/office/drawing/2014/main" val="34205666"/>
                  </a:ext>
                </a:extLst>
              </a:tr>
              <a:tr h="524747">
                <a:tc vMerge="1">
                  <a:txBody>
                    <a:bodyPr/>
                    <a:lstStyle/>
                    <a:p>
                      <a:endParaRPr lang="es-CO"/>
                    </a:p>
                  </a:txBody>
                  <a:tcPr/>
                </a:tc>
                <a:tc>
                  <a:txBody>
                    <a:bodyPr/>
                    <a:lstStyle/>
                    <a:p>
                      <a:pPr marL="0" marR="0" algn="just">
                        <a:lnSpc>
                          <a:spcPct val="107000"/>
                        </a:lnSpc>
                        <a:spcBef>
                          <a:spcPts val="0"/>
                        </a:spcBef>
                        <a:spcAft>
                          <a:spcPts val="800"/>
                        </a:spcAft>
                      </a:pPr>
                      <a:r>
                        <a:rPr lang="es-CO" sz="1100" b="0" dirty="0">
                          <a:solidFill>
                            <a:schemeClr val="accent1">
                              <a:lumMod val="50000"/>
                            </a:schemeClr>
                          </a:solidFill>
                          <a:effectLst/>
                        </a:rPr>
                        <a:t>3. Porcentaje de mujeres que han sido forzadas físicamente por otra persona diferente a su esposo o compañero a tener relaciones o actos sexuales</a:t>
                      </a:r>
                      <a:endParaRPr lang="en-US" sz="1100" b="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extLst>
                  <a:ext uri="{0D108BD9-81ED-4DB2-BD59-A6C34878D82A}">
                    <a16:rowId xmlns:a16="http://schemas.microsoft.com/office/drawing/2014/main" val="3352356300"/>
                  </a:ext>
                </a:extLst>
              </a:tr>
              <a:tr h="524747">
                <a:tc vMerge="1">
                  <a:txBody>
                    <a:bodyPr/>
                    <a:lstStyle/>
                    <a:p>
                      <a:endParaRPr lang="es-CO"/>
                    </a:p>
                  </a:txBody>
                  <a:tcPr/>
                </a:tc>
                <a:tc>
                  <a:txBody>
                    <a:bodyPr/>
                    <a:lstStyle/>
                    <a:p>
                      <a:pPr marL="0" marR="0" algn="just">
                        <a:lnSpc>
                          <a:spcPct val="107000"/>
                        </a:lnSpc>
                        <a:spcBef>
                          <a:spcPts val="0"/>
                        </a:spcBef>
                        <a:spcAft>
                          <a:spcPts val="800"/>
                        </a:spcAft>
                      </a:pPr>
                      <a:r>
                        <a:rPr lang="es-CO" sz="1100" b="0" dirty="0">
                          <a:solidFill>
                            <a:schemeClr val="accent1">
                              <a:lumMod val="50000"/>
                            </a:schemeClr>
                          </a:solidFill>
                          <a:effectLst/>
                        </a:rPr>
                        <a:t>4. Porcentaje de mujeres alguna vez unidas que han experimentado alguna violencia física por parte del esposo o compañero</a:t>
                      </a:r>
                      <a:endParaRPr lang="en-US" sz="1100" b="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extLst>
                  <a:ext uri="{0D108BD9-81ED-4DB2-BD59-A6C34878D82A}">
                    <a16:rowId xmlns:a16="http://schemas.microsoft.com/office/drawing/2014/main" val="3697373830"/>
                  </a:ext>
                </a:extLst>
              </a:tr>
              <a:tr h="524747">
                <a:tc vMerge="1">
                  <a:txBody>
                    <a:bodyPr/>
                    <a:lstStyle/>
                    <a:p>
                      <a:endParaRPr lang="es-CO"/>
                    </a:p>
                  </a:txBody>
                  <a:tcPr/>
                </a:tc>
                <a:tc>
                  <a:txBody>
                    <a:bodyPr/>
                    <a:lstStyle/>
                    <a:p>
                      <a:pPr marL="0" marR="0" algn="just">
                        <a:lnSpc>
                          <a:spcPct val="107000"/>
                        </a:lnSpc>
                        <a:spcBef>
                          <a:spcPts val="0"/>
                        </a:spcBef>
                        <a:spcAft>
                          <a:spcPts val="800"/>
                        </a:spcAft>
                      </a:pPr>
                      <a:r>
                        <a:rPr lang="es-CO" sz="1100" b="0">
                          <a:solidFill>
                            <a:schemeClr val="accent1">
                              <a:lumMod val="50000"/>
                            </a:schemeClr>
                          </a:solidFill>
                          <a:effectLst/>
                        </a:rPr>
                        <a:t>5. Porcentaje de mujeres que han sido forzadas físicamente por otra persona diferente a su esposo o compañero a tener relaciones o actos sexuales</a:t>
                      </a:r>
                      <a:endParaRPr lang="en-US" sz="1100" b="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extLst>
                  <a:ext uri="{0D108BD9-81ED-4DB2-BD59-A6C34878D82A}">
                    <a16:rowId xmlns:a16="http://schemas.microsoft.com/office/drawing/2014/main" val="3412192264"/>
                  </a:ext>
                </a:extLst>
              </a:tr>
              <a:tr h="182363">
                <a:tc vMerge="1">
                  <a:txBody>
                    <a:bodyPr/>
                    <a:lstStyle/>
                    <a:p>
                      <a:endParaRPr lang="es-CO"/>
                    </a:p>
                  </a:txBody>
                  <a:tcPr/>
                </a:tc>
                <a:tc>
                  <a:txBody>
                    <a:bodyPr/>
                    <a:lstStyle/>
                    <a:p>
                      <a:pPr marL="0" marR="0" algn="just">
                        <a:lnSpc>
                          <a:spcPct val="107000"/>
                        </a:lnSpc>
                        <a:spcBef>
                          <a:spcPts val="0"/>
                        </a:spcBef>
                        <a:spcAft>
                          <a:spcPts val="800"/>
                        </a:spcAft>
                      </a:pPr>
                      <a:r>
                        <a:rPr lang="es-CO" sz="1100" b="0">
                          <a:solidFill>
                            <a:schemeClr val="accent1">
                              <a:lumMod val="50000"/>
                            </a:schemeClr>
                          </a:solidFill>
                          <a:effectLst/>
                        </a:rPr>
                        <a:t>6.Tasa de homicidio de mujeres </a:t>
                      </a:r>
                      <a:endParaRPr lang="en-US" sz="1100" b="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extLst>
                  <a:ext uri="{0D108BD9-81ED-4DB2-BD59-A6C34878D82A}">
                    <a16:rowId xmlns:a16="http://schemas.microsoft.com/office/drawing/2014/main" val="3154481637"/>
                  </a:ext>
                </a:extLst>
              </a:tr>
              <a:tr h="346852">
                <a:tc vMerge="1">
                  <a:txBody>
                    <a:bodyPr/>
                    <a:lstStyle/>
                    <a:p>
                      <a:endParaRPr lang="es-CO"/>
                    </a:p>
                  </a:txBody>
                  <a:tcPr/>
                </a:tc>
                <a:tc>
                  <a:txBody>
                    <a:bodyPr/>
                    <a:lstStyle/>
                    <a:p>
                      <a:pPr marL="0" marR="0" algn="just">
                        <a:lnSpc>
                          <a:spcPct val="107000"/>
                        </a:lnSpc>
                        <a:spcBef>
                          <a:spcPts val="0"/>
                        </a:spcBef>
                        <a:spcAft>
                          <a:spcPts val="800"/>
                        </a:spcAft>
                      </a:pPr>
                      <a:r>
                        <a:rPr lang="es-CO" sz="1100" b="0">
                          <a:solidFill>
                            <a:schemeClr val="accent1">
                              <a:lumMod val="50000"/>
                            </a:schemeClr>
                          </a:solidFill>
                          <a:effectLst/>
                        </a:rPr>
                        <a:t>7.Proporción de mujeres y niñas víctimas de violencia psicológica</a:t>
                      </a:r>
                      <a:endParaRPr lang="en-US" sz="1100" b="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extLst>
                  <a:ext uri="{0D108BD9-81ED-4DB2-BD59-A6C34878D82A}">
                    <a16:rowId xmlns:a16="http://schemas.microsoft.com/office/drawing/2014/main" val="2492395379"/>
                  </a:ext>
                </a:extLst>
              </a:tr>
              <a:tr h="524747">
                <a:tc rowSpan="2">
                  <a:txBody>
                    <a:bodyPr/>
                    <a:lstStyle/>
                    <a:p>
                      <a:pPr marL="0" marR="0" algn="just">
                        <a:lnSpc>
                          <a:spcPct val="107000"/>
                        </a:lnSpc>
                        <a:spcBef>
                          <a:spcPts val="0"/>
                        </a:spcBef>
                        <a:spcAft>
                          <a:spcPts val="800"/>
                        </a:spcAft>
                      </a:pPr>
                      <a:r>
                        <a:rPr lang="es-CO" sz="1000" dirty="0">
                          <a:effectLst/>
                        </a:rPr>
                        <a:t>Eliminar todas las prácticas nocivas, como el matrimonio infantil, precoz y forzado y la mutilación genital femenina</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tc>
                  <a:txBody>
                    <a:bodyPr/>
                    <a:lstStyle/>
                    <a:p>
                      <a:pPr marL="0" marR="0" algn="just">
                        <a:lnSpc>
                          <a:spcPct val="107000"/>
                        </a:lnSpc>
                        <a:spcBef>
                          <a:spcPts val="0"/>
                        </a:spcBef>
                        <a:spcAft>
                          <a:spcPts val="800"/>
                        </a:spcAft>
                      </a:pPr>
                      <a:r>
                        <a:rPr lang="es-CO" sz="1100" b="0" dirty="0">
                          <a:solidFill>
                            <a:schemeClr val="accent1">
                              <a:lumMod val="50000"/>
                            </a:schemeClr>
                          </a:solidFill>
                          <a:effectLst/>
                        </a:rPr>
                        <a:t>8.Porcentaje de mujeres entre 20 y 24 años que estaban casadas o mantenían una unión estable antes de cumplir los 15 años</a:t>
                      </a:r>
                      <a:endParaRPr lang="en-US" sz="1100" b="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extLst>
                  <a:ext uri="{0D108BD9-81ED-4DB2-BD59-A6C34878D82A}">
                    <a16:rowId xmlns:a16="http://schemas.microsoft.com/office/drawing/2014/main" val="3201743595"/>
                  </a:ext>
                </a:extLst>
              </a:tr>
              <a:tr h="524747">
                <a:tc vMerge="1">
                  <a:txBody>
                    <a:bodyPr/>
                    <a:lstStyle/>
                    <a:p>
                      <a:endParaRPr lang="es-CO"/>
                    </a:p>
                  </a:txBody>
                  <a:tcPr/>
                </a:tc>
                <a:tc>
                  <a:txBody>
                    <a:bodyPr/>
                    <a:lstStyle/>
                    <a:p>
                      <a:pPr marL="0" marR="0" algn="just">
                        <a:lnSpc>
                          <a:spcPct val="107000"/>
                        </a:lnSpc>
                        <a:spcBef>
                          <a:spcPts val="0"/>
                        </a:spcBef>
                        <a:spcAft>
                          <a:spcPts val="800"/>
                        </a:spcAft>
                      </a:pPr>
                      <a:r>
                        <a:rPr lang="es-CO" sz="1100" b="0" dirty="0">
                          <a:solidFill>
                            <a:schemeClr val="accent1">
                              <a:lumMod val="50000"/>
                            </a:schemeClr>
                          </a:solidFill>
                          <a:effectLst/>
                        </a:rPr>
                        <a:t>9. Porcentaje de mujeres entre 20 y 24 años que estaban casadas o mantenían una unión estable antes de cumplir los 18 años.</a:t>
                      </a:r>
                      <a:endParaRPr lang="en-US" sz="1100" b="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41368" marR="41368" marT="0" marB="0" anchor="ctr"/>
                </a:tc>
                <a:extLst>
                  <a:ext uri="{0D108BD9-81ED-4DB2-BD59-A6C34878D82A}">
                    <a16:rowId xmlns:a16="http://schemas.microsoft.com/office/drawing/2014/main" val="1928257101"/>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8BB7923E-390B-4E89-BF3F-77D8E4D88D67}"/>
              </a:ext>
            </a:extLst>
          </p:cNvPr>
          <p:cNvGraphicFramePr/>
          <p:nvPr/>
        </p:nvGraphicFramePr>
        <p:xfrm>
          <a:off x="-416633" y="-817338"/>
          <a:ext cx="13188461" cy="80097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a:extLst>
              <a:ext uri="{FF2B5EF4-FFF2-40B4-BE49-F238E27FC236}">
                <a16:creationId xmlns:a16="http://schemas.microsoft.com/office/drawing/2014/main" id="{18DDED5E-7E37-4BEC-ABE6-0E84A90C29C3}"/>
              </a:ext>
            </a:extLst>
          </p:cNvPr>
          <p:cNvSpPr txBox="1"/>
          <p:nvPr/>
        </p:nvSpPr>
        <p:spPr>
          <a:xfrm>
            <a:off x="6762939" y="2057984"/>
            <a:ext cx="4653481" cy="2031325"/>
          </a:xfrm>
          <a:prstGeom prst="rect">
            <a:avLst/>
          </a:prstGeom>
          <a:noFill/>
        </p:spPr>
        <p:txBody>
          <a:bodyPr wrap="square" rtlCol="0">
            <a:spAutoFit/>
          </a:bodyPr>
          <a:lstStyle/>
          <a:p>
            <a:pPr lvl="0" algn="just"/>
            <a:r>
              <a:rPr lang="es-ES" sz="1400" b="1" dirty="0">
                <a:solidFill>
                  <a:schemeClr val="bg1"/>
                </a:solidFill>
                <a:latin typeface="Calibri" panose="020F0502020204030204"/>
              </a:rPr>
              <a:t>1. </a:t>
            </a:r>
            <a:r>
              <a:rPr lang="es-ES" sz="1400" dirty="0">
                <a:solidFill>
                  <a:schemeClr val="bg1"/>
                </a:solidFill>
                <a:latin typeface="Calibri" panose="020F0502020204030204"/>
              </a:rPr>
              <a:t>Justicia con enfoque de derechos humanos de las mujeres </a:t>
            </a:r>
          </a:p>
          <a:p>
            <a:pPr lvl="0" algn="just"/>
            <a:r>
              <a:rPr lang="es-ES" sz="1400" b="1" dirty="0">
                <a:solidFill>
                  <a:schemeClr val="bg1"/>
                </a:solidFill>
                <a:latin typeface="Calibri" panose="020F0502020204030204"/>
              </a:rPr>
              <a:t>2. </a:t>
            </a:r>
            <a:r>
              <a:rPr lang="es-ES" sz="1400" dirty="0">
                <a:solidFill>
                  <a:schemeClr val="bg1"/>
                </a:solidFill>
                <a:latin typeface="Calibri" panose="020F0502020204030204"/>
              </a:rPr>
              <a:t>Fortalecer la Línea 155 para que pueda contribuir al acceso a la justicia de las mujeres, y apoyar y articular intervenciones que le apunten a producir efectos transformadores en sus vidas hacia la superación de su condición de víctimas y la interrupción de los ciclos de violencias mediante acciones concretas dirigidas a sus restablecimientos de derechos.</a:t>
            </a:r>
          </a:p>
          <a:p>
            <a:pPr lvl="0" algn="just"/>
            <a:r>
              <a:rPr lang="es-ES" sz="1400" b="1" dirty="0">
                <a:solidFill>
                  <a:schemeClr val="bg1"/>
                </a:solidFill>
                <a:latin typeface="Calibri" panose="020F0502020204030204"/>
              </a:rPr>
              <a:t>3. </a:t>
            </a:r>
            <a:r>
              <a:rPr lang="es-ES" sz="1400" dirty="0">
                <a:solidFill>
                  <a:schemeClr val="bg1"/>
                </a:solidFill>
                <a:latin typeface="Calibri" panose="020F0502020204030204"/>
              </a:rPr>
              <a:t>Desarrollar un programa para el fortalecimiento técnico de las comisarías de familia.</a:t>
            </a:r>
            <a:endParaRPr lang="es-CO" sz="1400" dirty="0">
              <a:solidFill>
                <a:schemeClr val="bg1"/>
              </a:solidFill>
              <a:latin typeface="Calibri" panose="020F0502020204030204"/>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E8D982-5EF1-4758-852A-B0CFF78293A3}"/>
              </a:ext>
            </a:extLst>
          </p:cNvPr>
          <p:cNvSpPr>
            <a:spLocks noGrp="1"/>
          </p:cNvSpPr>
          <p:nvPr>
            <p:ph type="title"/>
          </p:nvPr>
        </p:nvSpPr>
        <p:spPr/>
        <p:txBody>
          <a:bodyPr/>
          <a:lstStyle/>
          <a:p>
            <a:r>
              <a:rPr lang="en-US" dirty="0" err="1"/>
              <a:t>Violencia</a:t>
            </a:r>
            <a:r>
              <a:rPr lang="en-US" dirty="0"/>
              <a:t> a n</a:t>
            </a:r>
            <a:r>
              <a:rPr lang="es-CO" dirty="0" err="1"/>
              <a:t>iñas</a:t>
            </a:r>
            <a:r>
              <a:rPr lang="es-CO" dirty="0"/>
              <a:t> y niños </a:t>
            </a:r>
          </a:p>
        </p:txBody>
      </p:sp>
      <p:sp>
        <p:nvSpPr>
          <p:cNvPr id="3" name="Marcador de contenido 2">
            <a:extLst>
              <a:ext uri="{FF2B5EF4-FFF2-40B4-BE49-F238E27FC236}">
                <a16:creationId xmlns:a16="http://schemas.microsoft.com/office/drawing/2014/main" id="{AA501F86-04BE-4550-993E-49CC0709FEA5}"/>
              </a:ext>
            </a:extLst>
          </p:cNvPr>
          <p:cNvSpPr>
            <a:spLocks noGrp="1"/>
          </p:cNvSpPr>
          <p:nvPr>
            <p:ph idx="1"/>
          </p:nvPr>
        </p:nvSpPr>
        <p:spPr/>
        <p:txBody>
          <a:bodyPr/>
          <a:lstStyle/>
          <a:p>
            <a:endParaRPr lang="es-CO" dirty="0"/>
          </a:p>
        </p:txBody>
      </p:sp>
      <p:pic>
        <p:nvPicPr>
          <p:cNvPr id="5" name="Imagen 4">
            <a:extLst>
              <a:ext uri="{FF2B5EF4-FFF2-40B4-BE49-F238E27FC236}">
                <a16:creationId xmlns:a16="http://schemas.microsoft.com/office/drawing/2014/main" id="{5A61E1E4-8C45-430C-ABAF-B42E8E94E91C}"/>
              </a:ext>
            </a:extLst>
          </p:cNvPr>
          <p:cNvPicPr>
            <a:picLocks noChangeAspect="1"/>
          </p:cNvPicPr>
          <p:nvPr/>
        </p:nvPicPr>
        <p:blipFill>
          <a:blip r:embed="rId2"/>
          <a:stretch>
            <a:fillRect/>
          </a:stretch>
        </p:blipFill>
        <p:spPr>
          <a:xfrm>
            <a:off x="576943" y="2208102"/>
            <a:ext cx="10698479" cy="3660992"/>
          </a:xfrm>
          <a:prstGeom prst="rect">
            <a:avLst/>
          </a:prstGeom>
        </p:spPr>
      </p:pic>
    </p:spTree>
    <p:extLst>
      <p:ext uri="{BB962C8B-B14F-4D97-AF65-F5344CB8AC3E}">
        <p14:creationId xmlns:p14="http://schemas.microsoft.com/office/powerpoint/2010/main" val="3907298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F9BCF0-B9F2-4F1B-841D-B4F36A409084}"/>
              </a:ext>
            </a:extLst>
          </p:cNvPr>
          <p:cNvSpPr>
            <a:spLocks noGrp="1"/>
          </p:cNvSpPr>
          <p:nvPr>
            <p:ph type="title"/>
          </p:nvPr>
        </p:nvSpPr>
        <p:spPr/>
        <p:txBody>
          <a:bodyPr/>
          <a:lstStyle/>
          <a:p>
            <a:endParaRPr lang="es-CO"/>
          </a:p>
        </p:txBody>
      </p:sp>
      <p:pic>
        <p:nvPicPr>
          <p:cNvPr id="4" name="Marcador de contenido 3">
            <a:extLst>
              <a:ext uri="{FF2B5EF4-FFF2-40B4-BE49-F238E27FC236}">
                <a16:creationId xmlns:a16="http://schemas.microsoft.com/office/drawing/2014/main" id="{8565448F-F9DE-4713-B6C6-7A13DE980BC4}"/>
              </a:ext>
            </a:extLst>
          </p:cNvPr>
          <p:cNvPicPr>
            <a:picLocks noGrp="1" noChangeAspect="1"/>
          </p:cNvPicPr>
          <p:nvPr>
            <p:ph idx="1"/>
          </p:nvPr>
        </p:nvPicPr>
        <p:blipFill>
          <a:blip r:embed="rId2"/>
          <a:stretch>
            <a:fillRect/>
          </a:stretch>
        </p:blipFill>
        <p:spPr>
          <a:xfrm>
            <a:off x="2542736" y="719724"/>
            <a:ext cx="7058463" cy="4737395"/>
          </a:xfrm>
          <a:prstGeom prst="rect">
            <a:avLst/>
          </a:prstGeom>
        </p:spPr>
      </p:pic>
      <p:sp>
        <p:nvSpPr>
          <p:cNvPr id="5" name="Rectángulo 4">
            <a:extLst>
              <a:ext uri="{FF2B5EF4-FFF2-40B4-BE49-F238E27FC236}">
                <a16:creationId xmlns:a16="http://schemas.microsoft.com/office/drawing/2014/main" id="{7E2B6EB6-C7E4-48D8-AEFF-89ED90758220}"/>
              </a:ext>
            </a:extLst>
          </p:cNvPr>
          <p:cNvSpPr/>
          <p:nvPr/>
        </p:nvSpPr>
        <p:spPr>
          <a:xfrm>
            <a:off x="2296886" y="5234479"/>
            <a:ext cx="6096000" cy="907941"/>
          </a:xfrm>
          <a:prstGeom prst="rect">
            <a:avLst/>
          </a:prstGeom>
        </p:spPr>
        <p:txBody>
          <a:bodyPr>
            <a:spAutoFit/>
          </a:bodyPr>
          <a:lstStyle/>
          <a:p>
            <a:endParaRPr lang="es-CO" sz="1400" dirty="0">
              <a:solidFill>
                <a:srgbClr val="000000"/>
              </a:solidFill>
              <a:latin typeface="Arial" panose="020B0604020202020204" pitchFamily="34" charset="0"/>
            </a:endParaRPr>
          </a:p>
          <a:p>
            <a:r>
              <a:rPr lang="es-CO" sz="1050" dirty="0">
                <a:latin typeface="Arial" panose="020B0604020202020204" pitchFamily="34" charset="0"/>
              </a:rPr>
              <a:t>LA VIOLENCIA DE GÉNERO EN AMÉRICA LATINA: </a:t>
            </a:r>
          </a:p>
          <a:p>
            <a:r>
              <a:rPr lang="es-CO" sz="1050" dirty="0">
                <a:latin typeface="Arial" panose="020B0604020202020204" pitchFamily="34" charset="0"/>
              </a:rPr>
              <a:t>DIAGNÓSTICO, DETERMINANTES Y OPCIONES DE POLÍTICA </a:t>
            </a:r>
          </a:p>
          <a:p>
            <a:r>
              <a:rPr lang="es-CO" sz="600" dirty="0">
                <a:latin typeface="Arial" panose="020B0604020202020204" pitchFamily="34" charset="0"/>
              </a:rPr>
              <a:t>Agüero, J.M. </a:t>
            </a:r>
          </a:p>
          <a:p>
            <a:r>
              <a:rPr lang="en-US" sz="600" dirty="0">
                <a:latin typeface="Arial" panose="020B0604020202020204" pitchFamily="34" charset="0"/>
              </a:rPr>
              <a:t>CAF – Working paper N° 2018/16 </a:t>
            </a:r>
          </a:p>
          <a:p>
            <a:r>
              <a:rPr lang="es-CO" sz="600" dirty="0">
                <a:latin typeface="Arial" panose="020B0604020202020204" pitchFamily="34" charset="0"/>
              </a:rPr>
              <a:t>Enero 2018 </a:t>
            </a:r>
            <a:endParaRPr lang="es-CO" sz="1050" dirty="0"/>
          </a:p>
        </p:txBody>
      </p:sp>
    </p:spTree>
    <p:extLst>
      <p:ext uri="{BB962C8B-B14F-4D97-AF65-F5344CB8AC3E}">
        <p14:creationId xmlns:p14="http://schemas.microsoft.com/office/powerpoint/2010/main" val="1600274942"/>
      </p:ext>
    </p:extLst>
  </p:cSld>
  <p:clrMapOvr>
    <a:masterClrMapping/>
  </p:clrMapOvr>
</p:sld>
</file>

<file path=ppt/theme/theme1.xml><?xml version="1.0" encoding="utf-8"?>
<a:theme xmlns:a="http://schemas.openxmlformats.org/drawingml/2006/main" name="Retrospección">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3475</TotalTime>
  <Words>3731</Words>
  <Application>Microsoft Office PowerPoint</Application>
  <PresentationFormat>Panorámica</PresentationFormat>
  <Paragraphs>254</Paragraphs>
  <Slides>46</Slides>
  <Notes>5</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46</vt:i4>
      </vt:variant>
    </vt:vector>
  </HeadingPairs>
  <TitlesOfParts>
    <vt:vector size="51" baseType="lpstr">
      <vt:lpstr>Arial</vt:lpstr>
      <vt:lpstr>Calibri</vt:lpstr>
      <vt:lpstr>Calibri Light</vt:lpstr>
      <vt:lpstr>Wingdings</vt:lpstr>
      <vt:lpstr>Retrospección</vt:lpstr>
      <vt:lpstr>Clase  – Violencia</vt:lpstr>
      <vt:lpstr>Outline </vt:lpstr>
      <vt:lpstr>Ley 1257 de 2008.</vt:lpstr>
      <vt:lpstr>Ley 1257 de 2008.</vt:lpstr>
      <vt:lpstr>Presentación de PowerPoint</vt:lpstr>
      <vt:lpstr>Si bien entre los 17 objetivos, existe uno específicamente orientado alcanzar la igualdad de género y empoderar a las mujeres (Objetivo 5) la Agenda 2030 incita a que los Estados visibilicen el papel de las mujeres y realicen acciones para que ellas también sean actores y beneficiarias de los demás objetivos.</vt:lpstr>
      <vt:lpstr>Presentación de PowerPoint</vt:lpstr>
      <vt:lpstr>Violencia a niñas y niños </vt:lpstr>
      <vt:lpstr>Presentación de PowerPoint</vt:lpstr>
      <vt:lpstr>Presentación de PowerPoint</vt:lpstr>
      <vt:lpstr>Presentación de PowerPoint</vt:lpstr>
      <vt:lpstr>Presentación de PowerPoint</vt:lpstr>
      <vt:lpstr>Violencia sexual </vt:lpstr>
      <vt:lpstr>Presentación de PowerPoint</vt:lpstr>
      <vt:lpstr>Presentación de PowerPoint</vt:lpstr>
      <vt:lpstr>Presentación de PowerPoint</vt:lpstr>
      <vt:lpstr>Las peores manifestaciones de machismo</vt:lpstr>
      <vt:lpstr>Niñas: Qian (2008) </vt:lpstr>
      <vt:lpstr>Sun &amp; Zhao (2014) </vt:lpstr>
      <vt:lpstr>Violencia doméstica</vt:lpstr>
      <vt:lpstr>Jóvenes: Liu, Fullerton Jr (2015)</vt:lpstr>
      <vt:lpstr>Teorías de violencia en contra de la mujer </vt:lpstr>
      <vt:lpstr>Iregui et al (2019)</vt:lpstr>
      <vt:lpstr>Presentación de PowerPoint</vt:lpstr>
      <vt:lpstr>Aizer (2010) </vt:lpstr>
      <vt:lpstr>Aizer (2010) </vt:lpstr>
      <vt:lpstr>Aizer (2010) </vt:lpstr>
      <vt:lpstr>Aizer (2010) </vt:lpstr>
      <vt:lpstr>Aizer (2010) </vt:lpstr>
      <vt:lpstr>Aizer (2010) </vt:lpstr>
      <vt:lpstr>Presentación de PowerPoint</vt:lpstr>
      <vt:lpstr>Presentación de PowerPoint</vt:lpstr>
      <vt:lpstr>Aizer (2010) </vt:lpstr>
      <vt:lpstr>Aizer (2010) </vt:lpstr>
      <vt:lpstr>Presentación de PowerPoint</vt:lpstr>
      <vt:lpstr>Miguel (2005) </vt:lpstr>
      <vt:lpstr>Miguel (2005) </vt:lpstr>
      <vt:lpstr>Miguel (2005) </vt:lpstr>
      <vt:lpstr>Miguel (2005) </vt:lpstr>
      <vt:lpstr>Miguel (2005)</vt:lpstr>
      <vt:lpstr>Miguel (2005) </vt:lpstr>
      <vt:lpstr>Miguel (2005) </vt:lpstr>
      <vt:lpstr>Miguel (2005) </vt:lpstr>
      <vt:lpstr>Miguel (2005) </vt:lpstr>
      <vt:lpstr>Miguel (2005) </vt:lpstr>
      <vt:lpstr>Miguel (2005)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Clase 5 – Mercado Laboral</dc:title>
  <dc:creator>Ramírez Leguizamón Lina Marcela</dc:creator>
  <cp:lastModifiedBy>anamariatribin@gmail.com</cp:lastModifiedBy>
  <cp:revision>112</cp:revision>
  <dcterms:created xsi:type="dcterms:W3CDTF">2017-01-30T16:39:18Z</dcterms:created>
  <dcterms:modified xsi:type="dcterms:W3CDTF">2019-07-09T04:27:25Z</dcterms:modified>
</cp:coreProperties>
</file>