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7"/>
  </p:notesMasterIdLst>
  <p:sldIdLst>
    <p:sldId id="366" r:id="rId2"/>
    <p:sldId id="367" r:id="rId3"/>
    <p:sldId id="395" r:id="rId4"/>
    <p:sldId id="396" r:id="rId5"/>
    <p:sldId id="394" r:id="rId6"/>
    <p:sldId id="371" r:id="rId7"/>
    <p:sldId id="266" r:id="rId8"/>
    <p:sldId id="271" r:id="rId9"/>
    <p:sldId id="299" r:id="rId10"/>
    <p:sldId id="298" r:id="rId11"/>
    <p:sldId id="300" r:id="rId12"/>
    <p:sldId id="301" r:id="rId13"/>
    <p:sldId id="302" r:id="rId14"/>
    <p:sldId id="473" r:id="rId15"/>
    <p:sldId id="474" r:id="rId16"/>
    <p:sldId id="305" r:id="rId17"/>
    <p:sldId id="306" r:id="rId18"/>
    <p:sldId id="307" r:id="rId19"/>
    <p:sldId id="308" r:id="rId20"/>
    <p:sldId id="309" r:id="rId21"/>
    <p:sldId id="397" r:id="rId22"/>
    <p:sldId id="398" r:id="rId23"/>
    <p:sldId id="477" r:id="rId24"/>
    <p:sldId id="303" r:id="rId25"/>
    <p:sldId id="304" r:id="rId26"/>
    <p:sldId id="399" r:id="rId27"/>
    <p:sldId id="475" r:id="rId28"/>
    <p:sldId id="476" r:id="rId29"/>
    <p:sldId id="478" r:id="rId30"/>
    <p:sldId id="479" r:id="rId31"/>
    <p:sldId id="480" r:id="rId32"/>
    <p:sldId id="481" r:id="rId33"/>
    <p:sldId id="482" r:id="rId34"/>
    <p:sldId id="483" r:id="rId35"/>
    <p:sldId id="484" r:id="rId36"/>
    <p:sldId id="485" r:id="rId37"/>
    <p:sldId id="454" r:id="rId38"/>
    <p:sldId id="455" r:id="rId39"/>
    <p:sldId id="456" r:id="rId40"/>
    <p:sldId id="457" r:id="rId41"/>
    <p:sldId id="458" r:id="rId42"/>
    <p:sldId id="459" r:id="rId43"/>
    <p:sldId id="460" r:id="rId44"/>
    <p:sldId id="461" r:id="rId45"/>
    <p:sldId id="462" r:id="rId46"/>
    <p:sldId id="463" r:id="rId47"/>
    <p:sldId id="464" r:id="rId48"/>
    <p:sldId id="465" r:id="rId49"/>
    <p:sldId id="466" r:id="rId50"/>
    <p:sldId id="467" r:id="rId51"/>
    <p:sldId id="468" r:id="rId52"/>
    <p:sldId id="469" r:id="rId53"/>
    <p:sldId id="470" r:id="rId54"/>
    <p:sldId id="471" r:id="rId55"/>
    <p:sldId id="472"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B7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44" autoAdjust="0"/>
    <p:restoredTop sz="62518" autoAdjust="0"/>
  </p:normalViewPr>
  <p:slideViewPr>
    <p:cSldViewPr snapToGrid="0">
      <p:cViewPr varScale="1">
        <p:scale>
          <a:sx n="39" d="100"/>
          <a:sy n="39" d="100"/>
        </p:scale>
        <p:origin x="1672"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51644-ADD8-47A4-B191-8759E1DEAE2D}" type="datetimeFigureOut">
              <a:rPr lang="es-CO" smtClean="0"/>
              <a:t>8/07/2019</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082741-F4A3-4591-8DBE-AA684DE3B8FD}" type="slidenum">
              <a:rPr lang="es-CO" smtClean="0"/>
              <a:t>‹Nº›</a:t>
            </a:fld>
            <a:endParaRPr lang="es-CO"/>
          </a:p>
        </p:txBody>
      </p:sp>
    </p:spTree>
    <p:extLst>
      <p:ext uri="{BB962C8B-B14F-4D97-AF65-F5344CB8AC3E}">
        <p14:creationId xmlns:p14="http://schemas.microsoft.com/office/powerpoint/2010/main" val="274667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buFont typeface="Arial" panose="020B0604020202020204" pitchFamily="34" charset="0"/>
              <a:buChar char="•"/>
            </a:pPr>
            <a:r>
              <a:rPr lang="en-US" dirty="0"/>
              <a:t>When the peace talks between the Colombian government and Colombian guerrilla Revolutionary Armed Forces (FARC) began in August 2012, women were not part of the negotiating team. This led various organizations to unite and demand women’s inclusion in the peace process.</a:t>
            </a:r>
          </a:p>
          <a:p>
            <a:pPr>
              <a:buFont typeface="Arial" panose="020B0604020202020204" pitchFamily="34" charset="0"/>
              <a:buChar char="•"/>
            </a:pPr>
            <a:r>
              <a:rPr lang="en-US" dirty="0"/>
              <a:t>Despite national and international pressure, it was not until November 2013 that the government appointed two women plenipotentiary negotiators and June 2014 that the establishment of a permanent sub-commission on gender took </a:t>
            </a:r>
            <a:r>
              <a:rPr lang="es-CO" dirty="0"/>
              <a:t>place.</a:t>
            </a:r>
          </a:p>
          <a:p>
            <a:r>
              <a:rPr lang="es-CO" dirty="0" err="1"/>
              <a:t>When</a:t>
            </a:r>
            <a:r>
              <a:rPr lang="es-CO" dirty="0"/>
              <a:t> Nigeria Rentería and María Paulina </a:t>
            </a:r>
            <a:r>
              <a:rPr lang="en-US" dirty="0" err="1"/>
              <a:t>Riveros</a:t>
            </a:r>
            <a:r>
              <a:rPr lang="en-US" dirty="0"/>
              <a:t> were appointed as plenipotentiary negotiators, two of the six points of the peace negotiations had already been settled —rural reform and political participation. At the time the sub-commission on gender began its work, the parties has already reached an understanding on the third point—solution to illegal drugs.</a:t>
            </a:r>
          </a:p>
          <a:p>
            <a:r>
              <a:rPr lang="en-US" sz="1200" b="1" dirty="0"/>
              <a:t>‘Peace without women does not go!’ Women’s struggle</a:t>
            </a:r>
            <a:br>
              <a:rPr lang="en-US" sz="1200" b="1" dirty="0"/>
            </a:br>
            <a:r>
              <a:rPr lang="en-US" sz="1200" b="1" dirty="0"/>
              <a:t>for inclusion in Colombia’s peace process with the FARC</a:t>
            </a:r>
            <a:br>
              <a:rPr lang="en-US" sz="1200" b="1" dirty="0"/>
            </a:br>
            <a:r>
              <a:rPr lang="es-CO" sz="1200" dirty="0" err="1"/>
              <a:t>Céspedes</a:t>
            </a:r>
            <a:r>
              <a:rPr lang="es-CO" sz="1200" dirty="0"/>
              <a:t>-Báez y  Jaramillo Ruiz</a:t>
            </a:r>
            <a:endParaRPr lang="es-CO" dirty="0"/>
          </a:p>
          <a:p>
            <a:endParaRPr lang="es-CO" dirty="0"/>
          </a:p>
        </p:txBody>
      </p:sp>
      <p:sp>
        <p:nvSpPr>
          <p:cNvPr id="4" name="Marcador de número de diapositiva 3"/>
          <p:cNvSpPr>
            <a:spLocks noGrp="1"/>
          </p:cNvSpPr>
          <p:nvPr>
            <p:ph type="sldNum" sz="quarter" idx="5"/>
          </p:nvPr>
        </p:nvSpPr>
        <p:spPr/>
        <p:txBody>
          <a:bodyPr/>
          <a:lstStyle/>
          <a:p>
            <a:fld id="{8F082741-F4A3-4591-8DBE-AA684DE3B8FD}" type="slidenum">
              <a:rPr lang="es-CO" smtClean="0"/>
              <a:t>3</a:t>
            </a:fld>
            <a:endParaRPr lang="es-CO"/>
          </a:p>
        </p:txBody>
      </p:sp>
    </p:spTree>
    <p:extLst>
      <p:ext uri="{BB962C8B-B14F-4D97-AF65-F5344CB8AC3E}">
        <p14:creationId xmlns:p14="http://schemas.microsoft.com/office/powerpoint/2010/main" val="2036468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b="0" i="0" kern="1200" dirty="0">
                <a:solidFill>
                  <a:schemeClr val="tx1"/>
                </a:solidFill>
                <a:effectLst/>
                <a:latin typeface="+mn-lt"/>
                <a:ea typeface="+mn-ea"/>
                <a:cs typeface="+mn-cs"/>
              </a:rPr>
              <a:t>Comisión de Seguimiento al Acuerdo de </a:t>
            </a:r>
            <a:r>
              <a:rPr lang="es-CO" sz="1200" b="1" i="0" kern="1200" dirty="0">
                <a:solidFill>
                  <a:schemeClr val="tx1"/>
                </a:solidFill>
                <a:effectLst/>
                <a:latin typeface="+mn-lt"/>
                <a:ea typeface="+mn-ea"/>
                <a:cs typeface="+mn-cs"/>
              </a:rPr>
              <a:t>Paz</a:t>
            </a:r>
            <a:r>
              <a:rPr lang="es-CO" sz="1200" b="0" i="0" kern="1200" dirty="0">
                <a:solidFill>
                  <a:schemeClr val="tx1"/>
                </a:solidFill>
                <a:effectLst/>
                <a:latin typeface="+mn-lt"/>
                <a:ea typeface="+mn-ea"/>
                <a:cs typeface="+mn-cs"/>
              </a:rPr>
              <a:t> (</a:t>
            </a:r>
            <a:r>
              <a:rPr lang="es-CO" sz="1200" b="1" i="0" kern="1200" dirty="0">
                <a:solidFill>
                  <a:schemeClr val="tx1"/>
                </a:solidFill>
                <a:effectLst/>
                <a:latin typeface="+mn-lt"/>
                <a:ea typeface="+mn-ea"/>
                <a:cs typeface="+mn-cs"/>
              </a:rPr>
              <a:t>SCIVI</a:t>
            </a:r>
            <a:endParaRPr lang="es-CO" dirty="0"/>
          </a:p>
        </p:txBody>
      </p:sp>
      <p:sp>
        <p:nvSpPr>
          <p:cNvPr id="4" name="Marcador de número de diapositiva 3"/>
          <p:cNvSpPr>
            <a:spLocks noGrp="1"/>
          </p:cNvSpPr>
          <p:nvPr>
            <p:ph type="sldNum" sz="quarter" idx="5"/>
          </p:nvPr>
        </p:nvSpPr>
        <p:spPr/>
        <p:txBody>
          <a:bodyPr/>
          <a:lstStyle/>
          <a:p>
            <a:fld id="{8F082741-F4A3-4591-8DBE-AA684DE3B8FD}" type="slidenum">
              <a:rPr lang="es-CO" smtClean="0"/>
              <a:t>5</a:t>
            </a:fld>
            <a:endParaRPr lang="es-CO"/>
          </a:p>
        </p:txBody>
      </p:sp>
    </p:spTree>
    <p:extLst>
      <p:ext uri="{BB962C8B-B14F-4D97-AF65-F5344CB8AC3E}">
        <p14:creationId xmlns:p14="http://schemas.microsoft.com/office/powerpoint/2010/main" val="933443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official unemployment statistics hovered at 20 percent, the hovering stabilized by including ragged merchants at streetlights running out to clean a windshield or sell a package of gum to drivers impatiently waiting for the light to change.</a:t>
            </a:r>
          </a:p>
          <a:p>
            <a:endParaRPr lang="es-CO" dirty="0"/>
          </a:p>
        </p:txBody>
      </p:sp>
      <p:sp>
        <p:nvSpPr>
          <p:cNvPr id="4" name="Marcador de número de diapositiva 3"/>
          <p:cNvSpPr>
            <a:spLocks noGrp="1"/>
          </p:cNvSpPr>
          <p:nvPr>
            <p:ph type="sldNum" sz="quarter" idx="5"/>
          </p:nvPr>
        </p:nvSpPr>
        <p:spPr/>
        <p:txBody>
          <a:bodyPr/>
          <a:lstStyle/>
          <a:p>
            <a:fld id="{8F082741-F4A3-4591-8DBE-AA684DE3B8FD}" type="slidenum">
              <a:rPr lang="es-CO" smtClean="0"/>
              <a:t>28</a:t>
            </a:fld>
            <a:endParaRPr lang="es-CO"/>
          </a:p>
        </p:txBody>
      </p:sp>
    </p:spTree>
    <p:extLst>
      <p:ext uri="{BB962C8B-B14F-4D97-AF65-F5344CB8AC3E}">
        <p14:creationId xmlns:p14="http://schemas.microsoft.com/office/powerpoint/2010/main" val="2162026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8F082741-F4A3-4591-8DBE-AA684DE3B8FD}" type="slidenum">
              <a:rPr lang="es-CO" smtClean="0"/>
              <a:t>29</a:t>
            </a:fld>
            <a:endParaRPr lang="es-CO"/>
          </a:p>
        </p:txBody>
      </p:sp>
    </p:spTree>
    <p:extLst>
      <p:ext uri="{BB962C8B-B14F-4D97-AF65-F5344CB8AC3E}">
        <p14:creationId xmlns:p14="http://schemas.microsoft.com/office/powerpoint/2010/main" val="3119968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63 Communal agreements implied certain sexual agreements, and thus security was a gendered good. The men in those communities built the military bases that multiplied throughout Ayacucho during the violence: women and girls “serviced” the troops. In some communities with which I worked, sex became a commodity as women began selling sex. Far more common, however, was rape. Communal “security” worked in contradictory </a:t>
            </a:r>
            <a:r>
              <a:rPr lang="es-CO" dirty="0" err="1"/>
              <a:t>ways</a:t>
            </a:r>
            <a:r>
              <a:rPr lang="es-CO" dirty="0"/>
              <a:t>.</a:t>
            </a:r>
          </a:p>
        </p:txBody>
      </p:sp>
      <p:sp>
        <p:nvSpPr>
          <p:cNvPr id="4" name="Marcador de número de diapositiva 3"/>
          <p:cNvSpPr>
            <a:spLocks noGrp="1"/>
          </p:cNvSpPr>
          <p:nvPr>
            <p:ph type="sldNum" sz="quarter" idx="5"/>
          </p:nvPr>
        </p:nvSpPr>
        <p:spPr/>
        <p:txBody>
          <a:bodyPr/>
          <a:lstStyle/>
          <a:p>
            <a:fld id="{8F082741-F4A3-4591-8DBE-AA684DE3B8FD}" type="slidenum">
              <a:rPr lang="es-CO" smtClean="0"/>
              <a:t>30</a:t>
            </a:fld>
            <a:endParaRPr lang="es-CO"/>
          </a:p>
        </p:txBody>
      </p:sp>
    </p:spTree>
    <p:extLst>
      <p:ext uri="{BB962C8B-B14F-4D97-AF65-F5344CB8AC3E}">
        <p14:creationId xmlns:p14="http://schemas.microsoft.com/office/powerpoint/2010/main" val="1336528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dirty="0"/>
              <a:t>7/8/2019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7/8/2019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97280" y="2582335"/>
            <a:ext cx="4937760" cy="3286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17920" y="2582334"/>
            <a:ext cx="4937760" cy="3286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7/8/2019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7/8/2019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7/8/2019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7/8/2019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dirty="0"/>
              <a:t>7/8/2019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7/8/2019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CO" sz="6000" dirty="0"/>
              <a:t>Clase  – Género y guerra</a:t>
            </a:r>
          </a:p>
        </p:txBody>
      </p:sp>
      <p:sp>
        <p:nvSpPr>
          <p:cNvPr id="3" name="Subtítulo 2"/>
          <p:cNvSpPr>
            <a:spLocks noGrp="1"/>
          </p:cNvSpPr>
          <p:nvPr>
            <p:ph type="subTitle" idx="1"/>
          </p:nvPr>
        </p:nvSpPr>
        <p:spPr>
          <a:xfrm>
            <a:off x="1066800" y="4381453"/>
            <a:ext cx="10058400" cy="1143000"/>
          </a:xfrm>
        </p:spPr>
        <p:txBody>
          <a:bodyPr/>
          <a:lstStyle/>
          <a:p>
            <a:r>
              <a:rPr lang="es-CO" dirty="0"/>
              <a:t>Escuela de verano</a:t>
            </a:r>
          </a:p>
          <a:p>
            <a:endParaRPr lang="es-CO" dirty="0"/>
          </a:p>
        </p:txBody>
      </p:sp>
      <p:sp>
        <p:nvSpPr>
          <p:cNvPr id="4" name="CuadroTexto 3"/>
          <p:cNvSpPr txBox="1"/>
          <p:nvPr/>
        </p:nvSpPr>
        <p:spPr>
          <a:xfrm>
            <a:off x="6993924" y="5247503"/>
            <a:ext cx="4489622" cy="923330"/>
          </a:xfrm>
          <a:prstGeom prst="rect">
            <a:avLst/>
          </a:prstGeom>
          <a:noFill/>
        </p:spPr>
        <p:txBody>
          <a:bodyPr wrap="square" rtlCol="0">
            <a:spAutoFit/>
          </a:bodyPr>
          <a:lstStyle/>
          <a:p>
            <a:pPr algn="r"/>
            <a:r>
              <a:rPr lang="es-CO" i="1" dirty="0">
                <a:latin typeface="+mj-lt"/>
              </a:rPr>
              <a:t>Universidad Javeriana </a:t>
            </a:r>
          </a:p>
          <a:p>
            <a:pPr algn="r"/>
            <a:r>
              <a:rPr lang="es-CO" i="1" dirty="0">
                <a:latin typeface="+mj-lt"/>
              </a:rPr>
              <a:t>Facultad de Economía </a:t>
            </a:r>
          </a:p>
          <a:p>
            <a:pPr algn="r"/>
            <a:r>
              <a:rPr lang="es-CO" i="1" dirty="0">
                <a:latin typeface="+mj-lt"/>
              </a:rPr>
              <a:t>Ana María Tribín </a:t>
            </a:r>
          </a:p>
        </p:txBody>
      </p:sp>
    </p:spTree>
    <p:extLst>
      <p:ext uri="{BB962C8B-B14F-4D97-AF65-F5344CB8AC3E}">
        <p14:creationId xmlns:p14="http://schemas.microsoft.com/office/powerpoint/2010/main" val="4070493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97382A-2023-440B-812E-D357A57CF6D1}"/>
              </a:ext>
            </a:extLst>
          </p:cNvPr>
          <p:cNvSpPr>
            <a:spLocks noGrp="1"/>
          </p:cNvSpPr>
          <p:nvPr>
            <p:ph type="title"/>
          </p:nvPr>
        </p:nvSpPr>
        <p:spPr/>
        <p:txBody>
          <a:bodyPr/>
          <a:lstStyle/>
          <a:p>
            <a:r>
              <a:rPr lang="es-ES" dirty="0"/>
              <a:t>Punto 2: Sector Presidencia </a:t>
            </a:r>
          </a:p>
        </p:txBody>
      </p:sp>
      <p:pic>
        <p:nvPicPr>
          <p:cNvPr id="5" name="Marcador de contenido 4">
            <a:extLst>
              <a:ext uri="{FF2B5EF4-FFF2-40B4-BE49-F238E27FC236}">
                <a16:creationId xmlns:a16="http://schemas.microsoft.com/office/drawing/2014/main" id="{AD84E2FF-F8E3-44F4-ABC1-9508CFB1C780}"/>
              </a:ext>
            </a:extLst>
          </p:cNvPr>
          <p:cNvPicPr>
            <a:picLocks noGrp="1" noChangeAspect="1"/>
          </p:cNvPicPr>
          <p:nvPr>
            <p:ph idx="1"/>
          </p:nvPr>
        </p:nvPicPr>
        <p:blipFill>
          <a:blip r:embed="rId2"/>
          <a:stretch>
            <a:fillRect/>
          </a:stretch>
        </p:blipFill>
        <p:spPr>
          <a:xfrm>
            <a:off x="2092813" y="2096852"/>
            <a:ext cx="8112374" cy="2664296"/>
          </a:xfrm>
          <a:prstGeom prst="rect">
            <a:avLst/>
          </a:prstGeom>
        </p:spPr>
      </p:pic>
      <p:sp>
        <p:nvSpPr>
          <p:cNvPr id="4" name="Marcador de número de diapositiva 3">
            <a:extLst>
              <a:ext uri="{FF2B5EF4-FFF2-40B4-BE49-F238E27FC236}">
                <a16:creationId xmlns:a16="http://schemas.microsoft.com/office/drawing/2014/main" id="{25E02C6B-69DA-4775-897F-58567CF8C1CF}"/>
              </a:ext>
            </a:extLst>
          </p:cNvPr>
          <p:cNvSpPr>
            <a:spLocks noGrp="1"/>
          </p:cNvSpPr>
          <p:nvPr>
            <p:ph type="sldNum" sz="quarter" idx="12"/>
          </p:nvPr>
        </p:nvSpPr>
        <p:spPr/>
        <p:txBody>
          <a:bodyPr/>
          <a:lstStyle/>
          <a:p>
            <a:fld id="{90D5CAA1-16C5-4133-A1E5-DADF4EFE0611}" type="slidenum">
              <a:rPr lang="es-CO" smtClean="0"/>
              <a:t>10</a:t>
            </a:fld>
            <a:endParaRPr lang="es-CO"/>
          </a:p>
        </p:txBody>
      </p:sp>
      <p:pic>
        <p:nvPicPr>
          <p:cNvPr id="6" name="Imagen 5">
            <a:extLst>
              <a:ext uri="{FF2B5EF4-FFF2-40B4-BE49-F238E27FC236}">
                <a16:creationId xmlns:a16="http://schemas.microsoft.com/office/drawing/2014/main" id="{F4245D72-7481-48B2-9BBD-A4880B61FD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2315093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FD4A-2F0C-4554-B50A-7C795AB463DD}"/>
              </a:ext>
            </a:extLst>
          </p:cNvPr>
          <p:cNvSpPr>
            <a:spLocks noGrp="1"/>
          </p:cNvSpPr>
          <p:nvPr>
            <p:ph type="title"/>
          </p:nvPr>
        </p:nvSpPr>
        <p:spPr/>
        <p:txBody>
          <a:bodyPr/>
          <a:lstStyle/>
          <a:p>
            <a:r>
              <a:rPr lang="es-ES" dirty="0"/>
              <a:t>Punto 2: Sector Registraduría Nacional del Estado Civil </a:t>
            </a:r>
          </a:p>
        </p:txBody>
      </p:sp>
      <p:pic>
        <p:nvPicPr>
          <p:cNvPr id="5" name="Marcador de contenido 4">
            <a:extLst>
              <a:ext uri="{FF2B5EF4-FFF2-40B4-BE49-F238E27FC236}">
                <a16:creationId xmlns:a16="http://schemas.microsoft.com/office/drawing/2014/main" id="{0CAEA43E-60F8-499F-AFD7-7E5A64EC373B}"/>
              </a:ext>
            </a:extLst>
          </p:cNvPr>
          <p:cNvPicPr>
            <a:picLocks noGrp="1" noChangeAspect="1"/>
          </p:cNvPicPr>
          <p:nvPr>
            <p:ph idx="1"/>
          </p:nvPr>
        </p:nvPicPr>
        <p:blipFill>
          <a:blip r:embed="rId2"/>
          <a:stretch>
            <a:fillRect/>
          </a:stretch>
        </p:blipFill>
        <p:spPr>
          <a:xfrm>
            <a:off x="1991545" y="2204864"/>
            <a:ext cx="8258869" cy="3024336"/>
          </a:xfrm>
          <a:prstGeom prst="rect">
            <a:avLst/>
          </a:prstGeom>
        </p:spPr>
      </p:pic>
      <p:sp>
        <p:nvSpPr>
          <p:cNvPr id="4" name="Marcador de número de diapositiva 3">
            <a:extLst>
              <a:ext uri="{FF2B5EF4-FFF2-40B4-BE49-F238E27FC236}">
                <a16:creationId xmlns:a16="http://schemas.microsoft.com/office/drawing/2014/main" id="{BEFB4E8F-B38A-4F7A-9BDF-F0EAA8784C52}"/>
              </a:ext>
            </a:extLst>
          </p:cNvPr>
          <p:cNvSpPr>
            <a:spLocks noGrp="1"/>
          </p:cNvSpPr>
          <p:nvPr>
            <p:ph type="sldNum" sz="quarter" idx="12"/>
          </p:nvPr>
        </p:nvSpPr>
        <p:spPr/>
        <p:txBody>
          <a:bodyPr/>
          <a:lstStyle/>
          <a:p>
            <a:fld id="{90D5CAA1-16C5-4133-A1E5-DADF4EFE0611}" type="slidenum">
              <a:rPr lang="es-CO" smtClean="0"/>
              <a:t>11</a:t>
            </a:fld>
            <a:endParaRPr lang="es-CO"/>
          </a:p>
        </p:txBody>
      </p:sp>
      <p:pic>
        <p:nvPicPr>
          <p:cNvPr id="6" name="Imagen 5">
            <a:extLst>
              <a:ext uri="{FF2B5EF4-FFF2-40B4-BE49-F238E27FC236}">
                <a16:creationId xmlns:a16="http://schemas.microsoft.com/office/drawing/2014/main" id="{407A7F6C-74E7-461D-AE61-56D8D3D8E5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1435674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71DEB3-22CC-4BA3-B648-64E91DB84632}"/>
              </a:ext>
            </a:extLst>
          </p:cNvPr>
          <p:cNvSpPr>
            <a:spLocks noGrp="1"/>
          </p:cNvSpPr>
          <p:nvPr>
            <p:ph type="title"/>
          </p:nvPr>
        </p:nvSpPr>
        <p:spPr/>
        <p:txBody>
          <a:bodyPr/>
          <a:lstStyle/>
          <a:p>
            <a:r>
              <a:rPr lang="es-ES" dirty="0"/>
              <a:t>Punto 3: Sector Defensoría del Pueblo e Interior</a:t>
            </a:r>
          </a:p>
        </p:txBody>
      </p:sp>
      <p:pic>
        <p:nvPicPr>
          <p:cNvPr id="6" name="Marcador de contenido 5">
            <a:extLst>
              <a:ext uri="{FF2B5EF4-FFF2-40B4-BE49-F238E27FC236}">
                <a16:creationId xmlns:a16="http://schemas.microsoft.com/office/drawing/2014/main" id="{C5B9F726-23AB-458C-BCD0-6B267FA391BB}"/>
              </a:ext>
            </a:extLst>
          </p:cNvPr>
          <p:cNvPicPr>
            <a:picLocks noGrp="1" noChangeAspect="1"/>
          </p:cNvPicPr>
          <p:nvPr>
            <p:ph idx="1"/>
          </p:nvPr>
        </p:nvPicPr>
        <p:blipFill>
          <a:blip r:embed="rId2"/>
          <a:stretch>
            <a:fillRect/>
          </a:stretch>
        </p:blipFill>
        <p:spPr>
          <a:xfrm>
            <a:off x="2063552" y="2401972"/>
            <a:ext cx="8147248" cy="2983461"/>
          </a:xfrm>
          <a:prstGeom prst="rect">
            <a:avLst/>
          </a:prstGeom>
        </p:spPr>
      </p:pic>
      <p:sp>
        <p:nvSpPr>
          <p:cNvPr id="4" name="Marcador de número de diapositiva 3">
            <a:extLst>
              <a:ext uri="{FF2B5EF4-FFF2-40B4-BE49-F238E27FC236}">
                <a16:creationId xmlns:a16="http://schemas.microsoft.com/office/drawing/2014/main" id="{40F8EF6D-2FAF-4A20-89FF-82E6CC44D483}"/>
              </a:ext>
            </a:extLst>
          </p:cNvPr>
          <p:cNvSpPr>
            <a:spLocks noGrp="1"/>
          </p:cNvSpPr>
          <p:nvPr>
            <p:ph type="sldNum" sz="quarter" idx="12"/>
          </p:nvPr>
        </p:nvSpPr>
        <p:spPr/>
        <p:txBody>
          <a:bodyPr/>
          <a:lstStyle/>
          <a:p>
            <a:fld id="{90D5CAA1-16C5-4133-A1E5-DADF4EFE0611}" type="slidenum">
              <a:rPr lang="es-CO" smtClean="0"/>
              <a:t>12</a:t>
            </a:fld>
            <a:endParaRPr lang="es-CO"/>
          </a:p>
        </p:txBody>
      </p:sp>
      <p:pic>
        <p:nvPicPr>
          <p:cNvPr id="5" name="Imagen 4">
            <a:extLst>
              <a:ext uri="{FF2B5EF4-FFF2-40B4-BE49-F238E27FC236}">
                <a16:creationId xmlns:a16="http://schemas.microsoft.com/office/drawing/2014/main" id="{7035FF63-20F2-4219-A89E-7FC057AB5E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2296825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D96F90-D03B-4529-9445-45E14DA335BC}"/>
              </a:ext>
            </a:extLst>
          </p:cNvPr>
          <p:cNvSpPr>
            <a:spLocks noGrp="1"/>
          </p:cNvSpPr>
          <p:nvPr>
            <p:ph type="title"/>
          </p:nvPr>
        </p:nvSpPr>
        <p:spPr/>
        <p:txBody>
          <a:bodyPr/>
          <a:lstStyle/>
          <a:p>
            <a:r>
              <a:rPr lang="es-ES" dirty="0"/>
              <a:t>Punto 3: Sector Interior</a:t>
            </a:r>
          </a:p>
        </p:txBody>
      </p:sp>
      <p:pic>
        <p:nvPicPr>
          <p:cNvPr id="5" name="Marcador de contenido 4">
            <a:extLst>
              <a:ext uri="{FF2B5EF4-FFF2-40B4-BE49-F238E27FC236}">
                <a16:creationId xmlns:a16="http://schemas.microsoft.com/office/drawing/2014/main" id="{19A47C4C-5FDE-4736-B5A1-059CA77DE2F6}"/>
              </a:ext>
            </a:extLst>
          </p:cNvPr>
          <p:cNvPicPr>
            <a:picLocks noGrp="1" noChangeAspect="1"/>
          </p:cNvPicPr>
          <p:nvPr>
            <p:ph idx="1"/>
          </p:nvPr>
        </p:nvPicPr>
        <p:blipFill>
          <a:blip r:embed="rId2"/>
          <a:stretch>
            <a:fillRect/>
          </a:stretch>
        </p:blipFill>
        <p:spPr>
          <a:xfrm>
            <a:off x="2338400" y="2276872"/>
            <a:ext cx="7535888" cy="2759586"/>
          </a:xfrm>
          <a:prstGeom prst="rect">
            <a:avLst/>
          </a:prstGeom>
        </p:spPr>
      </p:pic>
      <p:sp>
        <p:nvSpPr>
          <p:cNvPr id="4" name="Marcador de número de diapositiva 3">
            <a:extLst>
              <a:ext uri="{FF2B5EF4-FFF2-40B4-BE49-F238E27FC236}">
                <a16:creationId xmlns:a16="http://schemas.microsoft.com/office/drawing/2014/main" id="{F1B5F6B6-2F04-4A89-8D32-18C16B15938F}"/>
              </a:ext>
            </a:extLst>
          </p:cNvPr>
          <p:cNvSpPr>
            <a:spLocks noGrp="1"/>
          </p:cNvSpPr>
          <p:nvPr>
            <p:ph type="sldNum" sz="quarter" idx="12"/>
          </p:nvPr>
        </p:nvSpPr>
        <p:spPr/>
        <p:txBody>
          <a:bodyPr/>
          <a:lstStyle/>
          <a:p>
            <a:fld id="{90D5CAA1-16C5-4133-A1E5-DADF4EFE0611}" type="slidenum">
              <a:rPr lang="es-CO" smtClean="0"/>
              <a:t>13</a:t>
            </a:fld>
            <a:endParaRPr lang="es-CO"/>
          </a:p>
        </p:txBody>
      </p:sp>
      <p:pic>
        <p:nvPicPr>
          <p:cNvPr id="6" name="Imagen 5">
            <a:extLst>
              <a:ext uri="{FF2B5EF4-FFF2-40B4-BE49-F238E27FC236}">
                <a16:creationId xmlns:a16="http://schemas.microsoft.com/office/drawing/2014/main" id="{E44A6E7A-A5F9-41DB-856D-FE6F17D142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2996235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35E5C9-6192-4433-95F5-73BFCF0377A3}"/>
              </a:ext>
            </a:extLst>
          </p:cNvPr>
          <p:cNvSpPr>
            <a:spLocks noGrp="1"/>
          </p:cNvSpPr>
          <p:nvPr>
            <p:ph type="title"/>
          </p:nvPr>
        </p:nvSpPr>
        <p:spPr/>
        <p:txBody>
          <a:bodyPr/>
          <a:lstStyle/>
          <a:p>
            <a:r>
              <a:rPr lang="es-ES" dirty="0"/>
              <a:t>Punto 4: Sector Justicia</a:t>
            </a:r>
          </a:p>
        </p:txBody>
      </p:sp>
      <p:pic>
        <p:nvPicPr>
          <p:cNvPr id="5" name="Marcador de contenido 4">
            <a:extLst>
              <a:ext uri="{FF2B5EF4-FFF2-40B4-BE49-F238E27FC236}">
                <a16:creationId xmlns:a16="http://schemas.microsoft.com/office/drawing/2014/main" id="{6379F912-7C6F-470B-A127-21BB6012CF13}"/>
              </a:ext>
            </a:extLst>
          </p:cNvPr>
          <p:cNvPicPr>
            <a:picLocks noGrp="1" noChangeAspect="1"/>
          </p:cNvPicPr>
          <p:nvPr>
            <p:ph idx="1"/>
          </p:nvPr>
        </p:nvPicPr>
        <p:blipFill>
          <a:blip r:embed="rId2"/>
          <a:stretch>
            <a:fillRect/>
          </a:stretch>
        </p:blipFill>
        <p:spPr>
          <a:xfrm>
            <a:off x="2015006" y="2145019"/>
            <a:ext cx="8229600" cy="3013618"/>
          </a:xfrm>
          <a:prstGeom prst="rect">
            <a:avLst/>
          </a:prstGeom>
        </p:spPr>
      </p:pic>
      <p:sp>
        <p:nvSpPr>
          <p:cNvPr id="4" name="Marcador de número de diapositiva 3">
            <a:extLst>
              <a:ext uri="{FF2B5EF4-FFF2-40B4-BE49-F238E27FC236}">
                <a16:creationId xmlns:a16="http://schemas.microsoft.com/office/drawing/2014/main" id="{23150EDF-8643-4FC9-B856-D2FCD182536E}"/>
              </a:ext>
            </a:extLst>
          </p:cNvPr>
          <p:cNvSpPr>
            <a:spLocks noGrp="1"/>
          </p:cNvSpPr>
          <p:nvPr>
            <p:ph type="sldNum" sz="quarter" idx="12"/>
          </p:nvPr>
        </p:nvSpPr>
        <p:spPr/>
        <p:txBody>
          <a:bodyPr/>
          <a:lstStyle/>
          <a:p>
            <a:fld id="{90D5CAA1-16C5-4133-A1E5-DADF4EFE0611}" type="slidenum">
              <a:rPr lang="es-CO" smtClean="0"/>
              <a:t>14</a:t>
            </a:fld>
            <a:endParaRPr lang="es-CO"/>
          </a:p>
        </p:txBody>
      </p:sp>
      <p:pic>
        <p:nvPicPr>
          <p:cNvPr id="6" name="Imagen 5">
            <a:extLst>
              <a:ext uri="{FF2B5EF4-FFF2-40B4-BE49-F238E27FC236}">
                <a16:creationId xmlns:a16="http://schemas.microsoft.com/office/drawing/2014/main" id="{7520395A-EF7B-42A3-95E8-C8204551E4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2461964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ECCCC9-56F1-499C-99CE-FF10B5323844}"/>
              </a:ext>
            </a:extLst>
          </p:cNvPr>
          <p:cNvSpPr>
            <a:spLocks noGrp="1"/>
          </p:cNvSpPr>
          <p:nvPr>
            <p:ph type="title"/>
          </p:nvPr>
        </p:nvSpPr>
        <p:spPr/>
        <p:txBody>
          <a:bodyPr/>
          <a:lstStyle/>
          <a:p>
            <a:r>
              <a:rPr lang="es-ES" dirty="0"/>
              <a:t>Punto 4: Sector Presidencia</a:t>
            </a:r>
          </a:p>
        </p:txBody>
      </p:sp>
      <p:pic>
        <p:nvPicPr>
          <p:cNvPr id="5" name="Marcador de contenido 4">
            <a:extLst>
              <a:ext uri="{FF2B5EF4-FFF2-40B4-BE49-F238E27FC236}">
                <a16:creationId xmlns:a16="http://schemas.microsoft.com/office/drawing/2014/main" id="{767CE289-F2B0-40C8-9C85-ECC06B259A0F}"/>
              </a:ext>
            </a:extLst>
          </p:cNvPr>
          <p:cNvPicPr>
            <a:picLocks noGrp="1" noChangeAspect="1"/>
          </p:cNvPicPr>
          <p:nvPr>
            <p:ph idx="1"/>
          </p:nvPr>
        </p:nvPicPr>
        <p:blipFill>
          <a:blip r:embed="rId2"/>
          <a:stretch>
            <a:fillRect/>
          </a:stretch>
        </p:blipFill>
        <p:spPr>
          <a:xfrm>
            <a:off x="2639616" y="1557339"/>
            <a:ext cx="7056784" cy="4751387"/>
          </a:xfrm>
          <a:prstGeom prst="rect">
            <a:avLst/>
          </a:prstGeom>
        </p:spPr>
      </p:pic>
      <p:sp>
        <p:nvSpPr>
          <p:cNvPr id="4" name="Marcador de número de diapositiva 3">
            <a:extLst>
              <a:ext uri="{FF2B5EF4-FFF2-40B4-BE49-F238E27FC236}">
                <a16:creationId xmlns:a16="http://schemas.microsoft.com/office/drawing/2014/main" id="{729D00F7-BD4B-4A97-90AB-80A0F67BB18A}"/>
              </a:ext>
            </a:extLst>
          </p:cNvPr>
          <p:cNvSpPr>
            <a:spLocks noGrp="1"/>
          </p:cNvSpPr>
          <p:nvPr>
            <p:ph type="sldNum" sz="quarter" idx="12"/>
          </p:nvPr>
        </p:nvSpPr>
        <p:spPr/>
        <p:txBody>
          <a:bodyPr/>
          <a:lstStyle/>
          <a:p>
            <a:fld id="{90D5CAA1-16C5-4133-A1E5-DADF4EFE0611}" type="slidenum">
              <a:rPr lang="es-CO" smtClean="0"/>
              <a:t>15</a:t>
            </a:fld>
            <a:endParaRPr lang="es-CO"/>
          </a:p>
        </p:txBody>
      </p:sp>
      <p:pic>
        <p:nvPicPr>
          <p:cNvPr id="6" name="Imagen 5">
            <a:extLst>
              <a:ext uri="{FF2B5EF4-FFF2-40B4-BE49-F238E27FC236}">
                <a16:creationId xmlns:a16="http://schemas.microsoft.com/office/drawing/2014/main" id="{0270CAC3-5C87-4B28-9C61-E8317A50A9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2896762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ED637E-0C3A-4D50-BB04-A47B352F6C6D}"/>
              </a:ext>
            </a:extLst>
          </p:cNvPr>
          <p:cNvSpPr>
            <a:spLocks noGrp="1"/>
          </p:cNvSpPr>
          <p:nvPr>
            <p:ph type="title"/>
          </p:nvPr>
        </p:nvSpPr>
        <p:spPr/>
        <p:txBody>
          <a:bodyPr/>
          <a:lstStyle/>
          <a:p>
            <a:r>
              <a:rPr lang="es-ES" dirty="0"/>
              <a:t>Punto 4: Sector Salud y Protección Social</a:t>
            </a:r>
          </a:p>
        </p:txBody>
      </p:sp>
      <p:pic>
        <p:nvPicPr>
          <p:cNvPr id="5" name="Marcador de contenido 4">
            <a:extLst>
              <a:ext uri="{FF2B5EF4-FFF2-40B4-BE49-F238E27FC236}">
                <a16:creationId xmlns:a16="http://schemas.microsoft.com/office/drawing/2014/main" id="{86FA308B-B55A-4B0C-ADD1-0F9971699AA1}"/>
              </a:ext>
            </a:extLst>
          </p:cNvPr>
          <p:cNvPicPr>
            <a:picLocks noGrp="1" noChangeAspect="1"/>
          </p:cNvPicPr>
          <p:nvPr>
            <p:ph idx="1"/>
          </p:nvPr>
        </p:nvPicPr>
        <p:blipFill>
          <a:blip r:embed="rId2"/>
          <a:stretch>
            <a:fillRect/>
          </a:stretch>
        </p:blipFill>
        <p:spPr>
          <a:xfrm>
            <a:off x="2351584" y="1562810"/>
            <a:ext cx="7488832" cy="4962534"/>
          </a:xfrm>
          <a:prstGeom prst="rect">
            <a:avLst/>
          </a:prstGeom>
        </p:spPr>
      </p:pic>
      <p:sp>
        <p:nvSpPr>
          <p:cNvPr id="4" name="Marcador de número de diapositiva 3">
            <a:extLst>
              <a:ext uri="{FF2B5EF4-FFF2-40B4-BE49-F238E27FC236}">
                <a16:creationId xmlns:a16="http://schemas.microsoft.com/office/drawing/2014/main" id="{31DA5FF5-D0D8-4F4A-B443-EADFBA88051A}"/>
              </a:ext>
            </a:extLst>
          </p:cNvPr>
          <p:cNvSpPr>
            <a:spLocks noGrp="1"/>
          </p:cNvSpPr>
          <p:nvPr>
            <p:ph type="sldNum" sz="quarter" idx="12"/>
          </p:nvPr>
        </p:nvSpPr>
        <p:spPr/>
        <p:txBody>
          <a:bodyPr/>
          <a:lstStyle/>
          <a:p>
            <a:fld id="{90D5CAA1-16C5-4133-A1E5-DADF4EFE0611}" type="slidenum">
              <a:rPr lang="es-CO" smtClean="0"/>
              <a:t>16</a:t>
            </a:fld>
            <a:endParaRPr lang="es-CO"/>
          </a:p>
        </p:txBody>
      </p:sp>
      <p:pic>
        <p:nvPicPr>
          <p:cNvPr id="6" name="Imagen 5">
            <a:extLst>
              <a:ext uri="{FF2B5EF4-FFF2-40B4-BE49-F238E27FC236}">
                <a16:creationId xmlns:a16="http://schemas.microsoft.com/office/drawing/2014/main" id="{8293185E-7F35-4A75-818C-FBCD7EADE6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2060121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F20526-BE8D-4C19-9A4A-A318E53C4034}"/>
              </a:ext>
            </a:extLst>
          </p:cNvPr>
          <p:cNvSpPr>
            <a:spLocks noGrp="1"/>
          </p:cNvSpPr>
          <p:nvPr>
            <p:ph type="title"/>
          </p:nvPr>
        </p:nvSpPr>
        <p:spPr/>
        <p:txBody>
          <a:bodyPr/>
          <a:lstStyle/>
          <a:p>
            <a:r>
              <a:rPr lang="es-ES" dirty="0"/>
              <a:t>Punto 4: Sector Trabajo</a:t>
            </a:r>
          </a:p>
        </p:txBody>
      </p:sp>
      <p:pic>
        <p:nvPicPr>
          <p:cNvPr id="5" name="Marcador de contenido 4">
            <a:extLst>
              <a:ext uri="{FF2B5EF4-FFF2-40B4-BE49-F238E27FC236}">
                <a16:creationId xmlns:a16="http://schemas.microsoft.com/office/drawing/2014/main" id="{DEFB4C60-D79D-412D-B526-A9FD80A92BC2}"/>
              </a:ext>
            </a:extLst>
          </p:cNvPr>
          <p:cNvPicPr>
            <a:picLocks noGrp="1" noChangeAspect="1"/>
          </p:cNvPicPr>
          <p:nvPr>
            <p:ph idx="1"/>
          </p:nvPr>
        </p:nvPicPr>
        <p:blipFill>
          <a:blip r:embed="rId2"/>
          <a:stretch>
            <a:fillRect/>
          </a:stretch>
        </p:blipFill>
        <p:spPr>
          <a:xfrm>
            <a:off x="2495601" y="1576173"/>
            <a:ext cx="7030289" cy="4537016"/>
          </a:xfrm>
          <a:prstGeom prst="rect">
            <a:avLst/>
          </a:prstGeom>
        </p:spPr>
      </p:pic>
      <p:sp>
        <p:nvSpPr>
          <p:cNvPr id="4" name="Marcador de número de diapositiva 3">
            <a:extLst>
              <a:ext uri="{FF2B5EF4-FFF2-40B4-BE49-F238E27FC236}">
                <a16:creationId xmlns:a16="http://schemas.microsoft.com/office/drawing/2014/main" id="{BCD13A38-990C-4FAD-B47C-44F9C8190329}"/>
              </a:ext>
            </a:extLst>
          </p:cNvPr>
          <p:cNvSpPr>
            <a:spLocks noGrp="1"/>
          </p:cNvSpPr>
          <p:nvPr>
            <p:ph type="sldNum" sz="quarter" idx="12"/>
          </p:nvPr>
        </p:nvSpPr>
        <p:spPr/>
        <p:txBody>
          <a:bodyPr/>
          <a:lstStyle/>
          <a:p>
            <a:fld id="{90D5CAA1-16C5-4133-A1E5-DADF4EFE0611}" type="slidenum">
              <a:rPr lang="es-CO" smtClean="0"/>
              <a:t>17</a:t>
            </a:fld>
            <a:endParaRPr lang="es-CO"/>
          </a:p>
        </p:txBody>
      </p:sp>
      <p:pic>
        <p:nvPicPr>
          <p:cNvPr id="6" name="Imagen 5">
            <a:extLst>
              <a:ext uri="{FF2B5EF4-FFF2-40B4-BE49-F238E27FC236}">
                <a16:creationId xmlns:a16="http://schemas.microsoft.com/office/drawing/2014/main" id="{B3BAA937-C4EF-431F-B637-18E98A2FDD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545119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A13C76-7D01-4705-AAD8-F356A7437EC6}"/>
              </a:ext>
            </a:extLst>
          </p:cNvPr>
          <p:cNvSpPr>
            <a:spLocks noGrp="1"/>
          </p:cNvSpPr>
          <p:nvPr>
            <p:ph type="title"/>
          </p:nvPr>
        </p:nvSpPr>
        <p:spPr/>
        <p:txBody>
          <a:bodyPr/>
          <a:lstStyle/>
          <a:p>
            <a:r>
              <a:rPr lang="es-ES" dirty="0"/>
              <a:t>Punto 5: Sector Inclusión Social y Reconciliación</a:t>
            </a:r>
          </a:p>
        </p:txBody>
      </p:sp>
      <p:pic>
        <p:nvPicPr>
          <p:cNvPr id="5" name="Marcador de contenido 4">
            <a:extLst>
              <a:ext uri="{FF2B5EF4-FFF2-40B4-BE49-F238E27FC236}">
                <a16:creationId xmlns:a16="http://schemas.microsoft.com/office/drawing/2014/main" id="{14ABB59A-004A-4D81-8D0D-0912688C72D3}"/>
              </a:ext>
            </a:extLst>
          </p:cNvPr>
          <p:cNvPicPr>
            <a:picLocks noGrp="1" noChangeAspect="1"/>
          </p:cNvPicPr>
          <p:nvPr>
            <p:ph idx="1"/>
          </p:nvPr>
        </p:nvPicPr>
        <p:blipFill>
          <a:blip r:embed="rId2"/>
          <a:stretch>
            <a:fillRect/>
          </a:stretch>
        </p:blipFill>
        <p:spPr>
          <a:xfrm>
            <a:off x="2633263" y="1700801"/>
            <a:ext cx="6925474" cy="4469373"/>
          </a:xfrm>
          <a:prstGeom prst="rect">
            <a:avLst/>
          </a:prstGeom>
        </p:spPr>
      </p:pic>
      <p:sp>
        <p:nvSpPr>
          <p:cNvPr id="4" name="Marcador de número de diapositiva 3">
            <a:extLst>
              <a:ext uri="{FF2B5EF4-FFF2-40B4-BE49-F238E27FC236}">
                <a16:creationId xmlns:a16="http://schemas.microsoft.com/office/drawing/2014/main" id="{463BBEC5-C5E5-4788-8678-931DDAA7539D}"/>
              </a:ext>
            </a:extLst>
          </p:cNvPr>
          <p:cNvSpPr>
            <a:spLocks noGrp="1"/>
          </p:cNvSpPr>
          <p:nvPr>
            <p:ph type="sldNum" sz="quarter" idx="12"/>
          </p:nvPr>
        </p:nvSpPr>
        <p:spPr/>
        <p:txBody>
          <a:bodyPr/>
          <a:lstStyle/>
          <a:p>
            <a:fld id="{90D5CAA1-16C5-4133-A1E5-DADF4EFE0611}" type="slidenum">
              <a:rPr lang="es-CO" smtClean="0"/>
              <a:t>18</a:t>
            </a:fld>
            <a:endParaRPr lang="es-CO"/>
          </a:p>
        </p:txBody>
      </p:sp>
      <p:pic>
        <p:nvPicPr>
          <p:cNvPr id="6" name="Imagen 5">
            <a:extLst>
              <a:ext uri="{FF2B5EF4-FFF2-40B4-BE49-F238E27FC236}">
                <a16:creationId xmlns:a16="http://schemas.microsoft.com/office/drawing/2014/main" id="{64CD5835-2202-4AC3-99B2-8D957C3FCD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3982708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3D0BC7-3473-43A3-9EA5-5A2C78249DEE}"/>
              </a:ext>
            </a:extLst>
          </p:cNvPr>
          <p:cNvSpPr>
            <a:spLocks noGrp="1"/>
          </p:cNvSpPr>
          <p:nvPr>
            <p:ph type="title"/>
          </p:nvPr>
        </p:nvSpPr>
        <p:spPr/>
        <p:txBody>
          <a:bodyPr/>
          <a:lstStyle/>
          <a:p>
            <a:r>
              <a:rPr lang="es-ES" dirty="0"/>
              <a:t>Punto 5: Sector Salud y Protección Social</a:t>
            </a:r>
          </a:p>
        </p:txBody>
      </p:sp>
      <p:pic>
        <p:nvPicPr>
          <p:cNvPr id="5" name="Marcador de contenido 4">
            <a:extLst>
              <a:ext uri="{FF2B5EF4-FFF2-40B4-BE49-F238E27FC236}">
                <a16:creationId xmlns:a16="http://schemas.microsoft.com/office/drawing/2014/main" id="{83EDA98D-697C-41F8-95AD-4C307D9D370C}"/>
              </a:ext>
            </a:extLst>
          </p:cNvPr>
          <p:cNvPicPr>
            <a:picLocks noGrp="1" noChangeAspect="1"/>
          </p:cNvPicPr>
          <p:nvPr>
            <p:ph idx="1"/>
          </p:nvPr>
        </p:nvPicPr>
        <p:blipFill>
          <a:blip r:embed="rId2"/>
          <a:stretch>
            <a:fillRect/>
          </a:stretch>
        </p:blipFill>
        <p:spPr>
          <a:xfrm>
            <a:off x="2163207" y="2132856"/>
            <a:ext cx="7865587" cy="2880320"/>
          </a:xfrm>
          <a:prstGeom prst="rect">
            <a:avLst/>
          </a:prstGeom>
        </p:spPr>
      </p:pic>
      <p:sp>
        <p:nvSpPr>
          <p:cNvPr id="4" name="Marcador de número de diapositiva 3">
            <a:extLst>
              <a:ext uri="{FF2B5EF4-FFF2-40B4-BE49-F238E27FC236}">
                <a16:creationId xmlns:a16="http://schemas.microsoft.com/office/drawing/2014/main" id="{0DA50C87-838A-4547-B44B-DFBB23C41354}"/>
              </a:ext>
            </a:extLst>
          </p:cNvPr>
          <p:cNvSpPr>
            <a:spLocks noGrp="1"/>
          </p:cNvSpPr>
          <p:nvPr>
            <p:ph type="sldNum" sz="quarter" idx="12"/>
          </p:nvPr>
        </p:nvSpPr>
        <p:spPr/>
        <p:txBody>
          <a:bodyPr/>
          <a:lstStyle/>
          <a:p>
            <a:fld id="{90D5CAA1-16C5-4133-A1E5-DADF4EFE0611}" type="slidenum">
              <a:rPr lang="es-CO" smtClean="0"/>
              <a:t>19</a:t>
            </a:fld>
            <a:endParaRPr lang="es-CO"/>
          </a:p>
        </p:txBody>
      </p:sp>
      <p:pic>
        <p:nvPicPr>
          <p:cNvPr id="6" name="Imagen 5">
            <a:extLst>
              <a:ext uri="{FF2B5EF4-FFF2-40B4-BE49-F238E27FC236}">
                <a16:creationId xmlns:a16="http://schemas.microsoft.com/office/drawing/2014/main" id="{FAC92E66-8718-48FA-8D3B-96A20F9C2C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2737761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Outline </a:t>
            </a:r>
          </a:p>
        </p:txBody>
      </p:sp>
      <p:sp>
        <p:nvSpPr>
          <p:cNvPr id="3" name="Marcador de contenido 2"/>
          <p:cNvSpPr>
            <a:spLocks noGrp="1"/>
          </p:cNvSpPr>
          <p:nvPr>
            <p:ph idx="1"/>
          </p:nvPr>
        </p:nvSpPr>
        <p:spPr>
          <a:xfrm>
            <a:off x="1110109" y="2397324"/>
            <a:ext cx="10058400" cy="3003131"/>
          </a:xfrm>
        </p:spPr>
        <p:txBody>
          <a:bodyPr>
            <a:noAutofit/>
          </a:bodyPr>
          <a:lstStyle/>
          <a:p>
            <a:r>
              <a:rPr lang="en-US" sz="2400" i="1" dirty="0"/>
              <a:t>El </a:t>
            </a:r>
            <a:r>
              <a:rPr lang="en-US" sz="2400" i="1" dirty="0" err="1"/>
              <a:t>caso</a:t>
            </a:r>
            <a:r>
              <a:rPr lang="en-US" sz="2400" i="1" dirty="0"/>
              <a:t> </a:t>
            </a:r>
            <a:r>
              <a:rPr lang="en-US" sz="2400" i="1" dirty="0" err="1"/>
              <a:t>Colombiano</a:t>
            </a:r>
            <a:r>
              <a:rPr lang="en-US" sz="2400" i="1" dirty="0"/>
              <a:t> </a:t>
            </a:r>
          </a:p>
          <a:p>
            <a:r>
              <a:rPr lang="en-US" sz="2400" i="1" dirty="0"/>
              <a:t>Some papers including: </a:t>
            </a:r>
          </a:p>
          <a:p>
            <a:r>
              <a:rPr lang="en-US" sz="2400" dirty="0"/>
              <a:t>“Reconstructing </a:t>
            </a:r>
            <a:r>
              <a:rPr lang="en-US" sz="2400" b="1" dirty="0"/>
              <a:t>Masculinities</a:t>
            </a:r>
            <a:r>
              <a:rPr lang="en-US" sz="2400" dirty="0"/>
              <a:t>: Working with Former Combatants in </a:t>
            </a:r>
            <a:r>
              <a:rPr lang="en-US" sz="2400" b="1" dirty="0"/>
              <a:t>Colombia</a:t>
            </a:r>
            <a:r>
              <a:rPr lang="en-US" sz="2400" dirty="0"/>
              <a:t>.”</a:t>
            </a:r>
            <a:r>
              <a:rPr lang="es-CO" sz="2400" i="1" dirty="0"/>
              <a:t>– </a:t>
            </a:r>
            <a:r>
              <a:rPr lang="es-CO" sz="2400" i="1" dirty="0" err="1"/>
              <a:t>Theidon</a:t>
            </a:r>
            <a:r>
              <a:rPr lang="es-CO" sz="2400" i="1" dirty="0"/>
              <a:t> (2008)</a:t>
            </a:r>
            <a:endParaRPr lang="en-US" sz="2400" i="1" dirty="0"/>
          </a:p>
          <a:p>
            <a:r>
              <a:rPr lang="en-US" sz="2400" dirty="0" err="1"/>
              <a:t>OutlineThe</a:t>
            </a:r>
            <a:r>
              <a:rPr lang="en-US" sz="2400" dirty="0"/>
              <a:t> cost of political instability: Evidence from Kenya’s 2007 election crisis–</a:t>
            </a:r>
            <a:r>
              <a:rPr lang="en-US" sz="2400" dirty="0" err="1"/>
              <a:t>Dupas</a:t>
            </a:r>
            <a:r>
              <a:rPr lang="en-US" sz="2400" dirty="0"/>
              <a:t>, Robinson (2012)</a:t>
            </a:r>
            <a:endParaRPr lang="en-US" sz="2400" i="1" dirty="0"/>
          </a:p>
          <a:p>
            <a:pPr marL="0" indent="0">
              <a:buNone/>
            </a:pPr>
            <a:endParaRPr lang="en-US" sz="2400" i="1" dirty="0"/>
          </a:p>
          <a:p>
            <a:pPr marL="0" indent="0">
              <a:buNone/>
            </a:pPr>
            <a:endParaRPr lang="es-CO" sz="2400" i="1" dirty="0"/>
          </a:p>
          <a:p>
            <a:endParaRPr lang="en-US" sz="2400" i="1" dirty="0"/>
          </a:p>
        </p:txBody>
      </p:sp>
    </p:spTree>
    <p:extLst>
      <p:ext uri="{BB962C8B-B14F-4D97-AF65-F5344CB8AC3E}">
        <p14:creationId xmlns:p14="http://schemas.microsoft.com/office/powerpoint/2010/main" val="808835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7EE999-D2AC-4139-BB71-9D449CD41482}"/>
              </a:ext>
            </a:extLst>
          </p:cNvPr>
          <p:cNvSpPr>
            <a:spLocks noGrp="1"/>
          </p:cNvSpPr>
          <p:nvPr>
            <p:ph type="title"/>
          </p:nvPr>
        </p:nvSpPr>
        <p:spPr>
          <a:xfrm>
            <a:off x="1981200" y="520061"/>
            <a:ext cx="8229600" cy="652934"/>
          </a:xfrm>
        </p:spPr>
        <p:txBody>
          <a:bodyPr>
            <a:normAutofit fontScale="90000"/>
          </a:bodyPr>
          <a:lstStyle/>
          <a:p>
            <a:r>
              <a:rPr lang="es-ES" dirty="0"/>
              <a:t>Transversales: Sector Presidencia</a:t>
            </a:r>
          </a:p>
        </p:txBody>
      </p:sp>
      <p:pic>
        <p:nvPicPr>
          <p:cNvPr id="5" name="Marcador de contenido 4">
            <a:extLst>
              <a:ext uri="{FF2B5EF4-FFF2-40B4-BE49-F238E27FC236}">
                <a16:creationId xmlns:a16="http://schemas.microsoft.com/office/drawing/2014/main" id="{748B5D83-30BC-4AAE-A762-2DB96D034F48}"/>
              </a:ext>
            </a:extLst>
          </p:cNvPr>
          <p:cNvPicPr>
            <a:picLocks noGrp="1" noChangeAspect="1"/>
          </p:cNvPicPr>
          <p:nvPr>
            <p:ph idx="1"/>
          </p:nvPr>
        </p:nvPicPr>
        <p:blipFill>
          <a:blip r:embed="rId2"/>
          <a:stretch>
            <a:fillRect/>
          </a:stretch>
        </p:blipFill>
        <p:spPr>
          <a:xfrm>
            <a:off x="2639616" y="1307064"/>
            <a:ext cx="7128792" cy="5084210"/>
          </a:xfrm>
          <a:prstGeom prst="rect">
            <a:avLst/>
          </a:prstGeom>
        </p:spPr>
      </p:pic>
      <p:sp>
        <p:nvSpPr>
          <p:cNvPr id="4" name="Marcador de número de diapositiva 3">
            <a:extLst>
              <a:ext uri="{FF2B5EF4-FFF2-40B4-BE49-F238E27FC236}">
                <a16:creationId xmlns:a16="http://schemas.microsoft.com/office/drawing/2014/main" id="{1479550E-28F7-4C3C-8B21-F1A0583852DB}"/>
              </a:ext>
            </a:extLst>
          </p:cNvPr>
          <p:cNvSpPr>
            <a:spLocks noGrp="1"/>
          </p:cNvSpPr>
          <p:nvPr>
            <p:ph type="sldNum" sz="quarter" idx="12"/>
          </p:nvPr>
        </p:nvSpPr>
        <p:spPr/>
        <p:txBody>
          <a:bodyPr/>
          <a:lstStyle/>
          <a:p>
            <a:fld id="{90D5CAA1-16C5-4133-A1E5-DADF4EFE0611}" type="slidenum">
              <a:rPr lang="es-CO" smtClean="0"/>
              <a:t>20</a:t>
            </a:fld>
            <a:endParaRPr lang="es-CO"/>
          </a:p>
        </p:txBody>
      </p:sp>
      <p:pic>
        <p:nvPicPr>
          <p:cNvPr id="6" name="Imagen 5">
            <a:extLst>
              <a:ext uri="{FF2B5EF4-FFF2-40B4-BE49-F238E27FC236}">
                <a16:creationId xmlns:a16="http://schemas.microsoft.com/office/drawing/2014/main" id="{95C537A0-2C3A-455E-8E4F-E4774825BC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1606007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67AF4B-1BFE-4C7C-9463-0BC17D5693F8}"/>
              </a:ext>
            </a:extLst>
          </p:cNvPr>
          <p:cNvSpPr>
            <a:spLocks noGrp="1"/>
          </p:cNvSpPr>
          <p:nvPr>
            <p:ph type="title"/>
          </p:nvPr>
        </p:nvSpPr>
        <p:spPr/>
        <p:txBody>
          <a:bodyPr/>
          <a:lstStyle/>
          <a:p>
            <a:r>
              <a:rPr lang="es-ES" b="1" dirty="0"/>
              <a:t>Algunas estadísticas (Victimas)</a:t>
            </a:r>
            <a:endParaRPr lang="es-CO" dirty="0"/>
          </a:p>
        </p:txBody>
      </p:sp>
      <p:sp>
        <p:nvSpPr>
          <p:cNvPr id="5" name="Marcador de contenido 4">
            <a:extLst>
              <a:ext uri="{FF2B5EF4-FFF2-40B4-BE49-F238E27FC236}">
                <a16:creationId xmlns:a16="http://schemas.microsoft.com/office/drawing/2014/main" id="{E2DED30A-33A9-40EF-AD06-D7EB26F01CA0}"/>
              </a:ext>
            </a:extLst>
          </p:cNvPr>
          <p:cNvSpPr>
            <a:spLocks noGrp="1"/>
          </p:cNvSpPr>
          <p:nvPr>
            <p:ph idx="1"/>
          </p:nvPr>
        </p:nvSpPr>
        <p:spPr>
          <a:xfrm>
            <a:off x="6335486" y="1845734"/>
            <a:ext cx="5480226" cy="4502693"/>
          </a:xfrm>
        </p:spPr>
        <p:txBody>
          <a:bodyPr/>
          <a:lstStyle/>
          <a:p>
            <a:r>
              <a:rPr lang="es-CO" dirty="0"/>
              <a:t>Red Nacional de Información27 identifica que del total de personas víctimas identificadas de manera única ya sea por su número de identificación, por su nombre completo o por una combinación de ellos, suman a la fecha 7.028.776 personas, de las cuales 3.481.244 es decir el 49.5% de la población total de víctimas del conflicto armado son mujeres</a:t>
            </a:r>
          </a:p>
        </p:txBody>
      </p:sp>
      <p:pic>
        <p:nvPicPr>
          <p:cNvPr id="6" name="Imagen 5">
            <a:extLst>
              <a:ext uri="{FF2B5EF4-FFF2-40B4-BE49-F238E27FC236}">
                <a16:creationId xmlns:a16="http://schemas.microsoft.com/office/drawing/2014/main" id="{861B20C0-5C90-43B6-8D30-B9CA24769EEE}"/>
              </a:ext>
            </a:extLst>
          </p:cNvPr>
          <p:cNvPicPr>
            <a:picLocks noChangeAspect="1"/>
          </p:cNvPicPr>
          <p:nvPr/>
        </p:nvPicPr>
        <p:blipFill>
          <a:blip r:embed="rId2"/>
          <a:stretch>
            <a:fillRect/>
          </a:stretch>
        </p:blipFill>
        <p:spPr>
          <a:xfrm>
            <a:off x="376288" y="1737360"/>
            <a:ext cx="5959198" cy="4611067"/>
          </a:xfrm>
          <a:prstGeom prst="rect">
            <a:avLst/>
          </a:prstGeom>
        </p:spPr>
      </p:pic>
    </p:spTree>
    <p:extLst>
      <p:ext uri="{BB962C8B-B14F-4D97-AF65-F5344CB8AC3E}">
        <p14:creationId xmlns:p14="http://schemas.microsoft.com/office/powerpoint/2010/main" val="441291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523AE1-BE48-4EF5-854D-FD64895DBA3A}"/>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F3F13C19-294F-43D0-8773-5F1E8C6DBA6A}"/>
              </a:ext>
            </a:extLst>
          </p:cNvPr>
          <p:cNvSpPr>
            <a:spLocks noGrp="1"/>
          </p:cNvSpPr>
          <p:nvPr>
            <p:ph idx="1"/>
          </p:nvPr>
        </p:nvSpPr>
        <p:spPr>
          <a:xfrm>
            <a:off x="1097280" y="1845733"/>
            <a:ext cx="9230943" cy="6503787"/>
          </a:xfrm>
        </p:spPr>
        <p:txBody>
          <a:bodyPr>
            <a:normAutofit/>
          </a:bodyPr>
          <a:lstStyle/>
          <a:p>
            <a:r>
              <a:rPr lang="es-CO" sz="3200" dirty="0"/>
              <a:t>En Colombia hasta febrero de 2014, se han desmovilizado 56.197 personas, entre desmovilizados individuales de las FARC, el ELN, el ERG, el EPL, el ERP, así como la desmovilización colectiva de las AUC. Dentro de este grupo de desmovilizados la Agencia Colombiana para la Reintegración (ACR) atiende a 30.692 participantes, de los cuales el 84,06% son hombres (25.800) y el 15,94% mujeres (4.892).</a:t>
            </a:r>
          </a:p>
        </p:txBody>
      </p:sp>
    </p:spTree>
    <p:extLst>
      <p:ext uri="{BB962C8B-B14F-4D97-AF65-F5344CB8AC3E}">
        <p14:creationId xmlns:p14="http://schemas.microsoft.com/office/powerpoint/2010/main" val="529384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41A207-4A53-4AAB-AF2F-F29A0AFAA757}"/>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0108F074-5FA6-4083-A04C-E4A17184C257}"/>
              </a:ext>
            </a:extLst>
          </p:cNvPr>
          <p:cNvSpPr>
            <a:spLocks noGrp="1"/>
          </p:cNvSpPr>
          <p:nvPr>
            <p:ph idx="1"/>
          </p:nvPr>
        </p:nvSpPr>
        <p:spPr/>
        <p:txBody>
          <a:bodyPr/>
          <a:lstStyle/>
          <a:p>
            <a:endParaRPr lang="es-CO"/>
          </a:p>
        </p:txBody>
      </p:sp>
      <p:pic>
        <p:nvPicPr>
          <p:cNvPr id="4098" name="Picture 2" descr="https://assets.irinnews.org/s3fs-public/styles/wysiwyg_800/public/colombiaconflicttimeline.png?djjB7XjlqkE3V2zmRsj8vsIfFpiM_x4H&amp;itok=FYdQmoyT">
            <a:extLst>
              <a:ext uri="{FF2B5EF4-FFF2-40B4-BE49-F238E27FC236}">
                <a16:creationId xmlns:a16="http://schemas.microsoft.com/office/drawing/2014/main" id="{492AD78B-FB81-42DD-9EB3-90A95A4DB6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2413" y="0"/>
            <a:ext cx="33997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375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88124" y="389744"/>
            <a:ext cx="11154106" cy="1446550"/>
          </a:xfrm>
          <a:prstGeom prst="rect">
            <a:avLst/>
          </a:prstGeom>
          <a:noFill/>
        </p:spPr>
        <p:txBody>
          <a:bodyPr wrap="square" lIns="91440" tIns="45720" rIns="91440" bIns="45720">
            <a:spAutoFit/>
          </a:bodyPr>
          <a:lstStyle/>
          <a:p>
            <a:pPr algn="ctr"/>
            <a:r>
              <a:rPr lang="en-US" sz="4400" dirty="0"/>
              <a:t>“Reconstructing </a:t>
            </a:r>
            <a:r>
              <a:rPr lang="en-US" sz="4400" b="1" dirty="0"/>
              <a:t>Masculinities</a:t>
            </a:r>
            <a:r>
              <a:rPr lang="en-US" sz="4400" dirty="0"/>
              <a:t>: Working with Former Combatants in </a:t>
            </a:r>
            <a:r>
              <a:rPr lang="en-US" sz="4400" b="1" dirty="0"/>
              <a:t>Colombia</a:t>
            </a:r>
            <a:r>
              <a:rPr lang="en-US" sz="4400" dirty="0"/>
              <a:t>.”</a:t>
            </a:r>
            <a:endParaRPr lang="en-US" sz="11500" dirty="0">
              <a:ln w="0"/>
              <a:gradFill>
                <a:gsLst>
                  <a:gs pos="21000">
                    <a:srgbClr val="53575C"/>
                  </a:gs>
                  <a:gs pos="88000">
                    <a:srgbClr val="C5C7CA"/>
                  </a:gs>
                </a:gsLst>
                <a:lin ang="5400000"/>
              </a:gradFill>
            </a:endParaRPr>
          </a:p>
        </p:txBody>
      </p:sp>
      <p:sp>
        <p:nvSpPr>
          <p:cNvPr id="6" name="Rectángulo 5"/>
          <p:cNvSpPr/>
          <p:nvPr/>
        </p:nvSpPr>
        <p:spPr>
          <a:xfrm>
            <a:off x="8182415" y="5400495"/>
            <a:ext cx="3214342" cy="584775"/>
          </a:xfrm>
          <a:prstGeom prst="rect">
            <a:avLst/>
          </a:prstGeom>
          <a:noFill/>
        </p:spPr>
        <p:txBody>
          <a:bodyPr wrap="none" lIns="91440" tIns="45720" rIns="91440" bIns="45720">
            <a:spAutoFit/>
          </a:bodyPr>
          <a:lstStyle/>
          <a:p>
            <a:pPr algn="ctr"/>
            <a:r>
              <a:rPr lang="es-ES" sz="3200" dirty="0">
                <a:ln w="0"/>
                <a:solidFill>
                  <a:schemeClr val="accent1"/>
                </a:solidFill>
                <a:effectLst>
                  <a:outerShdw blurRad="38100" dist="25400" dir="5400000" algn="ctr" rotWithShape="0">
                    <a:srgbClr val="6E747A">
                      <a:alpha val="43000"/>
                    </a:srgbClr>
                  </a:outerShdw>
                </a:effectLst>
              </a:rPr>
              <a:t> Kimberly </a:t>
            </a:r>
            <a:r>
              <a:rPr lang="es-ES" sz="3200" dirty="0" err="1">
                <a:ln w="0"/>
                <a:solidFill>
                  <a:schemeClr val="accent1"/>
                </a:solidFill>
                <a:effectLst>
                  <a:outerShdw blurRad="38100" dist="25400" dir="5400000" algn="ctr" rotWithShape="0">
                    <a:srgbClr val="6E747A">
                      <a:alpha val="43000"/>
                    </a:srgbClr>
                  </a:outerShdw>
                </a:effectLst>
              </a:rPr>
              <a:t>Theidon</a:t>
            </a:r>
            <a:endParaRPr lang="es-ES" sz="3200" b="0" cap="none" spc="0" dirty="0">
              <a:ln w="0"/>
              <a:solidFill>
                <a:schemeClr val="accent1"/>
              </a:solidFill>
              <a:effectLst>
                <a:outerShdw blurRad="38100" dist="25400" dir="5400000" algn="ctr" rotWithShape="0">
                  <a:srgbClr val="6E747A">
                    <a:alpha val="43000"/>
                  </a:srgbClr>
                </a:outerShdw>
              </a:effectLst>
            </a:endParaRPr>
          </a:p>
        </p:txBody>
      </p:sp>
      <p:pic>
        <p:nvPicPr>
          <p:cNvPr id="2050" name="Picture 2" descr="Related image">
            <a:extLst>
              <a:ext uri="{FF2B5EF4-FFF2-40B4-BE49-F238E27FC236}">
                <a16:creationId xmlns:a16="http://schemas.microsoft.com/office/drawing/2014/main" id="{EB6B57F5-AA48-44A3-B019-E2CFCEF671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260" y="1836294"/>
            <a:ext cx="7082682" cy="4457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6774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p:txBody>
          <a:bodyPr>
            <a:normAutofit fontScale="85000" lnSpcReduction="10000"/>
          </a:bodyPr>
          <a:lstStyle/>
          <a:p>
            <a:pPr algn="just"/>
            <a:r>
              <a:rPr lang="en-US" u="sng" dirty="0"/>
              <a:t>Aim: </a:t>
            </a:r>
            <a:endParaRPr lang="es-CO" u="sng" dirty="0"/>
          </a:p>
          <a:p>
            <a:pPr algn="just"/>
            <a:br>
              <a:rPr lang="en-US" dirty="0"/>
            </a:br>
            <a:r>
              <a:rPr lang="en-US" dirty="0"/>
              <a:t>Study the role of violent masculinities in the Colombian conflict</a:t>
            </a:r>
          </a:p>
          <a:p>
            <a:pPr algn="just"/>
            <a:r>
              <a:rPr lang="en-US" u="sng" dirty="0" err="1"/>
              <a:t>Contribucion</a:t>
            </a:r>
            <a:r>
              <a:rPr lang="en-US" u="sng" dirty="0"/>
              <a:t>: </a:t>
            </a:r>
          </a:p>
          <a:p>
            <a:r>
              <a:rPr lang="en-US" dirty="0"/>
              <a:t>She argues that successful  DDR (</a:t>
            </a:r>
            <a:r>
              <a:rPr lang="es-CO" dirty="0" err="1"/>
              <a:t>disarmament</a:t>
            </a:r>
            <a:r>
              <a:rPr lang="es-CO" dirty="0"/>
              <a:t>, </a:t>
            </a:r>
            <a:r>
              <a:rPr lang="es-CO" dirty="0" err="1"/>
              <a:t>demobilization</a:t>
            </a:r>
            <a:r>
              <a:rPr lang="es-CO" dirty="0"/>
              <a:t>, and </a:t>
            </a:r>
            <a:r>
              <a:rPr lang="es-CO" dirty="0" err="1"/>
              <a:t>reintegration</a:t>
            </a:r>
            <a:r>
              <a:rPr lang="es-CO" dirty="0"/>
              <a:t>)</a:t>
            </a:r>
            <a:r>
              <a:rPr lang="en-US" dirty="0"/>
              <a:t> and transitional justice require a gendered analysis that includes an examination of </a:t>
            </a:r>
            <a:r>
              <a:rPr lang="en-US" sz="2100" b="1" dirty="0"/>
              <a:t>the salient links between weapons, masculinities, and violence</a:t>
            </a:r>
            <a:r>
              <a:rPr lang="en-US" dirty="0"/>
              <a:t>. Constructing certain forms of masculinity is not incidental to militarism: rather, it is essential to its </a:t>
            </a:r>
            <a:r>
              <a:rPr lang="es-CO" dirty="0" err="1"/>
              <a:t>maintenance</a:t>
            </a:r>
            <a:r>
              <a:rPr lang="es-CO" dirty="0"/>
              <a:t>.</a:t>
            </a:r>
            <a:endParaRPr lang="en-US" i="1" u="sng" dirty="0"/>
          </a:p>
          <a:p>
            <a:pPr algn="just"/>
            <a:r>
              <a:rPr lang="en-US" i="1" dirty="0"/>
              <a:t> </a:t>
            </a:r>
            <a:r>
              <a:rPr lang="en-US" u="sng" dirty="0"/>
              <a:t>Approach: </a:t>
            </a:r>
          </a:p>
          <a:p>
            <a:r>
              <a:rPr lang="es-CO" dirty="0" err="1"/>
              <a:t>The</a:t>
            </a:r>
            <a:r>
              <a:rPr lang="es-CO" dirty="0"/>
              <a:t> </a:t>
            </a:r>
            <a:r>
              <a:rPr lang="es-CO" dirty="0" err="1"/>
              <a:t>first</a:t>
            </a:r>
            <a:r>
              <a:rPr lang="es-CO" dirty="0"/>
              <a:t> </a:t>
            </a:r>
            <a:r>
              <a:rPr lang="es-CO" dirty="0" err="1"/>
              <a:t>stage</a:t>
            </a:r>
            <a:r>
              <a:rPr lang="es-CO" dirty="0"/>
              <a:t> </a:t>
            </a:r>
            <a:r>
              <a:rPr lang="es-CO" dirty="0" err="1"/>
              <a:t>of</a:t>
            </a:r>
            <a:r>
              <a:rPr lang="es-CO" dirty="0"/>
              <a:t> </a:t>
            </a:r>
            <a:r>
              <a:rPr lang="en-US" dirty="0"/>
              <a:t>the project included in-depth interviews with demobilized combatants in order to determine where to focus my case studies. (farms) in Bogotá and on the outskirts of the city; the Reference and Opportunity Centers (CRO) in Bogotá and Medellín, and two barrios in Medellín; and the CRO in Turbo, as well as three development projects in Turbo-Apartado.47 To date, my research assistant and I have </a:t>
            </a:r>
            <a:r>
              <a:rPr lang="en-US" sz="2100" b="1" dirty="0"/>
              <a:t>interviewed 137 male and thirty-three female ex-combatants from the AUC, the FARC, and the ELN.</a:t>
            </a:r>
            <a:endParaRPr lang="en-US" b="1" u="sng" dirty="0"/>
          </a:p>
        </p:txBody>
      </p:sp>
      <p:sp>
        <p:nvSpPr>
          <p:cNvPr id="4" name="Rectangle 1">
            <a:extLst>
              <a:ext uri="{FF2B5EF4-FFF2-40B4-BE49-F238E27FC236}">
                <a16:creationId xmlns:a16="http://schemas.microsoft.com/office/drawing/2014/main" id="{5502C9AD-6EA7-4852-ABD2-D4426E191C57}"/>
              </a:ext>
            </a:extLst>
          </p:cNvPr>
          <p:cNvSpPr>
            <a:spLocks noChangeArrowheads="1"/>
          </p:cNvSpPr>
          <p:nvPr/>
        </p:nvSpPr>
        <p:spPr bwMode="auto">
          <a:xfrm>
            <a:off x="0" y="0"/>
            <a:ext cx="12192000" cy="457200"/>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200" b="0" i="0" u="none" strike="noStrike" cap="none" normalizeH="0" baseline="0">
                <a:ln>
                  <a:noFill/>
                </a:ln>
                <a:solidFill>
                  <a:srgbClr val="222222"/>
                </a:solidFill>
                <a:effectLst/>
                <a:latin typeface="inherit"/>
              </a:rPr>
              <a:t>Study the role of violent masculinities in the Colombian conflict</a:t>
            </a:r>
            <a:r>
              <a:rPr kumimoji="0" lang="es-CO" altLang="es-CO" sz="800" b="0" i="0" u="none" strike="noStrike" cap="none" normalizeH="0" baseline="0">
                <a:ln>
                  <a:noFill/>
                </a:ln>
                <a:solidFill>
                  <a:schemeClr val="tx1"/>
                </a:solidFill>
                <a:effectLst/>
              </a:rPr>
              <a:t> </a:t>
            </a:r>
            <a:endParaRPr kumimoji="0" lang="es-CO" altLang="es-CO"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2486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1097280" y="2023962"/>
            <a:ext cx="10058400" cy="4376837"/>
          </a:xfrm>
        </p:spPr>
        <p:txBody>
          <a:bodyPr>
            <a:normAutofit/>
          </a:bodyPr>
          <a:lstStyle/>
          <a:p>
            <a:pPr algn="just"/>
            <a:r>
              <a:rPr lang="es-CO" u="sng" dirty="0" err="1"/>
              <a:t>Context</a:t>
            </a:r>
            <a:endParaRPr lang="es-CO" u="sng" dirty="0"/>
          </a:p>
          <a:p>
            <a:r>
              <a:rPr lang="en-US" dirty="0"/>
              <a:t>Usually efforts to add gender to transitional justice have been most prominent with respect to the legal treatment of </a:t>
            </a:r>
            <a:r>
              <a:rPr lang="en-US" b="1" dirty="0"/>
              <a:t>sexual violence in conflict</a:t>
            </a:r>
            <a:r>
              <a:rPr lang="en-US" dirty="0"/>
              <a:t>, an achievement based in part upon convoking women for “gender hearings” and establishing “gender units” within transitional justice processes.</a:t>
            </a:r>
          </a:p>
          <a:p>
            <a:r>
              <a:rPr lang="en-US" b="1" dirty="0"/>
              <a:t>The powerful insights that gender studies might offer to our theoretical and practical understanding of war, peace, and post-conflict reconstruction are limited by reducing “gender” to a synonym for women.</a:t>
            </a:r>
            <a:r>
              <a:rPr lang="es-CO" b="1" u="sng" dirty="0"/>
              <a:t> </a:t>
            </a:r>
          </a:p>
          <a:p>
            <a:r>
              <a:rPr lang="en-US" dirty="0"/>
              <a:t>Certainly some men will be included under one of the identity categories listed, but their visibility will be based upon their race, ethnicity, or age—not upon their gendered identities as men. Consequently, </a:t>
            </a:r>
            <a:r>
              <a:rPr lang="en-US" b="1" dirty="0"/>
              <a:t>men and masculinities are left largely unexplored</a:t>
            </a:r>
            <a:r>
              <a:rPr lang="en-US" dirty="0"/>
              <a:t>, reminding us that “[r]</a:t>
            </a:r>
            <a:r>
              <a:rPr lang="en-US" dirty="0" err="1"/>
              <a:t>esearch</a:t>
            </a:r>
            <a:r>
              <a:rPr lang="en-US" dirty="0"/>
              <a:t> on men is as old as scholarship itself, but a focus on masculinity, or men as explicitly gendered individuals, is relatively recent.”</a:t>
            </a:r>
            <a:endParaRPr lang="es-CO" dirty="0"/>
          </a:p>
        </p:txBody>
      </p:sp>
    </p:spTree>
    <p:extLst>
      <p:ext uri="{BB962C8B-B14F-4D97-AF65-F5344CB8AC3E}">
        <p14:creationId xmlns:p14="http://schemas.microsoft.com/office/powerpoint/2010/main" val="1506566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1097280" y="2023963"/>
            <a:ext cx="10058400" cy="4023360"/>
          </a:xfrm>
        </p:spPr>
        <p:txBody>
          <a:bodyPr>
            <a:normAutofit/>
          </a:bodyPr>
          <a:lstStyle/>
          <a:p>
            <a:pPr marL="0" indent="0">
              <a:buNone/>
            </a:pPr>
            <a:endParaRPr lang="en-US" dirty="0"/>
          </a:p>
          <a:p>
            <a:pPr marL="0" indent="0">
              <a:buNone/>
            </a:pPr>
            <a:r>
              <a:rPr lang="en-US" sz="2400" dirty="0"/>
              <a:t> I am interested </a:t>
            </a:r>
            <a:r>
              <a:rPr lang="en-US" sz="2400" i="1" dirty="0"/>
              <a:t>in militarized masculinity—that fusion of certain practices and images of maleness with the use of weapons, the exercise of violence, and the performance of an aggressive and frequently misogynist masculinity</a:t>
            </a:r>
            <a:r>
              <a:rPr lang="en-US" sz="2400" dirty="0"/>
              <a:t>. While I do not deny the diversity that exists within the group of former combatants with whom I work, neither can I deny the hegemonic masculinity these men have in common.</a:t>
            </a:r>
            <a:endParaRPr lang="es-CO" sz="2400" dirty="0"/>
          </a:p>
        </p:txBody>
      </p:sp>
    </p:spTree>
    <p:extLst>
      <p:ext uri="{BB962C8B-B14F-4D97-AF65-F5344CB8AC3E}">
        <p14:creationId xmlns:p14="http://schemas.microsoft.com/office/powerpoint/2010/main" val="25955738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1097280" y="2023963"/>
            <a:ext cx="10058400" cy="4023360"/>
          </a:xfrm>
        </p:spPr>
        <p:txBody>
          <a:bodyPr>
            <a:normAutofit fontScale="92500" lnSpcReduction="10000"/>
          </a:bodyPr>
          <a:lstStyle/>
          <a:p>
            <a:r>
              <a:rPr lang="es-CO" b="1" dirty="0"/>
              <a:t>In </a:t>
            </a:r>
            <a:r>
              <a:rPr lang="es-CO" b="1" dirty="0" err="1"/>
              <a:t>Search</a:t>
            </a:r>
            <a:r>
              <a:rPr lang="es-CO" b="1" dirty="0"/>
              <a:t> </a:t>
            </a:r>
            <a:r>
              <a:rPr lang="es-CO" b="1" dirty="0" err="1"/>
              <a:t>of</a:t>
            </a:r>
            <a:r>
              <a:rPr lang="es-CO" b="1" dirty="0"/>
              <a:t> </a:t>
            </a:r>
            <a:r>
              <a:rPr lang="es-CO" b="1" dirty="0" err="1"/>
              <a:t>Respect</a:t>
            </a:r>
            <a:endParaRPr lang="es-CO" b="1" dirty="0"/>
          </a:p>
          <a:p>
            <a:r>
              <a:rPr lang="es-CO" dirty="0"/>
              <a:t>“Vladimiro” </a:t>
            </a:r>
            <a:r>
              <a:rPr lang="es-CO" dirty="0" err="1"/>
              <a:t>from</a:t>
            </a:r>
            <a:r>
              <a:rPr lang="es-CO" dirty="0"/>
              <a:t> AUC:</a:t>
            </a:r>
            <a:r>
              <a:rPr lang="en-US" dirty="0"/>
              <a:t>He had completed his obligatory year of military service and found himself discharged to join the swelling population of the unemployed.</a:t>
            </a:r>
          </a:p>
          <a:p>
            <a:r>
              <a:rPr lang="en-US" sz="2400" i="1" dirty="0"/>
              <a:t> “In my barrio, when anything is missing—when anyone’s been robbed—everyone starts looking at the people who don’t have jobs. I hated that feeling that everyone suspected me.”</a:t>
            </a:r>
          </a:p>
          <a:p>
            <a:r>
              <a:rPr lang="en-US" dirty="0"/>
              <a:t>In the midst of staggering unemployment, </a:t>
            </a:r>
            <a:r>
              <a:rPr lang="en-US" dirty="0" err="1"/>
              <a:t>Vladimiro</a:t>
            </a:r>
            <a:r>
              <a:rPr lang="en-US" dirty="0"/>
              <a:t> signed on at 450,000 pesos a month—roughly $225 in a country where minimum wage was scarcely more than $100. </a:t>
            </a:r>
            <a:r>
              <a:rPr lang="en-US" b="1" dirty="0"/>
              <a:t>He kept returning to this theme, telling me over and over again that there was no work in </a:t>
            </a:r>
            <a:r>
              <a:rPr lang="en-US" b="1" dirty="0" err="1"/>
              <a:t>Apartadó</a:t>
            </a:r>
            <a:r>
              <a:rPr lang="en-US" dirty="0"/>
              <a:t>. </a:t>
            </a:r>
          </a:p>
          <a:p>
            <a:r>
              <a:rPr lang="en-US" dirty="0"/>
              <a:t>However, now that he had joined the paramilitaries</a:t>
            </a:r>
            <a:r>
              <a:rPr lang="en-US" sz="2200" i="1" dirty="0"/>
              <a:t>, “Everyone treats me with respect. It’s not like it was before. When I walk down the street, people move out of my way. Now I can send my mom 350,000 pesos a month—she’s doing all right now. I even saved up and bought my mom a house.”</a:t>
            </a:r>
            <a:endParaRPr lang="en-US" i="1" dirty="0"/>
          </a:p>
        </p:txBody>
      </p:sp>
    </p:spTree>
    <p:extLst>
      <p:ext uri="{BB962C8B-B14F-4D97-AF65-F5344CB8AC3E}">
        <p14:creationId xmlns:p14="http://schemas.microsoft.com/office/powerpoint/2010/main" val="40647912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1097280" y="2023963"/>
            <a:ext cx="10381706" cy="4409494"/>
          </a:xfrm>
        </p:spPr>
        <p:txBody>
          <a:bodyPr>
            <a:normAutofit/>
          </a:bodyPr>
          <a:lstStyle/>
          <a:p>
            <a:r>
              <a:rPr lang="es-CO" b="1" dirty="0"/>
              <a:t>In </a:t>
            </a:r>
            <a:r>
              <a:rPr lang="es-CO" b="1" dirty="0" err="1"/>
              <a:t>Search</a:t>
            </a:r>
            <a:r>
              <a:rPr lang="es-CO" b="1" dirty="0"/>
              <a:t> </a:t>
            </a:r>
            <a:r>
              <a:rPr lang="es-CO" b="1" dirty="0" err="1"/>
              <a:t>of</a:t>
            </a:r>
            <a:r>
              <a:rPr lang="es-CO" b="1" dirty="0"/>
              <a:t> </a:t>
            </a:r>
            <a:r>
              <a:rPr lang="es-CO" b="1" dirty="0" err="1"/>
              <a:t>Respect</a:t>
            </a:r>
            <a:endParaRPr lang="es-CO" b="1" dirty="0"/>
          </a:p>
          <a:p>
            <a:r>
              <a:rPr lang="es-CO" dirty="0"/>
              <a:t>“Ramón” </a:t>
            </a:r>
            <a:r>
              <a:rPr lang="es-CO" dirty="0" err="1"/>
              <a:t>spent</a:t>
            </a:r>
            <a:r>
              <a:rPr lang="es-CO" dirty="0"/>
              <a:t> </a:t>
            </a:r>
            <a:r>
              <a:rPr lang="es-CO" dirty="0" err="1"/>
              <a:t>four</a:t>
            </a:r>
            <a:r>
              <a:rPr lang="es-CO" dirty="0"/>
              <a:t> </a:t>
            </a:r>
            <a:r>
              <a:rPr lang="en-US" dirty="0"/>
              <a:t>years with the AUC in </a:t>
            </a:r>
            <a:r>
              <a:rPr lang="en-US" dirty="0" err="1"/>
              <a:t>Montería</a:t>
            </a:r>
            <a:r>
              <a:rPr lang="en-US" dirty="0"/>
              <a:t>. When asked why he joined the group, he </a:t>
            </a:r>
            <a:r>
              <a:rPr lang="es-CO" dirty="0"/>
              <a:t>responded </a:t>
            </a:r>
            <a:r>
              <a:rPr lang="es-CO" dirty="0" err="1"/>
              <a:t>with</a:t>
            </a:r>
            <a:r>
              <a:rPr lang="es-CO" dirty="0"/>
              <a:t> a </a:t>
            </a:r>
            <a:r>
              <a:rPr lang="es-CO" dirty="0" err="1"/>
              <a:t>shrug</a:t>
            </a:r>
            <a:r>
              <a:rPr lang="es-CO" dirty="0"/>
              <a:t>: “</a:t>
            </a:r>
            <a:r>
              <a:rPr lang="en-US" sz="2400" i="1" dirty="0"/>
              <a:t>Boredom. But more than anything because where I grew up—they had weapons, and everyone really respected them. They paid really well—they let you take vacations. It’s not like the guerrillas where you’re dying of hunger and they don’t even let you visit your mom. Besides—where I grew up, the state doesn’t exist. </a:t>
            </a:r>
            <a:r>
              <a:rPr lang="es-CO" sz="2400" i="1" dirty="0"/>
              <a:t>Montería </a:t>
            </a:r>
            <a:r>
              <a:rPr lang="es-CO" sz="2400" i="1" dirty="0" err="1"/>
              <a:t>is</a:t>
            </a:r>
            <a:r>
              <a:rPr lang="es-CO" sz="2400" i="1" dirty="0"/>
              <a:t> puro paraco (</a:t>
            </a:r>
            <a:r>
              <a:rPr lang="es-CO" sz="2400" i="1" dirty="0" err="1"/>
              <a:t>under</a:t>
            </a:r>
            <a:r>
              <a:rPr lang="es-CO" sz="2400" i="1" dirty="0"/>
              <a:t> </a:t>
            </a:r>
            <a:r>
              <a:rPr lang="es-CO" sz="2400" i="1" dirty="0" err="1"/>
              <a:t>paramilitary</a:t>
            </a:r>
            <a:r>
              <a:rPr lang="es-CO" sz="2400" i="1" dirty="0"/>
              <a:t> control).”</a:t>
            </a:r>
            <a:endParaRPr lang="es-CO" dirty="0"/>
          </a:p>
          <a:p>
            <a:r>
              <a:rPr lang="en-US" dirty="0"/>
              <a:t>It is also worth noting that these former combatants live with images of a “militarized masculinity”—</a:t>
            </a:r>
            <a:r>
              <a:rPr lang="en-US" i="1" dirty="0"/>
              <a:t>both the men and the women</a:t>
            </a:r>
            <a:r>
              <a:rPr lang="en-US" dirty="0"/>
              <a:t>. This was especially true with the ex-paramilitaries, who explained that joining the AUC allowed them to </a:t>
            </a:r>
            <a:r>
              <a:rPr lang="en-US" b="1" dirty="0"/>
              <a:t>“</a:t>
            </a:r>
            <a:r>
              <a:rPr lang="en-US" sz="2400" b="1" dirty="0"/>
              <a:t>feel like a big man in the streets of their barrios,” to “go out with the prettiest young women,” and to “dress well,”</a:t>
            </a:r>
            <a:endParaRPr lang="en-US" b="1" dirty="0"/>
          </a:p>
        </p:txBody>
      </p:sp>
    </p:spTree>
    <p:extLst>
      <p:ext uri="{BB962C8B-B14F-4D97-AF65-F5344CB8AC3E}">
        <p14:creationId xmlns:p14="http://schemas.microsoft.com/office/powerpoint/2010/main" val="1880527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7344C4-DB15-4077-AAD8-0DDD39A4B983}"/>
              </a:ext>
            </a:extLst>
          </p:cNvPr>
          <p:cNvSpPr>
            <a:spLocks noGrp="1"/>
          </p:cNvSpPr>
          <p:nvPr>
            <p:ph type="title"/>
          </p:nvPr>
        </p:nvSpPr>
        <p:spPr/>
        <p:txBody>
          <a:bodyPr>
            <a:normAutofit fontScale="90000"/>
          </a:bodyPr>
          <a:lstStyle/>
          <a:p>
            <a:r>
              <a:rPr lang="en-US" dirty="0" err="1"/>
              <a:t>Proceso</a:t>
            </a:r>
            <a:r>
              <a:rPr lang="en-US" dirty="0"/>
              <a:t> de </a:t>
            </a:r>
            <a:r>
              <a:rPr lang="en-US" dirty="0" err="1"/>
              <a:t>paz</a:t>
            </a:r>
            <a:r>
              <a:rPr lang="en-US" dirty="0"/>
              <a:t> (</a:t>
            </a:r>
            <a:r>
              <a:rPr lang="es-CO" dirty="0"/>
              <a:t>Informe Especial del Instituto Kroc y el acompañamiento internacional)</a:t>
            </a:r>
          </a:p>
        </p:txBody>
      </p:sp>
      <p:sp>
        <p:nvSpPr>
          <p:cNvPr id="3" name="Marcador de contenido 2">
            <a:extLst>
              <a:ext uri="{FF2B5EF4-FFF2-40B4-BE49-F238E27FC236}">
                <a16:creationId xmlns:a16="http://schemas.microsoft.com/office/drawing/2014/main" id="{0A50E1AC-26E6-45EC-A766-DA605E2992A7}"/>
              </a:ext>
            </a:extLst>
          </p:cNvPr>
          <p:cNvSpPr>
            <a:spLocks noGrp="1"/>
          </p:cNvSpPr>
          <p:nvPr>
            <p:ph idx="1"/>
          </p:nvPr>
        </p:nvSpPr>
        <p:spPr>
          <a:xfrm>
            <a:off x="209862" y="1845733"/>
            <a:ext cx="8139659" cy="4615027"/>
          </a:xfrm>
        </p:spPr>
        <p:txBody>
          <a:bodyPr>
            <a:normAutofit/>
          </a:bodyPr>
          <a:lstStyle/>
          <a:p>
            <a:r>
              <a:rPr lang="es-CO" sz="2400" dirty="0"/>
              <a:t>“El proceso de paz de Colombia ha sido calificado por varias organizaciones alrededor del mundo y por las representantes de instituciones como ONU Mujeres como ejemplo histórico desde la perspectiva de la participación y logros obtenidos por las mujeres.”(</a:t>
            </a:r>
            <a:r>
              <a:rPr lang="es-CO" sz="2400" dirty="0" err="1"/>
              <a:t>Mlambo-Ngcuka</a:t>
            </a:r>
            <a:r>
              <a:rPr lang="es-CO" sz="2400" dirty="0"/>
              <a:t>, 2016)</a:t>
            </a:r>
          </a:p>
          <a:p>
            <a:r>
              <a:rPr lang="es-CO" sz="2400" dirty="0"/>
              <a:t>Los esfuerzos de las organizaciones de mujeres llevaron a que se incluyeran dos mujeres en las negociaciones y se creara una Subcomisión de Género para la inclusión del enfoque de género en el texto del Acuerdo Final.</a:t>
            </a:r>
          </a:p>
          <a:p>
            <a:r>
              <a:rPr lang="es-CO" sz="2400" dirty="0"/>
              <a:t>Las mujeres organizadas, en medio del conflicto, construyeron espacios de paz y sentaron las bases para la solución dialogada al conflicto armado.</a:t>
            </a:r>
          </a:p>
        </p:txBody>
      </p:sp>
      <p:pic>
        <p:nvPicPr>
          <p:cNvPr id="1026" name="Picture 2" descr="https://www.wradio.com.co/images/2024712_n_vir1.jpg">
            <a:extLst>
              <a:ext uri="{FF2B5EF4-FFF2-40B4-BE49-F238E27FC236}">
                <a16:creationId xmlns:a16="http://schemas.microsoft.com/office/drawing/2014/main" id="{F10828A0-91D2-4A29-A697-EFD461F419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9521" y="2439415"/>
            <a:ext cx="3238500"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05750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1097280" y="2023963"/>
            <a:ext cx="10058400" cy="4023360"/>
          </a:xfrm>
        </p:spPr>
        <p:txBody>
          <a:bodyPr>
            <a:normAutofit/>
          </a:bodyPr>
          <a:lstStyle/>
          <a:p>
            <a:r>
              <a:rPr lang="es-CO" b="1" dirty="0" err="1"/>
              <a:t>Gendering</a:t>
            </a:r>
            <a:r>
              <a:rPr lang="es-CO" b="1" dirty="0"/>
              <a:t> Security</a:t>
            </a:r>
          </a:p>
          <a:p>
            <a:r>
              <a:rPr lang="en-US" dirty="0"/>
              <a:t>I am not the first researcher to argue that justice and security are “private goods” in Colombia; clearly the state has failed miserably in both areas. In addition to the privatization of security, </a:t>
            </a:r>
            <a:r>
              <a:rPr lang="en-US" b="1" dirty="0"/>
              <a:t>I want to consider how security itself is gendered and with what consequences.</a:t>
            </a:r>
          </a:p>
          <a:p>
            <a:r>
              <a:rPr lang="es-CO" dirty="0" err="1"/>
              <a:t>The</a:t>
            </a:r>
            <a:r>
              <a:rPr lang="es-CO" dirty="0"/>
              <a:t> </a:t>
            </a:r>
            <a:r>
              <a:rPr lang="es-CO" dirty="0" err="1"/>
              <a:t>gendered</a:t>
            </a:r>
            <a:r>
              <a:rPr lang="es-CO" dirty="0"/>
              <a:t> </a:t>
            </a:r>
            <a:r>
              <a:rPr lang="es-CO" dirty="0" err="1"/>
              <a:t>aspects</a:t>
            </a:r>
            <a:r>
              <a:rPr lang="es-CO" dirty="0"/>
              <a:t> </a:t>
            </a:r>
            <a:r>
              <a:rPr lang="es-CO" dirty="0" err="1"/>
              <a:t>of</a:t>
            </a:r>
            <a:r>
              <a:rPr lang="es-CO" dirty="0"/>
              <a:t> </a:t>
            </a:r>
            <a:r>
              <a:rPr lang="en-US" dirty="0"/>
              <a:t>security first became clear in Ayacucho, Peru, where I worked with communities that had been severely affected by internal armed conflict. Under threat of guerrilla attacks, authorities in many communities petitioned for </a:t>
            </a:r>
            <a:r>
              <a:rPr lang="en-US" b="1" dirty="0"/>
              <a:t>the installation of military bases for “protection.” </a:t>
            </a:r>
            <a:r>
              <a:rPr lang="en-US" dirty="0"/>
              <a:t>As I learned during years of research, those communities experienced a staggering level of sexual violence. Therefore, I began to question </a:t>
            </a:r>
            <a:r>
              <a:rPr lang="en-US" i="1" dirty="0"/>
              <a:t>whose </a:t>
            </a:r>
            <a:r>
              <a:rPr lang="en-US" dirty="0"/>
              <a:t>security was prioritized and at what price?</a:t>
            </a:r>
            <a:endParaRPr lang="es-CO" dirty="0"/>
          </a:p>
        </p:txBody>
      </p:sp>
    </p:spTree>
    <p:extLst>
      <p:ext uri="{BB962C8B-B14F-4D97-AF65-F5344CB8AC3E}">
        <p14:creationId xmlns:p14="http://schemas.microsoft.com/office/powerpoint/2010/main" val="10965278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816429" y="2023962"/>
            <a:ext cx="10339251" cy="4311523"/>
          </a:xfrm>
        </p:spPr>
        <p:txBody>
          <a:bodyPr>
            <a:normAutofit fontScale="92500" lnSpcReduction="10000"/>
          </a:bodyPr>
          <a:lstStyle/>
          <a:p>
            <a:r>
              <a:rPr lang="es-CO" b="1" dirty="0" err="1"/>
              <a:t>Gendering</a:t>
            </a:r>
            <a:r>
              <a:rPr lang="es-CO" b="1" dirty="0"/>
              <a:t> Security</a:t>
            </a:r>
          </a:p>
          <a:p>
            <a:r>
              <a:rPr lang="en-US" sz="2200" b="1" dirty="0"/>
              <a:t>Security is one reason why women seek out these men…However, the fantasy of family frequently conflicts with the reality of returning to one’s partner and children, which often results in a “domestication </a:t>
            </a:r>
            <a:r>
              <a:rPr lang="es-CO" sz="2200" b="1" dirty="0" err="1"/>
              <a:t>of</a:t>
            </a:r>
            <a:r>
              <a:rPr lang="es-CO" sz="2200" b="1" dirty="0"/>
              <a:t> </a:t>
            </a:r>
            <a:r>
              <a:rPr lang="es-CO" sz="2200" b="1" dirty="0" err="1"/>
              <a:t>violence</a:t>
            </a:r>
            <a:r>
              <a:rPr lang="es-CO" sz="2200" b="1" dirty="0"/>
              <a:t>” </a:t>
            </a:r>
            <a:r>
              <a:rPr lang="es-CO" sz="2200" b="1" dirty="0" err="1"/>
              <a:t>following</a:t>
            </a:r>
            <a:r>
              <a:rPr lang="es-CO" sz="2200" b="1" dirty="0"/>
              <a:t> </a:t>
            </a:r>
            <a:r>
              <a:rPr lang="es-CO" sz="2200" b="1" dirty="0" err="1"/>
              <a:t>war</a:t>
            </a:r>
            <a:r>
              <a:rPr lang="es-CO" sz="3000" b="1" dirty="0"/>
              <a:t>.</a:t>
            </a:r>
          </a:p>
          <a:p>
            <a:endParaRPr lang="es-CO" dirty="0"/>
          </a:p>
          <a:p>
            <a:r>
              <a:rPr lang="es-CO" dirty="0"/>
              <a:t>In </a:t>
            </a:r>
            <a:r>
              <a:rPr lang="es-CO" b="1" dirty="0"/>
              <a:t>DOMESTICANDO LA VIOLENCIA: </a:t>
            </a:r>
            <a:r>
              <a:rPr lang="es-CO" dirty="0"/>
              <a:t>El Alcohol y las Secuelas de la Guerra  Kimberly </a:t>
            </a:r>
            <a:r>
              <a:rPr lang="es-CO" dirty="0" err="1"/>
              <a:t>Theidon</a:t>
            </a:r>
            <a:r>
              <a:rPr lang="es-CO" dirty="0"/>
              <a:t>* </a:t>
            </a:r>
          </a:p>
          <a:p>
            <a:r>
              <a:rPr lang="es-CO" dirty="0"/>
              <a:t> Exploro la relación compleja entre el trauma psicosocial, la embriaguez y la violencia doméstica en comunidades rurales afectadas por la violencia política que convulsionó la región por tres lustros. </a:t>
            </a:r>
          </a:p>
          <a:p>
            <a:r>
              <a:rPr lang="es-CO" dirty="0"/>
              <a:t>Según mis experiencias, estas poblaciones no utilizan un idioma psicológico para expresar la angustia producto de la guerra. Más bien, hay un idioma de dolores corporales y referencias al deseo de "calmarse" frente a las memorias dolorosas. Su creciente lectura sobre el "consumo desenfrenado" vincula tal consumo con la guerra, y este </a:t>
            </a:r>
            <a:r>
              <a:rPr lang="es-CO" dirty="0" err="1"/>
              <a:t>autoentendimiento</a:t>
            </a:r>
            <a:r>
              <a:rPr lang="es-CO" dirty="0"/>
              <a:t> provee un camino para tocar las raíces de los problemas que se manifiestan en la borrachera cotidiana y la domesticación de la violencia. </a:t>
            </a:r>
          </a:p>
        </p:txBody>
      </p:sp>
    </p:spTree>
    <p:extLst>
      <p:ext uri="{BB962C8B-B14F-4D97-AF65-F5344CB8AC3E}">
        <p14:creationId xmlns:p14="http://schemas.microsoft.com/office/powerpoint/2010/main" val="33037221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1097280" y="2023963"/>
            <a:ext cx="10058400" cy="4023360"/>
          </a:xfrm>
        </p:spPr>
        <p:txBody>
          <a:bodyPr>
            <a:normAutofit/>
          </a:bodyPr>
          <a:lstStyle/>
          <a:p>
            <a:r>
              <a:rPr lang="es-CO" b="1" dirty="0" err="1"/>
              <a:t>Gendering</a:t>
            </a:r>
            <a:r>
              <a:rPr lang="es-CO" b="1" dirty="0"/>
              <a:t> Security</a:t>
            </a:r>
          </a:p>
          <a:p>
            <a:r>
              <a:rPr lang="en-US" b="1" dirty="0"/>
              <a:t>One enduring impact of the militarization of daily life and the forging of militarized masculinities is an increase in domestic violence, a phenomenon noted in many post-conflict settings</a:t>
            </a:r>
            <a:r>
              <a:rPr lang="en-US" dirty="0"/>
              <a:t>.</a:t>
            </a:r>
            <a:r>
              <a:rPr lang="es-CO" dirty="0"/>
              <a:t> </a:t>
            </a:r>
            <a:r>
              <a:rPr lang="en-US" dirty="0"/>
              <a:t>Thus, the security these men provide vis-à-vis public acts of violence may force women to accept a great deal of abuse in their personal lives. Indeed, as I reflect upon my interviews with the staff of the DDR shelters that accommodate </a:t>
            </a:r>
            <a:r>
              <a:rPr lang="en-US" i="1" dirty="0" err="1"/>
              <a:t>nucleos</a:t>
            </a:r>
            <a:r>
              <a:rPr lang="en-US" i="1" dirty="0"/>
              <a:t> </a:t>
            </a:r>
            <a:r>
              <a:rPr lang="en-US" i="1" dirty="0" err="1"/>
              <a:t>familiares</a:t>
            </a:r>
            <a:r>
              <a:rPr lang="en-US" i="1" dirty="0"/>
              <a:t> </a:t>
            </a:r>
            <a:r>
              <a:rPr lang="en-US" dirty="0"/>
              <a:t>(family units), one constant concern was how to address the </a:t>
            </a:r>
            <a:r>
              <a:rPr lang="en-US" b="1" dirty="0"/>
              <a:t>high level of domestic violence that characterizes these couples</a:t>
            </a:r>
            <a:r>
              <a:rPr lang="en-US" dirty="0"/>
              <a:t>.</a:t>
            </a:r>
            <a:endParaRPr lang="es-CO" dirty="0"/>
          </a:p>
        </p:txBody>
      </p:sp>
    </p:spTree>
    <p:extLst>
      <p:ext uri="{BB962C8B-B14F-4D97-AF65-F5344CB8AC3E}">
        <p14:creationId xmlns:p14="http://schemas.microsoft.com/office/powerpoint/2010/main" val="18993327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dirty="0"/>
              <a:t>Elisabeth Rehn &amp; Ellen Johnson Sirleaf Women, War and Peace</a:t>
            </a:r>
            <a:endParaRPr lang="es-CO" dirty="0"/>
          </a:p>
        </p:txBody>
      </p:sp>
      <p:sp>
        <p:nvSpPr>
          <p:cNvPr id="3" name="Marcador de contenido 2"/>
          <p:cNvSpPr>
            <a:spLocks noGrp="1"/>
          </p:cNvSpPr>
          <p:nvPr>
            <p:ph idx="1"/>
          </p:nvPr>
        </p:nvSpPr>
        <p:spPr>
          <a:xfrm>
            <a:off x="1097280" y="2023963"/>
            <a:ext cx="10058400" cy="4023360"/>
          </a:xfrm>
        </p:spPr>
        <p:txBody>
          <a:bodyPr>
            <a:normAutofit lnSpcReduction="10000"/>
          </a:bodyPr>
          <a:lstStyle/>
          <a:p>
            <a:r>
              <a:rPr lang="en-US" dirty="0"/>
              <a:t>Domestic violence is common during peacetime, but until recently the fact that it increases during or after conflict was generally overlooked. </a:t>
            </a:r>
          </a:p>
          <a:p>
            <a:r>
              <a:rPr lang="en-US" b="1" dirty="0"/>
              <a:t>Many things contribute to the increase in domestic violence – the availability of weapons, the violence male family members have experienced or meted out, the lack of jobs, shelter, and basic services.</a:t>
            </a:r>
          </a:p>
          <a:p>
            <a:r>
              <a:rPr lang="en-US" sz="2400" i="1" dirty="0"/>
              <a:t> "Men who have witnessed and perpetrated violence during war seem to continually act violently to their families," </a:t>
            </a:r>
            <a:r>
              <a:rPr lang="en-US" dirty="0"/>
              <a:t>a Cambodian woman told investigators. "My husband was a Khmer Rouge soldier. I think this has made him broken in some important human way.“  Psychotherapist </a:t>
            </a:r>
            <a:r>
              <a:rPr lang="en-US" dirty="0" err="1"/>
              <a:t>Dusika</a:t>
            </a:r>
            <a:r>
              <a:rPr lang="en-US" dirty="0"/>
              <a:t> </a:t>
            </a:r>
            <a:r>
              <a:rPr lang="en-US" dirty="0" err="1"/>
              <a:t>Popadic</a:t>
            </a:r>
            <a:r>
              <a:rPr lang="en-US" dirty="0"/>
              <a:t> of the Belgrade Incest Trauma Centre voices similar concerns: "It is early to draw any conclusions," she said, </a:t>
            </a:r>
            <a:r>
              <a:rPr lang="en-US" sz="2400" i="1" dirty="0"/>
              <a:t>"I only know that the war brought an endless amount of ultimate confrontation with violence of all sorts... I know that war trauma breaks something in people's perceptions of themselves."</a:t>
            </a:r>
            <a:endParaRPr lang="es-CO" i="1" dirty="0"/>
          </a:p>
        </p:txBody>
      </p:sp>
    </p:spTree>
    <p:extLst>
      <p:ext uri="{BB962C8B-B14F-4D97-AF65-F5344CB8AC3E}">
        <p14:creationId xmlns:p14="http://schemas.microsoft.com/office/powerpoint/2010/main" val="11626407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832757" y="2023963"/>
            <a:ext cx="10322923" cy="4547434"/>
          </a:xfrm>
        </p:spPr>
        <p:txBody>
          <a:bodyPr>
            <a:normAutofit fontScale="92500" lnSpcReduction="20000"/>
          </a:bodyPr>
          <a:lstStyle/>
          <a:p>
            <a:r>
              <a:rPr lang="es-CO" b="1" dirty="0" err="1"/>
              <a:t>Bodily</a:t>
            </a:r>
            <a:r>
              <a:rPr lang="es-CO" b="1" dirty="0"/>
              <a:t> Capital: </a:t>
            </a:r>
            <a:r>
              <a:rPr lang="es-CO" b="1" dirty="0" err="1"/>
              <a:t>Militarizing</a:t>
            </a:r>
            <a:r>
              <a:rPr lang="es-CO" b="1" dirty="0"/>
              <a:t> </a:t>
            </a:r>
            <a:r>
              <a:rPr lang="es-CO" b="1" dirty="0" err="1"/>
              <a:t>Masculinity</a:t>
            </a:r>
            <a:endParaRPr lang="es-CO" b="1" dirty="0"/>
          </a:p>
          <a:p>
            <a:pPr marL="0" indent="0">
              <a:buNone/>
            </a:pPr>
            <a:r>
              <a:rPr lang="en-US" dirty="0"/>
              <a:t>As a former member of the FARC told me during a conversation outside of </a:t>
            </a:r>
            <a:r>
              <a:rPr lang="es-CO" dirty="0"/>
              <a:t>Bogotá:</a:t>
            </a:r>
          </a:p>
          <a:p>
            <a:r>
              <a:rPr lang="en-US" sz="2100" b="1" i="1" dirty="0"/>
              <a:t>Los </a:t>
            </a:r>
            <a:r>
              <a:rPr lang="en-US" sz="2100" b="1" i="1" dirty="0" err="1"/>
              <a:t>malencarados</a:t>
            </a:r>
            <a:r>
              <a:rPr lang="en-US" sz="2100" b="1" i="1" dirty="0"/>
              <a:t> (ill-tempered, hostile faces)—that’s when the rhythm of war grabs you. It’s an expression of machismo. They teach you that in the group, during the training. With that look you believe you’re above everyone else—almost as though you were a commander. When people were killing, they changed their faces. You were </a:t>
            </a:r>
            <a:r>
              <a:rPr lang="en-US" sz="2100" b="1" i="1" dirty="0" err="1"/>
              <a:t>malencarado</a:t>
            </a:r>
            <a:r>
              <a:rPr lang="en-US" sz="2100" b="1" i="1" dirty="0"/>
              <a:t>—pure machismo. Looking like that made you feel like more of a man.</a:t>
            </a:r>
          </a:p>
          <a:p>
            <a:endParaRPr lang="en-US" dirty="0"/>
          </a:p>
          <a:p>
            <a:r>
              <a:rPr lang="en-US" dirty="0"/>
              <a:t>I had a long conversation with a former combatant from the FARC who was staying at a shelter in Medellín. I had asked him about the role of women in the guerrilla, and he thought for a moment before responding. “In the group, a woman—well, she’s practically not a woman. She’s nota woman because she’s just one more combatant. I mean, the women  do the same work—it’s not as though it’s individualized like the women are more delicate so they can’t do this or that. Right? No—</a:t>
            </a:r>
            <a:r>
              <a:rPr lang="en-US" i="1" dirty="0"/>
              <a:t>everyone’s equal</a:t>
            </a:r>
            <a:r>
              <a:rPr lang="en-US" dirty="0"/>
              <a:t>. So women lose their femininity and . . . well it’s like in the society in general— not just out there. Men are really </a:t>
            </a:r>
            <a:r>
              <a:rPr lang="en-US" i="1" dirty="0" err="1"/>
              <a:t>machista</a:t>
            </a:r>
            <a:r>
              <a:rPr lang="en-US" i="1" dirty="0"/>
              <a:t> </a:t>
            </a:r>
            <a:r>
              <a:rPr lang="en-US" dirty="0"/>
              <a:t>with women, always exploiting them sexually. Part of it’s the man’s fault, part of it’s the woman’s because the women </a:t>
            </a:r>
            <a:r>
              <a:rPr lang="en-US" i="1" dirty="0"/>
              <a:t>se </a:t>
            </a:r>
            <a:r>
              <a:rPr lang="en-US" i="1" dirty="0" err="1"/>
              <a:t>relajan</a:t>
            </a:r>
            <a:r>
              <a:rPr lang="en-US" i="1" dirty="0"/>
              <a:t> </a:t>
            </a:r>
            <a:r>
              <a:rPr lang="en-US" dirty="0"/>
              <a:t>(“get relaxed,” as in loosening up their morals) out </a:t>
            </a:r>
            <a:r>
              <a:rPr lang="es-CO" dirty="0" err="1"/>
              <a:t>there</a:t>
            </a:r>
            <a:r>
              <a:rPr lang="es-CO" dirty="0"/>
              <a:t> (in </a:t>
            </a:r>
            <a:r>
              <a:rPr lang="es-CO" dirty="0" err="1"/>
              <a:t>the</a:t>
            </a:r>
            <a:r>
              <a:rPr lang="es-CO" dirty="0"/>
              <a:t> </a:t>
            </a:r>
            <a:r>
              <a:rPr lang="es-CO" dirty="0" err="1"/>
              <a:t>group</a:t>
            </a:r>
            <a:r>
              <a:rPr lang="es-CO" dirty="0"/>
              <a:t>).</a:t>
            </a:r>
            <a:endParaRPr lang="en-US" dirty="0"/>
          </a:p>
        </p:txBody>
      </p:sp>
    </p:spTree>
    <p:extLst>
      <p:ext uri="{BB962C8B-B14F-4D97-AF65-F5344CB8AC3E}">
        <p14:creationId xmlns:p14="http://schemas.microsoft.com/office/powerpoint/2010/main" val="31594522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1097280" y="2023963"/>
            <a:ext cx="10058400" cy="4023360"/>
          </a:xfrm>
        </p:spPr>
        <p:txBody>
          <a:bodyPr>
            <a:normAutofit lnSpcReduction="10000"/>
          </a:bodyPr>
          <a:lstStyle/>
          <a:p>
            <a:r>
              <a:rPr lang="es-CO" b="1" dirty="0" err="1"/>
              <a:t>Bodily</a:t>
            </a:r>
            <a:r>
              <a:rPr lang="es-CO" b="1" dirty="0"/>
              <a:t> Capital: </a:t>
            </a:r>
            <a:r>
              <a:rPr lang="es-CO" b="1" dirty="0" err="1"/>
              <a:t>Militarizing</a:t>
            </a:r>
            <a:r>
              <a:rPr lang="es-CO" b="1" dirty="0"/>
              <a:t> </a:t>
            </a:r>
            <a:r>
              <a:rPr lang="es-CO" b="1" dirty="0" err="1"/>
              <a:t>Masculinity</a:t>
            </a:r>
            <a:endParaRPr lang="es-CO" b="1" dirty="0"/>
          </a:p>
          <a:p>
            <a:endParaRPr lang="es-CO" b="1" dirty="0"/>
          </a:p>
          <a:p>
            <a:r>
              <a:rPr lang="en-US" dirty="0"/>
              <a:t>“That’s the message—women are the weaker sex so they feel this overwhelming need to feel protected. Let me tell you something—most of the women say they look for the </a:t>
            </a:r>
            <a:r>
              <a:rPr lang="en-US" i="1" dirty="0" err="1"/>
              <a:t>commandante</a:t>
            </a:r>
            <a:r>
              <a:rPr lang="en-US" dirty="0"/>
              <a:t>. Oh, he’s the one who will protect me! He has all the power, he has money, he can buy me nice things. Yeah—I’ve heard the women say that,” Mario added.</a:t>
            </a:r>
          </a:p>
          <a:p>
            <a:r>
              <a:rPr lang="en-US" b="1" dirty="0"/>
              <a:t>Female ex-combatants spoke at length about </a:t>
            </a:r>
            <a:r>
              <a:rPr lang="es-CO" b="1" dirty="0"/>
              <a:t>sexual </a:t>
            </a:r>
            <a:r>
              <a:rPr lang="es-CO" b="1" dirty="0" err="1"/>
              <a:t>harassment</a:t>
            </a:r>
            <a:r>
              <a:rPr lang="es-CO" b="1" dirty="0"/>
              <a:t>, </a:t>
            </a:r>
            <a:r>
              <a:rPr lang="es-CO" b="1" dirty="0" err="1"/>
              <a:t>coercive</a:t>
            </a:r>
            <a:r>
              <a:rPr lang="es-CO" b="1" dirty="0"/>
              <a:t> </a:t>
            </a:r>
            <a:r>
              <a:rPr lang="es-CO" b="1" dirty="0" err="1"/>
              <a:t>unions</a:t>
            </a:r>
            <a:r>
              <a:rPr lang="es-CO" b="1" dirty="0"/>
              <a:t>, </a:t>
            </a:r>
            <a:r>
              <a:rPr lang="es-CO" b="1" dirty="0" err="1"/>
              <a:t>forced</a:t>
            </a:r>
            <a:r>
              <a:rPr lang="es-CO" b="1" dirty="0"/>
              <a:t> </a:t>
            </a:r>
            <a:r>
              <a:rPr lang="es-CO" b="1" dirty="0" err="1"/>
              <a:t>abortions</a:t>
            </a:r>
            <a:r>
              <a:rPr lang="es-CO" b="1" dirty="0"/>
              <a:t>, </a:t>
            </a:r>
            <a:r>
              <a:rPr lang="es-CO" b="1" dirty="0" err="1"/>
              <a:t>strenuous</a:t>
            </a:r>
            <a:r>
              <a:rPr lang="es-CO" b="1" dirty="0"/>
              <a:t> </a:t>
            </a:r>
            <a:r>
              <a:rPr lang="es-CO" b="1" dirty="0" err="1"/>
              <a:t>physical</a:t>
            </a:r>
            <a:r>
              <a:rPr lang="es-CO" b="1" dirty="0"/>
              <a:t> labor </a:t>
            </a:r>
            <a:r>
              <a:rPr lang="en-US" b="1" dirty="0"/>
              <a:t>during their menstrual periods</a:t>
            </a:r>
            <a:r>
              <a:rPr lang="en-US" dirty="0"/>
              <a:t>, and other forms of gender discrimination they had experienced and witnessed. Similarly, </a:t>
            </a:r>
            <a:r>
              <a:rPr lang="en-US" b="1" dirty="0"/>
              <a:t>male ex-combatants would assure me that equality was the norm and then proceed to discuss how their female comrades had been sexually promiscuous and undisciplined</a:t>
            </a:r>
            <a:r>
              <a:rPr lang="en-US" dirty="0"/>
              <a:t>. Importantly, all the male ex-combatants stated they would not be interested in having a </a:t>
            </a:r>
            <a:r>
              <a:rPr lang="es-CO" dirty="0" err="1"/>
              <a:t>female</a:t>
            </a:r>
            <a:r>
              <a:rPr lang="es-CO" dirty="0"/>
              <a:t> </a:t>
            </a:r>
            <a:r>
              <a:rPr lang="es-CO" dirty="0" err="1"/>
              <a:t>ex-combatant</a:t>
            </a:r>
            <a:r>
              <a:rPr lang="es-CO" dirty="0"/>
              <a:t> as a </a:t>
            </a:r>
            <a:r>
              <a:rPr lang="es-CO" dirty="0" err="1"/>
              <a:t>partner</a:t>
            </a:r>
            <a:r>
              <a:rPr lang="es-CO" dirty="0"/>
              <a:t> </a:t>
            </a:r>
            <a:r>
              <a:rPr lang="es-CO" dirty="0" err="1"/>
              <a:t>now</a:t>
            </a:r>
            <a:r>
              <a:rPr lang="es-CO" dirty="0"/>
              <a:t> </a:t>
            </a:r>
            <a:r>
              <a:rPr lang="es-CO" dirty="0" err="1"/>
              <a:t>because</a:t>
            </a:r>
            <a:r>
              <a:rPr lang="es-CO" dirty="0"/>
              <a:t> </a:t>
            </a:r>
            <a:r>
              <a:rPr lang="es-CO" i="1" dirty="0"/>
              <a:t>la mujer guerrillera es muy </a:t>
            </a:r>
            <a:r>
              <a:rPr lang="en-US" i="1" dirty="0"/>
              <a:t>puta </a:t>
            </a:r>
            <a:r>
              <a:rPr lang="en-US" dirty="0"/>
              <a:t>(the female guerrilla is a real whore or slut).</a:t>
            </a:r>
            <a:endParaRPr lang="es-CO" b="1" dirty="0"/>
          </a:p>
        </p:txBody>
      </p:sp>
    </p:spTree>
    <p:extLst>
      <p:ext uri="{BB962C8B-B14F-4D97-AF65-F5344CB8AC3E}">
        <p14:creationId xmlns:p14="http://schemas.microsoft.com/office/powerpoint/2010/main" val="28613940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Theidon</a:t>
            </a:r>
            <a:r>
              <a:rPr lang="en-US" dirty="0"/>
              <a:t> (2008) </a:t>
            </a:r>
            <a:endParaRPr lang="es-CO" dirty="0"/>
          </a:p>
        </p:txBody>
      </p:sp>
      <p:sp>
        <p:nvSpPr>
          <p:cNvPr id="3" name="Marcador de contenido 2"/>
          <p:cNvSpPr>
            <a:spLocks noGrp="1"/>
          </p:cNvSpPr>
          <p:nvPr>
            <p:ph idx="1"/>
          </p:nvPr>
        </p:nvSpPr>
        <p:spPr>
          <a:xfrm>
            <a:off x="457199" y="2023963"/>
            <a:ext cx="11234057" cy="4687080"/>
          </a:xfrm>
        </p:spPr>
        <p:txBody>
          <a:bodyPr>
            <a:normAutofit/>
          </a:bodyPr>
          <a:lstStyle/>
          <a:p>
            <a:r>
              <a:rPr lang="en-US" sz="2400" dirty="0"/>
              <a:t>It is an anthropological maxim that masculinities and femininities are culturally constructed and variable. I foreground that here: what is constructed can be transformed</a:t>
            </a:r>
            <a:r>
              <a:rPr lang="en-US" sz="2400" b="1" dirty="0"/>
              <a:t>. This will require an interdisciplinary approach that uses the tools of psychology, political science, anthropology, and economics to analyze locally and regionally salient notions of gender and violence. </a:t>
            </a:r>
            <a:r>
              <a:rPr lang="en-US" sz="2400" dirty="0"/>
              <a:t>Transforming the hegemonic, militarized masculinities that characterize former combatants can help further the goals of both DDR and transitional justice processes. By doing so, adding gender might contribute to building peace on both the battlefield and the home front.</a:t>
            </a:r>
            <a:endParaRPr lang="es-CO" sz="2400" b="1" dirty="0"/>
          </a:p>
        </p:txBody>
      </p:sp>
    </p:spTree>
    <p:extLst>
      <p:ext uri="{BB962C8B-B14F-4D97-AF65-F5344CB8AC3E}">
        <p14:creationId xmlns:p14="http://schemas.microsoft.com/office/powerpoint/2010/main" val="28440428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06904" y="1739612"/>
            <a:ext cx="10679942" cy="2585323"/>
          </a:xfrm>
          <a:prstGeom prst="rect">
            <a:avLst/>
          </a:prstGeom>
          <a:noFill/>
        </p:spPr>
        <p:txBody>
          <a:bodyPr wrap="square" lIns="91440" tIns="45720" rIns="91440" bIns="45720">
            <a:spAutoFit/>
          </a:bodyPr>
          <a:lstStyle/>
          <a:p>
            <a:pPr algn="ctr"/>
            <a:r>
              <a:rPr lang="en-US" sz="5400" dirty="0">
                <a:ln w="0"/>
                <a:gradFill>
                  <a:gsLst>
                    <a:gs pos="21000">
                      <a:srgbClr val="53575C"/>
                    </a:gs>
                    <a:gs pos="88000">
                      <a:srgbClr val="C5C7CA"/>
                    </a:gs>
                  </a:gsLst>
                  <a:lin ang="5400000"/>
                </a:gradFill>
              </a:rPr>
              <a:t>The hidden costs of political instability: Evidence from Kenya´s 2007 election crisis </a:t>
            </a:r>
          </a:p>
        </p:txBody>
      </p:sp>
      <p:sp>
        <p:nvSpPr>
          <p:cNvPr id="6" name="Rectángulo 5"/>
          <p:cNvSpPr/>
          <p:nvPr/>
        </p:nvSpPr>
        <p:spPr>
          <a:xfrm>
            <a:off x="910921" y="5538244"/>
            <a:ext cx="4422622" cy="584775"/>
          </a:xfrm>
          <a:prstGeom prst="rect">
            <a:avLst/>
          </a:prstGeom>
          <a:noFill/>
        </p:spPr>
        <p:txBody>
          <a:bodyPr wrap="none" lIns="91440" tIns="45720" rIns="91440" bIns="45720">
            <a:spAutoFit/>
          </a:bodyPr>
          <a:lstStyle/>
          <a:p>
            <a:pPr algn="ctr"/>
            <a:r>
              <a:rPr lang="es-ES" sz="3200" dirty="0" err="1">
                <a:ln w="0"/>
                <a:solidFill>
                  <a:schemeClr val="accent1"/>
                </a:solidFill>
                <a:effectLst>
                  <a:outerShdw blurRad="38100" dist="25400" dir="5400000" algn="ctr" rotWithShape="0">
                    <a:srgbClr val="6E747A">
                      <a:alpha val="43000"/>
                    </a:srgbClr>
                  </a:outerShdw>
                </a:effectLst>
              </a:rPr>
              <a:t>Dupas</a:t>
            </a:r>
            <a:r>
              <a:rPr lang="es-ES" sz="3200" dirty="0">
                <a:ln w="0"/>
                <a:solidFill>
                  <a:schemeClr val="accent1"/>
                </a:solidFill>
                <a:effectLst>
                  <a:outerShdw blurRad="38100" dist="25400" dir="5400000" algn="ctr" rotWithShape="0">
                    <a:srgbClr val="6E747A">
                      <a:alpha val="43000"/>
                    </a:srgbClr>
                  </a:outerShdw>
                </a:effectLst>
              </a:rPr>
              <a:t> &amp; Robinson (2012)</a:t>
            </a:r>
            <a:endParaRPr lang="es-ES" sz="3200" b="0" cap="none" spc="0" dirty="0">
              <a:ln w="0"/>
              <a:solidFill>
                <a:schemeClr val="accent1"/>
              </a:solidFill>
              <a:effectLst>
                <a:outerShdw blurRad="38100" dist="25400" dir="5400000" algn="ctr" rotWithShape="0">
                  <a:srgbClr val="6E747A">
                    <a:alpha val="43000"/>
                  </a:srgbClr>
                </a:outerShdw>
              </a:effectLst>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5813" y="4379287"/>
            <a:ext cx="3231033" cy="1743732"/>
          </a:xfrm>
          <a:prstGeom prst="rect">
            <a:avLst/>
          </a:prstGeom>
        </p:spPr>
      </p:pic>
    </p:spTree>
    <p:extLst>
      <p:ext uri="{BB962C8B-B14F-4D97-AF65-F5344CB8AC3E}">
        <p14:creationId xmlns:p14="http://schemas.microsoft.com/office/powerpoint/2010/main" val="31577178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p:txBody>
          <a:bodyPr>
            <a:normAutofit/>
          </a:bodyPr>
          <a:lstStyle/>
          <a:p>
            <a:pPr algn="just"/>
            <a:r>
              <a:rPr lang="en-US" u="sng" dirty="0"/>
              <a:t>Aim: </a:t>
            </a:r>
          </a:p>
          <a:p>
            <a:r>
              <a:rPr lang="en-US" dirty="0"/>
              <a:t>Estimate the impact of Kenya´s political crisis on households in </a:t>
            </a:r>
            <a:r>
              <a:rPr lang="en-US" dirty="0" err="1"/>
              <a:t>Busia</a:t>
            </a:r>
            <a:r>
              <a:rPr lang="en-US" dirty="0"/>
              <a:t> District, Western Kenya. In particular test the extent to which the crisis affected the supply of unprotected transactional sex.  </a:t>
            </a:r>
          </a:p>
          <a:p>
            <a:endParaRPr lang="es-CO" dirty="0"/>
          </a:p>
          <a:p>
            <a:r>
              <a:rPr lang="en-US" u="sng" dirty="0"/>
              <a:t>Approach: </a:t>
            </a:r>
          </a:p>
          <a:p>
            <a:r>
              <a:rPr lang="en-US" dirty="0"/>
              <a:t>In the immediate aftermath of the crisis, they tracked 226 women who supply transactional sex and asked them detailed questions about their sexual behavior before, during, and after the crisis. </a:t>
            </a:r>
            <a:endParaRPr lang="es-CO" dirty="0"/>
          </a:p>
        </p:txBody>
      </p:sp>
    </p:spTree>
    <p:extLst>
      <p:ext uri="{BB962C8B-B14F-4D97-AF65-F5344CB8AC3E}">
        <p14:creationId xmlns:p14="http://schemas.microsoft.com/office/powerpoint/2010/main" val="4186248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a:t>
            </a:r>
          </a:p>
        </p:txBody>
      </p:sp>
      <p:sp>
        <p:nvSpPr>
          <p:cNvPr id="3" name="Marcador de contenido 2"/>
          <p:cNvSpPr>
            <a:spLocks noGrp="1"/>
          </p:cNvSpPr>
          <p:nvPr>
            <p:ph idx="1"/>
          </p:nvPr>
        </p:nvSpPr>
        <p:spPr/>
        <p:txBody>
          <a:bodyPr/>
          <a:lstStyle/>
          <a:p>
            <a:r>
              <a:rPr lang="es-CO" u="sng" dirty="0" err="1"/>
              <a:t>Contribution</a:t>
            </a:r>
            <a:r>
              <a:rPr lang="es-CO" u="sng" dirty="0"/>
              <a:t> </a:t>
            </a:r>
          </a:p>
          <a:p>
            <a:endParaRPr lang="es-CO" u="sng" dirty="0"/>
          </a:p>
          <a:p>
            <a:pPr>
              <a:buFont typeface="Wingdings" panose="05000000000000000000" pitchFamily="2" charset="2"/>
              <a:buChar char="v"/>
            </a:pPr>
            <a:r>
              <a:rPr lang="en-US" dirty="0"/>
              <a:t>Show that civil unrest, a milder and more common form of civil conflict, can also have important negative economic and health effects. </a:t>
            </a:r>
          </a:p>
          <a:p>
            <a:pPr>
              <a:buFont typeface="Wingdings" panose="05000000000000000000" pitchFamily="2" charset="2"/>
              <a:buChar char="v"/>
            </a:pPr>
            <a:r>
              <a:rPr lang="en-US" dirty="0"/>
              <a:t>Contributes to the large literature on risk coping over large, aggregate shocks. </a:t>
            </a:r>
          </a:p>
          <a:p>
            <a:pPr>
              <a:buFont typeface="Wingdings" panose="05000000000000000000" pitchFamily="2" charset="2"/>
              <a:buChar char="v"/>
            </a:pPr>
            <a:r>
              <a:rPr lang="en-US" dirty="0"/>
              <a:t>Contributes to a literature, which looks at the hidden costs of conflict. </a:t>
            </a:r>
          </a:p>
          <a:p>
            <a:pPr>
              <a:buFont typeface="Wingdings" panose="05000000000000000000" pitchFamily="2" charset="2"/>
              <a:buChar char="v"/>
            </a:pPr>
            <a:r>
              <a:rPr lang="en-US" dirty="0"/>
              <a:t>Contributes to a literature on the effect of economy-wide income shocks or economic downturns on the decision to engage in commercial sex.</a:t>
            </a:r>
            <a:endParaRPr lang="es-CO" dirty="0"/>
          </a:p>
          <a:p>
            <a:endParaRPr lang="es-CO" u="sng" dirty="0"/>
          </a:p>
        </p:txBody>
      </p:sp>
    </p:spTree>
    <p:extLst>
      <p:ext uri="{BB962C8B-B14F-4D97-AF65-F5344CB8AC3E}">
        <p14:creationId xmlns:p14="http://schemas.microsoft.com/office/powerpoint/2010/main" val="2641997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7344C4-DB15-4077-AAD8-0DDD39A4B983}"/>
              </a:ext>
            </a:extLst>
          </p:cNvPr>
          <p:cNvSpPr>
            <a:spLocks noGrp="1"/>
          </p:cNvSpPr>
          <p:nvPr>
            <p:ph type="title"/>
          </p:nvPr>
        </p:nvSpPr>
        <p:spPr/>
        <p:txBody>
          <a:bodyPr>
            <a:normAutofit fontScale="90000"/>
          </a:bodyPr>
          <a:lstStyle/>
          <a:p>
            <a:r>
              <a:rPr lang="en-US" dirty="0" err="1"/>
              <a:t>Proceso</a:t>
            </a:r>
            <a:r>
              <a:rPr lang="en-US" dirty="0"/>
              <a:t> de </a:t>
            </a:r>
            <a:r>
              <a:rPr lang="en-US" dirty="0" err="1"/>
              <a:t>paz</a:t>
            </a:r>
            <a:r>
              <a:rPr lang="en-US" dirty="0"/>
              <a:t> (</a:t>
            </a:r>
            <a:r>
              <a:rPr lang="es-CO" dirty="0"/>
              <a:t>Informe Especial del Instituto Kroc y el acompañamiento internacional)</a:t>
            </a:r>
          </a:p>
        </p:txBody>
      </p:sp>
      <p:sp>
        <p:nvSpPr>
          <p:cNvPr id="3" name="Marcador de contenido 2">
            <a:extLst>
              <a:ext uri="{FF2B5EF4-FFF2-40B4-BE49-F238E27FC236}">
                <a16:creationId xmlns:a16="http://schemas.microsoft.com/office/drawing/2014/main" id="{0A50E1AC-26E6-45EC-A766-DA605E2992A7}"/>
              </a:ext>
            </a:extLst>
          </p:cNvPr>
          <p:cNvSpPr>
            <a:spLocks noGrp="1"/>
          </p:cNvSpPr>
          <p:nvPr>
            <p:ph idx="1"/>
          </p:nvPr>
        </p:nvSpPr>
        <p:spPr>
          <a:xfrm>
            <a:off x="816428" y="1910443"/>
            <a:ext cx="10339251" cy="4408714"/>
          </a:xfrm>
        </p:spPr>
        <p:txBody>
          <a:bodyPr>
            <a:normAutofit/>
          </a:bodyPr>
          <a:lstStyle/>
          <a:p>
            <a:r>
              <a:rPr lang="es-CO" sz="2400" dirty="0"/>
              <a:t>En términos comparados, un estudio de ONU Mujeres de 2012 mostró que de una muestra representativa de 31 procesos de paz entre 1992 y 2011, las mujeres constituían solo el 4% de los signatarios, el 2.4% de los principales mediadores y el 9% de los negociadores . En Colombia, estos porcentajes se superaron. Los equipos técnicos de apoyo de ambas partes negociadoras contaron con una amplia participación, mayoritaria de mujeres especializadas en los diversos puntos de la agenda de negociación.</a:t>
            </a:r>
          </a:p>
          <a:p>
            <a:r>
              <a:rPr lang="es-CO" sz="2400" dirty="0"/>
              <a:t>La mesa de diálogo recibió 7.172 propuestas de 301 organizaciones de mujeres que surgieron de diversos mecanismos de participación que se abrieron a través de foros nacionales y territoriales, formularios físicos y virtuales y de un gran encuentro que llevó como título la Cumbre de Mujeres y Paz. </a:t>
            </a:r>
          </a:p>
          <a:p>
            <a:r>
              <a:rPr lang="es-CO" sz="2400" dirty="0"/>
              <a:t>Así mismo, de un total de 60 víctimas que viajaron a La Habana, 36 son mujeres. </a:t>
            </a:r>
          </a:p>
        </p:txBody>
      </p:sp>
    </p:spTree>
    <p:extLst>
      <p:ext uri="{BB962C8B-B14F-4D97-AF65-F5344CB8AC3E}">
        <p14:creationId xmlns:p14="http://schemas.microsoft.com/office/powerpoint/2010/main" val="650256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a:t>
            </a:r>
          </a:p>
        </p:txBody>
      </p:sp>
      <p:sp>
        <p:nvSpPr>
          <p:cNvPr id="3" name="Marcador de contenido 2"/>
          <p:cNvSpPr>
            <a:spLocks noGrp="1"/>
          </p:cNvSpPr>
          <p:nvPr>
            <p:ph idx="1"/>
          </p:nvPr>
        </p:nvSpPr>
        <p:spPr/>
        <p:txBody>
          <a:bodyPr/>
          <a:lstStyle/>
          <a:p>
            <a:pPr algn="just"/>
            <a:r>
              <a:rPr lang="es-CO" b="1" dirty="0" err="1"/>
              <a:t>Context</a:t>
            </a:r>
            <a:r>
              <a:rPr lang="es-CO" b="1" dirty="0"/>
              <a:t> </a:t>
            </a:r>
          </a:p>
          <a:p>
            <a:pPr algn="just"/>
            <a:endParaRPr lang="es-CO" b="1" dirty="0"/>
          </a:p>
          <a:p>
            <a:pPr algn="just"/>
            <a:r>
              <a:rPr lang="en-US" dirty="0"/>
              <a:t>The incumbent </a:t>
            </a:r>
            <a:r>
              <a:rPr lang="en-US" dirty="0" err="1"/>
              <a:t>Kibaki</a:t>
            </a:r>
            <a:r>
              <a:rPr lang="en-US" dirty="0"/>
              <a:t> was announced the winner of Kenya´s presidential election on December 29, 2007. The announcement sparked violent protests that quickly transformed into ethnic clashes, and led to a state of emergency that virtually shut down roads and markets. The civil conflict lasted two months, and ended in late February 2008 when a peace agreement was signed and a power-sharing government was formed. </a:t>
            </a:r>
            <a:endParaRPr lang="es-CO" dirty="0"/>
          </a:p>
          <a:p>
            <a:pPr algn="just"/>
            <a:endParaRPr lang="es-CO" b="1"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1870" y="4216229"/>
            <a:ext cx="2996899" cy="2047995"/>
          </a:xfrm>
          <a:prstGeom prst="rect">
            <a:avLst/>
          </a:prstGeom>
        </p:spPr>
      </p:pic>
    </p:spTree>
    <p:extLst>
      <p:ext uri="{BB962C8B-B14F-4D97-AF65-F5344CB8AC3E}">
        <p14:creationId xmlns:p14="http://schemas.microsoft.com/office/powerpoint/2010/main" val="16992723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a:t>
            </a:r>
          </a:p>
        </p:txBody>
      </p:sp>
      <p:sp>
        <p:nvSpPr>
          <p:cNvPr id="3" name="Marcador de contenido 2"/>
          <p:cNvSpPr>
            <a:spLocks noGrp="1"/>
          </p:cNvSpPr>
          <p:nvPr>
            <p:ph idx="1"/>
          </p:nvPr>
        </p:nvSpPr>
        <p:spPr/>
        <p:txBody>
          <a:bodyPr/>
          <a:lstStyle/>
          <a:p>
            <a:pPr algn="just"/>
            <a:r>
              <a:rPr lang="en-US" dirty="0"/>
              <a:t>The Kenya´s political crisis may have affected the market for transactional sex through two channels: </a:t>
            </a:r>
          </a:p>
          <a:p>
            <a:pPr algn="just">
              <a:buFont typeface="Wingdings" panose="05000000000000000000" pitchFamily="2" charset="2"/>
              <a:buChar char="v"/>
            </a:pPr>
            <a:r>
              <a:rPr lang="en-US" dirty="0"/>
              <a:t>Unrest had the mechanical effect of shutting down markets and made it risky to venture outside the home. </a:t>
            </a:r>
          </a:p>
          <a:p>
            <a:pPr marL="0" indent="0" algn="just">
              <a:buNone/>
            </a:pPr>
            <a:endParaRPr lang="en-US" dirty="0"/>
          </a:p>
          <a:p>
            <a:pPr algn="just">
              <a:buFont typeface="Wingdings" panose="05000000000000000000" pitchFamily="2" charset="2"/>
              <a:buChar char="v"/>
            </a:pPr>
            <a:r>
              <a:rPr lang="en-US" dirty="0"/>
              <a:t> The crisis affected the incomes of both sex workers and their clients. The increase in supply coming from a desire to make up lost income among sex workers would likely overwhelm the countervailing force of the demand shock. Clients, by contrast, would likely be better able to borrow against future income, making demand more elastic to the price decrease resulting from a shift in supply. </a:t>
            </a:r>
            <a:endParaRPr lang="es-CO" dirty="0"/>
          </a:p>
          <a:p>
            <a:pPr algn="just"/>
            <a:endParaRPr lang="es-CO" dirty="0"/>
          </a:p>
        </p:txBody>
      </p:sp>
    </p:spTree>
    <p:extLst>
      <p:ext uri="{BB962C8B-B14F-4D97-AF65-F5344CB8AC3E}">
        <p14:creationId xmlns:p14="http://schemas.microsoft.com/office/powerpoint/2010/main" val="263140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p:txBody>
          <a:bodyPr/>
          <a:lstStyle/>
          <a:p>
            <a:pPr marL="0" indent="0" algn="just">
              <a:buNone/>
            </a:pPr>
            <a:r>
              <a:rPr lang="es-CO" dirty="0"/>
              <a:t> </a:t>
            </a:r>
            <a:r>
              <a:rPr lang="es-CO" b="1" dirty="0"/>
              <a:t>Data and </a:t>
            </a:r>
            <a:r>
              <a:rPr lang="es-CO" b="1" dirty="0" err="1"/>
              <a:t>empirical</a:t>
            </a:r>
            <a:r>
              <a:rPr lang="es-CO" b="1" dirty="0"/>
              <a:t> </a:t>
            </a:r>
            <a:r>
              <a:rPr lang="es-CO" b="1" dirty="0" err="1"/>
              <a:t>methodology</a:t>
            </a:r>
            <a:r>
              <a:rPr lang="es-CO" b="1" dirty="0"/>
              <a:t> </a:t>
            </a:r>
            <a:endParaRPr lang="es-CO" dirty="0"/>
          </a:p>
          <a:p>
            <a:pPr marL="0" indent="0" algn="just">
              <a:buNone/>
            </a:pPr>
            <a:endParaRPr lang="es-CO" b="1" dirty="0"/>
          </a:p>
          <a:p>
            <a:pPr marL="0" indent="0" algn="just">
              <a:buNone/>
            </a:pPr>
            <a:r>
              <a:rPr lang="en-US" dirty="0"/>
              <a:t>Three distinct samples: </a:t>
            </a:r>
          </a:p>
          <a:p>
            <a:pPr marL="457200" indent="-457200" algn="just">
              <a:buAutoNum type="arabicParenR"/>
            </a:pPr>
            <a:r>
              <a:rPr lang="en-US" dirty="0"/>
              <a:t>Women who supply transactional sex in </a:t>
            </a:r>
            <a:r>
              <a:rPr lang="en-US" dirty="0" err="1"/>
              <a:t>Busia</a:t>
            </a:r>
            <a:r>
              <a:rPr lang="en-US" dirty="0"/>
              <a:t> town.</a:t>
            </a:r>
          </a:p>
          <a:p>
            <a:pPr marL="457200" indent="-457200" algn="just">
              <a:buAutoNum type="arabicParenR"/>
            </a:pPr>
            <a:r>
              <a:rPr lang="en-US" dirty="0"/>
              <a:t> Self employed individuals from nearby </a:t>
            </a:r>
            <a:r>
              <a:rPr lang="en-US" dirty="0" err="1"/>
              <a:t>Bumala</a:t>
            </a:r>
            <a:r>
              <a:rPr lang="en-US" dirty="0"/>
              <a:t> town.</a:t>
            </a:r>
          </a:p>
          <a:p>
            <a:pPr marL="457200" indent="-457200" algn="just">
              <a:buAutoNum type="arabicParenR"/>
            </a:pPr>
            <a:r>
              <a:rPr lang="en-US" dirty="0"/>
              <a:t> Shopkeepers from 18 market centers in the area. </a:t>
            </a:r>
            <a:endParaRPr lang="es-CO" dirty="0"/>
          </a:p>
        </p:txBody>
      </p:sp>
    </p:spTree>
    <p:extLst>
      <p:ext uri="{BB962C8B-B14F-4D97-AF65-F5344CB8AC3E}">
        <p14:creationId xmlns:p14="http://schemas.microsoft.com/office/powerpoint/2010/main" val="39265969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CO" dirty="0" err="1"/>
              <a:t>Dupas</a:t>
            </a:r>
            <a:r>
              <a:rPr lang="es-CO" dirty="0"/>
              <a:t> &amp; Robinson (2012)</a:t>
            </a:r>
          </a:p>
        </p:txBody>
      </p:sp>
      <p:sp>
        <p:nvSpPr>
          <p:cNvPr id="3" name="Marcador de contenido 2"/>
          <p:cNvSpPr>
            <a:spLocks noGrp="1"/>
          </p:cNvSpPr>
          <p:nvPr>
            <p:ph idx="1"/>
          </p:nvPr>
        </p:nvSpPr>
        <p:spPr/>
        <p:txBody>
          <a:bodyPr>
            <a:normAutofit/>
          </a:bodyPr>
          <a:lstStyle/>
          <a:p>
            <a:r>
              <a:rPr lang="es-CO" b="1" dirty="0" err="1"/>
              <a:t>Sample</a:t>
            </a:r>
            <a:r>
              <a:rPr lang="es-CO" b="1" dirty="0"/>
              <a:t> 1: </a:t>
            </a:r>
            <a:r>
              <a:rPr lang="es-CO" b="1" dirty="0" err="1"/>
              <a:t>Women</a:t>
            </a:r>
            <a:r>
              <a:rPr lang="es-CO" b="1" dirty="0"/>
              <a:t> </a:t>
            </a:r>
            <a:r>
              <a:rPr lang="es-CO" b="1" dirty="0" err="1"/>
              <a:t>who</a:t>
            </a:r>
            <a:r>
              <a:rPr lang="es-CO" b="1" dirty="0"/>
              <a:t> </a:t>
            </a:r>
            <a:r>
              <a:rPr lang="es-CO" b="1" dirty="0" err="1"/>
              <a:t>supply</a:t>
            </a:r>
            <a:r>
              <a:rPr lang="es-CO" b="1" dirty="0"/>
              <a:t> </a:t>
            </a:r>
            <a:r>
              <a:rPr lang="es-CO" b="1" dirty="0" err="1"/>
              <a:t>transactional</a:t>
            </a:r>
            <a:r>
              <a:rPr lang="es-CO" b="1" dirty="0"/>
              <a:t> sex  </a:t>
            </a:r>
          </a:p>
          <a:p>
            <a:endParaRPr lang="es-CO" b="1" dirty="0"/>
          </a:p>
          <a:p>
            <a:r>
              <a:rPr lang="en-US" dirty="0"/>
              <a:t>Robinson and Yeah (2011) (RY) identified 1205 women engaged in transactional sex, an estimated of the 12.5% of women aged 15-49.</a:t>
            </a:r>
          </a:p>
          <a:p>
            <a:r>
              <a:rPr lang="en-US" dirty="0"/>
              <a:t>Of these 1205 women who were identified, 248 were randomly selected for the RY study that took place in 2005/2006. </a:t>
            </a:r>
          </a:p>
          <a:p>
            <a:r>
              <a:rPr lang="en-US" dirty="0"/>
              <a:t>In 2008, </a:t>
            </a:r>
            <a:r>
              <a:rPr lang="en-US" dirty="0" err="1"/>
              <a:t>Dupas</a:t>
            </a:r>
            <a:r>
              <a:rPr lang="en-US" dirty="0"/>
              <a:t> and Robinson attempted to trace all 248 women in the sample in order to administer a post-election survey.</a:t>
            </a:r>
            <a:endParaRPr lang="es-CO" b="1" dirty="0"/>
          </a:p>
        </p:txBody>
      </p:sp>
    </p:spTree>
    <p:extLst>
      <p:ext uri="{BB962C8B-B14F-4D97-AF65-F5344CB8AC3E}">
        <p14:creationId xmlns:p14="http://schemas.microsoft.com/office/powerpoint/2010/main" val="32860819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p:txBody>
          <a:bodyPr/>
          <a:lstStyle/>
          <a:p>
            <a:pPr lvl="0" algn="just"/>
            <a:endParaRPr lang="en-US" dirty="0"/>
          </a:p>
          <a:p>
            <a:pPr lvl="0" algn="just"/>
            <a:r>
              <a:rPr lang="en-US" b="1" dirty="0"/>
              <a:t>Sample 2:</a:t>
            </a:r>
          </a:p>
          <a:p>
            <a:pPr lvl="0" algn="just"/>
            <a:r>
              <a:rPr lang="en-US" dirty="0"/>
              <a:t> Is composed of self-employed entrepreneurs (mostly female market vendors and male bicycle taxi drivers) who had been sampled for a previous study by </a:t>
            </a:r>
            <a:r>
              <a:rPr lang="en-US" dirty="0" err="1"/>
              <a:t>Dupas</a:t>
            </a:r>
            <a:r>
              <a:rPr lang="en-US" dirty="0"/>
              <a:t> and Robinson. </a:t>
            </a:r>
          </a:p>
          <a:p>
            <a:pPr lvl="0" algn="just"/>
            <a:endParaRPr lang="es-CO" dirty="0"/>
          </a:p>
          <a:p>
            <a:pPr lvl="0" algn="just"/>
            <a:r>
              <a:rPr lang="en-US" b="1" dirty="0"/>
              <a:t>Sample 3: </a:t>
            </a:r>
          </a:p>
          <a:p>
            <a:pPr lvl="0" algn="just"/>
            <a:r>
              <a:rPr lang="en-US" dirty="0"/>
              <a:t>The shopkeeper sample was drawn between 2005 and 2007 for Kremer et al. (2010). To draw the sample, a census was conducted in 18 market centers in Western Kenya. The census included a total of 325 shops. </a:t>
            </a:r>
            <a:endParaRPr lang="es-CO" dirty="0"/>
          </a:p>
          <a:p>
            <a:pPr algn="just"/>
            <a:endParaRPr lang="es-CO" dirty="0"/>
          </a:p>
        </p:txBody>
      </p:sp>
    </p:spTree>
    <p:extLst>
      <p:ext uri="{BB962C8B-B14F-4D97-AF65-F5344CB8AC3E}">
        <p14:creationId xmlns:p14="http://schemas.microsoft.com/office/powerpoint/2010/main" val="16043442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p:txBody>
          <a:bodyPr/>
          <a:lstStyle/>
          <a:p>
            <a:pPr algn="just"/>
            <a:endParaRPr lang="es-CO" dirty="0"/>
          </a:p>
        </p:txBody>
      </p:sp>
      <p:pic>
        <p:nvPicPr>
          <p:cNvPr id="4" name="Imagen 3"/>
          <p:cNvPicPr>
            <a:picLocks noChangeAspect="1"/>
          </p:cNvPicPr>
          <p:nvPr/>
        </p:nvPicPr>
        <p:blipFill>
          <a:blip r:embed="rId2"/>
          <a:stretch>
            <a:fillRect/>
          </a:stretch>
        </p:blipFill>
        <p:spPr>
          <a:xfrm>
            <a:off x="2719699" y="1539664"/>
            <a:ext cx="7717801" cy="4635500"/>
          </a:xfrm>
          <a:prstGeom prst="rect">
            <a:avLst/>
          </a:prstGeom>
        </p:spPr>
      </p:pic>
    </p:spTree>
    <p:extLst>
      <p:ext uri="{BB962C8B-B14F-4D97-AF65-F5344CB8AC3E}">
        <p14:creationId xmlns:p14="http://schemas.microsoft.com/office/powerpoint/2010/main" val="11675183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a:xfrm>
            <a:off x="1097280" y="5363290"/>
            <a:ext cx="10058400" cy="1325834"/>
          </a:xfrm>
        </p:spPr>
        <p:txBody>
          <a:bodyPr>
            <a:normAutofit/>
          </a:bodyPr>
          <a:lstStyle/>
          <a:p>
            <a:pPr algn="just"/>
            <a:r>
              <a:rPr lang="en-US" dirty="0"/>
              <a:t>Individuals in each sample in the study had been administered a background survey in the years prior to the 2007 election, as part of independent studies. The background data collected included basic demographic information as well as assets and education levels. </a:t>
            </a:r>
            <a:endParaRPr lang="es-CO" dirty="0"/>
          </a:p>
          <a:p>
            <a:pPr algn="just"/>
            <a:endParaRPr lang="es-CO"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345" y="286603"/>
            <a:ext cx="11332087" cy="4943795"/>
          </a:xfrm>
          <a:prstGeom prst="rect">
            <a:avLst/>
          </a:prstGeom>
        </p:spPr>
      </p:pic>
    </p:spTree>
    <p:extLst>
      <p:ext uri="{BB962C8B-B14F-4D97-AF65-F5344CB8AC3E}">
        <p14:creationId xmlns:p14="http://schemas.microsoft.com/office/powerpoint/2010/main" val="25821896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p:txBody>
          <a:bodyPr/>
          <a:lstStyle/>
          <a:p>
            <a:pPr algn="just"/>
            <a:r>
              <a:rPr lang="en-US" dirty="0"/>
              <a:t>The authors attempted to visit each individual of the three samples in the aftermath of the crisis. They found 240 (97%) of the 248 women, 151 (66%) of the 230 small-scale entrepreneurs and 220 (68%) of the 325 shopkeepers. </a:t>
            </a:r>
          </a:p>
          <a:p>
            <a:pPr algn="just"/>
            <a:r>
              <a:rPr lang="en-US" dirty="0"/>
              <a:t>This survey collected retrospective data on income, expenditures, over the November 2007-March 2008 period. </a:t>
            </a:r>
          </a:p>
          <a:p>
            <a:pPr lvl="0"/>
            <a:r>
              <a:rPr lang="en-US" dirty="0"/>
              <a:t>For the sample of women who supply transactional sex an additional module designed to collect detailed information on sexual activities was included. </a:t>
            </a:r>
            <a:endParaRPr lang="es-CO" dirty="0"/>
          </a:p>
          <a:p>
            <a:pPr lvl="0"/>
            <a:r>
              <a:rPr lang="en-US" dirty="0"/>
              <a:t>In order to control for seasonal variation unrelated to the election crisis, they followed up with a subset of the women who supply transactional sex, exactly one year after the crisis (in 2008-2009). </a:t>
            </a:r>
            <a:endParaRPr lang="es-CO" dirty="0"/>
          </a:p>
          <a:p>
            <a:pPr algn="just"/>
            <a:endParaRPr lang="es-CO" dirty="0"/>
          </a:p>
          <a:p>
            <a:pPr algn="just"/>
            <a:endParaRPr lang="es-CO" dirty="0"/>
          </a:p>
        </p:txBody>
      </p:sp>
    </p:spTree>
    <p:extLst>
      <p:ext uri="{BB962C8B-B14F-4D97-AF65-F5344CB8AC3E}">
        <p14:creationId xmlns:p14="http://schemas.microsoft.com/office/powerpoint/2010/main" val="26013150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a:xfrm>
            <a:off x="958645" y="5129197"/>
            <a:ext cx="10857470" cy="1119888"/>
          </a:xfrm>
        </p:spPr>
        <p:txBody>
          <a:bodyPr>
            <a:normAutofit lnSpcReduction="10000"/>
          </a:bodyPr>
          <a:lstStyle/>
          <a:p>
            <a:r>
              <a:rPr lang="en-US" dirty="0"/>
              <a:t>The election crisis had a sizeable effect on income for all three types of individuals. The drop in income was most precipitous for women who supply transactional sex: income from sex work went down by 89% in the first two weeks of January and remained below 50% of pre-crisis income for the rest of the month. </a:t>
            </a:r>
            <a:endParaRPr lang="es-CO"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645" y="1799828"/>
            <a:ext cx="10058400" cy="3266901"/>
          </a:xfrm>
          <a:prstGeom prst="rect">
            <a:avLst/>
          </a:prstGeom>
        </p:spPr>
      </p:pic>
    </p:spTree>
    <p:extLst>
      <p:ext uri="{BB962C8B-B14F-4D97-AF65-F5344CB8AC3E}">
        <p14:creationId xmlns:p14="http://schemas.microsoft.com/office/powerpoint/2010/main" val="34873214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a:xfrm>
            <a:off x="1097280" y="5453907"/>
            <a:ext cx="10058400" cy="1029271"/>
          </a:xfrm>
        </p:spPr>
        <p:txBody>
          <a:bodyPr/>
          <a:lstStyle/>
          <a:p>
            <a:r>
              <a:rPr lang="en-US" dirty="0"/>
              <a:t>Women who supply transactional sex saw a 20 to 26% decrease in their food expenditure throughout January, and were still spending 9% less on food in February 2008 than they had been in November 2007. </a:t>
            </a:r>
            <a:endParaRPr lang="es-CO" dirty="0"/>
          </a:p>
          <a:p>
            <a:endParaRPr lang="es-CO"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8938" y="1904744"/>
            <a:ext cx="10058400" cy="3205332"/>
          </a:xfrm>
          <a:prstGeom prst="rect">
            <a:avLst/>
          </a:prstGeom>
        </p:spPr>
      </p:pic>
    </p:spTree>
    <p:extLst>
      <p:ext uri="{BB962C8B-B14F-4D97-AF65-F5344CB8AC3E}">
        <p14:creationId xmlns:p14="http://schemas.microsoft.com/office/powerpoint/2010/main" val="1132686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608CC7-5497-41D0-A7F5-E6BC8CAEE22A}"/>
              </a:ext>
            </a:extLst>
          </p:cNvPr>
          <p:cNvSpPr>
            <a:spLocks noGrp="1"/>
          </p:cNvSpPr>
          <p:nvPr>
            <p:ph type="title"/>
          </p:nvPr>
        </p:nvSpPr>
        <p:spPr/>
        <p:txBody>
          <a:bodyPr/>
          <a:lstStyle/>
          <a:p>
            <a:r>
              <a:rPr lang="es-ES" i="1" dirty="0"/>
              <a:t>Dos iniciativas que  permiten la transversalización del enfoque de género </a:t>
            </a:r>
            <a:endParaRPr lang="es-CO" dirty="0"/>
          </a:p>
        </p:txBody>
      </p:sp>
      <p:sp>
        <p:nvSpPr>
          <p:cNvPr id="3" name="Marcador de contenido 2">
            <a:extLst>
              <a:ext uri="{FF2B5EF4-FFF2-40B4-BE49-F238E27FC236}">
                <a16:creationId xmlns:a16="http://schemas.microsoft.com/office/drawing/2014/main" id="{EE4B65AD-4F4D-47FD-A47E-DEFBDA0E5231}"/>
              </a:ext>
            </a:extLst>
          </p:cNvPr>
          <p:cNvSpPr>
            <a:spLocks noGrp="1"/>
          </p:cNvSpPr>
          <p:nvPr>
            <p:ph idx="1"/>
          </p:nvPr>
        </p:nvSpPr>
        <p:spPr>
          <a:xfrm>
            <a:off x="881743" y="1845733"/>
            <a:ext cx="10273937" cy="4408109"/>
          </a:xfrm>
        </p:spPr>
        <p:txBody>
          <a:bodyPr>
            <a:normAutofit/>
          </a:bodyPr>
          <a:lstStyle/>
          <a:p>
            <a:r>
              <a:rPr lang="es-ES" dirty="0"/>
              <a:t> 1. </a:t>
            </a:r>
            <a:r>
              <a:rPr lang="es-ES" b="1" dirty="0"/>
              <a:t>la Instancia Especial </a:t>
            </a:r>
            <a:r>
              <a:rPr lang="es-ES" dirty="0"/>
              <a:t>para Contribuir a Garantizar el Enfoque de Género en la Implementación del Acuerdo Final fue creada por el Acuerdo Final de Paz la integran 16 integrantes de organizaciones de mujeres, representantes de los departamentos de Valle del Cauca Choco, Putumayo, Arauca, Bogotá, Huila, La Guajira, Meta, Montes de Maria, Antioquia. </a:t>
            </a:r>
            <a:r>
              <a:rPr lang="es-CO" dirty="0"/>
              <a:t>Comisión de Seguimiento al Acuerdo de Paz (SCIVI)</a:t>
            </a:r>
          </a:p>
          <a:p>
            <a:r>
              <a:rPr lang="es-ES" dirty="0"/>
              <a:t>2. Por otro lado, el Gobierno Nacional expidió el decreto 1418 del 3 de agosto de 2018 por medio del cual  </a:t>
            </a:r>
            <a:r>
              <a:rPr lang="es-ES" b="1" dirty="0"/>
              <a:t>crea la Alta Instancia de Género de Gobierno</a:t>
            </a:r>
            <a:r>
              <a:rPr lang="es-ES" dirty="0"/>
              <a:t>. Esta comisión la integran SOLO entidades del orden nacional: Ministerio del Interior, Ministerio de Hacienda,  Ministerio de Agricultura y Desarrollo Rural, Departamento Nacional de Planeación  Departamento Administrativo de la Función Pública, Agencia de Renovación del Territorio Agencia para la Reincorporación y Normalización.</a:t>
            </a:r>
            <a:endParaRPr lang="es-CO" dirty="0"/>
          </a:p>
          <a:p>
            <a:endParaRPr lang="es-CO" dirty="0"/>
          </a:p>
        </p:txBody>
      </p:sp>
    </p:spTree>
    <p:extLst>
      <p:ext uri="{BB962C8B-B14F-4D97-AF65-F5344CB8AC3E}">
        <p14:creationId xmlns:p14="http://schemas.microsoft.com/office/powerpoint/2010/main" val="4984946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a:xfrm>
            <a:off x="319488" y="5468769"/>
            <a:ext cx="11468559" cy="1057023"/>
          </a:xfrm>
        </p:spPr>
        <p:txBody>
          <a:bodyPr>
            <a:normAutofit/>
          </a:bodyPr>
          <a:lstStyle/>
          <a:p>
            <a:pPr algn="just"/>
            <a:r>
              <a:rPr lang="en-US" sz="1800" dirty="0" err="1"/>
              <a:t>Bumala</a:t>
            </a:r>
            <a:r>
              <a:rPr lang="en-US" sz="1800" dirty="0"/>
              <a:t> small-scale entrepreneurs and Busia sex workers relied heavily on transfers from friends and relative. Besides friends and relatives, another possible source of insurance for sex workers are so-called regular clients. During the crisis, however, sex workers did not receive much extra assistance from their regular clients. </a:t>
            </a:r>
            <a:endParaRPr lang="es-CO" sz="1800" dirty="0"/>
          </a:p>
        </p:txBody>
      </p:sp>
      <p:pic>
        <p:nvPicPr>
          <p:cNvPr id="5" name="Imagen 4"/>
          <p:cNvPicPr>
            <a:picLocks noChangeAspect="1"/>
          </p:cNvPicPr>
          <p:nvPr/>
        </p:nvPicPr>
        <p:blipFill>
          <a:blip r:embed="rId2"/>
          <a:stretch>
            <a:fillRect/>
          </a:stretch>
        </p:blipFill>
        <p:spPr>
          <a:xfrm>
            <a:off x="1923017" y="1757740"/>
            <a:ext cx="8406926" cy="3690649"/>
          </a:xfrm>
          <a:prstGeom prst="rect">
            <a:avLst/>
          </a:prstGeom>
        </p:spPr>
      </p:pic>
    </p:spTree>
    <p:extLst>
      <p:ext uri="{BB962C8B-B14F-4D97-AF65-F5344CB8AC3E}">
        <p14:creationId xmlns:p14="http://schemas.microsoft.com/office/powerpoint/2010/main" val="28738214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a:t>
            </a:r>
          </a:p>
        </p:txBody>
      </p:sp>
      <p:sp>
        <p:nvSpPr>
          <p:cNvPr id="3" name="Marcador de contenido 2"/>
          <p:cNvSpPr>
            <a:spLocks noGrp="1"/>
          </p:cNvSpPr>
          <p:nvPr>
            <p:ph idx="1"/>
          </p:nvPr>
        </p:nvSpPr>
        <p:spPr>
          <a:xfrm>
            <a:off x="6573794" y="1845734"/>
            <a:ext cx="5082747" cy="4447974"/>
          </a:xfrm>
        </p:spPr>
        <p:txBody>
          <a:bodyPr>
            <a:normAutofit/>
          </a:bodyPr>
          <a:lstStyle/>
          <a:p>
            <a:pPr algn="just"/>
            <a:r>
              <a:rPr lang="en-US" dirty="0"/>
              <a:t>While overall levels of risky sex declined during the crisis, women responded to the negative income shock by significantly increasing the amount of unprotected sex they had. </a:t>
            </a:r>
          </a:p>
          <a:p>
            <a:pPr algn="just"/>
            <a:endParaRPr lang="en-US" dirty="0"/>
          </a:p>
          <a:p>
            <a:pPr algn="just"/>
            <a:r>
              <a:rPr lang="en-US" dirty="0"/>
              <a:t>Women increased the total amount of unprotected sex they had after the crisis ended: in February and March, the total number of unprotected sex acts went up by 0.24 acts per week in February and by 0.39 in March. This is a large effect compared to the baseline of 0.72 acts in November.</a:t>
            </a:r>
            <a:endParaRPr lang="es-CO" dirty="0"/>
          </a:p>
          <a:p>
            <a:pPr algn="just"/>
            <a:endParaRPr lang="es-CO"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739" y="2009209"/>
            <a:ext cx="5568780" cy="3897321"/>
          </a:xfrm>
          <a:prstGeom prst="rect">
            <a:avLst/>
          </a:prstGeom>
        </p:spPr>
      </p:pic>
    </p:spTree>
    <p:extLst>
      <p:ext uri="{BB962C8B-B14F-4D97-AF65-F5344CB8AC3E}">
        <p14:creationId xmlns:p14="http://schemas.microsoft.com/office/powerpoint/2010/main" val="26332134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dirty="0"/>
          </a:p>
        </p:txBody>
      </p:sp>
      <p:sp>
        <p:nvSpPr>
          <p:cNvPr id="3" name="Marcador de contenido 2"/>
          <p:cNvSpPr>
            <a:spLocks noGrp="1"/>
          </p:cNvSpPr>
          <p:nvPr>
            <p:ph idx="1"/>
          </p:nvPr>
        </p:nvSpPr>
        <p:spPr/>
        <p:txBody>
          <a:bodyPr/>
          <a:lstStyle/>
          <a:p>
            <a:endParaRPr lang="es-CO" dirty="0"/>
          </a:p>
        </p:txBody>
      </p:sp>
      <p:pic>
        <p:nvPicPr>
          <p:cNvPr id="5" name="Imagen 4"/>
          <p:cNvPicPr>
            <a:picLocks noChangeAspect="1"/>
          </p:cNvPicPr>
          <p:nvPr/>
        </p:nvPicPr>
        <p:blipFill>
          <a:blip r:embed="rId2"/>
          <a:stretch>
            <a:fillRect/>
          </a:stretch>
        </p:blipFill>
        <p:spPr>
          <a:xfrm>
            <a:off x="0" y="1791546"/>
            <a:ext cx="4114800" cy="2787987"/>
          </a:xfrm>
          <a:prstGeom prst="rect">
            <a:avLst/>
          </a:prstGeom>
        </p:spPr>
      </p:pic>
      <p:pic>
        <p:nvPicPr>
          <p:cNvPr id="6" name="Imagen 5"/>
          <p:cNvPicPr>
            <a:picLocks noChangeAspect="1"/>
          </p:cNvPicPr>
          <p:nvPr/>
        </p:nvPicPr>
        <p:blipFill>
          <a:blip r:embed="rId3"/>
          <a:stretch>
            <a:fillRect/>
          </a:stretch>
        </p:blipFill>
        <p:spPr>
          <a:xfrm>
            <a:off x="3987800" y="1805367"/>
            <a:ext cx="4101358" cy="2790268"/>
          </a:xfrm>
          <a:prstGeom prst="rect">
            <a:avLst/>
          </a:prstGeom>
        </p:spPr>
      </p:pic>
      <p:pic>
        <p:nvPicPr>
          <p:cNvPr id="7" name="Imagen 6"/>
          <p:cNvPicPr>
            <a:picLocks noChangeAspect="1"/>
          </p:cNvPicPr>
          <p:nvPr/>
        </p:nvPicPr>
        <p:blipFill>
          <a:blip r:embed="rId4"/>
          <a:stretch>
            <a:fillRect/>
          </a:stretch>
        </p:blipFill>
        <p:spPr>
          <a:xfrm>
            <a:off x="8076687" y="1810588"/>
            <a:ext cx="4115313" cy="2768945"/>
          </a:xfrm>
          <a:prstGeom prst="rect">
            <a:avLst/>
          </a:prstGeom>
        </p:spPr>
      </p:pic>
    </p:spTree>
    <p:extLst>
      <p:ext uri="{BB962C8B-B14F-4D97-AF65-F5344CB8AC3E}">
        <p14:creationId xmlns:p14="http://schemas.microsoft.com/office/powerpoint/2010/main" val="6551323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contenido 2"/>
          <p:cNvSpPr>
            <a:spLocks noGrp="1"/>
          </p:cNvSpPr>
          <p:nvPr>
            <p:ph idx="1"/>
          </p:nvPr>
        </p:nvSpPr>
        <p:spPr/>
        <p:txBody>
          <a:bodyPr/>
          <a:lstStyle/>
          <a:p>
            <a:endParaRPr lang="es-CO"/>
          </a:p>
        </p:txBody>
      </p:sp>
      <p:pic>
        <p:nvPicPr>
          <p:cNvPr id="4" name="Picture 3">
            <a:extLst>
              <a:ext uri="{FF2B5EF4-FFF2-40B4-BE49-F238E27FC236}">
                <a16:creationId xmlns:a16="http://schemas.microsoft.com/office/drawing/2014/main" id="{EA9BD794-70B1-D245-A550-505A47AC7646}"/>
              </a:ext>
            </a:extLst>
          </p:cNvPr>
          <p:cNvPicPr>
            <a:picLocks noChangeAspect="1"/>
          </p:cNvPicPr>
          <p:nvPr/>
        </p:nvPicPr>
        <p:blipFill>
          <a:blip r:embed="rId2"/>
          <a:stretch>
            <a:fillRect/>
          </a:stretch>
        </p:blipFill>
        <p:spPr>
          <a:xfrm>
            <a:off x="184983" y="1737360"/>
            <a:ext cx="11697640" cy="3570364"/>
          </a:xfrm>
          <a:prstGeom prst="rect">
            <a:avLst/>
          </a:prstGeom>
        </p:spPr>
      </p:pic>
    </p:spTree>
    <p:extLst>
      <p:ext uri="{BB962C8B-B14F-4D97-AF65-F5344CB8AC3E}">
        <p14:creationId xmlns:p14="http://schemas.microsoft.com/office/powerpoint/2010/main" val="39350500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contenido 2"/>
          <p:cNvSpPr>
            <a:spLocks noGrp="1"/>
          </p:cNvSpPr>
          <p:nvPr>
            <p:ph idx="1"/>
          </p:nvPr>
        </p:nvSpPr>
        <p:spPr/>
        <p:txBody>
          <a:bodyPr/>
          <a:lstStyle/>
          <a:p>
            <a:endParaRPr lang="es-CO"/>
          </a:p>
        </p:txBody>
      </p:sp>
      <p:pic>
        <p:nvPicPr>
          <p:cNvPr id="5" name="Picture 4">
            <a:extLst>
              <a:ext uri="{FF2B5EF4-FFF2-40B4-BE49-F238E27FC236}">
                <a16:creationId xmlns:a16="http://schemas.microsoft.com/office/drawing/2014/main" id="{283FAEE1-BEAE-C547-AE59-71EB4F310B18}"/>
              </a:ext>
            </a:extLst>
          </p:cNvPr>
          <p:cNvPicPr>
            <a:picLocks noChangeAspect="1"/>
          </p:cNvPicPr>
          <p:nvPr/>
        </p:nvPicPr>
        <p:blipFill>
          <a:blip r:embed="rId2"/>
          <a:stretch>
            <a:fillRect/>
          </a:stretch>
        </p:blipFill>
        <p:spPr>
          <a:xfrm>
            <a:off x="3384523" y="0"/>
            <a:ext cx="5483913" cy="6311900"/>
          </a:xfrm>
          <a:prstGeom prst="rect">
            <a:avLst/>
          </a:prstGeom>
        </p:spPr>
      </p:pic>
    </p:spTree>
    <p:extLst>
      <p:ext uri="{BB962C8B-B14F-4D97-AF65-F5344CB8AC3E}">
        <p14:creationId xmlns:p14="http://schemas.microsoft.com/office/powerpoint/2010/main" val="31158736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err="1"/>
              <a:t>Dupas</a:t>
            </a:r>
            <a:r>
              <a:rPr lang="es-CO" dirty="0"/>
              <a:t> &amp; Robinson (2012) </a:t>
            </a:r>
          </a:p>
        </p:txBody>
      </p:sp>
      <p:sp>
        <p:nvSpPr>
          <p:cNvPr id="3" name="Marcador de contenido 2"/>
          <p:cNvSpPr>
            <a:spLocks noGrp="1"/>
          </p:cNvSpPr>
          <p:nvPr>
            <p:ph idx="1"/>
          </p:nvPr>
        </p:nvSpPr>
        <p:spPr>
          <a:xfrm>
            <a:off x="1210962" y="1845734"/>
            <a:ext cx="9481752" cy="3871325"/>
          </a:xfrm>
        </p:spPr>
        <p:txBody>
          <a:bodyPr>
            <a:normAutofit/>
          </a:bodyPr>
          <a:lstStyle/>
          <a:p>
            <a:pPr lvl="0" algn="just"/>
            <a:r>
              <a:rPr lang="en-US" u="sng" dirty="0"/>
              <a:t>Conclusions: </a:t>
            </a:r>
          </a:p>
          <a:p>
            <a:pPr marL="0" indent="0" algn="just">
              <a:buNone/>
            </a:pPr>
            <a:endParaRPr lang="en-US" dirty="0"/>
          </a:p>
          <a:p>
            <a:pPr marL="0" indent="0" algn="just">
              <a:buNone/>
            </a:pPr>
            <a:r>
              <a:rPr lang="en-US" dirty="0"/>
              <a:t>The authors find compelling evidence that women supplying transactional sex lacked adequate insurance or consumption smoothing devices to cope with the income downfall, and so increased their supply of high risk but more lucrative sex (particularly unprotected sex) after the crisis ended. </a:t>
            </a:r>
          </a:p>
          <a:p>
            <a:pPr marL="0" indent="0" algn="just">
              <a:buNone/>
            </a:pPr>
            <a:endParaRPr lang="en-US" dirty="0"/>
          </a:p>
          <a:p>
            <a:pPr marL="0" lvl="0" indent="0" algn="just">
              <a:buNone/>
            </a:pPr>
            <a:r>
              <a:rPr lang="en-US" dirty="0"/>
              <a:t>The authors show that even a relatively short-lived crisis can have large detrimental impacts on income and consumption.  </a:t>
            </a:r>
            <a:endParaRPr lang="es-CO" dirty="0"/>
          </a:p>
          <a:p>
            <a:pPr marL="0" indent="0" algn="just">
              <a:buNone/>
            </a:pPr>
            <a:endParaRPr lang="en-US" dirty="0"/>
          </a:p>
        </p:txBody>
      </p:sp>
    </p:spTree>
    <p:extLst>
      <p:ext uri="{BB962C8B-B14F-4D97-AF65-F5344CB8AC3E}">
        <p14:creationId xmlns:p14="http://schemas.microsoft.com/office/powerpoint/2010/main" val="405811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67AF4B-1BFE-4C7C-9463-0BC17D5693F8}"/>
              </a:ext>
            </a:extLst>
          </p:cNvPr>
          <p:cNvSpPr>
            <a:spLocks noGrp="1"/>
          </p:cNvSpPr>
          <p:nvPr>
            <p:ph type="title"/>
          </p:nvPr>
        </p:nvSpPr>
        <p:spPr/>
        <p:txBody>
          <a:bodyPr/>
          <a:lstStyle/>
          <a:p>
            <a:r>
              <a:rPr lang="es-ES" b="1" dirty="0"/>
              <a:t>Contexto Proceso de paz en Colombia</a:t>
            </a:r>
            <a:endParaRPr lang="es-CO" dirty="0"/>
          </a:p>
        </p:txBody>
      </p:sp>
      <p:sp>
        <p:nvSpPr>
          <p:cNvPr id="3" name="Marcador de contenido 2">
            <a:extLst>
              <a:ext uri="{FF2B5EF4-FFF2-40B4-BE49-F238E27FC236}">
                <a16:creationId xmlns:a16="http://schemas.microsoft.com/office/drawing/2014/main" id="{49EA6791-C5EB-4CE4-9D18-F9A34A641230}"/>
              </a:ext>
            </a:extLst>
          </p:cNvPr>
          <p:cNvSpPr>
            <a:spLocks noGrp="1"/>
          </p:cNvSpPr>
          <p:nvPr>
            <p:ph idx="1"/>
          </p:nvPr>
        </p:nvSpPr>
        <p:spPr/>
        <p:txBody>
          <a:bodyPr/>
          <a:lstStyle/>
          <a:p>
            <a:pPr fontAlgn="base"/>
            <a:endParaRPr lang="es-CO" b="1" dirty="0"/>
          </a:p>
          <a:p>
            <a:pPr fontAlgn="base"/>
            <a:r>
              <a:rPr lang="es-CO" b="1" dirty="0"/>
              <a:t>Contexto</a:t>
            </a:r>
            <a:r>
              <a:rPr lang="es-CO" dirty="0"/>
              <a:t>. </a:t>
            </a:r>
            <a:r>
              <a:rPr lang="es-ES" dirty="0"/>
              <a:t>El Decreto 1418 del 3 de agosto de 2018 crea la “</a:t>
            </a:r>
            <a:r>
              <a:rPr lang="es-ES" i="1" dirty="0"/>
              <a:t>Comisión Intersectorial para la incorporación del enfoque de Género en la implementación del Acuerdo Final para la Terminación del Conflicto y la Construcción de una Paz Estable y Duradera, la cual se denominará Alta Instancia de Género de Gobierno</a:t>
            </a:r>
            <a:r>
              <a:rPr lang="es-CO" b="1" dirty="0"/>
              <a:t>”. </a:t>
            </a:r>
            <a:endParaRPr lang="es-CO" dirty="0"/>
          </a:p>
          <a:p>
            <a:pPr fontAlgn="base"/>
            <a:r>
              <a:rPr lang="es-ES" dirty="0"/>
              <a:t>La Alta Instancia de Género de Gobierno tiene como propósito coordinar, armonizar, concertar, impulsar y hacer seguimiento a la implementación y transversalización del enfoque de género en la implementación del Acuerdo Final y en la ejecución del Plan Marco de Implementación, por parte de las entidades involucradas. </a:t>
            </a:r>
            <a:endParaRPr lang="es-CO" dirty="0"/>
          </a:p>
          <a:p>
            <a:pPr marL="0" indent="0">
              <a:buNone/>
            </a:pPr>
            <a:endParaRPr lang="es-CO" dirty="0"/>
          </a:p>
        </p:txBody>
      </p:sp>
    </p:spTree>
    <p:extLst>
      <p:ext uri="{BB962C8B-B14F-4D97-AF65-F5344CB8AC3E}">
        <p14:creationId xmlns:p14="http://schemas.microsoft.com/office/powerpoint/2010/main" val="1727357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24000" y="0"/>
            <a:ext cx="9144000" cy="6858000"/>
          </a:xfrm>
          <a:prstGeom prst="rect">
            <a:avLst/>
          </a:prstGeom>
          <a:solidFill>
            <a:srgbClr val="E2EDFC"/>
          </a:solidFill>
          <a:ln>
            <a:noFill/>
          </a:ln>
        </p:spPr>
        <p:style>
          <a:lnRef idx="1">
            <a:schemeClr val="accent1"/>
          </a:lnRef>
          <a:fillRef idx="3">
            <a:schemeClr val="accent1"/>
          </a:fillRef>
          <a:effectRef idx="2">
            <a:schemeClr val="accent1"/>
          </a:effectRef>
          <a:fontRef idx="minor">
            <a:schemeClr val="lt1"/>
          </a:fontRef>
        </p:style>
        <p:txBody>
          <a:bodyPr rtlCol="0" anchor="ctr"/>
          <a:lstStyle/>
          <a:p>
            <a:endParaRPr lang="es-ES" sz="2800" dirty="0">
              <a:solidFill>
                <a:schemeClr val="tx1"/>
              </a:solidFill>
            </a:endParaRPr>
          </a:p>
          <a:p>
            <a:pPr marL="171450" indent="-171450">
              <a:buFont typeface="Arial" panose="020B0604020202020204" pitchFamily="34" charset="0"/>
              <a:buChar char="•"/>
            </a:pPr>
            <a:endParaRPr lang="es-ES" sz="2200" dirty="0">
              <a:solidFill>
                <a:schemeClr val="tx1"/>
              </a:solidFill>
            </a:endParaRPr>
          </a:p>
          <a:p>
            <a:pPr marL="171450" indent="-171450">
              <a:buFont typeface="Arial" panose="020B0604020202020204" pitchFamily="34" charset="0"/>
              <a:buChar char="•"/>
            </a:pPr>
            <a:endParaRPr lang="es-ES" sz="2200" dirty="0">
              <a:solidFill>
                <a:schemeClr val="tx1"/>
              </a:solidFill>
            </a:endParaRPr>
          </a:p>
          <a:p>
            <a:pPr marL="171450" indent="-171450">
              <a:buFont typeface="Arial" panose="020B0604020202020204" pitchFamily="34" charset="0"/>
              <a:buChar char="•"/>
            </a:pPr>
            <a:r>
              <a:rPr lang="es-ES" sz="2200" dirty="0">
                <a:solidFill>
                  <a:schemeClr val="tx1"/>
                </a:solidFill>
              </a:rPr>
              <a:t>Se realzaron jornadas en cada uno de los departamentos y las mujeres de manera autónoma postulaban una terna. </a:t>
            </a:r>
          </a:p>
          <a:p>
            <a:pPr marL="171450" indent="-171450">
              <a:buFont typeface="Arial" panose="020B0604020202020204" pitchFamily="34" charset="0"/>
              <a:buChar char="•"/>
            </a:pPr>
            <a:r>
              <a:rPr lang="es-ES" sz="2200" dirty="0">
                <a:solidFill>
                  <a:schemeClr val="tx1"/>
                </a:solidFill>
              </a:rPr>
              <a:t>Se contó en cada una de las jornadas con la presencia de la Procuraduría General de la Nación como entidad garante del proceso</a:t>
            </a:r>
            <a:endParaRPr lang="es-CO" sz="2200" dirty="0">
              <a:solidFill>
                <a:schemeClr val="tx1"/>
              </a:solidFill>
            </a:endParaRPr>
          </a:p>
          <a:p>
            <a:pPr marL="171450" indent="-171450">
              <a:buFont typeface="Arial" panose="020B0604020202020204" pitchFamily="34" charset="0"/>
              <a:buChar char="•"/>
            </a:pPr>
            <a:r>
              <a:rPr lang="es-CO" sz="2200" dirty="0">
                <a:solidFill>
                  <a:schemeClr val="tx1"/>
                </a:solidFill>
              </a:rPr>
              <a:t>Se realzaron 32 Jornadas departamentales,</a:t>
            </a:r>
          </a:p>
          <a:p>
            <a:pPr marL="171450" indent="-171450">
              <a:buFont typeface="Arial" panose="020B0604020202020204" pitchFamily="34" charset="0"/>
              <a:buChar char="•"/>
            </a:pPr>
            <a:r>
              <a:rPr lang="es-CO" sz="2200" dirty="0">
                <a:solidFill>
                  <a:schemeClr val="tx1"/>
                </a:solidFill>
              </a:rPr>
              <a:t>Participaron 815 organizaciones de mujeres</a:t>
            </a:r>
          </a:p>
          <a:p>
            <a:pPr marL="171450" indent="-171450">
              <a:buFont typeface="Arial" panose="020B0604020202020204" pitchFamily="34" charset="0"/>
              <a:buChar char="•"/>
            </a:pPr>
            <a:r>
              <a:rPr lang="es-CO" sz="2200" dirty="0">
                <a:solidFill>
                  <a:schemeClr val="tx1"/>
                </a:solidFill>
              </a:rPr>
              <a:t> Se recibió postulación de de 29 departament</a:t>
            </a:r>
            <a:r>
              <a:rPr lang="es-CO" sz="2400" dirty="0">
                <a:solidFill>
                  <a:schemeClr val="tx1"/>
                </a:solidFill>
              </a:rPr>
              <a:t>os</a:t>
            </a:r>
            <a:endParaRPr lang="es-ES" sz="2400" dirty="0">
              <a:solidFill>
                <a:schemeClr val="tx1"/>
              </a:solidFill>
            </a:endParaRPr>
          </a:p>
        </p:txBody>
      </p:sp>
      <p:sp>
        <p:nvSpPr>
          <p:cNvPr id="7" name="CuadroTexto 6"/>
          <p:cNvSpPr txBox="1"/>
          <p:nvPr/>
        </p:nvSpPr>
        <p:spPr>
          <a:xfrm>
            <a:off x="2658699" y="1843951"/>
            <a:ext cx="6874603" cy="246221"/>
          </a:xfrm>
          <a:prstGeom prst="rect">
            <a:avLst/>
          </a:prstGeom>
          <a:noFill/>
        </p:spPr>
        <p:txBody>
          <a:bodyPr wrap="square" rtlCol="0">
            <a:spAutoFit/>
          </a:bodyPr>
          <a:lstStyle/>
          <a:p>
            <a:pPr algn="just"/>
            <a:endParaRPr lang="es-ES" sz="1000" dirty="0">
              <a:solidFill>
                <a:srgbClr val="3366CC"/>
              </a:solidFill>
              <a:latin typeface="Work Sans "/>
              <a:cs typeface="Work Sans "/>
            </a:endParaRPr>
          </a:p>
        </p:txBody>
      </p:sp>
      <p:sp>
        <p:nvSpPr>
          <p:cNvPr id="2" name="CuadroTexto 1"/>
          <p:cNvSpPr txBox="1"/>
          <p:nvPr/>
        </p:nvSpPr>
        <p:spPr>
          <a:xfrm>
            <a:off x="3098381" y="1856156"/>
            <a:ext cx="6434920" cy="830997"/>
          </a:xfrm>
          <a:prstGeom prst="rect">
            <a:avLst/>
          </a:prstGeom>
          <a:noFill/>
        </p:spPr>
        <p:txBody>
          <a:bodyPr wrap="square" rtlCol="0">
            <a:spAutoFit/>
          </a:bodyPr>
          <a:lstStyle/>
          <a:p>
            <a:pPr algn="ctr"/>
            <a:r>
              <a:rPr lang="es-ES" sz="2800" b="1" dirty="0">
                <a:solidFill>
                  <a:srgbClr val="3366CC"/>
                </a:solidFill>
                <a:latin typeface="Work Sans Light"/>
                <a:cs typeface="Work Sans Light"/>
              </a:rPr>
              <a:t>Conformación de la Instancia </a:t>
            </a:r>
          </a:p>
          <a:p>
            <a:pPr algn="ctr"/>
            <a:r>
              <a:rPr lang="es-ES" sz="2000" b="1" dirty="0">
                <a:solidFill>
                  <a:srgbClr val="3366CC"/>
                </a:solidFill>
                <a:latin typeface="Work Sans Light"/>
                <a:cs typeface="Work Sans Light"/>
              </a:rPr>
              <a:t>Se instaló el 27 de Julio de 2017  </a:t>
            </a:r>
            <a:endParaRPr lang="es-CO" sz="2000" b="1" dirty="0">
              <a:solidFill>
                <a:srgbClr val="3366CC"/>
              </a:solidFill>
              <a:latin typeface="Work Sans Light"/>
              <a:cs typeface="Work Sans Light"/>
            </a:endParaRPr>
          </a:p>
        </p:txBody>
      </p:sp>
      <p:pic>
        <p:nvPicPr>
          <p:cNvPr id="3" name="Imagen 2"/>
          <p:cNvPicPr>
            <a:picLocks noChangeAspect="1"/>
          </p:cNvPicPr>
          <p:nvPr/>
        </p:nvPicPr>
        <p:blipFill>
          <a:blip r:embed="rId2"/>
          <a:stretch>
            <a:fillRect/>
          </a:stretch>
        </p:blipFill>
        <p:spPr>
          <a:xfrm>
            <a:off x="7174173" y="5240858"/>
            <a:ext cx="3179928" cy="1617142"/>
          </a:xfrm>
          <a:prstGeom prst="rect">
            <a:avLst/>
          </a:prstGeom>
        </p:spPr>
      </p:pic>
    </p:spTree>
    <p:extLst>
      <p:ext uri="{BB962C8B-B14F-4D97-AF65-F5344CB8AC3E}">
        <p14:creationId xmlns:p14="http://schemas.microsoft.com/office/powerpoint/2010/main" val="2018795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24000" y="0"/>
            <a:ext cx="9144000" cy="6858000"/>
          </a:xfrm>
          <a:prstGeom prst="rect">
            <a:avLst/>
          </a:prstGeom>
          <a:solidFill>
            <a:srgbClr val="E2EDF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t> t</a:t>
            </a:r>
          </a:p>
        </p:txBody>
      </p:sp>
      <p:sp>
        <p:nvSpPr>
          <p:cNvPr id="6" name="CuadroTexto 5"/>
          <p:cNvSpPr txBox="1"/>
          <p:nvPr/>
        </p:nvSpPr>
        <p:spPr>
          <a:xfrm>
            <a:off x="2709724" y="411168"/>
            <a:ext cx="7256885" cy="800219"/>
          </a:xfrm>
          <a:prstGeom prst="rect">
            <a:avLst/>
          </a:prstGeom>
          <a:noFill/>
        </p:spPr>
        <p:txBody>
          <a:bodyPr wrap="square" rtlCol="0">
            <a:spAutoFit/>
          </a:bodyPr>
          <a:lstStyle/>
          <a:p>
            <a:pPr algn="ctr"/>
            <a:r>
              <a:rPr lang="es-CO" sz="2800" b="1" dirty="0">
                <a:solidFill>
                  <a:srgbClr val="3366CC"/>
                </a:solidFill>
                <a:latin typeface="Work Sans Light"/>
                <a:cs typeface="Work Sans Light"/>
              </a:rPr>
              <a:t>COMUNICADO CONJUNTO 21 </a:t>
            </a:r>
          </a:p>
          <a:p>
            <a:pPr algn="ctr"/>
            <a:r>
              <a:rPr lang="es-CO" dirty="0">
                <a:solidFill>
                  <a:srgbClr val="3366CC"/>
                </a:solidFill>
                <a:latin typeface="Work Sans Light"/>
                <a:cs typeface="Work Sans Light"/>
              </a:rPr>
              <a:t>18 de diciembre de 2017</a:t>
            </a:r>
          </a:p>
        </p:txBody>
      </p:sp>
      <p:sp>
        <p:nvSpPr>
          <p:cNvPr id="7" name="CuadroTexto 6"/>
          <p:cNvSpPr txBox="1"/>
          <p:nvPr/>
        </p:nvSpPr>
        <p:spPr>
          <a:xfrm>
            <a:off x="1692464" y="1156894"/>
            <a:ext cx="8607047" cy="5940088"/>
          </a:xfrm>
          <a:prstGeom prst="rect">
            <a:avLst/>
          </a:prstGeom>
          <a:noFill/>
        </p:spPr>
        <p:txBody>
          <a:bodyPr wrap="square" rtlCol="0">
            <a:spAutoFit/>
          </a:bodyPr>
          <a:lstStyle/>
          <a:p>
            <a:pPr algn="just"/>
            <a:r>
              <a:rPr lang="es-ES" sz="2000" dirty="0"/>
              <a:t>Informó sobre la selección de la integrante adicional y suplente en representación de las mujeres afrocolombianas, negras, raizales y </a:t>
            </a:r>
            <a:r>
              <a:rPr lang="es-ES" sz="2000" dirty="0" err="1"/>
              <a:t>palenqueras</a:t>
            </a:r>
            <a:r>
              <a:rPr lang="es-ES" sz="2000" dirty="0"/>
              <a:t> y selección de suplentes de la Instancia Especial de Mujeres para contribuir a garantizar el enfoque de género en la implementación del Acuerdo Final.  </a:t>
            </a:r>
          </a:p>
          <a:p>
            <a:pPr algn="just"/>
            <a:r>
              <a:rPr lang="es-ES" sz="2000" dirty="0"/>
              <a:t> </a:t>
            </a:r>
          </a:p>
          <a:p>
            <a:pPr algn="just"/>
            <a:r>
              <a:rPr lang="es-ES" sz="2000" b="1" dirty="0">
                <a:effectLst>
                  <a:outerShdw blurRad="38100" dist="38100" dir="2700000" algn="tl">
                    <a:srgbClr val="000000">
                      <a:alpha val="43137"/>
                    </a:srgbClr>
                  </a:outerShdw>
                </a:effectLst>
              </a:rPr>
              <a:t>Representación de las mujeres afrocolombianas, negras, raizales y </a:t>
            </a:r>
            <a:r>
              <a:rPr lang="es-ES" sz="2000" b="1" dirty="0" err="1">
                <a:effectLst>
                  <a:outerShdw blurRad="38100" dist="38100" dir="2700000" algn="tl">
                    <a:srgbClr val="000000">
                      <a:alpha val="43137"/>
                    </a:srgbClr>
                  </a:outerShdw>
                </a:effectLst>
              </a:rPr>
              <a:t>palenquera</a:t>
            </a:r>
            <a:endParaRPr lang="es-ES" sz="2000" b="1" dirty="0">
              <a:effectLst>
                <a:outerShdw blurRad="38100" dist="38100" dir="2700000" algn="tl">
                  <a:srgbClr val="000000">
                    <a:alpha val="43137"/>
                  </a:srgbClr>
                </a:outerShdw>
              </a:effectLst>
            </a:endParaRPr>
          </a:p>
          <a:p>
            <a:pPr marL="1257300" lvl="2" indent="-342900" algn="just">
              <a:buFont typeface="Wingdings" panose="05000000000000000000" pitchFamily="2" charset="2"/>
              <a:buChar char="§"/>
            </a:pPr>
            <a:r>
              <a:rPr lang="es-ES" sz="2000" dirty="0"/>
              <a:t>Bibiana del Carmen Peñaranda Sepúlveda, de la Red Mariposas de Alas Nuevas construyendo futuro, Valle del Cauca </a:t>
            </a:r>
          </a:p>
          <a:p>
            <a:pPr marL="1257300" lvl="2" indent="-342900" algn="just">
              <a:buFont typeface="Wingdings" panose="05000000000000000000" pitchFamily="2" charset="2"/>
              <a:buChar char="§"/>
            </a:pPr>
            <a:r>
              <a:rPr lang="es-ES" sz="2000" u="sng" dirty="0"/>
              <a:t>Suplent</a:t>
            </a:r>
            <a:r>
              <a:rPr lang="es-ES" sz="2000" dirty="0"/>
              <a:t>e: Ana Isabel </a:t>
            </a:r>
            <a:r>
              <a:rPr lang="es-ES" sz="2000" dirty="0" err="1"/>
              <a:t>Chaverra</a:t>
            </a:r>
            <a:r>
              <a:rPr lang="es-ES" sz="2000" dirty="0"/>
              <a:t> Palacios, Red Departamental de Mujeres Chocoanas, Chocó. </a:t>
            </a:r>
          </a:p>
          <a:p>
            <a:pPr marL="0" lvl="2" algn="just"/>
            <a:endParaRPr lang="es-ES" sz="2000" dirty="0"/>
          </a:p>
          <a:p>
            <a:pPr marL="0" lvl="2" algn="just"/>
            <a:r>
              <a:rPr lang="es-ES" sz="2000" b="1" dirty="0">
                <a:effectLst>
                  <a:outerShdw blurRad="38100" dist="38100" dir="2700000" algn="tl">
                    <a:srgbClr val="000000">
                      <a:alpha val="43137"/>
                    </a:srgbClr>
                  </a:outerShdw>
                </a:effectLst>
              </a:rPr>
              <a:t>Suplencias  territoriales:  </a:t>
            </a:r>
          </a:p>
          <a:p>
            <a:pPr marL="1257300" lvl="4" indent="-342900" algn="just">
              <a:buFont typeface="Arial" panose="020B0604020202020204" pitchFamily="34" charset="0"/>
              <a:buChar char="•"/>
            </a:pPr>
            <a:r>
              <a:rPr lang="es-ES" sz="2000" dirty="0"/>
              <a:t>Rosa María Brito Rodríguez, Fundación Comunitaria de las Mujeres Afro de la Guajira, - La Guajira </a:t>
            </a:r>
          </a:p>
          <a:p>
            <a:pPr marL="1257300" lvl="2" indent="-342900" algn="just">
              <a:buFont typeface="Arial" panose="020B0604020202020204" pitchFamily="34" charset="0"/>
              <a:buChar char="•"/>
            </a:pPr>
            <a:r>
              <a:rPr lang="es-ES" sz="2000" dirty="0"/>
              <a:t>Nydia María Figueroa Ortega, Corporación Construyendo Poder, Democracia y Paz (PORDEPAZ) Norte de Santander </a:t>
            </a:r>
          </a:p>
          <a:p>
            <a:pPr marL="1257300" lvl="2" indent="-342900" algn="just">
              <a:buFont typeface="Arial" panose="020B0604020202020204" pitchFamily="34" charset="0"/>
              <a:buChar char="•"/>
            </a:pPr>
            <a:r>
              <a:rPr lang="es-ES" sz="2000" dirty="0"/>
              <a:t>Miriam Moreno Castro, Plataforma </a:t>
            </a:r>
            <a:r>
              <a:rPr lang="es-ES" sz="2000" dirty="0" err="1"/>
              <a:t>Eicos</a:t>
            </a:r>
            <a:r>
              <a:rPr lang="es-ES" sz="2000" dirty="0"/>
              <a:t>, Meta </a:t>
            </a:r>
          </a:p>
          <a:p>
            <a:pPr marL="1257300" lvl="2" indent="-342900" algn="just">
              <a:buFont typeface="Arial" panose="020B0604020202020204" pitchFamily="34" charset="0"/>
              <a:buChar char="•"/>
            </a:pPr>
            <a:r>
              <a:rPr lang="es-ES" sz="2000" dirty="0"/>
              <a:t>Erika Marcela Tinoco Rivera- Casa de la Memoria </a:t>
            </a:r>
            <a:r>
              <a:rPr lang="es-ES" sz="2000" dirty="0" err="1"/>
              <a:t>QuipsuHuasi</a:t>
            </a:r>
            <a:r>
              <a:rPr lang="es-ES" sz="2000" dirty="0"/>
              <a:t>, Huila</a:t>
            </a:r>
          </a:p>
          <a:p>
            <a:pPr algn="just"/>
            <a:r>
              <a:rPr lang="es-ES" sz="2000" dirty="0"/>
              <a:t> </a:t>
            </a:r>
          </a:p>
        </p:txBody>
      </p:sp>
    </p:spTree>
    <p:extLst>
      <p:ext uri="{BB962C8B-B14F-4D97-AF65-F5344CB8AC3E}">
        <p14:creationId xmlns:p14="http://schemas.microsoft.com/office/powerpoint/2010/main" val="2464499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B8812F-E267-4B59-9AFE-BBEECC94CA5D}"/>
              </a:ext>
            </a:extLst>
          </p:cNvPr>
          <p:cNvSpPr>
            <a:spLocks noGrp="1"/>
          </p:cNvSpPr>
          <p:nvPr>
            <p:ph type="title"/>
          </p:nvPr>
        </p:nvSpPr>
        <p:spPr/>
        <p:txBody>
          <a:bodyPr/>
          <a:lstStyle/>
          <a:p>
            <a:r>
              <a:rPr lang="es-ES" dirty="0"/>
              <a:t>Punto 2: Sector Planeación</a:t>
            </a:r>
          </a:p>
        </p:txBody>
      </p:sp>
      <p:pic>
        <p:nvPicPr>
          <p:cNvPr id="5" name="Marcador de contenido 4">
            <a:extLst>
              <a:ext uri="{FF2B5EF4-FFF2-40B4-BE49-F238E27FC236}">
                <a16:creationId xmlns:a16="http://schemas.microsoft.com/office/drawing/2014/main" id="{706543E6-B103-4392-8315-5AF9AFF21D45}"/>
              </a:ext>
            </a:extLst>
          </p:cNvPr>
          <p:cNvPicPr>
            <a:picLocks noGrp="1" noChangeAspect="1"/>
          </p:cNvPicPr>
          <p:nvPr>
            <p:ph idx="1"/>
          </p:nvPr>
        </p:nvPicPr>
        <p:blipFill>
          <a:blip r:embed="rId2"/>
          <a:stretch>
            <a:fillRect/>
          </a:stretch>
        </p:blipFill>
        <p:spPr>
          <a:xfrm>
            <a:off x="2520961" y="2280287"/>
            <a:ext cx="7150078" cy="2618306"/>
          </a:xfrm>
          <a:prstGeom prst="rect">
            <a:avLst/>
          </a:prstGeom>
        </p:spPr>
      </p:pic>
      <p:sp>
        <p:nvSpPr>
          <p:cNvPr id="4" name="Marcador de número de diapositiva 3">
            <a:extLst>
              <a:ext uri="{FF2B5EF4-FFF2-40B4-BE49-F238E27FC236}">
                <a16:creationId xmlns:a16="http://schemas.microsoft.com/office/drawing/2014/main" id="{0D501F67-5114-4A45-9735-A887FDA86EC5}"/>
              </a:ext>
            </a:extLst>
          </p:cNvPr>
          <p:cNvSpPr>
            <a:spLocks noGrp="1"/>
          </p:cNvSpPr>
          <p:nvPr>
            <p:ph type="sldNum" sz="quarter" idx="12"/>
          </p:nvPr>
        </p:nvSpPr>
        <p:spPr/>
        <p:txBody>
          <a:bodyPr/>
          <a:lstStyle/>
          <a:p>
            <a:fld id="{90D5CAA1-16C5-4133-A1E5-DADF4EFE0611}" type="slidenum">
              <a:rPr lang="es-CO" smtClean="0"/>
              <a:t>9</a:t>
            </a:fld>
            <a:endParaRPr lang="es-CO"/>
          </a:p>
        </p:txBody>
      </p:sp>
      <p:pic>
        <p:nvPicPr>
          <p:cNvPr id="6" name="Imagen 5">
            <a:extLst>
              <a:ext uri="{FF2B5EF4-FFF2-40B4-BE49-F238E27FC236}">
                <a16:creationId xmlns:a16="http://schemas.microsoft.com/office/drawing/2014/main" id="{0BAC71B9-E0A9-432C-AEB7-A09DA5F003E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
            <a:ext cx="1152128" cy="628945"/>
          </a:xfrm>
          <a:prstGeom prst="rect">
            <a:avLst/>
          </a:prstGeom>
        </p:spPr>
      </p:pic>
    </p:spTree>
    <p:extLst>
      <p:ext uri="{BB962C8B-B14F-4D97-AF65-F5344CB8AC3E}">
        <p14:creationId xmlns:p14="http://schemas.microsoft.com/office/powerpoint/2010/main" val="2812883117"/>
      </p:ext>
    </p:extLst>
  </p:cSld>
  <p:clrMapOvr>
    <a:masterClrMapping/>
  </p:clrMapOvr>
</p:sld>
</file>

<file path=ppt/theme/theme1.xml><?xml version="1.0" encoding="utf-8"?>
<a:theme xmlns:a="http://schemas.openxmlformats.org/drawingml/2006/main" name="Retrospección">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3980</TotalTime>
  <Words>4197</Words>
  <Application>Microsoft Office PowerPoint</Application>
  <PresentationFormat>Panorámica</PresentationFormat>
  <Paragraphs>217</Paragraphs>
  <Slides>55</Slides>
  <Notes>5</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55</vt:i4>
      </vt:variant>
    </vt:vector>
  </HeadingPairs>
  <TitlesOfParts>
    <vt:vector size="63" baseType="lpstr">
      <vt:lpstr>Arial</vt:lpstr>
      <vt:lpstr>Calibri</vt:lpstr>
      <vt:lpstr>Calibri Light</vt:lpstr>
      <vt:lpstr>inherit</vt:lpstr>
      <vt:lpstr>Wingdings</vt:lpstr>
      <vt:lpstr>Work Sans </vt:lpstr>
      <vt:lpstr>Work Sans Light</vt:lpstr>
      <vt:lpstr>Retrospección</vt:lpstr>
      <vt:lpstr>Clase  – Género y guerra</vt:lpstr>
      <vt:lpstr>Outline </vt:lpstr>
      <vt:lpstr>Proceso de paz (Informe Especial del Instituto Kroc y el acompañamiento internacional)</vt:lpstr>
      <vt:lpstr>Proceso de paz (Informe Especial del Instituto Kroc y el acompañamiento internacional)</vt:lpstr>
      <vt:lpstr>Dos iniciativas que  permiten la transversalización del enfoque de género </vt:lpstr>
      <vt:lpstr>Contexto Proceso de paz en Colombia</vt:lpstr>
      <vt:lpstr>Presentación de PowerPoint</vt:lpstr>
      <vt:lpstr>Presentación de PowerPoint</vt:lpstr>
      <vt:lpstr>Punto 2: Sector Planeación</vt:lpstr>
      <vt:lpstr>Punto 2: Sector Presidencia </vt:lpstr>
      <vt:lpstr>Punto 2: Sector Registraduría Nacional del Estado Civil </vt:lpstr>
      <vt:lpstr>Punto 3: Sector Defensoría del Pueblo e Interior</vt:lpstr>
      <vt:lpstr>Punto 3: Sector Interior</vt:lpstr>
      <vt:lpstr>Punto 4: Sector Justicia</vt:lpstr>
      <vt:lpstr>Punto 4: Sector Presidencia</vt:lpstr>
      <vt:lpstr>Punto 4: Sector Salud y Protección Social</vt:lpstr>
      <vt:lpstr>Punto 4: Sector Trabajo</vt:lpstr>
      <vt:lpstr>Punto 5: Sector Inclusión Social y Reconciliación</vt:lpstr>
      <vt:lpstr>Punto 5: Sector Salud y Protección Social</vt:lpstr>
      <vt:lpstr>Transversales: Sector Presidencia</vt:lpstr>
      <vt:lpstr>Algunas estadísticas (Victimas)</vt:lpstr>
      <vt:lpstr>Presentación de PowerPoint</vt:lpstr>
      <vt:lpstr>Presentación de PowerPoint</vt:lpstr>
      <vt:lpstr>Presentación de PowerPoint</vt:lpstr>
      <vt:lpstr>Theidon (2008) </vt:lpstr>
      <vt:lpstr>Theidon (2008) </vt:lpstr>
      <vt:lpstr>Theidon (2008) </vt:lpstr>
      <vt:lpstr>Theidon (2008) </vt:lpstr>
      <vt:lpstr>Theidon (2008) </vt:lpstr>
      <vt:lpstr>Theidon (2008) </vt:lpstr>
      <vt:lpstr>Theidon (2008) </vt:lpstr>
      <vt:lpstr>Theidon (2008) </vt:lpstr>
      <vt:lpstr>Elisabeth Rehn &amp; Ellen Johnson Sirleaf Women, War and Peace</vt:lpstr>
      <vt:lpstr>Theidon (2008) </vt:lpstr>
      <vt:lpstr>Theidon (2008) </vt:lpstr>
      <vt:lpstr>Theidon (2008) </vt:lpstr>
      <vt:lpstr>Presentación de PowerPoint</vt:lpstr>
      <vt:lpstr>Dupas &amp; Robinson (2012) </vt:lpstr>
      <vt:lpstr>Dupas &amp; Robinson (2012)</vt:lpstr>
      <vt:lpstr>Dupas &amp; Robinson (2012)</vt:lpstr>
      <vt:lpstr>Dupas &amp; Robinson (2012)</vt:lpstr>
      <vt:lpstr>Dupas &amp; Robinson (2012) </vt:lpstr>
      <vt:lpstr>Dupas &amp; Robinson (2012)</vt:lpstr>
      <vt:lpstr>Dupas &amp; Robinson (2012) </vt:lpstr>
      <vt:lpstr>Dupas &amp; Robinson (2012) </vt:lpstr>
      <vt:lpstr>Dupas &amp; Robinson (2012)  </vt:lpstr>
      <vt:lpstr>Dupas &amp; Robinson (2012) </vt:lpstr>
      <vt:lpstr>Dupas &amp; Robinson (2012) </vt:lpstr>
      <vt:lpstr>Dupas &amp; Robinson (2012) </vt:lpstr>
      <vt:lpstr>Dupas &amp; Robinson (2012) </vt:lpstr>
      <vt:lpstr>Dupas &amp; Robinson (2012)</vt:lpstr>
      <vt:lpstr>Presentación de PowerPoint</vt:lpstr>
      <vt:lpstr>Presentación de PowerPoint</vt:lpstr>
      <vt:lpstr>Presentación de PowerPoint</vt:lpstr>
      <vt:lpstr>Dupas &amp; Robinson (2012)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Clase 5 – Mercado Laboral</dc:title>
  <dc:creator>Ramírez Leguizamón Lina Marcela</dc:creator>
  <cp:lastModifiedBy>anamariatribin@gmail.com</cp:lastModifiedBy>
  <cp:revision>137</cp:revision>
  <dcterms:created xsi:type="dcterms:W3CDTF">2017-01-30T16:39:18Z</dcterms:created>
  <dcterms:modified xsi:type="dcterms:W3CDTF">2019-07-09T11:05:14Z</dcterms:modified>
</cp:coreProperties>
</file>