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0" r:id="rId2"/>
    <p:sldId id="271" r:id="rId3"/>
    <p:sldId id="272" r:id="rId4"/>
    <p:sldId id="273" r:id="rId5"/>
    <p:sldId id="268" r:id="rId6"/>
    <p:sldId id="276" r:id="rId7"/>
    <p:sldId id="256" r:id="rId8"/>
    <p:sldId id="269" r:id="rId9"/>
    <p:sldId id="257" r:id="rId10"/>
    <p:sldId id="258" r:id="rId11"/>
    <p:sldId id="259" r:id="rId12"/>
    <p:sldId id="260" r:id="rId13"/>
    <p:sldId id="261" r:id="rId14"/>
    <p:sldId id="262" r:id="rId15"/>
    <p:sldId id="263" r:id="rId16"/>
    <p:sldId id="265" r:id="rId17"/>
    <p:sldId id="267" r:id="rId18"/>
    <p:sldId id="266" r:id="rId19"/>
    <p:sldId id="277" r:id="rId20"/>
    <p:sldId id="264" r:id="rId21"/>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Estilo claro 1 - Acento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showGuides="1">
      <p:cViewPr varScale="1">
        <p:scale>
          <a:sx n="72" d="100"/>
          <a:sy n="72" d="100"/>
        </p:scale>
        <p:origin x="660"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C:\Acer7years\Doctorado\Fescol\GraficasDocFinal.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Acer7years\Doctorado\Fescol\GraficasDocFinal.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Doctorado\Estad&#237;sticas\DANE-AnexoSexo_2001-2017.xls"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8891111111111115E-2"/>
          <c:y val="4.3117283950617286E-2"/>
          <c:w val="0.89616296296296294"/>
          <c:h val="0.68976543209876529"/>
        </c:manualLayout>
      </c:layout>
      <c:lineChart>
        <c:grouping val="standard"/>
        <c:varyColors val="0"/>
        <c:ser>
          <c:idx val="0"/>
          <c:order val="0"/>
          <c:tx>
            <c:v> </c:v>
          </c:tx>
          <c:spPr>
            <a:ln w="28575" cap="rnd">
              <a:solidFill>
                <a:schemeClr val="accent1"/>
              </a:solidFill>
              <a:round/>
            </a:ln>
            <a:effectLst/>
          </c:spPr>
          <c:marker>
            <c:symbol val="square"/>
            <c:size val="5"/>
            <c:spPr>
              <a:solidFill>
                <a:schemeClr val="accent1"/>
              </a:solidFill>
              <a:ln w="9525">
                <a:solidFill>
                  <a:schemeClr val="accent1"/>
                </a:solidFill>
              </a:ln>
              <a:effectLst/>
            </c:spPr>
          </c:marker>
          <c:cat>
            <c:strRef>
              <c:f>Gráfica1!$A$5:$A$24</c:f>
              <c:strCache>
                <c:ptCount val="20"/>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pt idx="14">
                  <c:v>2012</c:v>
                </c:pt>
                <c:pt idx="15">
                  <c:v>2013</c:v>
                </c:pt>
                <c:pt idx="16">
                  <c:v>2014</c:v>
                </c:pt>
                <c:pt idx="17">
                  <c:v>2015</c:v>
                </c:pt>
                <c:pt idx="18">
                  <c:v>2016 (p) </c:v>
                </c:pt>
                <c:pt idx="19">
                  <c:v>2017 (p) </c:v>
                </c:pt>
              </c:strCache>
            </c:strRef>
          </c:cat>
          <c:val>
            <c:numRef>
              <c:f>Gráfica1!$B$5:$B$24</c:f>
              <c:numCache>
                <c:formatCode>_(* #.##00_);_(* \(#.##00\);_(* "-"??_);_(@_)</c:formatCode>
                <c:ptCount val="20"/>
                <c:pt idx="0">
                  <c:v>9.7425246697367243</c:v>
                </c:pt>
                <c:pt idx="1">
                  <c:v>9.7713533349116997</c:v>
                </c:pt>
                <c:pt idx="2">
                  <c:v>9.8255175932001304</c:v>
                </c:pt>
                <c:pt idx="3">
                  <c:v>11.610307828982956</c:v>
                </c:pt>
                <c:pt idx="4">
                  <c:v>11.755416820063667</c:v>
                </c:pt>
                <c:pt idx="5">
                  <c:v>12.122625581905407</c:v>
                </c:pt>
                <c:pt idx="6">
                  <c:v>12.517614210826554</c:v>
                </c:pt>
                <c:pt idx="7">
                  <c:v>12.81517879105823</c:v>
                </c:pt>
                <c:pt idx="8">
                  <c:v>13.759998911492637</c:v>
                </c:pt>
                <c:pt idx="9">
                  <c:v>13.974893711935129</c:v>
                </c:pt>
                <c:pt idx="10">
                  <c:v>13.962639479927596</c:v>
                </c:pt>
                <c:pt idx="11">
                  <c:v>13.655244437294781</c:v>
                </c:pt>
                <c:pt idx="12">
                  <c:v>12.880730666217122</c:v>
                </c:pt>
                <c:pt idx="13">
                  <c:v>13.965071486667558</c:v>
                </c:pt>
                <c:pt idx="14">
                  <c:v>14.938344283037006</c:v>
                </c:pt>
                <c:pt idx="15">
                  <c:v>14.840710935015913</c:v>
                </c:pt>
                <c:pt idx="16">
                  <c:v>15.099705694170645</c:v>
                </c:pt>
                <c:pt idx="17">
                  <c:v>15.476475143876609</c:v>
                </c:pt>
                <c:pt idx="18">
                  <c:v>14.815183894102631</c:v>
                </c:pt>
                <c:pt idx="19">
                  <c:v>14.950851966795433</c:v>
                </c:pt>
              </c:numCache>
            </c:numRef>
          </c:val>
          <c:smooth val="0"/>
          <c:extLst>
            <c:ext xmlns:c16="http://schemas.microsoft.com/office/drawing/2014/chart" uri="{C3380CC4-5D6E-409C-BE32-E72D297353CC}">
              <c16:uniqueId val="{00000000-2F77-49E3-99A2-AD0BE55B9718}"/>
            </c:ext>
          </c:extLst>
        </c:ser>
        <c:dLbls>
          <c:showLegendKey val="0"/>
          <c:showVal val="0"/>
          <c:showCatName val="0"/>
          <c:showSerName val="0"/>
          <c:showPercent val="0"/>
          <c:showBubbleSize val="0"/>
        </c:dLbls>
        <c:marker val="1"/>
        <c:smooth val="0"/>
        <c:axId val="241564584"/>
        <c:axId val="241565368"/>
      </c:lineChart>
      <c:catAx>
        <c:axId val="241564584"/>
        <c:scaling>
          <c:orientation val="minMax"/>
        </c:scaling>
        <c:delete val="1"/>
        <c:axPos val="b"/>
        <c:numFmt formatCode="General" sourceLinked="1"/>
        <c:majorTickMark val="none"/>
        <c:minorTickMark val="none"/>
        <c:tickLblPos val="nextTo"/>
        <c:crossAx val="241565368"/>
        <c:crosses val="autoZero"/>
        <c:auto val="1"/>
        <c:lblAlgn val="ctr"/>
        <c:lblOffset val="100"/>
        <c:noMultiLvlLbl val="0"/>
      </c:catAx>
      <c:valAx>
        <c:axId val="241565368"/>
        <c:scaling>
          <c:orientation val="minMax"/>
        </c:scaling>
        <c:delete val="1"/>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s-CO"/>
                  <a:t>Impuestos nacionales como % del PIB</a:t>
                </a:r>
              </a:p>
            </c:rich>
          </c:tx>
          <c:layout>
            <c:manualLayout>
              <c:xMode val="edge"/>
              <c:yMode val="edge"/>
              <c:x val="4.7115713796644976E-2"/>
              <c:y val="0.11242863689283618"/>
            </c:manualLayout>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itle>
        <c:numFmt formatCode="0.0" sourceLinked="0"/>
        <c:majorTickMark val="none"/>
        <c:minorTickMark val="none"/>
        <c:tickLblPos val="nextTo"/>
        <c:crossAx val="241564584"/>
        <c:crosses val="autoZero"/>
        <c:crossBetween val="between"/>
      </c:valAx>
      <c:dTable>
        <c:showHorzBorder val="1"/>
        <c:showVertBorder val="1"/>
        <c:showOutline val="1"/>
        <c:showKeys val="0"/>
        <c:spPr>
          <a:noFill/>
          <a:ln w="9525" cap="flat" cmpd="sng" algn="ctr">
            <a:solidFill>
              <a:schemeClr val="tx1">
                <a:lumMod val="15000"/>
                <a:lumOff val="85000"/>
              </a:schemeClr>
            </a:solidFill>
            <a:round/>
          </a:ln>
          <a:effectLst/>
        </c:spPr>
        <c:txPr>
          <a:bodyPr rot="0" spcFirstLastPara="1" vertOverflow="ellipsis" vert="horz" wrap="square" anchor="ctr" anchorCtr="1"/>
          <a:lstStyle/>
          <a:p>
            <a:pPr rtl="0">
              <a:defRPr sz="1400" b="0" i="0" u="none" strike="noStrike" kern="1200" baseline="0">
                <a:solidFill>
                  <a:schemeClr val="tx1">
                    <a:lumMod val="65000"/>
                    <a:lumOff val="35000"/>
                  </a:schemeClr>
                </a:solidFill>
                <a:latin typeface="+mn-lt"/>
                <a:ea typeface="+mn-ea"/>
                <a:cs typeface="+mn-cs"/>
              </a:defRPr>
            </a:pPr>
            <a:endParaRPr lang="en-US"/>
          </a:p>
        </c:txPr>
      </c:dTable>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sz="1400"/>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Gráfica2!$B$4</c:f>
              <c:strCache>
                <c:ptCount val="1"/>
                <c:pt idx="0">
                  <c:v> % </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Gráfica2!$A$5:$A$9</c:f>
              <c:strCache>
                <c:ptCount val="5"/>
                <c:pt idx="0">
                  <c:v>Ingresos, utilidades y ganancias de capital (45,3)</c:v>
                </c:pt>
                <c:pt idx="1">
                  <c:v> Sobre bienes y servicios (43,2)</c:v>
                </c:pt>
                <c:pt idx="2">
                  <c:v>Sobre la propiedad y la rirueza neta (8,3)</c:v>
                </c:pt>
                <c:pt idx="3">
                  <c:v>Sobre el comercio exterior (Aranceles)(3,1)</c:v>
                </c:pt>
                <c:pt idx="4">
                  <c:v>Otros impuestos (0,1)</c:v>
                </c:pt>
              </c:strCache>
            </c:strRef>
          </c:cat>
          <c:val>
            <c:numRef>
              <c:f>Gráfica2!$B$5:$B$9</c:f>
              <c:numCache>
                <c:formatCode>_(* #.##00_);_(* \(#.##00\);_(* "-"??_);_(@_)</c:formatCode>
                <c:ptCount val="5"/>
                <c:pt idx="0">
                  <c:v>6.7742801605566756</c:v>
                </c:pt>
                <c:pt idx="1">
                  <c:v>6.4515846146250704</c:v>
                </c:pt>
                <c:pt idx="2">
                  <c:v>1.2357082216925563</c:v>
                </c:pt>
                <c:pt idx="3">
                  <c:v>0.4671553221321379</c:v>
                </c:pt>
                <c:pt idx="4">
                  <c:v>2.2123647788990841E-2</c:v>
                </c:pt>
              </c:numCache>
            </c:numRef>
          </c:val>
          <c:extLst>
            <c:ext xmlns:c16="http://schemas.microsoft.com/office/drawing/2014/chart" uri="{C3380CC4-5D6E-409C-BE32-E72D297353CC}">
              <c16:uniqueId val="{00000000-7DC3-459D-888B-887B74B25048}"/>
            </c:ext>
          </c:extLst>
        </c:ser>
        <c:dLbls>
          <c:showLegendKey val="0"/>
          <c:showVal val="1"/>
          <c:showCatName val="0"/>
          <c:showSerName val="0"/>
          <c:showPercent val="0"/>
          <c:showBubbleSize val="0"/>
        </c:dLbls>
        <c:gapWidth val="75"/>
        <c:axId val="526992383"/>
        <c:axId val="391352687"/>
      </c:barChart>
      <c:catAx>
        <c:axId val="52699238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391352687"/>
        <c:crosses val="autoZero"/>
        <c:auto val="1"/>
        <c:lblAlgn val="ctr"/>
        <c:lblOffset val="100"/>
        <c:noMultiLvlLbl val="0"/>
      </c:catAx>
      <c:valAx>
        <c:axId val="391352687"/>
        <c:scaling>
          <c:orientation val="minMax"/>
        </c:scaling>
        <c:delete val="0"/>
        <c:axPos val="l"/>
        <c:numFmt formatCode="_(* #.##00_);_(* \(#.##00\);_(* &quot;-&quot;??_);_(@_)"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52699238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600"/>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7191336805555554"/>
          <c:y val="4.3117283950617286E-2"/>
          <c:w val="0.82667430555555554"/>
          <c:h val="0.74166296296296297"/>
        </c:manualLayout>
      </c:layout>
      <c:lineChart>
        <c:grouping val="standard"/>
        <c:varyColors val="0"/>
        <c:ser>
          <c:idx val="0"/>
          <c:order val="0"/>
          <c:tx>
            <c:strRef>
              <c:f>'P y T N'!$B$157</c:f>
              <c:strCache>
                <c:ptCount val="1"/>
                <c:pt idx="0">
                  <c:v>Mujeres</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numRef>
              <c:f>'P y T N'!$C$156:$S$156</c:f>
              <c:numCache>
                <c:formatCode>@</c:formatCode>
                <c:ptCount val="17"/>
                <c:pt idx="0">
                  <c:v>2001</c:v>
                </c:pt>
                <c:pt idx="1">
                  <c:v>2002</c:v>
                </c:pt>
                <c:pt idx="2">
                  <c:v>2003</c:v>
                </c:pt>
                <c:pt idx="3">
                  <c:v>2004</c:v>
                </c:pt>
                <c:pt idx="4">
                  <c:v>2005</c:v>
                </c:pt>
                <c:pt idx="5">
                  <c:v>2006</c:v>
                </c:pt>
                <c:pt idx="6">
                  <c:v>2007</c:v>
                </c:pt>
                <c:pt idx="7">
                  <c:v>2008</c:v>
                </c:pt>
                <c:pt idx="8">
                  <c:v>2009</c:v>
                </c:pt>
                <c:pt idx="9">
                  <c:v>2010</c:v>
                </c:pt>
                <c:pt idx="10">
                  <c:v>2011</c:v>
                </c:pt>
                <c:pt idx="11">
                  <c:v>2012</c:v>
                </c:pt>
                <c:pt idx="12">
                  <c:v>2013</c:v>
                </c:pt>
                <c:pt idx="13">
                  <c:v>2014</c:v>
                </c:pt>
                <c:pt idx="14">
                  <c:v>2015</c:v>
                </c:pt>
                <c:pt idx="15">
                  <c:v>2016</c:v>
                </c:pt>
                <c:pt idx="16">
                  <c:v>2017</c:v>
                </c:pt>
              </c:numCache>
            </c:numRef>
          </c:cat>
          <c:val>
            <c:numRef>
              <c:f>'P y T N'!$C$157:$S$157</c:f>
              <c:numCache>
                <c:formatCode>_ * #,##0.0_ ;_ * \-#,##0.0_ ;_ * "-"??_ ;_ @_ </c:formatCode>
                <c:ptCount val="17"/>
                <c:pt idx="0">
                  <c:v>49.480175717123245</c:v>
                </c:pt>
                <c:pt idx="1">
                  <c:v>49.807407036560988</c:v>
                </c:pt>
                <c:pt idx="2">
                  <c:v>50.805808728338405</c:v>
                </c:pt>
                <c:pt idx="3">
                  <c:v>49.15500480370882</c:v>
                </c:pt>
                <c:pt idx="4">
                  <c:v>48.095200572721659</c:v>
                </c:pt>
                <c:pt idx="5">
                  <c:v>46.876842847193068</c:v>
                </c:pt>
                <c:pt idx="6">
                  <c:v>46.04897485896069</c:v>
                </c:pt>
                <c:pt idx="7">
                  <c:v>46.446468165860288</c:v>
                </c:pt>
                <c:pt idx="8">
                  <c:v>49.773305358727271</c:v>
                </c:pt>
                <c:pt idx="9">
                  <c:v>51.803906036123124</c:v>
                </c:pt>
                <c:pt idx="10">
                  <c:v>52.762434752382802</c:v>
                </c:pt>
                <c:pt idx="11">
                  <c:v>54.146848298674044</c:v>
                </c:pt>
                <c:pt idx="12">
                  <c:v>53.915706151422157</c:v>
                </c:pt>
                <c:pt idx="13">
                  <c:v>54.033791926095837</c:v>
                </c:pt>
                <c:pt idx="14">
                  <c:v>54.75401738377456</c:v>
                </c:pt>
                <c:pt idx="15">
                  <c:v>54.538925494592284</c:v>
                </c:pt>
                <c:pt idx="16">
                  <c:v>54.453977495284327</c:v>
                </c:pt>
              </c:numCache>
            </c:numRef>
          </c:val>
          <c:smooth val="0"/>
          <c:extLst>
            <c:ext xmlns:c16="http://schemas.microsoft.com/office/drawing/2014/chart" uri="{C3380CC4-5D6E-409C-BE32-E72D297353CC}">
              <c16:uniqueId val="{00000000-0679-4485-BBA5-B7E294389172}"/>
            </c:ext>
          </c:extLst>
        </c:ser>
        <c:ser>
          <c:idx val="1"/>
          <c:order val="1"/>
          <c:tx>
            <c:strRef>
              <c:f>'P y T N'!$B$158</c:f>
              <c:strCache>
                <c:ptCount val="1"/>
                <c:pt idx="0">
                  <c:v>Hombres</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numRef>
              <c:f>'P y T N'!$C$156:$S$156</c:f>
              <c:numCache>
                <c:formatCode>@</c:formatCode>
                <c:ptCount val="17"/>
                <c:pt idx="0">
                  <c:v>2001</c:v>
                </c:pt>
                <c:pt idx="1">
                  <c:v>2002</c:v>
                </c:pt>
                <c:pt idx="2">
                  <c:v>2003</c:v>
                </c:pt>
                <c:pt idx="3">
                  <c:v>2004</c:v>
                </c:pt>
                <c:pt idx="4">
                  <c:v>2005</c:v>
                </c:pt>
                <c:pt idx="5">
                  <c:v>2006</c:v>
                </c:pt>
                <c:pt idx="6">
                  <c:v>2007</c:v>
                </c:pt>
                <c:pt idx="7">
                  <c:v>2008</c:v>
                </c:pt>
                <c:pt idx="8">
                  <c:v>2009</c:v>
                </c:pt>
                <c:pt idx="9">
                  <c:v>2010</c:v>
                </c:pt>
                <c:pt idx="10">
                  <c:v>2011</c:v>
                </c:pt>
                <c:pt idx="11">
                  <c:v>2012</c:v>
                </c:pt>
                <c:pt idx="12">
                  <c:v>2013</c:v>
                </c:pt>
                <c:pt idx="13">
                  <c:v>2014</c:v>
                </c:pt>
                <c:pt idx="14">
                  <c:v>2015</c:v>
                </c:pt>
                <c:pt idx="15">
                  <c:v>2016</c:v>
                </c:pt>
                <c:pt idx="16">
                  <c:v>2017</c:v>
                </c:pt>
              </c:numCache>
            </c:numRef>
          </c:cat>
          <c:val>
            <c:numRef>
              <c:f>'P y T N'!$C$158:$S$158</c:f>
              <c:numCache>
                <c:formatCode>_ * #,##0.0_ ;_ * \-#,##0.0_ ;_ * "-"??_ ;_ @_ </c:formatCode>
                <c:ptCount val="17"/>
                <c:pt idx="0">
                  <c:v>76.109609767599736</c:v>
                </c:pt>
                <c:pt idx="1">
                  <c:v>75.352247430720155</c:v>
                </c:pt>
                <c:pt idx="2">
                  <c:v>75.426361997840289</c:v>
                </c:pt>
                <c:pt idx="3">
                  <c:v>74.398749984533879</c:v>
                </c:pt>
                <c:pt idx="4">
                  <c:v>73.565421427485362</c:v>
                </c:pt>
                <c:pt idx="5">
                  <c:v>71.982818048494863</c:v>
                </c:pt>
                <c:pt idx="6">
                  <c:v>71.117251392894531</c:v>
                </c:pt>
                <c:pt idx="7">
                  <c:v>71.138822113885965</c:v>
                </c:pt>
                <c:pt idx="8">
                  <c:v>73.35376749248249</c:v>
                </c:pt>
                <c:pt idx="9">
                  <c:v>74.203038138503842</c:v>
                </c:pt>
                <c:pt idx="10">
                  <c:v>75.097535298337561</c:v>
                </c:pt>
                <c:pt idx="11">
                  <c:v>75.401453715842408</c:v>
                </c:pt>
                <c:pt idx="12">
                  <c:v>74.857855544948393</c:v>
                </c:pt>
                <c:pt idx="13">
                  <c:v>74.892260561143956</c:v>
                </c:pt>
                <c:pt idx="14">
                  <c:v>75.164258835882009</c:v>
                </c:pt>
                <c:pt idx="15">
                  <c:v>74.860129596554685</c:v>
                </c:pt>
                <c:pt idx="16">
                  <c:v>74.77189572890417</c:v>
                </c:pt>
              </c:numCache>
            </c:numRef>
          </c:val>
          <c:smooth val="0"/>
          <c:extLst>
            <c:ext xmlns:c16="http://schemas.microsoft.com/office/drawing/2014/chart" uri="{C3380CC4-5D6E-409C-BE32-E72D297353CC}">
              <c16:uniqueId val="{00000001-0679-4485-BBA5-B7E294389172}"/>
            </c:ext>
          </c:extLst>
        </c:ser>
        <c:dLbls>
          <c:showLegendKey val="0"/>
          <c:showVal val="0"/>
          <c:showCatName val="0"/>
          <c:showSerName val="0"/>
          <c:showPercent val="0"/>
          <c:showBubbleSize val="0"/>
        </c:dLbls>
        <c:marker val="1"/>
        <c:smooth val="0"/>
        <c:axId val="410822832"/>
        <c:axId val="369841672"/>
      </c:lineChart>
      <c:lineChart>
        <c:grouping val="standard"/>
        <c:varyColors val="0"/>
        <c:ser>
          <c:idx val="2"/>
          <c:order val="2"/>
          <c:tx>
            <c:strRef>
              <c:f>'P y T N'!$B$159</c:f>
              <c:strCache>
                <c:ptCount val="1"/>
                <c:pt idx="0">
                  <c:v>Brecha</c:v>
                </c:pt>
              </c:strCache>
            </c:strRef>
          </c:tx>
          <c:spPr>
            <a:ln w="28575" cap="rnd">
              <a:solidFill>
                <a:schemeClr val="accent3"/>
              </a:solidFill>
              <a:round/>
            </a:ln>
            <a:effectLst/>
          </c:spPr>
          <c:marker>
            <c:symbol val="circle"/>
            <c:size val="5"/>
            <c:spPr>
              <a:solidFill>
                <a:schemeClr val="accent3"/>
              </a:solidFill>
              <a:ln w="9525">
                <a:solidFill>
                  <a:schemeClr val="accent3"/>
                </a:solidFill>
              </a:ln>
              <a:effectLst/>
            </c:spPr>
          </c:marker>
          <c:cat>
            <c:numRef>
              <c:f>'P y T N'!$C$156:$S$156</c:f>
              <c:numCache>
                <c:formatCode>@</c:formatCode>
                <c:ptCount val="17"/>
                <c:pt idx="0">
                  <c:v>2001</c:v>
                </c:pt>
                <c:pt idx="1">
                  <c:v>2002</c:v>
                </c:pt>
                <c:pt idx="2">
                  <c:v>2003</c:v>
                </c:pt>
                <c:pt idx="3">
                  <c:v>2004</c:v>
                </c:pt>
                <c:pt idx="4">
                  <c:v>2005</c:v>
                </c:pt>
                <c:pt idx="5">
                  <c:v>2006</c:v>
                </c:pt>
                <c:pt idx="6">
                  <c:v>2007</c:v>
                </c:pt>
                <c:pt idx="7">
                  <c:v>2008</c:v>
                </c:pt>
                <c:pt idx="8">
                  <c:v>2009</c:v>
                </c:pt>
                <c:pt idx="9">
                  <c:v>2010</c:v>
                </c:pt>
                <c:pt idx="10">
                  <c:v>2011</c:v>
                </c:pt>
                <c:pt idx="11">
                  <c:v>2012</c:v>
                </c:pt>
                <c:pt idx="12">
                  <c:v>2013</c:v>
                </c:pt>
                <c:pt idx="13">
                  <c:v>2014</c:v>
                </c:pt>
                <c:pt idx="14">
                  <c:v>2015</c:v>
                </c:pt>
                <c:pt idx="15">
                  <c:v>2016</c:v>
                </c:pt>
                <c:pt idx="16">
                  <c:v>2017</c:v>
                </c:pt>
              </c:numCache>
            </c:numRef>
          </c:cat>
          <c:val>
            <c:numRef>
              <c:f>'P y T N'!$C$159:$S$159</c:f>
              <c:numCache>
                <c:formatCode>_ * #,##0.0_ ;_ * \-#,##0.0_ ;_ * "-"??_ ;_ @_ </c:formatCode>
                <c:ptCount val="17"/>
                <c:pt idx="0">
                  <c:v>26.62943405047649</c:v>
                </c:pt>
                <c:pt idx="1">
                  <c:v>25.544840394159166</c:v>
                </c:pt>
                <c:pt idx="2">
                  <c:v>24.620553269501883</c:v>
                </c:pt>
                <c:pt idx="3">
                  <c:v>25.243745180825059</c:v>
                </c:pt>
                <c:pt idx="4">
                  <c:v>25.470220854763703</c:v>
                </c:pt>
                <c:pt idx="5">
                  <c:v>25.105975201301796</c:v>
                </c:pt>
                <c:pt idx="6">
                  <c:v>25.06827653393384</c:v>
                </c:pt>
                <c:pt idx="7">
                  <c:v>24.692353948025676</c:v>
                </c:pt>
                <c:pt idx="8">
                  <c:v>23.580462133755219</c:v>
                </c:pt>
                <c:pt idx="9">
                  <c:v>22.399132102380719</c:v>
                </c:pt>
                <c:pt idx="10">
                  <c:v>22.335100545954759</c:v>
                </c:pt>
                <c:pt idx="11">
                  <c:v>21.254605417168364</c:v>
                </c:pt>
                <c:pt idx="12">
                  <c:v>20.942149393526236</c:v>
                </c:pt>
                <c:pt idx="13">
                  <c:v>20.858468635048119</c:v>
                </c:pt>
                <c:pt idx="14">
                  <c:v>20.410241452107449</c:v>
                </c:pt>
                <c:pt idx="15">
                  <c:v>20.321204101962401</c:v>
                </c:pt>
                <c:pt idx="16">
                  <c:v>20.317918233619842</c:v>
                </c:pt>
              </c:numCache>
            </c:numRef>
          </c:val>
          <c:smooth val="0"/>
          <c:extLst>
            <c:ext xmlns:c16="http://schemas.microsoft.com/office/drawing/2014/chart" uri="{C3380CC4-5D6E-409C-BE32-E72D297353CC}">
              <c16:uniqueId val="{00000002-0679-4485-BBA5-B7E294389172}"/>
            </c:ext>
          </c:extLst>
        </c:ser>
        <c:dLbls>
          <c:showLegendKey val="0"/>
          <c:showVal val="0"/>
          <c:showCatName val="0"/>
          <c:showSerName val="0"/>
          <c:showPercent val="0"/>
          <c:showBubbleSize val="0"/>
        </c:dLbls>
        <c:marker val="1"/>
        <c:smooth val="0"/>
        <c:axId val="369841280"/>
        <c:axId val="369840888"/>
      </c:lineChart>
      <c:catAx>
        <c:axId val="410822832"/>
        <c:scaling>
          <c:orientation val="minMax"/>
        </c:scaling>
        <c:delete val="0"/>
        <c:axPos val="b"/>
        <c:numFmt formatCode="@" sourceLinked="1"/>
        <c:majorTickMark val="none"/>
        <c:minorTickMark val="none"/>
        <c:tickLblPos val="nextTo"/>
        <c:spPr>
          <a:noFill/>
          <a:ln w="9525" cap="flat" cmpd="sng" algn="ctr">
            <a:solidFill>
              <a:schemeClr val="tx1">
                <a:lumMod val="15000"/>
                <a:lumOff val="85000"/>
              </a:schemeClr>
            </a:solidFill>
            <a:round/>
          </a:ln>
          <a:effectLst/>
        </c:spPr>
        <c:txPr>
          <a:bodyPr rot="0" spcFirstLastPara="1" vertOverflow="ellipsis"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369841672"/>
        <c:crosses val="autoZero"/>
        <c:auto val="1"/>
        <c:lblAlgn val="ctr"/>
        <c:lblOffset val="100"/>
        <c:noMultiLvlLbl val="0"/>
      </c:catAx>
      <c:valAx>
        <c:axId val="36984167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r>
                  <a:rPr lang="es-CO"/>
                  <a:t>Tasa Global de </a:t>
                </a:r>
              </a:p>
              <a:p>
                <a:pPr>
                  <a:defRPr/>
                </a:pPr>
                <a:r>
                  <a:rPr lang="es-CO"/>
                  <a:t>Participación %</a:t>
                </a:r>
              </a:p>
            </c:rich>
          </c:tx>
          <c:layout>
            <c:manualLayout>
              <c:xMode val="edge"/>
              <c:yMode val="edge"/>
              <c:x val="7.6253835562026782E-4"/>
              <c:y val="0.18168957827114474"/>
            </c:manualLayout>
          </c:layout>
          <c:overlay val="0"/>
          <c:spPr>
            <a:noFill/>
            <a:ln>
              <a:noFill/>
            </a:ln>
            <a:effectLst/>
          </c:spPr>
          <c:txPr>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title>
        <c:numFmt formatCode="_ * #,##0.0_ ;_ * \-#,##0.0_ ;_ * &quot;-&quot;??_ ;_ @_ " sourceLinked="1"/>
        <c:majorTickMark val="none"/>
        <c:minorTickMark val="none"/>
        <c:tickLblPos val="nextTo"/>
        <c:spPr>
          <a:noFill/>
          <a:ln>
            <a:noFill/>
          </a:ln>
          <a:effectLst/>
        </c:spPr>
        <c:txPr>
          <a:bodyPr rot="0" spcFirstLastPara="1" vertOverflow="ellipsis"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410822832"/>
        <c:crosses val="autoZero"/>
        <c:crossBetween val="between"/>
      </c:valAx>
      <c:catAx>
        <c:axId val="369841280"/>
        <c:scaling>
          <c:orientation val="minMax"/>
        </c:scaling>
        <c:delete val="1"/>
        <c:axPos val="b"/>
        <c:numFmt formatCode="@" sourceLinked="1"/>
        <c:majorTickMark val="none"/>
        <c:minorTickMark val="none"/>
        <c:tickLblPos val="nextTo"/>
        <c:crossAx val="369840888"/>
        <c:crosses val="autoZero"/>
        <c:auto val="1"/>
        <c:lblAlgn val="ctr"/>
        <c:lblOffset val="100"/>
        <c:noMultiLvlLbl val="0"/>
      </c:catAx>
      <c:valAx>
        <c:axId val="369840888"/>
        <c:scaling>
          <c:orientation val="minMax"/>
        </c:scaling>
        <c:delete val="0"/>
        <c:axPos val="r"/>
        <c:numFmt formatCode="_ * #,##0.0_ ;_ * \-#,##0.0_ ;_ * &quot;-&quot;??_ ;_ @_ "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369841280"/>
        <c:crosses val="max"/>
        <c:crossBetween val="between"/>
      </c:valAx>
      <c:dTable>
        <c:showHorzBorder val="1"/>
        <c:showVertBorder val="1"/>
        <c:showOutline val="1"/>
        <c:showKeys val="1"/>
        <c:spPr>
          <a:noFill/>
          <a:ln w="9525" cap="flat" cmpd="sng" algn="ctr">
            <a:solidFill>
              <a:schemeClr val="tx1">
                <a:lumMod val="15000"/>
                <a:lumOff val="85000"/>
              </a:schemeClr>
            </a:solidFill>
            <a:round/>
          </a:ln>
          <a:effectLst/>
        </c:spPr>
        <c:txPr>
          <a:bodyPr rot="0" spcFirstLastPara="1" vertOverflow="ellipsis" vert="horz" wrap="square" anchor="ctr" anchorCtr="1"/>
          <a:lstStyle/>
          <a:p>
            <a:pPr rtl="0">
              <a:defRPr sz="1600" b="0" i="0" u="none" strike="noStrike" kern="1200" baseline="0">
                <a:solidFill>
                  <a:schemeClr val="tx1">
                    <a:lumMod val="65000"/>
                    <a:lumOff val="35000"/>
                  </a:schemeClr>
                </a:solidFill>
                <a:latin typeface="+mn-lt"/>
                <a:ea typeface="+mn-ea"/>
                <a:cs typeface="+mn-cs"/>
              </a:defRPr>
            </a:pPr>
            <a:endParaRPr lang="en-US"/>
          </a:p>
        </c:txPr>
      </c:dTable>
      <c:spPr>
        <a:noFill/>
        <a:ln>
          <a:noFill/>
        </a:ln>
        <a:effectLst/>
      </c:spPr>
    </c:plotArea>
    <c:plotVisOnly val="1"/>
    <c:dispBlanksAs val="gap"/>
    <c:showDLblsOverMax val="0"/>
  </c:chart>
  <c:spPr>
    <a:noFill/>
    <a:ln>
      <a:noFill/>
    </a:ln>
    <a:effectLst/>
  </c:spPr>
  <c:txPr>
    <a:bodyPr/>
    <a:lstStyle/>
    <a:p>
      <a:pPr>
        <a:defRPr sz="1600"/>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p:cNvSpPr>
            <a:spLocks noGrp="1"/>
          </p:cNvSpPr>
          <p:nvPr>
            <p:ph type="dt" sz="half" idx="10"/>
          </p:nvPr>
        </p:nvSpPr>
        <p:spPr/>
        <p:txBody>
          <a:bodyPr/>
          <a:lstStyle/>
          <a:p>
            <a:fld id="{5AA9AEEC-FE7E-4716-A888-226D044FD873}" type="datetimeFigureOut">
              <a:rPr lang="es-CO" smtClean="0"/>
              <a:t>18/07/2019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75EF1947-C796-4E75-8A28-6DA82F096FAD}" type="slidenum">
              <a:rPr lang="es-CO" smtClean="0"/>
              <a:t>‹#›</a:t>
            </a:fld>
            <a:endParaRPr lang="es-CO"/>
          </a:p>
        </p:txBody>
      </p:sp>
    </p:spTree>
    <p:extLst>
      <p:ext uri="{BB962C8B-B14F-4D97-AF65-F5344CB8AC3E}">
        <p14:creationId xmlns:p14="http://schemas.microsoft.com/office/powerpoint/2010/main" val="3797550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5AA9AEEC-FE7E-4716-A888-226D044FD873}" type="datetimeFigureOut">
              <a:rPr lang="es-CO" smtClean="0"/>
              <a:t>18/07/2019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75EF1947-C796-4E75-8A28-6DA82F096FAD}" type="slidenum">
              <a:rPr lang="es-CO" smtClean="0"/>
              <a:t>‹#›</a:t>
            </a:fld>
            <a:endParaRPr lang="es-CO"/>
          </a:p>
        </p:txBody>
      </p:sp>
    </p:spTree>
    <p:extLst>
      <p:ext uri="{BB962C8B-B14F-4D97-AF65-F5344CB8AC3E}">
        <p14:creationId xmlns:p14="http://schemas.microsoft.com/office/powerpoint/2010/main" val="24376205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O"/>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5AA9AEEC-FE7E-4716-A888-226D044FD873}" type="datetimeFigureOut">
              <a:rPr lang="es-CO" smtClean="0"/>
              <a:t>18/07/2019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75EF1947-C796-4E75-8A28-6DA82F096FAD}" type="slidenum">
              <a:rPr lang="es-CO" smtClean="0"/>
              <a:t>‹#›</a:t>
            </a:fld>
            <a:endParaRPr lang="es-CO"/>
          </a:p>
        </p:txBody>
      </p:sp>
    </p:spTree>
    <p:extLst>
      <p:ext uri="{BB962C8B-B14F-4D97-AF65-F5344CB8AC3E}">
        <p14:creationId xmlns:p14="http://schemas.microsoft.com/office/powerpoint/2010/main" val="530572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5AA9AEEC-FE7E-4716-A888-226D044FD873}" type="datetimeFigureOut">
              <a:rPr lang="es-CO" smtClean="0"/>
              <a:t>18/07/2019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75EF1947-C796-4E75-8A28-6DA82F096FAD}" type="slidenum">
              <a:rPr lang="es-CO" smtClean="0"/>
              <a:t>‹#›</a:t>
            </a:fld>
            <a:endParaRPr lang="es-CO"/>
          </a:p>
        </p:txBody>
      </p:sp>
    </p:spTree>
    <p:extLst>
      <p:ext uri="{BB962C8B-B14F-4D97-AF65-F5344CB8AC3E}">
        <p14:creationId xmlns:p14="http://schemas.microsoft.com/office/powerpoint/2010/main" val="10557680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O"/>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5AA9AEEC-FE7E-4716-A888-226D044FD873}" type="datetimeFigureOut">
              <a:rPr lang="es-CO" smtClean="0"/>
              <a:t>18/07/2019</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75EF1947-C796-4E75-8A28-6DA82F096FAD}" type="slidenum">
              <a:rPr lang="es-CO" smtClean="0"/>
              <a:t>‹#›</a:t>
            </a:fld>
            <a:endParaRPr lang="es-CO"/>
          </a:p>
        </p:txBody>
      </p:sp>
    </p:spTree>
    <p:extLst>
      <p:ext uri="{BB962C8B-B14F-4D97-AF65-F5344CB8AC3E}">
        <p14:creationId xmlns:p14="http://schemas.microsoft.com/office/powerpoint/2010/main" val="38235520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contenido 2"/>
          <p:cNvSpPr>
            <a:spLocks noGrp="1"/>
          </p:cNvSpPr>
          <p:nvPr>
            <p:ph sz="half" idx="1"/>
          </p:nvPr>
        </p:nvSpPr>
        <p:spPr>
          <a:xfrm>
            <a:off x="838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p:cNvSpPr>
            <a:spLocks noGrp="1"/>
          </p:cNvSpPr>
          <p:nvPr>
            <p:ph sz="half" idx="2"/>
          </p:nvPr>
        </p:nvSpPr>
        <p:spPr>
          <a:xfrm>
            <a:off x="6172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p:cNvSpPr>
            <a:spLocks noGrp="1"/>
          </p:cNvSpPr>
          <p:nvPr>
            <p:ph type="dt" sz="half" idx="10"/>
          </p:nvPr>
        </p:nvSpPr>
        <p:spPr/>
        <p:txBody>
          <a:bodyPr/>
          <a:lstStyle/>
          <a:p>
            <a:fld id="{5AA9AEEC-FE7E-4716-A888-226D044FD873}" type="datetimeFigureOut">
              <a:rPr lang="es-CO" smtClean="0"/>
              <a:t>18/07/2019</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75EF1947-C796-4E75-8A28-6DA82F096FAD}" type="slidenum">
              <a:rPr lang="es-CO" smtClean="0"/>
              <a:t>‹#›</a:t>
            </a:fld>
            <a:endParaRPr lang="es-CO"/>
          </a:p>
        </p:txBody>
      </p:sp>
    </p:spTree>
    <p:extLst>
      <p:ext uri="{BB962C8B-B14F-4D97-AF65-F5344CB8AC3E}">
        <p14:creationId xmlns:p14="http://schemas.microsoft.com/office/powerpoint/2010/main" val="6048387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endParaRPr lang="es-CO"/>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p:cNvSpPr>
            <a:spLocks noGrp="1"/>
          </p:cNvSpPr>
          <p:nvPr>
            <p:ph type="dt" sz="half" idx="10"/>
          </p:nvPr>
        </p:nvSpPr>
        <p:spPr/>
        <p:txBody>
          <a:bodyPr/>
          <a:lstStyle/>
          <a:p>
            <a:fld id="{5AA9AEEC-FE7E-4716-A888-226D044FD873}" type="datetimeFigureOut">
              <a:rPr lang="es-CO" smtClean="0"/>
              <a:t>18/07/2019</a:t>
            </a:fld>
            <a:endParaRPr lang="es-CO"/>
          </a:p>
        </p:txBody>
      </p:sp>
      <p:sp>
        <p:nvSpPr>
          <p:cNvPr id="8" name="Marcador de pie de página 7"/>
          <p:cNvSpPr>
            <a:spLocks noGrp="1"/>
          </p:cNvSpPr>
          <p:nvPr>
            <p:ph type="ftr" sz="quarter" idx="11"/>
          </p:nvPr>
        </p:nvSpPr>
        <p:spPr/>
        <p:txBody>
          <a:bodyPr/>
          <a:lstStyle/>
          <a:p>
            <a:endParaRPr lang="es-CO"/>
          </a:p>
        </p:txBody>
      </p:sp>
      <p:sp>
        <p:nvSpPr>
          <p:cNvPr id="9" name="Marcador de número de diapositiva 8"/>
          <p:cNvSpPr>
            <a:spLocks noGrp="1"/>
          </p:cNvSpPr>
          <p:nvPr>
            <p:ph type="sldNum" sz="quarter" idx="12"/>
          </p:nvPr>
        </p:nvSpPr>
        <p:spPr/>
        <p:txBody>
          <a:bodyPr/>
          <a:lstStyle/>
          <a:p>
            <a:fld id="{75EF1947-C796-4E75-8A28-6DA82F096FAD}" type="slidenum">
              <a:rPr lang="es-CO" smtClean="0"/>
              <a:t>‹#›</a:t>
            </a:fld>
            <a:endParaRPr lang="es-CO"/>
          </a:p>
        </p:txBody>
      </p:sp>
    </p:spTree>
    <p:extLst>
      <p:ext uri="{BB962C8B-B14F-4D97-AF65-F5344CB8AC3E}">
        <p14:creationId xmlns:p14="http://schemas.microsoft.com/office/powerpoint/2010/main" val="19485521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fecha 2"/>
          <p:cNvSpPr>
            <a:spLocks noGrp="1"/>
          </p:cNvSpPr>
          <p:nvPr>
            <p:ph type="dt" sz="half" idx="10"/>
          </p:nvPr>
        </p:nvSpPr>
        <p:spPr/>
        <p:txBody>
          <a:bodyPr/>
          <a:lstStyle/>
          <a:p>
            <a:fld id="{5AA9AEEC-FE7E-4716-A888-226D044FD873}" type="datetimeFigureOut">
              <a:rPr lang="es-CO" smtClean="0"/>
              <a:t>18/07/2019</a:t>
            </a:fld>
            <a:endParaRPr lang="es-CO"/>
          </a:p>
        </p:txBody>
      </p:sp>
      <p:sp>
        <p:nvSpPr>
          <p:cNvPr id="4" name="Marcador de pie de página 3"/>
          <p:cNvSpPr>
            <a:spLocks noGrp="1"/>
          </p:cNvSpPr>
          <p:nvPr>
            <p:ph type="ftr" sz="quarter" idx="11"/>
          </p:nvPr>
        </p:nvSpPr>
        <p:spPr/>
        <p:txBody>
          <a:bodyPr/>
          <a:lstStyle/>
          <a:p>
            <a:endParaRPr lang="es-CO"/>
          </a:p>
        </p:txBody>
      </p:sp>
      <p:sp>
        <p:nvSpPr>
          <p:cNvPr id="5" name="Marcador de número de diapositiva 4"/>
          <p:cNvSpPr>
            <a:spLocks noGrp="1"/>
          </p:cNvSpPr>
          <p:nvPr>
            <p:ph type="sldNum" sz="quarter" idx="12"/>
          </p:nvPr>
        </p:nvSpPr>
        <p:spPr/>
        <p:txBody>
          <a:bodyPr/>
          <a:lstStyle/>
          <a:p>
            <a:fld id="{75EF1947-C796-4E75-8A28-6DA82F096FAD}" type="slidenum">
              <a:rPr lang="es-CO" smtClean="0"/>
              <a:t>‹#›</a:t>
            </a:fld>
            <a:endParaRPr lang="es-CO"/>
          </a:p>
        </p:txBody>
      </p:sp>
    </p:spTree>
    <p:extLst>
      <p:ext uri="{BB962C8B-B14F-4D97-AF65-F5344CB8AC3E}">
        <p14:creationId xmlns:p14="http://schemas.microsoft.com/office/powerpoint/2010/main" val="1236869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5AA9AEEC-FE7E-4716-A888-226D044FD873}" type="datetimeFigureOut">
              <a:rPr lang="es-CO" smtClean="0"/>
              <a:t>18/07/2019</a:t>
            </a:fld>
            <a:endParaRPr lang="es-CO"/>
          </a:p>
        </p:txBody>
      </p:sp>
      <p:sp>
        <p:nvSpPr>
          <p:cNvPr id="3" name="Marcador de pie de página 2"/>
          <p:cNvSpPr>
            <a:spLocks noGrp="1"/>
          </p:cNvSpPr>
          <p:nvPr>
            <p:ph type="ftr" sz="quarter" idx="11"/>
          </p:nvPr>
        </p:nvSpPr>
        <p:spPr/>
        <p:txBody>
          <a:bodyPr/>
          <a:lstStyle/>
          <a:p>
            <a:endParaRPr lang="es-CO"/>
          </a:p>
        </p:txBody>
      </p:sp>
      <p:sp>
        <p:nvSpPr>
          <p:cNvPr id="4" name="Marcador de número de diapositiva 3"/>
          <p:cNvSpPr>
            <a:spLocks noGrp="1"/>
          </p:cNvSpPr>
          <p:nvPr>
            <p:ph type="sldNum" sz="quarter" idx="12"/>
          </p:nvPr>
        </p:nvSpPr>
        <p:spPr/>
        <p:txBody>
          <a:bodyPr/>
          <a:lstStyle/>
          <a:p>
            <a:fld id="{75EF1947-C796-4E75-8A28-6DA82F096FAD}" type="slidenum">
              <a:rPr lang="es-CO" smtClean="0"/>
              <a:t>‹#›</a:t>
            </a:fld>
            <a:endParaRPr lang="es-CO"/>
          </a:p>
        </p:txBody>
      </p:sp>
    </p:spTree>
    <p:extLst>
      <p:ext uri="{BB962C8B-B14F-4D97-AF65-F5344CB8AC3E}">
        <p14:creationId xmlns:p14="http://schemas.microsoft.com/office/powerpoint/2010/main" val="2346361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5AA9AEEC-FE7E-4716-A888-226D044FD873}" type="datetimeFigureOut">
              <a:rPr lang="es-CO" smtClean="0"/>
              <a:t>18/07/2019</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75EF1947-C796-4E75-8A28-6DA82F096FAD}" type="slidenum">
              <a:rPr lang="es-CO" smtClean="0"/>
              <a:t>‹#›</a:t>
            </a:fld>
            <a:endParaRPr lang="es-CO"/>
          </a:p>
        </p:txBody>
      </p:sp>
    </p:spTree>
    <p:extLst>
      <p:ext uri="{BB962C8B-B14F-4D97-AF65-F5344CB8AC3E}">
        <p14:creationId xmlns:p14="http://schemas.microsoft.com/office/powerpoint/2010/main" val="23962059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5AA9AEEC-FE7E-4716-A888-226D044FD873}" type="datetimeFigureOut">
              <a:rPr lang="es-CO" smtClean="0"/>
              <a:t>18/07/2019</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75EF1947-C796-4E75-8A28-6DA82F096FAD}" type="slidenum">
              <a:rPr lang="es-CO" smtClean="0"/>
              <a:t>‹#›</a:t>
            </a:fld>
            <a:endParaRPr lang="es-CO"/>
          </a:p>
        </p:txBody>
      </p:sp>
    </p:spTree>
    <p:extLst>
      <p:ext uri="{BB962C8B-B14F-4D97-AF65-F5344CB8AC3E}">
        <p14:creationId xmlns:p14="http://schemas.microsoft.com/office/powerpoint/2010/main" val="3304296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A9AEEC-FE7E-4716-A888-226D044FD873}" type="datetimeFigureOut">
              <a:rPr lang="es-CO" smtClean="0"/>
              <a:t>18/07/2019</a:t>
            </a:fld>
            <a:endParaRPr lang="es-CO"/>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EF1947-C796-4E75-8A28-6DA82F096FAD}" type="slidenum">
              <a:rPr lang="es-CO" smtClean="0"/>
              <a:t>‹#›</a:t>
            </a:fld>
            <a:endParaRPr lang="es-CO"/>
          </a:p>
        </p:txBody>
      </p:sp>
    </p:spTree>
    <p:extLst>
      <p:ext uri="{BB962C8B-B14F-4D97-AF65-F5344CB8AC3E}">
        <p14:creationId xmlns:p14="http://schemas.microsoft.com/office/powerpoint/2010/main" val="32853046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3647664-57EE-4AEF-84C6-870AB98C9CE4}"/>
              </a:ext>
            </a:extLst>
          </p:cNvPr>
          <p:cNvPicPr>
            <a:picLocks noChangeAspect="1"/>
          </p:cNvPicPr>
          <p:nvPr/>
        </p:nvPicPr>
        <p:blipFill rotWithShape="1">
          <a:blip r:embed="rId2"/>
          <a:srcRect l="13369" t="30144" r="17615" b="35024"/>
          <a:stretch/>
        </p:blipFill>
        <p:spPr>
          <a:xfrm>
            <a:off x="2146848" y="1100542"/>
            <a:ext cx="8414315" cy="2387600"/>
          </a:xfrm>
          <a:prstGeom prst="rect">
            <a:avLst/>
          </a:prstGeom>
        </p:spPr>
      </p:pic>
      <p:sp>
        <p:nvSpPr>
          <p:cNvPr id="5" name="Rectangle 4">
            <a:extLst>
              <a:ext uri="{FF2B5EF4-FFF2-40B4-BE49-F238E27FC236}">
                <a16:creationId xmlns:a16="http://schemas.microsoft.com/office/drawing/2014/main" id="{37086517-66A3-4F8C-B85D-2296BF5CDD20}"/>
              </a:ext>
            </a:extLst>
          </p:cNvPr>
          <p:cNvSpPr/>
          <p:nvPr/>
        </p:nvSpPr>
        <p:spPr>
          <a:xfrm>
            <a:off x="755374" y="3670850"/>
            <a:ext cx="10071652" cy="2031325"/>
          </a:xfrm>
          <a:prstGeom prst="rect">
            <a:avLst/>
          </a:prstGeom>
        </p:spPr>
        <p:txBody>
          <a:bodyPr wrap="square">
            <a:spAutoFit/>
          </a:bodyPr>
          <a:lstStyle/>
          <a:p>
            <a:r>
              <a:rPr lang="es-ES" dirty="0"/>
              <a:t>*La autora agradece a la economista Andrea Paola García Ruiz por sus aportes en el análisis de los sesgos de género y en la recolección de información estadística requerida y presentada en el documento. </a:t>
            </a:r>
          </a:p>
          <a:p>
            <a:r>
              <a:rPr lang="es-ES" dirty="0"/>
              <a:t>Reconoce la iniciativa de la economista María Fernanda Valdés, de la </a:t>
            </a:r>
            <a:r>
              <a:rPr lang="es-ES" dirty="0" err="1"/>
              <a:t>FriedrichEbert-Stiftung</a:t>
            </a:r>
            <a:r>
              <a:rPr lang="es-ES" dirty="0"/>
              <a:t> de Colombia (</a:t>
            </a:r>
            <a:r>
              <a:rPr lang="es-ES" dirty="0" err="1"/>
              <a:t>Fescol</a:t>
            </a:r>
            <a:r>
              <a:rPr lang="es-ES" dirty="0"/>
              <a:t>) para el desarrollo del Proyecto regional de tributación para la equidad, y agradece sus comentarios al documento. </a:t>
            </a:r>
          </a:p>
          <a:p>
            <a:r>
              <a:rPr lang="es-ES" dirty="0"/>
              <a:t>También la participación en el debate sobre el mismo de los y la economista Javier Ávila Mahecha, Érika Natalia Moreno Salamanca y Jorge Armando Rodríguez. </a:t>
            </a:r>
            <a:endParaRPr lang="en-GB" dirty="0"/>
          </a:p>
        </p:txBody>
      </p:sp>
    </p:spTree>
    <p:extLst>
      <p:ext uri="{BB962C8B-B14F-4D97-AF65-F5344CB8AC3E}">
        <p14:creationId xmlns:p14="http://schemas.microsoft.com/office/powerpoint/2010/main" val="17750903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959223" y="605118"/>
            <a:ext cx="10273553" cy="878574"/>
          </a:xfrm>
          <a:prstGeom prst="rect">
            <a:avLst/>
          </a:prstGeom>
        </p:spPr>
        <p:txBody>
          <a:bodyPr wrap="square">
            <a:spAutoFit/>
          </a:bodyPr>
          <a:lstStyle/>
          <a:p>
            <a:pPr algn="just">
              <a:lnSpc>
                <a:spcPct val="150000"/>
              </a:lnSpc>
              <a:spcAft>
                <a:spcPts val="0"/>
              </a:spcAft>
            </a:pPr>
            <a:r>
              <a:rPr lang="es-CO" u="sng" dirty="0">
                <a:latin typeface="Arial" panose="020B0604020202020204" pitchFamily="34" charset="0"/>
                <a:ea typeface="Calibri" panose="020F0502020204030204" pitchFamily="34" charset="0"/>
                <a:cs typeface="Times New Roman" panose="02020603050405020304" pitchFamily="18" charset="0"/>
              </a:rPr>
              <a:t>S</a:t>
            </a:r>
            <a:r>
              <a:rPr lang="es-CO" u="sng" dirty="0">
                <a:effectLst/>
                <a:latin typeface="Arial" panose="020B0604020202020204" pitchFamily="34" charset="0"/>
                <a:ea typeface="Calibri" panose="020F0502020204030204" pitchFamily="34" charset="0"/>
                <a:cs typeface="Times New Roman" panose="02020603050405020304" pitchFamily="18" charset="0"/>
              </a:rPr>
              <a:t>ituación discriminatoria</a:t>
            </a:r>
            <a:r>
              <a:rPr lang="es-CO" dirty="0">
                <a:effectLst/>
                <a:latin typeface="Arial" panose="020B0604020202020204" pitchFamily="34" charset="0"/>
                <a:ea typeface="Calibri" panose="020F0502020204030204" pitchFamily="34" charset="0"/>
                <a:cs typeface="Times New Roman" panose="02020603050405020304" pitchFamily="18" charset="0"/>
              </a:rPr>
              <a:t> en el mercado laboral colombiano menor proporción de mujeres participan y en menor proporción se aplica el hecho generador. </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3" name="Gráfico 2"/>
          <p:cNvGraphicFramePr>
            <a:graphicFrameLocks/>
          </p:cNvGraphicFramePr>
          <p:nvPr>
            <p:extLst>
              <p:ext uri="{D42A27DB-BD31-4B8C-83A1-F6EECF244321}">
                <p14:modId xmlns:p14="http://schemas.microsoft.com/office/powerpoint/2010/main" val="2789611058"/>
              </p:ext>
            </p:extLst>
          </p:nvPr>
        </p:nvGraphicFramePr>
        <p:xfrm>
          <a:off x="1066730" y="2534700"/>
          <a:ext cx="10166046" cy="378541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2631230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79928" y="578224"/>
            <a:ext cx="10502153" cy="5078313"/>
          </a:xfrm>
          <a:prstGeom prst="rect">
            <a:avLst/>
          </a:prstGeom>
        </p:spPr>
        <p:txBody>
          <a:bodyPr wrap="square">
            <a:spAutoFit/>
          </a:bodyPr>
          <a:lstStyle/>
          <a:p>
            <a:pPr lvl="0">
              <a:lnSpc>
                <a:spcPct val="150000"/>
              </a:lnSpc>
              <a:spcAft>
                <a:spcPts val="0"/>
              </a:spcAft>
            </a:pPr>
            <a:r>
              <a:rPr lang="es-CO" sz="2400" i="1" u="sng" dirty="0">
                <a:effectLst/>
                <a:latin typeface="Arial" panose="020B0604020202020204" pitchFamily="34" charset="0"/>
                <a:ea typeface="Calibri" panose="020F0502020204030204" pitchFamily="34" charset="0"/>
                <a:cs typeface="Times New Roman" panose="02020603050405020304" pitchFamily="18" charset="0"/>
              </a:rPr>
              <a:t>Sujeto pasivo</a:t>
            </a:r>
            <a:endParaRPr lang="es-CO" sz="2000" dirty="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50000"/>
              </a:lnSpc>
              <a:spcAft>
                <a:spcPts val="0"/>
              </a:spcAft>
            </a:pPr>
            <a:r>
              <a:rPr lang="es-CO" sz="2400" b="1" i="1" dirty="0">
                <a:solidFill>
                  <a:srgbClr val="333333"/>
                </a:solidFill>
                <a:effectLst/>
                <a:latin typeface="Arial" panose="020B0604020202020204" pitchFamily="34" charset="0"/>
              </a:rPr>
              <a:t> </a:t>
            </a:r>
            <a:endParaRPr lang="es-CO" sz="2400" dirty="0">
              <a:effectLst/>
            </a:endParaRPr>
          </a:p>
          <a:p>
            <a:pPr algn="just">
              <a:lnSpc>
                <a:spcPct val="150000"/>
              </a:lnSpc>
              <a:spcAft>
                <a:spcPts val="0"/>
              </a:spcAft>
            </a:pPr>
            <a:r>
              <a:rPr lang="es-CO" sz="2400"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rPr>
              <a:t>“</a:t>
            </a:r>
            <a:r>
              <a:rPr lang="es-CO" sz="2400" i="1"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rPr>
              <a:t>Pagan este tributo al trabajo quienes perciban rentas laborales que para 2017 superen $44.603.000, es decir, ingresos mensuales de $3.716.916</a:t>
            </a:r>
            <a:r>
              <a:rPr lang="es-CO" sz="2400"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rPr>
              <a:t>”</a:t>
            </a:r>
            <a:r>
              <a:rPr lang="es-CO"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rPr>
              <a:t> (Estatuto Tributario)</a:t>
            </a:r>
            <a:r>
              <a:rPr lang="es-CO" sz="2400"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rPr>
              <a:t>.</a:t>
            </a:r>
          </a:p>
          <a:p>
            <a:pPr algn="just">
              <a:lnSpc>
                <a:spcPct val="150000"/>
              </a:lnSpc>
              <a:spcAft>
                <a:spcPts val="0"/>
              </a:spcAft>
            </a:pPr>
            <a:r>
              <a:rPr lang="es-CO" sz="2400"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rPr>
              <a:t> </a:t>
            </a:r>
          </a:p>
          <a:p>
            <a:pPr marL="342900" indent="-342900" algn="just">
              <a:lnSpc>
                <a:spcPct val="150000"/>
              </a:lnSpc>
              <a:spcAft>
                <a:spcPts val="0"/>
              </a:spcAft>
              <a:buFont typeface="Arial" panose="020B0604020202020204" pitchFamily="34" charset="0"/>
              <a:buChar char="•"/>
            </a:pPr>
            <a:r>
              <a:rPr lang="es-CO" sz="2400" dirty="0">
                <a:solidFill>
                  <a:srgbClr val="333333"/>
                </a:solidFill>
                <a:latin typeface="Arial" panose="020B0604020202020204" pitchFamily="34" charset="0"/>
                <a:ea typeface="Calibri" panose="020F0502020204030204" pitchFamily="34" charset="0"/>
                <a:cs typeface="Times New Roman" panose="02020603050405020304" pitchFamily="18" charset="0"/>
              </a:rPr>
              <a:t>Explícito: no</a:t>
            </a:r>
          </a:p>
          <a:p>
            <a:pPr marL="342900" indent="-342900" algn="just">
              <a:lnSpc>
                <a:spcPct val="150000"/>
              </a:lnSpc>
              <a:spcAft>
                <a:spcPts val="0"/>
              </a:spcAft>
              <a:buFont typeface="Arial" panose="020B0604020202020204" pitchFamily="34" charset="0"/>
              <a:buChar char="•"/>
            </a:pPr>
            <a:r>
              <a:rPr lang="es-CO" sz="2400"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rPr>
              <a:t>Implícito: no </a:t>
            </a:r>
            <a:r>
              <a:rPr lang="es-CO" sz="2400" dirty="0">
                <a:solidFill>
                  <a:srgbClr val="333333"/>
                </a:solidFill>
                <a:latin typeface="Arial" panose="020B0604020202020204" pitchFamily="34" charset="0"/>
                <a:ea typeface="Calibri" panose="020F0502020204030204" pitchFamily="34" charset="0"/>
                <a:cs typeface="Times New Roman" panose="02020603050405020304" pitchFamily="18" charset="0"/>
              </a:rPr>
              <a:t>?</a:t>
            </a:r>
            <a:endParaRPr lang="es-CO" sz="2400"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p>
            <a:pPr marL="342900" indent="-342900" algn="just">
              <a:lnSpc>
                <a:spcPct val="150000"/>
              </a:lnSpc>
              <a:spcAft>
                <a:spcPts val="0"/>
              </a:spcAft>
              <a:buFont typeface="Arial" panose="020B0604020202020204" pitchFamily="34" charset="0"/>
              <a:buChar char="•"/>
            </a:pPr>
            <a:r>
              <a:rPr lang="es-CO" sz="2400" dirty="0">
                <a:solidFill>
                  <a:srgbClr val="333333"/>
                </a:solidFill>
                <a:latin typeface="Arial" panose="020B0604020202020204" pitchFamily="34" charset="0"/>
                <a:ea typeface="Calibri" panose="020F0502020204030204" pitchFamily="34" charset="0"/>
                <a:cs typeface="Times New Roman" panose="02020603050405020304" pitchFamily="18" charset="0"/>
              </a:rPr>
              <a:t>Situación discriminatoria: ?</a:t>
            </a:r>
            <a:endParaRPr lang="es-CO"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203601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959223" y="605118"/>
            <a:ext cx="10273553" cy="878574"/>
          </a:xfrm>
          <a:prstGeom prst="rect">
            <a:avLst/>
          </a:prstGeom>
        </p:spPr>
        <p:txBody>
          <a:bodyPr wrap="square">
            <a:spAutoFit/>
          </a:bodyPr>
          <a:lstStyle/>
          <a:p>
            <a:pPr algn="just">
              <a:lnSpc>
                <a:spcPct val="150000"/>
              </a:lnSpc>
              <a:spcAft>
                <a:spcPts val="0"/>
              </a:spcAft>
            </a:pPr>
            <a:r>
              <a:rPr lang="es-CO" u="sng" dirty="0">
                <a:latin typeface="Arial" panose="020B0604020202020204" pitchFamily="34" charset="0"/>
                <a:ea typeface="Calibri" panose="020F0502020204030204" pitchFamily="34" charset="0"/>
                <a:cs typeface="Times New Roman" panose="02020603050405020304" pitchFamily="18" charset="0"/>
              </a:rPr>
              <a:t>S</a:t>
            </a:r>
            <a:r>
              <a:rPr lang="es-CO" u="sng" dirty="0">
                <a:effectLst/>
                <a:latin typeface="Arial" panose="020B0604020202020204" pitchFamily="34" charset="0"/>
                <a:ea typeface="Calibri" panose="020F0502020204030204" pitchFamily="34" charset="0"/>
                <a:cs typeface="Times New Roman" panose="02020603050405020304" pitchFamily="18" charset="0"/>
              </a:rPr>
              <a:t>ituación discriminatoria</a:t>
            </a:r>
            <a:r>
              <a:rPr lang="es-CO" dirty="0">
                <a:effectLst/>
                <a:latin typeface="Arial" panose="020B0604020202020204" pitchFamily="34" charset="0"/>
                <a:ea typeface="Calibri" panose="020F0502020204030204" pitchFamily="34" charset="0"/>
                <a:cs typeface="Times New Roman" panose="02020603050405020304" pitchFamily="18" charset="0"/>
              </a:rPr>
              <a:t> en el mercado laboral colombiano mayor proporción de mujeres participan en ramas consideradas de bajo productividad.</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25" name="Imagen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64643" y="1631610"/>
            <a:ext cx="7651954" cy="4088466"/>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p:cNvSpPr>
            <a:spLocks noChangeArrowheads="1"/>
          </p:cNvSpPr>
          <p:nvPr/>
        </p:nvSpPr>
        <p:spPr bwMode="auto">
          <a:xfrm>
            <a:off x="1974574" y="5701677"/>
            <a:ext cx="7381462"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es-CO" altLang="es-CO" sz="900" b="0" i="1" u="none" strike="noStrike" cap="none" normalizeH="0" baseline="0" dirty="0">
                <a:ln>
                  <a:noFill/>
                </a:ln>
                <a:solidFill>
                  <a:srgbClr val="404040"/>
                </a:solidFill>
                <a:effectLst/>
                <a:latin typeface="Calibri" panose="020F0502020204030204" pitchFamily="34" charset="0"/>
                <a:ea typeface="Calibri" panose="020F0502020204030204" pitchFamily="34" charset="0"/>
                <a:cs typeface="Times New Roman" panose="02020603050405020304" pitchFamily="18" charset="0"/>
              </a:rPr>
              <a:t>Fuente: DANE, Encuesta Continua de Hogares y Gran Encuesta Integrada de Hogares.</a:t>
            </a:r>
          </a:p>
          <a:p>
            <a:pPr lvl="0" eaLnBrk="0" fontAlgn="base" hangingPunct="0">
              <a:spcBef>
                <a:spcPct val="0"/>
              </a:spcBef>
              <a:spcAft>
                <a:spcPct val="0"/>
              </a:spcAft>
            </a:pPr>
            <a:r>
              <a:rPr lang="es-ES" altLang="es-CO" sz="900" dirty="0">
                <a:latin typeface="Arial" panose="020B0604020202020204" pitchFamily="34" charset="0"/>
              </a:rPr>
              <a:t>Estos sectores se han agrupado considerando su productividad laboral promedio (en dólares PPA de 2005) en los siguientes niveles: • Sector de baja productividad: agricultura, comercio y servicios • Sector de productividad media: construcción, manufactura y transporte • Sector de alta productividad: actividad financiera, electricidad y minería.</a:t>
            </a:r>
            <a:endParaRPr kumimoji="0" lang="es-CO" altLang="es-CO" sz="9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7844535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79928" y="578224"/>
            <a:ext cx="10502153" cy="5632311"/>
          </a:xfrm>
          <a:prstGeom prst="rect">
            <a:avLst/>
          </a:prstGeom>
        </p:spPr>
        <p:txBody>
          <a:bodyPr wrap="square">
            <a:spAutoFit/>
          </a:bodyPr>
          <a:lstStyle/>
          <a:p>
            <a:pPr lvl="0">
              <a:lnSpc>
                <a:spcPct val="150000"/>
              </a:lnSpc>
              <a:spcAft>
                <a:spcPts val="0"/>
              </a:spcAft>
            </a:pPr>
            <a:r>
              <a:rPr lang="es-CO" sz="2400" i="1" u="sng" dirty="0">
                <a:effectLst/>
                <a:latin typeface="Arial" panose="020B0604020202020204" pitchFamily="34" charset="0"/>
                <a:ea typeface="Calibri" panose="020F0502020204030204" pitchFamily="34" charset="0"/>
                <a:cs typeface="Times New Roman" panose="02020603050405020304" pitchFamily="18" charset="0"/>
              </a:rPr>
              <a:t>Base gravable</a:t>
            </a:r>
            <a:r>
              <a:rPr lang="es-CO" sz="2400" b="1" i="1" dirty="0">
                <a:solidFill>
                  <a:srgbClr val="333333"/>
                </a:solidFill>
                <a:effectLst/>
                <a:latin typeface="Arial" panose="020B0604020202020204" pitchFamily="34" charset="0"/>
              </a:rPr>
              <a:t> </a:t>
            </a:r>
            <a:endParaRPr lang="es-CO" sz="2400" dirty="0">
              <a:effectLst/>
            </a:endParaRPr>
          </a:p>
          <a:p>
            <a:pPr algn="just">
              <a:lnSpc>
                <a:spcPct val="150000"/>
              </a:lnSpc>
              <a:spcAft>
                <a:spcPts val="0"/>
              </a:spcAft>
            </a:pPr>
            <a:r>
              <a:rPr lang="es-CO" sz="2400"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rPr>
              <a:t>“</a:t>
            </a:r>
            <a:r>
              <a:rPr lang="es-CO" sz="2400" i="1"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rPr>
              <a:t>La base gravable de este impuesto son los ingresos obtenidos por una persona a cambio de sus servicios (v.g. salarios, honorarios, comisiones, pagos directos e indirectos en beneficio del trabajador, etc.), exceptuando aquellos honorarios obtenidos por individuos que empleen por al menos 90 días</a:t>
            </a:r>
            <a:r>
              <a:rPr lang="es-CO" sz="2400"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rPr>
              <a:t>”</a:t>
            </a:r>
            <a:r>
              <a:rPr lang="es-CO"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rPr>
              <a:t> (Estatuto Tributario)</a:t>
            </a:r>
            <a:r>
              <a:rPr lang="es-CO" sz="2400"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rPr>
              <a:t>.</a:t>
            </a:r>
          </a:p>
          <a:p>
            <a:pPr algn="just">
              <a:lnSpc>
                <a:spcPct val="150000"/>
              </a:lnSpc>
              <a:spcAft>
                <a:spcPts val="0"/>
              </a:spcAft>
            </a:pPr>
            <a:r>
              <a:rPr lang="es-CO" sz="2400"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rPr>
              <a:t> </a:t>
            </a:r>
          </a:p>
          <a:p>
            <a:pPr marL="342900" indent="-342900" algn="just">
              <a:lnSpc>
                <a:spcPct val="150000"/>
              </a:lnSpc>
              <a:spcAft>
                <a:spcPts val="0"/>
              </a:spcAft>
              <a:buFont typeface="Arial" panose="020B0604020202020204" pitchFamily="34" charset="0"/>
              <a:buChar char="•"/>
            </a:pPr>
            <a:r>
              <a:rPr lang="es-CO" sz="2400" dirty="0">
                <a:solidFill>
                  <a:srgbClr val="333333"/>
                </a:solidFill>
                <a:latin typeface="Arial" panose="020B0604020202020204" pitchFamily="34" charset="0"/>
                <a:ea typeface="Calibri" panose="020F0502020204030204" pitchFamily="34" charset="0"/>
                <a:cs typeface="Times New Roman" panose="02020603050405020304" pitchFamily="18" charset="0"/>
              </a:rPr>
              <a:t>Explícito: no</a:t>
            </a:r>
          </a:p>
          <a:p>
            <a:pPr marL="342900" indent="-342900" algn="just">
              <a:lnSpc>
                <a:spcPct val="150000"/>
              </a:lnSpc>
              <a:spcAft>
                <a:spcPts val="0"/>
              </a:spcAft>
              <a:buFont typeface="Arial" panose="020B0604020202020204" pitchFamily="34" charset="0"/>
              <a:buChar char="•"/>
            </a:pPr>
            <a:r>
              <a:rPr lang="es-CO" sz="2400"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rPr>
              <a:t>Implícito: no</a:t>
            </a:r>
          </a:p>
          <a:p>
            <a:pPr marL="342900" indent="-342900" algn="just">
              <a:lnSpc>
                <a:spcPct val="150000"/>
              </a:lnSpc>
              <a:spcAft>
                <a:spcPts val="0"/>
              </a:spcAft>
              <a:buFont typeface="Arial" panose="020B0604020202020204" pitchFamily="34" charset="0"/>
              <a:buChar char="•"/>
            </a:pPr>
            <a:r>
              <a:rPr lang="es-CO" sz="2400" dirty="0">
                <a:solidFill>
                  <a:srgbClr val="333333"/>
                </a:solidFill>
                <a:latin typeface="Arial" panose="020B0604020202020204" pitchFamily="34" charset="0"/>
                <a:ea typeface="Calibri" panose="020F0502020204030204" pitchFamily="34" charset="0"/>
                <a:cs typeface="Times New Roman" panose="02020603050405020304" pitchFamily="18" charset="0"/>
              </a:rPr>
              <a:t>Situación discriminatoria: ?</a:t>
            </a:r>
            <a:endParaRPr lang="es-CO"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842964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959223" y="605118"/>
            <a:ext cx="10273553" cy="878574"/>
          </a:xfrm>
          <a:prstGeom prst="rect">
            <a:avLst/>
          </a:prstGeom>
        </p:spPr>
        <p:txBody>
          <a:bodyPr wrap="square">
            <a:spAutoFit/>
          </a:bodyPr>
          <a:lstStyle/>
          <a:p>
            <a:pPr algn="just">
              <a:lnSpc>
                <a:spcPct val="150000"/>
              </a:lnSpc>
              <a:spcAft>
                <a:spcPts val="0"/>
              </a:spcAft>
            </a:pPr>
            <a:r>
              <a:rPr lang="es-CO" u="sng" dirty="0">
                <a:latin typeface="Arial" panose="020B0604020202020204" pitchFamily="34" charset="0"/>
                <a:ea typeface="Calibri" panose="020F0502020204030204" pitchFamily="34" charset="0"/>
                <a:cs typeface="Times New Roman" panose="02020603050405020304" pitchFamily="18" charset="0"/>
              </a:rPr>
              <a:t>S</a:t>
            </a:r>
            <a:r>
              <a:rPr lang="es-CO" u="sng" dirty="0">
                <a:effectLst/>
                <a:latin typeface="Arial" panose="020B0604020202020204" pitchFamily="34" charset="0"/>
                <a:ea typeface="Calibri" panose="020F0502020204030204" pitchFamily="34" charset="0"/>
                <a:cs typeface="Times New Roman" panose="02020603050405020304" pitchFamily="18" charset="0"/>
              </a:rPr>
              <a:t>ituación discriminatoria</a:t>
            </a:r>
            <a:r>
              <a:rPr lang="es-CO" dirty="0">
                <a:effectLst/>
                <a:latin typeface="Arial" panose="020B0604020202020204" pitchFamily="34" charset="0"/>
                <a:ea typeface="Calibri" panose="020F0502020204030204" pitchFamily="34" charset="0"/>
                <a:cs typeface="Times New Roman" panose="02020603050405020304" pitchFamily="18" charset="0"/>
              </a:rPr>
              <a:t> los ingresos promedio de las mujeres son menores que los de los hombres. </a:t>
            </a:r>
            <a:endParaRPr lang="es-CO"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angle 3"/>
          <p:cNvSpPr>
            <a:spLocks noChangeArrowheads="1"/>
          </p:cNvSpPr>
          <p:nvPr/>
        </p:nvSpPr>
        <p:spPr bwMode="auto">
          <a:xfrm>
            <a:off x="485653" y="5168348"/>
            <a:ext cx="3201517"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CO" altLang="es-CO" sz="900" b="0" i="1" u="none" strike="noStrike" cap="none" normalizeH="0" baseline="0" dirty="0">
                <a:ln>
                  <a:noFill/>
                </a:ln>
                <a:solidFill>
                  <a:srgbClr val="404040"/>
                </a:solidFill>
                <a:effectLst/>
                <a:latin typeface="Calibri" panose="020F0502020204030204" pitchFamily="34" charset="0"/>
                <a:ea typeface="Calibri" panose="020F0502020204030204" pitchFamily="34" charset="0"/>
                <a:cs typeface="Times New Roman" panose="02020603050405020304" pitchFamily="18" charset="0"/>
              </a:rPr>
              <a:t>Fuente: DANE, con base en Gran Encuesta Integrada de Hogares.</a:t>
            </a:r>
            <a:endParaRPr kumimoji="0" lang="es-CO" altLang="es-CO" sz="1800" b="0" i="0" u="none" strike="noStrike" cap="none" normalizeH="0" baseline="0" dirty="0">
              <a:ln>
                <a:noFill/>
              </a:ln>
              <a:solidFill>
                <a:schemeClr val="tx1"/>
              </a:solidFill>
              <a:effectLst/>
              <a:latin typeface="Arial" panose="020B0604020202020204" pitchFamily="34" charset="0"/>
            </a:endParaRPr>
          </a:p>
        </p:txBody>
      </p:sp>
      <p:pic>
        <p:nvPicPr>
          <p:cNvPr id="6" name="Imagen 5"/>
          <p:cNvPicPr/>
          <p:nvPr/>
        </p:nvPicPr>
        <p:blipFill>
          <a:blip r:embed="rId2">
            <a:extLst>
              <a:ext uri="{28A0092B-C50C-407E-A947-70E740481C1C}">
                <a14:useLocalDpi xmlns:a14="http://schemas.microsoft.com/office/drawing/2010/main" val="0"/>
              </a:ext>
            </a:extLst>
          </a:blip>
          <a:srcRect/>
          <a:stretch>
            <a:fillRect/>
          </a:stretch>
        </p:blipFill>
        <p:spPr bwMode="auto">
          <a:xfrm>
            <a:off x="485653" y="2448145"/>
            <a:ext cx="4603182" cy="2720203"/>
          </a:xfrm>
          <a:prstGeom prst="rect">
            <a:avLst/>
          </a:prstGeom>
          <a:noFill/>
          <a:ln>
            <a:noFill/>
          </a:ln>
        </p:spPr>
      </p:pic>
      <p:pic>
        <p:nvPicPr>
          <p:cNvPr id="3" name="Picture 2">
            <a:extLst>
              <a:ext uri="{FF2B5EF4-FFF2-40B4-BE49-F238E27FC236}">
                <a16:creationId xmlns:a16="http://schemas.microsoft.com/office/drawing/2014/main" id="{2A5FFE14-BC5B-4949-BA28-89ACEE00FA72}"/>
              </a:ext>
            </a:extLst>
          </p:cNvPr>
          <p:cNvPicPr>
            <a:picLocks noChangeAspect="1"/>
          </p:cNvPicPr>
          <p:nvPr/>
        </p:nvPicPr>
        <p:blipFill rotWithShape="1">
          <a:blip r:embed="rId3"/>
          <a:srcRect l="61521" t="29168" r="5435" b="12445"/>
          <a:stretch/>
        </p:blipFill>
        <p:spPr>
          <a:xfrm>
            <a:off x="6298266" y="1584159"/>
            <a:ext cx="5115339" cy="5081686"/>
          </a:xfrm>
          <a:prstGeom prst="rect">
            <a:avLst/>
          </a:prstGeom>
        </p:spPr>
      </p:pic>
    </p:spTree>
    <p:extLst>
      <p:ext uri="{BB962C8B-B14F-4D97-AF65-F5344CB8AC3E}">
        <p14:creationId xmlns:p14="http://schemas.microsoft.com/office/powerpoint/2010/main" val="455009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79928" y="578224"/>
            <a:ext cx="10502153" cy="6186309"/>
          </a:xfrm>
          <a:prstGeom prst="rect">
            <a:avLst/>
          </a:prstGeom>
        </p:spPr>
        <p:txBody>
          <a:bodyPr wrap="square">
            <a:spAutoFit/>
          </a:bodyPr>
          <a:lstStyle/>
          <a:p>
            <a:pPr lvl="0">
              <a:lnSpc>
                <a:spcPct val="150000"/>
              </a:lnSpc>
              <a:spcAft>
                <a:spcPts val="0"/>
              </a:spcAft>
            </a:pPr>
            <a:r>
              <a:rPr lang="es-CO" sz="2400" i="1" u="sng" dirty="0">
                <a:effectLst/>
                <a:latin typeface="Arial" panose="020B0604020202020204" pitchFamily="34" charset="0"/>
                <a:ea typeface="Calibri" panose="020F0502020204030204" pitchFamily="34" charset="0"/>
                <a:cs typeface="Times New Roman" panose="02020603050405020304" pitchFamily="18" charset="0"/>
              </a:rPr>
              <a:t>Tarifa</a:t>
            </a:r>
            <a:endParaRPr lang="es-CO" sz="2000" dirty="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50000"/>
              </a:lnSpc>
              <a:spcAft>
                <a:spcPts val="0"/>
              </a:spcAft>
            </a:pPr>
            <a:r>
              <a:rPr lang="es-CO" sz="2400" b="1" i="1" dirty="0">
                <a:solidFill>
                  <a:srgbClr val="333333"/>
                </a:solidFill>
                <a:effectLst/>
                <a:latin typeface="Arial" panose="020B0604020202020204" pitchFamily="34" charset="0"/>
              </a:rPr>
              <a:t> </a:t>
            </a:r>
            <a:endParaRPr lang="es-CO" sz="2400" dirty="0">
              <a:effectLst/>
            </a:endParaRPr>
          </a:p>
          <a:p>
            <a:pPr algn="just">
              <a:lnSpc>
                <a:spcPct val="150000"/>
              </a:lnSpc>
              <a:spcAft>
                <a:spcPts val="0"/>
              </a:spcAft>
            </a:pPr>
            <a:r>
              <a:rPr lang="es-CO" sz="2400" i="1"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rPr>
              <a:t>Para los ingresos laborales se han establecido cuatro rangos de tarifas: 0, 19%, 28% y 33%. En términos de UVT, las tarifas son: </a:t>
            </a:r>
          </a:p>
          <a:p>
            <a:pPr marL="342900" indent="-342900" algn="just">
              <a:lnSpc>
                <a:spcPct val="150000"/>
              </a:lnSpc>
              <a:spcAft>
                <a:spcPts val="0"/>
              </a:spcAft>
              <a:buFont typeface="Arial" panose="020B0604020202020204" pitchFamily="34" charset="0"/>
              <a:buChar char="•"/>
            </a:pPr>
            <a:endParaRPr lang="es-CO" sz="2400" dirty="0">
              <a:solidFill>
                <a:srgbClr val="333333"/>
              </a:solidFill>
              <a:latin typeface="Arial" panose="020B0604020202020204" pitchFamily="34" charset="0"/>
              <a:ea typeface="Calibri" panose="020F0502020204030204" pitchFamily="34" charset="0"/>
              <a:cs typeface="Times New Roman" panose="02020603050405020304" pitchFamily="18" charset="0"/>
            </a:endParaRPr>
          </a:p>
          <a:p>
            <a:pPr marL="342900" indent="-342900" algn="just">
              <a:lnSpc>
                <a:spcPct val="150000"/>
              </a:lnSpc>
              <a:spcAft>
                <a:spcPts val="0"/>
              </a:spcAft>
              <a:buFont typeface="Arial" panose="020B0604020202020204" pitchFamily="34" charset="0"/>
              <a:buChar char="•"/>
            </a:pPr>
            <a:endParaRPr lang="es-CO" sz="2400" dirty="0">
              <a:solidFill>
                <a:srgbClr val="333333"/>
              </a:solidFill>
              <a:latin typeface="Arial" panose="020B0604020202020204" pitchFamily="34" charset="0"/>
              <a:ea typeface="Calibri" panose="020F0502020204030204" pitchFamily="34" charset="0"/>
              <a:cs typeface="Times New Roman" panose="02020603050405020304" pitchFamily="18" charset="0"/>
            </a:endParaRPr>
          </a:p>
          <a:p>
            <a:pPr marL="342900" indent="-342900" algn="just">
              <a:lnSpc>
                <a:spcPct val="150000"/>
              </a:lnSpc>
              <a:spcAft>
                <a:spcPts val="0"/>
              </a:spcAft>
              <a:buFont typeface="Arial" panose="020B0604020202020204" pitchFamily="34" charset="0"/>
              <a:buChar char="•"/>
            </a:pPr>
            <a:endParaRPr lang="es-CO" sz="2400" dirty="0">
              <a:solidFill>
                <a:srgbClr val="333333"/>
              </a:solidFill>
              <a:latin typeface="Arial" panose="020B0604020202020204" pitchFamily="34" charset="0"/>
              <a:ea typeface="Calibri" panose="020F0502020204030204" pitchFamily="34" charset="0"/>
              <a:cs typeface="Times New Roman" panose="02020603050405020304" pitchFamily="18" charset="0"/>
            </a:endParaRPr>
          </a:p>
          <a:p>
            <a:pPr marL="342900" indent="-342900" algn="just">
              <a:lnSpc>
                <a:spcPct val="150000"/>
              </a:lnSpc>
              <a:spcAft>
                <a:spcPts val="0"/>
              </a:spcAft>
              <a:buFont typeface="Arial" panose="020B0604020202020204" pitchFamily="34" charset="0"/>
              <a:buChar char="•"/>
            </a:pPr>
            <a:endParaRPr lang="es-CO" sz="2400" dirty="0">
              <a:solidFill>
                <a:srgbClr val="333333"/>
              </a:solidFill>
              <a:latin typeface="Arial" panose="020B0604020202020204" pitchFamily="34" charset="0"/>
              <a:ea typeface="Calibri" panose="020F0502020204030204" pitchFamily="34" charset="0"/>
              <a:cs typeface="Times New Roman" panose="02020603050405020304" pitchFamily="18" charset="0"/>
            </a:endParaRPr>
          </a:p>
          <a:p>
            <a:pPr marL="342900" indent="-342900" algn="just">
              <a:lnSpc>
                <a:spcPct val="150000"/>
              </a:lnSpc>
              <a:spcAft>
                <a:spcPts val="0"/>
              </a:spcAft>
              <a:buFont typeface="Arial" panose="020B0604020202020204" pitchFamily="34" charset="0"/>
              <a:buChar char="•"/>
            </a:pPr>
            <a:r>
              <a:rPr lang="es-CO" sz="2400" dirty="0">
                <a:solidFill>
                  <a:srgbClr val="333333"/>
                </a:solidFill>
                <a:latin typeface="Arial" panose="020B0604020202020204" pitchFamily="34" charset="0"/>
                <a:ea typeface="Calibri" panose="020F0502020204030204" pitchFamily="34" charset="0"/>
                <a:cs typeface="Times New Roman" panose="02020603050405020304" pitchFamily="18" charset="0"/>
              </a:rPr>
              <a:t>Explícito: no</a:t>
            </a:r>
          </a:p>
          <a:p>
            <a:pPr marL="342900" indent="-342900" algn="just">
              <a:lnSpc>
                <a:spcPct val="150000"/>
              </a:lnSpc>
              <a:spcAft>
                <a:spcPts val="0"/>
              </a:spcAft>
              <a:buFont typeface="Arial" panose="020B0604020202020204" pitchFamily="34" charset="0"/>
              <a:buChar char="•"/>
            </a:pPr>
            <a:r>
              <a:rPr lang="es-CO" sz="2400"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rPr>
              <a:t>Implícito: no</a:t>
            </a:r>
          </a:p>
          <a:p>
            <a:pPr marL="342900" indent="-342900" algn="just">
              <a:lnSpc>
                <a:spcPct val="150000"/>
              </a:lnSpc>
              <a:spcAft>
                <a:spcPts val="0"/>
              </a:spcAft>
              <a:buFont typeface="Arial" panose="020B0604020202020204" pitchFamily="34" charset="0"/>
              <a:buChar char="•"/>
            </a:pPr>
            <a:r>
              <a:rPr lang="es-CO" sz="2400" dirty="0">
                <a:solidFill>
                  <a:srgbClr val="333333"/>
                </a:solidFill>
                <a:latin typeface="Arial" panose="020B0604020202020204" pitchFamily="34" charset="0"/>
                <a:ea typeface="Calibri" panose="020F0502020204030204" pitchFamily="34" charset="0"/>
                <a:cs typeface="Times New Roman" panose="02020603050405020304" pitchFamily="18" charset="0"/>
              </a:rPr>
              <a:t>Situación discriminatoria: no</a:t>
            </a:r>
            <a:endParaRPr lang="es-CO" sz="20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3" name="Tabla 2"/>
          <p:cNvGraphicFramePr>
            <a:graphicFrameLocks noGrp="1"/>
          </p:cNvGraphicFramePr>
          <p:nvPr>
            <p:extLst>
              <p:ext uri="{D42A27DB-BD31-4B8C-83A1-F6EECF244321}">
                <p14:modId xmlns:p14="http://schemas.microsoft.com/office/powerpoint/2010/main" val="2938155021"/>
              </p:ext>
            </p:extLst>
          </p:nvPr>
        </p:nvGraphicFramePr>
        <p:xfrm>
          <a:off x="6410774" y="3234989"/>
          <a:ext cx="3670364" cy="1994789"/>
        </p:xfrm>
        <a:graphic>
          <a:graphicData uri="http://schemas.openxmlformats.org/drawingml/2006/table">
            <a:tbl>
              <a:tblPr firstRow="1" firstCol="1" bandRow="1">
                <a:tableStyleId>{3B4B98B0-60AC-42C2-AFA5-B58CD77FA1E5}</a:tableStyleId>
              </a:tblPr>
              <a:tblGrid>
                <a:gridCol w="2289493">
                  <a:extLst>
                    <a:ext uri="{9D8B030D-6E8A-4147-A177-3AD203B41FA5}">
                      <a16:colId xmlns:a16="http://schemas.microsoft.com/office/drawing/2014/main" val="20000"/>
                    </a:ext>
                  </a:extLst>
                </a:gridCol>
                <a:gridCol w="1380871">
                  <a:extLst>
                    <a:ext uri="{9D8B030D-6E8A-4147-A177-3AD203B41FA5}">
                      <a16:colId xmlns:a16="http://schemas.microsoft.com/office/drawing/2014/main" val="20001"/>
                    </a:ext>
                  </a:extLst>
                </a:gridCol>
              </a:tblGrid>
              <a:tr h="0">
                <a:tc>
                  <a:txBody>
                    <a:bodyPr/>
                    <a:lstStyle/>
                    <a:p>
                      <a:pPr algn="ctr">
                        <a:lnSpc>
                          <a:spcPct val="107000"/>
                        </a:lnSpc>
                        <a:spcAft>
                          <a:spcPts val="0"/>
                        </a:spcAft>
                      </a:pPr>
                      <a:r>
                        <a:rPr lang="es-CO" sz="3200" dirty="0">
                          <a:effectLst/>
                        </a:rPr>
                        <a:t> </a:t>
                      </a:r>
                      <a:r>
                        <a:rPr lang="es-CO" sz="2400" dirty="0">
                          <a:effectLst/>
                        </a:rPr>
                        <a:t>Rango de UVT</a:t>
                      </a:r>
                      <a:endParaRPr lang="es-CO"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CO" sz="2400" dirty="0">
                          <a:effectLst/>
                        </a:rPr>
                        <a:t>Tarifa %</a:t>
                      </a:r>
                      <a:endParaRPr lang="es-CO"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0">
                <a:tc>
                  <a:txBody>
                    <a:bodyPr/>
                    <a:lstStyle/>
                    <a:p>
                      <a:pPr algn="ctr">
                        <a:lnSpc>
                          <a:spcPct val="107000"/>
                        </a:lnSpc>
                        <a:spcAft>
                          <a:spcPts val="0"/>
                        </a:spcAft>
                      </a:pPr>
                      <a:r>
                        <a:rPr lang="es-CO" sz="2400">
                          <a:effectLst/>
                        </a:rPr>
                        <a:t> 0 a 95</a:t>
                      </a:r>
                      <a:endParaRPr lang="es-CO"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CO" sz="2400">
                          <a:effectLst/>
                        </a:rPr>
                        <a:t>0</a:t>
                      </a:r>
                      <a:endParaRPr lang="es-CO"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0">
                <a:tc>
                  <a:txBody>
                    <a:bodyPr/>
                    <a:lstStyle/>
                    <a:p>
                      <a:pPr algn="ctr">
                        <a:lnSpc>
                          <a:spcPct val="107000"/>
                        </a:lnSpc>
                        <a:spcAft>
                          <a:spcPts val="0"/>
                        </a:spcAft>
                      </a:pPr>
                      <a:r>
                        <a:rPr lang="es-CO" sz="2400" dirty="0">
                          <a:effectLst/>
                        </a:rPr>
                        <a:t>+ 95 a 150</a:t>
                      </a:r>
                      <a:endParaRPr lang="es-CO"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CO" sz="2400">
                          <a:effectLst/>
                        </a:rPr>
                        <a:t>19</a:t>
                      </a:r>
                      <a:endParaRPr lang="es-CO"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0">
                <a:tc>
                  <a:txBody>
                    <a:bodyPr/>
                    <a:lstStyle/>
                    <a:p>
                      <a:pPr algn="ctr">
                        <a:lnSpc>
                          <a:spcPct val="107000"/>
                        </a:lnSpc>
                        <a:spcAft>
                          <a:spcPts val="0"/>
                        </a:spcAft>
                      </a:pPr>
                      <a:r>
                        <a:rPr lang="es-CO" sz="2400">
                          <a:effectLst/>
                        </a:rPr>
                        <a:t>+ 150 a 360</a:t>
                      </a:r>
                      <a:endParaRPr lang="es-CO"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CO" sz="2400">
                          <a:effectLst/>
                        </a:rPr>
                        <a:t>28</a:t>
                      </a:r>
                      <a:endParaRPr lang="es-CO"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0">
                <a:tc>
                  <a:txBody>
                    <a:bodyPr/>
                    <a:lstStyle/>
                    <a:p>
                      <a:pPr algn="ctr">
                        <a:lnSpc>
                          <a:spcPct val="107000"/>
                        </a:lnSpc>
                        <a:spcAft>
                          <a:spcPts val="0"/>
                        </a:spcAft>
                      </a:pPr>
                      <a:r>
                        <a:rPr lang="es-CO" sz="2400">
                          <a:effectLst/>
                        </a:rPr>
                        <a:t>+360</a:t>
                      </a:r>
                      <a:endParaRPr lang="es-CO"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CO" sz="2400" dirty="0">
                          <a:effectLst/>
                        </a:rPr>
                        <a:t>33</a:t>
                      </a:r>
                      <a:endParaRPr lang="es-CO"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963803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79928" y="578224"/>
            <a:ext cx="10502153" cy="5447645"/>
          </a:xfrm>
          <a:prstGeom prst="rect">
            <a:avLst/>
          </a:prstGeom>
        </p:spPr>
        <p:txBody>
          <a:bodyPr wrap="square">
            <a:spAutoFit/>
          </a:bodyPr>
          <a:lstStyle/>
          <a:p>
            <a:pPr lvl="0">
              <a:lnSpc>
                <a:spcPct val="150000"/>
              </a:lnSpc>
              <a:spcAft>
                <a:spcPts val="0"/>
              </a:spcAft>
            </a:pPr>
            <a:r>
              <a:rPr lang="es-CO" sz="2400" i="1" u="sng" dirty="0">
                <a:effectLst/>
                <a:latin typeface="Arial" panose="020B0604020202020204" pitchFamily="34" charset="0"/>
                <a:ea typeface="Calibri" panose="020F0502020204030204" pitchFamily="34" charset="0"/>
                <a:cs typeface="Times New Roman" panose="02020603050405020304" pitchFamily="18" charset="0"/>
              </a:rPr>
              <a:t>Deducciones y exenciones </a:t>
            </a:r>
            <a:endParaRPr lang="es-CO" sz="2000" dirty="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50000"/>
              </a:lnSpc>
              <a:spcAft>
                <a:spcPts val="0"/>
              </a:spcAft>
            </a:pPr>
            <a:r>
              <a:rPr lang="es-CO" sz="2400" b="1" i="1" dirty="0">
                <a:solidFill>
                  <a:srgbClr val="333333"/>
                </a:solidFill>
                <a:effectLst/>
                <a:latin typeface="Arial" panose="020B0604020202020204" pitchFamily="34" charset="0"/>
              </a:rPr>
              <a:t> </a:t>
            </a:r>
            <a:endParaRPr lang="es-CO" sz="2400" dirty="0">
              <a:effectLst/>
            </a:endParaRPr>
          </a:p>
          <a:p>
            <a:pPr algn="just">
              <a:lnSpc>
                <a:spcPct val="150000"/>
              </a:lnSpc>
              <a:spcAft>
                <a:spcPts val="0"/>
              </a:spcAft>
            </a:pPr>
            <a:r>
              <a:rPr lang="es-CO" sz="2400" i="1"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rPr>
              <a:t>Algunas de las exenciones son:</a:t>
            </a:r>
            <a:endParaRPr lang="es-CO" sz="2400" i="1" dirty="0">
              <a:solidFill>
                <a:srgbClr val="333333"/>
              </a:solidFill>
              <a:latin typeface="Arial" panose="020B0604020202020204" pitchFamily="34" charset="0"/>
              <a:ea typeface="Calibri" panose="020F0502020204030204" pitchFamily="34" charset="0"/>
              <a:cs typeface="Times New Roman" panose="02020603050405020304" pitchFamily="18" charset="0"/>
            </a:endParaRPr>
          </a:p>
          <a:p>
            <a:pPr marL="342900" indent="-342900" algn="just">
              <a:lnSpc>
                <a:spcPct val="150000"/>
              </a:lnSpc>
              <a:spcAft>
                <a:spcPts val="0"/>
              </a:spcAft>
              <a:buFont typeface="Arial" panose="020B0604020202020204" pitchFamily="34" charset="0"/>
              <a:buChar char="•"/>
            </a:pPr>
            <a:r>
              <a:rPr lang="es-CO" sz="2400" i="1" dirty="0">
                <a:solidFill>
                  <a:srgbClr val="333333"/>
                </a:solidFill>
                <a:latin typeface="Arial" panose="020B0604020202020204" pitchFamily="34" charset="0"/>
                <a:ea typeface="Calibri" panose="020F0502020204030204" pitchFamily="34" charset="0"/>
                <a:cs typeface="Times New Roman" panose="02020603050405020304" pitchFamily="18" charset="0"/>
              </a:rPr>
              <a:t>Indemnizaciones que impliquen protección a la maternidad</a:t>
            </a:r>
          </a:p>
          <a:p>
            <a:pPr lvl="1" algn="just">
              <a:lnSpc>
                <a:spcPct val="150000"/>
              </a:lnSpc>
            </a:pPr>
            <a:r>
              <a:rPr lang="es-CO" sz="2000" dirty="0">
                <a:solidFill>
                  <a:srgbClr val="333333"/>
                </a:solidFill>
                <a:latin typeface="Arial" panose="020B0604020202020204" pitchFamily="34" charset="0"/>
                <a:ea typeface="Calibri" panose="020F0502020204030204" pitchFamily="34" charset="0"/>
                <a:cs typeface="Times New Roman" panose="02020603050405020304" pitchFamily="18" charset="0"/>
              </a:rPr>
              <a:t>	Explícito: si; Implícito: no; Situación discriminatoria: ?</a:t>
            </a:r>
            <a:endParaRPr lang="es-CO" sz="2400" dirty="0">
              <a:solidFill>
                <a:srgbClr val="333333"/>
              </a:solidFill>
              <a:latin typeface="Arial" panose="020B0604020202020204" pitchFamily="34" charset="0"/>
              <a:ea typeface="Calibri" panose="020F0502020204030204" pitchFamily="34" charset="0"/>
              <a:cs typeface="Times New Roman" panose="02020603050405020304" pitchFamily="18" charset="0"/>
            </a:endParaRPr>
          </a:p>
          <a:p>
            <a:pPr marL="342900" indent="-342900" algn="just">
              <a:lnSpc>
                <a:spcPct val="150000"/>
              </a:lnSpc>
              <a:spcAft>
                <a:spcPts val="0"/>
              </a:spcAft>
              <a:buFont typeface="Arial" panose="020B0604020202020204" pitchFamily="34" charset="0"/>
              <a:buChar char="•"/>
            </a:pPr>
            <a:r>
              <a:rPr lang="es-CO" sz="2400" i="1" dirty="0">
                <a:solidFill>
                  <a:srgbClr val="333333"/>
                </a:solidFill>
                <a:latin typeface="Arial" panose="020B0604020202020204" pitchFamily="34" charset="0"/>
                <a:ea typeface="Calibri" panose="020F0502020204030204" pitchFamily="34" charset="0"/>
                <a:cs typeface="Times New Roman" panose="02020603050405020304" pitchFamily="18" charset="0"/>
              </a:rPr>
              <a:t>Exceso del salario básico en las Fuerzas Militares y en la Policía Nacional</a:t>
            </a:r>
          </a:p>
          <a:p>
            <a:pPr lvl="1" algn="just">
              <a:lnSpc>
                <a:spcPct val="150000"/>
              </a:lnSpc>
            </a:pPr>
            <a:r>
              <a:rPr lang="es-CO" sz="2000" dirty="0">
                <a:solidFill>
                  <a:srgbClr val="333333"/>
                </a:solidFill>
                <a:latin typeface="Arial" panose="020B0604020202020204" pitchFamily="34" charset="0"/>
                <a:ea typeface="Calibri" panose="020F0502020204030204" pitchFamily="34" charset="0"/>
                <a:cs typeface="Times New Roman" panose="02020603050405020304" pitchFamily="18" charset="0"/>
              </a:rPr>
              <a:t>	Explícito: no; Implícito: si; Situación discriminatoria: ?</a:t>
            </a:r>
          </a:p>
          <a:p>
            <a:pPr marL="342900" indent="-342900" algn="just">
              <a:lnSpc>
                <a:spcPct val="150000"/>
              </a:lnSpc>
              <a:spcAft>
                <a:spcPts val="0"/>
              </a:spcAft>
              <a:buFont typeface="Arial" panose="020B0604020202020204" pitchFamily="34" charset="0"/>
              <a:buChar char="•"/>
            </a:pPr>
            <a:r>
              <a:rPr lang="es-CO" sz="2400" i="1" dirty="0">
                <a:solidFill>
                  <a:srgbClr val="333333"/>
                </a:solidFill>
                <a:latin typeface="Arial" panose="020B0604020202020204" pitchFamily="34" charset="0"/>
                <a:ea typeface="Calibri" panose="020F0502020204030204" pitchFamily="34" charset="0"/>
                <a:cs typeface="Times New Roman" panose="02020603050405020304" pitchFamily="18" charset="0"/>
              </a:rPr>
              <a:t>Prestación de un fondo de pensiones</a:t>
            </a:r>
          </a:p>
          <a:p>
            <a:pPr algn="just">
              <a:lnSpc>
                <a:spcPct val="150000"/>
              </a:lnSpc>
              <a:spcAft>
                <a:spcPts val="0"/>
              </a:spcAft>
            </a:pPr>
            <a:r>
              <a:rPr lang="es-CO" sz="2400" i="1" dirty="0">
                <a:solidFill>
                  <a:srgbClr val="333333"/>
                </a:solidFill>
                <a:latin typeface="Arial" panose="020B0604020202020204" pitchFamily="34" charset="0"/>
                <a:ea typeface="Calibri" panose="020F0502020204030204" pitchFamily="34" charset="0"/>
                <a:cs typeface="Times New Roman" panose="02020603050405020304" pitchFamily="18" charset="0"/>
              </a:rPr>
              <a:t>	</a:t>
            </a:r>
            <a:r>
              <a:rPr lang="es-CO" sz="2000" dirty="0">
                <a:solidFill>
                  <a:srgbClr val="333333"/>
                </a:solidFill>
                <a:latin typeface="Arial" panose="020B0604020202020204" pitchFamily="34" charset="0"/>
                <a:ea typeface="Calibri" panose="020F0502020204030204" pitchFamily="34" charset="0"/>
                <a:cs typeface="Times New Roman" panose="02020603050405020304" pitchFamily="18" charset="0"/>
              </a:rPr>
              <a:t>Explícito: no; Implícito: si; Situación discriminatoria: ?</a:t>
            </a:r>
            <a:endParaRPr lang="es-CO" sz="2400" dirty="0">
              <a:solidFill>
                <a:srgbClr val="333333"/>
              </a:solidFill>
              <a:latin typeface="Arial" panose="020B0604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998671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79928" y="578224"/>
            <a:ext cx="10502153" cy="5078313"/>
          </a:xfrm>
          <a:prstGeom prst="rect">
            <a:avLst/>
          </a:prstGeom>
        </p:spPr>
        <p:txBody>
          <a:bodyPr wrap="square">
            <a:spAutoFit/>
          </a:bodyPr>
          <a:lstStyle/>
          <a:p>
            <a:pPr lvl="0">
              <a:lnSpc>
                <a:spcPct val="150000"/>
              </a:lnSpc>
              <a:spcAft>
                <a:spcPts val="0"/>
              </a:spcAft>
            </a:pPr>
            <a:r>
              <a:rPr lang="es-CO" sz="2400" i="1" u="sng" dirty="0">
                <a:effectLst/>
                <a:latin typeface="Arial" panose="020B0604020202020204" pitchFamily="34" charset="0"/>
                <a:ea typeface="Calibri" panose="020F0502020204030204" pitchFamily="34" charset="0"/>
                <a:cs typeface="Times New Roman" panose="02020603050405020304" pitchFamily="18" charset="0"/>
              </a:rPr>
              <a:t>Deducciones y exenciones </a:t>
            </a:r>
            <a:endParaRPr lang="es-CO" sz="2000" dirty="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50000"/>
              </a:lnSpc>
              <a:spcAft>
                <a:spcPts val="0"/>
              </a:spcAft>
            </a:pPr>
            <a:r>
              <a:rPr lang="es-CO" sz="2400" b="1" i="1" dirty="0">
                <a:solidFill>
                  <a:srgbClr val="333333"/>
                </a:solidFill>
                <a:effectLst/>
                <a:latin typeface="Arial" panose="020B0604020202020204" pitchFamily="34" charset="0"/>
              </a:rPr>
              <a:t> </a:t>
            </a:r>
            <a:endParaRPr lang="es-CO" sz="2400" dirty="0">
              <a:effectLst/>
            </a:endParaRPr>
          </a:p>
          <a:p>
            <a:pPr marL="342900" indent="-342900" algn="just">
              <a:lnSpc>
                <a:spcPct val="150000"/>
              </a:lnSpc>
              <a:spcAft>
                <a:spcPts val="0"/>
              </a:spcAft>
              <a:buFont typeface="Arial" panose="020B0604020202020204" pitchFamily="34" charset="0"/>
              <a:buChar char="•"/>
            </a:pPr>
            <a:r>
              <a:rPr lang="es-CO" sz="2400" i="1" dirty="0">
                <a:solidFill>
                  <a:srgbClr val="333333"/>
                </a:solidFill>
                <a:latin typeface="Arial" panose="020B0604020202020204" pitchFamily="34" charset="0"/>
                <a:ea typeface="Calibri" panose="020F0502020204030204" pitchFamily="34" charset="0"/>
                <a:cs typeface="Times New Roman" panose="02020603050405020304" pitchFamily="18" charset="0"/>
              </a:rPr>
              <a:t>Gastos de representación para personas en los más altos cargos del Estado</a:t>
            </a:r>
          </a:p>
          <a:p>
            <a:pPr lvl="1" algn="just">
              <a:lnSpc>
                <a:spcPct val="150000"/>
              </a:lnSpc>
            </a:pPr>
            <a:r>
              <a:rPr lang="es-CO" sz="2000" dirty="0">
                <a:solidFill>
                  <a:srgbClr val="333333"/>
                </a:solidFill>
                <a:latin typeface="Arial" panose="020B0604020202020204" pitchFamily="34" charset="0"/>
                <a:ea typeface="Calibri" panose="020F0502020204030204" pitchFamily="34" charset="0"/>
                <a:cs typeface="Times New Roman" panose="02020603050405020304" pitchFamily="18" charset="0"/>
              </a:rPr>
              <a:t>Explícito: no; Implícito: si; Situación discriminatoria: ?</a:t>
            </a:r>
          </a:p>
          <a:p>
            <a:pPr lvl="1" algn="just">
              <a:lnSpc>
                <a:spcPct val="150000"/>
              </a:lnSpc>
            </a:pPr>
            <a:endParaRPr lang="es-CO" sz="2000" dirty="0">
              <a:solidFill>
                <a:srgbClr val="333333"/>
              </a:solidFill>
              <a:latin typeface="Arial" panose="020B0604020202020204" pitchFamily="34" charset="0"/>
              <a:ea typeface="Calibri" panose="020F0502020204030204" pitchFamily="34" charset="0"/>
              <a:cs typeface="Times New Roman" panose="02020603050405020304" pitchFamily="18" charset="0"/>
            </a:endParaRPr>
          </a:p>
          <a:p>
            <a:pPr lvl="1" algn="just">
              <a:lnSpc>
                <a:spcPct val="150000"/>
              </a:lnSpc>
            </a:pPr>
            <a:r>
              <a:rPr lang="es-CO" sz="2000" dirty="0">
                <a:solidFill>
                  <a:srgbClr val="333333"/>
                </a:solidFill>
                <a:latin typeface="Arial" panose="020B0604020202020204" pitchFamily="34" charset="0"/>
                <a:ea typeface="Calibri" panose="020F0502020204030204" pitchFamily="34" charset="0"/>
                <a:cs typeface="Times New Roman" panose="02020603050405020304" pitchFamily="18" charset="0"/>
              </a:rPr>
              <a:t>Abril-2018: 5/16 ministerios, 31% son mujeres.</a:t>
            </a:r>
          </a:p>
          <a:p>
            <a:pPr lvl="1" algn="just">
              <a:lnSpc>
                <a:spcPct val="150000"/>
              </a:lnSpc>
            </a:pPr>
            <a:r>
              <a:rPr lang="es-CO" sz="2000" dirty="0">
                <a:solidFill>
                  <a:srgbClr val="333333"/>
                </a:solidFill>
                <a:latin typeface="Arial" panose="020B0604020202020204" pitchFamily="34" charset="0"/>
                <a:ea typeface="Calibri" panose="020F0502020204030204" pitchFamily="34" charset="0"/>
                <a:cs typeface="Times New Roman" panose="02020603050405020304" pitchFamily="18" charset="0"/>
              </a:rPr>
              <a:t>En el Congreso de la República sólo cerca del 20% son mujeres.</a:t>
            </a:r>
          </a:p>
          <a:p>
            <a:pPr lvl="1" algn="just">
              <a:lnSpc>
                <a:spcPct val="150000"/>
              </a:lnSpc>
            </a:pPr>
            <a:r>
              <a:rPr lang="es-CO" sz="2000" dirty="0">
                <a:solidFill>
                  <a:srgbClr val="333333"/>
                </a:solidFill>
                <a:latin typeface="Arial" panose="020B0604020202020204" pitchFamily="34" charset="0"/>
                <a:ea typeface="Calibri" panose="020F0502020204030204" pitchFamily="34" charset="0"/>
                <a:cs typeface="Times New Roman" panose="02020603050405020304" pitchFamily="18" charset="0"/>
              </a:rPr>
              <a:t>Elecciones territoriales 2016-2019: 5/33 gobernadoras departamentales: 15,6%</a:t>
            </a:r>
          </a:p>
          <a:p>
            <a:pPr lvl="1" algn="just">
              <a:lnSpc>
                <a:spcPct val="150000"/>
              </a:lnSpc>
            </a:pPr>
            <a:r>
              <a:rPr lang="es-CO" sz="2000" dirty="0">
                <a:solidFill>
                  <a:srgbClr val="333333"/>
                </a:solidFill>
                <a:latin typeface="Arial" panose="020B0604020202020204" pitchFamily="34" charset="0"/>
                <a:ea typeface="Calibri" panose="020F0502020204030204" pitchFamily="34" charset="0"/>
                <a:cs typeface="Times New Roman" panose="02020603050405020304" pitchFamily="18" charset="0"/>
              </a:rPr>
              <a:t>Sólo el 12,25% de las alcaldías encabezadas por mujeres</a:t>
            </a:r>
          </a:p>
        </p:txBody>
      </p:sp>
    </p:spTree>
    <p:extLst>
      <p:ext uri="{BB962C8B-B14F-4D97-AF65-F5344CB8AC3E}">
        <p14:creationId xmlns:p14="http://schemas.microsoft.com/office/powerpoint/2010/main" val="33194470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79928" y="578224"/>
            <a:ext cx="10502153" cy="4893647"/>
          </a:xfrm>
          <a:prstGeom prst="rect">
            <a:avLst/>
          </a:prstGeom>
        </p:spPr>
        <p:txBody>
          <a:bodyPr wrap="square">
            <a:spAutoFit/>
          </a:bodyPr>
          <a:lstStyle/>
          <a:p>
            <a:pPr lvl="0">
              <a:lnSpc>
                <a:spcPct val="150000"/>
              </a:lnSpc>
              <a:spcAft>
                <a:spcPts val="0"/>
              </a:spcAft>
            </a:pPr>
            <a:r>
              <a:rPr lang="es-CO" sz="2400" i="1" u="sng" dirty="0">
                <a:effectLst/>
                <a:latin typeface="Arial" panose="020B0604020202020204" pitchFamily="34" charset="0"/>
                <a:ea typeface="Calibri" panose="020F0502020204030204" pitchFamily="34" charset="0"/>
                <a:cs typeface="Times New Roman" panose="02020603050405020304" pitchFamily="18" charset="0"/>
              </a:rPr>
              <a:t>Deducciones y exenciones </a:t>
            </a:r>
            <a:endParaRPr lang="es-CO" sz="2000" dirty="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50000"/>
              </a:lnSpc>
              <a:spcAft>
                <a:spcPts val="0"/>
              </a:spcAft>
            </a:pPr>
            <a:r>
              <a:rPr lang="es-CO" sz="2400" b="1" i="1" dirty="0">
                <a:solidFill>
                  <a:srgbClr val="333333"/>
                </a:solidFill>
                <a:effectLst/>
                <a:latin typeface="Arial" panose="020B0604020202020204" pitchFamily="34" charset="0"/>
              </a:rPr>
              <a:t> </a:t>
            </a:r>
            <a:endParaRPr lang="es-CO" sz="2400" dirty="0">
              <a:effectLst/>
            </a:endParaRPr>
          </a:p>
          <a:p>
            <a:pPr algn="just">
              <a:lnSpc>
                <a:spcPct val="150000"/>
              </a:lnSpc>
              <a:spcAft>
                <a:spcPts val="0"/>
              </a:spcAft>
            </a:pPr>
            <a:r>
              <a:rPr lang="es-CO" sz="2400" i="1"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rPr>
              <a:t>Algunas de las exenciones son:</a:t>
            </a:r>
            <a:endParaRPr lang="es-CO" sz="2400" i="1" dirty="0">
              <a:solidFill>
                <a:srgbClr val="333333"/>
              </a:solidFill>
              <a:latin typeface="Arial" panose="020B0604020202020204" pitchFamily="34" charset="0"/>
              <a:ea typeface="Calibri" panose="020F0502020204030204" pitchFamily="34" charset="0"/>
              <a:cs typeface="Times New Roman" panose="02020603050405020304" pitchFamily="18" charset="0"/>
            </a:endParaRPr>
          </a:p>
          <a:p>
            <a:pPr marL="342900" indent="-342900" algn="just">
              <a:lnSpc>
                <a:spcPct val="150000"/>
              </a:lnSpc>
              <a:spcAft>
                <a:spcPts val="0"/>
              </a:spcAft>
              <a:buFont typeface="Arial" panose="020B0604020202020204" pitchFamily="34" charset="0"/>
              <a:buChar char="•"/>
            </a:pPr>
            <a:r>
              <a:rPr lang="es-CO" sz="2400" i="1" dirty="0">
                <a:solidFill>
                  <a:srgbClr val="333333"/>
                </a:solidFill>
                <a:latin typeface="Arial" panose="020B0604020202020204" pitchFamily="34" charset="0"/>
                <a:ea typeface="Calibri" panose="020F0502020204030204" pitchFamily="34" charset="0"/>
                <a:cs typeface="Times New Roman" panose="02020603050405020304" pitchFamily="18" charset="0"/>
              </a:rPr>
              <a:t>Indemnizaciones que impliquen protección a la maternidad</a:t>
            </a:r>
          </a:p>
          <a:p>
            <a:pPr lvl="1" algn="just">
              <a:lnSpc>
                <a:spcPct val="150000"/>
              </a:lnSpc>
            </a:pPr>
            <a:r>
              <a:rPr lang="es-CO" sz="2000" dirty="0">
                <a:solidFill>
                  <a:srgbClr val="333333"/>
                </a:solidFill>
                <a:latin typeface="Arial" panose="020B0604020202020204" pitchFamily="34" charset="0"/>
                <a:ea typeface="Calibri" panose="020F0502020204030204" pitchFamily="34" charset="0"/>
                <a:cs typeface="Times New Roman" panose="02020603050405020304" pitchFamily="18" charset="0"/>
              </a:rPr>
              <a:t>Explícito: si; Implícito: no; Situación discriminatoria: ?</a:t>
            </a:r>
            <a:endParaRPr lang="es-CO" sz="2400" dirty="0">
              <a:solidFill>
                <a:srgbClr val="333333"/>
              </a:solidFill>
              <a:latin typeface="Arial" panose="020B0604020202020204" pitchFamily="34" charset="0"/>
              <a:ea typeface="Calibri" panose="020F0502020204030204" pitchFamily="34" charset="0"/>
              <a:cs typeface="Times New Roman" panose="02020603050405020304" pitchFamily="18" charset="0"/>
            </a:endParaRPr>
          </a:p>
          <a:p>
            <a:pPr algn="just">
              <a:lnSpc>
                <a:spcPct val="150000"/>
              </a:lnSpc>
              <a:spcAft>
                <a:spcPts val="0"/>
              </a:spcAft>
            </a:pPr>
            <a:endParaRPr lang="es-CO" sz="2400" i="1" dirty="0">
              <a:solidFill>
                <a:srgbClr val="333333"/>
              </a:solidFill>
              <a:latin typeface="Arial" panose="020B0604020202020204" pitchFamily="34" charset="0"/>
              <a:ea typeface="Calibri" panose="020F0502020204030204" pitchFamily="34" charset="0"/>
              <a:cs typeface="Times New Roman" panose="02020603050405020304" pitchFamily="18" charset="0"/>
            </a:endParaRPr>
          </a:p>
          <a:p>
            <a:pPr marL="342900" indent="-342900" algn="just">
              <a:lnSpc>
                <a:spcPct val="150000"/>
              </a:lnSpc>
              <a:spcAft>
                <a:spcPts val="0"/>
              </a:spcAft>
              <a:buFont typeface="Arial" panose="020B0604020202020204" pitchFamily="34" charset="0"/>
              <a:buChar char="•"/>
            </a:pPr>
            <a:r>
              <a:rPr lang="es-CO" sz="2400" i="1" dirty="0">
                <a:solidFill>
                  <a:srgbClr val="333333"/>
                </a:solidFill>
                <a:latin typeface="Arial" panose="020B0604020202020204" pitchFamily="34" charset="0"/>
                <a:ea typeface="Calibri" panose="020F0502020204030204" pitchFamily="34" charset="0"/>
                <a:cs typeface="Times New Roman" panose="02020603050405020304" pitchFamily="18" charset="0"/>
              </a:rPr>
              <a:t>Gastos de representación para personas en los más altos cargos del Estado</a:t>
            </a:r>
          </a:p>
          <a:p>
            <a:pPr lvl="1" algn="just">
              <a:lnSpc>
                <a:spcPct val="150000"/>
              </a:lnSpc>
            </a:pPr>
            <a:r>
              <a:rPr lang="es-CO" sz="2000" dirty="0">
                <a:solidFill>
                  <a:srgbClr val="333333"/>
                </a:solidFill>
                <a:latin typeface="Arial" panose="020B0604020202020204" pitchFamily="34" charset="0"/>
                <a:ea typeface="Calibri" panose="020F0502020204030204" pitchFamily="34" charset="0"/>
                <a:cs typeface="Times New Roman" panose="02020603050405020304" pitchFamily="18" charset="0"/>
              </a:rPr>
              <a:t>Explícito: no; Implícito: si; Situación discriminatoria: ?</a:t>
            </a:r>
            <a:endParaRPr lang="es-CO" sz="2400" dirty="0">
              <a:solidFill>
                <a:srgbClr val="333333"/>
              </a:solidFill>
              <a:latin typeface="Arial" panose="020B0604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59411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10765CA-B01B-427A-9FA5-CCFC575A3D47}"/>
              </a:ext>
            </a:extLst>
          </p:cNvPr>
          <p:cNvPicPr>
            <a:picLocks noChangeAspect="1"/>
          </p:cNvPicPr>
          <p:nvPr/>
        </p:nvPicPr>
        <p:blipFill rotWithShape="1">
          <a:blip r:embed="rId2"/>
          <a:srcRect l="10000" t="37122" r="48308" b="18245"/>
          <a:stretch/>
        </p:blipFill>
        <p:spPr>
          <a:xfrm>
            <a:off x="1855304" y="1854252"/>
            <a:ext cx="7620000" cy="4586305"/>
          </a:xfrm>
          <a:prstGeom prst="rect">
            <a:avLst/>
          </a:prstGeom>
        </p:spPr>
      </p:pic>
      <p:sp>
        <p:nvSpPr>
          <p:cNvPr id="3" name="Title 1">
            <a:extLst>
              <a:ext uri="{FF2B5EF4-FFF2-40B4-BE49-F238E27FC236}">
                <a16:creationId xmlns:a16="http://schemas.microsoft.com/office/drawing/2014/main" id="{0BB3C8DC-8E69-4911-AAFA-64AF705D1A75}"/>
              </a:ext>
            </a:extLst>
          </p:cNvPr>
          <p:cNvSpPr txBox="1">
            <a:spLocks/>
          </p:cNvSpPr>
          <p:nvPr/>
        </p:nvSpPr>
        <p:spPr>
          <a:xfrm>
            <a:off x="838200" y="901148"/>
            <a:ext cx="10515600" cy="78954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CO" sz="3600" b="1" dirty="0"/>
              <a:t>Impuesto a la riqueza (más de 1.000. millones</a:t>
            </a:r>
            <a:endParaRPr lang="es-ES" sz="3600" dirty="0"/>
          </a:p>
        </p:txBody>
      </p:sp>
      <p:sp>
        <p:nvSpPr>
          <p:cNvPr id="5" name="TextBox 4">
            <a:extLst>
              <a:ext uri="{FF2B5EF4-FFF2-40B4-BE49-F238E27FC236}">
                <a16:creationId xmlns:a16="http://schemas.microsoft.com/office/drawing/2014/main" id="{383589D3-78A7-429F-A444-AE1A3A031483}"/>
              </a:ext>
            </a:extLst>
          </p:cNvPr>
          <p:cNvSpPr txBox="1"/>
          <p:nvPr/>
        </p:nvSpPr>
        <p:spPr>
          <a:xfrm>
            <a:off x="1338470" y="6440557"/>
            <a:ext cx="2849217" cy="369332"/>
          </a:xfrm>
          <a:prstGeom prst="rect">
            <a:avLst/>
          </a:prstGeom>
          <a:noFill/>
        </p:spPr>
        <p:txBody>
          <a:bodyPr wrap="square" rtlCol="0">
            <a:spAutoFit/>
          </a:bodyPr>
          <a:lstStyle/>
          <a:p>
            <a:r>
              <a:rPr lang="es-CO" dirty="0"/>
              <a:t>Fuente: Avila J. (2018)</a:t>
            </a:r>
            <a:endParaRPr lang="en-GB" dirty="0"/>
          </a:p>
        </p:txBody>
      </p:sp>
    </p:spTree>
    <p:extLst>
      <p:ext uri="{BB962C8B-B14F-4D97-AF65-F5344CB8AC3E}">
        <p14:creationId xmlns:p14="http://schemas.microsoft.com/office/powerpoint/2010/main" val="41556921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DC075A-60EF-4997-B1BF-DD6B50393C0E}"/>
              </a:ext>
            </a:extLst>
          </p:cNvPr>
          <p:cNvSpPr>
            <a:spLocks noGrp="1"/>
          </p:cNvSpPr>
          <p:nvPr>
            <p:ph type="title"/>
          </p:nvPr>
        </p:nvSpPr>
        <p:spPr/>
        <p:txBody>
          <a:bodyPr/>
          <a:lstStyle/>
          <a:p>
            <a:r>
              <a:rPr lang="en-GB" dirty="0" err="1"/>
              <a:t>Antecedentes</a:t>
            </a:r>
            <a:r>
              <a:rPr lang="en-GB" dirty="0"/>
              <a:t> </a:t>
            </a:r>
            <a:r>
              <a:rPr lang="en-GB" dirty="0" err="1"/>
              <a:t>tributaci</a:t>
            </a:r>
            <a:r>
              <a:rPr lang="es-CO" dirty="0" err="1"/>
              <a:t>ón</a:t>
            </a:r>
            <a:r>
              <a:rPr lang="es-CO" dirty="0"/>
              <a:t> y género</a:t>
            </a:r>
            <a:endParaRPr lang="en-GB" dirty="0"/>
          </a:p>
        </p:txBody>
      </p:sp>
      <p:sp>
        <p:nvSpPr>
          <p:cNvPr id="3" name="Content Placeholder 2">
            <a:extLst>
              <a:ext uri="{FF2B5EF4-FFF2-40B4-BE49-F238E27FC236}">
                <a16:creationId xmlns:a16="http://schemas.microsoft.com/office/drawing/2014/main" id="{6E2A2ECD-1EDD-47A8-A1E3-1BEA921B7FEF}"/>
              </a:ext>
            </a:extLst>
          </p:cNvPr>
          <p:cNvSpPr>
            <a:spLocks noGrp="1"/>
          </p:cNvSpPr>
          <p:nvPr>
            <p:ph idx="1"/>
          </p:nvPr>
        </p:nvSpPr>
        <p:spPr/>
        <p:txBody>
          <a:bodyPr>
            <a:normAutofit/>
          </a:bodyPr>
          <a:lstStyle/>
          <a:p>
            <a:r>
              <a:rPr lang="es-ES" sz="2000" dirty="0"/>
              <a:t>Seminario internacional sobre política fiscal y género. Desde octubre de 2014.</a:t>
            </a:r>
          </a:p>
          <a:p>
            <a:r>
              <a:rPr lang="es-ES" sz="2000" dirty="0"/>
              <a:t>“Diferencias de género en la riqueza, ingresos y rentas de las personas naturales en Colombia” (2016) y 6. Proyecto Regional de Tributación para la Equidad 2017-2019, por Javier Ávila Mahecha, funcionario de la Dirección de Impuestos y Aduanas Nacionales (Dian).</a:t>
            </a:r>
          </a:p>
          <a:p>
            <a:r>
              <a:rPr lang="es-ES" sz="2000" dirty="0"/>
              <a:t>Menstruación libre de impuestos. Campaña. El Grupo de Género y Justicia Económica de la Red de Justicia Tributaria lanzó en 2016 la campaña Menstruación libre de impuestos.</a:t>
            </a:r>
          </a:p>
          <a:p>
            <a:r>
              <a:rPr lang="es-ES" sz="2000" dirty="0"/>
              <a:t>Primer Encuentro global sobre derechos de las mujeres y justicia tributaria. Realizado en Bogotá del 13 al 15 de junio de 2017, asistieron mujeres de veinticinco países que debatieron sobre los impactos invisibilizados de las políticas tributarias.</a:t>
            </a:r>
          </a:p>
          <a:p>
            <a:r>
              <a:rPr lang="es-ES" sz="2000" dirty="0"/>
              <a:t>Proyecto Regional de Tributación para la Equidad 2017-2019: Bolivia, Chile, Colombia, Ecuador, Uruguay y Venezuela. </a:t>
            </a:r>
          </a:p>
          <a:p>
            <a:r>
              <a:rPr lang="es-ES" sz="2000" dirty="0"/>
              <a:t>Hacia la construcción de una política fiscal con enfoque de género en Colombia. Editado por Clara Viviana Plazas Gómez (Plazas, 2018)</a:t>
            </a:r>
            <a:endParaRPr lang="en-GB" sz="2000" dirty="0"/>
          </a:p>
        </p:txBody>
      </p:sp>
    </p:spTree>
    <p:extLst>
      <p:ext uri="{BB962C8B-B14F-4D97-AF65-F5344CB8AC3E}">
        <p14:creationId xmlns:p14="http://schemas.microsoft.com/office/powerpoint/2010/main" val="41685184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ctrTitle"/>
          </p:nvPr>
        </p:nvSpPr>
        <p:spPr/>
        <p:txBody>
          <a:bodyPr/>
          <a:lstStyle/>
          <a:p>
            <a:r>
              <a:rPr lang="es-CO" dirty="0"/>
              <a:t>Gracias !</a:t>
            </a:r>
          </a:p>
        </p:txBody>
      </p:sp>
    </p:spTree>
    <p:extLst>
      <p:ext uri="{BB962C8B-B14F-4D97-AF65-F5344CB8AC3E}">
        <p14:creationId xmlns:p14="http://schemas.microsoft.com/office/powerpoint/2010/main" val="41879559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C24C0E-1A2B-4DD0-B248-EF00E99B2074}"/>
              </a:ext>
            </a:extLst>
          </p:cNvPr>
          <p:cNvSpPr>
            <a:spLocks noGrp="1"/>
          </p:cNvSpPr>
          <p:nvPr>
            <p:ph type="title"/>
          </p:nvPr>
        </p:nvSpPr>
        <p:spPr/>
        <p:txBody>
          <a:bodyPr/>
          <a:lstStyle/>
          <a:p>
            <a:r>
              <a:rPr lang="es-ES" dirty="0"/>
              <a:t>Total impuestos nacionales como % del PIB</a:t>
            </a:r>
            <a:endParaRPr lang="en-GB" dirty="0"/>
          </a:p>
        </p:txBody>
      </p:sp>
      <p:graphicFrame>
        <p:nvGraphicFramePr>
          <p:cNvPr id="4" name="Gráfico 1">
            <a:extLst>
              <a:ext uri="{FF2B5EF4-FFF2-40B4-BE49-F238E27FC236}">
                <a16:creationId xmlns:a16="http://schemas.microsoft.com/office/drawing/2014/main" id="{00000000-0008-0000-0000-000002000000}"/>
              </a:ext>
            </a:extLst>
          </p:cNvPr>
          <p:cNvGraphicFramePr>
            <a:graphicFrameLocks noGrp="1"/>
          </p:cNvGraphicFramePr>
          <p:nvPr>
            <p:ph idx="1"/>
            <p:extLst>
              <p:ext uri="{D42A27DB-BD31-4B8C-83A1-F6EECF244321}">
                <p14:modId xmlns:p14="http://schemas.microsoft.com/office/powerpoint/2010/main" val="185681839"/>
              </p:ext>
            </p:extLst>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4680602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C24C0E-1A2B-4DD0-B248-EF00E99B2074}"/>
              </a:ext>
            </a:extLst>
          </p:cNvPr>
          <p:cNvSpPr>
            <a:spLocks noGrp="1"/>
          </p:cNvSpPr>
          <p:nvPr>
            <p:ph type="title"/>
          </p:nvPr>
        </p:nvSpPr>
        <p:spPr/>
        <p:txBody>
          <a:bodyPr/>
          <a:lstStyle/>
          <a:p>
            <a:r>
              <a:rPr lang="es-ES" dirty="0"/>
              <a:t>Impuestos nacionales como % del PIB</a:t>
            </a:r>
          </a:p>
        </p:txBody>
      </p:sp>
      <p:graphicFrame>
        <p:nvGraphicFramePr>
          <p:cNvPr id="6" name="Content Placeholder 5">
            <a:extLst>
              <a:ext uri="{FF2B5EF4-FFF2-40B4-BE49-F238E27FC236}">
                <a16:creationId xmlns:a16="http://schemas.microsoft.com/office/drawing/2014/main" id="{0DD5A3E6-FEF2-4711-9121-A77BC5CC24D3}"/>
              </a:ext>
            </a:extLst>
          </p:cNvPr>
          <p:cNvGraphicFramePr>
            <a:graphicFrameLocks noGrp="1"/>
          </p:cNvGraphicFramePr>
          <p:nvPr>
            <p:ph idx="1"/>
            <p:extLst>
              <p:ext uri="{D42A27DB-BD31-4B8C-83A1-F6EECF244321}">
                <p14:modId xmlns:p14="http://schemas.microsoft.com/office/powerpoint/2010/main" val="3197516038"/>
              </p:ext>
            </p:extLst>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173133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151965" y="1317810"/>
            <a:ext cx="9982199" cy="4247317"/>
          </a:xfrm>
          <a:prstGeom prst="rect">
            <a:avLst/>
          </a:prstGeom>
        </p:spPr>
        <p:txBody>
          <a:bodyPr wrap="square">
            <a:spAutoFit/>
          </a:bodyPr>
          <a:lstStyle/>
          <a:p>
            <a:pPr>
              <a:lnSpc>
                <a:spcPct val="150000"/>
              </a:lnSpc>
            </a:pPr>
            <a:r>
              <a:rPr lang="es-ES" sz="2000" dirty="0">
                <a:latin typeface="Calibri (body)"/>
              </a:rPr>
              <a:t>Para analizar los posibles sesgos de género en la política tributaria se toma como referente central las dos categorías de análisis propuestas al respecto por Janet </a:t>
            </a:r>
            <a:r>
              <a:rPr lang="es-ES" sz="2000" dirty="0" err="1">
                <a:latin typeface="Calibri (body)"/>
              </a:rPr>
              <a:t>Stotsky</a:t>
            </a:r>
            <a:r>
              <a:rPr lang="es-ES" sz="2000" dirty="0">
                <a:latin typeface="Calibri (body)"/>
              </a:rPr>
              <a:t> (2005):</a:t>
            </a:r>
          </a:p>
          <a:p>
            <a:pPr marL="342900" indent="-342900">
              <a:lnSpc>
                <a:spcPct val="150000"/>
              </a:lnSpc>
              <a:buFont typeface="Arial" panose="020B0604020202020204" pitchFamily="34" charset="0"/>
              <a:buChar char="•"/>
            </a:pPr>
            <a:endParaRPr lang="es-ES" sz="2000" dirty="0">
              <a:solidFill>
                <a:srgbClr val="333333"/>
              </a:solidFill>
              <a:latin typeface="Calibri (body)"/>
              <a:ea typeface="Calibri" panose="020F0502020204030204" pitchFamily="34" charset="0"/>
              <a:cs typeface="Times New Roman" panose="02020603050405020304" pitchFamily="18" charset="0"/>
            </a:endParaRPr>
          </a:p>
          <a:p>
            <a:pPr marL="285750" lvl="0" indent="-285750">
              <a:buFont typeface="Arial" panose="020B0604020202020204" pitchFamily="34" charset="0"/>
              <a:buChar char="•"/>
            </a:pPr>
            <a:r>
              <a:rPr lang="es-CO" dirty="0"/>
              <a:t>El sesgo de género </a:t>
            </a:r>
            <a:r>
              <a:rPr lang="es-CO" u="sng" dirty="0"/>
              <a:t>explícito</a:t>
            </a:r>
            <a:r>
              <a:rPr lang="es-CO" dirty="0"/>
              <a:t>: Se manifiesta mediante leyes y reglamentaciones que tratan a mujeres y hombres de maneras diferentes. Este tipo de sesgos suele identificarse fácilmente porque está registrado en los códigos y la normatividad fiscal; y en algunos casos son prácticas informales constituidas como hábitos y costumbres en reemplazo del derecho. </a:t>
            </a:r>
          </a:p>
          <a:p>
            <a:pPr marL="285750" lvl="0" indent="-285750">
              <a:buFont typeface="Arial" panose="020B0604020202020204" pitchFamily="34" charset="0"/>
              <a:buChar char="•"/>
            </a:pPr>
            <a:endParaRPr lang="en-GB" dirty="0"/>
          </a:p>
          <a:p>
            <a:pPr marL="285750" lvl="0" indent="-285750">
              <a:buFont typeface="Arial" panose="020B0604020202020204" pitchFamily="34" charset="0"/>
              <a:buChar char="•"/>
            </a:pPr>
            <a:r>
              <a:rPr lang="es-CO" dirty="0"/>
              <a:t>El sesgo de género </a:t>
            </a:r>
            <a:r>
              <a:rPr lang="es-CO" u="sng" dirty="0"/>
              <a:t>implícito</a:t>
            </a:r>
            <a:r>
              <a:rPr lang="es-CO" dirty="0"/>
              <a:t>: Se manifiesta en los resultados diferenciales para mujeres y hombres, de la aplicación del sistema fiscal existente, debido a convencionalismos y tradiciones sociales, y a la toma de decisiones o elecciones económicas. Este sesgo es más difícil de identificar porque requiere que se analice desde el enfoque de género, cómo este sistema tributario afecta de manera diferencial a mujeres y hombres.</a:t>
            </a:r>
          </a:p>
        </p:txBody>
      </p:sp>
    </p:spTree>
    <p:extLst>
      <p:ext uri="{BB962C8B-B14F-4D97-AF65-F5344CB8AC3E}">
        <p14:creationId xmlns:p14="http://schemas.microsoft.com/office/powerpoint/2010/main" val="17288268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151965" y="2139447"/>
            <a:ext cx="9982199" cy="3970318"/>
          </a:xfrm>
          <a:prstGeom prst="rect">
            <a:avLst/>
          </a:prstGeom>
        </p:spPr>
        <p:txBody>
          <a:bodyPr wrap="square">
            <a:spAutoFit/>
          </a:bodyPr>
          <a:lstStyle/>
          <a:p>
            <a:pPr marL="285750" lvl="0" indent="-285750">
              <a:buFont typeface="Arial" panose="020B0604020202020204" pitchFamily="34" charset="0"/>
              <a:buChar char="•"/>
            </a:pPr>
            <a:r>
              <a:rPr lang="es-ES_tradnl" i="1" dirty="0"/>
              <a:t>Hecho generador</a:t>
            </a:r>
            <a:r>
              <a:rPr lang="es-ES_tradnl" dirty="0"/>
              <a:t>, o hechos sobre los que recae el impuesto según el Estatuto tributario colombiano: hecho previsto en la ley y cuya realización genera obligación tributaria.</a:t>
            </a:r>
            <a:endParaRPr lang="en-GB" dirty="0"/>
          </a:p>
          <a:p>
            <a:pPr marL="285750" lvl="0" indent="-285750">
              <a:buFont typeface="Arial" panose="020B0604020202020204" pitchFamily="34" charset="0"/>
              <a:buChar char="•"/>
            </a:pPr>
            <a:r>
              <a:rPr lang="es-ES_tradnl" i="1" dirty="0"/>
              <a:t>Sujeto pasivo</a:t>
            </a:r>
            <a:r>
              <a:rPr lang="es-ES_tradnl" dirty="0"/>
              <a:t>: Son contribuyentes o responsables directos del pago del tributo, los sujetos respecto de quienes se realiza el hecho generador de la obligación tributaria sustancial, es quien debe pagar el tributo.</a:t>
            </a:r>
            <a:endParaRPr lang="en-GB" dirty="0"/>
          </a:p>
          <a:p>
            <a:pPr marL="285750" lvl="0" indent="-285750">
              <a:buFont typeface="Arial" panose="020B0604020202020204" pitchFamily="34" charset="0"/>
              <a:buChar char="•"/>
            </a:pPr>
            <a:r>
              <a:rPr lang="es-ES_tradnl" i="1" dirty="0"/>
              <a:t>Base gravable</a:t>
            </a:r>
            <a:r>
              <a:rPr lang="es-ES_tradnl" dirty="0"/>
              <a:t>: En la venta y prestación de servicios, la base gravable será el valor total de la operación según el Estatuto Tributario. Es el valor sobre el cual se aplica la tarifa para obtener el impuesto respectivo. </a:t>
            </a:r>
            <a:endParaRPr lang="en-GB" dirty="0"/>
          </a:p>
          <a:p>
            <a:pPr marL="285750" lvl="0" indent="-285750">
              <a:buFont typeface="Arial" panose="020B0604020202020204" pitchFamily="34" charset="0"/>
              <a:buChar char="•"/>
            </a:pPr>
            <a:r>
              <a:rPr lang="es-ES_tradnl" i="1" dirty="0"/>
              <a:t>Tarifa</a:t>
            </a:r>
            <a:r>
              <a:rPr lang="es-ES_tradnl" dirty="0"/>
              <a:t>: Porcentajes aplicables a las bases gravables para determinar el valor de los impuestos. Existen diversos tipos de tarifas según impuestos, que pueden ser general, diferencial y especial.</a:t>
            </a:r>
            <a:endParaRPr lang="en-GB" dirty="0"/>
          </a:p>
          <a:p>
            <a:pPr marL="285750" lvl="0" indent="-285750">
              <a:buFont typeface="Arial" panose="020B0604020202020204" pitchFamily="34" charset="0"/>
              <a:buChar char="•"/>
            </a:pPr>
            <a:r>
              <a:rPr lang="es-ES_tradnl" i="1" dirty="0"/>
              <a:t>Exenciones</a:t>
            </a:r>
            <a:r>
              <a:rPr lang="es-ES_tradnl" dirty="0"/>
              <a:t>: Instrumento tributario a través de las cuales se impide el nacimiento de una obligación de esta naturaleza o se disminuye su cuantía, colige que aplica el mismo principio y que, por tanto, “solo operan a favor de los sujetos pasivos que se subsuman en las hipótesis previstas en la ley” (Corte Constitucional de Colombia, Sentencia C-602/15)).</a:t>
            </a:r>
            <a:endParaRPr lang="en-GB" dirty="0"/>
          </a:p>
        </p:txBody>
      </p:sp>
      <p:sp>
        <p:nvSpPr>
          <p:cNvPr id="3" name="Title 1">
            <a:extLst>
              <a:ext uri="{FF2B5EF4-FFF2-40B4-BE49-F238E27FC236}">
                <a16:creationId xmlns:a16="http://schemas.microsoft.com/office/drawing/2014/main" id="{4EBB304F-965A-4AFE-9146-A07FDC3C40C8}"/>
              </a:ext>
            </a:extLst>
          </p:cNvPr>
          <p:cNvSpPr txBox="1">
            <a:spLocks/>
          </p:cNvSpPr>
          <p:nvPr/>
        </p:nvSpPr>
        <p:spPr>
          <a:xfrm>
            <a:off x="838200" y="901148"/>
            <a:ext cx="10515600" cy="78954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CO" sz="3600" b="1" dirty="0"/>
              <a:t>Descripción de los elementos que caracterizan el tributo</a:t>
            </a:r>
            <a:endParaRPr lang="es-ES" sz="3600" dirty="0"/>
          </a:p>
        </p:txBody>
      </p:sp>
    </p:spTree>
    <p:extLst>
      <p:ext uri="{BB962C8B-B14F-4D97-AF65-F5344CB8AC3E}">
        <p14:creationId xmlns:p14="http://schemas.microsoft.com/office/powerpoint/2010/main" val="34032083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2"/>
            <a:ext cx="9144000" cy="3422743"/>
          </a:xfrm>
        </p:spPr>
        <p:txBody>
          <a:bodyPr>
            <a:normAutofit fontScale="90000"/>
          </a:bodyPr>
          <a:lstStyle/>
          <a:p>
            <a:r>
              <a:rPr lang="es-CO" b="1" i="1" dirty="0"/>
              <a:t>Sesgos de género en el </a:t>
            </a:r>
            <a:br>
              <a:rPr lang="es-CO" b="1" i="1" dirty="0"/>
            </a:br>
            <a:br>
              <a:rPr lang="es-CO" b="1" i="1" dirty="0"/>
            </a:br>
            <a:r>
              <a:rPr lang="es-CO" b="1" i="1" dirty="0"/>
              <a:t>Impuesto a las Rentas de trabajo</a:t>
            </a:r>
            <a:br>
              <a:rPr lang="es-CO" b="1" i="1" dirty="0"/>
            </a:br>
            <a:endParaRPr lang="es-CO" dirty="0"/>
          </a:p>
        </p:txBody>
      </p:sp>
    </p:spTree>
    <p:extLst>
      <p:ext uri="{BB962C8B-B14F-4D97-AF65-F5344CB8AC3E}">
        <p14:creationId xmlns:p14="http://schemas.microsoft.com/office/powerpoint/2010/main" val="32436822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151965" y="1317810"/>
            <a:ext cx="9982199" cy="4247317"/>
          </a:xfrm>
          <a:prstGeom prst="rect">
            <a:avLst/>
          </a:prstGeom>
        </p:spPr>
        <p:txBody>
          <a:bodyPr wrap="square">
            <a:spAutoFit/>
          </a:bodyPr>
          <a:lstStyle/>
          <a:p>
            <a:pPr>
              <a:lnSpc>
                <a:spcPct val="150000"/>
              </a:lnSpc>
            </a:pPr>
            <a:r>
              <a:rPr lang="es-CO" sz="2000" i="1" dirty="0">
                <a:solidFill>
                  <a:srgbClr val="333333"/>
                </a:solidFill>
                <a:latin typeface="Arial" panose="020B0604020202020204" pitchFamily="34" charset="0"/>
                <a:ea typeface="Calibri" panose="020F0502020204030204" pitchFamily="34" charset="0"/>
                <a:cs typeface="Times New Roman" panose="02020603050405020304" pitchFamily="18" charset="0"/>
              </a:rPr>
              <a:t>"</a:t>
            </a:r>
            <a:r>
              <a:rPr lang="es-CO" sz="2000" i="1" dirty="0" err="1">
                <a:solidFill>
                  <a:srgbClr val="333333"/>
                </a:solidFill>
                <a:latin typeface="Arial" panose="020B0604020202020204" pitchFamily="34" charset="0"/>
                <a:ea typeface="Calibri" panose="020F0502020204030204" pitchFamily="34" charset="0"/>
                <a:cs typeface="Times New Roman" panose="02020603050405020304" pitchFamily="18" charset="0"/>
              </a:rPr>
              <a:t>Transversalizar</a:t>
            </a:r>
            <a:r>
              <a:rPr lang="es-CO" sz="2000" i="1" dirty="0">
                <a:solidFill>
                  <a:srgbClr val="333333"/>
                </a:solidFill>
                <a:latin typeface="Arial" panose="020B0604020202020204" pitchFamily="34" charset="0"/>
                <a:ea typeface="Calibri" panose="020F0502020204030204" pitchFamily="34" charset="0"/>
                <a:cs typeface="Times New Roman" panose="02020603050405020304" pitchFamily="18" charset="0"/>
              </a:rPr>
              <a:t> la perspectiva de género es el proceso de valorar las implicaciones que tiene para los hombres y para las mujeres cualquier acción que se planifique, ya se trate de legislación, políticas o programas, en todas las áreas y en todos los niveles. </a:t>
            </a:r>
          </a:p>
          <a:p>
            <a:pPr>
              <a:lnSpc>
                <a:spcPct val="150000"/>
              </a:lnSpc>
            </a:pPr>
            <a:r>
              <a:rPr lang="es-CO" sz="2000" i="1" dirty="0">
                <a:solidFill>
                  <a:srgbClr val="333333"/>
                </a:solidFill>
                <a:latin typeface="Arial" panose="020B0604020202020204" pitchFamily="34" charset="0"/>
                <a:ea typeface="Calibri" panose="020F0502020204030204" pitchFamily="34" charset="0"/>
                <a:cs typeface="Times New Roman" panose="02020603050405020304" pitchFamily="18" charset="0"/>
              </a:rPr>
              <a:t>Es una estrategia para conseguir que las preocupaciones y experiencias de las mujeres, al igual que las de los hombres, sean parte integrante en la elaboración, puesta en marcha, control y evaluación de las políticas y de los programas en todas las esferas políticas, económicas y sociales, de manera que las mujeres y los hombres puedan beneficiarse de ellos igualmente y no se perpetúe la desigualdad. (OIT)</a:t>
            </a:r>
          </a:p>
        </p:txBody>
      </p:sp>
    </p:spTree>
    <p:extLst>
      <p:ext uri="{BB962C8B-B14F-4D97-AF65-F5344CB8AC3E}">
        <p14:creationId xmlns:p14="http://schemas.microsoft.com/office/powerpoint/2010/main" val="29107043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79928" y="578224"/>
            <a:ext cx="10502153" cy="5632311"/>
          </a:xfrm>
          <a:prstGeom prst="rect">
            <a:avLst/>
          </a:prstGeom>
        </p:spPr>
        <p:txBody>
          <a:bodyPr wrap="square">
            <a:spAutoFit/>
          </a:bodyPr>
          <a:lstStyle/>
          <a:p>
            <a:pPr lvl="0">
              <a:lnSpc>
                <a:spcPct val="150000"/>
              </a:lnSpc>
              <a:spcAft>
                <a:spcPts val="0"/>
              </a:spcAft>
            </a:pPr>
            <a:r>
              <a:rPr lang="es-CO" sz="2400" i="1" u="sng" dirty="0">
                <a:effectLst/>
                <a:latin typeface="Arial" panose="020B0604020202020204" pitchFamily="34" charset="0"/>
                <a:ea typeface="Calibri" panose="020F0502020204030204" pitchFamily="34" charset="0"/>
                <a:cs typeface="Times New Roman" panose="02020603050405020304" pitchFamily="18" charset="0"/>
              </a:rPr>
              <a:t>Hecho generador</a:t>
            </a:r>
            <a:endParaRPr lang="es-CO" sz="2000" dirty="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50000"/>
              </a:lnSpc>
              <a:spcAft>
                <a:spcPts val="0"/>
              </a:spcAft>
            </a:pPr>
            <a:r>
              <a:rPr lang="es-CO" sz="2400" b="1" i="1" dirty="0">
                <a:solidFill>
                  <a:srgbClr val="333333"/>
                </a:solidFill>
                <a:effectLst/>
                <a:latin typeface="Arial" panose="020B0604020202020204" pitchFamily="34" charset="0"/>
              </a:rPr>
              <a:t> </a:t>
            </a:r>
            <a:endParaRPr lang="es-CO" sz="2400" dirty="0">
              <a:effectLst/>
            </a:endParaRPr>
          </a:p>
          <a:p>
            <a:pPr algn="just">
              <a:lnSpc>
                <a:spcPct val="150000"/>
              </a:lnSpc>
              <a:spcAft>
                <a:spcPts val="0"/>
              </a:spcAft>
            </a:pPr>
            <a:r>
              <a:rPr lang="es-CO" sz="2400"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rPr>
              <a:t>“</a:t>
            </a:r>
            <a:r>
              <a:rPr lang="es-CO" sz="2400" i="1"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rPr>
              <a:t>Se consideran rentas exclusivas de trabajo, las obtenidas por personas naturales por concepto de salarios, comisiones, prestaciones sociales, viáticos, gastos de representación, honorarios, emolumentos eclesiásticos, y en general, las compensaciones por servicios personales</a:t>
            </a:r>
            <a:r>
              <a:rPr lang="es-CO" sz="2400"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rPr>
              <a:t>”</a:t>
            </a:r>
            <a:r>
              <a:rPr lang="es-CO"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rPr>
              <a:t> (Estatuto Tributario)</a:t>
            </a:r>
            <a:r>
              <a:rPr lang="es-CO" sz="2400"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rPr>
              <a:t>.</a:t>
            </a:r>
          </a:p>
          <a:p>
            <a:pPr algn="just">
              <a:lnSpc>
                <a:spcPct val="150000"/>
              </a:lnSpc>
              <a:spcAft>
                <a:spcPts val="0"/>
              </a:spcAft>
            </a:pPr>
            <a:r>
              <a:rPr lang="es-CO" sz="2400"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rPr>
              <a:t> </a:t>
            </a:r>
          </a:p>
          <a:p>
            <a:pPr marL="342900" indent="-342900" algn="just">
              <a:lnSpc>
                <a:spcPct val="150000"/>
              </a:lnSpc>
              <a:spcAft>
                <a:spcPts val="0"/>
              </a:spcAft>
              <a:buFont typeface="Arial" panose="020B0604020202020204" pitchFamily="34" charset="0"/>
              <a:buChar char="•"/>
            </a:pPr>
            <a:r>
              <a:rPr lang="es-CO" sz="2400" dirty="0">
                <a:solidFill>
                  <a:srgbClr val="333333"/>
                </a:solidFill>
                <a:latin typeface="Arial" panose="020B0604020202020204" pitchFamily="34" charset="0"/>
                <a:ea typeface="Calibri" panose="020F0502020204030204" pitchFamily="34" charset="0"/>
                <a:cs typeface="Times New Roman" panose="02020603050405020304" pitchFamily="18" charset="0"/>
              </a:rPr>
              <a:t>Explícito: no</a:t>
            </a:r>
          </a:p>
          <a:p>
            <a:pPr marL="342900" indent="-342900" algn="just">
              <a:lnSpc>
                <a:spcPct val="150000"/>
              </a:lnSpc>
              <a:spcAft>
                <a:spcPts val="0"/>
              </a:spcAft>
              <a:buFont typeface="Arial" panose="020B0604020202020204" pitchFamily="34" charset="0"/>
              <a:buChar char="•"/>
            </a:pPr>
            <a:r>
              <a:rPr lang="es-CO" sz="2400"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rPr>
              <a:t>Implícito: no </a:t>
            </a:r>
            <a:r>
              <a:rPr lang="es-CO" sz="2400" dirty="0">
                <a:solidFill>
                  <a:srgbClr val="333333"/>
                </a:solidFill>
                <a:latin typeface="Arial" panose="020B0604020202020204" pitchFamily="34" charset="0"/>
                <a:ea typeface="Calibri" panose="020F0502020204030204" pitchFamily="34" charset="0"/>
                <a:cs typeface="Times New Roman" panose="02020603050405020304" pitchFamily="18" charset="0"/>
              </a:rPr>
              <a:t>?</a:t>
            </a:r>
            <a:endParaRPr lang="es-CO" sz="2400"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p>
            <a:pPr marL="342900" indent="-342900" algn="just">
              <a:lnSpc>
                <a:spcPct val="150000"/>
              </a:lnSpc>
              <a:spcAft>
                <a:spcPts val="0"/>
              </a:spcAft>
              <a:buFont typeface="Arial" panose="020B0604020202020204" pitchFamily="34" charset="0"/>
              <a:buChar char="•"/>
            </a:pPr>
            <a:r>
              <a:rPr lang="es-CO" sz="2400" dirty="0">
                <a:solidFill>
                  <a:srgbClr val="333333"/>
                </a:solidFill>
                <a:latin typeface="Arial" panose="020B0604020202020204" pitchFamily="34" charset="0"/>
                <a:ea typeface="Calibri" panose="020F0502020204030204" pitchFamily="34" charset="0"/>
                <a:cs typeface="Times New Roman" panose="02020603050405020304" pitchFamily="18" charset="0"/>
              </a:rPr>
              <a:t>Situación discriminatoria: ?</a:t>
            </a:r>
            <a:endParaRPr lang="es-CO"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22160614"/>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7886</TotalTime>
  <Words>1009</Words>
  <Application>Microsoft Office PowerPoint</Application>
  <PresentationFormat>Widescreen</PresentationFormat>
  <Paragraphs>104</Paragraphs>
  <Slides>20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Calibri</vt:lpstr>
      <vt:lpstr>Calibri (body)</vt:lpstr>
      <vt:lpstr>Calibri Light</vt:lpstr>
      <vt:lpstr>Times New Roman</vt:lpstr>
      <vt:lpstr>Tema de Office</vt:lpstr>
      <vt:lpstr>PowerPoint Presentation</vt:lpstr>
      <vt:lpstr>Antecedentes tributación y género</vt:lpstr>
      <vt:lpstr>Total impuestos nacionales como % del PIB</vt:lpstr>
      <vt:lpstr>Impuestos nacionales como % del PIB</vt:lpstr>
      <vt:lpstr>PowerPoint Presentation</vt:lpstr>
      <vt:lpstr>PowerPoint Presentation</vt:lpstr>
      <vt:lpstr>Sesgos de género en el   Impuesto a las Rentas de trabajo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Gracias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Sesgos de género en el  Impuesto a las Rentas de trabajo</dc:title>
  <dc:creator>Paola G.R</dc:creator>
  <cp:lastModifiedBy>Andrea Paola Garcia Ruiz</cp:lastModifiedBy>
  <cp:revision>23</cp:revision>
  <dcterms:created xsi:type="dcterms:W3CDTF">2018-06-27T03:12:04Z</dcterms:created>
  <dcterms:modified xsi:type="dcterms:W3CDTF">2019-07-19T05:52:01Z</dcterms:modified>
</cp:coreProperties>
</file>