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0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1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32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35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36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39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07" r:id="rId1"/>
  </p:sldMasterIdLst>
  <p:notesMasterIdLst>
    <p:notesMasterId r:id="rId61"/>
  </p:notesMasterIdLst>
  <p:handoutMasterIdLst>
    <p:handoutMasterId r:id="rId62"/>
  </p:handoutMasterIdLst>
  <p:sldIdLst>
    <p:sldId id="623" r:id="rId2"/>
    <p:sldId id="1017" r:id="rId3"/>
    <p:sldId id="1018" r:id="rId4"/>
    <p:sldId id="1019" r:id="rId5"/>
    <p:sldId id="1044" r:id="rId6"/>
    <p:sldId id="360" r:id="rId7"/>
    <p:sldId id="406" r:id="rId8"/>
    <p:sldId id="1038" r:id="rId9"/>
    <p:sldId id="1039" r:id="rId10"/>
    <p:sldId id="1020" r:id="rId11"/>
    <p:sldId id="1021" r:id="rId12"/>
    <p:sldId id="1022" r:id="rId13"/>
    <p:sldId id="740" r:id="rId14"/>
    <p:sldId id="1023" r:id="rId15"/>
    <p:sldId id="742" r:id="rId16"/>
    <p:sldId id="743" r:id="rId17"/>
    <p:sldId id="744" r:id="rId18"/>
    <p:sldId id="745" r:id="rId19"/>
    <p:sldId id="731" r:id="rId20"/>
    <p:sldId id="746" r:id="rId21"/>
    <p:sldId id="747" r:id="rId22"/>
    <p:sldId id="695" r:id="rId23"/>
    <p:sldId id="298" r:id="rId24"/>
    <p:sldId id="687" r:id="rId25"/>
    <p:sldId id="712" r:id="rId26"/>
    <p:sldId id="714" r:id="rId27"/>
    <p:sldId id="1009" r:id="rId28"/>
    <p:sldId id="1027" r:id="rId29"/>
    <p:sldId id="995" r:id="rId30"/>
    <p:sldId id="993" r:id="rId31"/>
    <p:sldId id="994" r:id="rId32"/>
    <p:sldId id="1010" r:id="rId33"/>
    <p:sldId id="1045" r:id="rId34"/>
    <p:sldId id="992" r:id="rId35"/>
    <p:sldId id="1040" r:id="rId36"/>
    <p:sldId id="1042" r:id="rId37"/>
    <p:sldId id="1043" r:id="rId38"/>
    <p:sldId id="1041" r:id="rId39"/>
    <p:sldId id="1037" r:id="rId40"/>
    <p:sldId id="895" r:id="rId41"/>
    <p:sldId id="896" r:id="rId42"/>
    <p:sldId id="897" r:id="rId43"/>
    <p:sldId id="905" r:id="rId44"/>
    <p:sldId id="900" r:id="rId45"/>
    <p:sldId id="955" r:id="rId46"/>
    <p:sldId id="956" r:id="rId47"/>
    <p:sldId id="957" r:id="rId48"/>
    <p:sldId id="960" r:id="rId49"/>
    <p:sldId id="962" r:id="rId50"/>
    <p:sldId id="963" r:id="rId51"/>
    <p:sldId id="686" r:id="rId52"/>
    <p:sldId id="1028" r:id="rId53"/>
    <p:sldId id="688" r:id="rId54"/>
    <p:sldId id="692" r:id="rId55"/>
    <p:sldId id="694" r:id="rId56"/>
    <p:sldId id="696" r:id="rId57"/>
    <p:sldId id="682" r:id="rId58"/>
    <p:sldId id="719" r:id="rId59"/>
    <p:sldId id="718" r:id="rId60"/>
  </p:sldIdLst>
  <p:sldSz cx="9144000" cy="6858000" type="screen4x3"/>
  <p:notesSz cx="6881813" cy="92964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0066"/>
    <a:srgbClr val="BAE18F"/>
    <a:srgbClr val="E56709"/>
    <a:srgbClr val="FFFF99"/>
    <a:srgbClr val="FFCC99"/>
    <a:srgbClr val="336699"/>
    <a:srgbClr val="FF9933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68" autoAdjust="0"/>
    <p:restoredTop sz="94710" autoAdjust="0"/>
  </p:normalViewPr>
  <p:slideViewPr>
    <p:cSldViewPr snapToGrid="0">
      <p:cViewPr varScale="1">
        <p:scale>
          <a:sx n="69" d="100"/>
          <a:sy n="69" d="100"/>
        </p:scale>
        <p:origin x="1308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nwomen-my.sharepoint.com/personal/alison_vasconez_unwomen_org/Documents/wid%20pib%20percapita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iso\Downloads\ConsultaIntegrada%20(32).xls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ison\Documents\ALISON_2014\ONUMUJERES\feminidad%20actualizado%20lac1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ison\Downloads\ConsultaIntegrada%20(33).xls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ison\Documents\ALISON_2014\ONUMUJERES\desempleo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nwomen-my.sharepoint.com/personal/alison_vasconez_unwomen_org/Documents/wid%20pib%20percapita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unwomen-my.sharepoint.com/personal/alison_vasconez_unwomen_org/Documents/wdi%20participacion%20mujeres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unwomen-my.sharepoint.com/personal/alison_vasconez_unwomen_org/Documents/wdi%20participacion%20mujeres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unwomen-my.sharepoint.com/personal/alison_vasconez_unwomen_org/Documents/wdi%20participacion%20laboral%20hombres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unwomen-my.sharepoint.com/personal/alison_vasconez_unwomen_org/Documents/wdi%20participacion%20mujeres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unwomen-my.sharepoint.com/personal/alison_vasconez_unwomen_org/Documents/wid%20pib%20percapita.xls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11b76a8381246b62/Documents/ALISON/graficos%20capitulo%20macro_3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unwomen-my.sharepoint.com/personal/alison_vasconez_unwomen_org/Documents/informalidad%20ilo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/>
              <a:t>PIB Percapita mundial y Latinoamérica (US$ 2010)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'[wid pib percapita.xls]Hoja1'!$A$5</c:f>
              <c:strCache>
                <c:ptCount val="1"/>
                <c:pt idx="0">
                  <c:v>Latin America &amp; Caribbean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'[wid pib percapita.xls]Hoja1'!$B$3:$AD$3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'[wid pib percapita.xls]Hoja1'!$B$5:$AD$5</c:f>
              <c:numCache>
                <c:formatCode>General</c:formatCode>
                <c:ptCount val="29"/>
                <c:pt idx="0">
                  <c:v>6555.4446648182357</c:v>
                </c:pt>
                <c:pt idx="1">
                  <c:v>6661.1713474790495</c:v>
                </c:pt>
                <c:pt idx="2">
                  <c:v>6709.4912861881548</c:v>
                </c:pt>
                <c:pt idx="3">
                  <c:v>6841.0539143001897</c:v>
                </c:pt>
                <c:pt idx="4">
                  <c:v>7033.980132175544</c:v>
                </c:pt>
                <c:pt idx="5">
                  <c:v>7022.9428564272357</c:v>
                </c:pt>
                <c:pt idx="6">
                  <c:v>7152.4372743313015</c:v>
                </c:pt>
                <c:pt idx="7">
                  <c:v>7400.5645302110606</c:v>
                </c:pt>
                <c:pt idx="8">
                  <c:v>7448.6781605464021</c:v>
                </c:pt>
                <c:pt idx="9">
                  <c:v>7347.1514152483987</c:v>
                </c:pt>
                <c:pt idx="10">
                  <c:v>7515.6431315258933</c:v>
                </c:pt>
                <c:pt idx="11">
                  <c:v>7476.1283705241622</c:v>
                </c:pt>
                <c:pt idx="12">
                  <c:v>7396.5239902520007</c:v>
                </c:pt>
                <c:pt idx="13">
                  <c:v>7413.2888182640318</c:v>
                </c:pt>
                <c:pt idx="14">
                  <c:v>7782.6504656012539</c:v>
                </c:pt>
                <c:pt idx="15">
                  <c:v>8012.1383402874508</c:v>
                </c:pt>
                <c:pt idx="16">
                  <c:v>8331.4330569735812</c:v>
                </c:pt>
                <c:pt idx="17">
                  <c:v>8686.4578604584367</c:v>
                </c:pt>
                <c:pt idx="18">
                  <c:v>8921.591309283931</c:v>
                </c:pt>
                <c:pt idx="19">
                  <c:v>8653.8464866211925</c:v>
                </c:pt>
                <c:pt idx="20">
                  <c:v>9058.3302195466822</c:v>
                </c:pt>
                <c:pt idx="21">
                  <c:v>9350.5469362394088</c:v>
                </c:pt>
                <c:pt idx="22">
                  <c:v>9505.6397735470891</c:v>
                </c:pt>
                <c:pt idx="23">
                  <c:v>9662.8826630018193</c:v>
                </c:pt>
                <c:pt idx="24">
                  <c:v>9657.5327849633049</c:v>
                </c:pt>
                <c:pt idx="25">
                  <c:v>9567.1941809406799</c:v>
                </c:pt>
                <c:pt idx="26">
                  <c:v>9438.5253542271239</c:v>
                </c:pt>
                <c:pt idx="27">
                  <c:v>9502.2381683837175</c:v>
                </c:pt>
                <c:pt idx="28">
                  <c:v>9550.7845720292644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22-49DD-9191-1FBF8507006D}"/>
            </c:ext>
          </c:extLst>
        </c:ser>
        <c:ser>
          <c:idx val="3"/>
          <c:order val="1"/>
          <c:tx>
            <c:strRef>
              <c:f>'[wid pib percapita.xls]Hoja1'!$A$7</c:f>
              <c:strCache>
                <c:ptCount val="1"/>
                <c:pt idx="0">
                  <c:v>World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'[wid pib percapita.xls]Hoja1'!$B$3:$AD$3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'[wid pib percapita.xls]Hoja1'!$B$7:$AD$7</c:f>
              <c:numCache>
                <c:formatCode>General</c:formatCode>
                <c:ptCount val="29"/>
                <c:pt idx="0">
                  <c:v>7186.1203213650424</c:v>
                </c:pt>
                <c:pt idx="1">
                  <c:v>7168.8233854962782</c:v>
                </c:pt>
                <c:pt idx="2">
                  <c:v>7182.8877837876717</c:v>
                </c:pt>
                <c:pt idx="3">
                  <c:v>7181.0871362855678</c:v>
                </c:pt>
                <c:pt idx="4">
                  <c:v>7286.6106459107004</c:v>
                </c:pt>
                <c:pt idx="5">
                  <c:v>7395.5970393321759</c:v>
                </c:pt>
                <c:pt idx="6">
                  <c:v>7536.2422390284655</c:v>
                </c:pt>
                <c:pt idx="7">
                  <c:v>7705.4746540378992</c:v>
                </c:pt>
                <c:pt idx="8">
                  <c:v>7793.9339219814801</c:v>
                </c:pt>
                <c:pt idx="9">
                  <c:v>7941.6225617996215</c:v>
                </c:pt>
                <c:pt idx="10">
                  <c:v>8182.4161031211725</c:v>
                </c:pt>
                <c:pt idx="11">
                  <c:v>8234.7043355837122</c:v>
                </c:pt>
                <c:pt idx="12">
                  <c:v>8309.16484544796</c:v>
                </c:pt>
                <c:pt idx="13">
                  <c:v>8444.3273827887115</c:v>
                </c:pt>
                <c:pt idx="14">
                  <c:v>8705.2199772987406</c:v>
                </c:pt>
                <c:pt idx="15">
                  <c:v>8930.578573068422</c:v>
                </c:pt>
                <c:pt idx="16">
                  <c:v>9203.0466730550579</c:v>
                </c:pt>
                <c:pt idx="17">
                  <c:v>9474.0614798196275</c:v>
                </c:pt>
                <c:pt idx="18">
                  <c:v>9531.5383490009663</c:v>
                </c:pt>
                <c:pt idx="19">
                  <c:v>9257.4826768678922</c:v>
                </c:pt>
                <c:pt idx="20">
                  <c:v>9538.8446589239047</c:v>
                </c:pt>
                <c:pt idx="21">
                  <c:v>9723.0954350509928</c:v>
                </c:pt>
                <c:pt idx="22">
                  <c:v>9850.6294806551541</c:v>
                </c:pt>
                <c:pt idx="23">
                  <c:v>9993.4156568936214</c:v>
                </c:pt>
                <c:pt idx="24">
                  <c:v>10157.376050077197</c:v>
                </c:pt>
                <c:pt idx="25">
                  <c:v>10326.599519605204</c:v>
                </c:pt>
                <c:pt idx="26">
                  <c:v>10470.108535177658</c:v>
                </c:pt>
                <c:pt idx="27">
                  <c:v>10678.916213705377</c:v>
                </c:pt>
                <c:pt idx="28">
                  <c:v>10882.308738096806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822-49DD-9191-1FBF850700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49722176"/>
        <c:axId val="1575088672"/>
      </c:lineChart>
      <c:catAx>
        <c:axId val="134972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575088672"/>
        <c:crosses val="autoZero"/>
        <c:auto val="1"/>
        <c:lblAlgn val="ctr"/>
        <c:lblOffset val="100"/>
        <c:noMultiLvlLbl val="0"/>
      </c:catAx>
      <c:valAx>
        <c:axId val="1575088672"/>
        <c:scaling>
          <c:orientation val="minMax"/>
          <c:max val="11000"/>
          <c:min val="6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349722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>
          <a:latin typeface="+mj-lt"/>
        </a:defRPr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/>
              <a:t>América Latina: población en sectores infomales y de baja productividad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Nivel!$B$47</c:f>
              <c:strCache>
                <c:ptCount val="1"/>
                <c:pt idx="0">
                  <c:v>Hombres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Nivel!$A$48:$A$64</c:f>
              <c:numCache>
                <c:formatCode>0</c:formatCode>
                <c:ptCount val="1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</c:numCache>
            </c:numRef>
          </c:cat>
          <c:val>
            <c:numRef>
              <c:f>Nivel!$B$48:$B$64</c:f>
              <c:numCache>
                <c:formatCode>0.0</c:formatCode>
                <c:ptCount val="17"/>
                <c:pt idx="0">
                  <c:v>45.6</c:v>
                </c:pt>
                <c:pt idx="1">
                  <c:v>48</c:v>
                </c:pt>
                <c:pt idx="2">
                  <c:v>47.1</c:v>
                </c:pt>
                <c:pt idx="3">
                  <c:v>46.4</c:v>
                </c:pt>
                <c:pt idx="4">
                  <c:v>46</c:v>
                </c:pt>
                <c:pt idx="5">
                  <c:v>44.4</c:v>
                </c:pt>
                <c:pt idx="6">
                  <c:v>45</c:v>
                </c:pt>
                <c:pt idx="7">
                  <c:v>45.1</c:v>
                </c:pt>
                <c:pt idx="8">
                  <c:v>44</c:v>
                </c:pt>
                <c:pt idx="9">
                  <c:v>44.6</c:v>
                </c:pt>
                <c:pt idx="10">
                  <c:v>44.4</c:v>
                </c:pt>
                <c:pt idx="11">
                  <c:v>44.8</c:v>
                </c:pt>
                <c:pt idx="12">
                  <c:v>44.2</c:v>
                </c:pt>
                <c:pt idx="13">
                  <c:v>44.8</c:v>
                </c:pt>
                <c:pt idx="14">
                  <c:v>44.8</c:v>
                </c:pt>
                <c:pt idx="15">
                  <c:v>45.1</c:v>
                </c:pt>
                <c:pt idx="16">
                  <c:v>45.9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FE5-4547-8713-722432B7356A}"/>
            </c:ext>
          </c:extLst>
        </c:ser>
        <c:ser>
          <c:idx val="1"/>
          <c:order val="1"/>
          <c:tx>
            <c:strRef>
              <c:f>Nivel!$C$47</c:f>
              <c:strCache>
                <c:ptCount val="1"/>
                <c:pt idx="0">
                  <c:v>Mujeres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Nivel!$A$48:$A$64</c:f>
              <c:numCache>
                <c:formatCode>0</c:formatCode>
                <c:ptCount val="1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</c:numCache>
            </c:numRef>
          </c:cat>
          <c:val>
            <c:numRef>
              <c:f>Nivel!$C$48:$C$64</c:f>
              <c:numCache>
                <c:formatCode>0.0</c:formatCode>
                <c:ptCount val="17"/>
                <c:pt idx="0">
                  <c:v>54.3</c:v>
                </c:pt>
                <c:pt idx="1">
                  <c:v>55.6</c:v>
                </c:pt>
                <c:pt idx="2">
                  <c:v>55.2</c:v>
                </c:pt>
                <c:pt idx="3">
                  <c:v>55</c:v>
                </c:pt>
                <c:pt idx="4">
                  <c:v>54.6</c:v>
                </c:pt>
                <c:pt idx="5">
                  <c:v>53.7</c:v>
                </c:pt>
                <c:pt idx="6">
                  <c:v>53.5</c:v>
                </c:pt>
                <c:pt idx="7">
                  <c:v>53.3</c:v>
                </c:pt>
                <c:pt idx="8">
                  <c:v>51.5</c:v>
                </c:pt>
                <c:pt idx="9">
                  <c:v>52.3</c:v>
                </c:pt>
                <c:pt idx="10">
                  <c:v>51.3</c:v>
                </c:pt>
                <c:pt idx="11">
                  <c:v>51.2</c:v>
                </c:pt>
                <c:pt idx="12">
                  <c:v>50.8</c:v>
                </c:pt>
                <c:pt idx="13">
                  <c:v>50.7</c:v>
                </c:pt>
                <c:pt idx="14">
                  <c:v>50.6</c:v>
                </c:pt>
                <c:pt idx="15">
                  <c:v>50.8</c:v>
                </c:pt>
                <c:pt idx="16">
                  <c:v>51.6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E5-4547-8713-722432B735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87501999"/>
        <c:axId val="1167738127"/>
      </c:lineChart>
      <c:catAx>
        <c:axId val="1087501999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167738127"/>
        <c:crosses val="autoZero"/>
        <c:auto val="1"/>
        <c:lblAlgn val="ctr"/>
        <c:lblOffset val="100"/>
        <c:noMultiLvlLbl val="0"/>
      </c:catAx>
      <c:valAx>
        <c:axId val="1167738127"/>
        <c:scaling>
          <c:orientation val="minMax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0875019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>
          <a:latin typeface="+mj-lt"/>
        </a:defRPr>
      </a:pPr>
      <a:endParaRPr lang="es-C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r>
              <a:rPr lang="es-ES"/>
              <a:t>América Latina: Mujeres con dedicación exclusiva a tareas de cuidado </a:t>
            </a:r>
          </a:p>
          <a:p>
            <a:pPr>
              <a:defRPr/>
            </a:pPr>
            <a:r>
              <a:rPr lang="es-ES"/>
              <a:t>(% mujeres mayores a 15 años)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/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Hoja5!$C$14</c:f>
              <c:strCache>
                <c:ptCount val="1"/>
                <c:pt idx="0">
                  <c:v>1990 - 1995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2"/>
              <c:layout>
                <c:manualLayout>
                  <c:x val="-1.0709505814281456E-2"/>
                  <c:y val="-3.05343593020535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222-496A-94C3-14C93AA50B1A}"/>
                </c:ext>
              </c:extLst>
            </c:dLbl>
            <c:dLbl>
              <c:idx val="14"/>
              <c:layout>
                <c:manualLayout>
                  <c:x val="-1.0709505814281456E-2"/>
                  <c:y val="-6.78541317823416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22-496A-94C3-14C93AA50B1A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Hoja5!$B$15:$B$31</c:f>
              <c:strCache>
                <c:ptCount val="17"/>
                <c:pt idx="0">
                  <c:v>México</c:v>
                </c:pt>
                <c:pt idx="1">
                  <c:v>Guatemala</c:v>
                </c:pt>
                <c:pt idx="2">
                  <c:v>Venezuela</c:v>
                </c:pt>
                <c:pt idx="3">
                  <c:v>Costa Rica</c:v>
                </c:pt>
                <c:pt idx="4">
                  <c:v>Brasil</c:v>
                </c:pt>
                <c:pt idx="5">
                  <c:v>Honduras</c:v>
                </c:pt>
                <c:pt idx="6">
                  <c:v>Chile</c:v>
                </c:pt>
                <c:pt idx="7">
                  <c:v>Colombia</c:v>
                </c:pt>
                <c:pt idx="8">
                  <c:v>Ecuador</c:v>
                </c:pt>
                <c:pt idx="9">
                  <c:v>Argentina</c:v>
                </c:pt>
                <c:pt idx="10">
                  <c:v>Paraguay</c:v>
                </c:pt>
                <c:pt idx="11">
                  <c:v>Panamá</c:v>
                </c:pt>
                <c:pt idx="12">
                  <c:v>Nicaragua</c:v>
                </c:pt>
                <c:pt idx="13">
                  <c:v>El Salvador</c:v>
                </c:pt>
                <c:pt idx="14">
                  <c:v>Rep.Dominicana</c:v>
                </c:pt>
                <c:pt idx="15">
                  <c:v>Bolivia</c:v>
                </c:pt>
                <c:pt idx="16">
                  <c:v>Uruguay</c:v>
                </c:pt>
              </c:strCache>
            </c:strRef>
          </c:cat>
          <c:val>
            <c:numRef>
              <c:f>Hoja5!$C$15:$C$31</c:f>
              <c:numCache>
                <c:formatCode>0.0%</c:formatCode>
                <c:ptCount val="17"/>
                <c:pt idx="0">
                  <c:v>0.47399999999999998</c:v>
                </c:pt>
                <c:pt idx="1">
                  <c:v>0.46600000000000003</c:v>
                </c:pt>
                <c:pt idx="2">
                  <c:v>0.45900000000000007</c:v>
                </c:pt>
                <c:pt idx="3">
                  <c:v>0.42266666666666675</c:v>
                </c:pt>
                <c:pt idx="4">
                  <c:v>0.41899999999999998</c:v>
                </c:pt>
                <c:pt idx="5">
                  <c:v>0.40666666666666662</c:v>
                </c:pt>
                <c:pt idx="6">
                  <c:v>0.38075000000000003</c:v>
                </c:pt>
                <c:pt idx="7">
                  <c:v>0.37133333333333335</c:v>
                </c:pt>
                <c:pt idx="8">
                  <c:v>0.36</c:v>
                </c:pt>
                <c:pt idx="9">
                  <c:v>0.34633333333333333</c:v>
                </c:pt>
                <c:pt idx="10">
                  <c:v>0.34333333333333338</c:v>
                </c:pt>
                <c:pt idx="11">
                  <c:v>0.307</c:v>
                </c:pt>
                <c:pt idx="12">
                  <c:v>0.30399999999999999</c:v>
                </c:pt>
                <c:pt idx="13">
                  <c:v>0.29499999999999998</c:v>
                </c:pt>
                <c:pt idx="14">
                  <c:v>0.22899999999999998</c:v>
                </c:pt>
                <c:pt idx="15">
                  <c:v>0.18733333333333335</c:v>
                </c:pt>
                <c:pt idx="16">
                  <c:v>0.1796666666666667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22-496A-94C3-14C93AA50B1A}"/>
            </c:ext>
          </c:extLst>
        </c:ser>
        <c:ser>
          <c:idx val="1"/>
          <c:order val="1"/>
          <c:tx>
            <c:strRef>
              <c:f>Hoja5!$D$14</c:f>
              <c:strCache>
                <c:ptCount val="1"/>
                <c:pt idx="0">
                  <c:v>2010 - 2013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8"/>
              <c:layout>
                <c:manualLayout>
                  <c:x val="4.7069898799717578E-3"/>
                  <c:y val="-4.952220839424308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22-496A-94C3-14C93AA50B1A}"/>
                </c:ext>
              </c:extLst>
            </c:dLbl>
            <c:dLbl>
              <c:idx val="14"/>
              <c:layout>
                <c:manualLayout>
                  <c:x val="1.0709505814281359E-2"/>
                  <c:y val="-1.69635329455852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222-496A-94C3-14C93AA50B1A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Hoja5!$B$15:$B$31</c:f>
              <c:strCache>
                <c:ptCount val="17"/>
                <c:pt idx="0">
                  <c:v>México</c:v>
                </c:pt>
                <c:pt idx="1">
                  <c:v>Guatemala</c:v>
                </c:pt>
                <c:pt idx="2">
                  <c:v>Venezuela</c:v>
                </c:pt>
                <c:pt idx="3">
                  <c:v>Costa Rica</c:v>
                </c:pt>
                <c:pt idx="4">
                  <c:v>Brasil</c:v>
                </c:pt>
                <c:pt idx="5">
                  <c:v>Honduras</c:v>
                </c:pt>
                <c:pt idx="6">
                  <c:v>Chile</c:v>
                </c:pt>
                <c:pt idx="7">
                  <c:v>Colombia</c:v>
                </c:pt>
                <c:pt idx="8">
                  <c:v>Ecuador</c:v>
                </c:pt>
                <c:pt idx="9">
                  <c:v>Argentina</c:v>
                </c:pt>
                <c:pt idx="10">
                  <c:v>Paraguay</c:v>
                </c:pt>
                <c:pt idx="11">
                  <c:v>Panamá</c:v>
                </c:pt>
                <c:pt idx="12">
                  <c:v>Nicaragua</c:v>
                </c:pt>
                <c:pt idx="13">
                  <c:v>El Salvador</c:v>
                </c:pt>
                <c:pt idx="14">
                  <c:v>Rep.Dominicana</c:v>
                </c:pt>
                <c:pt idx="15">
                  <c:v>Bolivia</c:v>
                </c:pt>
                <c:pt idx="16">
                  <c:v>Uruguay</c:v>
                </c:pt>
              </c:strCache>
            </c:strRef>
          </c:cat>
          <c:val>
            <c:numRef>
              <c:f>Hoja5!$D$15:$D$31</c:f>
              <c:numCache>
                <c:formatCode>0.0%</c:formatCode>
                <c:ptCount val="17"/>
                <c:pt idx="0">
                  <c:v>0.35249999999999998</c:v>
                </c:pt>
                <c:pt idx="1">
                  <c:v>0.32799999999999996</c:v>
                </c:pt>
                <c:pt idx="2">
                  <c:v>0.34100000000000003</c:v>
                </c:pt>
                <c:pt idx="3">
                  <c:v>0.247</c:v>
                </c:pt>
                <c:pt idx="5">
                  <c:v>0.29299999999999998</c:v>
                </c:pt>
                <c:pt idx="6">
                  <c:v>0.16300000000000001</c:v>
                </c:pt>
                <c:pt idx="7">
                  <c:v>0.25299999999999995</c:v>
                </c:pt>
                <c:pt idx="8">
                  <c:v>0.28875000000000001</c:v>
                </c:pt>
                <c:pt idx="9">
                  <c:v>0.18900000000000003</c:v>
                </c:pt>
                <c:pt idx="10">
                  <c:v>8.224999999999999E-2</c:v>
                </c:pt>
                <c:pt idx="11">
                  <c:v>0.26533333333333331</c:v>
                </c:pt>
                <c:pt idx="12">
                  <c:v>0.29899999999999999</c:v>
                </c:pt>
                <c:pt idx="13">
                  <c:v>0.26766666666666666</c:v>
                </c:pt>
                <c:pt idx="14">
                  <c:v>0.2205</c:v>
                </c:pt>
                <c:pt idx="15">
                  <c:v>0.217</c:v>
                </c:pt>
                <c:pt idx="16">
                  <c:v>0.1305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222-496A-94C3-14C93AA50B1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96939552"/>
        <c:axId val="296946608"/>
      </c:barChart>
      <c:catAx>
        <c:axId val="29693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296946608"/>
        <c:crosses val="autoZero"/>
        <c:auto val="1"/>
        <c:lblAlgn val="ctr"/>
        <c:lblOffset val="100"/>
        <c:noMultiLvlLbl val="0"/>
      </c:catAx>
      <c:valAx>
        <c:axId val="29694660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296939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  <a:latin typeface="Garamond" panose="02020404030301010803" pitchFamily="18" charset="0"/>
        </a:defRPr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r>
              <a:rPr lang="es-EC"/>
              <a:t>América Latina: Iceberg del trabajo (% horas totales)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2164441847668004"/>
          <c:w val="1"/>
          <c:h val="0.57589432559377407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'[ConsultaIntegrada (33).xls]Nivel'!$B$21:$B$22</c:f>
              <c:strCache>
                <c:ptCount val="2"/>
                <c:pt idx="0">
                  <c:v>No remunerado</c:v>
                </c:pt>
                <c:pt idx="1">
                  <c:v>Mujeres</c:v>
                </c:pt>
              </c:strCache>
            </c:strRef>
          </c:tx>
          <c:spPr>
            <a:solidFill>
              <a:schemeClr val="accent3">
                <a:shade val="58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4"/>
              <c:layout>
                <c:manualLayout>
                  <c:x val="8.7788261165699082E-3"/>
                  <c:y val="-9.710386375129402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FBA-42D1-A838-6DE881BB96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'[ConsultaIntegrada (33).xls]Nivel'!$A$23:$A$33</c:f>
              <c:strCache>
                <c:ptCount val="11"/>
                <c:pt idx="0">
                  <c:v>Argentina</c:v>
                </c:pt>
                <c:pt idx="1">
                  <c:v>Brasil</c:v>
                </c:pt>
                <c:pt idx="2">
                  <c:v>Colombia</c:v>
                </c:pt>
                <c:pt idx="3">
                  <c:v>Costa Rica</c:v>
                </c:pt>
                <c:pt idx="4">
                  <c:v>Ecuador</c:v>
                </c:pt>
                <c:pt idx="5">
                  <c:v>Guatemala</c:v>
                </c:pt>
                <c:pt idx="6">
                  <c:v>Honduras</c:v>
                </c:pt>
                <c:pt idx="7">
                  <c:v>México</c:v>
                </c:pt>
                <c:pt idx="8">
                  <c:v>Panamá</c:v>
                </c:pt>
                <c:pt idx="9">
                  <c:v>Perú</c:v>
                </c:pt>
                <c:pt idx="10">
                  <c:v>Uruguay</c:v>
                </c:pt>
              </c:strCache>
            </c:strRef>
          </c:cat>
          <c:val>
            <c:numRef>
              <c:f>'[ConsultaIntegrada (33).xls]Nivel'!$B$23:$B$33</c:f>
              <c:numCache>
                <c:formatCode>0%</c:formatCode>
                <c:ptCount val="11"/>
                <c:pt idx="0">
                  <c:v>0.38950433729414113</c:v>
                </c:pt>
                <c:pt idx="1">
                  <c:v>0.27272573651048027</c:v>
                </c:pt>
                <c:pt idx="2">
                  <c:v>0.30412086071286454</c:v>
                </c:pt>
                <c:pt idx="3">
                  <c:v>0.38881276601254472</c:v>
                </c:pt>
                <c:pt idx="4">
                  <c:v>0.34991116862065591</c:v>
                </c:pt>
                <c:pt idx="5">
                  <c:v>0.34599459521711345</c:v>
                </c:pt>
                <c:pt idx="6">
                  <c:v>0.27401961167441324</c:v>
                </c:pt>
                <c:pt idx="7">
                  <c:v>0.3888012680367734</c:v>
                </c:pt>
                <c:pt idx="8">
                  <c:v>0.29960829870733979</c:v>
                </c:pt>
                <c:pt idx="9">
                  <c:v>0.33971961554451435</c:v>
                </c:pt>
                <c:pt idx="10">
                  <c:v>0.3362514994704961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C3-4285-A93F-7517935D80BE}"/>
            </c:ext>
          </c:extLst>
        </c:ser>
        <c:ser>
          <c:idx val="1"/>
          <c:order val="1"/>
          <c:tx>
            <c:strRef>
              <c:f>'[ConsultaIntegrada (33).xls]Nivel'!$C$21:$C$22</c:f>
              <c:strCache>
                <c:ptCount val="2"/>
                <c:pt idx="0">
                  <c:v>No remunerado</c:v>
                </c:pt>
                <c:pt idx="1">
                  <c:v>Hombres</c:v>
                </c:pt>
              </c:strCache>
            </c:strRef>
          </c:tx>
          <c:spPr>
            <a:solidFill>
              <a:schemeClr val="accent3">
                <a:shade val="86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4"/>
              <c:layout>
                <c:manualLayout>
                  <c:x val="1.0241963802664893E-2"/>
                  <c:y val="2.64831778645675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FBA-42D1-A838-6DE881BB96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'[ConsultaIntegrada (33).xls]Nivel'!$A$23:$A$33</c:f>
              <c:strCache>
                <c:ptCount val="11"/>
                <c:pt idx="0">
                  <c:v>Argentina</c:v>
                </c:pt>
                <c:pt idx="1">
                  <c:v>Brasil</c:v>
                </c:pt>
                <c:pt idx="2">
                  <c:v>Colombia</c:v>
                </c:pt>
                <c:pt idx="3">
                  <c:v>Costa Rica</c:v>
                </c:pt>
                <c:pt idx="4">
                  <c:v>Ecuador</c:v>
                </c:pt>
                <c:pt idx="5">
                  <c:v>Guatemala</c:v>
                </c:pt>
                <c:pt idx="6">
                  <c:v>Honduras</c:v>
                </c:pt>
                <c:pt idx="7">
                  <c:v>México</c:v>
                </c:pt>
                <c:pt idx="8">
                  <c:v>Panamá</c:v>
                </c:pt>
                <c:pt idx="9">
                  <c:v>Perú</c:v>
                </c:pt>
                <c:pt idx="10">
                  <c:v>Uruguay</c:v>
                </c:pt>
              </c:strCache>
            </c:strRef>
          </c:cat>
          <c:val>
            <c:numRef>
              <c:f>'[ConsultaIntegrada (33).xls]Nivel'!$C$23:$C$33</c:f>
              <c:numCache>
                <c:formatCode>0%</c:formatCode>
                <c:ptCount val="11"/>
                <c:pt idx="0">
                  <c:v>0.15887823295150827</c:v>
                </c:pt>
                <c:pt idx="1">
                  <c:v>6.845247543565465E-2</c:v>
                </c:pt>
                <c:pt idx="2">
                  <c:v>9.2109001135727037E-2</c:v>
                </c:pt>
                <c:pt idx="3">
                  <c:v>0.15214127590346885</c:v>
                </c:pt>
                <c:pt idx="4">
                  <c:v>8.7831055137991235E-2</c:v>
                </c:pt>
                <c:pt idx="5">
                  <c:v>4.8847585807995912E-2</c:v>
                </c:pt>
                <c:pt idx="6">
                  <c:v>7.1067637562994293E-2</c:v>
                </c:pt>
                <c:pt idx="7">
                  <c:v>0.13897820159759461</c:v>
                </c:pt>
                <c:pt idx="8">
                  <c:v>0.12423793182036895</c:v>
                </c:pt>
                <c:pt idx="9">
                  <c:v>0.13349866563326601</c:v>
                </c:pt>
                <c:pt idx="10">
                  <c:v>0.14524857420813972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C3-4285-A93F-7517935D80BE}"/>
            </c:ext>
          </c:extLst>
        </c:ser>
        <c:ser>
          <c:idx val="2"/>
          <c:order val="2"/>
          <c:tx>
            <c:strRef>
              <c:f>'[ConsultaIntegrada (33).xls]Nivel'!$D$21:$D$22</c:f>
              <c:strCache>
                <c:ptCount val="2"/>
                <c:pt idx="0">
                  <c:v>Remunerado</c:v>
                </c:pt>
                <c:pt idx="1">
                  <c:v>Mujeres</c:v>
                </c:pt>
              </c:strCache>
            </c:strRef>
          </c:tx>
          <c:spPr>
            <a:solidFill>
              <a:schemeClr val="accent3">
                <a:tint val="86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'[ConsultaIntegrada (33).xls]Nivel'!$A$23:$A$33</c:f>
              <c:strCache>
                <c:ptCount val="11"/>
                <c:pt idx="0">
                  <c:v>Argentina</c:v>
                </c:pt>
                <c:pt idx="1">
                  <c:v>Brasil</c:v>
                </c:pt>
                <c:pt idx="2">
                  <c:v>Colombia</c:v>
                </c:pt>
                <c:pt idx="3">
                  <c:v>Costa Rica</c:v>
                </c:pt>
                <c:pt idx="4">
                  <c:v>Ecuador</c:v>
                </c:pt>
                <c:pt idx="5">
                  <c:v>Guatemala</c:v>
                </c:pt>
                <c:pt idx="6">
                  <c:v>Honduras</c:v>
                </c:pt>
                <c:pt idx="7">
                  <c:v>México</c:v>
                </c:pt>
                <c:pt idx="8">
                  <c:v>Panamá</c:v>
                </c:pt>
                <c:pt idx="9">
                  <c:v>Perú</c:v>
                </c:pt>
                <c:pt idx="10">
                  <c:v>Uruguay</c:v>
                </c:pt>
              </c:strCache>
            </c:strRef>
          </c:cat>
          <c:val>
            <c:numRef>
              <c:f>'[ConsultaIntegrada (33).xls]Nivel'!$D$23:$D$33</c:f>
              <c:numCache>
                <c:formatCode>0%</c:formatCode>
                <c:ptCount val="11"/>
                <c:pt idx="0">
                  <c:v>0.14172693295480507</c:v>
                </c:pt>
                <c:pt idx="1">
                  <c:v>0.23010773188614739</c:v>
                </c:pt>
                <c:pt idx="2">
                  <c:v>0.18992151733639809</c:v>
                </c:pt>
                <c:pt idx="3">
                  <c:v>0.15737371340699879</c:v>
                </c:pt>
                <c:pt idx="4">
                  <c:v>0.1793192484874632</c:v>
                </c:pt>
                <c:pt idx="5">
                  <c:v>0.15941550600676146</c:v>
                </c:pt>
                <c:pt idx="6">
                  <c:v>0.17999905832679688</c:v>
                </c:pt>
                <c:pt idx="7">
                  <c:v>0.1481499648467296</c:v>
                </c:pt>
                <c:pt idx="8">
                  <c:v>0.2064178658254722</c:v>
                </c:pt>
                <c:pt idx="9">
                  <c:v>0.17665770796198316</c:v>
                </c:pt>
                <c:pt idx="10">
                  <c:v>0.19220618988270891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C3-4285-A93F-7517935D80BE}"/>
            </c:ext>
          </c:extLst>
        </c:ser>
        <c:ser>
          <c:idx val="3"/>
          <c:order val="3"/>
          <c:tx>
            <c:strRef>
              <c:f>'[ConsultaIntegrada (33).xls]Nivel'!$E$21:$E$22</c:f>
              <c:strCache>
                <c:ptCount val="2"/>
                <c:pt idx="0">
                  <c:v>Remunerado</c:v>
                </c:pt>
                <c:pt idx="1">
                  <c:v>Hombres</c:v>
                </c:pt>
              </c:strCache>
            </c:strRef>
          </c:tx>
          <c:spPr>
            <a:solidFill>
              <a:schemeClr val="accent3">
                <a:tint val="58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'[ConsultaIntegrada (33).xls]Nivel'!$A$23:$A$33</c:f>
              <c:strCache>
                <c:ptCount val="11"/>
                <c:pt idx="0">
                  <c:v>Argentina</c:v>
                </c:pt>
                <c:pt idx="1">
                  <c:v>Brasil</c:v>
                </c:pt>
                <c:pt idx="2">
                  <c:v>Colombia</c:v>
                </c:pt>
                <c:pt idx="3">
                  <c:v>Costa Rica</c:v>
                </c:pt>
                <c:pt idx="4">
                  <c:v>Ecuador</c:v>
                </c:pt>
                <c:pt idx="5">
                  <c:v>Guatemala</c:v>
                </c:pt>
                <c:pt idx="6">
                  <c:v>Honduras</c:v>
                </c:pt>
                <c:pt idx="7">
                  <c:v>México</c:v>
                </c:pt>
                <c:pt idx="8">
                  <c:v>Panamá</c:v>
                </c:pt>
                <c:pt idx="9">
                  <c:v>Perú</c:v>
                </c:pt>
                <c:pt idx="10">
                  <c:v>Uruguay</c:v>
                </c:pt>
              </c:strCache>
            </c:strRef>
          </c:cat>
          <c:val>
            <c:numRef>
              <c:f>'[ConsultaIntegrada (33).xls]Nivel'!$E$23:$E$33</c:f>
              <c:numCache>
                <c:formatCode>0%</c:formatCode>
                <c:ptCount val="11"/>
                <c:pt idx="0">
                  <c:v>0.30989049679954561</c:v>
                </c:pt>
                <c:pt idx="1">
                  <c:v>0.42871405616771774</c:v>
                </c:pt>
                <c:pt idx="2">
                  <c:v>0.41384862081501034</c:v>
                </c:pt>
                <c:pt idx="3">
                  <c:v>0.30167224467698767</c:v>
                </c:pt>
                <c:pt idx="4">
                  <c:v>0.38293852775388965</c:v>
                </c:pt>
                <c:pt idx="5">
                  <c:v>0.44574231296812916</c:v>
                </c:pt>
                <c:pt idx="6">
                  <c:v>0.47491369243579551</c:v>
                </c:pt>
                <c:pt idx="7">
                  <c:v>0.32407056551890229</c:v>
                </c:pt>
                <c:pt idx="8">
                  <c:v>0.36973590364681896</c:v>
                </c:pt>
                <c:pt idx="9">
                  <c:v>0.35012401086023642</c:v>
                </c:pt>
                <c:pt idx="10">
                  <c:v>0.32629373643865528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C3-4285-A93F-7517935D80B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pyramid"/>
        <c:axId val="570133648"/>
        <c:axId val="570128160"/>
        <c:axId val="0"/>
      </c:bar3DChart>
      <c:catAx>
        <c:axId val="57013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570128160"/>
        <c:crosses val="autoZero"/>
        <c:auto val="1"/>
        <c:lblAlgn val="ctr"/>
        <c:lblOffset val="100"/>
        <c:noMultiLvlLbl val="0"/>
      </c:catAx>
      <c:valAx>
        <c:axId val="5701281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7013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latin typeface="Garamond" panose="02020404030301010803" pitchFamily="18" charset="0"/>
        </a:defRPr>
      </a:pPr>
      <a:endParaRPr lang="es-CO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r>
              <a:rPr lang="es-EC" dirty="0"/>
              <a:t>América Latina: Evolución del desempleo y el PIB</a:t>
            </a:r>
          </a:p>
          <a:p>
            <a:pPr>
              <a:defRPr/>
            </a:pPr>
            <a:r>
              <a:rPr lang="es-EC" dirty="0"/>
              <a:t>(</a:t>
            </a:r>
            <a:r>
              <a:rPr lang="es-EC" u="sng" dirty="0"/>
              <a:t>tasas de crecimiento</a:t>
            </a:r>
            <a:r>
              <a:rPr lang="es-EC" dirty="0"/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Nivel!$C$67</c:f>
              <c:strCache>
                <c:ptCount val="1"/>
                <c:pt idx="0">
                  <c:v>Hombres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Nivel!$D$66:$Q$66</c:f>
              <c:strCach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strCache>
            </c:strRef>
          </c:cat>
          <c:val>
            <c:numRef>
              <c:f>Nivel!$D$67:$Q$67</c:f>
              <c:numCache>
                <c:formatCode>0.0%</c:formatCode>
                <c:ptCount val="14"/>
                <c:pt idx="0">
                  <c:v>6.7834373194337827E-2</c:v>
                </c:pt>
                <c:pt idx="1">
                  <c:v>3.8837531301995298E-2</c:v>
                </c:pt>
                <c:pt idx="2">
                  <c:v>-1.0254178128225266E-2</c:v>
                </c:pt>
                <c:pt idx="3">
                  <c:v>-0.12507040964015081</c:v>
                </c:pt>
                <c:pt idx="4">
                  <c:v>-5.2282659374991547E-2</c:v>
                </c:pt>
                <c:pt idx="5">
                  <c:v>-0.11125429912179208</c:v>
                </c:pt>
                <c:pt idx="6">
                  <c:v>-0.10218948824966589</c:v>
                </c:pt>
                <c:pt idx="7">
                  <c:v>-9.4460243138527744E-7</c:v>
                </c:pt>
                <c:pt idx="8">
                  <c:v>0.2238127654259805</c:v>
                </c:pt>
                <c:pt idx="9">
                  <c:v>-9.0377560772253784E-2</c:v>
                </c:pt>
                <c:pt idx="10">
                  <c:v>-7.8336329048614206E-2</c:v>
                </c:pt>
                <c:pt idx="11">
                  <c:v>6.9726835909324603E-2</c:v>
                </c:pt>
                <c:pt idx="12">
                  <c:v>-1.1058451816745807E-2</c:v>
                </c:pt>
                <c:pt idx="13">
                  <c:v>-2.1964856230033414E-3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2FF-42B9-BF14-35C55128771D}"/>
            </c:ext>
          </c:extLst>
        </c:ser>
        <c:ser>
          <c:idx val="1"/>
          <c:order val="1"/>
          <c:tx>
            <c:strRef>
              <c:f>Nivel!$C$68</c:f>
              <c:strCache>
                <c:ptCount val="1"/>
                <c:pt idx="0">
                  <c:v>Mujeres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Nivel!$D$66:$Q$66</c:f>
              <c:strCach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strCache>
            </c:strRef>
          </c:cat>
          <c:val>
            <c:numRef>
              <c:f>Nivel!$D$68:$Q$68</c:f>
              <c:numCache>
                <c:formatCode>0.0%</c:formatCode>
                <c:ptCount val="14"/>
                <c:pt idx="0">
                  <c:v>7.3084721043160661E-2</c:v>
                </c:pt>
                <c:pt idx="1">
                  <c:v>2.7786279268187553E-2</c:v>
                </c:pt>
                <c:pt idx="2">
                  <c:v>2.7081105677297934E-2</c:v>
                </c:pt>
                <c:pt idx="3">
                  <c:v>-0.10539168972374691</c:v>
                </c:pt>
                <c:pt idx="4">
                  <c:v>-4.492755125724901E-2</c:v>
                </c:pt>
                <c:pt idx="5">
                  <c:v>-9.9721298648064671E-2</c:v>
                </c:pt>
                <c:pt idx="6">
                  <c:v>-0.10105687841815947</c:v>
                </c:pt>
                <c:pt idx="7">
                  <c:v>-4.9375025615154167E-2</c:v>
                </c:pt>
                <c:pt idx="8">
                  <c:v>0.14057342489094515</c:v>
                </c:pt>
                <c:pt idx="9">
                  <c:v>-6.3228024221828272E-2</c:v>
                </c:pt>
                <c:pt idx="10">
                  <c:v>-5.8112888488255021E-2</c:v>
                </c:pt>
                <c:pt idx="11">
                  <c:v>1.4390795455374805E-2</c:v>
                </c:pt>
                <c:pt idx="12">
                  <c:v>5.603985056040095E-3</c:v>
                </c:pt>
                <c:pt idx="13">
                  <c:v>5.8235294117646941E-2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2FF-42B9-BF14-35C55128771D}"/>
            </c:ext>
          </c:extLst>
        </c:ser>
        <c:ser>
          <c:idx val="2"/>
          <c:order val="2"/>
          <c:tx>
            <c:strRef>
              <c:f>Nivel!$C$69</c:f>
              <c:strCache>
                <c:ptCount val="1"/>
                <c:pt idx="0">
                  <c:v>PIB Percapita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Nivel!$D$66:$Q$66</c:f>
              <c:strCach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strCache>
            </c:strRef>
          </c:cat>
          <c:val>
            <c:numRef>
              <c:f>Nivel!$D$69:$Q$69</c:f>
              <c:numCache>
                <c:formatCode>0.00%</c:formatCode>
                <c:ptCount val="14"/>
                <c:pt idx="0">
                  <c:v>-7.0501960800982699E-3</c:v>
                </c:pt>
                <c:pt idx="1">
                  <c:v>-6.7880197679686116E-3</c:v>
                </c:pt>
                <c:pt idx="2">
                  <c:v>6.0641473737950147E-3</c:v>
                </c:pt>
                <c:pt idx="3">
                  <c:v>4.6384864281869609E-2</c:v>
                </c:pt>
                <c:pt idx="4">
                  <c:v>3.1053029814647637E-2</c:v>
                </c:pt>
                <c:pt idx="5">
                  <c:v>4.0410083661546414E-2</c:v>
                </c:pt>
                <c:pt idx="6">
                  <c:v>4.3732382148196969E-2</c:v>
                </c:pt>
                <c:pt idx="7">
                  <c:v>2.603598925368189E-2</c:v>
                </c:pt>
                <c:pt idx="8">
                  <c:v>-2.4487630157723927E-2</c:v>
                </c:pt>
                <c:pt idx="9">
                  <c:v>4.9014097993433259E-2</c:v>
                </c:pt>
                <c:pt idx="10">
                  <c:v>3.4543219210942944E-2</c:v>
                </c:pt>
                <c:pt idx="11">
                  <c:v>1.721919794537774E-2</c:v>
                </c:pt>
                <c:pt idx="12">
                  <c:v>1.6847372005860839E-2</c:v>
                </c:pt>
                <c:pt idx="13">
                  <c:v>3.5442845743527407E-4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A2FF-42B9-BF14-35C551287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5314416"/>
        <c:axId val="555315200"/>
      </c:lineChart>
      <c:catAx>
        <c:axId val="555314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555315200"/>
        <c:crosses val="autoZero"/>
        <c:auto val="1"/>
        <c:lblAlgn val="ctr"/>
        <c:lblOffset val="100"/>
        <c:noMultiLvlLbl val="0"/>
      </c:catAx>
      <c:valAx>
        <c:axId val="555315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555314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latin typeface="Garamond" panose="02020404030301010803" pitchFamily="18" charset="0"/>
        </a:defRPr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C" sz="2000" b="0" i="0" u="none" strike="noStrike" kern="1200" spc="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 sz="2000"/>
              <a:t>Apertura Económica economía mundial y Latinoamericana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C" sz="2000" b="0" i="0" u="none" strike="noStrike" kern="1200" spc="0" baseline="0" noProof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9.2523501591550428E-2"/>
          <c:y val="0.15270990849297866"/>
          <c:w val="0.84937094326445073"/>
          <c:h val="0.60104931479551005"/>
        </c:manualLayout>
      </c:layout>
      <c:lineChart>
        <c:grouping val="standard"/>
        <c:varyColors val="0"/>
        <c:ser>
          <c:idx val="0"/>
          <c:order val="0"/>
          <c:tx>
            <c:strRef>
              <c:f>'[wid pib percapita.xls]Hoja1'!$A$30</c:f>
              <c:strCache>
                <c:ptCount val="1"/>
                <c:pt idx="0">
                  <c:v>Latin America &amp; Caribbean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'[wid pib percapita.xls]Hoja1'!$B$29:$AD$29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'[wid pib percapita.xls]Hoja1'!$B$30:$AD$30</c:f>
              <c:numCache>
                <c:formatCode>General</c:formatCode>
                <c:ptCount val="29"/>
                <c:pt idx="0">
                  <c:v>32.40705267854856</c:v>
                </c:pt>
                <c:pt idx="1">
                  <c:v>31.337168501694276</c:v>
                </c:pt>
                <c:pt idx="2">
                  <c:v>32.533510075758208</c:v>
                </c:pt>
                <c:pt idx="3">
                  <c:v>30.894222572265754</c:v>
                </c:pt>
                <c:pt idx="4">
                  <c:v>31.564435204107696</c:v>
                </c:pt>
                <c:pt idx="5">
                  <c:v>34.119960001295325</c:v>
                </c:pt>
                <c:pt idx="6">
                  <c:v>35.187858479885108</c:v>
                </c:pt>
                <c:pt idx="7">
                  <c:v>35.175794849462804</c:v>
                </c:pt>
                <c:pt idx="8">
                  <c:v>35.009620485997331</c:v>
                </c:pt>
                <c:pt idx="9">
                  <c:v>36.40581721126533</c:v>
                </c:pt>
                <c:pt idx="10">
                  <c:v>38.344655411833578</c:v>
                </c:pt>
                <c:pt idx="11">
                  <c:v>38.482293758875336</c:v>
                </c:pt>
                <c:pt idx="12">
                  <c:v>40.919626620808529</c:v>
                </c:pt>
                <c:pt idx="13">
                  <c:v>42.839891499986457</c:v>
                </c:pt>
                <c:pt idx="14">
                  <c:v>46.14169212584931</c:v>
                </c:pt>
                <c:pt idx="15">
                  <c:v>46.764557448757913</c:v>
                </c:pt>
                <c:pt idx="16">
                  <c:v>45.485453456116872</c:v>
                </c:pt>
                <c:pt idx="17">
                  <c:v>45.388791483032101</c:v>
                </c:pt>
                <c:pt idx="18">
                  <c:v>47.032471549803518</c:v>
                </c:pt>
                <c:pt idx="19">
                  <c:v>40.204193502367076</c:v>
                </c:pt>
                <c:pt idx="20">
                  <c:v>42.854094241205658</c:v>
                </c:pt>
                <c:pt idx="21">
                  <c:v>45.263892919346574</c:v>
                </c:pt>
                <c:pt idx="22">
                  <c:v>44.906771886443053</c:v>
                </c:pt>
                <c:pt idx="23">
                  <c:v>44.364728687557495</c:v>
                </c:pt>
                <c:pt idx="24">
                  <c:v>43.316764030390644</c:v>
                </c:pt>
                <c:pt idx="25">
                  <c:v>43.777721467610668</c:v>
                </c:pt>
                <c:pt idx="26">
                  <c:v>43.609941996020609</c:v>
                </c:pt>
                <c:pt idx="27">
                  <c:v>43.605893685244403</c:v>
                </c:pt>
                <c:pt idx="28">
                  <c:v>46.871805305936974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6B6F-436D-A88A-36C86B6BA8A1}"/>
            </c:ext>
          </c:extLst>
        </c:ser>
        <c:ser>
          <c:idx val="1"/>
          <c:order val="1"/>
          <c:tx>
            <c:strRef>
              <c:f>'[wid pib percapita.xls]Hoja1'!$A$31</c:f>
              <c:strCache>
                <c:ptCount val="1"/>
                <c:pt idx="0">
                  <c:v>World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'[wid pib percapita.xls]Hoja1'!$B$29:$AD$29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'[wid pib percapita.xls]Hoja1'!$B$31:$AD$31</c:f>
              <c:numCache>
                <c:formatCode>General</c:formatCode>
                <c:ptCount val="29"/>
                <c:pt idx="0">
                  <c:v>38.832013444367163</c:v>
                </c:pt>
                <c:pt idx="1">
                  <c:v>38.519447463485889</c:v>
                </c:pt>
                <c:pt idx="2">
                  <c:v>41.068219567619529</c:v>
                </c:pt>
                <c:pt idx="3">
                  <c:v>40.323466779128708</c:v>
                </c:pt>
                <c:pt idx="4">
                  <c:v>41.331480307945156</c:v>
                </c:pt>
                <c:pt idx="5">
                  <c:v>43.372959387276211</c:v>
                </c:pt>
                <c:pt idx="6">
                  <c:v>43.654488163144109</c:v>
                </c:pt>
                <c:pt idx="7">
                  <c:v>45.62547493335228</c:v>
                </c:pt>
                <c:pt idx="8">
                  <c:v>46.033985147679012</c:v>
                </c:pt>
                <c:pt idx="9">
                  <c:v>46.551697308158637</c:v>
                </c:pt>
                <c:pt idx="10">
                  <c:v>51.096529608706412</c:v>
                </c:pt>
                <c:pt idx="11">
                  <c:v>49.933556811214856</c:v>
                </c:pt>
                <c:pt idx="12">
                  <c:v>49.562411275359793</c:v>
                </c:pt>
                <c:pt idx="13">
                  <c:v>50.711620769579667</c:v>
                </c:pt>
                <c:pt idx="14">
                  <c:v>54.000467429475009</c:v>
                </c:pt>
                <c:pt idx="15">
                  <c:v>56.102485640575679</c:v>
                </c:pt>
                <c:pt idx="16">
                  <c:v>58.326743050103573</c:v>
                </c:pt>
                <c:pt idx="17">
                  <c:v>58.910738060133504</c:v>
                </c:pt>
                <c:pt idx="18">
                  <c:v>60.729868390484611</c:v>
                </c:pt>
                <c:pt idx="19">
                  <c:v>52.236317236571452</c:v>
                </c:pt>
                <c:pt idx="20">
                  <c:v>56.813242312206214</c:v>
                </c:pt>
                <c:pt idx="21">
                  <c:v>60.427788293459898</c:v>
                </c:pt>
                <c:pt idx="22">
                  <c:v>60.476091185715077</c:v>
                </c:pt>
                <c:pt idx="23">
                  <c:v>60.03192977192451</c:v>
                </c:pt>
                <c:pt idx="24">
                  <c:v>59.706810569294049</c:v>
                </c:pt>
                <c:pt idx="25">
                  <c:v>57.810687180199182</c:v>
                </c:pt>
                <c:pt idx="26">
                  <c:v>56.097900442432277</c:v>
                </c:pt>
                <c:pt idx="27">
                  <c:v>57.879154795001199</c:v>
                </c:pt>
                <c:pt idx="28">
                  <c:v>58.879154795001199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6B6F-436D-A88A-36C86B6BA8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70566048"/>
        <c:axId val="1943564544"/>
      </c:lineChart>
      <c:catAx>
        <c:axId val="1870566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C" sz="1800" b="0" i="0" u="none" strike="noStrike" kern="120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943564544"/>
        <c:crosses val="autoZero"/>
        <c:auto val="1"/>
        <c:lblAlgn val="ctr"/>
        <c:lblOffset val="100"/>
        <c:noMultiLvlLbl val="0"/>
      </c:catAx>
      <c:valAx>
        <c:axId val="1943564544"/>
        <c:scaling>
          <c:orientation val="minMax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C" sz="1800" b="0" i="0" u="none" strike="noStrike" kern="120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870566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C" sz="1800" b="0" i="0" u="none" strike="noStrike" kern="1200" baseline="0" noProof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lang="es-EC" sz="1800" noProof="0">
          <a:latin typeface="+mj-lt"/>
        </a:defRPr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C" sz="1680" b="0" i="0" u="none" strike="noStrike" kern="1200" spc="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/>
              <a:t>Hombres</a:t>
            </a:r>
          </a:p>
        </c:rich>
      </c:tx>
      <c:layout>
        <c:manualLayout>
          <c:xMode val="edge"/>
          <c:yMode val="edge"/>
          <c:x val="0.4260010417155363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C" sz="1680" b="0" i="0" u="none" strike="noStrike" kern="1200" spc="0" baseline="0" noProof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8.028146297889234E-2"/>
          <c:y val="0.10722002544441771"/>
          <c:w val="0.87770173029841858"/>
          <c:h val="0.71496590218799072"/>
        </c:manualLayout>
      </c:layout>
      <c:lineChart>
        <c:grouping val="standard"/>
        <c:varyColors val="0"/>
        <c:ser>
          <c:idx val="1"/>
          <c:order val="0"/>
          <c:tx>
            <c:strRef>
              <c:f>'[wdi participacion mujeres.xls]Hoja1'!$B$14</c:f>
              <c:strCache>
                <c:ptCount val="1"/>
                <c:pt idx="0">
                  <c:v>Hombres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mujeres.xls]Hoja1'!$C$12:$AE$12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mujeres.xls]Hoja1'!$C$14:$AE$14</c:f>
              <c:numCache>
                <c:formatCode>General</c:formatCode>
                <c:ptCount val="29"/>
                <c:pt idx="0">
                  <c:v>80.15778931627554</c:v>
                </c:pt>
                <c:pt idx="1">
                  <c:v>80.039662397597482</c:v>
                </c:pt>
                <c:pt idx="2">
                  <c:v>79.934244353273627</c:v>
                </c:pt>
                <c:pt idx="3">
                  <c:v>79.742791413672535</c:v>
                </c:pt>
                <c:pt idx="4">
                  <c:v>79.606315419007402</c:v>
                </c:pt>
                <c:pt idx="5">
                  <c:v>79.405550831719026</c:v>
                </c:pt>
                <c:pt idx="6">
                  <c:v>79.178407493473159</c:v>
                </c:pt>
                <c:pt idx="7">
                  <c:v>79.018255854849215</c:v>
                </c:pt>
                <c:pt idx="8">
                  <c:v>78.830326140829371</c:v>
                </c:pt>
                <c:pt idx="9">
                  <c:v>78.737910769480791</c:v>
                </c:pt>
                <c:pt idx="10">
                  <c:v>78.475023880089751</c:v>
                </c:pt>
                <c:pt idx="11">
                  <c:v>78.156529344140893</c:v>
                </c:pt>
                <c:pt idx="12">
                  <c:v>77.885600865222045</c:v>
                </c:pt>
                <c:pt idx="13">
                  <c:v>77.57302330063402</c:v>
                </c:pt>
                <c:pt idx="14">
                  <c:v>77.452618853024134</c:v>
                </c:pt>
                <c:pt idx="15">
                  <c:v>77.272697601036668</c:v>
                </c:pt>
                <c:pt idx="16">
                  <c:v>77.010058238181529</c:v>
                </c:pt>
                <c:pt idx="17">
                  <c:v>76.812241922598574</c:v>
                </c:pt>
                <c:pt idx="18">
                  <c:v>76.629622015970654</c:v>
                </c:pt>
                <c:pt idx="19">
                  <c:v>76.321204717576833</c:v>
                </c:pt>
                <c:pt idx="20">
                  <c:v>76.037585273661009</c:v>
                </c:pt>
                <c:pt idx="21">
                  <c:v>75.861685366788365</c:v>
                </c:pt>
                <c:pt idx="22">
                  <c:v>75.767250804018005</c:v>
                </c:pt>
                <c:pt idx="23">
                  <c:v>75.630469548081237</c:v>
                </c:pt>
                <c:pt idx="24">
                  <c:v>75.452301121766979</c:v>
                </c:pt>
                <c:pt idx="25">
                  <c:v>75.328683397712425</c:v>
                </c:pt>
                <c:pt idx="26">
                  <c:v>75.131521280672274</c:v>
                </c:pt>
                <c:pt idx="27">
                  <c:v>75.0226783585193</c:v>
                </c:pt>
                <c:pt idx="28">
                  <c:v>74.866446431785647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B4-4BFA-AABA-19CD56EA26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47592608"/>
        <c:axId val="1459712544"/>
      </c:lineChart>
      <c:catAx>
        <c:axId val="1347592608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C" sz="1400" b="0" i="0" u="none" strike="noStrike" kern="120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459712544"/>
        <c:crosses val="autoZero"/>
        <c:auto val="1"/>
        <c:lblAlgn val="ctr"/>
        <c:lblOffset val="100"/>
        <c:tickLblSkip val="2"/>
        <c:noMultiLvlLbl val="0"/>
      </c:catAx>
      <c:valAx>
        <c:axId val="1459712544"/>
        <c:scaling>
          <c:orientation val="minMax"/>
          <c:min val="7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C" sz="1400" b="0" i="0" u="none" strike="noStrike" kern="120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347592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solidFill>
        <a:schemeClr val="accent3"/>
      </a:solidFill>
    </a:ln>
    <a:effectLst/>
  </c:spPr>
  <c:txPr>
    <a:bodyPr/>
    <a:lstStyle/>
    <a:p>
      <a:pPr>
        <a:defRPr lang="es-EC" sz="1400" noProof="0">
          <a:latin typeface="+mj-lt"/>
        </a:defRPr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/>
              <a:t>Mujeres</a:t>
            </a:r>
          </a:p>
        </c:rich>
      </c:tx>
      <c:layout>
        <c:manualLayout>
          <c:xMode val="edge"/>
          <c:yMode val="edge"/>
          <c:x val="0.44164618608710698"/>
          <c:y val="4.694705518127293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9.7789028980980713E-2"/>
          <c:y val="0.10722002544441771"/>
          <c:w val="0.86565442367720735"/>
          <c:h val="0.71496590218799072"/>
        </c:manualLayout>
      </c:layout>
      <c:lineChart>
        <c:grouping val="standard"/>
        <c:varyColors val="0"/>
        <c:ser>
          <c:idx val="0"/>
          <c:order val="0"/>
          <c:tx>
            <c:strRef>
              <c:f>'[wdi participacion mujeres.xls]Hoja1'!$B$13</c:f>
              <c:strCache>
                <c:ptCount val="1"/>
                <c:pt idx="0">
                  <c:v>Mujeres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mujeres.xls]Hoja1'!$C$12:$AE$12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mujeres.xls]Hoja1'!$C$13:$AE$13</c:f>
              <c:numCache>
                <c:formatCode>General</c:formatCode>
                <c:ptCount val="29"/>
                <c:pt idx="0">
                  <c:v>50.920157507513522</c:v>
                </c:pt>
                <c:pt idx="1">
                  <c:v>50.997987829446011</c:v>
                </c:pt>
                <c:pt idx="2">
                  <c:v>51.03468392066803</c:v>
                </c:pt>
                <c:pt idx="3">
                  <c:v>50.915609756444546</c:v>
                </c:pt>
                <c:pt idx="4">
                  <c:v>51.014589316324916</c:v>
                </c:pt>
                <c:pt idx="5">
                  <c:v>50.951706856067638</c:v>
                </c:pt>
                <c:pt idx="6">
                  <c:v>50.874765653845202</c:v>
                </c:pt>
                <c:pt idx="7">
                  <c:v>50.883893229940767</c:v>
                </c:pt>
                <c:pt idx="8">
                  <c:v>50.815424027644212</c:v>
                </c:pt>
                <c:pt idx="9">
                  <c:v>50.910179239592559</c:v>
                </c:pt>
                <c:pt idx="10">
                  <c:v>50.837452162447171</c:v>
                </c:pt>
                <c:pt idx="11">
                  <c:v>50.624469713947207</c:v>
                </c:pt>
                <c:pt idx="12">
                  <c:v>50.462216947641906</c:v>
                </c:pt>
                <c:pt idx="13">
                  <c:v>50.326709376306489</c:v>
                </c:pt>
                <c:pt idx="14">
                  <c:v>50.230319044559955</c:v>
                </c:pt>
                <c:pt idx="15">
                  <c:v>50.192960591172906</c:v>
                </c:pt>
                <c:pt idx="16">
                  <c:v>49.867706717478463</c:v>
                </c:pt>
                <c:pt idx="17">
                  <c:v>49.672819293170171</c:v>
                </c:pt>
                <c:pt idx="18">
                  <c:v>49.34922107132126</c:v>
                </c:pt>
                <c:pt idx="19">
                  <c:v>49.086552657826708</c:v>
                </c:pt>
                <c:pt idx="20">
                  <c:v>48.674034260917622</c:v>
                </c:pt>
                <c:pt idx="21">
                  <c:v>48.359969155718339</c:v>
                </c:pt>
                <c:pt idx="22">
                  <c:v>48.15763999575605</c:v>
                </c:pt>
                <c:pt idx="23">
                  <c:v>48.103535600398409</c:v>
                </c:pt>
                <c:pt idx="24">
                  <c:v>48.018530121827546</c:v>
                </c:pt>
                <c:pt idx="25">
                  <c:v>48.009205579287134</c:v>
                </c:pt>
                <c:pt idx="26">
                  <c:v>48.007890547512972</c:v>
                </c:pt>
                <c:pt idx="27">
                  <c:v>48.068436144405808</c:v>
                </c:pt>
                <c:pt idx="28">
                  <c:v>47.861720972243319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70-463D-B525-7044E6A165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47592608"/>
        <c:axId val="1459712544"/>
      </c:lineChart>
      <c:catAx>
        <c:axId val="1347592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459712544"/>
        <c:crosses val="autoZero"/>
        <c:auto val="1"/>
        <c:lblAlgn val="ctr"/>
        <c:lblOffset val="100"/>
        <c:tickLblSkip val="2"/>
        <c:noMultiLvlLbl val="0"/>
      </c:catAx>
      <c:valAx>
        <c:axId val="1459712544"/>
        <c:scaling>
          <c:orientation val="minMax"/>
          <c:min val="4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347592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solidFill>
        <a:schemeClr val="accent3"/>
      </a:solidFill>
    </a:ln>
    <a:effectLst/>
  </c:spPr>
  <c:txPr>
    <a:bodyPr/>
    <a:lstStyle/>
    <a:p>
      <a:pPr>
        <a:defRPr sz="1400">
          <a:latin typeface="+mj-lt"/>
        </a:defRPr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C" sz="2160" b="0" i="0" u="none" strike="noStrike" kern="1200" spc="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s-EC"/>
              <a:t>Participación laboral por regiones/grupos países: HOMBRES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C" sz="2160" b="0" i="0" u="none" strike="noStrike" kern="1200" spc="0" baseline="0" noProof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9.7390838735086166E-2"/>
          <c:y val="0.17282372264787269"/>
          <c:w val="0.83580546136768874"/>
          <c:h val="0.61576889553904535"/>
        </c:manualLayout>
      </c:layout>
      <c:lineChart>
        <c:grouping val="standard"/>
        <c:varyColors val="0"/>
        <c:ser>
          <c:idx val="0"/>
          <c:order val="0"/>
          <c:tx>
            <c:strRef>
              <c:f>'[wdi participacion laboral hombres.xls]Hoja2'!$B$4</c:f>
              <c:strCache>
                <c:ptCount val="1"/>
                <c:pt idx="0">
                  <c:v>High income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laboral hombres.xls]Hoja2'!$C$3:$AE$3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laboral hombres.xls]Hoja2'!$C$4:$AE$4</c:f>
              <c:numCache>
                <c:formatCode>General</c:formatCode>
                <c:ptCount val="29"/>
                <c:pt idx="0">
                  <c:v>73.103479120572231</c:v>
                </c:pt>
                <c:pt idx="1">
                  <c:v>72.832161181254207</c:v>
                </c:pt>
                <c:pt idx="2">
                  <c:v>72.462746902113579</c:v>
                </c:pt>
                <c:pt idx="3">
                  <c:v>72.032003923165206</c:v>
                </c:pt>
                <c:pt idx="4">
                  <c:v>71.749466015770466</c:v>
                </c:pt>
                <c:pt idx="5">
                  <c:v>71.530579085758859</c:v>
                </c:pt>
                <c:pt idx="6">
                  <c:v>71.389257769760476</c:v>
                </c:pt>
                <c:pt idx="7">
                  <c:v>71.297010244891325</c:v>
                </c:pt>
                <c:pt idx="8">
                  <c:v>71.102414851074258</c:v>
                </c:pt>
                <c:pt idx="9">
                  <c:v>70.931745040537493</c:v>
                </c:pt>
                <c:pt idx="10">
                  <c:v>70.84338460196912</c:v>
                </c:pt>
                <c:pt idx="11">
                  <c:v>70.425833740110548</c:v>
                </c:pt>
                <c:pt idx="12">
                  <c:v>70.196023438025051</c:v>
                </c:pt>
                <c:pt idx="13">
                  <c:v>69.92359281959591</c:v>
                </c:pt>
                <c:pt idx="14">
                  <c:v>69.739436621994201</c:v>
                </c:pt>
                <c:pt idx="15">
                  <c:v>69.809197401099951</c:v>
                </c:pt>
                <c:pt idx="16">
                  <c:v>69.803839066526649</c:v>
                </c:pt>
                <c:pt idx="17">
                  <c:v>69.834165717549965</c:v>
                </c:pt>
                <c:pt idx="18">
                  <c:v>69.808240692389745</c:v>
                </c:pt>
                <c:pt idx="19">
                  <c:v>69.297189789562822</c:v>
                </c:pt>
                <c:pt idx="20">
                  <c:v>68.970484850188654</c:v>
                </c:pt>
                <c:pt idx="21">
                  <c:v>68.719293493265681</c:v>
                </c:pt>
                <c:pt idx="22">
                  <c:v>68.728132940954652</c:v>
                </c:pt>
                <c:pt idx="23">
                  <c:v>68.584360425928438</c:v>
                </c:pt>
                <c:pt idx="24">
                  <c:v>68.463676846595234</c:v>
                </c:pt>
                <c:pt idx="25">
                  <c:v>68.430788978753171</c:v>
                </c:pt>
                <c:pt idx="26">
                  <c:v>68.456604656564153</c:v>
                </c:pt>
                <c:pt idx="27">
                  <c:v>68.456877366419093</c:v>
                </c:pt>
                <c:pt idx="28">
                  <c:v>68.255290891468221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45-4B45-9B39-68E3DA11BAEC}"/>
            </c:ext>
          </c:extLst>
        </c:ser>
        <c:ser>
          <c:idx val="1"/>
          <c:order val="1"/>
          <c:tx>
            <c:strRef>
              <c:f>'[wdi participacion laboral hombres.xls]Hoja2'!$B$5</c:f>
              <c:strCache>
                <c:ptCount val="1"/>
                <c:pt idx="0">
                  <c:v>Latin America &amp; Caribbean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laboral hombres.xls]Hoja2'!$C$3:$AE$3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laboral hombres.xls]Hoja2'!$C$5:$AE$5</c:f>
              <c:numCache>
                <c:formatCode>General</c:formatCode>
                <c:ptCount val="29"/>
                <c:pt idx="0">
                  <c:v>81.105644894424273</c:v>
                </c:pt>
                <c:pt idx="1">
                  <c:v>81.018102501028679</c:v>
                </c:pt>
                <c:pt idx="2">
                  <c:v>81.058563997305157</c:v>
                </c:pt>
                <c:pt idx="3">
                  <c:v>81.098813615342962</c:v>
                </c:pt>
                <c:pt idx="4">
                  <c:v>80.91518677314501</c:v>
                </c:pt>
                <c:pt idx="5">
                  <c:v>80.532897153937782</c:v>
                </c:pt>
                <c:pt idx="6">
                  <c:v>79.975401133746601</c:v>
                </c:pt>
                <c:pt idx="7">
                  <c:v>80.303855843786266</c:v>
                </c:pt>
                <c:pt idx="8">
                  <c:v>80.219559387484438</c:v>
                </c:pt>
                <c:pt idx="9">
                  <c:v>79.969347870854577</c:v>
                </c:pt>
                <c:pt idx="10">
                  <c:v>79.567381706965563</c:v>
                </c:pt>
                <c:pt idx="11">
                  <c:v>79.281871353596912</c:v>
                </c:pt>
                <c:pt idx="12">
                  <c:v>79.174658259746451</c:v>
                </c:pt>
                <c:pt idx="13">
                  <c:v>78.924797708779096</c:v>
                </c:pt>
                <c:pt idx="14">
                  <c:v>79.159439360100421</c:v>
                </c:pt>
                <c:pt idx="15">
                  <c:v>79.029150382216656</c:v>
                </c:pt>
                <c:pt idx="16">
                  <c:v>79.047640472788089</c:v>
                </c:pt>
                <c:pt idx="17">
                  <c:v>78.807950241710131</c:v>
                </c:pt>
                <c:pt idx="18">
                  <c:v>78.743102381646139</c:v>
                </c:pt>
                <c:pt idx="19">
                  <c:v>78.656931876600709</c:v>
                </c:pt>
                <c:pt idx="20">
                  <c:v>78.255347203094928</c:v>
                </c:pt>
                <c:pt idx="21">
                  <c:v>77.900930599241235</c:v>
                </c:pt>
                <c:pt idx="22">
                  <c:v>78.164801541416153</c:v>
                </c:pt>
                <c:pt idx="23">
                  <c:v>77.856558729124586</c:v>
                </c:pt>
                <c:pt idx="24">
                  <c:v>77.654492363772533</c:v>
                </c:pt>
                <c:pt idx="25">
                  <c:v>77.538976813126922</c:v>
                </c:pt>
                <c:pt idx="26">
                  <c:v>77.216254681083313</c:v>
                </c:pt>
                <c:pt idx="27">
                  <c:v>77.133549440163833</c:v>
                </c:pt>
                <c:pt idx="28">
                  <c:v>77.055687454851551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45-4B45-9B39-68E3DA11BAEC}"/>
            </c:ext>
          </c:extLst>
        </c:ser>
        <c:ser>
          <c:idx val="2"/>
          <c:order val="2"/>
          <c:tx>
            <c:strRef>
              <c:f>'[wdi participacion laboral hombres.xls]Hoja2'!$B$6</c:f>
              <c:strCache>
                <c:ptCount val="1"/>
                <c:pt idx="0">
                  <c:v>Low income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laboral hombres.xls]Hoja2'!$C$3:$AE$3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laboral hombres.xls]Hoja2'!$C$6:$AE$6</c:f>
              <c:numCache>
                <c:formatCode>General</c:formatCode>
                <c:ptCount val="29"/>
                <c:pt idx="0">
                  <c:v>82.849571289619377</c:v>
                </c:pt>
                <c:pt idx="1">
                  <c:v>82.867116611336911</c:v>
                </c:pt>
                <c:pt idx="2">
                  <c:v>82.854896767572569</c:v>
                </c:pt>
                <c:pt idx="3">
                  <c:v>82.81213785699272</c:v>
                </c:pt>
                <c:pt idx="4">
                  <c:v>82.731012541430232</c:v>
                </c:pt>
                <c:pt idx="5">
                  <c:v>82.608898334771823</c:v>
                </c:pt>
                <c:pt idx="6">
                  <c:v>82.552947976407481</c:v>
                </c:pt>
                <c:pt idx="7">
                  <c:v>82.468470055447838</c:v>
                </c:pt>
                <c:pt idx="8">
                  <c:v>82.396540225750186</c:v>
                </c:pt>
                <c:pt idx="9">
                  <c:v>82.268387828725196</c:v>
                </c:pt>
                <c:pt idx="10">
                  <c:v>82.100434370476862</c:v>
                </c:pt>
                <c:pt idx="11">
                  <c:v>82.028038846631759</c:v>
                </c:pt>
                <c:pt idx="12">
                  <c:v>81.93223147446578</c:v>
                </c:pt>
                <c:pt idx="13">
                  <c:v>81.823017570877525</c:v>
                </c:pt>
                <c:pt idx="14">
                  <c:v>81.70758774779101</c:v>
                </c:pt>
                <c:pt idx="15">
                  <c:v>81.563912319484345</c:v>
                </c:pt>
                <c:pt idx="16">
                  <c:v>81.35048350992416</c:v>
                </c:pt>
                <c:pt idx="17">
                  <c:v>81.072224304123779</c:v>
                </c:pt>
                <c:pt idx="18">
                  <c:v>80.828320156157574</c:v>
                </c:pt>
                <c:pt idx="19">
                  <c:v>80.534869785133878</c:v>
                </c:pt>
                <c:pt idx="20">
                  <c:v>80.30080105955787</c:v>
                </c:pt>
                <c:pt idx="21">
                  <c:v>80.073610942786473</c:v>
                </c:pt>
                <c:pt idx="22">
                  <c:v>79.815441657537775</c:v>
                </c:pt>
                <c:pt idx="23">
                  <c:v>79.635323640428169</c:v>
                </c:pt>
                <c:pt idx="24">
                  <c:v>79.374199736646005</c:v>
                </c:pt>
                <c:pt idx="25">
                  <c:v>79.2258866545763</c:v>
                </c:pt>
                <c:pt idx="26">
                  <c:v>79.143186895320667</c:v>
                </c:pt>
                <c:pt idx="27">
                  <c:v>79.0164576208293</c:v>
                </c:pt>
                <c:pt idx="28">
                  <c:v>78.980460784130671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45-4B45-9B39-68E3DA11BAEC}"/>
            </c:ext>
          </c:extLst>
        </c:ser>
        <c:ser>
          <c:idx val="3"/>
          <c:order val="3"/>
          <c:tx>
            <c:strRef>
              <c:f>'[wdi participacion laboral hombres.xls]Hoja2'!$B$7</c:f>
              <c:strCache>
                <c:ptCount val="1"/>
                <c:pt idx="0">
                  <c:v>World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laboral hombres.xls]Hoja2'!$C$3:$AE$3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laboral hombres.xls]Hoja2'!$C$7:$AE$7</c:f>
              <c:numCache>
                <c:formatCode>General</c:formatCode>
                <c:ptCount val="29"/>
                <c:pt idx="0">
                  <c:v>80.15778931627554</c:v>
                </c:pt>
                <c:pt idx="1">
                  <c:v>80.039662397597482</c:v>
                </c:pt>
                <c:pt idx="2">
                  <c:v>79.934244353273627</c:v>
                </c:pt>
                <c:pt idx="3">
                  <c:v>79.742791413672535</c:v>
                </c:pt>
                <c:pt idx="4">
                  <c:v>79.606315419007402</c:v>
                </c:pt>
                <c:pt idx="5">
                  <c:v>79.405550831719026</c:v>
                </c:pt>
                <c:pt idx="6">
                  <c:v>79.178407493473159</c:v>
                </c:pt>
                <c:pt idx="7">
                  <c:v>79.018255854849215</c:v>
                </c:pt>
                <c:pt idx="8">
                  <c:v>78.830326140829371</c:v>
                </c:pt>
                <c:pt idx="9">
                  <c:v>78.737910769480791</c:v>
                </c:pt>
                <c:pt idx="10">
                  <c:v>78.475023880089751</c:v>
                </c:pt>
                <c:pt idx="11">
                  <c:v>78.156529344140893</c:v>
                </c:pt>
                <c:pt idx="12">
                  <c:v>77.885600865222045</c:v>
                </c:pt>
                <c:pt idx="13">
                  <c:v>77.57302330063402</c:v>
                </c:pt>
                <c:pt idx="14">
                  <c:v>77.452618853024134</c:v>
                </c:pt>
                <c:pt idx="15">
                  <c:v>77.272697601036668</c:v>
                </c:pt>
                <c:pt idx="16">
                  <c:v>77.010058238181529</c:v>
                </c:pt>
                <c:pt idx="17">
                  <c:v>76.812241922598574</c:v>
                </c:pt>
                <c:pt idx="18">
                  <c:v>76.629622015970654</c:v>
                </c:pt>
                <c:pt idx="19">
                  <c:v>76.321204717576833</c:v>
                </c:pt>
                <c:pt idx="20">
                  <c:v>76.037585273661009</c:v>
                </c:pt>
                <c:pt idx="21">
                  <c:v>75.861685366788365</c:v>
                </c:pt>
                <c:pt idx="22">
                  <c:v>75.767250804018005</c:v>
                </c:pt>
                <c:pt idx="23">
                  <c:v>75.630469548081237</c:v>
                </c:pt>
                <c:pt idx="24">
                  <c:v>75.452301121766979</c:v>
                </c:pt>
                <c:pt idx="25">
                  <c:v>75.328683397712425</c:v>
                </c:pt>
                <c:pt idx="26">
                  <c:v>75.131521280672274</c:v>
                </c:pt>
                <c:pt idx="27">
                  <c:v>75.0226783585193</c:v>
                </c:pt>
                <c:pt idx="28">
                  <c:v>74.866446431785647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645-4B45-9B39-68E3DA11BA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53088272"/>
        <c:axId val="1459673440"/>
      </c:lineChart>
      <c:catAx>
        <c:axId val="1353088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C" sz="1800" b="0" i="0" u="none" strike="noStrike" kern="120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459673440"/>
        <c:crosses val="autoZero"/>
        <c:auto val="1"/>
        <c:lblAlgn val="ctr"/>
        <c:lblOffset val="100"/>
        <c:noMultiLvlLbl val="0"/>
      </c:catAx>
      <c:valAx>
        <c:axId val="1459673440"/>
        <c:scaling>
          <c:orientation val="minMax"/>
          <c:min val="6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C" sz="1800" b="0" i="0" u="none" strike="noStrike" kern="120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353088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C" sz="1800" b="0" i="0" u="none" strike="noStrike" kern="1200" baseline="0" noProof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lang="es-EC" sz="1800" noProof="0">
          <a:latin typeface="+mj-lt"/>
        </a:defRPr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C" sz="2160" b="0" i="0" u="none" strike="noStrike" kern="1200" spc="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/>
              <a:t>Participación laboral por regiones/ grupos de países: MUJERES</a:t>
            </a:r>
          </a:p>
        </c:rich>
      </c:tx>
      <c:layout>
        <c:manualLayout>
          <c:xMode val="edge"/>
          <c:yMode val="edge"/>
          <c:x val="0.11295948828456796"/>
          <c:y val="1.3499060699217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C" sz="2160" b="0" i="0" u="none" strike="noStrike" kern="1200" spc="0" baseline="0" noProof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8.028146297889234E-2"/>
          <c:y val="0.15041695090869936"/>
          <c:w val="0.87770173029841858"/>
          <c:h val="0.62158455242991772"/>
        </c:manualLayout>
      </c:layout>
      <c:lineChart>
        <c:grouping val="standard"/>
        <c:varyColors val="0"/>
        <c:ser>
          <c:idx val="0"/>
          <c:order val="0"/>
          <c:tx>
            <c:strRef>
              <c:f>'[wdi participacion mujeres.xls]Hoja1'!$B$6</c:f>
              <c:strCache>
                <c:ptCount val="1"/>
                <c:pt idx="0">
                  <c:v>High income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mujeres.xls]Hoja1'!$C$5:$AE$5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mujeres.xls]Hoja1'!$C$6:$AE$6</c:f>
              <c:numCache>
                <c:formatCode>General</c:formatCode>
                <c:ptCount val="29"/>
                <c:pt idx="0">
                  <c:v>48.836788795735657</c:v>
                </c:pt>
                <c:pt idx="1">
                  <c:v>49.147235483551292</c:v>
                </c:pt>
                <c:pt idx="2">
                  <c:v>49.204525844604966</c:v>
                </c:pt>
                <c:pt idx="3">
                  <c:v>49.115524459775379</c:v>
                </c:pt>
                <c:pt idx="4">
                  <c:v>49.490119059931004</c:v>
                </c:pt>
                <c:pt idx="5">
                  <c:v>49.574829526620007</c:v>
                </c:pt>
                <c:pt idx="6">
                  <c:v>49.820262672402677</c:v>
                </c:pt>
                <c:pt idx="7">
                  <c:v>50.140485903106033</c:v>
                </c:pt>
                <c:pt idx="8">
                  <c:v>50.183112765015551</c:v>
                </c:pt>
                <c:pt idx="9">
                  <c:v>50.463626785574249</c:v>
                </c:pt>
                <c:pt idx="10">
                  <c:v>50.672369443750384</c:v>
                </c:pt>
                <c:pt idx="11">
                  <c:v>50.654242083828152</c:v>
                </c:pt>
                <c:pt idx="12">
                  <c:v>50.796136240026293</c:v>
                </c:pt>
                <c:pt idx="13">
                  <c:v>50.99925467435208</c:v>
                </c:pt>
                <c:pt idx="14">
                  <c:v>51.099596383737719</c:v>
                </c:pt>
                <c:pt idx="15">
                  <c:v>51.427042954165969</c:v>
                </c:pt>
                <c:pt idx="16">
                  <c:v>51.676304186819479</c:v>
                </c:pt>
                <c:pt idx="17">
                  <c:v>51.838210263955233</c:v>
                </c:pt>
                <c:pt idx="18">
                  <c:v>52.11748217746468</c:v>
                </c:pt>
                <c:pt idx="19">
                  <c:v>52.137589356280479</c:v>
                </c:pt>
                <c:pt idx="20">
                  <c:v>52.041290302654346</c:v>
                </c:pt>
                <c:pt idx="21">
                  <c:v>51.983149151552972</c:v>
                </c:pt>
                <c:pt idx="22">
                  <c:v>52.138624760982523</c:v>
                </c:pt>
                <c:pt idx="23">
                  <c:v>52.225766511184467</c:v>
                </c:pt>
                <c:pt idx="24">
                  <c:v>52.352501805741873</c:v>
                </c:pt>
                <c:pt idx="25">
                  <c:v>52.40244641727616</c:v>
                </c:pt>
                <c:pt idx="26">
                  <c:v>52.679500567645462</c:v>
                </c:pt>
                <c:pt idx="27">
                  <c:v>52.96494516095995</c:v>
                </c:pt>
                <c:pt idx="28">
                  <c:v>52.856981214833581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62-4252-A864-45A5897A6519}"/>
            </c:ext>
          </c:extLst>
        </c:ser>
        <c:ser>
          <c:idx val="1"/>
          <c:order val="1"/>
          <c:tx>
            <c:strRef>
              <c:f>'[wdi participacion mujeres.xls]Hoja1'!$B$7</c:f>
              <c:strCache>
                <c:ptCount val="1"/>
                <c:pt idx="0">
                  <c:v>Latin America &amp; Caribbean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mujeres.xls]Hoja1'!$C$5:$AE$5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mujeres.xls]Hoja1'!$C$7:$AE$7</c:f>
              <c:numCache>
                <c:formatCode>General</c:formatCode>
                <c:ptCount val="29"/>
                <c:pt idx="0">
                  <c:v>41.420214258990313</c:v>
                </c:pt>
                <c:pt idx="1">
                  <c:v>42.090137369554562</c:v>
                </c:pt>
                <c:pt idx="2">
                  <c:v>42.898267987745861</c:v>
                </c:pt>
                <c:pt idx="3">
                  <c:v>43.663796117189221</c:v>
                </c:pt>
                <c:pt idx="4">
                  <c:v>44.340589595078015</c:v>
                </c:pt>
                <c:pt idx="5">
                  <c:v>45.190850789202862</c:v>
                </c:pt>
                <c:pt idx="6">
                  <c:v>45.079717328036395</c:v>
                </c:pt>
                <c:pt idx="7">
                  <c:v>46.149863223365692</c:v>
                </c:pt>
                <c:pt idx="8">
                  <c:v>46.66569450032101</c:v>
                </c:pt>
                <c:pt idx="9">
                  <c:v>47.052428157955077</c:v>
                </c:pt>
                <c:pt idx="10">
                  <c:v>47.3506261017369</c:v>
                </c:pt>
                <c:pt idx="11">
                  <c:v>47.866644618076094</c:v>
                </c:pt>
                <c:pt idx="12">
                  <c:v>48.526344673390852</c:v>
                </c:pt>
                <c:pt idx="13">
                  <c:v>48.825680931828913</c:v>
                </c:pt>
                <c:pt idx="14">
                  <c:v>49.869647641419391</c:v>
                </c:pt>
                <c:pt idx="15">
                  <c:v>50.335123618729646</c:v>
                </c:pt>
                <c:pt idx="16">
                  <c:v>50.675885489702416</c:v>
                </c:pt>
                <c:pt idx="17">
                  <c:v>50.672372805769797</c:v>
                </c:pt>
                <c:pt idx="18">
                  <c:v>50.783487589313744</c:v>
                </c:pt>
                <c:pt idx="19">
                  <c:v>51.393714882566456</c:v>
                </c:pt>
                <c:pt idx="20">
                  <c:v>50.955032205116687</c:v>
                </c:pt>
                <c:pt idx="21">
                  <c:v>50.633817727724008</c:v>
                </c:pt>
                <c:pt idx="22">
                  <c:v>51.427073328315863</c:v>
                </c:pt>
                <c:pt idx="23">
                  <c:v>51.28413636300926</c:v>
                </c:pt>
                <c:pt idx="24">
                  <c:v>50.989179328917935</c:v>
                </c:pt>
                <c:pt idx="25">
                  <c:v>51.236067078124051</c:v>
                </c:pt>
                <c:pt idx="26">
                  <c:v>51.421286288207476</c:v>
                </c:pt>
                <c:pt idx="27">
                  <c:v>51.719246848349542</c:v>
                </c:pt>
                <c:pt idx="28">
                  <c:v>51.738094163878493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262-4252-A864-45A5897A6519}"/>
            </c:ext>
          </c:extLst>
        </c:ser>
        <c:ser>
          <c:idx val="2"/>
          <c:order val="2"/>
          <c:tx>
            <c:strRef>
              <c:f>'[wdi participacion mujeres.xls]Hoja1'!$B$8</c:f>
              <c:strCache>
                <c:ptCount val="1"/>
                <c:pt idx="0">
                  <c:v>Low income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mujeres.xls]Hoja1'!$C$5:$AE$5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mujeres.xls]Hoja1'!$C$8:$AE$8</c:f>
              <c:numCache>
                <c:formatCode>General</c:formatCode>
                <c:ptCount val="29"/>
                <c:pt idx="0">
                  <c:v>66.802860672802382</c:v>
                </c:pt>
                <c:pt idx="1">
                  <c:v>66.669477577970028</c:v>
                </c:pt>
                <c:pt idx="2">
                  <c:v>66.526664595669089</c:v>
                </c:pt>
                <c:pt idx="3">
                  <c:v>66.416571060503216</c:v>
                </c:pt>
                <c:pt idx="4">
                  <c:v>66.320173079028791</c:v>
                </c:pt>
                <c:pt idx="5">
                  <c:v>66.390684725257941</c:v>
                </c:pt>
                <c:pt idx="6">
                  <c:v>66.332252257234501</c:v>
                </c:pt>
                <c:pt idx="7">
                  <c:v>66.297455726852775</c:v>
                </c:pt>
                <c:pt idx="8">
                  <c:v>66.293154623199328</c:v>
                </c:pt>
                <c:pt idx="9">
                  <c:v>66.427294031998684</c:v>
                </c:pt>
                <c:pt idx="10">
                  <c:v>66.459818429678364</c:v>
                </c:pt>
                <c:pt idx="11">
                  <c:v>66.408690014395901</c:v>
                </c:pt>
                <c:pt idx="12">
                  <c:v>66.411262648908163</c:v>
                </c:pt>
                <c:pt idx="13">
                  <c:v>66.415092515580426</c:v>
                </c:pt>
                <c:pt idx="14">
                  <c:v>66.360917388389552</c:v>
                </c:pt>
                <c:pt idx="15">
                  <c:v>66.276128100761738</c:v>
                </c:pt>
                <c:pt idx="16">
                  <c:v>65.918238073936223</c:v>
                </c:pt>
                <c:pt idx="17">
                  <c:v>65.502069544398566</c:v>
                </c:pt>
                <c:pt idx="18">
                  <c:v>65.145666232285677</c:v>
                </c:pt>
                <c:pt idx="19">
                  <c:v>64.753090423226539</c:v>
                </c:pt>
                <c:pt idx="20">
                  <c:v>64.452621014570084</c:v>
                </c:pt>
                <c:pt idx="21">
                  <c:v>64.192147373092212</c:v>
                </c:pt>
                <c:pt idx="22">
                  <c:v>63.988775407246884</c:v>
                </c:pt>
                <c:pt idx="23">
                  <c:v>63.927146562614794</c:v>
                </c:pt>
                <c:pt idx="24">
                  <c:v>63.903514158480313</c:v>
                </c:pt>
                <c:pt idx="25">
                  <c:v>64.042925061464075</c:v>
                </c:pt>
                <c:pt idx="26">
                  <c:v>64.209697679284929</c:v>
                </c:pt>
                <c:pt idx="27">
                  <c:v>64.372181179445036</c:v>
                </c:pt>
                <c:pt idx="28">
                  <c:v>64.376045267576089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262-4252-A864-45A5897A6519}"/>
            </c:ext>
          </c:extLst>
        </c:ser>
        <c:ser>
          <c:idx val="3"/>
          <c:order val="3"/>
          <c:tx>
            <c:strRef>
              <c:f>'[wdi participacion mujeres.xls]Hoja1'!$B$9</c:f>
              <c:strCache>
                <c:ptCount val="1"/>
                <c:pt idx="0">
                  <c:v>World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'[wdi participacion mujeres.xls]Hoja1'!$C$5:$AE$5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'[wdi participacion mujeres.xls]Hoja1'!$C$9:$AE$9</c:f>
              <c:numCache>
                <c:formatCode>General</c:formatCode>
                <c:ptCount val="29"/>
                <c:pt idx="0">
                  <c:v>50.920157507513522</c:v>
                </c:pt>
                <c:pt idx="1">
                  <c:v>50.997987829446011</c:v>
                </c:pt>
                <c:pt idx="2">
                  <c:v>51.03468392066803</c:v>
                </c:pt>
                <c:pt idx="3">
                  <c:v>50.915609756444546</c:v>
                </c:pt>
                <c:pt idx="4">
                  <c:v>51.014589316324916</c:v>
                </c:pt>
                <c:pt idx="5">
                  <c:v>50.951706856067638</c:v>
                </c:pt>
                <c:pt idx="6">
                  <c:v>50.874765653845202</c:v>
                </c:pt>
                <c:pt idx="7">
                  <c:v>50.883893229940767</c:v>
                </c:pt>
                <c:pt idx="8">
                  <c:v>50.815424027644212</c:v>
                </c:pt>
                <c:pt idx="9">
                  <c:v>50.910179239592559</c:v>
                </c:pt>
                <c:pt idx="10">
                  <c:v>50.837452162447171</c:v>
                </c:pt>
                <c:pt idx="11">
                  <c:v>50.624469713947207</c:v>
                </c:pt>
                <c:pt idx="12">
                  <c:v>50.462216947641906</c:v>
                </c:pt>
                <c:pt idx="13">
                  <c:v>50.326709376306489</c:v>
                </c:pt>
                <c:pt idx="14">
                  <c:v>50.230319044559955</c:v>
                </c:pt>
                <c:pt idx="15">
                  <c:v>50.192960591172906</c:v>
                </c:pt>
                <c:pt idx="16">
                  <c:v>49.867706717478463</c:v>
                </c:pt>
                <c:pt idx="17">
                  <c:v>49.672819293170171</c:v>
                </c:pt>
                <c:pt idx="18">
                  <c:v>49.34922107132126</c:v>
                </c:pt>
                <c:pt idx="19">
                  <c:v>49.086552657826708</c:v>
                </c:pt>
                <c:pt idx="20">
                  <c:v>48.674034260917622</c:v>
                </c:pt>
                <c:pt idx="21">
                  <c:v>48.359969155718339</c:v>
                </c:pt>
                <c:pt idx="22">
                  <c:v>48.15763999575605</c:v>
                </c:pt>
                <c:pt idx="23">
                  <c:v>48.103535600398409</c:v>
                </c:pt>
                <c:pt idx="24">
                  <c:v>48.018530121827546</c:v>
                </c:pt>
                <c:pt idx="25">
                  <c:v>48.009205579287134</c:v>
                </c:pt>
                <c:pt idx="26">
                  <c:v>48.007890547512972</c:v>
                </c:pt>
                <c:pt idx="27">
                  <c:v>48.068436144405808</c:v>
                </c:pt>
                <c:pt idx="28">
                  <c:v>47.861720972243319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262-4252-A864-45A5897A65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47592608"/>
        <c:axId val="1459712544"/>
      </c:lineChart>
      <c:catAx>
        <c:axId val="1347592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C" sz="1800" b="0" i="0" u="none" strike="noStrike" kern="120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459712544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1459712544"/>
        <c:scaling>
          <c:orientation val="minMax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C" sz="1800" b="0" i="0" u="none" strike="noStrike" kern="120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347592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C" sz="1800" b="0" i="0" u="none" strike="noStrike" kern="1200" baseline="0" noProof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lang="es-EC" sz="1800" noProof="0">
          <a:latin typeface="+mj-lt"/>
        </a:defRPr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/>
              <a:t>América Latina y el Caribe: PIB percápita y oferta laboral de las mujeres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9.0173599771813134E-2"/>
          <c:y val="0.16646578569016529"/>
          <c:w val="0.85457337427193092"/>
          <c:h val="0.65119228355133252"/>
        </c:manualLayout>
      </c:layout>
      <c:lineChart>
        <c:grouping val="standard"/>
        <c:varyColors val="0"/>
        <c:ser>
          <c:idx val="0"/>
          <c:order val="0"/>
          <c:tx>
            <c:strRef>
              <c:f>'[wid pib percapita.xls]Hoja1'!$A$24</c:f>
              <c:strCache>
                <c:ptCount val="1"/>
                <c:pt idx="0">
                  <c:v>PIB percapita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'[wid pib percapita.xls]Hoja1'!$B$23:$AD$23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'[wid pib percapita.xls]Hoja1'!$B$24:$AD$24</c:f>
              <c:numCache>
                <c:formatCode>General</c:formatCode>
                <c:ptCount val="29"/>
                <c:pt idx="0">
                  <c:v>6555.4446648182357</c:v>
                </c:pt>
                <c:pt idx="1">
                  <c:v>6661.1713474790495</c:v>
                </c:pt>
                <c:pt idx="2">
                  <c:v>6709.4912861881548</c:v>
                </c:pt>
                <c:pt idx="3">
                  <c:v>6841.0539143001897</c:v>
                </c:pt>
                <c:pt idx="4">
                  <c:v>7033.980132175544</c:v>
                </c:pt>
                <c:pt idx="5">
                  <c:v>7022.9428564272357</c:v>
                </c:pt>
                <c:pt idx="6">
                  <c:v>7152.4372743313015</c:v>
                </c:pt>
                <c:pt idx="7">
                  <c:v>7400.5645302110606</c:v>
                </c:pt>
                <c:pt idx="8">
                  <c:v>7448.6781605464021</c:v>
                </c:pt>
                <c:pt idx="9">
                  <c:v>7347.1514152483987</c:v>
                </c:pt>
                <c:pt idx="10">
                  <c:v>7515.6431315258933</c:v>
                </c:pt>
                <c:pt idx="11">
                  <c:v>7476.1283705241622</c:v>
                </c:pt>
                <c:pt idx="12">
                  <c:v>7396.5239902520007</c:v>
                </c:pt>
                <c:pt idx="13">
                  <c:v>7413.2888182640318</c:v>
                </c:pt>
                <c:pt idx="14">
                  <c:v>7782.6504656012539</c:v>
                </c:pt>
                <c:pt idx="15">
                  <c:v>8012.1383402874508</c:v>
                </c:pt>
                <c:pt idx="16">
                  <c:v>8331.4330569735812</c:v>
                </c:pt>
                <c:pt idx="17">
                  <c:v>8686.4578604584367</c:v>
                </c:pt>
                <c:pt idx="18">
                  <c:v>8921.591309283931</c:v>
                </c:pt>
                <c:pt idx="19">
                  <c:v>8653.8464866211925</c:v>
                </c:pt>
                <c:pt idx="20">
                  <c:v>9058.3302195466822</c:v>
                </c:pt>
                <c:pt idx="21">
                  <c:v>9350.5469362394088</c:v>
                </c:pt>
                <c:pt idx="22">
                  <c:v>9505.6397735470891</c:v>
                </c:pt>
                <c:pt idx="23">
                  <c:v>9662.8826630018193</c:v>
                </c:pt>
                <c:pt idx="24">
                  <c:v>9657.5327849633049</c:v>
                </c:pt>
                <c:pt idx="25">
                  <c:v>9567.1941809406799</c:v>
                </c:pt>
                <c:pt idx="26">
                  <c:v>9438.5253542271239</c:v>
                </c:pt>
                <c:pt idx="27">
                  <c:v>9502.2381683837175</c:v>
                </c:pt>
                <c:pt idx="28">
                  <c:v>9550.7845720292644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023-4D5A-9155-49AE1191EA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79427968"/>
        <c:axId val="1577547632"/>
      </c:lineChart>
      <c:lineChart>
        <c:grouping val="standard"/>
        <c:varyColors val="0"/>
        <c:ser>
          <c:idx val="1"/>
          <c:order val="1"/>
          <c:tx>
            <c:strRef>
              <c:f>'[wid pib percapita.xls]Hoja1'!$A$25</c:f>
              <c:strCache>
                <c:ptCount val="1"/>
                <c:pt idx="0">
                  <c:v>Participación 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'[wid pib percapita.xls]Hoja1'!$B$23:$AD$23</c:f>
              <c:strCach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strCache>
            </c:strRef>
          </c:cat>
          <c:val>
            <c:numRef>
              <c:f>'[wid pib percapita.xls]Hoja1'!$B$25:$AD$25</c:f>
              <c:numCache>
                <c:formatCode>General</c:formatCode>
                <c:ptCount val="29"/>
                <c:pt idx="0">
                  <c:v>41.420214258990313</c:v>
                </c:pt>
                <c:pt idx="1">
                  <c:v>42.090137369554562</c:v>
                </c:pt>
                <c:pt idx="2">
                  <c:v>42.898267987745861</c:v>
                </c:pt>
                <c:pt idx="3">
                  <c:v>43.663796117189221</c:v>
                </c:pt>
                <c:pt idx="4">
                  <c:v>44.340589595078015</c:v>
                </c:pt>
                <c:pt idx="5">
                  <c:v>45.190850789202862</c:v>
                </c:pt>
                <c:pt idx="6">
                  <c:v>45.079717328036395</c:v>
                </c:pt>
                <c:pt idx="7">
                  <c:v>46.149863223365692</c:v>
                </c:pt>
                <c:pt idx="8">
                  <c:v>46.66569450032101</c:v>
                </c:pt>
                <c:pt idx="9">
                  <c:v>47.052428157955077</c:v>
                </c:pt>
                <c:pt idx="10">
                  <c:v>47.3506261017369</c:v>
                </c:pt>
                <c:pt idx="11">
                  <c:v>47.866644618076094</c:v>
                </c:pt>
                <c:pt idx="12">
                  <c:v>48.526344673390852</c:v>
                </c:pt>
                <c:pt idx="13">
                  <c:v>48.825680931828913</c:v>
                </c:pt>
                <c:pt idx="14">
                  <c:v>49.869647641419391</c:v>
                </c:pt>
                <c:pt idx="15">
                  <c:v>50.335123618729646</c:v>
                </c:pt>
                <c:pt idx="16">
                  <c:v>50.675885489702416</c:v>
                </c:pt>
                <c:pt idx="17">
                  <c:v>50.672372805769797</c:v>
                </c:pt>
                <c:pt idx="18">
                  <c:v>50.783487589313744</c:v>
                </c:pt>
                <c:pt idx="19">
                  <c:v>51.393714882566456</c:v>
                </c:pt>
                <c:pt idx="20">
                  <c:v>50.955032205116687</c:v>
                </c:pt>
                <c:pt idx="21">
                  <c:v>50.633817727724008</c:v>
                </c:pt>
                <c:pt idx="22">
                  <c:v>51.427073328315863</c:v>
                </c:pt>
                <c:pt idx="23">
                  <c:v>51.28413636300926</c:v>
                </c:pt>
                <c:pt idx="24">
                  <c:v>50.989179328917935</c:v>
                </c:pt>
                <c:pt idx="25">
                  <c:v>51.236067078124051</c:v>
                </c:pt>
                <c:pt idx="26">
                  <c:v>51.421286288207476</c:v>
                </c:pt>
                <c:pt idx="27">
                  <c:v>51.719246848349542</c:v>
                </c:pt>
                <c:pt idx="28">
                  <c:v>51.738094163878493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023-4D5A-9155-49AE1191EA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76364032"/>
        <c:axId val="1577527248"/>
      </c:lineChart>
      <c:catAx>
        <c:axId val="1579427968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577547632"/>
        <c:crosses val="autoZero"/>
        <c:auto val="1"/>
        <c:lblAlgn val="ctr"/>
        <c:lblOffset val="100"/>
        <c:tickLblSkip val="2"/>
        <c:noMultiLvlLbl val="0"/>
      </c:catAx>
      <c:valAx>
        <c:axId val="1577547632"/>
        <c:scaling>
          <c:orientation val="minMax"/>
          <c:min val="6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579427968"/>
        <c:crosses val="autoZero"/>
        <c:crossBetween val="between"/>
      </c:valAx>
      <c:valAx>
        <c:axId val="1577527248"/>
        <c:scaling>
          <c:orientation val="minMax"/>
          <c:min val="4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s-CO"/>
          </a:p>
        </c:txPr>
        <c:crossAx val="1576364032"/>
        <c:crosses val="max"/>
        <c:crossBetween val="between"/>
      </c:valAx>
      <c:catAx>
        <c:axId val="15763640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775272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>
          <a:latin typeface="+mj-lt"/>
        </a:defRPr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r>
              <a:rPr lang="es-ES"/>
              <a:t>Brechas de género y PIB percápita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01868028763642"/>
          <c:y val="0.13402333352814616"/>
          <c:w val="0.8120182192832478"/>
          <c:h val="0.63304883563058667"/>
        </c:manualLayout>
      </c:layout>
      <c:lineChart>
        <c:grouping val="standard"/>
        <c:varyColors val="0"/>
        <c:ser>
          <c:idx val="0"/>
          <c:order val="0"/>
          <c:tx>
            <c:strRef>
              <c:f>'[graficos capitulo macro_3.xlsx]Hoja5'!$W$50</c:f>
              <c:strCache>
                <c:ptCount val="1"/>
                <c:pt idx="0">
                  <c:v>Brechas de género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'[graficos capitulo macro_3.xlsx]Hoja5'!$V$51:$V$64</c:f>
              <c:numCache>
                <c:formatCode>General</c:formatCode>
                <c:ptCount val="14"/>
                <c:pt idx="0">
                  <c:v>1990</c:v>
                </c:pt>
                <c:pt idx="1">
                  <c:v>1991</c:v>
                </c:pt>
                <c:pt idx="2">
                  <c:v>1997</c:v>
                </c:pt>
                <c:pt idx="3">
                  <c:v>1999</c:v>
                </c:pt>
                <c:pt idx="4">
                  <c:v>2002</c:v>
                </c:pt>
                <c:pt idx="5">
                  <c:v>2005</c:v>
                </c:pt>
                <c:pt idx="6">
                  <c:v>2005</c:v>
                </c:pt>
                <c:pt idx="7">
                  <c:v>2010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numCache>
            </c:numRef>
          </c:cat>
          <c:val>
            <c:numRef>
              <c:f>'[graficos capitulo macro_3.xlsx]Hoja5'!$W$51:$W$64</c:f>
              <c:numCache>
                <c:formatCode>0.0%</c:formatCode>
                <c:ptCount val="14"/>
                <c:pt idx="0">
                  <c:v>0.25400000000000006</c:v>
                </c:pt>
                <c:pt idx="1">
                  <c:v>0.23400000000000007</c:v>
                </c:pt>
                <c:pt idx="2">
                  <c:v>0.17499999999999999</c:v>
                </c:pt>
                <c:pt idx="3">
                  <c:v>0.17200000000000004</c:v>
                </c:pt>
                <c:pt idx="4">
                  <c:v>0.16700000000000004</c:v>
                </c:pt>
                <c:pt idx="5">
                  <c:v>0.13700000000000004</c:v>
                </c:pt>
                <c:pt idx="6">
                  <c:v>0.15099999999999994</c:v>
                </c:pt>
                <c:pt idx="7">
                  <c:v>0.13700000000000004</c:v>
                </c:pt>
                <c:pt idx="8">
                  <c:v>0.125</c:v>
                </c:pt>
                <c:pt idx="9">
                  <c:v>0.13200000000000003</c:v>
                </c:pt>
                <c:pt idx="10">
                  <c:v>0.11900000000000005</c:v>
                </c:pt>
                <c:pt idx="11">
                  <c:v>0.13900000000000004</c:v>
                </c:pt>
                <c:pt idx="12">
                  <c:v>0.14400000000000004</c:v>
                </c:pt>
                <c:pt idx="13">
                  <c:v>0.15400000000000005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112-4F04-AD15-CB5521C0193A}"/>
            </c:ext>
          </c:extLst>
        </c:ser>
        <c:ser>
          <c:idx val="1"/>
          <c:order val="1"/>
          <c:tx>
            <c:strRef>
              <c:f>'[graficos capitulo macro_3.xlsx]Hoja5'!$X$50</c:f>
              <c:strCache>
                <c:ptCount val="1"/>
                <c:pt idx="0">
                  <c:v>Con 13 años o más de escolaridad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'[graficos capitulo macro_3.xlsx]Hoja5'!$V$51:$V$64</c:f>
              <c:numCache>
                <c:formatCode>General</c:formatCode>
                <c:ptCount val="14"/>
                <c:pt idx="0">
                  <c:v>1990</c:v>
                </c:pt>
                <c:pt idx="1">
                  <c:v>1991</c:v>
                </c:pt>
                <c:pt idx="2">
                  <c:v>1997</c:v>
                </c:pt>
                <c:pt idx="3">
                  <c:v>1999</c:v>
                </c:pt>
                <c:pt idx="4">
                  <c:v>2002</c:v>
                </c:pt>
                <c:pt idx="5">
                  <c:v>2005</c:v>
                </c:pt>
                <c:pt idx="6">
                  <c:v>2005</c:v>
                </c:pt>
                <c:pt idx="7">
                  <c:v>2010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numCache>
            </c:numRef>
          </c:cat>
          <c:val>
            <c:numRef>
              <c:f>'[graficos capitulo macro_3.xlsx]Hoja5'!$X$51:$X$64</c:f>
              <c:numCache>
                <c:formatCode>0.0%</c:formatCode>
                <c:ptCount val="14"/>
                <c:pt idx="0">
                  <c:v>0.45700000000000002</c:v>
                </c:pt>
                <c:pt idx="1">
                  <c:v>0.434</c:v>
                </c:pt>
                <c:pt idx="2">
                  <c:v>0.41100000000000003</c:v>
                </c:pt>
                <c:pt idx="3">
                  <c:v>0.40600000000000003</c:v>
                </c:pt>
                <c:pt idx="4">
                  <c:v>0.38900000000000001</c:v>
                </c:pt>
                <c:pt idx="5">
                  <c:v>0.36299999999999999</c:v>
                </c:pt>
                <c:pt idx="6">
                  <c:v>0.35700000000000004</c:v>
                </c:pt>
                <c:pt idx="7">
                  <c:v>0.32099999999999995</c:v>
                </c:pt>
                <c:pt idx="8">
                  <c:v>0.30099999999999993</c:v>
                </c:pt>
                <c:pt idx="9">
                  <c:v>0.30599999999999994</c:v>
                </c:pt>
                <c:pt idx="10">
                  <c:v>0.29700000000000004</c:v>
                </c:pt>
                <c:pt idx="11">
                  <c:v>0.28900000000000003</c:v>
                </c:pt>
                <c:pt idx="12">
                  <c:v>0.28200000000000003</c:v>
                </c:pt>
                <c:pt idx="13">
                  <c:v>0.26200000000000001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112-4F04-AD15-CB5521C019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3249072"/>
        <c:axId val="233255344"/>
      </c:lineChart>
      <c:lineChart>
        <c:grouping val="standard"/>
        <c:varyColors val="0"/>
        <c:ser>
          <c:idx val="2"/>
          <c:order val="2"/>
          <c:tx>
            <c:strRef>
              <c:f>'[graficos capitulo macro_3.xlsx]Hoja5'!$Y$50</c:f>
              <c:strCache>
                <c:ptCount val="1"/>
                <c:pt idx="0">
                  <c:v>PIB percápita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'[graficos capitulo macro_3.xlsx]Hoja5'!$V$51:$V$64</c:f>
              <c:numCache>
                <c:formatCode>General</c:formatCode>
                <c:ptCount val="14"/>
                <c:pt idx="0">
                  <c:v>1990</c:v>
                </c:pt>
                <c:pt idx="1">
                  <c:v>1991</c:v>
                </c:pt>
                <c:pt idx="2">
                  <c:v>1997</c:v>
                </c:pt>
                <c:pt idx="3">
                  <c:v>1999</c:v>
                </c:pt>
                <c:pt idx="4">
                  <c:v>2002</c:v>
                </c:pt>
                <c:pt idx="5">
                  <c:v>2005</c:v>
                </c:pt>
                <c:pt idx="6">
                  <c:v>2005</c:v>
                </c:pt>
                <c:pt idx="7">
                  <c:v>2010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numCache>
            </c:numRef>
          </c:cat>
          <c:val>
            <c:numRef>
              <c:f>'[graficos capitulo macro_3.xlsx]Hoja5'!$Y$51:$Y$64</c:f>
              <c:numCache>
                <c:formatCode>General</c:formatCode>
                <c:ptCount val="14"/>
                <c:pt idx="0">
                  <c:v>6131.1290573307797</c:v>
                </c:pt>
                <c:pt idx="1">
                  <c:v>6607.2061376031397</c:v>
                </c:pt>
                <c:pt idx="2">
                  <c:v>6931.3097208739</c:v>
                </c:pt>
                <c:pt idx="3">
                  <c:v>6889.5692235364704</c:v>
                </c:pt>
                <c:pt idx="4">
                  <c:v>6967.4152994544602</c:v>
                </c:pt>
                <c:pt idx="5">
                  <c:v>7559.5045053936301</c:v>
                </c:pt>
                <c:pt idx="6">
                  <c:v>8420.0927326717792</c:v>
                </c:pt>
                <c:pt idx="7">
                  <c:v>8622.7028059843105</c:v>
                </c:pt>
                <c:pt idx="8">
                  <c:v>9078.5951806092598</c:v>
                </c:pt>
                <c:pt idx="9">
                  <c:v>9232.3406572373096</c:v>
                </c:pt>
                <c:pt idx="10">
                  <c:v>9235.6294716278808</c:v>
                </c:pt>
                <c:pt idx="11">
                  <c:v>9219.371336722641</c:v>
                </c:pt>
                <c:pt idx="12">
                  <c:v>9124.1385790192162</c:v>
                </c:pt>
                <c:pt idx="13">
                  <c:v>9238.9504460289809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112-4F04-AD15-CB5521C019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3255736"/>
        <c:axId val="233250248"/>
      </c:lineChart>
      <c:catAx>
        <c:axId val="23324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233255344"/>
        <c:crosses val="autoZero"/>
        <c:auto val="1"/>
        <c:lblAlgn val="ctr"/>
        <c:lblOffset val="100"/>
        <c:noMultiLvlLbl val="0"/>
      </c:catAx>
      <c:valAx>
        <c:axId val="233255344"/>
        <c:scaling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233249072"/>
        <c:crosses val="autoZero"/>
        <c:crossBetween val="between"/>
      </c:valAx>
      <c:valAx>
        <c:axId val="233250248"/>
        <c:scaling>
          <c:orientation val="minMax"/>
          <c:min val="50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s-CO"/>
          </a:p>
        </c:txPr>
        <c:crossAx val="233255736"/>
        <c:crosses val="max"/>
        <c:crossBetween val="between"/>
      </c:valAx>
      <c:catAx>
        <c:axId val="2332557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332502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latin typeface="Garamond" panose="02020404030301010803" pitchFamily="18" charset="0"/>
        </a:defRPr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pPr>
            <a:r>
              <a:rPr lang="en-US"/>
              <a:t>Informalidad:Latinoamérica y promedios mundiales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'[informalidad ilo.xlsx]Hoja1'!$B$45</c:f>
              <c:strCache>
                <c:ptCount val="1"/>
                <c:pt idx="0">
                  <c:v>LAC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'[informalidad ilo.xlsx]Hoja1'!$C$44:$F$44</c:f>
              <c:strCache>
                <c:ptCount val="4"/>
                <c:pt idx="0">
                  <c:v>Empleo_inf_H</c:v>
                </c:pt>
                <c:pt idx="1">
                  <c:v>Sector_inf_H</c:v>
                </c:pt>
                <c:pt idx="2">
                  <c:v>Empleo_inf_M</c:v>
                </c:pt>
                <c:pt idx="3">
                  <c:v>Sector_inf_M</c:v>
                </c:pt>
              </c:strCache>
            </c:strRef>
          </c:cat>
          <c:val>
            <c:numRef>
              <c:f>'[informalidad ilo.xlsx]Hoja1'!$C$45:$F$45</c:f>
              <c:numCache>
                <c:formatCode>0.0</c:formatCode>
                <c:ptCount val="4"/>
                <c:pt idx="0">
                  <c:v>60.632413793103467</c:v>
                </c:pt>
                <c:pt idx="1">
                  <c:v>50.913666666666678</c:v>
                </c:pt>
                <c:pt idx="2">
                  <c:v>60.50586206896552</c:v>
                </c:pt>
                <c:pt idx="3">
                  <c:v>50.998666666666644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C1-4FFC-A2A1-0A582C575934}"/>
            </c:ext>
          </c:extLst>
        </c:ser>
        <c:ser>
          <c:idx val="1"/>
          <c:order val="1"/>
          <c:tx>
            <c:strRef>
              <c:f>'[informalidad ilo.xlsx]Hoja1'!$B$46</c:f>
              <c:strCache>
                <c:ptCount val="1"/>
                <c:pt idx="0">
                  <c:v>Mundo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'[informalidad ilo.xlsx]Hoja1'!$C$44:$F$44</c:f>
              <c:strCache>
                <c:ptCount val="4"/>
                <c:pt idx="0">
                  <c:v>Empleo_inf_H</c:v>
                </c:pt>
                <c:pt idx="1">
                  <c:v>Sector_inf_H</c:v>
                </c:pt>
                <c:pt idx="2">
                  <c:v>Empleo_inf_M</c:v>
                </c:pt>
                <c:pt idx="3">
                  <c:v>Sector_inf_M</c:v>
                </c:pt>
              </c:strCache>
            </c:strRef>
          </c:cat>
          <c:val>
            <c:numRef>
              <c:f>'[informalidad ilo.xlsx]Hoja1'!$C$46:$F$46</c:f>
              <c:numCache>
                <c:formatCode>0.0</c:formatCode>
                <c:ptCount val="4"/>
                <c:pt idx="0">
                  <c:v>56.86857142857145</c:v>
                </c:pt>
                <c:pt idx="1">
                  <c:v>48.338055555555563</c:v>
                </c:pt>
                <c:pt idx="2">
                  <c:v>57.656571428571432</c:v>
                </c:pt>
                <c:pt idx="3">
                  <c:v>49.5972222222222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C1-4FFC-A2A1-0A582C57593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044019919"/>
        <c:axId val="1040357167"/>
      </c:barChart>
      <c:catAx>
        <c:axId val="10440199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pPr>
            <a:endParaRPr lang="es-CO"/>
          </a:p>
        </c:txPr>
        <c:crossAx val="1040357167"/>
        <c:crosses val="autoZero"/>
        <c:auto val="1"/>
        <c:lblAlgn val="ctr"/>
        <c:lblOffset val="100"/>
        <c:noMultiLvlLbl val="0"/>
      </c:catAx>
      <c:valAx>
        <c:axId val="1040357167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10440199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>
          <a:latin typeface="Calibri Light" panose="020F0302020204030204" pitchFamily="34" charset="0"/>
          <a:cs typeface="Calibri Light" panose="020F0302020204030204" pitchFamily="34" charset="0"/>
        </a:defRPr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93432C18-ECE7-473C-88B0-9D267ADC2A5F}" type="datetimeFigureOut">
              <a:rPr lang="es-EC"/>
              <a:pPr>
                <a:defRPr/>
              </a:pPr>
              <a:t>15/7/2019</a:t>
            </a:fld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C5404A55-57BE-4697-9299-D4D43BC8B7FE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76197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0FD8EFD1-C188-483E-A884-1BE56AF12BAD}" type="datetimeFigureOut">
              <a:rPr lang="es-EC"/>
              <a:pPr>
                <a:defRPr/>
              </a:pPr>
              <a:t>15/7/2019</a:t>
            </a:fld>
            <a:endParaRPr lang="es-EC" dirty="0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noProof="0"/>
              <a:t>Haga clic para modificar el estilo de texto del patrón</a:t>
            </a:r>
          </a:p>
          <a:p>
            <a:pPr lvl="1"/>
            <a:r>
              <a:rPr lang="es-EC" noProof="0"/>
              <a:t>Segundo nivel</a:t>
            </a:r>
          </a:p>
          <a:p>
            <a:pPr lvl="2"/>
            <a:r>
              <a:rPr lang="es-EC" noProof="0"/>
              <a:t>Tercer nivel</a:t>
            </a:r>
          </a:p>
          <a:p>
            <a:pPr lvl="3"/>
            <a:r>
              <a:rPr lang="es-EC" noProof="0"/>
              <a:t>Cuarto nivel</a:t>
            </a:r>
          </a:p>
          <a:p>
            <a:pPr lvl="4"/>
            <a:r>
              <a:rPr lang="es-EC" noProof="0"/>
              <a:t>Quinto nivel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2953A500-F670-44E7-A014-243DCE08F913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94971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65637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60811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566238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28872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buNone/>
            </a:pPr>
            <a:r>
              <a:rPr lang="es-EC" sz="1200" b="1" u="sng" dirty="0">
                <a:solidFill>
                  <a:schemeClr val="tx1"/>
                </a:solidFill>
                <a:latin typeface="Garamond" pitchFamily="18" charset="0"/>
              </a:rPr>
              <a:t>Régimen de trabajo:</a:t>
            </a:r>
          </a:p>
          <a:p>
            <a:pPr>
              <a:spcBef>
                <a:spcPts val="0"/>
              </a:spcBef>
            </a:pP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Diferencias entre trabajadores calificados y no calificados</a:t>
            </a:r>
          </a:p>
          <a:p>
            <a:pPr>
              <a:spcBef>
                <a:spcPts val="0"/>
              </a:spcBef>
            </a:pP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Desregulación : márgenes de ganancia suben</a:t>
            </a:r>
          </a:p>
          <a:p>
            <a:pPr>
              <a:spcBef>
                <a:spcPts val="0"/>
              </a:spcBef>
            </a:pP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Movilidad del capital e inmovilidad del trabajo: Equiparación de precios, no salarios (no convergencia de factores)</a:t>
            </a:r>
          </a:p>
          <a:p>
            <a:pPr>
              <a:spcBef>
                <a:spcPts val="0"/>
              </a:spcBef>
            </a:pP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Reducción de poder de sindicatos (internacionalización de la producción)</a:t>
            </a:r>
          </a:p>
          <a:p>
            <a:pPr>
              <a:spcBef>
                <a:spcPts val="0"/>
              </a:spcBef>
              <a:buNone/>
            </a:pPr>
            <a:r>
              <a:rPr lang="es-EC" sz="1200" b="1" u="sng" dirty="0">
                <a:latin typeface="Garamond" pitchFamily="18" charset="0"/>
              </a:rPr>
              <a:t>Concentración</a:t>
            </a:r>
            <a:endParaRPr lang="es-EC" sz="1200" b="1" u="sng" dirty="0">
              <a:solidFill>
                <a:schemeClr val="tx1"/>
              </a:solidFill>
              <a:latin typeface="Garamond" pitchFamily="18" charset="0"/>
            </a:endParaRPr>
          </a:p>
          <a:p>
            <a:pPr>
              <a:spcBef>
                <a:spcPts val="0"/>
              </a:spcBef>
            </a:pP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Concentración de la propiedad de activos financieros (nueva clase rentista)</a:t>
            </a:r>
          </a:p>
          <a:p>
            <a:pPr>
              <a:spcBef>
                <a:spcPts val="0"/>
              </a:spcBef>
            </a:pP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Competencia global: formación de conglomerados y oligopolios</a:t>
            </a:r>
          </a:p>
          <a:p>
            <a:pPr>
              <a:spcBef>
                <a:spcPts val="0"/>
              </a:spcBef>
            </a:pP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Competencia por mercados de exportación: desiguales términos de intercambio, carrera hacia abajo: bajos salarios, baja regulación laboral y ambiental, baja impuestos al capital.</a:t>
            </a:r>
          </a:p>
          <a:p>
            <a:pPr>
              <a:spcBef>
                <a:spcPts val="0"/>
              </a:spcBef>
              <a:buNone/>
            </a:pPr>
            <a:r>
              <a:rPr lang="es-EC" sz="1200" b="1" u="sng" dirty="0">
                <a:solidFill>
                  <a:schemeClr val="tx1"/>
                </a:solidFill>
                <a:latin typeface="Garamond" pitchFamily="18" charset="0"/>
              </a:rPr>
              <a:t>Exclusión, participación desigual</a:t>
            </a:r>
          </a:p>
          <a:p>
            <a:pPr>
              <a:spcBef>
                <a:spcPts val="0"/>
              </a:spcBef>
            </a:pP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Pocos países en desarrollo: Argentina, Chile, Brasil, México (mas del 70% de las exportaciones del mundo en desarrollo y 70%  de la inversión)</a:t>
            </a:r>
          </a:p>
          <a:p>
            <a:pPr>
              <a:spcBef>
                <a:spcPts val="0"/>
              </a:spcBef>
            </a:pPr>
            <a:r>
              <a:rPr lang="es-EC" sz="1200" i="1" u="sng" dirty="0">
                <a:solidFill>
                  <a:schemeClr val="tx1"/>
                </a:solidFill>
                <a:latin typeface="Garamond" pitchFamily="18" charset="0"/>
              </a:rPr>
              <a:t>Nueva exclusión</a:t>
            </a: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, de los patrones de consumo y estilos de vida (expectativas y aspiraciones</a:t>
            </a:r>
            <a:r>
              <a:rPr lang="es-EC" sz="1200" dirty="0">
                <a:solidFill>
                  <a:schemeClr val="tx1"/>
                </a:solidFill>
                <a:latin typeface="Garamond" pitchFamily="18" charset="0"/>
                <a:sym typeface="Wingdings"/>
              </a:rPr>
              <a:t></a:t>
            </a:r>
            <a:r>
              <a:rPr lang="es-EC" sz="1200" dirty="0">
                <a:solidFill>
                  <a:schemeClr val="tx1"/>
                </a:solidFill>
                <a:latin typeface="Garamond" pitchFamily="18" charset="0"/>
              </a:rPr>
              <a:t> frustración y alienación)</a:t>
            </a:r>
            <a:endParaRPr lang="es-ES" sz="1200" dirty="0">
              <a:latin typeface="Garamond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880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E4EE7B-F064-4550-B258-3F2277DA9FFD}" type="slidenum">
              <a:rPr lang="es-EC" smtClean="0"/>
              <a:pPr/>
              <a:t>13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00284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083424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207134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307451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  <a:defRPr/>
            </a:pPr>
            <a:r>
              <a:rPr lang="es-ES" sz="1200" b="1" dirty="0">
                <a:latin typeface="Garamond" pitchFamily="18" charset="0"/>
              </a:rPr>
              <a:t>Primera época: producción en masa, segmentación de funciones y alto grado de mecanización.</a:t>
            </a:r>
          </a:p>
          <a:p>
            <a:pPr>
              <a:spcBef>
                <a:spcPts val="0"/>
              </a:spcBef>
              <a:buNone/>
              <a:defRPr/>
            </a:pPr>
            <a:endParaRPr lang="es-ES" sz="1200" b="1" dirty="0">
              <a:latin typeface="Garamond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es-ES" sz="1200" dirty="0">
                <a:latin typeface="Garamond" pitchFamily="18" charset="0"/>
              </a:rPr>
              <a:t>Organización sindical</a:t>
            </a:r>
          </a:p>
          <a:p>
            <a:pPr>
              <a:spcBef>
                <a:spcPts val="0"/>
              </a:spcBef>
              <a:defRPr/>
            </a:pPr>
            <a:r>
              <a:rPr lang="es-ES" sz="1200" dirty="0">
                <a:latin typeface="Garamond" pitchFamily="18" charset="0"/>
              </a:rPr>
              <a:t>Taylorismo (especialización, salario bajo) </a:t>
            </a:r>
            <a:r>
              <a:rPr lang="es-ES" sz="1200" dirty="0">
                <a:latin typeface="Garamond" pitchFamily="18" charset="0"/>
                <a:sym typeface="Wingdings" pitchFamily="2" charset="2"/>
              </a:rPr>
              <a:t> fordismo (línea de ensamblaje, producción en mas, ahorro por productividad)</a:t>
            </a:r>
            <a:endParaRPr lang="es-ES" sz="1200" dirty="0">
              <a:latin typeface="Garamond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es-ES" sz="1200" dirty="0">
                <a:latin typeface="Garamond" pitchFamily="18" charset="0"/>
              </a:rPr>
              <a:t>Economías de escala</a:t>
            </a:r>
            <a:r>
              <a:rPr lang="es-ES" sz="1200" dirty="0">
                <a:latin typeface="Garamond" pitchFamily="18" charset="0"/>
                <a:sym typeface="Wingdings" pitchFamily="2" charset="2"/>
              </a:rPr>
              <a:t></a:t>
            </a:r>
            <a:r>
              <a:rPr lang="es-ES" sz="1200" dirty="0">
                <a:latin typeface="Garamond" pitchFamily="18" charset="0"/>
              </a:rPr>
              <a:t> concentración de capital que refuerza el proceso de globalización (localizada)</a:t>
            </a:r>
          </a:p>
          <a:p>
            <a:pPr>
              <a:spcBef>
                <a:spcPts val="0"/>
              </a:spcBef>
              <a:defRPr/>
            </a:pPr>
            <a:r>
              <a:rPr lang="es-EC" sz="1200" dirty="0">
                <a:latin typeface="Garamond" pitchFamily="18" charset="0"/>
              </a:rPr>
              <a:t>Movilidad de trabajadores/as</a:t>
            </a:r>
            <a:endParaRPr lang="es-ES" sz="1200" dirty="0">
              <a:latin typeface="Garamond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endParaRPr lang="es-ES" sz="1200" b="1" dirty="0">
              <a:latin typeface="Garamond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es-ES" sz="1200" b="1" dirty="0">
                <a:latin typeface="Garamond" pitchFamily="18" charset="0"/>
              </a:rPr>
              <a:t>Segunda época: sistema de producción flexible, nuevos sistemas organizacionales. 80 –</a:t>
            </a:r>
          </a:p>
          <a:p>
            <a:pPr>
              <a:spcBef>
                <a:spcPts val="0"/>
              </a:spcBef>
              <a:buNone/>
              <a:defRPr/>
            </a:pPr>
            <a:endParaRPr lang="es-EC" sz="1200" b="1" dirty="0">
              <a:latin typeface="Garamond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es-ES" sz="1200" dirty="0">
                <a:latin typeface="Garamond" pitchFamily="18" charset="0"/>
              </a:rPr>
              <a:t>Declive de salarios en los costos de producción</a:t>
            </a:r>
            <a:endParaRPr lang="es-EC" sz="1200" dirty="0">
              <a:latin typeface="Garamond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es-ES" sz="1200" dirty="0">
                <a:latin typeface="Garamond" pitchFamily="18" charset="0"/>
              </a:rPr>
              <a:t>Cercanía de los productores y consumidores.</a:t>
            </a:r>
            <a:endParaRPr lang="es-EC" sz="1200" dirty="0">
              <a:latin typeface="Garamond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es-ES" sz="1200" dirty="0">
                <a:latin typeface="Garamond" pitchFamily="18" charset="0"/>
              </a:rPr>
              <a:t>Externalización de los servicios </a:t>
            </a:r>
            <a:r>
              <a:rPr lang="es-ES" sz="1200" dirty="0">
                <a:latin typeface="Garamond" pitchFamily="18" charset="0"/>
                <a:sym typeface="Wingdings"/>
              </a:rPr>
              <a:t></a:t>
            </a:r>
            <a:r>
              <a:rPr lang="es-ES" sz="1200" dirty="0">
                <a:latin typeface="Garamond" pitchFamily="18" charset="0"/>
              </a:rPr>
              <a:t>cadenas de valor</a:t>
            </a:r>
          </a:p>
          <a:p>
            <a:pPr>
              <a:spcBef>
                <a:spcPts val="0"/>
              </a:spcBef>
              <a:defRPr/>
            </a:pPr>
            <a:r>
              <a:rPr lang="es-ES" sz="1200" dirty="0">
                <a:latin typeface="Garamond" pitchFamily="18" charset="0"/>
              </a:rPr>
              <a:t>Restricciones a la movilidad de personas </a:t>
            </a:r>
            <a:r>
              <a:rPr lang="es-ES" sz="1200" dirty="0">
                <a:latin typeface="Garamond" pitchFamily="18" charset="0"/>
                <a:sym typeface="Wingdings" pitchFamily="2" charset="2"/>
              </a:rPr>
              <a:t> </a:t>
            </a:r>
            <a:r>
              <a:rPr lang="es-ES" sz="1200" dirty="0">
                <a:latin typeface="Garamond" pitchFamily="18" charset="0"/>
              </a:rPr>
              <a:t>Los países industrializados exportan capitales que emplean la mano de obra escasa afuera, y pagan menos (en lugar de que el trabajo se traslade).</a:t>
            </a:r>
            <a:endParaRPr lang="es-EC" sz="1200" dirty="0">
              <a:latin typeface="Garamond" pitchFamily="18" charset="0"/>
            </a:endParaRPr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09840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21264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45403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31581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674616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6630139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1747054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7EF0136C-E6E6-4FB0-BAFB-FA3FE37630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1675"/>
            <a:ext cx="4670425" cy="3503613"/>
          </a:xfrm>
          <a:ln/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E3D7D5EF-A79A-4B00-94C4-B690F5D6D4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/>
          </a:p>
        </p:txBody>
      </p:sp>
      <p:sp>
        <p:nvSpPr>
          <p:cNvPr id="159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24639C-A765-4530-A0A4-548269D464C6}" type="slidenum">
              <a:rPr lang="es-EC" smtClean="0"/>
              <a:pPr/>
              <a:t>24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602771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/>
          </a:p>
        </p:txBody>
      </p:sp>
      <p:sp>
        <p:nvSpPr>
          <p:cNvPr id="159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24639C-A765-4530-A0A4-548269D464C6}" type="slidenum">
              <a:rPr lang="es-EC" smtClean="0"/>
              <a:pPr/>
              <a:t>25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455904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159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24639C-A765-4530-A0A4-548269D464C6}" type="slidenum">
              <a:rPr lang="es-EC" smtClean="0"/>
              <a:pPr/>
              <a:t>26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5139803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0011020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2875542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746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516211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909126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552060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111256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657330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2164170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9716773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068165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404083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35807063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46072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1845417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182638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084242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56815-9D30-4BF9-A2DD-B2868EA1DCA7}" type="slidenum">
              <a:rPr lang="es-EC" smtClean="0"/>
              <a:pPr/>
              <a:t>42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3007219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43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17480730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44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4571199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45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4798188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46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9066469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47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8124786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48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3684631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49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50655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3E1448-EB24-4E6A-BCE8-07C49B584446}" type="slidenum">
              <a:rPr lang="es-EC">
                <a:latin typeface="Arial" charset="0"/>
                <a:cs typeface="Arial" charset="0"/>
              </a:rPr>
              <a:pPr/>
              <a:t>5</a:t>
            </a:fld>
            <a:endParaRPr lang="es-EC">
              <a:latin typeface="Arial" charset="0"/>
              <a:cs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07944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50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3668935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51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21892906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52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64237596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53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84806304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54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5825197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55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65683210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56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62309302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769ECF-52D5-411C-8316-F5F297EB92B1}" type="slidenum">
              <a:rPr lang="es-EC" smtClean="0"/>
              <a:pPr/>
              <a:t>57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4789287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159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24639C-A765-4530-A0A4-548269D464C6}" type="slidenum">
              <a:rPr lang="es-EC" smtClean="0"/>
              <a:pPr/>
              <a:t>58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03741107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dirty="0"/>
          </a:p>
        </p:txBody>
      </p:sp>
      <p:sp>
        <p:nvSpPr>
          <p:cNvPr id="159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24639C-A765-4530-A0A4-548269D464C6}" type="slidenum">
              <a:rPr lang="es-EC" smtClean="0"/>
              <a:pPr/>
              <a:t>59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983791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3E1448-EB24-4E6A-BCE8-07C49B584446}" type="slidenum">
              <a:rPr lang="es-EC">
                <a:latin typeface="Arial" charset="0"/>
                <a:cs typeface="Arial" charset="0"/>
              </a:rPr>
              <a:pPr/>
              <a:t>6</a:t>
            </a:fld>
            <a:endParaRPr lang="es-EC">
              <a:latin typeface="Arial" charset="0"/>
              <a:cs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522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3E1448-EB24-4E6A-BCE8-07C49B584446}" type="slidenum">
              <a:rPr lang="es-EC">
                <a:latin typeface="Arial" charset="0"/>
                <a:cs typeface="Arial" charset="0"/>
              </a:rPr>
              <a:pPr/>
              <a:t>7</a:t>
            </a:fld>
            <a:endParaRPr lang="es-EC">
              <a:latin typeface="Arial" charset="0"/>
              <a:cs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092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3E1448-EB24-4E6A-BCE8-07C49B584446}" type="slidenum">
              <a:rPr lang="es-EC">
                <a:latin typeface="Arial" charset="0"/>
                <a:cs typeface="Arial" charset="0"/>
              </a:rPr>
              <a:pPr/>
              <a:t>8</a:t>
            </a:fld>
            <a:endParaRPr lang="es-EC">
              <a:latin typeface="Arial" charset="0"/>
              <a:cs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296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3E1448-EB24-4E6A-BCE8-07C49B584446}" type="slidenum">
              <a:rPr lang="es-EC">
                <a:latin typeface="Arial" charset="0"/>
                <a:cs typeface="Arial" charset="0"/>
              </a:rPr>
              <a:pPr/>
              <a:t>9</a:t>
            </a:fld>
            <a:endParaRPr lang="es-EC">
              <a:latin typeface="Arial" charset="0"/>
              <a:cs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219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47A480DB-2989-42A8-AB28-83892E0D4244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A25C44-84F4-41CE-A9E0-DE9F2AA34425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9FA58-7627-4A4E-BADD-42A05B560714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9" name="8 Conector recto"/>
          <p:cNvCxnSpPr/>
          <p:nvPr userDrawn="1"/>
        </p:nvCxnSpPr>
        <p:spPr>
          <a:xfrm>
            <a:off x="0" y="1532586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ADFCD-F453-4BFD-B1D5-ADFC5C29A37B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D572F-4B42-4475-9992-E6149CCB81EA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266DE-7722-483B-832D-4CB3E424B48D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F3610-07B3-4135-B14F-4C541A58797C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528816"/>
            <a:ext cx="1066800" cy="329184"/>
          </a:xfrm>
        </p:spPr>
        <p:txBody>
          <a:bodyPr/>
          <a:lstStyle>
            <a:lvl1pPr>
              <a:defRPr b="1">
                <a:solidFill>
                  <a:schemeClr val="accent3"/>
                </a:solidFill>
                <a:latin typeface="+mn-lt"/>
              </a:defRPr>
            </a:lvl1pPr>
          </a:lstStyle>
          <a:p>
            <a:pPr>
              <a:defRPr/>
            </a:pPr>
            <a:fld id="{F5B75A3B-F29F-477F-89B8-475F3B55B064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FFA361-D7C4-4287-AA3C-A911FCBA7EAE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8EDC8-AE6D-4DBC-B44B-AFA50DABEB73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2881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accent3"/>
                </a:solidFill>
                <a:latin typeface="+mn-lt"/>
              </a:defRPr>
            </a:lvl1pPr>
          </a:lstStyle>
          <a:p>
            <a:pPr>
              <a:defRPr/>
            </a:pPr>
            <a:fld id="{9F02A06F-757F-4935-84C7-6D337907CF2A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69496" y="606423"/>
            <a:ext cx="7848600" cy="4945626"/>
          </a:xfrm>
        </p:spPr>
        <p:txBody>
          <a:bodyPr/>
          <a:lstStyle/>
          <a:p>
            <a:pPr algn="ctr"/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>UNIVERSIDAD JAVERIANA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>ESCUELA DE VERANO: GÉNERO Y ECONOMÍA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u="sng" dirty="0">
                <a:solidFill>
                  <a:schemeClr val="accent3">
                    <a:lumMod val="75000"/>
                  </a:schemeClr>
                </a:solidFill>
              </a:rPr>
              <a:t>Macroeconomía</a:t>
            </a: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cap="none" dirty="0">
                <a:solidFill>
                  <a:schemeClr val="accent3">
                    <a:lumMod val="75000"/>
                  </a:schemeClr>
                </a:solidFill>
              </a:rPr>
              <a:t>Sesión 3: </a:t>
            </a:r>
            <a:br>
              <a:rPr lang="es-ES" sz="3600" cap="none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C" sz="3600" cap="none" dirty="0">
                <a:solidFill>
                  <a:schemeClr val="accent3">
                    <a:lumMod val="75000"/>
                  </a:schemeClr>
                </a:solidFill>
              </a:rPr>
              <a:t>Crecimiento y desarrollo, hechos y críticas desde la economía feminista</a:t>
            </a:r>
            <a:endParaRPr lang="es-ES" sz="3600" cap="non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99448" y="4051114"/>
            <a:ext cx="7918648" cy="2258992"/>
          </a:xfrm>
        </p:spPr>
        <p:txBody>
          <a:bodyPr>
            <a:normAutofit fontScale="92500" lnSpcReduction="20000"/>
          </a:bodyPr>
          <a:lstStyle/>
          <a:p>
            <a:pPr algn="r"/>
            <a:endParaRPr lang="es-ES" sz="4400" spc="-100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r"/>
            <a:endParaRPr lang="es-ES" sz="4400" spc="-100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r"/>
            <a:endParaRPr lang="es-ES" dirty="0"/>
          </a:p>
          <a:p>
            <a:pPr algn="r"/>
            <a:endParaRPr lang="es-ES" dirty="0"/>
          </a:p>
          <a:p>
            <a:pPr algn="r"/>
            <a:r>
              <a:rPr lang="es-ES" dirty="0"/>
              <a:t>Alison Vásconez Rodríguez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480DB-2989-42A8-AB28-83892E0D4244}" type="slidenum">
              <a:rPr lang="es-EC" smtClean="0"/>
              <a:pPr>
                <a:defRPr/>
              </a:pPr>
              <a:t>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8030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Tensiones y cambios globales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16527" y="6528816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10</a:t>
            </a:fld>
            <a:endParaRPr lang="es-EC" dirty="0"/>
          </a:p>
        </p:txBody>
      </p:sp>
      <p:sp>
        <p:nvSpPr>
          <p:cNvPr id="36" name="Text Box 12">
            <a:extLst>
              <a:ext uri="{FF2B5EF4-FFF2-40B4-BE49-F238E27FC236}">
                <a16:creationId xmlns:a16="http://schemas.microsoft.com/office/drawing/2014/main" id="{78F7A6C1-5F6B-4C42-A452-2E7CA5130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453" y="1849510"/>
            <a:ext cx="974517" cy="415498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100" b="0" i="1" u="none" dirty="0">
                <a:latin typeface="Garamond" pitchFamily="18" charset="0"/>
              </a:rPr>
              <a:t>Flujos</a:t>
            </a:r>
          </a:p>
        </p:txBody>
      </p:sp>
      <p:sp>
        <p:nvSpPr>
          <p:cNvPr id="37" name="4 Rectángulo">
            <a:extLst>
              <a:ext uri="{FF2B5EF4-FFF2-40B4-BE49-F238E27FC236}">
                <a16:creationId xmlns:a16="http://schemas.microsoft.com/office/drawing/2014/main" id="{365B6164-3954-4380-B494-CF1D49CCCD77}"/>
              </a:ext>
            </a:extLst>
          </p:cNvPr>
          <p:cNvSpPr/>
          <p:nvPr/>
        </p:nvSpPr>
        <p:spPr>
          <a:xfrm>
            <a:off x="1965219" y="1578194"/>
            <a:ext cx="59966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</a:rPr>
              <a:t>Comercio internacional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</a:rPr>
              <a:t>Inversiones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</a:rPr>
              <a:t>Finanzas</a:t>
            </a:r>
          </a:p>
        </p:txBody>
      </p:sp>
      <p:sp>
        <p:nvSpPr>
          <p:cNvPr id="38" name="Text Box 12">
            <a:extLst>
              <a:ext uri="{FF2B5EF4-FFF2-40B4-BE49-F238E27FC236}">
                <a16:creationId xmlns:a16="http://schemas.microsoft.com/office/drawing/2014/main" id="{A38EA562-D549-4845-8B19-0E000F4F0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536" y="2791618"/>
            <a:ext cx="1487858" cy="738664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100" b="0" i="1" u="none" dirty="0">
                <a:latin typeface="Garamond" pitchFamily="18" charset="0"/>
              </a:rPr>
              <a:t>Apertura y Movilidad</a:t>
            </a:r>
          </a:p>
        </p:txBody>
      </p:sp>
      <p:sp>
        <p:nvSpPr>
          <p:cNvPr id="39" name="6 Rectángulo">
            <a:extLst>
              <a:ext uri="{FF2B5EF4-FFF2-40B4-BE49-F238E27FC236}">
                <a16:creationId xmlns:a16="http://schemas.microsoft.com/office/drawing/2014/main" id="{D5B83C9A-2AC9-4AC3-B613-CFA237A1CEA8}"/>
              </a:ext>
            </a:extLst>
          </p:cNvPr>
          <p:cNvSpPr/>
          <p:nvPr/>
        </p:nvSpPr>
        <p:spPr>
          <a:xfrm>
            <a:off x="1937738" y="2770038"/>
            <a:ext cx="72062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</a:rPr>
              <a:t>Desregulación, </a:t>
            </a:r>
            <a:r>
              <a:rPr lang="es-EC" sz="2000" dirty="0">
                <a:latin typeface="Garamond" pitchFamily="18" charset="0"/>
              </a:rPr>
              <a:t> reducción barreras a transacciones internacionales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</a:rPr>
              <a:t>Apertura  comercial, de inversión y financiera. 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</a:rPr>
              <a:t>Apertura  a servicios, tecnología, información e ideas.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</a:rPr>
              <a:t>Movilidad de personas, hasta mediados del siglo XX</a:t>
            </a:r>
            <a:endParaRPr lang="es-EC" sz="2000" dirty="0">
              <a:latin typeface="Garamond" pitchFamily="18" charset="0"/>
            </a:endParaRPr>
          </a:p>
        </p:txBody>
      </p:sp>
      <p:sp>
        <p:nvSpPr>
          <p:cNvPr id="40" name="Text Box 12">
            <a:extLst>
              <a:ext uri="{FF2B5EF4-FFF2-40B4-BE49-F238E27FC236}">
                <a16:creationId xmlns:a16="http://schemas.microsoft.com/office/drawing/2014/main" id="{B3CD7E4E-EA54-42D5-8E90-90FD5950B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76" y="4669809"/>
            <a:ext cx="1736035" cy="1061829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100" b="0" i="1" u="none" dirty="0" err="1">
                <a:latin typeface="Garamond" pitchFamily="18" charset="0"/>
              </a:rPr>
              <a:t>Internaciona</a:t>
            </a:r>
            <a:r>
              <a:rPr lang="es-EC" sz="2100" b="0" i="1" u="none" dirty="0">
                <a:latin typeface="Garamond" pitchFamily="18" charset="0"/>
              </a:rPr>
              <a:t>-</a:t>
            </a:r>
          </a:p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100" b="0" i="1" u="none" dirty="0" err="1">
                <a:latin typeface="Garamond" pitchFamily="18" charset="0"/>
              </a:rPr>
              <a:t>lización</a:t>
            </a:r>
            <a:r>
              <a:rPr lang="es-EC" sz="2100" b="0" i="1" u="none" dirty="0">
                <a:latin typeface="Garamond" pitchFamily="18" charset="0"/>
              </a:rPr>
              <a:t> (mundialización)</a:t>
            </a:r>
          </a:p>
        </p:txBody>
      </p:sp>
      <p:sp>
        <p:nvSpPr>
          <p:cNvPr id="41" name="8 Rectángulo">
            <a:extLst>
              <a:ext uri="{FF2B5EF4-FFF2-40B4-BE49-F238E27FC236}">
                <a16:creationId xmlns:a16="http://schemas.microsoft.com/office/drawing/2014/main" id="{2FF74223-CC16-481E-85FD-54FA3CBBEC68}"/>
              </a:ext>
            </a:extLst>
          </p:cNvPr>
          <p:cNvSpPr/>
          <p:nvPr/>
        </p:nvSpPr>
        <p:spPr>
          <a:xfrm>
            <a:off x="1922274" y="4362505"/>
            <a:ext cx="66881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</a:rPr>
              <a:t>Organización transnacional de actividades económicas, nuevas formas de organización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000" b="0" u="none" dirty="0">
                <a:latin typeface="Garamond" pitchFamily="18" charset="0"/>
              </a:rPr>
              <a:t>Cadenas productivas globales (los países y/o los grupos se incorporan a una cadena). </a:t>
            </a:r>
            <a:r>
              <a:rPr lang="es-ES" sz="2000" b="0" u="none" dirty="0">
                <a:latin typeface="Garamond" pitchFamily="18" charset="0"/>
                <a:sym typeface="Wingdings" pitchFamily="2" charset="2"/>
              </a:rPr>
              <a:t>Integración de mercados  desde la demanda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000" dirty="0">
                <a:latin typeface="Garamond" pitchFamily="18" charset="0"/>
              </a:rPr>
              <a:t>Hegemonía política centralizada (UK, USA desde 1950; China/Rusia – USA-UE desde 2000)</a:t>
            </a:r>
            <a:endParaRPr lang="es-EC" sz="2000" b="0" u="none" dirty="0">
              <a:latin typeface="Garamond" pitchFamily="18" charset="0"/>
            </a:endParaRPr>
          </a:p>
        </p:txBody>
      </p:sp>
      <p:sp>
        <p:nvSpPr>
          <p:cNvPr id="42" name="9 Abrir llave">
            <a:extLst>
              <a:ext uri="{FF2B5EF4-FFF2-40B4-BE49-F238E27FC236}">
                <a16:creationId xmlns:a16="http://schemas.microsoft.com/office/drawing/2014/main" id="{466D4E04-99CD-4544-B75C-417BA15802BD}"/>
              </a:ext>
            </a:extLst>
          </p:cNvPr>
          <p:cNvSpPr/>
          <p:nvPr/>
        </p:nvSpPr>
        <p:spPr>
          <a:xfrm>
            <a:off x="1693741" y="1673280"/>
            <a:ext cx="331305" cy="84813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 sz="2000">
              <a:latin typeface="Garamond" pitchFamily="18" charset="0"/>
            </a:endParaRPr>
          </a:p>
        </p:txBody>
      </p:sp>
      <p:sp>
        <p:nvSpPr>
          <p:cNvPr id="43" name="10 Abrir llave">
            <a:extLst>
              <a:ext uri="{FF2B5EF4-FFF2-40B4-BE49-F238E27FC236}">
                <a16:creationId xmlns:a16="http://schemas.microsoft.com/office/drawing/2014/main" id="{CE555A49-887A-4B13-85AC-BA406D26DD78}"/>
              </a:ext>
            </a:extLst>
          </p:cNvPr>
          <p:cNvSpPr/>
          <p:nvPr/>
        </p:nvSpPr>
        <p:spPr>
          <a:xfrm>
            <a:off x="1713621" y="2779823"/>
            <a:ext cx="331305" cy="12408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 sz="2000">
              <a:latin typeface="Garamond" pitchFamily="18" charset="0"/>
            </a:endParaRPr>
          </a:p>
        </p:txBody>
      </p:sp>
      <p:sp>
        <p:nvSpPr>
          <p:cNvPr id="44" name="11 Abrir llave">
            <a:extLst>
              <a:ext uri="{FF2B5EF4-FFF2-40B4-BE49-F238E27FC236}">
                <a16:creationId xmlns:a16="http://schemas.microsoft.com/office/drawing/2014/main" id="{F9EA47D1-E1D3-4E91-BE29-2E50104CEA98}"/>
              </a:ext>
            </a:extLst>
          </p:cNvPr>
          <p:cNvSpPr/>
          <p:nvPr/>
        </p:nvSpPr>
        <p:spPr>
          <a:xfrm>
            <a:off x="1775013" y="4193142"/>
            <a:ext cx="289402" cy="24093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 sz="200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882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Tensiones y cambios globales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16527" y="6528816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11</a:t>
            </a:fld>
            <a:endParaRPr lang="es-EC" dirty="0"/>
          </a:p>
        </p:txBody>
      </p:sp>
      <p:sp>
        <p:nvSpPr>
          <p:cNvPr id="13" name="3 Marcador de contenido">
            <a:extLst>
              <a:ext uri="{FF2B5EF4-FFF2-40B4-BE49-F238E27FC236}">
                <a16:creationId xmlns:a16="http://schemas.microsoft.com/office/drawing/2014/main" id="{C3B255BC-3DE5-4FE0-B147-8C7AC820D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4536" y="1844389"/>
            <a:ext cx="6195391" cy="4524315"/>
          </a:xfrm>
        </p:spPr>
        <p:txBody>
          <a:bodyPr wrap="square">
            <a:spAutoFit/>
          </a:bodyPr>
          <a:lstStyle/>
          <a:p>
            <a:pPr marL="355600" indent="-355600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dirty="0">
                <a:latin typeface="Garamond" pitchFamily="18" charset="0"/>
                <a:cs typeface="Arial" charset="0"/>
              </a:rPr>
              <a:t>Relaciones “centro-centro”, “centro-periferia”</a:t>
            </a:r>
          </a:p>
          <a:p>
            <a:pPr marL="355600" indent="-355600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dirty="0">
                <a:latin typeface="Garamond" pitchFamily="18" charset="0"/>
                <a:cs typeface="Arial" charset="0"/>
              </a:rPr>
              <a:t>Asimétrica: mayor entre países industrializados y dependencia de los países en desarrollo, y poca interdependencia entre estos últimos.</a:t>
            </a:r>
          </a:p>
          <a:p>
            <a:pPr marL="355600" indent="-355600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S" dirty="0">
              <a:latin typeface="Garamond" pitchFamily="18" charset="0"/>
              <a:cs typeface="Arial" charset="0"/>
              <a:sym typeface="Wingdings" pitchFamily="2" charset="2"/>
            </a:endParaRPr>
          </a:p>
          <a:p>
            <a:pPr marL="355600" indent="-355600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dirty="0">
                <a:latin typeface="Garamond" pitchFamily="18" charset="0"/>
                <a:cs typeface="Arial" charset="0"/>
                <a:sym typeface="Wingdings" pitchFamily="2" charset="2"/>
              </a:rPr>
              <a:t> Hay integración desde 1950. </a:t>
            </a:r>
            <a:endParaRPr lang="es-EC" dirty="0">
              <a:latin typeface="Garamond" pitchFamily="18" charset="0"/>
              <a:cs typeface="Arial" charset="0"/>
            </a:endParaRPr>
          </a:p>
          <a:p>
            <a:pPr marL="355600" indent="-355600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dirty="0">
                <a:latin typeface="Garamond" pitchFamily="18" charset="0"/>
                <a:cs typeface="Arial" charset="0"/>
              </a:rPr>
              <a:t>Aceleración del proceso durante el último cuarto de siglo XIX.</a:t>
            </a:r>
          </a:p>
          <a:p>
            <a:pPr marL="355600" indent="-355600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dirty="0">
                <a:latin typeface="Garamond" pitchFamily="18" charset="0"/>
                <a:cs typeface="Arial" charset="0"/>
              </a:rPr>
              <a:t>Convergencia en crecimiento</a:t>
            </a:r>
            <a:r>
              <a:rPr lang="es-EC" dirty="0">
                <a:latin typeface="Garamond" pitchFamily="18" charset="0"/>
                <a:cs typeface="Arial" charset="0"/>
              </a:rPr>
              <a:t>, PIB </a:t>
            </a:r>
            <a:r>
              <a:rPr lang="es-EC" dirty="0" err="1">
                <a:latin typeface="Garamond" pitchFamily="18" charset="0"/>
                <a:cs typeface="Arial" charset="0"/>
              </a:rPr>
              <a:t>percápita</a:t>
            </a:r>
            <a:endParaRPr lang="es-EC" dirty="0">
              <a:latin typeface="Garamond" pitchFamily="18" charset="0"/>
              <a:cs typeface="Arial" charset="0"/>
            </a:endParaRPr>
          </a:p>
          <a:p>
            <a:pPr marL="355600" indent="-355600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dirty="0">
                <a:latin typeface="Garamond" pitchFamily="18" charset="0"/>
                <a:cs typeface="Arial" charset="0"/>
              </a:rPr>
              <a:t>Desigualdad entre países baja, dentro de los países sube</a:t>
            </a:r>
          </a:p>
          <a:p>
            <a:pPr marL="355600" indent="-355600" fontAlgn="base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dirty="0">
                <a:latin typeface="Garamond" pitchFamily="18" charset="0"/>
                <a:cs typeface="Arial" charset="0"/>
              </a:rPr>
              <a:t>Cadenas de valor (empresas/secciones/países)</a:t>
            </a:r>
            <a:endParaRPr lang="es-ES" dirty="0">
              <a:latin typeface="Garamond" pitchFamily="18" charset="0"/>
              <a:cs typeface="Arial" charset="0"/>
            </a:endParaRPr>
          </a:p>
        </p:txBody>
      </p:sp>
      <p:sp>
        <p:nvSpPr>
          <p:cNvPr id="14" name="Text Box 12">
            <a:extLst>
              <a:ext uri="{FF2B5EF4-FFF2-40B4-BE49-F238E27FC236}">
                <a16:creationId xmlns:a16="http://schemas.microsoft.com/office/drawing/2014/main" id="{658A3954-B31F-4AC3-A513-DFDBD15BD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264497"/>
            <a:ext cx="2226369" cy="954107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800" b="0" i="1" u="none" dirty="0">
                <a:latin typeface="+mn-lt"/>
              </a:rPr>
              <a:t>Integración </a:t>
            </a:r>
            <a:r>
              <a:rPr lang="es-EC" sz="2800" b="0" i="1" u="none" dirty="0">
                <a:latin typeface="+mn-lt"/>
                <a:sym typeface="Wingdings" pitchFamily="2" charset="2"/>
              </a:rPr>
              <a:t> Interdependencia</a:t>
            </a:r>
            <a:endParaRPr lang="es-EC" sz="2800" b="0" i="1" u="none" dirty="0">
              <a:latin typeface="+mn-lt"/>
            </a:endParaRPr>
          </a:p>
        </p:txBody>
      </p:sp>
      <p:sp>
        <p:nvSpPr>
          <p:cNvPr id="15" name="5 Abrir llave">
            <a:extLst>
              <a:ext uri="{FF2B5EF4-FFF2-40B4-BE49-F238E27FC236}">
                <a16:creationId xmlns:a16="http://schemas.microsoft.com/office/drawing/2014/main" id="{CEAEA7E0-494C-4AA3-9DBF-8AFAE3649EB1}"/>
              </a:ext>
            </a:extLst>
          </p:cNvPr>
          <p:cNvSpPr/>
          <p:nvPr/>
        </p:nvSpPr>
        <p:spPr>
          <a:xfrm>
            <a:off x="2094428" y="1844389"/>
            <a:ext cx="331304" cy="42937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41670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Tensiones y cambios globales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16527" y="6528816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12</a:t>
            </a:fld>
            <a:endParaRPr lang="es-EC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5BB1A90-C2FB-4651-84A1-3B908BC74522}"/>
              </a:ext>
            </a:extLst>
          </p:cNvPr>
          <p:cNvSpPr txBox="1"/>
          <p:nvPr/>
        </p:nvSpPr>
        <p:spPr>
          <a:xfrm>
            <a:off x="609505" y="1757415"/>
            <a:ext cx="8121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+mn-lt"/>
              </a:rPr>
              <a:t>Mecanización </a:t>
            </a:r>
            <a:r>
              <a:rPr lang="es-EC" sz="2400" dirty="0">
                <a:latin typeface="+mn-lt"/>
                <a:sym typeface="Wingdings" panose="05000000000000000000" pitchFamily="2" charset="2"/>
              </a:rPr>
              <a:t> Producción en masa (electrónica)  revolución tecnológica, información y comunicaciones revolución digital, robótica (4.0)</a:t>
            </a:r>
            <a:endParaRPr lang="en-US" sz="2400" dirty="0">
              <a:latin typeface="+mn-lt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E994AF5-F0D3-4124-B96E-4BB76213C766}"/>
              </a:ext>
            </a:extLst>
          </p:cNvPr>
          <p:cNvSpPr/>
          <p:nvPr/>
        </p:nvSpPr>
        <p:spPr>
          <a:xfrm>
            <a:off x="383455" y="3831127"/>
            <a:ext cx="857373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1">
              <a:tabLst>
                <a:tab pos="2047875" algn="l"/>
              </a:tabLst>
            </a:pPr>
            <a:r>
              <a:rPr lang="es-ES" sz="2400" dirty="0">
                <a:latin typeface="Garamond" pitchFamily="18" charset="0"/>
                <a:sym typeface="Wingdings" pitchFamily="2" charset="2"/>
              </a:rPr>
              <a:t>Liberalización con expansión comercial 1950-70 Liberalización de regímenes de inversión, IED Liberalización financiera(80) desregulación del sector financiero doméstico y la introducción de convertibilidad en la cuenta de capitales  Revolución transporte y comunicaciones, información transacciones + financiarización (formas de dinero)  relocalización de capitales y tensiones comerciales (bloques)</a:t>
            </a:r>
            <a:endParaRPr lang="es-EC" sz="2400" dirty="0">
              <a:latin typeface="Garamond" pitchFamily="18" charset="0"/>
            </a:endParaRPr>
          </a:p>
        </p:txBody>
      </p:sp>
      <p:sp>
        <p:nvSpPr>
          <p:cNvPr id="8" name="Flecha: hacia abajo 7">
            <a:extLst>
              <a:ext uri="{FF2B5EF4-FFF2-40B4-BE49-F238E27FC236}">
                <a16:creationId xmlns:a16="http://schemas.microsoft.com/office/drawing/2014/main" id="{37CECC76-9265-405D-A2C1-2D247CADDFC7}"/>
              </a:ext>
            </a:extLst>
          </p:cNvPr>
          <p:cNvSpPr/>
          <p:nvPr/>
        </p:nvSpPr>
        <p:spPr>
          <a:xfrm>
            <a:off x="3942735" y="3062972"/>
            <a:ext cx="796413" cy="5031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42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8955" y="1753635"/>
            <a:ext cx="7666089" cy="446539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Clr>
                <a:schemeClr val="accent3"/>
              </a:buClr>
              <a:buSzPct val="70000"/>
              <a:buNone/>
            </a:pPr>
            <a:r>
              <a:rPr lang="es-EC" dirty="0">
                <a:solidFill>
                  <a:schemeClr val="tx1"/>
                </a:solidFill>
                <a:latin typeface="Garamond" pitchFamily="18" charset="0"/>
              </a:rPr>
              <a:t>Estructura productiva</a:t>
            </a:r>
          </a:p>
          <a:p>
            <a:pPr marL="628650" indent="-628650">
              <a:spcBef>
                <a:spcPts val="0"/>
              </a:spcBef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dirty="0">
                <a:solidFill>
                  <a:schemeClr val="tx1"/>
                </a:solidFill>
                <a:latin typeface="Garamond" pitchFamily="18" charset="0"/>
              </a:rPr>
              <a:t>Reestructuraci</a:t>
            </a:r>
            <a:r>
              <a:rPr lang="es-EC" dirty="0">
                <a:latin typeface="Garamond" pitchFamily="18" charset="0"/>
              </a:rPr>
              <a:t>ón económica</a:t>
            </a:r>
          </a:p>
          <a:p>
            <a:pPr marL="628650" indent="-628650">
              <a:spcBef>
                <a:spcPts val="0"/>
              </a:spcBef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dirty="0">
                <a:solidFill>
                  <a:schemeClr val="tx1"/>
                </a:solidFill>
                <a:latin typeface="Garamond" pitchFamily="18" charset="0"/>
              </a:rPr>
              <a:t>Descentralización de la pro</a:t>
            </a:r>
            <a:r>
              <a:rPr lang="es-EC" dirty="0">
                <a:latin typeface="Garamond" pitchFamily="18" charset="0"/>
              </a:rPr>
              <a:t>ducción</a:t>
            </a:r>
          </a:p>
          <a:p>
            <a:pPr marL="628650" indent="-628650">
              <a:spcBef>
                <a:spcPts val="0"/>
              </a:spcBef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dirty="0" err="1">
                <a:solidFill>
                  <a:schemeClr val="tx1"/>
                </a:solidFill>
                <a:latin typeface="Garamond" pitchFamily="18" charset="0"/>
              </a:rPr>
              <a:t>Downsizing</a:t>
            </a:r>
            <a:r>
              <a:rPr lang="es-EC" dirty="0">
                <a:solidFill>
                  <a:schemeClr val="tx1"/>
                </a:solidFill>
                <a:latin typeface="Garamond" pitchFamily="18" charset="0"/>
              </a:rPr>
              <a:t> + outsourcing</a:t>
            </a:r>
          </a:p>
          <a:p>
            <a:pPr marL="628650" indent="-628650">
              <a:spcBef>
                <a:spcPts val="0"/>
              </a:spcBef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dirty="0">
                <a:latin typeface="Garamond" pitchFamily="18" charset="0"/>
              </a:rPr>
              <a:t>Desplazamiento de industrias de L intensivo a zonas de bajo salario</a:t>
            </a:r>
          </a:p>
          <a:p>
            <a:pPr marL="0" indent="0">
              <a:spcBef>
                <a:spcPts val="0"/>
              </a:spcBef>
              <a:buClr>
                <a:schemeClr val="accent3"/>
              </a:buClr>
              <a:buSzPct val="70000"/>
              <a:buNone/>
            </a:pPr>
            <a:r>
              <a:rPr lang="es-EC" dirty="0">
                <a:solidFill>
                  <a:schemeClr val="tx1"/>
                </a:solidFill>
                <a:latin typeface="Garamond" pitchFamily="18" charset="0"/>
              </a:rPr>
              <a:t>Empresas:</a:t>
            </a:r>
          </a:p>
          <a:p>
            <a:pPr marL="685800" indent="-685800">
              <a:spcBef>
                <a:spcPts val="0"/>
              </a:spcBef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dirty="0">
                <a:latin typeface="Garamond" pitchFamily="18" charset="0"/>
              </a:rPr>
              <a:t>Estructura/operación</a:t>
            </a:r>
          </a:p>
          <a:p>
            <a:pPr marL="685800" indent="-685800">
              <a:spcBef>
                <a:spcPts val="0"/>
              </a:spcBef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dirty="0">
                <a:latin typeface="Garamond" pitchFamily="18" charset="0"/>
              </a:rPr>
              <a:t>Patrón de trabajo</a:t>
            </a:r>
          </a:p>
          <a:p>
            <a:pPr marL="685800" indent="-685800">
              <a:spcBef>
                <a:spcPts val="0"/>
              </a:spcBef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dirty="0">
                <a:latin typeface="Garamond" pitchFamily="18" charset="0"/>
              </a:rPr>
              <a:t>Jerarquías y salarios (‘</a:t>
            </a:r>
            <a:r>
              <a:rPr lang="es-EC" dirty="0" err="1">
                <a:latin typeface="Garamond" pitchFamily="18" charset="0"/>
              </a:rPr>
              <a:t>organization</a:t>
            </a:r>
            <a:r>
              <a:rPr lang="es-EC" dirty="0">
                <a:latin typeface="Garamond" pitchFamily="18" charset="0"/>
              </a:rPr>
              <a:t> </a:t>
            </a:r>
            <a:r>
              <a:rPr lang="es-EC" dirty="0" err="1">
                <a:latin typeface="Garamond" pitchFamily="18" charset="0"/>
              </a:rPr>
              <a:t>man</a:t>
            </a:r>
            <a:r>
              <a:rPr lang="es-EC" dirty="0">
                <a:latin typeface="Garamond" pitchFamily="18" charset="0"/>
              </a:rPr>
              <a:t>’ </a:t>
            </a:r>
            <a:r>
              <a:rPr lang="es-EC" dirty="0">
                <a:latin typeface="Garamond" pitchFamily="18" charset="0"/>
                <a:sym typeface="Wingdings" panose="05000000000000000000" pitchFamily="2" charset="2"/>
              </a:rPr>
              <a:t> informal, inestable, no organizado)</a:t>
            </a:r>
            <a:endParaRPr lang="es-EC" dirty="0">
              <a:latin typeface="Garamond" pitchFamily="18" charset="0"/>
            </a:endParaRPr>
          </a:p>
          <a:p>
            <a:pPr marL="685800" indent="-685800">
              <a:spcBef>
                <a:spcPts val="0"/>
              </a:spcBef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dirty="0">
                <a:latin typeface="Garamond" pitchFamily="18" charset="0"/>
              </a:rPr>
              <a:t>Relaciones capital/trabajo</a:t>
            </a:r>
          </a:p>
          <a:p>
            <a:pPr marL="0" indent="0">
              <a:spcBef>
                <a:spcPts val="0"/>
              </a:spcBef>
              <a:buClr>
                <a:schemeClr val="accent3"/>
              </a:buClr>
              <a:buSzPct val="70000"/>
              <a:buNone/>
            </a:pPr>
            <a:endParaRPr lang="es-EC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id="{1C48C64D-8AF8-4C93-9BE3-B079394D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Tensiones y cambios globales(Benería 2005)</a:t>
            </a:r>
            <a:endParaRPr lang="es-EC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30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14</a:t>
            </a:fld>
            <a:endParaRPr lang="es-EC" dirty="0"/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505651" y="1576785"/>
            <a:ext cx="801192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4500" lvl="0" indent="-444500" eaLnBrk="0" hangingPunct="0"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Cambios en el trabajo (Benería, 2005)</a:t>
            </a:r>
          </a:p>
          <a:p>
            <a:pPr marL="444500" lvl="0" indent="-444500" eaLnBrk="0" hangingPunct="0">
              <a:tabLst>
                <a:tab pos="457200" algn="l"/>
              </a:tabLst>
            </a:pPr>
            <a:endParaRPr lang="es-EC" sz="2400" dirty="0">
              <a:latin typeface="+mn-lt"/>
            </a:endParaRPr>
          </a:p>
          <a:p>
            <a:pPr marL="444500" lvl="0" indent="-444500" eaLnBrk="0" hangingPunct="0"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1980..</a:t>
            </a:r>
            <a:r>
              <a:rPr lang="es-EC" sz="2400" dirty="0">
                <a:latin typeface="+mn-lt"/>
                <a:sym typeface="Wingdings" panose="05000000000000000000" pitchFamily="2" charset="2"/>
              </a:rPr>
              <a:t></a:t>
            </a:r>
            <a:r>
              <a:rPr lang="es-EC" sz="2400" dirty="0">
                <a:latin typeface="+mn-lt"/>
              </a:rPr>
              <a:t> Relocalización producción: Países de renta alta </a:t>
            </a:r>
            <a:r>
              <a:rPr lang="es-EC" sz="2400" dirty="0">
                <a:latin typeface="+mn-lt"/>
                <a:sym typeface="Wingdings" pitchFamily="2" charset="2"/>
              </a:rPr>
              <a:t></a:t>
            </a:r>
            <a:r>
              <a:rPr lang="es-EC" sz="2400" dirty="0">
                <a:latin typeface="+mn-lt"/>
              </a:rPr>
              <a:t> renta baja</a:t>
            </a:r>
          </a:p>
          <a:p>
            <a:pPr marL="444500" lvl="0" indent="-444500" eaLnBrk="0" hangingPunct="0">
              <a:tabLst>
                <a:tab pos="457200" algn="l"/>
              </a:tabLst>
            </a:pPr>
            <a:endParaRPr lang="es-EC" sz="2400" dirty="0">
              <a:latin typeface="+mn-lt"/>
            </a:endParaRPr>
          </a:p>
          <a:p>
            <a:pPr marL="444500" lvl="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D</a:t>
            </a:r>
            <a:r>
              <a:rPr lang="es-EC" sz="2400" dirty="0">
                <a:latin typeface="+mn-lt"/>
              </a:rPr>
              <a:t>esindustrialización, pérdida de puestos de trabajo en países de renta alta</a:t>
            </a:r>
          </a:p>
          <a:p>
            <a:pPr marL="444500" lvl="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Desarrollo tecnológico y crecimiento del sector financiero: polarización países más ricos</a:t>
            </a:r>
          </a:p>
          <a:p>
            <a:pPr marL="444500" lvl="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Precarización del trabajo en AMBOS</a:t>
            </a:r>
          </a:p>
          <a:p>
            <a:pPr marL="444500" lvl="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Competencia: reducción de costos</a:t>
            </a:r>
          </a:p>
          <a:p>
            <a:pPr marL="444500" lvl="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Reorganización de la producción y condiciones de empleo</a:t>
            </a: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4F444403-0D35-4A01-A2A6-6C5894581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Tensiones y cambios globales</a:t>
            </a:r>
            <a:endParaRPr lang="es-EC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84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15</a:t>
            </a:fld>
            <a:endParaRPr lang="es-EC" dirty="0"/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505651" y="2130782"/>
            <a:ext cx="801192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4500" lvl="0" indent="-444500" eaLnBrk="0" hangingPunct="0"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Cambios en el trabajo…</a:t>
            </a:r>
          </a:p>
          <a:p>
            <a:pPr marL="444500" lvl="0" indent="-444500" eaLnBrk="0" hangingPunct="0">
              <a:tabLst>
                <a:tab pos="457200" algn="l"/>
              </a:tabLst>
            </a:pPr>
            <a:endParaRPr lang="es-EC" sz="2400" dirty="0">
              <a:latin typeface="+mn-lt"/>
            </a:endParaRPr>
          </a:p>
          <a:p>
            <a:pPr marL="444500" lvl="0" indent="-444500" eaLnBrk="0" hangingPunct="0"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2000 </a:t>
            </a:r>
            <a:r>
              <a:rPr lang="es-EC" sz="2400" dirty="0">
                <a:latin typeface="+mn-lt"/>
                <a:sym typeface="Wingdings" panose="05000000000000000000" pitchFamily="2" charset="2"/>
              </a:rPr>
              <a:t></a:t>
            </a:r>
            <a:r>
              <a:rPr lang="es-EC" sz="2400" dirty="0">
                <a:latin typeface="+mn-lt"/>
              </a:rPr>
              <a:t> Relocalización trabajo –dispersión </a:t>
            </a:r>
            <a:r>
              <a:rPr lang="es-EC" sz="2400" dirty="0">
                <a:latin typeface="+mn-lt"/>
                <a:sym typeface="Wingdings" panose="05000000000000000000" pitchFamily="2" charset="2"/>
              </a:rPr>
              <a:t>regímenes de producción separados de regímenes de trabajo</a:t>
            </a:r>
            <a:endParaRPr lang="es-EC" sz="2400" dirty="0">
              <a:latin typeface="+mn-lt"/>
            </a:endParaRPr>
          </a:p>
          <a:p>
            <a:pPr marL="444500" lvl="0" indent="-444500" eaLnBrk="0" hangingPunct="0">
              <a:tabLst>
                <a:tab pos="457200" algn="l"/>
              </a:tabLst>
            </a:pPr>
            <a:endParaRPr lang="es-EC" sz="2400" dirty="0">
              <a:latin typeface="+mn-lt"/>
            </a:endParaRPr>
          </a:p>
          <a:p>
            <a:pPr marL="444500" lvl="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Trabajo en servicios (terciarización global)</a:t>
            </a:r>
          </a:p>
          <a:p>
            <a:pPr marL="444500" lvl="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Intercambios, información (remoto)</a:t>
            </a:r>
          </a:p>
          <a:p>
            <a:pPr marL="444500" lvl="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Sustitución industrial – exclusión laboral</a:t>
            </a:r>
          </a:p>
          <a:p>
            <a:pPr marL="444500" lvl="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Migración</a:t>
            </a:r>
            <a:endParaRPr lang="es-EC" sz="2400" dirty="0">
              <a:latin typeface="+mn-lt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4F444403-0D35-4A01-A2A6-6C5894581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Tensiones y cambios globales</a:t>
            </a:r>
            <a:endParaRPr lang="es-EC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0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sz="3600" dirty="0">
                <a:solidFill>
                  <a:schemeClr val="accent3"/>
                </a:solidFill>
              </a:rPr>
              <a:t>Patrones de empleo y globalización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900300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z="2800" smtClean="0"/>
              <a:pPr>
                <a:defRPr/>
              </a:pPr>
              <a:t>16</a:t>
            </a:fld>
            <a:endParaRPr lang="es-EC" sz="2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676242" y="1357746"/>
            <a:ext cx="1558440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sz="2800" dirty="0"/>
              <a:t>Empresas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680883" y="2098055"/>
            <a:ext cx="5351930" cy="13849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800" dirty="0"/>
              <a:t>Influencia del mercado externo (reducción de influencia del mercado interno)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56498" y="3724282"/>
            <a:ext cx="3608680" cy="224676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C" sz="2800" dirty="0">
                <a:latin typeface="+mn-lt"/>
              </a:rPr>
              <a:t>Antiguo contrato laboral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s-EC" sz="2800" dirty="0">
                <a:latin typeface="+mn-lt"/>
              </a:rPr>
              <a:t>Estabilidad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s-EC" sz="2800" dirty="0">
                <a:latin typeface="+mn-lt"/>
              </a:rPr>
              <a:t>Larga duración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s-EC" sz="2800" dirty="0">
                <a:latin typeface="+mn-lt"/>
              </a:rPr>
              <a:t>Negociación colectiva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s-EC" sz="2800" dirty="0">
                <a:latin typeface="+mn-lt"/>
              </a:rPr>
              <a:t>Aseguramiento salud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822174" y="3724282"/>
            <a:ext cx="3788426" cy="267765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C" sz="2800" dirty="0">
                <a:latin typeface="+mn-lt"/>
              </a:rPr>
              <a:t>Nuevo contrato laboral</a:t>
            </a:r>
          </a:p>
          <a:p>
            <a:pPr marL="268288" indent="-268288">
              <a:buFont typeface="Arial" pitchFamily="34" charset="0"/>
              <a:buChar char="•"/>
            </a:pPr>
            <a:r>
              <a:rPr lang="es-EC" sz="2800" dirty="0">
                <a:latin typeface="+mn-lt"/>
              </a:rPr>
              <a:t>Individualizado</a:t>
            </a:r>
          </a:p>
          <a:p>
            <a:pPr marL="268288" indent="-268288">
              <a:buFont typeface="Arial" pitchFamily="34" charset="0"/>
              <a:buChar char="•"/>
            </a:pPr>
            <a:r>
              <a:rPr lang="es-EC" sz="2800" dirty="0">
                <a:latin typeface="+mn-lt"/>
              </a:rPr>
              <a:t>No estable</a:t>
            </a:r>
          </a:p>
          <a:p>
            <a:pPr marL="268288" indent="-268288">
              <a:buFont typeface="Arial" pitchFamily="34" charset="0"/>
              <a:buChar char="•"/>
            </a:pPr>
            <a:r>
              <a:rPr lang="es-EC" sz="2800" dirty="0">
                <a:latin typeface="+mn-lt"/>
              </a:rPr>
              <a:t>Cambios de puesto, multiempleo</a:t>
            </a:r>
          </a:p>
          <a:p>
            <a:pPr marL="268288" indent="-268288">
              <a:buFont typeface="Arial" pitchFamily="34" charset="0"/>
              <a:buChar char="•"/>
            </a:pPr>
            <a:r>
              <a:rPr lang="es-EC" sz="2800" dirty="0">
                <a:latin typeface="+mn-lt"/>
              </a:rPr>
              <a:t>“trabajador/a flexible”</a:t>
            </a:r>
          </a:p>
        </p:txBody>
      </p:sp>
      <p:sp>
        <p:nvSpPr>
          <p:cNvPr id="10" name="9 Flecha derecha"/>
          <p:cNvSpPr/>
          <p:nvPr/>
        </p:nvSpPr>
        <p:spPr>
          <a:xfrm>
            <a:off x="3997841" y="4551830"/>
            <a:ext cx="591670" cy="5916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2800"/>
          </a:p>
        </p:txBody>
      </p:sp>
    </p:spTree>
    <p:extLst>
      <p:ext uri="{BB962C8B-B14F-4D97-AF65-F5344CB8AC3E}">
        <p14:creationId xmlns:p14="http://schemas.microsoft.com/office/powerpoint/2010/main" val="729133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10008"/>
            <a:ext cx="9144000" cy="990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C" sz="3600" dirty="0">
                <a:solidFill>
                  <a:schemeClr val="accent3"/>
                </a:solidFill>
              </a:rPr>
              <a:t>Cambios a nivel de empresa: macro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17</a:t>
            </a:fld>
            <a:endParaRPr lang="es-EC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6110" y="1787245"/>
            <a:ext cx="862180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4500" lvl="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Baja tamaño de empresas  externaliza  baja salarios en el centro, despidos. La competencia global reducción costos producción y salarios  reducción de fuerza de trabajo en la gran empresa relocalización de funciones en la periferia.</a:t>
            </a:r>
          </a:p>
          <a:p>
            <a:pPr marL="444500" lvl="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endParaRPr lang="es-EC" sz="2400" dirty="0">
              <a:latin typeface="+mn-lt"/>
              <a:sym typeface="Wingdings" pitchFamily="2" charset="2"/>
            </a:endParaRPr>
          </a:p>
          <a:p>
            <a:pPr marL="444500" lvl="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Reducción de niveles jerárquicos</a:t>
            </a:r>
            <a:endParaRPr lang="es-EC" sz="2400" dirty="0">
              <a:latin typeface="+mn-lt"/>
              <a:sym typeface="Wingdings" pitchFamily="2" charset="2"/>
            </a:endParaRPr>
          </a:p>
          <a:p>
            <a:pPr marL="914400" lvl="1" indent="-457200" eaLnBrk="0" hangingPunct="0"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Supresión de mandos medios (venta directa)</a:t>
            </a:r>
          </a:p>
          <a:p>
            <a:pPr marL="914400" lvl="1" indent="-457200" eaLnBrk="0" hangingPunct="0"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Alta cualificación en empresas centrales , ejecutivos, especializados </a:t>
            </a:r>
          </a:p>
          <a:p>
            <a:pPr marL="914400" lvl="1" indent="-457200" eaLnBrk="0" hangingPunct="0"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Nuevo “ejecutivo global”, gran empleabilidad (poder de negociación), más “desvinculado”, desarraigado…</a:t>
            </a:r>
            <a:endParaRPr kumimoji="0" lang="es-EC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887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C" sz="3600" dirty="0">
                <a:solidFill>
                  <a:schemeClr val="accent3"/>
                </a:solidFill>
              </a:rPr>
              <a:t>Cambios a nivel de empresa: micro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18</a:t>
            </a:fld>
            <a:endParaRPr lang="es-EC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27529" y="1496457"/>
            <a:ext cx="7888941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4500" lvl="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Empleo inestable</a:t>
            </a:r>
            <a:endParaRPr lang="es-EC" sz="2400" dirty="0">
              <a:latin typeface="+mn-lt"/>
              <a:sym typeface="Wingdings" pitchFamily="2" charset="2"/>
            </a:endParaRPr>
          </a:p>
          <a:p>
            <a:pPr marL="914400" lvl="1" indent="-457200" eaLnBrk="0" hangingPunct="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Trabajo “incidental”, descentralizado</a:t>
            </a:r>
          </a:p>
          <a:p>
            <a:pPr marL="914400" lvl="1" indent="-457200" eaLnBrk="0" hangingPunct="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C" sz="2400" i="1" dirty="0">
                <a:latin typeface="+mn-lt"/>
                <a:sym typeface="Wingdings" pitchFamily="2" charset="2"/>
              </a:rPr>
              <a:t>Informalización (de economía, del antiguo formal)</a:t>
            </a:r>
          </a:p>
          <a:p>
            <a:pPr marL="914400" lvl="1" indent="-457200" eaLnBrk="0" hangingPunct="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Rotación</a:t>
            </a:r>
          </a:p>
          <a:p>
            <a:pPr marL="44450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endParaRPr lang="es-EC" sz="2400" dirty="0">
              <a:latin typeface="+mn-lt"/>
              <a:sym typeface="Wingdings" pitchFamily="2" charset="2"/>
            </a:endParaRPr>
          </a:p>
          <a:p>
            <a:pPr marL="44450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Inseguridad, amenaza de pérdida de empleo (“disciplinamiento”) , despidos por “ajuste de plantilla”</a:t>
            </a:r>
          </a:p>
          <a:p>
            <a:pPr marL="44450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endParaRPr lang="es-EC" sz="2400" i="1" dirty="0">
              <a:latin typeface="+mn-lt"/>
              <a:sym typeface="Wingdings" pitchFamily="2" charset="2"/>
            </a:endParaRPr>
          </a:p>
          <a:p>
            <a:pPr marL="44450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i="1" dirty="0">
                <a:latin typeface="+mn-lt"/>
                <a:sym typeface="Wingdings" pitchFamily="2" charset="2"/>
              </a:rPr>
              <a:t>Regularización de lo “ilegal” o “sumergido”  subcontratación y relocalización de tareas, pérdida de derechos</a:t>
            </a:r>
          </a:p>
          <a:p>
            <a:pPr marL="44450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endParaRPr lang="es-EC" sz="2400" dirty="0">
              <a:latin typeface="+mn-lt"/>
              <a:sym typeface="Wingdings" pitchFamily="2" charset="2"/>
            </a:endParaRPr>
          </a:p>
          <a:p>
            <a:pPr marL="44450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Polarización de ingresos (no calificados; de mayor edad)</a:t>
            </a:r>
          </a:p>
          <a:p>
            <a:pPr marL="444500" indent="-444500" eaLnBrk="0" hangingPunct="0">
              <a:buClr>
                <a:schemeClr val="accent3"/>
              </a:buClr>
              <a:buSzPct val="70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Contratación y despido (a la vez), incapacidad de retención</a:t>
            </a:r>
          </a:p>
        </p:txBody>
      </p:sp>
    </p:spTree>
    <p:extLst>
      <p:ext uri="{BB962C8B-B14F-4D97-AF65-F5344CB8AC3E}">
        <p14:creationId xmlns:p14="http://schemas.microsoft.com/office/powerpoint/2010/main" val="3522220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sz="3600" dirty="0">
                <a:solidFill>
                  <a:schemeClr val="accent3"/>
                </a:solidFill>
              </a:rPr>
              <a:t>Transformaciones del trabajo: segmentación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19</a:t>
            </a:fld>
            <a:endParaRPr lang="es-EC" dirty="0"/>
          </a:p>
        </p:txBody>
      </p:sp>
      <p:sp>
        <p:nvSpPr>
          <p:cNvPr id="6" name="1 Rectángulo"/>
          <p:cNvSpPr>
            <a:spLocks noChangeArrowheads="1"/>
          </p:cNvSpPr>
          <p:nvPr/>
        </p:nvSpPr>
        <p:spPr bwMode="auto">
          <a:xfrm>
            <a:off x="228786" y="1517370"/>
            <a:ext cx="371120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b="0" u="none" dirty="0">
                <a:latin typeface="Garamond" pitchFamily="18" charset="0"/>
              </a:rPr>
              <a:t>Absorción de mano de obra adicional + reabsorción de sectores atrasados o tradicionales</a:t>
            </a:r>
          </a:p>
          <a:p>
            <a:endParaRPr lang="es-ES" sz="2000" b="0" u="none" dirty="0">
              <a:latin typeface="Garamond" pitchFamily="18" charset="0"/>
            </a:endParaRPr>
          </a:p>
          <a:p>
            <a:r>
              <a:rPr lang="es-ES" sz="2000" b="0" u="none" dirty="0">
                <a:latin typeface="Garamond" pitchFamily="18" charset="0"/>
              </a:rPr>
              <a:t>Acumulación</a:t>
            </a:r>
            <a:r>
              <a:rPr lang="es-ES" sz="2000" b="0" u="none" dirty="0">
                <a:latin typeface="Garamond" pitchFamily="18" charset="0"/>
                <a:sym typeface="Wingdings" pitchFamily="2" charset="2"/>
              </a:rPr>
              <a:t> inversión demanda trabajo sector moderno</a:t>
            </a:r>
          </a:p>
          <a:p>
            <a:endParaRPr lang="es-ES" sz="2000" b="0" u="none" dirty="0">
              <a:latin typeface="Garamond" pitchFamily="18" charset="0"/>
              <a:sym typeface="Wingdings" pitchFamily="2" charset="2"/>
            </a:endParaRPr>
          </a:p>
          <a:p>
            <a:r>
              <a:rPr lang="es-ES" sz="2000" b="0" u="none" dirty="0">
                <a:latin typeface="Garamond" pitchFamily="18" charset="0"/>
              </a:rPr>
              <a:t>Sector exportador + sustitución de importaciones de manufacturas </a:t>
            </a:r>
            <a:r>
              <a:rPr lang="es-ES" sz="2000" b="0" u="none" dirty="0">
                <a:latin typeface="Garamond" pitchFamily="18" charset="0"/>
                <a:sym typeface="Wingdings" pitchFamily="2" charset="2"/>
              </a:rPr>
              <a:t></a:t>
            </a:r>
            <a:r>
              <a:rPr lang="es-ES" sz="2000" b="0" u="none" dirty="0">
                <a:latin typeface="Garamond" pitchFamily="18" charset="0"/>
              </a:rPr>
              <a:t> absorben y reabsorben mano de obra.</a:t>
            </a:r>
          </a:p>
          <a:p>
            <a:endParaRPr lang="es-ES" sz="2000" b="0" u="none" dirty="0">
              <a:latin typeface="Garamond" pitchFamily="18" charset="0"/>
            </a:endParaRPr>
          </a:p>
          <a:p>
            <a:r>
              <a:rPr lang="es-ES" sz="2000" b="0" u="none" dirty="0">
                <a:latin typeface="Garamond" pitchFamily="18" charset="0"/>
              </a:rPr>
              <a:t>Por lo tanto </a:t>
            </a:r>
            <a:r>
              <a:rPr lang="es-ES" sz="2000" b="0" u="none" dirty="0">
                <a:latin typeface="Garamond" pitchFamily="18" charset="0"/>
                <a:sym typeface="Wingdings" pitchFamily="2" charset="2"/>
              </a:rPr>
              <a:t></a:t>
            </a:r>
            <a:r>
              <a:rPr lang="es-ES" sz="2000" b="0" u="none" dirty="0">
                <a:latin typeface="Garamond" pitchFamily="18" charset="0"/>
              </a:rPr>
              <a:t> Desempleo depende del balance entre el </a:t>
            </a:r>
            <a:r>
              <a:rPr lang="es-ES" sz="2000" b="0" i="1" u="none" dirty="0">
                <a:latin typeface="Garamond" pitchFamily="18" charset="0"/>
              </a:rPr>
              <a:t>crecimiento de la población</a:t>
            </a:r>
            <a:r>
              <a:rPr lang="es-ES" sz="2000" b="0" u="none" dirty="0">
                <a:latin typeface="Garamond" pitchFamily="18" charset="0"/>
              </a:rPr>
              <a:t> activa y el </a:t>
            </a:r>
            <a:r>
              <a:rPr lang="es-ES" sz="2000" b="0" i="1" u="none" dirty="0">
                <a:latin typeface="Garamond" pitchFamily="18" charset="0"/>
              </a:rPr>
              <a:t>ritmo de expulsión</a:t>
            </a:r>
            <a:r>
              <a:rPr lang="es-ES" sz="2000" b="0" u="none" dirty="0">
                <a:latin typeface="Garamond" pitchFamily="18" charset="0"/>
              </a:rPr>
              <a:t> del sector tradicional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4845610" y="2057400"/>
            <a:ext cx="22225" cy="3243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4867835" y="5300663"/>
            <a:ext cx="34067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flipV="1">
            <a:off x="8274610" y="2057400"/>
            <a:ext cx="0" cy="3243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H="1" flipV="1">
            <a:off x="4867835" y="4876800"/>
            <a:ext cx="355917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4867835" y="2743200"/>
            <a:ext cx="2073275" cy="25796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flipH="1" flipV="1">
            <a:off x="4867835" y="4251325"/>
            <a:ext cx="3406775" cy="206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26 CuadroTexto"/>
          <p:cNvSpPr txBox="1">
            <a:spLocks noChangeArrowheads="1"/>
          </p:cNvSpPr>
          <p:nvPr/>
        </p:nvSpPr>
        <p:spPr bwMode="auto">
          <a:xfrm>
            <a:off x="8274610" y="4552950"/>
            <a:ext cx="936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0" u="none">
                <a:latin typeface="Garamond" pitchFamily="18" charset="0"/>
              </a:rPr>
              <a:t>Salario básico</a:t>
            </a:r>
          </a:p>
        </p:txBody>
      </p:sp>
      <p:sp>
        <p:nvSpPr>
          <p:cNvPr id="14" name="31 CuadroTexto"/>
          <p:cNvSpPr txBox="1">
            <a:spLocks noChangeArrowheads="1"/>
          </p:cNvSpPr>
          <p:nvPr/>
        </p:nvSpPr>
        <p:spPr bwMode="auto">
          <a:xfrm>
            <a:off x="3877235" y="3884613"/>
            <a:ext cx="1089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0" u="none">
                <a:latin typeface="Garamond" pitchFamily="18" charset="0"/>
              </a:rPr>
              <a:t>Salario calificado</a:t>
            </a:r>
          </a:p>
        </p:txBody>
      </p:sp>
      <p:cxnSp>
        <p:nvCxnSpPr>
          <p:cNvPr id="17" name="16 Conector recto"/>
          <p:cNvCxnSpPr/>
          <p:nvPr/>
        </p:nvCxnSpPr>
        <p:spPr>
          <a:xfrm>
            <a:off x="6075923" y="3200400"/>
            <a:ext cx="0" cy="2100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34 CuadroTexto"/>
          <p:cNvSpPr txBox="1">
            <a:spLocks noChangeArrowheads="1"/>
          </p:cNvSpPr>
          <p:nvPr/>
        </p:nvSpPr>
        <p:spPr bwMode="auto">
          <a:xfrm>
            <a:off x="4807510" y="5421313"/>
            <a:ext cx="114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0" u="none">
                <a:latin typeface="Garamond" pitchFamily="18" charset="0"/>
              </a:rPr>
              <a:t>Empleo sector moderno</a:t>
            </a:r>
          </a:p>
        </p:txBody>
      </p:sp>
      <p:sp>
        <p:nvSpPr>
          <p:cNvPr id="19" name="36 CuadroTexto"/>
          <p:cNvSpPr txBox="1">
            <a:spLocks noChangeArrowheads="1"/>
          </p:cNvSpPr>
          <p:nvPr/>
        </p:nvSpPr>
        <p:spPr bwMode="auto">
          <a:xfrm>
            <a:off x="7366560" y="5421313"/>
            <a:ext cx="12573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0" u="none">
                <a:latin typeface="Garamond" pitchFamily="18" charset="0"/>
              </a:rPr>
              <a:t>Empleo sector Tradicional</a:t>
            </a:r>
          </a:p>
        </p:txBody>
      </p:sp>
      <p:sp>
        <p:nvSpPr>
          <p:cNvPr id="20" name="38 CuadroTexto"/>
          <p:cNvSpPr txBox="1">
            <a:spLocks noChangeArrowheads="1"/>
          </p:cNvSpPr>
          <p:nvPr/>
        </p:nvSpPr>
        <p:spPr bwMode="auto">
          <a:xfrm>
            <a:off x="4845610" y="1733550"/>
            <a:ext cx="1143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0" u="none">
                <a:latin typeface="Garamond" pitchFamily="18" charset="0"/>
              </a:rPr>
              <a:t>Demanda moderno</a:t>
            </a:r>
          </a:p>
        </p:txBody>
      </p:sp>
      <p:cxnSp>
        <p:nvCxnSpPr>
          <p:cNvPr id="21" name="20 Conector recto"/>
          <p:cNvCxnSpPr/>
          <p:nvPr/>
        </p:nvCxnSpPr>
        <p:spPr>
          <a:xfrm>
            <a:off x="4856723" y="2732088"/>
            <a:ext cx="2994025" cy="225425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6936348" y="4271963"/>
            <a:ext cx="0" cy="10509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flipH="1">
            <a:off x="4856723" y="4876800"/>
            <a:ext cx="1196975" cy="3175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endCxn id="18" idx="0"/>
          </p:cNvCxnSpPr>
          <p:nvPr/>
        </p:nvCxnSpPr>
        <p:spPr>
          <a:xfrm flipH="1">
            <a:off x="5379010" y="5291138"/>
            <a:ext cx="674688" cy="13017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endCxn id="19" idx="0"/>
          </p:cNvCxnSpPr>
          <p:nvPr/>
        </p:nvCxnSpPr>
        <p:spPr>
          <a:xfrm>
            <a:off x="6941110" y="5291138"/>
            <a:ext cx="1054100" cy="13017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Flecha abajo"/>
          <p:cNvSpPr/>
          <p:nvPr/>
        </p:nvSpPr>
        <p:spPr>
          <a:xfrm>
            <a:off x="4301098" y="4675188"/>
            <a:ext cx="371475" cy="22066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7" name="26 Abrir llave"/>
          <p:cNvSpPr/>
          <p:nvPr/>
        </p:nvSpPr>
        <p:spPr>
          <a:xfrm rot="16200000">
            <a:off x="6348179" y="5149057"/>
            <a:ext cx="320675" cy="8651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8" name="27 CuadroTexto"/>
          <p:cNvSpPr txBox="1"/>
          <p:nvPr/>
        </p:nvSpPr>
        <p:spPr>
          <a:xfrm>
            <a:off x="5988610" y="5876925"/>
            <a:ext cx="1131888" cy="3381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ES" sz="1600" b="0" u="none" dirty="0">
                <a:latin typeface="Garamond" pitchFamily="18" charset="0"/>
              </a:rPr>
              <a:t>Desempleo</a:t>
            </a:r>
          </a:p>
        </p:txBody>
      </p:sp>
    </p:spTree>
    <p:extLst>
      <p:ext uri="{BB962C8B-B14F-4D97-AF65-F5344CB8AC3E}">
        <p14:creationId xmlns:p14="http://schemas.microsoft.com/office/powerpoint/2010/main" val="34936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Contenido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16527" y="6528816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</a:t>
            </a:fld>
            <a:endParaRPr lang="es-EC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64BB86C-FC3D-48CE-8DBB-9F46ED97EA17}"/>
              </a:ext>
            </a:extLst>
          </p:cNvPr>
          <p:cNvSpPr/>
          <p:nvPr/>
        </p:nvSpPr>
        <p:spPr>
          <a:xfrm>
            <a:off x="961101" y="2025340"/>
            <a:ext cx="7688826" cy="3364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  <a:ea typeface="Cambria" panose="02040503050406030204" pitchFamily="18" charset="0"/>
                <a:cs typeface="Times New Roman" panose="02020603050405020304" pitchFamily="18" charset="0"/>
              </a:rPr>
              <a:t>Algunas señas particulares de América Latina: economía, hombres y mujeres</a:t>
            </a:r>
            <a:endParaRPr lang="en-US" sz="2400" dirty="0">
              <a:latin typeface="+mn-lt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  <a:ea typeface="Cambria" panose="02040503050406030204" pitchFamily="18" charset="0"/>
                <a:cs typeface="Times New Roman" panose="02020603050405020304" pitchFamily="18" charset="0"/>
              </a:rPr>
              <a:t>Principios de la crítica feminista a la macroeconomía: reproducción social, reproducción económica y crisis multidimensional</a:t>
            </a:r>
            <a:endParaRPr lang="en-US" sz="2400" dirty="0">
              <a:latin typeface="+mn-lt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  <a:ea typeface="Cambria" panose="02040503050406030204" pitchFamily="18" charset="0"/>
                <a:cs typeface="Times New Roman" panose="02020603050405020304" pitchFamily="18" charset="0"/>
              </a:rPr>
              <a:t>Globalización, desarrollo económico y críticas feministas</a:t>
            </a:r>
            <a:endParaRPr lang="en-US" sz="2400" dirty="0">
              <a:effectLst/>
              <a:latin typeface="+mn-lt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09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C" sz="3600" dirty="0">
                <a:solidFill>
                  <a:schemeClr val="accent3"/>
                </a:solidFill>
              </a:rPr>
              <a:t>Transformaciones del trabajo: ‘informalización’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20</a:t>
            </a:fld>
            <a:endParaRPr lang="es-EC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0738" y="1850613"/>
            <a:ext cx="808252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TEORÍA </a:t>
            </a:r>
            <a:r>
              <a:rPr lang="es-EC" sz="2400" dirty="0">
                <a:latin typeface="+mn-lt"/>
                <a:sym typeface="Wingdings" panose="05000000000000000000" pitchFamily="2" charset="2"/>
              </a:rPr>
              <a:t> Informalidad = transición</a:t>
            </a:r>
            <a:endParaRPr lang="es-EC" sz="2400" dirty="0">
              <a:latin typeface="+mn-lt"/>
            </a:endParaRPr>
          </a:p>
          <a:p>
            <a:pPr lvl="0" eaLnBrk="0" hangingPunct="0">
              <a:tabLst>
                <a:tab pos="457200" algn="l"/>
              </a:tabLst>
            </a:pPr>
            <a:endParaRPr lang="es-EC" sz="2400" dirty="0">
              <a:latin typeface="+mn-lt"/>
            </a:endParaRPr>
          </a:p>
          <a:p>
            <a:pPr lvl="0" eaLnBrk="0" hangingPunct="0">
              <a:tabLst>
                <a:tab pos="457200" algn="l"/>
              </a:tabLst>
            </a:pPr>
            <a:r>
              <a:rPr lang="es-EC" sz="2400" dirty="0">
                <a:latin typeface="+mn-lt"/>
              </a:rPr>
              <a:t>REALIDAD:</a:t>
            </a:r>
          </a:p>
          <a:p>
            <a:pPr lvl="0" eaLnBrk="0" hangingPunct="0">
              <a:tabLst>
                <a:tab pos="457200" algn="l"/>
              </a:tabLst>
            </a:pPr>
            <a:endParaRPr lang="es-EC" sz="2400" dirty="0">
              <a:latin typeface="+mn-lt"/>
            </a:endParaRPr>
          </a:p>
          <a:p>
            <a:pPr marL="914400" lvl="1" indent="-457200" eaLnBrk="0" hangingPunct="0">
              <a:buClr>
                <a:schemeClr val="accent3"/>
              </a:buClr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Sector moderno no absorbe fuerza de trabajo</a:t>
            </a:r>
          </a:p>
          <a:p>
            <a:pPr marL="901700" lvl="1" indent="-444500" eaLnBrk="0" hangingPunct="0">
              <a:buClr>
                <a:schemeClr val="accent3"/>
              </a:buClr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Sector moderno se apoya en las actividades informales (informalización del sector formal)  subcontratación, tercerización</a:t>
            </a:r>
          </a:p>
          <a:p>
            <a:pPr marL="901700" lvl="1" indent="-444500" eaLnBrk="0" hangingPunct="0">
              <a:buClr>
                <a:schemeClr val="accent3"/>
              </a:buClr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Excedentes del sector informal (y salarios bajos)  sostienen desarrollo de industrias especialmente transnacionales</a:t>
            </a:r>
          </a:p>
          <a:p>
            <a:pPr marL="901700" lvl="1" indent="-444500" eaLnBrk="0" hangingPunct="0">
              <a:buClr>
                <a:schemeClr val="accent3"/>
              </a:buClr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400" dirty="0">
                <a:latin typeface="+mn-lt"/>
                <a:sym typeface="Wingdings" pitchFamily="2" charset="2"/>
              </a:rPr>
              <a:t>Trabajo “nómada”</a:t>
            </a:r>
          </a:p>
        </p:txBody>
      </p:sp>
    </p:spTree>
    <p:extLst>
      <p:ext uri="{BB962C8B-B14F-4D97-AF65-F5344CB8AC3E}">
        <p14:creationId xmlns:p14="http://schemas.microsoft.com/office/powerpoint/2010/main" val="3844332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C" sz="3600" dirty="0">
                <a:solidFill>
                  <a:schemeClr val="accent3"/>
                </a:solidFill>
              </a:rPr>
              <a:t>Cambios en el mercado: la informalización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21</a:t>
            </a:fld>
            <a:endParaRPr lang="es-EC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5733" y="1991770"/>
            <a:ext cx="749253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4500" lvl="0" indent="-444500" eaLnBrk="0" hangingPunct="0">
              <a:tabLst>
                <a:tab pos="457200" algn="l"/>
              </a:tabLst>
            </a:pPr>
            <a:r>
              <a:rPr lang="es-EC" sz="2800" dirty="0">
                <a:latin typeface="+mn-lt"/>
              </a:rPr>
              <a:t>Informalidad </a:t>
            </a:r>
            <a:r>
              <a:rPr lang="es-EC" sz="280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s-EC" sz="2800" dirty="0">
                <a:latin typeface="+mn-lt"/>
              </a:rPr>
              <a:t>Informalización – ingreso de mujeres</a:t>
            </a:r>
          </a:p>
          <a:p>
            <a:pPr marL="444500" lvl="0" indent="-444500" eaLnBrk="0" hangingPunct="0">
              <a:tabLst>
                <a:tab pos="457200" algn="l"/>
              </a:tabLst>
            </a:pPr>
            <a:endParaRPr lang="es-EC" sz="2800" dirty="0">
              <a:latin typeface="+mn-lt"/>
            </a:endParaRPr>
          </a:p>
          <a:p>
            <a:pPr marL="444500" lvl="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800" dirty="0">
                <a:latin typeface="+mn-lt"/>
              </a:rPr>
              <a:t>Feminización a la par con informalización: forma de vinculación es informal o en subempleo</a:t>
            </a:r>
          </a:p>
          <a:p>
            <a:pPr marL="444500" lvl="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800" dirty="0">
                <a:latin typeface="+mn-lt"/>
              </a:rPr>
              <a:t>Mujeres concentradas en trabajos a domicilio, subcontratación, maquilas,  trabajos “en negro”</a:t>
            </a:r>
          </a:p>
          <a:p>
            <a:pPr marL="444500" lvl="0" indent="-444500" eaLnBrk="0" hangingPunct="0">
              <a:buFont typeface="Wingdings" pitchFamily="2" charset="2"/>
              <a:buChar char="v"/>
              <a:tabLst>
                <a:tab pos="457200" algn="l"/>
              </a:tabLst>
            </a:pPr>
            <a:r>
              <a:rPr lang="es-EC" sz="2800" dirty="0">
                <a:latin typeface="+mn-lt"/>
              </a:rPr>
              <a:t>Crisis de cuidados </a:t>
            </a:r>
            <a:r>
              <a:rPr lang="es-EC" sz="2800" dirty="0">
                <a:latin typeface="+mn-lt"/>
                <a:sym typeface="Wingdings" pitchFamily="2" charset="2"/>
              </a:rPr>
              <a:t> cadenas de cuidado</a:t>
            </a:r>
            <a:endParaRPr lang="es-EC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8378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88655"/>
            <a:ext cx="9144000" cy="97604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Globalización (+4.0) y desigualdad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22</a:t>
            </a:fld>
            <a:endParaRPr lang="es-EC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13162" y="1665946"/>
            <a:ext cx="8317675" cy="4862870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/>
            <a:r>
              <a:rPr lang="es-ES" sz="2400" b="0" u="none" dirty="0">
                <a:solidFill>
                  <a:schemeClr val="dk1"/>
                </a:solidFill>
                <a:latin typeface="Garamond" pitchFamily="18" charset="0"/>
                <a:cs typeface="+mn-cs"/>
              </a:rPr>
              <a:t>(Akerman, Caghatay, Beneria, Milanovik, Rodrik,...):</a:t>
            </a:r>
          </a:p>
          <a:p>
            <a:pPr marL="403225" indent="-403225">
              <a:spcBef>
                <a:spcPts val="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</a:pPr>
            <a:r>
              <a:rPr lang="es-ES" sz="2600" dirty="0">
                <a:solidFill>
                  <a:schemeClr val="tx1"/>
                </a:solidFill>
              </a:rPr>
              <a:t>Desigualdad por estructura de la economía, y desregulación.</a:t>
            </a:r>
          </a:p>
          <a:p>
            <a:pPr marL="403225" indent="-403225">
              <a:spcBef>
                <a:spcPts val="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</a:pPr>
            <a:r>
              <a:rPr lang="es-ES" sz="2600" dirty="0">
                <a:solidFill>
                  <a:schemeClr val="tx1"/>
                </a:solidFill>
              </a:rPr>
              <a:t>Poco poder de sindicatos</a:t>
            </a:r>
          </a:p>
          <a:p>
            <a:pPr marL="403225" indent="-403225">
              <a:spcBef>
                <a:spcPts val="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</a:pPr>
            <a:r>
              <a:rPr lang="es-ES" sz="2600" dirty="0">
                <a:solidFill>
                  <a:schemeClr val="tx1"/>
                </a:solidFill>
              </a:rPr>
              <a:t>Poca regulación de poder del mercado (oligopolio)</a:t>
            </a:r>
          </a:p>
          <a:p>
            <a:pPr marL="403225" indent="-403225">
              <a:spcBef>
                <a:spcPts val="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</a:pPr>
            <a:r>
              <a:rPr lang="es-ES" sz="2600" dirty="0">
                <a:solidFill>
                  <a:schemeClr val="tx1"/>
                </a:solidFill>
              </a:rPr>
              <a:t>Tecnología desplaza a trabajadores (“missmatch”)</a:t>
            </a:r>
          </a:p>
          <a:p>
            <a:pPr marL="403225" indent="-403225">
              <a:spcBef>
                <a:spcPts val="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</a:pPr>
            <a:r>
              <a:rPr lang="es-ES" sz="2600" dirty="0">
                <a:solidFill>
                  <a:schemeClr val="tx1"/>
                </a:solidFill>
              </a:rPr>
              <a:t>Modelo desarrolla unos sectores (transables por ej.) frente a otros; ciertas destrezas frente a otras. (orientación exportadora)</a:t>
            </a:r>
          </a:p>
          <a:p>
            <a:pPr marL="403225" indent="-403225">
              <a:spcBef>
                <a:spcPts val="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</a:pPr>
            <a:r>
              <a:rPr lang="es-ES" sz="2600" dirty="0">
                <a:solidFill>
                  <a:schemeClr val="tx1"/>
                </a:solidFill>
              </a:rPr>
              <a:t>Países “del sur”, competencia por bajos salarios (desplazamiento por “outsourcing”)</a:t>
            </a:r>
          </a:p>
          <a:p>
            <a:pPr marL="403225" indent="-403225">
              <a:spcBef>
                <a:spcPts val="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</a:pPr>
            <a:r>
              <a:rPr lang="es-ES" sz="2600" dirty="0">
                <a:solidFill>
                  <a:schemeClr val="tx1"/>
                </a:solidFill>
              </a:rPr>
              <a:t>Brechas por calificación</a:t>
            </a:r>
          </a:p>
          <a:p>
            <a:pPr marL="403225" indent="-403225">
              <a:spcBef>
                <a:spcPts val="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</a:pPr>
            <a:r>
              <a:rPr lang="es-ES" sz="2600" dirty="0">
                <a:solidFill>
                  <a:schemeClr val="tx1"/>
                </a:solidFill>
              </a:rPr>
              <a:t>Rezago de países por tipos de productos y orientación</a:t>
            </a:r>
          </a:p>
        </p:txBody>
      </p:sp>
    </p:spTree>
    <p:extLst>
      <p:ext uri="{BB962C8B-B14F-4D97-AF65-F5344CB8AC3E}">
        <p14:creationId xmlns:p14="http://schemas.microsoft.com/office/powerpoint/2010/main" val="175837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B5C7BE59-EA88-47AB-8053-FC360F37C5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8229600" cy="990600"/>
          </a:xfrm>
        </p:spPr>
        <p:txBody>
          <a:bodyPr/>
          <a:lstStyle/>
          <a:p>
            <a:r>
              <a:rPr lang="es-ES" dirty="0">
                <a:solidFill>
                  <a:schemeClr val="accent3"/>
                </a:solidFill>
              </a:rPr>
              <a:t>Globalización (+4.0) y desigualdad</a:t>
            </a:r>
            <a:endParaRPr lang="es-ES" altLang="en-US" dirty="0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6D4613B-9DC0-4FC4-9225-A03C6BCCB4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10088" y="1540285"/>
            <a:ext cx="7723823" cy="4679950"/>
          </a:xfrm>
        </p:spPr>
        <p:txBody>
          <a:bodyPr>
            <a:noAutofit/>
          </a:bodyPr>
          <a:lstStyle/>
          <a:p>
            <a:pPr marL="403225" indent="-403225" eaLnBrk="1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ES" altLang="en-US" dirty="0"/>
              <a:t>Desregulación: desprotección</a:t>
            </a:r>
          </a:p>
          <a:p>
            <a:pPr marL="403225" indent="-403225" eaLnBrk="1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ES" altLang="en-US" dirty="0"/>
              <a:t>Orientación X: feminización, baja de salarios (general) competencia con producción interna, no traslado directo de trabajadores a nuevos sectores (a la Lewis)</a:t>
            </a:r>
          </a:p>
          <a:p>
            <a:pPr marL="403225" indent="-403225" eaLnBrk="1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ES" altLang="en-US" dirty="0"/>
              <a:t>Cambios en regímenes de trabajo (vulnerabilidad)</a:t>
            </a:r>
          </a:p>
          <a:p>
            <a:pPr marL="403225" indent="-403225" eaLnBrk="1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ES" altLang="en-US" dirty="0"/>
              <a:t>Migración de trabajadores no calificados</a:t>
            </a:r>
          </a:p>
          <a:p>
            <a:pPr marL="403225" indent="-403225" eaLnBrk="1" hangingPunct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ES" altLang="en-US" b="1" dirty="0"/>
              <a:t>Tres desigualdades: </a:t>
            </a:r>
          </a:p>
          <a:p>
            <a:pPr marL="677545" lvl="1" indent="-403225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ES" altLang="en-US" sz="2400" b="1" dirty="0"/>
              <a:t>Dentro de los países (apertura, desregulación)</a:t>
            </a:r>
          </a:p>
          <a:p>
            <a:pPr marL="677545" lvl="1" indent="-403225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ES" altLang="en-US" sz="2400" b="1" dirty="0"/>
              <a:t>Entre países, producción de parte del valor agregado y regímenes distintos de acumulación</a:t>
            </a:r>
          </a:p>
          <a:p>
            <a:pPr marL="677545" lvl="1" indent="-403225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ES" altLang="en-US" sz="2400" b="1" dirty="0"/>
              <a:t>Entre “eslabones” de la cadena de valor</a:t>
            </a:r>
          </a:p>
          <a:p>
            <a:pPr marL="403225" indent="-403225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s-ES" altLang="en-US" dirty="0"/>
              <a:t>Cadenas productivas/trabajo (nómada)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990600"/>
          </a:xfrm>
        </p:spPr>
        <p:txBody>
          <a:bodyPr/>
          <a:lstStyle/>
          <a:p>
            <a:pPr algn="r"/>
            <a:r>
              <a:rPr lang="es-ES" sz="3200" b="1" dirty="0">
                <a:solidFill>
                  <a:schemeClr val="accent3"/>
                </a:solidFill>
              </a:rPr>
              <a:t>Alguna Evidencia: Mundial</a:t>
            </a:r>
            <a:endParaRPr lang="es-E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668" y="4011933"/>
            <a:ext cx="4064000" cy="2666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132" y="1417807"/>
            <a:ext cx="4291795" cy="277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08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990600"/>
          </a:xfrm>
        </p:spPr>
        <p:txBody>
          <a:bodyPr/>
          <a:lstStyle/>
          <a:p>
            <a:pPr algn="r"/>
            <a:r>
              <a:rPr lang="es-ES" sz="3200" b="1" dirty="0">
                <a:solidFill>
                  <a:schemeClr val="accent3"/>
                </a:solidFill>
              </a:rPr>
              <a:t>Alguna Evidencia: Mundial</a:t>
            </a:r>
            <a:endParaRPr lang="es-ES" sz="3200" dirty="0"/>
          </a:p>
        </p:txBody>
      </p:sp>
      <p:pic>
        <p:nvPicPr>
          <p:cNvPr id="10" name="Picture 9" descr="8 F2.5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3" y="975205"/>
            <a:ext cx="8297333" cy="595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062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990600"/>
          </a:xfrm>
        </p:spPr>
        <p:txBody>
          <a:bodyPr/>
          <a:lstStyle/>
          <a:p>
            <a:pPr algn="r"/>
            <a:r>
              <a:rPr lang="es-ES" sz="3200" b="1" dirty="0">
                <a:solidFill>
                  <a:schemeClr val="accent3"/>
                </a:solidFill>
              </a:rPr>
              <a:t>Alguna Evidencia: Mundial</a:t>
            </a:r>
            <a:endParaRPr lang="es-ES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933" y="1659006"/>
            <a:ext cx="7239841" cy="4411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403600" y="1474340"/>
            <a:ext cx="1840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latin typeface="+mn-lt"/>
              </a:rPr>
              <a:t>Tasas de retorno</a:t>
            </a:r>
          </a:p>
        </p:txBody>
      </p:sp>
    </p:spTree>
    <p:extLst>
      <p:ext uri="{BB962C8B-B14F-4D97-AF65-F5344CB8AC3E}">
        <p14:creationId xmlns:p14="http://schemas.microsoft.com/office/powerpoint/2010/main" val="19748288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336699"/>
                </a:solidFill>
              </a:rPr>
              <a:t>Tendencias macro: PIB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27</a:t>
            </a:fld>
            <a:endParaRPr lang="es-EC" dirty="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D3DC322D-CA4A-40D4-8FC6-E0EAE85E86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4464158"/>
              </p:ext>
            </p:extLst>
          </p:nvPr>
        </p:nvGraphicFramePr>
        <p:xfrm>
          <a:off x="911942" y="1602446"/>
          <a:ext cx="7320115" cy="4611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02272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336699"/>
                </a:solidFill>
              </a:rPr>
              <a:t>Tendencias macro: PIB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28</a:t>
            </a:fld>
            <a:endParaRPr lang="es-EC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E827B7EE-59CB-410E-A363-7CEA00629F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6206492"/>
              </p:ext>
            </p:extLst>
          </p:nvPr>
        </p:nvGraphicFramePr>
        <p:xfrm>
          <a:off x="874059" y="1631075"/>
          <a:ext cx="7378401" cy="4666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57210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macro: Participación laboral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16527" y="6528816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29</a:t>
            </a:fld>
            <a:endParaRPr lang="es-EC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C02353D7-02F1-4775-8FA1-C14D7793C9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734862"/>
              </p:ext>
            </p:extLst>
          </p:nvPr>
        </p:nvGraphicFramePr>
        <p:xfrm>
          <a:off x="1623060" y="1080489"/>
          <a:ext cx="5566410" cy="2931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D32A6DEF-80DF-411B-BAD8-34721D655E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8871331"/>
              </p:ext>
            </p:extLst>
          </p:nvPr>
        </p:nvGraphicFramePr>
        <p:xfrm>
          <a:off x="1634490" y="4011813"/>
          <a:ext cx="5554980" cy="2846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48079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Enfoque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16527" y="6528816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</a:t>
            </a:fld>
            <a:endParaRPr lang="es-EC" dirty="0"/>
          </a:p>
        </p:txBody>
      </p:sp>
      <p:sp>
        <p:nvSpPr>
          <p:cNvPr id="5" name="Oval 3">
            <a:extLst>
              <a:ext uri="{FF2B5EF4-FFF2-40B4-BE49-F238E27FC236}">
                <a16:creationId xmlns:a16="http://schemas.microsoft.com/office/drawing/2014/main" id="{11C2F3DD-A7AC-4789-BC98-AD25AEA02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0846" y="1488851"/>
            <a:ext cx="4125665" cy="1738865"/>
          </a:xfrm>
          <a:prstGeom prst="ellipse">
            <a:avLst/>
          </a:prstGeom>
          <a:ln>
            <a:prstDash val="sysDash"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" sz="2400" u="none" dirty="0">
                <a:latin typeface="Garamond" pitchFamily="18" charset="0"/>
              </a:rPr>
              <a:t>Globalización/Transformaciones</a:t>
            </a:r>
          </a:p>
          <a:p>
            <a:pPr algn="ctr"/>
            <a:r>
              <a:rPr lang="es-ES" sz="2400" u="none" dirty="0">
                <a:latin typeface="Garamond" pitchFamily="18" charset="0"/>
              </a:rPr>
              <a:t>del régimen económico</a:t>
            </a:r>
          </a:p>
        </p:txBody>
      </p:sp>
      <p:sp>
        <p:nvSpPr>
          <p:cNvPr id="6" name="Oval 4">
            <a:extLst>
              <a:ext uri="{FF2B5EF4-FFF2-40B4-BE49-F238E27FC236}">
                <a16:creationId xmlns:a16="http://schemas.microsoft.com/office/drawing/2014/main" id="{9ACDDA17-1D4D-4E21-A37E-08B053302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224" y="3991131"/>
            <a:ext cx="2490226" cy="1656685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" sz="2400" u="none">
                <a:latin typeface="Garamond" pitchFamily="18" charset="0"/>
              </a:rPr>
              <a:t>Crecimiento</a:t>
            </a:r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id="{26D750A7-21ED-4A0D-B460-B1AA08C3E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2039" y="3934282"/>
            <a:ext cx="2574392" cy="173888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" sz="2400" u="none" dirty="0">
                <a:latin typeface="Garamond" pitchFamily="18" charset="0"/>
              </a:rPr>
              <a:t>Desigualdad</a:t>
            </a:r>
          </a:p>
        </p:txBody>
      </p:sp>
      <p:sp>
        <p:nvSpPr>
          <p:cNvPr id="8" name="Line 7">
            <a:extLst>
              <a:ext uri="{FF2B5EF4-FFF2-40B4-BE49-F238E27FC236}">
                <a16:creationId xmlns:a16="http://schemas.microsoft.com/office/drawing/2014/main" id="{9C462C97-9864-4FCF-9962-A1C51095CB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89138" y="3252080"/>
            <a:ext cx="580016" cy="663039"/>
          </a:xfrm>
          <a:prstGeom prst="line">
            <a:avLst/>
          </a:prstGeom>
          <a:ln>
            <a:solidFill>
              <a:srgbClr val="000066"/>
            </a:solidFill>
            <a:headEnd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EC" sz="2400" u="none">
              <a:latin typeface="Garamond" pitchFamily="18" charset="0"/>
            </a:endParaRPr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A93C4278-0337-45AC-894D-A98A3DCEA9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18040" y="4508825"/>
            <a:ext cx="820964" cy="22611"/>
          </a:xfrm>
          <a:prstGeom prst="line">
            <a:avLst/>
          </a:prstGeom>
          <a:ln>
            <a:solidFill>
              <a:srgbClr val="000066"/>
            </a:solidFill>
            <a:headEnd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EC" sz="2400" u="none">
              <a:latin typeface="Garamond" pitchFamily="18" charset="0"/>
            </a:endParaRP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id="{0B44E174-2416-4FE7-B454-8DCF01F7E08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47815" y="5021781"/>
            <a:ext cx="891188" cy="4"/>
          </a:xfrm>
          <a:prstGeom prst="line">
            <a:avLst/>
          </a:prstGeom>
          <a:ln>
            <a:solidFill>
              <a:srgbClr val="000066"/>
            </a:solidFill>
            <a:headEnd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EC" sz="2400" u="none">
              <a:latin typeface="Garamond" pitchFamily="18" charset="0"/>
            </a:endParaRP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E4803B20-EDA9-4FD6-9F8D-82E0C13CF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9449" y="3220331"/>
            <a:ext cx="413513" cy="579018"/>
          </a:xfrm>
          <a:prstGeom prst="line">
            <a:avLst/>
          </a:prstGeom>
          <a:ln>
            <a:solidFill>
              <a:srgbClr val="000066"/>
            </a:solidFill>
            <a:headEnd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s-EC" sz="2400" u="none">
              <a:latin typeface="Garamond" pitchFamily="18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19CF78E-85FC-4D61-8EB2-3AA9001F89A0}"/>
              </a:ext>
            </a:extLst>
          </p:cNvPr>
          <p:cNvSpPr txBox="1"/>
          <p:nvPr/>
        </p:nvSpPr>
        <p:spPr>
          <a:xfrm>
            <a:off x="4000978" y="5901898"/>
            <a:ext cx="1255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dirty="0">
                <a:solidFill>
                  <a:schemeClr val="accent3"/>
                </a:solidFill>
                <a:latin typeface="+mn-lt"/>
              </a:rPr>
              <a:t>Trabajo</a:t>
            </a:r>
            <a:endParaRPr lang="en-US" sz="2800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6EADAE78-46EC-4430-A8D7-9617DC5E6C02}"/>
              </a:ext>
            </a:extLst>
          </p:cNvPr>
          <p:cNvSpPr/>
          <p:nvPr/>
        </p:nvSpPr>
        <p:spPr>
          <a:xfrm rot="16200000">
            <a:off x="4528262" y="5299235"/>
            <a:ext cx="256826" cy="101772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791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336699"/>
                </a:solidFill>
              </a:rPr>
              <a:t>Tendencias macro: Participación laboral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30</a:t>
            </a:fld>
            <a:endParaRPr lang="es-EC" dirty="0"/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D6E92130-2DE1-4343-8A77-76DACD39BB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1116035"/>
              </p:ext>
            </p:extLst>
          </p:nvPr>
        </p:nvGraphicFramePr>
        <p:xfrm>
          <a:off x="838200" y="1668780"/>
          <a:ext cx="7467600" cy="4860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C8756D26-B57B-496B-A606-385C53E82D21}"/>
              </a:ext>
            </a:extLst>
          </p:cNvPr>
          <p:cNvCxnSpPr/>
          <p:nvPr/>
        </p:nvCxnSpPr>
        <p:spPr>
          <a:xfrm flipH="1">
            <a:off x="7875270" y="3280410"/>
            <a:ext cx="662940" cy="102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D2C121CC-BD20-4314-9C4A-C376CA203BC5}"/>
              </a:ext>
            </a:extLst>
          </p:cNvPr>
          <p:cNvCxnSpPr/>
          <p:nvPr/>
        </p:nvCxnSpPr>
        <p:spPr>
          <a:xfrm flipH="1">
            <a:off x="7795260" y="4892040"/>
            <a:ext cx="662940" cy="102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374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336699"/>
                </a:solidFill>
              </a:rPr>
              <a:t>Tendencias macro: Participación laboral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31</a:t>
            </a:fld>
            <a:endParaRPr lang="es-EC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C02353D7-02F1-4775-8FA1-C14D7793C9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6772193"/>
              </p:ext>
            </p:extLst>
          </p:nvPr>
        </p:nvGraphicFramePr>
        <p:xfrm>
          <a:off x="754380" y="1622724"/>
          <a:ext cx="7322820" cy="4906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897B63C5-E9DA-42A2-AAEC-129B7CF9D94D}"/>
              </a:ext>
            </a:extLst>
          </p:cNvPr>
          <p:cNvCxnSpPr/>
          <p:nvPr/>
        </p:nvCxnSpPr>
        <p:spPr>
          <a:xfrm flipH="1">
            <a:off x="7852410" y="2834640"/>
            <a:ext cx="662940" cy="102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B6CD5D72-EB67-4158-934E-E8DAEB5C45D9}"/>
              </a:ext>
            </a:extLst>
          </p:cNvPr>
          <p:cNvCxnSpPr/>
          <p:nvPr/>
        </p:nvCxnSpPr>
        <p:spPr>
          <a:xfrm flipH="1">
            <a:off x="7791450" y="3972900"/>
            <a:ext cx="662940" cy="102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7957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32</a:t>
            </a:fld>
            <a:endParaRPr lang="es-EC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EC30099-E97D-49EF-9BFD-224FA2199D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1517379"/>
              </p:ext>
            </p:extLst>
          </p:nvPr>
        </p:nvGraphicFramePr>
        <p:xfrm>
          <a:off x="701488" y="1686717"/>
          <a:ext cx="7741024" cy="4625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Elipse 2">
            <a:extLst>
              <a:ext uri="{FF2B5EF4-FFF2-40B4-BE49-F238E27FC236}">
                <a16:creationId xmlns:a16="http://schemas.microsoft.com/office/drawing/2014/main" id="{BB15B1BD-1415-40A1-8589-B74449A04D80}"/>
              </a:ext>
            </a:extLst>
          </p:cNvPr>
          <p:cNvSpPr/>
          <p:nvPr/>
        </p:nvSpPr>
        <p:spPr>
          <a:xfrm>
            <a:off x="3261360" y="2590800"/>
            <a:ext cx="2316480" cy="2479040"/>
          </a:xfrm>
          <a:prstGeom prst="ellipse">
            <a:avLst/>
          </a:prstGeom>
          <a:noFill/>
          <a:ln w="12700">
            <a:solidFill>
              <a:srgbClr val="3399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218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33</a:t>
            </a:fld>
            <a:endParaRPr lang="es-EC" dirty="0"/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BB15B1BD-1415-40A1-8589-B74449A04D80}"/>
              </a:ext>
            </a:extLst>
          </p:cNvPr>
          <p:cNvSpPr/>
          <p:nvPr/>
        </p:nvSpPr>
        <p:spPr>
          <a:xfrm>
            <a:off x="3261360" y="2590800"/>
            <a:ext cx="2316480" cy="2479040"/>
          </a:xfrm>
          <a:prstGeom prst="ellipse">
            <a:avLst/>
          </a:prstGeom>
          <a:noFill/>
          <a:ln w="12700">
            <a:solidFill>
              <a:srgbClr val="3399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1F711BE-880A-46A1-ADCB-717E344D4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25" y="1676400"/>
            <a:ext cx="6886575" cy="5181600"/>
          </a:xfrm>
          <a:prstGeom prst="rect">
            <a:avLst/>
          </a:prstGeom>
        </p:spPr>
      </p:pic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92EB9819-0889-4F04-B471-D0DCE0F65607}"/>
              </a:ext>
            </a:extLst>
          </p:cNvPr>
          <p:cNvCxnSpPr/>
          <p:nvPr/>
        </p:nvCxnSpPr>
        <p:spPr>
          <a:xfrm>
            <a:off x="2241755" y="618449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6044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macro: brechas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34</a:t>
            </a:fld>
            <a:endParaRPr lang="es-EC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000000-0008-0000-05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4765368"/>
              </p:ext>
            </p:extLst>
          </p:nvPr>
        </p:nvGraphicFramePr>
        <p:xfrm>
          <a:off x="877892" y="1794971"/>
          <a:ext cx="7388216" cy="4226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293127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macro: estructura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35</a:t>
            </a:fld>
            <a:endParaRPr lang="es-EC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C6F01350-7212-4CF0-9E0D-7C6C816AF5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6223852"/>
              </p:ext>
            </p:extLst>
          </p:nvPr>
        </p:nvGraphicFramePr>
        <p:xfrm>
          <a:off x="1245870" y="1888811"/>
          <a:ext cx="665226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5228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macro: estructura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36</a:t>
            </a:fld>
            <a:endParaRPr lang="es-EC" dirty="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9D319026-00DF-42B1-8A39-8DE9749449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3547204"/>
              </p:ext>
            </p:extLst>
          </p:nvPr>
        </p:nvGraphicFramePr>
        <p:xfrm>
          <a:off x="1421130" y="1814516"/>
          <a:ext cx="6444676" cy="4291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81586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just"/>
            <a:r>
              <a:rPr lang="es-ES" dirty="0">
                <a:solidFill>
                  <a:srgbClr val="336699"/>
                </a:solidFill>
              </a:rPr>
              <a:t>Tendencias macro: estructura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37</a:t>
            </a:fld>
            <a:endParaRPr lang="es-EC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300B818-AE6D-4CFF-9B76-A89A3B199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29" y="993059"/>
            <a:ext cx="8298425" cy="586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459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9680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Tendencias macro: organización del trabajo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38</a:t>
            </a:fld>
            <a:endParaRPr lang="es-EC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7AFCA022-76E5-4F20-AB69-E40134C6825D}"/>
              </a:ext>
            </a:extLst>
          </p:cNvPr>
          <p:cNvGrpSpPr/>
          <p:nvPr/>
        </p:nvGrpSpPr>
        <p:grpSpPr>
          <a:xfrm>
            <a:off x="757085" y="1764679"/>
            <a:ext cx="8082116" cy="4286864"/>
            <a:chOff x="757085" y="1764679"/>
            <a:chExt cx="8082116" cy="4286864"/>
          </a:xfrm>
        </p:grpSpPr>
        <p:graphicFrame>
          <p:nvGraphicFramePr>
            <p:cNvPr id="6" name="Gráfico 5">
              <a:extLst>
                <a:ext uri="{FF2B5EF4-FFF2-40B4-BE49-F238E27FC236}">
                  <a16:creationId xmlns:a16="http://schemas.microsoft.com/office/drawing/2014/main" id="{00000000-0008-0000-0400-00000200000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98244447"/>
                </p:ext>
              </p:extLst>
            </p:nvPr>
          </p:nvGraphicFramePr>
          <p:xfrm>
            <a:off x="757085" y="1764679"/>
            <a:ext cx="8082116" cy="42868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87BCCA1F-043F-488C-A8B1-8D7CCE5266E8}"/>
                </a:ext>
              </a:extLst>
            </p:cNvPr>
            <p:cNvSpPr txBox="1"/>
            <p:nvPr/>
          </p:nvSpPr>
          <p:spPr>
            <a:xfrm>
              <a:off x="4798143" y="2753033"/>
              <a:ext cx="12290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C" sz="1600" dirty="0">
                  <a:latin typeface="+mn-lt"/>
                </a:rPr>
                <a:t>2013-2017</a:t>
              </a:r>
              <a:endParaRPr lang="en-US" sz="16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46158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6288" y="275208"/>
            <a:ext cx="9144000" cy="976040"/>
          </a:xfrm>
        </p:spPr>
        <p:txBody>
          <a:bodyPr>
            <a:noAutofit/>
          </a:bodyPr>
          <a:lstStyle/>
          <a:p>
            <a:pPr algn="r"/>
            <a:r>
              <a:rPr lang="es-ES" sz="3600" dirty="0">
                <a:solidFill>
                  <a:schemeClr val="accent3"/>
                </a:solidFill>
              </a:rPr>
              <a:t>Desigualdad de género y cuidados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z="1800" smtClean="0"/>
              <a:pPr>
                <a:defRPr/>
              </a:pPr>
              <a:t>39</a:t>
            </a:fld>
            <a:endParaRPr lang="es-EC" sz="1800" dirty="0"/>
          </a:p>
        </p:txBody>
      </p:sp>
      <p:graphicFrame>
        <p:nvGraphicFramePr>
          <p:cNvPr id="6" name="Gráfico 5"/>
          <p:cNvGraphicFramePr/>
          <p:nvPr/>
        </p:nvGraphicFramePr>
        <p:xfrm>
          <a:off x="217945" y="1451966"/>
          <a:ext cx="8679976" cy="4795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2831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8469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S" dirty="0">
                <a:solidFill>
                  <a:srgbClr val="336699"/>
                </a:solidFill>
              </a:rPr>
              <a:t>Enfoque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16527" y="6528816"/>
            <a:ext cx="1066800" cy="329184"/>
          </a:xfrm>
        </p:spPr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4</a:t>
            </a:fld>
            <a:endParaRPr lang="es-EC" dirty="0"/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6E73B361-FEF3-4684-B494-2DEBB28AB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783" y="2199200"/>
            <a:ext cx="1046049" cy="461665"/>
          </a:xfrm>
          <a:prstGeom prst="rect">
            <a:avLst/>
          </a:prstGeom>
          <a:noFill/>
          <a:ln w="57150" cmpd="thickThin" algn="ctr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</a:pPr>
            <a:r>
              <a:rPr lang="es-ES_tradnl" sz="2400" b="1" i="1" u="none" dirty="0">
                <a:solidFill>
                  <a:schemeClr val="accent6"/>
                </a:solidFill>
                <a:latin typeface="+mj-lt"/>
              </a:rPr>
              <a:t>Macro</a:t>
            </a:r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C8A73C4A-E71A-40CB-A189-E17B9659D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749" y="2154990"/>
            <a:ext cx="2438489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S_tradnl" sz="2400" u="none">
                <a:solidFill>
                  <a:schemeClr val="bg1"/>
                </a:solidFill>
                <a:latin typeface="+mj-lt"/>
              </a:rPr>
              <a:t>Orden Económico</a:t>
            </a:r>
          </a:p>
          <a:p>
            <a:pPr algn="ctr" eaLnBrk="0" hangingPunct="0"/>
            <a:r>
              <a:rPr lang="es-ES_tradnl" sz="2400" u="none">
                <a:solidFill>
                  <a:schemeClr val="bg1"/>
                </a:solidFill>
                <a:latin typeface="+mj-lt"/>
              </a:rPr>
              <a:t>Sistema Capitalista</a:t>
            </a:r>
          </a:p>
        </p:txBody>
      </p:sp>
      <p:sp>
        <p:nvSpPr>
          <p:cNvPr id="15" name="Text Box 10">
            <a:extLst>
              <a:ext uri="{FF2B5EF4-FFF2-40B4-BE49-F238E27FC236}">
                <a16:creationId xmlns:a16="http://schemas.microsoft.com/office/drawing/2014/main" id="{3B596E57-315C-49CB-B7BE-DA7B71F95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0508" y="2108644"/>
            <a:ext cx="3018775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S_tradnl" sz="2400">
                <a:solidFill>
                  <a:schemeClr val="bg1"/>
                </a:solidFill>
                <a:latin typeface="+mj-lt"/>
                <a:cs typeface="+mn-cs"/>
              </a:rPr>
              <a:t>Orden Social/Histórico</a:t>
            </a:r>
          </a:p>
          <a:p>
            <a:pPr algn="ctr" eaLnBrk="0" hangingPunct="0"/>
            <a:r>
              <a:rPr lang="es-ES_tradnl" sz="2400">
                <a:solidFill>
                  <a:schemeClr val="bg1"/>
                </a:solidFill>
                <a:latin typeface="+mj-lt"/>
                <a:cs typeface="+mn-cs"/>
              </a:rPr>
              <a:t>Sistema de Género</a:t>
            </a:r>
          </a:p>
        </p:txBody>
      </p:sp>
      <p:sp>
        <p:nvSpPr>
          <p:cNvPr id="18" name="AutoShape 11">
            <a:extLst>
              <a:ext uri="{FF2B5EF4-FFF2-40B4-BE49-F238E27FC236}">
                <a16:creationId xmlns:a16="http://schemas.microsoft.com/office/drawing/2014/main" id="{87DAD3E8-BE7D-4A50-A802-4C3754D23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7817" y="2289927"/>
            <a:ext cx="573087" cy="403225"/>
          </a:xfrm>
          <a:prstGeom prst="leftRightArrow">
            <a:avLst>
              <a:gd name="adj1" fmla="val 50000"/>
              <a:gd name="adj2" fmla="val 28425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C" sz="2400">
              <a:latin typeface="+mj-lt"/>
            </a:endParaRP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id="{D824E05F-4A97-4543-B601-2807F5A0F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48" y="5902169"/>
            <a:ext cx="1182618" cy="461665"/>
          </a:xfrm>
          <a:prstGeom prst="rect">
            <a:avLst/>
          </a:prstGeom>
          <a:noFill/>
          <a:ln w="57150" cmpd="thickThin" algn="ctr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</a:pPr>
            <a:r>
              <a:rPr lang="es-ES_tradnl" sz="2400" b="1" i="1" u="none" dirty="0">
                <a:solidFill>
                  <a:schemeClr val="accent6"/>
                </a:solidFill>
                <a:latin typeface="+mj-lt"/>
              </a:rPr>
              <a:t>Micro</a:t>
            </a:r>
          </a:p>
        </p:txBody>
      </p:sp>
      <p:sp>
        <p:nvSpPr>
          <p:cNvPr id="20" name="Text Box 6">
            <a:extLst>
              <a:ext uri="{FF2B5EF4-FFF2-40B4-BE49-F238E27FC236}">
                <a16:creationId xmlns:a16="http://schemas.microsoft.com/office/drawing/2014/main" id="{4BAED4A3-4716-4168-86B6-73F966F7D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5724" y="2965822"/>
            <a:ext cx="3445302" cy="461665"/>
          </a:xfrm>
          <a:prstGeom prst="rect">
            <a:avLst/>
          </a:prstGeom>
          <a:noFill/>
          <a:ln w="57150" cap="sq" cmpd="thickThin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2400" b="0" u="none" dirty="0">
                <a:latin typeface="+mj-lt"/>
              </a:rPr>
              <a:t>Flujos, distribución, trabajo</a:t>
            </a:r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id="{5159AEA1-4543-4A1F-9138-EF81AE99A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2462" y="5005764"/>
            <a:ext cx="1924063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es-ES_tradnl" sz="2400" dirty="0">
                <a:solidFill>
                  <a:schemeClr val="bg1"/>
                </a:solidFill>
                <a:latin typeface="+mj-lt"/>
                <a:cs typeface="+mn-cs"/>
              </a:rPr>
              <a:t>Individuos</a:t>
            </a:r>
          </a:p>
          <a:p>
            <a:pPr algn="ctr" eaLnBrk="0" hangingPunct="0"/>
            <a:r>
              <a:rPr lang="es-ES_tradnl" sz="2400" dirty="0">
                <a:solidFill>
                  <a:schemeClr val="bg1"/>
                </a:solidFill>
                <a:latin typeface="+mj-lt"/>
                <a:cs typeface="+mn-cs"/>
              </a:rPr>
              <a:t>Comunidades</a:t>
            </a:r>
          </a:p>
        </p:txBody>
      </p:sp>
      <p:sp>
        <p:nvSpPr>
          <p:cNvPr id="22" name="AutoShape 11">
            <a:extLst>
              <a:ext uri="{FF2B5EF4-FFF2-40B4-BE49-F238E27FC236}">
                <a16:creationId xmlns:a16="http://schemas.microsoft.com/office/drawing/2014/main" id="{28D3D463-43AE-48BE-B51D-6FFC6937D50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02536" y="3881626"/>
            <a:ext cx="963288" cy="403225"/>
          </a:xfrm>
          <a:prstGeom prst="leftRightArrow">
            <a:avLst>
              <a:gd name="adj1" fmla="val 50000"/>
              <a:gd name="adj2" fmla="val 28425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C" sz="2400">
              <a:solidFill>
                <a:schemeClr val="lt1"/>
              </a:solidFill>
              <a:latin typeface="+mj-lt"/>
              <a:cs typeface="+mn-cs"/>
            </a:endParaRP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id="{3C5B8DAB-51B3-47C2-92B9-38FB57382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8601" y="3769164"/>
            <a:ext cx="3780851" cy="830997"/>
          </a:xfrm>
          <a:prstGeom prst="rect">
            <a:avLst/>
          </a:prstGeom>
          <a:noFill/>
          <a:ln w="57150" cap="sq" cmpd="thickThin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_tradnl" sz="2400" b="0" u="none" dirty="0">
                <a:latin typeface="+mj-lt"/>
              </a:rPr>
              <a:t>Sistema de instituciones normas y relaciones de poder</a:t>
            </a:r>
          </a:p>
        </p:txBody>
      </p:sp>
      <p:sp>
        <p:nvSpPr>
          <p:cNvPr id="24" name="Text Box 5">
            <a:extLst>
              <a:ext uri="{FF2B5EF4-FFF2-40B4-BE49-F238E27FC236}">
                <a16:creationId xmlns:a16="http://schemas.microsoft.com/office/drawing/2014/main" id="{CA05914B-3432-46CF-99F0-7196E4893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8346" y="4608605"/>
            <a:ext cx="1069523" cy="461665"/>
          </a:xfrm>
          <a:prstGeom prst="rect">
            <a:avLst/>
          </a:prstGeom>
          <a:noFill/>
          <a:ln w="57150" cmpd="thickThin" algn="ctr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</a:pPr>
            <a:r>
              <a:rPr lang="es-ES_tradnl" sz="2400" b="1" i="1" u="none" dirty="0">
                <a:solidFill>
                  <a:schemeClr val="accent6"/>
                </a:solidFill>
                <a:latin typeface="+mj-lt"/>
              </a:rPr>
              <a:t>Meso</a:t>
            </a:r>
          </a:p>
        </p:txBody>
      </p:sp>
      <p:sp>
        <p:nvSpPr>
          <p:cNvPr id="25" name="30 Elipse">
            <a:extLst>
              <a:ext uri="{FF2B5EF4-FFF2-40B4-BE49-F238E27FC236}">
                <a16:creationId xmlns:a16="http://schemas.microsoft.com/office/drawing/2014/main" id="{D416BD3F-B63C-4B28-B384-53DED611F923}"/>
              </a:ext>
            </a:extLst>
          </p:cNvPr>
          <p:cNvSpPr/>
          <p:nvPr/>
        </p:nvSpPr>
        <p:spPr>
          <a:xfrm>
            <a:off x="115909" y="1655795"/>
            <a:ext cx="8937938" cy="1738648"/>
          </a:xfrm>
          <a:prstGeom prst="ellipse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2400">
              <a:latin typeface="+mj-lt"/>
            </a:endParaRPr>
          </a:p>
        </p:txBody>
      </p:sp>
      <p:sp>
        <p:nvSpPr>
          <p:cNvPr id="26" name="31 Elipse">
            <a:extLst>
              <a:ext uri="{FF2B5EF4-FFF2-40B4-BE49-F238E27FC236}">
                <a16:creationId xmlns:a16="http://schemas.microsoft.com/office/drawing/2014/main" id="{5C339F43-E3F9-416A-8C7C-DAA155BC5C88}"/>
              </a:ext>
            </a:extLst>
          </p:cNvPr>
          <p:cNvSpPr/>
          <p:nvPr/>
        </p:nvSpPr>
        <p:spPr>
          <a:xfrm>
            <a:off x="5215944" y="3305059"/>
            <a:ext cx="3709692" cy="1796603"/>
          </a:xfrm>
          <a:prstGeom prst="ellipse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2400">
              <a:latin typeface="+mj-lt"/>
            </a:endParaRPr>
          </a:p>
        </p:txBody>
      </p:sp>
      <p:sp>
        <p:nvSpPr>
          <p:cNvPr id="27" name="32 Elipse">
            <a:extLst>
              <a:ext uri="{FF2B5EF4-FFF2-40B4-BE49-F238E27FC236}">
                <a16:creationId xmlns:a16="http://schemas.microsoft.com/office/drawing/2014/main" id="{AC0AFFA3-8D63-43B4-AB46-4B39FFF90A8C}"/>
              </a:ext>
            </a:extLst>
          </p:cNvPr>
          <p:cNvSpPr/>
          <p:nvPr/>
        </p:nvSpPr>
        <p:spPr>
          <a:xfrm>
            <a:off x="2965986" y="4711932"/>
            <a:ext cx="3464414" cy="1606981"/>
          </a:xfrm>
          <a:prstGeom prst="ellipse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2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13619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21420"/>
            <a:ext cx="8229600" cy="990600"/>
          </a:xfrm>
        </p:spPr>
        <p:txBody>
          <a:bodyPr>
            <a:noAutofit/>
          </a:bodyPr>
          <a:lstStyle/>
          <a:p>
            <a:r>
              <a:rPr lang="es-ES" sz="3800" dirty="0">
                <a:solidFill>
                  <a:schemeClr val="accent3"/>
                </a:solidFill>
              </a:rPr>
              <a:t>Riqueza de la economía y relaciones de pobreza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652BAA92-C85E-4D84-A23D-0177A5C2DEB1}"/>
              </a:ext>
            </a:extLst>
          </p:cNvPr>
          <p:cNvGrpSpPr/>
          <p:nvPr/>
        </p:nvGrpSpPr>
        <p:grpSpPr>
          <a:xfrm>
            <a:off x="1277276" y="2013151"/>
            <a:ext cx="6520061" cy="4751952"/>
            <a:chOff x="0" y="0"/>
            <a:chExt cx="7096125" cy="539115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C9FC699-E942-4B5E-927D-CAA2A47EB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096125" cy="5391150"/>
            </a:xfrm>
            <a:prstGeom prst="rect">
              <a:avLst/>
            </a:prstGeom>
          </p:spPr>
        </p:pic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55376B9B-3592-4A8C-9A03-03A1EC71FE91}"/>
                </a:ext>
              </a:extLst>
            </p:cNvPr>
            <p:cNvCxnSpPr/>
            <p:nvPr/>
          </p:nvCxnSpPr>
          <p:spPr>
            <a:xfrm flipV="1">
              <a:off x="1059180" y="76200"/>
              <a:ext cx="5935980" cy="46329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79F68538-2B40-45DC-80C0-026FA6704D89}"/>
              </a:ext>
            </a:extLst>
          </p:cNvPr>
          <p:cNvSpPr txBox="1"/>
          <p:nvPr/>
        </p:nvSpPr>
        <p:spPr>
          <a:xfrm>
            <a:off x="66579" y="1593941"/>
            <a:ext cx="4384662" cy="400110"/>
          </a:xfrm>
          <a:prstGeom prst="rect">
            <a:avLst/>
          </a:prstGeom>
          <a:solidFill>
            <a:schemeClr val="accent4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000" dirty="0">
                <a:solidFill>
                  <a:schemeClr val="bg1"/>
                </a:solidFill>
                <a:latin typeface="+mn-lt"/>
              </a:rPr>
              <a:t>Países son más” ricos” que hace 3 décadas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37860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4C985775-5F5F-4371-ABCC-FF6EF74E697C}"/>
              </a:ext>
            </a:extLst>
          </p:cNvPr>
          <p:cNvGrpSpPr/>
          <p:nvPr/>
        </p:nvGrpSpPr>
        <p:grpSpPr>
          <a:xfrm>
            <a:off x="1347018" y="2013715"/>
            <a:ext cx="6676103" cy="4925126"/>
            <a:chOff x="914400" y="1213372"/>
            <a:chExt cx="7118252" cy="5644628"/>
          </a:xfrm>
        </p:grpSpPr>
        <p:pic>
          <p:nvPicPr>
            <p:cNvPr id="6" name="Imagen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1213372"/>
              <a:ext cx="7118252" cy="56446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EA63B441-7152-4483-BB04-72AB20E4CDAD}"/>
                </a:ext>
              </a:extLst>
            </p:cNvPr>
            <p:cNvSpPr txBox="1"/>
            <p:nvPr/>
          </p:nvSpPr>
          <p:spPr>
            <a:xfrm rot="16200000">
              <a:off x="-458256" y="3665920"/>
              <a:ext cx="3193407" cy="3138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C" sz="1300" b="1" dirty="0">
                  <a:latin typeface="+mn-lt"/>
                </a:rPr>
                <a:t>Feminización de la pobreza 2012-2016</a:t>
              </a:r>
              <a:endParaRPr lang="en-US" sz="1300" b="1" dirty="0">
                <a:latin typeface="+mn-lt"/>
              </a:endParaRPr>
            </a:p>
          </p:txBody>
        </p:sp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F3DCE938-ECE3-47CC-BBEB-823C3BDC7A77}"/>
              </a:ext>
            </a:extLst>
          </p:cNvPr>
          <p:cNvSpPr txBox="1"/>
          <p:nvPr/>
        </p:nvSpPr>
        <p:spPr>
          <a:xfrm>
            <a:off x="66579" y="1593941"/>
            <a:ext cx="8457380" cy="400110"/>
          </a:xfrm>
          <a:prstGeom prst="rect">
            <a:avLst/>
          </a:prstGeom>
          <a:solidFill>
            <a:schemeClr val="accent4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000" dirty="0">
                <a:solidFill>
                  <a:schemeClr val="bg1"/>
                </a:solidFill>
              </a:rPr>
              <a:t>Hay más mujeres en pobreza que hace 15 años  (en relación a hombres en pobreza)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2C5A9EAE-5DA7-48FB-BDF2-14FDF3249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21420"/>
            <a:ext cx="8229600" cy="990600"/>
          </a:xfrm>
        </p:spPr>
        <p:txBody>
          <a:bodyPr>
            <a:noAutofit/>
          </a:bodyPr>
          <a:lstStyle/>
          <a:p>
            <a:r>
              <a:rPr lang="es-ES" sz="3800" dirty="0">
                <a:solidFill>
                  <a:schemeClr val="accent3"/>
                </a:solidFill>
              </a:rPr>
              <a:t>Riqueza de la economía y relaciones de pobreza</a:t>
            </a:r>
          </a:p>
        </p:txBody>
      </p:sp>
    </p:spTree>
    <p:extLst>
      <p:ext uri="{BB962C8B-B14F-4D97-AF65-F5344CB8AC3E}">
        <p14:creationId xmlns:p14="http://schemas.microsoft.com/office/powerpoint/2010/main" val="5315917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869" y="1486742"/>
            <a:ext cx="6749921" cy="53234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DA48778-92E5-49F9-9A7D-9F5803891401}"/>
              </a:ext>
            </a:extLst>
          </p:cNvPr>
          <p:cNvSpPr txBox="1"/>
          <p:nvPr/>
        </p:nvSpPr>
        <p:spPr>
          <a:xfrm>
            <a:off x="66579" y="1593941"/>
            <a:ext cx="1785081" cy="2554545"/>
          </a:xfrm>
          <a:prstGeom prst="rect">
            <a:avLst/>
          </a:prstGeom>
          <a:solidFill>
            <a:schemeClr val="accent4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000" dirty="0">
                <a:solidFill>
                  <a:schemeClr val="bg1"/>
                </a:solidFill>
              </a:rPr>
              <a:t>Relación directa entre feminización de pobreza y PIB:</a:t>
            </a:r>
          </a:p>
          <a:p>
            <a:r>
              <a:rPr lang="es-EC" sz="2000" dirty="0">
                <a:solidFill>
                  <a:schemeClr val="bg1"/>
                </a:solidFill>
                <a:latin typeface="+mn-lt"/>
              </a:rPr>
              <a:t>Crecimiento/riqueza </a:t>
            </a:r>
            <a:r>
              <a:rPr lang="es-EC" sz="2000" dirty="0">
                <a:solidFill>
                  <a:schemeClr val="bg1"/>
                </a:solidFill>
              </a:rPr>
              <a:t>no equiparador </a:t>
            </a:r>
            <a:r>
              <a:rPr lang="es-EC" sz="20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s-EC" sz="2000" dirty="0">
                <a:solidFill>
                  <a:schemeClr val="bg1"/>
                </a:solidFill>
              </a:rPr>
              <a:t> con brechas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5D0373C3-A8F5-4CDD-B7F5-7C4E0E6F4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21420"/>
            <a:ext cx="8229600" cy="990600"/>
          </a:xfrm>
        </p:spPr>
        <p:txBody>
          <a:bodyPr>
            <a:noAutofit/>
          </a:bodyPr>
          <a:lstStyle/>
          <a:p>
            <a:r>
              <a:rPr lang="es-ES" sz="3800" dirty="0">
                <a:solidFill>
                  <a:schemeClr val="accent3"/>
                </a:solidFill>
              </a:rPr>
              <a:t>Riqueza de la economía y relaciones de pobreza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51F4540-0596-4D76-8B05-BBBFD35D1B8A}"/>
              </a:ext>
            </a:extLst>
          </p:cNvPr>
          <p:cNvCxnSpPr/>
          <p:nvPr/>
        </p:nvCxnSpPr>
        <p:spPr>
          <a:xfrm flipV="1">
            <a:off x="2772697" y="1593941"/>
            <a:ext cx="6007509" cy="45905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7990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8314"/>
            <a:ext cx="8229600" cy="990600"/>
          </a:xfrm>
        </p:spPr>
        <p:txBody>
          <a:bodyPr>
            <a:normAutofit/>
          </a:bodyPr>
          <a:lstStyle/>
          <a:p>
            <a:pPr algn="r" eaLnBrk="1" hangingPunct="1"/>
            <a:r>
              <a:rPr lang="es-ES" dirty="0">
                <a:solidFill>
                  <a:schemeClr val="accent3"/>
                </a:solidFill>
              </a:rPr>
              <a:t>Crisis del sistema: dimensiones de género</a:t>
            </a:r>
          </a:p>
        </p:txBody>
      </p:sp>
      <p:grpSp>
        <p:nvGrpSpPr>
          <p:cNvPr id="26" name="51 Grupo">
            <a:extLst>
              <a:ext uri="{FF2B5EF4-FFF2-40B4-BE49-F238E27FC236}">
                <a16:creationId xmlns:a16="http://schemas.microsoft.com/office/drawing/2014/main" id="{7CF8251B-8335-456F-AEF0-64A6B7B303AF}"/>
              </a:ext>
            </a:extLst>
          </p:cNvPr>
          <p:cNvGrpSpPr/>
          <p:nvPr/>
        </p:nvGrpSpPr>
        <p:grpSpPr>
          <a:xfrm>
            <a:off x="544516" y="2201228"/>
            <a:ext cx="7987924" cy="3139407"/>
            <a:chOff x="-4366" y="1848459"/>
            <a:chExt cx="12771668" cy="3283934"/>
          </a:xfrm>
        </p:grpSpPr>
        <p:sp>
          <p:nvSpPr>
            <p:cNvPr id="27" name="Text Box 2">
              <a:extLst>
                <a:ext uri="{FF2B5EF4-FFF2-40B4-BE49-F238E27FC236}">
                  <a16:creationId xmlns:a16="http://schemas.microsoft.com/office/drawing/2014/main" id="{8672B419-E6F7-4E75-AB4E-B7C49A9C16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366" y="1958796"/>
              <a:ext cx="4422114" cy="925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45143" tIns="72571" rIns="145143" bIns="72571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400" dirty="0">
                  <a:solidFill>
                    <a:schemeClr val="tx1"/>
                  </a:solidFill>
                  <a:latin typeface="+mj-lt"/>
                </a:rPr>
                <a:t>Crisis socioeconómica</a:t>
              </a:r>
            </a:p>
          </p:txBody>
        </p:sp>
        <p:sp>
          <p:nvSpPr>
            <p:cNvPr id="29" name="Text Box 3">
              <a:extLst>
                <a:ext uri="{FF2B5EF4-FFF2-40B4-BE49-F238E27FC236}">
                  <a16:creationId xmlns:a16="http://schemas.microsoft.com/office/drawing/2014/main" id="{23642CDF-BF1B-426B-9850-959D1FF8F2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5538" y="1848459"/>
              <a:ext cx="4021764" cy="539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45143" tIns="72571" rIns="145143" bIns="72571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400" dirty="0">
                  <a:solidFill>
                    <a:schemeClr val="tx1"/>
                  </a:solidFill>
                  <a:latin typeface="+mj-lt"/>
                </a:rPr>
                <a:t>Crisis alimentaria</a:t>
              </a:r>
            </a:p>
          </p:txBody>
        </p:sp>
        <p:sp>
          <p:nvSpPr>
            <p:cNvPr id="30" name="Text Box 4">
              <a:extLst>
                <a:ext uri="{FF2B5EF4-FFF2-40B4-BE49-F238E27FC236}">
                  <a16:creationId xmlns:a16="http://schemas.microsoft.com/office/drawing/2014/main" id="{B98AB091-6967-45D2-A187-276588110F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22" y="4206418"/>
              <a:ext cx="4051094" cy="92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45143" tIns="72571" rIns="145143" bIns="72571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400" dirty="0">
                  <a:solidFill>
                    <a:schemeClr val="tx1"/>
                  </a:solidFill>
                  <a:latin typeface="+mj-lt"/>
                </a:rPr>
                <a:t>Crisis medioambiental</a:t>
              </a:r>
            </a:p>
          </p:txBody>
        </p:sp>
        <p:sp>
          <p:nvSpPr>
            <p:cNvPr id="31" name="Text Box 5">
              <a:extLst>
                <a:ext uri="{FF2B5EF4-FFF2-40B4-BE49-F238E27FC236}">
                  <a16:creationId xmlns:a16="http://schemas.microsoft.com/office/drawing/2014/main" id="{4047668C-C0A4-47A6-8FBF-67C5854F6C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5361" y="4331293"/>
              <a:ext cx="3881941" cy="539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45143" tIns="72571" rIns="145143" bIns="72571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400" dirty="0">
                  <a:solidFill>
                    <a:schemeClr val="tx1"/>
                  </a:solidFill>
                  <a:latin typeface="+mj-lt"/>
                </a:rPr>
                <a:t>Crisis energética</a:t>
              </a:r>
            </a:p>
          </p:txBody>
        </p:sp>
        <p:sp>
          <p:nvSpPr>
            <p:cNvPr id="32" name="35 Elipse">
              <a:extLst>
                <a:ext uri="{FF2B5EF4-FFF2-40B4-BE49-F238E27FC236}">
                  <a16:creationId xmlns:a16="http://schemas.microsoft.com/office/drawing/2014/main" id="{EDF9DDCF-02E9-44C6-880E-952DFFE72BE1}"/>
                </a:ext>
              </a:extLst>
            </p:cNvPr>
            <p:cNvSpPr/>
            <p:nvPr/>
          </p:nvSpPr>
          <p:spPr bwMode="auto">
            <a:xfrm>
              <a:off x="5004404" y="3160687"/>
              <a:ext cx="2765849" cy="124684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es-EC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  <a:ea typeface="ヒラギノ角ゴ ProN W3"/>
                  <a:cs typeface="ヒラギノ角ゴ ProN W3"/>
                </a:rPr>
                <a:t>CRISIS GLOBAL</a:t>
              </a:r>
            </a:p>
          </p:txBody>
        </p:sp>
      </p:grpSp>
      <p:sp>
        <p:nvSpPr>
          <p:cNvPr id="33" name="Text Box 5">
            <a:extLst>
              <a:ext uri="{FF2B5EF4-FFF2-40B4-BE49-F238E27FC236}">
                <a16:creationId xmlns:a16="http://schemas.microsoft.com/office/drawing/2014/main" id="{6C2504D5-C6B1-41F9-9784-FC944A4E6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4958" y="5315466"/>
            <a:ext cx="2629841" cy="51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45143" tIns="72571" rIns="145143" bIns="72571"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2400" dirty="0">
                <a:solidFill>
                  <a:schemeClr val="tx1"/>
                </a:solidFill>
                <a:latin typeface="+mj-lt"/>
              </a:rPr>
              <a:t>Crisis de cuidados</a:t>
            </a:r>
          </a:p>
        </p:txBody>
      </p:sp>
      <p:cxnSp>
        <p:nvCxnSpPr>
          <p:cNvPr id="34" name="Straight Arrow Connector 17">
            <a:extLst>
              <a:ext uri="{FF2B5EF4-FFF2-40B4-BE49-F238E27FC236}">
                <a16:creationId xmlns:a16="http://schemas.microsoft.com/office/drawing/2014/main" id="{E77068F2-3DD6-40EA-9FEC-0E5C54647F90}"/>
              </a:ext>
            </a:extLst>
          </p:cNvPr>
          <p:cNvCxnSpPr>
            <a:stCxn id="27" idx="2"/>
            <a:endCxn id="33" idx="0"/>
          </p:cNvCxnSpPr>
          <p:nvPr/>
        </p:nvCxnSpPr>
        <p:spPr>
          <a:xfrm>
            <a:off x="1927402" y="3191931"/>
            <a:ext cx="2782477" cy="21235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27">
            <a:extLst>
              <a:ext uri="{FF2B5EF4-FFF2-40B4-BE49-F238E27FC236}">
                <a16:creationId xmlns:a16="http://schemas.microsoft.com/office/drawing/2014/main" id="{0EB5C378-E0B8-466B-AD71-F80E9D2466D8}"/>
              </a:ext>
            </a:extLst>
          </p:cNvPr>
          <p:cNvCxnSpPr>
            <a:stCxn id="33" idx="0"/>
            <a:endCxn id="29" idx="2"/>
          </p:cNvCxnSpPr>
          <p:nvPr/>
        </p:nvCxnSpPr>
        <p:spPr>
          <a:xfrm flipV="1">
            <a:off x="4709879" y="2717119"/>
            <a:ext cx="2564873" cy="25983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9216">
            <a:extLst>
              <a:ext uri="{FF2B5EF4-FFF2-40B4-BE49-F238E27FC236}">
                <a16:creationId xmlns:a16="http://schemas.microsoft.com/office/drawing/2014/main" id="{BDFF3D0C-38D2-465B-84A1-61D976E57C56}"/>
              </a:ext>
            </a:extLst>
          </p:cNvPr>
          <p:cNvCxnSpPr>
            <a:stCxn id="33" idx="0"/>
            <a:endCxn id="31" idx="1"/>
          </p:cNvCxnSpPr>
          <p:nvPr/>
        </p:nvCxnSpPr>
        <p:spPr>
          <a:xfrm flipV="1">
            <a:off x="4709879" y="4832737"/>
            <a:ext cx="1394636" cy="4827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9221">
            <a:extLst>
              <a:ext uri="{FF2B5EF4-FFF2-40B4-BE49-F238E27FC236}">
                <a16:creationId xmlns:a16="http://schemas.microsoft.com/office/drawing/2014/main" id="{93431CB4-E7BC-44FE-BD6B-7132DA765162}"/>
              </a:ext>
            </a:extLst>
          </p:cNvPr>
          <p:cNvCxnSpPr/>
          <p:nvPr/>
        </p:nvCxnSpPr>
        <p:spPr>
          <a:xfrm>
            <a:off x="7282790" y="2608655"/>
            <a:ext cx="0" cy="19661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9223">
            <a:extLst>
              <a:ext uri="{FF2B5EF4-FFF2-40B4-BE49-F238E27FC236}">
                <a16:creationId xmlns:a16="http://schemas.microsoft.com/office/drawing/2014/main" id="{F6B570E0-68F5-4F8F-96E2-8F966881F0B2}"/>
              </a:ext>
            </a:extLst>
          </p:cNvPr>
          <p:cNvCxnSpPr>
            <a:stCxn id="31" idx="1"/>
            <a:endCxn id="30" idx="3"/>
          </p:cNvCxnSpPr>
          <p:nvPr/>
        </p:nvCxnSpPr>
        <p:spPr>
          <a:xfrm flipH="1">
            <a:off x="3105435" y="4832737"/>
            <a:ext cx="2999080" cy="652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9225">
            <a:extLst>
              <a:ext uri="{FF2B5EF4-FFF2-40B4-BE49-F238E27FC236}">
                <a16:creationId xmlns:a16="http://schemas.microsoft.com/office/drawing/2014/main" id="{06C2AC04-299B-4B02-BF94-DFB6ABA061F1}"/>
              </a:ext>
            </a:extLst>
          </p:cNvPr>
          <p:cNvCxnSpPr>
            <a:stCxn id="30" idx="0"/>
            <a:endCxn id="27" idx="2"/>
          </p:cNvCxnSpPr>
          <p:nvPr/>
        </p:nvCxnSpPr>
        <p:spPr>
          <a:xfrm flipV="1">
            <a:off x="1838575" y="3191931"/>
            <a:ext cx="88827" cy="12634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9227">
            <a:extLst>
              <a:ext uri="{FF2B5EF4-FFF2-40B4-BE49-F238E27FC236}">
                <a16:creationId xmlns:a16="http://schemas.microsoft.com/office/drawing/2014/main" id="{026BE675-226C-4EFD-A7C1-5B29596A7C62}"/>
              </a:ext>
            </a:extLst>
          </p:cNvPr>
          <p:cNvCxnSpPr/>
          <p:nvPr/>
        </p:nvCxnSpPr>
        <p:spPr>
          <a:xfrm flipH="1">
            <a:off x="1829403" y="2487079"/>
            <a:ext cx="4195396" cy="20502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9229">
            <a:extLst>
              <a:ext uri="{FF2B5EF4-FFF2-40B4-BE49-F238E27FC236}">
                <a16:creationId xmlns:a16="http://schemas.microsoft.com/office/drawing/2014/main" id="{83BF6078-1ADF-4701-9C10-2C50806D3A42}"/>
              </a:ext>
            </a:extLst>
          </p:cNvPr>
          <p:cNvCxnSpPr/>
          <p:nvPr/>
        </p:nvCxnSpPr>
        <p:spPr>
          <a:xfrm>
            <a:off x="3242323" y="2426471"/>
            <a:ext cx="3996439" cy="20326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36">
            <a:extLst>
              <a:ext uri="{FF2B5EF4-FFF2-40B4-BE49-F238E27FC236}">
                <a16:creationId xmlns:a16="http://schemas.microsoft.com/office/drawing/2014/main" id="{53214EE2-3145-46A3-B24A-CA2C9A7474F9}"/>
              </a:ext>
            </a:extLst>
          </p:cNvPr>
          <p:cNvCxnSpPr>
            <a:stCxn id="33" idx="0"/>
            <a:endCxn id="30" idx="3"/>
          </p:cNvCxnSpPr>
          <p:nvPr/>
        </p:nvCxnSpPr>
        <p:spPr>
          <a:xfrm flipH="1" flipV="1">
            <a:off x="3105435" y="4898023"/>
            <a:ext cx="1604444" cy="4174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4">
            <a:extLst>
              <a:ext uri="{FF2B5EF4-FFF2-40B4-BE49-F238E27FC236}">
                <a16:creationId xmlns:a16="http://schemas.microsoft.com/office/drawing/2014/main" id="{1D86087B-62D9-498C-B11D-E048D2DA853D}"/>
              </a:ext>
            </a:extLst>
          </p:cNvPr>
          <p:cNvCxnSpPr/>
          <p:nvPr/>
        </p:nvCxnSpPr>
        <p:spPr>
          <a:xfrm>
            <a:off x="3323898" y="2441881"/>
            <a:ext cx="2616405" cy="46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ipse 46">
            <a:extLst>
              <a:ext uri="{FF2B5EF4-FFF2-40B4-BE49-F238E27FC236}">
                <a16:creationId xmlns:a16="http://schemas.microsoft.com/office/drawing/2014/main" id="{9FC7385D-CDD1-4255-888D-D46F9D617754}"/>
              </a:ext>
            </a:extLst>
          </p:cNvPr>
          <p:cNvSpPr/>
          <p:nvPr/>
        </p:nvSpPr>
        <p:spPr>
          <a:xfrm>
            <a:off x="390717" y="1933193"/>
            <a:ext cx="2457694" cy="168072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C" dirty="0">
              <a:latin typeface="+mj-lt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635EF838-28C1-4774-B354-232CD309FF1D}"/>
              </a:ext>
            </a:extLst>
          </p:cNvPr>
          <p:cNvSpPr txBox="1"/>
          <p:nvPr/>
        </p:nvSpPr>
        <p:spPr>
          <a:xfrm>
            <a:off x="3015765" y="1786488"/>
            <a:ext cx="3052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000" dirty="0">
                <a:latin typeface="+mj-lt"/>
              </a:rPr>
              <a:t>dinero – mercancía - dinero</a:t>
            </a:r>
          </a:p>
        </p:txBody>
      </p:sp>
      <p:sp>
        <p:nvSpPr>
          <p:cNvPr id="49" name="Flecha derecha 5">
            <a:extLst>
              <a:ext uri="{FF2B5EF4-FFF2-40B4-BE49-F238E27FC236}">
                <a16:creationId xmlns:a16="http://schemas.microsoft.com/office/drawing/2014/main" id="{648D128B-8690-4B08-BF2C-4493DF347DCF}"/>
              </a:ext>
            </a:extLst>
          </p:cNvPr>
          <p:cNvSpPr/>
          <p:nvPr/>
        </p:nvSpPr>
        <p:spPr>
          <a:xfrm rot="20707082">
            <a:off x="2697171" y="1863683"/>
            <a:ext cx="391885" cy="470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latin typeface="+mj-lt"/>
            </a:endParaRPr>
          </a:p>
        </p:txBody>
      </p: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3FEF033B-D31D-4652-81D6-E9C0284C0579}"/>
              </a:ext>
            </a:extLst>
          </p:cNvPr>
          <p:cNvCxnSpPr/>
          <p:nvPr/>
        </p:nvCxnSpPr>
        <p:spPr>
          <a:xfrm>
            <a:off x="3853232" y="1777084"/>
            <a:ext cx="681819" cy="412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8FF3B9BC-6061-4168-AE00-9678FE67126E}"/>
              </a:ext>
            </a:extLst>
          </p:cNvPr>
          <p:cNvCxnSpPr/>
          <p:nvPr/>
        </p:nvCxnSpPr>
        <p:spPr>
          <a:xfrm flipV="1">
            <a:off x="3811481" y="1814145"/>
            <a:ext cx="651000" cy="3362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>
            <a:extLst>
              <a:ext uri="{FF2B5EF4-FFF2-40B4-BE49-F238E27FC236}">
                <a16:creationId xmlns:a16="http://schemas.microsoft.com/office/drawing/2014/main" id="{BCEB0100-1786-486B-BDCC-F145953E117C}"/>
              </a:ext>
            </a:extLst>
          </p:cNvPr>
          <p:cNvSpPr txBox="1"/>
          <p:nvPr/>
        </p:nvSpPr>
        <p:spPr>
          <a:xfrm flipH="1">
            <a:off x="1062443" y="6071846"/>
            <a:ext cx="7139313" cy="64633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+mj-lt"/>
              </a:rPr>
              <a:t>CRISIS DE LA FORMA EN QUE</a:t>
            </a:r>
            <a:r>
              <a:rPr lang="es-ES_tradnl" dirty="0">
                <a:latin typeface="+mj-lt"/>
                <a:sym typeface="Wingdings" panose="05000000000000000000" pitchFamily="2" charset="2"/>
              </a:rPr>
              <a:t> SOSTENEMOS LA REPRODUCCIÓN SOCIAL</a:t>
            </a:r>
            <a:endParaRPr lang="es-E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89893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Crisis y desempleo</a:t>
            </a:r>
          </a:p>
        </p:txBody>
      </p:sp>
      <p:graphicFrame>
        <p:nvGraphicFramePr>
          <p:cNvPr id="6" name="Gráfico 5"/>
          <p:cNvGraphicFramePr/>
          <p:nvPr/>
        </p:nvGraphicFramePr>
        <p:xfrm>
          <a:off x="745588" y="1389529"/>
          <a:ext cx="7863840" cy="4579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56377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4459"/>
            <a:ext cx="8229600" cy="990600"/>
          </a:xfrm>
        </p:spPr>
        <p:txBody>
          <a:bodyPr/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ambiental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12694" y="1384175"/>
            <a:ext cx="2003611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sz="2400" dirty="0">
                <a:latin typeface="+mj-lt"/>
              </a:rPr>
              <a:t>Calentamiento</a:t>
            </a:r>
            <a:endParaRPr lang="es-EC" sz="2400" dirty="0">
              <a:latin typeface="+mj-lt"/>
            </a:endParaRPr>
          </a:p>
        </p:txBody>
      </p:sp>
      <p:pic>
        <p:nvPicPr>
          <p:cNvPr id="19458" name="Picture 2" descr="Resultado de imagen para global warming since 1950">
            <a:extLst>
              <a:ext uri="{FF2B5EF4-FFF2-40B4-BE49-F238E27FC236}">
                <a16:creationId xmlns:a16="http://schemas.microsoft.com/office/drawing/2014/main" id="{F34E4EEA-6F09-4A89-B8B8-95AC0E3F5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36" y="1974956"/>
            <a:ext cx="8019130" cy="476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3267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4459"/>
            <a:ext cx="8229600" cy="990600"/>
          </a:xfrm>
        </p:spPr>
        <p:txBody>
          <a:bodyPr/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ambiental</a:t>
            </a:r>
          </a:p>
        </p:txBody>
      </p:sp>
      <p:pic>
        <p:nvPicPr>
          <p:cNvPr id="20482" name="Picture 2" descr="Resultado de imagen para ecological footprint projections">
            <a:extLst>
              <a:ext uri="{FF2B5EF4-FFF2-40B4-BE49-F238E27FC236}">
                <a16:creationId xmlns:a16="http://schemas.microsoft.com/office/drawing/2014/main" id="{181DB983-11BB-4A79-B39B-DF1CD8360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20" y="1413302"/>
            <a:ext cx="8192422" cy="535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61366" y="1182470"/>
            <a:ext cx="2770094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+mj-lt"/>
              </a:rPr>
              <a:t>Huella ecológica</a:t>
            </a:r>
            <a:endParaRPr lang="es-EC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446655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825" y="1156447"/>
            <a:ext cx="7843042" cy="5446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4459"/>
            <a:ext cx="8229600" cy="990600"/>
          </a:xfrm>
        </p:spPr>
        <p:txBody>
          <a:bodyPr/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ambiental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87506" y="5700682"/>
            <a:ext cx="2770094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+mj-lt"/>
              </a:rPr>
              <a:t>Huella ecológica</a:t>
            </a:r>
            <a:endParaRPr lang="es-EC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89655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4459"/>
            <a:ext cx="8229600" cy="990600"/>
          </a:xfrm>
        </p:spPr>
        <p:txBody>
          <a:bodyPr/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Alimentaria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0" y="1255059"/>
            <a:ext cx="1802127" cy="56029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Cambio climático</a:t>
            </a:r>
          </a:p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Disminución de inversión en agricultura</a:t>
            </a:r>
          </a:p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Especulación alimentaria, </a:t>
            </a:r>
            <a:r>
              <a:rPr lang="es-ES" sz="2000" dirty="0" err="1">
                <a:latin typeface="+mj-lt"/>
              </a:rPr>
              <a:t>Biocombusti-bles</a:t>
            </a:r>
            <a:endParaRPr lang="es-ES" sz="2000" dirty="0">
              <a:latin typeface="+mj-lt"/>
            </a:endParaRPr>
          </a:p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Apertura comercial orientada a X </a:t>
            </a:r>
          </a:p>
          <a:p>
            <a:pPr marL="176213" indent="-176213">
              <a:buClr>
                <a:schemeClr val="accent3"/>
              </a:buClr>
              <a:buFont typeface="Wingdings" pitchFamily="2" charset="2"/>
              <a:buChar char="v"/>
            </a:pPr>
            <a:r>
              <a:rPr lang="es-ES" sz="2000" dirty="0">
                <a:latin typeface="+mj-lt"/>
              </a:rPr>
              <a:t>Abandono de cultivos básicos </a:t>
            </a:r>
            <a:r>
              <a:rPr lang="es-ES" sz="2000" dirty="0">
                <a:latin typeface="+mj-lt"/>
                <a:sym typeface="Wingdings" pitchFamily="2" charset="2"/>
              </a:rPr>
              <a:t> </a:t>
            </a:r>
            <a:r>
              <a:rPr lang="es-ES" sz="2000" dirty="0">
                <a:latin typeface="+mj-lt"/>
              </a:rPr>
              <a:t>Incrementos de precios</a:t>
            </a:r>
          </a:p>
        </p:txBody>
      </p:sp>
      <p:pic>
        <p:nvPicPr>
          <p:cNvPr id="21508" name="Picture 4" descr="https://actualidad.rt.com/actualidad/public_images/2015.04/original/552b1511c46188cf408b45bc.png">
            <a:extLst>
              <a:ext uri="{FF2B5EF4-FFF2-40B4-BE49-F238E27FC236}">
                <a16:creationId xmlns:a16="http://schemas.microsoft.com/office/drawing/2014/main" id="{2C6E3AA3-12B5-4DB7-97A8-A4972B9FA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065" y="1051334"/>
            <a:ext cx="7504105" cy="580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77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4459"/>
            <a:ext cx="8229600" cy="990600"/>
          </a:xfrm>
        </p:spPr>
        <p:txBody>
          <a:bodyPr/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Energética</a:t>
            </a:r>
          </a:p>
        </p:txBody>
      </p:sp>
      <p:pic>
        <p:nvPicPr>
          <p:cNvPr id="5" name="Picture 5" descr="emacp_curvaasp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28" y="1745914"/>
            <a:ext cx="8111532" cy="4694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0" y="1367135"/>
            <a:ext cx="5459506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2400" dirty="0">
                <a:latin typeface="+mj-lt"/>
              </a:rPr>
              <a:t>Pico extracción de petróleo </a:t>
            </a:r>
            <a:r>
              <a:rPr lang="es-ES" sz="2400" dirty="0">
                <a:latin typeface="+mj-lt"/>
                <a:sym typeface="Wingdings" pitchFamily="2" charset="2"/>
              </a:rPr>
              <a:t></a:t>
            </a:r>
            <a:r>
              <a:rPr lang="es-ES" sz="2400" dirty="0">
                <a:latin typeface="+mj-lt"/>
              </a:rPr>
              <a:t> 2015/2020</a:t>
            </a:r>
          </a:p>
        </p:txBody>
      </p:sp>
    </p:spTree>
    <p:extLst>
      <p:ext uri="{BB962C8B-B14F-4D97-AF65-F5344CB8AC3E}">
        <p14:creationId xmlns:p14="http://schemas.microsoft.com/office/powerpoint/2010/main" val="1134974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>
            <a:normAutofit fontScale="85000" lnSpcReduction="10000"/>
          </a:bodyPr>
          <a:lstStyle/>
          <a:p>
            <a:pPr>
              <a:defRPr/>
            </a:pPr>
            <a:fld id="{25EC7A95-8926-4234-9944-CB11C68A202F}" type="slidenum">
              <a:rPr lang="es-EC"/>
              <a:pPr>
                <a:defRPr/>
              </a:pPr>
              <a:t>5</a:t>
            </a:fld>
            <a:endParaRPr lang="es-EC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9228" y="516567"/>
            <a:ext cx="9094772" cy="679468"/>
          </a:xfrm>
        </p:spPr>
        <p:txBody>
          <a:bodyPr>
            <a:noAutofit/>
          </a:bodyPr>
          <a:lstStyle/>
          <a:p>
            <a:r>
              <a:rPr lang="es-EC" sz="4000" dirty="0">
                <a:solidFill>
                  <a:schemeClr val="accent3"/>
                </a:solidFill>
              </a:rPr>
              <a:t>Señas particulares: Regímenes económicos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79953A18-B841-4A70-BCF6-EFD97267F46C}"/>
              </a:ext>
            </a:extLst>
          </p:cNvPr>
          <p:cNvSpPr txBox="1">
            <a:spLocks noChangeArrowheads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s-EC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accent3"/>
                </a:solidFill>
                <a:latin typeface="+mn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21D22C63-86D3-445F-B7FA-FA6216EDFB04}" type="slidenum">
              <a:rPr lang="es-EC" smtClean="0"/>
              <a:pPr>
                <a:defRPr/>
              </a:pPr>
              <a:t>5</a:t>
            </a:fld>
            <a:endParaRPr lang="es-EC"/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6227C06D-64E5-4C2D-9434-7E671BE73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" y="3289300"/>
            <a:ext cx="2147888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EC" sz="2400" b="0" dirty="0">
                <a:solidFill>
                  <a:schemeClr val="bg1"/>
                </a:solidFill>
                <a:latin typeface="+mn-lt"/>
              </a:rPr>
              <a:t>Regímenes de política</a:t>
            </a: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E7EEF89B-A1A4-41DE-8759-D85A796AB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6713" y="2363788"/>
            <a:ext cx="2312987" cy="830997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400" b="0" i="1">
                <a:latin typeface="+mn-lt"/>
              </a:rPr>
              <a:t>Paradigma </a:t>
            </a:r>
          </a:p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400" b="0" i="1">
                <a:latin typeface="+mn-lt"/>
              </a:rPr>
              <a:t>anti – pobreza</a:t>
            </a:r>
          </a:p>
        </p:txBody>
      </p:sp>
      <p:sp>
        <p:nvSpPr>
          <p:cNvPr id="18" name="Text Box 6">
            <a:extLst>
              <a:ext uri="{FF2B5EF4-FFF2-40B4-BE49-F238E27FC236}">
                <a16:creationId xmlns:a16="http://schemas.microsoft.com/office/drawing/2014/main" id="{FAAD7D41-CDEB-4250-82A6-6FA19B708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900" y="4435475"/>
            <a:ext cx="2465388" cy="830997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400" b="0" i="1">
                <a:latin typeface="+mn-lt"/>
              </a:rPr>
              <a:t>Paradigma neo liberal+ post-CW</a:t>
            </a:r>
          </a:p>
        </p:txBody>
      </p:sp>
      <p:sp>
        <p:nvSpPr>
          <p:cNvPr id="19" name="Text Box 9">
            <a:extLst>
              <a:ext uri="{FF2B5EF4-FFF2-40B4-BE49-F238E27FC236}">
                <a16:creationId xmlns:a16="http://schemas.microsoft.com/office/drawing/2014/main" id="{965EA3A5-5905-4037-8B88-9C9AB8195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2035175"/>
            <a:ext cx="3530600" cy="1200329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Feminización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“Pobres ideales”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Sujetos de “lo social”</a:t>
            </a:r>
          </a:p>
        </p:txBody>
      </p:sp>
      <p:sp>
        <p:nvSpPr>
          <p:cNvPr id="20" name="AutoShape 10">
            <a:extLst>
              <a:ext uri="{FF2B5EF4-FFF2-40B4-BE49-F238E27FC236}">
                <a16:creationId xmlns:a16="http://schemas.microsoft.com/office/drawing/2014/main" id="{C8253567-0CA6-4AB0-BAFD-790E49CC4B15}"/>
              </a:ext>
            </a:extLst>
          </p:cNvPr>
          <p:cNvSpPr>
            <a:spLocks/>
          </p:cNvSpPr>
          <p:nvPr/>
        </p:nvSpPr>
        <p:spPr bwMode="auto">
          <a:xfrm>
            <a:off x="2616200" y="1905000"/>
            <a:ext cx="279400" cy="3848100"/>
          </a:xfrm>
          <a:prstGeom prst="leftBrace">
            <a:avLst>
              <a:gd name="adj1" fmla="val 114773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21" name="AutoShape 11">
            <a:extLst>
              <a:ext uri="{FF2B5EF4-FFF2-40B4-BE49-F238E27FC236}">
                <a16:creationId xmlns:a16="http://schemas.microsoft.com/office/drawing/2014/main" id="{488D2BBD-BFBB-4569-828F-B46D0EF17FDD}"/>
              </a:ext>
            </a:extLst>
          </p:cNvPr>
          <p:cNvSpPr>
            <a:spLocks/>
          </p:cNvSpPr>
          <p:nvPr/>
        </p:nvSpPr>
        <p:spPr bwMode="auto">
          <a:xfrm>
            <a:off x="5156200" y="2057400"/>
            <a:ext cx="228600" cy="1308100"/>
          </a:xfrm>
          <a:prstGeom prst="leftBrace">
            <a:avLst>
              <a:gd name="adj1" fmla="val 4768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22" name="Text Box 12">
            <a:extLst>
              <a:ext uri="{FF2B5EF4-FFF2-40B4-BE49-F238E27FC236}">
                <a16:creationId xmlns:a16="http://schemas.microsoft.com/office/drawing/2014/main" id="{76744CFF-91FE-47FB-8FA8-76CB778A2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3688" y="3738563"/>
            <a:ext cx="3530600" cy="3046988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dirty="0">
                <a:latin typeface="+mn-lt"/>
              </a:rPr>
              <a:t>Ámbito del aprendizaje y la investigación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dirty="0">
                <a:latin typeface="+mn-lt"/>
              </a:rPr>
              <a:t>Inequidad de género: ajuste, ahorro, etc. …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dirty="0">
                <a:latin typeface="+mn-lt"/>
              </a:rPr>
              <a:t>Fiscalidad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dirty="0">
                <a:latin typeface="+mn-lt"/>
              </a:rPr>
              <a:t>Debates sobre liberalismo/ nacionalismo (??)</a:t>
            </a:r>
          </a:p>
        </p:txBody>
      </p:sp>
      <p:sp>
        <p:nvSpPr>
          <p:cNvPr id="23" name="AutoShape 13">
            <a:extLst>
              <a:ext uri="{FF2B5EF4-FFF2-40B4-BE49-F238E27FC236}">
                <a16:creationId xmlns:a16="http://schemas.microsoft.com/office/drawing/2014/main" id="{7ED62918-BE65-4B09-8889-45D0953CA76A}"/>
              </a:ext>
            </a:extLst>
          </p:cNvPr>
          <p:cNvSpPr>
            <a:spLocks/>
          </p:cNvSpPr>
          <p:nvPr/>
        </p:nvSpPr>
        <p:spPr bwMode="auto">
          <a:xfrm>
            <a:off x="5208588" y="3862387"/>
            <a:ext cx="238124" cy="2859088"/>
          </a:xfrm>
          <a:prstGeom prst="leftBrace">
            <a:avLst>
              <a:gd name="adj1" fmla="val 67593"/>
              <a:gd name="adj2" fmla="val 5076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37854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16979"/>
            <a:ext cx="8229600" cy="990600"/>
          </a:xfrm>
        </p:spPr>
        <p:txBody>
          <a:bodyPr/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Energética</a:t>
            </a:r>
          </a:p>
        </p:txBody>
      </p:sp>
      <p:pic>
        <p:nvPicPr>
          <p:cNvPr id="22534" name="Picture 6" descr="Imagen relacionada">
            <a:extLst>
              <a:ext uri="{FF2B5EF4-FFF2-40B4-BE49-F238E27FC236}">
                <a16:creationId xmlns:a16="http://schemas.microsoft.com/office/drawing/2014/main" id="{DD751FA2-9C3D-4505-ABB1-F5F40E366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145"/>
            <a:ext cx="5906422" cy="306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Imagen relacionada">
            <a:extLst>
              <a:ext uri="{FF2B5EF4-FFF2-40B4-BE49-F238E27FC236}">
                <a16:creationId xmlns:a16="http://schemas.microsoft.com/office/drawing/2014/main" id="{02A0EDCA-CE98-42FB-A1D5-22FEFA4C7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374" y="3849328"/>
            <a:ext cx="5715003" cy="300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0147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algn="r" eaLnBrk="1" hangingPunct="1"/>
            <a:r>
              <a:rPr lang="es-ES" dirty="0">
                <a:solidFill>
                  <a:schemeClr val="accent1"/>
                </a:solidFill>
              </a:rPr>
              <a:t>Crisis del sistema: Crisis del cuidado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03412" y="1555301"/>
            <a:ext cx="831028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>
                <a:latin typeface="+mn-lt"/>
                <a:cs typeface="Arial" pitchFamily="34" charset="0"/>
              </a:rPr>
              <a:t>“Primera” crisis: </a:t>
            </a:r>
            <a:r>
              <a:rPr lang="es-ES" sz="2200" dirty="0">
                <a:latin typeface="+mn-lt"/>
                <a:cs typeface="Arial" pitchFamily="34" charset="0"/>
              </a:rPr>
              <a:t>Del modelo familiar basado en el «hombre ganador de ingresos – mujer ama de casa: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Crece demanda de mano de obra femenina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Incorporación al mercado laboral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</a:t>
            </a:r>
            <a:r>
              <a:rPr lang="es-ES" sz="2200" dirty="0">
                <a:latin typeface="+mn-lt"/>
                <a:cs typeface="Arial" pitchFamily="34" charset="0"/>
              </a:rPr>
              <a:t> independencia y autonomía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sz="2200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>
                <a:latin typeface="+mn-lt"/>
                <a:cs typeface="Arial" pitchFamily="34" charset="0"/>
              </a:rPr>
              <a:t>“Segunda” crisis: </a:t>
            </a:r>
            <a:r>
              <a:rPr lang="es-ES" sz="2200" dirty="0">
                <a:latin typeface="+mn-lt"/>
                <a:cs typeface="Arial" pitchFamily="34" charset="0"/>
              </a:rPr>
              <a:t>Inversión de la pirámide poblacional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Incremento de las necesidades de cuidados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Dificultad para satisfacer estas necesidades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 crisis de los cuidados</a:t>
            </a:r>
            <a:endParaRPr lang="es-ES" sz="2200" dirty="0">
              <a:latin typeface="+mn-lt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200" b="1" dirty="0">
              <a:latin typeface="+mn-lt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>
                <a:latin typeface="+mn-lt"/>
                <a:cs typeface="Arial" pitchFamily="34" charset="0"/>
              </a:rPr>
              <a:t>Consecuencias: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Externalización de las tareas domésticas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 restricción para hogares con menores ingresos (industria de cuidados)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Contratación de cuidados de mano de obra migrantes (cadenas de cuidado)</a:t>
            </a:r>
            <a:endParaRPr lang="es-ES_tradnl" sz="2200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558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s-ES" dirty="0">
                <a:solidFill>
                  <a:schemeClr val="accent1"/>
                </a:solidFill>
              </a:rPr>
              <a:t>Crisis multidimensional: Crisis del cuidado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16859" y="1830481"/>
            <a:ext cx="8296835" cy="38164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b="1" dirty="0">
                <a:latin typeface="+mn-lt"/>
                <a:cs typeface="Arial" pitchFamily="34" charset="0"/>
              </a:rPr>
              <a:t>La sostenibilidad de la vida en crisis: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200" b="1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200" dirty="0">
                <a:latin typeface="+mn-lt"/>
                <a:cs typeface="Arial" pitchFamily="34" charset="0"/>
              </a:rPr>
              <a:t>La crisis de cuidados en el centro + crisis de sostenibilidad de la vida en el Sur (ajustes, pobreza, etc.)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</a:t>
            </a:r>
            <a:r>
              <a:rPr lang="es-ES" sz="2200" dirty="0">
                <a:latin typeface="+mn-lt"/>
                <a:cs typeface="Arial" pitchFamily="34" charset="0"/>
              </a:rPr>
              <a:t> «trasvase afectivo» o de los cuidados en dirección Sur-Norte.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200" dirty="0">
              <a:latin typeface="+mn-lt"/>
              <a:cs typeface="Arial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Jerarquías entre mujeres: explotación femenina. (señora-criada)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Mujeres “occidentales”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</a:t>
            </a:r>
            <a:r>
              <a:rPr lang="es-ES" sz="2200" dirty="0">
                <a:latin typeface="+mn-lt"/>
                <a:cs typeface="Arial" pitchFamily="34" charset="0"/>
              </a:rPr>
              <a:t> modelo “masculino”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Mujeres del sur </a:t>
            </a:r>
            <a:r>
              <a:rPr lang="es-ES" sz="2200" dirty="0">
                <a:latin typeface="+mn-lt"/>
                <a:cs typeface="Arial" pitchFamily="34" charset="0"/>
                <a:sym typeface="Wingdings" pitchFamily="2" charset="2"/>
              </a:rPr>
              <a:t> </a:t>
            </a:r>
            <a:r>
              <a:rPr lang="es-ES" sz="2200" dirty="0">
                <a:latin typeface="+mn-lt"/>
                <a:cs typeface="Arial" pitchFamily="34" charset="0"/>
              </a:rPr>
              <a:t>cuidadoras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Industria de cuidados: Jerarquización por tipos de servicios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200" dirty="0">
                <a:latin typeface="+mn-lt"/>
                <a:cs typeface="Arial" pitchFamily="34" charset="0"/>
              </a:rPr>
              <a:t>Incertidumbre: quién nos cuidará?</a:t>
            </a:r>
            <a:endParaRPr lang="es-ES_tradnl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66279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179294" y="273424"/>
            <a:ext cx="9323294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1"/>
                </a:solidFill>
              </a:rPr>
              <a:t>Crisis del sistema: Crisis del cuidado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5821" y="1636866"/>
            <a:ext cx="4317194" cy="5142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s-EC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Crisis</a:t>
            </a:r>
            <a:r>
              <a:rPr kumimoji="0" lang="es-EC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 con diferentes impactos de acuerdo a estrato </a:t>
            </a:r>
            <a:r>
              <a:rPr lang="es-EC" sz="2200" b="1" dirty="0">
                <a:latin typeface="+mn-lt"/>
                <a:cs typeface="Arial" pitchFamily="34" charset="0"/>
              </a:rPr>
              <a:t>socioeconómicos por: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es-EC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I</a:t>
            </a:r>
            <a:r>
              <a:rPr kumimoji="0" lang="es-EC" sz="2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ngresos: estatus laboral, activos, remesas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lang="es-EC" sz="2200" dirty="0">
                <a:latin typeface="+mn-lt"/>
                <a:cs typeface="Arial" pitchFamily="34" charset="0"/>
              </a:rPr>
              <a:t>Vinculación con la protección social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es-EC" sz="2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Responsabilidades del cuidado</a:t>
            </a:r>
          </a:p>
          <a:p>
            <a:pPr marL="182880" indent="-18288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s-EC" sz="2200" dirty="0">
                <a:latin typeface="+mn-lt"/>
                <a:cs typeface="Arial" pitchFamily="34" charset="0"/>
              </a:rPr>
              <a:t>Intensificación del trabajo de cuidados para sustituir gastos</a:t>
            </a:r>
          </a:p>
          <a:p>
            <a:pPr marL="182880" indent="-18288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s-EC" sz="2200" dirty="0">
                <a:latin typeface="+mn-lt"/>
                <a:cs typeface="Arial" pitchFamily="34" charset="0"/>
              </a:rPr>
              <a:t>Incremento del desempleo de ganador principal </a:t>
            </a:r>
            <a:r>
              <a:rPr lang="es-EC" sz="2200" dirty="0">
                <a:latin typeface="+mn-lt"/>
                <a:cs typeface="Arial" pitchFamily="34" charset="0"/>
                <a:sym typeface="Wingdings" pitchFamily="2" charset="2"/>
              </a:rPr>
              <a:t> feminización y cambios en régimen de cuidado</a:t>
            </a:r>
            <a:endParaRPr kumimoji="0" lang="es-EC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5373861" y="1636866"/>
            <a:ext cx="3249636" cy="4285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2200" u="sng" dirty="0">
                <a:solidFill>
                  <a:schemeClr val="bg1"/>
                </a:solidFill>
                <a:sym typeface="Wingdings" pitchFamily="2" charset="2"/>
              </a:rPr>
              <a:t>CRISIS GLOBAL</a:t>
            </a:r>
            <a:r>
              <a:rPr kumimoji="0" lang="es-ES" sz="2200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:</a:t>
            </a:r>
          </a:p>
          <a:p>
            <a:pPr marL="0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2200" dirty="0">
                <a:solidFill>
                  <a:schemeClr val="bg1"/>
                </a:solidFill>
                <a:sym typeface="Wingdings" pitchFamily="2" charset="2"/>
              </a:rPr>
              <a:t>-  De la sostenibilidad de la reproducción (modificaciones laborales, demográficas)</a:t>
            </a:r>
          </a:p>
          <a:p>
            <a:pPr marL="0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2200" dirty="0">
                <a:solidFill>
                  <a:schemeClr val="bg1"/>
                </a:solidFill>
                <a:sym typeface="Wingdings" pitchFamily="2" charset="2"/>
              </a:rPr>
              <a:t>-  Del estado mínimo y de la provisión mercantilizada</a:t>
            </a:r>
            <a:endParaRPr lang="es-EC" sz="2200" dirty="0">
              <a:solidFill>
                <a:schemeClr val="bg1"/>
              </a:solidFill>
              <a:sym typeface="Wingdings" pitchFamily="2" charset="2"/>
            </a:endParaRPr>
          </a:p>
          <a:p>
            <a:pPr marL="0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2200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s-ES" sz="2200" dirty="0">
                <a:solidFill>
                  <a:schemeClr val="bg1"/>
                </a:solidFill>
              </a:rPr>
              <a:t>Crisis sistémica: </a:t>
            </a:r>
            <a:r>
              <a:rPr lang="es-ES" sz="2200" i="1" dirty="0">
                <a:solidFill>
                  <a:schemeClr val="bg1"/>
                </a:solidFill>
              </a:rPr>
              <a:t>agotamiento del sistema que ya no puede ser sostenido como siempre</a:t>
            </a:r>
            <a:endParaRPr lang="es-ES" sz="2200" dirty="0">
              <a:solidFill>
                <a:schemeClr val="bg1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4678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r>
              <a:rPr lang="es-ES" dirty="0">
                <a:solidFill>
                  <a:schemeClr val="accent1"/>
                </a:solidFill>
              </a:rPr>
              <a:t>Vías de transmisión  </a:t>
            </a:r>
            <a:r>
              <a:rPr lang="es-ES" dirty="0">
                <a:solidFill>
                  <a:schemeClr val="accent1"/>
                </a:solidFill>
                <a:sym typeface="Wingdings" pitchFamily="2" charset="2"/>
              </a:rPr>
              <a:t> </a:t>
            </a:r>
            <a:r>
              <a:rPr lang="es-ES" dirty="0">
                <a:solidFill>
                  <a:schemeClr val="accent1"/>
                </a:solidFill>
              </a:rPr>
              <a:t>Impactos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105150" y="1663699"/>
            <a:ext cx="5643563" cy="446815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s-ES" sz="2400" dirty="0">
                <a:latin typeface="+mn-lt"/>
              </a:rPr>
              <a:t>Desempleo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s-ES" sz="2400" dirty="0">
                <a:latin typeface="+mn-lt"/>
              </a:rPr>
              <a:t>Empleo vulnerable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s-ES" sz="2400" dirty="0">
              <a:latin typeface="+mn-lt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à"/>
            </a:pPr>
            <a:r>
              <a:rPr lang="es-EC" sz="2400" dirty="0">
                <a:latin typeface="+mn-lt"/>
              </a:rPr>
              <a:t>Pérdida de ingresos en empresas pequeñas y medianas, trabajadores rurales orientados a productos de exportación (primarios, de consumo interno), en especial rurales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à"/>
            </a:pPr>
            <a:endParaRPr lang="es-ES" sz="2400" dirty="0">
              <a:latin typeface="+mn-lt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à"/>
            </a:pPr>
            <a:r>
              <a:rPr lang="es-ES" sz="2400" dirty="0">
                <a:latin typeface="+mn-lt"/>
              </a:rPr>
              <a:t>Pobreza por ingresos</a:t>
            </a:r>
            <a:endParaRPr lang="es-EC" sz="2400" b="1" dirty="0">
              <a:latin typeface="+mn-lt"/>
              <a:sym typeface="Wingdings" pitchFamily="2" charset="2"/>
            </a:endParaRPr>
          </a:p>
        </p:txBody>
      </p:sp>
      <p:sp>
        <p:nvSpPr>
          <p:cNvPr id="8" name="7 Flecha derecha"/>
          <p:cNvSpPr/>
          <p:nvPr/>
        </p:nvSpPr>
        <p:spPr>
          <a:xfrm>
            <a:off x="2539813" y="3472703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2400" dirty="0"/>
          </a:p>
        </p:txBody>
      </p:sp>
      <p:sp>
        <p:nvSpPr>
          <p:cNvPr id="10" name="2 Marcador de contenido"/>
          <p:cNvSpPr>
            <a:spLocks/>
          </p:cNvSpPr>
          <p:nvPr/>
        </p:nvSpPr>
        <p:spPr bwMode="auto">
          <a:xfrm>
            <a:off x="228600" y="2939863"/>
            <a:ext cx="2245659" cy="15414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indent="650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s-ES" sz="2400" b="1" dirty="0"/>
              <a:t>Recesión y reducción de la producción</a:t>
            </a:r>
          </a:p>
        </p:txBody>
      </p:sp>
    </p:spTree>
    <p:extLst>
      <p:ext uri="{BB962C8B-B14F-4D97-AF65-F5344CB8AC3E}">
        <p14:creationId xmlns:p14="http://schemas.microsoft.com/office/powerpoint/2010/main" val="399269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animBg="1"/>
      <p:bldP spid="1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1"/>
                </a:solidFill>
                <a:latin typeface="+mn-lt"/>
              </a:rPr>
              <a:t>Impactos diferenciados</a:t>
            </a: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 bwMode="auto">
          <a:xfrm>
            <a:off x="271463" y="1822077"/>
            <a:ext cx="2428875" cy="1285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s-ES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  <a:p>
            <a:pPr marL="448056" indent="-384048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b="1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Finanzas</a:t>
            </a:r>
          </a:p>
        </p:txBody>
      </p:sp>
      <p:sp>
        <p:nvSpPr>
          <p:cNvPr id="14" name="2 Marcador de contenido"/>
          <p:cNvSpPr txBox="1">
            <a:spLocks/>
          </p:cNvSpPr>
          <p:nvPr/>
        </p:nvSpPr>
        <p:spPr>
          <a:xfrm>
            <a:off x="3357563" y="1600200"/>
            <a:ext cx="5463708" cy="47871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400" dirty="0">
                <a:latin typeface="+mn-lt"/>
                <a:cs typeface="+mn-cs"/>
                <a:sym typeface="Wingdings" pitchFamily="2" charset="2"/>
              </a:rPr>
              <a:t>Reducción de créditos pequeños (con mayor riesgo) y en sectores no estratégicos (de consumo interno)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400" dirty="0"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400" dirty="0"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400" dirty="0">
                <a:latin typeface="+mn-lt"/>
                <a:cs typeface="+mn-cs"/>
                <a:sym typeface="Wingdings" pitchFamily="2" charset="2"/>
              </a:rPr>
              <a:t>Mujeres empleadas en sectores de exportación no tradicional y servicios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400" dirty="0">
                <a:latin typeface="+mn-lt"/>
                <a:cs typeface="+mn-cs"/>
                <a:sym typeface="Wingdings" pitchFamily="2" charset="2"/>
              </a:rPr>
              <a:t>Reducción de empleo manufacturado de hombres: mujeres pueden entrar con menor salario (segregación con equidad “a la baja”), Incremento empleos inestables</a:t>
            </a:r>
            <a:endParaRPr lang="es-EC" sz="2400" dirty="0">
              <a:latin typeface="+mn-lt"/>
              <a:cs typeface="+mn-cs"/>
              <a:sym typeface="Wingdings" pitchFamily="2" charset="2"/>
            </a:endParaRPr>
          </a:p>
        </p:txBody>
      </p:sp>
      <p:sp>
        <p:nvSpPr>
          <p:cNvPr id="15" name="9 Rectángulo"/>
          <p:cNvSpPr>
            <a:spLocks noChangeArrowheads="1"/>
          </p:cNvSpPr>
          <p:nvPr/>
        </p:nvSpPr>
        <p:spPr bwMode="auto">
          <a:xfrm>
            <a:off x="214313" y="857250"/>
            <a:ext cx="3356688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s-ES" sz="2400" dirty="0">
                <a:solidFill>
                  <a:schemeClr val="bg1"/>
                </a:solidFill>
                <a:sym typeface="Wingdings" pitchFamily="2" charset="2"/>
              </a:rPr>
              <a:t>De las vias de transmisión</a:t>
            </a: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226919" y="4468627"/>
            <a:ext cx="2428875" cy="1419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Trabajo en mercado</a:t>
            </a:r>
            <a:endParaRPr lang="es-EC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</p:txBody>
      </p:sp>
      <p:sp>
        <p:nvSpPr>
          <p:cNvPr id="17" name="16 Flecha derecha"/>
          <p:cNvSpPr/>
          <p:nvPr/>
        </p:nvSpPr>
        <p:spPr>
          <a:xfrm>
            <a:off x="3022227" y="2313735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8" name="17 Flecha derecha"/>
          <p:cNvSpPr/>
          <p:nvPr/>
        </p:nvSpPr>
        <p:spPr>
          <a:xfrm>
            <a:off x="3071813" y="5000625"/>
            <a:ext cx="500062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061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build="p" animBg="1"/>
      <p:bldP spid="15" grpId="0" animBg="1"/>
      <p:bldP spid="16" grpId="0" animBg="1"/>
      <p:bldP spid="17" grpId="0" animBg="1"/>
      <p:bldP spid="1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1"/>
                </a:solidFill>
              </a:rPr>
              <a:t>Impactos diferenciados</a:t>
            </a: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3751729" y="1653988"/>
            <a:ext cx="5153025" cy="49485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Mujeres receptoras, reducción de autonomía económica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200" dirty="0">
              <a:latin typeface="+mn-lt"/>
              <a:cs typeface="+mn-cs"/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Exacerba diferencias de accesos y distribución intra hogar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Reduce posibilidades de producción alimentos propios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200" dirty="0">
              <a:latin typeface="+mn-lt"/>
              <a:cs typeface="+mn-cs"/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Sustitución de gastos (públicos y privados) por trabajo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Correlación con desempleo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s-ES" sz="2200" dirty="0">
                <a:latin typeface="+mn-lt"/>
                <a:cs typeface="+mn-cs"/>
                <a:sym typeface="Wingdings" pitchFamily="2" charset="2"/>
              </a:rPr>
              <a:t>Intensificación trabajo de mercado: deterioro del tiempo</a:t>
            </a:r>
            <a:endParaRPr lang="es-EC" sz="2200" dirty="0">
              <a:latin typeface="+mn-lt"/>
              <a:cs typeface="+mn-cs"/>
              <a:sym typeface="Wingdings" pitchFamily="2" charset="2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450476" y="1788459"/>
            <a:ext cx="2428875" cy="4437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Remesas</a:t>
            </a:r>
          </a:p>
        </p:txBody>
      </p:sp>
      <p:sp>
        <p:nvSpPr>
          <p:cNvPr id="5" name="9 Rectángulo"/>
          <p:cNvSpPr>
            <a:spLocks noChangeArrowheads="1"/>
          </p:cNvSpPr>
          <p:nvPr/>
        </p:nvSpPr>
        <p:spPr bwMode="auto">
          <a:xfrm>
            <a:off x="161365" y="1006008"/>
            <a:ext cx="3356688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De las vias de transmisión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459722" y="4867835"/>
            <a:ext cx="2428875" cy="1419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endParaRPr lang="es-ES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  <a:p>
            <a:pPr marL="448056" indent="-384048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Cuidados</a:t>
            </a:r>
            <a:endParaRPr lang="es-EC" sz="2400" dirty="0">
              <a:solidFill>
                <a:schemeClr val="bg1"/>
              </a:solidFill>
              <a:latin typeface="+mn-lt"/>
              <a:cs typeface="+mn-cs"/>
              <a:sym typeface="Wingdings" pitchFamily="2" charset="2"/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3062568" y="1782576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463923" y="2813797"/>
            <a:ext cx="2428875" cy="1285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s-ES" sz="2400" dirty="0">
              <a:solidFill>
                <a:schemeClr val="bg1"/>
              </a:solidFill>
              <a:sym typeface="Wingdings" pitchFamily="2" charset="2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s-ES" sz="2400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Crisis Alimentaria</a:t>
            </a:r>
          </a:p>
        </p:txBody>
      </p:sp>
      <p:sp>
        <p:nvSpPr>
          <p:cNvPr id="12" name="11 Flecha derecha"/>
          <p:cNvSpPr/>
          <p:nvPr/>
        </p:nvSpPr>
        <p:spPr>
          <a:xfrm>
            <a:off x="3107391" y="3212447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3" name="12 Flecha derecha"/>
          <p:cNvSpPr/>
          <p:nvPr/>
        </p:nvSpPr>
        <p:spPr>
          <a:xfrm>
            <a:off x="3058085" y="5220541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79757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  <p:bldP spid="9" grpId="0" animBg="1"/>
      <p:bldP spid="12" grpId="0" animBg="1"/>
      <p:bldP spid="1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98929"/>
            <a:ext cx="8229600" cy="990600"/>
          </a:xfrm>
        </p:spPr>
        <p:txBody>
          <a:bodyPr>
            <a:noAutofit/>
          </a:bodyPr>
          <a:lstStyle/>
          <a:p>
            <a:r>
              <a:rPr lang="es-ES" dirty="0">
                <a:solidFill>
                  <a:schemeClr val="accent3"/>
                </a:solidFill>
              </a:rPr>
              <a:t>Crisis del sistema: dimensiones de género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525821" y="1647711"/>
            <a:ext cx="5106572" cy="11798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363538" indent="-363538" defTabSz="91440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v"/>
              <a:defRPr sz="2200"/>
            </a:lvl1pPr>
            <a:lvl2pPr indent="-182880" defTabSz="91440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/>
            </a:lvl2pPr>
            <a:lvl3pPr marL="731520" indent="-182880" defTabSz="91440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/>
            </a:lvl3pPr>
            <a:lvl4pPr marL="1005840" indent="-182880" defTabSz="91440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/>
            </a:lvl4pPr>
            <a:lvl5pPr marL="1188720" indent="-137160" defTabSz="91440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aseline="0"/>
            </a:lvl5pPr>
            <a:lvl6pPr marL="137160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6pPr>
            <a:lvl7pPr marL="155448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7pPr>
            <a:lvl8pPr marL="173736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8pPr>
            <a:lvl9pPr marL="192024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9pPr>
          </a:lstStyle>
          <a:p>
            <a:r>
              <a:rPr lang="es-ES" dirty="0">
                <a:sym typeface="Wingdings" pitchFamily="2" charset="2"/>
              </a:rPr>
              <a:t>Crisis </a:t>
            </a:r>
            <a:r>
              <a:rPr lang="es-ES" dirty="0"/>
              <a:t>financiera, de liquidez, de confianza en el mercado. De desregulación</a:t>
            </a:r>
          </a:p>
          <a:p>
            <a:r>
              <a:rPr lang="es-ES" dirty="0">
                <a:sym typeface="Wingdings" panose="05000000000000000000" pitchFamily="2" charset="2"/>
              </a:rPr>
              <a:t> salvar el sistema financiero</a:t>
            </a:r>
            <a:r>
              <a:rPr lang="es-ES" dirty="0"/>
              <a:t>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38140" y="1888571"/>
            <a:ext cx="2155398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es-ES" sz="2200" b="1" i="1" dirty="0"/>
              <a:t>En la coyuntura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3525820" y="2946196"/>
            <a:ext cx="5106572" cy="31029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anchor="t">
            <a:noAutofit/>
          </a:bodyPr>
          <a:lstStyle/>
          <a:p>
            <a:pPr marL="363538" indent="-363538">
              <a:buFont typeface="Wingdings" pitchFamily="2" charset="2"/>
              <a:buChar char="v"/>
            </a:pPr>
            <a:r>
              <a:rPr lang="es-ES" sz="2200" dirty="0">
                <a:sym typeface="Wingdings" pitchFamily="2" charset="2"/>
              </a:rPr>
              <a:t>Crisis del capitalismo financiero especulativo, de la financiarización de la economía</a:t>
            </a:r>
          </a:p>
          <a:p>
            <a:pPr marL="363538" indent="-363538">
              <a:buFont typeface="Wingdings" pitchFamily="2" charset="2"/>
              <a:buChar char="v"/>
            </a:pPr>
            <a:r>
              <a:rPr lang="es-ES" sz="2200" dirty="0">
                <a:sym typeface="Wingdings" pitchFamily="2" charset="2"/>
              </a:rPr>
              <a:t>Del sistema desregulado y del consenso y post consenso de Washington</a:t>
            </a:r>
          </a:p>
          <a:p>
            <a:pPr marL="363538" indent="-363538">
              <a:buFont typeface="Wingdings" pitchFamily="2" charset="2"/>
              <a:buChar char="v"/>
            </a:pPr>
            <a:r>
              <a:rPr lang="es-ES" sz="2200" dirty="0">
                <a:sym typeface="Wingdings" pitchFamily="2" charset="2"/>
              </a:rPr>
              <a:t>De las estrategias de reducción de la pobreza (le ha tomado 40 años al sistema ¡!! Estar igual a los  80 en 2005)</a:t>
            </a:r>
            <a:endParaRPr lang="es-EC" sz="2200" dirty="0">
              <a:sym typeface="Wingdings" pitchFamily="2" charset="2"/>
            </a:endParaRPr>
          </a:p>
        </p:txBody>
      </p:sp>
      <p:sp>
        <p:nvSpPr>
          <p:cNvPr id="8" name="5 Rectángulo"/>
          <p:cNvSpPr/>
          <p:nvPr/>
        </p:nvSpPr>
        <p:spPr>
          <a:xfrm>
            <a:off x="728778" y="4282208"/>
            <a:ext cx="216476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es-ES" sz="2200" b="1" i="1" dirty="0"/>
              <a:t>En la estructura</a:t>
            </a:r>
          </a:p>
        </p:txBody>
      </p:sp>
    </p:spTree>
    <p:extLst>
      <p:ext uri="{BB962C8B-B14F-4D97-AF65-F5344CB8AC3E}">
        <p14:creationId xmlns:p14="http://schemas.microsoft.com/office/powerpoint/2010/main" val="146349082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990600"/>
          </a:xfrm>
        </p:spPr>
        <p:txBody>
          <a:bodyPr>
            <a:normAutofit fontScale="90000"/>
          </a:bodyPr>
          <a:lstStyle/>
          <a:p>
            <a:pPr algn="r"/>
            <a:r>
              <a:rPr lang="es-ES" sz="3200" b="1" dirty="0">
                <a:solidFill>
                  <a:schemeClr val="accent3"/>
                </a:solidFill>
              </a:rPr>
              <a:t>Capitalismo: lógica inversa a la igualdad y sostenimiento</a:t>
            </a:r>
            <a:endParaRPr lang="es-ES" sz="3200" dirty="0"/>
          </a:p>
        </p:txBody>
      </p:sp>
      <p:sp>
        <p:nvSpPr>
          <p:cNvPr id="2" name="Isosceles Triangle 1"/>
          <p:cNvSpPr/>
          <p:nvPr/>
        </p:nvSpPr>
        <p:spPr>
          <a:xfrm>
            <a:off x="365224" y="1478882"/>
            <a:ext cx="5215466" cy="467359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/>
          </a:p>
        </p:txBody>
      </p:sp>
      <p:sp>
        <p:nvSpPr>
          <p:cNvPr id="8" name="Isosceles Triangle 7"/>
          <p:cNvSpPr/>
          <p:nvPr/>
        </p:nvSpPr>
        <p:spPr>
          <a:xfrm>
            <a:off x="1000611" y="1478882"/>
            <a:ext cx="3944693" cy="3541976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/>
          </a:p>
        </p:txBody>
      </p:sp>
      <p:sp>
        <p:nvSpPr>
          <p:cNvPr id="9" name="Isosceles Triangle 8"/>
          <p:cNvSpPr/>
          <p:nvPr/>
        </p:nvSpPr>
        <p:spPr>
          <a:xfrm>
            <a:off x="1979994" y="1477475"/>
            <a:ext cx="1972341" cy="1765329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979994" y="2360139"/>
            <a:ext cx="20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+mn-lt"/>
              </a:rPr>
              <a:t>Intercambio</a:t>
            </a:r>
          </a:p>
          <a:p>
            <a:pPr algn="ctr"/>
            <a:r>
              <a:rPr lang="es-ES" sz="2400" dirty="0">
                <a:latin typeface="+mn-lt"/>
              </a:rPr>
              <a:t>(Finanzas)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28865" y="4072393"/>
            <a:ext cx="1902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>
              <a:defRPr>
                <a:latin typeface="+mn-lt"/>
              </a:defRPr>
            </a:lvl1pPr>
          </a:lstStyle>
          <a:p>
            <a:pPr algn="ctr"/>
            <a:r>
              <a:rPr lang="es-ES" sz="2400" dirty="0"/>
              <a:t>Producción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53228" y="5345066"/>
            <a:ext cx="2253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>
              <a:defRPr>
                <a:latin typeface="+mn-lt"/>
              </a:defRPr>
            </a:lvl1pPr>
          </a:lstStyle>
          <a:p>
            <a:pPr algn="ctr"/>
            <a:r>
              <a:rPr lang="es-ES" sz="2400" dirty="0"/>
              <a:t>Reproducción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97396" y="4982686"/>
            <a:ext cx="139974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sz="2400" dirty="0"/>
              <a:t>Medios???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16018" y="2084260"/>
            <a:ext cx="116249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sz="2400" dirty="0"/>
              <a:t>Fines???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203240" y="2683934"/>
            <a:ext cx="0" cy="2006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74147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64067"/>
            <a:ext cx="8229600" cy="990600"/>
          </a:xfrm>
        </p:spPr>
        <p:txBody>
          <a:bodyPr/>
          <a:lstStyle/>
          <a:p>
            <a:pPr algn="r"/>
            <a:r>
              <a:rPr lang="es-ES" sz="3200" b="1" dirty="0">
                <a:solidFill>
                  <a:schemeClr val="accent3"/>
                </a:solidFill>
              </a:rPr>
              <a:t>Desigualdad multidimensional y multinivel</a:t>
            </a:r>
            <a:endParaRPr lang="es-E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307050"/>
            <a:ext cx="954107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sz="2400" dirty="0"/>
              <a:t>Macro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98231" y="1526117"/>
            <a:ext cx="44619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+mn-lt"/>
              </a:rPr>
              <a:t>Global (régimen económico, tipo de capitalismo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+mn-lt"/>
              </a:rPr>
              <a:t>Distribución (factores, estructura economía)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+mn-lt"/>
              </a:rPr>
              <a:t>Redistribución (incentivos, fiscal)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2107" y="4277784"/>
            <a:ext cx="83869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sz="2400" dirty="0"/>
              <a:t>Meso</a:t>
            </a:r>
          </a:p>
        </p:txBody>
      </p:sp>
      <p:sp>
        <p:nvSpPr>
          <p:cNvPr id="6" name="Left Brace 5"/>
          <p:cNvSpPr/>
          <p:nvPr/>
        </p:nvSpPr>
        <p:spPr>
          <a:xfrm>
            <a:off x="2263712" y="1610783"/>
            <a:ext cx="504883" cy="1854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TextBox 9"/>
          <p:cNvSpPr txBox="1"/>
          <p:nvPr/>
        </p:nvSpPr>
        <p:spPr>
          <a:xfrm>
            <a:off x="2768595" y="3791857"/>
            <a:ext cx="5956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+mn-lt"/>
              </a:rPr>
              <a:t>Instituciones: decisiones, contratos, normas sociales (conversión de capacidades)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+mn-lt"/>
              </a:rPr>
              <a:t>Política específica(sistemas de protección, focalización, derechos)</a:t>
            </a:r>
          </a:p>
        </p:txBody>
      </p:sp>
      <p:sp>
        <p:nvSpPr>
          <p:cNvPr id="11" name="Left Brace 10"/>
          <p:cNvSpPr/>
          <p:nvPr/>
        </p:nvSpPr>
        <p:spPr>
          <a:xfrm>
            <a:off x="2276410" y="3736149"/>
            <a:ext cx="504883" cy="16253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TextBox 11"/>
          <p:cNvSpPr txBox="1"/>
          <p:nvPr/>
        </p:nvSpPr>
        <p:spPr>
          <a:xfrm>
            <a:off x="945061" y="6017685"/>
            <a:ext cx="899605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sz="2400" dirty="0"/>
              <a:t>Micro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98231" y="5544457"/>
            <a:ext cx="5450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+mn-lt"/>
              </a:rPr>
              <a:t>Dotaciones, capacidades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+mn-lt"/>
              </a:rPr>
              <a:t>Accesos básicos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+mn-lt"/>
              </a:rPr>
              <a:t>Empoderamiento (Meso también)</a:t>
            </a:r>
          </a:p>
        </p:txBody>
      </p:sp>
      <p:sp>
        <p:nvSpPr>
          <p:cNvPr id="14" name="Left Brace 13"/>
          <p:cNvSpPr/>
          <p:nvPr/>
        </p:nvSpPr>
        <p:spPr>
          <a:xfrm>
            <a:off x="2263707" y="5688264"/>
            <a:ext cx="504883" cy="105652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16" name="Elbow Connector 15"/>
          <p:cNvCxnSpPr>
            <a:stCxn id="12" idx="1"/>
            <a:endCxn id="3" idx="1"/>
          </p:cNvCxnSpPr>
          <p:nvPr/>
        </p:nvCxnSpPr>
        <p:spPr>
          <a:xfrm rot="10800000">
            <a:off x="914401" y="2537884"/>
            <a:ext cx="30661" cy="3710635"/>
          </a:xfrm>
          <a:prstGeom prst="bentConnector3">
            <a:avLst>
              <a:gd name="adj1" fmla="val 8455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1"/>
            <a:endCxn id="3" idx="1"/>
          </p:cNvCxnSpPr>
          <p:nvPr/>
        </p:nvCxnSpPr>
        <p:spPr>
          <a:xfrm rot="10800000">
            <a:off x="914401" y="2537883"/>
            <a:ext cx="57707" cy="1970734"/>
          </a:xfrm>
          <a:prstGeom prst="bentConnector3">
            <a:avLst>
              <a:gd name="adj1" fmla="val 49613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2"/>
            <a:endCxn id="12" idx="0"/>
          </p:cNvCxnSpPr>
          <p:nvPr/>
        </p:nvCxnSpPr>
        <p:spPr>
          <a:xfrm>
            <a:off x="1391453" y="4739449"/>
            <a:ext cx="3411" cy="12782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3" idx="3"/>
            <a:endCxn id="12" idx="3"/>
          </p:cNvCxnSpPr>
          <p:nvPr/>
        </p:nvCxnSpPr>
        <p:spPr>
          <a:xfrm flipH="1">
            <a:off x="1844666" y="2537883"/>
            <a:ext cx="23841" cy="3710635"/>
          </a:xfrm>
          <a:prstGeom prst="bentConnector3">
            <a:avLst>
              <a:gd name="adj1" fmla="val -958852"/>
            </a:avLst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" idx="3"/>
            <a:endCxn id="8" idx="3"/>
          </p:cNvCxnSpPr>
          <p:nvPr/>
        </p:nvCxnSpPr>
        <p:spPr>
          <a:xfrm flipH="1">
            <a:off x="1810798" y="2537883"/>
            <a:ext cx="57709" cy="1970734"/>
          </a:xfrm>
          <a:prstGeom prst="bentConnector3">
            <a:avLst>
              <a:gd name="adj1" fmla="val -396125"/>
            </a:avLst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82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5638" y="1942552"/>
            <a:ext cx="1887074" cy="3374105"/>
          </a:xfrm>
          <a:ln>
            <a:solidFill>
              <a:srgbClr val="660066"/>
            </a:solidFill>
          </a:ln>
        </p:spPr>
        <p:txBody>
          <a:bodyPr>
            <a:normAutofit fontScale="92500" lnSpcReduction="10000"/>
          </a:bodyPr>
          <a:lstStyle/>
          <a:p>
            <a:pPr marL="182563" lvl="1" indent="-182563" eaLnBrk="1" hangingPunct="1">
              <a:lnSpc>
                <a:spcPct val="90000"/>
              </a:lnSpc>
            </a:pPr>
            <a:r>
              <a:rPr lang="es-EC" dirty="0">
                <a:solidFill>
                  <a:schemeClr val="tx1"/>
                </a:solidFill>
                <a:latin typeface="+mn-lt"/>
                <a:cs typeface="+mn-cs"/>
              </a:rPr>
              <a:t>Desigual industrialización/</a:t>
            </a:r>
            <a:r>
              <a:rPr lang="es-EC" dirty="0"/>
              <a:t>modernización</a:t>
            </a:r>
          </a:p>
          <a:p>
            <a:pPr marL="182563" lvl="1" indent="-182563" eaLnBrk="1" hangingPunct="1">
              <a:lnSpc>
                <a:spcPct val="90000"/>
              </a:lnSpc>
            </a:pPr>
            <a:r>
              <a:rPr lang="es-EC" dirty="0">
                <a:solidFill>
                  <a:schemeClr val="tx1"/>
                </a:solidFill>
                <a:latin typeface="+mn-lt"/>
                <a:cs typeface="+mn-cs"/>
              </a:rPr>
              <a:t>Crisis de financiamiento y endeudamiento </a:t>
            </a:r>
          </a:p>
          <a:p>
            <a:pPr marL="182563" lvl="1" indent="-182563" eaLnBrk="1" hangingPunct="1">
              <a:lnSpc>
                <a:spcPct val="90000"/>
              </a:lnSpc>
            </a:pPr>
            <a:r>
              <a:rPr lang="es-EC" dirty="0">
                <a:solidFill>
                  <a:schemeClr val="tx1"/>
                </a:solidFill>
                <a:latin typeface="+mn-lt"/>
                <a:cs typeface="+mn-cs"/>
              </a:rPr>
              <a:t>Dependencia externa (modelo primario no se transforma)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>
            <a:normAutofit fontScale="85000" lnSpcReduction="10000"/>
          </a:bodyPr>
          <a:lstStyle/>
          <a:p>
            <a:pPr>
              <a:defRPr/>
            </a:pPr>
            <a:fld id="{25EC7A95-8926-4234-9944-CB11C68A202F}" type="slidenum">
              <a:rPr lang="es-EC"/>
              <a:pPr>
                <a:defRPr/>
              </a:pPr>
              <a:t>6</a:t>
            </a:fld>
            <a:endParaRPr lang="es-EC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9228" y="516567"/>
            <a:ext cx="9094772" cy="679468"/>
          </a:xfrm>
        </p:spPr>
        <p:txBody>
          <a:bodyPr>
            <a:noAutofit/>
          </a:bodyPr>
          <a:lstStyle/>
          <a:p>
            <a:r>
              <a:rPr lang="es-EC" sz="4000" dirty="0">
                <a:solidFill>
                  <a:schemeClr val="accent3"/>
                </a:solidFill>
              </a:rPr>
              <a:t>Señas particulares: Regímenes económicos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133573" y="1687922"/>
            <a:ext cx="2202269" cy="4344775"/>
          </a:xfrm>
          <a:prstGeom prst="rect">
            <a:avLst/>
          </a:prstGeom>
          <a:ln>
            <a:solidFill>
              <a:srgbClr val="660066"/>
            </a:solidFill>
          </a:ln>
        </p:spPr>
        <p:txBody>
          <a:bodyPr vert="horz">
            <a:normAutofit/>
          </a:bodyPr>
          <a:lstStyle/>
          <a:p>
            <a:pPr marL="182563" marR="0" lvl="1" indent="-182563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s-EC" sz="2000" b="0" dirty="0">
                <a:latin typeface="+mn-lt"/>
                <a:cs typeface="+mn-cs"/>
              </a:rPr>
              <a:t>Modelo neoliberal “hibrido”</a:t>
            </a:r>
          </a:p>
          <a:p>
            <a:pPr marL="182563" marR="0" lvl="1" indent="-182563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s-EC" sz="2000" b="0" dirty="0">
                <a:latin typeface="+mn-lt"/>
                <a:cs typeface="+mn-cs"/>
              </a:rPr>
              <a:t>Apertura y liberalización</a:t>
            </a:r>
          </a:p>
          <a:p>
            <a:pPr marL="182563" marR="0" lvl="1" indent="-182563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s-EC" sz="2000" b="0" dirty="0">
                <a:latin typeface="+mn-lt"/>
                <a:cs typeface="+mn-cs"/>
              </a:rPr>
              <a:t>Desregulación laboral, estado subsidiario</a:t>
            </a:r>
          </a:p>
          <a:p>
            <a:pPr marL="182563" marR="0" lvl="1" indent="-182563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s-EC" sz="2000" b="0" dirty="0">
                <a:latin typeface="+mn-lt"/>
                <a:cs typeface="+mn-cs"/>
              </a:rPr>
              <a:t>Estructura política  y económica concentrada</a:t>
            </a:r>
          </a:p>
          <a:p>
            <a:pPr marL="182563" marR="0" lvl="1" indent="-182563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s-EC" sz="2000" b="0" dirty="0">
                <a:latin typeface="+mn-lt"/>
                <a:cs typeface="+mn-cs"/>
              </a:rPr>
              <a:t>Intervención “selectiva” </a:t>
            </a:r>
          </a:p>
          <a:p>
            <a:pPr marL="182563" marR="0" lvl="1" indent="-182563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s-EC" sz="2000" b="0" dirty="0">
                <a:latin typeface="+mn-lt"/>
                <a:cs typeface="+mn-cs"/>
                <a:sym typeface="Wingdings" pitchFamily="2" charset="2"/>
              </a:rPr>
              <a:t></a:t>
            </a:r>
            <a:r>
              <a:rPr lang="es-EC" sz="2000" b="0" dirty="0">
                <a:latin typeface="+mn-lt"/>
                <a:cs typeface="+mn-cs"/>
              </a:rPr>
              <a:t>Macroeconomía del populismo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959678" y="1687922"/>
            <a:ext cx="2052511" cy="4375253"/>
          </a:xfrm>
          <a:prstGeom prst="rect">
            <a:avLst/>
          </a:prstGeom>
          <a:ln>
            <a:solidFill>
              <a:srgbClr val="660066"/>
            </a:solidFill>
          </a:ln>
        </p:spPr>
        <p:txBody>
          <a:bodyPr vert="horz">
            <a:normAutofit fontScale="92500" lnSpcReduction="10000"/>
          </a:bodyPr>
          <a:lstStyle/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dirty="0">
                <a:latin typeface="+mn-lt"/>
                <a:cs typeface="+mn-cs"/>
              </a:rPr>
              <a:t>Modelos mixtos, nuevas condiciones para liberalización y desregulación</a:t>
            </a:r>
          </a:p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dirty="0">
                <a:latin typeface="+mn-lt"/>
                <a:cs typeface="+mn-cs"/>
              </a:rPr>
              <a:t>Restricciones fiscales y endeudamiento en algunas economías</a:t>
            </a:r>
          </a:p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dirty="0">
                <a:latin typeface="+mn-lt"/>
                <a:cs typeface="+mn-cs"/>
              </a:rPr>
              <a:t>FMI retoma planes de ajuste</a:t>
            </a:r>
          </a:p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dirty="0">
                <a:latin typeface="+mn-lt"/>
                <a:cs typeface="+mn-cs"/>
              </a:rPr>
              <a:t>Crecimiento estancado. Políticas orientadas a la oferta</a:t>
            </a:r>
          </a:p>
          <a:p>
            <a:pPr marL="0" lv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es-EC" sz="2000" b="0" dirty="0">
              <a:latin typeface="+mn-lt"/>
              <a:cs typeface="+mn-cs"/>
            </a:endParaRPr>
          </a:p>
        </p:txBody>
      </p:sp>
      <p:sp>
        <p:nvSpPr>
          <p:cNvPr id="10" name="9 Flecha derecha"/>
          <p:cNvSpPr/>
          <p:nvPr/>
        </p:nvSpPr>
        <p:spPr>
          <a:xfrm>
            <a:off x="6694779" y="3253043"/>
            <a:ext cx="255820" cy="745588"/>
          </a:xfrm>
          <a:prstGeom prst="rightArrow">
            <a:avLst/>
          </a:prstGeom>
          <a:solidFill>
            <a:srgbClr val="0080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C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11 Flecha derecha"/>
          <p:cNvSpPr/>
          <p:nvPr/>
        </p:nvSpPr>
        <p:spPr>
          <a:xfrm>
            <a:off x="745588" y="6063175"/>
            <a:ext cx="7287064" cy="794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solidFill>
                  <a:schemeClr val="bg1"/>
                </a:solidFill>
              </a:rPr>
              <a:t>Estructuras distributivas – productivas -  del mercado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DCA37300-7894-47B2-82F4-64FC10DF44A0}"/>
              </a:ext>
            </a:extLst>
          </p:cNvPr>
          <p:cNvSpPr txBox="1">
            <a:spLocks noChangeArrowheads="1"/>
          </p:cNvSpPr>
          <p:nvPr/>
        </p:nvSpPr>
        <p:spPr>
          <a:xfrm>
            <a:off x="4638335" y="1693747"/>
            <a:ext cx="2052511" cy="4375253"/>
          </a:xfrm>
          <a:prstGeom prst="rect">
            <a:avLst/>
          </a:prstGeom>
          <a:ln>
            <a:solidFill>
              <a:srgbClr val="660066"/>
            </a:solidFill>
          </a:ln>
        </p:spPr>
        <p:txBody>
          <a:bodyPr vert="horz">
            <a:normAutofit lnSpcReduction="10000"/>
          </a:bodyPr>
          <a:lstStyle/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b="0" dirty="0">
                <a:latin typeface="+mn-lt"/>
                <a:cs typeface="+mn-cs"/>
              </a:rPr>
              <a:t>Re estatización</a:t>
            </a:r>
          </a:p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b="0" dirty="0">
                <a:latin typeface="+mn-lt"/>
                <a:cs typeface="+mn-cs"/>
              </a:rPr>
              <a:t>Gasto público (nuevas fuentes</a:t>
            </a:r>
          </a:p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b="0" dirty="0">
                <a:latin typeface="+mn-lt"/>
                <a:cs typeface="+mn-cs"/>
              </a:rPr>
              <a:t>Control cambiario y financiero</a:t>
            </a:r>
          </a:p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b="0" dirty="0">
                <a:latin typeface="+mn-lt"/>
                <a:cs typeface="+mn-cs"/>
              </a:rPr>
              <a:t>Control del endeudamiento</a:t>
            </a:r>
          </a:p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b="0" dirty="0">
                <a:latin typeface="+mn-lt"/>
                <a:cs typeface="+mn-cs"/>
              </a:rPr>
              <a:t>“Re- regulación” laboral (parcial)</a:t>
            </a:r>
          </a:p>
          <a:p>
            <a:pPr marL="182563" lvl="1" indent="-182563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EC" sz="2000" b="0" dirty="0">
                <a:latin typeface="+mn-lt"/>
                <a:cs typeface="+mn-cs"/>
              </a:rPr>
              <a:t>Reconstitución de bloques regionales y nuevos procesos  comerciales</a:t>
            </a:r>
          </a:p>
        </p:txBody>
      </p:sp>
      <p:sp>
        <p:nvSpPr>
          <p:cNvPr id="13" name="9 Flecha derecha">
            <a:extLst>
              <a:ext uri="{FF2B5EF4-FFF2-40B4-BE49-F238E27FC236}">
                <a16:creationId xmlns:a16="http://schemas.microsoft.com/office/drawing/2014/main" id="{3D49D5BE-BD99-4E0D-9803-23F0281565F3}"/>
              </a:ext>
            </a:extLst>
          </p:cNvPr>
          <p:cNvSpPr/>
          <p:nvPr/>
        </p:nvSpPr>
        <p:spPr>
          <a:xfrm>
            <a:off x="1865479" y="3152096"/>
            <a:ext cx="255820" cy="745588"/>
          </a:xfrm>
          <a:prstGeom prst="rightArrow">
            <a:avLst/>
          </a:prstGeom>
          <a:solidFill>
            <a:srgbClr val="0080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C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9 Flecha derecha">
            <a:extLst>
              <a:ext uri="{FF2B5EF4-FFF2-40B4-BE49-F238E27FC236}">
                <a16:creationId xmlns:a16="http://schemas.microsoft.com/office/drawing/2014/main" id="{6E01C4D4-9046-4EE2-A699-6EF6974CEF8E}"/>
              </a:ext>
            </a:extLst>
          </p:cNvPr>
          <p:cNvSpPr/>
          <p:nvPr/>
        </p:nvSpPr>
        <p:spPr>
          <a:xfrm>
            <a:off x="4385103" y="3253043"/>
            <a:ext cx="255820" cy="745588"/>
          </a:xfrm>
          <a:prstGeom prst="rightArrow">
            <a:avLst/>
          </a:prstGeom>
          <a:solidFill>
            <a:srgbClr val="0080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C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>
            <a:normAutofit fontScale="85000" lnSpcReduction="10000"/>
          </a:bodyPr>
          <a:lstStyle/>
          <a:p>
            <a:pPr>
              <a:defRPr/>
            </a:pPr>
            <a:fld id="{25EC7A95-8926-4234-9944-CB11C68A202F}" type="slidenum">
              <a:rPr lang="es-EC"/>
              <a:pPr>
                <a:defRPr/>
              </a:pPr>
              <a:t>7</a:t>
            </a:fld>
            <a:endParaRPr lang="es-EC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9228" y="661172"/>
            <a:ext cx="9094772" cy="679468"/>
          </a:xfrm>
        </p:spPr>
        <p:txBody>
          <a:bodyPr>
            <a:noAutofit/>
          </a:bodyPr>
          <a:lstStyle/>
          <a:p>
            <a:r>
              <a:rPr lang="es-EC" sz="4000" dirty="0">
                <a:solidFill>
                  <a:schemeClr val="accent3"/>
                </a:solidFill>
              </a:rPr>
              <a:t>Señas particulares: Regímenes de bienestar</a:t>
            </a:r>
          </a:p>
        </p:txBody>
      </p:sp>
      <p:sp>
        <p:nvSpPr>
          <p:cNvPr id="12" name="11 Flecha derecha"/>
          <p:cNvSpPr/>
          <p:nvPr/>
        </p:nvSpPr>
        <p:spPr>
          <a:xfrm>
            <a:off x="745588" y="6063175"/>
            <a:ext cx="7287064" cy="794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solidFill>
                  <a:schemeClr val="bg1"/>
                </a:solidFill>
              </a:rPr>
              <a:t>Focalización – Subsidiaridad – Feminización</a:t>
            </a: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 bwMode="auto">
          <a:xfrm>
            <a:off x="118298" y="1717946"/>
            <a:ext cx="2039093" cy="4049810"/>
          </a:xfrm>
          <a:prstGeom prst="rect">
            <a:avLst/>
          </a:prstGeom>
          <a:ln>
            <a:solidFill>
              <a:srgbClr val="660066"/>
            </a:solidFill>
          </a:ln>
        </p:spPr>
        <p:txBody>
          <a:bodyPr vert="horz">
            <a:noAutofit/>
          </a:bodyPr>
          <a:lstStyle/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Seguridad  </a:t>
            </a:r>
            <a:r>
              <a:rPr lang="es-ES" sz="2000" b="0" dirty="0">
                <a:latin typeface="+mn-lt"/>
                <a:cs typeface="+mn-cs"/>
                <a:sym typeface="Wingdings" pitchFamily="2" charset="2"/>
              </a:rPr>
              <a:t> riesgo trabajo 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Regímenes mixtos</a:t>
            </a:r>
            <a:r>
              <a:rPr lang="es-EC" sz="2000" b="0" dirty="0">
                <a:latin typeface="+mn-lt"/>
                <a:cs typeface="+mn-cs"/>
              </a:rPr>
              <a:t>, privatizados y algunos estatales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Estratificado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sym typeface="Wingdings" pitchFamily="2" charset="2"/>
              </a:rPr>
              <a:t>Seguridad   riesgo pobreza/ ingreso</a:t>
            </a:r>
            <a:r>
              <a:rPr lang="es-ES" sz="2000" b="0" dirty="0">
                <a:latin typeface="+mn-lt"/>
                <a:cs typeface="+mn-cs"/>
                <a:sym typeface="Wingdings" pitchFamily="2" charset="2"/>
              </a:rPr>
              <a:t>: transferencias</a:t>
            </a:r>
            <a:endParaRPr lang="es-ES" sz="2000" b="0" dirty="0">
              <a:latin typeface="+mn-lt"/>
              <a:sym typeface="Wingdings" pitchFamily="2" charset="2"/>
            </a:endParaRPr>
          </a:p>
        </p:txBody>
      </p:sp>
      <p:sp>
        <p:nvSpPr>
          <p:cNvPr id="14" name="2 Marcador de contenido"/>
          <p:cNvSpPr txBox="1">
            <a:spLocks/>
          </p:cNvSpPr>
          <p:nvPr/>
        </p:nvSpPr>
        <p:spPr bwMode="auto">
          <a:xfrm>
            <a:off x="2489588" y="2261210"/>
            <a:ext cx="1907902" cy="3218229"/>
          </a:xfrm>
          <a:prstGeom prst="rect">
            <a:avLst/>
          </a:prstGeom>
          <a:ln>
            <a:solidFill>
              <a:srgbClr val="660066"/>
            </a:solidFill>
          </a:ln>
        </p:spPr>
        <p:txBody>
          <a:bodyPr vert="horz">
            <a:noAutofit/>
          </a:bodyPr>
          <a:lstStyle/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Re-estatización seguridad contributiva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Transferencias condicionadas “Modificadas” y expandidas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Redes de seguridad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dirty="0">
                <a:latin typeface="+mn-lt"/>
                <a:cs typeface="+mn-cs"/>
              </a:rPr>
              <a:t>Desigualdad</a:t>
            </a:r>
            <a:endParaRPr lang="es-ES" sz="2000" b="0" dirty="0">
              <a:latin typeface="+mn-lt"/>
              <a:cs typeface="+mn-cs"/>
            </a:endParaRP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endParaRPr lang="es-EC" sz="2000" b="0" dirty="0">
              <a:latin typeface="+mn-lt"/>
              <a:cs typeface="+mn-cs"/>
            </a:endParaRPr>
          </a:p>
        </p:txBody>
      </p:sp>
      <p:sp>
        <p:nvSpPr>
          <p:cNvPr id="15" name="2 Marcador de contenido"/>
          <p:cNvSpPr txBox="1">
            <a:spLocks/>
          </p:cNvSpPr>
          <p:nvPr/>
        </p:nvSpPr>
        <p:spPr bwMode="auto">
          <a:xfrm>
            <a:off x="4712621" y="1905729"/>
            <a:ext cx="2035389" cy="4157445"/>
          </a:xfrm>
          <a:prstGeom prst="rect">
            <a:avLst/>
          </a:prstGeom>
          <a:ln>
            <a:solidFill>
              <a:srgbClr val="660066"/>
            </a:solidFill>
          </a:ln>
        </p:spPr>
        <p:txBody>
          <a:bodyPr vert="horz">
            <a:noAutofit/>
          </a:bodyPr>
          <a:lstStyle/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dirty="0">
                <a:latin typeface="+mn-lt"/>
                <a:cs typeface="+mn-cs"/>
              </a:rPr>
              <a:t>Desv</a:t>
            </a:r>
            <a:r>
              <a:rPr lang="es-ES" sz="2000" b="0" dirty="0">
                <a:latin typeface="+mn-lt"/>
                <a:cs typeface="+mn-cs"/>
              </a:rPr>
              <a:t>inculación con remuneración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Formalización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Unificación: sistemas integrados de PS.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“salida” de transferencias (??)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Reduce pobreza/</a:t>
            </a:r>
          </a:p>
          <a:p>
            <a:pPr marL="0" lvl="1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</a:pPr>
            <a:r>
              <a:rPr lang="es-ES" sz="2000" b="0" dirty="0">
                <a:latin typeface="+mn-lt"/>
                <a:cs typeface="+mn-cs"/>
              </a:rPr>
              <a:t>desigualdad</a:t>
            </a:r>
          </a:p>
        </p:txBody>
      </p:sp>
      <p:cxnSp>
        <p:nvCxnSpPr>
          <p:cNvPr id="17" name="16 Conector recto de flecha"/>
          <p:cNvCxnSpPr>
            <a:cxnSpLocks noChangeShapeType="1"/>
          </p:cNvCxnSpPr>
          <p:nvPr/>
        </p:nvCxnSpPr>
        <p:spPr bwMode="auto">
          <a:xfrm rot="5400000" flipH="1" flipV="1">
            <a:off x="7031038" y="4884738"/>
            <a:ext cx="1004887" cy="1587"/>
          </a:xfrm>
          <a:prstGeom prst="straightConnector1">
            <a:avLst/>
          </a:prstGeom>
          <a:noFill/>
          <a:ln w="19050" algn="ctr">
            <a:solidFill>
              <a:schemeClr val="bg2"/>
            </a:solidFill>
            <a:round/>
            <a:headEnd/>
            <a:tailEnd type="arrow" w="med" len="med"/>
          </a:ln>
          <a:effectLst/>
        </p:spPr>
      </p:cxnSp>
      <p:sp>
        <p:nvSpPr>
          <p:cNvPr id="18" name="17 Flecha derecha"/>
          <p:cNvSpPr>
            <a:spLocks noChangeArrowheads="1"/>
          </p:cNvSpPr>
          <p:nvPr/>
        </p:nvSpPr>
        <p:spPr bwMode="auto">
          <a:xfrm>
            <a:off x="2194944" y="3480451"/>
            <a:ext cx="292617" cy="44291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80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11" name="2 Marcador de contenido">
            <a:extLst>
              <a:ext uri="{FF2B5EF4-FFF2-40B4-BE49-F238E27FC236}">
                <a16:creationId xmlns:a16="http://schemas.microsoft.com/office/drawing/2014/main" id="{77636BB5-DF5B-4A57-B676-1CCA2C7D736C}"/>
              </a:ext>
            </a:extLst>
          </p:cNvPr>
          <p:cNvSpPr txBox="1">
            <a:spLocks/>
          </p:cNvSpPr>
          <p:nvPr/>
        </p:nvSpPr>
        <p:spPr bwMode="auto">
          <a:xfrm>
            <a:off x="7079807" y="2139606"/>
            <a:ext cx="1945896" cy="3339834"/>
          </a:xfrm>
          <a:prstGeom prst="rect">
            <a:avLst/>
          </a:prstGeom>
          <a:ln>
            <a:solidFill>
              <a:srgbClr val="660066"/>
            </a:solidFill>
          </a:ln>
        </p:spPr>
        <p:txBody>
          <a:bodyPr vert="horz">
            <a:noAutofit/>
          </a:bodyPr>
          <a:lstStyle/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dirty="0">
                <a:latin typeface="+mn-lt"/>
                <a:cs typeface="+mn-cs"/>
              </a:rPr>
              <a:t>Esquemas focalizados (ahorro fiscal), vías de respuesta a gasto elevado y deuda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dirty="0">
                <a:latin typeface="+mn-lt"/>
                <a:cs typeface="+mn-cs"/>
              </a:rPr>
              <a:t>Desigualdad sube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s-ES" sz="2000" b="0" dirty="0">
                <a:latin typeface="+mn-lt"/>
                <a:cs typeface="+mn-cs"/>
              </a:rPr>
              <a:t>Pobreza se estanca</a:t>
            </a:r>
          </a:p>
          <a:p>
            <a:pPr marL="266700" lvl="1" indent="-2667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endParaRPr lang="es-EC" sz="2000" b="0" dirty="0">
              <a:latin typeface="+mn-lt"/>
              <a:cs typeface="+mn-cs"/>
            </a:endParaRPr>
          </a:p>
        </p:txBody>
      </p:sp>
      <p:sp>
        <p:nvSpPr>
          <p:cNvPr id="16" name="17 Flecha derecha">
            <a:extLst>
              <a:ext uri="{FF2B5EF4-FFF2-40B4-BE49-F238E27FC236}">
                <a16:creationId xmlns:a16="http://schemas.microsoft.com/office/drawing/2014/main" id="{A68388AC-E401-4BB9-9279-DD84BB90A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7922" y="3491816"/>
            <a:ext cx="292617" cy="44291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80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20" name="17 Flecha derecha">
            <a:extLst>
              <a:ext uri="{FF2B5EF4-FFF2-40B4-BE49-F238E27FC236}">
                <a16:creationId xmlns:a16="http://schemas.microsoft.com/office/drawing/2014/main" id="{1BC96F08-C60B-400B-A503-438F65CA3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8010" y="3491816"/>
            <a:ext cx="292617" cy="44291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80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>
            <a:normAutofit fontScale="85000" lnSpcReduction="10000"/>
          </a:bodyPr>
          <a:lstStyle/>
          <a:p>
            <a:pPr>
              <a:defRPr/>
            </a:pPr>
            <a:fld id="{25EC7A95-8926-4234-9944-CB11C68A202F}" type="slidenum">
              <a:rPr lang="es-EC"/>
              <a:pPr>
                <a:defRPr/>
              </a:pPr>
              <a:t>8</a:t>
            </a:fld>
            <a:endParaRPr lang="es-EC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9228" y="661172"/>
            <a:ext cx="9094772" cy="679468"/>
          </a:xfrm>
        </p:spPr>
        <p:txBody>
          <a:bodyPr>
            <a:noAutofit/>
          </a:bodyPr>
          <a:lstStyle/>
          <a:p>
            <a:r>
              <a:rPr lang="es-EC" sz="4000" dirty="0">
                <a:solidFill>
                  <a:schemeClr val="accent3"/>
                </a:solidFill>
              </a:rPr>
              <a:t>Señas particulares: estructura</a:t>
            </a: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id="{C584765A-0825-44B8-BF3E-B0614BFB9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713" y="3232268"/>
            <a:ext cx="2020887" cy="412750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100" b="0" i="1">
                <a:latin typeface="+mn-lt"/>
              </a:rPr>
              <a:t>Heterogeneidad</a:t>
            </a:r>
          </a:p>
        </p:txBody>
      </p:sp>
      <p:sp>
        <p:nvSpPr>
          <p:cNvPr id="21" name="Text Box 6">
            <a:extLst>
              <a:ext uri="{FF2B5EF4-FFF2-40B4-BE49-F238E27FC236}">
                <a16:creationId xmlns:a16="http://schemas.microsoft.com/office/drawing/2014/main" id="{219C8C04-17A1-4605-AFF2-019A62AA8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00" y="5469055"/>
            <a:ext cx="1665288" cy="733425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100" b="0" i="1">
                <a:latin typeface="+mn-lt"/>
              </a:rPr>
              <a:t>Desigualdad</a:t>
            </a:r>
          </a:p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100" b="0" i="1">
                <a:latin typeface="+mn-lt"/>
              </a:rPr>
              <a:t>estructural</a:t>
            </a:r>
          </a:p>
        </p:txBody>
      </p:sp>
      <p:sp>
        <p:nvSpPr>
          <p:cNvPr id="22" name="Text Box 7">
            <a:extLst>
              <a:ext uri="{FF2B5EF4-FFF2-40B4-BE49-F238E27FC236}">
                <a16:creationId xmlns:a16="http://schemas.microsoft.com/office/drawing/2014/main" id="{BD7839CF-F928-4E04-8B02-0C1C68BB8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0" y="1938455"/>
            <a:ext cx="1841500" cy="412750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>
                <a:latin typeface="+mn-lt"/>
              </a:rPr>
              <a:t>Económica</a:t>
            </a:r>
          </a:p>
        </p:txBody>
      </p:sp>
      <p:sp>
        <p:nvSpPr>
          <p:cNvPr id="24" name="AutoShape 9">
            <a:extLst>
              <a:ext uri="{FF2B5EF4-FFF2-40B4-BE49-F238E27FC236}">
                <a16:creationId xmlns:a16="http://schemas.microsoft.com/office/drawing/2014/main" id="{A93E8551-C32B-4CD6-B84B-199E7FB88CA6}"/>
              </a:ext>
            </a:extLst>
          </p:cNvPr>
          <p:cNvSpPr>
            <a:spLocks/>
          </p:cNvSpPr>
          <p:nvPr/>
        </p:nvSpPr>
        <p:spPr bwMode="auto">
          <a:xfrm>
            <a:off x="2425700" y="1859080"/>
            <a:ext cx="266700" cy="3225800"/>
          </a:xfrm>
          <a:prstGeom prst="leftBrace">
            <a:avLst>
              <a:gd name="adj1" fmla="val 10079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25" name="Text Box 12">
            <a:extLst>
              <a:ext uri="{FF2B5EF4-FFF2-40B4-BE49-F238E27FC236}">
                <a16:creationId xmlns:a16="http://schemas.microsoft.com/office/drawing/2014/main" id="{0E4AD665-C761-43BF-9D06-905112EBE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5200" y="1660643"/>
            <a:ext cx="2730500" cy="1054100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>
                <a:latin typeface="+mn-lt"/>
              </a:rPr>
              <a:t>Segmentación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>
                <a:latin typeface="+mn-lt"/>
              </a:rPr>
              <a:t>“Trialidad”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>
                <a:latin typeface="+mn-lt"/>
              </a:rPr>
              <a:t>Rigidez</a:t>
            </a:r>
          </a:p>
        </p:txBody>
      </p:sp>
      <p:sp>
        <p:nvSpPr>
          <p:cNvPr id="26" name="Text Box 14">
            <a:extLst>
              <a:ext uri="{FF2B5EF4-FFF2-40B4-BE49-F238E27FC236}">
                <a16:creationId xmlns:a16="http://schemas.microsoft.com/office/drawing/2014/main" id="{D3FB6D37-F75D-4669-A9A1-9B279E768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4088" y="2805230"/>
            <a:ext cx="3911600" cy="2031325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>
                <a:latin typeface="+mn-lt"/>
              </a:rPr>
              <a:t>Exclusión: diversidad sale de la “norma”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>
                <a:latin typeface="+mn-lt"/>
              </a:rPr>
              <a:t>Conflictividad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>
                <a:latin typeface="+mn-lt"/>
              </a:rPr>
              <a:t>Potenciación de desigualdad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 i="1">
                <a:latin typeface="+mn-lt"/>
              </a:rPr>
              <a:t>Pero: Clave para entender complejidad de relaciones de género</a:t>
            </a:r>
          </a:p>
        </p:txBody>
      </p:sp>
      <p:sp>
        <p:nvSpPr>
          <p:cNvPr id="27" name="Text Box 15">
            <a:extLst>
              <a:ext uri="{FF2B5EF4-FFF2-40B4-BE49-F238E27FC236}">
                <a16:creationId xmlns:a16="http://schemas.microsoft.com/office/drawing/2014/main" id="{FB7E2653-87DA-4AB0-A4E0-AEA4F951C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7188" y="3692643"/>
            <a:ext cx="1473200" cy="733425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>
                <a:latin typeface="+mn-lt"/>
              </a:rPr>
              <a:t>Étnica/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100" b="0">
                <a:latin typeface="+mn-lt"/>
              </a:rPr>
              <a:t>    cultural</a:t>
            </a:r>
          </a:p>
        </p:txBody>
      </p:sp>
      <p:sp>
        <p:nvSpPr>
          <p:cNvPr id="28" name="AutoShape 16">
            <a:extLst>
              <a:ext uri="{FF2B5EF4-FFF2-40B4-BE49-F238E27FC236}">
                <a16:creationId xmlns:a16="http://schemas.microsoft.com/office/drawing/2014/main" id="{D5C902A2-9033-42D2-9E3E-5984CB712A65}"/>
              </a:ext>
            </a:extLst>
          </p:cNvPr>
          <p:cNvSpPr>
            <a:spLocks/>
          </p:cNvSpPr>
          <p:nvPr/>
        </p:nvSpPr>
        <p:spPr bwMode="auto">
          <a:xfrm>
            <a:off x="4522788" y="1720968"/>
            <a:ext cx="228600" cy="1016000"/>
          </a:xfrm>
          <a:prstGeom prst="leftBrace">
            <a:avLst>
              <a:gd name="adj1" fmla="val 3703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29" name="AutoShape 17">
            <a:extLst>
              <a:ext uri="{FF2B5EF4-FFF2-40B4-BE49-F238E27FC236}">
                <a16:creationId xmlns:a16="http://schemas.microsoft.com/office/drawing/2014/main" id="{724F6DE4-DE74-4483-B93C-58A4245BCECD}"/>
              </a:ext>
            </a:extLst>
          </p:cNvPr>
          <p:cNvSpPr>
            <a:spLocks/>
          </p:cNvSpPr>
          <p:nvPr/>
        </p:nvSpPr>
        <p:spPr bwMode="auto">
          <a:xfrm>
            <a:off x="4537075" y="2890955"/>
            <a:ext cx="190500" cy="2260600"/>
          </a:xfrm>
          <a:prstGeom prst="leftBrace">
            <a:avLst>
              <a:gd name="adj1" fmla="val 9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30" name="Text Box 18">
            <a:extLst>
              <a:ext uri="{FF2B5EF4-FFF2-40B4-BE49-F238E27FC236}">
                <a16:creationId xmlns:a16="http://schemas.microsoft.com/office/drawing/2014/main" id="{90D33B3B-0318-4236-81B2-EB23C127E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1900" y="5269031"/>
            <a:ext cx="6642100" cy="1054100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 dirty="0">
                <a:latin typeface="+mn-lt"/>
              </a:rPr>
              <a:t>Desigualdad integrada al modelo de crecimiento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 dirty="0">
                <a:latin typeface="+mn-lt"/>
              </a:rPr>
              <a:t>Polarización, concentración, élites - estado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 dirty="0">
                <a:latin typeface="+mn-lt"/>
              </a:rPr>
              <a:t>Conflicto distributivo: capital/trabajo?</a:t>
            </a:r>
          </a:p>
        </p:txBody>
      </p:sp>
      <p:sp>
        <p:nvSpPr>
          <p:cNvPr id="31" name="Text Box 19">
            <a:extLst>
              <a:ext uri="{FF2B5EF4-FFF2-40B4-BE49-F238E27FC236}">
                <a16:creationId xmlns:a16="http://schemas.microsoft.com/office/drawing/2014/main" id="{DC06ED8D-E2AF-44CF-9D27-FA08EB589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1789230"/>
            <a:ext cx="1244600" cy="677108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1900">
                <a:latin typeface="+mn-lt"/>
              </a:rPr>
              <a:t>Empleo Mujeres</a:t>
            </a:r>
          </a:p>
        </p:txBody>
      </p:sp>
      <p:sp>
        <p:nvSpPr>
          <p:cNvPr id="32" name="AutoShape 20">
            <a:extLst>
              <a:ext uri="{FF2B5EF4-FFF2-40B4-BE49-F238E27FC236}">
                <a16:creationId xmlns:a16="http://schemas.microsoft.com/office/drawing/2014/main" id="{388D4F13-CC0E-4EE2-9000-F5672BAEA3F9}"/>
              </a:ext>
            </a:extLst>
          </p:cNvPr>
          <p:cNvSpPr>
            <a:spLocks/>
          </p:cNvSpPr>
          <p:nvPr/>
        </p:nvSpPr>
        <p:spPr bwMode="auto">
          <a:xfrm>
            <a:off x="6883400" y="1693980"/>
            <a:ext cx="254000" cy="977900"/>
          </a:xfrm>
          <a:prstGeom prst="rightBrace">
            <a:avLst>
              <a:gd name="adj1" fmla="val 3208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2" name="Abrir llave 1">
            <a:extLst>
              <a:ext uri="{FF2B5EF4-FFF2-40B4-BE49-F238E27FC236}">
                <a16:creationId xmlns:a16="http://schemas.microsoft.com/office/drawing/2014/main" id="{413D3300-28DC-42E6-AF8F-DD873E024EE3}"/>
              </a:ext>
            </a:extLst>
          </p:cNvPr>
          <p:cNvSpPr/>
          <p:nvPr/>
        </p:nvSpPr>
        <p:spPr>
          <a:xfrm>
            <a:off x="2338388" y="5269031"/>
            <a:ext cx="163512" cy="10541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72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>
            <a:normAutofit fontScale="85000" lnSpcReduction="10000"/>
          </a:bodyPr>
          <a:lstStyle/>
          <a:p>
            <a:pPr>
              <a:defRPr/>
            </a:pPr>
            <a:fld id="{25EC7A95-8926-4234-9944-CB11C68A202F}" type="slidenum">
              <a:rPr lang="es-EC"/>
              <a:pPr>
                <a:defRPr/>
              </a:pPr>
              <a:t>9</a:t>
            </a:fld>
            <a:endParaRPr lang="es-EC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9228" y="661172"/>
            <a:ext cx="9094772" cy="679468"/>
          </a:xfrm>
        </p:spPr>
        <p:txBody>
          <a:bodyPr>
            <a:noAutofit/>
          </a:bodyPr>
          <a:lstStyle/>
          <a:p>
            <a:r>
              <a:rPr lang="es-EC" sz="4000" dirty="0">
                <a:solidFill>
                  <a:schemeClr val="accent3"/>
                </a:solidFill>
              </a:rPr>
              <a:t>Señas particulares: estructura</a:t>
            </a: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4A5BFEEA-1712-493E-8B68-3DE447333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28" y="3714750"/>
            <a:ext cx="2020887" cy="412750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100" b="0" i="1" dirty="0">
                <a:latin typeface="+mn-lt"/>
              </a:rPr>
              <a:t>Dependencia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C539CFD8-0938-4458-AC1C-DDFAF2CE4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8595" y="2471339"/>
            <a:ext cx="2006600" cy="1384995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 dirty="0">
                <a:latin typeface="+mn-lt"/>
              </a:rPr>
              <a:t>Visión “tradicional” (cadenas productivas)</a:t>
            </a:r>
          </a:p>
        </p:txBody>
      </p:sp>
      <p:sp>
        <p:nvSpPr>
          <p:cNvPr id="33" name="AutoShape 9">
            <a:extLst>
              <a:ext uri="{FF2B5EF4-FFF2-40B4-BE49-F238E27FC236}">
                <a16:creationId xmlns:a16="http://schemas.microsoft.com/office/drawing/2014/main" id="{1BAB3855-A150-43B0-AE77-B73F5D6E7F6F}"/>
              </a:ext>
            </a:extLst>
          </p:cNvPr>
          <p:cNvSpPr>
            <a:spLocks/>
          </p:cNvSpPr>
          <p:nvPr/>
        </p:nvSpPr>
        <p:spPr bwMode="auto">
          <a:xfrm>
            <a:off x="1300956" y="2113423"/>
            <a:ext cx="215900" cy="3835400"/>
          </a:xfrm>
          <a:prstGeom prst="leftBrace">
            <a:avLst>
              <a:gd name="adj1" fmla="val 14803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34" name="Text Box 10">
            <a:extLst>
              <a:ext uri="{FF2B5EF4-FFF2-40B4-BE49-F238E27FC236}">
                <a16:creationId xmlns:a16="http://schemas.microsoft.com/office/drawing/2014/main" id="{DF0F925E-57E5-47EE-951C-AA64ED834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3119" y="1500557"/>
            <a:ext cx="4986543" cy="2354491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 dirty="0">
                <a:latin typeface="+mn-lt"/>
              </a:rPr>
              <a:t>Asimetría en flujos </a:t>
            </a:r>
            <a:r>
              <a:rPr lang="es-EC" sz="2100" b="0" i="1" dirty="0">
                <a:latin typeface="+mn-lt"/>
              </a:rPr>
              <a:t>comerciales</a:t>
            </a:r>
            <a:r>
              <a:rPr lang="es-EC" sz="2100" b="0" dirty="0">
                <a:latin typeface="+mn-lt"/>
              </a:rPr>
              <a:t> entrada y salida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dirty="0">
                <a:latin typeface="+mn-lt"/>
              </a:rPr>
              <a:t>Desigualdad países valores agregados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dirty="0">
                <a:latin typeface="+mn-lt"/>
                <a:sym typeface="Wingdings" pitchFamily="2" charset="2"/>
              </a:rPr>
              <a:t> Países y grupos: parte de cadenas (proveedores fuerza de trabajo; procesos)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dirty="0">
                <a:latin typeface="+mn-lt"/>
                <a:sym typeface="Wingdings" pitchFamily="2" charset="2"/>
              </a:rPr>
              <a:t>Valor agregado en consumidores/marcas</a:t>
            </a:r>
            <a:endParaRPr lang="es-EC" sz="2100" dirty="0">
              <a:latin typeface="+mn-lt"/>
            </a:endParaRP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100" b="0" dirty="0">
              <a:latin typeface="+mn-lt"/>
            </a:endParaRPr>
          </a:p>
        </p:txBody>
      </p:sp>
      <p:sp>
        <p:nvSpPr>
          <p:cNvPr id="36" name="Text Box 12">
            <a:extLst>
              <a:ext uri="{FF2B5EF4-FFF2-40B4-BE49-F238E27FC236}">
                <a16:creationId xmlns:a16="http://schemas.microsoft.com/office/drawing/2014/main" id="{0B1DF5EE-59A7-4D97-B51D-28D44F7D7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5595" y="4304736"/>
            <a:ext cx="1879600" cy="1384995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100" b="0" dirty="0">
                <a:latin typeface="+mn-lt"/>
              </a:rPr>
              <a:t>Visión “Integrada” (cadenas de trabajo)</a:t>
            </a:r>
          </a:p>
        </p:txBody>
      </p:sp>
      <p:sp>
        <p:nvSpPr>
          <p:cNvPr id="37" name="AutoShape 13">
            <a:extLst>
              <a:ext uri="{FF2B5EF4-FFF2-40B4-BE49-F238E27FC236}">
                <a16:creationId xmlns:a16="http://schemas.microsoft.com/office/drawing/2014/main" id="{8189CA68-7BFC-4CE0-B806-79FC0071D7E4}"/>
              </a:ext>
            </a:extLst>
          </p:cNvPr>
          <p:cNvSpPr>
            <a:spLocks/>
          </p:cNvSpPr>
          <p:nvPr/>
        </p:nvSpPr>
        <p:spPr bwMode="auto">
          <a:xfrm>
            <a:off x="3440343" y="1630962"/>
            <a:ext cx="302775" cy="1834689"/>
          </a:xfrm>
          <a:prstGeom prst="leftBrace">
            <a:avLst>
              <a:gd name="adj1" fmla="val 5175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38" name="AutoShape 14">
            <a:extLst>
              <a:ext uri="{FF2B5EF4-FFF2-40B4-BE49-F238E27FC236}">
                <a16:creationId xmlns:a16="http://schemas.microsoft.com/office/drawing/2014/main" id="{66F87D4E-5F86-4421-9523-9FC10EB45B76}"/>
              </a:ext>
            </a:extLst>
          </p:cNvPr>
          <p:cNvSpPr>
            <a:spLocks/>
          </p:cNvSpPr>
          <p:nvPr/>
        </p:nvSpPr>
        <p:spPr bwMode="auto">
          <a:xfrm>
            <a:off x="3421294" y="3683130"/>
            <a:ext cx="260350" cy="2845685"/>
          </a:xfrm>
          <a:prstGeom prst="leftBrace">
            <a:avLst>
              <a:gd name="adj1" fmla="val 5984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39" name="Text Box 8">
            <a:extLst>
              <a:ext uri="{FF2B5EF4-FFF2-40B4-BE49-F238E27FC236}">
                <a16:creationId xmlns:a16="http://schemas.microsoft.com/office/drawing/2014/main" id="{EB946EEC-F88F-49E5-9387-9E3709B74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3119" y="3705588"/>
            <a:ext cx="4951412" cy="2800767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 u="none" dirty="0">
                <a:latin typeface="+mj-lt"/>
              </a:rPr>
              <a:t>Flujos comerciales</a:t>
            </a:r>
            <a:r>
              <a:rPr lang="es-EC" sz="2200" b="0" i="1" u="none" dirty="0">
                <a:latin typeface="+mj-lt"/>
              </a:rPr>
              <a:t>, naturales, humanos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 u="none" dirty="0">
                <a:latin typeface="+mj-lt"/>
              </a:rPr>
              <a:t>Intercambio desigual: trabajo, aportes a la SS, salario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 u="none" dirty="0">
                <a:latin typeface="+mj-lt"/>
              </a:rPr>
              <a:t>Flujos de cuidado: organización internacional del cuidado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 u="none" dirty="0">
                <a:latin typeface="+mj-lt"/>
              </a:rPr>
              <a:t>Quién depende de quien?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 dirty="0">
                <a:latin typeface="+mj-lt"/>
              </a:rPr>
              <a:t>Interdependencia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200" b="0" u="none" dirty="0">
                <a:latin typeface="+mj-lt"/>
                <a:sym typeface="Wingdings" pitchFamily="2" charset="2"/>
              </a:rPr>
              <a:t> cadenas de valor “ampliadas”</a:t>
            </a:r>
            <a:endParaRPr lang="es-EC" sz="2200" b="0" i="1" u="none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7014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Personalizado 1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12212</TotalTime>
  <Words>2828</Words>
  <Application>Microsoft Office PowerPoint</Application>
  <PresentationFormat>Presentación en pantalla (4:3)</PresentationFormat>
  <Paragraphs>529</Paragraphs>
  <Slides>59</Slides>
  <Notes>59</Notes>
  <HiddenSlides>4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70" baseType="lpstr">
      <vt:lpstr>Arial</vt:lpstr>
      <vt:lpstr>Calibri</vt:lpstr>
      <vt:lpstr>Calibri Light</vt:lpstr>
      <vt:lpstr>Cambria</vt:lpstr>
      <vt:lpstr>Century Gothic</vt:lpstr>
      <vt:lpstr>Garamond</vt:lpstr>
      <vt:lpstr>Times New Roman</vt:lpstr>
      <vt:lpstr>Wingdings</vt:lpstr>
      <vt:lpstr>Wingdings 2</vt:lpstr>
      <vt:lpstr>ヒラギノ角ゴ ProN W3</vt:lpstr>
      <vt:lpstr>Claridad</vt:lpstr>
      <vt:lpstr>UNIVERSIDAD JAVERIANA  ESCUELA DE VERANO: GÉNERO Y ECONOMÍA Macroeconomía  Sesión 3:  Crecimiento y desarrollo, hechos y críticas desde la economía feminista</vt:lpstr>
      <vt:lpstr>Contenido</vt:lpstr>
      <vt:lpstr>Enfoque</vt:lpstr>
      <vt:lpstr>Enfoque</vt:lpstr>
      <vt:lpstr>Señas particulares: Regímenes económicos</vt:lpstr>
      <vt:lpstr>Señas particulares: Regímenes económicos</vt:lpstr>
      <vt:lpstr>Señas particulares: Regímenes de bienestar</vt:lpstr>
      <vt:lpstr>Señas particulares: estructura</vt:lpstr>
      <vt:lpstr>Señas particulares: estructura</vt:lpstr>
      <vt:lpstr>Tensiones y cambios globales</vt:lpstr>
      <vt:lpstr>Tensiones y cambios globales</vt:lpstr>
      <vt:lpstr>Tensiones y cambios globales</vt:lpstr>
      <vt:lpstr>Tensiones y cambios globales(Benería 2005)</vt:lpstr>
      <vt:lpstr>Tensiones y cambios globales</vt:lpstr>
      <vt:lpstr>Tensiones y cambios globales</vt:lpstr>
      <vt:lpstr>Patrones de empleo y globalización</vt:lpstr>
      <vt:lpstr>Cambios a nivel de empresa: macro</vt:lpstr>
      <vt:lpstr>Cambios a nivel de empresa: micro</vt:lpstr>
      <vt:lpstr>Transformaciones del trabajo: segmentación</vt:lpstr>
      <vt:lpstr>Transformaciones del trabajo: ‘informalización’ </vt:lpstr>
      <vt:lpstr>Cambios en el mercado: la informalización </vt:lpstr>
      <vt:lpstr>Globalización (+4.0) y desigualdad</vt:lpstr>
      <vt:lpstr>Globalización (+4.0) y desigualdad</vt:lpstr>
      <vt:lpstr>Alguna Evidencia: Mundial</vt:lpstr>
      <vt:lpstr>Alguna Evidencia: Mundial</vt:lpstr>
      <vt:lpstr>Alguna Evidencia: Mundial</vt:lpstr>
      <vt:lpstr>Tendencias macro: PIB</vt:lpstr>
      <vt:lpstr>Tendencias macro: PIB</vt:lpstr>
      <vt:lpstr>Tendencias macro: Participación laboral</vt:lpstr>
      <vt:lpstr>Tendencias macro: Participación laboral</vt:lpstr>
      <vt:lpstr>Tendencias macro: Participación laboral</vt:lpstr>
      <vt:lpstr>Tendencias macro</vt:lpstr>
      <vt:lpstr>Tendencias macro</vt:lpstr>
      <vt:lpstr>Tendencias macro: brechas</vt:lpstr>
      <vt:lpstr>Tendencias macro: estructura</vt:lpstr>
      <vt:lpstr>Tendencias macro: estructura</vt:lpstr>
      <vt:lpstr>Tendencias macro: estructura</vt:lpstr>
      <vt:lpstr>Tendencias macro: organización del trabajo</vt:lpstr>
      <vt:lpstr>Desigualdad de género y cuidados</vt:lpstr>
      <vt:lpstr>Riqueza de la economía y relaciones de pobreza</vt:lpstr>
      <vt:lpstr>Riqueza de la economía y relaciones de pobreza</vt:lpstr>
      <vt:lpstr>Riqueza de la economía y relaciones de pobreza</vt:lpstr>
      <vt:lpstr>Crisis del sistema: dimensiones de género</vt:lpstr>
      <vt:lpstr>Crisis y desempleo</vt:lpstr>
      <vt:lpstr>Crisis multidimensional: ambiental</vt:lpstr>
      <vt:lpstr>Crisis multidimensional: ambiental</vt:lpstr>
      <vt:lpstr>Crisis multidimensional: ambiental</vt:lpstr>
      <vt:lpstr>Crisis multidimensional: Alimentaria</vt:lpstr>
      <vt:lpstr>Crisis multidimensional: Energética</vt:lpstr>
      <vt:lpstr>Crisis multidimensional: Energética</vt:lpstr>
      <vt:lpstr>Crisis del sistema: Crisis del cuidado</vt:lpstr>
      <vt:lpstr>Crisis multidimensional: Crisis del cuidado</vt:lpstr>
      <vt:lpstr>Crisis del sistema: Crisis del cuidado</vt:lpstr>
      <vt:lpstr>Vías de transmisión   Impactos</vt:lpstr>
      <vt:lpstr>Impactos diferenciados</vt:lpstr>
      <vt:lpstr>Impactos diferenciados</vt:lpstr>
      <vt:lpstr>Crisis del sistema: dimensiones de género</vt:lpstr>
      <vt:lpstr>Capitalismo: lógica inversa a la igualdad y sostenimiento</vt:lpstr>
      <vt:lpstr>Desigualdad multidimensional y multinivel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UNIFEM</dc:title>
  <dc:creator>avasconez</dc:creator>
  <cp:lastModifiedBy>Auditorio Pontificia Universidad Javeriana</cp:lastModifiedBy>
  <cp:revision>1316</cp:revision>
  <dcterms:created xsi:type="dcterms:W3CDTF">2009-10-08T16:58:32Z</dcterms:created>
  <dcterms:modified xsi:type="dcterms:W3CDTF">2019-07-15T16:31:53Z</dcterms:modified>
</cp:coreProperties>
</file>