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07" r:id="rId1"/>
  </p:sldMasterIdLst>
  <p:notesMasterIdLst>
    <p:notesMasterId r:id="rId46"/>
  </p:notesMasterIdLst>
  <p:handoutMasterIdLst>
    <p:handoutMasterId r:id="rId47"/>
  </p:handoutMasterIdLst>
  <p:sldIdLst>
    <p:sldId id="623" r:id="rId2"/>
    <p:sldId id="1044" r:id="rId3"/>
    <p:sldId id="1045" r:id="rId4"/>
    <p:sldId id="1046" r:id="rId5"/>
    <p:sldId id="642" r:id="rId6"/>
    <p:sldId id="630" r:id="rId7"/>
    <p:sldId id="791" r:id="rId8"/>
    <p:sldId id="792" r:id="rId9"/>
    <p:sldId id="869" r:id="rId10"/>
    <p:sldId id="849" r:id="rId11"/>
    <p:sldId id="644" r:id="rId12"/>
    <p:sldId id="732" r:id="rId13"/>
    <p:sldId id="683" r:id="rId14"/>
    <p:sldId id="686" r:id="rId15"/>
    <p:sldId id="689" r:id="rId16"/>
    <p:sldId id="656" r:id="rId17"/>
    <p:sldId id="627" r:id="rId18"/>
    <p:sldId id="1034" r:id="rId19"/>
    <p:sldId id="681" r:id="rId20"/>
    <p:sldId id="1035" r:id="rId21"/>
    <p:sldId id="856" r:id="rId22"/>
    <p:sldId id="857" r:id="rId23"/>
    <p:sldId id="821" r:id="rId24"/>
    <p:sldId id="831" r:id="rId25"/>
    <p:sldId id="1036" r:id="rId26"/>
    <p:sldId id="1037" r:id="rId27"/>
    <p:sldId id="855" r:id="rId28"/>
    <p:sldId id="442" r:id="rId29"/>
    <p:sldId id="1038" r:id="rId30"/>
    <p:sldId id="443" r:id="rId31"/>
    <p:sldId id="444" r:id="rId32"/>
    <p:sldId id="445" r:id="rId33"/>
    <p:sldId id="446" r:id="rId34"/>
    <p:sldId id="448" r:id="rId35"/>
    <p:sldId id="447" r:id="rId36"/>
    <p:sldId id="456" r:id="rId37"/>
    <p:sldId id="1039" r:id="rId38"/>
    <p:sldId id="734" r:id="rId39"/>
    <p:sldId id="735" r:id="rId40"/>
    <p:sldId id="1040" r:id="rId41"/>
    <p:sldId id="724" r:id="rId42"/>
    <p:sldId id="1041" r:id="rId43"/>
    <p:sldId id="1042" r:id="rId44"/>
    <p:sldId id="1043" r:id="rId45"/>
  </p:sldIdLst>
  <p:sldSz cx="9144000" cy="6858000" type="screen4x3"/>
  <p:notesSz cx="6881813" cy="92964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E18F"/>
    <a:srgbClr val="E56709"/>
    <a:srgbClr val="FFFF99"/>
    <a:srgbClr val="FFCC99"/>
    <a:srgbClr val="336699"/>
    <a:srgbClr val="000066"/>
    <a:srgbClr val="339933"/>
    <a:srgbClr val="FF9933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52" autoAdjust="0"/>
    <p:restoredTop sz="94710" autoAdjust="0"/>
  </p:normalViewPr>
  <p:slideViewPr>
    <p:cSldViewPr snapToGrid="0">
      <p:cViewPr varScale="1">
        <p:scale>
          <a:sx n="78" d="100"/>
          <a:sy n="78" d="100"/>
        </p:scale>
        <p:origin x="103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93432C18-ECE7-473C-88B0-9D267ADC2A5F}" type="datetimeFigureOut">
              <a:rPr lang="es-EC"/>
              <a:pPr>
                <a:defRPr/>
              </a:pPr>
              <a:t>16/7/2019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C5404A55-57BE-4697-9299-D4D43BC8B7FE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76197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0FD8EFD1-C188-483E-A884-1BE56AF12BAD}" type="datetimeFigureOut">
              <a:rPr lang="es-EC"/>
              <a:pPr>
                <a:defRPr/>
              </a:pPr>
              <a:t>16/7/2019</a:t>
            </a:fld>
            <a:endParaRPr lang="es-EC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noProof="0"/>
              <a:t>Haga clic para modificar el estilo de texto del patrón</a:t>
            </a:r>
          </a:p>
          <a:p>
            <a:pPr lvl="1"/>
            <a:r>
              <a:rPr lang="es-EC" noProof="0"/>
              <a:t>Segundo nivel</a:t>
            </a:r>
          </a:p>
          <a:p>
            <a:pPr lvl="2"/>
            <a:r>
              <a:rPr lang="es-EC" noProof="0"/>
              <a:t>Tercer nivel</a:t>
            </a:r>
          </a:p>
          <a:p>
            <a:pPr lvl="3"/>
            <a:r>
              <a:rPr lang="es-EC" noProof="0"/>
              <a:t>Cuarto nivel</a:t>
            </a:r>
          </a:p>
          <a:p>
            <a:pPr lvl="4"/>
            <a:r>
              <a:rPr lang="es-EC" noProof="0"/>
              <a:t>Quinto nivel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2953A500-F670-44E7-A014-243DCE08F913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94971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65637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966629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07987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05800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56678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76958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81055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70216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75660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18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485609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2353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953720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74446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25887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8905036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500010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70425" cy="3503613"/>
          </a:xfrm>
          <a:ln/>
        </p:spPr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4438650"/>
            <a:ext cx="5635625" cy="4205288"/>
          </a:xfrm>
        </p:spPr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043894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70425" cy="3503613"/>
          </a:xfrm>
          <a:ln/>
        </p:spPr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4438650"/>
            <a:ext cx="5635625" cy="4205288"/>
          </a:xfrm>
        </p:spPr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935860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70425" cy="3503613"/>
          </a:xfrm>
          <a:ln/>
        </p:spPr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4438650"/>
            <a:ext cx="5635625" cy="4205288"/>
          </a:xfrm>
        </p:spPr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792814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236616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531834F4-660A-442A-A413-52F5EED903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A8C0D1-11DC-4136-96F5-E67DBCB05871}" type="slidenum">
              <a:rPr lang="es-EC" altLang="en-US"/>
              <a:pPr>
                <a:spcBef>
                  <a:spcPct val="0"/>
                </a:spcBef>
              </a:pPr>
              <a:t>28</a:t>
            </a:fld>
            <a:endParaRPr lang="es-EC" altLang="en-US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5A75709A-84E7-44D7-9B65-F1C7BE6F2B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CC65135A-776C-4AD0-9388-753932CDAF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22781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798936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0A2EB972-8EEE-449C-98BF-295141A65E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C34A7DF-0B74-4938-ADEC-0C83B3D5F1EB}" type="slidenum">
              <a:rPr lang="es-EC" altLang="en-US"/>
              <a:pPr>
                <a:spcBef>
                  <a:spcPct val="0"/>
                </a:spcBef>
              </a:pPr>
              <a:t>30</a:t>
            </a:fld>
            <a:endParaRPr lang="es-EC" altLang="en-US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99C766FD-23C8-475C-8CF8-E3E909C249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2A4AF9E5-5B2B-4532-8B51-AE2A071A7B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1B8F8B8E-3445-4C87-8793-74110C1B86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5080AF3-68D4-46B6-9636-1904A79BA612}" type="slidenum">
              <a:rPr lang="es-EC" altLang="en-US"/>
              <a:pPr>
                <a:spcBef>
                  <a:spcPct val="0"/>
                </a:spcBef>
              </a:pPr>
              <a:t>31</a:t>
            </a:fld>
            <a:endParaRPr lang="es-EC" alt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C676FAFE-4325-4320-8D3F-E179E35D2A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88571EB6-277B-4613-AC2A-F46D847160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4B7F9A7C-B0F1-47A0-ACAA-A50380EDAC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EC2862-9C14-472F-B655-C76B3B1BCF7A}" type="slidenum">
              <a:rPr lang="es-EC" altLang="en-US"/>
              <a:pPr>
                <a:spcBef>
                  <a:spcPct val="0"/>
                </a:spcBef>
              </a:pPr>
              <a:t>32</a:t>
            </a:fld>
            <a:endParaRPr lang="es-EC" altLang="en-US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01DFE695-61BD-431E-8759-64CF5883A1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B6C415BB-553D-431B-BDE7-A23D9F388F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C5542072-8E4A-4B11-9433-E9316BF6C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23E19C8-79D3-47FE-9569-C69184DC76E9}" type="slidenum">
              <a:rPr lang="es-EC" altLang="en-US"/>
              <a:pPr>
                <a:spcBef>
                  <a:spcPct val="0"/>
                </a:spcBef>
              </a:pPr>
              <a:t>33</a:t>
            </a:fld>
            <a:endParaRPr lang="es-EC" altLang="en-US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899840A5-EBA4-4AE8-B929-1ED51F080E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79AE7A2E-7426-473A-923D-6167076023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CF5A0F3B-1070-4953-AC20-3ECD8B4CEC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0E692C0-0F8F-47F7-99BB-279387B5A66A}" type="slidenum">
              <a:rPr lang="es-EC" altLang="en-US"/>
              <a:pPr>
                <a:spcBef>
                  <a:spcPct val="0"/>
                </a:spcBef>
              </a:pPr>
              <a:t>34</a:t>
            </a:fld>
            <a:endParaRPr lang="es-EC" altLang="en-US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D6031076-DD25-41CE-AAAE-5B3E2A8F95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486C7EA7-D304-4EF9-908F-80BA39D492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34FD9940-6C3C-48ED-9903-56C691D4B3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2F2AD7-2178-4D73-A9D2-1564199F5FFF}" type="slidenum">
              <a:rPr lang="es-EC" altLang="en-US"/>
              <a:pPr>
                <a:spcBef>
                  <a:spcPct val="0"/>
                </a:spcBef>
              </a:pPr>
              <a:t>35</a:t>
            </a:fld>
            <a:endParaRPr lang="es-EC" altLang="en-US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35154A49-DE1A-4DFA-BFFA-A75AFAAC8C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71D8DBDB-26D9-48A8-8C4D-462A2A116A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4B1EDC00-9B63-495F-B1F3-D3C1A767B6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7D1466-056C-4EA0-BB0D-96FDBCD858C6}" type="slidenum">
              <a:rPr lang="es-EC" altLang="en-US"/>
              <a:pPr>
                <a:spcBef>
                  <a:spcPct val="0"/>
                </a:spcBef>
              </a:pPr>
              <a:t>36</a:t>
            </a:fld>
            <a:endParaRPr lang="es-EC" altLang="en-US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6B838415-4ACD-4C09-99D6-A55BD3BEE6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343C8CF3-760A-45A9-8CF2-AC9FB303E1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4B1EDC00-9B63-495F-B1F3-D3C1A767B6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7D1466-056C-4EA0-BB0D-96FDBCD858C6}" type="slidenum">
              <a:rPr lang="es-EC" altLang="en-US"/>
              <a:pPr>
                <a:spcBef>
                  <a:spcPct val="0"/>
                </a:spcBef>
              </a:pPr>
              <a:t>37</a:t>
            </a:fld>
            <a:endParaRPr lang="es-EC" altLang="en-US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6B838415-4ACD-4C09-99D6-A55BD3BEE6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343C8CF3-760A-45A9-8CF2-AC9FB303E1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4297851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783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884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084062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7049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0481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6060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7526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C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1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9886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16061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75931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88606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3A500-F670-44E7-A014-243DCE08F913}" type="slidenum">
              <a:rPr lang="es-EC" smtClean="0"/>
              <a:pPr>
                <a:defRPr/>
              </a:pPr>
              <a:t>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13892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25C44-84F4-41CE-A9E0-DE9F2AA34425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9FA58-7627-4A4E-BADD-42A05B56071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9" name="8 Conector recto"/>
          <p:cNvCxnSpPr/>
          <p:nvPr userDrawn="1"/>
        </p:nvCxnSpPr>
        <p:spPr>
          <a:xfrm>
            <a:off x="0" y="153258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ADFCD-F453-4BFD-B1D5-ADFC5C29A37B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D572F-4B42-4475-9992-E6149CCB81EA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266DE-7722-483B-832D-4CB3E424B48D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F3610-07B3-4135-B14F-4C541A58797C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528816"/>
            <a:ext cx="1066800" cy="329184"/>
          </a:xfrm>
        </p:spPr>
        <p:txBody>
          <a:bodyPr/>
          <a:lstStyle>
            <a:lvl1pPr>
              <a:defRPr b="1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fld id="{F5B75A3B-F29F-477F-89B8-475F3B55B064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FFA361-D7C4-4287-AA3C-A911FCBA7EAE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EC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8EDC8-AE6D-4DBC-B44B-AFA50DABEB73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2881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fld id="{9F02A06F-757F-4935-84C7-6D337907CF2A}" type="slidenum">
              <a:rPr lang="es-EC" smtClean="0"/>
              <a:pPr>
                <a:defRPr/>
              </a:pPr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8322" y="956187"/>
            <a:ext cx="7848600" cy="4945626"/>
          </a:xfrm>
        </p:spPr>
        <p:txBody>
          <a:bodyPr/>
          <a:lstStyle/>
          <a:p>
            <a:pPr algn="ctr"/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UNIVERSIDAD JAVERIANA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ESCUELA DE VERANO: GÉNERO Y ECONOMÍA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u="sng" dirty="0">
                <a:solidFill>
                  <a:schemeClr val="accent3">
                    <a:lumMod val="75000"/>
                  </a:schemeClr>
                </a:solidFill>
              </a:rPr>
              <a:t>Macroeconomía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  <a:t>Sesión 5 : </a:t>
            </a:r>
            <a:b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C" sz="3600" cap="none" dirty="0">
                <a:solidFill>
                  <a:schemeClr val="accent3">
                    <a:lumMod val="75000"/>
                  </a:schemeClr>
                </a:solidFill>
              </a:rPr>
              <a:t>Reproducción social, cuidados y el sostenimiento como sistema económico</a:t>
            </a:r>
            <a:br>
              <a:rPr lang="en-US" sz="3600" cap="none" dirty="0">
                <a:solidFill>
                  <a:schemeClr val="accent3">
                    <a:lumMod val="75000"/>
                  </a:schemeClr>
                </a:solidFill>
              </a:rPr>
            </a:br>
            <a:endParaRPr lang="es-ES" sz="3600" cap="non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99448" y="4051114"/>
            <a:ext cx="7918648" cy="2258992"/>
          </a:xfrm>
        </p:spPr>
        <p:txBody>
          <a:bodyPr>
            <a:normAutofit fontScale="92500" lnSpcReduction="20000"/>
          </a:bodyPr>
          <a:lstStyle/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dirty="0"/>
          </a:p>
          <a:p>
            <a:pPr algn="r"/>
            <a:endParaRPr lang="es-ES" dirty="0"/>
          </a:p>
          <a:p>
            <a:pPr algn="r"/>
            <a:r>
              <a:rPr lang="es-ES" dirty="0"/>
              <a:t>Alison Vásconez Rodríguez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80307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Trabajo de cuidados – Economía del cuidado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10</a:t>
            </a:fld>
            <a:endParaRPr lang="es-EC" dirty="0"/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auto">
          <a:xfrm>
            <a:off x="676326" y="1881471"/>
            <a:ext cx="2274989" cy="818962"/>
          </a:xfrm>
          <a:prstGeom prst="ellipse">
            <a:avLst/>
          </a:prstGeom>
          <a:ln>
            <a:headEnd/>
            <a:tailEnd type="none" w="med" len="lg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_tradnl" sz="2400" dirty="0">
                <a:latin typeface="+mj-lt"/>
              </a:rPr>
              <a:t>TRABAJO</a:t>
            </a:r>
            <a:endParaRPr lang="es-ES" sz="2400" dirty="0">
              <a:latin typeface="+mj-lt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4119716" y="1517255"/>
            <a:ext cx="464407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FF6600"/>
              </a:buClr>
            </a:pPr>
            <a:r>
              <a:rPr lang="es-ES_tradnl" sz="2400" dirty="0">
                <a:solidFill>
                  <a:schemeClr val="accent3"/>
                </a:solidFill>
                <a:latin typeface="+mj-lt"/>
              </a:rPr>
              <a:t> Mantenimiento/ aprovisionamiento  cotidiano de la vida y de la salud (bienestar físico y emocional)</a:t>
            </a:r>
            <a:endParaRPr lang="es-ES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Flecha derecha 10"/>
          <p:cNvSpPr/>
          <p:nvPr/>
        </p:nvSpPr>
        <p:spPr>
          <a:xfrm>
            <a:off x="3448971" y="1840991"/>
            <a:ext cx="430776" cy="650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Oval 4">
            <a:extLst>
              <a:ext uri="{FF2B5EF4-FFF2-40B4-BE49-F238E27FC236}">
                <a16:creationId xmlns:a16="http://schemas.microsoft.com/office/drawing/2014/main" id="{303082B0-F808-4085-92F0-212A1D7BA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789" y="2950034"/>
            <a:ext cx="2202526" cy="773232"/>
          </a:xfrm>
          <a:prstGeom prst="ellipse">
            <a:avLst/>
          </a:prstGeom>
          <a:solidFill>
            <a:schemeClr val="bg1"/>
          </a:solidFill>
          <a:ln w="25400">
            <a:solidFill>
              <a:srgbClr val="FF6600"/>
            </a:solidFill>
            <a:round/>
            <a:headEnd/>
            <a:tailEnd type="none" w="med" len="lg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_tradnl" sz="2400" b="1">
                <a:solidFill>
                  <a:schemeClr val="accent3"/>
                </a:solidFill>
                <a:latin typeface="+mn-lt"/>
              </a:rPr>
              <a:t>ECONOMÍA </a:t>
            </a: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DB2C64D2-6B48-4C57-B5DE-D4B17775B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939" y="2877093"/>
            <a:ext cx="37861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FF6600"/>
              </a:buClr>
            </a:pPr>
            <a:r>
              <a:rPr lang="es-ES_tradnl" sz="2400" dirty="0">
                <a:solidFill>
                  <a:schemeClr val="accent3"/>
                </a:solidFill>
                <a:latin typeface="+mn-lt"/>
              </a:rPr>
              <a:t> Sostenibilidad de la vida  (medios necesarios para vivir)</a:t>
            </a:r>
            <a:endParaRPr lang="es-ES" sz="24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3" name="2 Marcador de contenido">
            <a:extLst>
              <a:ext uri="{FF2B5EF4-FFF2-40B4-BE49-F238E27FC236}">
                <a16:creationId xmlns:a16="http://schemas.microsoft.com/office/drawing/2014/main" id="{A2BC46FE-4E5F-480D-A212-2264B8816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607" y="3957691"/>
            <a:ext cx="8358187" cy="2533163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es-ES" dirty="0"/>
              <a:t>Es economía</a:t>
            </a:r>
            <a:r>
              <a:rPr lang="es-ES" dirty="0">
                <a:sym typeface="Wingdings" panose="05000000000000000000" pitchFamily="2" charset="2"/>
              </a:rPr>
              <a:t></a:t>
            </a:r>
          </a:p>
          <a:p>
            <a:pPr lvl="1" eaLnBrk="1" hangingPunct="1">
              <a:spcBef>
                <a:spcPts val="0"/>
              </a:spcBef>
              <a:buClr>
                <a:srgbClr val="FF6600"/>
              </a:buClr>
            </a:pPr>
            <a:r>
              <a:rPr lang="es-ES" sz="2400" dirty="0"/>
              <a:t>Parte del “bienestar” (recursos para satisfacer necesidades)</a:t>
            </a:r>
          </a:p>
          <a:p>
            <a:pPr lvl="1" eaLnBrk="1" hangingPunct="1">
              <a:spcBef>
                <a:spcPts val="0"/>
              </a:spcBef>
              <a:buClr>
                <a:srgbClr val="FF6600"/>
              </a:buClr>
            </a:pPr>
            <a:r>
              <a:rPr lang="es-ES" sz="2400" dirty="0"/>
              <a:t>Trabajo</a:t>
            </a:r>
            <a:r>
              <a:rPr lang="es-ES" sz="2400" dirty="0">
                <a:sym typeface="Wingdings" panose="05000000000000000000" pitchFamily="2" charset="2"/>
              </a:rPr>
              <a:t></a:t>
            </a:r>
            <a:r>
              <a:rPr lang="es-ES" sz="2400" dirty="0"/>
              <a:t> remunerado y no remunerado</a:t>
            </a:r>
          </a:p>
          <a:p>
            <a:pPr lvl="1" eaLnBrk="1" hangingPunct="1">
              <a:spcBef>
                <a:spcPts val="0"/>
              </a:spcBef>
              <a:buClr>
                <a:srgbClr val="FF6600"/>
              </a:buClr>
            </a:pPr>
            <a:r>
              <a:rPr lang="es-ES" sz="2400" dirty="0"/>
              <a:t>Interacción con resto de la economía (mercados)</a:t>
            </a:r>
          </a:p>
          <a:p>
            <a:pPr lvl="1" eaLnBrk="1" hangingPunct="1">
              <a:spcBef>
                <a:spcPts val="0"/>
              </a:spcBef>
              <a:buClr>
                <a:srgbClr val="FF6600"/>
              </a:buClr>
            </a:pPr>
            <a:r>
              <a:rPr lang="es-ES" sz="2400" dirty="0"/>
              <a:t>BASE “INVISIBLE”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es-ES" dirty="0"/>
              <a:t>No “tradicional”(combina monetario y no monetario; dimensiones culturales y simbólicas; valores son distintos -  “valores de uso”)</a:t>
            </a:r>
          </a:p>
        </p:txBody>
      </p:sp>
      <p:sp>
        <p:nvSpPr>
          <p:cNvPr id="14" name="Flecha derecha 14">
            <a:extLst>
              <a:ext uri="{FF2B5EF4-FFF2-40B4-BE49-F238E27FC236}">
                <a16:creationId xmlns:a16="http://schemas.microsoft.com/office/drawing/2014/main" id="{273BBB2D-34BB-47B9-A92D-ECDACEBF79CC}"/>
              </a:ext>
            </a:extLst>
          </p:cNvPr>
          <p:cNvSpPr/>
          <p:nvPr/>
        </p:nvSpPr>
        <p:spPr>
          <a:xfrm>
            <a:off x="3448971" y="2892269"/>
            <a:ext cx="592087" cy="8309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91890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Trabajo de cuidados – Economía del cuidado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11</a:t>
            </a:fld>
            <a:endParaRPr lang="es-EC" dirty="0"/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44905" y="1817995"/>
            <a:ext cx="3552024" cy="230832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dirty="0">
                <a:latin typeface="+mn-lt"/>
              </a:rPr>
              <a:t>Economía</a:t>
            </a:r>
            <a:r>
              <a:rPr lang="es-ES" sz="2400" b="0" dirty="0">
                <a:latin typeface="+mn-lt"/>
              </a:rPr>
              <a:t>: modo en que se cubren </a:t>
            </a:r>
            <a:r>
              <a:rPr lang="es-ES" sz="2400" b="0" i="1" dirty="0">
                <a:latin typeface="+mn-lt"/>
              </a:rPr>
              <a:t>necesidades</a:t>
            </a:r>
            <a:r>
              <a:rPr lang="es-ES" sz="2400" b="0" dirty="0">
                <a:latin typeface="+mn-lt"/>
              </a:rPr>
              <a:t> de sostenimiento (aprovisiona-miento) de la vida/reproduce el sistema socioeconómico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4324258" y="1678788"/>
            <a:ext cx="4284195" cy="2677656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S" sz="2400" b="0" dirty="0">
              <a:latin typeface="+mn-lt"/>
              <a:sym typeface="Wingdings" pitchFamily="2" charset="2"/>
            </a:endParaRP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dirty="0">
                <a:latin typeface="+mn-lt"/>
                <a:sym typeface="Wingdings" pitchFamily="2" charset="2"/>
              </a:rPr>
              <a:t>Mercado y no mercado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dirty="0">
                <a:latin typeface="+mn-lt"/>
                <a:sym typeface="Wingdings" pitchFamily="2" charset="2"/>
              </a:rPr>
              <a:t>Esfera monetaria y no monetaria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dirty="0">
                <a:latin typeface="+mn-lt"/>
                <a:sym typeface="Wingdings" pitchFamily="2" charset="2"/>
              </a:rPr>
              <a:t>Naturaleza diversa y situada de necesidades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S" sz="2400" b="0" dirty="0">
              <a:latin typeface="+mn-lt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1055128" y="5116139"/>
            <a:ext cx="7553325" cy="1200329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400" b="0" dirty="0">
                <a:latin typeface="+mn-lt"/>
                <a:sym typeface="Wingdings" pitchFamily="2" charset="2"/>
              </a:rPr>
              <a:t> </a:t>
            </a:r>
            <a:r>
              <a:rPr lang="es-ES" sz="2400" b="0" dirty="0">
                <a:latin typeface="+mn-lt"/>
              </a:rPr>
              <a:t>T. doméstico/cuidados produce integración: </a:t>
            </a:r>
          </a:p>
          <a:p>
            <a:pPr marL="723900" lvl="1" indent="-188913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dirty="0">
                <a:latin typeface="+mn-lt"/>
              </a:rPr>
              <a:t>De la economía (mercado y otros espacios)</a:t>
            </a:r>
          </a:p>
          <a:p>
            <a:pPr marL="723900" lvl="1" indent="-188913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400" b="0" dirty="0">
                <a:latin typeface="+mn-lt"/>
              </a:rPr>
              <a:t>Ámbito monetario - no monetario</a:t>
            </a:r>
          </a:p>
        </p:txBody>
      </p:sp>
      <p:sp>
        <p:nvSpPr>
          <p:cNvPr id="9" name="AutoShape 26"/>
          <p:cNvSpPr>
            <a:spLocks noChangeArrowheads="1"/>
          </p:cNvSpPr>
          <p:nvPr/>
        </p:nvSpPr>
        <p:spPr bwMode="auto">
          <a:xfrm>
            <a:off x="3917384" y="2616557"/>
            <a:ext cx="381000" cy="711200"/>
          </a:xfrm>
          <a:prstGeom prst="right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10" name="AutoShape 27"/>
          <p:cNvSpPr>
            <a:spLocks/>
          </p:cNvSpPr>
          <p:nvPr/>
        </p:nvSpPr>
        <p:spPr bwMode="auto">
          <a:xfrm rot="16200000">
            <a:off x="4337050" y="840069"/>
            <a:ext cx="279400" cy="7772400"/>
          </a:xfrm>
          <a:prstGeom prst="leftBrace">
            <a:avLst>
              <a:gd name="adj1" fmla="val 23181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044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Economía del cuidado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941" y="1317812"/>
            <a:ext cx="8646459" cy="116989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s-EC" sz="2200" dirty="0"/>
              <a:t>Espacio del mercado (monetario) y de la producción   </a:t>
            </a:r>
            <a:r>
              <a:rPr lang="es-EC" sz="2200" dirty="0">
                <a:sym typeface="Wingdings" pitchFamily="2" charset="2"/>
              </a:rPr>
              <a:t></a:t>
            </a:r>
            <a:r>
              <a:rPr lang="es-EC" sz="2200" dirty="0"/>
              <a:t> “cuidado” (íntimo, de los afectos, lo cotidiano)</a:t>
            </a:r>
          </a:p>
          <a:p>
            <a:pPr>
              <a:buNone/>
            </a:pPr>
            <a:r>
              <a:rPr lang="es-EC" sz="2200" dirty="0"/>
              <a:t>(En AL, se asimila al TR: trabajo doméstico y de cuidados no remunerado)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12</a:t>
            </a:fld>
            <a:endParaRPr lang="es-EC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45633" y="2892921"/>
            <a:ext cx="2258952" cy="830997"/>
          </a:xfrm>
          <a:prstGeom prst="rect">
            <a:avLst/>
          </a:prstGeom>
          <a:ln w="25400">
            <a:solidFill>
              <a:schemeClr val="accent1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 b="0" dirty="0">
                <a:solidFill>
                  <a:srgbClr val="000066"/>
                </a:solidFill>
                <a:latin typeface="+mn-lt"/>
              </a:rPr>
              <a:t>Capacidades:</a:t>
            </a:r>
          </a:p>
          <a:p>
            <a:pPr algn="ctr" eaLnBrk="0" hangingPunct="0"/>
            <a:r>
              <a:rPr lang="es-EC" sz="2400" b="0" dirty="0">
                <a:solidFill>
                  <a:srgbClr val="000066"/>
                </a:solidFill>
                <a:latin typeface="+mn-lt"/>
              </a:rPr>
              <a:t>Fuerza de trabajo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982053" y="5418946"/>
            <a:ext cx="5186413" cy="523220"/>
          </a:xfrm>
          <a:prstGeom prst="rect">
            <a:avLst/>
          </a:prstGeom>
          <a:solidFill>
            <a:schemeClr val="accent3"/>
          </a:solidFill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C" sz="2800" dirty="0">
                <a:solidFill>
                  <a:schemeClr val="bg1"/>
                </a:solidFill>
                <a:latin typeface="+mn-lt"/>
              </a:rPr>
              <a:t>Servicios y cuidados</a:t>
            </a:r>
            <a:endParaRPr lang="es-EC" sz="28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425950" y="2917886"/>
            <a:ext cx="2255746" cy="830997"/>
          </a:xfrm>
          <a:prstGeom prst="rect">
            <a:avLst/>
          </a:prstGeom>
          <a:ln w="25400">
            <a:solidFill>
              <a:schemeClr val="accent1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 dirty="0">
                <a:solidFill>
                  <a:srgbClr val="000066"/>
                </a:solidFill>
                <a:latin typeface="+mn-lt"/>
                <a:cs typeface="+mn-cs"/>
              </a:rPr>
              <a:t>Funcionamientos</a:t>
            </a:r>
            <a:endParaRPr lang="es-EC" sz="2400" dirty="0">
              <a:solidFill>
                <a:srgbClr val="000066"/>
              </a:solidFill>
            </a:endParaRPr>
          </a:p>
          <a:p>
            <a:pPr algn="ctr" eaLnBrk="0" hangingPunct="0"/>
            <a:r>
              <a:rPr lang="es-EC" sz="2400" dirty="0">
                <a:solidFill>
                  <a:srgbClr val="000066"/>
                </a:solidFill>
                <a:latin typeface="+mn-lt"/>
                <a:cs typeface="+mn-cs"/>
              </a:rPr>
              <a:t>(participación)</a:t>
            </a:r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 rot="16200000">
            <a:off x="3808269" y="3392453"/>
            <a:ext cx="1555173" cy="232756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s-EC" dirty="0">
              <a:latin typeface="+mn-lt"/>
            </a:endParaRPr>
          </a:p>
          <a:p>
            <a:pPr algn="ctr"/>
            <a:r>
              <a:rPr lang="es-EC" dirty="0">
                <a:latin typeface="+mn-lt"/>
              </a:rPr>
              <a:t>TRANSFORMACIÓN</a:t>
            </a:r>
          </a:p>
          <a:p>
            <a:pPr algn="ctr"/>
            <a:r>
              <a:rPr lang="es-EC" dirty="0">
                <a:latin typeface="+mn-lt"/>
              </a:rPr>
              <a:t>ADAPTACIÓN</a:t>
            </a:r>
          </a:p>
          <a:p>
            <a:pPr algn="ctr"/>
            <a:r>
              <a:rPr lang="es-EC" dirty="0">
                <a:latin typeface="+mn-lt"/>
              </a:rPr>
              <a:t>MANTENIMIENTO(REGENERACIÓN)</a:t>
            </a:r>
          </a:p>
          <a:p>
            <a:pPr algn="ctr"/>
            <a:endParaRPr lang="es-EC" dirty="0">
              <a:latin typeface="+mn-lt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12237" y="6079775"/>
            <a:ext cx="3822274" cy="400110"/>
          </a:xfrm>
          <a:prstGeom prst="rect">
            <a:avLst/>
          </a:prstGeom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000" i="1" dirty="0"/>
              <a:t>TDCNR: catalizador (Picchio, 2009)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390823" y="2917886"/>
            <a:ext cx="2005032" cy="830997"/>
          </a:xfrm>
          <a:prstGeom prst="rect">
            <a:avLst/>
          </a:prstGeom>
          <a:ln w="25400">
            <a:solidFill>
              <a:schemeClr val="accent1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C" sz="2400" dirty="0">
                <a:solidFill>
                  <a:srgbClr val="000066"/>
                </a:solidFill>
                <a:latin typeface="+mn-lt"/>
                <a:cs typeface="+mn-cs"/>
              </a:rPr>
              <a:t>Cohesión</a:t>
            </a:r>
          </a:p>
          <a:p>
            <a:pPr algn="ctr" eaLnBrk="0" hangingPunct="0"/>
            <a:r>
              <a:rPr lang="es-EC" sz="2400" dirty="0">
                <a:solidFill>
                  <a:srgbClr val="000066"/>
                </a:solidFill>
              </a:rPr>
              <a:t>Convivencia</a:t>
            </a:r>
            <a:endParaRPr lang="es-EC" sz="2400" dirty="0">
              <a:solidFill>
                <a:srgbClr val="000066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707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6151"/>
            <a:ext cx="9144000" cy="990600"/>
          </a:xfrm>
        </p:spPr>
        <p:txBody>
          <a:bodyPr>
            <a:no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Extensión y expansión del bienestar</a:t>
            </a:r>
          </a:p>
        </p:txBody>
      </p: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13</a:t>
            </a:fld>
            <a:endParaRPr lang="es-EC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659907" y="1179108"/>
            <a:ext cx="3709349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Esfera del desarrollo humano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1992570" y="3349028"/>
            <a:ext cx="64019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v"/>
            </a:pPr>
            <a:r>
              <a:rPr lang="es-EC" sz="2200" dirty="0">
                <a:latin typeface="+mn-lt"/>
              </a:rPr>
              <a:t>Selección de la población trabajadora</a:t>
            </a:r>
          </a:p>
          <a:p>
            <a:pPr marL="360363" indent="-360363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v"/>
            </a:pPr>
            <a:r>
              <a:rPr lang="es-EC" sz="2200" dirty="0">
                <a:latin typeface="+mn-lt"/>
              </a:rPr>
              <a:t>Quien va al mercado? Como va? Como viene? Cómo se le recibe?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-23078" y="1780501"/>
            <a:ext cx="1654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n-lt"/>
              </a:rPr>
              <a:t>Extensión del bienestar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56751" y="3398844"/>
            <a:ext cx="1654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n-lt"/>
              </a:rPr>
              <a:t>Filtro/Reducción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57226" y="4944736"/>
            <a:ext cx="1654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n-lt"/>
              </a:rPr>
              <a:t>Expansión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2055026" y="1685775"/>
            <a:ext cx="66092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dirty="0">
                <a:latin typeface="+mn-lt"/>
              </a:rPr>
              <a:t>Ampliar el estándar de vida:</a:t>
            </a:r>
          </a:p>
          <a:p>
            <a:pPr marL="360363" indent="-360363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v"/>
            </a:pPr>
            <a:r>
              <a:rPr lang="es-EC" sz="2200" dirty="0">
                <a:latin typeface="+mn-lt"/>
              </a:rPr>
              <a:t>Bienes adicionales (cultivos, vestido)</a:t>
            </a:r>
          </a:p>
          <a:p>
            <a:pPr marL="360363" indent="-360363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v"/>
            </a:pPr>
            <a:r>
              <a:rPr lang="es-EC" sz="2200" dirty="0">
                <a:latin typeface="+mn-lt"/>
              </a:rPr>
              <a:t>Servicios: cuidados, limpieza</a:t>
            </a:r>
          </a:p>
          <a:p>
            <a:pPr marL="360363" indent="-360363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v"/>
            </a:pPr>
            <a:r>
              <a:rPr lang="es-EC" sz="2200" dirty="0">
                <a:latin typeface="+mn-lt"/>
              </a:rPr>
              <a:t>Transformación: proceso de trabajo (adicional): comida</a:t>
            </a:r>
          </a:p>
        </p:txBody>
      </p:sp>
      <p:sp>
        <p:nvSpPr>
          <p:cNvPr id="27" name="26 Abrir llave"/>
          <p:cNvSpPr/>
          <p:nvPr/>
        </p:nvSpPr>
        <p:spPr>
          <a:xfrm>
            <a:off x="1708881" y="1753851"/>
            <a:ext cx="329784" cy="13641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8" name="27 Rectángulo"/>
          <p:cNvSpPr/>
          <p:nvPr/>
        </p:nvSpPr>
        <p:spPr>
          <a:xfrm>
            <a:off x="2019399" y="4709463"/>
            <a:ext cx="64743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v"/>
            </a:pPr>
            <a:r>
              <a:rPr lang="es-EC" sz="2200" dirty="0">
                <a:latin typeface="+mn-lt"/>
              </a:rPr>
              <a:t>SATISFACER necesidades + “sentirse” bien</a:t>
            </a:r>
            <a:r>
              <a:rPr lang="es-EC" sz="2200" dirty="0">
                <a:latin typeface="+mn-lt"/>
                <a:sym typeface="Wingdings" pitchFamily="2" charset="2"/>
              </a:rPr>
              <a:t> conseguir mayor bienestar de cada persona + espacios sociales (pertenencia)</a:t>
            </a:r>
            <a:endParaRPr lang="es-EC" sz="2200" dirty="0">
              <a:latin typeface="+mn-lt"/>
            </a:endParaRPr>
          </a:p>
        </p:txBody>
      </p:sp>
      <p:sp>
        <p:nvSpPr>
          <p:cNvPr id="29" name="28 Abrir llave"/>
          <p:cNvSpPr/>
          <p:nvPr/>
        </p:nvSpPr>
        <p:spPr>
          <a:xfrm>
            <a:off x="1768840" y="3300338"/>
            <a:ext cx="302304" cy="11967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31" name="30 Rectángulo"/>
          <p:cNvSpPr/>
          <p:nvPr/>
        </p:nvSpPr>
        <p:spPr>
          <a:xfrm>
            <a:off x="389744" y="6088559"/>
            <a:ext cx="8064708" cy="76944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/>
              <a:buChar char="à"/>
            </a:pPr>
            <a:r>
              <a:rPr lang="es-EC" sz="2200" dirty="0">
                <a:sym typeface="Wingdings" pitchFamily="2" charset="2"/>
              </a:rPr>
              <a:t>Intermediación entre la VIDA y el MERCADO (incluido el tiempo antes y después)</a:t>
            </a:r>
            <a:endParaRPr lang="es-EC" sz="2200" dirty="0"/>
          </a:p>
        </p:txBody>
      </p:sp>
      <p:sp>
        <p:nvSpPr>
          <p:cNvPr id="32" name="31 Abrir llave"/>
          <p:cNvSpPr/>
          <p:nvPr/>
        </p:nvSpPr>
        <p:spPr>
          <a:xfrm>
            <a:off x="1783830" y="4636962"/>
            <a:ext cx="274820" cy="12691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8468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3" name="362 Conector recto"/>
          <p:cNvCxnSpPr/>
          <p:nvPr/>
        </p:nvCxnSpPr>
        <p:spPr>
          <a:xfrm>
            <a:off x="0" y="3678516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6344" y="371368"/>
            <a:ext cx="7157656" cy="389700"/>
          </a:xfrm>
        </p:spPr>
        <p:txBody>
          <a:bodyPr>
            <a:normAutofit fontScale="90000"/>
          </a:bodyPr>
          <a:lstStyle/>
          <a:p>
            <a:pPr marL="484632" indent="0" algn="r" eaLnBrk="1" fontAlgn="auto" hangingPunct="1">
              <a:spcAft>
                <a:spcPts val="0"/>
              </a:spcAft>
              <a:defRPr/>
            </a:pPr>
            <a:r>
              <a:rPr lang="es-ES" dirty="0">
                <a:solidFill>
                  <a:schemeClr val="accent1"/>
                </a:solidFill>
              </a:rPr>
              <a:t>Extensión del Bienestar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306" name="Text Box 4"/>
          <p:cNvSpPr txBox="1">
            <a:spLocks noChangeArrowheads="1"/>
          </p:cNvSpPr>
          <p:nvPr/>
        </p:nvSpPr>
        <p:spPr bwMode="auto">
          <a:xfrm>
            <a:off x="1667436" y="1116106"/>
            <a:ext cx="2514599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Fondo de Salarios W</a:t>
            </a:r>
          </a:p>
          <a:p>
            <a:pPr algn="ctr"/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Salario </a:t>
            </a:r>
            <a:r>
              <a:rPr lang="es-ES" sz="2000" dirty="0">
                <a:latin typeface="Garamond" pitchFamily="18" charset="0"/>
              </a:rPr>
              <a:t>me</a:t>
            </a:r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rcado&gt;0</a:t>
            </a:r>
          </a:p>
          <a:p>
            <a:pPr algn="ctr"/>
            <a:r>
              <a:rPr lang="es-ES" sz="2000" dirty="0">
                <a:solidFill>
                  <a:schemeClr val="lt1"/>
                </a:solidFill>
                <a:latin typeface="Garamond" pitchFamily="18" charset="0"/>
              </a:rPr>
              <a:t>Trabajo*salario = W</a:t>
            </a:r>
          </a:p>
        </p:txBody>
      </p:sp>
      <p:sp>
        <p:nvSpPr>
          <p:cNvPr id="307" name="Text Box 5"/>
          <p:cNvSpPr txBox="1">
            <a:spLocks noChangeArrowheads="1"/>
          </p:cNvSpPr>
          <p:nvPr/>
        </p:nvSpPr>
        <p:spPr bwMode="auto">
          <a:xfrm>
            <a:off x="5741893" y="2504895"/>
            <a:ext cx="2090199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Población ocupada</a:t>
            </a:r>
          </a:p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(Lw)</a:t>
            </a:r>
          </a:p>
        </p:txBody>
      </p:sp>
      <p:sp>
        <p:nvSpPr>
          <p:cNvPr id="308" name="Text Box 7"/>
          <p:cNvSpPr txBox="1">
            <a:spLocks noChangeArrowheads="1"/>
          </p:cNvSpPr>
          <p:nvPr/>
        </p:nvSpPr>
        <p:spPr bwMode="auto">
          <a:xfrm>
            <a:off x="5029200" y="959489"/>
            <a:ext cx="3496235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latin typeface="Garamond" pitchFamily="18" charset="0"/>
              </a:rPr>
              <a:t>Empresas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Producción: Lw+Lh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Precio-Fondo salarios=Ganancia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G&gt;0</a:t>
            </a:r>
          </a:p>
        </p:txBody>
      </p:sp>
      <p:sp>
        <p:nvSpPr>
          <p:cNvPr id="309" name="Text Box 11"/>
          <p:cNvSpPr txBox="1">
            <a:spLocks noChangeArrowheads="1"/>
          </p:cNvSpPr>
          <p:nvPr/>
        </p:nvSpPr>
        <p:spPr bwMode="auto">
          <a:xfrm>
            <a:off x="5715000" y="4960965"/>
            <a:ext cx="2312893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Bienestar</a:t>
            </a:r>
          </a:p>
        </p:txBody>
      </p:sp>
      <p:sp>
        <p:nvSpPr>
          <p:cNvPr id="311" name="Text Box 12"/>
          <p:cNvSpPr txBox="1">
            <a:spLocks noChangeArrowheads="1"/>
          </p:cNvSpPr>
          <p:nvPr/>
        </p:nvSpPr>
        <p:spPr bwMode="auto">
          <a:xfrm>
            <a:off x="5661212" y="5538654"/>
            <a:ext cx="2380129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Estándares de vida Ampliados (b / s transformados)</a:t>
            </a:r>
          </a:p>
        </p:txBody>
      </p:sp>
      <p:sp>
        <p:nvSpPr>
          <p:cNvPr id="313" name="Text Box 8"/>
          <p:cNvSpPr txBox="1">
            <a:spLocks noChangeArrowheads="1"/>
          </p:cNvSpPr>
          <p:nvPr/>
        </p:nvSpPr>
        <p:spPr bwMode="auto">
          <a:xfrm>
            <a:off x="5719471" y="3446933"/>
            <a:ext cx="2142879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schemeClr val="dk1"/>
                </a:solidFill>
                <a:latin typeface="Garamond" pitchFamily="18" charset="0"/>
              </a:rPr>
              <a:t>Población trabajadora</a:t>
            </a:r>
          </a:p>
          <a:p>
            <a:pPr algn="ctr"/>
            <a:r>
              <a:rPr lang="es-ES" sz="2000" dirty="0">
                <a:solidFill>
                  <a:schemeClr val="dk1"/>
                </a:solidFill>
                <a:latin typeface="Garamond" pitchFamily="18" charset="0"/>
              </a:rPr>
              <a:t>*Activa</a:t>
            </a:r>
          </a:p>
          <a:p>
            <a:pPr algn="ctr"/>
            <a:r>
              <a:rPr lang="es-ES" sz="2000" dirty="0">
                <a:solidFill>
                  <a:schemeClr val="dk1"/>
                </a:solidFill>
                <a:latin typeface="Garamond" pitchFamily="18" charset="0"/>
              </a:rPr>
              <a:t>*Inactiva</a:t>
            </a:r>
          </a:p>
        </p:txBody>
      </p:sp>
      <p:sp>
        <p:nvSpPr>
          <p:cNvPr id="314" name="Text Box 6"/>
          <p:cNvSpPr txBox="1">
            <a:spLocks noChangeArrowheads="1"/>
          </p:cNvSpPr>
          <p:nvPr/>
        </p:nvSpPr>
        <p:spPr bwMode="auto">
          <a:xfrm>
            <a:off x="1530194" y="2777628"/>
            <a:ext cx="2786314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dirty="0">
                <a:latin typeface="Garamond" pitchFamily="18" charset="0"/>
              </a:rPr>
              <a:t>Hogares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Consumo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Autoconsumo</a:t>
            </a:r>
          </a:p>
          <a:p>
            <a:pPr algn="ctr"/>
            <a:endParaRPr lang="es-ES" sz="2000" dirty="0">
              <a:latin typeface="Garamond" pitchFamily="18" charset="0"/>
            </a:endParaRPr>
          </a:p>
          <a:p>
            <a:pPr algn="ctr"/>
            <a:r>
              <a:rPr lang="es-ES" sz="2000" dirty="0">
                <a:latin typeface="Garamond" pitchFamily="18" charset="0"/>
              </a:rPr>
              <a:t>Trabajo no remunerado(Ld)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Salario “doméstico” Wd=0</a:t>
            </a:r>
          </a:p>
          <a:p>
            <a:pPr algn="ctr"/>
            <a:r>
              <a:rPr lang="es-ES" sz="2000" dirty="0">
                <a:latin typeface="Garamond" pitchFamily="18" charset="0"/>
              </a:rPr>
              <a:t>Trabajo*Salario=0</a:t>
            </a:r>
          </a:p>
        </p:txBody>
      </p:sp>
      <p:sp>
        <p:nvSpPr>
          <p:cNvPr id="316" name="Text Box 27"/>
          <p:cNvSpPr txBox="1">
            <a:spLocks noChangeArrowheads="1"/>
          </p:cNvSpPr>
          <p:nvPr/>
        </p:nvSpPr>
        <p:spPr bwMode="auto">
          <a:xfrm>
            <a:off x="0" y="4354272"/>
            <a:ext cx="14119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Esfera del</a:t>
            </a:r>
          </a:p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Desarrollo humano </a:t>
            </a:r>
          </a:p>
        </p:txBody>
      </p:sp>
      <p:sp>
        <p:nvSpPr>
          <p:cNvPr id="317" name="Text Box 28"/>
          <p:cNvSpPr txBox="1">
            <a:spLocks noChangeArrowheads="1"/>
          </p:cNvSpPr>
          <p:nvPr/>
        </p:nvSpPr>
        <p:spPr bwMode="auto">
          <a:xfrm>
            <a:off x="40342" y="1817794"/>
            <a:ext cx="138033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Esfera</a:t>
            </a:r>
          </a:p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del</a:t>
            </a:r>
          </a:p>
          <a:p>
            <a:r>
              <a:rPr lang="es-ES" sz="2000" b="1" i="1" dirty="0">
                <a:solidFill>
                  <a:schemeClr val="accent3"/>
                </a:solidFill>
                <a:latin typeface="Garamond" pitchFamily="18" charset="0"/>
              </a:rPr>
              <a:t>mercado</a:t>
            </a:r>
          </a:p>
        </p:txBody>
      </p:sp>
      <p:cxnSp>
        <p:nvCxnSpPr>
          <p:cNvPr id="331" name="330 Forma"/>
          <p:cNvCxnSpPr>
            <a:stCxn id="314" idx="2"/>
            <a:endCxn id="311" idx="1"/>
          </p:cNvCxnSpPr>
          <p:nvPr/>
        </p:nvCxnSpPr>
        <p:spPr>
          <a:xfrm rot="16200000" flipH="1">
            <a:off x="4089013" y="4474287"/>
            <a:ext cx="406536" cy="2737861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334 Conector recto de flecha"/>
          <p:cNvCxnSpPr>
            <a:stCxn id="308" idx="1"/>
            <a:endCxn id="306" idx="3"/>
          </p:cNvCxnSpPr>
          <p:nvPr/>
        </p:nvCxnSpPr>
        <p:spPr>
          <a:xfrm flipH="1">
            <a:off x="4182035" y="1621209"/>
            <a:ext cx="847165" cy="2729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341 Conector angular"/>
          <p:cNvCxnSpPr>
            <a:stCxn id="311" idx="3"/>
            <a:endCxn id="309" idx="3"/>
          </p:cNvCxnSpPr>
          <p:nvPr/>
        </p:nvCxnSpPr>
        <p:spPr>
          <a:xfrm flipH="1" flipV="1">
            <a:off x="8027893" y="5161020"/>
            <a:ext cx="13448" cy="885466"/>
          </a:xfrm>
          <a:prstGeom prst="bentConnector3">
            <a:avLst>
              <a:gd name="adj1" fmla="val -1699881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343 Conector angular"/>
          <p:cNvCxnSpPr/>
          <p:nvPr/>
        </p:nvCxnSpPr>
        <p:spPr>
          <a:xfrm flipH="1" flipV="1">
            <a:off x="7862350" y="3948999"/>
            <a:ext cx="165543" cy="1052367"/>
          </a:xfrm>
          <a:prstGeom prst="bentConnector3">
            <a:avLst>
              <a:gd name="adj1" fmla="val -138091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345 Conector recto de flecha"/>
          <p:cNvCxnSpPr>
            <a:stCxn id="313" idx="0"/>
            <a:endCxn id="307" idx="2"/>
          </p:cNvCxnSpPr>
          <p:nvPr/>
        </p:nvCxnSpPr>
        <p:spPr>
          <a:xfrm rot="16200000" flipV="1">
            <a:off x="6671876" y="3327898"/>
            <a:ext cx="234152" cy="3918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357 Conector recto de flecha"/>
          <p:cNvCxnSpPr>
            <a:stCxn id="307" idx="0"/>
            <a:endCxn id="308" idx="2"/>
          </p:cNvCxnSpPr>
          <p:nvPr/>
        </p:nvCxnSpPr>
        <p:spPr>
          <a:xfrm flipH="1" flipV="1">
            <a:off x="6777318" y="2282928"/>
            <a:ext cx="9675" cy="221967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359 Conector recto de flecha"/>
          <p:cNvCxnSpPr>
            <a:stCxn id="306" idx="2"/>
            <a:endCxn id="314" idx="0"/>
          </p:cNvCxnSpPr>
          <p:nvPr/>
        </p:nvCxnSpPr>
        <p:spPr>
          <a:xfrm rot="5400000">
            <a:off x="2601115" y="2454006"/>
            <a:ext cx="645859" cy="1385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4" name="363 CuadroTexto"/>
          <p:cNvSpPr txBox="1"/>
          <p:nvPr/>
        </p:nvSpPr>
        <p:spPr>
          <a:xfrm>
            <a:off x="4316507" y="4760259"/>
            <a:ext cx="1289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i="1" dirty="0">
                <a:solidFill>
                  <a:schemeClr val="accent3"/>
                </a:solidFill>
                <a:latin typeface="+mn-lt"/>
              </a:rPr>
              <a:t>Extensión</a:t>
            </a:r>
          </a:p>
        </p:txBody>
      </p:sp>
      <p:sp>
        <p:nvSpPr>
          <p:cNvPr id="365" name="364 CuadroTexto"/>
          <p:cNvSpPr txBox="1"/>
          <p:nvPr/>
        </p:nvSpPr>
        <p:spPr>
          <a:xfrm>
            <a:off x="4159625" y="6082977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i="1" dirty="0">
                <a:solidFill>
                  <a:schemeClr val="accent3"/>
                </a:solidFill>
                <a:latin typeface="+mn-lt"/>
              </a:rPr>
              <a:t>Expansión</a:t>
            </a:r>
          </a:p>
        </p:txBody>
      </p:sp>
      <p:sp>
        <p:nvSpPr>
          <p:cNvPr id="366" name="365 CuadroTexto"/>
          <p:cNvSpPr txBox="1"/>
          <p:nvPr/>
        </p:nvSpPr>
        <p:spPr>
          <a:xfrm>
            <a:off x="4374778" y="3702424"/>
            <a:ext cx="1350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i="1" dirty="0">
                <a:solidFill>
                  <a:schemeClr val="accent3"/>
                </a:solidFill>
                <a:latin typeface="+mn-lt"/>
              </a:rPr>
              <a:t>Reducción</a:t>
            </a:r>
          </a:p>
        </p:txBody>
      </p:sp>
    </p:spTree>
    <p:extLst>
      <p:ext uri="{BB962C8B-B14F-4D97-AF65-F5344CB8AC3E}">
        <p14:creationId xmlns:p14="http://schemas.microsoft.com/office/powerpoint/2010/main" val="510567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Cuidados y sostenimiento de la vida</a:t>
            </a: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15</a:t>
            </a:fld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1183340" y="1353688"/>
            <a:ext cx="6871447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EC" sz="2400" dirty="0"/>
              <a:t>OBJETIVOS DE LA ECONOMÍA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856344" y="3108443"/>
            <a:ext cx="31508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Agricultura de exportación</a:t>
            </a:r>
          </a:p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Industria que  produce polución</a:t>
            </a:r>
          </a:p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Industrias extractivas</a:t>
            </a:r>
          </a:p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Industrias de la defensa</a:t>
            </a:r>
          </a:p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Cambio matriz productiva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147486" y="2163558"/>
            <a:ext cx="279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C" sz="2400" b="1" dirty="0">
                <a:solidFill>
                  <a:schemeClr val="accent3"/>
                </a:solidFill>
                <a:latin typeface="+mn-lt"/>
              </a:rPr>
              <a:t>A qué necesidades responde?</a:t>
            </a:r>
            <a:endParaRPr lang="es-EC" sz="2400" dirty="0">
              <a:latin typeface="+mn-l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746172" y="3006108"/>
            <a:ext cx="35457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Desplazamiento de mano de obra no calificada?</a:t>
            </a:r>
          </a:p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Empleo masculino en empresas agrícolas modernas, mujeres en agricultura de subsistencia</a:t>
            </a:r>
          </a:p>
          <a:p>
            <a:pPr marL="363538" indent="-363538">
              <a:buClr>
                <a:schemeClr val="accent3"/>
              </a:buClr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Subcontratación, maquila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5257353" y="2051929"/>
            <a:ext cx="279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C" sz="2400" b="1" dirty="0">
                <a:solidFill>
                  <a:schemeClr val="accent3"/>
                </a:solidFill>
                <a:latin typeface="+mn-lt"/>
              </a:rPr>
              <a:t>Cómo se reparte el trabajo?</a:t>
            </a:r>
            <a:endParaRPr lang="es-EC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1396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33414" y="208391"/>
            <a:ext cx="8229600" cy="689758"/>
          </a:xfrm>
        </p:spPr>
        <p:txBody>
          <a:bodyPr>
            <a:noAutofit/>
          </a:bodyPr>
          <a:lstStyle/>
          <a:p>
            <a:pPr marL="484632">
              <a:defRPr/>
            </a:pPr>
            <a:r>
              <a:rPr lang="es-EC" dirty="0">
                <a:solidFill>
                  <a:schemeClr val="accent1"/>
                </a:solidFill>
              </a:rPr>
              <a:t>Lógica del sostenimiento de la vida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16</a:t>
            </a:fld>
            <a:endParaRPr lang="es-EC" dirty="0"/>
          </a:p>
        </p:txBody>
      </p:sp>
      <p:sp>
        <p:nvSpPr>
          <p:cNvPr id="304" name="303 CuadroTexto"/>
          <p:cNvSpPr txBox="1"/>
          <p:nvPr/>
        </p:nvSpPr>
        <p:spPr>
          <a:xfrm>
            <a:off x="0" y="860611"/>
            <a:ext cx="4371068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sz="2200" dirty="0"/>
              <a:t>REPRODUCCION COMO MEDIO</a:t>
            </a:r>
          </a:p>
        </p:txBody>
      </p:sp>
      <p:sp>
        <p:nvSpPr>
          <p:cNvPr id="305" name="304 CuadroTexto"/>
          <p:cNvSpPr txBox="1"/>
          <p:nvPr/>
        </p:nvSpPr>
        <p:spPr>
          <a:xfrm>
            <a:off x="363080" y="1532966"/>
            <a:ext cx="109517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200" dirty="0">
                <a:latin typeface="+mn-lt"/>
              </a:rPr>
              <a:t>M-D-M</a:t>
            </a:r>
          </a:p>
          <a:p>
            <a:endParaRPr lang="es-EC" sz="2200" dirty="0">
              <a:latin typeface="+mn-lt"/>
            </a:endParaRPr>
          </a:p>
          <a:p>
            <a:endParaRPr lang="es-EC" sz="2200" dirty="0">
              <a:latin typeface="+mn-lt"/>
            </a:endParaRPr>
          </a:p>
          <a:p>
            <a:endParaRPr lang="es-EC" sz="2200" dirty="0">
              <a:latin typeface="+mn-lt"/>
            </a:endParaRPr>
          </a:p>
          <a:p>
            <a:endParaRPr lang="es-EC" sz="2200" dirty="0">
              <a:latin typeface="+mn-lt"/>
            </a:endParaRPr>
          </a:p>
          <a:p>
            <a:r>
              <a:rPr lang="es-EC" sz="2200" dirty="0">
                <a:latin typeface="+mn-lt"/>
              </a:rPr>
              <a:t>D-M-D’</a:t>
            </a:r>
          </a:p>
          <a:p>
            <a:endParaRPr lang="es-EC" sz="2200" dirty="0">
              <a:latin typeface="+mn-lt"/>
            </a:endParaRPr>
          </a:p>
          <a:p>
            <a:endParaRPr lang="es-EC" sz="2200" dirty="0">
              <a:latin typeface="+mn-lt"/>
            </a:endParaRPr>
          </a:p>
          <a:p>
            <a:endParaRPr lang="es-EC" sz="2200" dirty="0">
              <a:latin typeface="+mn-lt"/>
            </a:endParaRPr>
          </a:p>
          <a:p>
            <a:r>
              <a:rPr lang="es-EC" sz="2200" dirty="0">
                <a:latin typeface="+mn-lt"/>
              </a:rPr>
              <a:t>D-D</a:t>
            </a:r>
          </a:p>
        </p:txBody>
      </p:sp>
      <p:sp>
        <p:nvSpPr>
          <p:cNvPr id="306" name="305 Flecha derecha"/>
          <p:cNvSpPr/>
          <p:nvPr/>
        </p:nvSpPr>
        <p:spPr>
          <a:xfrm>
            <a:off x="1559872" y="1559861"/>
            <a:ext cx="537882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200" dirty="0"/>
          </a:p>
        </p:txBody>
      </p:sp>
      <p:sp>
        <p:nvSpPr>
          <p:cNvPr id="307" name="306 CuadroTexto"/>
          <p:cNvSpPr txBox="1"/>
          <p:nvPr/>
        </p:nvSpPr>
        <p:spPr>
          <a:xfrm>
            <a:off x="2353245" y="1290920"/>
            <a:ext cx="2694969" cy="11079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200" dirty="0"/>
              <a:t>Dinero: intermediario</a:t>
            </a:r>
          </a:p>
          <a:p>
            <a:r>
              <a:rPr lang="es-EC" sz="2200" dirty="0"/>
              <a:t>Unidad de intercambio</a:t>
            </a:r>
          </a:p>
          <a:p>
            <a:r>
              <a:rPr lang="es-EC" sz="2200" dirty="0"/>
              <a:t>Objetivo: Mercancía</a:t>
            </a:r>
          </a:p>
        </p:txBody>
      </p:sp>
      <p:sp>
        <p:nvSpPr>
          <p:cNvPr id="308" name="307 CuadroTexto"/>
          <p:cNvSpPr txBox="1"/>
          <p:nvPr/>
        </p:nvSpPr>
        <p:spPr>
          <a:xfrm>
            <a:off x="2384621" y="2693896"/>
            <a:ext cx="3841368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200" dirty="0"/>
              <a:t>Dinero: Inversión</a:t>
            </a:r>
          </a:p>
          <a:p>
            <a:r>
              <a:rPr lang="es-EC" sz="2200" dirty="0"/>
              <a:t>Mercancía: “medio” de intercambio</a:t>
            </a:r>
          </a:p>
          <a:p>
            <a:r>
              <a:rPr lang="es-EC" sz="2200" dirty="0"/>
              <a:t>Objetivo: acumulación</a:t>
            </a:r>
          </a:p>
        </p:txBody>
      </p:sp>
      <p:sp>
        <p:nvSpPr>
          <p:cNvPr id="309" name="308 Flecha derecha"/>
          <p:cNvSpPr/>
          <p:nvPr/>
        </p:nvSpPr>
        <p:spPr>
          <a:xfrm>
            <a:off x="1577801" y="3177989"/>
            <a:ext cx="537882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200" dirty="0"/>
          </a:p>
        </p:txBody>
      </p:sp>
      <p:sp>
        <p:nvSpPr>
          <p:cNvPr id="311" name="310 CuadroTexto"/>
          <p:cNvSpPr txBox="1"/>
          <p:nvPr/>
        </p:nvSpPr>
        <p:spPr>
          <a:xfrm>
            <a:off x="2348761" y="4473389"/>
            <a:ext cx="4240298" cy="11079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200" dirty="0"/>
              <a:t>Dinero: unidad de valor (finanzas)</a:t>
            </a:r>
          </a:p>
          <a:p>
            <a:r>
              <a:rPr lang="es-EC" sz="2200" dirty="0"/>
              <a:t>Objetivo: valorización/acumulación del capital</a:t>
            </a:r>
          </a:p>
        </p:txBody>
      </p:sp>
      <p:sp>
        <p:nvSpPr>
          <p:cNvPr id="312" name="311 Flecha derecha"/>
          <p:cNvSpPr/>
          <p:nvPr/>
        </p:nvSpPr>
        <p:spPr>
          <a:xfrm>
            <a:off x="1609178" y="4594412"/>
            <a:ext cx="537882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200" dirty="0"/>
          </a:p>
        </p:txBody>
      </p:sp>
      <p:sp>
        <p:nvSpPr>
          <p:cNvPr id="313" name="312 CuadroTexto"/>
          <p:cNvSpPr txBox="1"/>
          <p:nvPr/>
        </p:nvSpPr>
        <p:spPr>
          <a:xfrm>
            <a:off x="6736975" y="2635625"/>
            <a:ext cx="21515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i="1" dirty="0">
                <a:latin typeface="+mn-lt"/>
              </a:rPr>
              <a:t>Satisfacción de necesidades es un medio para otro fin</a:t>
            </a:r>
          </a:p>
        </p:txBody>
      </p:sp>
      <p:sp>
        <p:nvSpPr>
          <p:cNvPr id="314" name="313 CuadroTexto"/>
          <p:cNvSpPr txBox="1"/>
          <p:nvPr/>
        </p:nvSpPr>
        <p:spPr>
          <a:xfrm>
            <a:off x="6728011" y="4213413"/>
            <a:ext cx="21515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i="1" dirty="0">
                <a:latin typeface="+mn-lt"/>
              </a:rPr>
              <a:t>Satisfacción de necesidades  no es necesaria para el fin buscado</a:t>
            </a:r>
          </a:p>
        </p:txBody>
      </p:sp>
      <p:sp>
        <p:nvSpPr>
          <p:cNvPr id="315" name="314 Flecha abajo"/>
          <p:cNvSpPr/>
          <p:nvPr/>
        </p:nvSpPr>
        <p:spPr>
          <a:xfrm>
            <a:off x="7153835" y="3832414"/>
            <a:ext cx="605118" cy="309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sz="2200" dirty="0"/>
          </a:p>
        </p:txBody>
      </p:sp>
      <p:sp>
        <p:nvSpPr>
          <p:cNvPr id="316" name="315 Rectángulo"/>
          <p:cNvSpPr/>
          <p:nvPr/>
        </p:nvSpPr>
        <p:spPr>
          <a:xfrm>
            <a:off x="228599" y="5706558"/>
            <a:ext cx="84716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i="1" dirty="0">
                <a:latin typeface="+mn-lt"/>
              </a:rPr>
              <a:t>Malnutrición</a:t>
            </a:r>
            <a:r>
              <a:rPr lang="es-EC" sz="2200" i="1" dirty="0">
                <a:latin typeface="+mn-lt"/>
                <a:sym typeface="Wingdings" pitchFamily="2" charset="2"/>
              </a:rPr>
              <a:t> alimentos baratos impide beneficios </a:t>
            </a:r>
          </a:p>
          <a:p>
            <a:r>
              <a:rPr lang="es-EC" sz="2200" i="1" dirty="0">
                <a:latin typeface="+mn-lt"/>
                <a:sym typeface="Wingdings" pitchFamily="2" charset="2"/>
              </a:rPr>
              <a:t>Contaminación  </a:t>
            </a:r>
            <a:r>
              <a:rPr lang="es-EC" sz="2200" i="1" dirty="0">
                <a:latin typeface="+mn-lt"/>
              </a:rPr>
              <a:t>producción menos contaminante es caro </a:t>
            </a:r>
            <a:r>
              <a:rPr lang="es-EC" sz="2200" i="1" dirty="0">
                <a:latin typeface="+mn-lt"/>
                <a:sym typeface="Wingdings" pitchFamily="2" charset="2"/>
              </a:rPr>
              <a:t> </a:t>
            </a:r>
            <a:r>
              <a:rPr lang="es-EC" sz="2200" b="1" i="1" dirty="0">
                <a:latin typeface="+mn-lt"/>
              </a:rPr>
              <a:t>lógica económica pervertida.</a:t>
            </a:r>
            <a:endParaRPr lang="es-EC" sz="2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7294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Lógica del sostenimiento de la vida</a:t>
            </a: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17</a:t>
            </a:fld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754483" y="2126175"/>
            <a:ext cx="78843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>
                <a:latin typeface="+mn-lt"/>
              </a:rPr>
              <a:t>Economía “pagada”: el trabajo se hace porque se paga, porque generan ganancia (negocio)</a:t>
            </a:r>
          </a:p>
          <a:p>
            <a:endParaRPr lang="es-EC" sz="2400" dirty="0">
              <a:latin typeface="+mn-lt"/>
            </a:endParaRPr>
          </a:p>
          <a:p>
            <a:r>
              <a:rPr lang="es-EC" sz="2400" dirty="0">
                <a:latin typeface="+mn-lt"/>
              </a:rPr>
              <a:t>Economía para la sostenibilidad: produce y se trabaja PORQUE HAY UNA NECSIDAD QUE SATISFACER (industria de alimentos vs comida en la casa)</a:t>
            </a:r>
          </a:p>
          <a:p>
            <a:endParaRPr lang="es-EC" sz="2400" dirty="0">
              <a:latin typeface="+mn-lt"/>
            </a:endParaRPr>
          </a:p>
          <a:p>
            <a:r>
              <a:rPr lang="es-EC" sz="2400" dirty="0">
                <a:latin typeface="+mn-lt"/>
              </a:rPr>
              <a:t>Valores/ Cuentas nacionales: Si aumenta el precio, aumenta el valor (ej. Comida en restaurante, cocinero/a). Sin precio, no cuenta (gasto en bienes para alimento en la casa). Producción de autoconsumo </a:t>
            </a:r>
            <a:r>
              <a:rPr lang="es-EC" sz="2400" dirty="0">
                <a:latin typeface="+mn-lt"/>
                <a:sym typeface="Wingdings" pitchFamily="2" charset="2"/>
              </a:rPr>
              <a:t> satisface necesidad (no genera ganancia): no rentable, no “buen negocio”.</a:t>
            </a:r>
            <a:endParaRPr lang="es-EC" sz="2400" dirty="0">
              <a:latin typeface="+mn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9623" y="1331259"/>
            <a:ext cx="5546711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C" dirty="0"/>
              <a:t>NOCIÓN DE ECONOMÍA COMO SOSTENIMIENTO</a:t>
            </a:r>
          </a:p>
        </p:txBody>
      </p:sp>
    </p:spTree>
    <p:extLst>
      <p:ext uri="{BB962C8B-B14F-4D97-AF65-F5344CB8AC3E}">
        <p14:creationId xmlns:p14="http://schemas.microsoft.com/office/powerpoint/2010/main" val="4235257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Lógica del sostenimiento de la vida</a:t>
            </a: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18</a:t>
            </a:fld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1183340" y="1353688"/>
            <a:ext cx="6871447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s-EC" sz="2400" dirty="0"/>
              <a:t>Organización del cuidado: Cómo cada sociedad enfrenta el sostenimiento de la vida (Carrasco)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28664" y="2964749"/>
            <a:ext cx="46262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C" sz="2200" u="sng" dirty="0">
                <a:latin typeface="+mn-lt"/>
              </a:rPr>
              <a:t>PRODUCCIÓN</a:t>
            </a:r>
          </a:p>
          <a:p>
            <a:r>
              <a:rPr lang="es-EC" sz="2200" dirty="0">
                <a:latin typeface="+mn-lt"/>
              </a:rPr>
              <a:t> </a:t>
            </a:r>
            <a:r>
              <a:rPr lang="es-EC" sz="2200" dirty="0">
                <a:latin typeface="+mn-lt"/>
                <a:sym typeface="Wingdings" pitchFamily="2" charset="2"/>
              </a:rPr>
              <a:t> transformación de dinero en bienes  transformación de bienes en alimentos</a:t>
            </a:r>
          </a:p>
          <a:p>
            <a:r>
              <a:rPr lang="es-EC" sz="2200" dirty="0">
                <a:latin typeface="+mn-lt"/>
                <a:sym typeface="Wingdings" pitchFamily="2" charset="2"/>
              </a:rPr>
              <a:t> Transformación de bienes, alimentos y servicios en “BIENESTAR”</a:t>
            </a:r>
            <a:endParaRPr lang="es-EC" sz="2200" dirty="0"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905328" y="3167103"/>
            <a:ext cx="27052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>
              <a:buClr>
                <a:schemeClr val="accent3">
                  <a:lumMod val="75000"/>
                </a:schemeClr>
              </a:buClr>
              <a:buSzPct val="70000"/>
            </a:pPr>
            <a:r>
              <a:rPr lang="es-EC" sz="2200" u="sng" dirty="0">
                <a:latin typeface="+mn-lt"/>
              </a:rPr>
              <a:t>DISTRIBUCIÓN</a:t>
            </a:r>
          </a:p>
          <a:p>
            <a:r>
              <a:rPr lang="es-EC" sz="2200" dirty="0">
                <a:latin typeface="+mn-lt"/>
              </a:rPr>
              <a:t>Quién hace?</a:t>
            </a:r>
          </a:p>
          <a:p>
            <a:r>
              <a:rPr lang="es-EC" sz="2200" dirty="0">
                <a:latin typeface="+mn-lt"/>
              </a:rPr>
              <a:t>Quien consume? Cuanto?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003612" y="2330258"/>
            <a:ext cx="48653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C" sz="2200" b="1" dirty="0">
                <a:solidFill>
                  <a:schemeClr val="accent3"/>
                </a:solidFill>
                <a:latin typeface="+mn-lt"/>
              </a:rPr>
              <a:t>“Cómo llega la comida a la mesa?”</a:t>
            </a:r>
            <a:endParaRPr lang="es-EC" sz="2200" dirty="0">
              <a:latin typeface="+mn-lt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DFC0D6B-DE88-498A-99CD-14B48DFB2797}"/>
              </a:ext>
            </a:extLst>
          </p:cNvPr>
          <p:cNvSpPr/>
          <p:nvPr/>
        </p:nvSpPr>
        <p:spPr>
          <a:xfrm>
            <a:off x="458789" y="5312797"/>
            <a:ext cx="8458200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200" dirty="0">
                <a:latin typeface="+mj-lt"/>
              </a:rPr>
              <a:t>La vida requiere recursos procedentes de una multiplicidad de esferas o arreglos diferentes de varios elementos (se ven solamente algunas, las que tienen precio -  valor): redes y trabajos comunitarios, servicios, compras en el mercado…</a:t>
            </a:r>
          </a:p>
        </p:txBody>
      </p:sp>
    </p:spTree>
    <p:extLst>
      <p:ext uri="{BB962C8B-B14F-4D97-AF65-F5344CB8AC3E}">
        <p14:creationId xmlns:p14="http://schemas.microsoft.com/office/powerpoint/2010/main" val="128126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67146"/>
            <a:ext cx="8229600" cy="689758"/>
          </a:xfrm>
        </p:spPr>
        <p:txBody>
          <a:bodyPr>
            <a:noAutofit/>
          </a:bodyPr>
          <a:lstStyle/>
          <a:p>
            <a:pPr marL="484632" indent="0" algn="r" eaLnBrk="1" fontAlgn="auto" hangingPunct="1">
              <a:spcAft>
                <a:spcPts val="0"/>
              </a:spcAft>
              <a:defRPr/>
            </a:pPr>
            <a:r>
              <a:rPr lang="es-ES" dirty="0">
                <a:solidFill>
                  <a:schemeClr val="accent1"/>
                </a:solidFill>
              </a:rPr>
              <a:t>Lógica del sostenimiento de la vida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19</a:t>
            </a:fld>
            <a:endParaRPr lang="es-EC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877675" y="2770095"/>
            <a:ext cx="138762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Trabajo(s)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19637" y="2788025"/>
            <a:ext cx="1422184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Necesidad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371168" y="4025153"/>
            <a:ext cx="275908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Insumos del mercado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5450546" y="2720789"/>
            <a:ext cx="318869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C" sz="2400" dirty="0"/>
              <a:t>Satisfacción de necesidad</a:t>
            </a:r>
          </a:p>
        </p:txBody>
      </p:sp>
      <p:sp>
        <p:nvSpPr>
          <p:cNvPr id="22" name="21 Flecha arriba"/>
          <p:cNvSpPr/>
          <p:nvPr/>
        </p:nvSpPr>
        <p:spPr>
          <a:xfrm>
            <a:off x="3455898" y="3415553"/>
            <a:ext cx="389965" cy="3227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3" name="22 CuadroTexto"/>
          <p:cNvSpPr txBox="1"/>
          <p:nvPr/>
        </p:nvSpPr>
        <p:spPr>
          <a:xfrm>
            <a:off x="99851" y="3351533"/>
            <a:ext cx="19677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dirty="0">
                <a:latin typeface="+mn-lt"/>
              </a:rPr>
              <a:t>Qué necesidad?</a:t>
            </a:r>
          </a:p>
          <a:p>
            <a:r>
              <a:rPr lang="es-EC" sz="2200" dirty="0">
                <a:latin typeface="+mn-lt"/>
              </a:rPr>
              <a:t>Suficiente para vivir?</a:t>
            </a:r>
          </a:p>
          <a:p>
            <a:r>
              <a:rPr lang="es-EC" sz="2200" dirty="0">
                <a:latin typeface="+mn-lt"/>
              </a:rPr>
              <a:t>Acumular?</a:t>
            </a:r>
          </a:p>
          <a:p>
            <a:r>
              <a:rPr lang="es-EC" sz="2200" dirty="0">
                <a:latin typeface="+mn-lt"/>
              </a:rPr>
              <a:t>Ahorrar?</a:t>
            </a:r>
          </a:p>
          <a:p>
            <a:endParaRPr lang="es-EC" sz="2200" dirty="0">
              <a:latin typeface="+mn-lt"/>
            </a:endParaRPr>
          </a:p>
        </p:txBody>
      </p:sp>
      <p:sp>
        <p:nvSpPr>
          <p:cNvPr id="24" name="23 Flecha derecha"/>
          <p:cNvSpPr/>
          <p:nvPr/>
        </p:nvSpPr>
        <p:spPr>
          <a:xfrm>
            <a:off x="2084294" y="2796987"/>
            <a:ext cx="376517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5" name="24 Flecha derecha"/>
          <p:cNvSpPr/>
          <p:nvPr/>
        </p:nvSpPr>
        <p:spPr>
          <a:xfrm>
            <a:off x="4697505" y="2774575"/>
            <a:ext cx="376517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779063" y="4849907"/>
            <a:ext cx="1967749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/>
              <a:t>Servicios del estado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1954304" y="1873623"/>
            <a:ext cx="37875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dirty="0">
                <a:latin typeface="+mn-lt"/>
              </a:rPr>
              <a:t>Qué actividad económica?</a:t>
            </a:r>
          </a:p>
          <a:p>
            <a:r>
              <a:rPr lang="es-EC" sz="2200" dirty="0">
                <a:latin typeface="+mn-lt"/>
              </a:rPr>
              <a:t>Responde a necesidad?</a:t>
            </a:r>
          </a:p>
        </p:txBody>
      </p:sp>
      <p:sp>
        <p:nvSpPr>
          <p:cNvPr id="15" name="6 CuadroTexto">
            <a:extLst>
              <a:ext uri="{FF2B5EF4-FFF2-40B4-BE49-F238E27FC236}">
                <a16:creationId xmlns:a16="http://schemas.microsoft.com/office/drawing/2014/main" id="{87487080-252A-4CFE-809F-96DC8C3612C3}"/>
              </a:ext>
            </a:extLst>
          </p:cNvPr>
          <p:cNvSpPr txBox="1"/>
          <p:nvPr/>
        </p:nvSpPr>
        <p:spPr>
          <a:xfrm>
            <a:off x="99851" y="1333903"/>
            <a:ext cx="3356047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C" dirty="0"/>
              <a:t>OBJETIVO DE LA ECONOMIA</a:t>
            </a:r>
          </a:p>
        </p:txBody>
      </p:sp>
      <p:sp>
        <p:nvSpPr>
          <p:cNvPr id="20" name="22 CuadroTexto">
            <a:extLst>
              <a:ext uri="{FF2B5EF4-FFF2-40B4-BE49-F238E27FC236}">
                <a16:creationId xmlns:a16="http://schemas.microsoft.com/office/drawing/2014/main" id="{623BBCAD-3CEF-4912-A4AC-92EBADF7EBDC}"/>
              </a:ext>
            </a:extLst>
          </p:cNvPr>
          <p:cNvSpPr txBox="1"/>
          <p:nvPr/>
        </p:nvSpPr>
        <p:spPr>
          <a:xfrm>
            <a:off x="6347012" y="3594266"/>
            <a:ext cx="22922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C" sz="2200" dirty="0">
              <a:latin typeface="+mn-lt"/>
            </a:endParaRPr>
          </a:p>
          <a:p>
            <a:r>
              <a:rPr lang="es-EC" sz="2200" dirty="0">
                <a:latin typeface="+mn-lt"/>
              </a:rPr>
              <a:t>Lógica del sostenimiento =/ sobrevivencia !</a:t>
            </a:r>
          </a:p>
          <a:p>
            <a:endParaRPr lang="es-EC" sz="2200" dirty="0">
              <a:latin typeface="+mn-lt"/>
            </a:endParaRP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1BF5C4C8-E8A8-4361-925E-3D0AFB040AB1}"/>
              </a:ext>
            </a:extLst>
          </p:cNvPr>
          <p:cNvCxnSpPr/>
          <p:nvPr/>
        </p:nvCxnSpPr>
        <p:spPr>
          <a:xfrm>
            <a:off x="7063740" y="3415553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97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Resumen de sesión</a:t>
            </a: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</a:t>
            </a:fld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3F4C03-574D-4E45-B918-CC2633169B4A}"/>
              </a:ext>
            </a:extLst>
          </p:cNvPr>
          <p:cNvSpPr txBox="1"/>
          <p:nvPr/>
        </p:nvSpPr>
        <p:spPr>
          <a:xfrm>
            <a:off x="793087" y="1597207"/>
            <a:ext cx="75578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n-lt"/>
              </a:rPr>
              <a:t>Enfoques y modelos de crecimiento económico: críticas desde </a:t>
            </a:r>
          </a:p>
          <a:p>
            <a:r>
              <a:rPr lang="es-EC" sz="2400" dirty="0">
                <a:latin typeface="+mn-lt"/>
              </a:rPr>
              <a:t>el enfoque de género</a:t>
            </a:r>
          </a:p>
          <a:p>
            <a:endParaRPr lang="es-EC" sz="2400" dirty="0">
              <a:latin typeface="+mn-lt"/>
            </a:endParaRPr>
          </a:p>
          <a:p>
            <a:pPr marL="457200" indent="-457200">
              <a:buAutoNum type="arabicPeriod"/>
            </a:pPr>
            <a:r>
              <a:rPr lang="es-EC" sz="2400" dirty="0">
                <a:latin typeface="+mn-lt"/>
              </a:rPr>
              <a:t>Crecimiento, desigualdad y trabajo</a:t>
            </a:r>
          </a:p>
          <a:p>
            <a:endParaRPr lang="es-EC" sz="2400" dirty="0">
              <a:latin typeface="+mn-lt"/>
            </a:endParaRPr>
          </a:p>
          <a:p>
            <a:r>
              <a:rPr lang="es-EC" sz="2400" dirty="0">
                <a:latin typeface="+mn-lt"/>
              </a:rPr>
              <a:t>Movilidad y transformación del capital(ismo) y del trabajo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 R</a:t>
            </a:r>
            <a:r>
              <a:rPr lang="es-EC" sz="2400" dirty="0">
                <a:latin typeface="+mn-lt"/>
              </a:rPr>
              <a:t>elación de doble vía, causalidad entre crecimiento y desigualdad 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s-EC" sz="2400" dirty="0">
                <a:latin typeface="+mn-lt"/>
              </a:rPr>
              <a:t>Crecimiento y distribución en las teorías sobre el crecimiento económico:</a:t>
            </a: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n-lt"/>
              </a:rPr>
              <a:t>Relación c</a:t>
            </a:r>
            <a:r>
              <a:rPr lang="es-EC" sz="2400" dirty="0">
                <a:latin typeface="+mn-lt"/>
                <a:sym typeface="Wingdings" panose="05000000000000000000" pitchFamily="2" charset="2"/>
              </a:rPr>
              <a:t>apital/trabajo</a:t>
            </a: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n-lt"/>
              </a:rPr>
              <a:t>Crecimiento (del PIB, riqueza) =  tasa de crecimiento del capital</a:t>
            </a: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n-lt"/>
              </a:rPr>
              <a:t>Rol del trabajo como: factor  / agente /  función / “clase</a:t>
            </a:r>
            <a:r>
              <a:rPr lang="en-US" sz="2400" dirty="0">
                <a:latin typeface="+mn-lt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3148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288" y="275208"/>
            <a:ext cx="9144000" cy="976040"/>
          </a:xfrm>
        </p:spPr>
        <p:txBody>
          <a:bodyPr>
            <a:noAutofit/>
          </a:bodyPr>
          <a:lstStyle/>
          <a:p>
            <a:pPr algn="r"/>
            <a:r>
              <a:rPr lang="es-EC" sz="3600" dirty="0">
                <a:solidFill>
                  <a:schemeClr val="accent3"/>
                </a:solidFill>
              </a:rPr>
              <a:t>Recentrando el objetivo de la economía</a:t>
            </a:r>
            <a:endParaRPr lang="es-ES" sz="3600" dirty="0">
              <a:solidFill>
                <a:schemeClr val="accent3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z="1800" smtClean="0"/>
              <a:pPr>
                <a:defRPr/>
              </a:pPr>
              <a:t>20</a:t>
            </a:fld>
            <a:endParaRPr lang="es-EC" sz="1800" dirty="0"/>
          </a:p>
        </p:txBody>
      </p:sp>
      <p:sp>
        <p:nvSpPr>
          <p:cNvPr id="8" name="7 Elipse"/>
          <p:cNvSpPr/>
          <p:nvPr/>
        </p:nvSpPr>
        <p:spPr>
          <a:xfrm>
            <a:off x="2770496" y="2039519"/>
            <a:ext cx="3016155" cy="21154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dirty="0"/>
              <a:t>Sostenibilidad de la Vida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63773" y="1643735"/>
            <a:ext cx="2632941" cy="144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Flujos monetarios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Trabajos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Mercados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Productos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454197" y="1550477"/>
            <a:ext cx="2839931" cy="1785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Flujos no monetarios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Mercados no capitalistas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Trabajos no pagados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Estado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27797" y="4618947"/>
            <a:ext cx="8134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El sistema actual: permite sostener (vivir) la vida?</a:t>
            </a:r>
          </a:p>
          <a:p>
            <a:pPr marL="273050" indent="-273050"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Dónde (y como) ser resuelve realmente la sostenibilidad?</a:t>
            </a:r>
          </a:p>
          <a:p>
            <a:pPr marL="273050" indent="-273050">
              <a:buSzPct val="70000"/>
              <a:buFont typeface="Wingdings" pitchFamily="2" charset="2"/>
              <a:buChar char="v"/>
            </a:pPr>
            <a:r>
              <a:rPr lang="es-EC" sz="2400" dirty="0">
                <a:latin typeface="+mn-lt"/>
              </a:rPr>
              <a:t>Cómo se debería entender y construir un sistema centrado en esta sostenibilidad?</a:t>
            </a:r>
          </a:p>
        </p:txBody>
      </p:sp>
      <p:sp>
        <p:nvSpPr>
          <p:cNvPr id="14" name="13 Flecha derecha"/>
          <p:cNvSpPr/>
          <p:nvPr/>
        </p:nvSpPr>
        <p:spPr>
          <a:xfrm rot="1302909">
            <a:off x="1883391" y="2135052"/>
            <a:ext cx="477672" cy="54591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5" name="14 Flecha izquierda"/>
          <p:cNvSpPr/>
          <p:nvPr/>
        </p:nvSpPr>
        <p:spPr>
          <a:xfrm rot="19948820">
            <a:off x="5895836" y="1943985"/>
            <a:ext cx="504967" cy="586854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6" name="15 Elipse"/>
          <p:cNvSpPr/>
          <p:nvPr/>
        </p:nvSpPr>
        <p:spPr>
          <a:xfrm>
            <a:off x="2442950" y="1657383"/>
            <a:ext cx="3643952" cy="2879677"/>
          </a:xfrm>
          <a:prstGeom prst="ellipse">
            <a:avLst/>
          </a:prstGeom>
          <a:noFill/>
          <a:ln w="254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304069" y="3424566"/>
            <a:ext cx="2839931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Modo de organización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Relaciones de poder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Distribución</a:t>
            </a:r>
          </a:p>
        </p:txBody>
      </p:sp>
      <p:sp>
        <p:nvSpPr>
          <p:cNvPr id="21" name="20 Flecha izquierda"/>
          <p:cNvSpPr/>
          <p:nvPr/>
        </p:nvSpPr>
        <p:spPr>
          <a:xfrm>
            <a:off x="5745708" y="3499830"/>
            <a:ext cx="532262" cy="5595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5799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3"/>
                </a:solidFill>
              </a:rPr>
              <a:t>Recentrando el objetivo de la economía</a:t>
            </a: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21</a:t>
            </a:fld>
            <a:endParaRPr lang="es-EC" dirty="0"/>
          </a:p>
        </p:txBody>
      </p:sp>
      <p:sp>
        <p:nvSpPr>
          <p:cNvPr id="15" name="14 Elipse"/>
          <p:cNvSpPr/>
          <p:nvPr/>
        </p:nvSpPr>
        <p:spPr>
          <a:xfrm>
            <a:off x="2770496" y="2552131"/>
            <a:ext cx="3078761" cy="21154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dirty="0"/>
              <a:t>Sostenimiento de la Vida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802403" y="2519205"/>
            <a:ext cx="2632941" cy="144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Flujos monetarios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Trabajos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Mercados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Productos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129899" y="2251775"/>
            <a:ext cx="2201302" cy="144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Flujos no monetarios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Mercados no capitalistas</a:t>
            </a:r>
          </a:p>
        </p:txBody>
      </p:sp>
      <p:sp>
        <p:nvSpPr>
          <p:cNvPr id="21" name="20 Elipse"/>
          <p:cNvSpPr/>
          <p:nvPr/>
        </p:nvSpPr>
        <p:spPr>
          <a:xfrm>
            <a:off x="2442950" y="2169995"/>
            <a:ext cx="3643952" cy="2879677"/>
          </a:xfrm>
          <a:prstGeom prst="ellipse">
            <a:avLst/>
          </a:prstGeom>
          <a:noFill/>
          <a:ln w="254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2" name="21 CuadroTexto"/>
          <p:cNvSpPr txBox="1"/>
          <p:nvPr/>
        </p:nvSpPr>
        <p:spPr>
          <a:xfrm>
            <a:off x="2922240" y="5046859"/>
            <a:ext cx="2839931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Modo de organización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Relaciones de poder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Distribución</a:t>
            </a:r>
          </a:p>
        </p:txBody>
      </p:sp>
      <p:sp>
        <p:nvSpPr>
          <p:cNvPr id="24" name="23 Elipse"/>
          <p:cNvSpPr/>
          <p:nvPr/>
        </p:nvSpPr>
        <p:spPr>
          <a:xfrm>
            <a:off x="566057" y="1364343"/>
            <a:ext cx="7547428" cy="47897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66057" y="1632761"/>
            <a:ext cx="1713226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NATURALEZA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6964663" y="6154057"/>
            <a:ext cx="1390124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DESECHOS</a:t>
            </a:r>
          </a:p>
        </p:txBody>
      </p:sp>
      <p:cxnSp>
        <p:nvCxnSpPr>
          <p:cNvPr id="4" name="Conector angular 3"/>
          <p:cNvCxnSpPr>
            <a:stCxn id="26" idx="1"/>
            <a:endCxn id="25" idx="1"/>
          </p:cNvCxnSpPr>
          <p:nvPr/>
        </p:nvCxnSpPr>
        <p:spPr>
          <a:xfrm rot="10800000">
            <a:off x="566057" y="1817427"/>
            <a:ext cx="6398606" cy="4521296"/>
          </a:xfrm>
          <a:prstGeom prst="bentConnector3">
            <a:avLst>
              <a:gd name="adj1" fmla="val 1035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24 CuadroTexto"/>
          <p:cNvSpPr txBox="1"/>
          <p:nvPr/>
        </p:nvSpPr>
        <p:spPr>
          <a:xfrm>
            <a:off x="3592811" y="2191181"/>
            <a:ext cx="1426737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C" dirty="0"/>
              <a:t> CUIDADOS</a:t>
            </a:r>
          </a:p>
        </p:txBody>
      </p:sp>
      <p:cxnSp>
        <p:nvCxnSpPr>
          <p:cNvPr id="8" name="Conector recto de flecha 7"/>
          <p:cNvCxnSpPr>
            <a:stCxn id="25" idx="3"/>
            <a:endCxn id="18" idx="0"/>
          </p:cNvCxnSpPr>
          <p:nvPr/>
        </p:nvCxnSpPr>
        <p:spPr>
          <a:xfrm>
            <a:off x="2279283" y="1817427"/>
            <a:ext cx="2026897" cy="373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11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3855" y="326154"/>
            <a:ext cx="91440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3"/>
                </a:solidFill>
              </a:rPr>
              <a:t>Recentrando el objetivo de la economía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22</a:t>
            </a:fld>
            <a:endParaRPr lang="es-EC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378032" y="1112634"/>
            <a:ext cx="2632941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Flujos monetarios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Productos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3291699" y="4691490"/>
            <a:ext cx="3043129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Flujos no monetarios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s-EC" sz="2200" dirty="0"/>
              <a:t>Trabajo de cuidados</a:t>
            </a:r>
          </a:p>
        </p:txBody>
      </p:sp>
      <p:sp>
        <p:nvSpPr>
          <p:cNvPr id="18" name="17 Elipse"/>
          <p:cNvSpPr/>
          <p:nvPr/>
        </p:nvSpPr>
        <p:spPr>
          <a:xfrm>
            <a:off x="904754" y="2248647"/>
            <a:ext cx="3016155" cy="21154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dirty="0">
                <a:solidFill>
                  <a:schemeClr val="accent3"/>
                </a:solidFill>
              </a:rPr>
              <a:t>Economía 1</a:t>
            </a:r>
          </a:p>
          <a:p>
            <a:pPr algn="ctr"/>
            <a:endParaRPr lang="es-EC" sz="2800" dirty="0">
              <a:solidFill>
                <a:schemeClr val="accent3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5353383" y="2197847"/>
            <a:ext cx="3016155" cy="21154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dirty="0">
                <a:solidFill>
                  <a:schemeClr val="accent3"/>
                </a:solidFill>
              </a:rPr>
              <a:t>Economía 2</a:t>
            </a:r>
          </a:p>
        </p:txBody>
      </p:sp>
      <p:sp>
        <p:nvSpPr>
          <p:cNvPr id="29" name="28 Flecha curvada hacia arriba"/>
          <p:cNvSpPr/>
          <p:nvPr/>
        </p:nvSpPr>
        <p:spPr>
          <a:xfrm>
            <a:off x="3199743" y="4050800"/>
            <a:ext cx="2975429" cy="59508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1806374" y="3412172"/>
            <a:ext cx="1306285" cy="696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/>
              <a:t>TNR</a:t>
            </a:r>
          </a:p>
        </p:txBody>
      </p:sp>
      <p:sp>
        <p:nvSpPr>
          <p:cNvPr id="32" name="31 Flecha curvada hacia la izquierda"/>
          <p:cNvSpPr/>
          <p:nvPr/>
        </p:nvSpPr>
        <p:spPr>
          <a:xfrm rot="7649010">
            <a:off x="2464860" y="4145431"/>
            <a:ext cx="430873" cy="141095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3" name="32 Flecha curvada hacia arriba"/>
          <p:cNvSpPr/>
          <p:nvPr/>
        </p:nvSpPr>
        <p:spPr>
          <a:xfrm flipV="1">
            <a:off x="3236028" y="1830116"/>
            <a:ext cx="2975429" cy="54428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35" name="34 Elipse"/>
          <p:cNvSpPr/>
          <p:nvPr/>
        </p:nvSpPr>
        <p:spPr>
          <a:xfrm>
            <a:off x="6458202" y="3419430"/>
            <a:ext cx="1008741" cy="696686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accent3"/>
                </a:solidFill>
              </a:rPr>
              <a:t>TNR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11070" y="5526862"/>
            <a:ext cx="8167912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200" dirty="0"/>
              <a:t>El sistema se alimenta de flujos y valores que no reconoce y explota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200" dirty="0"/>
              <a:t>El sistema no es sostenible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200" dirty="0"/>
              <a:t>Gran parte de estos valores son generados por mujere</a:t>
            </a:r>
            <a:r>
              <a:rPr lang="es-EC" sz="2000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381073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Políticas macro desde el cuidado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23</a:t>
            </a:fld>
            <a:endParaRPr lang="es-EC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581" y="1781362"/>
            <a:ext cx="8151813" cy="95410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s-EC" sz="2800" b="0" dirty="0">
                <a:solidFill>
                  <a:srgbClr val="FFFFFF"/>
                </a:solidFill>
              </a:rPr>
              <a:t>Redistribución global </a:t>
            </a:r>
          </a:p>
          <a:p>
            <a:pPr algn="ctr" eaLnBrk="0" hangingPunct="0"/>
            <a:r>
              <a:rPr lang="es-EC" sz="2800" b="0" dirty="0">
                <a:solidFill>
                  <a:srgbClr val="FFFFFF"/>
                </a:solidFill>
              </a:rPr>
              <a:t>(tiempo, trabajo, recursos)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89488" y="3394356"/>
            <a:ext cx="3856248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 b="0">
                <a:solidFill>
                  <a:schemeClr val="tx2"/>
                </a:solidFill>
              </a:rPr>
              <a:t>Trabajo/economía del cuidado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8480" y="3408456"/>
            <a:ext cx="3893886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>
                <a:solidFill>
                  <a:schemeClr val="tx2"/>
                </a:solidFill>
                <a:latin typeface="+mn-lt"/>
                <a:cs typeface="+mn-cs"/>
              </a:rPr>
              <a:t>Trabajo/economía remunerada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00225" y="4211638"/>
            <a:ext cx="1313180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>
                <a:solidFill>
                  <a:srgbClr val="000066"/>
                </a:solidFill>
                <a:latin typeface="+mn-lt"/>
                <a:cs typeface="+mn-cs"/>
              </a:rPr>
              <a:t>Hombres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010275" y="4238625"/>
            <a:ext cx="1133644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 b="0">
                <a:solidFill>
                  <a:srgbClr val="000066"/>
                </a:solidFill>
              </a:rPr>
              <a:t>Mujeres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62100" y="5024438"/>
            <a:ext cx="1891352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 b="0">
                <a:solidFill>
                  <a:srgbClr val="000066"/>
                </a:solidFill>
              </a:rPr>
              <a:t>Menos Pobres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096000" y="5051425"/>
            <a:ext cx="1003287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0" hangingPunct="0"/>
            <a:r>
              <a:rPr lang="es-EC" sz="2400">
                <a:solidFill>
                  <a:srgbClr val="000066"/>
                </a:solidFill>
                <a:latin typeface="+mn-lt"/>
                <a:cs typeface="+mn-cs"/>
              </a:rPr>
              <a:t>Pobres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4370294" y="3482788"/>
            <a:ext cx="349624" cy="376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7" name="16 Flecha derecha"/>
          <p:cNvSpPr/>
          <p:nvPr/>
        </p:nvSpPr>
        <p:spPr>
          <a:xfrm>
            <a:off x="4415118" y="4280647"/>
            <a:ext cx="349624" cy="376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8" name="17 Flecha derecha"/>
          <p:cNvSpPr/>
          <p:nvPr/>
        </p:nvSpPr>
        <p:spPr>
          <a:xfrm>
            <a:off x="4406154" y="5105399"/>
            <a:ext cx="349624" cy="376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1459438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/>
          <a:p>
            <a:fld id="{02726979-8BA2-4F71-98CD-1785BE81699A}" type="slidenum">
              <a:rPr lang="es-EC"/>
              <a:pPr/>
              <a:t>24</a:t>
            </a:fld>
            <a:endParaRPr lang="es-EC"/>
          </a:p>
        </p:txBody>
      </p:sp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50045"/>
            <a:ext cx="82296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Políticas macro desde el cuidado</a:t>
            </a:r>
            <a:endParaRPr lang="en-US" dirty="0">
              <a:solidFill>
                <a:srgbClr val="FF9933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5425" y="3086100"/>
            <a:ext cx="2147888" cy="83099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EC" sz="2400" b="0" dirty="0">
                <a:solidFill>
                  <a:schemeClr val="bg1"/>
                </a:solidFill>
              </a:rPr>
              <a:t>Sistema Económico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94013" y="2097088"/>
            <a:ext cx="23129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C" sz="2400" b="0" i="1">
                <a:latin typeface="+mn-lt"/>
              </a:rPr>
              <a:t>Macro: visibilización y valoración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2900" y="4435475"/>
            <a:ext cx="2465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C" sz="2400" b="0" i="1">
                <a:latin typeface="+mn-lt"/>
              </a:rPr>
              <a:t>Financiamiento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334000" y="1781175"/>
            <a:ext cx="3810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b="0">
                <a:latin typeface="+mn-lt"/>
              </a:rPr>
              <a:t>Cuantificación, recomposición de agregados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b="0">
                <a:latin typeface="+mn-lt"/>
              </a:rPr>
              <a:t>Redefinición de metas macro, líneas de pobreza</a:t>
            </a: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616200" y="1905000"/>
            <a:ext cx="279400" cy="4267200"/>
          </a:xfrm>
          <a:prstGeom prst="leftBrace">
            <a:avLst>
              <a:gd name="adj1" fmla="val 127273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/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5105400" y="1955800"/>
            <a:ext cx="215900" cy="1782763"/>
          </a:xfrm>
          <a:prstGeom prst="leftBrace">
            <a:avLst>
              <a:gd name="adj1" fmla="val 68811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310188" y="3913188"/>
            <a:ext cx="354171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b="0" dirty="0">
                <a:latin typeface="+mn-lt"/>
              </a:rPr>
              <a:t>Recursos y proyectos públicos de infraestructura social de cuidados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b="0" dirty="0">
                <a:latin typeface="+mn-lt"/>
              </a:rPr>
              <a:t>Piso básico de recursos, estabilidad</a:t>
            </a:r>
          </a:p>
        </p:txBody>
      </p:sp>
      <p:sp>
        <p:nvSpPr>
          <p:cNvPr id="13" name="AutoShape 9"/>
          <p:cNvSpPr>
            <a:spLocks/>
          </p:cNvSpPr>
          <p:nvPr/>
        </p:nvSpPr>
        <p:spPr bwMode="auto">
          <a:xfrm>
            <a:off x="5157788" y="3875088"/>
            <a:ext cx="190500" cy="2120900"/>
          </a:xfrm>
          <a:prstGeom prst="leftBrace">
            <a:avLst>
              <a:gd name="adj1" fmla="val 92778"/>
              <a:gd name="adj2" fmla="val 50769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9579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/>
          <a:p>
            <a:fld id="{02726979-8BA2-4F71-98CD-1785BE81699A}" type="slidenum">
              <a:rPr lang="es-EC"/>
              <a:pPr/>
              <a:t>25</a:t>
            </a:fld>
            <a:endParaRPr lang="es-EC"/>
          </a:p>
        </p:txBody>
      </p:sp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42297" y="503972"/>
            <a:ext cx="82296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Políticas macro desde el cuidado</a:t>
            </a:r>
            <a:endParaRPr lang="en-US" dirty="0">
              <a:solidFill>
                <a:srgbClr val="FF9933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5425" y="3086100"/>
            <a:ext cx="2147888" cy="83099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EC" sz="2400" b="0" dirty="0">
                <a:solidFill>
                  <a:schemeClr val="bg1"/>
                </a:solidFill>
              </a:rPr>
              <a:t>Sistema Económico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94013" y="2097088"/>
            <a:ext cx="23129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C" sz="2400" b="0" i="1" dirty="0">
                <a:latin typeface="+mn-lt"/>
              </a:rPr>
              <a:t>Redefinición</a:t>
            </a:r>
            <a:r>
              <a:rPr lang="es-EC" sz="2400" i="1" dirty="0">
                <a:latin typeface="+mn-lt"/>
              </a:rPr>
              <a:t> de relaciones</a:t>
            </a:r>
            <a:endParaRPr lang="es-EC" sz="2400" b="0" i="1" dirty="0">
              <a:latin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2900" y="4435475"/>
            <a:ext cx="24653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C" sz="2400" b="0" i="1" dirty="0">
                <a:latin typeface="+mn-lt"/>
              </a:rPr>
              <a:t>Redefinici</a:t>
            </a:r>
            <a:r>
              <a:rPr lang="es-EC" sz="2400" i="1" dirty="0">
                <a:latin typeface="+mn-lt"/>
              </a:rPr>
              <a:t>ón de funciones</a:t>
            </a:r>
            <a:endParaRPr lang="es-EC" sz="2400" b="0" i="1" dirty="0">
              <a:latin typeface="+mn-lt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308600" y="1583672"/>
            <a:ext cx="3810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b="0" dirty="0">
                <a:latin typeface="+mn-lt"/>
              </a:rPr>
              <a:t>Incorporación a los supuestos económicos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Incorporación y revisión de variables macro (y micro fundamentos)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Revisión de equilibrios</a:t>
            </a: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616200" y="1905000"/>
            <a:ext cx="279400" cy="4267200"/>
          </a:xfrm>
          <a:prstGeom prst="leftBrace">
            <a:avLst>
              <a:gd name="adj1" fmla="val 127273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/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5105400" y="1955800"/>
            <a:ext cx="215900" cy="1782763"/>
          </a:xfrm>
          <a:prstGeom prst="leftBrace">
            <a:avLst>
              <a:gd name="adj1" fmla="val 68811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13" name="AutoShape 9"/>
          <p:cNvSpPr>
            <a:spLocks/>
          </p:cNvSpPr>
          <p:nvPr/>
        </p:nvSpPr>
        <p:spPr bwMode="auto">
          <a:xfrm>
            <a:off x="5118100" y="4240452"/>
            <a:ext cx="190500" cy="2120900"/>
          </a:xfrm>
          <a:prstGeom prst="leftBrace">
            <a:avLst>
              <a:gd name="adj1" fmla="val 92778"/>
              <a:gd name="adj2" fmla="val 50769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46AF526F-6551-4EED-8309-AB4802504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8288" y="4435475"/>
            <a:ext cx="303862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Distribución y redistribución</a:t>
            </a:r>
            <a:endParaRPr lang="es-EC" sz="2400" b="0" dirty="0">
              <a:latin typeface="+mn-lt"/>
            </a:endParaRP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Producción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Crecimiento</a:t>
            </a:r>
          </a:p>
        </p:txBody>
      </p:sp>
    </p:spTree>
    <p:extLst>
      <p:ext uri="{BB962C8B-B14F-4D97-AF65-F5344CB8AC3E}">
        <p14:creationId xmlns:p14="http://schemas.microsoft.com/office/powerpoint/2010/main" val="38130328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/>
          <a:p>
            <a:fld id="{02726979-8BA2-4F71-98CD-1785BE81699A}" type="slidenum">
              <a:rPr lang="es-EC"/>
              <a:pPr/>
              <a:t>26</a:t>
            </a:fld>
            <a:endParaRPr lang="es-EC"/>
          </a:p>
        </p:txBody>
      </p:sp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42297" y="503972"/>
            <a:ext cx="82296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Políticas macro desde el cuidado</a:t>
            </a:r>
            <a:endParaRPr lang="en-US" dirty="0">
              <a:solidFill>
                <a:srgbClr val="FF9933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6839" y="3323064"/>
            <a:ext cx="2147888" cy="46166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EC" sz="2400" b="0" dirty="0">
                <a:solidFill>
                  <a:schemeClr val="bg1"/>
                </a:solidFill>
              </a:rPr>
              <a:t>Sistema “social”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432026" y="2254482"/>
            <a:ext cx="18056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C" sz="2400" i="1" dirty="0">
                <a:latin typeface="+mn-lt"/>
              </a:rPr>
              <a:t>Régimen de bienestar</a:t>
            </a:r>
            <a:endParaRPr lang="es-EC" sz="2400" b="0" i="1" dirty="0">
              <a:latin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477345" y="4589425"/>
            <a:ext cx="15999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None/>
            </a:pPr>
            <a:r>
              <a:rPr lang="es-EC" sz="2400" b="0" i="1" dirty="0">
                <a:latin typeface="+mn-lt"/>
              </a:rPr>
              <a:t>Régimen de trabajo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077286" y="1823633"/>
            <a:ext cx="461115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b="0" dirty="0">
                <a:latin typeface="+mn-lt"/>
              </a:rPr>
              <a:t>Familiarizaci</a:t>
            </a:r>
            <a:r>
              <a:rPr lang="es-EC" sz="2400" dirty="0">
                <a:latin typeface="+mn-lt"/>
              </a:rPr>
              <a:t>ón (privatización)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Focalización – feminización de la pobreza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Sistemas de cuidado</a:t>
            </a: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262240" y="1905000"/>
            <a:ext cx="279400" cy="4267200"/>
          </a:xfrm>
          <a:prstGeom prst="leftBrace">
            <a:avLst>
              <a:gd name="adj1" fmla="val 127273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/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3861386" y="1824989"/>
            <a:ext cx="215900" cy="1782763"/>
          </a:xfrm>
          <a:prstGeom prst="leftBrace">
            <a:avLst>
              <a:gd name="adj1" fmla="val 68811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13" name="AutoShape 9"/>
          <p:cNvSpPr>
            <a:spLocks/>
          </p:cNvSpPr>
          <p:nvPr/>
        </p:nvSpPr>
        <p:spPr bwMode="auto">
          <a:xfrm>
            <a:off x="3949850" y="4037245"/>
            <a:ext cx="190500" cy="2120900"/>
          </a:xfrm>
          <a:prstGeom prst="leftBrace">
            <a:avLst>
              <a:gd name="adj1" fmla="val 92778"/>
              <a:gd name="adj2" fmla="val 50769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C">
              <a:latin typeface="+mn-lt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46AF526F-6551-4EED-8309-AB4802504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286" y="4000341"/>
            <a:ext cx="454068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8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349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Continuo producción – reproducción (mundo del trabajo, los trabajos)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Corresponsabilidad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anose="05000000000000000000" pitchFamily="2" charset="2"/>
              <a:buChar char="v"/>
            </a:pPr>
            <a:r>
              <a:rPr lang="es-EC" sz="2400" dirty="0">
                <a:latin typeface="+mn-lt"/>
              </a:rPr>
              <a:t>Cierre de brechas /contradicción con lógica de la ganancia</a:t>
            </a:r>
          </a:p>
        </p:txBody>
      </p:sp>
    </p:spTree>
    <p:extLst>
      <p:ext uri="{BB962C8B-B14F-4D97-AF65-F5344CB8AC3E}">
        <p14:creationId xmlns:p14="http://schemas.microsoft.com/office/powerpoint/2010/main" val="6655346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s-EC" dirty="0">
                <a:solidFill>
                  <a:schemeClr val="accent1"/>
                </a:solidFill>
              </a:rPr>
              <a:t>Cuidados: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93246" y="1829627"/>
            <a:ext cx="5962631" cy="449339"/>
          </a:xfrm>
        </p:spPr>
        <p:txBody>
          <a:bodyPr>
            <a:noAutofit/>
          </a:bodyPr>
          <a:lstStyle/>
          <a:p>
            <a:pPr marL="444500" indent="-44450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es-EC" sz="2200" dirty="0">
                <a:sym typeface="Wingdings" pitchFamily="2" charset="2"/>
              </a:rPr>
              <a:t>Afectos? Materialidad? Desigualdad? Economía?</a:t>
            </a:r>
            <a:endParaRPr lang="es-EC" sz="2000" dirty="0"/>
          </a:p>
          <a:p>
            <a:endParaRPr lang="es-EC" sz="2200" dirty="0"/>
          </a:p>
          <a:p>
            <a:endParaRPr lang="es-EC" sz="2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27</a:t>
            </a:fld>
            <a:endParaRPr lang="es-EC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3870" y="2949916"/>
            <a:ext cx="5976938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0270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4 Marcador de número de diapositiva">
            <a:extLst>
              <a:ext uri="{FF2B5EF4-FFF2-40B4-BE49-F238E27FC236}">
                <a16:creationId xmlns:a16="http://schemas.microsoft.com/office/drawing/2014/main" id="{21C910C4-5A23-4B89-94B8-4C5F6901F9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28</a:t>
            </a:fld>
            <a:endParaRPr lang="es-EC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79756A9E-8153-47ED-AFB1-941555ACA4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altLang="en-US" sz="4000" dirty="0">
                <a:solidFill>
                  <a:schemeClr val="accent3"/>
                </a:solidFill>
              </a:rPr>
              <a:t>Economía Feminista: Reflexiones macro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4BE962A3-40C0-4DED-981A-2EA2D0997D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38138" y="1487488"/>
            <a:ext cx="8369300" cy="5086350"/>
          </a:xfr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es-ES" altLang="en-US" sz="2800" dirty="0"/>
              <a:t>Cambios de paradigma: consideración de la economía como un sistema integrado, continuo entre producción y reproducción.</a:t>
            </a:r>
          </a:p>
          <a:p>
            <a:pPr lvl="1"/>
            <a:r>
              <a:rPr lang="es-ES" altLang="en-US" sz="2800" dirty="0"/>
              <a:t>Objetivo de la economía: sostenibilidad de la vida, redistribución global de recursos</a:t>
            </a:r>
          </a:p>
          <a:p>
            <a:pPr lvl="1"/>
            <a:r>
              <a:rPr lang="es-ES" altLang="en-US" sz="2800" dirty="0"/>
              <a:t>Transmisión de valores y cultura patriarcal desde el ámbito privado al público </a:t>
            </a:r>
            <a:r>
              <a:rPr lang="es-ES" altLang="en-US" sz="2800" dirty="0">
                <a:sym typeface="Wingdings" panose="05000000000000000000" pitchFamily="2" charset="2"/>
              </a:rPr>
              <a:t> desigualdad de género</a:t>
            </a:r>
          </a:p>
          <a:p>
            <a:pPr lvl="1"/>
            <a:r>
              <a:rPr lang="es-ES" altLang="en-US" sz="2800" dirty="0">
                <a:sym typeface="Wingdings" panose="05000000000000000000" pitchFamily="2" charset="2"/>
              </a:rPr>
              <a:t>Transmisión de valor y trabajo entre la economía del cuidado(reproductiva) y la monetaria  desigualdad estructural</a:t>
            </a:r>
          </a:p>
          <a:p>
            <a:pPr lvl="1"/>
            <a:r>
              <a:rPr lang="es-ES" altLang="en-US" sz="2800" dirty="0"/>
              <a:t>Sistema no puede sostenerse en deterioro de la vida</a:t>
            </a:r>
          </a:p>
          <a:p>
            <a:pPr lvl="1"/>
            <a:endParaRPr lang="es-E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8322" y="759541"/>
            <a:ext cx="7848600" cy="4945626"/>
          </a:xfrm>
        </p:spPr>
        <p:txBody>
          <a:bodyPr/>
          <a:lstStyle/>
          <a:p>
            <a:pPr algn="ctr"/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UNIVERSIDAD JAVERIANA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dirty="0">
                <a:solidFill>
                  <a:schemeClr val="accent3">
                    <a:lumMod val="75000"/>
                  </a:schemeClr>
                </a:solidFill>
              </a:rPr>
              <a:t>ESCUELA DE VERANO: GÉNERO Y ECONOMÍA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u="sng" dirty="0">
                <a:solidFill>
                  <a:schemeClr val="accent3">
                    <a:lumMod val="75000"/>
                  </a:schemeClr>
                </a:solidFill>
              </a:rPr>
              <a:t>Macroeconomía</a:t>
            </a: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es-ES" sz="3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  <a:t>Sesión 6: </a:t>
            </a:r>
            <a:b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ES" sz="3600" cap="none" dirty="0">
                <a:solidFill>
                  <a:schemeClr val="accent3">
                    <a:lumMod val="75000"/>
                  </a:schemeClr>
                </a:solidFill>
              </a:rPr>
              <a:t>Debates de </a:t>
            </a:r>
            <a:r>
              <a:rPr lang="es-EC" sz="3600" cap="none" dirty="0">
                <a:solidFill>
                  <a:schemeClr val="accent3">
                    <a:lumMod val="75000"/>
                  </a:schemeClr>
                </a:solidFill>
              </a:rPr>
              <a:t>la economía feminista y otras visiones alternativas de la economía</a:t>
            </a:r>
            <a:endParaRPr lang="es-ES" sz="3600" cap="non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99448" y="4237928"/>
            <a:ext cx="7918648" cy="2258992"/>
          </a:xfrm>
        </p:spPr>
        <p:txBody>
          <a:bodyPr>
            <a:normAutofit fontScale="92500" lnSpcReduction="20000"/>
          </a:bodyPr>
          <a:lstStyle/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sz="4400" spc="-100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r"/>
            <a:endParaRPr lang="es-ES" dirty="0"/>
          </a:p>
          <a:p>
            <a:pPr algn="r"/>
            <a:endParaRPr lang="es-ES" dirty="0"/>
          </a:p>
          <a:p>
            <a:pPr algn="r"/>
            <a:r>
              <a:rPr lang="es-ES" dirty="0"/>
              <a:t>Alison Vásconez Rodríguez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480DB-2989-42A8-AB28-83892E0D4244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70546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Resumen de sesión</a:t>
            </a: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3</a:t>
            </a:fld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3F4C03-574D-4E45-B918-CC2633169B4A}"/>
              </a:ext>
            </a:extLst>
          </p:cNvPr>
          <p:cNvSpPr txBox="1"/>
          <p:nvPr/>
        </p:nvSpPr>
        <p:spPr>
          <a:xfrm>
            <a:off x="328878" y="1555946"/>
            <a:ext cx="84868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j-lt"/>
              </a:rPr>
              <a:t>2. Implicaciones de género en las teorías/modelos:</a:t>
            </a:r>
          </a:p>
          <a:p>
            <a:endParaRPr lang="es-EC" sz="24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j-lt"/>
              </a:rPr>
              <a:t>Remuneración al trabajo (productividades)</a:t>
            </a: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j-lt"/>
              </a:rPr>
              <a:t>Trabajo como factor no producido (oferta de trabajo exógena)</a:t>
            </a: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j-lt"/>
              </a:rPr>
              <a:t>Rol del salario y el ahorro (Trabajadoras y trabajadores)</a:t>
            </a: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j-lt"/>
              </a:rPr>
              <a:t>Equilibrios macro: </a:t>
            </a:r>
          </a:p>
          <a:p>
            <a:pPr marL="800100" lvl="1" indent="-342900">
              <a:buFontTx/>
              <a:buChar char="-"/>
            </a:pPr>
            <a:r>
              <a:rPr lang="es-EC" sz="2400" dirty="0">
                <a:latin typeface="+mj-lt"/>
              </a:rPr>
              <a:t>Composición diferenciada del empleo en sector externo; </a:t>
            </a:r>
          </a:p>
          <a:p>
            <a:pPr marL="800100" lvl="1" indent="-342900">
              <a:buFontTx/>
              <a:buChar char="-"/>
            </a:pPr>
            <a:r>
              <a:rPr lang="es-EC" sz="2400" dirty="0">
                <a:latin typeface="+mj-lt"/>
              </a:rPr>
              <a:t>Comportamientos diferenciados en el consumo y la inversión (PMC, espíritus animales)</a:t>
            </a:r>
          </a:p>
          <a:p>
            <a:endParaRPr lang="es-EC" sz="2400" i="1" dirty="0">
              <a:latin typeface="+mj-lt"/>
            </a:endParaRPr>
          </a:p>
          <a:p>
            <a:r>
              <a:rPr lang="es-EC" sz="2400" i="1" dirty="0">
                <a:latin typeface="+mj-lt"/>
              </a:rPr>
              <a:t>Género y ciclos</a:t>
            </a:r>
          </a:p>
          <a:p>
            <a:r>
              <a:rPr lang="es-EC" sz="2400" dirty="0">
                <a:latin typeface="+mj-lt"/>
              </a:rPr>
              <a:t>- Patrones de Participación económica y ciclos (diferenciaciones de género, respuestas del ciclo frente a patrones de participación </a:t>
            </a:r>
            <a:r>
              <a:rPr lang="es-EC" sz="2400" dirty="0">
                <a:latin typeface="+mj-lt"/>
                <a:sym typeface="Wingdings" panose="05000000000000000000" pitchFamily="2" charset="2"/>
              </a:rPr>
              <a:t>ciclos y recuperación</a:t>
            </a:r>
            <a:r>
              <a:rPr lang="es-EC" sz="2400" dirty="0">
                <a:latin typeface="+mj-lt"/>
              </a:rPr>
              <a:t> (crecimiento “</a:t>
            </a:r>
            <a:r>
              <a:rPr lang="es-EC" sz="2400" dirty="0" err="1">
                <a:latin typeface="+mj-lt"/>
              </a:rPr>
              <a:t>pro-igualdad</a:t>
            </a:r>
            <a:r>
              <a:rPr lang="es-EC" sz="2400" dirty="0">
                <a:latin typeface="+mj-lt"/>
              </a:rPr>
              <a:t> de género”)</a:t>
            </a:r>
          </a:p>
        </p:txBody>
      </p:sp>
    </p:spTree>
    <p:extLst>
      <p:ext uri="{BB962C8B-B14F-4D97-AF65-F5344CB8AC3E}">
        <p14:creationId xmlns:p14="http://schemas.microsoft.com/office/powerpoint/2010/main" val="26275733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4 Marcador de número de diapositiva">
            <a:extLst>
              <a:ext uri="{FF2B5EF4-FFF2-40B4-BE49-F238E27FC236}">
                <a16:creationId xmlns:a16="http://schemas.microsoft.com/office/drawing/2014/main" id="{324CCD32-068C-480E-997F-5C3E93754D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30</a:t>
            </a:fld>
            <a:endParaRPr lang="es-EC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A4F9C5E4-3850-4822-BCB4-4B7AC850A7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86800" cy="990600"/>
          </a:xfrm>
        </p:spPr>
        <p:txBody>
          <a:bodyPr/>
          <a:lstStyle/>
          <a:p>
            <a:pPr eaLnBrk="1" hangingPunct="1"/>
            <a:r>
              <a:rPr lang="es-EC" altLang="en-US" sz="4000" dirty="0">
                <a:solidFill>
                  <a:schemeClr val="accent3"/>
                </a:solidFill>
              </a:rPr>
              <a:t>Economía Ecológica: Definiciones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D7C5686-A5C3-4E07-B2CB-9C0C8B8675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11403" y="1889023"/>
            <a:ext cx="5843126" cy="4246306"/>
          </a:xfrm>
        </p:spPr>
        <p:txBody>
          <a:bodyPr>
            <a:normAutofit lnSpcReduction="10000"/>
          </a:bodyPr>
          <a:lstStyle/>
          <a:p>
            <a:pPr marL="688975" indent="-688975">
              <a:defRPr/>
            </a:pPr>
            <a:r>
              <a:rPr lang="es-EC" b="1" dirty="0"/>
              <a:t>Sistema económico</a:t>
            </a:r>
            <a:r>
              <a:rPr lang="es-EC" dirty="0"/>
              <a:t>: La economía “humana” es parte de un sistema físico: recibe recursos y produce residuos (no hay sistema cerrado)</a:t>
            </a:r>
          </a:p>
          <a:p>
            <a:pPr marL="688975" indent="-688975">
              <a:defRPr/>
            </a:pPr>
            <a:r>
              <a:rPr lang="es-EC" b="1" dirty="0"/>
              <a:t>Producción y consumo</a:t>
            </a:r>
            <a:r>
              <a:rPr lang="es-EC" dirty="0"/>
              <a:t>: Los residuos afectan: a otras especies, a los humanos (más a los pobres), al futuro del mismo sistema.</a:t>
            </a:r>
          </a:p>
          <a:p>
            <a:pPr marL="688975" indent="-688975">
              <a:defRPr/>
            </a:pPr>
            <a:r>
              <a:rPr lang="es-EC" b="1" dirty="0"/>
              <a:t>Intercambio</a:t>
            </a:r>
            <a:r>
              <a:rPr lang="es-EC" dirty="0"/>
              <a:t>: Los sistemas socioeconómicos mantienen intercambios de materia y energía con  el ambiente y con otras economías</a:t>
            </a:r>
            <a:endParaRPr lang="es-EC" sz="10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4 Marcador de número de diapositiva">
            <a:extLst>
              <a:ext uri="{FF2B5EF4-FFF2-40B4-BE49-F238E27FC236}">
                <a16:creationId xmlns:a16="http://schemas.microsoft.com/office/drawing/2014/main" id="{3834815A-C1BF-41AD-8CAC-5CA510D4AA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31</a:t>
            </a:fld>
            <a:endParaRPr lang="es-EC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38B92E66-80E2-429D-BA9B-5BD2359391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450593"/>
            <a:ext cx="8229600" cy="990600"/>
          </a:xfrm>
        </p:spPr>
        <p:txBody>
          <a:bodyPr>
            <a:noAutofit/>
          </a:bodyPr>
          <a:lstStyle/>
          <a:p>
            <a:r>
              <a:rPr lang="es-EC" altLang="en-US" sz="3600" dirty="0">
                <a:solidFill>
                  <a:schemeClr val="accent3"/>
                </a:solidFill>
              </a:rPr>
              <a:t>Economía Ecológica: Límites del crecimiento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F1C08F1D-5F90-4ADA-9CA6-47DFC7A099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65365" y="1719519"/>
            <a:ext cx="6521552" cy="4687888"/>
          </a:xfrm>
        </p:spPr>
        <p:txBody>
          <a:bodyPr>
            <a:normAutofit lnSpcReduction="10000"/>
          </a:bodyPr>
          <a:lstStyle/>
          <a:p>
            <a:r>
              <a:rPr lang="es-EC" altLang="en-US" sz="2800" dirty="0"/>
              <a:t>El mercado no garantiza el equilibrio de la economía con la ecología (el ecosistema, del que todos los seres formamos parte):</a:t>
            </a:r>
          </a:p>
          <a:p>
            <a:pPr lvl="1"/>
            <a:r>
              <a:rPr lang="es-EC" altLang="en-US" sz="2400" dirty="0"/>
              <a:t>Infravalora las necesidades futuras (beneficios hoy) y no cuenta los perjuicios externos (no precios, no monetarios)</a:t>
            </a:r>
          </a:p>
          <a:p>
            <a:pPr lvl="1"/>
            <a:r>
              <a:rPr lang="es-EC" altLang="en-US" sz="2400" dirty="0"/>
              <a:t>Las fronteras de extracción de mercancías o materias primas llegan al límite.</a:t>
            </a:r>
          </a:p>
          <a:p>
            <a:pPr marL="274320" lvl="1" indent="0">
              <a:buNone/>
            </a:pPr>
            <a:endParaRPr lang="es-EC" altLang="en-US" sz="2400" dirty="0"/>
          </a:p>
          <a:p>
            <a:r>
              <a:rPr lang="es-EC" altLang="en-US" sz="2800" dirty="0"/>
              <a:t>Economías “sin mercado” (sin precios) o con mercado “libre” explotan el trabajo en función del crecimiento, a cualquier costo</a:t>
            </a:r>
          </a:p>
        </p:txBody>
      </p:sp>
      <p:sp>
        <p:nvSpPr>
          <p:cNvPr id="2" name="Abrir llave 1">
            <a:extLst>
              <a:ext uri="{FF2B5EF4-FFF2-40B4-BE49-F238E27FC236}">
                <a16:creationId xmlns:a16="http://schemas.microsoft.com/office/drawing/2014/main" id="{0512F4F5-2304-4275-A2A4-AAF2715A8FED}"/>
              </a:ext>
            </a:extLst>
          </p:cNvPr>
          <p:cNvSpPr/>
          <p:nvPr/>
        </p:nvSpPr>
        <p:spPr>
          <a:xfrm>
            <a:off x="1514169" y="1719519"/>
            <a:ext cx="442452" cy="30392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3D76E1C-249D-4ECE-81F9-52980733099A}"/>
              </a:ext>
            </a:extLst>
          </p:cNvPr>
          <p:cNvSpPr txBox="1"/>
          <p:nvPr/>
        </p:nvSpPr>
        <p:spPr>
          <a:xfrm>
            <a:off x="156029" y="3054500"/>
            <a:ext cx="1470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>
                <a:latin typeface="+mn-lt"/>
              </a:rPr>
              <a:t>Naturaleza</a:t>
            </a:r>
            <a:endParaRPr lang="en-US" sz="2400" dirty="0">
              <a:latin typeface="+mn-lt"/>
            </a:endParaRP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862E8BE5-D263-4F14-9EBB-3B13C052F6AB}"/>
              </a:ext>
            </a:extLst>
          </p:cNvPr>
          <p:cNvSpPr/>
          <p:nvPr/>
        </p:nvSpPr>
        <p:spPr>
          <a:xfrm>
            <a:off x="1626303" y="4935794"/>
            <a:ext cx="239062" cy="17499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7507A87-49F4-4246-94D0-369FD9A13416}"/>
              </a:ext>
            </a:extLst>
          </p:cNvPr>
          <p:cNvSpPr txBox="1"/>
          <p:nvPr/>
        </p:nvSpPr>
        <p:spPr>
          <a:xfrm>
            <a:off x="263996" y="5579930"/>
            <a:ext cx="1242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>
                <a:latin typeface="+mn-lt"/>
              </a:rPr>
              <a:t>Personas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4 Marcador de número de diapositiva">
            <a:extLst>
              <a:ext uri="{FF2B5EF4-FFF2-40B4-BE49-F238E27FC236}">
                <a16:creationId xmlns:a16="http://schemas.microsoft.com/office/drawing/2014/main" id="{39C20818-56B3-4166-B58D-91F89D122C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32</a:t>
            </a:fld>
            <a:endParaRPr lang="es-EC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A1918EAF-0CCA-4B2E-A395-22C6AC9589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3763" y="177800"/>
            <a:ext cx="82296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s-EC" altLang="en-US" sz="3600" dirty="0">
                <a:solidFill>
                  <a:schemeClr val="accent3"/>
                </a:solidFill>
              </a:rPr>
              <a:t>Ecologismo y conflicto ambiental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798CD762-09F6-40D4-B4E2-8ADD96A49E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70038" y="1916701"/>
            <a:ext cx="6955247" cy="3964398"/>
          </a:xfrm>
        </p:spPr>
        <p:txBody>
          <a:bodyPr>
            <a:noAutofit/>
          </a:bodyPr>
          <a:lstStyle/>
          <a:p>
            <a:r>
              <a:rPr lang="es-EC" altLang="en-US" sz="2800" dirty="0"/>
              <a:t>Las poblaciones luchan, no solamente por sus recursos sino por un modo de vida (en armonía con la naturaleza, aunque no era “rentable”)</a:t>
            </a:r>
          </a:p>
          <a:p>
            <a:pPr>
              <a:buFont typeface="Wingdings" panose="05000000000000000000" pitchFamily="2" charset="2"/>
              <a:buNone/>
            </a:pPr>
            <a:endParaRPr lang="es-EC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es-EC" altLang="en-US" sz="2800" dirty="0"/>
              <a:t>DEBATE:</a:t>
            </a:r>
          </a:p>
          <a:p>
            <a:r>
              <a:rPr lang="es-EC" altLang="en-US" sz="2800" dirty="0"/>
              <a:t>La pobreza es la causa de la degradación ambiental?  (frontera agrícola, falta de sistemas de saneamiento….)</a:t>
            </a:r>
          </a:p>
          <a:p>
            <a:r>
              <a:rPr lang="es-EC" altLang="en-US" sz="2800" dirty="0"/>
              <a:t>O la riqueza: consumo, producción…?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Marcador de número de diapositiva">
            <a:extLst>
              <a:ext uri="{FF2B5EF4-FFF2-40B4-BE49-F238E27FC236}">
                <a16:creationId xmlns:a16="http://schemas.microsoft.com/office/drawing/2014/main" id="{839CE4F9-CE94-4D2D-8D20-54DB6E0E72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33</a:t>
            </a:fld>
            <a:endParaRPr lang="es-EC" altLang="en-US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67C24AB1-D3D5-4AD5-B89A-DF37B9065E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371475"/>
            <a:ext cx="8229600" cy="990600"/>
          </a:xfrm>
        </p:spPr>
        <p:txBody>
          <a:bodyPr/>
          <a:lstStyle/>
          <a:p>
            <a:pPr eaLnBrk="1" hangingPunct="1"/>
            <a:r>
              <a:rPr lang="es-EC" altLang="en-US" sz="4000" dirty="0">
                <a:solidFill>
                  <a:schemeClr val="accent3"/>
                </a:solidFill>
              </a:rPr>
              <a:t>Ecologismo popular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6ABBA12-2EE9-4AF7-99DC-AC2A6E6E27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7350" y="1488793"/>
            <a:ext cx="8369300" cy="1268413"/>
          </a:xfrm>
        </p:spPr>
        <p:txBody>
          <a:bodyPr>
            <a:normAutofit lnSpcReduction="10000"/>
          </a:bodyPr>
          <a:lstStyle/>
          <a:p>
            <a:r>
              <a:rPr lang="es-EC" altLang="en-US" sz="2800" dirty="0"/>
              <a:t>Ecologismo de los pobres:  lucha por la vida, histórico, de comunidades y población que vive de recursos (en forma  armónica)  </a:t>
            </a:r>
            <a:r>
              <a:rPr lang="es-EC" altLang="en-US" sz="2800" dirty="0">
                <a:sym typeface="Wingdings" panose="05000000000000000000" pitchFamily="2" charset="2"/>
              </a:rPr>
              <a:t>  riqueza/progreso</a:t>
            </a:r>
            <a:endParaRPr lang="es-EC" altLang="en-US" sz="2800" dirty="0"/>
          </a:p>
        </p:txBody>
      </p:sp>
      <p:sp>
        <p:nvSpPr>
          <p:cNvPr id="5" name="4 CuadroTexto">
            <a:extLst>
              <a:ext uri="{FF2B5EF4-FFF2-40B4-BE49-F238E27FC236}">
                <a16:creationId xmlns:a16="http://schemas.microsoft.com/office/drawing/2014/main" id="{29613B60-DDDD-44E4-B974-03B2E0CA2D2D}"/>
              </a:ext>
            </a:extLst>
          </p:cNvPr>
          <p:cNvSpPr txBox="1"/>
          <p:nvPr/>
        </p:nvSpPr>
        <p:spPr>
          <a:xfrm>
            <a:off x="477045" y="2947988"/>
            <a:ext cx="4227512" cy="3538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C" sz="2800" b="0" u="none" dirty="0">
                <a:latin typeface="Garamond" pitchFamily="18" charset="0"/>
              </a:rPr>
              <a:t>“De la abundancia”</a:t>
            </a:r>
          </a:p>
          <a:p>
            <a:pPr algn="ctr" eaLnBrk="1" hangingPunct="1">
              <a:defRPr/>
            </a:pPr>
            <a:r>
              <a:rPr lang="es-EC" sz="2800" b="0" u="none" dirty="0">
                <a:latin typeface="Garamond" pitchFamily="18" charset="0"/>
              </a:rPr>
              <a:t>(surge de la prosperidad)</a:t>
            </a:r>
          </a:p>
          <a:p>
            <a:pPr algn="ctr" eaLnBrk="1" hangingPunct="1">
              <a:defRPr/>
            </a:pPr>
            <a:r>
              <a:rPr lang="es-EC" sz="2800" b="0" u="none" dirty="0">
                <a:latin typeface="Garamond" pitchFamily="18" charset="0"/>
              </a:rPr>
              <a:t>Riqueza</a:t>
            </a:r>
            <a:r>
              <a:rPr lang="es-EC" sz="2800" b="0" u="none" dirty="0">
                <a:latin typeface="Garamond" pitchFamily="18" charset="0"/>
                <a:sym typeface="Wingdings" pitchFamily="2" charset="2"/>
              </a:rPr>
              <a:t> producción de deshechos, alto consumo de energía</a:t>
            </a:r>
            <a:endParaRPr lang="es-EC" sz="2800" b="0" u="none" dirty="0">
              <a:latin typeface="Garamond" pitchFamily="18" charset="0"/>
            </a:endParaRPr>
          </a:p>
          <a:p>
            <a:pPr marL="357188" indent="-357188" eaLnBrk="1" hangingPunct="1">
              <a:buFontTx/>
              <a:buChar char="-"/>
              <a:defRPr/>
            </a:pPr>
            <a:r>
              <a:rPr lang="es-EC" sz="2800" b="0" u="none" dirty="0">
                <a:latin typeface="Garamond" pitchFamily="18" charset="0"/>
              </a:rPr>
              <a:t>Conservación</a:t>
            </a:r>
          </a:p>
          <a:p>
            <a:pPr marL="357188" indent="-357188" eaLnBrk="1" hangingPunct="1">
              <a:buFontTx/>
              <a:buChar char="-"/>
              <a:defRPr/>
            </a:pPr>
            <a:r>
              <a:rPr lang="es-EC" sz="2800" b="0" u="none" dirty="0">
                <a:latin typeface="Garamond" pitchFamily="18" charset="0"/>
              </a:rPr>
              <a:t>Anti polución</a:t>
            </a:r>
          </a:p>
          <a:p>
            <a:pPr marL="357188" indent="-357188" eaLnBrk="1" hangingPunct="1">
              <a:buFontTx/>
              <a:buChar char="-"/>
              <a:defRPr/>
            </a:pPr>
            <a:r>
              <a:rPr lang="es-EC" sz="2800" b="0" u="none" dirty="0">
                <a:latin typeface="Garamond" pitchFamily="18" charset="0"/>
              </a:rPr>
              <a:t>Anti nuclear</a:t>
            </a:r>
          </a:p>
        </p:txBody>
      </p:sp>
      <p:sp>
        <p:nvSpPr>
          <p:cNvPr id="6" name="5 CuadroTexto">
            <a:extLst>
              <a:ext uri="{FF2B5EF4-FFF2-40B4-BE49-F238E27FC236}">
                <a16:creationId xmlns:a16="http://schemas.microsoft.com/office/drawing/2014/main" id="{CAAF8947-B3FF-4D50-82C9-F9B0D1A3447C}"/>
              </a:ext>
            </a:extLst>
          </p:cNvPr>
          <p:cNvSpPr txBox="1"/>
          <p:nvPr/>
        </p:nvSpPr>
        <p:spPr>
          <a:xfrm>
            <a:off x="5197782" y="2947988"/>
            <a:ext cx="3221038" cy="31083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C" sz="2800" b="0" u="none" dirty="0">
                <a:latin typeface="Garamond" pitchFamily="18" charset="0"/>
              </a:rPr>
              <a:t>“De pobres”</a:t>
            </a:r>
          </a:p>
          <a:p>
            <a:pPr algn="ctr" eaLnBrk="1" hangingPunct="1">
              <a:defRPr/>
            </a:pPr>
            <a:r>
              <a:rPr lang="es-EC" sz="2800" b="0" u="none" dirty="0">
                <a:latin typeface="Garamond" pitchFamily="18" charset="0"/>
              </a:rPr>
              <a:t>(surge de modo de producción)</a:t>
            </a:r>
          </a:p>
          <a:p>
            <a:pPr algn="ctr" eaLnBrk="1" hangingPunct="1">
              <a:defRPr/>
            </a:pPr>
            <a:endParaRPr lang="es-EC" sz="2800" b="0" u="none" dirty="0">
              <a:latin typeface="Garamond" pitchFamily="18" charset="0"/>
            </a:endParaRPr>
          </a:p>
          <a:p>
            <a:pPr marL="357188" indent="-357188" eaLnBrk="1" hangingPunct="1">
              <a:buFontTx/>
              <a:buChar char="-"/>
              <a:defRPr/>
            </a:pPr>
            <a:r>
              <a:rPr lang="es-EC" sz="2800" b="0" u="none" dirty="0">
                <a:latin typeface="Garamond" pitchFamily="18" charset="0"/>
              </a:rPr>
              <a:t>Anti extracción</a:t>
            </a:r>
          </a:p>
          <a:p>
            <a:pPr marL="357188" indent="-357188" eaLnBrk="1" hangingPunct="1">
              <a:buFontTx/>
              <a:buChar char="-"/>
              <a:defRPr/>
            </a:pPr>
            <a:r>
              <a:rPr lang="es-EC" sz="2800" b="0" u="none" dirty="0">
                <a:latin typeface="Garamond" pitchFamily="18" charset="0"/>
              </a:rPr>
              <a:t>Anti producción y consumo de masa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4 Marcador de número de diapositiva">
            <a:extLst>
              <a:ext uri="{FF2B5EF4-FFF2-40B4-BE49-F238E27FC236}">
                <a16:creationId xmlns:a16="http://schemas.microsoft.com/office/drawing/2014/main" id="{E4ADF661-250C-4682-B5FD-DCC57F5F15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34</a:t>
            </a:fld>
            <a:endParaRPr lang="es-EC" altLang="en-US" sz="12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13D33659-5A1B-4163-BB5A-89CDF950E9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5533" y="15373"/>
            <a:ext cx="8686800" cy="1371600"/>
          </a:xfrm>
        </p:spPr>
        <p:txBody>
          <a:bodyPr/>
          <a:lstStyle/>
          <a:p>
            <a:pPr eaLnBrk="1" hangingPunct="1"/>
            <a:r>
              <a:rPr lang="es-EC" altLang="en-US" sz="4000"/>
              <a:t>La economía como un sistema abierto</a:t>
            </a: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19F6F6C-405D-436B-8AC1-C3162B9D02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0525" y="1687513"/>
            <a:ext cx="8369300" cy="4686300"/>
          </a:xfrm>
        </p:spPr>
        <p:txBody>
          <a:bodyPr/>
          <a:lstStyle/>
          <a:p>
            <a:pPr>
              <a:defRPr/>
            </a:pPr>
            <a:endParaRPr lang="es-EC" sz="2000" dirty="0">
              <a:latin typeface="+mn-lt"/>
            </a:endParaRPr>
          </a:p>
          <a:p>
            <a:pPr>
              <a:defRPr/>
            </a:pPr>
            <a:endParaRPr lang="es-EC" sz="2000" dirty="0"/>
          </a:p>
          <a:p>
            <a:pPr>
              <a:defRPr/>
            </a:pPr>
            <a:endParaRPr lang="es-EC" sz="2000" dirty="0"/>
          </a:p>
          <a:p>
            <a:pPr>
              <a:defRPr/>
            </a:pPr>
            <a:endParaRPr lang="es-EC" sz="2000" dirty="0"/>
          </a:p>
        </p:txBody>
      </p:sp>
      <p:pic>
        <p:nvPicPr>
          <p:cNvPr id="51205" name="Picture 2">
            <a:extLst>
              <a:ext uri="{FF2B5EF4-FFF2-40B4-BE49-F238E27FC236}">
                <a16:creationId xmlns:a16="http://schemas.microsoft.com/office/drawing/2014/main" id="{25A3DFA6-7D08-4EDE-BC17-8C48F106E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04" y="1598215"/>
            <a:ext cx="8110538" cy="486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7 Rectángulo">
            <a:extLst>
              <a:ext uri="{FF2B5EF4-FFF2-40B4-BE49-F238E27FC236}">
                <a16:creationId xmlns:a16="http://schemas.microsoft.com/office/drawing/2014/main" id="{BC38C0B1-0D79-4A90-B4E2-5510BC8B0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2" y="1284357"/>
            <a:ext cx="8984456" cy="46166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C" altLang="en-US" sz="2400" b="0" u="none" dirty="0">
                <a:solidFill>
                  <a:schemeClr val="bg1"/>
                </a:solidFill>
              </a:rPr>
              <a:t>Lo que entra en la economía como insumo sale como insumo/deshecho</a:t>
            </a:r>
          </a:p>
        </p:txBody>
      </p:sp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4760A732-C79F-490A-883B-6E4CBD553849}"/>
              </a:ext>
            </a:extLst>
          </p:cNvPr>
          <p:cNvSpPr/>
          <p:nvPr/>
        </p:nvSpPr>
        <p:spPr>
          <a:xfrm rot="20312756">
            <a:off x="1045804" y="3571972"/>
            <a:ext cx="999306" cy="540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4D2CACF2-40FC-4E00-9E30-A6ABCC42E357}"/>
              </a:ext>
            </a:extLst>
          </p:cNvPr>
          <p:cNvSpPr/>
          <p:nvPr/>
        </p:nvSpPr>
        <p:spPr>
          <a:xfrm rot="20312756">
            <a:off x="6124167" y="2702492"/>
            <a:ext cx="999306" cy="540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B5E9924-C7E8-4385-93BC-CAB14AF93FA4}"/>
              </a:ext>
            </a:extLst>
          </p:cNvPr>
          <p:cNvSpPr txBox="1"/>
          <p:nvPr/>
        </p:nvSpPr>
        <p:spPr>
          <a:xfrm>
            <a:off x="3702344" y="5958314"/>
            <a:ext cx="223317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j-lt"/>
              </a:rPr>
              <a:t>Qué “producimos”?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Marcador de número de diapositiva">
            <a:extLst>
              <a:ext uri="{FF2B5EF4-FFF2-40B4-BE49-F238E27FC236}">
                <a16:creationId xmlns:a16="http://schemas.microsoft.com/office/drawing/2014/main" id="{24277AE7-EA70-405B-ACD7-563474920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35</a:t>
            </a:fld>
            <a:endParaRPr lang="es-EC" altLang="en-US" sz="1200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7F14F020-6A87-4166-96F3-C59EFAB5C6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404813"/>
            <a:ext cx="8229600" cy="990600"/>
          </a:xfrm>
        </p:spPr>
        <p:txBody>
          <a:bodyPr/>
          <a:lstStyle/>
          <a:p>
            <a:pPr eaLnBrk="1" hangingPunct="1"/>
            <a:r>
              <a:rPr lang="es-EC" altLang="en-US" sz="4000" dirty="0">
                <a:solidFill>
                  <a:schemeClr val="accent3"/>
                </a:solidFill>
              </a:rPr>
              <a:t>Intercambio de materiales</a:t>
            </a:r>
          </a:p>
        </p:txBody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895F03F2-01DF-4F89-BA2F-EE53C53946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65355" y="1607011"/>
            <a:ext cx="8208963" cy="5137150"/>
          </a:xfrm>
        </p:spPr>
        <p:txBody>
          <a:bodyPr>
            <a:normAutofit lnSpcReduction="10000"/>
          </a:bodyPr>
          <a:lstStyle/>
          <a:p>
            <a:pPr marL="569913" indent="-569913">
              <a:buFont typeface="Wingdings" panose="05000000000000000000" pitchFamily="2" charset="2"/>
              <a:buChar char="v"/>
            </a:pPr>
            <a:r>
              <a:rPr lang="es-EC" altLang="en-US" sz="2700" dirty="0"/>
              <a:t>Países más industrializados: importan petróleo y gas</a:t>
            </a:r>
            <a:r>
              <a:rPr lang="es-EC" altLang="en-US" sz="2700" dirty="0">
                <a:sym typeface="Wingdings" panose="05000000000000000000" pitchFamily="2" charset="2"/>
              </a:rPr>
              <a:t> E</a:t>
            </a:r>
            <a:r>
              <a:rPr lang="es-EC" altLang="en-US" sz="2700" dirty="0"/>
              <a:t>conomías dependientes de las importaciones</a:t>
            </a:r>
          </a:p>
          <a:p>
            <a:pPr marL="569913" indent="-569913">
              <a:buFont typeface="Wingdings" panose="05000000000000000000" pitchFamily="2" charset="2"/>
              <a:buChar char="v"/>
            </a:pPr>
            <a:r>
              <a:rPr lang="es-EC" altLang="en-US" sz="2700" dirty="0"/>
              <a:t>Importaciones combustibles fósiles </a:t>
            </a:r>
            <a:r>
              <a:rPr lang="es-EC" altLang="en-US" sz="2700" dirty="0">
                <a:sym typeface="Wingdings" panose="05000000000000000000" pitchFamily="2" charset="2"/>
              </a:rPr>
              <a:t> </a:t>
            </a:r>
            <a:r>
              <a:rPr lang="es-EC" altLang="en-US" sz="2700" dirty="0"/>
              <a:t> emisiones de dióxido de carbono</a:t>
            </a:r>
          </a:p>
          <a:p>
            <a:pPr marL="569913" indent="-569913">
              <a:buFont typeface="Wingdings" panose="05000000000000000000" pitchFamily="2" charset="2"/>
              <a:buChar char="v"/>
            </a:pPr>
            <a:r>
              <a:rPr lang="es-EC" altLang="en-US" sz="2700" dirty="0"/>
              <a:t>Países exportadores de petróleo y productos primarios </a:t>
            </a:r>
            <a:r>
              <a:rPr lang="es-EC" altLang="en-US" sz="2700" b="1" dirty="0"/>
              <a:t>tienen déficit comercial y superávit físico </a:t>
            </a:r>
            <a:r>
              <a:rPr lang="es-EC" altLang="en-US" sz="2700" dirty="0"/>
              <a:t>(no reflejado en los precios)</a:t>
            </a:r>
          </a:p>
          <a:p>
            <a:pPr marL="844233" lvl="2" indent="-569913">
              <a:buFont typeface="Wingdings" panose="05000000000000000000" pitchFamily="2" charset="2"/>
              <a:buChar char="v"/>
            </a:pPr>
            <a:r>
              <a:rPr lang="es-EC" altLang="en-US" sz="2500" dirty="0"/>
              <a:t>Ecuador:  consume 4 </a:t>
            </a:r>
            <a:r>
              <a:rPr lang="es-EC" altLang="en-US" sz="2500" dirty="0" err="1"/>
              <a:t>tm</a:t>
            </a:r>
            <a:r>
              <a:rPr lang="es-EC" altLang="en-US" sz="2500" dirty="0"/>
              <a:t>, importa 0,3 toneladas y exporta 1,6 toneladas por persona por año.</a:t>
            </a:r>
          </a:p>
          <a:p>
            <a:pPr marL="844233" lvl="2" indent="-569913">
              <a:buFont typeface="Wingdings" panose="05000000000000000000" pitchFamily="2" charset="2"/>
              <a:buChar char="v"/>
            </a:pPr>
            <a:r>
              <a:rPr lang="es-EC" altLang="en-US" sz="2500" dirty="0"/>
              <a:t>Europa: consume 16 </a:t>
            </a:r>
            <a:r>
              <a:rPr lang="es-EC" altLang="en-US" sz="2500" dirty="0" err="1"/>
              <a:t>tm</a:t>
            </a:r>
            <a:r>
              <a:rPr lang="es-EC" altLang="en-US" sz="2500" dirty="0"/>
              <a:t>, importa 3,8 y exporta 1,1 </a:t>
            </a:r>
          </a:p>
          <a:p>
            <a:pPr marL="569913" indent="-569913">
              <a:buFont typeface="Wingdings" panose="05000000000000000000" pitchFamily="2" charset="2"/>
              <a:buChar char="v"/>
            </a:pPr>
            <a:r>
              <a:rPr lang="es-EC" altLang="en-US" sz="2700" dirty="0">
                <a:sym typeface="Wingdings" panose="05000000000000000000" pitchFamily="2" charset="2"/>
              </a:rPr>
              <a:t> </a:t>
            </a:r>
            <a:r>
              <a:rPr lang="es-EC" altLang="en-US" sz="2700" dirty="0"/>
              <a:t>Importamos caro y exportamos barato: Comercio ecológicamente desigual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4 Marcador de número de diapositiva">
            <a:extLst>
              <a:ext uri="{FF2B5EF4-FFF2-40B4-BE49-F238E27FC236}">
                <a16:creationId xmlns:a16="http://schemas.microsoft.com/office/drawing/2014/main" id="{528F6994-869E-4885-B52A-6AC4E18023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36</a:t>
            </a:fld>
            <a:endParaRPr lang="es-EC" altLang="en-US" sz="1200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9D91ED79-F6B7-429F-A59C-25C23378F3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20750" y="177800"/>
            <a:ext cx="8229600" cy="1371600"/>
          </a:xfrm>
        </p:spPr>
        <p:txBody>
          <a:bodyPr/>
          <a:lstStyle/>
          <a:p>
            <a:pPr eaLnBrk="1" hangingPunct="1"/>
            <a:r>
              <a:rPr lang="es-EC" altLang="en-US" dirty="0">
                <a:solidFill>
                  <a:schemeClr val="accent3"/>
                </a:solidFill>
              </a:rPr>
              <a:t>Deuda ecológica y reflexiones sobre el desarrollo económico</a:t>
            </a:r>
          </a:p>
        </p:txBody>
      </p:sp>
      <p:sp>
        <p:nvSpPr>
          <p:cNvPr id="5" name="4 Rectángulo">
            <a:extLst>
              <a:ext uri="{FF2B5EF4-FFF2-40B4-BE49-F238E27FC236}">
                <a16:creationId xmlns:a16="http://schemas.microsoft.com/office/drawing/2014/main" id="{E5CC4DA9-A19B-4E2E-BE90-E6577802E2AC}"/>
              </a:ext>
            </a:extLst>
          </p:cNvPr>
          <p:cNvSpPr/>
          <p:nvPr/>
        </p:nvSpPr>
        <p:spPr>
          <a:xfrm>
            <a:off x="363794" y="1549400"/>
            <a:ext cx="844375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C" sz="2600" b="0" u="none" dirty="0">
                <a:latin typeface="Garamond" pitchFamily="18" charset="0"/>
                <a:cs typeface="Arial" charset="0"/>
              </a:rPr>
              <a:t>Economía “humana” </a:t>
            </a:r>
            <a:r>
              <a:rPr lang="es-EC" sz="2600" b="0" u="none" dirty="0">
                <a:latin typeface="Garamond" pitchFamily="18" charset="0"/>
                <a:cs typeface="Arial" charset="0"/>
                <a:sym typeface="Wingdings" pitchFamily="2" charset="2"/>
              </a:rPr>
              <a:t> </a:t>
            </a:r>
            <a:r>
              <a:rPr lang="es-EC" sz="2600" b="0" u="none" dirty="0">
                <a:latin typeface="Garamond" pitchFamily="18" charset="0"/>
                <a:cs typeface="Arial" charset="0"/>
              </a:rPr>
              <a:t>consumo de biomasa, de combustibles fósiles, minerales.</a:t>
            </a:r>
          </a:p>
          <a:p>
            <a:pPr eaLnBrk="1" hangingPunct="1">
              <a:defRPr/>
            </a:pPr>
            <a:r>
              <a:rPr lang="es-EC" sz="2600" b="0" u="none" dirty="0">
                <a:latin typeface="Garamond" pitchFamily="18" charset="0"/>
                <a:cs typeface="Arial" charset="0"/>
              </a:rPr>
              <a:t>Costos ambientales se transmiten del Norte al Sur, pero el Norte “depende” del sur: comercio ecológicamente desigual.</a:t>
            </a:r>
          </a:p>
          <a:p>
            <a:pPr eaLnBrk="1" hangingPunct="1">
              <a:defRPr/>
            </a:pPr>
            <a:endParaRPr lang="es-EC" sz="2600" b="0" u="none" dirty="0">
              <a:latin typeface="Garamond" pitchFamily="18" charset="0"/>
              <a:cs typeface="Arial" charset="0"/>
            </a:endParaRPr>
          </a:p>
          <a:p>
            <a:pPr eaLnBrk="1" hangingPunct="1">
              <a:defRPr/>
            </a:pPr>
            <a:r>
              <a:rPr lang="es-EC" sz="2600" dirty="0">
                <a:latin typeface="Garamond" pitchFamily="18" charset="0"/>
              </a:rPr>
              <a:t>*</a:t>
            </a:r>
            <a:r>
              <a:rPr lang="es-EC" sz="2600" b="0" u="none" dirty="0">
                <a:latin typeface="Garamond" pitchFamily="18" charset="0"/>
                <a:cs typeface="Arial" charset="0"/>
              </a:rPr>
              <a:t>Desigualdad en emisiones (quién es dueño de los sumideros?)</a:t>
            </a:r>
          </a:p>
          <a:p>
            <a:pPr eaLnBrk="1" hangingPunct="1">
              <a:defRPr/>
            </a:pPr>
            <a:r>
              <a:rPr lang="es-EC" sz="2600" b="0" u="none" dirty="0">
                <a:latin typeface="Garamond" pitchFamily="18" charset="0"/>
                <a:cs typeface="Arial" charset="0"/>
                <a:sym typeface="Wingdings" pitchFamily="2" charset="2"/>
              </a:rPr>
              <a:t> Conflicto distributivo económico - ecológico</a:t>
            </a:r>
            <a:endParaRPr lang="es-EC" sz="2600" b="0" u="none" dirty="0">
              <a:latin typeface="Garamond" pitchFamily="18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es-EC" sz="2600" b="0" u="none" dirty="0">
                <a:latin typeface="Garamond" pitchFamily="18" charset="0"/>
                <a:cs typeface="Arial" charset="0"/>
              </a:rPr>
              <a:t>Deuda ecológica que el Norte tiene con el Sur</a:t>
            </a:r>
          </a:p>
          <a:p>
            <a:pPr eaLnBrk="1" hangingPunct="1">
              <a:defRPr/>
            </a:pPr>
            <a:endParaRPr lang="es-EC" sz="2600" b="0" u="none" dirty="0">
              <a:latin typeface="Garamond" pitchFamily="18" charset="0"/>
              <a:cs typeface="Arial" charset="0"/>
            </a:endParaRPr>
          </a:p>
          <a:p>
            <a:pPr eaLnBrk="1" hangingPunct="1">
              <a:defRPr/>
            </a:pPr>
            <a:r>
              <a:rPr lang="es-EC" sz="2600" i="1" u="none" dirty="0">
                <a:latin typeface="Garamond" pitchFamily="18" charset="0"/>
                <a:cs typeface="Arial" charset="0"/>
              </a:rPr>
              <a:t>Desarrollo sostenible no es solución definitiva, es remediación parcial</a:t>
            </a:r>
          </a:p>
          <a:p>
            <a:pPr marL="265113" indent="-265113" eaLnBrk="1" hangingPunct="1">
              <a:buFont typeface="Arial" pitchFamily="34" charset="0"/>
              <a:buChar char="•"/>
              <a:defRPr/>
            </a:pPr>
            <a:r>
              <a:rPr lang="es-EC" sz="2600" b="0" u="none" dirty="0">
                <a:latin typeface="Garamond" pitchFamily="18" charset="0"/>
                <a:cs typeface="Arial" charset="0"/>
              </a:rPr>
              <a:t>Necesario de crecer, de consumir, des materializar</a:t>
            </a:r>
          </a:p>
          <a:p>
            <a:pPr marL="265113" indent="-265113" eaLnBrk="1" hangingPunct="1">
              <a:buFont typeface="Arial" pitchFamily="34" charset="0"/>
              <a:buChar char="•"/>
              <a:defRPr/>
            </a:pPr>
            <a:r>
              <a:rPr lang="es-EC" sz="2600" b="0" u="none" dirty="0">
                <a:latin typeface="Garamond" pitchFamily="18" charset="0"/>
                <a:cs typeface="Arial" charset="0"/>
              </a:rPr>
              <a:t>Metabolismo social: mejoramiento de la vida, la distribución entre  humanos y entre las economías.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4 Marcador de número de diapositiva">
            <a:extLst>
              <a:ext uri="{FF2B5EF4-FFF2-40B4-BE49-F238E27FC236}">
                <a16:creationId xmlns:a16="http://schemas.microsoft.com/office/drawing/2014/main" id="{528F6994-869E-4885-B52A-6AC4E18023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s-EC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b="0" u="none" kern="1200" smtClean="0">
                <a:solidFill>
                  <a:schemeClr val="tx1"/>
                </a:solidFill>
                <a:latin typeface="Garamond" panose="02020404030301010803" pitchFamily="18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b="1" u="sng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BE31BA1-FE5E-4EDE-92BF-5DCA3193EB94}" type="slidenum">
              <a:rPr lang="es-EC" alt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37</a:t>
            </a:fld>
            <a:endParaRPr lang="es-EC" altLang="en-US" sz="1200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9D91ED79-F6B7-429F-A59C-25C23378F3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20750" y="177800"/>
            <a:ext cx="8229600" cy="1371600"/>
          </a:xfrm>
        </p:spPr>
        <p:txBody>
          <a:bodyPr/>
          <a:lstStyle/>
          <a:p>
            <a:pPr eaLnBrk="1" hangingPunct="1"/>
            <a:r>
              <a:rPr lang="es-EC" altLang="en-US" dirty="0">
                <a:solidFill>
                  <a:schemeClr val="accent3"/>
                </a:solidFill>
              </a:rPr>
              <a:t>Economía Feminista - ecológica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8A2AA23-4343-4A99-8337-6890D329FD9F}"/>
              </a:ext>
            </a:extLst>
          </p:cNvPr>
          <p:cNvSpPr txBox="1"/>
          <p:nvPr/>
        </p:nvSpPr>
        <p:spPr>
          <a:xfrm>
            <a:off x="639096" y="1828799"/>
            <a:ext cx="8047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Sostenimiento de la vida (ampliamente considerada)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Dependencia/interdependencia entre sistemas (económico de mercado, ecológico)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Intercambio desigual (de materiales-valores / </a:t>
            </a:r>
            <a:r>
              <a:rPr lang="es-EC" sz="2400" dirty="0">
                <a:solidFill>
                  <a:schemeClr val="accent1"/>
                </a:solidFill>
                <a:latin typeface="+mn-lt"/>
              </a:rPr>
              <a:t>cuidados</a:t>
            </a:r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DF405C69-BB49-4DCE-A616-C17DC2FEAD85}"/>
              </a:ext>
            </a:extLst>
          </p:cNvPr>
          <p:cNvSpPr/>
          <p:nvPr/>
        </p:nvSpPr>
        <p:spPr>
          <a:xfrm>
            <a:off x="3878825" y="3459542"/>
            <a:ext cx="1386349" cy="5618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0D5187D-4E3A-41E2-8396-098A4AFB8A2E}"/>
              </a:ext>
            </a:extLst>
          </p:cNvPr>
          <p:cNvSpPr txBox="1"/>
          <p:nvPr/>
        </p:nvSpPr>
        <p:spPr>
          <a:xfrm>
            <a:off x="639096" y="4168676"/>
            <a:ext cx="8047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Reconocimiento de que el sostenimiento de la vida está feminizado, relación directa producción – naturaleza – cuidados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Integración de sistemas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Relación desigualdad/pobreza con acumulación capitalista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n-lt"/>
              </a:rPr>
              <a:t>Economía feminista ES ecologista (norma: antropocéntrica/androcéntrica) – centro sostenibilidad</a:t>
            </a:r>
          </a:p>
        </p:txBody>
      </p:sp>
    </p:spTree>
    <p:extLst>
      <p:ext uri="{BB962C8B-B14F-4D97-AF65-F5344CB8AC3E}">
        <p14:creationId xmlns:p14="http://schemas.microsoft.com/office/powerpoint/2010/main" val="10715558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B8CFB089-A21D-4AEE-9B4A-26B9044D6A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Economía solidaria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EB9E9EB-5EC9-43DC-B402-2F91E621E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" y="1930297"/>
            <a:ext cx="4305300" cy="4832092"/>
          </a:xfrm>
          <a:prstGeom prst="rect">
            <a:avLst/>
          </a:prstGeom>
          <a:noFill/>
          <a:ln w="57150" cmpd="thickThin" algn="ctr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dirty="0">
                <a:latin typeface="+mj-lt"/>
              </a:rPr>
              <a:t>Sistema de </a:t>
            </a:r>
            <a:r>
              <a:rPr lang="es-EC" sz="2200" dirty="0">
                <a:latin typeface="+mj-lt"/>
              </a:rPr>
              <a:t>instituciones, valores y prácticas</a:t>
            </a:r>
            <a:r>
              <a:rPr lang="es-EC" sz="2200" b="0" dirty="0">
                <a:latin typeface="+mj-lt"/>
              </a:rPr>
              <a:t> en torno al cual se organiza producción, distribución, circulación y consumo de bienes y servicios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C" sz="2200" b="0" dirty="0">
              <a:latin typeface="+mj-lt"/>
            </a:endParaRP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 i="1" dirty="0">
                <a:latin typeface="+mj-lt"/>
              </a:rPr>
              <a:t>Como?</a:t>
            </a:r>
            <a:r>
              <a:rPr lang="es-EC" sz="2200" b="0" dirty="0">
                <a:latin typeface="+mj-lt"/>
              </a:rPr>
              <a:t> A través de relaciones entre las personas (‘hombres’) y la naturaleza 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C" sz="2200" b="0" dirty="0">
              <a:latin typeface="+mj-lt"/>
            </a:endParaRP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 i="1" dirty="0">
                <a:latin typeface="+mj-lt"/>
              </a:rPr>
              <a:t>Para qué?</a:t>
            </a:r>
            <a:r>
              <a:rPr lang="es-EC" sz="2200" b="0" dirty="0">
                <a:latin typeface="+mj-lt"/>
              </a:rPr>
              <a:t> </a:t>
            </a:r>
            <a:r>
              <a:rPr lang="es-EC" sz="2200" dirty="0">
                <a:latin typeface="+mj-lt"/>
              </a:rPr>
              <a:t>satisfacer  necesidades y deseos de todos los miembros de la sociedad</a:t>
            </a:r>
            <a:r>
              <a:rPr lang="es-EC" sz="2200" b="0" dirty="0">
                <a:latin typeface="+mj-lt"/>
              </a:rPr>
              <a:t>. (reproducción “ampliada” de la vida)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3EEA375-F713-47A9-97BC-E54EE2473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97" y="1502688"/>
            <a:ext cx="3873500" cy="430887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C" sz="2200" dirty="0">
                <a:latin typeface="+mj-lt"/>
              </a:rPr>
              <a:t>Naturaleza social de la economía</a:t>
            </a:r>
            <a:endParaRPr lang="es-EC" sz="2200" b="0" dirty="0">
              <a:latin typeface="+mj-lt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98BFC949-0BA6-422D-83EE-5913AECB8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4100" y="1933575"/>
            <a:ext cx="3873500" cy="4832092"/>
          </a:xfrm>
          <a:prstGeom prst="rect">
            <a:avLst/>
          </a:prstGeom>
          <a:solidFill>
            <a:schemeClr val="bg1"/>
          </a:solidFill>
          <a:ln w="57150" cmpd="thickThin" algn="ctr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dirty="0">
                <a:latin typeface="+mj-lt"/>
              </a:rPr>
              <a:t>Valores de uso</a:t>
            </a:r>
            <a:r>
              <a:rPr lang="es-EC" sz="2200" b="0" dirty="0">
                <a:latin typeface="+mj-lt"/>
              </a:rPr>
              <a:t> sobre valores de cambio: valorar contribución a la reproducción de las comunidades (</a:t>
            </a:r>
            <a:r>
              <a:rPr lang="es-EC" sz="2200" b="0" dirty="0" err="1">
                <a:latin typeface="+mj-lt"/>
              </a:rPr>
              <a:t>desmercantilizar</a:t>
            </a:r>
            <a:r>
              <a:rPr lang="es-EC" sz="2200" b="0" dirty="0">
                <a:latin typeface="+mj-lt"/>
              </a:rPr>
              <a:t>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dirty="0">
                <a:latin typeface="+mj-lt"/>
              </a:rPr>
              <a:t>Valor </a:t>
            </a:r>
            <a:r>
              <a:rPr lang="es-EC" sz="2200" i="1" dirty="0">
                <a:latin typeface="+mj-lt"/>
              </a:rPr>
              <a:t>central del trabajo</a:t>
            </a:r>
            <a:r>
              <a:rPr lang="es-EC" sz="2200" dirty="0">
                <a:latin typeface="+mj-lt"/>
              </a:rPr>
              <a:t>:</a:t>
            </a:r>
            <a:r>
              <a:rPr lang="es-EC" sz="2200" b="0" dirty="0">
                <a:latin typeface="+mj-lt"/>
              </a:rPr>
              <a:t> soberanía sobre el “propio” trabajo (sin distinción)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 dirty="0">
                <a:latin typeface="+mj-lt"/>
              </a:rPr>
              <a:t>Formas alternativas de organización del trabajo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dirty="0">
                <a:latin typeface="+mj-lt"/>
              </a:rPr>
              <a:t>Objetivo: no es la acumulación</a:t>
            </a:r>
            <a:r>
              <a:rPr lang="es-EC" sz="2200" b="0" dirty="0">
                <a:latin typeface="+mj-lt"/>
              </a:rPr>
              <a:t>: medio para la reproducción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FC56C5D4-CEA7-469A-8A1F-466AF5C27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0" y="1502687"/>
            <a:ext cx="3251200" cy="430887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ctr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C" sz="2200" dirty="0">
                <a:latin typeface="+mj-lt"/>
              </a:rPr>
              <a:t>Ejes de valor</a:t>
            </a:r>
            <a:endParaRPr lang="es-EC" sz="22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9755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B8CFB089-A21D-4AEE-9B4A-26B9044D6A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Economía solidaria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3F492D80-EA7E-4A10-861C-4F621BCC8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8" y="1856074"/>
            <a:ext cx="4076700" cy="4893647"/>
          </a:xfrm>
          <a:prstGeom prst="rect">
            <a:avLst/>
          </a:prstGeom>
          <a:noFill/>
          <a:ln w="57150" cmpd="thickThin" algn="ctr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C" sz="2400" dirty="0">
                <a:latin typeface="+mj-lt"/>
              </a:rPr>
              <a:t>“Sistema” (es: S y S)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C" sz="2400" b="0" dirty="0">
                <a:latin typeface="+mj-lt"/>
              </a:rPr>
              <a:t>Equidad: democratización de la producción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C" sz="2400" dirty="0">
                <a:latin typeface="+mj-lt"/>
              </a:rPr>
              <a:t>V</a:t>
            </a:r>
            <a:r>
              <a:rPr lang="es-EC" sz="2400" b="0" u="sng" dirty="0">
                <a:latin typeface="+mj-lt"/>
              </a:rPr>
              <a:t>alidez de todas las formas de producción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C" sz="2400" dirty="0">
                <a:latin typeface="+mj-lt"/>
              </a:rPr>
              <a:t>Precios y comercio “justo”(laboral, ambiental)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C" sz="2400" dirty="0">
                <a:latin typeface="+mj-lt"/>
              </a:rPr>
              <a:t>Finanzas solidarias (cooperativas)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C" sz="2400" dirty="0">
                <a:latin typeface="+mj-lt"/>
              </a:rPr>
              <a:t>Estado: función “económica”: propiedad de sectores estratégicos, garante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87B997-0399-43F7-AF98-AD54FA0D0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675" y="1864012"/>
            <a:ext cx="4305300" cy="4081117"/>
          </a:xfrm>
          <a:prstGeom prst="rect">
            <a:avLst/>
          </a:prstGeom>
          <a:noFill/>
          <a:ln w="57150" cmpd="thickThin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C" sz="2400" b="0">
                <a:latin typeface="+mj-lt"/>
              </a:rPr>
              <a:t>“</a:t>
            </a:r>
            <a:r>
              <a:rPr lang="es-EC" sz="2400">
                <a:latin typeface="+mj-lt"/>
              </a:rPr>
              <a:t>Sector”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C" sz="2400" b="0">
                <a:latin typeface="+mj-lt"/>
              </a:rPr>
              <a:t>A la defensiva y en “resistencia” en el contexo neoliberal</a:t>
            </a:r>
            <a:endParaRPr lang="es-ES_tradnl" sz="2400" b="0">
              <a:latin typeface="+mj-lt"/>
            </a:endParaRP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_tradnl" sz="2400" b="0">
                <a:latin typeface="+mj-lt"/>
              </a:rPr>
              <a:t>Sector de “lo social”: las otras formas de producción (circunstanciales), reproducción, pobreza/solidaridad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_tradnl" sz="2400" b="0">
                <a:latin typeface="+mj-lt"/>
              </a:rPr>
              <a:t>“Alternativo” (no capitalista)</a:t>
            </a:r>
          </a:p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v"/>
            </a:pPr>
            <a:r>
              <a:rPr lang="es-ES_tradnl" sz="2400" b="0">
                <a:latin typeface="+mj-lt"/>
              </a:rPr>
              <a:t>Reconocido como Forma de organización económica</a:t>
            </a:r>
          </a:p>
        </p:txBody>
      </p:sp>
      <p:sp>
        <p:nvSpPr>
          <p:cNvPr id="17" name="Text Box 8">
            <a:extLst>
              <a:ext uri="{FF2B5EF4-FFF2-40B4-BE49-F238E27FC236}">
                <a16:creationId xmlns:a16="http://schemas.microsoft.com/office/drawing/2014/main" id="{ECEACC4A-4046-446F-AD63-B94B542C7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0275" y="5613687"/>
            <a:ext cx="337185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177800" indent="-177800" algn="l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s-EC" sz="2400" b="0">
                <a:solidFill>
                  <a:schemeClr val="bg1"/>
                </a:solidFill>
                <a:latin typeface="+mj-lt"/>
              </a:rPr>
              <a:t>Experiencias de mujeres !!</a:t>
            </a:r>
          </a:p>
        </p:txBody>
      </p:sp>
    </p:spTree>
    <p:extLst>
      <p:ext uri="{BB962C8B-B14F-4D97-AF65-F5344CB8AC3E}">
        <p14:creationId xmlns:p14="http://schemas.microsoft.com/office/powerpoint/2010/main" val="1152176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Resumen de sesión</a:t>
            </a: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4</a:t>
            </a:fld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3F4C03-574D-4E45-B918-CC2633169B4A}"/>
              </a:ext>
            </a:extLst>
          </p:cNvPr>
          <p:cNvSpPr txBox="1"/>
          <p:nvPr/>
        </p:nvSpPr>
        <p:spPr>
          <a:xfrm>
            <a:off x="492683" y="2050455"/>
            <a:ext cx="81586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+mj-lt"/>
              </a:rPr>
              <a:t>3. Propuestas de expansión/integración:</a:t>
            </a:r>
          </a:p>
          <a:p>
            <a:endParaRPr lang="es-EC" sz="24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j-lt"/>
              </a:rPr>
              <a:t>Modelos actuales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j-lt"/>
              </a:rPr>
              <a:t>Modificación de micro fundamentos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j-lt"/>
              </a:rPr>
              <a:t>Endogeneidad de la oferta de trabajo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C" sz="24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s-EC" sz="2400" dirty="0">
                <a:latin typeface="+mj-lt"/>
              </a:rPr>
              <a:t>Ámbito de la reproducción /cuidados y producción del trabajo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j-lt"/>
              </a:rPr>
              <a:t>Mercado del trabajo y conflicto entre esferas de la economía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j-lt"/>
              </a:rPr>
              <a:t>Circuitos económicos (ampliado, de trabajo), flujos entre las esferas y elementos del circuito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+mj-lt"/>
              </a:rPr>
              <a:t>Producción y reproducción del trabajo desde el enfoque de cuidados</a:t>
            </a:r>
          </a:p>
        </p:txBody>
      </p:sp>
    </p:spTree>
    <p:extLst>
      <p:ext uri="{BB962C8B-B14F-4D97-AF65-F5344CB8AC3E}">
        <p14:creationId xmlns:p14="http://schemas.microsoft.com/office/powerpoint/2010/main" val="13098788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B8CFB089-A21D-4AEE-9B4A-26B9044D6A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Economía solidaria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7371CD5-AD61-4E6C-A78A-560D63113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465" y="1933575"/>
            <a:ext cx="3962816" cy="4154984"/>
          </a:xfrm>
          <a:prstGeom prst="rect">
            <a:avLst/>
          </a:prstGeom>
          <a:noFill/>
          <a:ln w="57150" cmpd="thickThin" algn="ctr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Sistema económico: de valores, de relaciones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Finalidad: La reproducción “ampliada” de la vida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Valoración de acuerdo a su contribución en la reproducción </a:t>
            </a:r>
            <a:r>
              <a:rPr lang="es-EC" sz="2400" b="0" i="1" dirty="0">
                <a:latin typeface="+mn-lt"/>
              </a:rPr>
              <a:t>(de comunidades)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El trabajo como generador de valor (no distinción)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dirty="0">
                <a:latin typeface="+mn-lt"/>
              </a:rPr>
              <a:t>Bienes que garantizan la vida (socializar, </a:t>
            </a:r>
            <a:r>
              <a:rPr lang="es-EC" sz="2400" b="0" dirty="0" err="1">
                <a:latin typeface="+mn-lt"/>
              </a:rPr>
              <a:t>desmercantilizar</a:t>
            </a:r>
            <a:r>
              <a:rPr lang="es-EC" sz="2400" b="0" dirty="0">
                <a:latin typeface="+mn-lt"/>
              </a:rPr>
              <a:t>)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1211B639-13A5-4BCE-9341-B81B7FF65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910" y="1933575"/>
            <a:ext cx="3846690" cy="41549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Ignora relaciones de género en el trabajo y la producción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No incluye trabajo doméstico no remunerado de cuidados en el “circuito económico” ni en la reproducción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Tema distributivo (ESS=equitativa??)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400" b="0">
              <a:latin typeface="+mn-lt"/>
            </a:endParaRPr>
          </a:p>
        </p:txBody>
      </p:sp>
      <p:pic>
        <p:nvPicPr>
          <p:cNvPr id="8" name="Picture 6" descr="MC900432537[1]">
            <a:extLst>
              <a:ext uri="{FF2B5EF4-FFF2-40B4-BE49-F238E27FC236}">
                <a16:creationId xmlns:a16="http://schemas.microsoft.com/office/drawing/2014/main" id="{11EFE8C0-9AFE-4F4C-BFDF-4D32F0708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68467" y="5276850"/>
            <a:ext cx="856433" cy="811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56A79446-F263-4254-B0CC-41970A8C2538}"/>
              </a:ext>
            </a:extLst>
          </p:cNvPr>
          <p:cNvSpPr>
            <a:spLocks/>
          </p:cNvSpPr>
          <p:nvPr/>
        </p:nvSpPr>
        <p:spPr bwMode="auto">
          <a:xfrm>
            <a:off x="1748704" y="678180"/>
            <a:ext cx="1124975" cy="1057900"/>
          </a:xfrm>
          <a:custGeom>
            <a:avLst/>
            <a:gdLst/>
            <a:ahLst/>
            <a:cxnLst>
              <a:cxn ang="0">
                <a:pos x="3473" y="12912"/>
              </a:cxn>
              <a:cxn ang="0">
                <a:pos x="3936" y="11141"/>
              </a:cxn>
              <a:cxn ang="0">
                <a:pos x="4466" y="9404"/>
              </a:cxn>
              <a:cxn ang="0">
                <a:pos x="5057" y="7700"/>
              </a:cxn>
              <a:cxn ang="0">
                <a:pos x="5706" y="6027"/>
              </a:cxn>
              <a:cxn ang="0">
                <a:pos x="6409" y="4383"/>
              </a:cxn>
              <a:cxn ang="0">
                <a:pos x="7165" y="2767"/>
              </a:cxn>
              <a:cxn ang="0">
                <a:pos x="7970" y="1177"/>
              </a:cxn>
              <a:cxn ang="0">
                <a:pos x="8680" y="37"/>
              </a:cxn>
              <a:cxn ang="0">
                <a:pos x="8000" y="1963"/>
              </a:cxn>
              <a:cxn ang="0">
                <a:pos x="7362" y="3902"/>
              </a:cxn>
              <a:cxn ang="0">
                <a:pos x="6766" y="5856"/>
              </a:cxn>
              <a:cxn ang="0">
                <a:pos x="6217" y="7827"/>
              </a:cxn>
              <a:cxn ang="0">
                <a:pos x="5716" y="9815"/>
              </a:cxn>
              <a:cxn ang="0">
                <a:pos x="5265" y="11820"/>
              </a:cxn>
              <a:cxn ang="0">
                <a:pos x="4866" y="13843"/>
              </a:cxn>
              <a:cxn ang="0">
                <a:pos x="4521" y="15887"/>
              </a:cxn>
              <a:cxn ang="0">
                <a:pos x="4489" y="16014"/>
              </a:cxn>
              <a:cxn ang="0">
                <a:pos x="4436" y="16135"/>
              </a:cxn>
              <a:cxn ang="0">
                <a:pos x="4365" y="16247"/>
              </a:cxn>
              <a:cxn ang="0">
                <a:pos x="4278" y="16348"/>
              </a:cxn>
              <a:cxn ang="0">
                <a:pos x="4178" y="16435"/>
              </a:cxn>
              <a:cxn ang="0">
                <a:pos x="4067" y="16506"/>
              </a:cxn>
              <a:cxn ang="0">
                <a:pos x="3948" y="16560"/>
              </a:cxn>
              <a:cxn ang="0">
                <a:pos x="3825" y="16594"/>
              </a:cxn>
              <a:cxn ang="0">
                <a:pos x="3698" y="16605"/>
              </a:cxn>
              <a:cxn ang="0">
                <a:pos x="3572" y="16595"/>
              </a:cxn>
              <a:cxn ang="0">
                <a:pos x="3448" y="16563"/>
              </a:cxn>
              <a:cxn ang="0">
                <a:pos x="3329" y="16515"/>
              </a:cxn>
              <a:cxn ang="0">
                <a:pos x="3215" y="16449"/>
              </a:cxn>
              <a:cxn ang="0">
                <a:pos x="3110" y="16370"/>
              </a:cxn>
              <a:cxn ang="0">
                <a:pos x="3016" y="16278"/>
              </a:cxn>
              <a:cxn ang="0">
                <a:pos x="2934" y="16176"/>
              </a:cxn>
              <a:cxn ang="0">
                <a:pos x="74" y="11516"/>
              </a:cxn>
              <a:cxn ang="0">
                <a:pos x="18" y="11321"/>
              </a:cxn>
              <a:cxn ang="0">
                <a:pos x="0" y="11124"/>
              </a:cxn>
              <a:cxn ang="0">
                <a:pos x="19" y="10929"/>
              </a:cxn>
              <a:cxn ang="0">
                <a:pos x="74" y="10741"/>
              </a:cxn>
              <a:cxn ang="0">
                <a:pos x="163" y="10567"/>
              </a:cxn>
              <a:cxn ang="0">
                <a:pos x="284" y="10411"/>
              </a:cxn>
              <a:cxn ang="0">
                <a:pos x="438" y="10281"/>
              </a:cxn>
              <a:cxn ang="0">
                <a:pos x="617" y="10182"/>
              </a:cxn>
              <a:cxn ang="0">
                <a:pos x="804" y="10124"/>
              </a:cxn>
              <a:cxn ang="0">
                <a:pos x="996" y="10106"/>
              </a:cxn>
              <a:cxn ang="0">
                <a:pos x="1186" y="10126"/>
              </a:cxn>
              <a:cxn ang="0">
                <a:pos x="1369" y="10182"/>
              </a:cxn>
              <a:cxn ang="0">
                <a:pos x="1538" y="10273"/>
              </a:cxn>
              <a:cxn ang="0">
                <a:pos x="1688" y="10399"/>
              </a:cxn>
              <a:cxn ang="0">
                <a:pos x="1816" y="10557"/>
              </a:cxn>
            </a:cxnLst>
            <a:rect l="0" t="0" r="r" b="b"/>
            <a:pathLst>
              <a:path w="8680" h="16605">
                <a:moveTo>
                  <a:pt x="1843" y="10601"/>
                </a:moveTo>
                <a:lnTo>
                  <a:pt x="3130" y="12930"/>
                </a:lnTo>
                <a:lnTo>
                  <a:pt x="3367" y="13361"/>
                </a:lnTo>
                <a:lnTo>
                  <a:pt x="3473" y="12912"/>
                </a:lnTo>
                <a:lnTo>
                  <a:pt x="3583" y="12466"/>
                </a:lnTo>
                <a:lnTo>
                  <a:pt x="3697" y="12022"/>
                </a:lnTo>
                <a:lnTo>
                  <a:pt x="3814" y="11580"/>
                </a:lnTo>
                <a:lnTo>
                  <a:pt x="3936" y="11141"/>
                </a:lnTo>
                <a:lnTo>
                  <a:pt x="4063" y="10703"/>
                </a:lnTo>
                <a:lnTo>
                  <a:pt x="4193" y="10268"/>
                </a:lnTo>
                <a:lnTo>
                  <a:pt x="4327" y="9834"/>
                </a:lnTo>
                <a:lnTo>
                  <a:pt x="4466" y="9404"/>
                </a:lnTo>
                <a:lnTo>
                  <a:pt x="4609" y="8975"/>
                </a:lnTo>
                <a:lnTo>
                  <a:pt x="4754" y="8547"/>
                </a:lnTo>
                <a:lnTo>
                  <a:pt x="4904" y="8123"/>
                </a:lnTo>
                <a:lnTo>
                  <a:pt x="5057" y="7700"/>
                </a:lnTo>
                <a:lnTo>
                  <a:pt x="5213" y="7278"/>
                </a:lnTo>
                <a:lnTo>
                  <a:pt x="5374" y="6859"/>
                </a:lnTo>
                <a:lnTo>
                  <a:pt x="5538" y="6442"/>
                </a:lnTo>
                <a:lnTo>
                  <a:pt x="5706" y="6027"/>
                </a:lnTo>
                <a:lnTo>
                  <a:pt x="5876" y="5612"/>
                </a:lnTo>
                <a:lnTo>
                  <a:pt x="6051" y="5202"/>
                </a:lnTo>
                <a:lnTo>
                  <a:pt x="6229" y="4792"/>
                </a:lnTo>
                <a:lnTo>
                  <a:pt x="6409" y="4383"/>
                </a:lnTo>
                <a:lnTo>
                  <a:pt x="6594" y="3977"/>
                </a:lnTo>
                <a:lnTo>
                  <a:pt x="6781" y="3571"/>
                </a:lnTo>
                <a:lnTo>
                  <a:pt x="6972" y="3168"/>
                </a:lnTo>
                <a:lnTo>
                  <a:pt x="7165" y="2767"/>
                </a:lnTo>
                <a:lnTo>
                  <a:pt x="7362" y="2367"/>
                </a:lnTo>
                <a:lnTo>
                  <a:pt x="7561" y="1969"/>
                </a:lnTo>
                <a:lnTo>
                  <a:pt x="7764" y="1572"/>
                </a:lnTo>
                <a:lnTo>
                  <a:pt x="7970" y="1177"/>
                </a:lnTo>
                <a:lnTo>
                  <a:pt x="8178" y="784"/>
                </a:lnTo>
                <a:lnTo>
                  <a:pt x="8389" y="391"/>
                </a:lnTo>
                <a:lnTo>
                  <a:pt x="8602" y="0"/>
                </a:lnTo>
                <a:lnTo>
                  <a:pt x="8680" y="37"/>
                </a:lnTo>
                <a:lnTo>
                  <a:pt x="8507" y="518"/>
                </a:lnTo>
                <a:lnTo>
                  <a:pt x="8335" y="998"/>
                </a:lnTo>
                <a:lnTo>
                  <a:pt x="8166" y="1480"/>
                </a:lnTo>
                <a:lnTo>
                  <a:pt x="8000" y="1963"/>
                </a:lnTo>
                <a:lnTo>
                  <a:pt x="7836" y="2446"/>
                </a:lnTo>
                <a:lnTo>
                  <a:pt x="7675" y="2930"/>
                </a:lnTo>
                <a:lnTo>
                  <a:pt x="7517" y="3415"/>
                </a:lnTo>
                <a:lnTo>
                  <a:pt x="7362" y="3902"/>
                </a:lnTo>
                <a:lnTo>
                  <a:pt x="7209" y="4389"/>
                </a:lnTo>
                <a:lnTo>
                  <a:pt x="7058" y="4877"/>
                </a:lnTo>
                <a:lnTo>
                  <a:pt x="6911" y="5367"/>
                </a:lnTo>
                <a:lnTo>
                  <a:pt x="6766" y="5856"/>
                </a:lnTo>
                <a:lnTo>
                  <a:pt x="6625" y="6347"/>
                </a:lnTo>
                <a:lnTo>
                  <a:pt x="6486" y="6840"/>
                </a:lnTo>
                <a:lnTo>
                  <a:pt x="6350" y="7333"/>
                </a:lnTo>
                <a:lnTo>
                  <a:pt x="6217" y="7827"/>
                </a:lnTo>
                <a:lnTo>
                  <a:pt x="6087" y="8322"/>
                </a:lnTo>
                <a:lnTo>
                  <a:pt x="5960" y="8819"/>
                </a:lnTo>
                <a:lnTo>
                  <a:pt x="5836" y="9316"/>
                </a:lnTo>
                <a:lnTo>
                  <a:pt x="5716" y="9815"/>
                </a:lnTo>
                <a:lnTo>
                  <a:pt x="5598" y="10315"/>
                </a:lnTo>
                <a:lnTo>
                  <a:pt x="5483" y="10815"/>
                </a:lnTo>
                <a:lnTo>
                  <a:pt x="5372" y="11317"/>
                </a:lnTo>
                <a:lnTo>
                  <a:pt x="5265" y="11820"/>
                </a:lnTo>
                <a:lnTo>
                  <a:pt x="5160" y="12324"/>
                </a:lnTo>
                <a:lnTo>
                  <a:pt x="5058" y="12829"/>
                </a:lnTo>
                <a:lnTo>
                  <a:pt x="4960" y="13336"/>
                </a:lnTo>
                <a:lnTo>
                  <a:pt x="4866" y="13843"/>
                </a:lnTo>
                <a:lnTo>
                  <a:pt x="4774" y="14353"/>
                </a:lnTo>
                <a:lnTo>
                  <a:pt x="4686" y="14863"/>
                </a:lnTo>
                <a:lnTo>
                  <a:pt x="4602" y="15374"/>
                </a:lnTo>
                <a:lnTo>
                  <a:pt x="4521" y="15887"/>
                </a:lnTo>
                <a:lnTo>
                  <a:pt x="4515" y="15919"/>
                </a:lnTo>
                <a:lnTo>
                  <a:pt x="4508" y="15951"/>
                </a:lnTo>
                <a:lnTo>
                  <a:pt x="4499" y="15982"/>
                </a:lnTo>
                <a:lnTo>
                  <a:pt x="4489" y="16014"/>
                </a:lnTo>
                <a:lnTo>
                  <a:pt x="4478" y="16045"/>
                </a:lnTo>
                <a:lnTo>
                  <a:pt x="4465" y="16076"/>
                </a:lnTo>
                <a:lnTo>
                  <a:pt x="4451" y="16106"/>
                </a:lnTo>
                <a:lnTo>
                  <a:pt x="4436" y="16135"/>
                </a:lnTo>
                <a:lnTo>
                  <a:pt x="4420" y="16164"/>
                </a:lnTo>
                <a:lnTo>
                  <a:pt x="4403" y="16192"/>
                </a:lnTo>
                <a:lnTo>
                  <a:pt x="4385" y="16220"/>
                </a:lnTo>
                <a:lnTo>
                  <a:pt x="4365" y="16247"/>
                </a:lnTo>
                <a:lnTo>
                  <a:pt x="4345" y="16273"/>
                </a:lnTo>
                <a:lnTo>
                  <a:pt x="4323" y="16299"/>
                </a:lnTo>
                <a:lnTo>
                  <a:pt x="4301" y="16324"/>
                </a:lnTo>
                <a:lnTo>
                  <a:pt x="4278" y="16348"/>
                </a:lnTo>
                <a:lnTo>
                  <a:pt x="4254" y="16370"/>
                </a:lnTo>
                <a:lnTo>
                  <a:pt x="4230" y="16392"/>
                </a:lnTo>
                <a:lnTo>
                  <a:pt x="4204" y="16414"/>
                </a:lnTo>
                <a:lnTo>
                  <a:pt x="4178" y="16435"/>
                </a:lnTo>
                <a:lnTo>
                  <a:pt x="4151" y="16453"/>
                </a:lnTo>
                <a:lnTo>
                  <a:pt x="4124" y="16472"/>
                </a:lnTo>
                <a:lnTo>
                  <a:pt x="4096" y="16490"/>
                </a:lnTo>
                <a:lnTo>
                  <a:pt x="4067" y="16506"/>
                </a:lnTo>
                <a:lnTo>
                  <a:pt x="4038" y="16521"/>
                </a:lnTo>
                <a:lnTo>
                  <a:pt x="4009" y="16535"/>
                </a:lnTo>
                <a:lnTo>
                  <a:pt x="3979" y="16548"/>
                </a:lnTo>
                <a:lnTo>
                  <a:pt x="3948" y="16560"/>
                </a:lnTo>
                <a:lnTo>
                  <a:pt x="3917" y="16571"/>
                </a:lnTo>
                <a:lnTo>
                  <a:pt x="3887" y="16579"/>
                </a:lnTo>
                <a:lnTo>
                  <a:pt x="3856" y="16587"/>
                </a:lnTo>
                <a:lnTo>
                  <a:pt x="3825" y="16594"/>
                </a:lnTo>
                <a:lnTo>
                  <a:pt x="3792" y="16599"/>
                </a:lnTo>
                <a:lnTo>
                  <a:pt x="3761" y="16602"/>
                </a:lnTo>
                <a:lnTo>
                  <a:pt x="3729" y="16604"/>
                </a:lnTo>
                <a:lnTo>
                  <a:pt x="3698" y="16605"/>
                </a:lnTo>
                <a:lnTo>
                  <a:pt x="3665" y="16604"/>
                </a:lnTo>
                <a:lnTo>
                  <a:pt x="3634" y="16602"/>
                </a:lnTo>
                <a:lnTo>
                  <a:pt x="3603" y="16599"/>
                </a:lnTo>
                <a:lnTo>
                  <a:pt x="3572" y="16595"/>
                </a:lnTo>
                <a:lnTo>
                  <a:pt x="3540" y="16588"/>
                </a:lnTo>
                <a:lnTo>
                  <a:pt x="3509" y="16581"/>
                </a:lnTo>
                <a:lnTo>
                  <a:pt x="3478" y="16573"/>
                </a:lnTo>
                <a:lnTo>
                  <a:pt x="3448" y="16563"/>
                </a:lnTo>
                <a:lnTo>
                  <a:pt x="3417" y="16553"/>
                </a:lnTo>
                <a:lnTo>
                  <a:pt x="3387" y="16542"/>
                </a:lnTo>
                <a:lnTo>
                  <a:pt x="3358" y="16528"/>
                </a:lnTo>
                <a:lnTo>
                  <a:pt x="3329" y="16515"/>
                </a:lnTo>
                <a:lnTo>
                  <a:pt x="3299" y="16500"/>
                </a:lnTo>
                <a:lnTo>
                  <a:pt x="3271" y="16484"/>
                </a:lnTo>
                <a:lnTo>
                  <a:pt x="3243" y="16467"/>
                </a:lnTo>
                <a:lnTo>
                  <a:pt x="3215" y="16449"/>
                </a:lnTo>
                <a:lnTo>
                  <a:pt x="3189" y="16431"/>
                </a:lnTo>
                <a:lnTo>
                  <a:pt x="3161" y="16411"/>
                </a:lnTo>
                <a:lnTo>
                  <a:pt x="3136" y="16391"/>
                </a:lnTo>
                <a:lnTo>
                  <a:pt x="3110" y="16370"/>
                </a:lnTo>
                <a:lnTo>
                  <a:pt x="3086" y="16349"/>
                </a:lnTo>
                <a:lnTo>
                  <a:pt x="3062" y="16326"/>
                </a:lnTo>
                <a:lnTo>
                  <a:pt x="3038" y="16302"/>
                </a:lnTo>
                <a:lnTo>
                  <a:pt x="3016" y="16278"/>
                </a:lnTo>
                <a:lnTo>
                  <a:pt x="2994" y="16254"/>
                </a:lnTo>
                <a:lnTo>
                  <a:pt x="2973" y="16228"/>
                </a:lnTo>
                <a:lnTo>
                  <a:pt x="2953" y="16203"/>
                </a:lnTo>
                <a:lnTo>
                  <a:pt x="2934" y="16176"/>
                </a:lnTo>
                <a:lnTo>
                  <a:pt x="142" y="11655"/>
                </a:lnTo>
                <a:lnTo>
                  <a:pt x="117" y="11609"/>
                </a:lnTo>
                <a:lnTo>
                  <a:pt x="94" y="11562"/>
                </a:lnTo>
                <a:lnTo>
                  <a:pt x="74" y="11516"/>
                </a:lnTo>
                <a:lnTo>
                  <a:pt x="56" y="11468"/>
                </a:lnTo>
                <a:lnTo>
                  <a:pt x="41" y="11419"/>
                </a:lnTo>
                <a:lnTo>
                  <a:pt x="28" y="11370"/>
                </a:lnTo>
                <a:lnTo>
                  <a:pt x="18" y="11321"/>
                </a:lnTo>
                <a:lnTo>
                  <a:pt x="10" y="11273"/>
                </a:lnTo>
                <a:lnTo>
                  <a:pt x="4" y="11223"/>
                </a:lnTo>
                <a:lnTo>
                  <a:pt x="1" y="11173"/>
                </a:lnTo>
                <a:lnTo>
                  <a:pt x="0" y="11124"/>
                </a:lnTo>
                <a:lnTo>
                  <a:pt x="1" y="11074"/>
                </a:lnTo>
                <a:lnTo>
                  <a:pt x="5" y="11026"/>
                </a:lnTo>
                <a:lnTo>
                  <a:pt x="11" y="10977"/>
                </a:lnTo>
                <a:lnTo>
                  <a:pt x="19" y="10929"/>
                </a:lnTo>
                <a:lnTo>
                  <a:pt x="29" y="10881"/>
                </a:lnTo>
                <a:lnTo>
                  <a:pt x="42" y="10834"/>
                </a:lnTo>
                <a:lnTo>
                  <a:pt x="56" y="10787"/>
                </a:lnTo>
                <a:lnTo>
                  <a:pt x="74" y="10741"/>
                </a:lnTo>
                <a:lnTo>
                  <a:pt x="93" y="10696"/>
                </a:lnTo>
                <a:lnTo>
                  <a:pt x="114" y="10652"/>
                </a:lnTo>
                <a:lnTo>
                  <a:pt x="137" y="10609"/>
                </a:lnTo>
                <a:lnTo>
                  <a:pt x="163" y="10567"/>
                </a:lnTo>
                <a:lnTo>
                  <a:pt x="190" y="10525"/>
                </a:lnTo>
                <a:lnTo>
                  <a:pt x="220" y="10486"/>
                </a:lnTo>
                <a:lnTo>
                  <a:pt x="251" y="10448"/>
                </a:lnTo>
                <a:lnTo>
                  <a:pt x="284" y="10411"/>
                </a:lnTo>
                <a:lnTo>
                  <a:pt x="320" y="10376"/>
                </a:lnTo>
                <a:lnTo>
                  <a:pt x="358" y="10343"/>
                </a:lnTo>
                <a:lnTo>
                  <a:pt x="397" y="10311"/>
                </a:lnTo>
                <a:lnTo>
                  <a:pt x="438" y="10281"/>
                </a:lnTo>
                <a:lnTo>
                  <a:pt x="481" y="10252"/>
                </a:lnTo>
                <a:lnTo>
                  <a:pt x="525" y="10227"/>
                </a:lnTo>
                <a:lnTo>
                  <a:pt x="570" y="10203"/>
                </a:lnTo>
                <a:lnTo>
                  <a:pt x="617" y="10182"/>
                </a:lnTo>
                <a:lnTo>
                  <a:pt x="663" y="10163"/>
                </a:lnTo>
                <a:lnTo>
                  <a:pt x="709" y="10148"/>
                </a:lnTo>
                <a:lnTo>
                  <a:pt x="757" y="10135"/>
                </a:lnTo>
                <a:lnTo>
                  <a:pt x="804" y="10124"/>
                </a:lnTo>
                <a:lnTo>
                  <a:pt x="853" y="10116"/>
                </a:lnTo>
                <a:lnTo>
                  <a:pt x="900" y="10110"/>
                </a:lnTo>
                <a:lnTo>
                  <a:pt x="948" y="10106"/>
                </a:lnTo>
                <a:lnTo>
                  <a:pt x="996" y="10106"/>
                </a:lnTo>
                <a:lnTo>
                  <a:pt x="1044" y="10107"/>
                </a:lnTo>
                <a:lnTo>
                  <a:pt x="1091" y="10111"/>
                </a:lnTo>
                <a:lnTo>
                  <a:pt x="1139" y="10117"/>
                </a:lnTo>
                <a:lnTo>
                  <a:pt x="1186" y="10126"/>
                </a:lnTo>
                <a:lnTo>
                  <a:pt x="1233" y="10136"/>
                </a:lnTo>
                <a:lnTo>
                  <a:pt x="1278" y="10149"/>
                </a:lnTo>
                <a:lnTo>
                  <a:pt x="1323" y="10164"/>
                </a:lnTo>
                <a:lnTo>
                  <a:pt x="1369" y="10182"/>
                </a:lnTo>
                <a:lnTo>
                  <a:pt x="1412" y="10202"/>
                </a:lnTo>
                <a:lnTo>
                  <a:pt x="1455" y="10223"/>
                </a:lnTo>
                <a:lnTo>
                  <a:pt x="1497" y="10247"/>
                </a:lnTo>
                <a:lnTo>
                  <a:pt x="1538" y="10273"/>
                </a:lnTo>
                <a:lnTo>
                  <a:pt x="1577" y="10301"/>
                </a:lnTo>
                <a:lnTo>
                  <a:pt x="1615" y="10332"/>
                </a:lnTo>
                <a:lnTo>
                  <a:pt x="1653" y="10365"/>
                </a:lnTo>
                <a:lnTo>
                  <a:pt x="1688" y="10399"/>
                </a:lnTo>
                <a:lnTo>
                  <a:pt x="1722" y="10435"/>
                </a:lnTo>
                <a:lnTo>
                  <a:pt x="1756" y="10474"/>
                </a:lnTo>
                <a:lnTo>
                  <a:pt x="1787" y="10514"/>
                </a:lnTo>
                <a:lnTo>
                  <a:pt x="1816" y="10557"/>
                </a:lnTo>
                <a:lnTo>
                  <a:pt x="1843" y="10601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C" sz="2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88102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Enfoques alternativos: “buen vivir”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850" y="1826260"/>
            <a:ext cx="8229600" cy="47371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s-ES_tradnl" sz="2800" i="1" dirty="0">
                <a:latin typeface="Garamond (Cuerpo)"/>
              </a:rPr>
              <a:t>“…</a:t>
            </a:r>
            <a:r>
              <a:rPr lang="es-ES" sz="2800" i="1" dirty="0">
                <a:latin typeface="Garamond (Cuerpo)"/>
              </a:rPr>
              <a:t> forma de </a:t>
            </a:r>
            <a:r>
              <a:rPr lang="es-ES" sz="2800" i="1" u="sng" dirty="0">
                <a:latin typeface="Garamond (Cuerpo)"/>
              </a:rPr>
              <a:t>convivencia</a:t>
            </a:r>
            <a:r>
              <a:rPr lang="es-ES" sz="2800" i="1" dirty="0">
                <a:latin typeface="Garamond (Cuerpo)"/>
              </a:rPr>
              <a:t> ciudadana, en </a:t>
            </a:r>
            <a:r>
              <a:rPr lang="es-ES" sz="2800" i="1" u="sng" dirty="0">
                <a:latin typeface="Garamond (Cuerpo)"/>
              </a:rPr>
              <a:t>diversidad</a:t>
            </a:r>
            <a:r>
              <a:rPr lang="es-ES" sz="2800" i="1" dirty="0">
                <a:latin typeface="Garamond (Cuerpo)"/>
              </a:rPr>
              <a:t> y </a:t>
            </a:r>
            <a:r>
              <a:rPr lang="es-ES" sz="2800" i="1" u="sng" dirty="0">
                <a:latin typeface="Garamond (Cuerpo)"/>
              </a:rPr>
              <a:t>armonía</a:t>
            </a:r>
            <a:r>
              <a:rPr lang="es-ES" sz="2800" i="1" dirty="0">
                <a:latin typeface="Garamond (Cuerpo)"/>
              </a:rPr>
              <a:t> con la naturaleza, para alcanzar el buen vivir, el </a:t>
            </a:r>
            <a:r>
              <a:rPr lang="es-ES" sz="2800" i="1" dirty="0" err="1">
                <a:latin typeface="Garamond (Cuerpo)"/>
              </a:rPr>
              <a:t>sumak</a:t>
            </a:r>
            <a:r>
              <a:rPr lang="es-ES" sz="2800" i="1" dirty="0">
                <a:latin typeface="Garamond (Cuerpo)"/>
              </a:rPr>
              <a:t> </a:t>
            </a:r>
            <a:r>
              <a:rPr lang="es-ES" sz="2800" i="1" dirty="0" err="1">
                <a:latin typeface="Garamond (Cuerpo)"/>
              </a:rPr>
              <a:t>kawsay</a:t>
            </a:r>
            <a:r>
              <a:rPr lang="es-ES" sz="2800" i="1" dirty="0">
                <a:latin typeface="Garamond (Cuerpo)"/>
              </a:rPr>
              <a:t>”</a:t>
            </a:r>
            <a:r>
              <a:rPr lang="es-ES" sz="2800" dirty="0">
                <a:latin typeface="Garamond (Cuerpo)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endParaRPr lang="es-ES" sz="2800" dirty="0">
              <a:latin typeface="Garamond (Cuerpo)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</a:pPr>
            <a:r>
              <a:rPr lang="es-ES" sz="2800" dirty="0">
                <a:latin typeface="Garamond (Cuerpo)"/>
              </a:rPr>
              <a:t>Relación entre seres humanos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</a:pPr>
            <a:r>
              <a:rPr lang="es-ES" sz="2800" dirty="0">
                <a:latin typeface="Garamond (Cuerpo)"/>
              </a:rPr>
              <a:t>Relación con la naturaleza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</a:pPr>
            <a:endParaRPr lang="es-ES" sz="2800" dirty="0">
              <a:latin typeface="Garamond (Cuerpo)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à"/>
            </a:pPr>
            <a:endParaRPr lang="es-EC" sz="2800" dirty="0">
              <a:latin typeface="Garamond (Cuerpo)"/>
              <a:sym typeface="Wingdings" pitchFamily="2" charset="2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à"/>
            </a:pPr>
            <a:r>
              <a:rPr lang="es-EC" sz="2800" dirty="0">
                <a:latin typeface="Garamond (Cuerpo)"/>
                <a:sym typeface="Wingdings" pitchFamily="2" charset="2"/>
              </a:rPr>
              <a:t>Enfoque desde la cosmovisión de pueblos originarios de América Latina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à"/>
            </a:pPr>
            <a:r>
              <a:rPr lang="es-EC" sz="2800" dirty="0">
                <a:latin typeface="Garamond (Cuerpo)"/>
                <a:sym typeface="Wingdings" pitchFamily="2" charset="2"/>
              </a:rPr>
              <a:t>Adscripción y equiparación con algunos conceptos de la Economía Feminista, Economía Ecológica, Economía social y solidaria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à"/>
            </a:pPr>
            <a:r>
              <a:rPr lang="es-EC" sz="2800" dirty="0">
                <a:latin typeface="Garamond (Cuerpo)"/>
                <a:sym typeface="Wingdings" pitchFamily="2" charset="2"/>
              </a:rPr>
              <a:t>Centralidad de la vida (integrada)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à"/>
            </a:pPr>
            <a:endParaRPr lang="es-EC" sz="2800" dirty="0">
              <a:latin typeface="Garamond (Cuerpo)"/>
            </a:endParaRP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5349875" y="2764473"/>
            <a:ext cx="225901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C" sz="2600">
                <a:latin typeface="+mj-lt"/>
              </a:rPr>
              <a:t>Armónica</a:t>
            </a:r>
          </a:p>
          <a:p>
            <a:pPr algn="l"/>
            <a:r>
              <a:rPr lang="es-EC" sz="2600">
                <a:latin typeface="+mj-lt"/>
              </a:rPr>
              <a:t>Equilibrada</a:t>
            </a:r>
          </a:p>
        </p:txBody>
      </p:sp>
      <p:sp>
        <p:nvSpPr>
          <p:cNvPr id="196613" name="AutoShape 5"/>
          <p:cNvSpPr>
            <a:spLocks/>
          </p:cNvSpPr>
          <p:nvPr/>
        </p:nvSpPr>
        <p:spPr bwMode="auto">
          <a:xfrm>
            <a:off x="5010150" y="2778760"/>
            <a:ext cx="203200" cy="762000"/>
          </a:xfrm>
          <a:prstGeom prst="rightBrace">
            <a:avLst>
              <a:gd name="adj1" fmla="val 3125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600"/>
          </a:p>
        </p:txBody>
      </p:sp>
    </p:spTree>
    <p:extLst>
      <p:ext uri="{BB962C8B-B14F-4D97-AF65-F5344CB8AC3E}">
        <p14:creationId xmlns:p14="http://schemas.microsoft.com/office/powerpoint/2010/main" val="29347287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Enfoques alternativos: “buen vivir”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4841F928-35BA-4572-8481-0DD82DF15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925" y="1752600"/>
            <a:ext cx="3103563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>
                <a:latin typeface="+mn-lt"/>
              </a:rPr>
              <a:t>Sistema Económico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Justo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Democrático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u="sng">
                <a:latin typeface="+mn-lt"/>
              </a:rPr>
              <a:t>Social y Solidario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Sostenible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>
                <a:latin typeface="+mn-lt"/>
              </a:rPr>
              <a:t>Productivo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429113BD-9247-4338-8869-BEBBE2009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13" y="1703388"/>
            <a:ext cx="2062162" cy="1569660"/>
          </a:xfrm>
          <a:prstGeom prst="rect">
            <a:avLst/>
          </a:prstGeom>
          <a:noFill/>
          <a:ln w="57150" cmpd="thickThin" algn="ctr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 b="0">
                <a:latin typeface="+mn-lt"/>
              </a:rPr>
              <a:t>Distribución Igualitaria de los Medios de Producción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2DCAF962-FCB2-4214-98ED-03A67AC0C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0" y="3406775"/>
            <a:ext cx="2062163" cy="830997"/>
          </a:xfrm>
          <a:prstGeom prst="rect">
            <a:avLst/>
          </a:prstGeom>
          <a:noFill/>
          <a:ln w="57150" cmpd="thickThin" algn="ctr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 b="0">
                <a:latin typeface="+mn-lt"/>
              </a:rPr>
              <a:t>Trabajo digno y estable</a:t>
            </a: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E1C787D6-4FC5-4AF3-BB45-FD792E9FB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2109788"/>
            <a:ext cx="1465262" cy="1569660"/>
          </a:xfrm>
          <a:prstGeom prst="rect">
            <a:avLst/>
          </a:prstGeom>
          <a:noFill/>
          <a:ln w="19050" algn="ctr">
            <a:solidFill>
              <a:schemeClr val="bg2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400" b="0">
                <a:latin typeface="+mn-lt"/>
              </a:rPr>
              <a:t>Distrib. Igualitaria de los frutos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ACFF2F1E-DA9D-4832-877F-D06ED19CC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0638" y="4683125"/>
            <a:ext cx="6684962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i="1" dirty="0">
                <a:solidFill>
                  <a:schemeClr val="bg1"/>
                </a:solidFill>
                <a:latin typeface="+mn-lt"/>
              </a:rPr>
              <a:t>Ser humano como centro y fin</a:t>
            </a:r>
          </a:p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C" sz="2400" b="0" i="1" dirty="0">
              <a:solidFill>
                <a:schemeClr val="bg1"/>
              </a:solidFill>
              <a:latin typeface="+mn-lt"/>
            </a:endParaRPr>
          </a:p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400" b="0" i="1" u="sng" dirty="0">
                <a:solidFill>
                  <a:schemeClr val="bg1"/>
                </a:solidFill>
                <a:latin typeface="+mn-lt"/>
              </a:rPr>
              <a:t>Producción y reproducción de medios materiales e inmateriales para el BV</a:t>
            </a:r>
          </a:p>
        </p:txBody>
      </p:sp>
      <p:sp>
        <p:nvSpPr>
          <p:cNvPr id="13" name="21 Flecha derecha">
            <a:extLst>
              <a:ext uri="{FF2B5EF4-FFF2-40B4-BE49-F238E27FC236}">
                <a16:creationId xmlns:a16="http://schemas.microsoft.com/office/drawing/2014/main" id="{96F2374E-23A8-48A7-92AD-6D3207852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5763" y="2717800"/>
            <a:ext cx="442912" cy="441325"/>
          </a:xfrm>
          <a:prstGeom prst="rightArrow">
            <a:avLst>
              <a:gd name="adj1" fmla="val 50000"/>
              <a:gd name="adj2" fmla="val 50180"/>
            </a:avLst>
          </a:prstGeom>
          <a:solidFill>
            <a:schemeClr val="bg2"/>
          </a:solidFill>
          <a:ln w="25400" algn="ctr">
            <a:solidFill>
              <a:srgbClr val="006A9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s-EC" sz="2400" b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4" name="21 Flecha derecha">
            <a:extLst>
              <a:ext uri="{FF2B5EF4-FFF2-40B4-BE49-F238E27FC236}">
                <a16:creationId xmlns:a16="http://schemas.microsoft.com/office/drawing/2014/main" id="{45E64DE3-2243-40DF-A130-609789B12E8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26744" y="4204494"/>
            <a:ext cx="442913" cy="441325"/>
          </a:xfrm>
          <a:prstGeom prst="rightArrow">
            <a:avLst>
              <a:gd name="adj1" fmla="val 50000"/>
              <a:gd name="adj2" fmla="val 50180"/>
            </a:avLst>
          </a:prstGeom>
          <a:solidFill>
            <a:schemeClr val="bg2"/>
          </a:solidFill>
          <a:ln w="25400" algn="ctr">
            <a:solidFill>
              <a:srgbClr val="006A96"/>
            </a:solidFill>
            <a:miter lim="800000"/>
            <a:headEnd/>
            <a:tailEnd/>
          </a:ln>
          <a:effectLst/>
        </p:spPr>
        <p:txBody>
          <a:bodyPr rot="10800000" vert="eaVert" anchor="ctr"/>
          <a:lstStyle/>
          <a:p>
            <a:endParaRPr lang="es-EC" sz="2400" b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67490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Enfoques alternativos: “buen vivir”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455BAF90-F984-49C0-8A64-7323CB4DE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5163" y="1563688"/>
            <a:ext cx="1160462" cy="430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>
                <a:latin typeface="+mn-lt"/>
              </a:rPr>
              <a:t>Estado</a:t>
            </a: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2023A286-7B6B-490E-BF8A-8A31D4D16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8450" y="2200275"/>
            <a:ext cx="1338263" cy="430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>
                <a:latin typeface="+mn-lt"/>
              </a:rPr>
              <a:t>Sociedad</a:t>
            </a:r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id="{54669918-1729-4D4A-BFC9-1D2F2BA3F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938" y="1566863"/>
            <a:ext cx="1363662" cy="430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7800" indent="-1778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>
                <a:latin typeface="+mn-lt"/>
              </a:rPr>
              <a:t>Mercado</a:t>
            </a:r>
          </a:p>
        </p:txBody>
      </p:sp>
      <p:cxnSp>
        <p:nvCxnSpPr>
          <p:cNvPr id="18" name="AutoShape 14">
            <a:extLst>
              <a:ext uri="{FF2B5EF4-FFF2-40B4-BE49-F238E27FC236}">
                <a16:creationId xmlns:a16="http://schemas.microsoft.com/office/drawing/2014/main" id="{EE42EC53-E4E7-4124-B2C1-9B08E1101C54}"/>
              </a:ext>
            </a:extLst>
          </p:cNvPr>
          <p:cNvCxnSpPr>
            <a:cxnSpLocks noChangeShapeType="1"/>
            <a:stCxn id="15" idx="3"/>
            <a:endCxn id="17" idx="1"/>
          </p:cNvCxnSpPr>
          <p:nvPr/>
        </p:nvCxnSpPr>
        <p:spPr bwMode="auto">
          <a:xfrm>
            <a:off x="6905625" y="1779132"/>
            <a:ext cx="722313" cy="31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9" name="AutoShape 15">
            <a:extLst>
              <a:ext uri="{FF2B5EF4-FFF2-40B4-BE49-F238E27FC236}">
                <a16:creationId xmlns:a16="http://schemas.microsoft.com/office/drawing/2014/main" id="{6AC4F285-2A94-4D5A-92AB-1951ECB2C1DE}"/>
              </a:ext>
            </a:extLst>
          </p:cNvPr>
          <p:cNvCxnSpPr>
            <a:cxnSpLocks noChangeShapeType="1"/>
            <a:stCxn id="17" idx="2"/>
            <a:endCxn id="16" idx="3"/>
          </p:cNvCxnSpPr>
          <p:nvPr/>
        </p:nvCxnSpPr>
        <p:spPr bwMode="auto">
          <a:xfrm flipH="1">
            <a:off x="7986713" y="1997750"/>
            <a:ext cx="323056" cy="41796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20" name="AutoShape 16">
            <a:extLst>
              <a:ext uri="{FF2B5EF4-FFF2-40B4-BE49-F238E27FC236}">
                <a16:creationId xmlns:a16="http://schemas.microsoft.com/office/drawing/2014/main" id="{C72CD073-5A3E-41DB-B7C8-9A9C17E1AA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62688" y="1995488"/>
            <a:ext cx="331787" cy="3810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21" name="Text Box 20">
            <a:extLst>
              <a:ext uri="{FF2B5EF4-FFF2-40B4-BE49-F238E27FC236}">
                <a16:creationId xmlns:a16="http://schemas.microsoft.com/office/drawing/2014/main" id="{EAEB360D-3974-477D-8373-7E6AD8F67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367088"/>
            <a:ext cx="1846263" cy="1107996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>
                <a:latin typeface="+mn-lt"/>
              </a:rPr>
              <a:t>FORMAS DE</a:t>
            </a:r>
          </a:p>
          <a:p>
            <a:pPr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 i="1">
                <a:latin typeface="+mn-lt"/>
              </a:rPr>
              <a:t>Organización</a:t>
            </a:r>
            <a:r>
              <a:rPr lang="es-EC" sz="2200" b="0">
                <a:latin typeface="+mn-lt"/>
              </a:rPr>
              <a:t> Económica</a:t>
            </a:r>
          </a:p>
        </p:txBody>
      </p:sp>
      <p:sp>
        <p:nvSpPr>
          <p:cNvPr id="22" name="Text Box 21">
            <a:extLst>
              <a:ext uri="{FF2B5EF4-FFF2-40B4-BE49-F238E27FC236}">
                <a16:creationId xmlns:a16="http://schemas.microsoft.com/office/drawing/2014/main" id="{83C2AA25-9DCF-4621-B236-5DCD0132C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0" y="2352675"/>
            <a:ext cx="2062163" cy="4493538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Propiedad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Producción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latin typeface="+mn-lt"/>
            </a:endParaRP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Trabajo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C" sz="2200" b="0">
                <a:latin typeface="+mn-lt"/>
              </a:rPr>
              <a:t>(derecho social/ econ.)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C" sz="2200" b="0">
              <a:latin typeface="+mn-lt"/>
            </a:endParaRPr>
          </a:p>
        </p:txBody>
      </p:sp>
      <p:sp>
        <p:nvSpPr>
          <p:cNvPr id="23" name="Text Box 22">
            <a:extLst>
              <a:ext uri="{FF2B5EF4-FFF2-40B4-BE49-F238E27FC236}">
                <a16:creationId xmlns:a16="http://schemas.microsoft.com/office/drawing/2014/main" id="{4C114777-CB48-4332-8FEA-9B8F32EB6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2188" y="1922463"/>
            <a:ext cx="2405062" cy="144655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Pública, Privada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Mixta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Popular/solidaria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Comunitaria</a:t>
            </a:r>
          </a:p>
        </p:txBody>
      </p:sp>
      <p:sp>
        <p:nvSpPr>
          <p:cNvPr id="24" name="Text Box 23">
            <a:extLst>
              <a:ext uri="{FF2B5EF4-FFF2-40B4-BE49-F238E27FC236}">
                <a16:creationId xmlns:a16="http://schemas.microsoft.com/office/drawing/2014/main" id="{9659338C-9755-45F8-802C-446DD66FF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9975" y="3451225"/>
            <a:ext cx="3344863" cy="1785104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Empresarial (Pb / Pr)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Comunitaria /Cooperativa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Asociativa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Familiar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Domésticas</a:t>
            </a:r>
          </a:p>
        </p:txBody>
      </p:sp>
      <p:sp>
        <p:nvSpPr>
          <p:cNvPr id="25" name="Text Box 24">
            <a:extLst>
              <a:ext uri="{FF2B5EF4-FFF2-40B4-BE49-F238E27FC236}">
                <a16:creationId xmlns:a16="http://schemas.microsoft.com/office/drawing/2014/main" id="{92E06E4B-613C-42F0-893E-108A34DE4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863" y="5229225"/>
            <a:ext cx="2290762" cy="144655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Dependencia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Autónomo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Autosustento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>
                <a:latin typeface="+mn-lt"/>
              </a:rPr>
              <a:t>Cuidado humano</a:t>
            </a: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2F8A27C-1D82-4BB1-93F2-23CE940953D3}"/>
              </a:ext>
            </a:extLst>
          </p:cNvPr>
          <p:cNvSpPr>
            <a:spLocks/>
          </p:cNvSpPr>
          <p:nvPr/>
        </p:nvSpPr>
        <p:spPr bwMode="auto">
          <a:xfrm>
            <a:off x="1562100" y="1930400"/>
            <a:ext cx="342900" cy="4660900"/>
          </a:xfrm>
          <a:prstGeom prst="leftBrace">
            <a:avLst>
              <a:gd name="adj1" fmla="val 11327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200">
              <a:latin typeface="+mn-lt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A3191D25-D0A9-4ECC-B592-F6967CF4AD26}"/>
              </a:ext>
            </a:extLst>
          </p:cNvPr>
          <p:cNvSpPr>
            <a:spLocks/>
          </p:cNvSpPr>
          <p:nvPr/>
        </p:nvSpPr>
        <p:spPr bwMode="auto">
          <a:xfrm>
            <a:off x="3467100" y="1955800"/>
            <a:ext cx="215900" cy="1333500"/>
          </a:xfrm>
          <a:prstGeom prst="leftBrace">
            <a:avLst>
              <a:gd name="adj1" fmla="val 5147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200">
              <a:latin typeface="+mn-lt"/>
            </a:endParaRPr>
          </a:p>
        </p:txBody>
      </p:sp>
      <p:sp>
        <p:nvSpPr>
          <p:cNvPr id="28" name="AutoShape 28">
            <a:extLst>
              <a:ext uri="{FF2B5EF4-FFF2-40B4-BE49-F238E27FC236}">
                <a16:creationId xmlns:a16="http://schemas.microsoft.com/office/drawing/2014/main" id="{D43F9F13-0944-4036-A77F-376C6EE2E848}"/>
              </a:ext>
            </a:extLst>
          </p:cNvPr>
          <p:cNvSpPr>
            <a:spLocks/>
          </p:cNvSpPr>
          <p:nvPr/>
        </p:nvSpPr>
        <p:spPr bwMode="auto">
          <a:xfrm>
            <a:off x="3506788" y="5259388"/>
            <a:ext cx="215900" cy="1333500"/>
          </a:xfrm>
          <a:prstGeom prst="leftBrace">
            <a:avLst>
              <a:gd name="adj1" fmla="val 5147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200">
              <a:latin typeface="+mn-lt"/>
            </a:endParaRPr>
          </a:p>
        </p:txBody>
      </p:sp>
      <p:sp>
        <p:nvSpPr>
          <p:cNvPr id="29" name="AutoShape 29">
            <a:extLst>
              <a:ext uri="{FF2B5EF4-FFF2-40B4-BE49-F238E27FC236}">
                <a16:creationId xmlns:a16="http://schemas.microsoft.com/office/drawing/2014/main" id="{371AC343-343C-4FFC-B283-6AD3FBF6E29A}"/>
              </a:ext>
            </a:extLst>
          </p:cNvPr>
          <p:cNvSpPr>
            <a:spLocks/>
          </p:cNvSpPr>
          <p:nvPr/>
        </p:nvSpPr>
        <p:spPr bwMode="auto">
          <a:xfrm>
            <a:off x="3495675" y="3546475"/>
            <a:ext cx="228600" cy="1473200"/>
          </a:xfrm>
          <a:prstGeom prst="leftBrace">
            <a:avLst>
              <a:gd name="adj1" fmla="val 5370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200">
              <a:latin typeface="+mn-lt"/>
            </a:endParaRPr>
          </a:p>
        </p:txBody>
      </p:sp>
      <p:sp>
        <p:nvSpPr>
          <p:cNvPr id="30" name="Text Box 30">
            <a:extLst>
              <a:ext uri="{FF2B5EF4-FFF2-40B4-BE49-F238E27FC236}">
                <a16:creationId xmlns:a16="http://schemas.microsoft.com/office/drawing/2014/main" id="{A088141B-7701-42F9-8087-8762E7FB9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6950" y="5535613"/>
            <a:ext cx="2290763" cy="769441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>
                <a:latin typeface="+mn-lt"/>
              </a:rPr>
              <a:t>Actores/Actoras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>
                <a:latin typeface="+mn-lt"/>
              </a:rPr>
              <a:t>Productivas</a:t>
            </a:r>
          </a:p>
        </p:txBody>
      </p:sp>
      <p:sp>
        <p:nvSpPr>
          <p:cNvPr id="31" name="AutoShape 31">
            <a:extLst>
              <a:ext uri="{FF2B5EF4-FFF2-40B4-BE49-F238E27FC236}">
                <a16:creationId xmlns:a16="http://schemas.microsoft.com/office/drawing/2014/main" id="{70FFCFED-AAE7-4F1B-8926-3BEC97574B71}"/>
              </a:ext>
            </a:extLst>
          </p:cNvPr>
          <p:cNvSpPr>
            <a:spLocks/>
          </p:cNvSpPr>
          <p:nvPr/>
        </p:nvSpPr>
        <p:spPr bwMode="auto">
          <a:xfrm>
            <a:off x="5778500" y="5295900"/>
            <a:ext cx="254000" cy="1282700"/>
          </a:xfrm>
          <a:prstGeom prst="rightBrace">
            <a:avLst>
              <a:gd name="adj1" fmla="val 420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200">
              <a:latin typeface="+mn-lt"/>
            </a:endParaRPr>
          </a:p>
        </p:txBody>
      </p:sp>
      <p:sp>
        <p:nvSpPr>
          <p:cNvPr id="32" name="AutoShape 32">
            <a:extLst>
              <a:ext uri="{FF2B5EF4-FFF2-40B4-BE49-F238E27FC236}">
                <a16:creationId xmlns:a16="http://schemas.microsoft.com/office/drawing/2014/main" id="{3DBF9C29-6E73-4316-9EEA-E76251D541A5}"/>
              </a:ext>
            </a:extLst>
          </p:cNvPr>
          <p:cNvSpPr>
            <a:spLocks/>
          </p:cNvSpPr>
          <p:nvPr/>
        </p:nvSpPr>
        <p:spPr bwMode="auto">
          <a:xfrm>
            <a:off x="6692900" y="3479800"/>
            <a:ext cx="190500" cy="1447800"/>
          </a:xfrm>
          <a:prstGeom prst="rightBrace">
            <a:avLst>
              <a:gd name="adj1" fmla="val 6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 sz="2200">
              <a:latin typeface="+mn-lt"/>
            </a:endParaRPr>
          </a:p>
        </p:txBody>
      </p:sp>
      <p:sp>
        <p:nvSpPr>
          <p:cNvPr id="33" name="Text Box 33">
            <a:extLst>
              <a:ext uri="{FF2B5EF4-FFF2-40B4-BE49-F238E27FC236}">
                <a16:creationId xmlns:a16="http://schemas.microsoft.com/office/drawing/2014/main" id="{AE99A073-145F-4DB4-8B0C-FBCE4B809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9438" y="3530600"/>
            <a:ext cx="1731962" cy="1446550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>
                <a:latin typeface="+mn-lt"/>
              </a:rPr>
              <a:t>Empresa </a:t>
            </a:r>
            <a:r>
              <a:rPr lang="es-ES" sz="2200">
                <a:latin typeface="+mn-lt"/>
                <a:sym typeface="Wingdings" pitchFamily="2" charset="2"/>
              </a:rPr>
              <a:t></a:t>
            </a:r>
          </a:p>
          <a:p>
            <a:pPr marL="177800" indent="-177800" algn="l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>
                <a:latin typeface="+mn-lt"/>
                <a:sym typeface="Wingdings" pitchFamily="2" charset="2"/>
              </a:rPr>
              <a:t>Iniciativa (unidad) económica</a:t>
            </a:r>
            <a:endParaRPr lang="es-ES" sz="2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92503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2880"/>
            <a:ext cx="8229600" cy="990600"/>
          </a:xfrm>
        </p:spPr>
        <p:txBody>
          <a:bodyPr>
            <a:normAutofit/>
          </a:bodyPr>
          <a:lstStyle/>
          <a:p>
            <a:r>
              <a:rPr lang="es-EC" sz="4400" dirty="0">
                <a:solidFill>
                  <a:schemeClr val="accent3"/>
                </a:solidFill>
              </a:rPr>
              <a:t>Enfoques alternativos: “buen vivir”</a:t>
            </a:r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999FAAB3-3383-4AA2-82E2-2B1A9FEED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" y="1666875"/>
            <a:ext cx="4521200" cy="4832092"/>
          </a:xfrm>
          <a:prstGeom prst="rect">
            <a:avLst/>
          </a:prstGeom>
          <a:noFill/>
          <a:ln w="57150" cmpd="thickThin" algn="ctr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>
                <a:latin typeface="+mn-lt"/>
              </a:rPr>
              <a:t>Finalidad de la economía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>
                <a:latin typeface="+mn-lt"/>
              </a:rPr>
              <a:t>Trabajo </a:t>
            </a:r>
            <a:r>
              <a:rPr lang="es-EC" sz="2200">
                <a:latin typeface="+mn-lt"/>
                <a:sym typeface="Wingdings" pitchFamily="2" charset="2"/>
              </a:rPr>
              <a:t> diversidad, integralidad</a:t>
            </a:r>
            <a:endParaRPr lang="es-EC" sz="2200">
              <a:latin typeface="+mn-lt"/>
            </a:endParaRP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Empresa </a:t>
            </a:r>
            <a:r>
              <a:rPr lang="es-EC" sz="2200" b="0">
                <a:latin typeface="+mn-lt"/>
                <a:sym typeface="Wingdings" pitchFamily="2" charset="2"/>
              </a:rPr>
              <a:t> Iniciativa (económica)</a:t>
            </a:r>
            <a:endParaRPr lang="es-EC" sz="2200" b="0">
              <a:latin typeface="+mn-lt"/>
            </a:endParaRP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C" sz="2200" b="0">
                <a:latin typeface="+mn-lt"/>
              </a:rPr>
              <a:t>Producción: Productos </a:t>
            </a:r>
            <a:r>
              <a:rPr lang="es-EC" sz="2200" b="0">
                <a:latin typeface="+mn-lt"/>
                <a:sym typeface="Wingdings" pitchFamily="2" charset="2"/>
              </a:rPr>
              <a:t> </a:t>
            </a:r>
            <a:r>
              <a:rPr lang="es-EC" sz="2200" b="0">
                <a:latin typeface="+mn-lt"/>
              </a:rPr>
              <a:t>formas y relaciones. Diversidad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 b="0">
                <a:latin typeface="+mn-lt"/>
              </a:rPr>
              <a:t>Economía “de mercado” (o “social de mercado”) </a:t>
            </a:r>
            <a:r>
              <a:rPr lang="es-MX" sz="2200" b="0">
                <a:latin typeface="+mn-lt"/>
                <a:sym typeface="Wingdings" pitchFamily="2" charset="2"/>
              </a:rPr>
              <a:t> </a:t>
            </a:r>
            <a:r>
              <a:rPr lang="es-MX" sz="2200" b="0">
                <a:latin typeface="+mn-lt"/>
              </a:rPr>
              <a:t>sistema de economía social, solidaria y sustentable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>
                <a:latin typeface="+mn-lt"/>
              </a:rPr>
              <a:t>Interacción economía </a:t>
            </a:r>
            <a:r>
              <a:rPr lang="es-MX" sz="2200">
                <a:latin typeface="+mn-lt"/>
                <a:sym typeface="Wingdings" pitchFamily="2" charset="2"/>
              </a:rPr>
              <a:t> cultura y mundo simbólico /natural (revalorizaciones)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>
                <a:latin typeface="+mn-lt"/>
                <a:sym typeface="Wingdings" pitchFamily="2" charset="2"/>
              </a:rPr>
              <a:t>Actoría económica/aporte de las mujeres</a:t>
            </a:r>
            <a:endParaRPr lang="es-EC" sz="2200">
              <a:latin typeface="+mn-lt"/>
              <a:sym typeface="Wingdings" pitchFamily="2" charset="2"/>
            </a:endParaRP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81698493-7804-4408-B247-1E24FFA20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3488" y="2481263"/>
            <a:ext cx="3517900" cy="3477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 b="0"/>
              <a:t>Rol fundamental del </a:t>
            </a:r>
            <a:r>
              <a:rPr lang="es-MX" sz="2200" b="0" u="sng"/>
              <a:t>TNP </a:t>
            </a:r>
            <a:r>
              <a:rPr lang="es-MX" sz="2200" b="0"/>
              <a:t>(reproducción/ ”conversión”)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 b="0"/>
              <a:t>Relación producción/reproducción para el Sostenimiento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MX" sz="2200" b="0"/>
              <a:t>“bienestar”/buen vivir individual ~ </a:t>
            </a:r>
            <a:r>
              <a:rPr lang="es-MX" sz="2200"/>
              <a:t>colectivo </a:t>
            </a:r>
            <a:r>
              <a:rPr lang="es-MX" sz="2200" b="0"/>
              <a:t>(Rel. Género??)</a:t>
            </a:r>
          </a:p>
          <a:p>
            <a:pPr marL="355600" indent="-355600" algn="l">
              <a:buClr>
                <a:srgbClr val="000066"/>
              </a:buClr>
              <a:buSzPct val="65000"/>
              <a:buFont typeface="Wingdings" pitchFamily="2" charset="2"/>
              <a:buChar char="v"/>
            </a:pPr>
            <a:endParaRPr lang="es-EC" sz="2200" b="0">
              <a:sym typeface="Wingdings" pitchFamily="2" charset="2"/>
            </a:endParaRPr>
          </a:p>
        </p:txBody>
      </p:sp>
      <p:pic>
        <p:nvPicPr>
          <p:cNvPr id="36" name="Picture 12" descr="MC900432537[1]">
            <a:extLst>
              <a:ext uri="{FF2B5EF4-FFF2-40B4-BE49-F238E27FC236}">
                <a16:creationId xmlns:a16="http://schemas.microsoft.com/office/drawing/2014/main" id="{8B9EC00C-3D95-4A9B-87B2-101F9438D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75600" y="5276850"/>
            <a:ext cx="749300" cy="749300"/>
          </a:xfrm>
          <a:prstGeom prst="rect">
            <a:avLst/>
          </a:prstGeom>
          <a:noFill/>
        </p:spPr>
      </p:pic>
      <p:sp>
        <p:nvSpPr>
          <p:cNvPr id="37" name="Freeform 10">
            <a:extLst>
              <a:ext uri="{FF2B5EF4-FFF2-40B4-BE49-F238E27FC236}">
                <a16:creationId xmlns:a16="http://schemas.microsoft.com/office/drawing/2014/main" id="{7A44F85C-B38D-4C76-BDBC-E30322825A2A}"/>
              </a:ext>
            </a:extLst>
          </p:cNvPr>
          <p:cNvSpPr>
            <a:spLocks/>
          </p:cNvSpPr>
          <p:nvPr/>
        </p:nvSpPr>
        <p:spPr bwMode="auto">
          <a:xfrm>
            <a:off x="4234149" y="1167098"/>
            <a:ext cx="984250" cy="976313"/>
          </a:xfrm>
          <a:custGeom>
            <a:avLst/>
            <a:gdLst/>
            <a:ahLst/>
            <a:cxnLst>
              <a:cxn ang="0">
                <a:pos x="3473" y="12912"/>
              </a:cxn>
              <a:cxn ang="0">
                <a:pos x="3936" y="11141"/>
              </a:cxn>
              <a:cxn ang="0">
                <a:pos x="4466" y="9404"/>
              </a:cxn>
              <a:cxn ang="0">
                <a:pos x="5057" y="7700"/>
              </a:cxn>
              <a:cxn ang="0">
                <a:pos x="5706" y="6027"/>
              </a:cxn>
              <a:cxn ang="0">
                <a:pos x="6409" y="4383"/>
              </a:cxn>
              <a:cxn ang="0">
                <a:pos x="7165" y="2767"/>
              </a:cxn>
              <a:cxn ang="0">
                <a:pos x="7970" y="1177"/>
              </a:cxn>
              <a:cxn ang="0">
                <a:pos x="8680" y="37"/>
              </a:cxn>
              <a:cxn ang="0">
                <a:pos x="8000" y="1963"/>
              </a:cxn>
              <a:cxn ang="0">
                <a:pos x="7362" y="3902"/>
              </a:cxn>
              <a:cxn ang="0">
                <a:pos x="6766" y="5856"/>
              </a:cxn>
              <a:cxn ang="0">
                <a:pos x="6217" y="7827"/>
              </a:cxn>
              <a:cxn ang="0">
                <a:pos x="5716" y="9815"/>
              </a:cxn>
              <a:cxn ang="0">
                <a:pos x="5265" y="11820"/>
              </a:cxn>
              <a:cxn ang="0">
                <a:pos x="4866" y="13843"/>
              </a:cxn>
              <a:cxn ang="0">
                <a:pos x="4521" y="15887"/>
              </a:cxn>
              <a:cxn ang="0">
                <a:pos x="4489" y="16014"/>
              </a:cxn>
              <a:cxn ang="0">
                <a:pos x="4436" y="16135"/>
              </a:cxn>
              <a:cxn ang="0">
                <a:pos x="4365" y="16247"/>
              </a:cxn>
              <a:cxn ang="0">
                <a:pos x="4278" y="16348"/>
              </a:cxn>
              <a:cxn ang="0">
                <a:pos x="4178" y="16435"/>
              </a:cxn>
              <a:cxn ang="0">
                <a:pos x="4067" y="16506"/>
              </a:cxn>
              <a:cxn ang="0">
                <a:pos x="3948" y="16560"/>
              </a:cxn>
              <a:cxn ang="0">
                <a:pos x="3825" y="16594"/>
              </a:cxn>
              <a:cxn ang="0">
                <a:pos x="3698" y="16605"/>
              </a:cxn>
              <a:cxn ang="0">
                <a:pos x="3572" y="16595"/>
              </a:cxn>
              <a:cxn ang="0">
                <a:pos x="3448" y="16563"/>
              </a:cxn>
              <a:cxn ang="0">
                <a:pos x="3329" y="16515"/>
              </a:cxn>
              <a:cxn ang="0">
                <a:pos x="3215" y="16449"/>
              </a:cxn>
              <a:cxn ang="0">
                <a:pos x="3110" y="16370"/>
              </a:cxn>
              <a:cxn ang="0">
                <a:pos x="3016" y="16278"/>
              </a:cxn>
              <a:cxn ang="0">
                <a:pos x="2934" y="16176"/>
              </a:cxn>
              <a:cxn ang="0">
                <a:pos x="74" y="11516"/>
              </a:cxn>
              <a:cxn ang="0">
                <a:pos x="18" y="11321"/>
              </a:cxn>
              <a:cxn ang="0">
                <a:pos x="0" y="11124"/>
              </a:cxn>
              <a:cxn ang="0">
                <a:pos x="19" y="10929"/>
              </a:cxn>
              <a:cxn ang="0">
                <a:pos x="74" y="10741"/>
              </a:cxn>
              <a:cxn ang="0">
                <a:pos x="163" y="10567"/>
              </a:cxn>
              <a:cxn ang="0">
                <a:pos x="284" y="10411"/>
              </a:cxn>
              <a:cxn ang="0">
                <a:pos x="438" y="10281"/>
              </a:cxn>
              <a:cxn ang="0">
                <a:pos x="617" y="10182"/>
              </a:cxn>
              <a:cxn ang="0">
                <a:pos x="804" y="10124"/>
              </a:cxn>
              <a:cxn ang="0">
                <a:pos x="996" y="10106"/>
              </a:cxn>
              <a:cxn ang="0">
                <a:pos x="1186" y="10126"/>
              </a:cxn>
              <a:cxn ang="0">
                <a:pos x="1369" y="10182"/>
              </a:cxn>
              <a:cxn ang="0">
                <a:pos x="1538" y="10273"/>
              </a:cxn>
              <a:cxn ang="0">
                <a:pos x="1688" y="10399"/>
              </a:cxn>
              <a:cxn ang="0">
                <a:pos x="1816" y="10557"/>
              </a:cxn>
            </a:cxnLst>
            <a:rect l="0" t="0" r="r" b="b"/>
            <a:pathLst>
              <a:path w="8680" h="16605">
                <a:moveTo>
                  <a:pt x="1843" y="10601"/>
                </a:moveTo>
                <a:lnTo>
                  <a:pt x="3130" y="12930"/>
                </a:lnTo>
                <a:lnTo>
                  <a:pt x="3367" y="13361"/>
                </a:lnTo>
                <a:lnTo>
                  <a:pt x="3473" y="12912"/>
                </a:lnTo>
                <a:lnTo>
                  <a:pt x="3583" y="12466"/>
                </a:lnTo>
                <a:lnTo>
                  <a:pt x="3697" y="12022"/>
                </a:lnTo>
                <a:lnTo>
                  <a:pt x="3814" y="11580"/>
                </a:lnTo>
                <a:lnTo>
                  <a:pt x="3936" y="11141"/>
                </a:lnTo>
                <a:lnTo>
                  <a:pt x="4063" y="10703"/>
                </a:lnTo>
                <a:lnTo>
                  <a:pt x="4193" y="10268"/>
                </a:lnTo>
                <a:lnTo>
                  <a:pt x="4327" y="9834"/>
                </a:lnTo>
                <a:lnTo>
                  <a:pt x="4466" y="9404"/>
                </a:lnTo>
                <a:lnTo>
                  <a:pt x="4609" y="8975"/>
                </a:lnTo>
                <a:lnTo>
                  <a:pt x="4754" y="8547"/>
                </a:lnTo>
                <a:lnTo>
                  <a:pt x="4904" y="8123"/>
                </a:lnTo>
                <a:lnTo>
                  <a:pt x="5057" y="7700"/>
                </a:lnTo>
                <a:lnTo>
                  <a:pt x="5213" y="7278"/>
                </a:lnTo>
                <a:lnTo>
                  <a:pt x="5374" y="6859"/>
                </a:lnTo>
                <a:lnTo>
                  <a:pt x="5538" y="6442"/>
                </a:lnTo>
                <a:lnTo>
                  <a:pt x="5706" y="6027"/>
                </a:lnTo>
                <a:lnTo>
                  <a:pt x="5876" y="5612"/>
                </a:lnTo>
                <a:lnTo>
                  <a:pt x="6051" y="5202"/>
                </a:lnTo>
                <a:lnTo>
                  <a:pt x="6229" y="4792"/>
                </a:lnTo>
                <a:lnTo>
                  <a:pt x="6409" y="4383"/>
                </a:lnTo>
                <a:lnTo>
                  <a:pt x="6594" y="3977"/>
                </a:lnTo>
                <a:lnTo>
                  <a:pt x="6781" y="3571"/>
                </a:lnTo>
                <a:lnTo>
                  <a:pt x="6972" y="3168"/>
                </a:lnTo>
                <a:lnTo>
                  <a:pt x="7165" y="2767"/>
                </a:lnTo>
                <a:lnTo>
                  <a:pt x="7362" y="2367"/>
                </a:lnTo>
                <a:lnTo>
                  <a:pt x="7561" y="1969"/>
                </a:lnTo>
                <a:lnTo>
                  <a:pt x="7764" y="1572"/>
                </a:lnTo>
                <a:lnTo>
                  <a:pt x="7970" y="1177"/>
                </a:lnTo>
                <a:lnTo>
                  <a:pt x="8178" y="784"/>
                </a:lnTo>
                <a:lnTo>
                  <a:pt x="8389" y="391"/>
                </a:lnTo>
                <a:lnTo>
                  <a:pt x="8602" y="0"/>
                </a:lnTo>
                <a:lnTo>
                  <a:pt x="8680" y="37"/>
                </a:lnTo>
                <a:lnTo>
                  <a:pt x="8507" y="518"/>
                </a:lnTo>
                <a:lnTo>
                  <a:pt x="8335" y="998"/>
                </a:lnTo>
                <a:lnTo>
                  <a:pt x="8166" y="1480"/>
                </a:lnTo>
                <a:lnTo>
                  <a:pt x="8000" y="1963"/>
                </a:lnTo>
                <a:lnTo>
                  <a:pt x="7836" y="2446"/>
                </a:lnTo>
                <a:lnTo>
                  <a:pt x="7675" y="2930"/>
                </a:lnTo>
                <a:lnTo>
                  <a:pt x="7517" y="3415"/>
                </a:lnTo>
                <a:lnTo>
                  <a:pt x="7362" y="3902"/>
                </a:lnTo>
                <a:lnTo>
                  <a:pt x="7209" y="4389"/>
                </a:lnTo>
                <a:lnTo>
                  <a:pt x="7058" y="4877"/>
                </a:lnTo>
                <a:lnTo>
                  <a:pt x="6911" y="5367"/>
                </a:lnTo>
                <a:lnTo>
                  <a:pt x="6766" y="5856"/>
                </a:lnTo>
                <a:lnTo>
                  <a:pt x="6625" y="6347"/>
                </a:lnTo>
                <a:lnTo>
                  <a:pt x="6486" y="6840"/>
                </a:lnTo>
                <a:lnTo>
                  <a:pt x="6350" y="7333"/>
                </a:lnTo>
                <a:lnTo>
                  <a:pt x="6217" y="7827"/>
                </a:lnTo>
                <a:lnTo>
                  <a:pt x="6087" y="8322"/>
                </a:lnTo>
                <a:lnTo>
                  <a:pt x="5960" y="8819"/>
                </a:lnTo>
                <a:lnTo>
                  <a:pt x="5836" y="9316"/>
                </a:lnTo>
                <a:lnTo>
                  <a:pt x="5716" y="9815"/>
                </a:lnTo>
                <a:lnTo>
                  <a:pt x="5598" y="10315"/>
                </a:lnTo>
                <a:lnTo>
                  <a:pt x="5483" y="10815"/>
                </a:lnTo>
                <a:lnTo>
                  <a:pt x="5372" y="11317"/>
                </a:lnTo>
                <a:lnTo>
                  <a:pt x="5265" y="11820"/>
                </a:lnTo>
                <a:lnTo>
                  <a:pt x="5160" y="12324"/>
                </a:lnTo>
                <a:lnTo>
                  <a:pt x="5058" y="12829"/>
                </a:lnTo>
                <a:lnTo>
                  <a:pt x="4960" y="13336"/>
                </a:lnTo>
                <a:lnTo>
                  <a:pt x="4866" y="13843"/>
                </a:lnTo>
                <a:lnTo>
                  <a:pt x="4774" y="14353"/>
                </a:lnTo>
                <a:lnTo>
                  <a:pt x="4686" y="14863"/>
                </a:lnTo>
                <a:lnTo>
                  <a:pt x="4602" y="15374"/>
                </a:lnTo>
                <a:lnTo>
                  <a:pt x="4521" y="15887"/>
                </a:lnTo>
                <a:lnTo>
                  <a:pt x="4515" y="15919"/>
                </a:lnTo>
                <a:lnTo>
                  <a:pt x="4508" y="15951"/>
                </a:lnTo>
                <a:lnTo>
                  <a:pt x="4499" y="15982"/>
                </a:lnTo>
                <a:lnTo>
                  <a:pt x="4489" y="16014"/>
                </a:lnTo>
                <a:lnTo>
                  <a:pt x="4478" y="16045"/>
                </a:lnTo>
                <a:lnTo>
                  <a:pt x="4465" y="16076"/>
                </a:lnTo>
                <a:lnTo>
                  <a:pt x="4451" y="16106"/>
                </a:lnTo>
                <a:lnTo>
                  <a:pt x="4436" y="16135"/>
                </a:lnTo>
                <a:lnTo>
                  <a:pt x="4420" y="16164"/>
                </a:lnTo>
                <a:lnTo>
                  <a:pt x="4403" y="16192"/>
                </a:lnTo>
                <a:lnTo>
                  <a:pt x="4385" y="16220"/>
                </a:lnTo>
                <a:lnTo>
                  <a:pt x="4365" y="16247"/>
                </a:lnTo>
                <a:lnTo>
                  <a:pt x="4345" y="16273"/>
                </a:lnTo>
                <a:lnTo>
                  <a:pt x="4323" y="16299"/>
                </a:lnTo>
                <a:lnTo>
                  <a:pt x="4301" y="16324"/>
                </a:lnTo>
                <a:lnTo>
                  <a:pt x="4278" y="16348"/>
                </a:lnTo>
                <a:lnTo>
                  <a:pt x="4254" y="16370"/>
                </a:lnTo>
                <a:lnTo>
                  <a:pt x="4230" y="16392"/>
                </a:lnTo>
                <a:lnTo>
                  <a:pt x="4204" y="16414"/>
                </a:lnTo>
                <a:lnTo>
                  <a:pt x="4178" y="16435"/>
                </a:lnTo>
                <a:lnTo>
                  <a:pt x="4151" y="16453"/>
                </a:lnTo>
                <a:lnTo>
                  <a:pt x="4124" y="16472"/>
                </a:lnTo>
                <a:lnTo>
                  <a:pt x="4096" y="16490"/>
                </a:lnTo>
                <a:lnTo>
                  <a:pt x="4067" y="16506"/>
                </a:lnTo>
                <a:lnTo>
                  <a:pt x="4038" y="16521"/>
                </a:lnTo>
                <a:lnTo>
                  <a:pt x="4009" y="16535"/>
                </a:lnTo>
                <a:lnTo>
                  <a:pt x="3979" y="16548"/>
                </a:lnTo>
                <a:lnTo>
                  <a:pt x="3948" y="16560"/>
                </a:lnTo>
                <a:lnTo>
                  <a:pt x="3917" y="16571"/>
                </a:lnTo>
                <a:lnTo>
                  <a:pt x="3887" y="16579"/>
                </a:lnTo>
                <a:lnTo>
                  <a:pt x="3856" y="16587"/>
                </a:lnTo>
                <a:lnTo>
                  <a:pt x="3825" y="16594"/>
                </a:lnTo>
                <a:lnTo>
                  <a:pt x="3792" y="16599"/>
                </a:lnTo>
                <a:lnTo>
                  <a:pt x="3761" y="16602"/>
                </a:lnTo>
                <a:lnTo>
                  <a:pt x="3729" y="16604"/>
                </a:lnTo>
                <a:lnTo>
                  <a:pt x="3698" y="16605"/>
                </a:lnTo>
                <a:lnTo>
                  <a:pt x="3665" y="16604"/>
                </a:lnTo>
                <a:lnTo>
                  <a:pt x="3634" y="16602"/>
                </a:lnTo>
                <a:lnTo>
                  <a:pt x="3603" y="16599"/>
                </a:lnTo>
                <a:lnTo>
                  <a:pt x="3572" y="16595"/>
                </a:lnTo>
                <a:lnTo>
                  <a:pt x="3540" y="16588"/>
                </a:lnTo>
                <a:lnTo>
                  <a:pt x="3509" y="16581"/>
                </a:lnTo>
                <a:lnTo>
                  <a:pt x="3478" y="16573"/>
                </a:lnTo>
                <a:lnTo>
                  <a:pt x="3448" y="16563"/>
                </a:lnTo>
                <a:lnTo>
                  <a:pt x="3417" y="16553"/>
                </a:lnTo>
                <a:lnTo>
                  <a:pt x="3387" y="16542"/>
                </a:lnTo>
                <a:lnTo>
                  <a:pt x="3358" y="16528"/>
                </a:lnTo>
                <a:lnTo>
                  <a:pt x="3329" y="16515"/>
                </a:lnTo>
                <a:lnTo>
                  <a:pt x="3299" y="16500"/>
                </a:lnTo>
                <a:lnTo>
                  <a:pt x="3271" y="16484"/>
                </a:lnTo>
                <a:lnTo>
                  <a:pt x="3243" y="16467"/>
                </a:lnTo>
                <a:lnTo>
                  <a:pt x="3215" y="16449"/>
                </a:lnTo>
                <a:lnTo>
                  <a:pt x="3189" y="16431"/>
                </a:lnTo>
                <a:lnTo>
                  <a:pt x="3161" y="16411"/>
                </a:lnTo>
                <a:lnTo>
                  <a:pt x="3136" y="16391"/>
                </a:lnTo>
                <a:lnTo>
                  <a:pt x="3110" y="16370"/>
                </a:lnTo>
                <a:lnTo>
                  <a:pt x="3086" y="16349"/>
                </a:lnTo>
                <a:lnTo>
                  <a:pt x="3062" y="16326"/>
                </a:lnTo>
                <a:lnTo>
                  <a:pt x="3038" y="16302"/>
                </a:lnTo>
                <a:lnTo>
                  <a:pt x="3016" y="16278"/>
                </a:lnTo>
                <a:lnTo>
                  <a:pt x="2994" y="16254"/>
                </a:lnTo>
                <a:lnTo>
                  <a:pt x="2973" y="16228"/>
                </a:lnTo>
                <a:lnTo>
                  <a:pt x="2953" y="16203"/>
                </a:lnTo>
                <a:lnTo>
                  <a:pt x="2934" y="16176"/>
                </a:lnTo>
                <a:lnTo>
                  <a:pt x="142" y="11655"/>
                </a:lnTo>
                <a:lnTo>
                  <a:pt x="117" y="11609"/>
                </a:lnTo>
                <a:lnTo>
                  <a:pt x="94" y="11562"/>
                </a:lnTo>
                <a:lnTo>
                  <a:pt x="74" y="11516"/>
                </a:lnTo>
                <a:lnTo>
                  <a:pt x="56" y="11468"/>
                </a:lnTo>
                <a:lnTo>
                  <a:pt x="41" y="11419"/>
                </a:lnTo>
                <a:lnTo>
                  <a:pt x="28" y="11370"/>
                </a:lnTo>
                <a:lnTo>
                  <a:pt x="18" y="11321"/>
                </a:lnTo>
                <a:lnTo>
                  <a:pt x="10" y="11273"/>
                </a:lnTo>
                <a:lnTo>
                  <a:pt x="4" y="11223"/>
                </a:lnTo>
                <a:lnTo>
                  <a:pt x="1" y="11173"/>
                </a:lnTo>
                <a:lnTo>
                  <a:pt x="0" y="11124"/>
                </a:lnTo>
                <a:lnTo>
                  <a:pt x="1" y="11074"/>
                </a:lnTo>
                <a:lnTo>
                  <a:pt x="5" y="11026"/>
                </a:lnTo>
                <a:lnTo>
                  <a:pt x="11" y="10977"/>
                </a:lnTo>
                <a:lnTo>
                  <a:pt x="19" y="10929"/>
                </a:lnTo>
                <a:lnTo>
                  <a:pt x="29" y="10881"/>
                </a:lnTo>
                <a:lnTo>
                  <a:pt x="42" y="10834"/>
                </a:lnTo>
                <a:lnTo>
                  <a:pt x="56" y="10787"/>
                </a:lnTo>
                <a:lnTo>
                  <a:pt x="74" y="10741"/>
                </a:lnTo>
                <a:lnTo>
                  <a:pt x="93" y="10696"/>
                </a:lnTo>
                <a:lnTo>
                  <a:pt x="114" y="10652"/>
                </a:lnTo>
                <a:lnTo>
                  <a:pt x="137" y="10609"/>
                </a:lnTo>
                <a:lnTo>
                  <a:pt x="163" y="10567"/>
                </a:lnTo>
                <a:lnTo>
                  <a:pt x="190" y="10525"/>
                </a:lnTo>
                <a:lnTo>
                  <a:pt x="220" y="10486"/>
                </a:lnTo>
                <a:lnTo>
                  <a:pt x="251" y="10448"/>
                </a:lnTo>
                <a:lnTo>
                  <a:pt x="284" y="10411"/>
                </a:lnTo>
                <a:lnTo>
                  <a:pt x="320" y="10376"/>
                </a:lnTo>
                <a:lnTo>
                  <a:pt x="358" y="10343"/>
                </a:lnTo>
                <a:lnTo>
                  <a:pt x="397" y="10311"/>
                </a:lnTo>
                <a:lnTo>
                  <a:pt x="438" y="10281"/>
                </a:lnTo>
                <a:lnTo>
                  <a:pt x="481" y="10252"/>
                </a:lnTo>
                <a:lnTo>
                  <a:pt x="525" y="10227"/>
                </a:lnTo>
                <a:lnTo>
                  <a:pt x="570" y="10203"/>
                </a:lnTo>
                <a:lnTo>
                  <a:pt x="617" y="10182"/>
                </a:lnTo>
                <a:lnTo>
                  <a:pt x="663" y="10163"/>
                </a:lnTo>
                <a:lnTo>
                  <a:pt x="709" y="10148"/>
                </a:lnTo>
                <a:lnTo>
                  <a:pt x="757" y="10135"/>
                </a:lnTo>
                <a:lnTo>
                  <a:pt x="804" y="10124"/>
                </a:lnTo>
                <a:lnTo>
                  <a:pt x="853" y="10116"/>
                </a:lnTo>
                <a:lnTo>
                  <a:pt x="900" y="10110"/>
                </a:lnTo>
                <a:lnTo>
                  <a:pt x="948" y="10106"/>
                </a:lnTo>
                <a:lnTo>
                  <a:pt x="996" y="10106"/>
                </a:lnTo>
                <a:lnTo>
                  <a:pt x="1044" y="10107"/>
                </a:lnTo>
                <a:lnTo>
                  <a:pt x="1091" y="10111"/>
                </a:lnTo>
                <a:lnTo>
                  <a:pt x="1139" y="10117"/>
                </a:lnTo>
                <a:lnTo>
                  <a:pt x="1186" y="10126"/>
                </a:lnTo>
                <a:lnTo>
                  <a:pt x="1233" y="10136"/>
                </a:lnTo>
                <a:lnTo>
                  <a:pt x="1278" y="10149"/>
                </a:lnTo>
                <a:lnTo>
                  <a:pt x="1323" y="10164"/>
                </a:lnTo>
                <a:lnTo>
                  <a:pt x="1369" y="10182"/>
                </a:lnTo>
                <a:lnTo>
                  <a:pt x="1412" y="10202"/>
                </a:lnTo>
                <a:lnTo>
                  <a:pt x="1455" y="10223"/>
                </a:lnTo>
                <a:lnTo>
                  <a:pt x="1497" y="10247"/>
                </a:lnTo>
                <a:lnTo>
                  <a:pt x="1538" y="10273"/>
                </a:lnTo>
                <a:lnTo>
                  <a:pt x="1577" y="10301"/>
                </a:lnTo>
                <a:lnTo>
                  <a:pt x="1615" y="10332"/>
                </a:lnTo>
                <a:lnTo>
                  <a:pt x="1653" y="10365"/>
                </a:lnTo>
                <a:lnTo>
                  <a:pt x="1688" y="10399"/>
                </a:lnTo>
                <a:lnTo>
                  <a:pt x="1722" y="10435"/>
                </a:lnTo>
                <a:lnTo>
                  <a:pt x="1756" y="10474"/>
                </a:lnTo>
                <a:lnTo>
                  <a:pt x="1787" y="10514"/>
                </a:lnTo>
                <a:lnTo>
                  <a:pt x="1816" y="10557"/>
                </a:lnTo>
                <a:lnTo>
                  <a:pt x="1843" y="10601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C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799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pPr algn="r"/>
            <a:r>
              <a:rPr lang="es-EC" dirty="0">
                <a:solidFill>
                  <a:schemeClr val="accent1"/>
                </a:solidFill>
              </a:rPr>
              <a:t>Trabajo/Ámbito Reproductivo</a:t>
            </a: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5</a:t>
            </a:fld>
            <a:endParaRPr lang="es-EC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33310" y="4963451"/>
            <a:ext cx="2498725" cy="762000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55600" indent="-355600"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b="0" u="none" dirty="0">
                <a:latin typeface="+mj-lt"/>
              </a:rPr>
              <a:t>Costo de reproducción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041288" y="5024827"/>
            <a:ext cx="2935287" cy="769441"/>
          </a:xfrm>
          <a:prstGeom prst="rect">
            <a:avLst/>
          </a:prstGeom>
          <a:noFill/>
          <a:ln w="57150" cmpd="thickThin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b="0" u="none" dirty="0">
                <a:latin typeface="+mj-lt"/>
              </a:rPr>
              <a:t>- Costo de producción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b="0" u="none" dirty="0">
                <a:latin typeface="+mj-lt"/>
              </a:rPr>
              <a:t>- Ganancia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3382940" y="5071510"/>
            <a:ext cx="2498725" cy="1109662"/>
          </a:xfrm>
          <a:prstGeom prst="rect">
            <a:avLst/>
          </a:prstGeom>
          <a:noFill/>
          <a:ln w="12700" algn="ctr">
            <a:solidFill>
              <a:schemeClr val="bg2"/>
            </a:solidFill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 u="none">
                <a:latin typeface="+mj-lt"/>
              </a:rPr>
              <a:t>Salario (costo de producción)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b="0" u="none">
                <a:latin typeface="+mj-lt"/>
              </a:rPr>
              <a:t>Empleo</a:t>
            </a:r>
          </a:p>
        </p:txBody>
      </p:sp>
      <p:sp>
        <p:nvSpPr>
          <p:cNvPr id="18" name="17 Elipse"/>
          <p:cNvSpPr/>
          <p:nvPr/>
        </p:nvSpPr>
        <p:spPr>
          <a:xfrm>
            <a:off x="161365" y="1640542"/>
            <a:ext cx="4289609" cy="295835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5600" indent="-355600"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dirty="0">
                <a:latin typeface="+mj-lt"/>
              </a:rPr>
              <a:t>AMBITO REPRODUCTIVO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S" sz="2200" dirty="0">
              <a:latin typeface="+mj-lt"/>
            </a:endParaRP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dirty="0">
                <a:latin typeface="+mj-lt"/>
              </a:rPr>
              <a:t>División sexual del trabajo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dirty="0">
                <a:latin typeface="+mj-lt"/>
              </a:rPr>
              <a:t>Asignación de roles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dirty="0">
                <a:latin typeface="+mj-lt"/>
              </a:rPr>
              <a:t>Reproducción de la fuerza de trabajo</a:t>
            </a:r>
          </a:p>
        </p:txBody>
      </p:sp>
      <p:sp>
        <p:nvSpPr>
          <p:cNvPr id="19" name="18 Elipse"/>
          <p:cNvSpPr/>
          <p:nvPr/>
        </p:nvSpPr>
        <p:spPr>
          <a:xfrm>
            <a:off x="4572001" y="1550894"/>
            <a:ext cx="4303059" cy="3047999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5600" indent="-355600"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dirty="0">
                <a:latin typeface="+mj-lt"/>
              </a:rPr>
              <a:t>AMBITO PRODUCTIVO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S" sz="2200" dirty="0">
              <a:latin typeface="+mj-lt"/>
            </a:endParaRP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dirty="0">
                <a:latin typeface="+mj-lt"/>
              </a:rPr>
              <a:t>Tecnología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dirty="0">
                <a:latin typeface="+mj-lt"/>
              </a:rPr>
              <a:t>Precios</a:t>
            </a:r>
          </a:p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Char char="v"/>
            </a:pPr>
            <a:r>
              <a:rPr lang="es-ES" sz="2200" dirty="0">
                <a:latin typeface="+mj-lt"/>
              </a:rPr>
              <a:t>Demanda de trabajo</a:t>
            </a:r>
          </a:p>
          <a:p>
            <a:pPr marL="355600" indent="-355600"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S" sz="2200" dirty="0">
              <a:latin typeface="+mj-lt"/>
            </a:endParaRPr>
          </a:p>
        </p:txBody>
      </p:sp>
      <p:cxnSp>
        <p:nvCxnSpPr>
          <p:cNvPr id="21" name="20 Conector recto de flecha"/>
          <p:cNvCxnSpPr>
            <a:stCxn id="19" idx="3"/>
            <a:endCxn id="16" idx="0"/>
          </p:cNvCxnSpPr>
          <p:nvPr/>
        </p:nvCxnSpPr>
        <p:spPr>
          <a:xfrm rot="5400000">
            <a:off x="4457744" y="4327084"/>
            <a:ext cx="918986" cy="569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stCxn id="18" idx="5"/>
            <a:endCxn id="16" idx="0"/>
          </p:cNvCxnSpPr>
          <p:nvPr/>
        </p:nvCxnSpPr>
        <p:spPr>
          <a:xfrm rot="16200000" flipH="1">
            <a:off x="3774611" y="4213818"/>
            <a:ext cx="905856" cy="8095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841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7146"/>
            <a:ext cx="9144000" cy="990600"/>
          </a:xfrm>
        </p:spPr>
        <p:txBody>
          <a:bodyPr>
            <a:normAutofit/>
          </a:bodyPr>
          <a:lstStyle/>
          <a:p>
            <a:r>
              <a:rPr lang="es-EC" dirty="0">
                <a:solidFill>
                  <a:schemeClr val="accent1"/>
                </a:solidFill>
              </a:rPr>
              <a:t>Del trabajo doméstico al trabajo reproductivo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6</a:t>
            </a:fld>
            <a:endParaRPr lang="es-EC" dirty="0"/>
          </a:p>
        </p:txBody>
      </p:sp>
      <p:sp>
        <p:nvSpPr>
          <p:cNvPr id="5" name="4 CuadroTexto"/>
          <p:cNvSpPr txBox="1"/>
          <p:nvPr/>
        </p:nvSpPr>
        <p:spPr>
          <a:xfrm>
            <a:off x="1411941" y="1653988"/>
            <a:ext cx="627977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/>
              <a:t>Reproducción</a:t>
            </a:r>
            <a:r>
              <a:rPr lang="es-EC" sz="2400" dirty="0">
                <a:sym typeface="Wingdings" pitchFamily="2" charset="2"/>
              </a:rPr>
              <a:t> proceso de cambio vinculado a la PERPETUACION de los sistemas sociales</a:t>
            </a:r>
            <a:endParaRPr lang="es-EC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82389" y="2823883"/>
            <a:ext cx="2003611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dirty="0"/>
              <a:t>REPRODUCCION SOCIAL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895601" y="2814918"/>
            <a:ext cx="3007658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dirty="0"/>
              <a:t>REPRODUCCION DE LA FUERZA DE TRABAJO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257365" y="2792506"/>
            <a:ext cx="2684929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dirty="0"/>
              <a:t>REPRODUCCION BIOLÓGICA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13289" y="3757935"/>
            <a:ext cx="25580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Condiciones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Estructuras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Fuerzas productivas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Transmisión de recursos de una generación a otra (propiedad, herencia, valores)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771335" y="3718679"/>
            <a:ext cx="392488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Mantenimiento trabajadores presentes y futuros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“Asignación de agentes a determinadas posiciones en el proceso productivo“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s-EC" sz="2200" dirty="0">
                <a:latin typeface="+mn-lt"/>
              </a:rPr>
              <a:t>Seres humanos </a:t>
            </a:r>
            <a:r>
              <a:rPr lang="es-EC" sz="2200" dirty="0">
                <a:latin typeface="+mn-lt"/>
                <a:sym typeface="Wingdings" pitchFamily="2" charset="2"/>
              </a:rPr>
              <a:t>se “convierten” en trabajadores/as (ej. Escolarización)</a:t>
            </a:r>
            <a:endParaRPr lang="es-EC" sz="2200" dirty="0">
              <a:latin typeface="+mn-lt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768124" y="3672512"/>
            <a:ext cx="20476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dirty="0">
                <a:latin typeface="+mn-lt"/>
              </a:rPr>
              <a:t>…&gt; Transmisión: demografía</a:t>
            </a:r>
          </a:p>
          <a:p>
            <a:r>
              <a:rPr lang="es-EC" sz="2200" dirty="0">
                <a:latin typeface="+mn-lt"/>
              </a:rPr>
              <a:t>Desarrollo físico</a:t>
            </a:r>
          </a:p>
        </p:txBody>
      </p:sp>
    </p:spTree>
    <p:extLst>
      <p:ext uri="{BB962C8B-B14F-4D97-AF65-F5344CB8AC3E}">
        <p14:creationId xmlns:p14="http://schemas.microsoft.com/office/powerpoint/2010/main" val="118490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11124"/>
            <a:ext cx="9144000" cy="976040"/>
          </a:xfrm>
        </p:spPr>
        <p:txBody>
          <a:bodyPr>
            <a:noAutofit/>
          </a:bodyPr>
          <a:lstStyle/>
          <a:p>
            <a:r>
              <a:rPr lang="es-ES" sz="3600" dirty="0">
                <a:solidFill>
                  <a:srgbClr val="336699"/>
                </a:solidFill>
              </a:rPr>
              <a:t>Reproducción social, crecimiento y conflicto</a:t>
            </a:r>
            <a:endParaRPr lang="es-ES" sz="3600" dirty="0">
              <a:solidFill>
                <a:schemeClr val="accent3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z="1800" smtClean="0"/>
              <a:pPr>
                <a:defRPr/>
              </a:pPr>
              <a:t>7</a:t>
            </a:fld>
            <a:endParaRPr lang="es-EC" sz="18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28548" y="1102694"/>
            <a:ext cx="6155141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>
                <a:srgbClr val="000066"/>
              </a:buClr>
              <a:buSzPct val="65000"/>
            </a:pPr>
            <a:r>
              <a:rPr lang="es-ES_tradnl" sz="2400" dirty="0">
                <a:latin typeface="+mj-lt"/>
              </a:rPr>
              <a:t>Sistema de género - Económico</a:t>
            </a:r>
            <a:endParaRPr lang="es-ES_tradnl" sz="2400" b="0" u="none" dirty="0">
              <a:latin typeface="+mj-lt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518605" y="1787856"/>
            <a:ext cx="4780839" cy="4074553"/>
          </a:xfrm>
          <a:prstGeom prst="triangle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>
            <a:off x="504956" y="3832757"/>
            <a:ext cx="4780839" cy="203578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66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35291" y="3681109"/>
            <a:ext cx="4695887" cy="355986"/>
          </a:xfrm>
          <a:custGeom>
            <a:avLst/>
            <a:gdLst>
              <a:gd name="T0" fmla="*/ 0 w 2832"/>
              <a:gd name="T1" fmla="*/ 72 h 216"/>
              <a:gd name="T2" fmla="*/ 192 w 2832"/>
              <a:gd name="T3" fmla="*/ 24 h 216"/>
              <a:gd name="T4" fmla="*/ 288 w 2832"/>
              <a:gd name="T5" fmla="*/ 24 h 216"/>
              <a:gd name="T6" fmla="*/ 432 w 2832"/>
              <a:gd name="T7" fmla="*/ 168 h 216"/>
              <a:gd name="T8" fmla="*/ 624 w 2832"/>
              <a:gd name="T9" fmla="*/ 72 h 216"/>
              <a:gd name="T10" fmla="*/ 768 w 2832"/>
              <a:gd name="T11" fmla="*/ 120 h 216"/>
              <a:gd name="T12" fmla="*/ 864 w 2832"/>
              <a:gd name="T13" fmla="*/ 72 h 216"/>
              <a:gd name="T14" fmla="*/ 1008 w 2832"/>
              <a:gd name="T15" fmla="*/ 168 h 216"/>
              <a:gd name="T16" fmla="*/ 1104 w 2832"/>
              <a:gd name="T17" fmla="*/ 168 h 216"/>
              <a:gd name="T18" fmla="*/ 1248 w 2832"/>
              <a:gd name="T19" fmla="*/ 72 h 216"/>
              <a:gd name="T20" fmla="*/ 1392 w 2832"/>
              <a:gd name="T21" fmla="*/ 168 h 216"/>
              <a:gd name="T22" fmla="*/ 1584 w 2832"/>
              <a:gd name="T23" fmla="*/ 120 h 216"/>
              <a:gd name="T24" fmla="*/ 1728 w 2832"/>
              <a:gd name="T25" fmla="*/ 168 h 216"/>
              <a:gd name="T26" fmla="*/ 1824 w 2832"/>
              <a:gd name="T27" fmla="*/ 216 h 216"/>
              <a:gd name="T28" fmla="*/ 1872 w 2832"/>
              <a:gd name="T29" fmla="*/ 168 h 216"/>
              <a:gd name="T30" fmla="*/ 1968 w 2832"/>
              <a:gd name="T31" fmla="*/ 72 h 216"/>
              <a:gd name="T32" fmla="*/ 2160 w 2832"/>
              <a:gd name="T33" fmla="*/ 120 h 216"/>
              <a:gd name="T34" fmla="*/ 2352 w 2832"/>
              <a:gd name="T35" fmla="*/ 72 h 216"/>
              <a:gd name="T36" fmla="*/ 2448 w 2832"/>
              <a:gd name="T37" fmla="*/ 168 h 216"/>
              <a:gd name="T38" fmla="*/ 2640 w 2832"/>
              <a:gd name="T39" fmla="*/ 72 h 216"/>
              <a:gd name="T40" fmla="*/ 2736 w 2832"/>
              <a:gd name="T41" fmla="*/ 72 h 216"/>
              <a:gd name="T42" fmla="*/ 2832 w 2832"/>
              <a:gd name="T43" fmla="*/ 120 h 2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832"/>
              <a:gd name="T67" fmla="*/ 0 h 216"/>
              <a:gd name="T68" fmla="*/ 2832 w 2832"/>
              <a:gd name="T69" fmla="*/ 216 h 2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832" h="216">
                <a:moveTo>
                  <a:pt x="0" y="72"/>
                </a:moveTo>
                <a:cubicBezTo>
                  <a:pt x="72" y="52"/>
                  <a:pt x="144" y="32"/>
                  <a:pt x="192" y="24"/>
                </a:cubicBezTo>
                <a:cubicBezTo>
                  <a:pt x="240" y="16"/>
                  <a:pt x="248" y="0"/>
                  <a:pt x="288" y="24"/>
                </a:cubicBezTo>
                <a:cubicBezTo>
                  <a:pt x="328" y="48"/>
                  <a:pt x="376" y="160"/>
                  <a:pt x="432" y="168"/>
                </a:cubicBezTo>
                <a:cubicBezTo>
                  <a:pt x="488" y="176"/>
                  <a:pt x="568" y="80"/>
                  <a:pt x="624" y="72"/>
                </a:cubicBezTo>
                <a:cubicBezTo>
                  <a:pt x="680" y="64"/>
                  <a:pt x="728" y="120"/>
                  <a:pt x="768" y="120"/>
                </a:cubicBezTo>
                <a:cubicBezTo>
                  <a:pt x="808" y="120"/>
                  <a:pt x="824" y="64"/>
                  <a:pt x="864" y="72"/>
                </a:cubicBezTo>
                <a:cubicBezTo>
                  <a:pt x="904" y="80"/>
                  <a:pt x="968" y="152"/>
                  <a:pt x="1008" y="168"/>
                </a:cubicBezTo>
                <a:cubicBezTo>
                  <a:pt x="1048" y="184"/>
                  <a:pt x="1064" y="184"/>
                  <a:pt x="1104" y="168"/>
                </a:cubicBezTo>
                <a:cubicBezTo>
                  <a:pt x="1144" y="152"/>
                  <a:pt x="1200" y="72"/>
                  <a:pt x="1248" y="72"/>
                </a:cubicBezTo>
                <a:cubicBezTo>
                  <a:pt x="1296" y="72"/>
                  <a:pt x="1336" y="160"/>
                  <a:pt x="1392" y="168"/>
                </a:cubicBezTo>
                <a:cubicBezTo>
                  <a:pt x="1448" y="176"/>
                  <a:pt x="1528" y="120"/>
                  <a:pt x="1584" y="120"/>
                </a:cubicBezTo>
                <a:cubicBezTo>
                  <a:pt x="1640" y="120"/>
                  <a:pt x="1688" y="152"/>
                  <a:pt x="1728" y="168"/>
                </a:cubicBezTo>
                <a:cubicBezTo>
                  <a:pt x="1768" y="184"/>
                  <a:pt x="1800" y="216"/>
                  <a:pt x="1824" y="216"/>
                </a:cubicBezTo>
                <a:cubicBezTo>
                  <a:pt x="1848" y="216"/>
                  <a:pt x="1848" y="192"/>
                  <a:pt x="1872" y="168"/>
                </a:cubicBezTo>
                <a:cubicBezTo>
                  <a:pt x="1896" y="144"/>
                  <a:pt x="1920" y="80"/>
                  <a:pt x="1968" y="72"/>
                </a:cubicBezTo>
                <a:cubicBezTo>
                  <a:pt x="2016" y="64"/>
                  <a:pt x="2096" y="120"/>
                  <a:pt x="2160" y="120"/>
                </a:cubicBezTo>
                <a:cubicBezTo>
                  <a:pt x="2224" y="120"/>
                  <a:pt x="2304" y="64"/>
                  <a:pt x="2352" y="72"/>
                </a:cubicBezTo>
                <a:cubicBezTo>
                  <a:pt x="2400" y="80"/>
                  <a:pt x="2400" y="168"/>
                  <a:pt x="2448" y="168"/>
                </a:cubicBezTo>
                <a:cubicBezTo>
                  <a:pt x="2496" y="168"/>
                  <a:pt x="2592" y="88"/>
                  <a:pt x="2640" y="72"/>
                </a:cubicBezTo>
                <a:cubicBezTo>
                  <a:pt x="2688" y="56"/>
                  <a:pt x="2704" y="64"/>
                  <a:pt x="2736" y="72"/>
                </a:cubicBezTo>
                <a:cubicBezTo>
                  <a:pt x="2768" y="80"/>
                  <a:pt x="2808" y="112"/>
                  <a:pt x="2832" y="120"/>
                </a:cubicBezTo>
              </a:path>
            </a:pathLst>
          </a:custGeom>
          <a:noFill/>
          <a:ln w="50800">
            <a:solidFill>
              <a:srgbClr val="00B0F0"/>
            </a:solidFill>
            <a:round/>
            <a:headEnd/>
            <a:tailEnd type="none" w="lg" len="lg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0" i="1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090614" y="2115404"/>
            <a:ext cx="31935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n-lt"/>
              </a:rPr>
              <a:t>Mercado</a:t>
            </a:r>
          </a:p>
          <a:p>
            <a:pPr algn="ctr"/>
            <a:r>
              <a:rPr lang="es-EC" sz="2400" dirty="0">
                <a:latin typeface="+mn-lt"/>
              </a:rPr>
              <a:t>(organización económica de la producción</a:t>
            </a:r>
          </a:p>
          <a:p>
            <a:pPr algn="ctr"/>
            <a:endParaRPr lang="es-EC" sz="2400" dirty="0">
              <a:latin typeface="+mn-lt"/>
            </a:endParaRPr>
          </a:p>
          <a:p>
            <a:pPr algn="ctr"/>
            <a:r>
              <a:rPr lang="es-EC" sz="2400" dirty="0">
                <a:latin typeface="+mn-lt"/>
              </a:rPr>
              <a:t>Productos/intercambio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254387" y="4151194"/>
            <a:ext cx="30434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dirty="0">
                <a:latin typeface="+mn-lt"/>
              </a:rPr>
              <a:t>Sostenimiento</a:t>
            </a:r>
          </a:p>
          <a:p>
            <a:pPr algn="ctr"/>
            <a:endParaRPr lang="es-EC" sz="2400" dirty="0">
              <a:latin typeface="+mn-lt"/>
            </a:endParaRPr>
          </a:p>
          <a:p>
            <a:pPr algn="ctr"/>
            <a:r>
              <a:rPr lang="es-EC" sz="2400" dirty="0">
                <a:latin typeface="+mn-lt"/>
              </a:rPr>
              <a:t>(Organización económica de la reproducción)</a:t>
            </a:r>
          </a:p>
        </p:txBody>
      </p:sp>
      <p:sp>
        <p:nvSpPr>
          <p:cNvPr id="16" name="15 Flecha abajo"/>
          <p:cNvSpPr/>
          <p:nvPr/>
        </p:nvSpPr>
        <p:spPr>
          <a:xfrm>
            <a:off x="6578222" y="3343701"/>
            <a:ext cx="341194" cy="3275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0" name="19 Flecha arriba"/>
          <p:cNvSpPr/>
          <p:nvPr/>
        </p:nvSpPr>
        <p:spPr>
          <a:xfrm>
            <a:off x="6646468" y="4640240"/>
            <a:ext cx="327546" cy="3411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0482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smtClean="0"/>
              <a:pPr>
                <a:defRPr/>
              </a:pPr>
              <a:t>8</a:t>
            </a:fld>
            <a:endParaRPr lang="es-EC" dirty="0"/>
          </a:p>
        </p:txBody>
      </p:sp>
      <p:grpSp>
        <p:nvGrpSpPr>
          <p:cNvPr id="12" name="11 Grupo"/>
          <p:cNvGrpSpPr/>
          <p:nvPr/>
        </p:nvGrpSpPr>
        <p:grpSpPr>
          <a:xfrm>
            <a:off x="2991846" y="1287481"/>
            <a:ext cx="3384473" cy="2762243"/>
            <a:chOff x="2685169" y="2104565"/>
            <a:chExt cx="3802742" cy="2743201"/>
          </a:xfrm>
        </p:grpSpPr>
        <p:sp>
          <p:nvSpPr>
            <p:cNvPr id="11" name="10 Triángulo isósceles"/>
            <p:cNvSpPr/>
            <p:nvPr/>
          </p:nvSpPr>
          <p:spPr>
            <a:xfrm>
              <a:off x="2685169" y="2111822"/>
              <a:ext cx="3802742" cy="273594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sp>
          <p:nvSpPr>
            <p:cNvPr id="10" name="9 Triángulo isósceles"/>
            <p:cNvSpPr/>
            <p:nvPr/>
          </p:nvSpPr>
          <p:spPr>
            <a:xfrm>
              <a:off x="3665625" y="2104565"/>
              <a:ext cx="1846926" cy="1349828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3371798" y="4247549"/>
            <a:ext cx="2744666" cy="24622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3525" indent="-263525"/>
            <a:r>
              <a:rPr lang="es-EC" sz="2200" u="sng" dirty="0">
                <a:solidFill>
                  <a:schemeClr val="tx1"/>
                </a:solidFill>
                <a:cs typeface="Arial" charset="0"/>
                <a:sym typeface="Wingdings" pitchFamily="2" charset="2"/>
              </a:rPr>
              <a:t>Invisibilidad</a:t>
            </a:r>
          </a:p>
          <a:p>
            <a:pPr marL="269875" lvl="1" indent="-269875">
              <a:buFont typeface="Arial" pitchFamily="34" charset="0"/>
              <a:buChar char="•"/>
            </a:pPr>
            <a:r>
              <a:rPr lang="es-EC" sz="2200" dirty="0">
                <a:solidFill>
                  <a:schemeClr val="tx1"/>
                </a:solidFill>
                <a:cs typeface="Arial" charset="0"/>
              </a:rPr>
              <a:t>Remuneración</a:t>
            </a:r>
          </a:p>
          <a:p>
            <a:pPr marL="269875" lvl="1" indent="-269875">
              <a:buFont typeface="Arial" pitchFamily="34" charset="0"/>
              <a:buChar char="•"/>
            </a:pPr>
            <a:r>
              <a:rPr lang="es-EC" sz="2200" dirty="0">
                <a:solidFill>
                  <a:schemeClr val="tx1"/>
                </a:solidFill>
                <a:cs typeface="Arial" charset="0"/>
              </a:rPr>
              <a:t>Generar derechos</a:t>
            </a:r>
          </a:p>
          <a:p>
            <a:pPr marL="269875" lvl="1" indent="-269875">
              <a:buFont typeface="Arial" pitchFamily="34" charset="0"/>
              <a:buChar char="•"/>
            </a:pPr>
            <a:r>
              <a:rPr lang="es-EC" sz="2200" dirty="0">
                <a:solidFill>
                  <a:schemeClr val="tx1"/>
                </a:solidFill>
                <a:cs typeface="Arial" charset="0"/>
              </a:rPr>
              <a:t>Ser reconocido</a:t>
            </a:r>
          </a:p>
          <a:p>
            <a:pPr marL="269875" lvl="1" indent="-269875">
              <a:buFont typeface="Arial" pitchFamily="34" charset="0"/>
              <a:buChar char="•"/>
            </a:pPr>
            <a:r>
              <a:rPr lang="es-EC" sz="2200" dirty="0">
                <a:solidFill>
                  <a:schemeClr val="tx1"/>
                </a:solidFill>
                <a:cs typeface="Arial" charset="0"/>
              </a:rPr>
              <a:t>Tener datos</a:t>
            </a:r>
          </a:p>
          <a:p>
            <a:pPr marL="269875" lvl="1" indent="-269875">
              <a:buFont typeface="Arial" pitchFamily="34" charset="0"/>
              <a:buChar char="•"/>
            </a:pPr>
            <a:r>
              <a:rPr lang="es-EC" sz="2200" dirty="0">
                <a:solidFill>
                  <a:schemeClr val="tx1"/>
                </a:solidFill>
                <a:cs typeface="Arial" charset="0"/>
              </a:rPr>
              <a:t>Tener regulación</a:t>
            </a:r>
          </a:p>
          <a:p>
            <a:pPr marL="269875" lvl="1" indent="-269875">
              <a:buFont typeface="Arial" pitchFamily="34" charset="0"/>
              <a:buChar char="•"/>
            </a:pPr>
            <a:r>
              <a:rPr lang="es-EC" sz="2200" dirty="0">
                <a:solidFill>
                  <a:schemeClr val="tx1"/>
                </a:solidFill>
                <a:cs typeface="Arial" charset="0"/>
              </a:rPr>
              <a:t>Poder/decisión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36941" y="1718397"/>
            <a:ext cx="2636888" cy="48320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200" u="sng" dirty="0">
                <a:latin typeface="+mn-lt"/>
              </a:rPr>
              <a:t>Jerarquía:</a:t>
            </a:r>
          </a:p>
          <a:p>
            <a:endParaRPr lang="es-EC" sz="2200" dirty="0">
              <a:latin typeface="+mn-lt"/>
            </a:endParaRPr>
          </a:p>
          <a:p>
            <a:r>
              <a:rPr lang="es-EC" sz="2200" dirty="0">
                <a:latin typeface="+mn-lt"/>
              </a:rPr>
              <a:t>Se necesita de sujetos sin poder económico para que la estructura permanezca a flote.</a:t>
            </a:r>
          </a:p>
          <a:p>
            <a:endParaRPr lang="es-EC" sz="2200" dirty="0">
              <a:latin typeface="+mn-lt"/>
            </a:endParaRPr>
          </a:p>
          <a:p>
            <a:r>
              <a:rPr lang="es-EC" sz="2200" dirty="0">
                <a:latin typeface="+mn-lt"/>
              </a:rPr>
              <a:t>Jerarquía </a:t>
            </a:r>
            <a:r>
              <a:rPr lang="es-EC" sz="2200" dirty="0">
                <a:latin typeface="+mn-lt"/>
                <a:sym typeface="Wingdings" pitchFamily="2" charset="2"/>
              </a:rPr>
              <a:t>  orden de género</a:t>
            </a:r>
          </a:p>
          <a:p>
            <a:endParaRPr lang="es-EC" sz="2200" dirty="0">
              <a:latin typeface="+mn-lt"/>
              <a:sym typeface="Wingdings" pitchFamily="2" charset="2"/>
            </a:endParaRPr>
          </a:p>
          <a:p>
            <a:r>
              <a:rPr lang="es-EC" sz="2200" dirty="0">
                <a:latin typeface="+mn-lt"/>
                <a:sym typeface="Wingdings" pitchFamily="2" charset="2"/>
              </a:rPr>
              <a:t>Patriarcado: ordenador</a:t>
            </a:r>
          </a:p>
          <a:p>
            <a:r>
              <a:rPr lang="es-EC" sz="2200" dirty="0">
                <a:latin typeface="+mn-lt"/>
                <a:sym typeface="Wingdings" pitchFamily="2" charset="2"/>
              </a:rPr>
              <a:t> Sistema Antropocéntrico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513343" y="1672706"/>
            <a:ext cx="2209740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200" u="sng" dirty="0">
                <a:solidFill>
                  <a:schemeClr val="dk1"/>
                </a:solidFill>
                <a:latin typeface="+mn-lt"/>
                <a:cs typeface="+mn-cs"/>
                <a:sym typeface="Wingdings" pitchFamily="2" charset="2"/>
              </a:rPr>
              <a:t>Dependencia del dinero/consumo</a:t>
            </a:r>
          </a:p>
          <a:p>
            <a:endParaRPr lang="es-EC" sz="2200" dirty="0">
              <a:solidFill>
                <a:schemeClr val="dk1"/>
              </a:solidFill>
              <a:latin typeface="+mn-lt"/>
              <a:cs typeface="+mn-cs"/>
              <a:sym typeface="Wingdings" pitchFamily="2" charset="2"/>
            </a:endParaRPr>
          </a:p>
          <a:p>
            <a:r>
              <a:rPr lang="es-EC" sz="2200" dirty="0">
                <a:solidFill>
                  <a:schemeClr val="dk1"/>
                </a:solidFill>
                <a:latin typeface="+mn-lt"/>
                <a:cs typeface="+mn-cs"/>
                <a:sym typeface="Wingdings" pitchFamily="2" charset="2"/>
              </a:rPr>
              <a:t>- Parámetros de bienestar dependen de lo que se produce “arriba”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2960914" y="1799771"/>
            <a:ext cx="1175657" cy="40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3004457" y="2336800"/>
            <a:ext cx="580572" cy="537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6200000" flipV="1">
            <a:off x="4339767" y="3831767"/>
            <a:ext cx="711201" cy="14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0800000">
            <a:off x="5326744" y="2046514"/>
            <a:ext cx="107405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 Título">
            <a:extLst>
              <a:ext uri="{FF2B5EF4-FFF2-40B4-BE49-F238E27FC236}">
                <a16:creationId xmlns:a16="http://schemas.microsoft.com/office/drawing/2014/main" id="{A350121C-4B66-40FF-8D2C-65DF4BD37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1124"/>
            <a:ext cx="9144000" cy="976040"/>
          </a:xfrm>
        </p:spPr>
        <p:txBody>
          <a:bodyPr>
            <a:noAutofit/>
          </a:bodyPr>
          <a:lstStyle/>
          <a:p>
            <a:r>
              <a:rPr lang="es-ES" sz="3600" dirty="0">
                <a:solidFill>
                  <a:srgbClr val="336699"/>
                </a:solidFill>
              </a:rPr>
              <a:t>Reproducción social, crecimiento y conflicto</a:t>
            </a:r>
            <a:endParaRPr lang="es-ES" sz="3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184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73192"/>
            <a:ext cx="9144000" cy="990600"/>
          </a:xfrm>
        </p:spPr>
        <p:txBody>
          <a:bodyPr>
            <a:noAutofit/>
          </a:bodyPr>
          <a:lstStyle/>
          <a:p>
            <a:pPr algn="r"/>
            <a:r>
              <a:rPr lang="es-ES" dirty="0">
                <a:solidFill>
                  <a:schemeClr val="accent3"/>
                </a:solidFill>
              </a:rPr>
              <a:t>Reproducción de estructuras de desigualdad</a:t>
            </a:r>
            <a:endParaRPr lang="es-EC" dirty="0">
              <a:solidFill>
                <a:schemeClr val="accent1"/>
              </a:solidFill>
            </a:endParaRPr>
          </a:p>
        </p:txBody>
      </p: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DB495-6FA7-479A-92BA-97F376B44843}" type="slidenum">
              <a:rPr lang="es-EC" i="1" smtClean="0"/>
              <a:pPr>
                <a:defRPr/>
              </a:pPr>
              <a:t>9</a:t>
            </a:fld>
            <a:endParaRPr lang="es-EC" i="1" dirty="0"/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783767" y="2391472"/>
            <a:ext cx="1756229" cy="11079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dirty="0">
                <a:latin typeface="+mn-lt"/>
              </a:rPr>
              <a:t>R</a:t>
            </a:r>
            <a:r>
              <a:rPr lang="es-EC" sz="2200" b="0" u="none" dirty="0">
                <a:latin typeface="+mn-lt"/>
              </a:rPr>
              <a:t>eproducción/ </a:t>
            </a:r>
            <a:r>
              <a:rPr lang="es-EC" sz="2200" dirty="0">
                <a:latin typeface="+mn-lt"/>
              </a:rPr>
              <a:t>Ámbito</a:t>
            </a:r>
            <a:r>
              <a:rPr lang="es-EC" sz="2200" b="0" u="none" dirty="0">
                <a:latin typeface="+mn-lt"/>
              </a:rPr>
              <a:t> doméstico</a:t>
            </a:r>
          </a:p>
        </p:txBody>
      </p:sp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1088565" y="1659348"/>
            <a:ext cx="1128713" cy="430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b="0" u="none" dirty="0">
                <a:latin typeface="+mn-lt"/>
              </a:rPr>
              <a:t>Trabajo</a:t>
            </a:r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1183259" y="4192861"/>
            <a:ext cx="993775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dirty="0">
                <a:solidFill>
                  <a:schemeClr val="dk1"/>
                </a:solidFill>
                <a:latin typeface="+mn-lt"/>
                <a:cs typeface="+mn-cs"/>
              </a:rPr>
              <a:t>Bienes salario</a:t>
            </a:r>
          </a:p>
        </p:txBody>
      </p:sp>
      <p:sp>
        <p:nvSpPr>
          <p:cNvPr id="9" name="Text Box 35"/>
          <p:cNvSpPr txBox="1">
            <a:spLocks noChangeArrowheads="1"/>
          </p:cNvSpPr>
          <p:nvPr/>
        </p:nvSpPr>
        <p:spPr bwMode="auto">
          <a:xfrm>
            <a:off x="2905966" y="4358251"/>
            <a:ext cx="993775" cy="430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dirty="0">
                <a:solidFill>
                  <a:schemeClr val="dk1"/>
                </a:solidFill>
                <a:latin typeface="+mn-lt"/>
                <a:cs typeface="+mn-cs"/>
              </a:rPr>
              <a:t>Salario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2917368" y="2722684"/>
            <a:ext cx="1330036" cy="11079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b="0" u="none" dirty="0">
                <a:latin typeface="+mn-lt"/>
              </a:rPr>
              <a:t>Talento</a:t>
            </a:r>
          </a:p>
          <a:p>
            <a:pPr algn="ctr"/>
            <a:r>
              <a:rPr lang="es-EC" sz="2200" dirty="0"/>
              <a:t>Capacidad</a:t>
            </a:r>
          </a:p>
          <a:p>
            <a:pPr algn="ctr"/>
            <a:r>
              <a:rPr lang="es-EC" sz="2200" b="0" u="none" dirty="0">
                <a:latin typeface="+mn-lt"/>
              </a:rPr>
              <a:t>Bienestar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4542251" y="2547769"/>
            <a:ext cx="1524717" cy="1446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b="0" u="none" dirty="0">
                <a:latin typeface="+mn-lt"/>
              </a:rPr>
              <a:t>Producción de Mercado e intercambio</a:t>
            </a:r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6608306" y="2460747"/>
            <a:ext cx="1844675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EC" sz="2200" b="0" u="none" dirty="0">
                <a:latin typeface="+mn-lt"/>
              </a:rPr>
              <a:t>Ganancias del Capital</a:t>
            </a: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6616533" y="3483097"/>
            <a:ext cx="1844675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EC" sz="2200" dirty="0">
                <a:solidFill>
                  <a:schemeClr val="dk1"/>
                </a:solidFill>
                <a:latin typeface="+mn-lt"/>
                <a:cs typeface="+mn-cs"/>
              </a:rPr>
              <a:t>Remuneración del Trabajo</a:t>
            </a: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3012186" y="1659349"/>
            <a:ext cx="1933575" cy="4308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C" sz="2200" dirty="0">
                <a:solidFill>
                  <a:schemeClr val="dk1"/>
                </a:solidFill>
                <a:latin typeface="+mn-lt"/>
                <a:cs typeface="+mn-cs"/>
              </a:rPr>
              <a:t>No remunerado</a:t>
            </a:r>
          </a:p>
        </p:txBody>
      </p:sp>
      <p:cxnSp>
        <p:nvCxnSpPr>
          <p:cNvPr id="15" name="AutoShape 42"/>
          <p:cNvCxnSpPr>
            <a:cxnSpLocks noChangeShapeType="1"/>
            <a:stCxn id="9" idx="3"/>
            <a:endCxn id="13" idx="2"/>
          </p:cNvCxnSpPr>
          <p:nvPr/>
        </p:nvCxnSpPr>
        <p:spPr bwMode="auto">
          <a:xfrm flipV="1">
            <a:off x="3899741" y="4252538"/>
            <a:ext cx="3639130" cy="32115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6" name="AutoShape 43"/>
          <p:cNvCxnSpPr>
            <a:cxnSpLocks noChangeShapeType="1"/>
            <a:stCxn id="7" idx="2"/>
            <a:endCxn id="6" idx="0"/>
          </p:cNvCxnSpPr>
          <p:nvPr/>
        </p:nvCxnSpPr>
        <p:spPr bwMode="auto">
          <a:xfrm rot="16200000" flipH="1">
            <a:off x="1506784" y="2236373"/>
            <a:ext cx="301237" cy="896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" name="AutoShape 45"/>
          <p:cNvCxnSpPr>
            <a:cxnSpLocks noChangeShapeType="1"/>
            <a:stCxn id="8" idx="3"/>
            <a:endCxn id="9" idx="1"/>
          </p:cNvCxnSpPr>
          <p:nvPr/>
        </p:nvCxnSpPr>
        <p:spPr bwMode="auto">
          <a:xfrm flipV="1">
            <a:off x="2177034" y="4573695"/>
            <a:ext cx="728932" cy="388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8" name="AutoShape 46"/>
          <p:cNvCxnSpPr>
            <a:cxnSpLocks noChangeShapeType="1"/>
            <a:stCxn id="7" idx="3"/>
            <a:endCxn id="14" idx="1"/>
          </p:cNvCxnSpPr>
          <p:nvPr/>
        </p:nvCxnSpPr>
        <p:spPr bwMode="auto">
          <a:xfrm>
            <a:off x="2217278" y="1874792"/>
            <a:ext cx="794908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0" name="AutoShape 47"/>
          <p:cNvCxnSpPr>
            <a:cxnSpLocks noChangeShapeType="1"/>
            <a:stCxn id="6" idx="3"/>
            <a:endCxn id="10" idx="1"/>
          </p:cNvCxnSpPr>
          <p:nvPr/>
        </p:nvCxnSpPr>
        <p:spPr bwMode="auto">
          <a:xfrm>
            <a:off x="2539996" y="2945470"/>
            <a:ext cx="377372" cy="3312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3" name="AutoShape 48"/>
          <p:cNvCxnSpPr>
            <a:cxnSpLocks noChangeShapeType="1"/>
            <a:stCxn id="10" idx="3"/>
            <a:endCxn id="11" idx="1"/>
          </p:cNvCxnSpPr>
          <p:nvPr/>
        </p:nvCxnSpPr>
        <p:spPr bwMode="auto">
          <a:xfrm flipV="1">
            <a:off x="4247404" y="3271044"/>
            <a:ext cx="294847" cy="56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4" name="AutoShape 49"/>
          <p:cNvCxnSpPr>
            <a:cxnSpLocks noChangeShapeType="1"/>
            <a:stCxn id="11" idx="3"/>
            <a:endCxn id="12" idx="1"/>
          </p:cNvCxnSpPr>
          <p:nvPr/>
        </p:nvCxnSpPr>
        <p:spPr bwMode="auto">
          <a:xfrm flipV="1">
            <a:off x="6066968" y="2845468"/>
            <a:ext cx="541338" cy="42557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5" name="AutoShape 50"/>
          <p:cNvCxnSpPr>
            <a:cxnSpLocks noChangeShapeType="1"/>
            <a:stCxn id="11" idx="3"/>
            <a:endCxn id="13" idx="1"/>
          </p:cNvCxnSpPr>
          <p:nvPr/>
        </p:nvCxnSpPr>
        <p:spPr bwMode="auto">
          <a:xfrm>
            <a:off x="6066968" y="3271044"/>
            <a:ext cx="549565" cy="59677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290280" y="5246739"/>
            <a:ext cx="2641600" cy="769441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b="0" i="1" u="none" dirty="0">
                <a:latin typeface="+mn-lt"/>
              </a:rPr>
              <a:t>Ámbito Reproductivo (Condiciones de Vida)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791031" y="4108945"/>
            <a:ext cx="1151659" cy="430887"/>
          </a:xfrm>
          <a:prstGeom prst="rect">
            <a:avLst/>
          </a:prstGeom>
          <a:noFill/>
          <a:ln w="12700" algn="ctr">
            <a:solidFill>
              <a:schemeClr val="bg2"/>
            </a:solidFill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55600" indent="-355600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b="0" u="none" dirty="0">
                <a:latin typeface="+mn-lt"/>
              </a:rPr>
              <a:t>Empleo</a:t>
            </a:r>
          </a:p>
        </p:txBody>
      </p:sp>
      <p:cxnSp>
        <p:nvCxnSpPr>
          <p:cNvPr id="32" name="31 Forma"/>
          <p:cNvCxnSpPr>
            <a:stCxn id="14" idx="3"/>
            <a:endCxn id="12" idx="0"/>
          </p:cNvCxnSpPr>
          <p:nvPr/>
        </p:nvCxnSpPr>
        <p:spPr>
          <a:xfrm>
            <a:off x="4945761" y="1874793"/>
            <a:ext cx="2584883" cy="5859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>
            <a:stCxn id="8" idx="0"/>
            <a:endCxn id="6" idx="2"/>
          </p:cNvCxnSpPr>
          <p:nvPr/>
        </p:nvCxnSpPr>
        <p:spPr>
          <a:xfrm rot="16200000" flipV="1">
            <a:off x="1324319" y="3837032"/>
            <a:ext cx="693393" cy="1826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CuadroTexto"/>
          <p:cNvSpPr txBox="1"/>
          <p:nvPr/>
        </p:nvSpPr>
        <p:spPr>
          <a:xfrm>
            <a:off x="261258" y="6198383"/>
            <a:ext cx="59798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200" i="1" dirty="0">
                <a:latin typeface="+mn-lt"/>
              </a:rPr>
              <a:t>Desigualdad Individual (horizontal, vertical)</a:t>
            </a:r>
          </a:p>
        </p:txBody>
      </p:sp>
      <p:sp>
        <p:nvSpPr>
          <p:cNvPr id="60" name="59 CuadroTexto"/>
          <p:cNvSpPr txBox="1"/>
          <p:nvPr/>
        </p:nvSpPr>
        <p:spPr>
          <a:xfrm>
            <a:off x="5892802" y="6147586"/>
            <a:ext cx="3135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200" i="1" dirty="0">
                <a:latin typeface="+mn-lt"/>
              </a:rPr>
              <a:t>Desigualdad estructural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699656" y="5239659"/>
            <a:ext cx="6125028" cy="769441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55600" indent="-355600"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s-ES" sz="2200" b="0" i="1" u="none" dirty="0">
                <a:latin typeface="+mn-lt"/>
              </a:rPr>
              <a:t>Ámbito Productivo (Acumulación)</a:t>
            </a:r>
          </a:p>
          <a:p>
            <a:pPr marL="355600" indent="-355600" algn="ctr">
              <a:buClr>
                <a:srgbClr val="000066"/>
              </a:buClr>
              <a:buSzPct val="65000"/>
              <a:buFont typeface="Wingdings" pitchFamily="2" charset="2"/>
              <a:buNone/>
            </a:pPr>
            <a:endParaRPr lang="es-ES" sz="2200" b="0" i="1" u="none" dirty="0">
              <a:latin typeface="+mn-lt"/>
            </a:endParaRPr>
          </a:p>
        </p:txBody>
      </p:sp>
      <p:cxnSp>
        <p:nvCxnSpPr>
          <p:cNvPr id="63" name="62 Conector recto"/>
          <p:cNvCxnSpPr/>
          <p:nvPr/>
        </p:nvCxnSpPr>
        <p:spPr>
          <a:xfrm>
            <a:off x="420911" y="5283198"/>
            <a:ext cx="2685143" cy="14515"/>
          </a:xfrm>
          <a:prstGeom prst="line">
            <a:avLst/>
          </a:prstGeom>
          <a:ln w="38100">
            <a:solidFill>
              <a:schemeClr val="accent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3229426" y="5304970"/>
            <a:ext cx="5333998" cy="21773"/>
          </a:xfrm>
          <a:prstGeom prst="line">
            <a:avLst/>
          </a:prstGeom>
          <a:ln w="38100">
            <a:solidFill>
              <a:schemeClr val="accent4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>
            <a:off x="435427" y="6125027"/>
            <a:ext cx="5747660" cy="2903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 flipV="1">
            <a:off x="6284662" y="6139536"/>
            <a:ext cx="2365851" cy="14513"/>
          </a:xfrm>
          <a:prstGeom prst="line">
            <a:avLst/>
          </a:prstGeom>
          <a:ln w="38100">
            <a:solidFill>
              <a:schemeClr val="accent3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742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Personalizado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12096</TotalTime>
  <Words>3029</Words>
  <Application>Microsoft Office PowerPoint</Application>
  <PresentationFormat>Presentación en pantalla (4:3)</PresentationFormat>
  <Paragraphs>586</Paragraphs>
  <Slides>44</Slides>
  <Notes>44</Notes>
  <HiddenSlides>1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1" baseType="lpstr">
      <vt:lpstr>Arial</vt:lpstr>
      <vt:lpstr>Calibri</vt:lpstr>
      <vt:lpstr>Century Gothic</vt:lpstr>
      <vt:lpstr>Garamond</vt:lpstr>
      <vt:lpstr>Garamond (Cuerpo)</vt:lpstr>
      <vt:lpstr>Wingdings</vt:lpstr>
      <vt:lpstr>Claridad</vt:lpstr>
      <vt:lpstr>UNIVERSIDAD JAVERIANA  ESCUELA DE VERANO: GÉNERO Y ECONOMÍA Macroeconomía  Sesión 5 :  Reproducción social, cuidados y el sostenimiento como sistema económico </vt:lpstr>
      <vt:lpstr>Resumen de sesión</vt:lpstr>
      <vt:lpstr>Resumen de sesión</vt:lpstr>
      <vt:lpstr>Resumen de sesión</vt:lpstr>
      <vt:lpstr>Trabajo/Ámbito Reproductivo</vt:lpstr>
      <vt:lpstr>Del trabajo doméstico al trabajo reproductivo</vt:lpstr>
      <vt:lpstr>Reproducción social, crecimiento y conflicto</vt:lpstr>
      <vt:lpstr>Reproducción social, crecimiento y conflicto</vt:lpstr>
      <vt:lpstr>Reproducción de estructuras de desigualdad</vt:lpstr>
      <vt:lpstr>Trabajo de cuidados – Economía del cuidado</vt:lpstr>
      <vt:lpstr>Trabajo de cuidados – Economía del cuidado</vt:lpstr>
      <vt:lpstr>Economía del cuidado</vt:lpstr>
      <vt:lpstr>Extensión y expansión del bienestar</vt:lpstr>
      <vt:lpstr>Extensión del Bienestar</vt:lpstr>
      <vt:lpstr>Cuidados y sostenimiento de la vida</vt:lpstr>
      <vt:lpstr>Lógica del sostenimiento de la vida</vt:lpstr>
      <vt:lpstr>Lógica del sostenimiento de la vida</vt:lpstr>
      <vt:lpstr>Lógica del sostenimiento de la vida</vt:lpstr>
      <vt:lpstr>Lógica del sostenimiento de la vida</vt:lpstr>
      <vt:lpstr>Recentrando el objetivo de la economía</vt:lpstr>
      <vt:lpstr>Recentrando el objetivo de la economía</vt:lpstr>
      <vt:lpstr>Recentrando el objetivo de la economía</vt:lpstr>
      <vt:lpstr>Políticas macro desde el cuidado</vt:lpstr>
      <vt:lpstr>Políticas macro desde el cuidado</vt:lpstr>
      <vt:lpstr>Políticas macro desde el cuidado</vt:lpstr>
      <vt:lpstr>Políticas macro desde el cuidado</vt:lpstr>
      <vt:lpstr>Cuidados:</vt:lpstr>
      <vt:lpstr>Economía Feminista: Reflexiones macro</vt:lpstr>
      <vt:lpstr>UNIVERSIDAD JAVERIANA  ESCUELA DE VERANO: GÉNERO Y ECONOMÍA Macroeconomía  Sesión 6:  Debates de la economía feminista y otras visiones alternativas de la economía</vt:lpstr>
      <vt:lpstr>Economía Ecológica: Definiciones</vt:lpstr>
      <vt:lpstr>Economía Ecológica: Límites del crecimiento</vt:lpstr>
      <vt:lpstr>Ecologismo y conflicto ambiental</vt:lpstr>
      <vt:lpstr>Ecologismo popular</vt:lpstr>
      <vt:lpstr>La economía como un sistema abierto</vt:lpstr>
      <vt:lpstr>Intercambio de materiales</vt:lpstr>
      <vt:lpstr>Deuda ecológica y reflexiones sobre el desarrollo económico</vt:lpstr>
      <vt:lpstr>Economía Feminista - ecológica</vt:lpstr>
      <vt:lpstr>Economía solidaria</vt:lpstr>
      <vt:lpstr>Economía solidaria</vt:lpstr>
      <vt:lpstr>Economía solidaria</vt:lpstr>
      <vt:lpstr>Enfoques alternativos: “buen vivir”</vt:lpstr>
      <vt:lpstr>Enfoques alternativos: “buen vivir”</vt:lpstr>
      <vt:lpstr>Enfoques alternativos: “buen vivir”</vt:lpstr>
      <vt:lpstr>Enfoques alternativos: “buen vivir”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UNIFEM</dc:title>
  <dc:creator>avasconez</dc:creator>
  <cp:lastModifiedBy>Alison Vasconez</cp:lastModifiedBy>
  <cp:revision>1357</cp:revision>
  <dcterms:created xsi:type="dcterms:W3CDTF">2009-10-08T16:58:32Z</dcterms:created>
  <dcterms:modified xsi:type="dcterms:W3CDTF">2019-07-16T13:28:12Z</dcterms:modified>
</cp:coreProperties>
</file>