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32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35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36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37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907" r:id="rId1"/>
  </p:sldMasterIdLst>
  <p:notesMasterIdLst>
    <p:notesMasterId r:id="rId64"/>
  </p:notesMasterIdLst>
  <p:handoutMasterIdLst>
    <p:handoutMasterId r:id="rId65"/>
  </p:handoutMasterIdLst>
  <p:sldIdLst>
    <p:sldId id="623" r:id="rId2"/>
    <p:sldId id="1033" r:id="rId3"/>
    <p:sldId id="661" r:id="rId4"/>
    <p:sldId id="260" r:id="rId5"/>
    <p:sldId id="258" r:id="rId6"/>
    <p:sldId id="1046" r:id="rId7"/>
    <p:sldId id="1060" r:id="rId8"/>
    <p:sldId id="1047" r:id="rId9"/>
    <p:sldId id="1048" r:id="rId10"/>
    <p:sldId id="1049" r:id="rId11"/>
    <p:sldId id="1057" r:id="rId12"/>
    <p:sldId id="1058" r:id="rId13"/>
    <p:sldId id="1059" r:id="rId14"/>
    <p:sldId id="1050" r:id="rId15"/>
    <p:sldId id="1051" r:id="rId16"/>
    <p:sldId id="1052" r:id="rId17"/>
    <p:sldId id="1053" r:id="rId18"/>
    <p:sldId id="1054" r:id="rId19"/>
    <p:sldId id="1055" r:id="rId20"/>
    <p:sldId id="721" r:id="rId21"/>
    <p:sldId id="796" r:id="rId22"/>
    <p:sldId id="797" r:id="rId23"/>
    <p:sldId id="798" r:id="rId24"/>
    <p:sldId id="800" r:id="rId25"/>
    <p:sldId id="1018" r:id="rId26"/>
    <p:sldId id="1056" r:id="rId27"/>
    <p:sldId id="668" r:id="rId28"/>
    <p:sldId id="680" r:id="rId29"/>
    <p:sldId id="874" r:id="rId30"/>
    <p:sldId id="885" r:id="rId31"/>
    <p:sldId id="894" r:id="rId32"/>
    <p:sldId id="891" r:id="rId33"/>
    <p:sldId id="1029" r:id="rId34"/>
    <p:sldId id="979" r:id="rId35"/>
    <p:sldId id="716" r:id="rId36"/>
    <p:sldId id="981" r:id="rId37"/>
    <p:sldId id="1041" r:id="rId38"/>
    <p:sldId id="1011" r:id="rId39"/>
    <p:sldId id="1012" r:id="rId40"/>
    <p:sldId id="1013" r:id="rId41"/>
    <p:sldId id="1014" r:id="rId42"/>
    <p:sldId id="1015" r:id="rId43"/>
    <p:sldId id="898" r:id="rId44"/>
    <p:sldId id="1042" r:id="rId45"/>
    <p:sldId id="1043" r:id="rId46"/>
    <p:sldId id="1044" r:id="rId47"/>
    <p:sldId id="899" r:id="rId48"/>
    <p:sldId id="1034" r:id="rId49"/>
    <p:sldId id="1035" r:id="rId50"/>
    <p:sldId id="1037" r:id="rId51"/>
    <p:sldId id="1036" r:id="rId52"/>
    <p:sldId id="1038" r:id="rId53"/>
    <p:sldId id="1039" r:id="rId54"/>
    <p:sldId id="1045" r:id="rId55"/>
    <p:sldId id="1040" r:id="rId56"/>
    <p:sldId id="1062" r:id="rId57"/>
    <p:sldId id="1061" r:id="rId58"/>
    <p:sldId id="1063" r:id="rId59"/>
    <p:sldId id="1065" r:id="rId60"/>
    <p:sldId id="1066" r:id="rId61"/>
    <p:sldId id="1068" r:id="rId62"/>
    <p:sldId id="1069" r:id="rId63"/>
  </p:sldIdLst>
  <p:sldSz cx="9144000" cy="6858000" type="screen4x3"/>
  <p:notesSz cx="6881813" cy="92964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E18F"/>
    <a:srgbClr val="E56709"/>
    <a:srgbClr val="FFFF99"/>
    <a:srgbClr val="FFCC99"/>
    <a:srgbClr val="336699"/>
    <a:srgbClr val="000066"/>
    <a:srgbClr val="339933"/>
    <a:srgbClr val="FF9933"/>
    <a:srgbClr val="00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250" autoAdjust="0"/>
    <p:restoredTop sz="94710" autoAdjust="0"/>
  </p:normalViewPr>
  <p:slideViewPr>
    <p:cSldViewPr snapToGrid="0">
      <p:cViewPr varScale="1">
        <p:scale>
          <a:sx n="69" d="100"/>
          <a:sy n="69" d="100"/>
        </p:scale>
        <p:origin x="77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11b76a8381246b62/Documents/ALISON/graficos%20capitulo%20macro_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liso\Downloads\ConsultaIntegrada%20(32)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lison\Documents\ALISON_2014\ONUMUJERES\desempleo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F:\graficos%20capitulo%20macro_3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graficos%20capitulo%20macro_3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GRAFICOS%20Y%20TABLAS%20MACRO_BRECHA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D:\GRAFICOS%20Y%20TABLAS%20MACRO_BRECHA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D:\GRAFICOS%20Y%20TABLAS%20MACRO_BRECHA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D:\GRAFICOS%20Y%20TABLAS%20MACRO_BRECHA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r>
              <a:rPr lang="es-ES"/>
              <a:t>Brechas de género y PIB percápita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0.101868028763642"/>
          <c:y val="0.13402333352814616"/>
          <c:w val="0.8120182192832478"/>
          <c:h val="0.63304883563058667"/>
        </c:manualLayout>
      </c:layout>
      <c:lineChart>
        <c:grouping val="standard"/>
        <c:varyColors val="0"/>
        <c:ser>
          <c:idx val="0"/>
          <c:order val="0"/>
          <c:tx>
            <c:strRef>
              <c:f>'[graficos capitulo macro_3.xlsx]Hoja5'!$W$50</c:f>
              <c:strCache>
                <c:ptCount val="1"/>
                <c:pt idx="0">
                  <c:v>Brechas de género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'[graficos capitulo macro_3.xlsx]Hoja5'!$V$51:$V$64</c:f>
              <c:numCache>
                <c:formatCode>General</c:formatCode>
                <c:ptCount val="14"/>
                <c:pt idx="0">
                  <c:v>1990</c:v>
                </c:pt>
                <c:pt idx="1">
                  <c:v>1991</c:v>
                </c:pt>
                <c:pt idx="2">
                  <c:v>1997</c:v>
                </c:pt>
                <c:pt idx="3">
                  <c:v>1999</c:v>
                </c:pt>
                <c:pt idx="4">
                  <c:v>2002</c:v>
                </c:pt>
                <c:pt idx="5">
                  <c:v>2005</c:v>
                </c:pt>
                <c:pt idx="6">
                  <c:v>2005</c:v>
                </c:pt>
                <c:pt idx="7">
                  <c:v>2010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</c:numCache>
            </c:numRef>
          </c:cat>
          <c:val>
            <c:numRef>
              <c:f>'[graficos capitulo macro_3.xlsx]Hoja5'!$W$51:$W$64</c:f>
              <c:numCache>
                <c:formatCode>0.0%</c:formatCode>
                <c:ptCount val="14"/>
                <c:pt idx="0">
                  <c:v>0.25400000000000006</c:v>
                </c:pt>
                <c:pt idx="1">
                  <c:v>0.23400000000000007</c:v>
                </c:pt>
                <c:pt idx="2">
                  <c:v>0.17499999999999999</c:v>
                </c:pt>
                <c:pt idx="3">
                  <c:v>0.17200000000000004</c:v>
                </c:pt>
                <c:pt idx="4">
                  <c:v>0.16700000000000004</c:v>
                </c:pt>
                <c:pt idx="5">
                  <c:v>0.13700000000000004</c:v>
                </c:pt>
                <c:pt idx="6">
                  <c:v>0.15099999999999994</c:v>
                </c:pt>
                <c:pt idx="7">
                  <c:v>0.13700000000000004</c:v>
                </c:pt>
                <c:pt idx="8">
                  <c:v>0.125</c:v>
                </c:pt>
                <c:pt idx="9">
                  <c:v>0.13200000000000003</c:v>
                </c:pt>
                <c:pt idx="10">
                  <c:v>0.11900000000000005</c:v>
                </c:pt>
                <c:pt idx="11">
                  <c:v>0.13900000000000004</c:v>
                </c:pt>
                <c:pt idx="12">
                  <c:v>0.14400000000000004</c:v>
                </c:pt>
                <c:pt idx="13">
                  <c:v>0.15400000000000005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112-4F04-AD15-CB5521C0193A}"/>
            </c:ext>
          </c:extLst>
        </c:ser>
        <c:ser>
          <c:idx val="1"/>
          <c:order val="1"/>
          <c:tx>
            <c:strRef>
              <c:f>'[graficos capitulo macro_3.xlsx]Hoja5'!$X$50</c:f>
              <c:strCache>
                <c:ptCount val="1"/>
                <c:pt idx="0">
                  <c:v>Con 13 años o más de escolaridad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'[graficos capitulo macro_3.xlsx]Hoja5'!$V$51:$V$64</c:f>
              <c:numCache>
                <c:formatCode>General</c:formatCode>
                <c:ptCount val="14"/>
                <c:pt idx="0">
                  <c:v>1990</c:v>
                </c:pt>
                <c:pt idx="1">
                  <c:v>1991</c:v>
                </c:pt>
                <c:pt idx="2">
                  <c:v>1997</c:v>
                </c:pt>
                <c:pt idx="3">
                  <c:v>1999</c:v>
                </c:pt>
                <c:pt idx="4">
                  <c:v>2002</c:v>
                </c:pt>
                <c:pt idx="5">
                  <c:v>2005</c:v>
                </c:pt>
                <c:pt idx="6">
                  <c:v>2005</c:v>
                </c:pt>
                <c:pt idx="7">
                  <c:v>2010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</c:numCache>
            </c:numRef>
          </c:cat>
          <c:val>
            <c:numRef>
              <c:f>'[graficos capitulo macro_3.xlsx]Hoja5'!$X$51:$X$64</c:f>
              <c:numCache>
                <c:formatCode>0.0%</c:formatCode>
                <c:ptCount val="14"/>
                <c:pt idx="0">
                  <c:v>0.45700000000000002</c:v>
                </c:pt>
                <c:pt idx="1">
                  <c:v>0.434</c:v>
                </c:pt>
                <c:pt idx="2">
                  <c:v>0.41100000000000003</c:v>
                </c:pt>
                <c:pt idx="3">
                  <c:v>0.40600000000000003</c:v>
                </c:pt>
                <c:pt idx="4">
                  <c:v>0.38900000000000001</c:v>
                </c:pt>
                <c:pt idx="5">
                  <c:v>0.36299999999999999</c:v>
                </c:pt>
                <c:pt idx="6">
                  <c:v>0.35700000000000004</c:v>
                </c:pt>
                <c:pt idx="7">
                  <c:v>0.32099999999999995</c:v>
                </c:pt>
                <c:pt idx="8">
                  <c:v>0.30099999999999993</c:v>
                </c:pt>
                <c:pt idx="9">
                  <c:v>0.30599999999999994</c:v>
                </c:pt>
                <c:pt idx="10">
                  <c:v>0.29700000000000004</c:v>
                </c:pt>
                <c:pt idx="11">
                  <c:v>0.28900000000000003</c:v>
                </c:pt>
                <c:pt idx="12">
                  <c:v>0.28200000000000003</c:v>
                </c:pt>
                <c:pt idx="13">
                  <c:v>0.26200000000000001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112-4F04-AD15-CB5521C019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3249072"/>
        <c:axId val="233255344"/>
      </c:lineChart>
      <c:lineChart>
        <c:grouping val="standard"/>
        <c:varyColors val="0"/>
        <c:ser>
          <c:idx val="2"/>
          <c:order val="2"/>
          <c:tx>
            <c:strRef>
              <c:f>'[graficos capitulo macro_3.xlsx]Hoja5'!$Y$50</c:f>
              <c:strCache>
                <c:ptCount val="1"/>
                <c:pt idx="0">
                  <c:v>PIB percápita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'[graficos capitulo macro_3.xlsx]Hoja5'!$V$51:$V$64</c:f>
              <c:numCache>
                <c:formatCode>General</c:formatCode>
                <c:ptCount val="14"/>
                <c:pt idx="0">
                  <c:v>1990</c:v>
                </c:pt>
                <c:pt idx="1">
                  <c:v>1991</c:v>
                </c:pt>
                <c:pt idx="2">
                  <c:v>1997</c:v>
                </c:pt>
                <c:pt idx="3">
                  <c:v>1999</c:v>
                </c:pt>
                <c:pt idx="4">
                  <c:v>2002</c:v>
                </c:pt>
                <c:pt idx="5">
                  <c:v>2005</c:v>
                </c:pt>
                <c:pt idx="6">
                  <c:v>2005</c:v>
                </c:pt>
                <c:pt idx="7">
                  <c:v>2010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</c:numCache>
            </c:numRef>
          </c:cat>
          <c:val>
            <c:numRef>
              <c:f>'[graficos capitulo macro_3.xlsx]Hoja5'!$Y$51:$Y$64</c:f>
              <c:numCache>
                <c:formatCode>General</c:formatCode>
                <c:ptCount val="14"/>
                <c:pt idx="0">
                  <c:v>6131.1290573307797</c:v>
                </c:pt>
                <c:pt idx="1">
                  <c:v>6607.2061376031397</c:v>
                </c:pt>
                <c:pt idx="2">
                  <c:v>6931.3097208739</c:v>
                </c:pt>
                <c:pt idx="3">
                  <c:v>6889.5692235364704</c:v>
                </c:pt>
                <c:pt idx="4">
                  <c:v>6967.4152994544602</c:v>
                </c:pt>
                <c:pt idx="5">
                  <c:v>7559.5045053936301</c:v>
                </c:pt>
                <c:pt idx="6">
                  <c:v>8420.0927326717792</c:v>
                </c:pt>
                <c:pt idx="7">
                  <c:v>8622.7028059843105</c:v>
                </c:pt>
                <c:pt idx="8">
                  <c:v>9078.5951806092598</c:v>
                </c:pt>
                <c:pt idx="9">
                  <c:v>9232.3406572373096</c:v>
                </c:pt>
                <c:pt idx="10">
                  <c:v>9235.6294716278808</c:v>
                </c:pt>
                <c:pt idx="11">
                  <c:v>9219.371336722641</c:v>
                </c:pt>
                <c:pt idx="12">
                  <c:v>9124.1385790192162</c:v>
                </c:pt>
                <c:pt idx="13">
                  <c:v>9238.9504460289809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112-4F04-AD15-CB5521C019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3255736"/>
        <c:axId val="233250248"/>
      </c:lineChart>
      <c:catAx>
        <c:axId val="23324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s-CO"/>
          </a:p>
        </c:txPr>
        <c:crossAx val="233255344"/>
        <c:crosses val="autoZero"/>
        <c:auto val="1"/>
        <c:lblAlgn val="ctr"/>
        <c:lblOffset val="100"/>
        <c:noMultiLvlLbl val="0"/>
      </c:catAx>
      <c:valAx>
        <c:axId val="233255344"/>
        <c:scaling>
          <c:orientation val="minMax"/>
          <c:min val="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s-CO"/>
          </a:p>
        </c:txPr>
        <c:crossAx val="233249072"/>
        <c:crosses val="autoZero"/>
        <c:crossBetween val="between"/>
      </c:valAx>
      <c:valAx>
        <c:axId val="233250248"/>
        <c:scaling>
          <c:orientation val="minMax"/>
          <c:min val="500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s-CO"/>
          </a:p>
        </c:txPr>
        <c:crossAx val="233255736"/>
        <c:crosses val="max"/>
        <c:crossBetween val="between"/>
      </c:valAx>
      <c:catAx>
        <c:axId val="2332557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332502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latin typeface="Garamond" panose="02020404030301010803" pitchFamily="18" charset="0"/>
        </a:defRPr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rPr lang="en-US"/>
              <a:t>América Latina: población en sectores infomales y de baja productividad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Nivel!$B$47</c:f>
              <c:strCache>
                <c:ptCount val="1"/>
                <c:pt idx="0">
                  <c:v>Hombres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Nivel!$A$48:$A$64</c:f>
              <c:numCache>
                <c:formatCode>0</c:formatCode>
                <c:ptCount val="17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</c:numCache>
            </c:numRef>
          </c:cat>
          <c:val>
            <c:numRef>
              <c:f>Nivel!$B$48:$B$64</c:f>
              <c:numCache>
                <c:formatCode>0.0</c:formatCode>
                <c:ptCount val="17"/>
                <c:pt idx="0">
                  <c:v>45.6</c:v>
                </c:pt>
                <c:pt idx="1">
                  <c:v>48</c:v>
                </c:pt>
                <c:pt idx="2">
                  <c:v>47.1</c:v>
                </c:pt>
                <c:pt idx="3">
                  <c:v>46.4</c:v>
                </c:pt>
                <c:pt idx="4">
                  <c:v>46</c:v>
                </c:pt>
                <c:pt idx="5">
                  <c:v>44.4</c:v>
                </c:pt>
                <c:pt idx="6">
                  <c:v>45</c:v>
                </c:pt>
                <c:pt idx="7">
                  <c:v>45.1</c:v>
                </c:pt>
                <c:pt idx="8">
                  <c:v>44</c:v>
                </c:pt>
                <c:pt idx="9">
                  <c:v>44.6</c:v>
                </c:pt>
                <c:pt idx="10">
                  <c:v>44.4</c:v>
                </c:pt>
                <c:pt idx="11">
                  <c:v>44.8</c:v>
                </c:pt>
                <c:pt idx="12">
                  <c:v>44.2</c:v>
                </c:pt>
                <c:pt idx="13">
                  <c:v>44.8</c:v>
                </c:pt>
                <c:pt idx="14">
                  <c:v>44.8</c:v>
                </c:pt>
                <c:pt idx="15">
                  <c:v>45.1</c:v>
                </c:pt>
                <c:pt idx="16">
                  <c:v>45.9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FE5-4547-8713-722432B7356A}"/>
            </c:ext>
          </c:extLst>
        </c:ser>
        <c:ser>
          <c:idx val="1"/>
          <c:order val="1"/>
          <c:tx>
            <c:strRef>
              <c:f>Nivel!$C$47</c:f>
              <c:strCache>
                <c:ptCount val="1"/>
                <c:pt idx="0">
                  <c:v>Mujeres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Nivel!$A$48:$A$64</c:f>
              <c:numCache>
                <c:formatCode>0</c:formatCode>
                <c:ptCount val="17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</c:numCache>
            </c:numRef>
          </c:cat>
          <c:val>
            <c:numRef>
              <c:f>Nivel!$C$48:$C$64</c:f>
              <c:numCache>
                <c:formatCode>0.0</c:formatCode>
                <c:ptCount val="17"/>
                <c:pt idx="0">
                  <c:v>54.3</c:v>
                </c:pt>
                <c:pt idx="1">
                  <c:v>55.6</c:v>
                </c:pt>
                <c:pt idx="2">
                  <c:v>55.2</c:v>
                </c:pt>
                <c:pt idx="3">
                  <c:v>55</c:v>
                </c:pt>
                <c:pt idx="4">
                  <c:v>54.6</c:v>
                </c:pt>
                <c:pt idx="5">
                  <c:v>53.7</c:v>
                </c:pt>
                <c:pt idx="6">
                  <c:v>53.5</c:v>
                </c:pt>
                <c:pt idx="7">
                  <c:v>53.3</c:v>
                </c:pt>
                <c:pt idx="8">
                  <c:v>51.5</c:v>
                </c:pt>
                <c:pt idx="9">
                  <c:v>52.3</c:v>
                </c:pt>
                <c:pt idx="10">
                  <c:v>51.3</c:v>
                </c:pt>
                <c:pt idx="11">
                  <c:v>51.2</c:v>
                </c:pt>
                <c:pt idx="12">
                  <c:v>50.8</c:v>
                </c:pt>
                <c:pt idx="13">
                  <c:v>50.7</c:v>
                </c:pt>
                <c:pt idx="14">
                  <c:v>50.6</c:v>
                </c:pt>
                <c:pt idx="15">
                  <c:v>50.8</c:v>
                </c:pt>
                <c:pt idx="16">
                  <c:v>51.6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FE5-4547-8713-722432B735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87501999"/>
        <c:axId val="1167738127"/>
      </c:lineChart>
      <c:catAx>
        <c:axId val="1087501999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s-CO"/>
          </a:p>
        </c:txPr>
        <c:crossAx val="1167738127"/>
        <c:crosses val="autoZero"/>
        <c:auto val="1"/>
        <c:lblAlgn val="ctr"/>
        <c:lblOffset val="100"/>
        <c:noMultiLvlLbl val="0"/>
      </c:catAx>
      <c:valAx>
        <c:axId val="1167738127"/>
        <c:scaling>
          <c:orientation val="minMax"/>
          <c:min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s-CO"/>
          </a:p>
        </c:txPr>
        <c:crossAx val="10875019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>
          <a:latin typeface="+mj-lt"/>
        </a:defRPr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r>
              <a:rPr lang="es-EC" dirty="0"/>
              <a:t>América Latina: Evolución del desempleo y el PIB</a:t>
            </a:r>
          </a:p>
          <a:p>
            <a:pPr>
              <a:defRPr/>
            </a:pPr>
            <a:r>
              <a:rPr lang="es-EC" dirty="0"/>
              <a:t>(</a:t>
            </a:r>
            <a:r>
              <a:rPr lang="es-EC" u="sng" dirty="0"/>
              <a:t>tasas de crecimiento</a:t>
            </a:r>
            <a:r>
              <a:rPr lang="es-EC" dirty="0"/>
              <a:t>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Nivel!$C$67</c:f>
              <c:strCache>
                <c:ptCount val="1"/>
                <c:pt idx="0">
                  <c:v>Hombres</c:v>
                </c:pt>
              </c:strCache>
            </c:strRef>
          </c:tx>
          <c:spPr>
            <a:ln w="158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Nivel!$D$66:$Q$66</c:f>
              <c:strCache>
                <c:ptCount val="14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</c:strCache>
            </c:strRef>
          </c:cat>
          <c:val>
            <c:numRef>
              <c:f>Nivel!$D$67:$Q$67</c:f>
              <c:numCache>
                <c:formatCode>0.0%</c:formatCode>
                <c:ptCount val="14"/>
                <c:pt idx="0">
                  <c:v>6.7834373194337827E-2</c:v>
                </c:pt>
                <c:pt idx="1">
                  <c:v>3.8837531301995298E-2</c:v>
                </c:pt>
                <c:pt idx="2">
                  <c:v>-1.0254178128225266E-2</c:v>
                </c:pt>
                <c:pt idx="3">
                  <c:v>-0.12507040964015081</c:v>
                </c:pt>
                <c:pt idx="4">
                  <c:v>-5.2282659374991547E-2</c:v>
                </c:pt>
                <c:pt idx="5">
                  <c:v>-0.11125429912179208</c:v>
                </c:pt>
                <c:pt idx="6">
                  <c:v>-0.10218948824966589</c:v>
                </c:pt>
                <c:pt idx="7">
                  <c:v>-9.4460243138527744E-7</c:v>
                </c:pt>
                <c:pt idx="8">
                  <c:v>0.2238127654259805</c:v>
                </c:pt>
                <c:pt idx="9">
                  <c:v>-9.0377560772253784E-2</c:v>
                </c:pt>
                <c:pt idx="10">
                  <c:v>-7.8336329048614206E-2</c:v>
                </c:pt>
                <c:pt idx="11">
                  <c:v>6.9726835909324603E-2</c:v>
                </c:pt>
                <c:pt idx="12">
                  <c:v>-1.1058451816745807E-2</c:v>
                </c:pt>
                <c:pt idx="13">
                  <c:v>-2.1964856230033414E-3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A2FF-42B9-BF14-35C55128771D}"/>
            </c:ext>
          </c:extLst>
        </c:ser>
        <c:ser>
          <c:idx val="1"/>
          <c:order val="1"/>
          <c:tx>
            <c:strRef>
              <c:f>Nivel!$C$68</c:f>
              <c:strCache>
                <c:ptCount val="1"/>
                <c:pt idx="0">
                  <c:v>Mujeres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Nivel!$D$66:$Q$66</c:f>
              <c:strCache>
                <c:ptCount val="14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</c:strCache>
            </c:strRef>
          </c:cat>
          <c:val>
            <c:numRef>
              <c:f>Nivel!$D$68:$Q$68</c:f>
              <c:numCache>
                <c:formatCode>0.0%</c:formatCode>
                <c:ptCount val="14"/>
                <c:pt idx="0">
                  <c:v>7.3084721043160661E-2</c:v>
                </c:pt>
                <c:pt idx="1">
                  <c:v>2.7786279268187553E-2</c:v>
                </c:pt>
                <c:pt idx="2">
                  <c:v>2.7081105677297934E-2</c:v>
                </c:pt>
                <c:pt idx="3">
                  <c:v>-0.10539168972374691</c:v>
                </c:pt>
                <c:pt idx="4">
                  <c:v>-4.492755125724901E-2</c:v>
                </c:pt>
                <c:pt idx="5">
                  <c:v>-9.9721298648064671E-2</c:v>
                </c:pt>
                <c:pt idx="6">
                  <c:v>-0.10105687841815947</c:v>
                </c:pt>
                <c:pt idx="7">
                  <c:v>-4.9375025615154167E-2</c:v>
                </c:pt>
                <c:pt idx="8">
                  <c:v>0.14057342489094515</c:v>
                </c:pt>
                <c:pt idx="9">
                  <c:v>-6.3228024221828272E-2</c:v>
                </c:pt>
                <c:pt idx="10">
                  <c:v>-5.8112888488255021E-2</c:v>
                </c:pt>
                <c:pt idx="11">
                  <c:v>1.4390795455374805E-2</c:v>
                </c:pt>
                <c:pt idx="12">
                  <c:v>5.603985056040095E-3</c:v>
                </c:pt>
                <c:pt idx="13">
                  <c:v>5.8235294117646941E-2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A2FF-42B9-BF14-35C55128771D}"/>
            </c:ext>
          </c:extLst>
        </c:ser>
        <c:ser>
          <c:idx val="2"/>
          <c:order val="2"/>
          <c:tx>
            <c:strRef>
              <c:f>Nivel!$C$69</c:f>
              <c:strCache>
                <c:ptCount val="1"/>
                <c:pt idx="0">
                  <c:v>PIB Percapita</c:v>
                </c:pt>
              </c:strCache>
            </c:strRef>
          </c:tx>
          <c:spPr>
            <a:ln w="158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Nivel!$D$66:$Q$66</c:f>
              <c:strCache>
                <c:ptCount val="14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</c:strCache>
            </c:strRef>
          </c:cat>
          <c:val>
            <c:numRef>
              <c:f>Nivel!$D$69:$Q$69</c:f>
              <c:numCache>
                <c:formatCode>0.00%</c:formatCode>
                <c:ptCount val="14"/>
                <c:pt idx="0">
                  <c:v>-7.0501960800982699E-3</c:v>
                </c:pt>
                <c:pt idx="1">
                  <c:v>-6.7880197679686116E-3</c:v>
                </c:pt>
                <c:pt idx="2">
                  <c:v>6.0641473737950147E-3</c:v>
                </c:pt>
                <c:pt idx="3">
                  <c:v>4.6384864281869609E-2</c:v>
                </c:pt>
                <c:pt idx="4">
                  <c:v>3.1053029814647637E-2</c:v>
                </c:pt>
                <c:pt idx="5">
                  <c:v>4.0410083661546414E-2</c:v>
                </c:pt>
                <c:pt idx="6">
                  <c:v>4.3732382148196969E-2</c:v>
                </c:pt>
                <c:pt idx="7">
                  <c:v>2.603598925368189E-2</c:v>
                </c:pt>
                <c:pt idx="8">
                  <c:v>-2.4487630157723927E-2</c:v>
                </c:pt>
                <c:pt idx="9">
                  <c:v>4.9014097993433259E-2</c:v>
                </c:pt>
                <c:pt idx="10">
                  <c:v>3.4543219210942944E-2</c:v>
                </c:pt>
                <c:pt idx="11">
                  <c:v>1.721919794537774E-2</c:v>
                </c:pt>
                <c:pt idx="12">
                  <c:v>1.6847372005860839E-2</c:v>
                </c:pt>
                <c:pt idx="13">
                  <c:v>3.5442845743527407E-4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A2FF-42B9-BF14-35C5512877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5314416"/>
        <c:axId val="555315200"/>
      </c:lineChart>
      <c:catAx>
        <c:axId val="555314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s-CO"/>
          </a:p>
        </c:txPr>
        <c:crossAx val="555315200"/>
        <c:crosses val="autoZero"/>
        <c:auto val="1"/>
        <c:lblAlgn val="ctr"/>
        <c:lblOffset val="100"/>
        <c:noMultiLvlLbl val="0"/>
      </c:catAx>
      <c:valAx>
        <c:axId val="555315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s-CO"/>
          </a:p>
        </c:txPr>
        <c:crossAx val="555314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latin typeface="Garamond" panose="02020404030301010803" pitchFamily="18" charset="0"/>
        </a:defRPr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/>
              <a:t>América Latina y el Caribe: PIB Percapita (US$ 2010)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8.8377782276538849E-2"/>
          <c:y val="0.16671512214819301"/>
          <c:w val="0.83409686779680281"/>
          <c:h val="0.59290432252932579"/>
        </c:manualLayout>
      </c:layout>
      <c:lineChart>
        <c:grouping val="standard"/>
        <c:varyColors val="0"/>
        <c:ser>
          <c:idx val="0"/>
          <c:order val="0"/>
          <c:tx>
            <c:strRef>
              <c:f>Nivel!$A$19</c:f>
              <c:strCache>
                <c:ptCount val="1"/>
                <c:pt idx="0">
                  <c:v>PIB Percapita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Nivel!$B$18:$AB$18</c:f>
              <c:strCach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strCache>
            </c:strRef>
          </c:cat>
          <c:val>
            <c:numRef>
              <c:f>Nivel!$B$19:$AB$19</c:f>
              <c:numCache>
                <c:formatCode>0.0</c:formatCode>
                <c:ptCount val="27"/>
                <c:pt idx="0">
                  <c:v>6126.6221668872404</c:v>
                </c:pt>
                <c:pt idx="1">
                  <c:v>6216.05065230116</c:v>
                </c:pt>
                <c:pt idx="2">
                  <c:v>6263.7322798243604</c:v>
                </c:pt>
                <c:pt idx="3">
                  <c:v>6391.6306386905699</c:v>
                </c:pt>
                <c:pt idx="4">
                  <c:v>6596.5391828935699</c:v>
                </c:pt>
                <c:pt idx="5">
                  <c:v>6585.3941560110497</c:v>
                </c:pt>
                <c:pt idx="6">
                  <c:v>6696.2470903507201</c:v>
                </c:pt>
                <c:pt idx="7">
                  <c:v>6922.7576602284798</c:v>
                </c:pt>
                <c:pt idx="8">
                  <c:v>6962.9068275071204</c:v>
                </c:pt>
                <c:pt idx="9">
                  <c:v>6886.2287043493998</c:v>
                </c:pt>
                <c:pt idx="10">
                  <c:v>7066.6111887692196</c:v>
                </c:pt>
                <c:pt idx="11">
                  <c:v>7016.7901942665803</c:v>
                </c:pt>
                <c:pt idx="12">
                  <c:v>6969.1600837202104</c:v>
                </c:pt>
                <c:pt idx="13">
                  <c:v>7011.4220975394601</c:v>
                </c:pt>
                <c:pt idx="14">
                  <c:v>7336.6459599567297</c:v>
                </c:pt>
                <c:pt idx="15">
                  <c:v>7564.4710456907796</c:v>
                </c:pt>
                <c:pt idx="16">
                  <c:v>7870.15195350249</c:v>
                </c:pt>
                <c:pt idx="17">
                  <c:v>8214.3324462974397</c:v>
                </c:pt>
                <c:pt idx="18">
                  <c:v>8428.2007175954095</c:v>
                </c:pt>
                <c:pt idx="19">
                  <c:v>8221.8140555278696</c:v>
                </c:pt>
                <c:pt idx="20">
                  <c:v>8624.7988553292998</c:v>
                </c:pt>
                <c:pt idx="21">
                  <c:v>8922.7271728392298</c:v>
                </c:pt>
                <c:pt idx="22">
                  <c:v>9076.36937824095</c:v>
                </c:pt>
                <c:pt idx="23">
                  <c:v>9229.2823496187793</c:v>
                </c:pt>
                <c:pt idx="24">
                  <c:v>9232.5534699251893</c:v>
                </c:pt>
                <c:pt idx="25">
                  <c:v>9195.6232560454882</c:v>
                </c:pt>
                <c:pt idx="26">
                  <c:v>9140.4495165092158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E14-4788-BED2-8027AE1173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1993352"/>
        <c:axId val="301990216"/>
      </c:lineChart>
      <c:lineChart>
        <c:grouping val="standard"/>
        <c:varyColors val="0"/>
        <c:ser>
          <c:idx val="1"/>
          <c:order val="1"/>
          <c:tx>
            <c:strRef>
              <c:f>Nivel!$A$20</c:f>
              <c:strCache>
                <c:ptCount val="1"/>
                <c:pt idx="0">
                  <c:v>Tasa de crecimiento anual</c:v>
                </c:pt>
              </c:strCache>
            </c:strRef>
          </c:tx>
          <c:spPr>
            <a:ln w="22225" cap="rnd">
              <a:solidFill>
                <a:schemeClr val="accent2"/>
              </a:solidFill>
              <a:prstDash val="sysDot"/>
              <a:round/>
            </a:ln>
            <a:effectLst/>
          </c:spPr>
          <c:marker>
            <c:symbol val="none"/>
          </c:marker>
          <c:dLbls>
            <c:dLbl>
              <c:idx val="1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2E14-4788-BED2-8027AE1173DF}"/>
                </c:ext>
              </c:extLst>
            </c:dLbl>
            <c:dLbl>
              <c:idx val="5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2E14-4788-BED2-8027AE1173DF}"/>
                </c:ext>
              </c:extLst>
            </c:dLbl>
            <c:dLbl>
              <c:idx val="7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2E14-4788-BED2-8027AE1173DF}"/>
                </c:ext>
              </c:extLst>
            </c:dLbl>
            <c:dLbl>
              <c:idx val="10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2E14-4788-BED2-8027AE1173DF}"/>
                </c:ext>
              </c:extLst>
            </c:dLbl>
            <c:dLbl>
              <c:idx val="12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2E14-4788-BED2-8027AE1173DF}"/>
                </c:ext>
              </c:extLst>
            </c:dLbl>
            <c:dLbl>
              <c:idx val="14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E14-4788-BED2-8027AE1173DF}"/>
                </c:ext>
              </c:extLst>
            </c:dLbl>
            <c:dLbl>
              <c:idx val="17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E14-4788-BED2-8027AE1173DF}"/>
                </c:ext>
              </c:extLst>
            </c:dLbl>
            <c:dLbl>
              <c:idx val="19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E14-4788-BED2-8027AE1173DF}"/>
                </c:ext>
              </c:extLst>
            </c:dLbl>
            <c:dLbl>
              <c:idx val="20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E14-4788-BED2-8027AE1173DF}"/>
                </c:ext>
              </c:extLst>
            </c:dLbl>
            <c:dLbl>
              <c:idx val="23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4C2-405E-9443-6788E718CD54}"/>
                </c:ext>
              </c:extLst>
            </c:dLbl>
            <c:dLbl>
              <c:idx val="26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4C2-405E-9443-6788E718CD5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Nivel!$B$18:$AB$18</c:f>
              <c:strCach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strCache>
            </c:strRef>
          </c:cat>
          <c:val>
            <c:numRef>
              <c:f>Nivel!$B$20:$AB$20</c:f>
              <c:numCache>
                <c:formatCode>0.0%</c:formatCode>
                <c:ptCount val="27"/>
                <c:pt idx="1">
                  <c:v>1.4596703204133643E-2</c:v>
                </c:pt>
                <c:pt idx="2">
                  <c:v>7.6707269921536536E-3</c:v>
                </c:pt>
                <c:pt idx="3">
                  <c:v>2.0418873788423664E-2</c:v>
                </c:pt>
                <c:pt idx="4">
                  <c:v>3.205888384141331E-2</c:v>
                </c:pt>
                <c:pt idx="5">
                  <c:v>-1.6895263673142313E-3</c:v>
                </c:pt>
                <c:pt idx="6">
                  <c:v>1.6833151017769499E-2</c:v>
                </c:pt>
                <c:pt idx="7">
                  <c:v>3.3826495172820215E-2</c:v>
                </c:pt>
                <c:pt idx="8">
                  <c:v>5.7995916149569116E-3</c:v>
                </c:pt>
                <c:pt idx="9">
                  <c:v>-1.1012372426814854E-2</c:v>
                </c:pt>
                <c:pt idx="10">
                  <c:v>2.6194669414027594E-2</c:v>
                </c:pt>
                <c:pt idx="11">
                  <c:v>-7.0501960800982699E-3</c:v>
                </c:pt>
                <c:pt idx="12">
                  <c:v>-6.7880197679686116E-3</c:v>
                </c:pt>
                <c:pt idx="13">
                  <c:v>6.0641473737950147E-3</c:v>
                </c:pt>
                <c:pt idx="14">
                  <c:v>4.6384864281869609E-2</c:v>
                </c:pt>
                <c:pt idx="15">
                  <c:v>3.1053029814647637E-2</c:v>
                </c:pt>
                <c:pt idx="16">
                  <c:v>4.0410083661546414E-2</c:v>
                </c:pt>
                <c:pt idx="17">
                  <c:v>4.3732382148196969E-2</c:v>
                </c:pt>
                <c:pt idx="18">
                  <c:v>2.603598925368189E-2</c:v>
                </c:pt>
                <c:pt idx="19">
                  <c:v>-2.4487630157723927E-2</c:v>
                </c:pt>
                <c:pt idx="20">
                  <c:v>4.9014097993433259E-2</c:v>
                </c:pt>
                <c:pt idx="21">
                  <c:v>3.4543219210942944E-2</c:v>
                </c:pt>
                <c:pt idx="22">
                  <c:v>1.721919794537774E-2</c:v>
                </c:pt>
                <c:pt idx="23">
                  <c:v>1.6847372005860839E-2</c:v>
                </c:pt>
                <c:pt idx="24">
                  <c:v>3.5442845743527407E-4</c:v>
                </c:pt>
                <c:pt idx="25">
                  <c:v>-4.0000000000000001E-3</c:v>
                </c:pt>
                <c:pt idx="26">
                  <c:v>-6.0000000000000001E-3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2E14-4788-BED2-8027AE1173DF}"/>
            </c:ext>
          </c:extLst>
        </c:ser>
        <c:ser>
          <c:idx val="2"/>
          <c:order val="2"/>
          <c:tx>
            <c:strRef>
              <c:f>Nivel!$A$21</c:f>
              <c:strCache>
                <c:ptCount val="1"/>
                <c:pt idx="0">
                  <c:v>Tendencia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Nivel!$B$18:$AB$18</c:f>
              <c:strCach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strCache>
            </c:strRef>
          </c:cat>
          <c:val>
            <c:numRef>
              <c:f>Nivel!$B$21:$AB$21</c:f>
              <c:numCache>
                <c:formatCode>0.0%</c:formatCode>
                <c:ptCount val="27"/>
                <c:pt idx="1">
                  <c:v>1.4228767994903654E-2</c:v>
                </c:pt>
                <c:pt idx="2">
                  <c:v>1.8686296956531068E-2</c:v>
                </c:pt>
                <c:pt idx="3">
                  <c:v>1.4611132291762008E-2</c:v>
                </c:pt>
                <c:pt idx="4">
                  <c:v>1.505842185448918E-2</c:v>
                </c:pt>
                <c:pt idx="5">
                  <c:v>2.0289575490622491E-2</c:v>
                </c:pt>
                <c:pt idx="6">
                  <c:v>1.7365719055929141E-2</c:v>
                </c:pt>
                <c:pt idx="7">
                  <c:v>8.7514678022835076E-3</c:v>
                </c:pt>
                <c:pt idx="8">
                  <c:v>1.4328306958551872E-2</c:v>
                </c:pt>
                <c:pt idx="9">
                  <c:v>9.5516375389783185E-3</c:v>
                </c:pt>
                <c:pt idx="10">
                  <c:v>1.428734550820554E-3</c:v>
                </c:pt>
                <c:pt idx="11">
                  <c:v>1.4816457025881747E-3</c:v>
                </c:pt>
                <c:pt idx="12">
                  <c:v>1.2961093044325068E-2</c:v>
                </c:pt>
                <c:pt idx="13">
                  <c:v>1.3932765124449076E-2</c:v>
                </c:pt>
                <c:pt idx="14">
                  <c:v>2.3424821072778011E-2</c:v>
                </c:pt>
                <c:pt idx="15">
                  <c:v>3.3528901456011131E-2</c:v>
                </c:pt>
                <c:pt idx="16">
                  <c:v>3.7523269831988504E-2</c:v>
                </c:pt>
                <c:pt idx="17">
                  <c:v>2.3348770944069796E-2</c:v>
                </c:pt>
                <c:pt idx="18">
                  <c:v>2.694098457982692E-2</c:v>
                </c:pt>
                <c:pt idx="19">
                  <c:v>2.5767611689706225E-2</c:v>
                </c:pt>
                <c:pt idx="20">
                  <c:v>2.0464974849142382E-2</c:v>
                </c:pt>
                <c:pt idx="21">
                  <c:v>1.862725139957817E-2</c:v>
                </c:pt>
                <c:pt idx="22">
                  <c:v>2.3595663122610012E-2</c:v>
                </c:pt>
                <c:pt idx="23">
                  <c:v>1.2992843523923358E-2</c:v>
                </c:pt>
                <c:pt idx="24">
                  <c:v>4.8841996817347699E-3</c:v>
                </c:pt>
                <c:pt idx="25">
                  <c:v>1.8004501158240282E-3</c:v>
                </c:pt>
                <c:pt idx="26">
                  <c:v>-3.215190514188242E-3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4C2-405E-9443-6788E718CD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1991392"/>
        <c:axId val="301991000"/>
      </c:lineChart>
      <c:catAx>
        <c:axId val="301993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01990216"/>
        <c:crosses val="autoZero"/>
        <c:auto val="1"/>
        <c:lblAlgn val="ctr"/>
        <c:lblOffset val="100"/>
        <c:noMultiLvlLbl val="0"/>
      </c:catAx>
      <c:valAx>
        <c:axId val="301990216"/>
        <c:scaling>
          <c:orientation val="minMax"/>
          <c:min val="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ysDash"/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01993352"/>
        <c:crosses val="autoZero"/>
        <c:crossBetween val="between"/>
      </c:valAx>
      <c:valAx>
        <c:axId val="301991000"/>
        <c:scaling>
          <c:orientation val="minMax"/>
        </c:scaling>
        <c:delete val="0"/>
        <c:axPos val="r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01991392"/>
        <c:crosses val="max"/>
        <c:crossBetween val="between"/>
      </c:valAx>
      <c:catAx>
        <c:axId val="3019913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0199100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r>
              <a:rPr lang="es-EC"/>
              <a:t>América Latina: Crecimiento de oferta laboral y del PIB</a:t>
            </a:r>
          </a:p>
        </c:rich>
      </c:tx>
      <c:layout>
        <c:manualLayout>
          <c:xMode val="edge"/>
          <c:yMode val="edge"/>
          <c:x val="0.19203368387882563"/>
          <c:y val="4.20568484837155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0.10867788427270092"/>
          <c:y val="0.1582608695652174"/>
          <c:w val="0.84414621409621682"/>
          <c:h val="0.61729733697591216"/>
        </c:manualLayout>
      </c:layout>
      <c:lineChart>
        <c:grouping val="standard"/>
        <c:varyColors val="0"/>
        <c:ser>
          <c:idx val="0"/>
          <c:order val="0"/>
          <c:tx>
            <c:strRef>
              <c:f>Nivel!$A$55</c:f>
              <c:strCache>
                <c:ptCount val="1"/>
                <c:pt idx="0">
                  <c:v>Oferta Hombres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Nivel!$B$54:$AC$54</c:f>
              <c:numCache>
                <c:formatCode>General</c:formatCode>
                <c:ptCount val="28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</c:numCache>
            </c:numRef>
          </c:cat>
          <c:val>
            <c:numRef>
              <c:f>Nivel!$B$55:$AC$55</c:f>
              <c:numCache>
                <c:formatCode>0.00%</c:formatCode>
                <c:ptCount val="28"/>
                <c:pt idx="0">
                  <c:v>-7.2015493672789033E-3</c:v>
                </c:pt>
                <c:pt idx="1">
                  <c:v>3.0681818181819143E-3</c:v>
                </c:pt>
                <c:pt idx="2">
                  <c:v>1.4727540500736325E-2</c:v>
                </c:pt>
                <c:pt idx="3">
                  <c:v>-3.5624752605885046E-3</c:v>
                </c:pt>
                <c:pt idx="4">
                  <c:v>-8.5628531073447256E-3</c:v>
                </c:pt>
                <c:pt idx="5">
                  <c:v>3.7670458826188469E-2</c:v>
                </c:pt>
                <c:pt idx="6">
                  <c:v>-1.1384593044362123E-2</c:v>
                </c:pt>
                <c:pt idx="7">
                  <c:v>2.2245560435363743E-2</c:v>
                </c:pt>
                <c:pt idx="8">
                  <c:v>-4.6698421593350803E-3</c:v>
                </c:pt>
                <c:pt idx="9">
                  <c:v>1.0495088096664551E-2</c:v>
                </c:pt>
                <c:pt idx="10">
                  <c:v>-1.0664666595235572E-2</c:v>
                </c:pt>
                <c:pt idx="11">
                  <c:v>1.8631499906138771E-2</c:v>
                </c:pt>
                <c:pt idx="12">
                  <c:v>1.3821700069107656E-3</c:v>
                </c:pt>
                <c:pt idx="13">
                  <c:v>-7.7754773406949473E-3</c:v>
                </c:pt>
                <c:pt idx="14">
                  <c:v>1.1777798386348959E-2</c:v>
                </c:pt>
                <c:pt idx="15">
                  <c:v>-6.6981597687372219E-3</c:v>
                </c:pt>
                <c:pt idx="16">
                  <c:v>-6.4271333436579647E-3</c:v>
                </c:pt>
                <c:pt idx="17">
                  <c:v>1.7292105058062335E-2</c:v>
                </c:pt>
                <c:pt idx="18">
                  <c:v>1.0943736320329522E-2</c:v>
                </c:pt>
                <c:pt idx="19">
                  <c:v>-3.281155930162527E-2</c:v>
                </c:pt>
                <c:pt idx="20">
                  <c:v>-1.9607843137254943E-2</c:v>
                </c:pt>
                <c:pt idx="21">
                  <c:v>2.8571428571428692E-2</c:v>
                </c:pt>
                <c:pt idx="22">
                  <c:v>-1.388888888888884E-3</c:v>
                </c:pt>
                <c:pt idx="23">
                  <c:v>3.8942976356050263E-2</c:v>
                </c:pt>
                <c:pt idx="24">
                  <c:v>-1.3386880856761652E-3</c:v>
                </c:pt>
                <c:pt idx="25">
                  <c:v>8.4861758713137281E-3</c:v>
                </c:pt>
                <c:pt idx="26">
                  <c:v>-1.683073708866889E-3</c:v>
                </c:pt>
                <c:pt idx="27">
                  <c:v>-2.3392743172422348E-3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1E56-4B46-8106-DC0FA0EC78A3}"/>
            </c:ext>
          </c:extLst>
        </c:ser>
        <c:ser>
          <c:idx val="1"/>
          <c:order val="1"/>
          <c:tx>
            <c:strRef>
              <c:f>Nivel!$A$56</c:f>
              <c:strCache>
                <c:ptCount val="1"/>
                <c:pt idx="0">
                  <c:v>Oferta Mujeres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Nivel!$B$54:$AC$54</c:f>
              <c:numCache>
                <c:formatCode>General</c:formatCode>
                <c:ptCount val="28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</c:numCache>
            </c:numRef>
          </c:cat>
          <c:val>
            <c:numRef>
              <c:f>Nivel!$B$56:$AC$56</c:f>
              <c:numCache>
                <c:formatCode>0.00%</c:formatCode>
                <c:ptCount val="28"/>
                <c:pt idx="0">
                  <c:v>-2.9329422743632483E-3</c:v>
                </c:pt>
                <c:pt idx="1">
                  <c:v>1.3054735076395652E-2</c:v>
                </c:pt>
                <c:pt idx="2">
                  <c:v>2.7826057891570111E-2</c:v>
                </c:pt>
                <c:pt idx="3">
                  <c:v>2.4389847319561397E-4</c:v>
                </c:pt>
                <c:pt idx="4">
                  <c:v>-2.2416932180245652E-2</c:v>
                </c:pt>
                <c:pt idx="5">
                  <c:v>9.7606618733379058E-2</c:v>
                </c:pt>
                <c:pt idx="6">
                  <c:v>-2.2433596554199631E-2</c:v>
                </c:pt>
                <c:pt idx="7">
                  <c:v>6.4120922832140437E-2</c:v>
                </c:pt>
                <c:pt idx="8">
                  <c:v>-1.5251196172249126E-2</c:v>
                </c:pt>
                <c:pt idx="9">
                  <c:v>4.9604055222032928E-2</c:v>
                </c:pt>
                <c:pt idx="10">
                  <c:v>-2.9177098981806315E-2</c:v>
                </c:pt>
                <c:pt idx="11">
                  <c:v>5.1950954722523646E-2</c:v>
                </c:pt>
                <c:pt idx="12">
                  <c:v>2.2196084383065973E-3</c:v>
                </c:pt>
                <c:pt idx="13">
                  <c:v>-4.2842630625858913E-3</c:v>
                </c:pt>
                <c:pt idx="14">
                  <c:v>6.8133427963092963E-3</c:v>
                </c:pt>
                <c:pt idx="15">
                  <c:v>-1.1918576277803461E-2</c:v>
                </c:pt>
                <c:pt idx="16">
                  <c:v>-1.9756338491932923E-2</c:v>
                </c:pt>
                <c:pt idx="17">
                  <c:v>5.2233792408465263E-2</c:v>
                </c:pt>
                <c:pt idx="18">
                  <c:v>1.2609736632082535E-2</c:v>
                </c:pt>
                <c:pt idx="19">
                  <c:v>-1.5573770491802419E-3</c:v>
                </c:pt>
                <c:pt idx="20">
                  <c:v>3.4397832690255425E-2</c:v>
                </c:pt>
                <c:pt idx="21">
                  <c:v>1.1904761904761862E-2</c:v>
                </c:pt>
                <c:pt idx="22">
                  <c:v>-1.5686274509803977E-2</c:v>
                </c:pt>
                <c:pt idx="23">
                  <c:v>9.960159362549792E-3</c:v>
                </c:pt>
                <c:pt idx="24">
                  <c:v>0</c:v>
                </c:pt>
                <c:pt idx="25">
                  <c:v>-1.9303535502958713E-2</c:v>
                </c:pt>
                <c:pt idx="26">
                  <c:v>4.8236184119501146E-3</c:v>
                </c:pt>
                <c:pt idx="27">
                  <c:v>5.7602091843713676E-3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1E56-4B46-8106-DC0FA0EC78A3}"/>
            </c:ext>
          </c:extLst>
        </c:ser>
        <c:ser>
          <c:idx val="2"/>
          <c:order val="2"/>
          <c:tx>
            <c:strRef>
              <c:f>Nivel!$A$57</c:f>
              <c:strCache>
                <c:ptCount val="1"/>
                <c:pt idx="0">
                  <c:v>PIB</c:v>
                </c:pt>
              </c:strCache>
            </c:strRef>
          </c:tx>
          <c:spPr>
            <a:ln w="22225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Nivel!$B$54:$AC$54</c:f>
              <c:numCache>
                <c:formatCode>General</c:formatCode>
                <c:ptCount val="28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</c:numCache>
            </c:numRef>
          </c:cat>
          <c:val>
            <c:numRef>
              <c:f>Nivel!$B$57:$AC$57</c:f>
              <c:numCache>
                <c:formatCode>0.00%</c:formatCode>
                <c:ptCount val="28"/>
                <c:pt idx="0">
                  <c:v>1.6E-2</c:v>
                </c:pt>
                <c:pt idx="1">
                  <c:v>1.4596703204133643E-2</c:v>
                </c:pt>
                <c:pt idx="2">
                  <c:v>7.6707269921536536E-3</c:v>
                </c:pt>
                <c:pt idx="3">
                  <c:v>2.0418873788423664E-2</c:v>
                </c:pt>
                <c:pt idx="4">
                  <c:v>3.205888384141331E-2</c:v>
                </c:pt>
                <c:pt idx="5">
                  <c:v>-1.6895263673142313E-3</c:v>
                </c:pt>
                <c:pt idx="6">
                  <c:v>1.6833151017769499E-2</c:v>
                </c:pt>
                <c:pt idx="7">
                  <c:v>3.3826495172820215E-2</c:v>
                </c:pt>
                <c:pt idx="8">
                  <c:v>5.7995916149569116E-3</c:v>
                </c:pt>
                <c:pt idx="9">
                  <c:v>-1.1012372426814854E-2</c:v>
                </c:pt>
                <c:pt idx="10">
                  <c:v>2.6194669414027594E-2</c:v>
                </c:pt>
                <c:pt idx="11">
                  <c:v>-7.0501960800982699E-3</c:v>
                </c:pt>
                <c:pt idx="12">
                  <c:v>-6.7880197679686116E-3</c:v>
                </c:pt>
                <c:pt idx="13">
                  <c:v>6.0641473737950147E-3</c:v>
                </c:pt>
                <c:pt idx="14">
                  <c:v>4.6384864281869609E-2</c:v>
                </c:pt>
                <c:pt idx="15">
                  <c:v>3.1053029814647637E-2</c:v>
                </c:pt>
                <c:pt idx="16">
                  <c:v>4.0410083661546414E-2</c:v>
                </c:pt>
                <c:pt idx="17">
                  <c:v>4.3732382148196969E-2</c:v>
                </c:pt>
                <c:pt idx="18">
                  <c:v>2.603598925368189E-2</c:v>
                </c:pt>
                <c:pt idx="19">
                  <c:v>-2.4487630157723927E-2</c:v>
                </c:pt>
                <c:pt idx="20">
                  <c:v>4.9014097993433259E-2</c:v>
                </c:pt>
                <c:pt idx="21">
                  <c:v>3.4543219210942944E-2</c:v>
                </c:pt>
                <c:pt idx="22">
                  <c:v>1.721919794537774E-2</c:v>
                </c:pt>
                <c:pt idx="23">
                  <c:v>1.6847372005860839E-2</c:v>
                </c:pt>
                <c:pt idx="24">
                  <c:v>3.5442845743527407E-4</c:v>
                </c:pt>
                <c:pt idx="25">
                  <c:v>-1.7603710667676298E-3</c:v>
                </c:pt>
                <c:pt idx="26">
                  <c:v>-1.0329636829367494E-2</c:v>
                </c:pt>
                <c:pt idx="27">
                  <c:v>1.2583310305454232E-2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1E56-4B46-8106-DC0FA0EC78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31795968"/>
        <c:axId val="231795184"/>
      </c:lineChart>
      <c:catAx>
        <c:axId val="231795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s-CO"/>
          </a:p>
        </c:txPr>
        <c:crossAx val="231795184"/>
        <c:crosses val="autoZero"/>
        <c:auto val="1"/>
        <c:lblAlgn val="ctr"/>
        <c:lblOffset val="100"/>
        <c:noMultiLvlLbl val="0"/>
      </c:catAx>
      <c:valAx>
        <c:axId val="231795184"/>
        <c:scaling>
          <c:orientation val="minMax"/>
          <c:max val="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s-CO"/>
          </a:p>
        </c:txPr>
        <c:crossAx val="231795968"/>
        <c:crosses val="autoZero"/>
        <c:crossBetween val="between"/>
        <c:majorUnit val="2.0000000000000004E-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latin typeface="Garamond" panose="02020404030301010803" pitchFamily="18" charset="0"/>
        </a:defRPr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C"/>
              <a:t>Crecimiento de la economía y de la brecha de género por ingresos (América Latina)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Hoja1!$B$4</c:f>
              <c:strCache>
                <c:ptCount val="1"/>
                <c:pt idx="0">
                  <c:v>Brecha ingresos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Hoja1!$A$5:$A$16</c:f>
              <c:numCache>
                <c:formatCode>General</c:formatCode>
                <c:ptCount val="12"/>
                <c:pt idx="0">
                  <c:v>1990</c:v>
                </c:pt>
                <c:pt idx="1">
                  <c:v>1994</c:v>
                </c:pt>
                <c:pt idx="2">
                  <c:v>1997</c:v>
                </c:pt>
                <c:pt idx="3">
                  <c:v>1999</c:v>
                </c:pt>
                <c:pt idx="4">
                  <c:v>2002</c:v>
                </c:pt>
                <c:pt idx="5">
                  <c:v>2005</c:v>
                </c:pt>
                <c:pt idx="6">
                  <c:v>2008</c:v>
                </c:pt>
                <c:pt idx="7">
                  <c:v>2010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2017</c:v>
                </c:pt>
              </c:numCache>
            </c:numRef>
          </c:cat>
          <c:val>
            <c:numRef>
              <c:f>Hoja1!$B$5:$B$16</c:f>
              <c:numCache>
                <c:formatCode>General</c:formatCode>
                <c:ptCount val="12"/>
                <c:pt idx="0">
                  <c:v>-2.3123000000000001E-2</c:v>
                </c:pt>
                <c:pt idx="1">
                  <c:v>-4.3715846994535568E-2</c:v>
                </c:pt>
                <c:pt idx="2">
                  <c:v>-5.9999999999999831E-2</c:v>
                </c:pt>
                <c:pt idx="3">
                  <c:v>-1.2158054711246424E-2</c:v>
                </c:pt>
                <c:pt idx="4">
                  <c:v>-3.0769230769230771E-2</c:v>
                </c:pt>
                <c:pt idx="5">
                  <c:v>-1.2698412698412875E-2</c:v>
                </c:pt>
                <c:pt idx="6">
                  <c:v>-1.9292604501607524E-2</c:v>
                </c:pt>
                <c:pt idx="7">
                  <c:v>-0.11147540983606574</c:v>
                </c:pt>
                <c:pt idx="8">
                  <c:v>-3.6900369003690092E-2</c:v>
                </c:pt>
                <c:pt idx="9">
                  <c:v>7.6628352490422103E-3</c:v>
                </c:pt>
                <c:pt idx="10">
                  <c:v>-1.9011406844106515E-2</c:v>
                </c:pt>
                <c:pt idx="11">
                  <c:v>-6.8292682926829551E-2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D876-4F44-A542-E9A9153F0D18}"/>
            </c:ext>
          </c:extLst>
        </c:ser>
        <c:ser>
          <c:idx val="1"/>
          <c:order val="1"/>
          <c:tx>
            <c:strRef>
              <c:f>Hoja1!$C$4</c:f>
              <c:strCache>
                <c:ptCount val="1"/>
                <c:pt idx="0">
                  <c:v>PIB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Hoja1!$A$5:$A$16</c:f>
              <c:numCache>
                <c:formatCode>General</c:formatCode>
                <c:ptCount val="12"/>
                <c:pt idx="0">
                  <c:v>1990</c:v>
                </c:pt>
                <c:pt idx="1">
                  <c:v>1994</c:v>
                </c:pt>
                <c:pt idx="2">
                  <c:v>1997</c:v>
                </c:pt>
                <c:pt idx="3">
                  <c:v>1999</c:v>
                </c:pt>
                <c:pt idx="4">
                  <c:v>2002</c:v>
                </c:pt>
                <c:pt idx="5">
                  <c:v>2005</c:v>
                </c:pt>
                <c:pt idx="6">
                  <c:v>2008</c:v>
                </c:pt>
                <c:pt idx="7">
                  <c:v>2010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2017</c:v>
                </c:pt>
              </c:numCache>
            </c:numRef>
          </c:cat>
          <c:val>
            <c:numRef>
              <c:f>Hoja1!$C$5:$C$16</c:f>
              <c:numCache>
                <c:formatCode>General</c:formatCode>
                <c:ptCount val="12"/>
                <c:pt idx="0">
                  <c:v>1.6E-2</c:v>
                </c:pt>
                <c:pt idx="1">
                  <c:v>3.205888384141331E-2</c:v>
                </c:pt>
                <c:pt idx="2">
                  <c:v>3.3826495172820215E-2</c:v>
                </c:pt>
                <c:pt idx="3">
                  <c:v>-1.1012372426814854E-2</c:v>
                </c:pt>
                <c:pt idx="4">
                  <c:v>-6.7880197679686116E-3</c:v>
                </c:pt>
                <c:pt idx="5">
                  <c:v>3.1053029814647637E-2</c:v>
                </c:pt>
                <c:pt idx="6">
                  <c:v>2.603598925368189E-2</c:v>
                </c:pt>
                <c:pt idx="7">
                  <c:v>4.9014097993433259E-2</c:v>
                </c:pt>
                <c:pt idx="8">
                  <c:v>1.721919794537774E-2</c:v>
                </c:pt>
                <c:pt idx="9">
                  <c:v>1.6847372005860839E-2</c:v>
                </c:pt>
                <c:pt idx="10">
                  <c:v>3.5442845743527407E-4</c:v>
                </c:pt>
                <c:pt idx="11">
                  <c:v>1.2583310305454232E-2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D876-4F44-A542-E9A9153F0D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53185320"/>
        <c:axId val="413981032"/>
      </c:lineChart>
      <c:catAx>
        <c:axId val="253185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13981032"/>
        <c:crosses val="autoZero"/>
        <c:auto val="1"/>
        <c:lblAlgn val="ctr"/>
        <c:lblOffset val="100"/>
        <c:noMultiLvlLbl val="0"/>
      </c:catAx>
      <c:valAx>
        <c:axId val="413981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53185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C"/>
              <a:t>Variación de la Informalidad  por sexo y crecimiento del PIB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lineChart>
        <c:grouping val="standard"/>
        <c:varyColors val="0"/>
        <c:ser>
          <c:idx val="1"/>
          <c:order val="1"/>
          <c:tx>
            <c:strRef>
              <c:f>Hoja2!$D$2</c:f>
              <c:strCache>
                <c:ptCount val="1"/>
                <c:pt idx="0">
                  <c:v>Hombres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Hoja2!$B$3:$B$30</c:f>
              <c:strCache>
                <c:ptCount val="28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</c:strCache>
            </c:strRef>
          </c:cat>
          <c:val>
            <c:numRef>
              <c:f>Hoja2!$D$3:$D$30</c:f>
              <c:numCache>
                <c:formatCode>General</c:formatCode>
                <c:ptCount val="28"/>
                <c:pt idx="0">
                  <c:v>0.12341235</c:v>
                </c:pt>
                <c:pt idx="1">
                  <c:v>0.29922480620155034</c:v>
                </c:pt>
                <c:pt idx="2">
                  <c:v>-0.11058074781225136</c:v>
                </c:pt>
                <c:pt idx="3">
                  <c:v>0.13103756708407888</c:v>
                </c:pt>
                <c:pt idx="4">
                  <c:v>-8.5804665875840458E-2</c:v>
                </c:pt>
                <c:pt idx="5">
                  <c:v>9.904844290657433E-2</c:v>
                </c:pt>
                <c:pt idx="6">
                  <c:v>4.0535222353404343E-2</c:v>
                </c:pt>
                <c:pt idx="7">
                  <c:v>-8.3207261724659309E-3</c:v>
                </c:pt>
                <c:pt idx="8">
                  <c:v>-1.0678871090770481E-2</c:v>
                </c:pt>
                <c:pt idx="9">
                  <c:v>0.10678488820354648</c:v>
                </c:pt>
                <c:pt idx="10">
                  <c:v>-0.1097178683385579</c:v>
                </c:pt>
                <c:pt idx="11">
                  <c:v>6.9248826291079757E-2</c:v>
                </c:pt>
                <c:pt idx="12">
                  <c:v>2.1953896816685026E-2</c:v>
                </c:pt>
                <c:pt idx="13">
                  <c:v>-7.0533476548514273E-2</c:v>
                </c:pt>
                <c:pt idx="14">
                  <c:v>7.2996918335901384E-2</c:v>
                </c:pt>
                <c:pt idx="15">
                  <c:v>0.2863758750673131</c:v>
                </c:pt>
                <c:pt idx="16">
                  <c:v>-7.7695914266577404E-2</c:v>
                </c:pt>
                <c:pt idx="17">
                  <c:v>-4.0385701605745172E-2</c:v>
                </c:pt>
                <c:pt idx="18">
                  <c:v>4.624763506411611E-2</c:v>
                </c:pt>
                <c:pt idx="19">
                  <c:v>-2.0149832084732644E-2</c:v>
                </c:pt>
                <c:pt idx="20">
                  <c:v>3.4902350483684286E-2</c:v>
                </c:pt>
                <c:pt idx="21">
                  <c:v>-9.4375857338820257E-2</c:v>
                </c:pt>
                <c:pt idx="22">
                  <c:v>2.0530968577015196E-2</c:v>
                </c:pt>
                <c:pt idx="23">
                  <c:v>3.4935391451791364E-3</c:v>
                </c:pt>
                <c:pt idx="24">
                  <c:v>0.13574660633484115</c:v>
                </c:pt>
                <c:pt idx="25">
                  <c:v>0</c:v>
                </c:pt>
                <c:pt idx="26">
                  <c:v>0.33482142857143016</c:v>
                </c:pt>
                <c:pt idx="27">
                  <c:v>0.1773835920177369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555B-4A74-89CD-8C1ADA265C88}"/>
            </c:ext>
          </c:extLst>
        </c:ser>
        <c:ser>
          <c:idx val="2"/>
          <c:order val="2"/>
          <c:tx>
            <c:strRef>
              <c:f>Hoja2!$E$2</c:f>
              <c:strCache>
                <c:ptCount val="1"/>
                <c:pt idx="0">
                  <c:v>Mujeres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Hoja2!$B$3:$B$30</c:f>
              <c:strCache>
                <c:ptCount val="28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</c:strCache>
            </c:strRef>
          </c:cat>
          <c:val>
            <c:numRef>
              <c:f>Hoja2!$E$3:$E$30</c:f>
              <c:numCache>
                <c:formatCode>General</c:formatCode>
                <c:ptCount val="28"/>
                <c:pt idx="0">
                  <c:v>4.6260000000000003E-2</c:v>
                </c:pt>
                <c:pt idx="1">
                  <c:v>5.0988553590010532E-2</c:v>
                </c:pt>
                <c:pt idx="2">
                  <c:v>-0.137953795379538</c:v>
                </c:pt>
                <c:pt idx="3">
                  <c:v>0.16921898928024515</c:v>
                </c:pt>
                <c:pt idx="4">
                  <c:v>-0.19253438113948917</c:v>
                </c:pt>
                <c:pt idx="5">
                  <c:v>0.22506082725060805</c:v>
                </c:pt>
                <c:pt idx="6">
                  <c:v>-0.11486262826878513</c:v>
                </c:pt>
                <c:pt idx="7">
                  <c:v>0.18474195961106954</c:v>
                </c:pt>
                <c:pt idx="8">
                  <c:v>-9.4696969696969724E-2</c:v>
                </c:pt>
                <c:pt idx="9">
                  <c:v>0.20397489539748959</c:v>
                </c:pt>
                <c:pt idx="10">
                  <c:v>-0.22085143353605563</c:v>
                </c:pt>
                <c:pt idx="11">
                  <c:v>8.5247546833184806E-2</c:v>
                </c:pt>
                <c:pt idx="12">
                  <c:v>9.3329908382566718E-3</c:v>
                </c:pt>
                <c:pt idx="13">
                  <c:v>-2.0359687818120031E-2</c:v>
                </c:pt>
                <c:pt idx="14">
                  <c:v>8.9539314166955153E-2</c:v>
                </c:pt>
                <c:pt idx="15">
                  <c:v>0.2158321411540296</c:v>
                </c:pt>
                <c:pt idx="16">
                  <c:v>-0.11044869783495448</c:v>
                </c:pt>
                <c:pt idx="17">
                  <c:v>1.0190084264158239E-2</c:v>
                </c:pt>
                <c:pt idx="18">
                  <c:v>5.5718868909945485E-2</c:v>
                </c:pt>
                <c:pt idx="19">
                  <c:v>-2.0280952986715395E-2</c:v>
                </c:pt>
                <c:pt idx="20">
                  <c:v>4.9785758008569658E-2</c:v>
                </c:pt>
                <c:pt idx="21">
                  <c:v>-0.10649350649350664</c:v>
                </c:pt>
                <c:pt idx="22">
                  <c:v>1.5113762206785619E-2</c:v>
                </c:pt>
                <c:pt idx="23">
                  <c:v>1.4759602471125177E-2</c:v>
                </c:pt>
                <c:pt idx="24">
                  <c:v>-9.8425196850387975E-2</c:v>
                </c:pt>
                <c:pt idx="25">
                  <c:v>-9.8619329388560661E-2</c:v>
                </c:pt>
                <c:pt idx="26">
                  <c:v>0.19762845849802257</c:v>
                </c:pt>
                <c:pt idx="27">
                  <c:v>0.15748031496063186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555B-4A74-89CD-8C1ADA265C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4627240"/>
        <c:axId val="504629200"/>
      </c:lineChart>
      <c:lineChart>
        <c:grouping val="standard"/>
        <c:varyColors val="0"/>
        <c:ser>
          <c:idx val="0"/>
          <c:order val="0"/>
          <c:tx>
            <c:strRef>
              <c:f>Hoja2!$C$2</c:f>
              <c:strCache>
                <c:ptCount val="1"/>
                <c:pt idx="0">
                  <c:v>PIB</c:v>
                </c:pt>
              </c:strCache>
            </c:strRef>
          </c:tx>
          <c:spPr>
            <a:ln w="1587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Hoja2!$B$3:$B$30</c:f>
              <c:strCache>
                <c:ptCount val="28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</c:strCache>
            </c:strRef>
          </c:cat>
          <c:val>
            <c:numRef>
              <c:f>Hoja2!$C$3:$C$30</c:f>
              <c:numCache>
                <c:formatCode>General</c:formatCode>
                <c:ptCount val="28"/>
                <c:pt idx="0">
                  <c:v>1.6E-2</c:v>
                </c:pt>
                <c:pt idx="1">
                  <c:v>1.4596703204133643E-2</c:v>
                </c:pt>
                <c:pt idx="2">
                  <c:v>7.6707269921536536E-3</c:v>
                </c:pt>
                <c:pt idx="3">
                  <c:v>2.0418873788423664E-2</c:v>
                </c:pt>
                <c:pt idx="4">
                  <c:v>3.205888384141331E-2</c:v>
                </c:pt>
                <c:pt idx="5">
                  <c:v>-1.6895263673142313E-3</c:v>
                </c:pt>
                <c:pt idx="6">
                  <c:v>1.6833151017769499E-2</c:v>
                </c:pt>
                <c:pt idx="7">
                  <c:v>3.3826495172820215E-2</c:v>
                </c:pt>
                <c:pt idx="8">
                  <c:v>5.7995916149569116E-3</c:v>
                </c:pt>
                <c:pt idx="9">
                  <c:v>-1.1012372426814854E-2</c:v>
                </c:pt>
                <c:pt idx="10">
                  <c:v>2.6194669414027594E-2</c:v>
                </c:pt>
                <c:pt idx="11">
                  <c:v>-7.0501960800982699E-3</c:v>
                </c:pt>
                <c:pt idx="12">
                  <c:v>-6.7880197679686116E-3</c:v>
                </c:pt>
                <c:pt idx="13">
                  <c:v>6.0641473737950147E-3</c:v>
                </c:pt>
                <c:pt idx="14">
                  <c:v>4.6384864281869609E-2</c:v>
                </c:pt>
                <c:pt idx="15">
                  <c:v>3.1053029814647637E-2</c:v>
                </c:pt>
                <c:pt idx="16">
                  <c:v>4.0410083661546414E-2</c:v>
                </c:pt>
                <c:pt idx="17">
                  <c:v>4.3732382148196969E-2</c:v>
                </c:pt>
                <c:pt idx="18">
                  <c:v>2.603598925368189E-2</c:v>
                </c:pt>
                <c:pt idx="19">
                  <c:v>-2.4487630157723927E-2</c:v>
                </c:pt>
                <c:pt idx="20">
                  <c:v>4.9014097993433259E-2</c:v>
                </c:pt>
                <c:pt idx="21">
                  <c:v>3.4543219210942944E-2</c:v>
                </c:pt>
                <c:pt idx="22">
                  <c:v>1.721919794537774E-2</c:v>
                </c:pt>
                <c:pt idx="23">
                  <c:v>1.6847372005860839E-2</c:v>
                </c:pt>
                <c:pt idx="24">
                  <c:v>-2.2770919644284793E-2</c:v>
                </c:pt>
                <c:pt idx="25">
                  <c:v>-1.7603710667676298E-3</c:v>
                </c:pt>
                <c:pt idx="26">
                  <c:v>-1.0329636829367494E-2</c:v>
                </c:pt>
                <c:pt idx="27">
                  <c:v>1.2583310305454232E-2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555B-4A74-89CD-8C1ADA265C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4600976"/>
        <c:axId val="504625280"/>
      </c:lineChart>
      <c:catAx>
        <c:axId val="504627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04629200"/>
        <c:crosses val="autoZero"/>
        <c:auto val="1"/>
        <c:lblAlgn val="ctr"/>
        <c:lblOffset val="100"/>
        <c:noMultiLvlLbl val="0"/>
      </c:catAx>
      <c:valAx>
        <c:axId val="504629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04627240"/>
        <c:crosses val="autoZero"/>
        <c:crossBetween val="between"/>
      </c:valAx>
      <c:valAx>
        <c:axId val="504625280"/>
        <c:scaling>
          <c:orientation val="minMax"/>
        </c:scaling>
        <c:delete val="0"/>
        <c:axPos val="r"/>
        <c:numFmt formatCode="0.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04600976"/>
        <c:crosses val="max"/>
        <c:crossBetween val="between"/>
      </c:valAx>
      <c:catAx>
        <c:axId val="5046009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046252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s-CO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C"/>
              <a:t>Crecimiento del PIB y del desempleo por sexo</a:t>
            </a:r>
          </a:p>
          <a:p>
            <a:pPr>
              <a:defRPr/>
            </a:pPr>
            <a:r>
              <a:rPr lang="es-EC"/>
              <a:t>América Latina y El Caribe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0.11431448483501226"/>
          <c:y val="0.19537939447709882"/>
          <c:w val="0.81763561129895901"/>
          <c:h val="0.54728360270755627"/>
        </c:manualLayout>
      </c:layout>
      <c:lineChart>
        <c:grouping val="standard"/>
        <c:varyColors val="0"/>
        <c:ser>
          <c:idx val="0"/>
          <c:order val="0"/>
          <c:tx>
            <c:strRef>
              <c:f>Hoja3!$C$2</c:f>
              <c:strCache>
                <c:ptCount val="1"/>
                <c:pt idx="0">
                  <c:v>Mujeres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Hoja3!$B$3:$B$30</c:f>
              <c:numCache>
                <c:formatCode>General</c:formatCode>
                <c:ptCount val="28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</c:numCache>
            </c:numRef>
          </c:cat>
          <c:val>
            <c:numRef>
              <c:f>Hoja3!$C$3:$C$30</c:f>
              <c:numCache>
                <c:formatCode>General</c:formatCode>
                <c:ptCount val="28"/>
                <c:pt idx="0">
                  <c:v>-0.123</c:v>
                </c:pt>
                <c:pt idx="1">
                  <c:v>-0.1612773022614149</c:v>
                </c:pt>
                <c:pt idx="2">
                  <c:v>0.17078041046948567</c:v>
                </c:pt>
                <c:pt idx="3">
                  <c:v>-7.9888434670037922E-3</c:v>
                </c:pt>
                <c:pt idx="4">
                  <c:v>6.9666309722757891E-2</c:v>
                </c:pt>
                <c:pt idx="5">
                  <c:v>0.12175288930678207</c:v>
                </c:pt>
                <c:pt idx="6">
                  <c:v>4.4001294203254604E-2</c:v>
                </c:pt>
                <c:pt idx="7">
                  <c:v>-3.7171258003294572E-3</c:v>
                </c:pt>
                <c:pt idx="8">
                  <c:v>0.10055581982137385</c:v>
                </c:pt>
                <c:pt idx="9">
                  <c:v>3.2080051846322677E-2</c:v>
                </c:pt>
                <c:pt idx="10">
                  <c:v>-1.4884228671706135E-2</c:v>
                </c:pt>
                <c:pt idx="11">
                  <c:v>-1.538965504862877E-3</c:v>
                </c:pt>
                <c:pt idx="12">
                  <c:v>5.9552864387977245E-3</c:v>
                </c:pt>
                <c:pt idx="13">
                  <c:v>-2.0097049696740532E-2</c:v>
                </c:pt>
                <c:pt idx="14">
                  <c:v>-5.1586993108925006E-2</c:v>
                </c:pt>
                <c:pt idx="15">
                  <c:v>-4.1277063488455723E-2</c:v>
                </c:pt>
                <c:pt idx="16">
                  <c:v>-0.11340020473681445</c:v>
                </c:pt>
                <c:pt idx="17">
                  <c:v>-5.0863186132664828E-2</c:v>
                </c:pt>
                <c:pt idx="18">
                  <c:v>-8.8416564911303008E-2</c:v>
                </c:pt>
                <c:pt idx="19">
                  <c:v>0.10007962228882383</c:v>
                </c:pt>
                <c:pt idx="20">
                  <c:v>0.15329915296536756</c:v>
                </c:pt>
                <c:pt idx="21">
                  <c:v>-0.21479505160742984</c:v>
                </c:pt>
                <c:pt idx="22">
                  <c:v>-4.1618843924885351E-2</c:v>
                </c:pt>
                <c:pt idx="23">
                  <c:v>-4.9968419185120183E-3</c:v>
                </c:pt>
                <c:pt idx="24">
                  <c:v>-2.2770919644284793E-2</c:v>
                </c:pt>
                <c:pt idx="25">
                  <c:v>7.1428571428571397E-2</c:v>
                </c:pt>
                <c:pt idx="26">
                  <c:v>1.6666666666666607E-2</c:v>
                </c:pt>
                <c:pt idx="27">
                  <c:v>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4676-41A1-A515-BEB1A1DD0520}"/>
            </c:ext>
          </c:extLst>
        </c:ser>
        <c:ser>
          <c:idx val="1"/>
          <c:order val="1"/>
          <c:tx>
            <c:strRef>
              <c:f>Hoja3!$D$2</c:f>
              <c:strCache>
                <c:ptCount val="1"/>
                <c:pt idx="0">
                  <c:v>Hombres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Hoja3!$B$3:$B$30</c:f>
              <c:numCache>
                <c:formatCode>General</c:formatCode>
                <c:ptCount val="28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</c:numCache>
            </c:numRef>
          </c:cat>
          <c:val>
            <c:numRef>
              <c:f>Hoja3!$D$3:$D$30</c:f>
              <c:numCache>
                <c:formatCode>General</c:formatCode>
                <c:ptCount val="28"/>
                <c:pt idx="0">
                  <c:v>-0.19670000000000001</c:v>
                </c:pt>
                <c:pt idx="1">
                  <c:v>-0.2168218517805266</c:v>
                </c:pt>
                <c:pt idx="2">
                  <c:v>0.15547609137838125</c:v>
                </c:pt>
                <c:pt idx="3">
                  <c:v>2.1427299132711353E-2</c:v>
                </c:pt>
                <c:pt idx="4">
                  <c:v>5.2620676532421973E-2</c:v>
                </c:pt>
                <c:pt idx="5">
                  <c:v>0.13680997506928927</c:v>
                </c:pt>
                <c:pt idx="6">
                  <c:v>3.1670242378979196E-2</c:v>
                </c:pt>
                <c:pt idx="7">
                  <c:v>-5.7902035730285184E-2</c:v>
                </c:pt>
                <c:pt idx="8">
                  <c:v>8.3253401411562233E-2</c:v>
                </c:pt>
                <c:pt idx="9">
                  <c:v>9.9980055257265166E-2</c:v>
                </c:pt>
                <c:pt idx="10">
                  <c:v>-2.7677939987657996E-2</c:v>
                </c:pt>
                <c:pt idx="11">
                  <c:v>-7.980649598379852E-3</c:v>
                </c:pt>
                <c:pt idx="12">
                  <c:v>2.580966709219501E-2</c:v>
                </c:pt>
                <c:pt idx="13">
                  <c:v>-1.3607626184798383E-2</c:v>
                </c:pt>
                <c:pt idx="14">
                  <c:v>-0.11182422775311507</c:v>
                </c:pt>
                <c:pt idx="15">
                  <c:v>-3.7608973784350352E-2</c:v>
                </c:pt>
                <c:pt idx="16">
                  <c:v>-0.12631052995617364</c:v>
                </c:pt>
                <c:pt idx="17">
                  <c:v>-3.9072666705741388E-2</c:v>
                </c:pt>
                <c:pt idx="18">
                  <c:v>-6.5191509240253409E-2</c:v>
                </c:pt>
                <c:pt idx="19">
                  <c:v>0.22491135247762672</c:v>
                </c:pt>
                <c:pt idx="20">
                  <c:v>0.12148400391804715</c:v>
                </c:pt>
                <c:pt idx="21">
                  <c:v>-0.23071136812890103</c:v>
                </c:pt>
                <c:pt idx="22">
                  <c:v>-4.4845716504262834E-2</c:v>
                </c:pt>
                <c:pt idx="23">
                  <c:v>-9.0008787719586536E-3</c:v>
                </c:pt>
                <c:pt idx="24">
                  <c:v>-2.4080000796804168E-2</c:v>
                </c:pt>
                <c:pt idx="25">
                  <c:v>1.388888888888884E-2</c:v>
                </c:pt>
                <c:pt idx="26">
                  <c:v>4.1095890410958846E-2</c:v>
                </c:pt>
                <c:pt idx="27">
                  <c:v>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4676-41A1-A515-BEB1A1DD0520}"/>
            </c:ext>
          </c:extLst>
        </c:ser>
        <c:ser>
          <c:idx val="2"/>
          <c:order val="2"/>
          <c:tx>
            <c:strRef>
              <c:f>Hoja3!$E$2</c:f>
              <c:strCache>
                <c:ptCount val="1"/>
                <c:pt idx="0">
                  <c:v>PIB</c:v>
                </c:pt>
              </c:strCache>
            </c:strRef>
          </c:tx>
          <c:spPr>
            <a:ln w="15875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Hoja3!$B$3:$B$30</c:f>
              <c:numCache>
                <c:formatCode>General</c:formatCode>
                <c:ptCount val="28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</c:numCache>
            </c:numRef>
          </c:cat>
          <c:val>
            <c:numRef>
              <c:f>Hoja3!$E$3:$E$30</c:f>
              <c:numCache>
                <c:formatCode>General</c:formatCode>
                <c:ptCount val="28"/>
                <c:pt idx="0">
                  <c:v>1.6E-2</c:v>
                </c:pt>
                <c:pt idx="1">
                  <c:v>1.4596703204133643E-2</c:v>
                </c:pt>
                <c:pt idx="2">
                  <c:v>7.6707269921536536E-3</c:v>
                </c:pt>
                <c:pt idx="3">
                  <c:v>2.0418873788423664E-2</c:v>
                </c:pt>
                <c:pt idx="4">
                  <c:v>3.205888384141331E-2</c:v>
                </c:pt>
                <c:pt idx="5">
                  <c:v>-1.6895263673142313E-3</c:v>
                </c:pt>
                <c:pt idx="6">
                  <c:v>1.6833151017769499E-2</c:v>
                </c:pt>
                <c:pt idx="7">
                  <c:v>3.3826495172820215E-2</c:v>
                </c:pt>
                <c:pt idx="8">
                  <c:v>5.7995916149569116E-3</c:v>
                </c:pt>
                <c:pt idx="9">
                  <c:v>-1.1012372426814854E-2</c:v>
                </c:pt>
                <c:pt idx="10">
                  <c:v>2.6194669414027594E-2</c:v>
                </c:pt>
                <c:pt idx="11">
                  <c:v>-7.0501960800982699E-3</c:v>
                </c:pt>
                <c:pt idx="12">
                  <c:v>-6.7880197679686116E-3</c:v>
                </c:pt>
                <c:pt idx="13">
                  <c:v>6.0641473737950147E-3</c:v>
                </c:pt>
                <c:pt idx="14">
                  <c:v>4.6384864281869609E-2</c:v>
                </c:pt>
                <c:pt idx="15">
                  <c:v>3.1053029814647637E-2</c:v>
                </c:pt>
                <c:pt idx="16">
                  <c:v>4.0410083661546414E-2</c:v>
                </c:pt>
                <c:pt idx="17">
                  <c:v>4.3732382148196969E-2</c:v>
                </c:pt>
                <c:pt idx="18">
                  <c:v>2.603598925368189E-2</c:v>
                </c:pt>
                <c:pt idx="19">
                  <c:v>-2.4487630157723927E-2</c:v>
                </c:pt>
                <c:pt idx="20">
                  <c:v>4.9014097993433259E-2</c:v>
                </c:pt>
                <c:pt idx="21">
                  <c:v>3.4543219210942944E-2</c:v>
                </c:pt>
                <c:pt idx="22">
                  <c:v>1.721919794537774E-2</c:v>
                </c:pt>
                <c:pt idx="23">
                  <c:v>1.6847372005860839E-2</c:v>
                </c:pt>
                <c:pt idx="24">
                  <c:v>3.5442845743527407E-4</c:v>
                </c:pt>
                <c:pt idx="25">
                  <c:v>-1.7603710667676298E-3</c:v>
                </c:pt>
                <c:pt idx="26">
                  <c:v>-1.0329636829367494E-2</c:v>
                </c:pt>
                <c:pt idx="27">
                  <c:v>1.2583310305454232E-2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4676-41A1-A515-BEB1A1DD05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05257776"/>
        <c:axId val="505258560"/>
      </c:lineChart>
      <c:catAx>
        <c:axId val="505257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05258560"/>
        <c:crosses val="autoZero"/>
        <c:auto val="1"/>
        <c:lblAlgn val="ctr"/>
        <c:lblOffset val="100"/>
        <c:noMultiLvlLbl val="0"/>
      </c:catAx>
      <c:valAx>
        <c:axId val="505258560"/>
        <c:scaling>
          <c:orientation val="minMax"/>
          <c:max val="0.25"/>
          <c:min val="-0.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05257776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s-C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C"/>
              <a:t>Variación de la Informalidad  por sexo y crecimiento del PIB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lineChart>
        <c:grouping val="standard"/>
        <c:varyColors val="0"/>
        <c:ser>
          <c:idx val="1"/>
          <c:order val="1"/>
          <c:tx>
            <c:strRef>
              <c:f>Hoja2!$D$2</c:f>
              <c:strCache>
                <c:ptCount val="1"/>
                <c:pt idx="0">
                  <c:v>Hombres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Hoja2!$B$3:$B$30</c:f>
              <c:strCache>
                <c:ptCount val="28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</c:strCache>
            </c:strRef>
          </c:cat>
          <c:val>
            <c:numRef>
              <c:f>Hoja2!$D$3:$D$30</c:f>
              <c:numCache>
                <c:formatCode>General</c:formatCode>
                <c:ptCount val="28"/>
                <c:pt idx="0">
                  <c:v>0.12341235</c:v>
                </c:pt>
                <c:pt idx="1">
                  <c:v>0.29922480620155034</c:v>
                </c:pt>
                <c:pt idx="2">
                  <c:v>-0.11058074781225136</c:v>
                </c:pt>
                <c:pt idx="3">
                  <c:v>0.13103756708407888</c:v>
                </c:pt>
                <c:pt idx="4">
                  <c:v>-8.5804665875840458E-2</c:v>
                </c:pt>
                <c:pt idx="5">
                  <c:v>9.904844290657433E-2</c:v>
                </c:pt>
                <c:pt idx="6">
                  <c:v>4.0535222353404343E-2</c:v>
                </c:pt>
                <c:pt idx="7">
                  <c:v>-8.3207261724659309E-3</c:v>
                </c:pt>
                <c:pt idx="8">
                  <c:v>-1.0678871090770481E-2</c:v>
                </c:pt>
                <c:pt idx="9">
                  <c:v>0.10678488820354648</c:v>
                </c:pt>
                <c:pt idx="10">
                  <c:v>-0.1097178683385579</c:v>
                </c:pt>
                <c:pt idx="11">
                  <c:v>6.9248826291079757E-2</c:v>
                </c:pt>
                <c:pt idx="12">
                  <c:v>2.1953896816685026E-2</c:v>
                </c:pt>
                <c:pt idx="13">
                  <c:v>-7.0533476548514273E-2</c:v>
                </c:pt>
                <c:pt idx="14">
                  <c:v>7.2996918335901384E-2</c:v>
                </c:pt>
                <c:pt idx="15">
                  <c:v>0.2863758750673131</c:v>
                </c:pt>
                <c:pt idx="16">
                  <c:v>-7.7695914266577404E-2</c:v>
                </c:pt>
                <c:pt idx="17">
                  <c:v>-4.0385701605745172E-2</c:v>
                </c:pt>
                <c:pt idx="18">
                  <c:v>4.624763506411611E-2</c:v>
                </c:pt>
                <c:pt idx="19">
                  <c:v>-2.0149832084732644E-2</c:v>
                </c:pt>
                <c:pt idx="20">
                  <c:v>3.4902350483684286E-2</c:v>
                </c:pt>
                <c:pt idx="21">
                  <c:v>-9.4375857338820257E-2</c:v>
                </c:pt>
                <c:pt idx="22">
                  <c:v>2.0530968577015196E-2</c:v>
                </c:pt>
                <c:pt idx="23">
                  <c:v>3.4935391451791364E-3</c:v>
                </c:pt>
                <c:pt idx="24">
                  <c:v>0.13574660633484115</c:v>
                </c:pt>
                <c:pt idx="25">
                  <c:v>0</c:v>
                </c:pt>
                <c:pt idx="26">
                  <c:v>0.33482142857143016</c:v>
                </c:pt>
                <c:pt idx="27">
                  <c:v>0.1773835920177369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72C4-42E7-B5F0-624CC5C09B97}"/>
            </c:ext>
          </c:extLst>
        </c:ser>
        <c:ser>
          <c:idx val="2"/>
          <c:order val="2"/>
          <c:tx>
            <c:strRef>
              <c:f>Hoja2!$E$2</c:f>
              <c:strCache>
                <c:ptCount val="1"/>
                <c:pt idx="0">
                  <c:v>Mujeres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Hoja2!$B$3:$B$30</c:f>
              <c:strCache>
                <c:ptCount val="28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</c:strCache>
            </c:strRef>
          </c:cat>
          <c:val>
            <c:numRef>
              <c:f>Hoja2!$E$3:$E$30</c:f>
              <c:numCache>
                <c:formatCode>General</c:formatCode>
                <c:ptCount val="28"/>
                <c:pt idx="0">
                  <c:v>4.6260000000000003E-2</c:v>
                </c:pt>
                <c:pt idx="1">
                  <c:v>5.0988553590010532E-2</c:v>
                </c:pt>
                <c:pt idx="2">
                  <c:v>-0.137953795379538</c:v>
                </c:pt>
                <c:pt idx="3">
                  <c:v>0.16921898928024515</c:v>
                </c:pt>
                <c:pt idx="4">
                  <c:v>-0.19253438113948917</c:v>
                </c:pt>
                <c:pt idx="5">
                  <c:v>0.22506082725060805</c:v>
                </c:pt>
                <c:pt idx="6">
                  <c:v>-0.11486262826878513</c:v>
                </c:pt>
                <c:pt idx="7">
                  <c:v>0.18474195961106954</c:v>
                </c:pt>
                <c:pt idx="8">
                  <c:v>-9.4696969696969724E-2</c:v>
                </c:pt>
                <c:pt idx="9">
                  <c:v>0.20397489539748959</c:v>
                </c:pt>
                <c:pt idx="10">
                  <c:v>-0.22085143353605563</c:v>
                </c:pt>
                <c:pt idx="11">
                  <c:v>8.5247546833184806E-2</c:v>
                </c:pt>
                <c:pt idx="12">
                  <c:v>9.3329908382566718E-3</c:v>
                </c:pt>
                <c:pt idx="13">
                  <c:v>-2.0359687818120031E-2</c:v>
                </c:pt>
                <c:pt idx="14">
                  <c:v>8.9539314166955153E-2</c:v>
                </c:pt>
                <c:pt idx="15">
                  <c:v>0.2158321411540296</c:v>
                </c:pt>
                <c:pt idx="16">
                  <c:v>-0.11044869783495448</c:v>
                </c:pt>
                <c:pt idx="17">
                  <c:v>1.0190084264158239E-2</c:v>
                </c:pt>
                <c:pt idx="18">
                  <c:v>5.5718868909945485E-2</c:v>
                </c:pt>
                <c:pt idx="19">
                  <c:v>-2.0280952986715395E-2</c:v>
                </c:pt>
                <c:pt idx="20">
                  <c:v>4.9785758008569658E-2</c:v>
                </c:pt>
                <c:pt idx="21">
                  <c:v>-0.10649350649350664</c:v>
                </c:pt>
                <c:pt idx="22">
                  <c:v>1.5113762206785619E-2</c:v>
                </c:pt>
                <c:pt idx="23">
                  <c:v>1.4759602471125177E-2</c:v>
                </c:pt>
                <c:pt idx="24">
                  <c:v>-9.8425196850387975E-2</c:v>
                </c:pt>
                <c:pt idx="25">
                  <c:v>-9.8619329388560661E-2</c:v>
                </c:pt>
                <c:pt idx="26">
                  <c:v>0.19762845849802257</c:v>
                </c:pt>
                <c:pt idx="27">
                  <c:v>0.15748031496063186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72C4-42E7-B5F0-624CC5C09B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4627240"/>
        <c:axId val="504629200"/>
      </c:lineChart>
      <c:lineChart>
        <c:grouping val="standard"/>
        <c:varyColors val="0"/>
        <c:ser>
          <c:idx val="0"/>
          <c:order val="0"/>
          <c:tx>
            <c:strRef>
              <c:f>Hoja2!$C$2</c:f>
              <c:strCache>
                <c:ptCount val="1"/>
                <c:pt idx="0">
                  <c:v>PIB</c:v>
                </c:pt>
              </c:strCache>
            </c:strRef>
          </c:tx>
          <c:spPr>
            <a:ln w="1587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Hoja2!$B$3:$B$30</c:f>
              <c:strCache>
                <c:ptCount val="28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</c:strCache>
            </c:strRef>
          </c:cat>
          <c:val>
            <c:numRef>
              <c:f>Hoja2!$C$3:$C$30</c:f>
              <c:numCache>
                <c:formatCode>General</c:formatCode>
                <c:ptCount val="28"/>
                <c:pt idx="0">
                  <c:v>1.6E-2</c:v>
                </c:pt>
                <c:pt idx="1">
                  <c:v>1.4596703204133643E-2</c:v>
                </c:pt>
                <c:pt idx="2">
                  <c:v>7.6707269921536536E-3</c:v>
                </c:pt>
                <c:pt idx="3">
                  <c:v>2.0418873788423664E-2</c:v>
                </c:pt>
                <c:pt idx="4">
                  <c:v>3.205888384141331E-2</c:v>
                </c:pt>
                <c:pt idx="5">
                  <c:v>-1.6895263673142313E-3</c:v>
                </c:pt>
                <c:pt idx="6">
                  <c:v>1.6833151017769499E-2</c:v>
                </c:pt>
                <c:pt idx="7">
                  <c:v>3.3826495172820215E-2</c:v>
                </c:pt>
                <c:pt idx="8">
                  <c:v>5.7995916149569116E-3</c:v>
                </c:pt>
                <c:pt idx="9">
                  <c:v>-1.1012372426814854E-2</c:v>
                </c:pt>
                <c:pt idx="10">
                  <c:v>2.6194669414027594E-2</c:v>
                </c:pt>
                <c:pt idx="11">
                  <c:v>-7.0501960800982699E-3</c:v>
                </c:pt>
                <c:pt idx="12">
                  <c:v>-6.7880197679686116E-3</c:v>
                </c:pt>
                <c:pt idx="13">
                  <c:v>6.0641473737950147E-3</c:v>
                </c:pt>
                <c:pt idx="14">
                  <c:v>4.6384864281869609E-2</c:v>
                </c:pt>
                <c:pt idx="15">
                  <c:v>3.1053029814647637E-2</c:v>
                </c:pt>
                <c:pt idx="16">
                  <c:v>4.0410083661546414E-2</c:v>
                </c:pt>
                <c:pt idx="17">
                  <c:v>4.3732382148196969E-2</c:v>
                </c:pt>
                <c:pt idx="18">
                  <c:v>2.603598925368189E-2</c:v>
                </c:pt>
                <c:pt idx="19">
                  <c:v>-2.4487630157723927E-2</c:v>
                </c:pt>
                <c:pt idx="20">
                  <c:v>4.9014097993433259E-2</c:v>
                </c:pt>
                <c:pt idx="21">
                  <c:v>3.4543219210942944E-2</c:v>
                </c:pt>
                <c:pt idx="22">
                  <c:v>1.721919794537774E-2</c:v>
                </c:pt>
                <c:pt idx="23">
                  <c:v>1.6847372005860839E-2</c:v>
                </c:pt>
                <c:pt idx="24">
                  <c:v>-2.2770919644284793E-2</c:v>
                </c:pt>
                <c:pt idx="25">
                  <c:v>-1.7603710667676298E-3</c:v>
                </c:pt>
                <c:pt idx="26">
                  <c:v>-1.0329636829367494E-2</c:v>
                </c:pt>
                <c:pt idx="27">
                  <c:v>1.2583310305454232E-2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72C4-42E7-B5F0-624CC5C09B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4600976"/>
        <c:axId val="504625280"/>
      </c:lineChart>
      <c:catAx>
        <c:axId val="504627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04629200"/>
        <c:crosses val="autoZero"/>
        <c:auto val="1"/>
        <c:lblAlgn val="ctr"/>
        <c:lblOffset val="100"/>
        <c:noMultiLvlLbl val="0"/>
      </c:catAx>
      <c:valAx>
        <c:axId val="504629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04627240"/>
        <c:crosses val="autoZero"/>
        <c:crossBetween val="between"/>
      </c:valAx>
      <c:valAx>
        <c:axId val="504625280"/>
        <c:scaling>
          <c:orientation val="minMax"/>
        </c:scaling>
        <c:delete val="0"/>
        <c:axPos val="r"/>
        <c:numFmt formatCode="0.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04600976"/>
        <c:crosses val="max"/>
        <c:crossBetween val="between"/>
      </c:valAx>
      <c:catAx>
        <c:axId val="5046009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046252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156EAA-1D76-46A1-96B6-2AB53DDA1C2E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0EB8FE10-91D4-4B73-8087-B78C09365567}">
      <dgm:prSet phldrT="[Texto]" custT="1"/>
      <dgm:spPr/>
      <dgm:t>
        <a:bodyPr/>
        <a:lstStyle/>
        <a:p>
          <a:r>
            <a:rPr lang="es-EC" sz="2200" dirty="0"/>
            <a:t>Intercambio</a:t>
          </a:r>
        </a:p>
      </dgm:t>
    </dgm:pt>
    <dgm:pt modelId="{17798AD7-D586-49ED-B538-F52A43AA6455}" type="parTrans" cxnId="{548F489C-AA87-49A8-B332-28D0A8A946EC}">
      <dgm:prSet/>
      <dgm:spPr/>
      <dgm:t>
        <a:bodyPr/>
        <a:lstStyle/>
        <a:p>
          <a:endParaRPr lang="es-EC" sz="2200"/>
        </a:p>
      </dgm:t>
    </dgm:pt>
    <dgm:pt modelId="{93E2A2EF-0FAC-4E81-9488-A2BE5D039678}" type="sibTrans" cxnId="{548F489C-AA87-49A8-B332-28D0A8A946EC}">
      <dgm:prSet/>
      <dgm:spPr/>
      <dgm:t>
        <a:bodyPr/>
        <a:lstStyle/>
        <a:p>
          <a:endParaRPr lang="es-EC" sz="2200"/>
        </a:p>
      </dgm:t>
    </dgm:pt>
    <dgm:pt modelId="{146F7BC1-1B8C-41DD-A07C-0444708B0A49}">
      <dgm:prSet phldrT="[Texto]" custT="1"/>
      <dgm:spPr/>
      <dgm:t>
        <a:bodyPr/>
        <a:lstStyle/>
        <a:p>
          <a:r>
            <a:rPr lang="es-EC" sz="2200" dirty="0"/>
            <a:t>Producción</a:t>
          </a:r>
        </a:p>
      </dgm:t>
    </dgm:pt>
    <dgm:pt modelId="{4116CEB0-90F0-423A-8330-D2D814BA1F32}" type="parTrans" cxnId="{D4C78866-C439-4070-8ADD-E5541C9BCB56}">
      <dgm:prSet/>
      <dgm:spPr/>
      <dgm:t>
        <a:bodyPr/>
        <a:lstStyle/>
        <a:p>
          <a:endParaRPr lang="es-EC" sz="2200"/>
        </a:p>
      </dgm:t>
    </dgm:pt>
    <dgm:pt modelId="{AC015230-9F79-4836-B3CD-6176117C1DC6}" type="sibTrans" cxnId="{D4C78866-C439-4070-8ADD-E5541C9BCB56}">
      <dgm:prSet/>
      <dgm:spPr/>
      <dgm:t>
        <a:bodyPr/>
        <a:lstStyle/>
        <a:p>
          <a:endParaRPr lang="es-EC" sz="2200"/>
        </a:p>
      </dgm:t>
    </dgm:pt>
    <dgm:pt modelId="{C8F74013-5610-4DAC-AEBC-106051452D66}">
      <dgm:prSet phldrT="[Texto]" custT="1"/>
      <dgm:spPr/>
      <dgm:t>
        <a:bodyPr/>
        <a:lstStyle/>
        <a:p>
          <a:r>
            <a:rPr lang="es-EC" sz="2200" dirty="0"/>
            <a:t>Reproducción</a:t>
          </a:r>
        </a:p>
      </dgm:t>
    </dgm:pt>
    <dgm:pt modelId="{6FB578C0-5DF4-4034-A037-77F24FBFF918}" type="parTrans" cxnId="{AF62BCA9-D99F-48DF-90CA-CA96DAB61CBB}">
      <dgm:prSet/>
      <dgm:spPr/>
      <dgm:t>
        <a:bodyPr/>
        <a:lstStyle/>
        <a:p>
          <a:endParaRPr lang="es-EC" sz="2200"/>
        </a:p>
      </dgm:t>
    </dgm:pt>
    <dgm:pt modelId="{605E0DC2-5E6F-47BF-A27C-035AF3B62914}" type="sibTrans" cxnId="{AF62BCA9-D99F-48DF-90CA-CA96DAB61CBB}">
      <dgm:prSet/>
      <dgm:spPr/>
      <dgm:t>
        <a:bodyPr/>
        <a:lstStyle/>
        <a:p>
          <a:endParaRPr lang="es-EC" sz="2200"/>
        </a:p>
      </dgm:t>
    </dgm:pt>
    <dgm:pt modelId="{14B89233-FD54-4E2A-93C4-968C27C1677D}" type="pres">
      <dgm:prSet presAssocID="{9E156EAA-1D76-46A1-96B6-2AB53DDA1C2E}" presName="compositeShape" presStyleCnt="0">
        <dgm:presLayoutVars>
          <dgm:dir/>
          <dgm:resizeHandles/>
        </dgm:presLayoutVars>
      </dgm:prSet>
      <dgm:spPr/>
    </dgm:pt>
    <dgm:pt modelId="{787B7967-50FC-4F62-BE9E-6DF2EB29370D}" type="pres">
      <dgm:prSet presAssocID="{9E156EAA-1D76-46A1-96B6-2AB53DDA1C2E}" presName="pyramid" presStyleLbl="node1" presStyleIdx="0" presStyleCnt="1" custLinFactNeighborX="22475"/>
      <dgm:spPr/>
    </dgm:pt>
    <dgm:pt modelId="{1CF6BD85-C75F-4491-87C7-7E3B514566CD}" type="pres">
      <dgm:prSet presAssocID="{9E156EAA-1D76-46A1-96B6-2AB53DDA1C2E}" presName="theList" presStyleCnt="0"/>
      <dgm:spPr/>
    </dgm:pt>
    <dgm:pt modelId="{C9AE30BD-21FD-4EA3-929A-CC945C83F1FF}" type="pres">
      <dgm:prSet presAssocID="{0EB8FE10-91D4-4B73-8087-B78C09365567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A1E6131-D8D2-4238-87A4-C5503B025455}" type="pres">
      <dgm:prSet presAssocID="{0EB8FE10-91D4-4B73-8087-B78C09365567}" presName="aSpace" presStyleCnt="0"/>
      <dgm:spPr/>
    </dgm:pt>
    <dgm:pt modelId="{0494CEF2-A837-4779-8985-365B875262F4}" type="pres">
      <dgm:prSet presAssocID="{146F7BC1-1B8C-41DD-A07C-0444708B0A49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116C12-5099-4AE1-867D-BBD1961BA254}" type="pres">
      <dgm:prSet presAssocID="{146F7BC1-1B8C-41DD-A07C-0444708B0A49}" presName="aSpace" presStyleCnt="0"/>
      <dgm:spPr/>
    </dgm:pt>
    <dgm:pt modelId="{E880D043-10A3-4253-9819-013133EAD729}" type="pres">
      <dgm:prSet presAssocID="{C8F74013-5610-4DAC-AEBC-106051452D66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D3CC657-7C41-48E2-AA72-2B7D7BC2C373}" type="pres">
      <dgm:prSet presAssocID="{C8F74013-5610-4DAC-AEBC-106051452D66}" presName="aSpace" presStyleCnt="0"/>
      <dgm:spPr/>
    </dgm:pt>
  </dgm:ptLst>
  <dgm:cxnLst>
    <dgm:cxn modelId="{70DABA55-C7CB-4DFE-B104-E05E10E306F2}" type="presOf" srcId="{146F7BC1-1B8C-41DD-A07C-0444708B0A49}" destId="{0494CEF2-A837-4779-8985-365B875262F4}" srcOrd="0" destOrd="0" presId="urn:microsoft.com/office/officeart/2005/8/layout/pyramid2"/>
    <dgm:cxn modelId="{1737D925-21DB-4211-AC1F-ACC9C3198EA9}" type="presOf" srcId="{9E156EAA-1D76-46A1-96B6-2AB53DDA1C2E}" destId="{14B89233-FD54-4E2A-93C4-968C27C1677D}" srcOrd="0" destOrd="0" presId="urn:microsoft.com/office/officeart/2005/8/layout/pyramid2"/>
    <dgm:cxn modelId="{548F489C-AA87-49A8-B332-28D0A8A946EC}" srcId="{9E156EAA-1D76-46A1-96B6-2AB53DDA1C2E}" destId="{0EB8FE10-91D4-4B73-8087-B78C09365567}" srcOrd="0" destOrd="0" parTransId="{17798AD7-D586-49ED-B538-F52A43AA6455}" sibTransId="{93E2A2EF-0FAC-4E81-9488-A2BE5D039678}"/>
    <dgm:cxn modelId="{AF62BCA9-D99F-48DF-90CA-CA96DAB61CBB}" srcId="{9E156EAA-1D76-46A1-96B6-2AB53DDA1C2E}" destId="{C8F74013-5610-4DAC-AEBC-106051452D66}" srcOrd="2" destOrd="0" parTransId="{6FB578C0-5DF4-4034-A037-77F24FBFF918}" sibTransId="{605E0DC2-5E6F-47BF-A27C-035AF3B62914}"/>
    <dgm:cxn modelId="{2D3A823B-D7B3-48A1-9489-5D5E21E539E8}" type="presOf" srcId="{0EB8FE10-91D4-4B73-8087-B78C09365567}" destId="{C9AE30BD-21FD-4EA3-929A-CC945C83F1FF}" srcOrd="0" destOrd="0" presId="urn:microsoft.com/office/officeart/2005/8/layout/pyramid2"/>
    <dgm:cxn modelId="{D4C78866-C439-4070-8ADD-E5541C9BCB56}" srcId="{9E156EAA-1D76-46A1-96B6-2AB53DDA1C2E}" destId="{146F7BC1-1B8C-41DD-A07C-0444708B0A49}" srcOrd="1" destOrd="0" parTransId="{4116CEB0-90F0-423A-8330-D2D814BA1F32}" sibTransId="{AC015230-9F79-4836-B3CD-6176117C1DC6}"/>
    <dgm:cxn modelId="{4FDAA798-BDB6-4138-85B8-B287F8B082A1}" type="presOf" srcId="{C8F74013-5610-4DAC-AEBC-106051452D66}" destId="{E880D043-10A3-4253-9819-013133EAD729}" srcOrd="0" destOrd="0" presId="urn:microsoft.com/office/officeart/2005/8/layout/pyramid2"/>
    <dgm:cxn modelId="{D81BB373-4CDE-458A-B76D-1D2F023009F9}" type="presParOf" srcId="{14B89233-FD54-4E2A-93C4-968C27C1677D}" destId="{787B7967-50FC-4F62-BE9E-6DF2EB29370D}" srcOrd="0" destOrd="0" presId="urn:microsoft.com/office/officeart/2005/8/layout/pyramid2"/>
    <dgm:cxn modelId="{A71A7FFF-110F-4C16-B662-BEC0B5C140D6}" type="presParOf" srcId="{14B89233-FD54-4E2A-93C4-968C27C1677D}" destId="{1CF6BD85-C75F-4491-87C7-7E3B514566CD}" srcOrd="1" destOrd="0" presId="urn:microsoft.com/office/officeart/2005/8/layout/pyramid2"/>
    <dgm:cxn modelId="{3AE0ED3F-5433-44A1-8E94-63F65ACD0925}" type="presParOf" srcId="{1CF6BD85-C75F-4491-87C7-7E3B514566CD}" destId="{C9AE30BD-21FD-4EA3-929A-CC945C83F1FF}" srcOrd="0" destOrd="0" presId="urn:microsoft.com/office/officeart/2005/8/layout/pyramid2"/>
    <dgm:cxn modelId="{39546570-03D1-4817-9BC5-D731DAC2C4E8}" type="presParOf" srcId="{1CF6BD85-C75F-4491-87C7-7E3B514566CD}" destId="{BA1E6131-D8D2-4238-87A4-C5503B025455}" srcOrd="1" destOrd="0" presId="urn:microsoft.com/office/officeart/2005/8/layout/pyramid2"/>
    <dgm:cxn modelId="{BC2494EF-B7A8-42EC-AD7D-3AFC09EE50D3}" type="presParOf" srcId="{1CF6BD85-C75F-4491-87C7-7E3B514566CD}" destId="{0494CEF2-A837-4779-8985-365B875262F4}" srcOrd="2" destOrd="0" presId="urn:microsoft.com/office/officeart/2005/8/layout/pyramid2"/>
    <dgm:cxn modelId="{5E92D1BE-D3CA-447A-8846-8DAA8C64FCDA}" type="presParOf" srcId="{1CF6BD85-C75F-4491-87C7-7E3B514566CD}" destId="{51116C12-5099-4AE1-867D-BBD1961BA254}" srcOrd="3" destOrd="0" presId="urn:microsoft.com/office/officeart/2005/8/layout/pyramid2"/>
    <dgm:cxn modelId="{42FA9BA8-997F-403C-BBB2-DCF3E2671860}" type="presParOf" srcId="{1CF6BD85-C75F-4491-87C7-7E3B514566CD}" destId="{E880D043-10A3-4253-9819-013133EAD729}" srcOrd="4" destOrd="0" presId="urn:microsoft.com/office/officeart/2005/8/layout/pyramid2"/>
    <dgm:cxn modelId="{EE44F5FE-6150-421F-89B6-FDB39E9F7DBA}" type="presParOf" srcId="{1CF6BD85-C75F-4491-87C7-7E3B514566CD}" destId="{DD3CC657-7C41-48E2-AA72-2B7D7BC2C373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156EAA-1D76-46A1-96B6-2AB53DDA1C2E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0EB8FE10-91D4-4B73-8087-B78C09365567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C" sz="2200" dirty="0"/>
            <a:t>Reproducción/satisfacción necesidades</a:t>
          </a:r>
        </a:p>
      </dgm:t>
    </dgm:pt>
    <dgm:pt modelId="{17798AD7-D586-49ED-B538-F52A43AA6455}" type="parTrans" cxnId="{548F489C-AA87-49A8-B332-28D0A8A946EC}">
      <dgm:prSet/>
      <dgm:spPr/>
      <dgm:t>
        <a:bodyPr/>
        <a:lstStyle/>
        <a:p>
          <a:endParaRPr lang="es-EC" sz="2200"/>
        </a:p>
      </dgm:t>
    </dgm:pt>
    <dgm:pt modelId="{93E2A2EF-0FAC-4E81-9488-A2BE5D039678}" type="sibTrans" cxnId="{548F489C-AA87-49A8-B332-28D0A8A946EC}">
      <dgm:prSet/>
      <dgm:spPr/>
      <dgm:t>
        <a:bodyPr/>
        <a:lstStyle/>
        <a:p>
          <a:endParaRPr lang="es-EC" sz="2200"/>
        </a:p>
      </dgm:t>
    </dgm:pt>
    <dgm:pt modelId="{146F7BC1-1B8C-41DD-A07C-0444708B0A49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C" sz="2200" dirty="0"/>
            <a:t>Producción</a:t>
          </a:r>
        </a:p>
      </dgm:t>
    </dgm:pt>
    <dgm:pt modelId="{4116CEB0-90F0-423A-8330-D2D814BA1F32}" type="parTrans" cxnId="{D4C78866-C439-4070-8ADD-E5541C9BCB56}">
      <dgm:prSet/>
      <dgm:spPr/>
      <dgm:t>
        <a:bodyPr/>
        <a:lstStyle/>
        <a:p>
          <a:endParaRPr lang="es-EC" sz="2200"/>
        </a:p>
      </dgm:t>
    </dgm:pt>
    <dgm:pt modelId="{AC015230-9F79-4836-B3CD-6176117C1DC6}" type="sibTrans" cxnId="{D4C78866-C439-4070-8ADD-E5541C9BCB56}">
      <dgm:prSet/>
      <dgm:spPr/>
      <dgm:t>
        <a:bodyPr/>
        <a:lstStyle/>
        <a:p>
          <a:endParaRPr lang="es-EC" sz="2200"/>
        </a:p>
      </dgm:t>
    </dgm:pt>
    <dgm:pt modelId="{C8F74013-5610-4DAC-AEBC-106051452D66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C" sz="2200" dirty="0"/>
            <a:t>Intercambio</a:t>
          </a:r>
        </a:p>
      </dgm:t>
    </dgm:pt>
    <dgm:pt modelId="{6FB578C0-5DF4-4034-A037-77F24FBFF918}" type="parTrans" cxnId="{AF62BCA9-D99F-48DF-90CA-CA96DAB61CBB}">
      <dgm:prSet/>
      <dgm:spPr/>
      <dgm:t>
        <a:bodyPr/>
        <a:lstStyle/>
        <a:p>
          <a:endParaRPr lang="es-EC" sz="2200"/>
        </a:p>
      </dgm:t>
    </dgm:pt>
    <dgm:pt modelId="{605E0DC2-5E6F-47BF-A27C-035AF3B62914}" type="sibTrans" cxnId="{AF62BCA9-D99F-48DF-90CA-CA96DAB61CBB}">
      <dgm:prSet/>
      <dgm:spPr/>
      <dgm:t>
        <a:bodyPr/>
        <a:lstStyle/>
        <a:p>
          <a:endParaRPr lang="es-EC" sz="2200"/>
        </a:p>
      </dgm:t>
    </dgm:pt>
    <dgm:pt modelId="{14B89233-FD54-4E2A-93C4-968C27C1677D}" type="pres">
      <dgm:prSet presAssocID="{9E156EAA-1D76-46A1-96B6-2AB53DDA1C2E}" presName="compositeShape" presStyleCnt="0">
        <dgm:presLayoutVars>
          <dgm:dir/>
          <dgm:resizeHandles/>
        </dgm:presLayoutVars>
      </dgm:prSet>
      <dgm:spPr/>
    </dgm:pt>
    <dgm:pt modelId="{787B7967-50FC-4F62-BE9E-6DF2EB29370D}" type="pres">
      <dgm:prSet presAssocID="{9E156EAA-1D76-46A1-96B6-2AB53DDA1C2E}" presName="pyramid" presStyleLbl="node1" presStyleIdx="0" presStyleCnt="1" custLinFactNeighborX="13973" custLinFactNeighborY="254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</dgm:pt>
    <dgm:pt modelId="{1CF6BD85-C75F-4491-87C7-7E3B514566CD}" type="pres">
      <dgm:prSet presAssocID="{9E156EAA-1D76-46A1-96B6-2AB53DDA1C2E}" presName="theList" presStyleCnt="0"/>
      <dgm:spPr/>
    </dgm:pt>
    <dgm:pt modelId="{C9AE30BD-21FD-4EA3-929A-CC945C83F1FF}" type="pres">
      <dgm:prSet presAssocID="{0EB8FE10-91D4-4B73-8087-B78C09365567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A1E6131-D8D2-4238-87A4-C5503B025455}" type="pres">
      <dgm:prSet presAssocID="{0EB8FE10-91D4-4B73-8087-B78C09365567}" presName="aSpace" presStyleCnt="0"/>
      <dgm:spPr/>
    </dgm:pt>
    <dgm:pt modelId="{0494CEF2-A837-4779-8985-365B875262F4}" type="pres">
      <dgm:prSet presAssocID="{146F7BC1-1B8C-41DD-A07C-0444708B0A49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116C12-5099-4AE1-867D-BBD1961BA254}" type="pres">
      <dgm:prSet presAssocID="{146F7BC1-1B8C-41DD-A07C-0444708B0A49}" presName="aSpace" presStyleCnt="0"/>
      <dgm:spPr/>
    </dgm:pt>
    <dgm:pt modelId="{E880D043-10A3-4253-9819-013133EAD729}" type="pres">
      <dgm:prSet presAssocID="{C8F74013-5610-4DAC-AEBC-106051452D66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D3CC657-7C41-48E2-AA72-2B7D7BC2C373}" type="pres">
      <dgm:prSet presAssocID="{C8F74013-5610-4DAC-AEBC-106051452D66}" presName="aSpace" presStyleCnt="0"/>
      <dgm:spPr/>
    </dgm:pt>
  </dgm:ptLst>
  <dgm:cxnLst>
    <dgm:cxn modelId="{D4DCE174-BF24-421D-B9F7-DD0C6BC2F1B3}" type="presOf" srcId="{146F7BC1-1B8C-41DD-A07C-0444708B0A49}" destId="{0494CEF2-A837-4779-8985-365B875262F4}" srcOrd="0" destOrd="0" presId="urn:microsoft.com/office/officeart/2005/8/layout/pyramid2"/>
    <dgm:cxn modelId="{77049817-BB5E-42B9-A7FA-CE454FB379C3}" type="presOf" srcId="{9E156EAA-1D76-46A1-96B6-2AB53DDA1C2E}" destId="{14B89233-FD54-4E2A-93C4-968C27C1677D}" srcOrd="0" destOrd="0" presId="urn:microsoft.com/office/officeart/2005/8/layout/pyramid2"/>
    <dgm:cxn modelId="{548F489C-AA87-49A8-B332-28D0A8A946EC}" srcId="{9E156EAA-1D76-46A1-96B6-2AB53DDA1C2E}" destId="{0EB8FE10-91D4-4B73-8087-B78C09365567}" srcOrd="0" destOrd="0" parTransId="{17798AD7-D586-49ED-B538-F52A43AA6455}" sibTransId="{93E2A2EF-0FAC-4E81-9488-A2BE5D039678}"/>
    <dgm:cxn modelId="{B4EFE117-249F-4855-95E2-83A4090609BF}" type="presOf" srcId="{C8F74013-5610-4DAC-AEBC-106051452D66}" destId="{E880D043-10A3-4253-9819-013133EAD729}" srcOrd="0" destOrd="0" presId="urn:microsoft.com/office/officeart/2005/8/layout/pyramid2"/>
    <dgm:cxn modelId="{AF62BCA9-D99F-48DF-90CA-CA96DAB61CBB}" srcId="{9E156EAA-1D76-46A1-96B6-2AB53DDA1C2E}" destId="{C8F74013-5610-4DAC-AEBC-106051452D66}" srcOrd="2" destOrd="0" parTransId="{6FB578C0-5DF4-4034-A037-77F24FBFF918}" sibTransId="{605E0DC2-5E6F-47BF-A27C-035AF3B62914}"/>
    <dgm:cxn modelId="{2249CE1B-E8B1-46FC-AFCC-3668B1034161}" type="presOf" srcId="{0EB8FE10-91D4-4B73-8087-B78C09365567}" destId="{C9AE30BD-21FD-4EA3-929A-CC945C83F1FF}" srcOrd="0" destOrd="0" presId="urn:microsoft.com/office/officeart/2005/8/layout/pyramid2"/>
    <dgm:cxn modelId="{D4C78866-C439-4070-8ADD-E5541C9BCB56}" srcId="{9E156EAA-1D76-46A1-96B6-2AB53DDA1C2E}" destId="{146F7BC1-1B8C-41DD-A07C-0444708B0A49}" srcOrd="1" destOrd="0" parTransId="{4116CEB0-90F0-423A-8330-D2D814BA1F32}" sibTransId="{AC015230-9F79-4836-B3CD-6176117C1DC6}"/>
    <dgm:cxn modelId="{E0EBD1A7-A89E-47E7-AB39-8C6CC960FAFD}" type="presParOf" srcId="{14B89233-FD54-4E2A-93C4-968C27C1677D}" destId="{787B7967-50FC-4F62-BE9E-6DF2EB29370D}" srcOrd="0" destOrd="0" presId="urn:microsoft.com/office/officeart/2005/8/layout/pyramid2"/>
    <dgm:cxn modelId="{62D1293B-49BC-4DF0-B2CF-25CB5307A244}" type="presParOf" srcId="{14B89233-FD54-4E2A-93C4-968C27C1677D}" destId="{1CF6BD85-C75F-4491-87C7-7E3B514566CD}" srcOrd="1" destOrd="0" presId="urn:microsoft.com/office/officeart/2005/8/layout/pyramid2"/>
    <dgm:cxn modelId="{B5FD8F4D-1586-4B18-BAD6-06CC6DF5E30E}" type="presParOf" srcId="{1CF6BD85-C75F-4491-87C7-7E3B514566CD}" destId="{C9AE30BD-21FD-4EA3-929A-CC945C83F1FF}" srcOrd="0" destOrd="0" presId="urn:microsoft.com/office/officeart/2005/8/layout/pyramid2"/>
    <dgm:cxn modelId="{275EA5A6-A873-43D4-A0F1-B7E8C8BC766D}" type="presParOf" srcId="{1CF6BD85-C75F-4491-87C7-7E3B514566CD}" destId="{BA1E6131-D8D2-4238-87A4-C5503B025455}" srcOrd="1" destOrd="0" presId="urn:microsoft.com/office/officeart/2005/8/layout/pyramid2"/>
    <dgm:cxn modelId="{3F7CD098-4B24-4C82-8324-AD62BCD8B0A9}" type="presParOf" srcId="{1CF6BD85-C75F-4491-87C7-7E3B514566CD}" destId="{0494CEF2-A837-4779-8985-365B875262F4}" srcOrd="2" destOrd="0" presId="urn:microsoft.com/office/officeart/2005/8/layout/pyramid2"/>
    <dgm:cxn modelId="{AD7BFE5B-D7AA-427B-A21F-38580EB27F4A}" type="presParOf" srcId="{1CF6BD85-C75F-4491-87C7-7E3B514566CD}" destId="{51116C12-5099-4AE1-867D-BBD1961BA254}" srcOrd="3" destOrd="0" presId="urn:microsoft.com/office/officeart/2005/8/layout/pyramid2"/>
    <dgm:cxn modelId="{FE26DFDB-9E2B-4004-8F5B-BFE7217C75E8}" type="presParOf" srcId="{1CF6BD85-C75F-4491-87C7-7E3B514566CD}" destId="{E880D043-10A3-4253-9819-013133EAD729}" srcOrd="4" destOrd="0" presId="urn:microsoft.com/office/officeart/2005/8/layout/pyramid2"/>
    <dgm:cxn modelId="{1776645D-4A07-462C-BC86-97DB743B6489}" type="presParOf" srcId="{1CF6BD85-C75F-4491-87C7-7E3B514566CD}" destId="{DD3CC657-7C41-48E2-AA72-2B7D7BC2C373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7B7967-50FC-4F62-BE9E-6DF2EB29370D}">
      <dsp:nvSpPr>
        <dsp:cNvPr id="0" name=""/>
        <dsp:cNvSpPr/>
      </dsp:nvSpPr>
      <dsp:spPr>
        <a:xfrm>
          <a:off x="1116106" y="0"/>
          <a:ext cx="3818964" cy="3818964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AE30BD-21FD-4EA3-929A-CC945C83F1FF}">
      <dsp:nvSpPr>
        <dsp:cNvPr id="0" name=""/>
        <dsp:cNvSpPr/>
      </dsp:nvSpPr>
      <dsp:spPr>
        <a:xfrm>
          <a:off x="2181113" y="383947"/>
          <a:ext cx="2482326" cy="90402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/>
            <a:t>Intercambio</a:t>
          </a:r>
        </a:p>
      </dsp:txBody>
      <dsp:txXfrm>
        <a:off x="2225244" y="428078"/>
        <a:ext cx="2394064" cy="815758"/>
      </dsp:txXfrm>
    </dsp:sp>
    <dsp:sp modelId="{0494CEF2-A837-4779-8985-365B875262F4}">
      <dsp:nvSpPr>
        <dsp:cNvPr id="0" name=""/>
        <dsp:cNvSpPr/>
      </dsp:nvSpPr>
      <dsp:spPr>
        <a:xfrm>
          <a:off x="2181113" y="1400970"/>
          <a:ext cx="2482326" cy="90402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/>
            <a:t>Producción</a:t>
          </a:r>
        </a:p>
      </dsp:txBody>
      <dsp:txXfrm>
        <a:off x="2225244" y="1445101"/>
        <a:ext cx="2394064" cy="815758"/>
      </dsp:txXfrm>
    </dsp:sp>
    <dsp:sp modelId="{E880D043-10A3-4253-9819-013133EAD729}">
      <dsp:nvSpPr>
        <dsp:cNvPr id="0" name=""/>
        <dsp:cNvSpPr/>
      </dsp:nvSpPr>
      <dsp:spPr>
        <a:xfrm>
          <a:off x="2181113" y="2417993"/>
          <a:ext cx="2482326" cy="90402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/>
            <a:t>Reproducción</a:t>
          </a:r>
        </a:p>
      </dsp:txBody>
      <dsp:txXfrm>
        <a:off x="2225244" y="2462124"/>
        <a:ext cx="2394064" cy="8157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7B7967-50FC-4F62-BE9E-6DF2EB29370D}">
      <dsp:nvSpPr>
        <dsp:cNvPr id="0" name=""/>
        <dsp:cNvSpPr/>
      </dsp:nvSpPr>
      <dsp:spPr>
        <a:xfrm>
          <a:off x="730770" y="0"/>
          <a:ext cx="3732171" cy="3732171"/>
        </a:xfrm>
        <a:prstGeom prst="triangle">
          <a:avLst/>
        </a:prstGeom>
        <a:solidFill>
          <a:schemeClr val="accent4"/>
        </a:solidFill>
        <a:ln w="381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</dsp:sp>
    <dsp:sp modelId="{C9AE30BD-21FD-4EA3-929A-CC945C83F1FF}">
      <dsp:nvSpPr>
        <dsp:cNvPr id="0" name=""/>
        <dsp:cNvSpPr/>
      </dsp:nvSpPr>
      <dsp:spPr>
        <a:xfrm>
          <a:off x="2075360" y="375221"/>
          <a:ext cx="2425911" cy="883474"/>
        </a:xfrm>
        <a:prstGeom prst="roundRect">
          <a:avLst/>
        </a:prstGeom>
        <a:solidFill>
          <a:schemeClr val="lt1"/>
        </a:solidFill>
        <a:ln w="381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/>
            <a:t>Reproducción/satisfacción necesidades</a:t>
          </a:r>
        </a:p>
      </dsp:txBody>
      <dsp:txXfrm>
        <a:off x="2118488" y="418349"/>
        <a:ext cx="2339655" cy="797218"/>
      </dsp:txXfrm>
    </dsp:sp>
    <dsp:sp modelId="{0494CEF2-A837-4779-8985-365B875262F4}">
      <dsp:nvSpPr>
        <dsp:cNvPr id="0" name=""/>
        <dsp:cNvSpPr/>
      </dsp:nvSpPr>
      <dsp:spPr>
        <a:xfrm>
          <a:off x="2075360" y="1369130"/>
          <a:ext cx="2425911" cy="883474"/>
        </a:xfrm>
        <a:prstGeom prst="roundRect">
          <a:avLst/>
        </a:prstGeom>
        <a:solidFill>
          <a:schemeClr val="lt1"/>
        </a:solidFill>
        <a:ln w="381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/>
            <a:t>Producción</a:t>
          </a:r>
        </a:p>
      </dsp:txBody>
      <dsp:txXfrm>
        <a:off x="2118488" y="1412258"/>
        <a:ext cx="2339655" cy="797218"/>
      </dsp:txXfrm>
    </dsp:sp>
    <dsp:sp modelId="{E880D043-10A3-4253-9819-013133EAD729}">
      <dsp:nvSpPr>
        <dsp:cNvPr id="0" name=""/>
        <dsp:cNvSpPr/>
      </dsp:nvSpPr>
      <dsp:spPr>
        <a:xfrm>
          <a:off x="2075360" y="2363040"/>
          <a:ext cx="2425911" cy="883474"/>
        </a:xfrm>
        <a:prstGeom prst="roundRect">
          <a:avLst/>
        </a:prstGeom>
        <a:solidFill>
          <a:schemeClr val="lt1"/>
        </a:solidFill>
        <a:ln w="381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/>
            <a:t>Intercambio</a:t>
          </a:r>
        </a:p>
      </dsp:txBody>
      <dsp:txXfrm>
        <a:off x="2118488" y="2406168"/>
        <a:ext cx="2339655" cy="7972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pPr>
              <a:defRPr/>
            </a:pPr>
            <a:fld id="{93432C18-ECE7-473C-88B0-9D267ADC2A5F}" type="datetimeFigureOut">
              <a:rPr lang="es-EC"/>
              <a:pPr>
                <a:defRPr/>
              </a:pPr>
              <a:t>15/7/2019</a:t>
            </a:fld>
            <a:endParaRPr lang="es-EC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pPr>
              <a:defRPr/>
            </a:pPr>
            <a:fld id="{C5404A55-57BE-4697-9299-D4D43BC8B7FE}" type="slidenum">
              <a:rPr lang="es-EC"/>
              <a:pPr>
                <a:defRPr/>
              </a:pPr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1761974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entury Gothic" pitchFamily="34" charset="0"/>
              </a:defRPr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Gothic" pitchFamily="34" charset="0"/>
              </a:defRPr>
            </a:lvl1pPr>
          </a:lstStyle>
          <a:p>
            <a:pPr>
              <a:defRPr/>
            </a:pPr>
            <a:fld id="{0FD8EFD1-C188-483E-A884-1BE56AF12BAD}" type="datetimeFigureOut">
              <a:rPr lang="es-EC"/>
              <a:pPr>
                <a:defRPr/>
              </a:pPr>
              <a:t>15/7/2019</a:t>
            </a:fld>
            <a:endParaRPr lang="es-EC" dirty="0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416425"/>
            <a:ext cx="55054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noProof="0"/>
              <a:t>Haga clic para modificar el estilo de texto del patrón</a:t>
            </a:r>
          </a:p>
          <a:p>
            <a:pPr lvl="1"/>
            <a:r>
              <a:rPr lang="es-EC" noProof="0"/>
              <a:t>Segundo nivel</a:t>
            </a:r>
          </a:p>
          <a:p>
            <a:pPr lvl="2"/>
            <a:r>
              <a:rPr lang="es-EC" noProof="0"/>
              <a:t>Tercer nivel</a:t>
            </a:r>
          </a:p>
          <a:p>
            <a:pPr lvl="3"/>
            <a:r>
              <a:rPr lang="es-EC" noProof="0"/>
              <a:t>Cuarto nivel</a:t>
            </a:r>
          </a:p>
          <a:p>
            <a:pPr lvl="4"/>
            <a:r>
              <a:rPr lang="es-EC" noProof="0"/>
              <a:t>Quinto nivel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entury Gothic" pitchFamily="34" charset="0"/>
              </a:defRPr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Gothic" pitchFamily="34" charset="0"/>
              </a:defRPr>
            </a:lvl1pPr>
          </a:lstStyle>
          <a:p>
            <a:pPr>
              <a:defRPr/>
            </a:pPr>
            <a:fld id="{2953A500-F670-44E7-A014-243DCE08F913}" type="slidenum">
              <a:rPr lang="es-EC"/>
              <a:pPr>
                <a:defRPr/>
              </a:pPr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9949716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1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8656376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10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1809433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11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0713112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12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5262448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13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954593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14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1150330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15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6122760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16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3454507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17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4421687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18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881679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19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159358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2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531581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20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8653934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21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9965017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880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E4EE7B-F064-4550-B258-3F2277DA9FFD}" type="slidenum">
              <a:rPr lang="es-EC" smtClean="0"/>
              <a:pPr/>
              <a:t>22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0495502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/>
          </a:p>
        </p:txBody>
      </p:sp>
      <p:sp>
        <p:nvSpPr>
          <p:cNvPr id="880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E4EE7B-F064-4550-B258-3F2277DA9FFD}" type="slidenum">
              <a:rPr lang="es-EC" smtClean="0"/>
              <a:pPr/>
              <a:t>23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817650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24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9500329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25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557775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26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3474372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27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94807938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28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38015452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29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639080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/>
          </a:p>
        </p:txBody>
      </p:sp>
      <p:sp>
        <p:nvSpPr>
          <p:cNvPr id="1239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C6758D1-A27F-48FC-A780-B91571D5DDBD}" type="slidenum">
              <a:rPr lang="es-EC" smtClean="0"/>
              <a:pPr/>
              <a:t>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2634818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30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99364824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56815-9D30-4BF9-A2DD-B2868EA1DCA7}" type="slidenum">
              <a:rPr lang="es-EC" smtClean="0"/>
              <a:pPr/>
              <a:t>31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038724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32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00664146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33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04987477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34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57023270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9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/>
          </a:p>
        </p:txBody>
      </p:sp>
      <p:sp>
        <p:nvSpPr>
          <p:cNvPr id="159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E24639C-A765-4530-A0A4-548269D464C6}" type="slidenum">
              <a:rPr lang="es-EC" smtClean="0"/>
              <a:pPr/>
              <a:t>35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85764211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9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/>
          </a:p>
        </p:txBody>
      </p:sp>
      <p:sp>
        <p:nvSpPr>
          <p:cNvPr id="159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E24639C-A765-4530-A0A4-548269D464C6}" type="slidenum">
              <a:rPr lang="es-EC" smtClean="0"/>
              <a:pPr/>
              <a:t>36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2729289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9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/>
          </a:p>
        </p:txBody>
      </p:sp>
      <p:sp>
        <p:nvSpPr>
          <p:cNvPr id="159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E24639C-A765-4530-A0A4-548269D464C6}" type="slidenum">
              <a:rPr lang="es-EC" smtClean="0"/>
              <a:pPr/>
              <a:t>37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6384173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38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9591549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39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4784104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A9A0928C-0282-48AB-8AEE-4AC9D97E91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701675"/>
            <a:ext cx="4670425" cy="3503613"/>
          </a:xfrm>
          <a:ln/>
        </p:spPr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E4609E1D-50A8-4F3F-80DF-3C505C0E84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 altLang="en-US"/>
          </a:p>
        </p:txBody>
      </p:sp>
    </p:spTree>
    <p:extLst>
      <p:ext uri="{BB962C8B-B14F-4D97-AF65-F5344CB8AC3E}">
        <p14:creationId xmlns:p14="http://schemas.microsoft.com/office/powerpoint/2010/main" val="125109355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40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1697385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41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7086467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42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09876948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56815-9D30-4BF9-A2DD-B2868EA1DCA7}" type="slidenum">
              <a:rPr lang="es-EC" smtClean="0"/>
              <a:pPr/>
              <a:t>43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8674713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56815-9D30-4BF9-A2DD-B2868EA1DCA7}" type="slidenum">
              <a:rPr lang="es-EC" smtClean="0"/>
              <a:pPr/>
              <a:t>44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7916212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56815-9D30-4BF9-A2DD-B2868EA1DCA7}" type="slidenum">
              <a:rPr lang="es-EC" smtClean="0"/>
              <a:pPr/>
              <a:t>45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0065119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56815-9D30-4BF9-A2DD-B2868EA1DCA7}" type="slidenum">
              <a:rPr lang="es-EC" smtClean="0"/>
              <a:pPr/>
              <a:t>46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8756788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56815-9D30-4BF9-A2DD-B2868EA1DCA7}" type="slidenum">
              <a:rPr lang="es-EC" smtClean="0"/>
              <a:pPr/>
              <a:t>47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85547161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56815-9D30-4BF9-A2DD-B2868EA1DCA7}" type="slidenum">
              <a:rPr lang="es-EC" smtClean="0"/>
              <a:pPr/>
              <a:t>48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3833610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56815-9D30-4BF9-A2DD-B2868EA1DCA7}" type="slidenum">
              <a:rPr lang="es-EC" smtClean="0"/>
              <a:pPr/>
              <a:t>49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02189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BA384A5A-E00A-43CC-B225-E6BAC38C78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701675"/>
            <a:ext cx="4670425" cy="3503613"/>
          </a:xfrm>
          <a:ln/>
        </p:spPr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6E3172B0-6E07-4A47-B740-3A45C6392C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 altLang="en-US"/>
          </a:p>
        </p:txBody>
      </p:sp>
    </p:spTree>
    <p:extLst>
      <p:ext uri="{BB962C8B-B14F-4D97-AF65-F5344CB8AC3E}">
        <p14:creationId xmlns:p14="http://schemas.microsoft.com/office/powerpoint/2010/main" val="266712988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56815-9D30-4BF9-A2DD-B2868EA1DCA7}" type="slidenum">
              <a:rPr lang="es-EC" smtClean="0"/>
              <a:pPr/>
              <a:t>50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16933017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56815-9D30-4BF9-A2DD-B2868EA1DCA7}" type="slidenum">
              <a:rPr lang="es-EC" smtClean="0"/>
              <a:pPr/>
              <a:t>51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93562875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56815-9D30-4BF9-A2DD-B2868EA1DCA7}" type="slidenum">
              <a:rPr lang="es-EC" smtClean="0"/>
              <a:pPr/>
              <a:t>52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7651845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56815-9D30-4BF9-A2DD-B2868EA1DCA7}" type="slidenum">
              <a:rPr lang="es-EC" smtClean="0"/>
              <a:pPr/>
              <a:t>53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70149801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56815-9D30-4BF9-A2DD-B2868EA1DCA7}" type="slidenum">
              <a:rPr lang="es-EC" smtClean="0"/>
              <a:pPr/>
              <a:t>54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361163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56815-9D30-4BF9-A2DD-B2868EA1DCA7}" type="slidenum">
              <a:rPr lang="es-EC" smtClean="0"/>
              <a:pPr/>
              <a:t>55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8201025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6781334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56815-9D30-4BF9-A2DD-B2868EA1DCA7}" type="slidenum">
              <a:rPr lang="es-EC" smtClean="0"/>
              <a:pPr/>
              <a:t>57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47947432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56815-9D30-4BF9-A2DD-B2868EA1DCA7}" type="slidenum">
              <a:rPr lang="es-EC" smtClean="0"/>
              <a:pPr/>
              <a:t>58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7355660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59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02848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6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515526350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60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2614303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61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286633416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62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1734633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7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83582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8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1034478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9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860856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47A480DB-2989-42A8-AB28-83892E0D4244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A25C44-84F4-41CE-A9E0-DE9F2AA34425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9FA58-7627-4A4E-BADD-42A05B560714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  <p:cxnSp>
        <p:nvCxnSpPr>
          <p:cNvPr id="9" name="8 Conector recto"/>
          <p:cNvCxnSpPr/>
          <p:nvPr userDrawn="1"/>
        </p:nvCxnSpPr>
        <p:spPr>
          <a:xfrm>
            <a:off x="0" y="1532586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9ADFCD-F453-4BFD-B1D5-ADFC5C29A37B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D572F-4B42-4475-9992-E6149CCB81EA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A266DE-7722-483B-832D-4CB3E424B48D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8F3610-07B3-4135-B14F-4C541A58797C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77200" y="6528816"/>
            <a:ext cx="1066800" cy="329184"/>
          </a:xfrm>
        </p:spPr>
        <p:txBody>
          <a:bodyPr/>
          <a:lstStyle>
            <a:lvl1pPr>
              <a:defRPr b="1">
                <a:solidFill>
                  <a:schemeClr val="accent3"/>
                </a:solidFill>
                <a:latin typeface="+mn-lt"/>
              </a:defRPr>
            </a:lvl1pPr>
          </a:lstStyle>
          <a:p>
            <a:pPr>
              <a:defRPr/>
            </a:pPr>
            <a:fld id="{F5B75A3B-F29F-477F-89B8-475F3B55B064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FFA361-D7C4-4287-AA3C-A911FCBA7EAE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08EDC8-AE6D-4DBC-B44B-AFA50DABEB73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28816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accent3"/>
                </a:solidFill>
                <a:latin typeface="+mn-lt"/>
              </a:defRPr>
            </a:lvl1pPr>
          </a:lstStyle>
          <a:p>
            <a:pPr>
              <a:defRPr/>
            </a:pPr>
            <a:fld id="{9F02A06F-757F-4935-84C7-6D337907CF2A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4.emf"/><Relationship Id="rId4" Type="http://schemas.openxmlformats.org/officeDocument/2006/relationships/oleObject" Target="../embeddings/oleObject1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38322" y="956187"/>
            <a:ext cx="7848600" cy="4945626"/>
          </a:xfrm>
        </p:spPr>
        <p:txBody>
          <a:bodyPr/>
          <a:lstStyle/>
          <a:p>
            <a:pPr algn="ctr"/>
            <a:r>
              <a:rPr lang="es-ES" sz="3600" dirty="0">
                <a:solidFill>
                  <a:schemeClr val="accent3">
                    <a:lumMod val="75000"/>
                  </a:schemeClr>
                </a:solidFill>
              </a:rPr>
              <a:t>UNIVERSIDAD JAVERIANA</a:t>
            </a:r>
            <a:br>
              <a:rPr lang="es-ES" sz="36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S" sz="3600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s-ES" sz="36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S" sz="3600" dirty="0">
                <a:solidFill>
                  <a:schemeClr val="accent3">
                    <a:lumMod val="75000"/>
                  </a:schemeClr>
                </a:solidFill>
              </a:rPr>
              <a:t>ESCUELA DE VERANO: GÉNERO Y ECONOMÍA</a:t>
            </a:r>
            <a:br>
              <a:rPr lang="es-ES" sz="36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S" sz="3600" u="sng" dirty="0">
                <a:solidFill>
                  <a:schemeClr val="accent3">
                    <a:lumMod val="75000"/>
                  </a:schemeClr>
                </a:solidFill>
              </a:rPr>
              <a:t>Macroeconomía</a:t>
            </a:r>
            <a:r>
              <a:rPr lang="es-ES" sz="3600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s-ES" sz="36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S" sz="3600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s-ES" sz="36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S" sz="3600" cap="none" dirty="0">
                <a:solidFill>
                  <a:schemeClr val="accent3">
                    <a:lumMod val="75000"/>
                  </a:schemeClr>
                </a:solidFill>
              </a:rPr>
              <a:t>Sesiones 4 - 5 : </a:t>
            </a:r>
            <a:br>
              <a:rPr lang="es-ES" sz="3600" cap="none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C" sz="3600" cap="none" dirty="0">
                <a:solidFill>
                  <a:schemeClr val="accent3">
                    <a:lumMod val="75000"/>
                  </a:schemeClr>
                </a:solidFill>
              </a:rPr>
              <a:t>Crecimiento y desigualdad de género, interacciones de doble vía</a:t>
            </a:r>
            <a:r>
              <a:rPr lang="en-US" sz="3600" cap="none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3600" cap="none" dirty="0">
                <a:solidFill>
                  <a:schemeClr val="accent3">
                    <a:lumMod val="75000"/>
                  </a:schemeClr>
                </a:solidFill>
              </a:rPr>
            </a:br>
            <a:endParaRPr lang="es-ES" sz="3600" cap="none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99448" y="4051114"/>
            <a:ext cx="7918648" cy="2258992"/>
          </a:xfrm>
        </p:spPr>
        <p:txBody>
          <a:bodyPr>
            <a:normAutofit fontScale="92500" lnSpcReduction="20000"/>
          </a:bodyPr>
          <a:lstStyle/>
          <a:p>
            <a:pPr algn="r"/>
            <a:endParaRPr lang="es-ES" sz="4400" spc="-100" dirty="0">
              <a:solidFill>
                <a:schemeClr val="accent3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algn="r"/>
            <a:endParaRPr lang="es-ES" sz="4400" spc="-100" dirty="0">
              <a:solidFill>
                <a:schemeClr val="accent3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algn="r"/>
            <a:endParaRPr lang="es-ES" dirty="0"/>
          </a:p>
          <a:p>
            <a:pPr algn="r"/>
            <a:endParaRPr lang="es-ES" dirty="0"/>
          </a:p>
          <a:p>
            <a:pPr algn="r"/>
            <a:r>
              <a:rPr lang="es-ES" dirty="0"/>
              <a:t>Alison Vásconez Rodríguez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A480DB-2989-42A8-AB28-83892E0D4244}" type="slidenum">
              <a:rPr lang="es-EC" smtClean="0"/>
              <a:pPr>
                <a:defRPr/>
              </a:pPr>
              <a:t>1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8030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98929"/>
            <a:ext cx="8229600" cy="990600"/>
          </a:xfrm>
        </p:spPr>
        <p:txBody>
          <a:bodyPr>
            <a:noAutofit/>
          </a:bodyPr>
          <a:lstStyle/>
          <a:p>
            <a:pPr algn="r"/>
            <a:r>
              <a:rPr lang="es-ES" dirty="0">
                <a:solidFill>
                  <a:schemeClr val="accent3"/>
                </a:solidFill>
              </a:rPr>
              <a:t>Crisis y desempleo</a:t>
            </a:r>
          </a:p>
        </p:txBody>
      </p:sp>
      <p:graphicFrame>
        <p:nvGraphicFramePr>
          <p:cNvPr id="6" name="Gráfico 5"/>
          <p:cNvGraphicFramePr/>
          <p:nvPr>
            <p:extLst>
              <p:ext uri="{D42A27DB-BD31-4B8C-83A1-F6EECF244321}">
                <p14:modId xmlns:p14="http://schemas.microsoft.com/office/powerpoint/2010/main" val="654076786"/>
              </p:ext>
            </p:extLst>
          </p:nvPr>
        </p:nvGraphicFramePr>
        <p:xfrm>
          <a:off x="773297" y="1611202"/>
          <a:ext cx="7863840" cy="45790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0305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98929"/>
            <a:ext cx="8229600" cy="990600"/>
          </a:xfrm>
        </p:spPr>
        <p:txBody>
          <a:bodyPr>
            <a:noAutofit/>
          </a:bodyPr>
          <a:lstStyle/>
          <a:p>
            <a:r>
              <a:rPr lang="es-ES" dirty="0">
                <a:solidFill>
                  <a:schemeClr val="accent1"/>
                </a:solidFill>
              </a:rPr>
              <a:t>Vías de transmisión  </a:t>
            </a:r>
            <a:r>
              <a:rPr lang="es-ES" dirty="0">
                <a:solidFill>
                  <a:schemeClr val="accent1"/>
                </a:solidFill>
                <a:sym typeface="Wingdings" pitchFamily="2" charset="2"/>
              </a:rPr>
              <a:t> </a:t>
            </a:r>
            <a:r>
              <a:rPr lang="es-ES" dirty="0">
                <a:solidFill>
                  <a:schemeClr val="accent1"/>
                </a:solidFill>
              </a:rPr>
              <a:t>Impactos</a:t>
            </a: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3105150" y="1663699"/>
            <a:ext cx="5643563" cy="446815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es-ES" sz="2400" dirty="0">
                <a:latin typeface="+mn-lt"/>
              </a:rPr>
              <a:t>Desempleo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es-ES" sz="2400" dirty="0">
                <a:latin typeface="+mn-lt"/>
              </a:rPr>
              <a:t>Empleo vulnerable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es-ES" sz="2400" dirty="0">
              <a:latin typeface="+mn-lt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à"/>
            </a:pPr>
            <a:r>
              <a:rPr lang="es-EC" sz="2400" dirty="0">
                <a:latin typeface="+mn-lt"/>
              </a:rPr>
              <a:t>Pérdida de ingresos en empresas pequeñas y medianas, trabajadores rurales orientados a productos de exportación (primarios, de consumo interno), en especial rurales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à"/>
            </a:pPr>
            <a:endParaRPr lang="es-ES" sz="2400" dirty="0">
              <a:latin typeface="+mn-lt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à"/>
            </a:pPr>
            <a:r>
              <a:rPr lang="es-ES" sz="2400" dirty="0">
                <a:latin typeface="+mn-lt"/>
              </a:rPr>
              <a:t>Pobreza por ingresos</a:t>
            </a:r>
            <a:endParaRPr lang="es-EC" sz="2400" b="1" dirty="0">
              <a:latin typeface="+mn-lt"/>
              <a:sym typeface="Wingdings" pitchFamily="2" charset="2"/>
            </a:endParaRPr>
          </a:p>
        </p:txBody>
      </p:sp>
      <p:sp>
        <p:nvSpPr>
          <p:cNvPr id="8" name="7 Flecha derecha"/>
          <p:cNvSpPr/>
          <p:nvPr/>
        </p:nvSpPr>
        <p:spPr>
          <a:xfrm>
            <a:off x="2539813" y="3472703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 sz="2400" dirty="0"/>
          </a:p>
        </p:txBody>
      </p:sp>
      <p:sp>
        <p:nvSpPr>
          <p:cNvPr id="10" name="2 Marcador de contenido"/>
          <p:cNvSpPr>
            <a:spLocks/>
          </p:cNvSpPr>
          <p:nvPr/>
        </p:nvSpPr>
        <p:spPr bwMode="auto">
          <a:xfrm>
            <a:off x="228600" y="2939863"/>
            <a:ext cx="2245659" cy="15414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indent="65088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es-ES" sz="2400" b="1" dirty="0"/>
              <a:t>Recesión y reducción de la producción</a:t>
            </a:r>
          </a:p>
        </p:txBody>
      </p:sp>
    </p:spTree>
    <p:extLst>
      <p:ext uri="{BB962C8B-B14F-4D97-AF65-F5344CB8AC3E}">
        <p14:creationId xmlns:p14="http://schemas.microsoft.com/office/powerpoint/2010/main" val="3081672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98929"/>
            <a:ext cx="8229600" cy="990600"/>
          </a:xfrm>
        </p:spPr>
        <p:txBody>
          <a:bodyPr>
            <a:noAutofit/>
          </a:bodyPr>
          <a:lstStyle/>
          <a:p>
            <a:pPr algn="r"/>
            <a:r>
              <a:rPr lang="es-ES" dirty="0">
                <a:solidFill>
                  <a:schemeClr val="accent1"/>
                </a:solidFill>
                <a:latin typeface="+mn-lt"/>
              </a:rPr>
              <a:t>Impactos diferenciados</a:t>
            </a:r>
          </a:p>
        </p:txBody>
      </p:sp>
      <p:sp>
        <p:nvSpPr>
          <p:cNvPr id="13" name="2 Marcador de contenido"/>
          <p:cNvSpPr txBox="1">
            <a:spLocks/>
          </p:cNvSpPr>
          <p:nvPr/>
        </p:nvSpPr>
        <p:spPr bwMode="auto">
          <a:xfrm>
            <a:off x="271463" y="1822077"/>
            <a:ext cx="2428875" cy="1285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es-ES" sz="2400" dirty="0">
              <a:solidFill>
                <a:schemeClr val="bg1"/>
              </a:solidFill>
              <a:latin typeface="+mn-lt"/>
              <a:cs typeface="+mn-cs"/>
              <a:sym typeface="Wingdings" pitchFamily="2" charset="2"/>
            </a:endParaRPr>
          </a:p>
          <a:p>
            <a:pPr marL="448056" indent="-384048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es-ES" sz="2400" b="1" dirty="0">
                <a:solidFill>
                  <a:schemeClr val="bg1"/>
                </a:solidFill>
                <a:latin typeface="+mn-lt"/>
                <a:cs typeface="+mn-cs"/>
                <a:sym typeface="Wingdings" pitchFamily="2" charset="2"/>
              </a:rPr>
              <a:t>Finanzas</a:t>
            </a:r>
          </a:p>
        </p:txBody>
      </p:sp>
      <p:sp>
        <p:nvSpPr>
          <p:cNvPr id="14" name="2 Marcador de contenido"/>
          <p:cNvSpPr txBox="1">
            <a:spLocks/>
          </p:cNvSpPr>
          <p:nvPr/>
        </p:nvSpPr>
        <p:spPr>
          <a:xfrm>
            <a:off x="3357563" y="1600200"/>
            <a:ext cx="5463708" cy="478715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r>
              <a:rPr lang="es-ES" sz="2400" dirty="0">
                <a:latin typeface="+mn-lt"/>
                <a:cs typeface="+mn-cs"/>
                <a:sym typeface="Wingdings" pitchFamily="2" charset="2"/>
              </a:rPr>
              <a:t>Reducción de créditos pequeños (con mayor riesgo) y en sectores no estratégicos (de consumo interno)</a:t>
            </a: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endParaRPr lang="es-ES" sz="2400" dirty="0">
              <a:sym typeface="Wingdings" pitchFamily="2" charset="2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endParaRPr lang="es-ES" sz="2400" dirty="0">
              <a:sym typeface="Wingdings" pitchFamily="2" charset="2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r>
              <a:rPr lang="es-ES" sz="2400" dirty="0">
                <a:latin typeface="+mn-lt"/>
                <a:cs typeface="+mn-cs"/>
                <a:sym typeface="Wingdings" pitchFamily="2" charset="2"/>
              </a:rPr>
              <a:t>Mujeres empleadas en sectores de exportación no tradicional y servicios</a:t>
            </a: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r>
              <a:rPr lang="es-ES" sz="2400" dirty="0">
                <a:latin typeface="+mn-lt"/>
                <a:cs typeface="+mn-cs"/>
                <a:sym typeface="Wingdings" pitchFamily="2" charset="2"/>
              </a:rPr>
              <a:t>Reducción de empleo manufacturado de hombres: mujeres pueden entrar con menor salario (segregación con equidad “a la baja”), Incremento empleos inestables</a:t>
            </a:r>
            <a:endParaRPr lang="es-EC" sz="2400" dirty="0">
              <a:latin typeface="+mn-lt"/>
              <a:cs typeface="+mn-cs"/>
              <a:sym typeface="Wingdings" pitchFamily="2" charset="2"/>
            </a:endParaRPr>
          </a:p>
        </p:txBody>
      </p:sp>
      <p:sp>
        <p:nvSpPr>
          <p:cNvPr id="15" name="9 Rectángulo"/>
          <p:cNvSpPr>
            <a:spLocks noChangeArrowheads="1"/>
          </p:cNvSpPr>
          <p:nvPr/>
        </p:nvSpPr>
        <p:spPr bwMode="auto">
          <a:xfrm>
            <a:off x="214313" y="857250"/>
            <a:ext cx="3356688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es-ES" sz="2400" dirty="0">
                <a:solidFill>
                  <a:schemeClr val="bg1"/>
                </a:solidFill>
                <a:sym typeface="Wingdings" pitchFamily="2" charset="2"/>
              </a:rPr>
              <a:t>De las vias de transmisión</a:t>
            </a: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226919" y="4468627"/>
            <a:ext cx="2428875" cy="14192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448056" indent="-384048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endParaRPr lang="es-ES" sz="2400" dirty="0">
              <a:solidFill>
                <a:schemeClr val="bg1"/>
              </a:solidFill>
              <a:latin typeface="+mn-lt"/>
              <a:cs typeface="+mn-cs"/>
              <a:sym typeface="Wingdings" pitchFamily="2" charset="2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es-ES" sz="2400" dirty="0">
                <a:solidFill>
                  <a:schemeClr val="bg1"/>
                </a:solidFill>
                <a:latin typeface="+mn-lt"/>
                <a:cs typeface="+mn-cs"/>
                <a:sym typeface="Wingdings" pitchFamily="2" charset="2"/>
              </a:rPr>
              <a:t>Trabajo en mercado</a:t>
            </a:r>
            <a:endParaRPr lang="es-EC" sz="2400" dirty="0">
              <a:solidFill>
                <a:schemeClr val="bg1"/>
              </a:solidFill>
              <a:latin typeface="+mn-lt"/>
              <a:cs typeface="+mn-cs"/>
              <a:sym typeface="Wingdings" pitchFamily="2" charset="2"/>
            </a:endParaRPr>
          </a:p>
        </p:txBody>
      </p:sp>
      <p:sp>
        <p:nvSpPr>
          <p:cNvPr id="17" name="16 Flecha derecha"/>
          <p:cNvSpPr/>
          <p:nvPr/>
        </p:nvSpPr>
        <p:spPr>
          <a:xfrm>
            <a:off x="3022227" y="2313735"/>
            <a:ext cx="500063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18" name="17 Flecha derecha"/>
          <p:cNvSpPr/>
          <p:nvPr/>
        </p:nvSpPr>
        <p:spPr>
          <a:xfrm>
            <a:off x="3071813" y="5000625"/>
            <a:ext cx="500062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261364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build="p" animBg="1"/>
      <p:bldP spid="15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98929"/>
            <a:ext cx="8229600" cy="990600"/>
          </a:xfrm>
        </p:spPr>
        <p:txBody>
          <a:bodyPr>
            <a:noAutofit/>
          </a:bodyPr>
          <a:lstStyle/>
          <a:p>
            <a:pPr algn="r"/>
            <a:r>
              <a:rPr lang="es-ES" dirty="0">
                <a:solidFill>
                  <a:schemeClr val="accent1"/>
                </a:solidFill>
              </a:rPr>
              <a:t>Impactos diferenciados</a:t>
            </a: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3751729" y="1653988"/>
            <a:ext cx="5153025" cy="494851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r>
              <a:rPr lang="es-ES" sz="2200" dirty="0">
                <a:latin typeface="+mn-lt"/>
                <a:cs typeface="+mn-cs"/>
                <a:sym typeface="Wingdings" pitchFamily="2" charset="2"/>
              </a:rPr>
              <a:t>Mujeres receptoras, reducción de autonomía económica</a:t>
            </a: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endParaRPr lang="es-ES" sz="2200" dirty="0">
              <a:latin typeface="+mn-lt"/>
              <a:cs typeface="+mn-cs"/>
              <a:sym typeface="Wingdings" pitchFamily="2" charset="2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r>
              <a:rPr lang="es-ES" sz="2200" dirty="0">
                <a:latin typeface="+mn-lt"/>
                <a:cs typeface="+mn-cs"/>
                <a:sym typeface="Wingdings" pitchFamily="2" charset="2"/>
              </a:rPr>
              <a:t>Exacerba diferencias de accesos y distribución intra hogar</a:t>
            </a: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r>
              <a:rPr lang="es-ES" sz="2200" dirty="0">
                <a:latin typeface="+mn-lt"/>
                <a:cs typeface="+mn-cs"/>
                <a:sym typeface="Wingdings" pitchFamily="2" charset="2"/>
              </a:rPr>
              <a:t>Reduce posibilidades de producción alimentos propios</a:t>
            </a: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endParaRPr lang="es-ES" sz="2200" dirty="0">
              <a:latin typeface="+mn-lt"/>
              <a:cs typeface="+mn-cs"/>
              <a:sym typeface="Wingdings" pitchFamily="2" charset="2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r>
              <a:rPr lang="es-ES" sz="2200" dirty="0">
                <a:latin typeface="+mn-lt"/>
                <a:cs typeface="+mn-cs"/>
                <a:sym typeface="Wingdings" pitchFamily="2" charset="2"/>
              </a:rPr>
              <a:t>Sustitución de gastos (públicos y privados) por trabajo</a:t>
            </a: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r>
              <a:rPr lang="es-ES" sz="2200" dirty="0">
                <a:latin typeface="+mn-lt"/>
                <a:cs typeface="+mn-cs"/>
                <a:sym typeface="Wingdings" pitchFamily="2" charset="2"/>
              </a:rPr>
              <a:t>Correlación con desempleo</a:t>
            </a: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r>
              <a:rPr lang="es-ES" sz="2200" dirty="0">
                <a:latin typeface="+mn-lt"/>
                <a:cs typeface="+mn-cs"/>
                <a:sym typeface="Wingdings" pitchFamily="2" charset="2"/>
              </a:rPr>
              <a:t>Intensificación trabajo de mercado: deterioro del tiempo</a:t>
            </a:r>
            <a:endParaRPr lang="es-EC" sz="2200" dirty="0">
              <a:latin typeface="+mn-lt"/>
              <a:cs typeface="+mn-cs"/>
              <a:sym typeface="Wingdings" pitchFamily="2" charset="2"/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 bwMode="auto">
          <a:xfrm>
            <a:off x="450476" y="1788459"/>
            <a:ext cx="2428875" cy="4437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448056" indent="-384048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es-ES" sz="2400" dirty="0">
                <a:solidFill>
                  <a:schemeClr val="bg1"/>
                </a:solidFill>
                <a:latin typeface="+mn-lt"/>
                <a:cs typeface="+mn-cs"/>
                <a:sym typeface="Wingdings" pitchFamily="2" charset="2"/>
              </a:rPr>
              <a:t>Remesas</a:t>
            </a:r>
          </a:p>
        </p:txBody>
      </p:sp>
      <p:sp>
        <p:nvSpPr>
          <p:cNvPr id="5" name="9 Rectángulo"/>
          <p:cNvSpPr>
            <a:spLocks noChangeArrowheads="1"/>
          </p:cNvSpPr>
          <p:nvPr/>
        </p:nvSpPr>
        <p:spPr bwMode="auto">
          <a:xfrm>
            <a:off x="161365" y="1006008"/>
            <a:ext cx="3356688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es-ES" sz="2400" dirty="0">
                <a:solidFill>
                  <a:schemeClr val="bg1"/>
                </a:solidFill>
                <a:latin typeface="+mn-lt"/>
                <a:cs typeface="+mn-cs"/>
                <a:sym typeface="Wingdings" pitchFamily="2" charset="2"/>
              </a:rPr>
              <a:t>De las vias de transmisión</a:t>
            </a: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 bwMode="auto">
          <a:xfrm>
            <a:off x="459722" y="4867835"/>
            <a:ext cx="2428875" cy="14192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endParaRPr lang="es-ES" sz="2400" dirty="0">
              <a:solidFill>
                <a:schemeClr val="bg1"/>
              </a:solidFill>
              <a:latin typeface="+mn-lt"/>
              <a:cs typeface="+mn-cs"/>
              <a:sym typeface="Wingdings" pitchFamily="2" charset="2"/>
            </a:endParaRPr>
          </a:p>
          <a:p>
            <a:pPr marL="448056" indent="-384048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es-ES" sz="2400" dirty="0">
                <a:solidFill>
                  <a:schemeClr val="bg1"/>
                </a:solidFill>
                <a:latin typeface="+mn-lt"/>
                <a:cs typeface="+mn-cs"/>
                <a:sym typeface="Wingdings" pitchFamily="2" charset="2"/>
              </a:rPr>
              <a:t>Cuidados</a:t>
            </a:r>
            <a:endParaRPr lang="es-EC" sz="2400" dirty="0">
              <a:solidFill>
                <a:schemeClr val="bg1"/>
              </a:solidFill>
              <a:latin typeface="+mn-lt"/>
              <a:cs typeface="+mn-cs"/>
              <a:sym typeface="Wingdings" pitchFamily="2" charset="2"/>
            </a:endParaRPr>
          </a:p>
        </p:txBody>
      </p:sp>
      <p:sp>
        <p:nvSpPr>
          <p:cNvPr id="7" name="6 Flecha derecha"/>
          <p:cNvSpPr/>
          <p:nvPr/>
        </p:nvSpPr>
        <p:spPr>
          <a:xfrm>
            <a:off x="3062568" y="1782576"/>
            <a:ext cx="500063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9" name="2 Marcador de contenido"/>
          <p:cNvSpPr txBox="1">
            <a:spLocks/>
          </p:cNvSpPr>
          <p:nvPr/>
        </p:nvSpPr>
        <p:spPr bwMode="auto">
          <a:xfrm>
            <a:off x="463923" y="2813797"/>
            <a:ext cx="2428875" cy="1285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es-ES" sz="2400" dirty="0">
              <a:solidFill>
                <a:schemeClr val="bg1"/>
              </a:solidFill>
              <a:sym typeface="Wingdings" pitchFamily="2" charset="2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es-ES" sz="2400" dirty="0">
                <a:solidFill>
                  <a:schemeClr val="bg1"/>
                </a:solidFill>
                <a:latin typeface="+mn-lt"/>
                <a:cs typeface="+mn-cs"/>
                <a:sym typeface="Wingdings" pitchFamily="2" charset="2"/>
              </a:rPr>
              <a:t>Crisis Alimentaria</a:t>
            </a:r>
          </a:p>
        </p:txBody>
      </p:sp>
      <p:sp>
        <p:nvSpPr>
          <p:cNvPr id="12" name="11 Flecha derecha"/>
          <p:cNvSpPr/>
          <p:nvPr/>
        </p:nvSpPr>
        <p:spPr>
          <a:xfrm>
            <a:off x="3107391" y="3212447"/>
            <a:ext cx="500063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13" name="12 Flecha derecha"/>
          <p:cNvSpPr/>
          <p:nvPr/>
        </p:nvSpPr>
        <p:spPr>
          <a:xfrm>
            <a:off x="3058085" y="5220541"/>
            <a:ext cx="500063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25609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  <p:bldP spid="6" grpId="0" animBg="1"/>
      <p:bldP spid="7" grpId="0" animBg="1"/>
      <p:bldP spid="9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6825" y="1156447"/>
            <a:ext cx="7843042" cy="5446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64459"/>
            <a:ext cx="8229600" cy="990600"/>
          </a:xfrm>
        </p:spPr>
        <p:txBody>
          <a:bodyPr/>
          <a:lstStyle/>
          <a:p>
            <a:pPr eaLnBrk="1" hangingPunct="1"/>
            <a:r>
              <a:rPr lang="es-ES" dirty="0">
                <a:solidFill>
                  <a:schemeClr val="accent1"/>
                </a:solidFill>
              </a:rPr>
              <a:t>Crisis multidimensional: ambiental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87506" y="5700682"/>
            <a:ext cx="2770094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>
                <a:latin typeface="+mj-lt"/>
              </a:rPr>
              <a:t>Huella ecológica</a:t>
            </a:r>
            <a:endParaRPr lang="es-EC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4927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64459"/>
            <a:ext cx="8229600" cy="990600"/>
          </a:xfrm>
        </p:spPr>
        <p:txBody>
          <a:bodyPr/>
          <a:lstStyle/>
          <a:p>
            <a:pPr eaLnBrk="1" hangingPunct="1"/>
            <a:r>
              <a:rPr lang="es-ES" dirty="0">
                <a:solidFill>
                  <a:schemeClr val="accent1"/>
                </a:solidFill>
              </a:rPr>
              <a:t>Crisis multidimensional: Alimentaria</a:t>
            </a: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0" y="1255059"/>
            <a:ext cx="1802127" cy="560294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176213" indent="-176213">
              <a:buClr>
                <a:schemeClr val="accent3"/>
              </a:buClr>
              <a:buFont typeface="Wingdings" pitchFamily="2" charset="2"/>
              <a:buChar char="v"/>
            </a:pPr>
            <a:r>
              <a:rPr lang="es-ES" sz="2000" dirty="0">
                <a:latin typeface="+mj-lt"/>
              </a:rPr>
              <a:t>Cambio climático</a:t>
            </a:r>
          </a:p>
          <a:p>
            <a:pPr marL="176213" indent="-176213">
              <a:buClr>
                <a:schemeClr val="accent3"/>
              </a:buClr>
              <a:buFont typeface="Wingdings" pitchFamily="2" charset="2"/>
              <a:buChar char="v"/>
            </a:pPr>
            <a:r>
              <a:rPr lang="es-ES" sz="2000" dirty="0">
                <a:latin typeface="+mj-lt"/>
              </a:rPr>
              <a:t>Disminución de inversión en agricultura</a:t>
            </a:r>
          </a:p>
          <a:p>
            <a:pPr marL="176213" indent="-176213">
              <a:buClr>
                <a:schemeClr val="accent3"/>
              </a:buClr>
              <a:buFont typeface="Wingdings" pitchFamily="2" charset="2"/>
              <a:buChar char="v"/>
            </a:pPr>
            <a:r>
              <a:rPr lang="es-ES" sz="2000" dirty="0">
                <a:latin typeface="+mj-lt"/>
              </a:rPr>
              <a:t>Especulación alimentaria, </a:t>
            </a:r>
            <a:r>
              <a:rPr lang="es-ES" sz="2000" dirty="0" err="1">
                <a:latin typeface="+mj-lt"/>
              </a:rPr>
              <a:t>Biocombusti-bles</a:t>
            </a:r>
            <a:endParaRPr lang="es-ES" sz="2000" dirty="0">
              <a:latin typeface="+mj-lt"/>
            </a:endParaRPr>
          </a:p>
          <a:p>
            <a:pPr marL="176213" indent="-176213">
              <a:buClr>
                <a:schemeClr val="accent3"/>
              </a:buClr>
              <a:buFont typeface="Wingdings" pitchFamily="2" charset="2"/>
              <a:buChar char="v"/>
            </a:pPr>
            <a:r>
              <a:rPr lang="es-ES" sz="2000" dirty="0">
                <a:latin typeface="+mj-lt"/>
              </a:rPr>
              <a:t>Apertura comercial orientada a X </a:t>
            </a:r>
          </a:p>
          <a:p>
            <a:pPr marL="176213" indent="-176213">
              <a:buClr>
                <a:schemeClr val="accent3"/>
              </a:buClr>
              <a:buFont typeface="Wingdings" pitchFamily="2" charset="2"/>
              <a:buChar char="v"/>
            </a:pPr>
            <a:r>
              <a:rPr lang="es-ES" sz="2000" dirty="0">
                <a:latin typeface="+mj-lt"/>
              </a:rPr>
              <a:t>Abandono de cultivos básicos </a:t>
            </a:r>
            <a:r>
              <a:rPr lang="es-ES" sz="2000" dirty="0">
                <a:latin typeface="+mj-lt"/>
                <a:sym typeface="Wingdings" pitchFamily="2" charset="2"/>
              </a:rPr>
              <a:t> </a:t>
            </a:r>
            <a:r>
              <a:rPr lang="es-ES" sz="2000" dirty="0">
                <a:latin typeface="+mj-lt"/>
              </a:rPr>
              <a:t>Incrementos de precios</a:t>
            </a:r>
          </a:p>
        </p:txBody>
      </p:sp>
      <p:pic>
        <p:nvPicPr>
          <p:cNvPr id="21508" name="Picture 4" descr="https://actualidad.rt.com/actualidad/public_images/2015.04/original/552b1511c46188cf408b45bc.png">
            <a:extLst>
              <a:ext uri="{FF2B5EF4-FFF2-40B4-BE49-F238E27FC236}">
                <a16:creationId xmlns:a16="http://schemas.microsoft.com/office/drawing/2014/main" id="{2C6E3AA3-12B5-4DB7-97A8-A4972B9FA9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065" y="1051334"/>
            <a:ext cx="7504105" cy="5806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890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64459"/>
            <a:ext cx="8229600" cy="990600"/>
          </a:xfrm>
        </p:spPr>
        <p:txBody>
          <a:bodyPr/>
          <a:lstStyle/>
          <a:p>
            <a:pPr eaLnBrk="1" hangingPunct="1"/>
            <a:r>
              <a:rPr lang="es-ES" dirty="0">
                <a:solidFill>
                  <a:schemeClr val="accent1"/>
                </a:solidFill>
              </a:rPr>
              <a:t>Crisis multidimensional: Energética</a:t>
            </a:r>
          </a:p>
        </p:txBody>
      </p:sp>
      <p:pic>
        <p:nvPicPr>
          <p:cNvPr id="5" name="Picture 5" descr="emacp_curvaasp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828" y="1745914"/>
            <a:ext cx="8111532" cy="4694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0" y="1367135"/>
            <a:ext cx="5459506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sz="2400" dirty="0">
                <a:latin typeface="+mj-lt"/>
              </a:rPr>
              <a:t>Pico extracción de petróleo </a:t>
            </a:r>
            <a:r>
              <a:rPr lang="es-ES" sz="2400" dirty="0">
                <a:latin typeface="+mj-lt"/>
                <a:sym typeface="Wingdings" pitchFamily="2" charset="2"/>
              </a:rPr>
              <a:t></a:t>
            </a:r>
            <a:r>
              <a:rPr lang="es-ES" sz="2400" dirty="0">
                <a:latin typeface="+mj-lt"/>
              </a:rPr>
              <a:t> 2015/2020</a:t>
            </a:r>
          </a:p>
        </p:txBody>
      </p:sp>
    </p:spTree>
    <p:extLst>
      <p:ext uri="{BB962C8B-B14F-4D97-AF65-F5344CB8AC3E}">
        <p14:creationId xmlns:p14="http://schemas.microsoft.com/office/powerpoint/2010/main" val="3983262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98929"/>
            <a:ext cx="8229600" cy="990600"/>
          </a:xfrm>
        </p:spPr>
        <p:txBody>
          <a:bodyPr>
            <a:noAutofit/>
          </a:bodyPr>
          <a:lstStyle/>
          <a:p>
            <a:pPr algn="r" eaLnBrk="1" hangingPunct="1"/>
            <a:r>
              <a:rPr lang="es-ES" dirty="0">
                <a:solidFill>
                  <a:schemeClr val="accent1"/>
                </a:solidFill>
              </a:rPr>
              <a:t>Crisis del sistema: Crisis del cuidado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403412" y="1555301"/>
            <a:ext cx="8310282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200" b="1" dirty="0">
                <a:latin typeface="+mn-lt"/>
                <a:cs typeface="Arial" pitchFamily="34" charset="0"/>
              </a:rPr>
              <a:t>“Primera” crisis: </a:t>
            </a:r>
            <a:r>
              <a:rPr lang="es-ES" sz="2200" dirty="0">
                <a:latin typeface="+mn-lt"/>
                <a:cs typeface="Arial" pitchFamily="34" charset="0"/>
              </a:rPr>
              <a:t>Del modelo familiar basado en el «hombre ganador de ingresos – mujer ama de casa: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itchFamily="2" charset="2"/>
              <a:buChar char="v"/>
              <a:defRPr/>
            </a:pPr>
            <a:r>
              <a:rPr lang="es-ES" sz="2200" dirty="0">
                <a:latin typeface="+mn-lt"/>
                <a:cs typeface="Arial" pitchFamily="34" charset="0"/>
              </a:rPr>
              <a:t>Crece demanda de mano de obra femenina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itchFamily="2" charset="2"/>
              <a:buChar char="v"/>
              <a:defRPr/>
            </a:pPr>
            <a:r>
              <a:rPr lang="es-ES" sz="2200" dirty="0">
                <a:latin typeface="+mn-lt"/>
                <a:cs typeface="Arial" pitchFamily="34" charset="0"/>
              </a:rPr>
              <a:t>Incorporación al mercado laboral</a:t>
            </a:r>
            <a:r>
              <a:rPr lang="es-ES" sz="2200" dirty="0">
                <a:latin typeface="+mn-lt"/>
                <a:cs typeface="Arial" pitchFamily="34" charset="0"/>
                <a:sym typeface="Wingdings" pitchFamily="2" charset="2"/>
              </a:rPr>
              <a:t></a:t>
            </a:r>
            <a:r>
              <a:rPr lang="es-ES" sz="2200" dirty="0">
                <a:latin typeface="+mn-lt"/>
                <a:cs typeface="Arial" pitchFamily="34" charset="0"/>
              </a:rPr>
              <a:t> independencia y autonomía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s-ES" sz="2200" dirty="0">
              <a:latin typeface="+mn-lt"/>
              <a:cs typeface="Arial" pitchFamily="34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200" b="1" dirty="0">
                <a:latin typeface="+mn-lt"/>
                <a:cs typeface="Arial" pitchFamily="34" charset="0"/>
              </a:rPr>
              <a:t>“Segunda” crisis: </a:t>
            </a:r>
            <a:r>
              <a:rPr lang="es-ES" sz="2200" dirty="0">
                <a:latin typeface="+mn-lt"/>
                <a:cs typeface="Arial" pitchFamily="34" charset="0"/>
              </a:rPr>
              <a:t>Inversión de la pirámide poblacional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itchFamily="2" charset="2"/>
              <a:buChar char="v"/>
              <a:defRPr/>
            </a:pPr>
            <a:r>
              <a:rPr lang="es-ES" sz="2200" dirty="0">
                <a:latin typeface="+mn-lt"/>
                <a:cs typeface="Arial" pitchFamily="34" charset="0"/>
              </a:rPr>
              <a:t>Incremento de las necesidades de cuidados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itchFamily="2" charset="2"/>
              <a:buChar char="v"/>
              <a:defRPr/>
            </a:pPr>
            <a:r>
              <a:rPr lang="es-ES" sz="2200" dirty="0">
                <a:latin typeface="+mn-lt"/>
                <a:cs typeface="Arial" pitchFamily="34" charset="0"/>
              </a:rPr>
              <a:t>Dificultad para satisfacer estas necesidades </a:t>
            </a:r>
            <a:r>
              <a:rPr lang="es-ES" sz="2200" dirty="0">
                <a:latin typeface="+mn-lt"/>
                <a:cs typeface="Arial" pitchFamily="34" charset="0"/>
                <a:sym typeface="Wingdings" pitchFamily="2" charset="2"/>
              </a:rPr>
              <a:t> crisis de los cuidados</a:t>
            </a:r>
            <a:endParaRPr lang="es-ES" sz="2200" dirty="0">
              <a:latin typeface="+mn-lt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200" b="1" dirty="0">
              <a:latin typeface="+mn-lt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200" b="1" dirty="0">
                <a:latin typeface="+mn-lt"/>
                <a:cs typeface="Arial" pitchFamily="34" charset="0"/>
              </a:rPr>
              <a:t>Consecuencias: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itchFamily="2" charset="2"/>
              <a:buChar char="v"/>
              <a:defRPr/>
            </a:pPr>
            <a:r>
              <a:rPr lang="es-ES" sz="2200" dirty="0">
                <a:latin typeface="+mn-lt"/>
                <a:cs typeface="Arial" pitchFamily="34" charset="0"/>
              </a:rPr>
              <a:t>Externalización de las tareas domésticas </a:t>
            </a:r>
            <a:r>
              <a:rPr lang="es-ES" sz="2200" dirty="0">
                <a:latin typeface="+mn-lt"/>
                <a:cs typeface="Arial" pitchFamily="34" charset="0"/>
                <a:sym typeface="Wingdings" pitchFamily="2" charset="2"/>
              </a:rPr>
              <a:t> restricción para hogares con menores ingresos (industria de cuidados)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itchFamily="2" charset="2"/>
              <a:buChar char="v"/>
              <a:defRPr/>
            </a:pPr>
            <a:r>
              <a:rPr lang="es-ES" sz="2200" dirty="0">
                <a:latin typeface="+mn-lt"/>
                <a:cs typeface="Arial" pitchFamily="34" charset="0"/>
                <a:sym typeface="Wingdings" pitchFamily="2" charset="2"/>
              </a:rPr>
              <a:t>Contratación de cuidados de mano de obra migrantes (cadenas de cuidado)</a:t>
            </a:r>
            <a:endParaRPr lang="es-ES_tradnl" sz="2200" dirty="0"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00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98929"/>
            <a:ext cx="8229600" cy="990600"/>
          </a:xfrm>
        </p:spPr>
        <p:txBody>
          <a:bodyPr>
            <a:noAutofit/>
          </a:bodyPr>
          <a:lstStyle/>
          <a:p>
            <a:pPr eaLnBrk="1" hangingPunct="1"/>
            <a:r>
              <a:rPr lang="es-ES" dirty="0">
                <a:solidFill>
                  <a:schemeClr val="accent1"/>
                </a:solidFill>
              </a:rPr>
              <a:t>Crisis multidimensional: Crisis del cuidado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16859" y="1830481"/>
            <a:ext cx="8296835" cy="38164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200" b="1" dirty="0">
                <a:latin typeface="+mn-lt"/>
                <a:cs typeface="Arial" pitchFamily="34" charset="0"/>
              </a:rPr>
              <a:t>La sostenibilidad de la vida en crisis: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200" b="1" dirty="0">
              <a:latin typeface="+mn-lt"/>
              <a:cs typeface="Arial" pitchFamily="34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200" dirty="0">
                <a:latin typeface="+mn-lt"/>
                <a:cs typeface="Arial" pitchFamily="34" charset="0"/>
              </a:rPr>
              <a:t>La crisis de cuidados en el centro + crisis de sostenibilidad de la vida en el Sur (ajustes, pobreza, etc.) </a:t>
            </a:r>
            <a:r>
              <a:rPr lang="es-ES" sz="2200" dirty="0">
                <a:latin typeface="+mn-lt"/>
                <a:cs typeface="Arial" pitchFamily="34" charset="0"/>
                <a:sym typeface="Wingdings" pitchFamily="2" charset="2"/>
              </a:rPr>
              <a:t></a:t>
            </a:r>
            <a:r>
              <a:rPr lang="es-ES" sz="2200" dirty="0">
                <a:latin typeface="+mn-lt"/>
                <a:cs typeface="Arial" pitchFamily="34" charset="0"/>
              </a:rPr>
              <a:t> «trasvase afectivo» o de los cuidados en dirección Sur-Norte.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200" dirty="0">
              <a:latin typeface="+mn-lt"/>
              <a:cs typeface="Arial" pitchFamily="34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2200" dirty="0">
                <a:latin typeface="+mn-lt"/>
                <a:cs typeface="Arial" pitchFamily="34" charset="0"/>
              </a:rPr>
              <a:t>Jerarquías entre mujeres: explotación femenina. (señora-criada)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2200" dirty="0">
                <a:latin typeface="+mn-lt"/>
                <a:cs typeface="Arial" pitchFamily="34" charset="0"/>
              </a:rPr>
              <a:t>Mujeres “occidentales” </a:t>
            </a:r>
            <a:r>
              <a:rPr lang="es-ES" sz="2200" dirty="0">
                <a:latin typeface="+mn-lt"/>
                <a:cs typeface="Arial" pitchFamily="34" charset="0"/>
                <a:sym typeface="Wingdings" pitchFamily="2" charset="2"/>
              </a:rPr>
              <a:t></a:t>
            </a:r>
            <a:r>
              <a:rPr lang="es-ES" sz="2200" dirty="0">
                <a:latin typeface="+mn-lt"/>
                <a:cs typeface="Arial" pitchFamily="34" charset="0"/>
              </a:rPr>
              <a:t> modelo “masculino”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2200" dirty="0">
                <a:latin typeface="+mn-lt"/>
                <a:cs typeface="Arial" pitchFamily="34" charset="0"/>
              </a:rPr>
              <a:t>Mujeres del sur </a:t>
            </a:r>
            <a:r>
              <a:rPr lang="es-ES" sz="2200" dirty="0">
                <a:latin typeface="+mn-lt"/>
                <a:cs typeface="Arial" pitchFamily="34" charset="0"/>
                <a:sym typeface="Wingdings" pitchFamily="2" charset="2"/>
              </a:rPr>
              <a:t> </a:t>
            </a:r>
            <a:r>
              <a:rPr lang="es-ES" sz="2200" dirty="0">
                <a:latin typeface="+mn-lt"/>
                <a:cs typeface="Arial" pitchFamily="34" charset="0"/>
              </a:rPr>
              <a:t>cuidadoras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2200" dirty="0">
                <a:latin typeface="+mn-lt"/>
                <a:cs typeface="Arial" pitchFamily="34" charset="0"/>
              </a:rPr>
              <a:t>Industria de cuidados: Jerarquización por tipos de servicios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2200" dirty="0">
                <a:latin typeface="+mn-lt"/>
                <a:cs typeface="Arial" pitchFamily="34" charset="0"/>
              </a:rPr>
              <a:t>Incertidumbre: quién nos cuidará?</a:t>
            </a:r>
            <a:endParaRPr lang="es-ES_tradnl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933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-179294" y="273424"/>
            <a:ext cx="9323294" cy="990600"/>
          </a:xfrm>
        </p:spPr>
        <p:txBody>
          <a:bodyPr>
            <a:noAutofit/>
          </a:bodyPr>
          <a:lstStyle/>
          <a:p>
            <a:pPr algn="r"/>
            <a:r>
              <a:rPr lang="es-ES" dirty="0">
                <a:solidFill>
                  <a:schemeClr val="accent1"/>
                </a:solidFill>
              </a:rPr>
              <a:t>Crisis del sistema: Crisis del cuidado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65821" y="1636866"/>
            <a:ext cx="4317194" cy="51424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kumimoji="0" lang="es-EC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Crisis</a:t>
            </a:r>
            <a:r>
              <a:rPr kumimoji="0" lang="es-EC" sz="2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 con diferentes impactos de acuerdo a estrato </a:t>
            </a:r>
            <a:r>
              <a:rPr lang="es-EC" sz="2200" b="1" dirty="0">
                <a:latin typeface="+mn-lt"/>
                <a:cs typeface="Arial" pitchFamily="34" charset="0"/>
              </a:rPr>
              <a:t>socioeconómicos por:</a:t>
            </a:r>
          </a:p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es-EC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I</a:t>
            </a:r>
            <a:r>
              <a:rPr kumimoji="0" lang="es-EC" sz="2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ngresos: estatus laboral, activos, remesas</a:t>
            </a:r>
          </a:p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lang="es-EC" sz="2200" dirty="0">
                <a:latin typeface="+mn-lt"/>
                <a:cs typeface="Arial" pitchFamily="34" charset="0"/>
              </a:rPr>
              <a:t>Vinculación con la protección social</a:t>
            </a:r>
          </a:p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es-EC" sz="2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Responsabilidades del cuidado</a:t>
            </a:r>
          </a:p>
          <a:p>
            <a:pPr marL="182880" indent="-18288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s-EC" sz="2200" dirty="0">
                <a:latin typeface="+mn-lt"/>
                <a:cs typeface="Arial" pitchFamily="34" charset="0"/>
              </a:rPr>
              <a:t>Intensificación del trabajo de cuidados para sustituir gastos</a:t>
            </a:r>
          </a:p>
          <a:p>
            <a:pPr marL="182880" indent="-18288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s-EC" sz="2200" dirty="0">
                <a:latin typeface="+mn-lt"/>
                <a:cs typeface="Arial" pitchFamily="34" charset="0"/>
              </a:rPr>
              <a:t>Incremento del desempleo de ganador principal </a:t>
            </a:r>
            <a:r>
              <a:rPr lang="es-EC" sz="2200" dirty="0">
                <a:latin typeface="+mn-lt"/>
                <a:cs typeface="Arial" pitchFamily="34" charset="0"/>
                <a:sym typeface="Wingdings" pitchFamily="2" charset="2"/>
              </a:rPr>
              <a:t> feminización y cambios en régimen de cuidado</a:t>
            </a:r>
            <a:endParaRPr kumimoji="0" lang="es-EC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5373861" y="1636866"/>
            <a:ext cx="3249636" cy="4285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2200" u="sng" dirty="0">
                <a:solidFill>
                  <a:schemeClr val="bg1"/>
                </a:solidFill>
                <a:sym typeface="Wingdings" pitchFamily="2" charset="2"/>
              </a:rPr>
              <a:t>CRISIS GLOBAL</a:t>
            </a:r>
            <a:r>
              <a:rPr kumimoji="0" lang="es-ES" sz="2200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:</a:t>
            </a:r>
          </a:p>
          <a:p>
            <a:pPr marL="0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2200" dirty="0">
                <a:solidFill>
                  <a:schemeClr val="bg1"/>
                </a:solidFill>
                <a:sym typeface="Wingdings" pitchFamily="2" charset="2"/>
              </a:rPr>
              <a:t>-  De la sostenibilidad de la reproducción (modificaciones laborales, demográficas)</a:t>
            </a:r>
          </a:p>
          <a:p>
            <a:pPr marL="0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2200" dirty="0">
                <a:solidFill>
                  <a:schemeClr val="bg1"/>
                </a:solidFill>
                <a:sym typeface="Wingdings" pitchFamily="2" charset="2"/>
              </a:rPr>
              <a:t>-  Del estado mínimo y de la provisión mercantilizada</a:t>
            </a:r>
            <a:endParaRPr lang="es-EC" sz="2200" dirty="0">
              <a:solidFill>
                <a:schemeClr val="bg1"/>
              </a:solidFill>
              <a:sym typeface="Wingdings" pitchFamily="2" charset="2"/>
            </a:endParaRPr>
          </a:p>
          <a:p>
            <a:pPr marL="0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2200" dirty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es-ES" sz="2200" dirty="0">
                <a:solidFill>
                  <a:schemeClr val="bg1"/>
                </a:solidFill>
              </a:rPr>
              <a:t>Crisis sistémica: </a:t>
            </a:r>
            <a:r>
              <a:rPr lang="es-ES" sz="2200" i="1" dirty="0">
                <a:solidFill>
                  <a:schemeClr val="bg1"/>
                </a:solidFill>
              </a:rPr>
              <a:t>agotamiento del sistema que ya no puede ser sostenido como siempre</a:t>
            </a:r>
            <a:endParaRPr lang="es-ES" sz="2200" dirty="0">
              <a:solidFill>
                <a:schemeClr val="bg1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0471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8469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Contenido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16527" y="6528816"/>
            <a:ext cx="1066800" cy="329184"/>
          </a:xfrm>
        </p:spPr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2</a:t>
            </a:fld>
            <a:endParaRPr lang="es-EC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64BB86C-FC3D-48CE-8DBB-9F46ED97EA17}"/>
              </a:ext>
            </a:extLst>
          </p:cNvPr>
          <p:cNvSpPr/>
          <p:nvPr/>
        </p:nvSpPr>
        <p:spPr>
          <a:xfrm>
            <a:off x="1806675" y="2433846"/>
            <a:ext cx="5773996" cy="2810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anose="05000000000000000000" pitchFamily="2" charset="2"/>
              <a:buChar char="v"/>
            </a:pPr>
            <a:r>
              <a:rPr lang="es-EC" sz="2400" dirty="0">
                <a:latin typeface="+mn-lt"/>
                <a:ea typeface="Cambria" panose="02040503050406030204" pitchFamily="18" charset="0"/>
                <a:cs typeface="Times New Roman" panose="02020603050405020304" pitchFamily="18" charset="0"/>
              </a:rPr>
              <a:t>Modelos de crecimiento e implicaciones de género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anose="05000000000000000000" pitchFamily="2" charset="2"/>
              <a:buChar char="v"/>
            </a:pPr>
            <a:r>
              <a:rPr lang="es-EC" sz="2400" dirty="0">
                <a:latin typeface="+mn-lt"/>
                <a:ea typeface="Cambria" panose="02040503050406030204" pitchFamily="18" charset="0"/>
                <a:cs typeface="Times New Roman" panose="02020603050405020304" pitchFamily="18" charset="0"/>
              </a:rPr>
              <a:t>Regímenes de crecimiento y transmisiones micro – meso - macro</a:t>
            </a:r>
            <a:endParaRPr lang="en-US" sz="2400" dirty="0">
              <a:latin typeface="+mn-lt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anose="05000000000000000000" pitchFamily="2" charset="2"/>
              <a:buChar char="v"/>
            </a:pPr>
            <a:r>
              <a:rPr lang="es-EC" sz="2400" dirty="0">
                <a:latin typeface="+mn-lt"/>
                <a:ea typeface="Cambria" panose="02040503050406030204" pitchFamily="18" charset="0"/>
                <a:cs typeface="Times New Roman" panose="02020603050405020304" pitchFamily="18" charset="0"/>
              </a:rPr>
              <a:t>Relaciones de género y ciclos económicos</a:t>
            </a:r>
            <a:endParaRPr lang="en-US" sz="2400" dirty="0">
              <a:latin typeface="+mn-lt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30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955409" y="1251248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C" dirty="0">
                <a:solidFill>
                  <a:schemeClr val="accent1"/>
                </a:solidFill>
              </a:rPr>
              <a:t>Objetivo de la economía</a:t>
            </a:r>
          </a:p>
        </p:txBody>
      </p:sp>
      <p:graphicFrame>
        <p:nvGraphicFramePr>
          <p:cNvPr id="10" name="9 Diagrama"/>
          <p:cNvGraphicFramePr/>
          <p:nvPr>
            <p:extLst>
              <p:ext uri="{D42A27DB-BD31-4B8C-83A1-F6EECF244321}">
                <p14:modId xmlns:p14="http://schemas.microsoft.com/office/powerpoint/2010/main" val="2945926900"/>
              </p:ext>
            </p:extLst>
          </p:nvPr>
        </p:nvGraphicFramePr>
        <p:xfrm>
          <a:off x="173587" y="2003612"/>
          <a:ext cx="4935071" cy="38189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96865" y="6474131"/>
            <a:ext cx="1066800" cy="329184"/>
          </a:xfrm>
        </p:spPr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20</a:t>
            </a:fld>
            <a:endParaRPr lang="es-EC" dirty="0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2700377449"/>
              </p:ext>
            </p:extLst>
          </p:nvPr>
        </p:nvGraphicFramePr>
        <p:xfrm>
          <a:off x="4402489" y="2063511"/>
          <a:ext cx="4710546" cy="3732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1 Título"/>
          <p:cNvSpPr txBox="1">
            <a:spLocks/>
          </p:cNvSpPr>
          <p:nvPr/>
        </p:nvSpPr>
        <p:spPr>
          <a:xfrm>
            <a:off x="467544" y="260648"/>
            <a:ext cx="8676456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</a:pPr>
            <a:r>
              <a:rPr lang="es-ES">
                <a:solidFill>
                  <a:schemeClr val="accent3"/>
                </a:solidFill>
              </a:rPr>
              <a:t>La macroeconomía en las críticas feministas</a:t>
            </a:r>
            <a:endParaRPr lang="es-ES" dirty="0">
              <a:solidFill>
                <a:schemeClr val="accent3"/>
              </a:solidFill>
            </a:endParaRPr>
          </a:p>
        </p:txBody>
      </p:sp>
      <p:sp>
        <p:nvSpPr>
          <p:cNvPr id="3" name="Abrir llave 2"/>
          <p:cNvSpPr/>
          <p:nvPr/>
        </p:nvSpPr>
        <p:spPr>
          <a:xfrm rot="16200000">
            <a:off x="4612522" y="4807125"/>
            <a:ext cx="386499" cy="280918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3"/>
          <p:cNvSpPr txBox="1"/>
          <p:nvPr/>
        </p:nvSpPr>
        <p:spPr>
          <a:xfrm>
            <a:off x="3726469" y="6274076"/>
            <a:ext cx="2158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dirty="0">
                <a:latin typeface="+mn-lt"/>
              </a:rPr>
              <a:t>Lógica “pervertida”</a:t>
            </a:r>
            <a:endParaRPr lang="es-ES" sz="2000" dirty="0">
              <a:latin typeface="+mn-lt"/>
            </a:endParaRPr>
          </a:p>
        </p:txBody>
      </p:sp>
      <p:sp>
        <p:nvSpPr>
          <p:cNvPr id="9" name="TextBox 4"/>
          <p:cNvSpPr txBox="1"/>
          <p:nvPr/>
        </p:nvSpPr>
        <p:spPr>
          <a:xfrm>
            <a:off x="-55784" y="4982686"/>
            <a:ext cx="1399742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S" sz="2400" dirty="0"/>
              <a:t>Medios???</a:t>
            </a:r>
          </a:p>
        </p:txBody>
      </p:sp>
      <p:sp>
        <p:nvSpPr>
          <p:cNvPr id="11" name="TextBox 12"/>
          <p:cNvSpPr txBox="1"/>
          <p:nvPr/>
        </p:nvSpPr>
        <p:spPr>
          <a:xfrm>
            <a:off x="62838" y="2084260"/>
            <a:ext cx="116249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S" sz="2400" dirty="0"/>
              <a:t>Fines???</a:t>
            </a:r>
          </a:p>
        </p:txBody>
      </p:sp>
      <p:cxnSp>
        <p:nvCxnSpPr>
          <p:cNvPr id="13" name="Straight Arrow Connector 13"/>
          <p:cNvCxnSpPr/>
          <p:nvPr/>
        </p:nvCxnSpPr>
        <p:spPr>
          <a:xfrm flipV="1">
            <a:off x="968717" y="2683934"/>
            <a:ext cx="0" cy="2006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813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80682" y="284123"/>
            <a:ext cx="9063318" cy="990600"/>
          </a:xfrm>
        </p:spPr>
        <p:txBody>
          <a:bodyPr>
            <a:noAutofit/>
          </a:bodyPr>
          <a:lstStyle/>
          <a:p>
            <a:pPr algn="r"/>
            <a:r>
              <a:rPr lang="es-ES" sz="3200" dirty="0">
                <a:solidFill>
                  <a:srgbClr val="336699"/>
                </a:solidFill>
              </a:rPr>
              <a:t>Crecimiento económico: implicaciones distributivas y de género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40341" y="1210236"/>
            <a:ext cx="1532965" cy="76944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200" dirty="0"/>
              <a:t>Enfoque ortodoxo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2783538" y="4263960"/>
            <a:ext cx="5378823" cy="43088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200" dirty="0"/>
              <a:t>Crecimiento: Incremento en la producción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2433913" y="3550027"/>
            <a:ext cx="2880404" cy="430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C" sz="2200" dirty="0"/>
              <a:t>Productividad del capital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2432811" y="2378200"/>
            <a:ext cx="287877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200" dirty="0"/>
              <a:t>Capital: Factor “producido”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5499845" y="2369232"/>
            <a:ext cx="2796990" cy="76944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200" dirty="0"/>
              <a:t>Trabajo: Factor “existente” (exógeno)</a:t>
            </a:r>
          </a:p>
        </p:txBody>
      </p:sp>
      <p:sp>
        <p:nvSpPr>
          <p:cNvPr id="24" name="23 CuadroTexto"/>
          <p:cNvSpPr txBox="1"/>
          <p:nvPr/>
        </p:nvSpPr>
        <p:spPr>
          <a:xfrm>
            <a:off x="5437093" y="3554508"/>
            <a:ext cx="2938112" cy="4308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C" sz="2200" dirty="0"/>
              <a:t>Productividad del trabajo</a:t>
            </a:r>
          </a:p>
        </p:txBody>
      </p:sp>
      <p:sp>
        <p:nvSpPr>
          <p:cNvPr id="25" name="24 Elipse"/>
          <p:cNvSpPr/>
          <p:nvPr/>
        </p:nvSpPr>
        <p:spPr>
          <a:xfrm>
            <a:off x="2770088" y="1223683"/>
            <a:ext cx="2070848" cy="10085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200" dirty="0"/>
              <a:t>AHORRO</a:t>
            </a:r>
          </a:p>
        </p:txBody>
      </p:sp>
      <p:sp>
        <p:nvSpPr>
          <p:cNvPr id="26" name="25 CuadroTexto"/>
          <p:cNvSpPr txBox="1"/>
          <p:nvPr/>
        </p:nvSpPr>
        <p:spPr>
          <a:xfrm>
            <a:off x="2626655" y="4872320"/>
            <a:ext cx="225112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s-EC" sz="2200" dirty="0"/>
              <a:t>Retorno del capital</a:t>
            </a:r>
          </a:p>
          <a:p>
            <a:pPr algn="ctr"/>
            <a:r>
              <a:rPr lang="es-EC" sz="2200" dirty="0"/>
              <a:t>(interés, ganancia)</a:t>
            </a:r>
          </a:p>
        </p:txBody>
      </p:sp>
      <p:sp>
        <p:nvSpPr>
          <p:cNvPr id="27" name="26 CuadroTexto"/>
          <p:cNvSpPr txBox="1"/>
          <p:nvPr/>
        </p:nvSpPr>
        <p:spPr>
          <a:xfrm>
            <a:off x="6934199" y="4984378"/>
            <a:ext cx="917238" cy="4308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s-EC" sz="2200" dirty="0"/>
              <a:t>Salario</a:t>
            </a:r>
          </a:p>
        </p:txBody>
      </p:sp>
      <p:sp>
        <p:nvSpPr>
          <p:cNvPr id="28" name="27 CuadroTexto"/>
          <p:cNvSpPr txBox="1"/>
          <p:nvPr/>
        </p:nvSpPr>
        <p:spPr>
          <a:xfrm>
            <a:off x="147916" y="2904568"/>
            <a:ext cx="14926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i="1" dirty="0">
                <a:latin typeface="+mn-lt"/>
              </a:rPr>
              <a:t>(Costos marginales)</a:t>
            </a:r>
          </a:p>
        </p:txBody>
      </p:sp>
      <p:sp>
        <p:nvSpPr>
          <p:cNvPr id="31" name="30 CuadroTexto"/>
          <p:cNvSpPr txBox="1"/>
          <p:nvPr/>
        </p:nvSpPr>
        <p:spPr>
          <a:xfrm>
            <a:off x="80682" y="2366685"/>
            <a:ext cx="15660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200" b="1" i="1" dirty="0">
                <a:latin typeface="+mn-lt"/>
              </a:rPr>
              <a:t>Producción</a:t>
            </a:r>
          </a:p>
        </p:txBody>
      </p:sp>
      <p:sp>
        <p:nvSpPr>
          <p:cNvPr id="32" name="31 CuadroTexto"/>
          <p:cNvSpPr txBox="1"/>
          <p:nvPr/>
        </p:nvSpPr>
        <p:spPr>
          <a:xfrm>
            <a:off x="80682" y="4509250"/>
            <a:ext cx="169629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200" b="1" i="1" dirty="0">
                <a:latin typeface="+mn-lt"/>
              </a:rPr>
              <a:t>Distribución</a:t>
            </a:r>
          </a:p>
        </p:txBody>
      </p:sp>
      <p:sp>
        <p:nvSpPr>
          <p:cNvPr id="33" name="32 CuadroTexto"/>
          <p:cNvSpPr txBox="1"/>
          <p:nvPr/>
        </p:nvSpPr>
        <p:spPr>
          <a:xfrm>
            <a:off x="40341" y="5912227"/>
            <a:ext cx="23675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000" b="1" i="1" dirty="0">
                <a:latin typeface="+mn-lt"/>
              </a:rPr>
              <a:t>Acumulación</a:t>
            </a:r>
          </a:p>
          <a:p>
            <a:r>
              <a:rPr lang="es-EC" sz="2000" b="1" i="1" dirty="0">
                <a:latin typeface="+mn-lt"/>
              </a:rPr>
              <a:t>Largo plazo (Solow)</a:t>
            </a:r>
          </a:p>
        </p:txBody>
      </p:sp>
      <p:sp>
        <p:nvSpPr>
          <p:cNvPr id="34" name="33 CuadroTexto"/>
          <p:cNvSpPr txBox="1"/>
          <p:nvPr/>
        </p:nvSpPr>
        <p:spPr>
          <a:xfrm>
            <a:off x="2407023" y="5707867"/>
            <a:ext cx="44375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000" i="1" dirty="0">
                <a:latin typeface="+mn-lt"/>
              </a:rPr>
              <a:t>Tasa de crecimiento del capital  </a:t>
            </a:r>
            <a:r>
              <a:rPr lang="es-EC" sz="2000" i="1" dirty="0">
                <a:latin typeface="+mn-lt"/>
                <a:sym typeface="Wingdings" pitchFamily="2" charset="2"/>
              </a:rPr>
              <a:t>  </a:t>
            </a:r>
            <a:r>
              <a:rPr lang="es-EC" sz="2000" b="1" i="1" dirty="0">
                <a:latin typeface="+mn-lt"/>
                <a:sym typeface="Wingdings" pitchFamily="2" charset="2"/>
              </a:rPr>
              <a:t>tecnología</a:t>
            </a:r>
          </a:p>
          <a:p>
            <a:r>
              <a:rPr lang="es-EC" sz="2000" i="1" dirty="0">
                <a:latin typeface="+mn-lt"/>
                <a:sym typeface="Wingdings" pitchFamily="2" charset="2"/>
              </a:rPr>
              <a:t>Salario sube  Crecimiento poblacional  frena crecimiento  frena salario  ajuste</a:t>
            </a:r>
            <a:endParaRPr lang="es-EC" sz="2000" i="1" dirty="0">
              <a:latin typeface="+mn-lt"/>
            </a:endParaRPr>
          </a:p>
        </p:txBody>
      </p:sp>
      <p:sp>
        <p:nvSpPr>
          <p:cNvPr id="36" name="35 Elipse"/>
          <p:cNvSpPr/>
          <p:nvPr/>
        </p:nvSpPr>
        <p:spPr>
          <a:xfrm>
            <a:off x="6037728" y="1156448"/>
            <a:ext cx="2178423" cy="1062318"/>
          </a:xfrm>
          <a:prstGeom prst="ellipse">
            <a:avLst/>
          </a:prstGeom>
          <a:ln w="25400"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dirty="0"/>
              <a:t>Crecimiento demográfico</a:t>
            </a:r>
          </a:p>
        </p:txBody>
      </p:sp>
      <p:sp>
        <p:nvSpPr>
          <p:cNvPr id="39" name="38 CuadroTexto"/>
          <p:cNvSpPr txBox="1"/>
          <p:nvPr/>
        </p:nvSpPr>
        <p:spPr>
          <a:xfrm>
            <a:off x="-49307" y="4791637"/>
            <a:ext cx="22546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i="1" dirty="0">
                <a:latin typeface="+mn-lt"/>
              </a:rPr>
              <a:t>(Ingresos marginales)</a:t>
            </a:r>
          </a:p>
        </p:txBody>
      </p:sp>
      <p:cxnSp>
        <p:nvCxnSpPr>
          <p:cNvPr id="41" name="40 Conector angular"/>
          <p:cNvCxnSpPr>
            <a:stCxn id="11" idx="2"/>
            <a:endCxn id="10" idx="0"/>
          </p:cNvCxnSpPr>
          <p:nvPr/>
        </p:nvCxnSpPr>
        <p:spPr>
          <a:xfrm rot="16200000" flipH="1">
            <a:off x="4532009" y="3323019"/>
            <a:ext cx="283046" cy="159883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angular"/>
          <p:cNvCxnSpPr>
            <a:stCxn id="24" idx="2"/>
            <a:endCxn id="10" idx="0"/>
          </p:cNvCxnSpPr>
          <p:nvPr/>
        </p:nvCxnSpPr>
        <p:spPr>
          <a:xfrm rot="5400000">
            <a:off x="6050268" y="3408078"/>
            <a:ext cx="278565" cy="143319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 de flecha"/>
          <p:cNvCxnSpPr>
            <a:stCxn id="22" idx="2"/>
            <a:endCxn id="24" idx="0"/>
          </p:cNvCxnSpPr>
          <p:nvPr/>
        </p:nvCxnSpPr>
        <p:spPr>
          <a:xfrm rot="16200000" flipH="1">
            <a:off x="6694327" y="3342685"/>
            <a:ext cx="415835" cy="78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 de flecha"/>
          <p:cNvCxnSpPr>
            <a:stCxn id="19" idx="2"/>
            <a:endCxn id="11" idx="0"/>
          </p:cNvCxnSpPr>
          <p:nvPr/>
        </p:nvCxnSpPr>
        <p:spPr>
          <a:xfrm rot="16200000" flipH="1">
            <a:off x="3671963" y="3347875"/>
            <a:ext cx="402386" cy="19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angular"/>
          <p:cNvCxnSpPr>
            <a:stCxn id="24" idx="3"/>
            <a:endCxn id="27" idx="3"/>
          </p:cNvCxnSpPr>
          <p:nvPr/>
        </p:nvCxnSpPr>
        <p:spPr>
          <a:xfrm flipH="1">
            <a:off x="7851437" y="3769952"/>
            <a:ext cx="523768" cy="1429870"/>
          </a:xfrm>
          <a:prstGeom prst="bentConnector3">
            <a:avLst>
              <a:gd name="adj1" fmla="val -1797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 Box 7"/>
          <p:cNvSpPr txBox="1">
            <a:spLocks noChangeArrowheads="1"/>
          </p:cNvSpPr>
          <p:nvPr/>
        </p:nvSpPr>
        <p:spPr bwMode="auto">
          <a:xfrm>
            <a:off x="6939380" y="5809478"/>
            <a:ext cx="1881890" cy="830997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u="none" dirty="0">
                <a:solidFill>
                  <a:schemeClr val="bg1"/>
                </a:solidFill>
                <a:latin typeface="Garamond" pitchFamily="18" charset="0"/>
                <a:sym typeface="Wingdings" pitchFamily="2" charset="2"/>
              </a:rPr>
              <a:t>Desigualdad Resultante</a:t>
            </a:r>
          </a:p>
        </p:txBody>
      </p:sp>
      <p:cxnSp>
        <p:nvCxnSpPr>
          <p:cNvPr id="54" name="53 Conector angular"/>
          <p:cNvCxnSpPr>
            <a:stCxn id="11" idx="1"/>
            <a:endCxn id="26" idx="1"/>
          </p:cNvCxnSpPr>
          <p:nvPr/>
        </p:nvCxnSpPr>
        <p:spPr>
          <a:xfrm rot="10800000" flipH="1" flipV="1">
            <a:off x="2433913" y="3765471"/>
            <a:ext cx="192742" cy="1491570"/>
          </a:xfrm>
          <a:prstGeom prst="bentConnector3">
            <a:avLst>
              <a:gd name="adj1" fmla="val -5581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5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21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83245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18471" y="171282"/>
            <a:ext cx="8229600" cy="1371600"/>
          </a:xfrm>
        </p:spPr>
        <p:txBody>
          <a:bodyPr>
            <a:normAutofit/>
          </a:bodyPr>
          <a:lstStyle/>
          <a:p>
            <a:pPr algn="r"/>
            <a:r>
              <a:rPr lang="es-ES" sz="3200" dirty="0">
                <a:solidFill>
                  <a:srgbClr val="336699"/>
                </a:solidFill>
              </a:rPr>
              <a:t>Crecimiento económico: implicaciones distributivas y de género</a:t>
            </a:r>
            <a:endParaRPr lang="es-ES" sz="3200" dirty="0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694329" y="4549145"/>
            <a:ext cx="3886201" cy="1323439"/>
          </a:xfrm>
          <a:prstGeom prst="rect">
            <a:avLst/>
          </a:prstGeom>
          <a:ln>
            <a:noFill/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/>
            <a:r>
              <a:rPr lang="es-ES" sz="2000" b="0" u="none" dirty="0">
                <a:solidFill>
                  <a:schemeClr val="dk1"/>
                </a:solidFill>
                <a:latin typeface="Garamond" pitchFamily="18" charset="0"/>
                <a:cs typeface="+mn-cs"/>
                <a:sym typeface="Wingdings" pitchFamily="2" charset="2"/>
              </a:rPr>
              <a:t>Precio =  costo(salario) * (margen ganancia)</a:t>
            </a:r>
          </a:p>
          <a:p>
            <a:pPr marL="457200" indent="-457200"/>
            <a:r>
              <a:rPr lang="es-ES" sz="2000" dirty="0">
                <a:latin typeface="Garamond" pitchFamily="18" charset="0"/>
                <a:sym typeface="Wingdings" pitchFamily="2" charset="2"/>
              </a:rPr>
              <a:t>Si precio se mantiene: el salario es opuesto al margen de ganancia</a:t>
            </a:r>
            <a:endParaRPr lang="es-ES" sz="2000" b="0" u="none" dirty="0">
              <a:solidFill>
                <a:schemeClr val="dk1"/>
              </a:solidFill>
              <a:latin typeface="Garamond" pitchFamily="18" charset="0"/>
              <a:cs typeface="+mn-cs"/>
              <a:sym typeface="Wingdings" pitchFamily="2" charset="2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3617" y="1029723"/>
            <a:ext cx="2420471" cy="43088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200" dirty="0"/>
              <a:t>Enfoque keynesiano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295835" y="1692883"/>
            <a:ext cx="18960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i="1" dirty="0">
                <a:latin typeface="+mn-lt"/>
              </a:rPr>
              <a:t>Ganancia previa+ Espíritu “animal”</a:t>
            </a:r>
          </a:p>
        </p:txBody>
      </p:sp>
      <p:sp>
        <p:nvSpPr>
          <p:cNvPr id="13" name="12 Elipse"/>
          <p:cNvSpPr/>
          <p:nvPr/>
        </p:nvSpPr>
        <p:spPr>
          <a:xfrm>
            <a:off x="2543770" y="2511292"/>
            <a:ext cx="2471983" cy="7563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200" dirty="0"/>
              <a:t>INVERSION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2339788" y="3571058"/>
            <a:ext cx="2877671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200" dirty="0"/>
              <a:t>Incremento del Capital (ts. Crecimiento)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2568388" y="1535657"/>
            <a:ext cx="2420470" cy="76944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200" dirty="0"/>
              <a:t>Ahorro para invertir</a:t>
            </a:r>
          </a:p>
          <a:p>
            <a:pPr algn="ctr"/>
            <a:r>
              <a:rPr lang="es-EC" sz="2200" i="1" dirty="0"/>
              <a:t>(especular)</a:t>
            </a:r>
          </a:p>
        </p:txBody>
      </p:sp>
      <p:sp>
        <p:nvSpPr>
          <p:cNvPr id="17" name="16 Elipse"/>
          <p:cNvSpPr/>
          <p:nvPr/>
        </p:nvSpPr>
        <p:spPr>
          <a:xfrm>
            <a:off x="5743689" y="2441712"/>
            <a:ext cx="2519766" cy="79903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200" dirty="0"/>
              <a:t>CONSUMO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6486999" y="1626200"/>
            <a:ext cx="1019831" cy="4308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C" sz="2200" dirty="0"/>
              <a:t>Salarios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6065381" y="3568093"/>
            <a:ext cx="1871003" cy="76944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200" dirty="0"/>
              <a:t>Incremento Demanda</a:t>
            </a: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5782235" y="4540181"/>
            <a:ext cx="3052479" cy="1323439"/>
          </a:xfrm>
          <a:prstGeom prst="rect">
            <a:avLst/>
          </a:prstGeom>
          <a:ln>
            <a:noFill/>
            <a:headEnd type="none" w="sm" len="sm"/>
            <a:tailEnd type="none" w="sm" len="sm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000" dirty="0">
                <a:latin typeface="Garamond" pitchFamily="18" charset="0"/>
                <a:sym typeface="Wingdings" pitchFamily="2" charset="2"/>
              </a:rPr>
              <a:t>Ahorro de trabajadores no es positivo para crecimiento  control del salario y capitalización</a:t>
            </a:r>
          </a:p>
        </p:txBody>
      </p:sp>
      <p:sp>
        <p:nvSpPr>
          <p:cNvPr id="23" name="22 CuadroTexto"/>
          <p:cNvSpPr txBox="1"/>
          <p:nvPr/>
        </p:nvSpPr>
        <p:spPr>
          <a:xfrm>
            <a:off x="2151531" y="6087053"/>
            <a:ext cx="2958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400" b="1" i="1" dirty="0">
                <a:latin typeface="+mn-lt"/>
              </a:rPr>
              <a:t>Conflicto distributivo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6468734" y="5932873"/>
            <a:ext cx="1881890" cy="830997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u="none" dirty="0">
                <a:solidFill>
                  <a:schemeClr val="bg1"/>
                </a:solidFill>
                <a:latin typeface="Garamond" pitchFamily="18" charset="0"/>
                <a:sym typeface="Wingdings" pitchFamily="2" charset="2"/>
              </a:rPr>
              <a:t>Desigualdad Intrínseca</a:t>
            </a:r>
          </a:p>
        </p:txBody>
      </p:sp>
      <p:sp>
        <p:nvSpPr>
          <p:cNvPr id="25" name="24 Flecha derecha"/>
          <p:cNvSpPr/>
          <p:nvPr/>
        </p:nvSpPr>
        <p:spPr>
          <a:xfrm>
            <a:off x="5661214" y="6118411"/>
            <a:ext cx="309282" cy="295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7" name="26 CuadroTexto"/>
          <p:cNvSpPr txBox="1"/>
          <p:nvPr/>
        </p:nvSpPr>
        <p:spPr>
          <a:xfrm>
            <a:off x="117580" y="3190540"/>
            <a:ext cx="1926374" cy="1107996"/>
          </a:xfrm>
          <a:prstGeom prst="rect">
            <a:avLst/>
          </a:prstGeom>
          <a:ln w="12700"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200" i="1" dirty="0"/>
              <a:t>Crecimiento población</a:t>
            </a:r>
          </a:p>
          <a:p>
            <a:pPr algn="ctr"/>
            <a:r>
              <a:rPr lang="es-EC" sz="2200" i="1" dirty="0"/>
              <a:t>(tasa “natural”)</a:t>
            </a:r>
          </a:p>
        </p:txBody>
      </p:sp>
      <p:cxnSp>
        <p:nvCxnSpPr>
          <p:cNvPr id="29" name="28 Conector angular"/>
          <p:cNvCxnSpPr>
            <a:stCxn id="27" idx="3"/>
            <a:endCxn id="14" idx="1"/>
          </p:cNvCxnSpPr>
          <p:nvPr/>
        </p:nvCxnSpPr>
        <p:spPr>
          <a:xfrm>
            <a:off x="2043954" y="3744538"/>
            <a:ext cx="295834" cy="21124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>
            <a:stCxn id="15" idx="2"/>
            <a:endCxn id="13" idx="0"/>
          </p:cNvCxnSpPr>
          <p:nvPr/>
        </p:nvCxnSpPr>
        <p:spPr>
          <a:xfrm rot="16200000" flipH="1">
            <a:off x="3676095" y="2407625"/>
            <a:ext cx="206194" cy="11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>
            <a:stCxn id="18" idx="2"/>
            <a:endCxn id="17" idx="0"/>
          </p:cNvCxnSpPr>
          <p:nvPr/>
        </p:nvCxnSpPr>
        <p:spPr>
          <a:xfrm rot="16200000" flipH="1">
            <a:off x="6807931" y="2246070"/>
            <a:ext cx="384625" cy="66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 de flecha"/>
          <p:cNvCxnSpPr>
            <a:stCxn id="13" idx="4"/>
            <a:endCxn id="14" idx="0"/>
          </p:cNvCxnSpPr>
          <p:nvPr/>
        </p:nvCxnSpPr>
        <p:spPr>
          <a:xfrm rot="5400000">
            <a:off x="3627482" y="3418778"/>
            <a:ext cx="303422" cy="11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>
            <a:stCxn id="17" idx="4"/>
            <a:endCxn id="19" idx="0"/>
          </p:cNvCxnSpPr>
          <p:nvPr/>
        </p:nvCxnSpPr>
        <p:spPr>
          <a:xfrm rot="5400000">
            <a:off x="6838553" y="3403073"/>
            <a:ext cx="327351" cy="26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42 Flecha derecha"/>
          <p:cNvSpPr/>
          <p:nvPr/>
        </p:nvSpPr>
        <p:spPr>
          <a:xfrm>
            <a:off x="5298141" y="3859306"/>
            <a:ext cx="215153" cy="3496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44" name="43 Flecha izquierda"/>
          <p:cNvSpPr/>
          <p:nvPr/>
        </p:nvSpPr>
        <p:spPr>
          <a:xfrm>
            <a:off x="5755341" y="3859306"/>
            <a:ext cx="228600" cy="37651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46" name="45 CuadroTexto"/>
          <p:cNvSpPr txBox="1"/>
          <p:nvPr/>
        </p:nvSpPr>
        <p:spPr>
          <a:xfrm>
            <a:off x="7611036" y="1600200"/>
            <a:ext cx="11967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000" i="1" dirty="0">
                <a:latin typeface="+mn-lt"/>
              </a:rPr>
              <a:t>(trabajo exógeno)</a:t>
            </a:r>
          </a:p>
        </p:txBody>
      </p:sp>
      <p:sp>
        <p:nvSpPr>
          <p:cNvPr id="47" name="4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22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1331375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67149"/>
            <a:ext cx="8229600" cy="1371600"/>
          </a:xfrm>
        </p:spPr>
        <p:txBody>
          <a:bodyPr>
            <a:normAutofit/>
          </a:bodyPr>
          <a:lstStyle/>
          <a:p>
            <a:pPr algn="r"/>
            <a:r>
              <a:rPr lang="es-ES" sz="3600" dirty="0">
                <a:solidFill>
                  <a:srgbClr val="336699"/>
                </a:solidFill>
              </a:rPr>
              <a:t>Crecimiento económico: implicaciones distributivas y de género</a:t>
            </a:r>
            <a:endParaRPr lang="es-ES" sz="3600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81073" y="1516818"/>
            <a:ext cx="8502731" cy="4154984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/>
            <a:r>
              <a:rPr lang="es-ES" sz="2400" b="1" i="1" u="none" dirty="0">
                <a:solidFill>
                  <a:schemeClr val="dk1"/>
                </a:solidFill>
                <a:latin typeface="Garamond" pitchFamily="18" charset="0"/>
                <a:cs typeface="+mn-cs"/>
              </a:rPr>
              <a:t>Enfoque post keynesiano</a:t>
            </a:r>
          </a:p>
          <a:p>
            <a:pPr marL="457200" indent="-457200"/>
            <a:endParaRPr lang="es-ES" sz="2400" b="0" u="none" dirty="0">
              <a:solidFill>
                <a:schemeClr val="dk1"/>
              </a:solidFill>
              <a:latin typeface="Garamond" pitchFamily="18" charset="0"/>
              <a:cs typeface="+mn-cs"/>
            </a:endParaRPr>
          </a:p>
          <a:p>
            <a:pPr marL="457200" indent="-457200">
              <a:buFontTx/>
              <a:buChar char="-"/>
            </a:pPr>
            <a:r>
              <a:rPr lang="es-ES" sz="2400" b="0" u="none" dirty="0">
                <a:solidFill>
                  <a:schemeClr val="dk1"/>
                </a:solidFill>
                <a:latin typeface="Garamond" pitchFamily="18" charset="0"/>
                <a:cs typeface="+mn-cs"/>
              </a:rPr>
              <a:t>Crecimiento liderado por ganancias o salarios</a:t>
            </a:r>
          </a:p>
          <a:p>
            <a:pPr marL="457200" indent="-457200">
              <a:buFontTx/>
              <a:buChar char="-"/>
            </a:pPr>
            <a:r>
              <a:rPr lang="es-ES" sz="2400" b="0" u="none" dirty="0">
                <a:solidFill>
                  <a:schemeClr val="dk1"/>
                </a:solidFill>
                <a:latin typeface="Garamond" pitchFamily="18" charset="0"/>
                <a:cs typeface="+mn-cs"/>
              </a:rPr>
              <a:t> liderado por ganancia: crecimiento es más sensible al beneficio (que al ahorro) </a:t>
            </a:r>
            <a:r>
              <a:rPr lang="es-ES" sz="2400" b="0" u="none" dirty="0">
                <a:solidFill>
                  <a:schemeClr val="dk1"/>
                </a:solidFill>
                <a:latin typeface="Garamond" pitchFamily="18" charset="0"/>
                <a:cs typeface="+mn-cs"/>
                <a:sym typeface="Wingdings" pitchFamily="2" charset="2"/>
              </a:rPr>
              <a:t> </a:t>
            </a:r>
            <a:r>
              <a:rPr lang="es-ES" sz="2400" b="0" u="none" dirty="0">
                <a:solidFill>
                  <a:schemeClr val="dk1"/>
                </a:solidFill>
                <a:latin typeface="Garamond" pitchFamily="18" charset="0"/>
                <a:cs typeface="+mn-cs"/>
              </a:rPr>
              <a:t>ante incremento de la tasa de beneficio, se invierte más, no se ahorra.</a:t>
            </a:r>
          </a:p>
          <a:p>
            <a:pPr marL="457200" indent="-457200">
              <a:buFontTx/>
              <a:buChar char="-"/>
            </a:pPr>
            <a:r>
              <a:rPr lang="es-ES" sz="2400" b="0" u="none" dirty="0">
                <a:latin typeface="Garamond" pitchFamily="18" charset="0"/>
              </a:rPr>
              <a:t>Liderado por salarios: crecimiento es sensible a la demanda (cuando hay poca utilización de capacidad, y poco empleo)</a:t>
            </a:r>
            <a:endParaRPr lang="es-ES" sz="2400" b="0" u="none" dirty="0">
              <a:solidFill>
                <a:schemeClr val="dk1"/>
              </a:solidFill>
              <a:latin typeface="Garamond" pitchFamily="18" charset="0"/>
              <a:cs typeface="+mn-cs"/>
            </a:endParaRPr>
          </a:p>
          <a:p>
            <a:pPr marL="457200" indent="-457200">
              <a:buFontTx/>
              <a:buChar char="-"/>
            </a:pPr>
            <a:r>
              <a:rPr lang="es-ES" sz="2400" b="0" u="none" dirty="0">
                <a:solidFill>
                  <a:schemeClr val="dk1"/>
                </a:solidFill>
                <a:latin typeface="Garamond" pitchFamily="18" charset="0"/>
                <a:cs typeface="+mn-cs"/>
                <a:sym typeface="Wingdings" pitchFamily="2" charset="2"/>
              </a:rPr>
              <a:t> </a:t>
            </a:r>
            <a:r>
              <a:rPr lang="es-ES" sz="2400" b="0" u="none" dirty="0">
                <a:solidFill>
                  <a:schemeClr val="dk1"/>
                </a:solidFill>
                <a:latin typeface="Garamond" pitchFamily="18" charset="0"/>
                <a:cs typeface="+mn-cs"/>
              </a:rPr>
              <a:t>Relación entre la distribución en el crecimiento variará dependiendo de factores estructurales de la economía (Taylor, 1990).</a:t>
            </a: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23</a:t>
            </a:fld>
            <a:endParaRPr lang="es-EC" dirty="0"/>
          </a:p>
        </p:txBody>
      </p:sp>
      <p:sp>
        <p:nvSpPr>
          <p:cNvPr id="4" name="CuadroTexto 3"/>
          <p:cNvSpPr txBox="1"/>
          <p:nvPr/>
        </p:nvSpPr>
        <p:spPr>
          <a:xfrm>
            <a:off x="3658591" y="5781213"/>
            <a:ext cx="5225213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_tradnl" sz="2400" dirty="0"/>
              <a:t>Dbn. “intrínseca” Trabajo (salario)/capital</a:t>
            </a:r>
            <a:endParaRPr lang="es-ES" sz="2400" dirty="0"/>
          </a:p>
        </p:txBody>
      </p:sp>
      <p:sp>
        <p:nvSpPr>
          <p:cNvPr id="5" name="Flecha: a la derecha 4"/>
          <p:cNvSpPr/>
          <p:nvPr/>
        </p:nvSpPr>
        <p:spPr>
          <a:xfrm>
            <a:off x="3148553" y="5938887"/>
            <a:ext cx="377072" cy="2828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12281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96806"/>
            <a:ext cx="9144000" cy="990600"/>
          </a:xfrm>
        </p:spPr>
        <p:txBody>
          <a:bodyPr>
            <a:noAutofit/>
          </a:bodyPr>
          <a:lstStyle/>
          <a:p>
            <a:pPr algn="r"/>
            <a:r>
              <a:rPr lang="es-ES" sz="3200" dirty="0">
                <a:solidFill>
                  <a:srgbClr val="336699"/>
                </a:solidFill>
              </a:rPr>
              <a:t>Crecimiento económico: implicaciones distributivas y de género</a:t>
            </a:r>
            <a:endParaRPr lang="es-EC" sz="3200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24</a:t>
            </a:fld>
            <a:endParaRPr lang="es-EC" dirty="0"/>
          </a:p>
        </p:txBody>
      </p:sp>
      <p:sp>
        <p:nvSpPr>
          <p:cNvPr id="19" name="18 Elipse"/>
          <p:cNvSpPr/>
          <p:nvPr/>
        </p:nvSpPr>
        <p:spPr>
          <a:xfrm>
            <a:off x="1210236" y="2487706"/>
            <a:ext cx="2232212" cy="169432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sz="2400" dirty="0"/>
              <a:t>Empresas</a:t>
            </a:r>
          </a:p>
          <a:p>
            <a:pPr algn="ctr"/>
            <a:r>
              <a:rPr lang="es-EC" sz="2400" dirty="0"/>
              <a:t>Producción</a:t>
            </a:r>
          </a:p>
        </p:txBody>
      </p:sp>
      <p:sp>
        <p:nvSpPr>
          <p:cNvPr id="20" name="19 Elipse"/>
          <p:cNvSpPr/>
          <p:nvPr/>
        </p:nvSpPr>
        <p:spPr>
          <a:xfrm>
            <a:off x="5275730" y="2492187"/>
            <a:ext cx="2232212" cy="169432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sz="2400" dirty="0"/>
              <a:t>Hogares</a:t>
            </a:r>
          </a:p>
          <a:p>
            <a:pPr algn="ctr"/>
            <a:r>
              <a:rPr lang="es-EC" sz="2400" dirty="0"/>
              <a:t>Consumo</a:t>
            </a:r>
          </a:p>
          <a:p>
            <a:pPr algn="ctr"/>
            <a:r>
              <a:rPr lang="es-EC" sz="2400" dirty="0"/>
              <a:t>(bienestar)</a:t>
            </a:r>
          </a:p>
        </p:txBody>
      </p:sp>
      <p:sp>
        <p:nvSpPr>
          <p:cNvPr id="21" name="20 Elipse"/>
          <p:cNvSpPr/>
          <p:nvPr/>
        </p:nvSpPr>
        <p:spPr>
          <a:xfrm>
            <a:off x="3030071" y="4612341"/>
            <a:ext cx="2456328" cy="1694329"/>
          </a:xfrm>
          <a:prstGeom prst="ellipse">
            <a:avLst/>
          </a:prstGeom>
          <a:ln>
            <a:prstDash val="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sz="2400" dirty="0"/>
              <a:t>Estado</a:t>
            </a:r>
          </a:p>
          <a:p>
            <a:pPr algn="ctr"/>
            <a:r>
              <a:rPr lang="es-EC" sz="2400" dirty="0"/>
              <a:t>Regulación/distribución</a:t>
            </a:r>
          </a:p>
          <a:p>
            <a:pPr algn="ctr"/>
            <a:r>
              <a:rPr lang="es-EC" sz="2400" dirty="0"/>
              <a:t>Servicios</a:t>
            </a:r>
          </a:p>
        </p:txBody>
      </p:sp>
      <p:cxnSp>
        <p:nvCxnSpPr>
          <p:cNvPr id="23" name="22 Conector recto de flecha"/>
          <p:cNvCxnSpPr>
            <a:stCxn id="19" idx="7"/>
            <a:endCxn id="20" idx="1"/>
          </p:cNvCxnSpPr>
          <p:nvPr/>
        </p:nvCxnSpPr>
        <p:spPr>
          <a:xfrm rot="16200000" flipH="1">
            <a:off x="4356848" y="1494534"/>
            <a:ext cx="4481" cy="2487082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CuadroTexto"/>
          <p:cNvSpPr txBox="1"/>
          <p:nvPr/>
        </p:nvSpPr>
        <p:spPr>
          <a:xfrm>
            <a:off x="3939988" y="2339788"/>
            <a:ext cx="97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400" dirty="0">
                <a:latin typeface="+mn-lt"/>
              </a:rPr>
              <a:t>Bienes</a:t>
            </a:r>
          </a:p>
        </p:txBody>
      </p:sp>
      <p:sp>
        <p:nvSpPr>
          <p:cNvPr id="25" name="24 CuadroTexto"/>
          <p:cNvSpPr txBox="1"/>
          <p:nvPr/>
        </p:nvSpPr>
        <p:spPr>
          <a:xfrm>
            <a:off x="3904129" y="3218329"/>
            <a:ext cx="928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400" i="1" dirty="0">
                <a:latin typeface="+mn-lt"/>
              </a:rPr>
              <a:t>Salario</a:t>
            </a:r>
          </a:p>
        </p:txBody>
      </p:sp>
      <p:cxnSp>
        <p:nvCxnSpPr>
          <p:cNvPr id="27" name="26 Conector recto de flecha"/>
          <p:cNvCxnSpPr>
            <a:stCxn id="20" idx="3"/>
            <a:endCxn id="19" idx="5"/>
          </p:cNvCxnSpPr>
          <p:nvPr/>
        </p:nvCxnSpPr>
        <p:spPr>
          <a:xfrm rot="5400000" flipH="1">
            <a:off x="4356848" y="2692606"/>
            <a:ext cx="4481" cy="2487082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/>
          <p:nvPr/>
        </p:nvCxnSpPr>
        <p:spPr>
          <a:xfrm rot="10800000">
            <a:off x="3334871" y="2971800"/>
            <a:ext cx="199016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31 CuadroTexto"/>
          <p:cNvSpPr txBox="1"/>
          <p:nvPr/>
        </p:nvSpPr>
        <p:spPr>
          <a:xfrm>
            <a:off x="3931023" y="2882153"/>
            <a:ext cx="801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400" i="1" dirty="0">
                <a:latin typeface="+mn-lt"/>
              </a:rPr>
              <a:t>Precio</a:t>
            </a:r>
          </a:p>
        </p:txBody>
      </p:sp>
      <p:sp>
        <p:nvSpPr>
          <p:cNvPr id="33" name="32 CuadroTexto"/>
          <p:cNvSpPr txBox="1"/>
          <p:nvPr/>
        </p:nvSpPr>
        <p:spPr>
          <a:xfrm>
            <a:off x="3922058" y="3895164"/>
            <a:ext cx="10958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400" dirty="0">
                <a:latin typeface="+mn-lt"/>
              </a:rPr>
              <a:t>Trabajo</a:t>
            </a:r>
          </a:p>
        </p:txBody>
      </p:sp>
      <p:cxnSp>
        <p:nvCxnSpPr>
          <p:cNvPr id="35" name="34 Conector recto de flecha"/>
          <p:cNvCxnSpPr/>
          <p:nvPr/>
        </p:nvCxnSpPr>
        <p:spPr>
          <a:xfrm flipV="1">
            <a:off x="3388659" y="3603812"/>
            <a:ext cx="1949823" cy="134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Flecha curvada hacia arriba"/>
          <p:cNvSpPr/>
          <p:nvPr/>
        </p:nvSpPr>
        <p:spPr>
          <a:xfrm rot="11762336" flipV="1">
            <a:off x="4700349" y="4494569"/>
            <a:ext cx="1738431" cy="43424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sp>
        <p:nvSpPr>
          <p:cNvPr id="38" name="37 Flecha curvada hacia abajo"/>
          <p:cNvSpPr/>
          <p:nvPr/>
        </p:nvSpPr>
        <p:spPr>
          <a:xfrm rot="20135655">
            <a:off x="2526011" y="2254745"/>
            <a:ext cx="1398494" cy="43801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cxnSp>
        <p:nvCxnSpPr>
          <p:cNvPr id="46" name="45 Conector recto de flecha"/>
          <p:cNvCxnSpPr>
            <a:endCxn id="20" idx="4"/>
          </p:cNvCxnSpPr>
          <p:nvPr/>
        </p:nvCxnSpPr>
        <p:spPr>
          <a:xfrm flipV="1">
            <a:off x="5123329" y="4186516"/>
            <a:ext cx="1268507" cy="61408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47 Conector recto de flecha"/>
          <p:cNvCxnSpPr>
            <a:stCxn id="19" idx="4"/>
            <a:endCxn id="21" idx="1"/>
          </p:cNvCxnSpPr>
          <p:nvPr/>
        </p:nvCxnSpPr>
        <p:spPr>
          <a:xfrm rot="16200000" flipH="1">
            <a:off x="2518850" y="3989527"/>
            <a:ext cx="678435" cy="10634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48 Elipse"/>
          <p:cNvSpPr/>
          <p:nvPr/>
        </p:nvSpPr>
        <p:spPr>
          <a:xfrm>
            <a:off x="6606988" y="4267201"/>
            <a:ext cx="1653988" cy="11698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4400" dirty="0"/>
              <a:t>??</a:t>
            </a:r>
          </a:p>
        </p:txBody>
      </p:sp>
      <p:sp>
        <p:nvSpPr>
          <p:cNvPr id="50" name="Oval 5"/>
          <p:cNvSpPr>
            <a:spLocks noChangeArrowheads="1"/>
          </p:cNvSpPr>
          <p:nvPr/>
        </p:nvSpPr>
        <p:spPr bwMode="auto">
          <a:xfrm>
            <a:off x="3030071" y="1032828"/>
            <a:ext cx="3160476" cy="1085048"/>
          </a:xfrm>
          <a:prstGeom prst="ellipse">
            <a:avLst/>
          </a:prstGeom>
          <a:ln>
            <a:headEnd/>
            <a:tailEnd type="none" w="lg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90000" tIns="46800" rIns="90000" bIns="46800" anchor="ctr">
            <a:spAutoFit/>
          </a:bodyPr>
          <a:lstStyle/>
          <a:p>
            <a:pPr algn="ctr"/>
            <a:r>
              <a:rPr lang="es-ES" sz="2200" dirty="0"/>
              <a:t>Quién produce el trabajo?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6391836" y="5660339"/>
            <a:ext cx="2491259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s-EC" sz="2000" i="1" dirty="0"/>
              <a:t>Lógica de la O. de Trabajo</a:t>
            </a:r>
          </a:p>
          <a:p>
            <a:pPr algn="ctr"/>
            <a:r>
              <a:rPr lang="es-EC" sz="2000" i="1" dirty="0"/>
              <a:t>conflicto</a:t>
            </a:r>
          </a:p>
        </p:txBody>
      </p:sp>
    </p:spTree>
    <p:extLst>
      <p:ext uri="{BB962C8B-B14F-4D97-AF65-F5344CB8AC3E}">
        <p14:creationId xmlns:p14="http://schemas.microsoft.com/office/powerpoint/2010/main" val="1970810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94465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C" dirty="0">
                <a:solidFill>
                  <a:srgbClr val="336699"/>
                </a:solidFill>
              </a:rPr>
              <a:t>Ciclos económicos </a:t>
            </a:r>
            <a:r>
              <a:rPr lang="es-EC" dirty="0">
                <a:solidFill>
                  <a:srgbClr val="336699"/>
                </a:solidFill>
                <a:sym typeface="Wingdings" panose="05000000000000000000" pitchFamily="2" charset="2"/>
              </a:rPr>
              <a:t></a:t>
            </a:r>
            <a:r>
              <a:rPr lang="es-EC" dirty="0">
                <a:solidFill>
                  <a:srgbClr val="336699"/>
                </a:solidFill>
              </a:rPr>
              <a:t> efectos de género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25</a:t>
            </a:fld>
            <a:endParaRPr lang="es-EC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56148" y="1744290"/>
            <a:ext cx="3455240" cy="4912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s-ES" sz="2200" b="0" u="none" dirty="0">
                <a:latin typeface="+mn-lt"/>
              </a:rPr>
              <a:t>Modalidades de inserción de la fuerza laboral femenina (Erturk, 1995):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s-ES" sz="2200" b="0" u="none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Char char="v"/>
            </a:pPr>
            <a:r>
              <a:rPr lang="es-ES" sz="2200" b="0" u="none" dirty="0">
                <a:latin typeface="+mn-lt"/>
              </a:rPr>
              <a:t>Procíclica (“Buffer”): ejército de reserva, sale cuando hay desaceleración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Char char="v"/>
            </a:pPr>
            <a:r>
              <a:rPr lang="es-ES" sz="2200" b="0" u="none" dirty="0">
                <a:latin typeface="+mn-lt"/>
              </a:rPr>
              <a:t>Segmentada: Depende de la composición de los sectores y ocupaciones que acompañan ciclos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Char char="v"/>
            </a:pPr>
            <a:r>
              <a:rPr lang="es-ES" sz="2200" b="0" u="none" dirty="0">
                <a:latin typeface="+mn-lt"/>
              </a:rPr>
              <a:t>Secundaria/añadida: Sustitutas de mano de obra masculina (brecha salarial y baja capacidad de negociación)</a:t>
            </a:r>
            <a:endParaRPr lang="es-EC" sz="2200" b="0" u="none" dirty="0">
              <a:latin typeface="+mn-lt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035424" y="1304365"/>
            <a:ext cx="2112501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C" dirty="0"/>
              <a:t>PATRON CICLICO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5759824" y="1241612"/>
            <a:ext cx="2150140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C" dirty="0"/>
              <a:t>PATRON SECULAR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276164" y="1668090"/>
            <a:ext cx="4657165" cy="141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s-ES" sz="2200" dirty="0">
                <a:latin typeface="+mn-lt"/>
              </a:rPr>
              <a:t>La oferta laboral de las mujeres es alta en países de baja riqueza (PIB), baja un poco en renta media y sube de nuevo en renta alta (con otras  condiciones)</a:t>
            </a:r>
            <a:endParaRPr lang="es-EC" sz="2200" b="0" u="none" dirty="0">
              <a:latin typeface="+mn-lt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2716" y="2786541"/>
            <a:ext cx="4468159" cy="3829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754507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81528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C" dirty="0">
                <a:solidFill>
                  <a:srgbClr val="336699"/>
                </a:solidFill>
              </a:rPr>
              <a:t>Ciclos económicos y efectos de género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26</a:t>
            </a:fld>
            <a:endParaRPr lang="es-EC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675965" y="1778749"/>
            <a:ext cx="6131858" cy="19191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82880" marR="0" lvl="0" indent="-18288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Costo del cuidado: monetizado público 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no monetizado/no remunerado (salud, educación,</a:t>
            </a:r>
            <a:r>
              <a:rPr kumimoji="0" lang="es-E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seguridad)</a:t>
            </a:r>
          </a:p>
          <a:p>
            <a:pPr marL="182880" marR="0" lvl="0" indent="-18288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lang="es-ES" sz="2400" baseline="0" dirty="0">
                <a:latin typeface="+mj-lt"/>
                <a:cs typeface="+mn-cs"/>
              </a:rPr>
              <a:t>Caída</a:t>
            </a:r>
            <a:r>
              <a:rPr lang="es-ES" sz="2400" dirty="0">
                <a:latin typeface="+mj-lt"/>
                <a:cs typeface="+mn-cs"/>
              </a:rPr>
              <a:t> en pobreza “inercial” </a:t>
            </a:r>
            <a:r>
              <a:rPr lang="es-ES" sz="2400" dirty="0">
                <a:latin typeface="+mj-lt"/>
                <a:cs typeface="+mn-cs"/>
                <a:sym typeface="Wingdings" pitchFamily="2" charset="2"/>
              </a:rPr>
              <a:t> cambios en estrategias de sobrevivencia y desahorro (activos)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70647" y="1264024"/>
            <a:ext cx="2205317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400" dirty="0"/>
              <a:t>Ajuste del Ciclo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515468" y="1757220"/>
            <a:ext cx="1922930" cy="193899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400" dirty="0">
                <a:latin typeface="+mj-lt"/>
              </a:rPr>
              <a:t>Restricción fiscal (servicios, impuestos, tarifas)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515468" y="5571564"/>
            <a:ext cx="2012579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sz="2400" dirty="0">
                <a:latin typeface="+mj-lt"/>
              </a:rPr>
              <a:t>Competencia por bajo costo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528916" y="3836894"/>
            <a:ext cx="1958789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400" dirty="0">
                <a:latin typeface="+mj-lt"/>
              </a:rPr>
              <a:t>Reorientación hacia transables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2743200" y="3777688"/>
            <a:ext cx="6199094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lvl="0" indent="-18288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s-ES" sz="2400" dirty="0">
                <a:latin typeface="+mj-lt"/>
              </a:rPr>
              <a:t>Desplazamiento de empleos de producción interna</a:t>
            </a:r>
          </a:p>
          <a:p>
            <a:pPr marL="182880" lvl="0" indent="-18288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s-ES" sz="2400" dirty="0">
                <a:latin typeface="+mj-lt"/>
              </a:rPr>
              <a:t>Regímenes flexibles e informales en transables</a:t>
            </a:r>
          </a:p>
          <a:p>
            <a:pPr marL="182880" lvl="0" indent="-18288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s-ES" sz="2400" dirty="0">
                <a:latin typeface="+mj-lt"/>
              </a:rPr>
              <a:t>Competencia externa </a:t>
            </a:r>
            <a:r>
              <a:rPr lang="es-ES" sz="2400" dirty="0">
                <a:latin typeface="+mj-lt"/>
                <a:sym typeface="Wingdings" pitchFamily="2" charset="2"/>
              </a:rPr>
              <a:t> producción a pequeña escala</a:t>
            </a:r>
            <a:endParaRPr lang="es-ES" sz="2400" dirty="0">
              <a:latin typeface="+mj-lt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796988" y="5644225"/>
            <a:ext cx="574189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indent="-18288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s-ES" sz="2400" dirty="0">
                <a:latin typeface="+mj-lt"/>
              </a:rPr>
              <a:t>Demanda trabajado barato flexible, temporal</a:t>
            </a:r>
          </a:p>
          <a:p>
            <a:pPr marL="182880" indent="-18288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s-ES" sz="2400" dirty="0">
                <a:latin typeface="+mj-lt"/>
              </a:rPr>
              <a:t>Desregulación</a:t>
            </a:r>
            <a:endParaRPr lang="es-EC" sz="2400" dirty="0">
              <a:latin typeface="+mj-lt"/>
            </a:endParaRPr>
          </a:p>
        </p:txBody>
      </p:sp>
      <p:sp>
        <p:nvSpPr>
          <p:cNvPr id="13" name="12 Abrir llave"/>
          <p:cNvSpPr/>
          <p:nvPr/>
        </p:nvSpPr>
        <p:spPr>
          <a:xfrm>
            <a:off x="2595281" y="1842247"/>
            <a:ext cx="215153" cy="172122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5" name="14 Abrir llave"/>
          <p:cNvSpPr/>
          <p:nvPr/>
        </p:nvSpPr>
        <p:spPr>
          <a:xfrm>
            <a:off x="2640105" y="3774131"/>
            <a:ext cx="179294" cy="159572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6" name="15 Abrir llave"/>
          <p:cNvSpPr/>
          <p:nvPr/>
        </p:nvSpPr>
        <p:spPr>
          <a:xfrm>
            <a:off x="2662517" y="5459507"/>
            <a:ext cx="174812" cy="119678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8426750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C" dirty="0">
                <a:solidFill>
                  <a:srgbClr val="336699"/>
                </a:solidFill>
              </a:rPr>
              <a:t>Género </a:t>
            </a:r>
            <a:r>
              <a:rPr lang="es-EC" dirty="0">
                <a:solidFill>
                  <a:srgbClr val="336699"/>
                </a:solidFill>
                <a:sym typeface="Wingdings" panose="05000000000000000000" pitchFamily="2" charset="2"/>
              </a:rPr>
              <a:t></a:t>
            </a:r>
            <a:r>
              <a:rPr lang="es-EC" dirty="0">
                <a:solidFill>
                  <a:srgbClr val="336699"/>
                </a:solidFill>
              </a:rPr>
              <a:t>efectos en el ciclo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27</a:t>
            </a:fld>
            <a:endParaRPr lang="es-EC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87375" y="2202610"/>
            <a:ext cx="7997825" cy="15696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400" b="0" u="none">
                <a:latin typeface="+mn-lt"/>
              </a:rPr>
              <a:t>El trabajo doméstico no remunerado soporta el costo de la reproducción social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400" b="0" u="none">
                <a:latin typeface="+mn-lt"/>
              </a:rPr>
              <a:t>El trabajo de las mujeres produce, en promedio, lo mismo que los hombres por menos retribución</a:t>
            </a:r>
            <a:endParaRPr lang="es-EC" sz="2400" b="0" u="none">
              <a:latin typeface="+mn-lt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31800" y="4503738"/>
            <a:ext cx="3773488" cy="17875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s-ES" sz="2400" b="0" i="1">
                <a:solidFill>
                  <a:schemeClr val="bg1"/>
                </a:solidFill>
                <a:latin typeface="+mn-lt"/>
              </a:rPr>
              <a:t>Canal de la reproducción</a:t>
            </a:r>
            <a:r>
              <a:rPr lang="es-ES" sz="2400" b="0" u="none">
                <a:solidFill>
                  <a:schemeClr val="bg1"/>
                </a:solidFill>
                <a:latin typeface="+mn-lt"/>
              </a:rPr>
              <a:t> </a:t>
            </a:r>
          </a:p>
          <a:p>
            <a:pPr algn="ctr" eaLnBrk="0" hangingPunct="0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s-ES" sz="2400" b="0" u="none">
                <a:solidFill>
                  <a:schemeClr val="bg1"/>
                </a:solidFill>
                <a:latin typeface="+mn-lt"/>
              </a:rPr>
              <a:t>( ahorro hogares):</a:t>
            </a:r>
          </a:p>
          <a:p>
            <a:pPr algn="ctr" eaLnBrk="0" hangingPunct="0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l-GR" sz="2400" b="0" u="none">
                <a:solidFill>
                  <a:schemeClr val="bg1"/>
                </a:solidFill>
                <a:latin typeface="+mn-lt"/>
              </a:rPr>
              <a:t>Δ</a:t>
            </a:r>
            <a:r>
              <a:rPr lang="en-US" sz="2400" b="0" u="none" baseline="30000">
                <a:solidFill>
                  <a:schemeClr val="bg1"/>
                </a:solidFill>
                <a:latin typeface="+mn-lt"/>
              </a:rPr>
              <a:t>+ </a:t>
            </a:r>
            <a:r>
              <a:rPr lang="en-US" sz="2400" b="0" u="none">
                <a:solidFill>
                  <a:schemeClr val="bg1"/>
                </a:solidFill>
                <a:latin typeface="+mn-lt"/>
              </a:rPr>
              <a:t>: Sustitución de gastos</a:t>
            </a:r>
          </a:p>
          <a:p>
            <a:pPr algn="ctr" eaLnBrk="0" hangingPunct="0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l-GR" sz="2400" b="0" u="none">
                <a:solidFill>
                  <a:schemeClr val="bg1"/>
                </a:solidFill>
                <a:latin typeface="+mn-lt"/>
              </a:rPr>
              <a:t>Δ</a:t>
            </a:r>
            <a:r>
              <a:rPr lang="en-US" sz="2400" b="0" u="none" baseline="30000">
                <a:solidFill>
                  <a:schemeClr val="bg1"/>
                </a:solidFill>
                <a:latin typeface="+mn-lt"/>
              </a:rPr>
              <a:t>-</a:t>
            </a:r>
            <a:r>
              <a:rPr lang="en-US" sz="2400" b="0" u="none">
                <a:solidFill>
                  <a:schemeClr val="bg1"/>
                </a:solidFill>
                <a:latin typeface="+mn-lt"/>
              </a:rPr>
              <a:t> : Remunerar T. Cuidados</a:t>
            </a:r>
            <a:endParaRPr lang="el-GR" sz="2400" b="0" u="none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441450" y="1598706"/>
            <a:ext cx="6232525" cy="3667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660400" indent="-660400" algn="ctr" eaLnBrk="0" hangingPunct="0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s-ES" sz="2400" b="0" i="1" u="none" dirty="0">
                <a:latin typeface="+mn-lt"/>
              </a:rPr>
              <a:t>Feminización del trabajo (“equiparación”)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810872" y="4447708"/>
            <a:ext cx="3529013" cy="21478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660400" indent="-660400" algn="ctr" eaLnBrk="0" hangingPunct="0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s-ES" sz="2400" b="0" i="1">
                <a:solidFill>
                  <a:schemeClr val="bg1"/>
                </a:solidFill>
                <a:latin typeface="+mn-lt"/>
              </a:rPr>
              <a:t>Canal del mercado laboral</a:t>
            </a:r>
            <a:endParaRPr lang="es-ES" sz="2400" b="0" u="none">
              <a:solidFill>
                <a:schemeClr val="bg1"/>
              </a:solidFill>
              <a:latin typeface="+mn-lt"/>
            </a:endParaRPr>
          </a:p>
          <a:p>
            <a:pPr marL="660400" indent="-660400" algn="ctr" eaLnBrk="0" hangingPunct="0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s-ES" sz="2400" b="0" u="none">
                <a:solidFill>
                  <a:schemeClr val="bg1"/>
                </a:solidFill>
                <a:latin typeface="+mn-lt"/>
              </a:rPr>
              <a:t>(Salarios)</a:t>
            </a:r>
          </a:p>
          <a:p>
            <a:pPr marL="660400" indent="-660400" algn="ctr" eaLnBrk="0" hangingPunct="0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l-GR" sz="2400" b="0" u="none">
                <a:solidFill>
                  <a:schemeClr val="bg1"/>
                </a:solidFill>
                <a:latin typeface="+mn-lt"/>
              </a:rPr>
              <a:t>Δ</a:t>
            </a:r>
            <a:r>
              <a:rPr lang="en-US" sz="2400" b="0" u="none">
                <a:solidFill>
                  <a:schemeClr val="bg1"/>
                </a:solidFill>
                <a:latin typeface="+mn-lt"/>
              </a:rPr>
              <a:t>+ : Reducción de costos</a:t>
            </a:r>
          </a:p>
          <a:p>
            <a:pPr marL="660400" indent="-660400" algn="ctr" eaLnBrk="0" hangingPunct="0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l-GR" sz="2400" b="0" u="none">
                <a:solidFill>
                  <a:schemeClr val="bg1"/>
                </a:solidFill>
                <a:latin typeface="+mn-lt"/>
              </a:rPr>
              <a:t>Δ</a:t>
            </a:r>
            <a:r>
              <a:rPr lang="en-US" sz="2400" b="0" u="none">
                <a:solidFill>
                  <a:schemeClr val="bg1"/>
                </a:solidFill>
                <a:latin typeface="+mn-lt"/>
              </a:rPr>
              <a:t>- : Reducción demanda de consumo</a:t>
            </a:r>
            <a:endParaRPr lang="es-EC" sz="2400" b="0" u="none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1957388" y="4110038"/>
            <a:ext cx="619125" cy="284162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s-EC" sz="2400">
              <a:latin typeface="+mn-lt"/>
            </a:endParaRP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>
            <a:off x="6270625" y="4044950"/>
            <a:ext cx="619125" cy="284163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s-EC" sz="2400">
              <a:solidFill>
                <a:schemeClr val="lt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57357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C" dirty="0">
                <a:solidFill>
                  <a:srgbClr val="336699"/>
                </a:solidFill>
              </a:rPr>
              <a:t>Género y efectos en el ciclo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z="2200" smtClean="0"/>
              <a:pPr>
                <a:defRPr/>
              </a:pPr>
              <a:t>28</a:t>
            </a:fld>
            <a:endParaRPr lang="es-EC" sz="2200" dirty="0"/>
          </a:p>
        </p:txBody>
      </p:sp>
      <p:sp>
        <p:nvSpPr>
          <p:cNvPr id="8" name="Rectangle 57"/>
          <p:cNvSpPr>
            <a:spLocks noChangeArrowheads="1"/>
          </p:cNvSpPr>
          <p:nvPr/>
        </p:nvSpPr>
        <p:spPr bwMode="auto">
          <a:xfrm>
            <a:off x="93663" y="3696633"/>
            <a:ext cx="1973262" cy="4095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/>
            <a:r>
              <a:rPr lang="es-ES" sz="2000">
                <a:solidFill>
                  <a:schemeClr val="bg1"/>
                </a:solidFill>
                <a:latin typeface="Cambria" pitchFamily="18" charset="0"/>
                <a:cs typeface="+mn-cs"/>
              </a:rPr>
              <a:t>Feminización</a:t>
            </a:r>
            <a:endParaRPr lang="es-EC" sz="2000">
              <a:solidFill>
                <a:schemeClr val="bg1"/>
              </a:solidFill>
              <a:latin typeface="Cambria" pitchFamily="18" charset="0"/>
              <a:cs typeface="+mn-cs"/>
            </a:endParaRPr>
          </a:p>
        </p:txBody>
      </p:sp>
      <p:sp>
        <p:nvSpPr>
          <p:cNvPr id="13" name="Rectangle 57"/>
          <p:cNvSpPr>
            <a:spLocks noChangeArrowheads="1"/>
          </p:cNvSpPr>
          <p:nvPr/>
        </p:nvSpPr>
        <p:spPr bwMode="auto">
          <a:xfrm>
            <a:off x="1922463" y="2498071"/>
            <a:ext cx="1058862" cy="4095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/>
            <a:r>
              <a:rPr lang="el-GR" sz="2000" b="0" u="none">
                <a:solidFill>
                  <a:schemeClr val="bg1"/>
                </a:solidFill>
                <a:latin typeface="Cambria" pitchFamily="18" charset="0"/>
              </a:rPr>
              <a:t>Δ</a:t>
            </a:r>
            <a:r>
              <a:rPr lang="en-US" sz="2000" b="0" u="none" baseline="30000">
                <a:solidFill>
                  <a:schemeClr val="bg1"/>
                </a:solidFill>
                <a:latin typeface="Cambria" pitchFamily="18" charset="0"/>
              </a:rPr>
              <a:t>+ </a:t>
            </a:r>
            <a:r>
              <a:rPr lang="es-ES" sz="2000" b="0" u="none">
                <a:solidFill>
                  <a:schemeClr val="bg1"/>
                </a:solidFill>
                <a:latin typeface="Cambria" pitchFamily="18" charset="0"/>
              </a:rPr>
              <a:t>PIB</a:t>
            </a:r>
            <a:endParaRPr lang="es-EC" sz="2000" b="0" u="none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4" name="Rectangle 57"/>
          <p:cNvSpPr>
            <a:spLocks noChangeArrowheads="1"/>
          </p:cNvSpPr>
          <p:nvPr/>
        </p:nvSpPr>
        <p:spPr bwMode="auto">
          <a:xfrm>
            <a:off x="1843088" y="4790421"/>
            <a:ext cx="1058862" cy="4095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/>
            <a:r>
              <a:rPr lang="el-GR" sz="2000">
                <a:solidFill>
                  <a:schemeClr val="bg1"/>
                </a:solidFill>
                <a:latin typeface="Cambria" pitchFamily="18" charset="0"/>
                <a:cs typeface="+mn-cs"/>
              </a:rPr>
              <a:t>Δ</a:t>
            </a:r>
            <a:r>
              <a:rPr lang="en-US" sz="2000">
                <a:solidFill>
                  <a:schemeClr val="bg1"/>
                </a:solidFill>
                <a:latin typeface="Cambria" pitchFamily="18" charset="0"/>
                <a:cs typeface="+mn-cs"/>
              </a:rPr>
              <a:t>+ </a:t>
            </a:r>
            <a:r>
              <a:rPr lang="es-ES" sz="2000">
                <a:solidFill>
                  <a:schemeClr val="bg1"/>
                </a:solidFill>
                <a:latin typeface="Cambria" pitchFamily="18" charset="0"/>
                <a:cs typeface="+mn-cs"/>
              </a:rPr>
              <a:t>PIB</a:t>
            </a:r>
            <a:endParaRPr lang="es-EC" sz="2000">
              <a:solidFill>
                <a:schemeClr val="bg1"/>
              </a:solidFill>
              <a:latin typeface="Cambria" pitchFamily="18" charset="0"/>
              <a:cs typeface="+mn-cs"/>
            </a:endParaRPr>
          </a:p>
        </p:txBody>
      </p:sp>
      <p:cxnSp>
        <p:nvCxnSpPr>
          <p:cNvPr id="15" name="AutoShape 8"/>
          <p:cNvCxnSpPr>
            <a:cxnSpLocks noChangeShapeType="1"/>
            <a:stCxn id="8" idx="0"/>
            <a:endCxn id="13" idx="1"/>
          </p:cNvCxnSpPr>
          <p:nvPr/>
        </p:nvCxnSpPr>
        <p:spPr bwMode="auto">
          <a:xfrm rot="16200000">
            <a:off x="1004888" y="2779058"/>
            <a:ext cx="993775" cy="84137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6" name="AutoShape 9"/>
          <p:cNvCxnSpPr>
            <a:cxnSpLocks noChangeShapeType="1"/>
            <a:stCxn id="8" idx="2"/>
            <a:endCxn id="14" idx="1"/>
          </p:cNvCxnSpPr>
          <p:nvPr/>
        </p:nvCxnSpPr>
        <p:spPr bwMode="auto">
          <a:xfrm rot="16200000" flipH="1">
            <a:off x="1017588" y="4169708"/>
            <a:ext cx="889000" cy="7620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7" name="Rectangle 57"/>
          <p:cNvSpPr>
            <a:spLocks noChangeArrowheads="1"/>
          </p:cNvSpPr>
          <p:nvPr/>
        </p:nvSpPr>
        <p:spPr bwMode="auto">
          <a:xfrm>
            <a:off x="1995488" y="1813858"/>
            <a:ext cx="1973262" cy="396875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" sz="2000" b="0" u="none">
                <a:latin typeface="Cambria" pitchFamily="18" charset="0"/>
              </a:rPr>
              <a:t>Período 1</a:t>
            </a:r>
            <a:endParaRPr lang="es-EC" sz="2000" b="0" u="none">
              <a:latin typeface="Cambria" pitchFamily="18" charset="0"/>
            </a:endParaRPr>
          </a:p>
        </p:txBody>
      </p:sp>
      <p:sp>
        <p:nvSpPr>
          <p:cNvPr id="18" name="Rectangle 57"/>
          <p:cNvSpPr>
            <a:spLocks noChangeArrowheads="1"/>
          </p:cNvSpPr>
          <p:nvPr/>
        </p:nvSpPr>
        <p:spPr bwMode="auto">
          <a:xfrm>
            <a:off x="3738563" y="1799571"/>
            <a:ext cx="1973262" cy="396875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" sz="2000" b="0" u="none">
                <a:latin typeface="Cambria" pitchFamily="18" charset="0"/>
              </a:rPr>
              <a:t>Período 2</a:t>
            </a:r>
            <a:endParaRPr lang="es-EC" sz="2000" b="0" u="none">
              <a:latin typeface="Cambria" pitchFamily="18" charset="0"/>
            </a:endParaRPr>
          </a:p>
        </p:txBody>
      </p:sp>
      <p:sp>
        <p:nvSpPr>
          <p:cNvPr id="19" name="Rectangle 57"/>
          <p:cNvSpPr>
            <a:spLocks noChangeArrowheads="1"/>
          </p:cNvSpPr>
          <p:nvPr/>
        </p:nvSpPr>
        <p:spPr bwMode="auto">
          <a:xfrm>
            <a:off x="5553075" y="1812271"/>
            <a:ext cx="2578100" cy="396875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" sz="2000" b="0" u="none">
                <a:latin typeface="Cambria" pitchFamily="18" charset="0"/>
              </a:rPr>
              <a:t>Período 3   ……</a:t>
            </a:r>
            <a:endParaRPr lang="es-EC" sz="2000" b="0" u="none">
              <a:latin typeface="Cambria" pitchFamily="18" charset="0"/>
            </a:endParaRPr>
          </a:p>
        </p:txBody>
      </p:sp>
      <p:sp>
        <p:nvSpPr>
          <p:cNvPr id="20" name="Rectangle 57"/>
          <p:cNvSpPr>
            <a:spLocks noChangeArrowheads="1"/>
          </p:cNvSpPr>
          <p:nvPr/>
        </p:nvSpPr>
        <p:spPr bwMode="auto">
          <a:xfrm>
            <a:off x="4203700" y="2496483"/>
            <a:ext cx="1058863" cy="4095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/>
            <a:r>
              <a:rPr lang="el-GR" sz="2000">
                <a:solidFill>
                  <a:schemeClr val="bg1"/>
                </a:solidFill>
                <a:latin typeface="Cambria" pitchFamily="18" charset="0"/>
                <a:cs typeface="+mn-cs"/>
              </a:rPr>
              <a:t>Δ</a:t>
            </a:r>
            <a:r>
              <a:rPr lang="en-US" sz="2000">
                <a:solidFill>
                  <a:schemeClr val="bg1"/>
                </a:solidFill>
                <a:latin typeface="Cambria" pitchFamily="18" charset="0"/>
                <a:cs typeface="+mn-cs"/>
              </a:rPr>
              <a:t>+ </a:t>
            </a:r>
            <a:r>
              <a:rPr lang="es-ES" sz="2000">
                <a:solidFill>
                  <a:schemeClr val="bg1"/>
                </a:solidFill>
                <a:latin typeface="Cambria" pitchFamily="18" charset="0"/>
                <a:cs typeface="+mn-cs"/>
              </a:rPr>
              <a:t>PIB</a:t>
            </a:r>
            <a:endParaRPr lang="es-EC" sz="2000">
              <a:solidFill>
                <a:schemeClr val="bg1"/>
              </a:solidFill>
              <a:latin typeface="Cambria" pitchFamily="18" charset="0"/>
              <a:cs typeface="+mn-cs"/>
            </a:endParaRPr>
          </a:p>
        </p:txBody>
      </p:sp>
      <p:cxnSp>
        <p:nvCxnSpPr>
          <p:cNvPr id="21" name="AutoShape 16"/>
          <p:cNvCxnSpPr>
            <a:cxnSpLocks noChangeShapeType="1"/>
            <a:stCxn id="13" idx="3"/>
            <a:endCxn id="20" idx="1"/>
          </p:cNvCxnSpPr>
          <p:nvPr/>
        </p:nvCxnSpPr>
        <p:spPr bwMode="auto">
          <a:xfrm flipV="1">
            <a:off x="2981325" y="2701271"/>
            <a:ext cx="12223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22" name="Oval 17"/>
          <p:cNvSpPr>
            <a:spLocks noChangeArrowheads="1"/>
          </p:cNvSpPr>
          <p:nvPr/>
        </p:nvSpPr>
        <p:spPr bwMode="auto">
          <a:xfrm>
            <a:off x="400050" y="2183746"/>
            <a:ext cx="1327150" cy="112077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 sz="1600" u="none">
                <a:latin typeface="Cambria" pitchFamily="18" charset="0"/>
              </a:rPr>
              <a:t>Efecto </a:t>
            </a:r>
          </a:p>
          <a:p>
            <a:pPr algn="ctr"/>
            <a:r>
              <a:rPr lang="es-EC" sz="1600" u="none">
                <a:latin typeface="Cambria" pitchFamily="18" charset="0"/>
              </a:rPr>
              <a:t>Demanda</a:t>
            </a:r>
          </a:p>
        </p:txBody>
      </p:sp>
      <p:sp>
        <p:nvSpPr>
          <p:cNvPr id="23" name="Oval 18"/>
          <p:cNvSpPr>
            <a:spLocks noChangeArrowheads="1"/>
          </p:cNvSpPr>
          <p:nvPr/>
        </p:nvSpPr>
        <p:spPr bwMode="auto">
          <a:xfrm>
            <a:off x="347663" y="4385608"/>
            <a:ext cx="1327150" cy="112077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 sz="1600" u="none">
                <a:latin typeface="Cambria" pitchFamily="18" charset="0"/>
              </a:rPr>
              <a:t>Efecto </a:t>
            </a:r>
          </a:p>
          <a:p>
            <a:pPr algn="ctr"/>
            <a:r>
              <a:rPr lang="es-EC" sz="1600" u="none">
                <a:latin typeface="Cambria" pitchFamily="18" charset="0"/>
              </a:rPr>
              <a:t>Ahorro</a:t>
            </a:r>
          </a:p>
          <a:p>
            <a:pPr algn="ctr"/>
            <a:r>
              <a:rPr lang="es-EC" sz="1600" u="none">
                <a:latin typeface="Cambria" pitchFamily="18" charset="0"/>
              </a:rPr>
              <a:t>- costos</a:t>
            </a:r>
          </a:p>
        </p:txBody>
      </p:sp>
      <p:sp>
        <p:nvSpPr>
          <p:cNvPr id="24" name="Rectangle 57"/>
          <p:cNvSpPr>
            <a:spLocks noChangeArrowheads="1"/>
          </p:cNvSpPr>
          <p:nvPr/>
        </p:nvSpPr>
        <p:spPr bwMode="auto">
          <a:xfrm>
            <a:off x="2962275" y="3025121"/>
            <a:ext cx="1406525" cy="581025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" sz="1600" b="0" u="none">
                <a:latin typeface="Cambria" pitchFamily="18" charset="0"/>
              </a:rPr>
              <a:t>Empleo/</a:t>
            </a:r>
          </a:p>
          <a:p>
            <a:pPr algn="ctr" eaLnBrk="0" hangingPunct="0"/>
            <a:r>
              <a:rPr lang="es-ES" sz="1600" b="0" u="none">
                <a:latin typeface="Cambria" pitchFamily="18" charset="0"/>
              </a:rPr>
              <a:t>demanda de L</a:t>
            </a:r>
            <a:endParaRPr lang="es-EC" sz="1600" b="0" u="none">
              <a:latin typeface="Cambria" pitchFamily="18" charset="0"/>
            </a:endParaRPr>
          </a:p>
        </p:txBody>
      </p:sp>
      <p:sp>
        <p:nvSpPr>
          <p:cNvPr id="25" name="Rectangle 57"/>
          <p:cNvSpPr>
            <a:spLocks noChangeArrowheads="1"/>
          </p:cNvSpPr>
          <p:nvPr/>
        </p:nvSpPr>
        <p:spPr bwMode="auto">
          <a:xfrm>
            <a:off x="2784475" y="5088871"/>
            <a:ext cx="1560513" cy="1314450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C" sz="1600" b="0" u="none">
                <a:latin typeface="Cambria" pitchFamily="18" charset="0"/>
              </a:rPr>
              <a:t>Deterioro de Ingresos de Mujeres</a:t>
            </a:r>
          </a:p>
          <a:p>
            <a:pPr algn="ctr" eaLnBrk="0" hangingPunct="0"/>
            <a:r>
              <a:rPr lang="es-EC" sz="1600" b="0" u="none">
                <a:latin typeface="Cambria" pitchFamily="18" charset="0"/>
              </a:rPr>
              <a:t>Reducción demanda de C</a:t>
            </a:r>
          </a:p>
        </p:txBody>
      </p:sp>
      <p:sp>
        <p:nvSpPr>
          <p:cNvPr id="26" name="Rectangle 57"/>
          <p:cNvSpPr>
            <a:spLocks noChangeArrowheads="1"/>
          </p:cNvSpPr>
          <p:nvPr/>
        </p:nvSpPr>
        <p:spPr bwMode="auto">
          <a:xfrm>
            <a:off x="4292600" y="4785658"/>
            <a:ext cx="1058863" cy="4095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/>
            <a:r>
              <a:rPr lang="el-GR" sz="2000">
                <a:solidFill>
                  <a:schemeClr val="bg1"/>
                </a:solidFill>
                <a:latin typeface="Cambria" pitchFamily="18" charset="0"/>
                <a:cs typeface="+mn-cs"/>
              </a:rPr>
              <a:t>Δ</a:t>
            </a:r>
            <a:r>
              <a:rPr lang="en-US" sz="2000">
                <a:solidFill>
                  <a:schemeClr val="bg1"/>
                </a:solidFill>
                <a:latin typeface="Cambria" pitchFamily="18" charset="0"/>
                <a:cs typeface="+mn-cs"/>
              </a:rPr>
              <a:t>- </a:t>
            </a:r>
            <a:r>
              <a:rPr lang="es-ES" sz="2000">
                <a:solidFill>
                  <a:schemeClr val="bg1"/>
                </a:solidFill>
                <a:latin typeface="Cambria" pitchFamily="18" charset="0"/>
                <a:cs typeface="+mn-cs"/>
              </a:rPr>
              <a:t>PIB</a:t>
            </a:r>
            <a:endParaRPr lang="es-EC" sz="2000">
              <a:solidFill>
                <a:schemeClr val="bg1"/>
              </a:solidFill>
              <a:latin typeface="Cambria" pitchFamily="18" charset="0"/>
              <a:cs typeface="+mn-cs"/>
            </a:endParaRPr>
          </a:p>
        </p:txBody>
      </p:sp>
      <p:cxnSp>
        <p:nvCxnSpPr>
          <p:cNvPr id="27" name="AutoShape 24"/>
          <p:cNvCxnSpPr>
            <a:cxnSpLocks noChangeShapeType="1"/>
            <a:stCxn id="14" idx="3"/>
            <a:endCxn id="26" idx="1"/>
          </p:cNvCxnSpPr>
          <p:nvPr/>
        </p:nvCxnSpPr>
        <p:spPr bwMode="auto">
          <a:xfrm flipV="1">
            <a:off x="2901950" y="4990446"/>
            <a:ext cx="1390650" cy="47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28" name="Oval 26"/>
          <p:cNvSpPr>
            <a:spLocks noChangeArrowheads="1"/>
          </p:cNvSpPr>
          <p:nvPr/>
        </p:nvSpPr>
        <p:spPr bwMode="auto">
          <a:xfrm>
            <a:off x="4848225" y="3172758"/>
            <a:ext cx="1430338" cy="1158875"/>
          </a:xfrm>
          <a:prstGeom prst="ellipse">
            <a:avLst/>
          </a:prstGeom>
          <a:noFill/>
          <a:ln w="9525">
            <a:solidFill>
              <a:srgbClr val="8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 sz="1600" u="none">
                <a:latin typeface="Cambria" pitchFamily="18" charset="0"/>
              </a:rPr>
              <a:t>Crecimiento</a:t>
            </a:r>
          </a:p>
          <a:p>
            <a:pPr algn="ctr"/>
            <a:r>
              <a:rPr lang="es-EC" sz="1600" u="none">
                <a:latin typeface="Cambria" pitchFamily="18" charset="0"/>
              </a:rPr>
              <a:t>Neto</a:t>
            </a:r>
          </a:p>
        </p:txBody>
      </p:sp>
      <p:sp>
        <p:nvSpPr>
          <p:cNvPr id="29" name="Rectangle 57"/>
          <p:cNvSpPr>
            <a:spLocks noChangeArrowheads="1"/>
          </p:cNvSpPr>
          <p:nvPr/>
        </p:nvSpPr>
        <p:spPr bwMode="auto">
          <a:xfrm>
            <a:off x="6024563" y="2496483"/>
            <a:ext cx="1058862" cy="4095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/>
            <a:r>
              <a:rPr lang="el-GR" sz="2000">
                <a:solidFill>
                  <a:schemeClr val="bg1"/>
                </a:solidFill>
                <a:latin typeface="Cambria" pitchFamily="18" charset="0"/>
                <a:cs typeface="+mn-cs"/>
              </a:rPr>
              <a:t>Δ</a:t>
            </a:r>
            <a:r>
              <a:rPr lang="en-US" sz="2000">
                <a:solidFill>
                  <a:schemeClr val="bg1"/>
                </a:solidFill>
                <a:latin typeface="Cambria" pitchFamily="18" charset="0"/>
                <a:cs typeface="+mn-cs"/>
              </a:rPr>
              <a:t>+ </a:t>
            </a:r>
            <a:r>
              <a:rPr lang="es-ES" sz="2000">
                <a:solidFill>
                  <a:schemeClr val="bg1"/>
                </a:solidFill>
                <a:latin typeface="Cambria" pitchFamily="18" charset="0"/>
                <a:cs typeface="+mn-cs"/>
              </a:rPr>
              <a:t>PIB</a:t>
            </a:r>
            <a:endParaRPr lang="es-EC" sz="2000">
              <a:solidFill>
                <a:schemeClr val="bg1"/>
              </a:solidFill>
              <a:latin typeface="Cambria" pitchFamily="18" charset="0"/>
              <a:cs typeface="+mn-cs"/>
            </a:endParaRPr>
          </a:p>
        </p:txBody>
      </p:sp>
      <p:sp>
        <p:nvSpPr>
          <p:cNvPr id="30" name="Rectangle 57"/>
          <p:cNvSpPr>
            <a:spLocks noChangeArrowheads="1"/>
          </p:cNvSpPr>
          <p:nvPr/>
        </p:nvSpPr>
        <p:spPr bwMode="auto">
          <a:xfrm>
            <a:off x="6064250" y="4709458"/>
            <a:ext cx="1058863" cy="4095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/>
            <a:r>
              <a:rPr lang="el-GR" sz="2000">
                <a:solidFill>
                  <a:schemeClr val="bg1"/>
                </a:solidFill>
                <a:latin typeface="Cambria" pitchFamily="18" charset="0"/>
                <a:cs typeface="+mn-cs"/>
              </a:rPr>
              <a:t>Δ</a:t>
            </a:r>
            <a:r>
              <a:rPr lang="en-US" sz="2000">
                <a:solidFill>
                  <a:schemeClr val="bg1"/>
                </a:solidFill>
                <a:latin typeface="Cambria" pitchFamily="18" charset="0"/>
                <a:cs typeface="+mn-cs"/>
              </a:rPr>
              <a:t>- </a:t>
            </a:r>
            <a:r>
              <a:rPr lang="es-ES" sz="2000">
                <a:solidFill>
                  <a:schemeClr val="bg1"/>
                </a:solidFill>
                <a:latin typeface="Cambria" pitchFamily="18" charset="0"/>
                <a:cs typeface="+mn-cs"/>
              </a:rPr>
              <a:t>PIB</a:t>
            </a:r>
            <a:endParaRPr lang="es-EC" sz="2000">
              <a:solidFill>
                <a:schemeClr val="bg1"/>
              </a:solidFill>
              <a:latin typeface="Cambria" pitchFamily="18" charset="0"/>
              <a:cs typeface="+mn-cs"/>
            </a:endParaRPr>
          </a:p>
        </p:txBody>
      </p:sp>
      <p:cxnSp>
        <p:nvCxnSpPr>
          <p:cNvPr id="31" name="AutoShape 29"/>
          <p:cNvCxnSpPr>
            <a:cxnSpLocks noChangeShapeType="1"/>
            <a:stCxn id="20" idx="3"/>
            <a:endCxn id="28" idx="0"/>
          </p:cNvCxnSpPr>
          <p:nvPr/>
        </p:nvCxnSpPr>
        <p:spPr bwMode="auto">
          <a:xfrm>
            <a:off x="5262563" y="2701271"/>
            <a:ext cx="301625" cy="47148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32" name="AutoShape 30"/>
          <p:cNvCxnSpPr>
            <a:cxnSpLocks noChangeShapeType="1"/>
            <a:stCxn id="26" idx="3"/>
            <a:endCxn id="28" idx="4"/>
          </p:cNvCxnSpPr>
          <p:nvPr/>
        </p:nvCxnSpPr>
        <p:spPr bwMode="auto">
          <a:xfrm flipV="1">
            <a:off x="5351463" y="4331633"/>
            <a:ext cx="212725" cy="658813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33" name="Rectangle 57"/>
          <p:cNvSpPr>
            <a:spLocks noChangeArrowheads="1"/>
          </p:cNvSpPr>
          <p:nvPr/>
        </p:nvSpPr>
        <p:spPr bwMode="auto">
          <a:xfrm>
            <a:off x="5842000" y="5241271"/>
            <a:ext cx="1560513" cy="825500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C" sz="1600" b="0" u="none">
                <a:latin typeface="Cambria" pitchFamily="18" charset="0"/>
              </a:rPr>
              <a:t>Reducción Empleo</a:t>
            </a:r>
          </a:p>
          <a:p>
            <a:pPr algn="ctr" eaLnBrk="0" hangingPunct="0"/>
            <a:r>
              <a:rPr lang="es-EC" sz="1600" b="0" u="none">
                <a:latin typeface="Cambria" pitchFamily="18" charset="0"/>
              </a:rPr>
              <a:t>Recesión</a:t>
            </a:r>
          </a:p>
        </p:txBody>
      </p:sp>
      <p:sp>
        <p:nvSpPr>
          <p:cNvPr id="34" name="Line 34"/>
          <p:cNvSpPr>
            <a:spLocks noChangeShapeType="1"/>
          </p:cNvSpPr>
          <p:nvPr/>
        </p:nvSpPr>
        <p:spPr bwMode="auto">
          <a:xfrm flipV="1">
            <a:off x="6143625" y="3009246"/>
            <a:ext cx="387350" cy="347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35" name="Line 35"/>
          <p:cNvSpPr>
            <a:spLocks noChangeShapeType="1"/>
          </p:cNvSpPr>
          <p:nvPr/>
        </p:nvSpPr>
        <p:spPr bwMode="auto">
          <a:xfrm>
            <a:off x="6196013" y="4142721"/>
            <a:ext cx="385762" cy="463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36" name="Rectangle 57"/>
          <p:cNvSpPr>
            <a:spLocks noChangeArrowheads="1"/>
          </p:cNvSpPr>
          <p:nvPr/>
        </p:nvSpPr>
        <p:spPr bwMode="auto">
          <a:xfrm>
            <a:off x="7029450" y="3572808"/>
            <a:ext cx="1857375" cy="4095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/>
            <a:r>
              <a:rPr lang="es-EC" sz="2000">
                <a:solidFill>
                  <a:schemeClr val="bg1"/>
                </a:solidFill>
                <a:latin typeface="Cambria" pitchFamily="18" charset="0"/>
                <a:cs typeface="+mn-cs"/>
              </a:rPr>
              <a:t>Feminización</a:t>
            </a:r>
          </a:p>
        </p:txBody>
      </p:sp>
      <p:cxnSp>
        <p:nvCxnSpPr>
          <p:cNvPr id="37" name="AutoShape 40"/>
          <p:cNvCxnSpPr>
            <a:cxnSpLocks noChangeShapeType="1"/>
            <a:stCxn id="30" idx="3"/>
            <a:endCxn id="36" idx="2"/>
          </p:cNvCxnSpPr>
          <p:nvPr/>
        </p:nvCxnSpPr>
        <p:spPr bwMode="auto">
          <a:xfrm flipV="1">
            <a:off x="7123113" y="3982383"/>
            <a:ext cx="835025" cy="931863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38" name="Oval 41"/>
          <p:cNvSpPr>
            <a:spLocks noChangeArrowheads="1"/>
          </p:cNvSpPr>
          <p:nvPr/>
        </p:nvSpPr>
        <p:spPr bwMode="auto">
          <a:xfrm>
            <a:off x="7532688" y="4333221"/>
            <a:ext cx="1327150" cy="112077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 sz="1600" u="none">
                <a:latin typeface="Cambria" pitchFamily="18" charset="0"/>
              </a:rPr>
              <a:t>Efecto </a:t>
            </a:r>
          </a:p>
          <a:p>
            <a:pPr algn="ctr"/>
            <a:r>
              <a:rPr lang="es-EC" sz="1600" u="none">
                <a:latin typeface="Cambria" pitchFamily="18" charset="0"/>
              </a:rPr>
              <a:t>Ahorro: </a:t>
            </a:r>
          </a:p>
          <a:p>
            <a:pPr algn="ctr"/>
            <a:r>
              <a:rPr lang="es-EC" sz="1600" u="none">
                <a:latin typeface="Cambria" pitchFamily="18" charset="0"/>
              </a:rPr>
              <a:t>sustitución</a:t>
            </a:r>
          </a:p>
        </p:txBody>
      </p:sp>
      <p:cxnSp>
        <p:nvCxnSpPr>
          <p:cNvPr id="39" name="AutoShape 43"/>
          <p:cNvCxnSpPr>
            <a:cxnSpLocks noChangeShapeType="1"/>
            <a:stCxn id="29" idx="3"/>
            <a:endCxn id="36" idx="0"/>
          </p:cNvCxnSpPr>
          <p:nvPr/>
        </p:nvCxnSpPr>
        <p:spPr bwMode="auto">
          <a:xfrm>
            <a:off x="7083425" y="2701271"/>
            <a:ext cx="874713" cy="87153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40" name="Oval 42"/>
          <p:cNvSpPr>
            <a:spLocks noChangeArrowheads="1"/>
          </p:cNvSpPr>
          <p:nvPr/>
        </p:nvSpPr>
        <p:spPr bwMode="auto">
          <a:xfrm>
            <a:off x="7353300" y="2296458"/>
            <a:ext cx="1327150" cy="112077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 sz="1600" u="none">
                <a:latin typeface="Cambria" pitchFamily="18" charset="0"/>
              </a:rPr>
              <a:t>Efecto </a:t>
            </a:r>
          </a:p>
          <a:p>
            <a:pPr algn="ctr"/>
            <a:r>
              <a:rPr lang="es-EC" sz="1600" u="none">
                <a:latin typeface="Cambria" pitchFamily="18" charset="0"/>
              </a:rPr>
              <a:t>Demanda</a:t>
            </a:r>
          </a:p>
          <a:p>
            <a:pPr algn="ctr"/>
            <a:r>
              <a:rPr lang="es-EC" sz="1600" u="none">
                <a:latin typeface="Cambria" pitchFamily="18" charset="0"/>
              </a:rPr>
              <a:t>(buffer)</a:t>
            </a:r>
          </a:p>
        </p:txBody>
      </p:sp>
      <p:cxnSp>
        <p:nvCxnSpPr>
          <p:cNvPr id="41" name="AutoShape 45"/>
          <p:cNvCxnSpPr>
            <a:cxnSpLocks noChangeShapeType="1"/>
            <a:stCxn id="38" idx="4"/>
            <a:endCxn id="23" idx="4"/>
          </p:cNvCxnSpPr>
          <p:nvPr/>
        </p:nvCxnSpPr>
        <p:spPr bwMode="auto">
          <a:xfrm rot="5400000">
            <a:off x="4577557" y="1887677"/>
            <a:ext cx="52387" cy="7185025"/>
          </a:xfrm>
          <a:prstGeom prst="bentConnector3">
            <a:avLst>
              <a:gd name="adj1" fmla="val 2033333"/>
            </a:avLst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 type="triangle" w="med" len="med"/>
          </a:ln>
          <a:effectLst/>
        </p:spPr>
      </p:cxnSp>
      <p:cxnSp>
        <p:nvCxnSpPr>
          <p:cNvPr id="42" name="AutoShape 48"/>
          <p:cNvCxnSpPr>
            <a:cxnSpLocks noChangeShapeType="1"/>
            <a:stCxn id="40" idx="0"/>
            <a:endCxn id="22" idx="0"/>
          </p:cNvCxnSpPr>
          <p:nvPr/>
        </p:nvCxnSpPr>
        <p:spPr bwMode="auto">
          <a:xfrm rot="5400000" flipH="1">
            <a:off x="4483894" y="-1236523"/>
            <a:ext cx="112712" cy="6953250"/>
          </a:xfrm>
          <a:prstGeom prst="bentConnector3">
            <a:avLst>
              <a:gd name="adj1" fmla="val 574644"/>
            </a:avLst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9506124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C" dirty="0">
                <a:solidFill>
                  <a:schemeClr val="accent3"/>
                </a:solidFill>
              </a:rPr>
              <a:t>Género y  efectos en los ciclos económicos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29</a:t>
            </a:fld>
            <a:endParaRPr lang="es-EC" dirty="0"/>
          </a:p>
        </p:txBody>
      </p:sp>
      <p:sp>
        <p:nvSpPr>
          <p:cNvPr id="7" name="Rectangle 58"/>
          <p:cNvSpPr>
            <a:spLocks noChangeArrowheads="1"/>
          </p:cNvSpPr>
          <p:nvPr/>
        </p:nvSpPr>
        <p:spPr bwMode="auto">
          <a:xfrm>
            <a:off x="393700" y="1539315"/>
            <a:ext cx="825275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200" b="0" dirty="0">
                <a:latin typeface="+mn-lt"/>
              </a:rPr>
              <a:t>Mecanismo de regulación Si hay un régimen de </a:t>
            </a:r>
            <a:r>
              <a:rPr lang="es-ES" sz="2200" b="1" dirty="0">
                <a:latin typeface="+mn-lt"/>
              </a:rPr>
              <a:t>crecimiento guiado por ganancia</a:t>
            </a:r>
            <a:r>
              <a:rPr lang="es-ES" sz="2200" b="0" dirty="0">
                <a:latin typeface="+mn-lt"/>
              </a:rPr>
              <a:t>/factores de oferta pesan mas en el </a:t>
            </a:r>
            <a:r>
              <a:rPr lang="es-ES" sz="2200" b="1" dirty="0">
                <a:latin typeface="+mn-lt"/>
              </a:rPr>
              <a:t>corto plazo</a:t>
            </a:r>
            <a:r>
              <a:rPr lang="es-ES" sz="2200" b="0" dirty="0">
                <a:latin typeface="+mn-lt"/>
              </a:rPr>
              <a:t>:</a:t>
            </a:r>
            <a:endParaRPr lang="es-EC" sz="2200" b="0" dirty="0">
              <a:latin typeface="+mn-lt"/>
            </a:endParaRPr>
          </a:p>
        </p:txBody>
      </p:sp>
      <p:sp>
        <p:nvSpPr>
          <p:cNvPr id="8" name="Rectangle 57"/>
          <p:cNvSpPr>
            <a:spLocks noChangeArrowheads="1"/>
          </p:cNvSpPr>
          <p:nvPr/>
        </p:nvSpPr>
        <p:spPr bwMode="auto">
          <a:xfrm>
            <a:off x="183871" y="3718672"/>
            <a:ext cx="1973262" cy="76944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/>
            <a:r>
              <a:rPr lang="es-ES" sz="2200" b="0" u="none" dirty="0">
                <a:solidFill>
                  <a:schemeClr val="bg1"/>
                </a:solidFill>
              </a:rPr>
              <a:t>Participación de las mujeres</a:t>
            </a:r>
            <a:endParaRPr lang="es-EC" sz="2200" b="0" u="none" dirty="0">
              <a:solidFill>
                <a:schemeClr val="bg1"/>
              </a:solidFill>
            </a:endParaRPr>
          </a:p>
        </p:txBody>
      </p:sp>
      <p:sp>
        <p:nvSpPr>
          <p:cNvPr id="9" name="Rectangle 57"/>
          <p:cNvSpPr>
            <a:spLocks noChangeArrowheads="1"/>
          </p:cNvSpPr>
          <p:nvPr/>
        </p:nvSpPr>
        <p:spPr bwMode="auto">
          <a:xfrm>
            <a:off x="2126131" y="2435786"/>
            <a:ext cx="177351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200" b="0" u="none" dirty="0">
                <a:latin typeface="+mn-lt"/>
              </a:rPr>
              <a:t>Alta elasticidad de la nueva mano de obra</a:t>
            </a:r>
            <a:endParaRPr lang="es-EC" sz="2200" b="0" u="none" dirty="0">
              <a:latin typeface="+mn-lt"/>
            </a:endParaRPr>
          </a:p>
        </p:txBody>
      </p:sp>
      <p:sp>
        <p:nvSpPr>
          <p:cNvPr id="10" name="Rectangle 57"/>
          <p:cNvSpPr>
            <a:spLocks noChangeArrowheads="1"/>
          </p:cNvSpPr>
          <p:nvPr/>
        </p:nvSpPr>
        <p:spPr bwMode="auto">
          <a:xfrm>
            <a:off x="2276569" y="4585914"/>
            <a:ext cx="113823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200" b="0" u="none" dirty="0">
                <a:latin typeface="+mn-lt"/>
              </a:rPr>
              <a:t>Brechas salariales</a:t>
            </a:r>
            <a:endParaRPr lang="es-EC" sz="2200" b="0" u="none" dirty="0">
              <a:latin typeface="+mn-lt"/>
            </a:endParaRPr>
          </a:p>
        </p:txBody>
      </p:sp>
      <p:sp>
        <p:nvSpPr>
          <p:cNvPr id="11" name="Rectangle 57"/>
          <p:cNvSpPr>
            <a:spLocks noChangeArrowheads="1"/>
          </p:cNvSpPr>
          <p:nvPr/>
        </p:nvSpPr>
        <p:spPr bwMode="auto">
          <a:xfrm>
            <a:off x="3881064" y="4648853"/>
            <a:ext cx="2412160" cy="76944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/>
            <a:r>
              <a:rPr lang="es-ES" sz="2200" b="0" u="none">
                <a:solidFill>
                  <a:schemeClr val="bg1"/>
                </a:solidFill>
              </a:rPr>
              <a:t>Presiona sobre baja de salarios medios</a:t>
            </a:r>
            <a:endParaRPr lang="es-EC" sz="2200" b="0" u="none">
              <a:solidFill>
                <a:schemeClr val="bg1"/>
              </a:solidFill>
            </a:endParaRPr>
          </a:p>
        </p:txBody>
      </p:sp>
      <p:sp>
        <p:nvSpPr>
          <p:cNvPr id="12" name="Rectangle 57"/>
          <p:cNvSpPr>
            <a:spLocks noChangeArrowheads="1"/>
          </p:cNvSpPr>
          <p:nvPr/>
        </p:nvSpPr>
        <p:spPr bwMode="auto">
          <a:xfrm>
            <a:off x="7058678" y="3694111"/>
            <a:ext cx="1776039" cy="76944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/>
            <a:r>
              <a:rPr lang="es-ES" sz="2200" dirty="0">
                <a:solidFill>
                  <a:schemeClr val="tx1"/>
                </a:solidFill>
                <a:latin typeface="+mj-lt"/>
                <a:cs typeface="+mn-cs"/>
              </a:rPr>
              <a:t>Recuperación de economía</a:t>
            </a:r>
            <a:endParaRPr lang="es-EC" sz="2200" dirty="0">
              <a:solidFill>
                <a:schemeClr val="tx1"/>
              </a:solidFill>
              <a:latin typeface="+mj-lt"/>
              <a:cs typeface="+mn-cs"/>
            </a:endParaRPr>
          </a:p>
        </p:txBody>
      </p:sp>
      <p:sp>
        <p:nvSpPr>
          <p:cNvPr id="13" name="AutoShape 132"/>
          <p:cNvSpPr>
            <a:spLocks noChangeArrowheads="1"/>
          </p:cNvSpPr>
          <p:nvPr/>
        </p:nvSpPr>
        <p:spPr bwMode="auto">
          <a:xfrm>
            <a:off x="2460159" y="3761628"/>
            <a:ext cx="1031875" cy="679450"/>
          </a:xfrm>
          <a:prstGeom prst="rightArrow">
            <a:avLst>
              <a:gd name="adj1" fmla="val 50000"/>
              <a:gd name="adj2" fmla="val 379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s-EC" sz="2200"/>
          </a:p>
        </p:txBody>
      </p:sp>
      <p:sp>
        <p:nvSpPr>
          <p:cNvPr id="14" name="AutoShape 133"/>
          <p:cNvSpPr>
            <a:spLocks noChangeArrowheads="1"/>
          </p:cNvSpPr>
          <p:nvPr/>
        </p:nvSpPr>
        <p:spPr bwMode="auto">
          <a:xfrm>
            <a:off x="6443382" y="3758266"/>
            <a:ext cx="454959" cy="679450"/>
          </a:xfrm>
          <a:prstGeom prst="right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s-EC" sz="2200"/>
          </a:p>
        </p:txBody>
      </p:sp>
      <p:sp>
        <p:nvSpPr>
          <p:cNvPr id="15" name="Rectangle 57"/>
          <p:cNvSpPr>
            <a:spLocks noChangeArrowheads="1"/>
          </p:cNvSpPr>
          <p:nvPr/>
        </p:nvSpPr>
        <p:spPr bwMode="auto">
          <a:xfrm>
            <a:off x="3872101" y="2663171"/>
            <a:ext cx="2407676" cy="178510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/>
            <a:r>
              <a:rPr lang="es-ES" sz="2200" b="0" u="none" dirty="0">
                <a:solidFill>
                  <a:schemeClr val="bg1"/>
                </a:solidFill>
              </a:rPr>
              <a:t>Presiona para aceptar menores salarios  (Baja capacidad de negociación)</a:t>
            </a:r>
            <a:endParaRPr lang="es-EC" sz="2200" b="0" u="none" dirty="0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578224" y="4948517"/>
            <a:ext cx="1170513" cy="1107996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C" sz="2200" i="1" dirty="0"/>
              <a:t>Crisis</a:t>
            </a:r>
          </a:p>
          <a:p>
            <a:r>
              <a:rPr lang="es-EC" sz="2200" i="1" dirty="0"/>
              <a:t>Ajuste</a:t>
            </a:r>
          </a:p>
          <a:p>
            <a:r>
              <a:rPr lang="es-EC" sz="2200" i="1" dirty="0"/>
              <a:t>Desempleo</a:t>
            </a:r>
          </a:p>
        </p:txBody>
      </p:sp>
      <p:cxnSp>
        <p:nvCxnSpPr>
          <p:cNvPr id="18" name="17 Conector recto de flecha"/>
          <p:cNvCxnSpPr/>
          <p:nvPr/>
        </p:nvCxnSpPr>
        <p:spPr>
          <a:xfrm rot="5400000" flipH="1" flipV="1">
            <a:off x="1021977" y="4666130"/>
            <a:ext cx="24204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298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373086"/>
            <a:ext cx="8229600" cy="990600"/>
          </a:xfrm>
        </p:spPr>
        <p:txBody>
          <a:bodyPr>
            <a:normAutofit/>
          </a:bodyPr>
          <a:lstStyle/>
          <a:p>
            <a:pPr lvl="0" algn="r">
              <a:defRPr/>
            </a:pPr>
            <a:r>
              <a:rPr lang="es-ES" dirty="0">
                <a:solidFill>
                  <a:schemeClr val="accent3"/>
                </a:solidFill>
              </a:rPr>
              <a:t>Crecimiento y desigualdad</a:t>
            </a:r>
            <a:endParaRPr lang="es-ES" kern="0" spc="0" dirty="0">
              <a:solidFill>
                <a:schemeClr val="tx1"/>
              </a:solidFill>
            </a:endParaRPr>
          </a:p>
        </p:txBody>
      </p:sp>
      <p:sp>
        <p:nvSpPr>
          <p:cNvPr id="3993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45325" y="1565566"/>
            <a:ext cx="3853543" cy="462148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es-ES" sz="2000" dirty="0">
                <a:latin typeface="Garamond" pitchFamily="18" charset="0"/>
              </a:rPr>
              <a:t>LEWIS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dirty="0">
                <a:latin typeface="Garamond" pitchFamily="18" charset="0"/>
              </a:rPr>
              <a:t>Desigualdad de ingresos entre sectores: agricultura con trabajadores redundantes (</a:t>
            </a:r>
            <a:r>
              <a:rPr lang="es-ES" sz="2000" dirty="0" err="1">
                <a:latin typeface="Garamond" pitchFamily="18" charset="0"/>
              </a:rPr>
              <a:t>PMg</a:t>
            </a:r>
            <a:r>
              <a:rPr lang="es-ES" sz="2000" dirty="0">
                <a:latin typeface="Garamond" pitchFamily="18" charset="0"/>
              </a:rPr>
              <a:t> =0)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dirty="0">
                <a:latin typeface="Garamond" pitchFamily="18" charset="0"/>
              </a:rPr>
              <a:t>Paso a sector industrial, suben salarios pero se alimenta de superávit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dirty="0">
                <a:latin typeface="Garamond" pitchFamily="18" charset="0"/>
              </a:rPr>
              <a:t>Trabajo ya no redunda: industria debe subir mas salarios, se deterioran TDI </a:t>
            </a:r>
            <a:r>
              <a:rPr lang="es-ES" sz="2000" dirty="0">
                <a:latin typeface="Garamond" pitchFamily="18" charset="0"/>
                <a:sym typeface="Wingdings" pitchFamily="2" charset="2"/>
              </a:rPr>
              <a:t> se tiende al salario de subsistencia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dirty="0">
                <a:latin typeface="Garamond" pitchFamily="18" charset="0"/>
              </a:rPr>
              <a:t>El superávit de MO eleva w, rentas. Baja superávit y se transfieren personas.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809507" y="1601189"/>
            <a:ext cx="3835729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latinLnBrk="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60000"/>
              <a:tabLst/>
              <a:defRPr/>
            </a:pPr>
            <a:r>
              <a:rPr lang="es-ES" sz="2000" b="0" u="none" dirty="0">
                <a:latin typeface="Garamond" pitchFamily="18" charset="0"/>
                <a:cs typeface="+mn-cs"/>
              </a:rPr>
              <a:t>KUZNETS</a:t>
            </a:r>
          </a:p>
          <a:p>
            <a:pPr marL="342900" marR="0" lvl="0" indent="-342900" defTabSz="914400" latinLnBrk="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Char char="v"/>
              <a:tabLst/>
              <a:defRPr/>
            </a:pPr>
            <a:r>
              <a:rPr lang="es-ES" sz="2000" b="0" u="none" dirty="0">
                <a:latin typeface="Garamond" pitchFamily="18" charset="0"/>
                <a:cs typeface="+mn-cs"/>
              </a:rPr>
              <a:t>Incremento desigualdad por paso se trabajadores</a:t>
            </a:r>
          </a:p>
          <a:p>
            <a:pPr marL="342900" marR="0" lvl="0" indent="-342900" defTabSz="914400" latinLnBrk="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Char char="v"/>
              <a:tabLst/>
              <a:defRPr/>
            </a:pPr>
            <a:r>
              <a:rPr lang="es-ES" sz="2000" b="0" u="none" dirty="0">
                <a:latin typeface="Garamond" pitchFamily="18" charset="0"/>
                <a:cs typeface="+mn-cs"/>
              </a:rPr>
              <a:t>Disminución por equiparación de producto, calificación, redistribución de propiedad (entre guerras)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Char char="v"/>
            </a:pPr>
            <a:r>
              <a:rPr lang="es-ES" sz="2000" b="0" u="none" dirty="0">
                <a:latin typeface="Garamond" pitchFamily="18" charset="0"/>
                <a:cs typeface="+mn-cs"/>
              </a:rPr>
              <a:t>Desigualdad: disparidades en calificación entre sectores, distintas rentas (efecto contrapuesto)</a:t>
            </a:r>
          </a:p>
        </p:txBody>
      </p:sp>
      <p:cxnSp>
        <p:nvCxnSpPr>
          <p:cNvPr id="6" name="5 Conector recto"/>
          <p:cNvCxnSpPr/>
          <p:nvPr/>
        </p:nvCxnSpPr>
        <p:spPr>
          <a:xfrm rot="5400000">
            <a:off x="4904290" y="5840023"/>
            <a:ext cx="14369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V="1">
            <a:off x="5622747" y="6594106"/>
            <a:ext cx="2386940" cy="11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Forma libre"/>
          <p:cNvSpPr/>
          <p:nvPr/>
        </p:nvSpPr>
        <p:spPr>
          <a:xfrm>
            <a:off x="5967132" y="5414491"/>
            <a:ext cx="1573481" cy="977735"/>
          </a:xfrm>
          <a:custGeom>
            <a:avLst/>
            <a:gdLst>
              <a:gd name="connsiteX0" fmla="*/ 0 w 1573481"/>
              <a:gd name="connsiteY0" fmla="*/ 977735 h 977735"/>
              <a:gd name="connsiteX1" fmla="*/ 296883 w 1573481"/>
              <a:gd name="connsiteY1" fmla="*/ 229590 h 977735"/>
              <a:gd name="connsiteX2" fmla="*/ 807522 w 1573481"/>
              <a:gd name="connsiteY2" fmla="*/ 15834 h 977735"/>
              <a:gd name="connsiteX3" fmla="*/ 1282535 w 1573481"/>
              <a:gd name="connsiteY3" fmla="*/ 324592 h 977735"/>
              <a:gd name="connsiteX4" fmla="*/ 1531917 w 1573481"/>
              <a:gd name="connsiteY4" fmla="*/ 847106 h 977735"/>
              <a:gd name="connsiteX5" fmla="*/ 1531917 w 1573481"/>
              <a:gd name="connsiteY5" fmla="*/ 894608 h 97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73481" h="977735">
                <a:moveTo>
                  <a:pt x="0" y="977735"/>
                </a:moveTo>
                <a:cubicBezTo>
                  <a:pt x="81148" y="683821"/>
                  <a:pt x="162296" y="389907"/>
                  <a:pt x="296883" y="229590"/>
                </a:cubicBezTo>
                <a:cubicBezTo>
                  <a:pt x="431470" y="69273"/>
                  <a:pt x="643247" y="0"/>
                  <a:pt x="807522" y="15834"/>
                </a:cubicBezTo>
                <a:cubicBezTo>
                  <a:pt x="971797" y="31668"/>
                  <a:pt x="1161803" y="186047"/>
                  <a:pt x="1282535" y="324592"/>
                </a:cubicBezTo>
                <a:cubicBezTo>
                  <a:pt x="1403268" y="463137"/>
                  <a:pt x="1490353" y="752103"/>
                  <a:pt x="1531917" y="847106"/>
                </a:cubicBezTo>
                <a:cubicBezTo>
                  <a:pt x="1573481" y="942109"/>
                  <a:pt x="1552699" y="918358"/>
                  <a:pt x="1531917" y="89460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" name="TextBox 1"/>
          <p:cNvSpPr txBox="1"/>
          <p:nvPr/>
        </p:nvSpPr>
        <p:spPr>
          <a:xfrm>
            <a:off x="7964895" y="6374608"/>
            <a:ext cx="1040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latin typeface="+mn-lt"/>
              </a:rPr>
              <a:t>Crecimiento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48782" y="4892067"/>
            <a:ext cx="1042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latin typeface="+mn-lt"/>
              </a:rPr>
              <a:t>Desigualdad</a:t>
            </a:r>
          </a:p>
        </p:txBody>
      </p:sp>
    </p:spTree>
    <p:extLst>
      <p:ext uri="{BB962C8B-B14F-4D97-AF65-F5344CB8AC3E}">
        <p14:creationId xmlns:p14="http://schemas.microsoft.com/office/powerpoint/2010/main" val="146170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Conector recto de flecha 28"/>
          <p:cNvCxnSpPr/>
          <p:nvPr/>
        </p:nvCxnSpPr>
        <p:spPr>
          <a:xfrm flipV="1">
            <a:off x="2471136" y="6407102"/>
            <a:ext cx="3139005" cy="4455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C" dirty="0">
                <a:solidFill>
                  <a:srgbClr val="336699"/>
                </a:solidFill>
              </a:rPr>
              <a:t>Género </a:t>
            </a:r>
            <a:r>
              <a:rPr lang="es-EC" dirty="0">
                <a:solidFill>
                  <a:srgbClr val="336699"/>
                </a:solidFill>
                <a:sym typeface="Wingdings" panose="05000000000000000000" pitchFamily="2" charset="2"/>
              </a:rPr>
              <a:t></a:t>
            </a:r>
            <a:r>
              <a:rPr lang="es-EC" dirty="0">
                <a:solidFill>
                  <a:srgbClr val="336699"/>
                </a:solidFill>
              </a:rPr>
              <a:t>efectos en el ciclo (mercado trabajo)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30</a:t>
            </a:fld>
            <a:endParaRPr lang="es-EC" dirty="0"/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42794" y="1909482"/>
            <a:ext cx="8610600" cy="4177554"/>
            <a:chOff x="48" y="1008"/>
            <a:chExt cx="5424" cy="2448"/>
          </a:xfrm>
        </p:grpSpPr>
        <p:grpSp>
          <p:nvGrpSpPr>
            <p:cNvPr id="6" name="Group 9"/>
            <p:cNvGrpSpPr>
              <a:grpSpLocks/>
            </p:cNvGrpSpPr>
            <p:nvPr/>
          </p:nvGrpSpPr>
          <p:grpSpPr bwMode="auto">
            <a:xfrm>
              <a:off x="209" y="1171"/>
              <a:ext cx="5113" cy="2146"/>
              <a:chOff x="209" y="1675"/>
              <a:chExt cx="5113" cy="2146"/>
            </a:xfrm>
          </p:grpSpPr>
          <p:sp>
            <p:nvSpPr>
              <p:cNvPr id="9" name="Text Box 10"/>
              <p:cNvSpPr txBox="1">
                <a:spLocks noChangeArrowheads="1"/>
              </p:cNvSpPr>
              <p:nvPr/>
            </p:nvSpPr>
            <p:spPr bwMode="auto">
              <a:xfrm>
                <a:off x="257" y="1845"/>
                <a:ext cx="1179" cy="959"/>
              </a:xfrm>
              <a:prstGeom prst="rect">
                <a:avLst/>
              </a:prstGeom>
              <a:noFill/>
              <a:ln w="57150" cmpd="thickThin">
                <a:solidFill>
                  <a:srgbClr val="000080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s-EC" b="0" u="none">
                    <a:latin typeface="Cambria" pitchFamily="18" charset="0"/>
                  </a:rPr>
                  <a:t>Proceso de reproducción/ producción en el ámbito doméstico</a:t>
                </a:r>
              </a:p>
            </p:txBody>
          </p:sp>
          <p:sp>
            <p:nvSpPr>
              <p:cNvPr id="10" name="Text Box 11"/>
              <p:cNvSpPr txBox="1">
                <a:spLocks noChangeArrowheads="1"/>
              </p:cNvSpPr>
              <p:nvPr/>
            </p:nvSpPr>
            <p:spPr bwMode="auto">
              <a:xfrm>
                <a:off x="209" y="2942"/>
                <a:ext cx="1267" cy="412"/>
              </a:xfrm>
              <a:prstGeom prst="rect">
                <a:avLst/>
              </a:prstGeom>
              <a:noFill/>
              <a:ln w="12700" algn="ctr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s-EC" b="0" u="none">
                    <a:latin typeface="Cambria" pitchFamily="18" charset="0"/>
                  </a:rPr>
                  <a:t>División sexual del trabajo</a:t>
                </a:r>
              </a:p>
            </p:txBody>
          </p:sp>
          <p:sp>
            <p:nvSpPr>
              <p:cNvPr id="11" name="Text Box 12"/>
              <p:cNvSpPr txBox="1">
                <a:spLocks noChangeArrowheads="1"/>
              </p:cNvSpPr>
              <p:nvPr/>
            </p:nvSpPr>
            <p:spPr bwMode="auto">
              <a:xfrm>
                <a:off x="1799" y="1675"/>
                <a:ext cx="1571" cy="613"/>
              </a:xfrm>
              <a:prstGeom prst="rect">
                <a:avLst/>
              </a:prstGeom>
              <a:noFill/>
              <a:ln w="57150" cmpd="thickThin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endParaRPr lang="es-EC" b="0" u="none">
                  <a:latin typeface="Cambria" pitchFamily="18" charset="0"/>
                </a:endParaRPr>
              </a:p>
              <a:p>
                <a:pPr algn="ctr"/>
                <a:r>
                  <a:rPr lang="es-EC" b="0" u="none">
                    <a:latin typeface="Cambria" pitchFamily="18" charset="0"/>
                  </a:rPr>
                  <a:t>Fuerza de Trabajo</a:t>
                </a:r>
              </a:p>
              <a:p>
                <a:pPr algn="ctr"/>
                <a:endParaRPr lang="es-EC" b="0" u="none">
                  <a:latin typeface="Cambria" pitchFamily="18" charset="0"/>
                </a:endParaRPr>
              </a:p>
            </p:txBody>
          </p:sp>
          <p:sp>
            <p:nvSpPr>
              <p:cNvPr id="12" name="Text Box 13"/>
              <p:cNvSpPr txBox="1">
                <a:spLocks noChangeArrowheads="1"/>
              </p:cNvSpPr>
              <p:nvPr/>
            </p:nvSpPr>
            <p:spPr bwMode="auto">
              <a:xfrm>
                <a:off x="1799" y="2475"/>
                <a:ext cx="1547" cy="440"/>
              </a:xfrm>
              <a:prstGeom prst="rect">
                <a:avLst/>
              </a:prstGeom>
              <a:noFill/>
              <a:ln w="57150" cmpd="thickThin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s-EC" b="0" u="none">
                    <a:latin typeface="Cambria" pitchFamily="18" charset="0"/>
                  </a:rPr>
                  <a:t>No oferta de trabajo de las mujeres</a:t>
                </a:r>
              </a:p>
            </p:txBody>
          </p:sp>
          <p:sp>
            <p:nvSpPr>
              <p:cNvPr id="13" name="Text Box 14"/>
              <p:cNvSpPr txBox="1">
                <a:spLocks noChangeArrowheads="1"/>
              </p:cNvSpPr>
              <p:nvPr/>
            </p:nvSpPr>
            <p:spPr bwMode="auto">
              <a:xfrm>
                <a:off x="3719" y="1675"/>
                <a:ext cx="1603" cy="613"/>
              </a:xfrm>
              <a:prstGeom prst="rect">
                <a:avLst/>
              </a:prstGeom>
              <a:noFill/>
              <a:ln w="57150" cmpd="thickThin">
                <a:solidFill>
                  <a:srgbClr val="008000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s-EC" b="0" u="none">
                    <a:latin typeface="Cambria" pitchFamily="18" charset="0"/>
                  </a:rPr>
                  <a:t>Salario de subsistencia no incluye valor de reproducción</a:t>
                </a:r>
              </a:p>
            </p:txBody>
          </p:sp>
          <p:sp>
            <p:nvSpPr>
              <p:cNvPr id="14" name="Text Box 15"/>
              <p:cNvSpPr txBox="1">
                <a:spLocks noChangeArrowheads="1"/>
              </p:cNvSpPr>
              <p:nvPr/>
            </p:nvSpPr>
            <p:spPr bwMode="auto">
              <a:xfrm>
                <a:off x="1799" y="3035"/>
                <a:ext cx="1547" cy="786"/>
              </a:xfrm>
              <a:prstGeom prst="rect">
                <a:avLst/>
              </a:prstGeom>
              <a:noFill/>
              <a:ln w="57150" cmpd="thickThin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s-EC" b="0" u="none">
                    <a:latin typeface="Cambria" pitchFamily="18" charset="0"/>
                  </a:rPr>
                  <a:t>- Movilidad</a:t>
                </a:r>
              </a:p>
              <a:p>
                <a:r>
                  <a:rPr lang="es-EC" b="0" u="none">
                    <a:latin typeface="Cambria" pitchFamily="18" charset="0"/>
                  </a:rPr>
                  <a:t>- Períodos más largos de desempleo</a:t>
                </a:r>
              </a:p>
              <a:p>
                <a:r>
                  <a:rPr lang="es-EC" b="0" u="none">
                    <a:latin typeface="Cambria" pitchFamily="18" charset="0"/>
                  </a:rPr>
                  <a:t>- Demandas “costosas”</a:t>
                </a:r>
              </a:p>
            </p:txBody>
          </p:sp>
          <p:sp>
            <p:nvSpPr>
              <p:cNvPr id="15" name="Text Box 16"/>
              <p:cNvSpPr txBox="1">
                <a:spLocks noChangeArrowheads="1"/>
              </p:cNvSpPr>
              <p:nvPr/>
            </p:nvSpPr>
            <p:spPr bwMode="auto">
              <a:xfrm>
                <a:off x="3735" y="2387"/>
                <a:ext cx="1579" cy="613"/>
              </a:xfrm>
              <a:prstGeom prst="rect">
                <a:avLst/>
              </a:prstGeom>
              <a:noFill/>
              <a:ln w="57150" cmpd="thickThin">
                <a:solidFill>
                  <a:srgbClr val="008000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s-EC" b="0" u="none">
                    <a:latin typeface="Cambria" pitchFamily="18" charset="0"/>
                  </a:rPr>
                  <a:t>No actividad remunerada, no autonomía económica</a:t>
                </a:r>
              </a:p>
            </p:txBody>
          </p:sp>
          <p:sp>
            <p:nvSpPr>
              <p:cNvPr id="16" name="Text Box 17"/>
              <p:cNvSpPr txBox="1">
                <a:spLocks noChangeArrowheads="1"/>
              </p:cNvSpPr>
              <p:nvPr/>
            </p:nvSpPr>
            <p:spPr bwMode="auto">
              <a:xfrm>
                <a:off x="3743" y="3123"/>
                <a:ext cx="1579" cy="613"/>
              </a:xfrm>
              <a:prstGeom prst="rect">
                <a:avLst/>
              </a:prstGeom>
              <a:noFill/>
              <a:ln w="57150" cmpd="thickThin">
                <a:solidFill>
                  <a:srgbClr val="008000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s-EC" b="0" u="none">
                    <a:latin typeface="Cambria" pitchFamily="18" charset="0"/>
                  </a:rPr>
                  <a:t>Barreras a la entrada</a:t>
                </a:r>
              </a:p>
              <a:p>
                <a:r>
                  <a:rPr lang="es-EC" b="0" u="none">
                    <a:latin typeface="Cambria" pitchFamily="18" charset="0"/>
                  </a:rPr>
                  <a:t>Discriminación</a:t>
                </a:r>
              </a:p>
              <a:p>
                <a:r>
                  <a:rPr lang="es-EC" b="0" u="none">
                    <a:latin typeface="Cambria" pitchFamily="18" charset="0"/>
                  </a:rPr>
                  <a:t>Segregación</a:t>
                </a:r>
              </a:p>
            </p:txBody>
          </p:sp>
          <p:cxnSp>
            <p:nvCxnSpPr>
              <p:cNvPr id="17" name="AutoShape 18"/>
              <p:cNvCxnSpPr>
                <a:cxnSpLocks noChangeShapeType="1"/>
                <a:stCxn id="9" idx="3"/>
                <a:endCxn id="11" idx="1"/>
              </p:cNvCxnSpPr>
              <p:nvPr/>
            </p:nvCxnSpPr>
            <p:spPr bwMode="auto">
              <a:xfrm flipV="1">
                <a:off x="1454" y="1982"/>
                <a:ext cx="327" cy="343"/>
              </a:xfrm>
              <a:prstGeom prst="bentConnector3">
                <a:avLst>
                  <a:gd name="adj1" fmla="val 49847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</p:spPr>
          </p:cxnSp>
          <p:cxnSp>
            <p:nvCxnSpPr>
              <p:cNvPr id="18" name="AutoShape 19"/>
              <p:cNvCxnSpPr>
                <a:cxnSpLocks noChangeShapeType="1"/>
                <a:stCxn id="10" idx="0"/>
                <a:endCxn id="9" idx="2"/>
              </p:cNvCxnSpPr>
              <p:nvPr/>
            </p:nvCxnSpPr>
            <p:spPr bwMode="auto">
              <a:xfrm flipV="1">
                <a:off x="843" y="2822"/>
                <a:ext cx="4" cy="12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19" name="AutoShape 20"/>
              <p:cNvCxnSpPr>
                <a:cxnSpLocks noChangeShapeType="1"/>
                <a:stCxn id="9" idx="3"/>
                <a:endCxn id="12" idx="1"/>
              </p:cNvCxnSpPr>
              <p:nvPr/>
            </p:nvCxnSpPr>
            <p:spPr bwMode="auto">
              <a:xfrm>
                <a:off x="1454" y="2325"/>
                <a:ext cx="327" cy="370"/>
              </a:xfrm>
              <a:prstGeom prst="bentConnector3">
                <a:avLst>
                  <a:gd name="adj1" fmla="val 49847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</p:spPr>
          </p:cxnSp>
          <p:cxnSp>
            <p:nvCxnSpPr>
              <p:cNvPr id="20" name="AutoShape 21"/>
              <p:cNvCxnSpPr>
                <a:cxnSpLocks noChangeShapeType="1"/>
                <a:stCxn id="9" idx="3"/>
                <a:endCxn id="14" idx="1"/>
              </p:cNvCxnSpPr>
              <p:nvPr/>
            </p:nvCxnSpPr>
            <p:spPr bwMode="auto">
              <a:xfrm>
                <a:off x="1454" y="2325"/>
                <a:ext cx="327" cy="1103"/>
              </a:xfrm>
              <a:prstGeom prst="bentConnector3">
                <a:avLst>
                  <a:gd name="adj1" fmla="val 49847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</p:spPr>
          </p:cxnSp>
          <p:cxnSp>
            <p:nvCxnSpPr>
              <p:cNvPr id="21" name="AutoShape 22"/>
              <p:cNvCxnSpPr>
                <a:cxnSpLocks noChangeShapeType="1"/>
                <a:stCxn id="11" idx="3"/>
                <a:endCxn id="13" idx="1"/>
              </p:cNvCxnSpPr>
              <p:nvPr/>
            </p:nvCxnSpPr>
            <p:spPr bwMode="auto">
              <a:xfrm>
                <a:off x="3388" y="1982"/>
                <a:ext cx="313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22" name="AutoShape 23"/>
              <p:cNvCxnSpPr>
                <a:cxnSpLocks noChangeShapeType="1"/>
                <a:stCxn id="12" idx="3"/>
                <a:endCxn id="15" idx="1"/>
              </p:cNvCxnSpPr>
              <p:nvPr/>
            </p:nvCxnSpPr>
            <p:spPr bwMode="auto">
              <a:xfrm flipV="1">
                <a:off x="3364" y="2694"/>
                <a:ext cx="353" cy="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23" name="AutoShape 24"/>
              <p:cNvCxnSpPr>
                <a:cxnSpLocks noChangeShapeType="1"/>
                <a:stCxn id="14" idx="3"/>
                <a:endCxn id="16" idx="1"/>
              </p:cNvCxnSpPr>
              <p:nvPr/>
            </p:nvCxnSpPr>
            <p:spPr bwMode="auto">
              <a:xfrm>
                <a:off x="3364" y="3428"/>
                <a:ext cx="361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</p:grpSp>
        <p:sp>
          <p:nvSpPr>
            <p:cNvPr id="8" name="Rectangle 25"/>
            <p:cNvSpPr>
              <a:spLocks noChangeArrowheads="1"/>
            </p:cNvSpPr>
            <p:nvPr/>
          </p:nvSpPr>
          <p:spPr bwMode="auto">
            <a:xfrm>
              <a:off x="48" y="1008"/>
              <a:ext cx="5424" cy="2448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  <p:sp>
        <p:nvSpPr>
          <p:cNvPr id="5" name="Elipse 4"/>
          <p:cNvSpPr/>
          <p:nvPr/>
        </p:nvSpPr>
        <p:spPr>
          <a:xfrm>
            <a:off x="2461846" y="1357746"/>
            <a:ext cx="6937742" cy="3270525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7" name="CuadroTexto 6"/>
          <p:cNvSpPr txBox="1"/>
          <p:nvPr/>
        </p:nvSpPr>
        <p:spPr>
          <a:xfrm>
            <a:off x="1345750" y="6220824"/>
            <a:ext cx="976293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C" sz="2400" dirty="0"/>
              <a:t>Oferta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5873381" y="6176269"/>
            <a:ext cx="1348446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C" sz="2400" dirty="0"/>
              <a:t>Demanda</a:t>
            </a:r>
          </a:p>
        </p:txBody>
      </p:sp>
      <p:sp>
        <p:nvSpPr>
          <p:cNvPr id="25" name="Elipse 24"/>
          <p:cNvSpPr/>
          <p:nvPr/>
        </p:nvSpPr>
        <p:spPr>
          <a:xfrm>
            <a:off x="3067232" y="5994135"/>
            <a:ext cx="1912731" cy="824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desempleo</a:t>
            </a:r>
            <a:endParaRPr lang="es-CO" sz="2000" dirty="0"/>
          </a:p>
        </p:txBody>
      </p:sp>
    </p:spTree>
    <p:extLst>
      <p:ext uri="{BB962C8B-B14F-4D97-AF65-F5344CB8AC3E}">
        <p14:creationId xmlns:p14="http://schemas.microsoft.com/office/powerpoint/2010/main" val="22941084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22772"/>
            <a:ext cx="82296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chemeClr val="accent3"/>
                </a:solidFill>
              </a:rPr>
              <a:t>Ciclos de la economía latinoamericana</a:t>
            </a:r>
          </a:p>
        </p:txBody>
      </p:sp>
      <p:graphicFrame>
        <p:nvGraphicFramePr>
          <p:cNvPr id="7" name="Gráfico 6"/>
          <p:cNvGraphicFramePr>
            <a:graphicFrameLocks/>
          </p:cNvGraphicFramePr>
          <p:nvPr/>
        </p:nvGraphicFramePr>
        <p:xfrm>
          <a:off x="407963" y="1909248"/>
          <a:ext cx="8201465" cy="42101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7014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22600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C" dirty="0">
                <a:solidFill>
                  <a:srgbClr val="336699"/>
                </a:solidFill>
              </a:rPr>
              <a:t>Ciclos económicos y efectos de género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32</a:t>
            </a:fld>
            <a:endParaRPr lang="es-EC" dirty="0"/>
          </a:p>
        </p:txBody>
      </p:sp>
      <p:sp>
        <p:nvSpPr>
          <p:cNvPr id="3" name="CuadroTexto 2"/>
          <p:cNvSpPr txBox="1"/>
          <p:nvPr/>
        </p:nvSpPr>
        <p:spPr>
          <a:xfrm>
            <a:off x="407963" y="1378633"/>
            <a:ext cx="2510111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C" dirty="0"/>
              <a:t>PATRON CÍCLICO: AL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GraphicFramePr>
            <a:graphicFrameLocks/>
          </p:cNvGraphicFramePr>
          <p:nvPr/>
        </p:nvGraphicFramePr>
        <p:xfrm>
          <a:off x="196646" y="2106250"/>
          <a:ext cx="8620648" cy="3812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672793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22600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C" dirty="0">
                <a:solidFill>
                  <a:srgbClr val="336699"/>
                </a:solidFill>
              </a:rPr>
              <a:t>Ciclos económicos y efectos de género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33</a:t>
            </a:fld>
            <a:endParaRPr lang="es-EC" dirty="0"/>
          </a:p>
        </p:txBody>
      </p:sp>
      <p:sp>
        <p:nvSpPr>
          <p:cNvPr id="3" name="CuadroTexto 2"/>
          <p:cNvSpPr txBox="1"/>
          <p:nvPr/>
        </p:nvSpPr>
        <p:spPr>
          <a:xfrm>
            <a:off x="407963" y="1378633"/>
            <a:ext cx="254768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C" dirty="0"/>
              <a:t>PATRON SECULAR: AL</a:t>
            </a:r>
          </a:p>
        </p:txBody>
      </p:sp>
      <p:pic>
        <p:nvPicPr>
          <p:cNvPr id="6" name="Imagen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656" y="2190496"/>
            <a:ext cx="4601496" cy="361053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" name="Grupo 20">
            <a:extLst>
              <a:ext uri="{FF2B5EF4-FFF2-40B4-BE49-F238E27FC236}">
                <a16:creationId xmlns:a16="http://schemas.microsoft.com/office/drawing/2014/main" id="{692C7EB5-1E27-465E-AB1F-5023481609F6}"/>
              </a:ext>
            </a:extLst>
          </p:cNvPr>
          <p:cNvGrpSpPr/>
          <p:nvPr/>
        </p:nvGrpSpPr>
        <p:grpSpPr>
          <a:xfrm>
            <a:off x="4463845" y="2180664"/>
            <a:ext cx="4689983" cy="3681196"/>
            <a:chOff x="4454012" y="2190496"/>
            <a:chExt cx="4689988" cy="3681196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4B80D3FD-6D7E-49CD-AC65-97B0F508D1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54012" y="2190496"/>
              <a:ext cx="4689988" cy="3681196"/>
            </a:xfrm>
            <a:prstGeom prst="rect">
              <a:avLst/>
            </a:prstGeom>
          </p:spPr>
        </p:pic>
        <p:cxnSp>
          <p:nvCxnSpPr>
            <p:cNvPr id="16" name="Conector recto 15">
              <a:extLst>
                <a:ext uri="{FF2B5EF4-FFF2-40B4-BE49-F238E27FC236}">
                  <a16:creationId xmlns:a16="http://schemas.microsoft.com/office/drawing/2014/main" id="{7F22CD37-91C6-47F4-8F38-5F584053E7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71070" y="2261419"/>
              <a:ext cx="0" cy="3116827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cto 19">
              <a:extLst>
                <a:ext uri="{FF2B5EF4-FFF2-40B4-BE49-F238E27FC236}">
                  <a16:creationId xmlns:a16="http://schemas.microsoft.com/office/drawing/2014/main" id="{177F15EB-B332-4549-87AF-37574465B09F}"/>
                </a:ext>
              </a:extLst>
            </p:cNvPr>
            <p:cNvCxnSpPr/>
            <p:nvPr/>
          </p:nvCxnSpPr>
          <p:spPr>
            <a:xfrm>
              <a:off x="5034116" y="3873910"/>
              <a:ext cx="4031226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632269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9680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Tendencias macro: brechas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34</a:t>
            </a:fld>
            <a:endParaRPr lang="es-EC" dirty="0"/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/>
        </p:nvGraphicFramePr>
        <p:xfrm>
          <a:off x="363794" y="1877214"/>
          <a:ext cx="8662219" cy="40617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154181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8229600" cy="990600"/>
          </a:xfrm>
        </p:spPr>
        <p:txBody>
          <a:bodyPr>
            <a:normAutofit/>
          </a:bodyPr>
          <a:lstStyle/>
          <a:p>
            <a:r>
              <a:rPr lang="es-ES" sz="3600" dirty="0">
                <a:solidFill>
                  <a:srgbClr val="336699"/>
                </a:solidFill>
              </a:rPr>
              <a:t>Tendencias macro: brechas</a:t>
            </a:r>
            <a:endParaRPr lang="es-ES" sz="3600" dirty="0"/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/>
          </p:cNvGraphicFramePr>
          <p:nvPr/>
        </p:nvGraphicFramePr>
        <p:xfrm>
          <a:off x="422787" y="1831196"/>
          <a:ext cx="8112535" cy="4215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935383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8229600" cy="990600"/>
          </a:xfrm>
        </p:spPr>
        <p:txBody>
          <a:bodyPr>
            <a:normAutofit/>
          </a:bodyPr>
          <a:lstStyle/>
          <a:p>
            <a:r>
              <a:rPr lang="es-ES" sz="3600" dirty="0">
                <a:solidFill>
                  <a:srgbClr val="336699"/>
                </a:solidFill>
              </a:rPr>
              <a:t>Tendencias macro: brechas</a:t>
            </a:r>
            <a:endParaRPr lang="es-ES" sz="3600" dirty="0"/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0000000-0008-0000-0200-000002000000}"/>
              </a:ext>
            </a:extLst>
          </p:cNvPr>
          <p:cNvGraphicFramePr>
            <a:graphicFrameLocks/>
          </p:cNvGraphicFramePr>
          <p:nvPr/>
        </p:nvGraphicFramePr>
        <p:xfrm>
          <a:off x="605791" y="1794510"/>
          <a:ext cx="8024904" cy="4301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754008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8229600" cy="990600"/>
          </a:xfrm>
        </p:spPr>
        <p:txBody>
          <a:bodyPr>
            <a:normAutofit/>
          </a:bodyPr>
          <a:lstStyle/>
          <a:p>
            <a:r>
              <a:rPr lang="es-ES" sz="3600" dirty="0">
                <a:solidFill>
                  <a:srgbClr val="336699"/>
                </a:solidFill>
              </a:rPr>
              <a:t>Tendencias macro: brechas</a:t>
            </a:r>
            <a:endParaRPr lang="es-ES" sz="3600" dirty="0"/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2795442"/>
              </p:ext>
            </p:extLst>
          </p:nvPr>
        </p:nvGraphicFramePr>
        <p:xfrm>
          <a:off x="727586" y="1811531"/>
          <a:ext cx="7856896" cy="4382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160624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9680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Efectos del crecimiento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38</a:t>
            </a:fld>
            <a:endParaRPr lang="es-EC" dirty="0"/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AA0B9CC9-7549-48BE-B205-40F179A015A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526" y="2084439"/>
            <a:ext cx="4617525" cy="3362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13">
            <a:extLst>
              <a:ext uri="{FF2B5EF4-FFF2-40B4-BE49-F238E27FC236}">
                <a16:creationId xmlns:a16="http://schemas.microsoft.com/office/drawing/2014/main" id="{5F5E4644-ED41-4D02-A03C-5D041983F7AC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084440"/>
            <a:ext cx="4605384" cy="33626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234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9680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Efectos del crecimiento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39</a:t>
            </a:fld>
            <a:endParaRPr lang="es-EC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BBEB25B-F4F4-4849-BB43-465DDD8B5BA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403" y="1858839"/>
            <a:ext cx="5607194" cy="37455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245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82B7FD28-B078-4581-8202-2A1D1E47F5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3"/>
                </a:solidFill>
              </a:rPr>
              <a:t>Crecimiento y desigualdad</a:t>
            </a:r>
            <a:endParaRPr lang="es-ES" altLang="en-US" dirty="0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B72BFA50-F4EF-4DBA-AF20-609F30C356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54455" y="1626870"/>
            <a:ext cx="6435090" cy="4876800"/>
          </a:xfrm>
        </p:spPr>
        <p:txBody>
          <a:bodyPr>
            <a:noAutofit/>
          </a:bodyPr>
          <a:lstStyle/>
          <a:p>
            <a:pPr eaLnBrk="1" hangingPunct="1"/>
            <a:r>
              <a:rPr lang="es-ES" altLang="en-US" sz="2600" dirty="0"/>
              <a:t>Elementos teóricos:</a:t>
            </a:r>
          </a:p>
          <a:p>
            <a:pPr lvl="1" eaLnBrk="1" hangingPunct="1"/>
            <a:r>
              <a:rPr lang="es-ES" altLang="en-US" sz="2600" dirty="0"/>
              <a:t>Función cíclica o procíclica del salario? T. keynesianas dicen que es pro cíclica, las neo clásicas dicen que es contra cíclica (baja ganancia)</a:t>
            </a:r>
          </a:p>
          <a:p>
            <a:pPr lvl="1" eaLnBrk="1" hangingPunct="1"/>
            <a:r>
              <a:rPr lang="es-ES" altLang="en-US" sz="2600" dirty="0"/>
              <a:t>F/trabajo: disponibilidad (stock): diferencia con demanda = desempleo: &gt; desempleo presiona a la baja el salario (para ajustar la economía).</a:t>
            </a:r>
          </a:p>
          <a:p>
            <a:pPr lvl="1" eaLnBrk="1" hangingPunct="1"/>
            <a:r>
              <a:rPr lang="es-ES" altLang="en-US" sz="2600" dirty="0"/>
              <a:t>Pérdidas de “eficiencia” por redistribución (impuestos, gasto público)</a:t>
            </a:r>
          </a:p>
        </p:txBody>
      </p:sp>
    </p:spTree>
    <p:extLst>
      <p:ext uri="{BB962C8B-B14F-4D97-AF65-F5344CB8AC3E}">
        <p14:creationId xmlns:p14="http://schemas.microsoft.com/office/powerpoint/2010/main" val="85325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9680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Efectos del crecimiento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40</a:t>
            </a:fld>
            <a:endParaRPr lang="es-EC" dirty="0"/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22E4FEC8-296C-42C2-9F18-5FC3732194DC}"/>
              </a:ext>
            </a:extLst>
          </p:cNvPr>
          <p:cNvGraphicFramePr>
            <a:graphicFrameLocks noGrp="1"/>
          </p:cNvGraphicFramePr>
          <p:nvPr/>
        </p:nvGraphicFramePr>
        <p:xfrm>
          <a:off x="814233" y="1835754"/>
          <a:ext cx="7671007" cy="43290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98482">
                  <a:extLst>
                    <a:ext uri="{9D8B030D-6E8A-4147-A177-3AD203B41FA5}">
                      <a16:colId xmlns:a16="http://schemas.microsoft.com/office/drawing/2014/main" val="1067753231"/>
                    </a:ext>
                  </a:extLst>
                </a:gridCol>
                <a:gridCol w="1468036">
                  <a:extLst>
                    <a:ext uri="{9D8B030D-6E8A-4147-A177-3AD203B41FA5}">
                      <a16:colId xmlns:a16="http://schemas.microsoft.com/office/drawing/2014/main" val="3006940796"/>
                    </a:ext>
                  </a:extLst>
                </a:gridCol>
                <a:gridCol w="1302624">
                  <a:extLst>
                    <a:ext uri="{9D8B030D-6E8A-4147-A177-3AD203B41FA5}">
                      <a16:colId xmlns:a16="http://schemas.microsoft.com/office/drawing/2014/main" val="9685330"/>
                    </a:ext>
                  </a:extLst>
                </a:gridCol>
                <a:gridCol w="1302624">
                  <a:extLst>
                    <a:ext uri="{9D8B030D-6E8A-4147-A177-3AD203B41FA5}">
                      <a16:colId xmlns:a16="http://schemas.microsoft.com/office/drawing/2014/main" val="3325667956"/>
                    </a:ext>
                  </a:extLst>
                </a:gridCol>
                <a:gridCol w="1199241">
                  <a:extLst>
                    <a:ext uri="{9D8B030D-6E8A-4147-A177-3AD203B41FA5}">
                      <a16:colId xmlns:a16="http://schemas.microsoft.com/office/drawing/2014/main" val="365088077"/>
                    </a:ext>
                  </a:extLst>
                </a:gridCol>
              </a:tblGrid>
              <a:tr h="10587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Total ALC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América Latina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El Caribe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525187063"/>
                  </a:ext>
                </a:extLst>
              </a:tr>
              <a:tr h="366366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Demanda de trabajo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Mujeres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0,53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0,58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0,45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030353277"/>
                  </a:ext>
                </a:extLst>
              </a:tr>
              <a:tr h="3663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Hombres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0,17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0,15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0,20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708449367"/>
                  </a:ext>
                </a:extLst>
              </a:tr>
              <a:tr h="366366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Demanda de trabajo (control por oferta)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Mujeres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0,31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0,31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0,32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585549161"/>
                  </a:ext>
                </a:extLst>
              </a:tr>
              <a:tr h="7058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Hombres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0,15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0,15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0,16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093465790"/>
                  </a:ext>
                </a:extLst>
              </a:tr>
              <a:tr h="366366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Desempleo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Mujeres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-0,86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-0,79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-0,97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532074487"/>
                  </a:ext>
                </a:extLst>
              </a:tr>
              <a:tr h="3663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Hombres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-0,84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-0,78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0,92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721688367"/>
                  </a:ext>
                </a:extLst>
              </a:tr>
              <a:tr h="366366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Participación Laboral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Mujeres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0,43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0,46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0,37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553728872"/>
                  </a:ext>
                </a:extLst>
              </a:tr>
              <a:tr h="3663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Hombres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-0,01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-0,03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0,02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5121648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7886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9680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Efectos del crecimiento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41</a:t>
            </a:fld>
            <a:endParaRPr lang="es-EC" dirty="0"/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B87E506C-9C21-4DF9-9793-3FECCCEB7403}"/>
              </a:ext>
            </a:extLst>
          </p:cNvPr>
          <p:cNvGraphicFramePr>
            <a:graphicFrameLocks noGrp="1"/>
          </p:cNvGraphicFramePr>
          <p:nvPr/>
        </p:nvGraphicFramePr>
        <p:xfrm>
          <a:off x="163856" y="1967551"/>
          <a:ext cx="8816287" cy="3657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0550">
                  <a:extLst>
                    <a:ext uri="{9D8B030D-6E8A-4147-A177-3AD203B41FA5}">
                      <a16:colId xmlns:a16="http://schemas.microsoft.com/office/drawing/2014/main" val="1727418006"/>
                    </a:ext>
                  </a:extLst>
                </a:gridCol>
                <a:gridCol w="1085057">
                  <a:extLst>
                    <a:ext uri="{9D8B030D-6E8A-4147-A177-3AD203B41FA5}">
                      <a16:colId xmlns:a16="http://schemas.microsoft.com/office/drawing/2014/main" val="1330853809"/>
                    </a:ext>
                  </a:extLst>
                </a:gridCol>
                <a:gridCol w="1160136">
                  <a:extLst>
                    <a:ext uri="{9D8B030D-6E8A-4147-A177-3AD203B41FA5}">
                      <a16:colId xmlns:a16="http://schemas.microsoft.com/office/drawing/2014/main" val="3444079989"/>
                    </a:ext>
                  </a:extLst>
                </a:gridCol>
                <a:gridCol w="1160136">
                  <a:extLst>
                    <a:ext uri="{9D8B030D-6E8A-4147-A177-3AD203B41FA5}">
                      <a16:colId xmlns:a16="http://schemas.microsoft.com/office/drawing/2014/main" val="2481356297"/>
                    </a:ext>
                  </a:extLst>
                </a:gridCol>
                <a:gridCol w="1160136">
                  <a:extLst>
                    <a:ext uri="{9D8B030D-6E8A-4147-A177-3AD203B41FA5}">
                      <a16:colId xmlns:a16="http://schemas.microsoft.com/office/drawing/2014/main" val="1625254960"/>
                    </a:ext>
                  </a:extLst>
                </a:gridCol>
                <a:gridCol w="1160136">
                  <a:extLst>
                    <a:ext uri="{9D8B030D-6E8A-4147-A177-3AD203B41FA5}">
                      <a16:colId xmlns:a16="http://schemas.microsoft.com/office/drawing/2014/main" val="1538451461"/>
                    </a:ext>
                  </a:extLst>
                </a:gridCol>
                <a:gridCol w="1160136">
                  <a:extLst>
                    <a:ext uri="{9D8B030D-6E8A-4147-A177-3AD203B41FA5}">
                      <a16:colId xmlns:a16="http://schemas.microsoft.com/office/drawing/2014/main" val="31702284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1990 – 2014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1990 – 1997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1998 – 2002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2003 – 2008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2009 – 2014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615595947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Demanda de trabajo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Mujeres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0,53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0,24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0,17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0,37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0,11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702396207"/>
                  </a:ext>
                </a:extLst>
              </a:tr>
              <a:tr h="304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Hombres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0,17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0,09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0,19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0,16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-0,08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569237311"/>
                  </a:ext>
                </a:extLst>
              </a:tr>
              <a:tr h="30480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Demanda de trabajo (control por oferta)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Mujeres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0,31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0,12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0,05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0,25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0,01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89362246"/>
                  </a:ext>
                </a:extLst>
              </a:tr>
              <a:tr h="82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Hombres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0,15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0,06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0,15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0,15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-0,02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401923411"/>
                  </a:ext>
                </a:extLst>
              </a:tr>
              <a:tr h="30480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Desempleo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Mujeres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-0,86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1,00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-1,99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-1,86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-0,88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370444884"/>
                  </a:ext>
                </a:extLst>
              </a:tr>
              <a:tr h="304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Hombres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-0,84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0,29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-1,71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-1,92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-1,01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5447353"/>
                  </a:ext>
                </a:extLst>
              </a:tr>
              <a:tr h="30480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Oferta de trabajo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Mujeres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0,43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0,73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0,10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0,12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0,06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857417511"/>
                  </a:ext>
                </a:extLst>
              </a:tr>
              <a:tr h="304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Hombres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-0,01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0,13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-0,13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0,00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-0,13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398636181"/>
                  </a:ext>
                </a:extLst>
              </a:tr>
              <a:tr h="30480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Crecimiento anual 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1,30%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1,26%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0,97%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3,25%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1,43%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989410020"/>
                  </a:ext>
                </a:extLst>
              </a:tr>
            </a:tbl>
          </a:graphicData>
        </a:graphic>
      </p:graphicFrame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B8DEC077-4F62-4F1A-94C2-01ADAAFDC86F}"/>
              </a:ext>
            </a:extLst>
          </p:cNvPr>
          <p:cNvCxnSpPr/>
          <p:nvPr/>
        </p:nvCxnSpPr>
        <p:spPr>
          <a:xfrm flipV="1">
            <a:off x="6263640" y="5737860"/>
            <a:ext cx="0" cy="594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263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9680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sz="3600" dirty="0">
                <a:solidFill>
                  <a:srgbClr val="336699"/>
                </a:solidFill>
              </a:rPr>
              <a:t>Efectos del crecimiento</a:t>
            </a:r>
            <a:endParaRPr lang="es-EC" sz="3600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42</a:t>
            </a:fld>
            <a:endParaRPr lang="es-EC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680E334-7746-402C-B90B-7E1A67F7DC00}"/>
              </a:ext>
            </a:extLst>
          </p:cNvPr>
          <p:cNvSpPr/>
          <p:nvPr/>
        </p:nvSpPr>
        <p:spPr>
          <a:xfrm>
            <a:off x="287593" y="1616077"/>
            <a:ext cx="83574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>
                <a:latin typeface="Garamond" panose="02020404030301010803" pitchFamily="18" charset="0"/>
                <a:ea typeface="MS Mincho" panose="02020609040205080304" pitchFamily="49" charset="-128"/>
                <a:cs typeface="Garamond" panose="02020404030301010803" pitchFamily="18" charset="0"/>
              </a:rPr>
              <a:t>Relación entre la brecha en la demanda de empleo y la desigualdad: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000" dirty="0">
                <a:latin typeface="Garamond" panose="02020404030301010803" pitchFamily="18" charset="0"/>
                <a:ea typeface="MS Mincho" panose="02020609040205080304" pitchFamily="49" charset="-128"/>
                <a:cs typeface="Garamond" panose="02020404030301010803" pitchFamily="18" charset="0"/>
              </a:rPr>
              <a:t>A niveles más bajos de desigualdad corresponden también niveles bajos de brecha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000" dirty="0">
                <a:latin typeface="Garamond" panose="02020404030301010803" pitchFamily="18" charset="0"/>
                <a:ea typeface="MS Mincho" panose="02020609040205080304" pitchFamily="49" charset="-128"/>
                <a:cs typeface="Garamond" panose="02020404030301010803" pitchFamily="18" charset="0"/>
              </a:rPr>
              <a:t>Brecha se incrementa a la par con incrementos en la desigualdad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000" dirty="0">
                <a:latin typeface="Garamond" panose="02020404030301010803" pitchFamily="18" charset="0"/>
                <a:ea typeface="MS Mincho" panose="02020609040205080304" pitchFamily="49" charset="-128"/>
                <a:cs typeface="Garamond" panose="02020404030301010803" pitchFamily="18" charset="0"/>
              </a:rPr>
              <a:t>Hasta cierto nivel, en el cual la relación se revierte.</a:t>
            </a:r>
            <a:endParaRPr lang="en-US" sz="20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ED1C015-5B53-4C13-AC02-E38D8DCBF6B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109" y="3247293"/>
            <a:ext cx="5293781" cy="35173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588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390525"/>
            <a:ext cx="8229600" cy="990600"/>
          </a:xfrm>
        </p:spPr>
        <p:txBody>
          <a:bodyPr>
            <a:normAutofit/>
          </a:bodyPr>
          <a:lstStyle/>
          <a:p>
            <a:pPr algn="r"/>
            <a:r>
              <a:rPr lang="es-ES" dirty="0"/>
              <a:t>Feminización y crecimiento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343026" y="1855603"/>
            <a:ext cx="68260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dirty="0">
                <a:latin typeface="+mn-lt"/>
              </a:rPr>
              <a:t>Relación entre crecimiento, ciclos y Feminización  (</a:t>
            </a:r>
            <a:r>
              <a:rPr lang="es-EC" sz="2400" dirty="0" err="1">
                <a:latin typeface="+mn-lt"/>
              </a:rPr>
              <a:t>Vásconez</a:t>
            </a:r>
            <a:r>
              <a:rPr lang="es-EC" sz="2400" dirty="0">
                <a:latin typeface="+mn-lt"/>
              </a:rPr>
              <a:t>, 2011)</a:t>
            </a:r>
          </a:p>
          <a:p>
            <a:endParaRPr lang="es-EC" sz="2400" dirty="0">
              <a:latin typeface="+mn-lt"/>
            </a:endParaRPr>
          </a:p>
          <a:p>
            <a:endParaRPr lang="es-EC" sz="2400" dirty="0">
              <a:latin typeface="+mn-lt"/>
            </a:endParaRPr>
          </a:p>
          <a:p>
            <a:r>
              <a:rPr lang="es-EC" sz="2400" dirty="0">
                <a:latin typeface="+mn-lt"/>
              </a:rPr>
              <a:t>Sensible al ciclo, el ciclo responde a la oferta </a:t>
            </a:r>
          </a:p>
          <a:p>
            <a:r>
              <a:rPr lang="es-EC" sz="2400" dirty="0">
                <a:latin typeface="+mn-lt"/>
              </a:rPr>
              <a:t>Feminización </a:t>
            </a:r>
            <a:r>
              <a:rPr lang="es-EC" sz="2400" dirty="0">
                <a:latin typeface="+mn-lt"/>
                <a:sym typeface="Wingdings" panose="05000000000000000000" pitchFamily="2" charset="2"/>
              </a:rPr>
              <a:t> recuperación del ciclo (dos efectos: bajos salarios e incremento en demanda</a:t>
            </a:r>
          </a:p>
          <a:p>
            <a:endParaRPr lang="es-EC" sz="2400" dirty="0">
              <a:latin typeface="+mn-lt"/>
              <a:sym typeface="Wingdings" panose="05000000000000000000" pitchFamily="2" charset="2"/>
            </a:endParaRPr>
          </a:p>
          <a:p>
            <a:r>
              <a:rPr lang="es-EC" sz="2400" dirty="0">
                <a:latin typeface="+mn-lt"/>
                <a:sym typeface="Wingdings" panose="05000000000000000000" pitchFamily="2" charset="2"/>
              </a:rPr>
              <a:t>Brechas salariales  recuperación en un período inicial pero desaparece en el mediano plazo</a:t>
            </a:r>
          </a:p>
        </p:txBody>
      </p:sp>
    </p:spTree>
    <p:extLst>
      <p:ext uri="{BB962C8B-B14F-4D97-AF65-F5344CB8AC3E}">
        <p14:creationId xmlns:p14="http://schemas.microsoft.com/office/powerpoint/2010/main" val="56259367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390525"/>
            <a:ext cx="82296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chemeClr val="accent3"/>
                </a:solidFill>
              </a:rPr>
              <a:t>Feminización y crecimiento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2260B8AE-4ED2-4CF4-A018-F2FC6C0535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1852254"/>
            <a:ext cx="6539995" cy="415498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accent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>
            <a:lvl1pPr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s-ES_tradnl" altLang="en-US" sz="2100" u="none">
                <a:solidFill>
                  <a:schemeClr val="bg1"/>
                </a:solidFill>
                <a:latin typeface="+mj-lt"/>
              </a:rPr>
              <a:t>Sistema económico – Crisis  - Desigualdades de Género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736C60-C781-4047-8072-DE8A22CF38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375" y="2898775"/>
            <a:ext cx="7702550" cy="178510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355600" indent="-355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S" altLang="en-US" sz="2200" b="0" u="none">
                <a:latin typeface="+mj-lt"/>
              </a:rPr>
              <a:t>Existencia de un sistema utiliza un proceso de trabajo generado dentro de los hogares: desempleo, salario, oferta de trabajo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endParaRPr lang="es-ES" altLang="en-US" sz="2200" b="0" u="none">
              <a:latin typeface="+mj-lt"/>
            </a:endParaRP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S" altLang="en-US" sz="2200" b="0" u="none">
                <a:latin typeface="+mj-lt"/>
              </a:rPr>
              <a:t>Existencia de un orden de género que organiza división sexual del trabajo </a:t>
            </a:r>
            <a:r>
              <a:rPr lang="es-ES" altLang="en-US" sz="2200" b="0" u="none">
                <a:latin typeface="+mj-lt"/>
                <a:sym typeface="Wingdings" panose="05000000000000000000" pitchFamily="2" charset="2"/>
              </a:rPr>
              <a:t> consecuencias de reproducen en el mercado</a:t>
            </a:r>
            <a:endParaRPr lang="es-EC" altLang="en-US" sz="2200" b="0" u="none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168756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390525"/>
            <a:ext cx="82296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chemeClr val="accent3"/>
                </a:solidFill>
              </a:rPr>
              <a:t>Feminización y crecimiento</a:t>
            </a:r>
          </a:p>
        </p:txBody>
      </p:sp>
      <p:sp>
        <p:nvSpPr>
          <p:cNvPr id="7" name="Text Box 10">
            <a:extLst>
              <a:ext uri="{FF2B5EF4-FFF2-40B4-BE49-F238E27FC236}">
                <a16:creationId xmlns:a16="http://schemas.microsoft.com/office/drawing/2014/main" id="{9FFA3EA1-AB2A-4C93-B151-99DB4CA99F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213" y="1860550"/>
            <a:ext cx="2476500" cy="4001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C" altLang="en-US" sz="2000" b="0" u="none">
                <a:latin typeface="+mn-lt"/>
              </a:rPr>
              <a:t>Participación Laboral</a:t>
            </a:r>
          </a:p>
        </p:txBody>
      </p:sp>
      <p:sp>
        <p:nvSpPr>
          <p:cNvPr id="8" name="Text Box 11">
            <a:extLst>
              <a:ext uri="{FF2B5EF4-FFF2-40B4-BE49-F238E27FC236}">
                <a16:creationId xmlns:a16="http://schemas.microsoft.com/office/drawing/2014/main" id="{3F508842-4DFC-4257-B5C7-87BF09B36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1808163"/>
            <a:ext cx="2476500" cy="1015663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C" altLang="en-US" sz="2000" b="0" u="none" dirty="0">
                <a:latin typeface="+mn-lt"/>
              </a:rPr>
              <a:t>Estimación de participación:</a:t>
            </a:r>
          </a:p>
          <a:p>
            <a:pPr algn="ctr" eaLnBrk="1" hangingPunct="1"/>
            <a:r>
              <a:rPr lang="es-EC" altLang="en-US" sz="2000" b="0" u="none" dirty="0">
                <a:latin typeface="+mn-lt"/>
                <a:sym typeface="Wingdings" panose="05000000000000000000" pitchFamily="2" charset="2"/>
              </a:rPr>
              <a:t>feminización</a:t>
            </a:r>
            <a:endParaRPr lang="es-EC" altLang="en-US" sz="2000" b="0" u="none" dirty="0">
              <a:latin typeface="+mn-lt"/>
            </a:endParaRPr>
          </a:p>
        </p:txBody>
      </p:sp>
      <p:sp>
        <p:nvSpPr>
          <p:cNvPr id="9" name="Text Box 12">
            <a:extLst>
              <a:ext uri="{FF2B5EF4-FFF2-40B4-BE49-F238E27FC236}">
                <a16:creationId xmlns:a16="http://schemas.microsoft.com/office/drawing/2014/main" id="{F3EACCC3-B695-473A-AF93-3C89B0097A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013" y="1871663"/>
            <a:ext cx="24765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C" altLang="en-US" sz="2000" b="0" u="none">
                <a:latin typeface="+mn-lt"/>
              </a:rPr>
              <a:t>Estimación de sesgos de selección</a:t>
            </a:r>
          </a:p>
        </p:txBody>
      </p:sp>
      <p:sp>
        <p:nvSpPr>
          <p:cNvPr id="10" name="Text Box 13">
            <a:extLst>
              <a:ext uri="{FF2B5EF4-FFF2-40B4-BE49-F238E27FC236}">
                <a16:creationId xmlns:a16="http://schemas.microsoft.com/office/drawing/2014/main" id="{F1D31AF7-4120-4F76-B0A6-676A0ADF59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938" y="3230563"/>
            <a:ext cx="2476500" cy="4095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es-EC"/>
            </a:defPPr>
            <a:lvl1pPr algn="ctr" eaLnBrk="1" hangingPunct="1">
              <a:defRPr sz="2000" b="0" u="none">
                <a:latin typeface="+mn-lt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C" altLang="en-US"/>
              <a:t>Salarios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511585B7-A5B9-43E6-8B1E-AC1A6BB73D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6750" y="3254375"/>
            <a:ext cx="2476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C" altLang="en-US" sz="2000" b="0" u="none">
                <a:latin typeface="+mn-lt"/>
              </a:rPr>
              <a:t>Brechas salariales</a:t>
            </a:r>
          </a:p>
        </p:txBody>
      </p:sp>
      <p:sp>
        <p:nvSpPr>
          <p:cNvPr id="12" name="Text Box 15">
            <a:extLst>
              <a:ext uri="{FF2B5EF4-FFF2-40B4-BE49-F238E27FC236}">
                <a16:creationId xmlns:a16="http://schemas.microsoft.com/office/drawing/2014/main" id="{6D3D8B9C-5087-400A-A601-CB469DF092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1238" y="3160713"/>
            <a:ext cx="2476500" cy="707886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C" altLang="en-US" sz="2000" b="0" u="none">
                <a:latin typeface="+mn-lt"/>
              </a:rPr>
              <a:t>Factores de discriminación</a:t>
            </a:r>
          </a:p>
        </p:txBody>
      </p:sp>
      <p:sp>
        <p:nvSpPr>
          <p:cNvPr id="13" name="Text Box 18">
            <a:extLst>
              <a:ext uri="{FF2B5EF4-FFF2-40B4-BE49-F238E27FC236}">
                <a16:creationId xmlns:a16="http://schemas.microsoft.com/office/drawing/2014/main" id="{93911F20-D5A6-4D9B-AA15-94049766C6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5725" y="4432300"/>
            <a:ext cx="2476500" cy="400110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C" altLang="en-US" sz="2000" b="0" u="none">
                <a:latin typeface="+mn-lt"/>
              </a:rPr>
              <a:t>Tasa de crecimiento</a:t>
            </a:r>
          </a:p>
        </p:txBody>
      </p:sp>
      <p:sp>
        <p:nvSpPr>
          <p:cNvPr id="14" name="Text Box 19">
            <a:extLst>
              <a:ext uri="{FF2B5EF4-FFF2-40B4-BE49-F238E27FC236}">
                <a16:creationId xmlns:a16="http://schemas.microsoft.com/office/drawing/2014/main" id="{3362A5FC-3ED5-47A2-9262-EBDBD3C513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1900" y="4238625"/>
            <a:ext cx="3236913" cy="4095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es-EC"/>
            </a:defPPr>
            <a:lvl1pPr algn="ctr" eaLnBrk="1" hangingPunct="1">
              <a:defRPr sz="2000" b="0" u="none">
                <a:solidFill>
                  <a:schemeClr val="dk1"/>
                </a:solidFill>
                <a:latin typeface="+mn-lt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C" altLang="en-US"/>
              <a:t>Efecto de feminización</a:t>
            </a:r>
          </a:p>
        </p:txBody>
      </p:sp>
      <p:sp>
        <p:nvSpPr>
          <p:cNvPr id="15" name="Text Box 20">
            <a:extLst>
              <a:ext uri="{FF2B5EF4-FFF2-40B4-BE49-F238E27FC236}">
                <a16:creationId xmlns:a16="http://schemas.microsoft.com/office/drawing/2014/main" id="{61425CF4-52BD-4440-9FB3-381EBE0510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8888" y="4879975"/>
            <a:ext cx="3236912" cy="4095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es-EC"/>
            </a:defPPr>
            <a:lvl1pPr algn="ctr" eaLnBrk="1" hangingPunct="1">
              <a:defRPr sz="2000" b="0" u="none">
                <a:solidFill>
                  <a:schemeClr val="dk1"/>
                </a:solidFill>
                <a:latin typeface="+mn-lt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C" altLang="en-US"/>
              <a:t>Efecto de Discriminación</a:t>
            </a:r>
          </a:p>
        </p:txBody>
      </p:sp>
      <p:sp>
        <p:nvSpPr>
          <p:cNvPr id="16" name="Line 21">
            <a:extLst>
              <a:ext uri="{FF2B5EF4-FFF2-40B4-BE49-F238E27FC236}">
                <a16:creationId xmlns:a16="http://schemas.microsoft.com/office/drawing/2014/main" id="{4F104757-4CF8-43A1-B10C-645D0E815429}"/>
              </a:ext>
            </a:extLst>
          </p:cNvPr>
          <p:cNvSpPr>
            <a:spLocks noChangeShapeType="1"/>
          </p:cNvSpPr>
          <p:nvPr/>
        </p:nvSpPr>
        <p:spPr bwMode="auto">
          <a:xfrm>
            <a:off x="3079750" y="2176463"/>
            <a:ext cx="488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+mn-lt"/>
            </a:endParaRPr>
          </a:p>
        </p:txBody>
      </p:sp>
      <p:sp>
        <p:nvSpPr>
          <p:cNvPr id="17" name="Line 22">
            <a:extLst>
              <a:ext uri="{FF2B5EF4-FFF2-40B4-BE49-F238E27FC236}">
                <a16:creationId xmlns:a16="http://schemas.microsoft.com/office/drawing/2014/main" id="{52304DFD-E040-48D3-B288-E033334028E0}"/>
              </a:ext>
            </a:extLst>
          </p:cNvPr>
          <p:cNvSpPr>
            <a:spLocks noChangeShapeType="1"/>
          </p:cNvSpPr>
          <p:nvPr/>
        </p:nvSpPr>
        <p:spPr bwMode="auto">
          <a:xfrm>
            <a:off x="5564188" y="2163763"/>
            <a:ext cx="4778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+mn-lt"/>
            </a:endParaRPr>
          </a:p>
        </p:txBody>
      </p:sp>
      <p:cxnSp>
        <p:nvCxnSpPr>
          <p:cNvPr id="18" name="AutoShape 23">
            <a:extLst>
              <a:ext uri="{FF2B5EF4-FFF2-40B4-BE49-F238E27FC236}">
                <a16:creationId xmlns:a16="http://schemas.microsoft.com/office/drawing/2014/main" id="{B74240DC-3EC0-46C7-B130-3E80B49E3D8F}"/>
              </a:ext>
            </a:extLst>
          </p:cNvPr>
          <p:cNvCxnSpPr>
            <a:cxnSpLocks noChangeShapeType="1"/>
            <a:stCxn id="8" idx="3"/>
            <a:endCxn id="14" idx="3"/>
          </p:cNvCxnSpPr>
          <p:nvPr/>
        </p:nvCxnSpPr>
        <p:spPr bwMode="auto">
          <a:xfrm flipH="1">
            <a:off x="8278813" y="2315995"/>
            <a:ext cx="293687" cy="2127418"/>
          </a:xfrm>
          <a:prstGeom prst="bentConnector3">
            <a:avLst>
              <a:gd name="adj1" fmla="val -7783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Line 24">
            <a:extLst>
              <a:ext uri="{FF2B5EF4-FFF2-40B4-BE49-F238E27FC236}">
                <a16:creationId xmlns:a16="http://schemas.microsoft.com/office/drawing/2014/main" id="{27B7297D-367B-4EE4-9434-1164315A49DD}"/>
              </a:ext>
            </a:extLst>
          </p:cNvPr>
          <p:cNvSpPr>
            <a:spLocks noChangeShapeType="1"/>
          </p:cNvSpPr>
          <p:nvPr/>
        </p:nvSpPr>
        <p:spPr bwMode="auto">
          <a:xfrm>
            <a:off x="3014663" y="3443288"/>
            <a:ext cx="387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+mn-lt"/>
            </a:endParaRPr>
          </a:p>
        </p:txBody>
      </p:sp>
      <p:cxnSp>
        <p:nvCxnSpPr>
          <p:cNvPr id="20" name="AutoShape 25">
            <a:extLst>
              <a:ext uri="{FF2B5EF4-FFF2-40B4-BE49-F238E27FC236}">
                <a16:creationId xmlns:a16="http://schemas.microsoft.com/office/drawing/2014/main" id="{FFF76269-D720-481E-9544-B55413E75CB7}"/>
              </a:ext>
            </a:extLst>
          </p:cNvPr>
          <p:cNvCxnSpPr>
            <a:cxnSpLocks noChangeShapeType="1"/>
            <a:stCxn id="9" idx="2"/>
            <a:endCxn id="10" idx="0"/>
          </p:cNvCxnSpPr>
          <p:nvPr/>
        </p:nvCxnSpPr>
        <p:spPr bwMode="auto">
          <a:xfrm rot="5400000">
            <a:off x="2805113" y="1522413"/>
            <a:ext cx="657225" cy="27590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AutoShape 26">
            <a:extLst>
              <a:ext uri="{FF2B5EF4-FFF2-40B4-BE49-F238E27FC236}">
                <a16:creationId xmlns:a16="http://schemas.microsoft.com/office/drawing/2014/main" id="{93DF3D7C-9026-4A52-B91C-F0CBD84A047B}"/>
              </a:ext>
            </a:extLst>
          </p:cNvPr>
          <p:cNvCxnSpPr>
            <a:cxnSpLocks noChangeShapeType="1"/>
            <a:stCxn id="12" idx="3"/>
            <a:endCxn id="15" idx="3"/>
          </p:cNvCxnSpPr>
          <p:nvPr/>
        </p:nvCxnSpPr>
        <p:spPr bwMode="auto">
          <a:xfrm flipH="1">
            <a:off x="8305800" y="3514656"/>
            <a:ext cx="261938" cy="1570107"/>
          </a:xfrm>
          <a:prstGeom prst="bentConnector3">
            <a:avLst>
              <a:gd name="adj1" fmla="val -87273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Line 27">
            <a:extLst>
              <a:ext uri="{FF2B5EF4-FFF2-40B4-BE49-F238E27FC236}">
                <a16:creationId xmlns:a16="http://schemas.microsoft.com/office/drawing/2014/main" id="{D0D5B429-3E51-48A7-861B-78815260AE36}"/>
              </a:ext>
            </a:extLst>
          </p:cNvPr>
          <p:cNvSpPr>
            <a:spLocks noChangeShapeType="1"/>
          </p:cNvSpPr>
          <p:nvPr/>
        </p:nvSpPr>
        <p:spPr bwMode="auto">
          <a:xfrm>
            <a:off x="5538788" y="3481388"/>
            <a:ext cx="450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+mn-lt"/>
            </a:endParaRPr>
          </a:p>
        </p:txBody>
      </p:sp>
      <p:sp>
        <p:nvSpPr>
          <p:cNvPr id="23" name="Line 28">
            <a:extLst>
              <a:ext uri="{FF2B5EF4-FFF2-40B4-BE49-F238E27FC236}">
                <a16:creationId xmlns:a16="http://schemas.microsoft.com/office/drawing/2014/main" id="{3F7F7FE8-4D22-4C51-B651-74F154B051E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19550" y="4414838"/>
            <a:ext cx="836613" cy="193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+mn-lt"/>
            </a:endParaRPr>
          </a:p>
        </p:txBody>
      </p:sp>
      <p:sp>
        <p:nvSpPr>
          <p:cNvPr id="24" name="Line 29">
            <a:extLst>
              <a:ext uri="{FF2B5EF4-FFF2-40B4-BE49-F238E27FC236}">
                <a16:creationId xmlns:a16="http://schemas.microsoft.com/office/drawing/2014/main" id="{D9B5E9AD-919C-4DF3-BE85-26664DF9B15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19550" y="4802188"/>
            <a:ext cx="876300" cy="307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+mn-lt"/>
            </a:endParaRPr>
          </a:p>
        </p:txBody>
      </p:sp>
      <p:sp>
        <p:nvSpPr>
          <p:cNvPr id="25" name="Text Box 30">
            <a:extLst>
              <a:ext uri="{FF2B5EF4-FFF2-40B4-BE49-F238E27FC236}">
                <a16:creationId xmlns:a16="http://schemas.microsoft.com/office/drawing/2014/main" id="{B6D94BD9-9FFD-46D0-828D-44D8ECE7A8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7563" y="5589588"/>
            <a:ext cx="779621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C" altLang="en-US" sz="2000" b="0">
                <a:latin typeface="+mn-lt"/>
              </a:rPr>
              <a:t>Países</a:t>
            </a:r>
            <a:r>
              <a:rPr lang="es-EC" altLang="en-US" sz="2000" b="0" u="none">
                <a:latin typeface="+mn-lt"/>
              </a:rPr>
              <a:t>: Argentina, Ecuador, Perú, Brasil y Uruguay</a:t>
            </a:r>
          </a:p>
          <a:p>
            <a:pPr eaLnBrk="1" hangingPunct="1"/>
            <a:r>
              <a:rPr lang="es-EC" altLang="en-US" sz="2000" b="0">
                <a:latin typeface="+mn-lt"/>
              </a:rPr>
              <a:t>Datos</a:t>
            </a:r>
            <a:r>
              <a:rPr lang="es-EC" altLang="en-US" sz="2000" b="0" u="none">
                <a:latin typeface="+mn-lt"/>
              </a:rPr>
              <a:t>: PIB, macro: CEPALSTAT, Oficinas estadísticas de 5 países;</a:t>
            </a:r>
          </a:p>
          <a:p>
            <a:pPr eaLnBrk="1" hangingPunct="1"/>
            <a:r>
              <a:rPr lang="es-EC" altLang="en-US" sz="2000" b="0" u="none">
                <a:latin typeface="+mn-lt"/>
              </a:rPr>
              <a:t>              bases de empleo trimestrales (microdatos)</a:t>
            </a:r>
          </a:p>
        </p:txBody>
      </p:sp>
    </p:spTree>
    <p:extLst>
      <p:ext uri="{BB962C8B-B14F-4D97-AF65-F5344CB8AC3E}">
        <p14:creationId xmlns:p14="http://schemas.microsoft.com/office/powerpoint/2010/main" val="420358091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390525"/>
            <a:ext cx="82296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chemeClr val="accent3"/>
                </a:solidFill>
              </a:rPr>
              <a:t>Feminización y crecimiento</a:t>
            </a:r>
          </a:p>
        </p:txBody>
      </p:sp>
      <p:graphicFrame>
        <p:nvGraphicFramePr>
          <p:cNvPr id="27" name="Object 7">
            <a:extLst>
              <a:ext uri="{FF2B5EF4-FFF2-40B4-BE49-F238E27FC236}">
                <a16:creationId xmlns:a16="http://schemas.microsoft.com/office/drawing/2014/main" id="{92CE8ACE-D943-4DC0-9471-FE5B648337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4801709"/>
              </p:ext>
            </p:extLst>
          </p:nvPr>
        </p:nvGraphicFramePr>
        <p:xfrm>
          <a:off x="165100" y="1422400"/>
          <a:ext cx="5022850" cy="2640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2" name="Gráfico" r:id="rId4" imgW="6286433" imgH="3305243" progId="Excel.Chart.8">
                  <p:embed/>
                </p:oleObj>
              </mc:Choice>
              <mc:Fallback>
                <p:oleObj name="Gráfico" r:id="rId4" imgW="6286433" imgH="3305243" progId="Excel.Chart.8">
                  <p:embed/>
                  <p:pic>
                    <p:nvPicPr>
                      <p:cNvPr id="9218" name="Object 7">
                        <a:extLst>
                          <a:ext uri="{FF2B5EF4-FFF2-40B4-BE49-F238E27FC236}">
                            <a16:creationId xmlns:a16="http://schemas.microsoft.com/office/drawing/2014/main" id="{2D9CFA47-17CD-4A27-8FF3-8AF05AE808C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00" y="1422400"/>
                        <a:ext cx="5022850" cy="2640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8">
            <a:extLst>
              <a:ext uri="{FF2B5EF4-FFF2-40B4-BE49-F238E27FC236}">
                <a16:creationId xmlns:a16="http://schemas.microsoft.com/office/drawing/2014/main" id="{73A16E31-1095-483F-8066-93D48A321E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7657404"/>
              </p:ext>
            </p:extLst>
          </p:nvPr>
        </p:nvGraphicFramePr>
        <p:xfrm>
          <a:off x="4148138" y="4049713"/>
          <a:ext cx="4995862" cy="2808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3" name="Gráfico" r:id="rId6" imgW="5895857" imgH="3314700" progId="Excel.Chart.8">
                  <p:embed/>
                </p:oleObj>
              </mc:Choice>
              <mc:Fallback>
                <p:oleObj name="Gráfico" r:id="rId6" imgW="5895857" imgH="3314700" progId="Excel.Chart.8">
                  <p:embed/>
                  <p:pic>
                    <p:nvPicPr>
                      <p:cNvPr id="9219" name="Object 8">
                        <a:extLst>
                          <a:ext uri="{FF2B5EF4-FFF2-40B4-BE49-F238E27FC236}">
                            <a16:creationId xmlns:a16="http://schemas.microsoft.com/office/drawing/2014/main" id="{9E9EE7CC-FB07-4A32-AFE1-1B0AA537E63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8138" y="4049713"/>
                        <a:ext cx="4995862" cy="2808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 Box 5">
            <a:extLst>
              <a:ext uri="{FF2B5EF4-FFF2-40B4-BE49-F238E27FC236}">
                <a16:creationId xmlns:a16="http://schemas.microsoft.com/office/drawing/2014/main" id="{0F240284-5926-414F-841B-57CF5A02CD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6138" y="1512888"/>
            <a:ext cx="2843212" cy="2225675"/>
          </a:xfrm>
          <a:prstGeom prst="rect">
            <a:avLst/>
          </a:prstGeom>
          <a:ln/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None/>
            </a:pPr>
            <a:r>
              <a:rPr lang="es-ES" altLang="en-US" sz="2000" b="0" dirty="0">
                <a:solidFill>
                  <a:schemeClr val="bg1"/>
                </a:solidFill>
                <a:latin typeface="+mn-lt"/>
              </a:rPr>
              <a:t>Discriminación salario:</a:t>
            </a:r>
            <a:r>
              <a:rPr lang="es-ES" altLang="en-US" sz="2000" b="0" u="none" dirty="0">
                <a:solidFill>
                  <a:schemeClr val="bg1"/>
                </a:solidFill>
                <a:latin typeface="+mn-lt"/>
              </a:rPr>
              <a:t> Positiva : todos salvo Argentina, Brasil (periodos)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None/>
            </a:pPr>
            <a:r>
              <a:rPr lang="es-ES" altLang="en-US" sz="2000" b="0" dirty="0">
                <a:solidFill>
                  <a:schemeClr val="bg1"/>
                </a:solidFill>
                <a:latin typeface="+mn-lt"/>
              </a:rPr>
              <a:t>Discriminación entrada</a:t>
            </a:r>
            <a:r>
              <a:rPr lang="es-ES" altLang="en-US" sz="2000" b="0" u="none" dirty="0">
                <a:solidFill>
                  <a:schemeClr val="bg1"/>
                </a:solidFill>
                <a:latin typeface="+mn-lt"/>
              </a:rPr>
              <a:t>: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None/>
            </a:pPr>
            <a:r>
              <a:rPr lang="es-ES" altLang="en-US" sz="2000" b="0" u="none" dirty="0">
                <a:solidFill>
                  <a:schemeClr val="bg1"/>
                </a:solidFill>
                <a:latin typeface="+mn-lt"/>
              </a:rPr>
              <a:t>Baja : B/U/A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None/>
            </a:pPr>
            <a:r>
              <a:rPr lang="es-ES" altLang="en-US" sz="2000" b="0" u="none" dirty="0">
                <a:solidFill>
                  <a:schemeClr val="bg1"/>
                </a:solidFill>
                <a:latin typeface="+mn-lt"/>
              </a:rPr>
              <a:t>Positiva en entrada: E/P</a:t>
            </a:r>
            <a:endParaRPr lang="es-ES_tradnl" altLang="en-US" sz="2000" b="0" u="non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1" name="Text Box 5">
            <a:extLst>
              <a:ext uri="{FF2B5EF4-FFF2-40B4-BE49-F238E27FC236}">
                <a16:creationId xmlns:a16="http://schemas.microsoft.com/office/drawing/2014/main" id="{70ACA499-EE9A-4C85-8564-70A3EFFD41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225" y="4575175"/>
            <a:ext cx="2843213" cy="1616075"/>
          </a:xfrm>
          <a:prstGeom prst="rect">
            <a:avLst/>
          </a:prstGeom>
          <a:ln/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None/>
            </a:pPr>
            <a:r>
              <a:rPr lang="es-ES" altLang="en-US" sz="2000" b="0">
                <a:solidFill>
                  <a:schemeClr val="bg1"/>
                </a:solidFill>
                <a:latin typeface="+mn-lt"/>
              </a:rPr>
              <a:t>Discriminación salario</a:t>
            </a:r>
            <a:r>
              <a:rPr lang="es-ES" altLang="en-US" sz="2000" b="0" u="none">
                <a:solidFill>
                  <a:schemeClr val="bg1"/>
                </a:solidFill>
                <a:latin typeface="+mn-lt"/>
              </a:rPr>
              <a:t>: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None/>
            </a:pPr>
            <a:r>
              <a:rPr lang="es-ES" altLang="en-US" sz="2000" b="0" u="none">
                <a:solidFill>
                  <a:schemeClr val="bg1"/>
                </a:solidFill>
                <a:latin typeface="+mn-lt"/>
              </a:rPr>
              <a:t>Media : Uruguay, Brasil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None/>
            </a:pPr>
            <a:r>
              <a:rPr lang="es-ES" altLang="en-US" sz="2000" b="0" u="none">
                <a:solidFill>
                  <a:schemeClr val="bg1"/>
                </a:solidFill>
                <a:latin typeface="+mn-lt"/>
              </a:rPr>
              <a:t>Alta: Resto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None/>
            </a:pPr>
            <a:r>
              <a:rPr lang="es-ES" altLang="en-US" sz="2000" b="0">
                <a:solidFill>
                  <a:schemeClr val="bg1"/>
                </a:solidFill>
                <a:latin typeface="+mn-lt"/>
              </a:rPr>
              <a:t>Discriminación Entrada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None/>
            </a:pPr>
            <a:r>
              <a:rPr lang="es-ES" altLang="en-US" sz="2000" b="0" u="none">
                <a:solidFill>
                  <a:schemeClr val="bg1"/>
                </a:solidFill>
                <a:latin typeface="+mn-lt"/>
              </a:rPr>
              <a:t>Alta en todos</a:t>
            </a:r>
            <a:endParaRPr lang="es-ES_tradnl" altLang="en-US" sz="2000" b="0" u="none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Flecha: hacia la izquierda 2">
            <a:extLst>
              <a:ext uri="{FF2B5EF4-FFF2-40B4-BE49-F238E27FC236}">
                <a16:creationId xmlns:a16="http://schemas.microsoft.com/office/drawing/2014/main" id="{312A4BAB-AEC5-47B3-B5B3-CF811DA8D97A}"/>
              </a:ext>
            </a:extLst>
          </p:cNvPr>
          <p:cNvSpPr/>
          <p:nvPr/>
        </p:nvSpPr>
        <p:spPr>
          <a:xfrm>
            <a:off x="5322888" y="2271252"/>
            <a:ext cx="432619" cy="990600"/>
          </a:xfrm>
          <a:prstGeom prst="lef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echa: hacia la izquierda 32">
            <a:extLst>
              <a:ext uri="{FF2B5EF4-FFF2-40B4-BE49-F238E27FC236}">
                <a16:creationId xmlns:a16="http://schemas.microsoft.com/office/drawing/2014/main" id="{1DC575FB-42C2-48D7-AF2C-949DF83FD476}"/>
              </a:ext>
            </a:extLst>
          </p:cNvPr>
          <p:cNvSpPr/>
          <p:nvPr/>
        </p:nvSpPr>
        <p:spPr>
          <a:xfrm rot="10800000">
            <a:off x="3578943" y="4887912"/>
            <a:ext cx="432619" cy="990600"/>
          </a:xfrm>
          <a:prstGeom prst="lef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5116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390525"/>
            <a:ext cx="82296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chemeClr val="accent3"/>
                </a:solidFill>
              </a:rPr>
              <a:t>Feminización y crecimiento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175" y="1133768"/>
            <a:ext cx="6373097" cy="287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175" y="4009294"/>
            <a:ext cx="6373097" cy="2848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622922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390525"/>
            <a:ext cx="82296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chemeClr val="accent3"/>
                </a:solidFill>
              </a:rPr>
              <a:t>Desigualdad de género y crecimiento</a:t>
            </a:r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314DAEEA-0D4A-4FB4-BB68-4BE8FB21883D}"/>
              </a:ext>
            </a:extLst>
          </p:cNvPr>
          <p:cNvSpPr/>
          <p:nvPr/>
        </p:nvSpPr>
        <p:spPr>
          <a:xfrm>
            <a:off x="757083" y="2549013"/>
            <a:ext cx="3323303" cy="24482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400" dirty="0"/>
              <a:t>Distribución de recursos de acuerdo a relaciones de género</a:t>
            </a:r>
            <a:endParaRPr lang="en-US" sz="2400" dirty="0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3EA11804-5D22-46E4-96B4-9135AE61DEC5}"/>
              </a:ext>
            </a:extLst>
          </p:cNvPr>
          <p:cNvSpPr/>
          <p:nvPr/>
        </p:nvSpPr>
        <p:spPr>
          <a:xfrm>
            <a:off x="4898159" y="2549013"/>
            <a:ext cx="3323303" cy="244823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400" dirty="0"/>
              <a:t>Tasa de crecimiento del PIB</a:t>
            </a:r>
            <a:endParaRPr lang="en-US" sz="2400" dirty="0"/>
          </a:p>
        </p:txBody>
      </p:sp>
      <p:sp>
        <p:nvSpPr>
          <p:cNvPr id="17" name="Flecha: curvada hacia abajo 16">
            <a:extLst>
              <a:ext uri="{FF2B5EF4-FFF2-40B4-BE49-F238E27FC236}">
                <a16:creationId xmlns:a16="http://schemas.microsoft.com/office/drawing/2014/main" id="{6DBFEB77-97EE-41CA-BD4C-58EC22698662}"/>
              </a:ext>
            </a:extLst>
          </p:cNvPr>
          <p:cNvSpPr/>
          <p:nvPr/>
        </p:nvSpPr>
        <p:spPr>
          <a:xfrm>
            <a:off x="3653529" y="2094271"/>
            <a:ext cx="1877962" cy="56043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Flecha: curvada hacia abajo 18">
            <a:extLst>
              <a:ext uri="{FF2B5EF4-FFF2-40B4-BE49-F238E27FC236}">
                <a16:creationId xmlns:a16="http://schemas.microsoft.com/office/drawing/2014/main" id="{ED83F0D0-8530-4374-98E8-283F6C6009F0}"/>
              </a:ext>
            </a:extLst>
          </p:cNvPr>
          <p:cNvSpPr/>
          <p:nvPr/>
        </p:nvSpPr>
        <p:spPr>
          <a:xfrm rot="10800000">
            <a:off x="3633019" y="4997245"/>
            <a:ext cx="1877962" cy="56043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55478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390525"/>
            <a:ext cx="82296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chemeClr val="accent3"/>
                </a:solidFill>
              </a:rPr>
              <a:t>Desigualdad de género </a:t>
            </a:r>
            <a:r>
              <a:rPr lang="es-ES" dirty="0">
                <a:solidFill>
                  <a:schemeClr val="accent3"/>
                </a:solidFill>
                <a:sym typeface="Wingdings" panose="05000000000000000000" pitchFamily="2" charset="2"/>
              </a:rPr>
              <a:t></a:t>
            </a:r>
            <a:r>
              <a:rPr lang="es-ES" dirty="0">
                <a:solidFill>
                  <a:schemeClr val="accent3"/>
                </a:solidFill>
              </a:rPr>
              <a:t> crecimiento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89CA9E6A-ACCE-49A6-B659-FC77197D62C7}"/>
              </a:ext>
            </a:extLst>
          </p:cNvPr>
          <p:cNvSpPr/>
          <p:nvPr/>
        </p:nvSpPr>
        <p:spPr>
          <a:xfrm>
            <a:off x="966020" y="2841524"/>
            <a:ext cx="2249128" cy="14672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400" dirty="0">
                <a:solidFill>
                  <a:schemeClr val="tx1"/>
                </a:solidFill>
              </a:rPr>
              <a:t>Empresas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80936AC-400C-4CCB-8438-C034D8E02B5B}"/>
              </a:ext>
            </a:extLst>
          </p:cNvPr>
          <p:cNvSpPr txBox="1"/>
          <p:nvPr/>
        </p:nvSpPr>
        <p:spPr>
          <a:xfrm>
            <a:off x="2054940" y="1588310"/>
            <a:ext cx="4894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000" i="1" u="sng" dirty="0">
                <a:latin typeface="+mn-lt"/>
              </a:rPr>
              <a:t>Lado de la oferta (ingreso): mercado de factores</a:t>
            </a:r>
            <a:endParaRPr lang="en-US" sz="2000" i="1" u="sng" dirty="0">
              <a:latin typeface="+mn-lt"/>
            </a:endParaRP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F08B2BD3-50CA-434F-BA89-9A576EB066F8}"/>
              </a:ext>
            </a:extLst>
          </p:cNvPr>
          <p:cNvSpPr/>
          <p:nvPr/>
        </p:nvSpPr>
        <p:spPr>
          <a:xfrm>
            <a:off x="5953434" y="2763419"/>
            <a:ext cx="2283542" cy="147432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400" dirty="0">
                <a:solidFill>
                  <a:schemeClr val="tx1"/>
                </a:solidFill>
              </a:rPr>
              <a:t>Hogares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CEC0626-2B8C-4FD8-BB89-68B55AD1C1BF}"/>
              </a:ext>
            </a:extLst>
          </p:cNvPr>
          <p:cNvSpPr txBox="1"/>
          <p:nvPr/>
        </p:nvSpPr>
        <p:spPr>
          <a:xfrm>
            <a:off x="2993920" y="2149124"/>
            <a:ext cx="2521975" cy="400110"/>
          </a:xfrm>
          <a:prstGeom prst="rect">
            <a:avLst/>
          </a:prstGeom>
          <a:ln w="2222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000" dirty="0">
                <a:latin typeface="+mn-lt"/>
              </a:rPr>
              <a:t>Tierra, trabajo, capital</a:t>
            </a:r>
            <a:endParaRPr lang="en-US" sz="2000" dirty="0">
              <a:latin typeface="+mn-lt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BF23A89-A45E-45AC-82FA-3BCB7CA10AC6}"/>
              </a:ext>
            </a:extLst>
          </p:cNvPr>
          <p:cNvSpPr txBox="1"/>
          <p:nvPr/>
        </p:nvSpPr>
        <p:spPr>
          <a:xfrm>
            <a:off x="3940889" y="2736726"/>
            <a:ext cx="1262221" cy="400110"/>
          </a:xfrm>
          <a:prstGeom prst="rect">
            <a:avLst/>
          </a:prstGeom>
          <a:ln w="2222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C"/>
            </a:defPPr>
            <a:lvl1pPr algn="ctr">
              <a:defRPr sz="2000">
                <a:solidFill>
                  <a:schemeClr val="dk1"/>
                </a:solidFill>
                <a:latin typeface="+mn-lt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cs typeface="+mn-cs"/>
              </a:defRPr>
            </a:lvl9pPr>
          </a:lstStyle>
          <a:p>
            <a:r>
              <a:rPr lang="es-EC" dirty="0"/>
              <a:t>Salarios</a:t>
            </a:r>
            <a:endParaRPr lang="en-US" dirty="0"/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6F448624-B981-49DA-A6F9-D2DD378A0660}"/>
              </a:ext>
            </a:extLst>
          </p:cNvPr>
          <p:cNvCxnSpPr>
            <a:cxnSpLocks/>
            <a:stCxn id="10" idx="2"/>
            <a:endCxn id="7" idx="7"/>
          </p:cNvCxnSpPr>
          <p:nvPr/>
        </p:nvCxnSpPr>
        <p:spPr>
          <a:xfrm flipH="1">
            <a:off x="2885771" y="2549234"/>
            <a:ext cx="1369137" cy="5071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D1BBA28F-C50E-44D1-9651-E4A8E368479A}"/>
              </a:ext>
            </a:extLst>
          </p:cNvPr>
          <p:cNvCxnSpPr>
            <a:cxnSpLocks/>
            <a:stCxn id="7" idx="6"/>
            <a:endCxn id="11" idx="2"/>
          </p:cNvCxnSpPr>
          <p:nvPr/>
        </p:nvCxnSpPr>
        <p:spPr>
          <a:xfrm flipV="1">
            <a:off x="3215148" y="3136836"/>
            <a:ext cx="1356852" cy="438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E1D320E6-0101-4533-87BC-C110B5835AD1}"/>
              </a:ext>
            </a:extLst>
          </p:cNvPr>
          <p:cNvCxnSpPr>
            <a:cxnSpLocks/>
            <a:stCxn id="9" idx="0"/>
            <a:endCxn id="10" idx="3"/>
          </p:cNvCxnSpPr>
          <p:nvPr/>
        </p:nvCxnSpPr>
        <p:spPr>
          <a:xfrm flipH="1" flipV="1">
            <a:off x="5515895" y="2349179"/>
            <a:ext cx="1579310" cy="414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634348B9-9686-401C-B17E-F0BF3C898B4F}"/>
              </a:ext>
            </a:extLst>
          </p:cNvPr>
          <p:cNvCxnSpPr>
            <a:cxnSpLocks/>
            <a:stCxn id="11" idx="3"/>
            <a:endCxn id="9" idx="2"/>
          </p:cNvCxnSpPr>
          <p:nvPr/>
        </p:nvCxnSpPr>
        <p:spPr>
          <a:xfrm>
            <a:off x="5203110" y="2936781"/>
            <a:ext cx="750324" cy="5637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2429D895-46A7-4BAF-8CED-38E47E7F05B6}"/>
              </a:ext>
            </a:extLst>
          </p:cNvPr>
          <p:cNvSpPr txBox="1"/>
          <p:nvPr/>
        </p:nvSpPr>
        <p:spPr>
          <a:xfrm>
            <a:off x="2054940" y="5764703"/>
            <a:ext cx="4894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000" i="1" u="sng" dirty="0">
                <a:latin typeface="+mn-lt"/>
              </a:rPr>
              <a:t>Lado de la demanda (gasto): mercado de productos</a:t>
            </a:r>
            <a:endParaRPr lang="en-US" sz="2000" i="1" u="sng" dirty="0">
              <a:latin typeface="+mn-lt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718C7283-0928-4C50-89BB-9FF3E6A7823A}"/>
              </a:ext>
            </a:extLst>
          </p:cNvPr>
          <p:cNvSpPr txBox="1"/>
          <p:nvPr/>
        </p:nvSpPr>
        <p:spPr>
          <a:xfrm>
            <a:off x="3317158" y="4349225"/>
            <a:ext cx="2283542" cy="400110"/>
          </a:xfrm>
          <a:prstGeom prst="rect">
            <a:avLst/>
          </a:prstGeom>
          <a:ln w="2222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C"/>
            </a:defPPr>
            <a:lvl1pPr algn="ctr">
              <a:defRPr sz="2000">
                <a:solidFill>
                  <a:schemeClr val="dk1"/>
                </a:solidFill>
                <a:latin typeface="+mn-lt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cs typeface="+mn-cs"/>
              </a:defRPr>
            </a:lvl9pPr>
          </a:lstStyle>
          <a:p>
            <a:r>
              <a:rPr lang="es-EC" dirty="0"/>
              <a:t>Dinero (precios)</a:t>
            </a:r>
            <a:endParaRPr lang="en-US" dirty="0"/>
          </a:p>
        </p:txBody>
      </p: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819E9534-2F4F-431B-A596-825B614E3871}"/>
              </a:ext>
            </a:extLst>
          </p:cNvPr>
          <p:cNvCxnSpPr>
            <a:cxnSpLocks/>
            <a:stCxn id="9" idx="2"/>
            <a:endCxn id="27" idx="0"/>
          </p:cNvCxnSpPr>
          <p:nvPr/>
        </p:nvCxnSpPr>
        <p:spPr>
          <a:xfrm flipH="1">
            <a:off x="4458929" y="3500579"/>
            <a:ext cx="1494505" cy="848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31">
            <a:extLst>
              <a:ext uri="{FF2B5EF4-FFF2-40B4-BE49-F238E27FC236}">
                <a16:creationId xmlns:a16="http://schemas.microsoft.com/office/drawing/2014/main" id="{4212428A-D48A-4B3C-8562-D32853EE9433}"/>
              </a:ext>
            </a:extLst>
          </p:cNvPr>
          <p:cNvSpPr txBox="1"/>
          <p:nvPr/>
        </p:nvSpPr>
        <p:spPr>
          <a:xfrm>
            <a:off x="3215148" y="4987958"/>
            <a:ext cx="2521975" cy="400110"/>
          </a:xfrm>
          <a:prstGeom prst="rect">
            <a:avLst/>
          </a:prstGeom>
          <a:ln w="2222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000" dirty="0">
                <a:latin typeface="+mn-lt"/>
              </a:rPr>
              <a:t>Bienes y servicios</a:t>
            </a:r>
            <a:endParaRPr lang="en-US" sz="2000" dirty="0">
              <a:latin typeface="+mn-lt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EE43B18A-07C8-4E8C-B498-8587E392F7A7}"/>
              </a:ext>
            </a:extLst>
          </p:cNvPr>
          <p:cNvSpPr txBox="1"/>
          <p:nvPr/>
        </p:nvSpPr>
        <p:spPr>
          <a:xfrm>
            <a:off x="3960559" y="3455162"/>
            <a:ext cx="1262221" cy="400110"/>
          </a:xfrm>
          <a:prstGeom prst="rect">
            <a:avLst/>
          </a:prstGeom>
          <a:ln w="2222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C"/>
            </a:defPPr>
            <a:lvl1pPr algn="ctr">
              <a:defRPr sz="2000">
                <a:solidFill>
                  <a:schemeClr val="dk1"/>
                </a:solidFill>
                <a:latin typeface="+mn-lt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cs typeface="+mn-cs"/>
              </a:defRPr>
            </a:lvl9pPr>
          </a:lstStyle>
          <a:p>
            <a:r>
              <a:rPr lang="es-EC" dirty="0"/>
              <a:t>Ganancias</a:t>
            </a:r>
            <a:endParaRPr lang="en-US" dirty="0"/>
          </a:p>
        </p:txBody>
      </p:sp>
      <p:cxnSp>
        <p:nvCxnSpPr>
          <p:cNvPr id="49" name="Conector recto de flecha 48">
            <a:extLst>
              <a:ext uri="{FF2B5EF4-FFF2-40B4-BE49-F238E27FC236}">
                <a16:creationId xmlns:a16="http://schemas.microsoft.com/office/drawing/2014/main" id="{BCCF8268-3B25-4309-A6AC-75FB960D9894}"/>
              </a:ext>
            </a:extLst>
          </p:cNvPr>
          <p:cNvCxnSpPr>
            <a:stCxn id="44" idx="1"/>
            <a:endCxn id="7" idx="6"/>
          </p:cNvCxnSpPr>
          <p:nvPr/>
        </p:nvCxnSpPr>
        <p:spPr>
          <a:xfrm flipH="1" flipV="1">
            <a:off x="3215148" y="3575146"/>
            <a:ext cx="745411" cy="800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de flecha 54">
            <a:extLst>
              <a:ext uri="{FF2B5EF4-FFF2-40B4-BE49-F238E27FC236}">
                <a16:creationId xmlns:a16="http://schemas.microsoft.com/office/drawing/2014/main" id="{4A86A560-FDD6-42A4-8A38-163ACE64DF49}"/>
              </a:ext>
            </a:extLst>
          </p:cNvPr>
          <p:cNvCxnSpPr>
            <a:cxnSpLocks/>
            <a:stCxn id="27" idx="1"/>
            <a:endCxn id="7" idx="5"/>
          </p:cNvCxnSpPr>
          <p:nvPr/>
        </p:nvCxnSpPr>
        <p:spPr>
          <a:xfrm flipH="1" flipV="1">
            <a:off x="2885771" y="4093895"/>
            <a:ext cx="431387" cy="4553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 recto de flecha 57">
            <a:extLst>
              <a:ext uri="{FF2B5EF4-FFF2-40B4-BE49-F238E27FC236}">
                <a16:creationId xmlns:a16="http://schemas.microsoft.com/office/drawing/2014/main" id="{16BD5919-E307-4E8D-A3D9-A11D3AD72363}"/>
              </a:ext>
            </a:extLst>
          </p:cNvPr>
          <p:cNvCxnSpPr>
            <a:stCxn id="7" idx="4"/>
            <a:endCxn id="32" idx="1"/>
          </p:cNvCxnSpPr>
          <p:nvPr/>
        </p:nvCxnSpPr>
        <p:spPr>
          <a:xfrm>
            <a:off x="2090584" y="4308768"/>
            <a:ext cx="1124564" cy="8792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cto de flecha 59">
            <a:extLst>
              <a:ext uri="{FF2B5EF4-FFF2-40B4-BE49-F238E27FC236}">
                <a16:creationId xmlns:a16="http://schemas.microsoft.com/office/drawing/2014/main" id="{894E5749-440C-4B7F-94EE-CBC422EFF82A}"/>
              </a:ext>
            </a:extLst>
          </p:cNvPr>
          <p:cNvCxnSpPr>
            <a:cxnSpLocks/>
            <a:stCxn id="32" idx="3"/>
            <a:endCxn id="9" idx="4"/>
          </p:cNvCxnSpPr>
          <p:nvPr/>
        </p:nvCxnSpPr>
        <p:spPr>
          <a:xfrm flipV="1">
            <a:off x="5737123" y="4237739"/>
            <a:ext cx="1358082" cy="950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uadroTexto 62">
            <a:extLst>
              <a:ext uri="{FF2B5EF4-FFF2-40B4-BE49-F238E27FC236}">
                <a16:creationId xmlns:a16="http://schemas.microsoft.com/office/drawing/2014/main" id="{1460CCC3-2961-40BF-BFEF-ADF61AD2FFC4}"/>
              </a:ext>
            </a:extLst>
          </p:cNvPr>
          <p:cNvSpPr txBox="1"/>
          <p:nvPr/>
        </p:nvSpPr>
        <p:spPr>
          <a:xfrm>
            <a:off x="281380" y="5049301"/>
            <a:ext cx="18995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b="1" u="sng" dirty="0">
                <a:solidFill>
                  <a:srgbClr val="002060"/>
                </a:solidFill>
                <a:latin typeface="+mn-lt"/>
              </a:rPr>
              <a:t>Inyecciones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b="1" dirty="0">
                <a:solidFill>
                  <a:srgbClr val="002060"/>
                </a:solidFill>
                <a:latin typeface="+mn-lt"/>
              </a:rPr>
              <a:t>Inversión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b="1" dirty="0">
                <a:solidFill>
                  <a:srgbClr val="002060"/>
                </a:solidFill>
                <a:latin typeface="+mn-lt"/>
              </a:rPr>
              <a:t>Exportaciones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b="1" dirty="0">
                <a:solidFill>
                  <a:srgbClr val="002060"/>
                </a:solidFill>
                <a:latin typeface="+mn-lt"/>
              </a:rPr>
              <a:t>Gasto</a:t>
            </a:r>
            <a:endParaRPr lang="en-US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142D1806-CA1E-4E6B-9CA1-1B8DB2225398}"/>
              </a:ext>
            </a:extLst>
          </p:cNvPr>
          <p:cNvSpPr txBox="1"/>
          <p:nvPr/>
        </p:nvSpPr>
        <p:spPr>
          <a:xfrm>
            <a:off x="7384684" y="5019868"/>
            <a:ext cx="19075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C"/>
            </a:defPPr>
            <a:lvl1pPr>
              <a:defRPr b="1" u="sng">
                <a:solidFill>
                  <a:srgbClr val="002060"/>
                </a:solidFill>
                <a:latin typeface="+mn-lt"/>
              </a:defRPr>
            </a:lvl1pPr>
          </a:lstStyle>
          <a:p>
            <a:r>
              <a:rPr lang="es-EC" dirty="0"/>
              <a:t>Salidas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u="none" dirty="0"/>
              <a:t>Ahorro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u="none" dirty="0"/>
              <a:t>Importaciones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u="none" dirty="0"/>
              <a:t>Impuestos</a:t>
            </a:r>
            <a:endParaRPr lang="en-US" u="none" dirty="0"/>
          </a:p>
        </p:txBody>
      </p:sp>
    </p:spTree>
    <p:extLst>
      <p:ext uri="{BB962C8B-B14F-4D97-AF65-F5344CB8AC3E}">
        <p14:creationId xmlns:p14="http://schemas.microsoft.com/office/powerpoint/2010/main" val="3712054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B7F3DEE7-70B2-4022-A62B-8422E63B9C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404812"/>
            <a:ext cx="8229600" cy="990600"/>
          </a:xfrm>
        </p:spPr>
        <p:txBody>
          <a:bodyPr/>
          <a:lstStyle/>
          <a:p>
            <a:r>
              <a:rPr lang="es-ES" dirty="0">
                <a:solidFill>
                  <a:schemeClr val="accent3"/>
                </a:solidFill>
              </a:rPr>
              <a:t>Crecimiento y desigualdad</a:t>
            </a:r>
            <a:endParaRPr lang="es-ES" altLang="en-US" dirty="0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56AE3D44-992A-4622-8168-BA1B3CD494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8620" y="1657022"/>
            <a:ext cx="8606790" cy="4895850"/>
          </a:xfrm>
        </p:spPr>
        <p:txBody>
          <a:bodyPr>
            <a:noAutofit/>
          </a:bodyPr>
          <a:lstStyle/>
          <a:p>
            <a:pPr eaLnBrk="1" hangingPunct="1"/>
            <a:r>
              <a:rPr lang="es-ES" altLang="en-US" sz="2200" dirty="0"/>
              <a:t>Crecimiento </a:t>
            </a:r>
            <a:r>
              <a:rPr lang="es-ES" altLang="en-US" sz="2200" dirty="0">
                <a:sym typeface="Wingdings" panose="05000000000000000000" pitchFamily="2" charset="2"/>
              </a:rPr>
              <a:t> distribución</a:t>
            </a:r>
          </a:p>
          <a:p>
            <a:pPr lvl="1"/>
            <a:r>
              <a:rPr lang="es-ES" altLang="en-US" sz="2200" dirty="0"/>
              <a:t>N</a:t>
            </a:r>
            <a:r>
              <a:rPr lang="es-ES" altLang="en-US" sz="2200" dirty="0">
                <a:sym typeface="Wingdings" panose="05000000000000000000" pitchFamily="2" charset="2"/>
              </a:rPr>
              <a:t>o hay pruebas de U invertida. </a:t>
            </a:r>
            <a:r>
              <a:rPr lang="es-ES" altLang="en-US" sz="2200" dirty="0"/>
              <a:t>No hay patrones; reducción general de desigualdad y crecimiento del PIB mundial (no igual dentro de países). </a:t>
            </a:r>
          </a:p>
          <a:p>
            <a:pPr lvl="1" eaLnBrk="1" hangingPunct="1"/>
            <a:r>
              <a:rPr lang="es-ES" altLang="en-US" sz="2200" dirty="0">
                <a:sym typeface="Wingdings" panose="05000000000000000000" pitchFamily="2" charset="2"/>
              </a:rPr>
              <a:t>Depende de variables (</a:t>
            </a:r>
            <a:r>
              <a:rPr lang="es-ES" altLang="en-US" sz="2200" dirty="0" err="1">
                <a:sym typeface="Wingdings" panose="05000000000000000000" pitchFamily="2" charset="2"/>
              </a:rPr>
              <a:t>dbn</a:t>
            </a:r>
            <a:r>
              <a:rPr lang="es-ES" altLang="en-US" sz="2200" dirty="0">
                <a:sym typeface="Wingdings" panose="05000000000000000000" pitchFamily="2" charset="2"/>
              </a:rPr>
              <a:t> tierra importante)</a:t>
            </a:r>
          </a:p>
          <a:p>
            <a:pPr lvl="1" eaLnBrk="1" hangingPunct="1"/>
            <a:r>
              <a:rPr lang="es-ES" altLang="en-US" sz="2200" dirty="0"/>
              <a:t>‘Medidas’ para subir PIB </a:t>
            </a:r>
            <a:r>
              <a:rPr lang="es-ES" altLang="en-US" sz="2200" dirty="0">
                <a:sym typeface="Wingdings" panose="05000000000000000000" pitchFamily="2" charset="2"/>
              </a:rPr>
              <a:t> impacto en desigualdad </a:t>
            </a:r>
            <a:r>
              <a:rPr lang="es-ES" altLang="en-US" sz="2200" dirty="0"/>
              <a:t>(liberalización eleva desigualdad; I/ capitales depende de la tecnología (relación capital trabajo)</a:t>
            </a:r>
          </a:p>
          <a:p>
            <a:r>
              <a:rPr lang="es-ES" altLang="en-US" sz="2200" dirty="0"/>
              <a:t>Distribución </a:t>
            </a:r>
            <a:r>
              <a:rPr lang="es-ES" altLang="en-US" sz="2200" dirty="0">
                <a:sym typeface="Wingdings" panose="05000000000000000000" pitchFamily="2" charset="2"/>
              </a:rPr>
              <a:t> </a:t>
            </a:r>
            <a:r>
              <a:rPr lang="es-ES" altLang="en-US" sz="2200" dirty="0"/>
              <a:t>crecimiento</a:t>
            </a:r>
          </a:p>
          <a:p>
            <a:pPr lvl="1"/>
            <a:r>
              <a:rPr lang="es-ES" altLang="en-US" sz="2200" dirty="0"/>
              <a:t>Accesos diferenciados de pobres a k humano y físico</a:t>
            </a:r>
          </a:p>
          <a:p>
            <a:pPr lvl="1"/>
            <a:r>
              <a:rPr lang="es-ES" altLang="en-US" sz="2200" dirty="0"/>
              <a:t>Cierre de brechas de w puede subir productividad </a:t>
            </a:r>
            <a:r>
              <a:rPr lang="es-ES" altLang="en-US" sz="2200" dirty="0">
                <a:sym typeface="Wingdings" panose="05000000000000000000" pitchFamily="2" charset="2"/>
              </a:rPr>
              <a:t> recuperar economía</a:t>
            </a:r>
            <a:endParaRPr lang="es-ES" altLang="en-US" sz="2200" dirty="0"/>
          </a:p>
          <a:p>
            <a:r>
              <a:rPr lang="es-ES" altLang="en-US" sz="2200" dirty="0"/>
              <a:t>Simultáneo</a:t>
            </a:r>
          </a:p>
          <a:p>
            <a:pPr lvl="1"/>
            <a:r>
              <a:rPr lang="es-ES" altLang="en-US" sz="2200" dirty="0"/>
              <a:t>Efecto de equidad y crecimiento en pobreza</a:t>
            </a:r>
          </a:p>
          <a:p>
            <a:pPr lvl="1"/>
            <a:r>
              <a:rPr lang="es-ES" altLang="en-US" sz="2200" dirty="0"/>
              <a:t>Crecimiento </a:t>
            </a:r>
            <a:r>
              <a:rPr lang="es-ES" altLang="en-US" sz="2200" dirty="0" err="1"/>
              <a:t>pro-pobre</a:t>
            </a:r>
            <a:r>
              <a:rPr lang="es-ES" altLang="en-US" sz="2200" dirty="0"/>
              <a:t>, equitativo para reducir pobreza.</a:t>
            </a:r>
          </a:p>
          <a:p>
            <a:pPr lvl="1" eaLnBrk="1" hangingPunct="1"/>
            <a:endParaRPr lang="es-ES" altLang="en-US" sz="2200" dirty="0"/>
          </a:p>
          <a:p>
            <a:pPr lvl="1" eaLnBrk="1" hangingPunct="1"/>
            <a:endParaRPr lang="es-ES" altLang="en-US" sz="22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DB1D4B4-0E0C-43D3-A735-AF05CAF04E2A}"/>
              </a:ext>
            </a:extLst>
          </p:cNvPr>
          <p:cNvSpPr txBox="1"/>
          <p:nvPr/>
        </p:nvSpPr>
        <p:spPr>
          <a:xfrm>
            <a:off x="148590" y="1101744"/>
            <a:ext cx="2366010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800" dirty="0"/>
              <a:t>Evidencia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7320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390525"/>
            <a:ext cx="82296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chemeClr val="accent3"/>
                </a:solidFill>
              </a:rPr>
              <a:t>Desigualdad de género </a:t>
            </a:r>
            <a:r>
              <a:rPr lang="es-ES" dirty="0">
                <a:solidFill>
                  <a:schemeClr val="accent3"/>
                </a:solidFill>
                <a:sym typeface="Wingdings" panose="05000000000000000000" pitchFamily="2" charset="2"/>
              </a:rPr>
              <a:t></a:t>
            </a:r>
            <a:r>
              <a:rPr lang="es-ES" dirty="0">
                <a:solidFill>
                  <a:schemeClr val="accent3"/>
                </a:solidFill>
              </a:rPr>
              <a:t> crecimiento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89CA9E6A-ACCE-49A6-B659-FC77197D62C7}"/>
              </a:ext>
            </a:extLst>
          </p:cNvPr>
          <p:cNvSpPr/>
          <p:nvPr/>
        </p:nvSpPr>
        <p:spPr>
          <a:xfrm>
            <a:off x="58995" y="2195605"/>
            <a:ext cx="3097161" cy="24157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C" sz="2000" dirty="0">
                <a:solidFill>
                  <a:schemeClr val="tx1"/>
                </a:solidFill>
              </a:rPr>
              <a:t>Empresas: </a:t>
            </a:r>
          </a:p>
          <a:p>
            <a:pPr marL="457200" indent="-457200">
              <a:buAutoNum type="arabicPeriod"/>
            </a:pPr>
            <a:r>
              <a:rPr lang="es-EC" sz="2000" dirty="0">
                <a:solidFill>
                  <a:schemeClr val="tx1"/>
                </a:solidFill>
              </a:rPr>
              <a:t>Subsistencia</a:t>
            </a:r>
          </a:p>
          <a:p>
            <a:pPr marL="457200" indent="-457200">
              <a:buAutoNum type="arabicPeriod"/>
            </a:pPr>
            <a:r>
              <a:rPr lang="es-EC" sz="2000" dirty="0">
                <a:solidFill>
                  <a:schemeClr val="tx1"/>
                </a:solidFill>
              </a:rPr>
              <a:t>Mercado (Transables/ no transables)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80936AC-400C-4CCB-8438-C034D8E02B5B}"/>
              </a:ext>
            </a:extLst>
          </p:cNvPr>
          <p:cNvSpPr txBox="1"/>
          <p:nvPr/>
        </p:nvSpPr>
        <p:spPr>
          <a:xfrm>
            <a:off x="1807903" y="1647139"/>
            <a:ext cx="4894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000" i="1" u="sng" dirty="0">
                <a:latin typeface="+mn-lt"/>
              </a:rPr>
              <a:t>Lado de la oferta (ingreso): mercado de factores</a:t>
            </a:r>
            <a:endParaRPr lang="en-US" sz="2000" i="1" u="sng" dirty="0">
              <a:latin typeface="+mn-lt"/>
            </a:endParaRP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F08B2BD3-50CA-434F-BA89-9A576EB066F8}"/>
              </a:ext>
            </a:extLst>
          </p:cNvPr>
          <p:cNvSpPr/>
          <p:nvPr/>
        </p:nvSpPr>
        <p:spPr>
          <a:xfrm>
            <a:off x="5964381" y="2216611"/>
            <a:ext cx="3191854" cy="215362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>
                <a:solidFill>
                  <a:schemeClr val="tx1"/>
                </a:solidFill>
              </a:rPr>
              <a:t>Hogares/ sector reproductivo:</a:t>
            </a:r>
          </a:p>
          <a:p>
            <a:pPr algn="ctr"/>
            <a:r>
              <a:rPr lang="es-EC" dirty="0">
                <a:solidFill>
                  <a:schemeClr val="tx1"/>
                </a:solidFill>
              </a:rPr>
              <a:t>f( Ingreso H/M, tiempo de trabajo no pagado, poder de negociación, activos H/M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CEC0626-2B8C-4FD8-BB89-68B55AD1C1BF}"/>
              </a:ext>
            </a:extLst>
          </p:cNvPr>
          <p:cNvSpPr txBox="1"/>
          <p:nvPr/>
        </p:nvSpPr>
        <p:spPr>
          <a:xfrm>
            <a:off x="2993920" y="2149124"/>
            <a:ext cx="2521975" cy="400110"/>
          </a:xfrm>
          <a:prstGeom prst="rect">
            <a:avLst/>
          </a:prstGeom>
          <a:ln w="2222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000" dirty="0">
                <a:latin typeface="+mn-lt"/>
              </a:rPr>
              <a:t>Tierra, trabajo, capital</a:t>
            </a:r>
            <a:endParaRPr lang="en-US" sz="2000" dirty="0">
              <a:latin typeface="+mn-lt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BF23A89-A45E-45AC-82FA-3BCB7CA10AC6}"/>
              </a:ext>
            </a:extLst>
          </p:cNvPr>
          <p:cNvSpPr txBox="1"/>
          <p:nvPr/>
        </p:nvSpPr>
        <p:spPr>
          <a:xfrm>
            <a:off x="3940889" y="2736726"/>
            <a:ext cx="1262221" cy="400110"/>
          </a:xfrm>
          <a:prstGeom prst="rect">
            <a:avLst/>
          </a:prstGeom>
          <a:ln w="2222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C"/>
            </a:defPPr>
            <a:lvl1pPr algn="ctr">
              <a:defRPr sz="2000">
                <a:solidFill>
                  <a:schemeClr val="dk1"/>
                </a:solidFill>
                <a:latin typeface="+mn-lt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cs typeface="+mn-cs"/>
              </a:defRPr>
            </a:lvl9pPr>
          </a:lstStyle>
          <a:p>
            <a:r>
              <a:rPr lang="es-EC" dirty="0"/>
              <a:t>Salarios</a:t>
            </a:r>
            <a:endParaRPr lang="en-US" dirty="0"/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6F448624-B981-49DA-A6F9-D2DD378A0660}"/>
              </a:ext>
            </a:extLst>
          </p:cNvPr>
          <p:cNvCxnSpPr>
            <a:cxnSpLocks/>
            <a:stCxn id="10" idx="2"/>
            <a:endCxn id="7" idx="7"/>
          </p:cNvCxnSpPr>
          <p:nvPr/>
        </p:nvCxnSpPr>
        <p:spPr>
          <a:xfrm flipH="1">
            <a:off x="2702587" y="2549234"/>
            <a:ext cx="1552321" cy="1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D1BBA28F-C50E-44D1-9651-E4A8E368479A}"/>
              </a:ext>
            </a:extLst>
          </p:cNvPr>
          <p:cNvCxnSpPr>
            <a:cxnSpLocks/>
            <a:stCxn id="7" idx="6"/>
            <a:endCxn id="11" idx="2"/>
          </p:cNvCxnSpPr>
          <p:nvPr/>
        </p:nvCxnSpPr>
        <p:spPr>
          <a:xfrm flipV="1">
            <a:off x="3156156" y="3136836"/>
            <a:ext cx="1415844" cy="2666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E1D320E6-0101-4533-87BC-C110B5835AD1}"/>
              </a:ext>
            </a:extLst>
          </p:cNvPr>
          <p:cNvCxnSpPr>
            <a:cxnSpLocks/>
            <a:stCxn id="9" idx="0"/>
            <a:endCxn id="10" idx="3"/>
          </p:cNvCxnSpPr>
          <p:nvPr/>
        </p:nvCxnSpPr>
        <p:spPr>
          <a:xfrm flipH="1">
            <a:off x="5515895" y="2216611"/>
            <a:ext cx="2044413" cy="1325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634348B9-9686-401C-B17E-F0BF3C898B4F}"/>
              </a:ext>
            </a:extLst>
          </p:cNvPr>
          <p:cNvCxnSpPr>
            <a:cxnSpLocks/>
            <a:stCxn id="11" idx="3"/>
            <a:endCxn id="9" idx="2"/>
          </p:cNvCxnSpPr>
          <p:nvPr/>
        </p:nvCxnSpPr>
        <p:spPr>
          <a:xfrm>
            <a:off x="5203110" y="2936781"/>
            <a:ext cx="761271" cy="356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2429D895-46A7-4BAF-8CED-38E47E7F05B6}"/>
              </a:ext>
            </a:extLst>
          </p:cNvPr>
          <p:cNvSpPr txBox="1"/>
          <p:nvPr/>
        </p:nvSpPr>
        <p:spPr>
          <a:xfrm>
            <a:off x="2124995" y="5403351"/>
            <a:ext cx="4894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000" i="1" u="sng" dirty="0">
                <a:latin typeface="+mn-lt"/>
              </a:rPr>
              <a:t>Lado de la demanda (gasto): mercado de productos</a:t>
            </a:r>
            <a:endParaRPr lang="en-US" sz="2000" i="1" u="sng" dirty="0">
              <a:latin typeface="+mn-lt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718C7283-0928-4C50-89BB-9FF3E6A7823A}"/>
              </a:ext>
            </a:extLst>
          </p:cNvPr>
          <p:cNvSpPr txBox="1"/>
          <p:nvPr/>
        </p:nvSpPr>
        <p:spPr>
          <a:xfrm>
            <a:off x="3317158" y="4349225"/>
            <a:ext cx="2283542" cy="400110"/>
          </a:xfrm>
          <a:prstGeom prst="rect">
            <a:avLst/>
          </a:prstGeom>
          <a:ln w="2222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C"/>
            </a:defPPr>
            <a:lvl1pPr algn="ctr">
              <a:defRPr sz="2000">
                <a:solidFill>
                  <a:schemeClr val="dk1"/>
                </a:solidFill>
                <a:latin typeface="+mn-lt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cs typeface="+mn-cs"/>
              </a:defRPr>
            </a:lvl9pPr>
          </a:lstStyle>
          <a:p>
            <a:r>
              <a:rPr lang="es-EC" dirty="0"/>
              <a:t>Dinero (precios)</a:t>
            </a:r>
            <a:endParaRPr lang="en-US" dirty="0"/>
          </a:p>
        </p:txBody>
      </p: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819E9534-2F4F-431B-A596-825B614E3871}"/>
              </a:ext>
            </a:extLst>
          </p:cNvPr>
          <p:cNvCxnSpPr>
            <a:cxnSpLocks/>
            <a:stCxn id="9" idx="2"/>
            <a:endCxn id="27" idx="0"/>
          </p:cNvCxnSpPr>
          <p:nvPr/>
        </p:nvCxnSpPr>
        <p:spPr>
          <a:xfrm flipH="1">
            <a:off x="4458929" y="3293421"/>
            <a:ext cx="1505452" cy="1055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31">
            <a:extLst>
              <a:ext uri="{FF2B5EF4-FFF2-40B4-BE49-F238E27FC236}">
                <a16:creationId xmlns:a16="http://schemas.microsoft.com/office/drawing/2014/main" id="{4212428A-D48A-4B3C-8562-D32853EE9433}"/>
              </a:ext>
            </a:extLst>
          </p:cNvPr>
          <p:cNvSpPr txBox="1"/>
          <p:nvPr/>
        </p:nvSpPr>
        <p:spPr>
          <a:xfrm>
            <a:off x="3215148" y="4987958"/>
            <a:ext cx="2521975" cy="400110"/>
          </a:xfrm>
          <a:prstGeom prst="rect">
            <a:avLst/>
          </a:prstGeom>
          <a:ln w="2222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000" dirty="0">
                <a:latin typeface="+mn-lt"/>
              </a:rPr>
              <a:t>Bienes y servicios</a:t>
            </a:r>
            <a:endParaRPr lang="en-US" sz="2000" dirty="0">
              <a:latin typeface="+mn-lt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EE43B18A-07C8-4E8C-B498-8587E392F7A7}"/>
              </a:ext>
            </a:extLst>
          </p:cNvPr>
          <p:cNvSpPr txBox="1"/>
          <p:nvPr/>
        </p:nvSpPr>
        <p:spPr>
          <a:xfrm>
            <a:off x="3960559" y="3455162"/>
            <a:ext cx="1262221" cy="400110"/>
          </a:xfrm>
          <a:prstGeom prst="rect">
            <a:avLst/>
          </a:prstGeom>
          <a:ln w="2222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C"/>
            </a:defPPr>
            <a:lvl1pPr algn="ctr">
              <a:defRPr sz="2000">
                <a:solidFill>
                  <a:schemeClr val="dk1"/>
                </a:solidFill>
                <a:latin typeface="+mn-lt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cs typeface="+mn-cs"/>
              </a:defRPr>
            </a:lvl9pPr>
          </a:lstStyle>
          <a:p>
            <a:r>
              <a:rPr lang="es-EC" dirty="0"/>
              <a:t>Ganancias</a:t>
            </a:r>
            <a:endParaRPr lang="en-US" dirty="0"/>
          </a:p>
        </p:txBody>
      </p:sp>
      <p:cxnSp>
        <p:nvCxnSpPr>
          <p:cNvPr id="49" name="Conector recto de flecha 48">
            <a:extLst>
              <a:ext uri="{FF2B5EF4-FFF2-40B4-BE49-F238E27FC236}">
                <a16:creationId xmlns:a16="http://schemas.microsoft.com/office/drawing/2014/main" id="{BCCF8268-3B25-4309-A6AC-75FB960D9894}"/>
              </a:ext>
            </a:extLst>
          </p:cNvPr>
          <p:cNvCxnSpPr>
            <a:cxnSpLocks/>
            <a:stCxn id="44" idx="1"/>
            <a:endCxn id="7" idx="6"/>
          </p:cNvCxnSpPr>
          <p:nvPr/>
        </p:nvCxnSpPr>
        <p:spPr>
          <a:xfrm flipH="1" flipV="1">
            <a:off x="3156156" y="3403464"/>
            <a:ext cx="804403" cy="2517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de flecha 54">
            <a:extLst>
              <a:ext uri="{FF2B5EF4-FFF2-40B4-BE49-F238E27FC236}">
                <a16:creationId xmlns:a16="http://schemas.microsoft.com/office/drawing/2014/main" id="{4A86A560-FDD6-42A4-8A38-163ACE64DF49}"/>
              </a:ext>
            </a:extLst>
          </p:cNvPr>
          <p:cNvCxnSpPr>
            <a:cxnSpLocks/>
            <a:stCxn id="27" idx="1"/>
            <a:endCxn id="7" idx="5"/>
          </p:cNvCxnSpPr>
          <p:nvPr/>
        </p:nvCxnSpPr>
        <p:spPr>
          <a:xfrm flipH="1" flipV="1">
            <a:off x="2702587" y="4257548"/>
            <a:ext cx="614571" cy="291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 recto de flecha 57">
            <a:extLst>
              <a:ext uri="{FF2B5EF4-FFF2-40B4-BE49-F238E27FC236}">
                <a16:creationId xmlns:a16="http://schemas.microsoft.com/office/drawing/2014/main" id="{16BD5919-E307-4E8D-A3D9-A11D3AD72363}"/>
              </a:ext>
            </a:extLst>
          </p:cNvPr>
          <p:cNvCxnSpPr>
            <a:cxnSpLocks/>
            <a:stCxn id="7" idx="4"/>
            <a:endCxn id="32" idx="1"/>
          </p:cNvCxnSpPr>
          <p:nvPr/>
        </p:nvCxnSpPr>
        <p:spPr>
          <a:xfrm>
            <a:off x="1607576" y="4611322"/>
            <a:ext cx="1607572" cy="576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cto de flecha 59">
            <a:extLst>
              <a:ext uri="{FF2B5EF4-FFF2-40B4-BE49-F238E27FC236}">
                <a16:creationId xmlns:a16="http://schemas.microsoft.com/office/drawing/2014/main" id="{894E5749-440C-4B7F-94EE-CBC422EFF82A}"/>
              </a:ext>
            </a:extLst>
          </p:cNvPr>
          <p:cNvCxnSpPr>
            <a:cxnSpLocks/>
            <a:stCxn id="32" idx="3"/>
            <a:endCxn id="9" idx="4"/>
          </p:cNvCxnSpPr>
          <p:nvPr/>
        </p:nvCxnSpPr>
        <p:spPr>
          <a:xfrm flipV="1">
            <a:off x="5737123" y="4370231"/>
            <a:ext cx="1823185" cy="817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uadroTexto 62">
            <a:extLst>
              <a:ext uri="{FF2B5EF4-FFF2-40B4-BE49-F238E27FC236}">
                <a16:creationId xmlns:a16="http://schemas.microsoft.com/office/drawing/2014/main" id="{1460CCC3-2961-40BF-BFEF-ADF61AD2FFC4}"/>
              </a:ext>
            </a:extLst>
          </p:cNvPr>
          <p:cNvSpPr txBox="1"/>
          <p:nvPr/>
        </p:nvSpPr>
        <p:spPr>
          <a:xfrm>
            <a:off x="281380" y="5049301"/>
            <a:ext cx="18995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b="1" u="sng" dirty="0">
                <a:solidFill>
                  <a:srgbClr val="002060"/>
                </a:solidFill>
                <a:latin typeface="+mn-lt"/>
              </a:rPr>
              <a:t>Inyecciones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b="1" dirty="0">
                <a:solidFill>
                  <a:srgbClr val="002060"/>
                </a:solidFill>
                <a:latin typeface="+mn-lt"/>
              </a:rPr>
              <a:t>Inversión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b="1" dirty="0">
                <a:solidFill>
                  <a:srgbClr val="002060"/>
                </a:solidFill>
                <a:latin typeface="+mn-lt"/>
              </a:rPr>
              <a:t>Exportaciones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b="1" dirty="0">
                <a:solidFill>
                  <a:srgbClr val="002060"/>
                </a:solidFill>
                <a:latin typeface="+mn-lt"/>
              </a:rPr>
              <a:t>Gasto</a:t>
            </a:r>
            <a:endParaRPr lang="en-US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142D1806-CA1E-4E6B-9CA1-1B8DB2225398}"/>
              </a:ext>
            </a:extLst>
          </p:cNvPr>
          <p:cNvSpPr txBox="1"/>
          <p:nvPr/>
        </p:nvSpPr>
        <p:spPr>
          <a:xfrm>
            <a:off x="7216125" y="4964484"/>
            <a:ext cx="19075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C"/>
            </a:defPPr>
            <a:lvl1pPr>
              <a:defRPr b="1" u="sng">
                <a:solidFill>
                  <a:srgbClr val="002060"/>
                </a:solidFill>
                <a:latin typeface="+mn-lt"/>
              </a:defRPr>
            </a:lvl1pPr>
          </a:lstStyle>
          <a:p>
            <a:r>
              <a:rPr lang="es-EC" dirty="0"/>
              <a:t>Salidas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u="none" dirty="0"/>
              <a:t>Ahorro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u="none" dirty="0"/>
              <a:t>Importaciones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u="none" dirty="0"/>
              <a:t>Impuestos</a:t>
            </a:r>
            <a:endParaRPr lang="en-US" u="none" dirty="0"/>
          </a:p>
        </p:txBody>
      </p:sp>
    </p:spTree>
    <p:extLst>
      <p:ext uri="{BB962C8B-B14F-4D97-AF65-F5344CB8AC3E}">
        <p14:creationId xmlns:p14="http://schemas.microsoft.com/office/powerpoint/2010/main" val="391176275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1310" y="125304"/>
            <a:ext cx="82296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chemeClr val="accent3"/>
                </a:solidFill>
              </a:rPr>
              <a:t>Desigualdad de género </a:t>
            </a:r>
            <a:r>
              <a:rPr lang="es-ES" dirty="0">
                <a:solidFill>
                  <a:schemeClr val="accent3"/>
                </a:solidFill>
                <a:sym typeface="Wingdings" panose="05000000000000000000" pitchFamily="2" charset="2"/>
              </a:rPr>
              <a:t></a:t>
            </a:r>
            <a:r>
              <a:rPr lang="es-ES" dirty="0">
                <a:solidFill>
                  <a:schemeClr val="accent3"/>
                </a:solidFill>
              </a:rPr>
              <a:t> crecimiento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03F0D75E-0C68-40F9-A6F2-5026FC925F92}"/>
              </a:ext>
            </a:extLst>
          </p:cNvPr>
          <p:cNvSpPr txBox="1"/>
          <p:nvPr/>
        </p:nvSpPr>
        <p:spPr>
          <a:xfrm>
            <a:off x="334296" y="1687897"/>
            <a:ext cx="25449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C"/>
            </a:defPPr>
            <a:lvl1pPr>
              <a:defRPr b="1" u="sng">
                <a:solidFill>
                  <a:srgbClr val="002060"/>
                </a:solidFill>
                <a:latin typeface="+mn-lt"/>
              </a:defRPr>
            </a:lvl1pPr>
          </a:lstStyle>
          <a:p>
            <a:r>
              <a:rPr lang="es-EC" dirty="0"/>
              <a:t>Donde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u="none" dirty="0"/>
              <a:t>I = f(</a:t>
            </a:r>
            <a:r>
              <a:rPr lang="es-EC" u="none" dirty="0" err="1"/>
              <a:t>Wh</a:t>
            </a:r>
            <a:r>
              <a:rPr lang="es-EC" u="none" dirty="0"/>
              <a:t>, </a:t>
            </a:r>
            <a:r>
              <a:rPr lang="es-EC" u="none" dirty="0" err="1"/>
              <a:t>Wm</a:t>
            </a:r>
            <a:r>
              <a:rPr lang="es-EC" u="none" dirty="0"/>
              <a:t>, Y, 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u="none" dirty="0"/>
              <a:t>X = f(</a:t>
            </a:r>
            <a:r>
              <a:rPr lang="es-EC" u="none" dirty="0" err="1"/>
              <a:t>ePx</a:t>
            </a:r>
            <a:r>
              <a:rPr lang="es-EC" u="none" dirty="0"/>
              <a:t>*/</a:t>
            </a:r>
            <a:r>
              <a:rPr lang="es-EC" u="none" dirty="0" err="1"/>
              <a:t>Px</a:t>
            </a:r>
            <a:r>
              <a:rPr lang="es-EC" u="none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u="none" dirty="0"/>
              <a:t>S = f(estrato, género)</a:t>
            </a:r>
            <a:endParaRPr lang="en-US" u="none" dirty="0"/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4D64B9B1-7073-47C4-8B03-059F97E41993}"/>
              </a:ext>
            </a:extLst>
          </p:cNvPr>
          <p:cNvSpPr txBox="1"/>
          <p:nvPr/>
        </p:nvSpPr>
        <p:spPr>
          <a:xfrm>
            <a:off x="4245907" y="1887951"/>
            <a:ext cx="3177670" cy="400110"/>
          </a:xfrm>
          <a:prstGeom prst="rect">
            <a:avLst/>
          </a:prstGeom>
          <a:ln w="2222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C"/>
            </a:defPPr>
            <a:lvl1pPr algn="ctr">
              <a:defRPr sz="2000">
                <a:solidFill>
                  <a:schemeClr val="dk1"/>
                </a:solidFill>
                <a:latin typeface="+mn-lt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cs typeface="+mn-cs"/>
              </a:defRPr>
            </a:lvl9pPr>
          </a:lstStyle>
          <a:p>
            <a:r>
              <a:rPr lang="es-EC" dirty="0"/>
              <a:t>I + X + G = S + M + T</a:t>
            </a:r>
            <a:endParaRPr lang="en-US" dirty="0"/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93B23FF3-B67F-4E82-A0BC-220EC4D90A62}"/>
              </a:ext>
            </a:extLst>
          </p:cNvPr>
          <p:cNvSpPr txBox="1"/>
          <p:nvPr/>
        </p:nvSpPr>
        <p:spPr>
          <a:xfrm>
            <a:off x="914400" y="3194998"/>
            <a:ext cx="7154596" cy="3170099"/>
          </a:xfrm>
          <a:prstGeom prst="rect">
            <a:avLst/>
          </a:prstGeom>
          <a:ln w="22225"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C"/>
            </a:defPPr>
            <a:lvl1pPr algn="ctr">
              <a:defRPr sz="2000">
                <a:solidFill>
                  <a:schemeClr val="dk1"/>
                </a:solidFill>
                <a:latin typeface="+mn-lt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cs typeface="+mn-cs"/>
              </a:defRPr>
            </a:lvl9pPr>
          </a:lstStyle>
          <a:p>
            <a:pPr algn="l"/>
            <a:r>
              <a:rPr lang="es-EC" dirty="0"/>
              <a:t>Modelo género-sensible:</a:t>
            </a:r>
          </a:p>
          <a:p>
            <a:pPr marL="342900" indent="-342900" algn="l">
              <a:buFontTx/>
              <a:buChar char="-"/>
            </a:pPr>
            <a:r>
              <a:rPr lang="es-EC" dirty="0"/>
              <a:t>Segregación de género del trabajo: mujeres en sector X, hombres en no transables</a:t>
            </a:r>
          </a:p>
          <a:p>
            <a:pPr marL="342900" indent="-342900" algn="l">
              <a:buFontTx/>
              <a:buChar char="-"/>
            </a:pPr>
            <a:r>
              <a:rPr lang="es-EC" dirty="0"/>
              <a:t>C generizado (propensiones al consumo diferentes)</a:t>
            </a:r>
          </a:p>
          <a:p>
            <a:pPr marL="342900" indent="-342900" algn="l">
              <a:buFontTx/>
              <a:buChar char="-"/>
            </a:pPr>
            <a:r>
              <a:rPr lang="es-EC" dirty="0"/>
              <a:t>S generizado y estratificado</a:t>
            </a:r>
          </a:p>
          <a:p>
            <a:pPr marL="342900" indent="-342900" algn="l">
              <a:buFontTx/>
              <a:buChar char="-"/>
            </a:pPr>
            <a:r>
              <a:rPr lang="es-EC" dirty="0"/>
              <a:t>X generizadas porque la demanda es función de la tasa de cambio real (relación de precios y relación de salarios)</a:t>
            </a:r>
          </a:p>
          <a:p>
            <a:pPr marL="342900" indent="-342900" algn="l">
              <a:buFontTx/>
              <a:buChar char="-"/>
            </a:pPr>
            <a:r>
              <a:rPr lang="es-EC" dirty="0"/>
              <a:t>Poder oligopólico en algunas industrias, usualmente no transables</a:t>
            </a:r>
          </a:p>
          <a:p>
            <a:pPr marL="342900" indent="-342900" algn="l">
              <a:buFontTx/>
              <a:buChar char="-"/>
            </a:pPr>
            <a:r>
              <a:rPr lang="es-EC" dirty="0"/>
              <a:t>Importaciones rígidas </a:t>
            </a:r>
            <a:r>
              <a:rPr lang="es-EC" dirty="0">
                <a:sym typeface="Wingdings" panose="05000000000000000000" pitchFamily="2" charset="2"/>
              </a:rPr>
              <a:t> B/P restringida</a:t>
            </a:r>
          </a:p>
          <a:p>
            <a:pPr marL="342900" indent="-342900" algn="l">
              <a:buFontTx/>
              <a:buChar char="-"/>
            </a:pPr>
            <a:r>
              <a:rPr lang="es-EC" dirty="0">
                <a:sym typeface="Wingdings" panose="05000000000000000000" pitchFamily="2" charset="2"/>
              </a:rPr>
              <a:t>Capital móvil en sector exportador</a:t>
            </a:r>
            <a:endParaRPr lang="en-US" dirty="0"/>
          </a:p>
        </p:txBody>
      </p:sp>
      <p:sp>
        <p:nvSpPr>
          <p:cNvPr id="7" name="CuadroTexto 6"/>
          <p:cNvSpPr txBox="1"/>
          <p:nvPr/>
        </p:nvSpPr>
        <p:spPr>
          <a:xfrm>
            <a:off x="1316182" y="1046152"/>
            <a:ext cx="6892400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" sz="2800" dirty="0" smtClean="0"/>
              <a:t>Micro fundamentos </a:t>
            </a:r>
            <a:r>
              <a:rPr lang="es-ES" sz="2800" dirty="0" smtClean="0">
                <a:sym typeface="Wingdings" panose="05000000000000000000" pitchFamily="2" charset="2"/>
              </a:rPr>
              <a:t> macro comportamientos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228269460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390525"/>
            <a:ext cx="82296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chemeClr val="accent3"/>
                </a:solidFill>
              </a:rPr>
              <a:t>Desigualdad de género </a:t>
            </a:r>
            <a:r>
              <a:rPr lang="es-ES" dirty="0">
                <a:solidFill>
                  <a:schemeClr val="accent3"/>
                </a:solidFill>
                <a:sym typeface="Wingdings" panose="05000000000000000000" pitchFamily="2" charset="2"/>
              </a:rPr>
              <a:t></a:t>
            </a:r>
            <a:r>
              <a:rPr lang="es-ES" dirty="0">
                <a:solidFill>
                  <a:schemeClr val="accent3"/>
                </a:solidFill>
              </a:rPr>
              <a:t> crecimiento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210C02A-448D-4551-95E6-B027A6880615}"/>
              </a:ext>
            </a:extLst>
          </p:cNvPr>
          <p:cNvSpPr txBox="1"/>
          <p:nvPr/>
        </p:nvSpPr>
        <p:spPr>
          <a:xfrm>
            <a:off x="1489586" y="1700980"/>
            <a:ext cx="66761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dirty="0">
                <a:latin typeface="+mn-lt"/>
              </a:rPr>
              <a:t>Efectos de incremento(reducción) de salarios de las mujeres, manteniendo los w de hombres constantes:</a:t>
            </a:r>
            <a:endParaRPr lang="en-US" sz="2400" dirty="0">
              <a:latin typeface="+mn-lt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BD44A6D-6D2B-4910-8498-C348C2487277}"/>
              </a:ext>
            </a:extLst>
          </p:cNvPr>
          <p:cNvSpPr txBox="1"/>
          <p:nvPr/>
        </p:nvSpPr>
        <p:spPr>
          <a:xfrm>
            <a:off x="806245" y="3013812"/>
            <a:ext cx="2428903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400" dirty="0"/>
              <a:t>Baja mark up</a:t>
            </a:r>
            <a:endParaRPr lang="en-US" sz="2400" dirty="0"/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E2078222-1520-450D-8A02-E5CD094B2694}"/>
              </a:ext>
            </a:extLst>
          </p:cNvPr>
          <p:cNvCxnSpPr/>
          <p:nvPr/>
        </p:nvCxnSpPr>
        <p:spPr>
          <a:xfrm>
            <a:off x="3382297" y="3244645"/>
            <a:ext cx="70792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F3274500-66D6-4185-88EB-73F7DB16A165}"/>
              </a:ext>
            </a:extLst>
          </p:cNvPr>
          <p:cNvSpPr txBox="1"/>
          <p:nvPr/>
        </p:nvSpPr>
        <p:spPr>
          <a:xfrm>
            <a:off x="4753394" y="3009291"/>
            <a:ext cx="3643353" cy="83099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400" dirty="0"/>
              <a:t>Efecto de redistribución de clase/; baja I</a:t>
            </a:r>
            <a:endParaRPr lang="en-US" sz="240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DE8FA50-7DA6-44CF-9526-4FA0D8A1A39A}"/>
              </a:ext>
            </a:extLst>
          </p:cNvPr>
          <p:cNvSpPr txBox="1"/>
          <p:nvPr/>
        </p:nvSpPr>
        <p:spPr>
          <a:xfrm>
            <a:off x="4773061" y="4092986"/>
            <a:ext cx="3643353" cy="15696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C"/>
            </a:defPPr>
            <a:lvl1pPr algn="ctr">
              <a:defRPr sz="2400"/>
            </a:lvl1pPr>
          </a:lstStyle>
          <a:p>
            <a:r>
              <a:rPr lang="es-EC"/>
              <a:t>Efecto de redistribución </a:t>
            </a:r>
            <a:r>
              <a:rPr lang="es-EC" dirty="0"/>
              <a:t> de género: depende de </a:t>
            </a:r>
            <a:r>
              <a:rPr lang="es-EC"/>
              <a:t>la proporción de X en la canasta de </a:t>
            </a:r>
            <a:r>
              <a:rPr lang="es-EC" dirty="0"/>
              <a:t>consumo</a:t>
            </a:r>
            <a:endParaRPr lang="en-US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9813BF5-BFF4-4FE9-B3F0-D4C495571422}"/>
              </a:ext>
            </a:extLst>
          </p:cNvPr>
          <p:cNvSpPr txBox="1"/>
          <p:nvPr/>
        </p:nvSpPr>
        <p:spPr>
          <a:xfrm>
            <a:off x="727586" y="4243239"/>
            <a:ext cx="2428903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400" dirty="0"/>
              <a:t>Baja salario relativo de hombres</a:t>
            </a:r>
            <a:endParaRPr lang="en-US" sz="2400" dirty="0"/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0C84848D-C12F-42C7-9383-ABA6B94AA6DE}"/>
              </a:ext>
            </a:extLst>
          </p:cNvPr>
          <p:cNvCxnSpPr/>
          <p:nvPr/>
        </p:nvCxnSpPr>
        <p:spPr>
          <a:xfrm>
            <a:off x="3495368" y="4877816"/>
            <a:ext cx="70792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2CFF8B9-CF12-4EFC-BD8E-87027EAAB420}"/>
              </a:ext>
            </a:extLst>
          </p:cNvPr>
          <p:cNvSpPr txBox="1"/>
          <p:nvPr/>
        </p:nvSpPr>
        <p:spPr>
          <a:xfrm>
            <a:off x="4773060" y="6090484"/>
            <a:ext cx="3643353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C"/>
            </a:defPPr>
            <a:lvl1pPr algn="ctr">
              <a:defRPr sz="2400"/>
            </a:lvl1pPr>
          </a:lstStyle>
          <a:p>
            <a:r>
              <a:rPr lang="es-EC"/>
              <a:t>Efecto </a:t>
            </a:r>
            <a:r>
              <a:rPr lang="es-EC" dirty="0"/>
              <a:t>precios relativos</a:t>
            </a:r>
            <a:endParaRPr lang="en-US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35D096AC-8EA9-4059-9270-E9E1CE6F6FD1}"/>
              </a:ext>
            </a:extLst>
          </p:cNvPr>
          <p:cNvSpPr txBox="1"/>
          <p:nvPr/>
        </p:nvSpPr>
        <p:spPr>
          <a:xfrm>
            <a:off x="727585" y="6084968"/>
            <a:ext cx="2428903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400" dirty="0" err="1"/>
              <a:t>ePx</a:t>
            </a:r>
            <a:r>
              <a:rPr lang="es-EC" sz="2400" dirty="0"/>
              <a:t>*/</a:t>
            </a:r>
            <a:r>
              <a:rPr lang="es-EC" sz="2400" dirty="0" err="1"/>
              <a:t>Px</a:t>
            </a:r>
            <a:r>
              <a:rPr lang="es-EC" sz="2400" dirty="0"/>
              <a:t> baja</a:t>
            </a:r>
            <a:endParaRPr lang="en-US" sz="2400" dirty="0"/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89A39D25-B488-4159-B488-5959E1A43081}"/>
              </a:ext>
            </a:extLst>
          </p:cNvPr>
          <p:cNvCxnSpPr/>
          <p:nvPr/>
        </p:nvCxnSpPr>
        <p:spPr>
          <a:xfrm>
            <a:off x="3534697" y="6341397"/>
            <a:ext cx="70792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43236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390525"/>
            <a:ext cx="82296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chemeClr val="accent3"/>
                </a:solidFill>
              </a:rPr>
              <a:t>Desigualdad de género </a:t>
            </a:r>
            <a:r>
              <a:rPr lang="es-ES" dirty="0">
                <a:solidFill>
                  <a:schemeClr val="accent3"/>
                </a:solidFill>
                <a:sym typeface="Wingdings" panose="05000000000000000000" pitchFamily="2" charset="2"/>
              </a:rPr>
              <a:t></a:t>
            </a:r>
            <a:r>
              <a:rPr lang="es-ES" dirty="0">
                <a:solidFill>
                  <a:schemeClr val="accent3"/>
                </a:solidFill>
              </a:rPr>
              <a:t> crecimiento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210C02A-448D-4551-95E6-B027A6880615}"/>
              </a:ext>
            </a:extLst>
          </p:cNvPr>
          <p:cNvSpPr txBox="1"/>
          <p:nvPr/>
        </p:nvSpPr>
        <p:spPr>
          <a:xfrm>
            <a:off x="1489586" y="1700980"/>
            <a:ext cx="66761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dirty="0">
                <a:latin typeface="+mn-lt"/>
              </a:rPr>
              <a:t>Efectos de incremento(reducción) de salarios de las mujeres, manteniendo los w de hombres constantes:</a:t>
            </a:r>
            <a:endParaRPr lang="en-US" sz="2400" dirty="0">
              <a:latin typeface="+mn-lt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20E0C84-0C7A-49B3-9569-6854E9FCF26B}"/>
              </a:ext>
            </a:extLst>
          </p:cNvPr>
          <p:cNvSpPr txBox="1"/>
          <p:nvPr/>
        </p:nvSpPr>
        <p:spPr>
          <a:xfrm>
            <a:off x="633678" y="2851832"/>
            <a:ext cx="3643353" cy="30469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400" dirty="0"/>
              <a:t>Sube salario </a:t>
            </a:r>
            <a:r>
              <a:rPr lang="es-EC" sz="2400" dirty="0">
                <a:sym typeface="Wingdings" panose="05000000000000000000" pitchFamily="2" charset="2"/>
              </a:rPr>
              <a:t> baja X (si elástica)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400" dirty="0">
                <a:sym typeface="Wingdings" panose="05000000000000000000" pitchFamily="2" charset="2"/>
              </a:rPr>
              <a:t>I baja si K es móvil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400" dirty="0">
                <a:sym typeface="Wingdings" panose="05000000000000000000" pitchFamily="2" charset="2"/>
              </a:rPr>
              <a:t>Baja ahorro  sube C de X (si es consumido internamente)  -PMC de trabajadoras es mayor que de capitalistas</a:t>
            </a:r>
            <a:endParaRPr lang="en-US" sz="2400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F2D9D750-B9A5-4583-9645-DD1BAEE84EC8}"/>
              </a:ext>
            </a:extLst>
          </p:cNvPr>
          <p:cNvSpPr txBox="1"/>
          <p:nvPr/>
        </p:nvSpPr>
        <p:spPr>
          <a:xfrm>
            <a:off x="4680156" y="2802530"/>
            <a:ext cx="4154128" cy="378565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400" dirty="0"/>
              <a:t>Si X inelástica X baja poco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400" dirty="0"/>
              <a:t>X se consume internamente </a:t>
            </a:r>
            <a:r>
              <a:rPr lang="es-EC" sz="2400" dirty="0">
                <a:sym typeface="Wingdings" panose="05000000000000000000" pitchFamily="2" charset="2"/>
              </a:rPr>
              <a:t> sube C</a:t>
            </a:r>
            <a:endParaRPr lang="es-EC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400" dirty="0"/>
              <a:t>I baja poco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400" dirty="0"/>
              <a:t>Si sube consumo de X salarios de mujeres y empleo pueden subir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400" dirty="0"/>
              <a:t>Efecto ambiguo en no transables (pueden perder empleo hombres)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7415679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390525"/>
            <a:ext cx="82296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chemeClr val="accent3"/>
                </a:solidFill>
              </a:rPr>
              <a:t>Desigualdad de género </a:t>
            </a:r>
            <a:r>
              <a:rPr lang="es-ES" dirty="0">
                <a:solidFill>
                  <a:schemeClr val="accent3"/>
                </a:solidFill>
                <a:sym typeface="Wingdings" panose="05000000000000000000" pitchFamily="2" charset="2"/>
              </a:rPr>
              <a:t></a:t>
            </a:r>
            <a:r>
              <a:rPr lang="es-ES" dirty="0">
                <a:solidFill>
                  <a:schemeClr val="accent3"/>
                </a:solidFill>
              </a:rPr>
              <a:t> crecimiento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63799DC-2552-4293-A33F-0AC82698C4E5}"/>
              </a:ext>
            </a:extLst>
          </p:cNvPr>
          <p:cNvSpPr txBox="1"/>
          <p:nvPr/>
        </p:nvSpPr>
        <p:spPr>
          <a:xfrm>
            <a:off x="724071" y="3013501"/>
            <a:ext cx="7695858" cy="83099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sz="2400" dirty="0"/>
              <a:t>Efectos de mercado: sube/baja demanda de trabajo de mujeres, consumo y salario</a:t>
            </a:r>
            <a:endParaRPr lang="en-US" sz="24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BDCF322-9267-4DCD-B941-46CBFEEC0662}"/>
              </a:ext>
            </a:extLst>
          </p:cNvPr>
          <p:cNvSpPr txBox="1"/>
          <p:nvPr/>
        </p:nvSpPr>
        <p:spPr>
          <a:xfrm>
            <a:off x="724071" y="4237617"/>
            <a:ext cx="7695858" cy="15696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sz="2400" dirty="0"/>
              <a:t>Efectos fuera del mercado: Baja de salario </a:t>
            </a:r>
            <a:r>
              <a:rPr lang="es-EC" sz="2400" dirty="0">
                <a:sym typeface="Wingdings" panose="05000000000000000000" pitchFamily="2" charset="2"/>
              </a:rPr>
              <a:t> baja cobertura de servicios de cuidado  incremento de cuidados no remunerados  reduce posibilidad de oferta laboral de mujeres  reduce consumo  reduce/contrarresta efecto de mercado</a:t>
            </a:r>
            <a:endParaRPr lang="en-US" sz="2400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83FDD9F-FF07-4CB4-B29E-1CEB88161035}"/>
              </a:ext>
            </a:extLst>
          </p:cNvPr>
          <p:cNvSpPr txBox="1"/>
          <p:nvPr/>
        </p:nvSpPr>
        <p:spPr>
          <a:xfrm>
            <a:off x="1489586" y="1700980"/>
            <a:ext cx="66761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dirty="0">
                <a:latin typeface="+mn-lt"/>
              </a:rPr>
              <a:t>Efectos de incremento(reducción) de salarios de las mujeres, manteniendo los w de hombres constantes:</a:t>
            </a:r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8865669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390525"/>
            <a:ext cx="82296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chemeClr val="accent3"/>
                </a:solidFill>
              </a:rPr>
              <a:t>Desigualdad de género </a:t>
            </a:r>
            <a:r>
              <a:rPr lang="es-ES" dirty="0" smtClean="0">
                <a:solidFill>
                  <a:schemeClr val="accent3"/>
                </a:solidFill>
                <a:sym typeface="Wingdings" panose="05000000000000000000" pitchFamily="2" charset="2"/>
              </a:rPr>
              <a:t></a:t>
            </a:r>
            <a:r>
              <a:rPr lang="es-ES" dirty="0" smtClean="0">
                <a:solidFill>
                  <a:schemeClr val="accent3"/>
                </a:solidFill>
              </a:rPr>
              <a:t> </a:t>
            </a:r>
            <a:r>
              <a:rPr lang="es-ES" dirty="0">
                <a:solidFill>
                  <a:schemeClr val="accent3"/>
                </a:solidFill>
              </a:rPr>
              <a:t>crecimiento</a:t>
            </a:r>
          </a:p>
        </p:txBody>
      </p:sp>
      <p:sp>
        <p:nvSpPr>
          <p:cNvPr id="6" name="Text Box 12">
            <a:extLst>
              <a:ext uri="{FF2B5EF4-FFF2-40B4-BE49-F238E27FC236}">
                <a16:creationId xmlns:a16="http://schemas.microsoft.com/office/drawing/2014/main" id="{A2B890E1-6FCF-498A-88C8-CFE58FD04C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2076450"/>
            <a:ext cx="3786187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355600" indent="-355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None/>
            </a:pPr>
            <a:r>
              <a:rPr lang="es-ES" altLang="en-US" sz="2200" b="0" u="none">
                <a:latin typeface="+mn-lt"/>
              </a:rPr>
              <a:t>AMBITO REPRODUCTIVO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None/>
            </a:pPr>
            <a:endParaRPr lang="es-ES" altLang="en-US" sz="2200" b="0" u="none">
              <a:latin typeface="+mn-lt"/>
            </a:endParaRP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S" altLang="en-US" sz="2200" b="0" u="none">
                <a:latin typeface="+mn-lt"/>
              </a:rPr>
              <a:t>División sexual del trabajo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None/>
            </a:pPr>
            <a:r>
              <a:rPr lang="es-ES" altLang="en-US" sz="2200" b="0" u="none">
                <a:latin typeface="+mn-lt"/>
              </a:rPr>
              <a:t>      </a:t>
            </a:r>
            <a:r>
              <a:rPr lang="es-ES" altLang="en-US" sz="2200" b="0" u="none">
                <a:latin typeface="+mn-lt"/>
                <a:sym typeface="Wingdings" panose="05000000000000000000" pitchFamily="2" charset="2"/>
              </a:rPr>
              <a:t> </a:t>
            </a:r>
            <a:r>
              <a:rPr lang="es-ES" altLang="en-US" sz="2200" b="0" u="none">
                <a:latin typeface="+mn-lt"/>
              </a:rPr>
              <a:t>Asignación de roles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S" altLang="en-US" sz="2200" b="0" u="none">
                <a:latin typeface="+mn-lt"/>
              </a:rPr>
              <a:t>Reproducción de la fuerza de trabajo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S" altLang="en-US" sz="2200" b="0">
                <a:latin typeface="+mn-lt"/>
              </a:rPr>
              <a:t>Oferta de trabajo</a:t>
            </a:r>
          </a:p>
        </p:txBody>
      </p:sp>
      <p:sp>
        <p:nvSpPr>
          <p:cNvPr id="8" name="Text Box 12">
            <a:extLst>
              <a:ext uri="{FF2B5EF4-FFF2-40B4-BE49-F238E27FC236}">
                <a16:creationId xmlns:a16="http://schemas.microsoft.com/office/drawing/2014/main" id="{5E39233B-543D-4726-9E8F-3A01B5F14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8875" y="2103438"/>
            <a:ext cx="3786188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355600" indent="-355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None/>
            </a:pPr>
            <a:r>
              <a:rPr lang="es-ES" altLang="en-US" sz="2200" b="0" u="none">
                <a:latin typeface="+mn-lt"/>
              </a:rPr>
              <a:t>AMBITO PRODUCTIVO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None/>
            </a:pPr>
            <a:endParaRPr lang="es-ES" altLang="en-US" sz="2200" b="0" u="none">
              <a:latin typeface="+mn-lt"/>
            </a:endParaRP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S" altLang="en-US" sz="2200" b="0" u="none">
                <a:latin typeface="+mn-lt"/>
              </a:rPr>
              <a:t>Tecnología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S" altLang="en-US" sz="2200" b="0" u="none">
                <a:latin typeface="+mn-lt"/>
              </a:rPr>
              <a:t>Precios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S" altLang="en-US" sz="2200" b="0">
                <a:latin typeface="+mn-lt"/>
              </a:rPr>
              <a:t>Demanda de trabajo</a:t>
            </a:r>
          </a:p>
        </p:txBody>
      </p:sp>
      <p:sp>
        <p:nvSpPr>
          <p:cNvPr id="9" name="Text Box 12">
            <a:extLst>
              <a:ext uri="{FF2B5EF4-FFF2-40B4-BE49-F238E27FC236}">
                <a16:creationId xmlns:a16="http://schemas.microsoft.com/office/drawing/2014/main" id="{871A09E2-D988-443B-8EE2-7051D303BE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950" y="4937125"/>
            <a:ext cx="24987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355600" indent="-355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None/>
            </a:pPr>
            <a:r>
              <a:rPr lang="es-ES" altLang="en-US" sz="2200" b="0" u="none">
                <a:latin typeface="+mn-lt"/>
              </a:rPr>
              <a:t>“Costo de reproducción”</a:t>
            </a:r>
          </a:p>
        </p:txBody>
      </p:sp>
      <p:sp>
        <p:nvSpPr>
          <p:cNvPr id="10" name="Text Box 12">
            <a:extLst>
              <a:ext uri="{FF2B5EF4-FFF2-40B4-BE49-F238E27FC236}">
                <a16:creationId xmlns:a16="http://schemas.microsoft.com/office/drawing/2014/main" id="{9A113CF3-3DE3-45AD-A44A-5CB4D4334C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8713" y="5062538"/>
            <a:ext cx="1557337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355600" indent="-355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None/>
            </a:pPr>
            <a:r>
              <a:rPr lang="es-ES" altLang="en-US" sz="2200" b="0" u="none">
                <a:latin typeface="+mn-lt"/>
              </a:rPr>
              <a:t>Ganancia</a:t>
            </a:r>
          </a:p>
        </p:txBody>
      </p:sp>
      <p:sp>
        <p:nvSpPr>
          <p:cNvPr id="11" name="Oval 16">
            <a:extLst>
              <a:ext uri="{FF2B5EF4-FFF2-40B4-BE49-F238E27FC236}">
                <a16:creationId xmlns:a16="http://schemas.microsoft.com/office/drawing/2014/main" id="{3292064B-7D9F-40F9-987A-8D996265BD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388" y="1673225"/>
            <a:ext cx="4352925" cy="3192463"/>
          </a:xfrm>
          <a:prstGeom prst="ellipse">
            <a:avLst/>
          </a:prstGeom>
          <a:noFill/>
          <a:ln>
            <a:solidFill>
              <a:schemeClr val="accent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2" name="Oval 17">
            <a:extLst>
              <a:ext uri="{FF2B5EF4-FFF2-40B4-BE49-F238E27FC236}">
                <a16:creationId xmlns:a16="http://schemas.microsoft.com/office/drawing/2014/main" id="{FD6E98BF-B094-4D2F-BE5D-8761CD6860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1644650"/>
            <a:ext cx="4352925" cy="3192463"/>
          </a:xfrm>
          <a:prstGeom prst="ellipse">
            <a:avLst/>
          </a:prstGeom>
          <a:noFill/>
          <a:ln w="1905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+mn-lt"/>
            </a:endParaRPr>
          </a:p>
        </p:txBody>
      </p:sp>
      <p:sp>
        <p:nvSpPr>
          <p:cNvPr id="13" name="Text Box 12">
            <a:extLst>
              <a:ext uri="{FF2B5EF4-FFF2-40B4-BE49-F238E27FC236}">
                <a16:creationId xmlns:a16="http://schemas.microsoft.com/office/drawing/2014/main" id="{37FCB5AA-6F40-4AAB-B044-67A51F972E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8363" y="4646613"/>
            <a:ext cx="2498725" cy="774700"/>
          </a:xfrm>
          <a:prstGeom prst="rect">
            <a:avLst/>
          </a:prstGeom>
          <a:noFill/>
          <a:ln w="12700" algn="ctr">
            <a:solidFill>
              <a:schemeClr val="bg2"/>
            </a:solidFill>
            <a:prstDash val="dash"/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55600" indent="-355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S" altLang="en-US" sz="2200" b="0" u="none">
                <a:latin typeface="+mn-lt"/>
              </a:rPr>
              <a:t>Salario (costo de producción)</a:t>
            </a:r>
          </a:p>
        </p:txBody>
      </p:sp>
      <p:sp>
        <p:nvSpPr>
          <p:cNvPr id="15" name="Text Box 12">
            <a:extLst>
              <a:ext uri="{FF2B5EF4-FFF2-40B4-BE49-F238E27FC236}">
                <a16:creationId xmlns:a16="http://schemas.microsoft.com/office/drawing/2014/main" id="{1EFD284A-3490-4FEE-AD59-45FC07892F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1063" y="5554663"/>
            <a:ext cx="2498725" cy="439737"/>
          </a:xfrm>
          <a:prstGeom prst="rect">
            <a:avLst/>
          </a:prstGeom>
          <a:noFill/>
          <a:ln w="12700" algn="ctr">
            <a:solidFill>
              <a:schemeClr val="bg2"/>
            </a:solidFill>
            <a:prstDash val="dash"/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55600" indent="-355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S" altLang="en-US" sz="2200" b="0" u="none">
                <a:latin typeface="+mn-lt"/>
              </a:rPr>
              <a:t>Empleo</a:t>
            </a:r>
          </a:p>
        </p:txBody>
      </p:sp>
      <p:sp>
        <p:nvSpPr>
          <p:cNvPr id="16" name="Line 26">
            <a:extLst>
              <a:ext uri="{FF2B5EF4-FFF2-40B4-BE49-F238E27FC236}">
                <a16:creationId xmlns:a16="http://schemas.microsoft.com/office/drawing/2014/main" id="{D94BF6AC-477A-4B2D-BFD9-FE31B8C827A8}"/>
              </a:ext>
            </a:extLst>
          </p:cNvPr>
          <p:cNvSpPr>
            <a:spLocks noChangeShapeType="1"/>
          </p:cNvSpPr>
          <p:nvPr/>
        </p:nvSpPr>
        <p:spPr bwMode="auto">
          <a:xfrm>
            <a:off x="6053138" y="5280025"/>
            <a:ext cx="322262" cy="0"/>
          </a:xfrm>
          <a:prstGeom prst="line">
            <a:avLst/>
          </a:prstGeom>
          <a:noFill/>
          <a:ln w="9525">
            <a:solidFill>
              <a:schemeClr val="accent4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+mn-lt"/>
            </a:endParaRPr>
          </a:p>
        </p:txBody>
      </p:sp>
      <p:sp>
        <p:nvSpPr>
          <p:cNvPr id="17" name="Text Box 27">
            <a:extLst>
              <a:ext uri="{FF2B5EF4-FFF2-40B4-BE49-F238E27FC236}">
                <a16:creationId xmlns:a16="http://schemas.microsoft.com/office/drawing/2014/main" id="{29A1C639-330D-44FD-BCE4-09175ABDD9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2813" y="6208713"/>
            <a:ext cx="21755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C" altLang="en-US" u="none">
                <a:latin typeface="+mn-lt"/>
              </a:rPr>
              <a:t>Condiciones de vida</a:t>
            </a:r>
          </a:p>
        </p:txBody>
      </p:sp>
      <p:sp>
        <p:nvSpPr>
          <p:cNvPr id="18" name="Text Box 28">
            <a:extLst>
              <a:ext uri="{FF2B5EF4-FFF2-40B4-BE49-F238E27FC236}">
                <a16:creationId xmlns:a16="http://schemas.microsoft.com/office/drawing/2014/main" id="{3360EF20-A893-4AFF-BD10-6AE4DDBD0F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9350" y="6232525"/>
            <a:ext cx="14911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C" altLang="en-US" u="none">
                <a:latin typeface="+mn-lt"/>
              </a:rPr>
              <a:t>Acumulación</a:t>
            </a:r>
          </a:p>
        </p:txBody>
      </p:sp>
      <p:sp>
        <p:nvSpPr>
          <p:cNvPr id="19" name="Line 29">
            <a:extLst>
              <a:ext uri="{FF2B5EF4-FFF2-40B4-BE49-F238E27FC236}">
                <a16:creationId xmlns:a16="http://schemas.microsoft.com/office/drawing/2014/main" id="{EED9D92D-6F50-46EF-9D68-FBFC80EABC47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0" y="6411913"/>
            <a:ext cx="1443038" cy="0"/>
          </a:xfrm>
          <a:prstGeom prst="line">
            <a:avLst/>
          </a:prstGeom>
          <a:noFill/>
          <a:ln w="9525">
            <a:solidFill>
              <a:schemeClr val="accent4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19696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3" name="362 Conector recto"/>
          <p:cNvCxnSpPr/>
          <p:nvPr/>
        </p:nvCxnSpPr>
        <p:spPr>
          <a:xfrm>
            <a:off x="0" y="3943988"/>
            <a:ext cx="9144000" cy="1588"/>
          </a:xfrm>
          <a:prstGeom prst="line">
            <a:avLst/>
          </a:prstGeom>
          <a:ln w="38100"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7084" y="547827"/>
            <a:ext cx="8386916" cy="389700"/>
          </a:xfrm>
        </p:spPr>
        <p:txBody>
          <a:bodyPr>
            <a:normAutofit fontScale="90000"/>
          </a:bodyPr>
          <a:lstStyle/>
          <a:p>
            <a:pPr marL="484632" indent="0" algn="r" eaLnBrk="1" fontAlgn="auto" hangingPunct="1">
              <a:spcAft>
                <a:spcPts val="0"/>
              </a:spcAft>
              <a:defRPr/>
            </a:pPr>
            <a:r>
              <a:rPr lang="es-ES" dirty="0">
                <a:solidFill>
                  <a:schemeClr val="accent3"/>
                </a:solidFill>
              </a:rPr>
              <a:t>Si la expansión incluye la economía de los cuidados</a:t>
            </a:r>
            <a:endParaRPr lang="es-EC" dirty="0">
              <a:solidFill>
                <a:schemeClr val="accent3"/>
              </a:solidFill>
            </a:endParaRPr>
          </a:p>
        </p:txBody>
      </p:sp>
      <p:sp>
        <p:nvSpPr>
          <p:cNvPr id="306" name="Text Box 4"/>
          <p:cNvSpPr txBox="1">
            <a:spLocks noChangeArrowheads="1"/>
          </p:cNvSpPr>
          <p:nvPr/>
        </p:nvSpPr>
        <p:spPr bwMode="auto">
          <a:xfrm>
            <a:off x="1667436" y="1381578"/>
            <a:ext cx="2514599" cy="10156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000" dirty="0">
                <a:solidFill>
                  <a:schemeClr val="lt1"/>
                </a:solidFill>
                <a:latin typeface="Garamond" pitchFamily="18" charset="0"/>
              </a:rPr>
              <a:t>Fondo de Salarios W</a:t>
            </a:r>
          </a:p>
          <a:p>
            <a:pPr algn="ctr"/>
            <a:r>
              <a:rPr lang="es-ES" sz="2000" dirty="0">
                <a:solidFill>
                  <a:schemeClr val="lt1"/>
                </a:solidFill>
                <a:latin typeface="Garamond" pitchFamily="18" charset="0"/>
              </a:rPr>
              <a:t>Salario </a:t>
            </a:r>
            <a:r>
              <a:rPr lang="es-ES" sz="2000" dirty="0">
                <a:latin typeface="Garamond" pitchFamily="18" charset="0"/>
              </a:rPr>
              <a:t>me</a:t>
            </a:r>
            <a:r>
              <a:rPr lang="es-ES" sz="2000" dirty="0">
                <a:solidFill>
                  <a:schemeClr val="lt1"/>
                </a:solidFill>
                <a:latin typeface="Garamond" pitchFamily="18" charset="0"/>
              </a:rPr>
              <a:t>rcado&gt;0</a:t>
            </a:r>
          </a:p>
          <a:p>
            <a:pPr algn="ctr"/>
            <a:r>
              <a:rPr lang="es-ES" sz="2000" dirty="0">
                <a:solidFill>
                  <a:schemeClr val="lt1"/>
                </a:solidFill>
                <a:latin typeface="Garamond" pitchFamily="18" charset="0"/>
              </a:rPr>
              <a:t>Trabajo*salario = W</a:t>
            </a:r>
          </a:p>
        </p:txBody>
      </p:sp>
      <p:sp>
        <p:nvSpPr>
          <p:cNvPr id="307" name="Text Box 5"/>
          <p:cNvSpPr txBox="1">
            <a:spLocks noChangeArrowheads="1"/>
          </p:cNvSpPr>
          <p:nvPr/>
        </p:nvSpPr>
        <p:spPr bwMode="auto">
          <a:xfrm>
            <a:off x="5741893" y="2770367"/>
            <a:ext cx="2090199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000" dirty="0">
                <a:solidFill>
                  <a:schemeClr val="bg1"/>
                </a:solidFill>
                <a:latin typeface="Garamond" pitchFamily="18" charset="0"/>
              </a:rPr>
              <a:t>Población ocupada</a:t>
            </a:r>
          </a:p>
          <a:p>
            <a:pPr algn="ctr"/>
            <a:r>
              <a:rPr lang="es-ES" sz="2000" dirty="0">
                <a:solidFill>
                  <a:schemeClr val="bg1"/>
                </a:solidFill>
                <a:latin typeface="Garamond" pitchFamily="18" charset="0"/>
              </a:rPr>
              <a:t>(Lw)</a:t>
            </a:r>
          </a:p>
        </p:txBody>
      </p:sp>
      <p:sp>
        <p:nvSpPr>
          <p:cNvPr id="308" name="Text Box 7"/>
          <p:cNvSpPr txBox="1">
            <a:spLocks noChangeArrowheads="1"/>
          </p:cNvSpPr>
          <p:nvPr/>
        </p:nvSpPr>
        <p:spPr bwMode="auto">
          <a:xfrm>
            <a:off x="5029200" y="1224961"/>
            <a:ext cx="3496235" cy="132343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000" dirty="0">
                <a:latin typeface="Garamond" pitchFamily="18" charset="0"/>
              </a:rPr>
              <a:t>Empresas</a:t>
            </a:r>
          </a:p>
          <a:p>
            <a:pPr algn="ctr"/>
            <a:r>
              <a:rPr lang="es-ES" sz="2000" dirty="0">
                <a:latin typeface="Garamond" pitchFamily="18" charset="0"/>
              </a:rPr>
              <a:t>Producción: Lw+Lh</a:t>
            </a:r>
          </a:p>
          <a:p>
            <a:pPr algn="ctr"/>
            <a:r>
              <a:rPr lang="es-ES" sz="2000" dirty="0">
                <a:latin typeface="Garamond" pitchFamily="18" charset="0"/>
              </a:rPr>
              <a:t>Precio-Fondo salarios=Ganancia</a:t>
            </a:r>
          </a:p>
          <a:p>
            <a:pPr algn="ctr"/>
            <a:r>
              <a:rPr lang="es-ES" sz="2000" dirty="0">
                <a:latin typeface="Garamond" pitchFamily="18" charset="0"/>
              </a:rPr>
              <a:t>G&gt;0</a:t>
            </a:r>
          </a:p>
        </p:txBody>
      </p:sp>
      <p:sp>
        <p:nvSpPr>
          <p:cNvPr id="309" name="Text Box 11"/>
          <p:cNvSpPr txBox="1">
            <a:spLocks noChangeArrowheads="1"/>
          </p:cNvSpPr>
          <p:nvPr/>
        </p:nvSpPr>
        <p:spPr bwMode="auto">
          <a:xfrm>
            <a:off x="5715000" y="5226437"/>
            <a:ext cx="2312893" cy="4001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000" dirty="0">
                <a:solidFill>
                  <a:schemeClr val="bg1"/>
                </a:solidFill>
                <a:latin typeface="Garamond" pitchFamily="18" charset="0"/>
              </a:rPr>
              <a:t>Bienestar</a:t>
            </a:r>
          </a:p>
        </p:txBody>
      </p:sp>
      <p:sp>
        <p:nvSpPr>
          <p:cNvPr id="311" name="Text Box 12"/>
          <p:cNvSpPr txBox="1">
            <a:spLocks noChangeArrowheads="1"/>
          </p:cNvSpPr>
          <p:nvPr/>
        </p:nvSpPr>
        <p:spPr bwMode="auto">
          <a:xfrm>
            <a:off x="5661212" y="5804126"/>
            <a:ext cx="2380129" cy="10156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000" dirty="0">
                <a:solidFill>
                  <a:schemeClr val="bg1"/>
                </a:solidFill>
                <a:latin typeface="Garamond" pitchFamily="18" charset="0"/>
              </a:rPr>
              <a:t>Estándares de vida Ampliados (b / s transformados)</a:t>
            </a:r>
          </a:p>
        </p:txBody>
      </p:sp>
      <p:sp>
        <p:nvSpPr>
          <p:cNvPr id="313" name="Text Box 8"/>
          <p:cNvSpPr txBox="1">
            <a:spLocks noChangeArrowheads="1"/>
          </p:cNvSpPr>
          <p:nvPr/>
        </p:nvSpPr>
        <p:spPr bwMode="auto">
          <a:xfrm>
            <a:off x="5719471" y="3712405"/>
            <a:ext cx="2142879" cy="132343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000" dirty="0">
                <a:solidFill>
                  <a:schemeClr val="dk1"/>
                </a:solidFill>
                <a:latin typeface="Garamond" pitchFamily="18" charset="0"/>
              </a:rPr>
              <a:t>Población trabajadora</a:t>
            </a:r>
          </a:p>
          <a:p>
            <a:pPr algn="ctr"/>
            <a:r>
              <a:rPr lang="es-ES" sz="2000" dirty="0">
                <a:solidFill>
                  <a:schemeClr val="dk1"/>
                </a:solidFill>
                <a:latin typeface="Garamond" pitchFamily="18" charset="0"/>
              </a:rPr>
              <a:t>*Activa</a:t>
            </a:r>
          </a:p>
          <a:p>
            <a:pPr algn="ctr"/>
            <a:r>
              <a:rPr lang="es-ES" sz="2000" dirty="0">
                <a:solidFill>
                  <a:schemeClr val="dk1"/>
                </a:solidFill>
                <a:latin typeface="Garamond" pitchFamily="18" charset="0"/>
              </a:rPr>
              <a:t>*Inactiva</a:t>
            </a:r>
          </a:p>
        </p:txBody>
      </p:sp>
      <p:sp>
        <p:nvSpPr>
          <p:cNvPr id="314" name="Text Box 6"/>
          <p:cNvSpPr txBox="1">
            <a:spLocks noChangeArrowheads="1"/>
          </p:cNvSpPr>
          <p:nvPr/>
        </p:nvSpPr>
        <p:spPr bwMode="auto">
          <a:xfrm>
            <a:off x="1530194" y="3043100"/>
            <a:ext cx="2786314" cy="28623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000" dirty="0">
                <a:latin typeface="Garamond" pitchFamily="18" charset="0"/>
              </a:rPr>
              <a:t>Hogares</a:t>
            </a:r>
          </a:p>
          <a:p>
            <a:pPr algn="ctr"/>
            <a:r>
              <a:rPr lang="es-ES" sz="2000" dirty="0">
                <a:latin typeface="Garamond" pitchFamily="18" charset="0"/>
              </a:rPr>
              <a:t>Consumo</a:t>
            </a:r>
          </a:p>
          <a:p>
            <a:pPr algn="ctr"/>
            <a:r>
              <a:rPr lang="es-ES" sz="2000" dirty="0">
                <a:latin typeface="Garamond" pitchFamily="18" charset="0"/>
              </a:rPr>
              <a:t>Autoconsumo</a:t>
            </a:r>
          </a:p>
          <a:p>
            <a:pPr algn="ctr"/>
            <a:endParaRPr lang="es-ES" sz="2000" dirty="0">
              <a:latin typeface="Garamond" pitchFamily="18" charset="0"/>
            </a:endParaRPr>
          </a:p>
          <a:p>
            <a:pPr algn="ctr"/>
            <a:r>
              <a:rPr lang="es-ES" sz="2000" dirty="0">
                <a:latin typeface="Garamond" pitchFamily="18" charset="0"/>
              </a:rPr>
              <a:t>Trabajo no remunerado(Ld)</a:t>
            </a:r>
          </a:p>
          <a:p>
            <a:pPr algn="ctr"/>
            <a:r>
              <a:rPr lang="es-ES" sz="2000" dirty="0">
                <a:latin typeface="Garamond" pitchFamily="18" charset="0"/>
              </a:rPr>
              <a:t>Salario “doméstico” Wd=0</a:t>
            </a:r>
          </a:p>
          <a:p>
            <a:pPr algn="ctr"/>
            <a:r>
              <a:rPr lang="es-ES" sz="2000" dirty="0">
                <a:latin typeface="Garamond" pitchFamily="18" charset="0"/>
              </a:rPr>
              <a:t>Trabajo*Salario=0</a:t>
            </a:r>
          </a:p>
        </p:txBody>
      </p:sp>
      <p:sp>
        <p:nvSpPr>
          <p:cNvPr id="316" name="Text Box 27"/>
          <p:cNvSpPr txBox="1">
            <a:spLocks noChangeArrowheads="1"/>
          </p:cNvSpPr>
          <p:nvPr/>
        </p:nvSpPr>
        <p:spPr bwMode="auto">
          <a:xfrm>
            <a:off x="0" y="4619744"/>
            <a:ext cx="141194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ES" sz="2000" b="1" i="1" dirty="0">
                <a:solidFill>
                  <a:schemeClr val="accent3"/>
                </a:solidFill>
                <a:latin typeface="Garamond" pitchFamily="18" charset="0"/>
              </a:rPr>
              <a:t>Esfera del</a:t>
            </a:r>
          </a:p>
          <a:p>
            <a:r>
              <a:rPr lang="es-ES" sz="2000" b="1" i="1" dirty="0">
                <a:solidFill>
                  <a:schemeClr val="accent3"/>
                </a:solidFill>
                <a:latin typeface="Garamond" pitchFamily="18" charset="0"/>
              </a:rPr>
              <a:t>Desarrollo humano </a:t>
            </a:r>
          </a:p>
        </p:txBody>
      </p:sp>
      <p:sp>
        <p:nvSpPr>
          <p:cNvPr id="317" name="Text Box 28"/>
          <p:cNvSpPr txBox="1">
            <a:spLocks noChangeArrowheads="1"/>
          </p:cNvSpPr>
          <p:nvPr/>
        </p:nvSpPr>
        <p:spPr bwMode="auto">
          <a:xfrm>
            <a:off x="40342" y="2083266"/>
            <a:ext cx="138033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ES" sz="2000" b="1" i="1" dirty="0">
                <a:solidFill>
                  <a:schemeClr val="accent3"/>
                </a:solidFill>
                <a:latin typeface="Garamond" pitchFamily="18" charset="0"/>
              </a:rPr>
              <a:t>Esfera</a:t>
            </a:r>
          </a:p>
          <a:p>
            <a:r>
              <a:rPr lang="es-ES" sz="2000" b="1" i="1" dirty="0">
                <a:solidFill>
                  <a:schemeClr val="accent3"/>
                </a:solidFill>
                <a:latin typeface="Garamond" pitchFamily="18" charset="0"/>
              </a:rPr>
              <a:t>del</a:t>
            </a:r>
          </a:p>
          <a:p>
            <a:r>
              <a:rPr lang="es-ES" sz="2000" b="1" i="1" dirty="0">
                <a:solidFill>
                  <a:schemeClr val="accent3"/>
                </a:solidFill>
                <a:latin typeface="Garamond" pitchFamily="18" charset="0"/>
              </a:rPr>
              <a:t>mercado</a:t>
            </a:r>
          </a:p>
        </p:txBody>
      </p:sp>
      <p:cxnSp>
        <p:nvCxnSpPr>
          <p:cNvPr id="331" name="330 Forma"/>
          <p:cNvCxnSpPr>
            <a:stCxn id="314" idx="2"/>
            <a:endCxn id="311" idx="1"/>
          </p:cNvCxnSpPr>
          <p:nvPr/>
        </p:nvCxnSpPr>
        <p:spPr>
          <a:xfrm rot="16200000" flipH="1">
            <a:off x="4089013" y="4739759"/>
            <a:ext cx="406536" cy="2737861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334 Conector recto de flecha"/>
          <p:cNvCxnSpPr>
            <a:stCxn id="308" idx="1"/>
            <a:endCxn id="306" idx="3"/>
          </p:cNvCxnSpPr>
          <p:nvPr/>
        </p:nvCxnSpPr>
        <p:spPr>
          <a:xfrm flipH="1">
            <a:off x="4182035" y="1886681"/>
            <a:ext cx="847165" cy="2729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341 Conector angular"/>
          <p:cNvCxnSpPr>
            <a:stCxn id="311" idx="3"/>
            <a:endCxn id="309" idx="3"/>
          </p:cNvCxnSpPr>
          <p:nvPr/>
        </p:nvCxnSpPr>
        <p:spPr>
          <a:xfrm flipH="1" flipV="1">
            <a:off x="8027893" y="5426492"/>
            <a:ext cx="13448" cy="885466"/>
          </a:xfrm>
          <a:prstGeom prst="bentConnector3">
            <a:avLst>
              <a:gd name="adj1" fmla="val -1699881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4" name="343 Conector angular"/>
          <p:cNvCxnSpPr/>
          <p:nvPr/>
        </p:nvCxnSpPr>
        <p:spPr>
          <a:xfrm flipH="1" flipV="1">
            <a:off x="7862350" y="4214471"/>
            <a:ext cx="165543" cy="1052367"/>
          </a:xfrm>
          <a:prstGeom prst="bentConnector3">
            <a:avLst>
              <a:gd name="adj1" fmla="val -138091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6" name="345 Conector recto de flecha"/>
          <p:cNvCxnSpPr>
            <a:stCxn id="313" idx="0"/>
            <a:endCxn id="307" idx="2"/>
          </p:cNvCxnSpPr>
          <p:nvPr/>
        </p:nvCxnSpPr>
        <p:spPr>
          <a:xfrm rot="16200000" flipV="1">
            <a:off x="6671876" y="3593370"/>
            <a:ext cx="234152" cy="3918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8" name="357 Conector recto de flecha"/>
          <p:cNvCxnSpPr>
            <a:stCxn id="307" idx="0"/>
            <a:endCxn id="308" idx="2"/>
          </p:cNvCxnSpPr>
          <p:nvPr/>
        </p:nvCxnSpPr>
        <p:spPr>
          <a:xfrm flipH="1" flipV="1">
            <a:off x="6777318" y="2548400"/>
            <a:ext cx="9675" cy="221967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0" name="359 Conector recto de flecha"/>
          <p:cNvCxnSpPr>
            <a:stCxn id="306" idx="2"/>
            <a:endCxn id="314" idx="0"/>
          </p:cNvCxnSpPr>
          <p:nvPr/>
        </p:nvCxnSpPr>
        <p:spPr>
          <a:xfrm rot="5400000">
            <a:off x="2601115" y="2719478"/>
            <a:ext cx="645859" cy="1385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5" name="364 CuadroTexto"/>
          <p:cNvSpPr txBox="1"/>
          <p:nvPr/>
        </p:nvSpPr>
        <p:spPr>
          <a:xfrm>
            <a:off x="4159625" y="6348449"/>
            <a:ext cx="1353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000" b="1" i="1" dirty="0">
                <a:solidFill>
                  <a:schemeClr val="accent3"/>
                </a:solidFill>
                <a:latin typeface="+mn-lt"/>
              </a:rPr>
              <a:t>Expansión</a:t>
            </a:r>
          </a:p>
        </p:txBody>
      </p:sp>
    </p:spTree>
    <p:extLst>
      <p:ext uri="{BB962C8B-B14F-4D97-AF65-F5344CB8AC3E}">
        <p14:creationId xmlns:p14="http://schemas.microsoft.com/office/powerpoint/2010/main" val="21872684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390525"/>
            <a:ext cx="8229600" cy="990600"/>
          </a:xfrm>
        </p:spPr>
        <p:txBody>
          <a:bodyPr>
            <a:normAutofit/>
          </a:bodyPr>
          <a:lstStyle/>
          <a:p>
            <a:pPr algn="r"/>
            <a:r>
              <a:rPr lang="es-ES" dirty="0" smtClean="0">
                <a:solidFill>
                  <a:schemeClr val="accent3"/>
                </a:solidFill>
              </a:rPr>
              <a:t>Relaciones de género, cuidados y circuito</a:t>
            </a:r>
            <a:endParaRPr lang="es-ES" dirty="0">
              <a:solidFill>
                <a:schemeClr val="accent3"/>
              </a:solidFill>
            </a:endParaRPr>
          </a:p>
        </p:txBody>
      </p:sp>
      <p:sp>
        <p:nvSpPr>
          <p:cNvPr id="20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fld id="{1D0CE254-F048-492D-8289-BFE10293D404}" type="slidenum">
              <a:rPr lang="en-US" altLang="es-CO" sz="2200"/>
              <a:pPr/>
              <a:t>57</a:t>
            </a:fld>
            <a:endParaRPr lang="en-US" altLang="es-CO" sz="2200"/>
          </a:p>
        </p:txBody>
      </p:sp>
      <p:sp>
        <p:nvSpPr>
          <p:cNvPr id="21" name="Text Box 35"/>
          <p:cNvSpPr txBox="1">
            <a:spLocks noChangeArrowheads="1"/>
          </p:cNvSpPr>
          <p:nvPr/>
        </p:nvSpPr>
        <p:spPr bwMode="auto">
          <a:xfrm>
            <a:off x="2743200" y="1892300"/>
            <a:ext cx="3155094" cy="1446550"/>
          </a:xfrm>
          <a:prstGeom prst="rect">
            <a:avLst/>
          </a:prstGeom>
          <a:noFill/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s-CO" sz="2200" b="1">
                <a:latin typeface="+mn-lt"/>
              </a:rPr>
              <a:t>Trabajo formal pagado</a:t>
            </a:r>
          </a:p>
          <a:p>
            <a:endParaRPr lang="es-ES_tradnl" altLang="es-CO" sz="2200" b="1">
              <a:latin typeface="+mn-lt"/>
            </a:endParaRPr>
          </a:p>
          <a:p>
            <a:r>
              <a:rPr lang="es-ES_tradnl" altLang="es-CO" sz="2200" b="1">
                <a:latin typeface="+mn-lt"/>
              </a:rPr>
              <a:t>Trabajo informal pagado</a:t>
            </a:r>
          </a:p>
          <a:p>
            <a:r>
              <a:rPr lang="es-ES_tradnl" altLang="es-CO" sz="2200" b="1">
                <a:latin typeface="+mn-lt"/>
              </a:rPr>
              <a:t>y no pagado</a:t>
            </a:r>
          </a:p>
        </p:txBody>
      </p:sp>
      <p:sp>
        <p:nvSpPr>
          <p:cNvPr id="22" name="Text Box 36"/>
          <p:cNvSpPr txBox="1">
            <a:spLocks noChangeArrowheads="1"/>
          </p:cNvSpPr>
          <p:nvPr/>
        </p:nvSpPr>
        <p:spPr bwMode="auto">
          <a:xfrm>
            <a:off x="2971800" y="3978275"/>
            <a:ext cx="2919454" cy="430887"/>
          </a:xfrm>
          <a:prstGeom prst="rect">
            <a:avLst/>
          </a:prstGeom>
          <a:noFill/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s-CO" sz="2200" b="1">
                <a:latin typeface="+mn-lt"/>
              </a:rPr>
              <a:t>Trabajo formal pagado</a:t>
            </a:r>
          </a:p>
        </p:txBody>
      </p:sp>
      <p:sp>
        <p:nvSpPr>
          <p:cNvPr id="23" name="Text Box 37"/>
          <p:cNvSpPr txBox="1">
            <a:spLocks noChangeArrowheads="1"/>
          </p:cNvSpPr>
          <p:nvPr/>
        </p:nvSpPr>
        <p:spPr bwMode="auto">
          <a:xfrm>
            <a:off x="3076575" y="5397500"/>
            <a:ext cx="2492605" cy="769441"/>
          </a:xfrm>
          <a:prstGeom prst="rect">
            <a:avLst/>
          </a:prstGeom>
          <a:noFill/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s-CO" sz="2200" b="1">
                <a:latin typeface="+mn-lt"/>
              </a:rPr>
              <a:t>Trabajo de cuidado</a:t>
            </a:r>
          </a:p>
          <a:p>
            <a:r>
              <a:rPr lang="es-ES_tradnl" altLang="es-CO" sz="2200" b="1">
                <a:latin typeface="+mn-lt"/>
              </a:rPr>
              <a:t>no pagado</a:t>
            </a:r>
          </a:p>
        </p:txBody>
      </p:sp>
      <p:sp>
        <p:nvSpPr>
          <p:cNvPr id="24" name="Text Box 38"/>
          <p:cNvSpPr txBox="1">
            <a:spLocks noChangeArrowheads="1"/>
          </p:cNvSpPr>
          <p:nvPr/>
        </p:nvSpPr>
        <p:spPr bwMode="auto">
          <a:xfrm>
            <a:off x="457200" y="3597275"/>
            <a:ext cx="1524000" cy="2123658"/>
          </a:xfrm>
          <a:prstGeom prst="rect">
            <a:avLst/>
          </a:prstGeom>
          <a:noFill/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s-CO" sz="2200" b="1">
                <a:latin typeface="+mn-lt"/>
              </a:rPr>
              <a:t>Trabajo pagado</a:t>
            </a:r>
          </a:p>
          <a:p>
            <a:r>
              <a:rPr lang="es-ES_tradnl" altLang="es-CO" sz="2200" b="1">
                <a:latin typeface="+mn-lt"/>
              </a:rPr>
              <a:t>formal</a:t>
            </a:r>
          </a:p>
          <a:p>
            <a:endParaRPr lang="es-ES_tradnl" altLang="es-CO" sz="2200" b="1">
              <a:latin typeface="+mn-lt"/>
            </a:endParaRPr>
          </a:p>
          <a:p>
            <a:r>
              <a:rPr lang="es-ES_tradnl" altLang="es-CO" sz="2200" b="1">
                <a:latin typeface="+mn-lt"/>
              </a:rPr>
              <a:t>Trabajo voluntario</a:t>
            </a:r>
          </a:p>
        </p:txBody>
      </p:sp>
      <p:sp>
        <p:nvSpPr>
          <p:cNvPr id="25" name="Text Box 39"/>
          <p:cNvSpPr txBox="1">
            <a:spLocks noChangeArrowheads="1"/>
          </p:cNvSpPr>
          <p:nvPr/>
        </p:nvSpPr>
        <p:spPr bwMode="auto">
          <a:xfrm>
            <a:off x="3429000" y="1524000"/>
            <a:ext cx="188776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s-CO" sz="2200" b="1" dirty="0">
                <a:latin typeface="+mn-lt"/>
              </a:rPr>
              <a:t>Sector privado</a:t>
            </a:r>
          </a:p>
        </p:txBody>
      </p:sp>
      <p:sp>
        <p:nvSpPr>
          <p:cNvPr id="26" name="Text Box 40"/>
          <p:cNvSpPr txBox="1">
            <a:spLocks noChangeArrowheads="1"/>
          </p:cNvSpPr>
          <p:nvPr/>
        </p:nvSpPr>
        <p:spPr bwMode="auto">
          <a:xfrm>
            <a:off x="3449638" y="3644900"/>
            <a:ext cx="189987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s-CO" sz="2200" b="1">
                <a:latin typeface="+mn-lt"/>
              </a:rPr>
              <a:t>Sector público</a:t>
            </a:r>
          </a:p>
        </p:txBody>
      </p:sp>
      <p:sp>
        <p:nvSpPr>
          <p:cNvPr id="27" name="Text Box 41"/>
          <p:cNvSpPr txBox="1">
            <a:spLocks noChangeArrowheads="1"/>
          </p:cNvSpPr>
          <p:nvPr/>
        </p:nvSpPr>
        <p:spPr bwMode="auto">
          <a:xfrm>
            <a:off x="2971800" y="5029200"/>
            <a:ext cx="2239716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s-CO" sz="2200" b="1">
                <a:latin typeface="+mn-lt"/>
              </a:rPr>
              <a:t>Sector doméstico</a:t>
            </a:r>
          </a:p>
        </p:txBody>
      </p:sp>
      <p:cxnSp>
        <p:nvCxnSpPr>
          <p:cNvPr id="28" name="AutoShape 44"/>
          <p:cNvCxnSpPr>
            <a:cxnSpLocks noChangeShapeType="1"/>
            <a:stCxn id="24" idx="3"/>
            <a:endCxn id="23" idx="2"/>
          </p:cNvCxnSpPr>
          <p:nvPr/>
        </p:nvCxnSpPr>
        <p:spPr bwMode="auto">
          <a:xfrm>
            <a:off x="1981200" y="4659104"/>
            <a:ext cx="2341678" cy="1507837"/>
          </a:xfrm>
          <a:prstGeom prst="bentConnector4">
            <a:avLst>
              <a:gd name="adj1" fmla="val 23389"/>
              <a:gd name="adj2" fmla="val 115161"/>
            </a:avLst>
          </a:prstGeom>
          <a:noFill/>
          <a:ln w="19050">
            <a:solidFill>
              <a:schemeClr val="tx1"/>
            </a:solidFill>
            <a:prstDash val="dash"/>
            <a:miter lim="800000"/>
            <a:headEnd type="none" w="sm" len="sm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AutoShape 45"/>
          <p:cNvCxnSpPr>
            <a:cxnSpLocks noChangeShapeType="1"/>
            <a:stCxn id="23" idx="1"/>
            <a:endCxn id="24" idx="2"/>
          </p:cNvCxnSpPr>
          <p:nvPr/>
        </p:nvCxnSpPr>
        <p:spPr bwMode="auto">
          <a:xfrm rot="10800000">
            <a:off x="1219201" y="5720933"/>
            <a:ext cx="1857375" cy="61288"/>
          </a:xfrm>
          <a:prstGeom prst="bentConnector2">
            <a:avLst/>
          </a:prstGeom>
          <a:noFill/>
          <a:ln w="25400">
            <a:solidFill>
              <a:schemeClr val="tx1"/>
            </a:solidFill>
            <a:prstDash val="sysDot"/>
            <a:miter lim="800000"/>
            <a:headEnd type="none" w="sm" len="sm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AutoShape 48"/>
          <p:cNvCxnSpPr>
            <a:cxnSpLocks noChangeShapeType="1"/>
            <a:stCxn id="21" idx="1"/>
            <a:endCxn id="22" idx="1"/>
          </p:cNvCxnSpPr>
          <p:nvPr/>
        </p:nvCxnSpPr>
        <p:spPr bwMode="auto">
          <a:xfrm rot="10800000" flipH="1" flipV="1">
            <a:off x="2743200" y="2615575"/>
            <a:ext cx="228600" cy="1578144"/>
          </a:xfrm>
          <a:prstGeom prst="curvedConnector3">
            <a:avLst>
              <a:gd name="adj1" fmla="val -100000"/>
            </a:avLst>
          </a:prstGeom>
          <a:noFill/>
          <a:ln w="44450">
            <a:solidFill>
              <a:schemeClr val="tx1"/>
            </a:solidFill>
            <a:round/>
            <a:headEnd type="none" w="sm" len="sm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AutoShape 49"/>
          <p:cNvCxnSpPr>
            <a:cxnSpLocks noChangeShapeType="1"/>
            <a:stCxn id="21" idx="1"/>
            <a:endCxn id="24" idx="0"/>
          </p:cNvCxnSpPr>
          <p:nvPr/>
        </p:nvCxnSpPr>
        <p:spPr bwMode="auto">
          <a:xfrm rot="10800000" flipV="1">
            <a:off x="1219200" y="2615575"/>
            <a:ext cx="1524000" cy="981700"/>
          </a:xfrm>
          <a:prstGeom prst="curvedConnector2">
            <a:avLst/>
          </a:prstGeom>
          <a:noFill/>
          <a:ln w="44450">
            <a:solidFill>
              <a:schemeClr val="tx1"/>
            </a:solidFill>
            <a:round/>
            <a:headEnd type="none" w="sm" len="sm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AutoShape 50"/>
          <p:cNvCxnSpPr>
            <a:cxnSpLocks noChangeShapeType="1"/>
            <a:stCxn id="21" idx="1"/>
            <a:endCxn id="23" idx="1"/>
          </p:cNvCxnSpPr>
          <p:nvPr/>
        </p:nvCxnSpPr>
        <p:spPr bwMode="auto">
          <a:xfrm rot="10800000" flipH="1" flipV="1">
            <a:off x="2743199" y="2615575"/>
            <a:ext cx="333375" cy="3166646"/>
          </a:xfrm>
          <a:prstGeom prst="curvedConnector3">
            <a:avLst>
              <a:gd name="adj1" fmla="val -68571"/>
            </a:avLst>
          </a:prstGeom>
          <a:noFill/>
          <a:ln w="44450">
            <a:solidFill>
              <a:schemeClr val="tx1"/>
            </a:solidFill>
            <a:round/>
            <a:headEnd type="none" w="sm" len="sm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Line 53"/>
          <p:cNvSpPr>
            <a:spLocks noChangeShapeType="1"/>
          </p:cNvSpPr>
          <p:nvPr/>
        </p:nvSpPr>
        <p:spPr bwMode="auto">
          <a:xfrm flipV="1">
            <a:off x="4419600" y="3292475"/>
            <a:ext cx="0" cy="457200"/>
          </a:xfrm>
          <a:prstGeom prst="line">
            <a:avLst/>
          </a:prstGeom>
          <a:noFill/>
          <a:ln w="41275" cap="sq" cmpd="dbl">
            <a:solidFill>
              <a:schemeClr val="tx1"/>
            </a:solidFill>
            <a:round/>
            <a:headEnd type="none" w="sm" len="sm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 sz="2200">
              <a:latin typeface="+mn-lt"/>
            </a:endParaRPr>
          </a:p>
        </p:txBody>
      </p:sp>
      <p:sp>
        <p:nvSpPr>
          <p:cNvPr id="34" name="Line 54"/>
          <p:cNvSpPr>
            <a:spLocks noChangeShapeType="1"/>
          </p:cNvSpPr>
          <p:nvPr/>
        </p:nvSpPr>
        <p:spPr bwMode="auto">
          <a:xfrm>
            <a:off x="4419600" y="4435475"/>
            <a:ext cx="0" cy="609600"/>
          </a:xfrm>
          <a:prstGeom prst="line">
            <a:avLst/>
          </a:prstGeom>
          <a:noFill/>
          <a:ln w="41275" cap="sq" cmpd="dbl">
            <a:solidFill>
              <a:schemeClr val="tx1"/>
            </a:solidFill>
            <a:round/>
            <a:headEnd type="none" w="sm" len="sm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 sz="2200">
              <a:latin typeface="+mn-lt"/>
            </a:endParaRPr>
          </a:p>
        </p:txBody>
      </p:sp>
      <p:sp>
        <p:nvSpPr>
          <p:cNvPr id="35" name="Line 55"/>
          <p:cNvSpPr>
            <a:spLocks noChangeShapeType="1"/>
          </p:cNvSpPr>
          <p:nvPr/>
        </p:nvSpPr>
        <p:spPr bwMode="auto">
          <a:xfrm flipH="1">
            <a:off x="1905000" y="4511675"/>
            <a:ext cx="2514600" cy="0"/>
          </a:xfrm>
          <a:prstGeom prst="line">
            <a:avLst/>
          </a:prstGeom>
          <a:noFill/>
          <a:ln w="41275" cap="sq" cmpd="dbl">
            <a:solidFill>
              <a:schemeClr val="tx1"/>
            </a:solidFill>
            <a:round/>
            <a:headEnd type="none" w="sm" len="sm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 sz="2200">
              <a:latin typeface="+mn-lt"/>
            </a:endParaRPr>
          </a:p>
        </p:txBody>
      </p:sp>
      <p:cxnSp>
        <p:nvCxnSpPr>
          <p:cNvPr id="36" name="AutoShape 58"/>
          <p:cNvCxnSpPr>
            <a:cxnSpLocks noChangeShapeType="1"/>
            <a:stCxn id="21" idx="3"/>
            <a:endCxn id="23" idx="3"/>
          </p:cNvCxnSpPr>
          <p:nvPr/>
        </p:nvCxnSpPr>
        <p:spPr bwMode="auto">
          <a:xfrm flipH="1">
            <a:off x="5569180" y="2615575"/>
            <a:ext cx="329114" cy="3166646"/>
          </a:xfrm>
          <a:prstGeom prst="curvedConnector3">
            <a:avLst>
              <a:gd name="adj1" fmla="val -69459"/>
            </a:avLst>
          </a:prstGeom>
          <a:noFill/>
          <a:ln w="44450">
            <a:solidFill>
              <a:schemeClr val="tx1"/>
            </a:solidFill>
            <a:prstDash val="lgDash"/>
            <a:round/>
            <a:headEnd type="stealth" w="lg" len="lg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AutoShape 59"/>
          <p:cNvCxnSpPr>
            <a:cxnSpLocks noChangeShapeType="1"/>
            <a:stCxn id="23" idx="3"/>
            <a:endCxn id="22" idx="3"/>
          </p:cNvCxnSpPr>
          <p:nvPr/>
        </p:nvCxnSpPr>
        <p:spPr bwMode="auto">
          <a:xfrm flipV="1">
            <a:off x="5569180" y="4193719"/>
            <a:ext cx="322074" cy="1588502"/>
          </a:xfrm>
          <a:prstGeom prst="curvedConnector3">
            <a:avLst>
              <a:gd name="adj1" fmla="val 170977"/>
            </a:avLst>
          </a:prstGeom>
          <a:noFill/>
          <a:ln w="44450">
            <a:solidFill>
              <a:schemeClr val="tx1"/>
            </a:solidFill>
            <a:prstDash val="lgDash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8" name="Group 73"/>
          <p:cNvGrpSpPr>
            <a:grpSpLocks/>
          </p:cNvGrpSpPr>
          <p:nvPr/>
        </p:nvGrpSpPr>
        <p:grpSpPr bwMode="auto">
          <a:xfrm>
            <a:off x="7086600" y="1559838"/>
            <a:ext cx="2057400" cy="3469362"/>
            <a:chOff x="4464" y="768"/>
            <a:chExt cx="1296" cy="1647"/>
          </a:xfrm>
        </p:grpSpPr>
        <p:sp>
          <p:nvSpPr>
            <p:cNvPr id="39" name="Rectangle 71"/>
            <p:cNvSpPr>
              <a:spLocks noChangeArrowheads="1"/>
            </p:cNvSpPr>
            <p:nvPr/>
          </p:nvSpPr>
          <p:spPr bwMode="auto">
            <a:xfrm>
              <a:off x="4464" y="768"/>
              <a:ext cx="1296" cy="1344"/>
            </a:xfrm>
            <a:prstGeom prst="rect">
              <a:avLst/>
            </a:prstGeom>
            <a:solidFill>
              <a:srgbClr val="FFFF99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O" sz="2200">
                <a:latin typeface="+mn-lt"/>
              </a:endParaRPr>
            </a:p>
          </p:txBody>
        </p:sp>
        <p:sp>
          <p:nvSpPr>
            <p:cNvPr id="40" name="Line 61"/>
            <p:cNvSpPr>
              <a:spLocks noChangeShapeType="1"/>
            </p:cNvSpPr>
            <p:nvPr/>
          </p:nvSpPr>
          <p:spPr bwMode="auto">
            <a:xfrm flipV="1">
              <a:off x="4547" y="903"/>
              <a:ext cx="1" cy="252"/>
            </a:xfrm>
            <a:prstGeom prst="line">
              <a:avLst/>
            </a:prstGeom>
            <a:noFill/>
            <a:ln w="41275" cap="sq" cmpd="dbl">
              <a:solidFill>
                <a:schemeClr val="tx1"/>
              </a:solidFill>
              <a:round/>
              <a:headEnd type="none" w="sm" len="sm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O" sz="2200">
                <a:latin typeface="+mn-lt"/>
              </a:endParaRPr>
            </a:p>
          </p:txBody>
        </p:sp>
        <p:sp>
          <p:nvSpPr>
            <p:cNvPr id="41" name="Text Box 62"/>
            <p:cNvSpPr txBox="1">
              <a:spLocks noChangeArrowheads="1"/>
            </p:cNvSpPr>
            <p:nvPr/>
          </p:nvSpPr>
          <p:spPr bwMode="auto">
            <a:xfrm>
              <a:off x="4566" y="864"/>
              <a:ext cx="1194" cy="1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s-ES_tradnl" altLang="es-CO" sz="2200" dirty="0">
                  <a:latin typeface="+mn-lt"/>
                </a:rPr>
                <a:t>Servicios</a:t>
              </a:r>
            </a:p>
            <a:p>
              <a:r>
                <a:rPr lang="es-ES_tradnl" altLang="es-CO" sz="2200" dirty="0">
                  <a:latin typeface="+mn-lt"/>
                </a:rPr>
                <a:t>públicos</a:t>
              </a:r>
            </a:p>
            <a:p>
              <a:r>
                <a:rPr lang="es-ES_tradnl" altLang="es-CO" sz="2200" dirty="0">
                  <a:latin typeface="+mn-lt"/>
                </a:rPr>
                <a:t>bs. mercantiles</a:t>
              </a:r>
            </a:p>
            <a:p>
              <a:r>
                <a:rPr lang="es-ES_tradnl" altLang="es-CO" sz="2200" dirty="0">
                  <a:latin typeface="+mn-lt"/>
                </a:rPr>
                <a:t>y no mercantiles</a:t>
              </a:r>
            </a:p>
            <a:p>
              <a:r>
                <a:rPr lang="es-ES_tradnl" altLang="es-CO" sz="2200" dirty="0">
                  <a:latin typeface="+mn-lt"/>
                </a:rPr>
                <a:t>Trabajo voluntario</a:t>
              </a:r>
            </a:p>
          </p:txBody>
        </p:sp>
        <p:sp>
          <p:nvSpPr>
            <p:cNvPr id="42" name="Line 64"/>
            <p:cNvSpPr>
              <a:spLocks noChangeShapeType="1"/>
            </p:cNvSpPr>
            <p:nvPr/>
          </p:nvSpPr>
          <p:spPr bwMode="auto">
            <a:xfrm flipV="1">
              <a:off x="4547" y="1383"/>
              <a:ext cx="1" cy="25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 type="none" w="sm" len="sm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O" sz="2200">
                <a:latin typeface="+mn-lt"/>
              </a:endParaRPr>
            </a:p>
          </p:txBody>
        </p:sp>
        <p:sp>
          <p:nvSpPr>
            <p:cNvPr id="43" name="Line 65"/>
            <p:cNvSpPr>
              <a:spLocks noChangeShapeType="1"/>
            </p:cNvSpPr>
            <p:nvPr/>
          </p:nvSpPr>
          <p:spPr bwMode="auto">
            <a:xfrm flipV="1">
              <a:off x="4547" y="1815"/>
              <a:ext cx="1" cy="16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 type="none" w="sm" len="sm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O" sz="2200">
                <a:latin typeface="+mn-lt"/>
              </a:endParaRPr>
            </a:p>
          </p:txBody>
        </p:sp>
      </p:grpSp>
      <p:sp>
        <p:nvSpPr>
          <p:cNvPr id="44" name="Oval 66"/>
          <p:cNvSpPr>
            <a:spLocks noChangeArrowheads="1"/>
          </p:cNvSpPr>
          <p:nvPr/>
        </p:nvSpPr>
        <p:spPr bwMode="auto">
          <a:xfrm>
            <a:off x="4648200" y="6264275"/>
            <a:ext cx="3733800" cy="533400"/>
          </a:xfrm>
          <a:prstGeom prst="ellipse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s-ES_tradnl" altLang="es-CO" sz="2200" b="1">
                <a:latin typeface="+mn-lt"/>
              </a:rPr>
              <a:t>Agotamiento de cap. humano</a:t>
            </a:r>
          </a:p>
        </p:txBody>
      </p:sp>
      <p:sp>
        <p:nvSpPr>
          <p:cNvPr id="45" name="Text Box 68"/>
          <p:cNvSpPr txBox="1">
            <a:spLocks noChangeArrowheads="1"/>
          </p:cNvSpPr>
          <p:nvPr/>
        </p:nvSpPr>
        <p:spPr bwMode="auto">
          <a:xfrm>
            <a:off x="533400" y="2682875"/>
            <a:ext cx="1842171" cy="430887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_tradnl" altLang="es-CO" sz="2200" dirty="0">
                <a:latin typeface="+mn-lt"/>
              </a:rPr>
              <a:t>Flujo de bienes</a:t>
            </a:r>
          </a:p>
        </p:txBody>
      </p:sp>
      <p:sp>
        <p:nvSpPr>
          <p:cNvPr id="46" name="Text Box 69"/>
          <p:cNvSpPr txBox="1">
            <a:spLocks noChangeArrowheads="1"/>
          </p:cNvSpPr>
          <p:nvPr/>
        </p:nvSpPr>
        <p:spPr bwMode="auto">
          <a:xfrm>
            <a:off x="5410200" y="4587875"/>
            <a:ext cx="1912703" cy="430887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_tradnl" altLang="es-CO" sz="2200">
                <a:latin typeface="+mn-lt"/>
              </a:rPr>
              <a:t>Flujo de trabajo</a:t>
            </a:r>
          </a:p>
        </p:txBody>
      </p:sp>
    </p:spTree>
    <p:extLst>
      <p:ext uri="{BB962C8B-B14F-4D97-AF65-F5344CB8AC3E}">
        <p14:creationId xmlns:p14="http://schemas.microsoft.com/office/powerpoint/2010/main" val="413957488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390525"/>
            <a:ext cx="8229600" cy="990600"/>
          </a:xfrm>
        </p:spPr>
        <p:txBody>
          <a:bodyPr>
            <a:normAutofit/>
          </a:bodyPr>
          <a:lstStyle/>
          <a:p>
            <a:pPr algn="r"/>
            <a:r>
              <a:rPr lang="es-ES" dirty="0" smtClean="0">
                <a:solidFill>
                  <a:schemeClr val="accent3"/>
                </a:solidFill>
              </a:rPr>
              <a:t>Relaciones de género, cuidados y circuito</a:t>
            </a:r>
            <a:endParaRPr lang="es-ES" dirty="0">
              <a:solidFill>
                <a:schemeClr val="accent3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57200" y="1637851"/>
            <a:ext cx="840970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CO" sz="2800" dirty="0">
                <a:latin typeface="+mj-lt"/>
              </a:rPr>
              <a:t>Dinero como “movilizador” de esfuerzo humano (</a:t>
            </a:r>
            <a:r>
              <a:rPr lang="es-ES" altLang="es-CO" sz="2800" dirty="0" err="1">
                <a:latin typeface="+mj-lt"/>
              </a:rPr>
              <a:t>via</a:t>
            </a:r>
            <a:r>
              <a:rPr lang="es-ES" altLang="es-CO" sz="2800" dirty="0">
                <a:latin typeface="+mj-lt"/>
              </a:rPr>
              <a:t> precios y salarios --&gt; ahorro, producción y crecimiento (PIB, cifras macro)</a:t>
            </a:r>
          </a:p>
          <a:p>
            <a:r>
              <a:rPr lang="es-ES" altLang="es-CO" sz="2800" dirty="0">
                <a:latin typeface="+mj-lt"/>
              </a:rPr>
              <a:t>- Pero no refleja todas las relaciones de trabajo y esfuerzo; para movilizar requiere de relaciones no monetarias en la esfera reproductiva.</a:t>
            </a:r>
          </a:p>
          <a:p>
            <a:r>
              <a:rPr lang="es-ES" altLang="es-CO" sz="2800" dirty="0">
                <a:latin typeface="+mj-lt"/>
              </a:rPr>
              <a:t>- Esfera productiva y reproductiva son interdependientes e intercambian. Los flujos desde la esfera reproductiva se basan en relaciones sociales no incluidas, que se reflejan en mercados incompletos: precios, interés, crédito son portadores de </a:t>
            </a:r>
            <a:r>
              <a:rPr lang="es-ES" altLang="es-CO" sz="2800" dirty="0" smtClean="0">
                <a:latin typeface="+mj-lt"/>
              </a:rPr>
              <a:t>género</a:t>
            </a:r>
            <a:endParaRPr lang="es-ES" altLang="es-CO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1411640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676456" cy="990600"/>
          </a:xfrm>
        </p:spPr>
        <p:txBody>
          <a:bodyPr/>
          <a:lstStyle/>
          <a:p>
            <a:pPr algn="r"/>
            <a:r>
              <a:rPr lang="es-ES" dirty="0" smtClean="0">
                <a:solidFill>
                  <a:schemeClr val="accent3"/>
                </a:solidFill>
              </a:rPr>
              <a:t>Expansiones y retos analíticos</a:t>
            </a:r>
            <a:endParaRPr lang="es-ES" dirty="0">
              <a:solidFill>
                <a:schemeClr val="accent3"/>
              </a:solidFill>
            </a:endParaRP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59</a:t>
            </a:fld>
            <a:endParaRPr lang="es-EC" dirty="0"/>
          </a:p>
        </p:txBody>
      </p:sp>
      <p:sp>
        <p:nvSpPr>
          <p:cNvPr id="7" name="Text Box 534"/>
          <p:cNvSpPr txBox="1">
            <a:spLocks noChangeArrowheads="1"/>
          </p:cNvSpPr>
          <p:nvPr/>
        </p:nvSpPr>
        <p:spPr bwMode="blackWhite">
          <a:xfrm>
            <a:off x="518235" y="1706292"/>
            <a:ext cx="2111375" cy="457200"/>
          </a:xfrm>
          <a:prstGeom prst="rect">
            <a:avLst/>
          </a:prstGeom>
          <a:ln>
            <a:noFill/>
            <a:headEnd type="none" w="sm" len="sm"/>
            <a:tailEnd type="none" w="sm" len="sm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ES" sz="2400" b="0" u="none">
                <a:cs typeface="Arial" charset="0"/>
              </a:rPr>
              <a:t>Producción</a:t>
            </a:r>
          </a:p>
        </p:txBody>
      </p:sp>
      <p:sp>
        <p:nvSpPr>
          <p:cNvPr id="9" name="Text Box 535"/>
          <p:cNvSpPr txBox="1">
            <a:spLocks noChangeArrowheads="1"/>
          </p:cNvSpPr>
          <p:nvPr/>
        </p:nvSpPr>
        <p:spPr bwMode="auto">
          <a:xfrm>
            <a:off x="2770897" y="1652317"/>
            <a:ext cx="5900738" cy="762000"/>
          </a:xfrm>
          <a:prstGeom prst="rect">
            <a:avLst/>
          </a:prstGeom>
          <a:ln w="31750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Tx/>
              <a:buChar char="•"/>
            </a:pPr>
            <a:r>
              <a:rPr lang="es-ES" sz="2200" b="0" u="none">
                <a:solidFill>
                  <a:srgbClr val="FFFFFF"/>
                </a:solidFill>
                <a:latin typeface="+mn-lt"/>
              </a:rPr>
              <a:t>Actividades/bs no incluidos: bienes-cuidado</a:t>
            </a:r>
          </a:p>
          <a:p>
            <a:r>
              <a:rPr lang="es-ES" sz="2200" b="0" u="none">
                <a:solidFill>
                  <a:srgbClr val="FFFFFF"/>
                </a:solidFill>
                <a:latin typeface="+mn-lt"/>
              </a:rPr>
              <a:t>Producción-crecimiento (F de L endógena)</a:t>
            </a:r>
          </a:p>
        </p:txBody>
      </p:sp>
      <p:sp>
        <p:nvSpPr>
          <p:cNvPr id="13" name="Text Box 536"/>
          <p:cNvSpPr txBox="1">
            <a:spLocks noChangeArrowheads="1"/>
          </p:cNvSpPr>
          <p:nvPr/>
        </p:nvSpPr>
        <p:spPr bwMode="blackWhite">
          <a:xfrm>
            <a:off x="518234" y="2706205"/>
            <a:ext cx="2111375" cy="457200"/>
          </a:xfrm>
          <a:prstGeom prst="rect">
            <a:avLst/>
          </a:prstGeom>
          <a:ln>
            <a:noFill/>
            <a:headEnd type="none" w="sm" len="sm"/>
            <a:tailEnd type="non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ES" sz="2400" b="0" u="none">
                <a:cs typeface="Arial" charset="0"/>
              </a:rPr>
              <a:t>Precio</a:t>
            </a:r>
          </a:p>
        </p:txBody>
      </p:sp>
      <p:sp>
        <p:nvSpPr>
          <p:cNvPr id="14" name="Text Box 537"/>
          <p:cNvSpPr txBox="1">
            <a:spLocks noChangeArrowheads="1"/>
          </p:cNvSpPr>
          <p:nvPr/>
        </p:nvSpPr>
        <p:spPr bwMode="auto">
          <a:xfrm>
            <a:off x="2728035" y="2514891"/>
            <a:ext cx="5942012" cy="7694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Tx/>
              <a:buChar char="•"/>
            </a:pPr>
            <a:r>
              <a:rPr lang="es-ES" sz="2200" b="0" u="none" dirty="0">
                <a:solidFill>
                  <a:srgbClr val="FFFFFF"/>
                </a:solidFill>
                <a:latin typeface="+mn-lt"/>
              </a:rPr>
              <a:t>Salario : M trabajo – ganancia</a:t>
            </a:r>
          </a:p>
          <a:p>
            <a:pPr>
              <a:buFontTx/>
              <a:buChar char="•"/>
            </a:pPr>
            <a:r>
              <a:rPr lang="es-ES" sz="2200" b="0" u="none" dirty="0">
                <a:solidFill>
                  <a:srgbClr val="FFFFFF"/>
                </a:solidFill>
                <a:latin typeface="+mn-lt"/>
              </a:rPr>
              <a:t>Formación del </a:t>
            </a:r>
            <a:r>
              <a:rPr lang="es-ES" sz="2200" b="0" u="none" dirty="0" smtClean="0">
                <a:solidFill>
                  <a:srgbClr val="FFFFFF"/>
                </a:solidFill>
                <a:latin typeface="+mn-lt"/>
              </a:rPr>
              <a:t>precio</a:t>
            </a:r>
            <a:endParaRPr lang="es-ES" sz="2200" b="0" u="none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5" name="Text Box 538"/>
          <p:cNvSpPr txBox="1">
            <a:spLocks noChangeArrowheads="1"/>
          </p:cNvSpPr>
          <p:nvPr/>
        </p:nvSpPr>
        <p:spPr bwMode="blackWhite">
          <a:xfrm>
            <a:off x="484897" y="4427267"/>
            <a:ext cx="2111375" cy="457200"/>
          </a:xfrm>
          <a:prstGeom prst="rect">
            <a:avLst/>
          </a:prstGeom>
          <a:ln>
            <a:noFill/>
            <a:headEnd type="none" w="sm" len="sm"/>
            <a:tailEnd type="none" w="sm" len="sm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ES" sz="2400" b="0" u="none" dirty="0">
                <a:cs typeface="Arial" charset="0"/>
              </a:rPr>
              <a:t>Empleo</a:t>
            </a:r>
          </a:p>
        </p:txBody>
      </p:sp>
      <p:sp>
        <p:nvSpPr>
          <p:cNvPr id="16" name="Text Box 539"/>
          <p:cNvSpPr txBox="1">
            <a:spLocks noChangeArrowheads="1"/>
          </p:cNvSpPr>
          <p:nvPr/>
        </p:nvSpPr>
        <p:spPr bwMode="auto">
          <a:xfrm>
            <a:off x="2701047" y="4206605"/>
            <a:ext cx="5969000" cy="1446550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sz="2200" b="0" u="none">
                <a:solidFill>
                  <a:srgbClr val="FFFFFF"/>
                </a:solidFill>
                <a:latin typeface="+mn-lt"/>
              </a:rPr>
              <a:t>- Demanda ámbito de la producción</a:t>
            </a:r>
          </a:p>
          <a:p>
            <a:pPr>
              <a:buFontTx/>
              <a:buChar char="-"/>
            </a:pPr>
            <a:r>
              <a:rPr lang="es-ES" sz="2200" b="0" u="none">
                <a:solidFill>
                  <a:srgbClr val="FFFFFF"/>
                </a:solidFill>
                <a:latin typeface="+mn-lt"/>
              </a:rPr>
              <a:t> Oferta: ámbito de la reproducción</a:t>
            </a:r>
          </a:p>
          <a:p>
            <a:r>
              <a:rPr lang="es-ES" sz="2200" b="0" u="none">
                <a:solidFill>
                  <a:srgbClr val="FFFFFF"/>
                </a:solidFill>
                <a:latin typeface="+mn-lt"/>
                <a:sym typeface="Wingdings" panose="05000000000000000000" pitchFamily="2" charset="2"/>
              </a:rPr>
              <a:t> Desempleo fruto de tensión sostenida por el TDNR</a:t>
            </a:r>
            <a:endParaRPr lang="es-ES" sz="2200" b="0" u="none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7" name="Text Box 540"/>
          <p:cNvSpPr txBox="1">
            <a:spLocks noChangeArrowheads="1"/>
          </p:cNvSpPr>
          <p:nvPr/>
        </p:nvSpPr>
        <p:spPr bwMode="blackWhite">
          <a:xfrm>
            <a:off x="424572" y="5735367"/>
            <a:ext cx="2165350" cy="457200"/>
          </a:xfrm>
          <a:prstGeom prst="rect">
            <a:avLst/>
          </a:prstGeom>
          <a:ln>
            <a:noFill/>
            <a:headEnd type="none" w="sm" len="sm"/>
            <a:tailEnd type="none" w="sm" len="sm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ES" sz="2400" b="0" u="none" dirty="0">
                <a:cs typeface="Arial" charset="0"/>
              </a:rPr>
              <a:t>Reproducción</a:t>
            </a:r>
          </a:p>
        </p:txBody>
      </p:sp>
      <p:sp>
        <p:nvSpPr>
          <p:cNvPr id="18" name="Text Box 541"/>
          <p:cNvSpPr txBox="1">
            <a:spLocks noChangeArrowheads="1"/>
          </p:cNvSpPr>
          <p:nvPr/>
        </p:nvSpPr>
        <p:spPr bwMode="auto">
          <a:xfrm>
            <a:off x="2742322" y="5786167"/>
            <a:ext cx="5969000" cy="4270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sz="2200" b="0" u="none" dirty="0" smtClean="0">
                <a:solidFill>
                  <a:srgbClr val="FFFFFF"/>
                </a:solidFill>
                <a:latin typeface="+mn-lt"/>
              </a:rPr>
              <a:t>Continuo producción - reproducción</a:t>
            </a:r>
            <a:endParaRPr lang="es-ES" sz="2200" b="0" u="none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9" name="Oval 542"/>
          <p:cNvSpPr>
            <a:spLocks noChangeArrowheads="1"/>
          </p:cNvSpPr>
          <p:nvPr/>
        </p:nvSpPr>
        <p:spPr bwMode="auto">
          <a:xfrm>
            <a:off x="56272" y="3985942"/>
            <a:ext cx="9144000" cy="1801813"/>
          </a:xfrm>
          <a:prstGeom prst="ellipse">
            <a:avLst/>
          </a:prstGeom>
          <a:noFill/>
          <a:ln w="31750">
            <a:solidFill>
              <a:schemeClr val="accent1"/>
            </a:solidFill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C">
              <a:latin typeface="+mn-lt"/>
            </a:endParaRPr>
          </a:p>
        </p:txBody>
      </p:sp>
      <p:sp>
        <p:nvSpPr>
          <p:cNvPr id="20" name="Text Box 536"/>
          <p:cNvSpPr txBox="1">
            <a:spLocks noChangeArrowheads="1"/>
          </p:cNvSpPr>
          <p:nvPr/>
        </p:nvSpPr>
        <p:spPr bwMode="blackWhite">
          <a:xfrm>
            <a:off x="484897" y="3498373"/>
            <a:ext cx="2111375" cy="457200"/>
          </a:xfrm>
          <a:prstGeom prst="rect">
            <a:avLst/>
          </a:prstGeom>
          <a:ln>
            <a:noFill/>
            <a:headEnd type="none" w="sm" len="sm"/>
            <a:tailEnd type="none" w="sm" len="sm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ES" sz="2400" b="0" u="none" dirty="0" smtClean="0">
                <a:cs typeface="Arial" charset="0"/>
              </a:rPr>
              <a:t>Ahorro</a:t>
            </a:r>
            <a:endParaRPr lang="es-ES" sz="2400" b="0" u="none" dirty="0">
              <a:cs typeface="Arial" charset="0"/>
            </a:endParaRPr>
          </a:p>
        </p:txBody>
      </p:sp>
      <p:sp>
        <p:nvSpPr>
          <p:cNvPr id="21" name="Text Box 537"/>
          <p:cNvSpPr txBox="1">
            <a:spLocks noChangeArrowheads="1"/>
          </p:cNvSpPr>
          <p:nvPr/>
        </p:nvSpPr>
        <p:spPr bwMode="auto">
          <a:xfrm>
            <a:off x="2724860" y="3488549"/>
            <a:ext cx="5942012" cy="430887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Tx/>
              <a:buChar char="•"/>
            </a:pPr>
            <a:r>
              <a:rPr lang="es-ES" sz="2200" b="0" u="none" dirty="0" smtClean="0">
                <a:solidFill>
                  <a:srgbClr val="FFFFFF"/>
                </a:solidFill>
                <a:latin typeface="+mn-lt"/>
              </a:rPr>
              <a:t>Sustitución de gastos (incluye TNR)</a:t>
            </a:r>
            <a:endParaRPr lang="es-ES" sz="2200" b="0" u="none" dirty="0">
              <a:solidFill>
                <a:srgbClr val="FFFF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802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9680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Tendencias macro: brechas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6</a:t>
            </a:fld>
            <a:endParaRPr lang="es-EC" dirty="0"/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0000000-0008-0000-0500-00000600000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877892" y="1794971"/>
          <a:ext cx="7388216" cy="4226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0738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29799"/>
            <a:ext cx="9144000" cy="976040"/>
          </a:xfrm>
        </p:spPr>
        <p:txBody>
          <a:bodyPr>
            <a:noAutofit/>
          </a:bodyPr>
          <a:lstStyle/>
          <a:p>
            <a:pPr algn="r"/>
            <a:r>
              <a:rPr lang="es-ES" sz="3600" dirty="0" smtClean="0">
                <a:solidFill>
                  <a:schemeClr val="accent3"/>
                </a:solidFill>
              </a:rPr>
              <a:t>Economía integrada</a:t>
            </a:r>
            <a:endParaRPr lang="es-ES" sz="3600" dirty="0">
              <a:solidFill>
                <a:schemeClr val="accent3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z="1800" smtClean="0"/>
              <a:pPr>
                <a:defRPr/>
              </a:pPr>
              <a:t>60</a:t>
            </a:fld>
            <a:endParaRPr lang="es-EC" sz="18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592533" y="2248450"/>
            <a:ext cx="3034049" cy="46166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>
                <a:solidFill>
                  <a:schemeClr val="bg1"/>
                </a:solidFill>
                <a:latin typeface="+mj-lt"/>
              </a:rPr>
              <a:t>Reproducción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906859" y="3386687"/>
            <a:ext cx="2494694" cy="46166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>
                <a:solidFill>
                  <a:schemeClr val="bg1"/>
                </a:solidFill>
                <a:latin typeface="+mj-lt"/>
              </a:rPr>
              <a:t>Producción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68481" y="4193137"/>
            <a:ext cx="2293526" cy="830997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>
                <a:solidFill>
                  <a:schemeClr val="tx1"/>
                </a:solidFill>
                <a:latin typeface="+mj-lt"/>
              </a:rPr>
              <a:t>Circulación/</a:t>
            </a:r>
          </a:p>
          <a:p>
            <a:pPr algn="ctr"/>
            <a:r>
              <a:rPr lang="es-ES" sz="2400">
                <a:solidFill>
                  <a:schemeClr val="tx1"/>
                </a:solidFill>
                <a:latin typeface="+mj-lt"/>
              </a:rPr>
              <a:t>Intercambio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881458" y="5561562"/>
            <a:ext cx="2664043" cy="46166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>
                <a:solidFill>
                  <a:schemeClr val="bg1"/>
                </a:solidFill>
                <a:latin typeface="+mj-lt"/>
              </a:rPr>
              <a:t>Distribución</a:t>
            </a:r>
          </a:p>
        </p:txBody>
      </p:sp>
      <p:cxnSp>
        <p:nvCxnSpPr>
          <p:cNvPr id="11" name="AutoShape 9"/>
          <p:cNvCxnSpPr>
            <a:cxnSpLocks noChangeShapeType="1"/>
            <a:stCxn id="7" idx="2"/>
            <a:endCxn id="8" idx="3"/>
          </p:cNvCxnSpPr>
          <p:nvPr/>
        </p:nvCxnSpPr>
        <p:spPr bwMode="auto">
          <a:xfrm rot="16200000" flipH="1">
            <a:off x="3301853" y="2517819"/>
            <a:ext cx="907405" cy="1291995"/>
          </a:xfrm>
          <a:prstGeom prst="bentConnector4">
            <a:avLst>
              <a:gd name="adj1" fmla="val 37281"/>
              <a:gd name="adj2" fmla="val 135111"/>
            </a:avLst>
          </a:prstGeom>
          <a:noFill/>
          <a:ln w="12700" cap="sq">
            <a:solidFill>
              <a:schemeClr val="tx1"/>
            </a:solidFill>
            <a:miter lim="800000"/>
            <a:headEnd type="triangle" w="lg" len="lg"/>
            <a:tailEnd type="triangle" w="lg" len="lg"/>
          </a:ln>
          <a:effectLst/>
        </p:spPr>
      </p:cxnSp>
      <p:cxnSp>
        <p:nvCxnSpPr>
          <p:cNvPr id="12" name="AutoShape 10"/>
          <p:cNvCxnSpPr>
            <a:cxnSpLocks noChangeShapeType="1"/>
            <a:stCxn id="10" idx="0"/>
            <a:endCxn id="7" idx="3"/>
          </p:cNvCxnSpPr>
          <p:nvPr/>
        </p:nvCxnSpPr>
        <p:spPr bwMode="auto">
          <a:xfrm rot="5400000" flipH="1" flipV="1">
            <a:off x="2378892" y="3313872"/>
            <a:ext cx="3082279" cy="1413102"/>
          </a:xfrm>
          <a:prstGeom prst="bentConnector4">
            <a:avLst>
              <a:gd name="adj1" fmla="val 46255"/>
              <a:gd name="adj2" fmla="val 116177"/>
            </a:avLst>
          </a:prstGeom>
          <a:noFill/>
          <a:ln w="12700" cap="sq">
            <a:solidFill>
              <a:schemeClr val="tx1"/>
            </a:solidFill>
            <a:miter lim="800000"/>
            <a:headEnd type="triangle" w="lg" len="lg"/>
            <a:tailEnd type="triangle" w="lg" len="lg"/>
          </a:ln>
          <a:effectLst/>
        </p:spPr>
      </p:cxnSp>
      <p:cxnSp>
        <p:nvCxnSpPr>
          <p:cNvPr id="14" name="AutoShape 12"/>
          <p:cNvCxnSpPr>
            <a:cxnSpLocks noChangeShapeType="1"/>
            <a:stCxn id="9" idx="2"/>
            <a:endCxn id="10" idx="2"/>
          </p:cNvCxnSpPr>
          <p:nvPr/>
        </p:nvCxnSpPr>
        <p:spPr bwMode="auto">
          <a:xfrm rot="16200000" flipH="1">
            <a:off x="1864816" y="4674562"/>
            <a:ext cx="999093" cy="1698236"/>
          </a:xfrm>
          <a:prstGeom prst="bentConnector3">
            <a:avLst>
              <a:gd name="adj1" fmla="val 122881"/>
            </a:avLst>
          </a:prstGeom>
          <a:noFill/>
          <a:ln w="12700" cap="sq">
            <a:solidFill>
              <a:schemeClr val="tx1"/>
            </a:solidFill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6907543" y="3652152"/>
            <a:ext cx="1895263" cy="2011670"/>
          </a:xfrm>
          <a:prstGeom prst="ellipse">
            <a:avLst/>
          </a:prstGeom>
          <a:noFill/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" sz="2800">
                <a:solidFill>
                  <a:schemeClr val="dk1"/>
                </a:solidFill>
                <a:latin typeface="+mn-lt"/>
                <a:cs typeface="+mn-cs"/>
              </a:rPr>
              <a:t>Privado</a:t>
            </a: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6196085" y="2279170"/>
            <a:ext cx="1891385" cy="1956292"/>
          </a:xfrm>
          <a:prstGeom prst="ellipse">
            <a:avLst/>
          </a:prstGeom>
          <a:noFill/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" sz="2800" dirty="0" smtClean="0">
                <a:solidFill>
                  <a:schemeClr val="dk1"/>
                </a:solidFill>
                <a:latin typeface="+mn-lt"/>
                <a:cs typeface="+mn-cs"/>
              </a:rPr>
              <a:t>Doméstico</a:t>
            </a:r>
          </a:p>
          <a:p>
            <a:pPr algn="ctr"/>
            <a:r>
              <a:rPr lang="es-ES" sz="2000" dirty="0" smtClean="0">
                <a:latin typeface="+mj-lt"/>
              </a:rPr>
              <a:t>(Hogar productor)</a:t>
            </a:r>
            <a:endParaRPr lang="es-ES" sz="2000" dirty="0">
              <a:solidFill>
                <a:schemeClr val="dk1"/>
              </a:solidFill>
              <a:latin typeface="+mj-lt"/>
              <a:cs typeface="+mn-cs"/>
            </a:endParaRPr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5281685" y="3630299"/>
            <a:ext cx="1934830" cy="2018665"/>
          </a:xfrm>
          <a:prstGeom prst="ellipse">
            <a:avLst/>
          </a:prstGeom>
          <a:noFill/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" sz="2800"/>
              <a:t>Público</a:t>
            </a:r>
          </a:p>
        </p:txBody>
      </p:sp>
      <p:sp>
        <p:nvSpPr>
          <p:cNvPr id="26" name="25 CuadroTexto"/>
          <p:cNvSpPr txBox="1"/>
          <p:nvPr/>
        </p:nvSpPr>
        <p:spPr>
          <a:xfrm>
            <a:off x="1555833" y="1542200"/>
            <a:ext cx="2547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400" u="sng" dirty="0" smtClean="0">
                <a:latin typeface="+mn-lt"/>
              </a:rPr>
              <a:t>Circuito económico</a:t>
            </a:r>
            <a:endParaRPr lang="es-EC" sz="2400" u="sng" dirty="0">
              <a:latin typeface="+mn-lt"/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6280242" y="1571771"/>
            <a:ext cx="1151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400" u="sng" dirty="0" smtClean="0">
                <a:latin typeface="+mn-lt"/>
              </a:rPr>
              <a:t>Agentes</a:t>
            </a:r>
          </a:p>
        </p:txBody>
      </p:sp>
      <p:cxnSp>
        <p:nvCxnSpPr>
          <p:cNvPr id="4" name="Conector angular 3"/>
          <p:cNvCxnSpPr>
            <a:stCxn id="8" idx="1"/>
            <a:endCxn id="9" idx="1"/>
          </p:cNvCxnSpPr>
          <p:nvPr/>
        </p:nvCxnSpPr>
        <p:spPr>
          <a:xfrm rot="10800000" flipV="1">
            <a:off x="368481" y="3617520"/>
            <a:ext cx="1538378" cy="991116"/>
          </a:xfrm>
          <a:prstGeom prst="bentConnector3">
            <a:avLst>
              <a:gd name="adj1" fmla="val 11486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08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5534" y="312738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C" dirty="0" smtClean="0">
                <a:solidFill>
                  <a:schemeClr val="accent1"/>
                </a:solidFill>
              </a:rPr>
              <a:t>Cuidados y producción del hogar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61</a:t>
            </a:fld>
            <a:endParaRPr lang="es-EC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blackWhite">
          <a:xfrm>
            <a:off x="2542381" y="2594531"/>
            <a:ext cx="3459163" cy="156966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138238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es-EC">
                <a:solidFill>
                  <a:srgbClr val="FFFFFF"/>
                </a:solidFill>
                <a:latin typeface="+mn-lt"/>
              </a:rPr>
              <a:t>Procesos de trabajo</a:t>
            </a:r>
          </a:p>
          <a:p>
            <a:pPr>
              <a:buFontTx/>
              <a:buChar char="•"/>
            </a:pPr>
            <a:r>
              <a:rPr lang="es-EC">
                <a:solidFill>
                  <a:srgbClr val="FFFFFF"/>
                </a:solidFill>
                <a:latin typeface="+mn-lt"/>
              </a:rPr>
              <a:t>Procesos de producción</a:t>
            </a:r>
          </a:p>
          <a:p>
            <a:pPr>
              <a:buFontTx/>
              <a:buChar char="•"/>
            </a:pPr>
            <a:r>
              <a:rPr lang="es-EC">
                <a:solidFill>
                  <a:srgbClr val="FFFFFF"/>
                </a:solidFill>
                <a:latin typeface="+mn-lt"/>
              </a:rPr>
              <a:t>Procesos de consumo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0501" y="2425700"/>
            <a:ext cx="1718837" cy="1938992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EC" sz="2400">
                <a:solidFill>
                  <a:srgbClr val="FFFFFF"/>
                </a:solidFill>
              </a:rPr>
              <a:t>- Bienes básicos</a:t>
            </a:r>
          </a:p>
          <a:p>
            <a:r>
              <a:rPr lang="es-EC" sz="2400">
                <a:solidFill>
                  <a:srgbClr val="FFFFFF"/>
                </a:solidFill>
              </a:rPr>
              <a:t>- Servicios básicos</a:t>
            </a:r>
          </a:p>
          <a:p>
            <a:r>
              <a:rPr lang="es-EC" sz="2400">
                <a:solidFill>
                  <a:srgbClr val="FFFFFF"/>
                </a:solidFill>
              </a:rPr>
              <a:t>- Trabajo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224588" y="2253695"/>
            <a:ext cx="2264320" cy="46166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>
                <a:solidFill>
                  <a:srgbClr val="FFFFFF"/>
                </a:solidFill>
              </a:rPr>
              <a:t>Fuerza de trabajo</a:t>
            </a:r>
            <a:endParaRPr lang="es-ES" sz="2400">
              <a:solidFill>
                <a:srgbClr val="FFFFFF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224588" y="2963863"/>
            <a:ext cx="2264320" cy="830997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C" sz="2400" dirty="0">
                <a:solidFill>
                  <a:srgbClr val="FFFFFF"/>
                </a:solidFill>
              </a:rPr>
              <a:t>Producción Autoconsumo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320252" y="4037294"/>
            <a:ext cx="2072991" cy="830997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C" sz="2400">
                <a:solidFill>
                  <a:srgbClr val="FFFFFF"/>
                </a:solidFill>
              </a:rPr>
              <a:t>Gastos/</a:t>
            </a:r>
          </a:p>
          <a:p>
            <a:pPr algn="ctr"/>
            <a:r>
              <a:rPr lang="es-EC" sz="2400">
                <a:solidFill>
                  <a:srgbClr val="FFFFFF"/>
                </a:solidFill>
              </a:rPr>
              <a:t>consumo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blackWhite">
          <a:xfrm>
            <a:off x="790575" y="5248275"/>
            <a:ext cx="1319213" cy="4572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355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22542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2890838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3527425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98462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444182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489902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535622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C">
                <a:solidFill>
                  <a:srgbClr val="000066"/>
                </a:solidFill>
                <a:latin typeface="+mn-lt"/>
              </a:rPr>
              <a:t>Insumos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blackWhite">
          <a:xfrm>
            <a:off x="6442075" y="5210175"/>
            <a:ext cx="1624013" cy="4572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355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22542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2890838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3527425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98462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444182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489902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535622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C">
                <a:solidFill>
                  <a:srgbClr val="000066"/>
                </a:solidFill>
                <a:latin typeface="+mn-lt"/>
              </a:rPr>
              <a:t>Productos</a:t>
            </a:r>
          </a:p>
        </p:txBody>
      </p:sp>
      <p:sp>
        <p:nvSpPr>
          <p:cNvPr id="15" name="Flecha derecha 14"/>
          <p:cNvSpPr/>
          <p:nvPr/>
        </p:nvSpPr>
        <p:spPr>
          <a:xfrm>
            <a:off x="3616657" y="5104263"/>
            <a:ext cx="1596788" cy="887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sz="2400"/>
          </a:p>
        </p:txBody>
      </p:sp>
    </p:spTree>
    <p:extLst>
      <p:ext uri="{BB962C8B-B14F-4D97-AF65-F5344CB8AC3E}">
        <p14:creationId xmlns:p14="http://schemas.microsoft.com/office/powerpoint/2010/main" val="182691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565" y="367146"/>
            <a:ext cx="9144000" cy="505051"/>
          </a:xfrm>
        </p:spPr>
        <p:txBody>
          <a:bodyPr>
            <a:noAutofit/>
          </a:bodyPr>
          <a:lstStyle/>
          <a:p>
            <a:pPr algn="r"/>
            <a:r>
              <a:rPr lang="es-EC" sz="3600" dirty="0" smtClean="0">
                <a:solidFill>
                  <a:schemeClr val="accent1"/>
                </a:solidFill>
              </a:rPr>
              <a:t>Cuentas de dinero cuenta satélite</a:t>
            </a:r>
            <a:endParaRPr lang="es-EC" sz="3600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62</a:t>
            </a:fld>
            <a:endParaRPr lang="es-EC" dirty="0"/>
          </a:p>
        </p:txBody>
      </p:sp>
      <p:graphicFrame>
        <p:nvGraphicFramePr>
          <p:cNvPr id="11" name="Group 91"/>
          <p:cNvGraphicFramePr>
            <a:graphicFrameLocks noGrp="1"/>
          </p:cNvGraphicFramePr>
          <p:nvPr>
            <p:ph idx="1"/>
          </p:nvPr>
        </p:nvGraphicFramePr>
        <p:xfrm>
          <a:off x="173691" y="991986"/>
          <a:ext cx="8710933" cy="5699760"/>
        </p:xfrm>
        <a:graphic>
          <a:graphicData uri="http://schemas.openxmlformats.org/drawingml/2006/table">
            <a:tbl>
              <a:tblPr/>
              <a:tblGrid>
                <a:gridCol w="1916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57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08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33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67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379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3100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Sectores institucionales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SCN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No SCN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860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Trabajo pagado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Trabajo no pagado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Registrado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Trabajo no pagado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6137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Servicios domésticos y de cuidados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Trabajo para la comunidad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Trabajo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Voluntario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935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Sociedades no financieras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X 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X 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935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Sociedades financieras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2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Gobierno General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943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Instituciones sin fines de lucro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60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Hogares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Resto del mundo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938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98929"/>
            <a:ext cx="8229600" cy="990600"/>
          </a:xfrm>
        </p:spPr>
        <p:txBody>
          <a:bodyPr>
            <a:noAutofit/>
          </a:bodyPr>
          <a:lstStyle/>
          <a:p>
            <a:pPr algn="r"/>
            <a:r>
              <a:rPr lang="es-ES" dirty="0">
                <a:solidFill>
                  <a:schemeClr val="accent3"/>
                </a:solidFill>
              </a:rPr>
              <a:t>Participación laboral 90-2017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13D7462C-10EE-4476-BC5F-B6EB08767DBD}"/>
              </a:ext>
            </a:extLst>
          </p:cNvPr>
          <p:cNvGrpSpPr/>
          <p:nvPr/>
        </p:nvGrpSpPr>
        <p:grpSpPr>
          <a:xfrm>
            <a:off x="1176490" y="1671177"/>
            <a:ext cx="6473006" cy="5184366"/>
            <a:chOff x="0" y="0"/>
            <a:chExt cx="7105650" cy="5772150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C8B7C823-8A07-4EE9-ABCB-31C0B3F093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7105650" cy="5772150"/>
            </a:xfrm>
            <a:prstGeom prst="rect">
              <a:avLst/>
            </a:prstGeom>
          </p:spPr>
        </p:pic>
        <p:cxnSp>
          <p:nvCxnSpPr>
            <p:cNvPr id="7" name="Conector recto 6">
              <a:extLst>
                <a:ext uri="{FF2B5EF4-FFF2-40B4-BE49-F238E27FC236}">
                  <a16:creationId xmlns:a16="http://schemas.microsoft.com/office/drawing/2014/main" id="{835436CC-4A56-40E6-B38A-2F695ADEA5C7}"/>
                </a:ext>
              </a:extLst>
            </p:cNvPr>
            <p:cNvCxnSpPr/>
            <p:nvPr/>
          </p:nvCxnSpPr>
          <p:spPr>
            <a:xfrm flipV="1">
              <a:off x="784860" y="83820"/>
              <a:ext cx="6225540" cy="50139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3147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9680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Tendencias macro: estructura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8</a:t>
            </a:fld>
            <a:endParaRPr lang="es-EC" dirty="0"/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9D319026-00DF-42B1-8A39-8DE97494495C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421130" y="1814516"/>
          <a:ext cx="6444676" cy="4291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8869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8314"/>
            <a:ext cx="8229600" cy="990600"/>
          </a:xfrm>
        </p:spPr>
        <p:txBody>
          <a:bodyPr>
            <a:normAutofit/>
          </a:bodyPr>
          <a:lstStyle/>
          <a:p>
            <a:pPr algn="r" eaLnBrk="1" hangingPunct="1"/>
            <a:r>
              <a:rPr lang="es-ES" dirty="0">
                <a:solidFill>
                  <a:schemeClr val="accent3"/>
                </a:solidFill>
              </a:rPr>
              <a:t>Crisis del sistema: dimensiones de género</a:t>
            </a:r>
          </a:p>
        </p:txBody>
      </p:sp>
      <p:grpSp>
        <p:nvGrpSpPr>
          <p:cNvPr id="26" name="51 Grupo">
            <a:extLst>
              <a:ext uri="{FF2B5EF4-FFF2-40B4-BE49-F238E27FC236}">
                <a16:creationId xmlns:a16="http://schemas.microsoft.com/office/drawing/2014/main" id="{7CF8251B-8335-456F-AEF0-64A6B7B303AF}"/>
              </a:ext>
            </a:extLst>
          </p:cNvPr>
          <p:cNvGrpSpPr/>
          <p:nvPr/>
        </p:nvGrpSpPr>
        <p:grpSpPr>
          <a:xfrm>
            <a:off x="544516" y="2201228"/>
            <a:ext cx="7987924" cy="3139407"/>
            <a:chOff x="-4366" y="1848459"/>
            <a:chExt cx="12771668" cy="3283934"/>
          </a:xfrm>
        </p:grpSpPr>
        <p:sp>
          <p:nvSpPr>
            <p:cNvPr id="27" name="Text Box 2">
              <a:extLst>
                <a:ext uri="{FF2B5EF4-FFF2-40B4-BE49-F238E27FC236}">
                  <a16:creationId xmlns:a16="http://schemas.microsoft.com/office/drawing/2014/main" id="{8672B419-E6F7-4E75-AB4E-B7C49A9C16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4366" y="1958796"/>
              <a:ext cx="4422114" cy="925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45143" tIns="72571" rIns="145143" bIns="72571">
              <a:spAutoFit/>
            </a:bodyPr>
            <a:lstStyle/>
            <a:p>
              <a:pPr>
                <a:spcBef>
                  <a:spcPct val="500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sz="2400" dirty="0">
                  <a:solidFill>
                    <a:schemeClr val="tx1"/>
                  </a:solidFill>
                  <a:latin typeface="+mj-lt"/>
                </a:rPr>
                <a:t>Crisis socioeconómica</a:t>
              </a:r>
            </a:p>
          </p:txBody>
        </p:sp>
        <p:sp>
          <p:nvSpPr>
            <p:cNvPr id="29" name="Text Box 3">
              <a:extLst>
                <a:ext uri="{FF2B5EF4-FFF2-40B4-BE49-F238E27FC236}">
                  <a16:creationId xmlns:a16="http://schemas.microsoft.com/office/drawing/2014/main" id="{23642CDF-BF1B-426B-9850-959D1FF8F2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45538" y="1848459"/>
              <a:ext cx="4021764" cy="539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45143" tIns="72571" rIns="145143" bIns="72571">
              <a:spAutoFit/>
            </a:bodyPr>
            <a:lstStyle/>
            <a:p>
              <a:pPr>
                <a:spcBef>
                  <a:spcPct val="500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sz="2400" dirty="0">
                  <a:solidFill>
                    <a:schemeClr val="tx1"/>
                  </a:solidFill>
                  <a:latin typeface="+mj-lt"/>
                </a:rPr>
                <a:t>Crisis alimentaria</a:t>
              </a:r>
            </a:p>
          </p:txBody>
        </p:sp>
        <p:sp>
          <p:nvSpPr>
            <p:cNvPr id="30" name="Text Box 4">
              <a:extLst>
                <a:ext uri="{FF2B5EF4-FFF2-40B4-BE49-F238E27FC236}">
                  <a16:creationId xmlns:a16="http://schemas.microsoft.com/office/drawing/2014/main" id="{B98AB091-6967-45D2-A187-276588110F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22" y="4206418"/>
              <a:ext cx="4051094" cy="925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45143" tIns="72571" rIns="145143" bIns="72571">
              <a:spAutoFit/>
            </a:bodyPr>
            <a:lstStyle/>
            <a:p>
              <a:pPr>
                <a:spcBef>
                  <a:spcPct val="500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sz="2400" dirty="0">
                  <a:solidFill>
                    <a:schemeClr val="tx1"/>
                  </a:solidFill>
                  <a:latin typeface="+mj-lt"/>
                </a:rPr>
                <a:t>Crisis medioambiental</a:t>
              </a:r>
            </a:p>
          </p:txBody>
        </p:sp>
        <p:sp>
          <p:nvSpPr>
            <p:cNvPr id="31" name="Text Box 5">
              <a:extLst>
                <a:ext uri="{FF2B5EF4-FFF2-40B4-BE49-F238E27FC236}">
                  <a16:creationId xmlns:a16="http://schemas.microsoft.com/office/drawing/2014/main" id="{4047668C-C0A4-47A6-8FBF-67C5854F6C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5361" y="4331293"/>
              <a:ext cx="3881941" cy="539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45143" tIns="72571" rIns="145143" bIns="72571">
              <a:spAutoFit/>
            </a:bodyPr>
            <a:lstStyle/>
            <a:p>
              <a:pPr>
                <a:spcBef>
                  <a:spcPct val="500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sz="2400" dirty="0">
                  <a:solidFill>
                    <a:schemeClr val="tx1"/>
                  </a:solidFill>
                  <a:latin typeface="+mj-lt"/>
                </a:rPr>
                <a:t>Crisis energética</a:t>
              </a:r>
            </a:p>
          </p:txBody>
        </p:sp>
        <p:sp>
          <p:nvSpPr>
            <p:cNvPr id="32" name="35 Elipse">
              <a:extLst>
                <a:ext uri="{FF2B5EF4-FFF2-40B4-BE49-F238E27FC236}">
                  <a16:creationId xmlns:a16="http://schemas.microsoft.com/office/drawing/2014/main" id="{EDF9DDCF-02E9-44C6-880E-952DFFE72BE1}"/>
                </a:ext>
              </a:extLst>
            </p:cNvPr>
            <p:cNvSpPr/>
            <p:nvPr/>
          </p:nvSpPr>
          <p:spPr bwMode="auto">
            <a:xfrm>
              <a:off x="5004404" y="3160687"/>
              <a:ext cx="2765849" cy="124684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r>
                <a:rPr kumimoji="0" lang="es-EC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+mj-lt"/>
                  <a:ea typeface="ヒラギノ角ゴ ProN W3"/>
                  <a:cs typeface="ヒラギノ角ゴ ProN W3"/>
                </a:rPr>
                <a:t>CRISIS GLOBAL</a:t>
              </a:r>
            </a:p>
          </p:txBody>
        </p:sp>
      </p:grpSp>
      <p:sp>
        <p:nvSpPr>
          <p:cNvPr id="33" name="Text Box 5">
            <a:extLst>
              <a:ext uri="{FF2B5EF4-FFF2-40B4-BE49-F238E27FC236}">
                <a16:creationId xmlns:a16="http://schemas.microsoft.com/office/drawing/2014/main" id="{6C2504D5-C6B1-41F9-9784-FC944A4E61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4958" y="5315466"/>
            <a:ext cx="2629841" cy="515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45143" tIns="72571" rIns="145143" bIns="72571">
            <a:spAutoFit/>
          </a:bodyPr>
          <a:lstStyle/>
          <a:p>
            <a:pPr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sz="2400" dirty="0">
                <a:solidFill>
                  <a:schemeClr val="tx1"/>
                </a:solidFill>
                <a:latin typeface="+mj-lt"/>
              </a:rPr>
              <a:t>Crisis de cuidados</a:t>
            </a:r>
          </a:p>
        </p:txBody>
      </p:sp>
      <p:cxnSp>
        <p:nvCxnSpPr>
          <p:cNvPr id="34" name="Straight Arrow Connector 17">
            <a:extLst>
              <a:ext uri="{FF2B5EF4-FFF2-40B4-BE49-F238E27FC236}">
                <a16:creationId xmlns:a16="http://schemas.microsoft.com/office/drawing/2014/main" id="{E77068F2-3DD6-40EA-9FEC-0E5C54647F90}"/>
              </a:ext>
            </a:extLst>
          </p:cNvPr>
          <p:cNvCxnSpPr>
            <a:stCxn id="27" idx="2"/>
            <a:endCxn id="33" idx="0"/>
          </p:cNvCxnSpPr>
          <p:nvPr/>
        </p:nvCxnSpPr>
        <p:spPr>
          <a:xfrm>
            <a:off x="1927402" y="3191931"/>
            <a:ext cx="2782477" cy="212353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27">
            <a:extLst>
              <a:ext uri="{FF2B5EF4-FFF2-40B4-BE49-F238E27FC236}">
                <a16:creationId xmlns:a16="http://schemas.microsoft.com/office/drawing/2014/main" id="{0EB5C378-E0B8-466B-AD71-F80E9D2466D8}"/>
              </a:ext>
            </a:extLst>
          </p:cNvPr>
          <p:cNvCxnSpPr>
            <a:stCxn id="33" idx="0"/>
            <a:endCxn id="29" idx="2"/>
          </p:cNvCxnSpPr>
          <p:nvPr/>
        </p:nvCxnSpPr>
        <p:spPr>
          <a:xfrm flipV="1">
            <a:off x="4709879" y="2717119"/>
            <a:ext cx="2564873" cy="259834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9216">
            <a:extLst>
              <a:ext uri="{FF2B5EF4-FFF2-40B4-BE49-F238E27FC236}">
                <a16:creationId xmlns:a16="http://schemas.microsoft.com/office/drawing/2014/main" id="{BDFF3D0C-38D2-465B-84A1-61D976E57C56}"/>
              </a:ext>
            </a:extLst>
          </p:cNvPr>
          <p:cNvCxnSpPr>
            <a:stCxn id="33" idx="0"/>
            <a:endCxn id="31" idx="1"/>
          </p:cNvCxnSpPr>
          <p:nvPr/>
        </p:nvCxnSpPr>
        <p:spPr>
          <a:xfrm flipV="1">
            <a:off x="4709879" y="4832737"/>
            <a:ext cx="1394636" cy="48272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9221">
            <a:extLst>
              <a:ext uri="{FF2B5EF4-FFF2-40B4-BE49-F238E27FC236}">
                <a16:creationId xmlns:a16="http://schemas.microsoft.com/office/drawing/2014/main" id="{93431CB4-E7BC-44FE-BD6B-7132DA765162}"/>
              </a:ext>
            </a:extLst>
          </p:cNvPr>
          <p:cNvCxnSpPr/>
          <p:nvPr/>
        </p:nvCxnSpPr>
        <p:spPr>
          <a:xfrm>
            <a:off x="7282790" y="2608655"/>
            <a:ext cx="0" cy="19661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9223">
            <a:extLst>
              <a:ext uri="{FF2B5EF4-FFF2-40B4-BE49-F238E27FC236}">
                <a16:creationId xmlns:a16="http://schemas.microsoft.com/office/drawing/2014/main" id="{F6B570E0-68F5-4F8F-96E2-8F966881F0B2}"/>
              </a:ext>
            </a:extLst>
          </p:cNvPr>
          <p:cNvCxnSpPr>
            <a:stCxn id="31" idx="1"/>
            <a:endCxn id="30" idx="3"/>
          </p:cNvCxnSpPr>
          <p:nvPr/>
        </p:nvCxnSpPr>
        <p:spPr>
          <a:xfrm flipH="1">
            <a:off x="3105435" y="4832737"/>
            <a:ext cx="2999080" cy="6528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9225">
            <a:extLst>
              <a:ext uri="{FF2B5EF4-FFF2-40B4-BE49-F238E27FC236}">
                <a16:creationId xmlns:a16="http://schemas.microsoft.com/office/drawing/2014/main" id="{06C2AC04-299B-4B02-BF94-DFB6ABA061F1}"/>
              </a:ext>
            </a:extLst>
          </p:cNvPr>
          <p:cNvCxnSpPr>
            <a:stCxn id="30" idx="0"/>
            <a:endCxn id="27" idx="2"/>
          </p:cNvCxnSpPr>
          <p:nvPr/>
        </p:nvCxnSpPr>
        <p:spPr>
          <a:xfrm flipV="1">
            <a:off x="1838575" y="3191931"/>
            <a:ext cx="88827" cy="12634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9227">
            <a:extLst>
              <a:ext uri="{FF2B5EF4-FFF2-40B4-BE49-F238E27FC236}">
                <a16:creationId xmlns:a16="http://schemas.microsoft.com/office/drawing/2014/main" id="{026BE675-226C-4EFD-A7C1-5B29596A7C62}"/>
              </a:ext>
            </a:extLst>
          </p:cNvPr>
          <p:cNvCxnSpPr/>
          <p:nvPr/>
        </p:nvCxnSpPr>
        <p:spPr>
          <a:xfrm flipH="1">
            <a:off x="1829403" y="2487079"/>
            <a:ext cx="4195396" cy="20502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9229">
            <a:extLst>
              <a:ext uri="{FF2B5EF4-FFF2-40B4-BE49-F238E27FC236}">
                <a16:creationId xmlns:a16="http://schemas.microsoft.com/office/drawing/2014/main" id="{83BF6078-1ADF-4701-9C10-2C50806D3A42}"/>
              </a:ext>
            </a:extLst>
          </p:cNvPr>
          <p:cNvCxnSpPr/>
          <p:nvPr/>
        </p:nvCxnSpPr>
        <p:spPr>
          <a:xfrm>
            <a:off x="3242323" y="2426471"/>
            <a:ext cx="3996439" cy="20326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36">
            <a:extLst>
              <a:ext uri="{FF2B5EF4-FFF2-40B4-BE49-F238E27FC236}">
                <a16:creationId xmlns:a16="http://schemas.microsoft.com/office/drawing/2014/main" id="{53214EE2-3145-46A3-B24A-CA2C9A7474F9}"/>
              </a:ext>
            </a:extLst>
          </p:cNvPr>
          <p:cNvCxnSpPr>
            <a:stCxn id="33" idx="0"/>
            <a:endCxn id="30" idx="3"/>
          </p:cNvCxnSpPr>
          <p:nvPr/>
        </p:nvCxnSpPr>
        <p:spPr>
          <a:xfrm flipH="1" flipV="1">
            <a:off x="3105435" y="4898023"/>
            <a:ext cx="1604444" cy="41744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4">
            <a:extLst>
              <a:ext uri="{FF2B5EF4-FFF2-40B4-BE49-F238E27FC236}">
                <a16:creationId xmlns:a16="http://schemas.microsoft.com/office/drawing/2014/main" id="{1D86087B-62D9-498C-B11D-E048D2DA853D}"/>
              </a:ext>
            </a:extLst>
          </p:cNvPr>
          <p:cNvCxnSpPr/>
          <p:nvPr/>
        </p:nvCxnSpPr>
        <p:spPr>
          <a:xfrm>
            <a:off x="3323898" y="2441881"/>
            <a:ext cx="2616405" cy="46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Elipse 46">
            <a:extLst>
              <a:ext uri="{FF2B5EF4-FFF2-40B4-BE49-F238E27FC236}">
                <a16:creationId xmlns:a16="http://schemas.microsoft.com/office/drawing/2014/main" id="{9FC7385D-CDD1-4255-888D-D46F9D617754}"/>
              </a:ext>
            </a:extLst>
          </p:cNvPr>
          <p:cNvSpPr/>
          <p:nvPr/>
        </p:nvSpPr>
        <p:spPr>
          <a:xfrm>
            <a:off x="390717" y="1933193"/>
            <a:ext cx="2457694" cy="168072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C" dirty="0">
              <a:latin typeface="+mj-lt"/>
            </a:endParaRP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635EF838-28C1-4774-B354-232CD309FF1D}"/>
              </a:ext>
            </a:extLst>
          </p:cNvPr>
          <p:cNvSpPr txBox="1"/>
          <p:nvPr/>
        </p:nvSpPr>
        <p:spPr>
          <a:xfrm>
            <a:off x="3015765" y="1786488"/>
            <a:ext cx="30527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000" dirty="0">
                <a:latin typeface="+mj-lt"/>
              </a:rPr>
              <a:t>dinero – mercancía - dinero</a:t>
            </a:r>
          </a:p>
        </p:txBody>
      </p:sp>
      <p:sp>
        <p:nvSpPr>
          <p:cNvPr id="49" name="Flecha derecha 5">
            <a:extLst>
              <a:ext uri="{FF2B5EF4-FFF2-40B4-BE49-F238E27FC236}">
                <a16:creationId xmlns:a16="http://schemas.microsoft.com/office/drawing/2014/main" id="{648D128B-8690-4B08-BF2C-4493DF347DCF}"/>
              </a:ext>
            </a:extLst>
          </p:cNvPr>
          <p:cNvSpPr/>
          <p:nvPr/>
        </p:nvSpPr>
        <p:spPr>
          <a:xfrm rot="20707082">
            <a:off x="2697171" y="1863683"/>
            <a:ext cx="391885" cy="470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latin typeface="+mj-lt"/>
            </a:endParaRPr>
          </a:p>
        </p:txBody>
      </p:sp>
      <p:cxnSp>
        <p:nvCxnSpPr>
          <p:cNvPr id="50" name="Conector recto 49">
            <a:extLst>
              <a:ext uri="{FF2B5EF4-FFF2-40B4-BE49-F238E27FC236}">
                <a16:creationId xmlns:a16="http://schemas.microsoft.com/office/drawing/2014/main" id="{3FEF033B-D31D-4652-81D6-E9C0284C0579}"/>
              </a:ext>
            </a:extLst>
          </p:cNvPr>
          <p:cNvCxnSpPr/>
          <p:nvPr/>
        </p:nvCxnSpPr>
        <p:spPr>
          <a:xfrm>
            <a:off x="3853232" y="1777084"/>
            <a:ext cx="681819" cy="4124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50">
            <a:extLst>
              <a:ext uri="{FF2B5EF4-FFF2-40B4-BE49-F238E27FC236}">
                <a16:creationId xmlns:a16="http://schemas.microsoft.com/office/drawing/2014/main" id="{8FF3B9BC-6061-4168-AE00-9678FE67126E}"/>
              </a:ext>
            </a:extLst>
          </p:cNvPr>
          <p:cNvCxnSpPr/>
          <p:nvPr/>
        </p:nvCxnSpPr>
        <p:spPr>
          <a:xfrm flipV="1">
            <a:off x="3811481" y="1814145"/>
            <a:ext cx="651000" cy="3362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uadroTexto 51">
            <a:extLst>
              <a:ext uri="{FF2B5EF4-FFF2-40B4-BE49-F238E27FC236}">
                <a16:creationId xmlns:a16="http://schemas.microsoft.com/office/drawing/2014/main" id="{BCEB0100-1786-486B-BDCC-F145953E117C}"/>
              </a:ext>
            </a:extLst>
          </p:cNvPr>
          <p:cNvSpPr txBox="1"/>
          <p:nvPr/>
        </p:nvSpPr>
        <p:spPr>
          <a:xfrm flipH="1">
            <a:off x="1062443" y="6071846"/>
            <a:ext cx="7139313" cy="64633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dirty="0">
                <a:latin typeface="+mj-lt"/>
              </a:rPr>
              <a:t>CRISIS DE LA FORMA EN QUE</a:t>
            </a:r>
            <a:r>
              <a:rPr lang="es-ES_tradnl" dirty="0">
                <a:latin typeface="+mj-lt"/>
                <a:sym typeface="Wingdings" panose="05000000000000000000" pitchFamily="2" charset="2"/>
              </a:rPr>
              <a:t> SOSTENEMOS LA REPRODUCCIÓN SOCIAL</a:t>
            </a:r>
            <a:endParaRPr lang="es-E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3441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dad">
  <a:themeElements>
    <a:clrScheme name="Personalizado 1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2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11749</TotalTime>
  <Words>3272</Words>
  <Application>Microsoft Office PowerPoint</Application>
  <PresentationFormat>Presentación en pantalla (4:3)</PresentationFormat>
  <Paragraphs>778</Paragraphs>
  <Slides>62</Slides>
  <Notes>62</Notes>
  <HiddenSlides>23</HiddenSlides>
  <MMClips>0</MMClips>
  <ScaleCrop>false</ScaleCrop>
  <HeadingPairs>
    <vt:vector size="8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62</vt:i4>
      </vt:variant>
    </vt:vector>
  </HeadingPairs>
  <TitlesOfParts>
    <vt:vector size="74" baseType="lpstr">
      <vt:lpstr>Arial</vt:lpstr>
      <vt:lpstr>Calibri</vt:lpstr>
      <vt:lpstr>Cambria</vt:lpstr>
      <vt:lpstr>Century Gothic</vt:lpstr>
      <vt:lpstr>Constantia</vt:lpstr>
      <vt:lpstr>Garamond</vt:lpstr>
      <vt:lpstr>MS Mincho</vt:lpstr>
      <vt:lpstr>Times New Roman</vt:lpstr>
      <vt:lpstr>Wingdings</vt:lpstr>
      <vt:lpstr>ヒラギノ角ゴ ProN W3</vt:lpstr>
      <vt:lpstr>Claridad</vt:lpstr>
      <vt:lpstr>Gráfico</vt:lpstr>
      <vt:lpstr>UNIVERSIDAD JAVERIANA  ESCUELA DE VERANO: GÉNERO Y ECONOMÍA Macroeconomía  Sesiones 4 - 5 :  Crecimiento y desigualdad de género, interacciones de doble vía </vt:lpstr>
      <vt:lpstr>Contenido</vt:lpstr>
      <vt:lpstr>Crecimiento y desigualdad</vt:lpstr>
      <vt:lpstr>Crecimiento y desigualdad</vt:lpstr>
      <vt:lpstr>Crecimiento y desigualdad</vt:lpstr>
      <vt:lpstr>Tendencias macro: brechas</vt:lpstr>
      <vt:lpstr>Participación laboral 90-2017</vt:lpstr>
      <vt:lpstr>Tendencias macro: estructura</vt:lpstr>
      <vt:lpstr>Crisis del sistema: dimensiones de género</vt:lpstr>
      <vt:lpstr>Crisis y desempleo</vt:lpstr>
      <vt:lpstr>Vías de transmisión   Impactos</vt:lpstr>
      <vt:lpstr>Impactos diferenciados</vt:lpstr>
      <vt:lpstr>Impactos diferenciados</vt:lpstr>
      <vt:lpstr>Crisis multidimensional: ambiental</vt:lpstr>
      <vt:lpstr>Crisis multidimensional: Alimentaria</vt:lpstr>
      <vt:lpstr>Crisis multidimensional: Energética</vt:lpstr>
      <vt:lpstr>Crisis del sistema: Crisis del cuidado</vt:lpstr>
      <vt:lpstr>Crisis multidimensional: Crisis del cuidado</vt:lpstr>
      <vt:lpstr>Crisis del sistema: Crisis del cuidado</vt:lpstr>
      <vt:lpstr>Objetivo de la economía</vt:lpstr>
      <vt:lpstr>Crecimiento económico: implicaciones distributivas y de género</vt:lpstr>
      <vt:lpstr>Crecimiento económico: implicaciones distributivas y de género</vt:lpstr>
      <vt:lpstr>Crecimiento económico: implicaciones distributivas y de género</vt:lpstr>
      <vt:lpstr>Crecimiento económico: implicaciones distributivas y de género</vt:lpstr>
      <vt:lpstr>Ciclos económicos  efectos de género</vt:lpstr>
      <vt:lpstr>Ciclos económicos y efectos de género</vt:lpstr>
      <vt:lpstr>Género efectos en el ciclo</vt:lpstr>
      <vt:lpstr>Género y efectos en el ciclo</vt:lpstr>
      <vt:lpstr>Género y  efectos en los ciclos económicos</vt:lpstr>
      <vt:lpstr>Género efectos en el ciclo (mercado trabajo)</vt:lpstr>
      <vt:lpstr>Ciclos de la economía latinoamericana</vt:lpstr>
      <vt:lpstr>Ciclos económicos y efectos de género</vt:lpstr>
      <vt:lpstr>Ciclos económicos y efectos de género</vt:lpstr>
      <vt:lpstr>Tendencias macro: brechas</vt:lpstr>
      <vt:lpstr>Tendencias macro: brechas</vt:lpstr>
      <vt:lpstr>Tendencias macro: brechas</vt:lpstr>
      <vt:lpstr>Tendencias macro: brechas</vt:lpstr>
      <vt:lpstr>Efectos del crecimiento</vt:lpstr>
      <vt:lpstr>Efectos del crecimiento</vt:lpstr>
      <vt:lpstr>Efectos del crecimiento</vt:lpstr>
      <vt:lpstr>Efectos del crecimiento</vt:lpstr>
      <vt:lpstr>Efectos del crecimiento</vt:lpstr>
      <vt:lpstr>Feminización y crecimiento</vt:lpstr>
      <vt:lpstr>Feminización y crecimiento</vt:lpstr>
      <vt:lpstr>Feminización y crecimiento</vt:lpstr>
      <vt:lpstr>Feminización y crecimiento</vt:lpstr>
      <vt:lpstr>Feminización y crecimiento</vt:lpstr>
      <vt:lpstr>Desigualdad de género y crecimiento</vt:lpstr>
      <vt:lpstr>Desigualdad de género  crecimiento</vt:lpstr>
      <vt:lpstr>Desigualdad de género  crecimiento</vt:lpstr>
      <vt:lpstr>Desigualdad de género  crecimiento</vt:lpstr>
      <vt:lpstr>Desigualdad de género  crecimiento</vt:lpstr>
      <vt:lpstr>Desigualdad de género  crecimiento</vt:lpstr>
      <vt:lpstr>Desigualdad de género  crecimiento</vt:lpstr>
      <vt:lpstr>Desigualdad de género  crecimiento</vt:lpstr>
      <vt:lpstr>Si la expansión incluye la economía de los cuidados</vt:lpstr>
      <vt:lpstr>Relaciones de género, cuidados y circuito</vt:lpstr>
      <vt:lpstr>Relaciones de género, cuidados y circuito</vt:lpstr>
      <vt:lpstr>Expansiones y retos analíticos</vt:lpstr>
      <vt:lpstr>Economía integrada</vt:lpstr>
      <vt:lpstr>Cuidados y producción del hogar</vt:lpstr>
      <vt:lpstr>Cuentas de dinero cuenta satélite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UNIFEM</dc:title>
  <dc:creator>avasconez</dc:creator>
  <cp:lastModifiedBy>Auditorio Pontificia Universidad Javeriana</cp:lastModifiedBy>
  <cp:revision>1330</cp:revision>
  <dcterms:created xsi:type="dcterms:W3CDTF">2009-10-08T16:58:32Z</dcterms:created>
  <dcterms:modified xsi:type="dcterms:W3CDTF">2019-07-15T21:51:05Z</dcterms:modified>
</cp:coreProperties>
</file>