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sldIdLst>
    <p:sldId id="256" r:id="rId3"/>
    <p:sldId id="257" r:id="rId4"/>
    <p:sldId id="258" r:id="rId5"/>
    <p:sldId id="259" r:id="rId6"/>
    <p:sldId id="260" r:id="rId7"/>
    <p:sldId id="261" r:id="rId8"/>
    <p:sldId id="262" r:id="rId9"/>
    <p:sldId id="264" r:id="rId10"/>
    <p:sldId id="263" r:id="rId1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9B6186D7-50A9-9346-B0EB-2F2AE03ADC48}">
          <p14:sldIdLst>
            <p14:sldId id="256"/>
            <p14:sldId id="257"/>
            <p14:sldId id="258"/>
            <p14:sldId id="259"/>
            <p14:sldId id="260"/>
            <p14:sldId id="261"/>
            <p14:sldId id="262"/>
            <p14:sldId id="264"/>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04" autoAdjust="0"/>
  </p:normalViewPr>
  <p:slideViewPr>
    <p:cSldViewPr snapToGrid="0" snapToObjects="1">
      <p:cViewPr varScale="1">
        <p:scale>
          <a:sx n="100" d="100"/>
          <a:sy n="100" d="100"/>
        </p:scale>
        <p:origin x="186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1C5F9F-D02F-BB44-9888-7576533EA164}"/>
              </a:ext>
            </a:extLst>
          </p:cNvPr>
          <p:cNvSpPr txBox="1"/>
          <p:nvPr/>
        </p:nvSpPr>
        <p:spPr>
          <a:xfrm>
            <a:off x="285749" y="2667000"/>
            <a:ext cx="8572500" cy="954107"/>
          </a:xfrm>
          <a:prstGeom prst="rect">
            <a:avLst/>
          </a:prstGeom>
          <a:noFill/>
        </p:spPr>
        <p:txBody>
          <a:bodyPr wrap="square" rtlCol="0">
            <a:spAutoFit/>
          </a:bodyPr>
          <a:lstStyle/>
          <a:p>
            <a:pPr algn="ctr"/>
            <a:r>
              <a:rPr lang="es-AR" sz="2800" dirty="0">
                <a:latin typeface="Lucida Grande" panose="020B0600040502020204" pitchFamily="34" charset="0"/>
                <a:cs typeface="Lucida Grande" panose="020B0600040502020204" pitchFamily="34" charset="0"/>
              </a:rPr>
              <a:t>Women waste are the social cost of superwomen: a case study on Colombia</a:t>
            </a:r>
          </a:p>
        </p:txBody>
      </p:sp>
      <p:sp>
        <p:nvSpPr>
          <p:cNvPr id="4" name="CuadroTexto 3">
            <a:extLst>
              <a:ext uri="{FF2B5EF4-FFF2-40B4-BE49-F238E27FC236}">
                <a16:creationId xmlns:a16="http://schemas.microsoft.com/office/drawing/2014/main" id="{9F6CC64A-01D2-EB45-AF5B-295E3B24F302}"/>
              </a:ext>
            </a:extLst>
          </p:cNvPr>
          <p:cNvSpPr txBox="1"/>
          <p:nvPr/>
        </p:nvSpPr>
        <p:spPr>
          <a:xfrm>
            <a:off x="2970438" y="3621107"/>
            <a:ext cx="3203121" cy="707886"/>
          </a:xfrm>
          <a:prstGeom prst="rect">
            <a:avLst/>
          </a:prstGeom>
          <a:noFill/>
        </p:spPr>
        <p:txBody>
          <a:bodyPr wrap="none" rtlCol="0">
            <a:spAutoFit/>
          </a:bodyPr>
          <a:lstStyle/>
          <a:p>
            <a:r>
              <a:rPr lang="es-AR" sz="2000" dirty="0">
                <a:solidFill>
                  <a:schemeClr val="tx1">
                    <a:lumMod val="75000"/>
                    <a:lumOff val="25000"/>
                  </a:schemeClr>
                </a:solidFill>
                <a:latin typeface="Lucida Grande" panose="020B0600040502020204" pitchFamily="34" charset="0"/>
                <a:cs typeface="Lucida Grande" panose="020B0600040502020204" pitchFamily="34" charset="0"/>
              </a:rPr>
              <a:t>Natalia Escobar-Váquiro</a:t>
            </a:r>
          </a:p>
          <a:p>
            <a:pPr algn="ctr"/>
            <a:r>
              <a:rPr lang="es-AR" sz="2000" dirty="0">
                <a:solidFill>
                  <a:schemeClr val="tx1">
                    <a:lumMod val="75000"/>
                    <a:lumOff val="25000"/>
                  </a:schemeClr>
                </a:solidFill>
                <a:latin typeface="Lucida Grande" panose="020B0600040502020204" pitchFamily="34" charset="0"/>
                <a:cs typeface="Lucida Grande" panose="020B0600040502020204" pitchFamily="34" charset="0"/>
              </a:rPr>
              <a:t>FLACSO-IELDE</a:t>
            </a:r>
          </a:p>
        </p:txBody>
      </p:sp>
    </p:spTree>
    <p:extLst>
      <p:ext uri="{BB962C8B-B14F-4D97-AF65-F5344CB8AC3E}">
        <p14:creationId xmlns:p14="http://schemas.microsoft.com/office/powerpoint/2010/main" val="33937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AB03B3-48D9-FE41-A2BD-E26E9C5407DF}"/>
              </a:ext>
            </a:extLst>
          </p:cNvPr>
          <p:cNvSpPr txBox="1"/>
          <p:nvPr/>
        </p:nvSpPr>
        <p:spPr>
          <a:xfrm>
            <a:off x="2924754" y="330200"/>
            <a:ext cx="3294492" cy="523220"/>
          </a:xfrm>
          <a:prstGeom prst="rect">
            <a:avLst/>
          </a:prstGeom>
          <a:noFill/>
        </p:spPr>
        <p:txBody>
          <a:bodyPr wrap="none" rtlCol="0">
            <a:spAutoFit/>
          </a:bodyPr>
          <a:lstStyle/>
          <a:p>
            <a:r>
              <a:rPr lang="es-AR" sz="2800" dirty="0">
                <a:latin typeface="Lucida Grande" panose="020B0600040502020204" pitchFamily="34" charset="0"/>
                <a:cs typeface="Lucida Grande" panose="020B0600040502020204" pitchFamily="34" charset="0"/>
              </a:rPr>
              <a:t>Centrals concepts</a:t>
            </a:r>
          </a:p>
        </p:txBody>
      </p:sp>
      <p:sp>
        <p:nvSpPr>
          <p:cNvPr id="3" name="CuadroTexto 2">
            <a:extLst>
              <a:ext uri="{FF2B5EF4-FFF2-40B4-BE49-F238E27FC236}">
                <a16:creationId xmlns:a16="http://schemas.microsoft.com/office/drawing/2014/main" id="{EC9757F9-DAAC-B94D-BC34-BF17F1EF09A8}"/>
              </a:ext>
            </a:extLst>
          </p:cNvPr>
          <p:cNvSpPr txBox="1"/>
          <p:nvPr/>
        </p:nvSpPr>
        <p:spPr>
          <a:xfrm>
            <a:off x="1854200" y="853420"/>
            <a:ext cx="2903231" cy="5262979"/>
          </a:xfrm>
          <a:prstGeom prst="rect">
            <a:avLst/>
          </a:prstGeom>
          <a:noFill/>
        </p:spPr>
        <p:txBody>
          <a:bodyPr wrap="none" rtlCol="0">
            <a:spAutoFit/>
          </a:bodyPr>
          <a:lstStyle/>
          <a:p>
            <a:r>
              <a:rPr lang="es-ES" sz="1400" b="1" i="1" dirty="0"/>
              <a:t>SUPERWOMAN</a:t>
            </a:r>
            <a:endParaRPr lang="es-AR" sz="1400" dirty="0"/>
          </a:p>
          <a:p>
            <a:r>
              <a:rPr lang="es-ES" sz="1400" i="1" dirty="0"/>
              <a:t>Soy la </a:t>
            </a:r>
            <a:r>
              <a:rPr lang="es-ES" sz="1400" i="1" dirty="0" err="1"/>
              <a:t>Superwoman</a:t>
            </a:r>
            <a:r>
              <a:rPr lang="es-ES" sz="1400" i="1" dirty="0"/>
              <a:t> Chicana</a:t>
            </a:r>
            <a:endParaRPr lang="es-AR" sz="1400" dirty="0"/>
          </a:p>
          <a:p>
            <a:r>
              <a:rPr lang="es-ES" sz="1400" i="1" dirty="0"/>
              <a:t>		planchando ropa,</a:t>
            </a:r>
            <a:endParaRPr lang="es-AR" sz="1400" dirty="0"/>
          </a:p>
          <a:p>
            <a:r>
              <a:rPr lang="es-ES" sz="1400" i="1" dirty="0"/>
              <a:t>		lavando platos,</a:t>
            </a:r>
            <a:endParaRPr lang="es-AR" sz="1400" dirty="0"/>
          </a:p>
          <a:p>
            <a:r>
              <a:rPr lang="es-ES" sz="1400" i="1" dirty="0"/>
              <a:t>		cuidando niños,</a:t>
            </a:r>
            <a:endParaRPr lang="es-AR" sz="1400" dirty="0"/>
          </a:p>
          <a:p>
            <a:r>
              <a:rPr lang="es-ES" sz="1400" i="1" dirty="0"/>
              <a:t>sin decir nada.</a:t>
            </a:r>
            <a:endParaRPr lang="es-AR" sz="1400" dirty="0"/>
          </a:p>
          <a:p>
            <a:r>
              <a:rPr lang="es-ES" sz="1400" i="1" dirty="0"/>
              <a:t> </a:t>
            </a:r>
            <a:endParaRPr lang="es-AR" sz="1400" dirty="0"/>
          </a:p>
          <a:p>
            <a:r>
              <a:rPr lang="es-ES" sz="1400" i="1" dirty="0"/>
              <a:t>Soy la </a:t>
            </a:r>
            <a:r>
              <a:rPr lang="es-ES" sz="1400" i="1" dirty="0" err="1"/>
              <a:t>super-liberated</a:t>
            </a:r>
            <a:r>
              <a:rPr lang="es-ES" sz="1400" i="1" dirty="0"/>
              <a:t> Chicana</a:t>
            </a:r>
            <a:endParaRPr lang="es-AR" sz="1400" dirty="0"/>
          </a:p>
          <a:p>
            <a:r>
              <a:rPr lang="es-ES" sz="1400" i="1" dirty="0"/>
              <a:t>		asistiendo a clases,</a:t>
            </a:r>
            <a:endParaRPr lang="es-AR" sz="1400" dirty="0"/>
          </a:p>
          <a:p>
            <a:r>
              <a:rPr lang="es-ES" sz="1400" i="1" dirty="0"/>
              <a:t>		escribiendo ensayos,</a:t>
            </a:r>
            <a:endParaRPr lang="es-AR" sz="1400" dirty="0"/>
          </a:p>
          <a:p>
            <a:r>
              <a:rPr lang="es-ES" sz="1400" i="1" dirty="0"/>
              <a:t>		discutiendo psicología,</a:t>
            </a:r>
            <a:endParaRPr lang="es-AR" sz="1400" dirty="0"/>
          </a:p>
          <a:p>
            <a:r>
              <a:rPr lang="es-ES" sz="1400" i="1" dirty="0"/>
              <a:t>sin decir nada.</a:t>
            </a:r>
            <a:endParaRPr lang="es-AR" sz="1400" dirty="0"/>
          </a:p>
          <a:p>
            <a:r>
              <a:rPr lang="es-ES" sz="1400" i="1" dirty="0"/>
              <a:t> </a:t>
            </a:r>
            <a:endParaRPr lang="es-AR" sz="1400" dirty="0"/>
          </a:p>
          <a:p>
            <a:r>
              <a:rPr lang="es-ES" sz="1400" i="1" dirty="0"/>
              <a:t>Soy la </a:t>
            </a:r>
            <a:r>
              <a:rPr lang="es-ES" sz="1400" i="1" dirty="0" err="1"/>
              <a:t>super</a:t>
            </a:r>
            <a:r>
              <a:rPr lang="es-ES" sz="1400" i="1" dirty="0"/>
              <a:t>-macha Chicana</a:t>
            </a:r>
            <a:endParaRPr lang="es-AR" sz="1400" dirty="0"/>
          </a:p>
          <a:p>
            <a:r>
              <a:rPr lang="es-ES" sz="1400" i="1" dirty="0"/>
              <a:t>		arreglándote tu cafecito,</a:t>
            </a:r>
            <a:endParaRPr lang="es-AR" sz="1400" dirty="0"/>
          </a:p>
          <a:p>
            <a:r>
              <a:rPr lang="es-ES" sz="1400" i="1" dirty="0"/>
              <a:t>		trayéndote tu periódico,</a:t>
            </a:r>
            <a:endParaRPr lang="es-AR" sz="1400" dirty="0"/>
          </a:p>
          <a:p>
            <a:r>
              <a:rPr lang="es-ES" sz="1400" i="1" dirty="0"/>
              <a:t>		haciéndote tu comida.</a:t>
            </a:r>
            <a:endParaRPr lang="es-AR" sz="1400" dirty="0"/>
          </a:p>
          <a:p>
            <a:r>
              <a:rPr lang="es-ES" sz="1400" i="1" dirty="0"/>
              <a:t>sin decir nada.</a:t>
            </a:r>
            <a:endParaRPr lang="es-AR" sz="1400" dirty="0"/>
          </a:p>
          <a:p>
            <a:r>
              <a:rPr lang="es-ES" sz="1400" i="1" dirty="0"/>
              <a:t> </a:t>
            </a:r>
            <a:endParaRPr lang="es-AR" sz="1400" dirty="0"/>
          </a:p>
          <a:p>
            <a:r>
              <a:rPr lang="es-ES" sz="1400" i="1" dirty="0"/>
              <a:t>Soy la </a:t>
            </a:r>
            <a:r>
              <a:rPr lang="es-ES" sz="1400" i="1" dirty="0" err="1"/>
              <a:t>super</a:t>
            </a:r>
            <a:r>
              <a:rPr lang="es-ES" sz="1400" i="1" dirty="0"/>
              <a:t>-pendeja Chicana</a:t>
            </a:r>
            <a:endParaRPr lang="es-AR" sz="1400" dirty="0"/>
          </a:p>
          <a:p>
            <a:r>
              <a:rPr lang="es-ES" sz="1400" i="1" dirty="0"/>
              <a:t>		bien, pero </a:t>
            </a:r>
            <a:r>
              <a:rPr lang="es-ES" sz="1400" i="1" dirty="0" err="1"/>
              <a:t>rebien</a:t>
            </a:r>
            <a:endParaRPr lang="es-AR" sz="1400" dirty="0"/>
          </a:p>
          <a:p>
            <a:r>
              <a:rPr lang="es-ES" sz="1400" i="1" dirty="0"/>
              <a:t>		cansada,</a:t>
            </a:r>
            <a:endParaRPr lang="es-AR" sz="1400" dirty="0"/>
          </a:p>
          <a:p>
            <a:r>
              <a:rPr lang="es-ES" sz="1400" i="1" dirty="0"/>
              <a:t>		oprimida y </a:t>
            </a:r>
            <a:endParaRPr lang="es-AR" sz="1400" dirty="0"/>
          </a:p>
          <a:p>
            <a:r>
              <a:rPr lang="es-ES" sz="1400" i="1" dirty="0"/>
              <a:t>		</a:t>
            </a:r>
            <a:r>
              <a:rPr lang="es-ES" sz="1400" i="1" dirty="0" err="1"/>
              <a:t>ahuitada</a:t>
            </a:r>
            <a:r>
              <a:rPr lang="es-ES" sz="1400" i="1" dirty="0"/>
              <a:t>.</a:t>
            </a:r>
            <a:r>
              <a:rPr lang="es-AR" sz="1400" dirty="0"/>
              <a:t> </a:t>
            </a:r>
          </a:p>
        </p:txBody>
      </p:sp>
      <p:sp>
        <p:nvSpPr>
          <p:cNvPr id="4" name="CuadroTexto 3">
            <a:extLst>
              <a:ext uri="{FF2B5EF4-FFF2-40B4-BE49-F238E27FC236}">
                <a16:creationId xmlns:a16="http://schemas.microsoft.com/office/drawing/2014/main" id="{B1C18DD2-58B3-3D4D-854C-547A4CDB1125}"/>
              </a:ext>
            </a:extLst>
          </p:cNvPr>
          <p:cNvSpPr txBox="1"/>
          <p:nvPr/>
        </p:nvSpPr>
        <p:spPr>
          <a:xfrm>
            <a:off x="5359400" y="853419"/>
            <a:ext cx="2554354" cy="5262979"/>
          </a:xfrm>
          <a:prstGeom prst="rect">
            <a:avLst/>
          </a:prstGeom>
          <a:noFill/>
        </p:spPr>
        <p:txBody>
          <a:bodyPr wrap="none" rtlCol="0">
            <a:spAutoFit/>
          </a:bodyPr>
          <a:lstStyle/>
          <a:p>
            <a:r>
              <a:rPr lang="es-AR" sz="1400" b="1" i="1" dirty="0"/>
              <a:t>SUPERWOMAN</a:t>
            </a:r>
            <a:br>
              <a:rPr lang="es-AR" sz="1400" i="1" dirty="0"/>
            </a:br>
            <a:r>
              <a:rPr lang="es-AR" sz="1400" i="1" dirty="0"/>
              <a:t>I am the Chicana Superwoman</a:t>
            </a:r>
            <a:br>
              <a:rPr lang="es-AR" sz="1400" i="1" dirty="0"/>
            </a:br>
            <a:r>
              <a:rPr lang="es-AR" sz="1400" i="1" dirty="0"/>
              <a:t>	ironing clothes,</a:t>
            </a:r>
            <a:br>
              <a:rPr lang="es-AR" sz="1400" i="1" dirty="0"/>
            </a:br>
            <a:r>
              <a:rPr lang="es-AR" sz="1400" i="1" dirty="0"/>
              <a:t>	washing dishes,</a:t>
            </a:r>
            <a:br>
              <a:rPr lang="es-AR" sz="1400" i="1" dirty="0"/>
            </a:br>
            <a:r>
              <a:rPr lang="es-AR" sz="1400" i="1" dirty="0"/>
              <a:t>	babysitting,</a:t>
            </a:r>
            <a:br>
              <a:rPr lang="es-AR" sz="1400" i="1" dirty="0"/>
            </a:br>
            <a:r>
              <a:rPr lang="es-AR" sz="1400" i="1" dirty="0"/>
              <a:t>without saying anything.</a:t>
            </a:r>
            <a:br>
              <a:rPr lang="es-AR" sz="1400" i="1" dirty="0"/>
            </a:br>
            <a:br>
              <a:rPr lang="es-AR" sz="1400" i="1" dirty="0"/>
            </a:br>
            <a:r>
              <a:rPr lang="es-AR" sz="1400" i="1" dirty="0"/>
              <a:t>I am the super-liberated Chicana</a:t>
            </a:r>
            <a:br>
              <a:rPr lang="es-AR" sz="1400" i="1" dirty="0"/>
            </a:br>
            <a:r>
              <a:rPr lang="es-AR" sz="1400" i="1" dirty="0"/>
              <a:t>	attending classes,</a:t>
            </a:r>
            <a:br>
              <a:rPr lang="es-AR" sz="1400" i="1" dirty="0"/>
            </a:br>
            <a:r>
              <a:rPr lang="es-AR" sz="1400" i="1" dirty="0"/>
              <a:t>	writing essays,</a:t>
            </a:r>
            <a:br>
              <a:rPr lang="es-AR" sz="1400" i="1" dirty="0"/>
            </a:br>
            <a:r>
              <a:rPr lang="es-AR" sz="1400" i="1" dirty="0"/>
              <a:t>	discussing psychology,</a:t>
            </a:r>
            <a:br>
              <a:rPr lang="es-AR" sz="1400" i="1" dirty="0"/>
            </a:br>
            <a:r>
              <a:rPr lang="es-AR" sz="1400" i="1" dirty="0"/>
              <a:t>without saying anything.</a:t>
            </a:r>
            <a:br>
              <a:rPr lang="es-AR" sz="1400" i="1" dirty="0"/>
            </a:br>
            <a:br>
              <a:rPr lang="es-AR" sz="1400" i="1" dirty="0"/>
            </a:br>
            <a:r>
              <a:rPr lang="es-AR" sz="1400" i="1" dirty="0"/>
              <a:t>I'm the super-macha Chicana</a:t>
            </a:r>
            <a:br>
              <a:rPr lang="es-AR" sz="1400" i="1" dirty="0"/>
            </a:br>
            <a:r>
              <a:rPr lang="es-AR" sz="1400" i="1" dirty="0"/>
              <a:t>	getting your coffee done,</a:t>
            </a:r>
            <a:br>
              <a:rPr lang="es-AR" sz="1400" i="1" dirty="0"/>
            </a:br>
            <a:r>
              <a:rPr lang="es-AR" sz="1400" i="1" dirty="0"/>
              <a:t>	bringing your newspaper,</a:t>
            </a:r>
            <a:br>
              <a:rPr lang="es-AR" sz="1400" i="1" dirty="0"/>
            </a:br>
            <a:r>
              <a:rPr lang="es-AR" sz="1400" i="1" dirty="0"/>
              <a:t>	making you your food.</a:t>
            </a:r>
            <a:br>
              <a:rPr lang="es-AR" sz="1400" i="1" dirty="0"/>
            </a:br>
            <a:r>
              <a:rPr lang="es-AR" sz="1400" i="1" dirty="0"/>
              <a:t>without saying anything.</a:t>
            </a:r>
            <a:br>
              <a:rPr lang="es-AR" sz="1400" i="1" dirty="0"/>
            </a:br>
            <a:br>
              <a:rPr lang="es-AR" sz="1400" i="1" dirty="0"/>
            </a:br>
            <a:r>
              <a:rPr lang="es-AR" sz="1400" i="1" dirty="0"/>
              <a:t>I am the super-girl Chicana</a:t>
            </a:r>
            <a:br>
              <a:rPr lang="es-AR" sz="1400" i="1" dirty="0"/>
            </a:br>
            <a:r>
              <a:rPr lang="es-AR" sz="1400" i="1" dirty="0"/>
              <a:t>	very but very</a:t>
            </a:r>
            <a:br>
              <a:rPr lang="es-AR" sz="1400" i="1" dirty="0"/>
            </a:br>
            <a:r>
              <a:rPr lang="es-AR" sz="1400" i="1" dirty="0"/>
              <a:t>	tired,</a:t>
            </a:r>
            <a:br>
              <a:rPr lang="es-AR" sz="1400" i="1" dirty="0"/>
            </a:br>
            <a:r>
              <a:rPr lang="es-AR" sz="1400" i="1" dirty="0"/>
              <a:t>	oppressed and</a:t>
            </a:r>
            <a:br>
              <a:rPr lang="es-AR" sz="1400" i="1" dirty="0"/>
            </a:br>
            <a:r>
              <a:rPr lang="es-AR" sz="1400" i="1" dirty="0"/>
              <a:t>	smoked.</a:t>
            </a:r>
          </a:p>
        </p:txBody>
      </p:sp>
    </p:spTree>
    <p:extLst>
      <p:ext uri="{BB962C8B-B14F-4D97-AF65-F5344CB8AC3E}">
        <p14:creationId xmlns:p14="http://schemas.microsoft.com/office/powerpoint/2010/main" val="842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C9DBE4-B0FE-2346-9BD6-A4FF5EC949D1}"/>
              </a:ext>
            </a:extLst>
          </p:cNvPr>
          <p:cNvSpPr txBox="1"/>
          <p:nvPr/>
        </p:nvSpPr>
        <p:spPr>
          <a:xfrm>
            <a:off x="2924754" y="330200"/>
            <a:ext cx="3294492" cy="523220"/>
          </a:xfrm>
          <a:prstGeom prst="rect">
            <a:avLst/>
          </a:prstGeom>
          <a:noFill/>
        </p:spPr>
        <p:txBody>
          <a:bodyPr wrap="none" rtlCol="0">
            <a:spAutoFit/>
          </a:bodyPr>
          <a:lstStyle/>
          <a:p>
            <a:r>
              <a:rPr lang="es-AR" sz="2800" dirty="0">
                <a:latin typeface="Lucida Grande" panose="020B0600040502020204" pitchFamily="34" charset="0"/>
                <a:cs typeface="Lucida Grande" panose="020B0600040502020204" pitchFamily="34" charset="0"/>
              </a:rPr>
              <a:t>Centrals concepts</a:t>
            </a:r>
          </a:p>
        </p:txBody>
      </p:sp>
      <p:sp>
        <p:nvSpPr>
          <p:cNvPr id="3" name="CuadroTexto 2">
            <a:extLst>
              <a:ext uri="{FF2B5EF4-FFF2-40B4-BE49-F238E27FC236}">
                <a16:creationId xmlns:a16="http://schemas.microsoft.com/office/drawing/2014/main" id="{C14386C3-209D-774B-941E-DCE0CDD4F1C5}"/>
              </a:ext>
            </a:extLst>
          </p:cNvPr>
          <p:cNvSpPr txBox="1"/>
          <p:nvPr/>
        </p:nvSpPr>
        <p:spPr>
          <a:xfrm>
            <a:off x="1327149" y="2133600"/>
            <a:ext cx="6489699" cy="2308324"/>
          </a:xfrm>
          <a:prstGeom prst="rect">
            <a:avLst/>
          </a:prstGeom>
          <a:noFill/>
        </p:spPr>
        <p:txBody>
          <a:bodyPr wrap="square" rtlCol="0">
            <a:spAutoFit/>
          </a:bodyPr>
          <a:lstStyle/>
          <a:p>
            <a:pPr algn="just"/>
            <a:r>
              <a:rPr lang="en-US" dirty="0">
                <a:latin typeface="Lucida Grande" panose="020B0600040502020204" pitchFamily="34" charset="0"/>
                <a:cs typeface="Lucida Grande" panose="020B0600040502020204" pitchFamily="34" charset="0"/>
              </a:rPr>
              <a:t>they are the ones that "tries to do everything at the same time, to seek security, status, power and fulfillment in jobs and careers in the competitive scramble of the labor market, like men, and tries, at the same time, to cling to that old security, position, power and fulfillment that the women, in other times, found only in the household and in the children."  (Friedan, 1983) [translated from Spanish] </a:t>
            </a:r>
            <a:endParaRPr lang="es-AR" dirty="0">
              <a:latin typeface="Lucida Grande" panose="020B0600040502020204" pitchFamily="34" charset="0"/>
              <a:cs typeface="Lucida Grande" panose="020B0600040502020204" pitchFamily="34" charset="0"/>
            </a:endParaRPr>
          </a:p>
        </p:txBody>
      </p:sp>
      <p:sp>
        <p:nvSpPr>
          <p:cNvPr id="4" name="CuadroTexto 3">
            <a:extLst>
              <a:ext uri="{FF2B5EF4-FFF2-40B4-BE49-F238E27FC236}">
                <a16:creationId xmlns:a16="http://schemas.microsoft.com/office/drawing/2014/main" id="{1FB19D03-E8A2-0641-9CDC-9E7B06355049}"/>
              </a:ext>
            </a:extLst>
          </p:cNvPr>
          <p:cNvSpPr txBox="1"/>
          <p:nvPr/>
        </p:nvSpPr>
        <p:spPr>
          <a:xfrm>
            <a:off x="3713431" y="1625600"/>
            <a:ext cx="1717137" cy="369332"/>
          </a:xfrm>
          <a:prstGeom prst="rect">
            <a:avLst/>
          </a:prstGeom>
          <a:noFill/>
        </p:spPr>
        <p:txBody>
          <a:bodyPr wrap="none" rtlCol="0">
            <a:spAutoFit/>
          </a:bodyPr>
          <a:lstStyle/>
          <a:p>
            <a:r>
              <a:rPr lang="es-AR" b="1" dirty="0">
                <a:latin typeface="Lucida Grande" panose="020B0600040502020204" pitchFamily="34" charset="0"/>
                <a:cs typeface="Lucida Grande" panose="020B0600040502020204" pitchFamily="34" charset="0"/>
              </a:rPr>
              <a:t>Superwomen</a:t>
            </a:r>
          </a:p>
        </p:txBody>
      </p:sp>
    </p:spTree>
    <p:extLst>
      <p:ext uri="{BB962C8B-B14F-4D97-AF65-F5344CB8AC3E}">
        <p14:creationId xmlns:p14="http://schemas.microsoft.com/office/powerpoint/2010/main" val="26268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4E92C9-2C0D-5C47-8250-A71FC03E2727}"/>
              </a:ext>
            </a:extLst>
          </p:cNvPr>
          <p:cNvSpPr txBox="1"/>
          <p:nvPr/>
        </p:nvSpPr>
        <p:spPr>
          <a:xfrm>
            <a:off x="2924754" y="330200"/>
            <a:ext cx="3294492" cy="523220"/>
          </a:xfrm>
          <a:prstGeom prst="rect">
            <a:avLst/>
          </a:prstGeom>
          <a:noFill/>
        </p:spPr>
        <p:txBody>
          <a:bodyPr wrap="none" rtlCol="0">
            <a:spAutoFit/>
          </a:bodyPr>
          <a:lstStyle/>
          <a:p>
            <a:r>
              <a:rPr lang="es-AR" sz="2800" dirty="0">
                <a:latin typeface="Lucida Grande" panose="020B0600040502020204" pitchFamily="34" charset="0"/>
                <a:cs typeface="Lucida Grande" panose="020B0600040502020204" pitchFamily="34" charset="0"/>
              </a:rPr>
              <a:t>Centrals concepts</a:t>
            </a:r>
          </a:p>
        </p:txBody>
      </p:sp>
      <p:sp>
        <p:nvSpPr>
          <p:cNvPr id="3" name="CuadroTexto 2">
            <a:extLst>
              <a:ext uri="{FF2B5EF4-FFF2-40B4-BE49-F238E27FC236}">
                <a16:creationId xmlns:a16="http://schemas.microsoft.com/office/drawing/2014/main" id="{16DC1C41-641A-1845-A39B-6E264DA73011}"/>
              </a:ext>
            </a:extLst>
          </p:cNvPr>
          <p:cNvSpPr txBox="1"/>
          <p:nvPr/>
        </p:nvSpPr>
        <p:spPr>
          <a:xfrm>
            <a:off x="1562100" y="1136362"/>
            <a:ext cx="224202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AR" dirty="0"/>
              <a:t>Wasted lives, Bauman</a:t>
            </a:r>
          </a:p>
        </p:txBody>
      </p:sp>
      <p:sp>
        <p:nvSpPr>
          <p:cNvPr id="4" name="CuadroTexto 3">
            <a:extLst>
              <a:ext uri="{FF2B5EF4-FFF2-40B4-BE49-F238E27FC236}">
                <a16:creationId xmlns:a16="http://schemas.microsoft.com/office/drawing/2014/main" id="{04653EAA-832A-5946-836D-062C1DC3FDAB}"/>
              </a:ext>
            </a:extLst>
          </p:cNvPr>
          <p:cNvSpPr txBox="1"/>
          <p:nvPr/>
        </p:nvSpPr>
        <p:spPr>
          <a:xfrm>
            <a:off x="1921332" y="1898362"/>
            <a:ext cx="152355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AR" dirty="0"/>
              <a:t>Human waste </a:t>
            </a:r>
          </a:p>
        </p:txBody>
      </p:sp>
      <p:sp>
        <p:nvSpPr>
          <p:cNvPr id="5" name="CuadroTexto 4">
            <a:extLst>
              <a:ext uri="{FF2B5EF4-FFF2-40B4-BE49-F238E27FC236}">
                <a16:creationId xmlns:a16="http://schemas.microsoft.com/office/drawing/2014/main" id="{B7DB7D03-FF20-5C42-A553-62E0AB466094}"/>
              </a:ext>
            </a:extLst>
          </p:cNvPr>
          <p:cNvSpPr txBox="1"/>
          <p:nvPr/>
        </p:nvSpPr>
        <p:spPr>
          <a:xfrm>
            <a:off x="5715000" y="1505694"/>
            <a:ext cx="1526700" cy="36933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rtlCol="0">
            <a:spAutoFit/>
          </a:bodyPr>
          <a:lstStyle/>
          <a:p>
            <a:r>
              <a:rPr lang="es-AR" dirty="0"/>
              <a:t>Women waste</a:t>
            </a:r>
          </a:p>
        </p:txBody>
      </p:sp>
      <p:sp>
        <p:nvSpPr>
          <p:cNvPr id="6" name="CuadroTexto 5">
            <a:extLst>
              <a:ext uri="{FF2B5EF4-FFF2-40B4-BE49-F238E27FC236}">
                <a16:creationId xmlns:a16="http://schemas.microsoft.com/office/drawing/2014/main" id="{855733B6-9616-4141-9928-99E7D08197C3}"/>
              </a:ext>
            </a:extLst>
          </p:cNvPr>
          <p:cNvSpPr txBox="1"/>
          <p:nvPr/>
        </p:nvSpPr>
        <p:spPr>
          <a:xfrm>
            <a:off x="1333500" y="2603609"/>
            <a:ext cx="1559273"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AR" dirty="0"/>
              <a:t>Quality person</a:t>
            </a:r>
          </a:p>
        </p:txBody>
      </p:sp>
      <p:sp>
        <p:nvSpPr>
          <p:cNvPr id="7" name="CuadroTexto 6">
            <a:extLst>
              <a:ext uri="{FF2B5EF4-FFF2-40B4-BE49-F238E27FC236}">
                <a16:creationId xmlns:a16="http://schemas.microsoft.com/office/drawing/2014/main" id="{E006583F-C59D-5B41-9F3A-4F04E1896371}"/>
              </a:ext>
            </a:extLst>
          </p:cNvPr>
          <p:cNvSpPr txBox="1"/>
          <p:nvPr/>
        </p:nvSpPr>
        <p:spPr>
          <a:xfrm>
            <a:off x="6152535" y="2603609"/>
            <a:ext cx="170303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AR" dirty="0"/>
              <a:t>Quantity person</a:t>
            </a:r>
          </a:p>
        </p:txBody>
      </p:sp>
      <p:cxnSp>
        <p:nvCxnSpPr>
          <p:cNvPr id="9" name="Conector recto de flecha 8">
            <a:extLst>
              <a:ext uri="{FF2B5EF4-FFF2-40B4-BE49-F238E27FC236}">
                <a16:creationId xmlns:a16="http://schemas.microsoft.com/office/drawing/2014/main" id="{FB0A14B1-16B8-BF4E-ADD3-6F210E8C54DA}"/>
              </a:ext>
            </a:extLst>
          </p:cNvPr>
          <p:cNvCxnSpPr>
            <a:stCxn id="3" idx="2"/>
            <a:endCxn id="4" idx="0"/>
          </p:cNvCxnSpPr>
          <p:nvPr/>
        </p:nvCxnSpPr>
        <p:spPr>
          <a:xfrm>
            <a:off x="2683112" y="1505694"/>
            <a:ext cx="0" cy="392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echa derecha 9">
            <a:extLst>
              <a:ext uri="{FF2B5EF4-FFF2-40B4-BE49-F238E27FC236}">
                <a16:creationId xmlns:a16="http://schemas.microsoft.com/office/drawing/2014/main" id="{D8389EA0-32C8-054F-8DCC-28256773A913}"/>
              </a:ext>
            </a:extLst>
          </p:cNvPr>
          <p:cNvSpPr/>
          <p:nvPr/>
        </p:nvSpPr>
        <p:spPr>
          <a:xfrm>
            <a:off x="4025900" y="1505694"/>
            <a:ext cx="1231900" cy="481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CuadroTexto 10">
            <a:extLst>
              <a:ext uri="{FF2B5EF4-FFF2-40B4-BE49-F238E27FC236}">
                <a16:creationId xmlns:a16="http://schemas.microsoft.com/office/drawing/2014/main" id="{50BB591E-9125-8448-A888-FADA9B6F473C}"/>
              </a:ext>
            </a:extLst>
          </p:cNvPr>
          <p:cNvSpPr txBox="1"/>
          <p:nvPr/>
        </p:nvSpPr>
        <p:spPr>
          <a:xfrm>
            <a:off x="1879600" y="3342620"/>
            <a:ext cx="7264400" cy="923330"/>
          </a:xfrm>
          <a:prstGeom prst="rect">
            <a:avLst/>
          </a:prstGeom>
          <a:noFill/>
        </p:spPr>
        <p:txBody>
          <a:bodyPr wrap="square" rtlCol="0">
            <a:spAutoFit/>
          </a:bodyPr>
          <a:lstStyle/>
          <a:p>
            <a:r>
              <a:rPr lang="es-AR" dirty="0"/>
              <a:t>Theorem: “higher-quality men and women marry each other rather than selecting lower-quality mates when these qualities are complements: a superior woman raises the productivity of a superior man and vice versa.”</a:t>
            </a:r>
          </a:p>
        </p:txBody>
      </p:sp>
      <p:sp>
        <p:nvSpPr>
          <p:cNvPr id="12" name="CuadroTexto 11">
            <a:extLst>
              <a:ext uri="{FF2B5EF4-FFF2-40B4-BE49-F238E27FC236}">
                <a16:creationId xmlns:a16="http://schemas.microsoft.com/office/drawing/2014/main" id="{8AF80D6B-7CE8-094F-BB91-B6C90B84B1C4}"/>
              </a:ext>
            </a:extLst>
          </p:cNvPr>
          <p:cNvSpPr txBox="1"/>
          <p:nvPr/>
        </p:nvSpPr>
        <p:spPr>
          <a:xfrm>
            <a:off x="1921332" y="4265950"/>
            <a:ext cx="6879768" cy="923330"/>
          </a:xfrm>
          <a:prstGeom prst="rect">
            <a:avLst/>
          </a:prstGeom>
          <a:noFill/>
        </p:spPr>
        <p:txBody>
          <a:bodyPr wrap="square" rtlCol="0">
            <a:spAutoFit/>
          </a:bodyPr>
          <a:lstStyle/>
          <a:p>
            <a:r>
              <a:rPr lang="es-AR" dirty="0"/>
              <a:t>“men and women with cheaper time are used more extensively in household production, and those with expensive time are used more extensively in market production.”</a:t>
            </a:r>
          </a:p>
        </p:txBody>
      </p:sp>
      <p:sp>
        <p:nvSpPr>
          <p:cNvPr id="13" name="CuadroTexto 12">
            <a:extLst>
              <a:ext uri="{FF2B5EF4-FFF2-40B4-BE49-F238E27FC236}">
                <a16:creationId xmlns:a16="http://schemas.microsoft.com/office/drawing/2014/main" id="{679081C3-C829-4F48-A398-D03B6E41DB02}"/>
              </a:ext>
            </a:extLst>
          </p:cNvPr>
          <p:cNvSpPr txBox="1"/>
          <p:nvPr/>
        </p:nvSpPr>
        <p:spPr>
          <a:xfrm>
            <a:off x="1921332" y="5205750"/>
            <a:ext cx="6879768" cy="923330"/>
          </a:xfrm>
          <a:prstGeom prst="rect">
            <a:avLst/>
          </a:prstGeom>
          <a:noFill/>
        </p:spPr>
        <p:txBody>
          <a:bodyPr wrap="square" rtlCol="0">
            <a:spAutoFit/>
          </a:bodyPr>
          <a:lstStyle/>
          <a:p>
            <a:r>
              <a:rPr lang="es-AR" dirty="0"/>
              <a:t>“Children from successful families are more likely to be successful themselves by virtue of the additional time spent on them and also their superior endowments of culture and genes.”</a:t>
            </a:r>
          </a:p>
        </p:txBody>
      </p:sp>
      <p:cxnSp>
        <p:nvCxnSpPr>
          <p:cNvPr id="15" name="Conector recto de flecha 14">
            <a:extLst>
              <a:ext uri="{FF2B5EF4-FFF2-40B4-BE49-F238E27FC236}">
                <a16:creationId xmlns:a16="http://schemas.microsoft.com/office/drawing/2014/main" id="{9094FDB9-920B-524C-A27E-07731A80D735}"/>
              </a:ext>
            </a:extLst>
          </p:cNvPr>
          <p:cNvCxnSpPr>
            <a:stCxn id="6" idx="3"/>
            <a:endCxn id="7" idx="1"/>
          </p:cNvCxnSpPr>
          <p:nvPr/>
        </p:nvCxnSpPr>
        <p:spPr>
          <a:xfrm>
            <a:off x="2892773" y="2788275"/>
            <a:ext cx="32597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7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641438-A3BE-5742-8430-1974E59BE70E}"/>
              </a:ext>
            </a:extLst>
          </p:cNvPr>
          <p:cNvSpPr txBox="1"/>
          <p:nvPr/>
        </p:nvSpPr>
        <p:spPr>
          <a:xfrm>
            <a:off x="3350543" y="330200"/>
            <a:ext cx="3042821" cy="461665"/>
          </a:xfrm>
          <a:prstGeom prst="rect">
            <a:avLst/>
          </a:prstGeom>
          <a:noFill/>
        </p:spPr>
        <p:txBody>
          <a:bodyPr wrap="none" rtlCol="0">
            <a:spAutoFit/>
          </a:bodyPr>
          <a:lstStyle/>
          <a:p>
            <a:r>
              <a:rPr lang="es-AR" sz="2400" b="1" dirty="0">
                <a:latin typeface="Lucida Grande" panose="020B0600040502020204" pitchFamily="34" charset="0"/>
                <a:cs typeface="Lucida Grande" panose="020B0600040502020204" pitchFamily="34" charset="0"/>
              </a:rPr>
              <a:t>Research problem</a:t>
            </a:r>
          </a:p>
        </p:txBody>
      </p:sp>
      <p:sp>
        <p:nvSpPr>
          <p:cNvPr id="3" name="CuadroTexto 2">
            <a:extLst>
              <a:ext uri="{FF2B5EF4-FFF2-40B4-BE49-F238E27FC236}">
                <a16:creationId xmlns:a16="http://schemas.microsoft.com/office/drawing/2014/main" id="{CAD683B6-3CBD-B344-A0CB-2132364B1A86}"/>
              </a:ext>
            </a:extLst>
          </p:cNvPr>
          <p:cNvSpPr txBox="1"/>
          <p:nvPr/>
        </p:nvSpPr>
        <p:spPr>
          <a:xfrm>
            <a:off x="1130127" y="1143000"/>
            <a:ext cx="5262979" cy="1477328"/>
          </a:xfrm>
          <a:prstGeom prst="rect">
            <a:avLst/>
          </a:prstGeom>
          <a:noFill/>
        </p:spPr>
        <p:txBody>
          <a:bodyPr wrap="none" rtlCol="0">
            <a:spAutoFit/>
          </a:bodyPr>
          <a:lstStyle/>
          <a:p>
            <a:r>
              <a:rPr lang="es-AR" dirty="0">
                <a:latin typeface="Lucida Grande" panose="020B0600040502020204" pitchFamily="34" charset="0"/>
                <a:cs typeface="Lucida Grande" panose="020B0600040502020204" pitchFamily="34" charset="0"/>
              </a:rPr>
              <a:t>Orthodox economics</a:t>
            </a:r>
          </a:p>
          <a:p>
            <a:endParaRPr lang="es-AR" dirty="0">
              <a:latin typeface="Lucida Grande" panose="020B0600040502020204" pitchFamily="34" charset="0"/>
              <a:cs typeface="Lucida Grande" panose="020B0600040502020204" pitchFamily="34" charset="0"/>
            </a:endParaRPr>
          </a:p>
          <a:p>
            <a:r>
              <a:rPr lang="es-AR" dirty="0">
                <a:latin typeface="Lucida Grande" panose="020B0600040502020204" pitchFamily="34" charset="0"/>
                <a:cs typeface="Lucida Grande" panose="020B0600040502020204" pitchFamily="34" charset="0"/>
              </a:rPr>
              <a:t>Relationship between middle and upper class</a:t>
            </a:r>
          </a:p>
          <a:p>
            <a:endParaRPr lang="es-AR" dirty="0">
              <a:latin typeface="Lucida Grande" panose="020B0600040502020204" pitchFamily="34" charset="0"/>
              <a:cs typeface="Lucida Grande" panose="020B0600040502020204" pitchFamily="34" charset="0"/>
            </a:endParaRPr>
          </a:p>
          <a:p>
            <a:r>
              <a:rPr lang="es-AR" dirty="0">
                <a:latin typeface="Lucida Grande" panose="020B0600040502020204" pitchFamily="34" charset="0"/>
                <a:cs typeface="Lucida Grande" panose="020B0600040502020204" pitchFamily="34" charset="0"/>
              </a:rPr>
              <a:t>Latinamerican and decolonial thought</a:t>
            </a:r>
          </a:p>
        </p:txBody>
      </p:sp>
      <p:sp>
        <p:nvSpPr>
          <p:cNvPr id="4" name="CuadroTexto 3">
            <a:extLst>
              <a:ext uri="{FF2B5EF4-FFF2-40B4-BE49-F238E27FC236}">
                <a16:creationId xmlns:a16="http://schemas.microsoft.com/office/drawing/2014/main" id="{B30E16D1-266F-5C41-9E88-A3CC7C44D6FB}"/>
              </a:ext>
            </a:extLst>
          </p:cNvPr>
          <p:cNvSpPr txBox="1"/>
          <p:nvPr/>
        </p:nvSpPr>
        <p:spPr>
          <a:xfrm>
            <a:off x="3933101" y="3059668"/>
            <a:ext cx="2371162" cy="369332"/>
          </a:xfrm>
          <a:prstGeom prst="rect">
            <a:avLst/>
          </a:prstGeom>
          <a:noFill/>
        </p:spPr>
        <p:txBody>
          <a:bodyPr wrap="none" rtlCol="0">
            <a:spAutoFit/>
          </a:bodyPr>
          <a:lstStyle/>
          <a:p>
            <a:r>
              <a:rPr lang="es-AR" b="1" dirty="0">
                <a:latin typeface="Lucida Grande" panose="020B0600040502020204" pitchFamily="34" charset="0"/>
                <a:cs typeface="Lucida Grande" panose="020B0600040502020204" pitchFamily="34" charset="0"/>
              </a:rPr>
              <a:t>Research question</a:t>
            </a:r>
          </a:p>
        </p:txBody>
      </p:sp>
      <p:sp>
        <p:nvSpPr>
          <p:cNvPr id="5" name="CuadroTexto 4">
            <a:extLst>
              <a:ext uri="{FF2B5EF4-FFF2-40B4-BE49-F238E27FC236}">
                <a16:creationId xmlns:a16="http://schemas.microsoft.com/office/drawing/2014/main" id="{6A4F4C2D-57D6-BC44-895B-17EE635C8766}"/>
              </a:ext>
            </a:extLst>
          </p:cNvPr>
          <p:cNvSpPr txBox="1"/>
          <p:nvPr/>
        </p:nvSpPr>
        <p:spPr>
          <a:xfrm>
            <a:off x="1601703" y="3637508"/>
            <a:ext cx="6896100" cy="1200329"/>
          </a:xfrm>
          <a:prstGeom prst="rect">
            <a:avLst/>
          </a:prstGeom>
          <a:noFill/>
        </p:spPr>
        <p:txBody>
          <a:bodyPr wrap="square" rtlCol="0">
            <a:spAutoFit/>
          </a:bodyPr>
          <a:lstStyle/>
          <a:p>
            <a:r>
              <a:rPr lang="en-US" dirty="0">
                <a:latin typeface="Lucida Grande" panose="020B0600040502020204" pitchFamily="34" charset="0"/>
                <a:cs typeface="Lucida Grande" panose="020B0600040502020204" pitchFamily="34" charset="0"/>
              </a:rPr>
              <a:t>How are the relations of subordination, imposed by the dominant economic system,  between the women waste and the superwomen a vector of reproduction and maintenance of the imperial mode of living?</a:t>
            </a:r>
            <a:r>
              <a:rPr lang="es-AR" dirty="0">
                <a:latin typeface="Lucida Grande" panose="020B0600040502020204" pitchFamily="34" charset="0"/>
                <a:cs typeface="Lucida Grande" panose="020B0600040502020204" pitchFamily="34" charset="0"/>
              </a:rPr>
              <a:t> </a:t>
            </a:r>
          </a:p>
        </p:txBody>
      </p:sp>
    </p:spTree>
    <p:extLst>
      <p:ext uri="{BB962C8B-B14F-4D97-AF65-F5344CB8AC3E}">
        <p14:creationId xmlns:p14="http://schemas.microsoft.com/office/powerpoint/2010/main" val="376185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C06147-3C5D-2949-80B8-4E460896A36D}"/>
              </a:ext>
            </a:extLst>
          </p:cNvPr>
          <p:cNvSpPr txBox="1"/>
          <p:nvPr/>
        </p:nvSpPr>
        <p:spPr>
          <a:xfrm>
            <a:off x="3620457" y="495300"/>
            <a:ext cx="1903085" cy="400110"/>
          </a:xfrm>
          <a:prstGeom prst="rect">
            <a:avLst/>
          </a:prstGeom>
          <a:noFill/>
        </p:spPr>
        <p:txBody>
          <a:bodyPr wrap="none" rtlCol="0">
            <a:spAutoFit/>
          </a:bodyPr>
          <a:lstStyle/>
          <a:p>
            <a:r>
              <a:rPr lang="es-AR" sz="2000" b="1" dirty="0">
                <a:latin typeface="Lucida Grande" panose="020B0600040502020204" pitchFamily="34" charset="0"/>
                <a:cs typeface="Lucida Grande" panose="020B0600040502020204" pitchFamily="34" charset="0"/>
              </a:rPr>
              <a:t>Methodology</a:t>
            </a:r>
          </a:p>
        </p:txBody>
      </p:sp>
      <p:sp>
        <p:nvSpPr>
          <p:cNvPr id="5" name="CuadroTexto 4">
            <a:extLst>
              <a:ext uri="{FF2B5EF4-FFF2-40B4-BE49-F238E27FC236}">
                <a16:creationId xmlns:a16="http://schemas.microsoft.com/office/drawing/2014/main" id="{56066001-E897-CD4A-A915-EFB620BEED63}"/>
              </a:ext>
            </a:extLst>
          </p:cNvPr>
          <p:cNvSpPr txBox="1"/>
          <p:nvPr/>
        </p:nvSpPr>
        <p:spPr>
          <a:xfrm>
            <a:off x="3492500" y="1473825"/>
            <a:ext cx="2336800"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AR" b="1" dirty="0">
                <a:latin typeface="Lucida Grande" panose="020B0600040502020204" pitchFamily="34" charset="0"/>
                <a:cs typeface="Lucida Grande" panose="020B0600040502020204" pitchFamily="34" charset="0"/>
              </a:rPr>
              <a:t>Triangulation</a:t>
            </a:r>
            <a:r>
              <a:rPr lang="es-AR" dirty="0">
                <a:latin typeface="Lucida Grande" panose="020B0600040502020204" pitchFamily="34" charset="0"/>
                <a:cs typeface="Lucida Grande" panose="020B0600040502020204" pitchFamily="34" charset="0"/>
              </a:rPr>
              <a:t>: intra-method triangulation</a:t>
            </a:r>
          </a:p>
        </p:txBody>
      </p:sp>
      <p:sp>
        <p:nvSpPr>
          <p:cNvPr id="7" name="CuadroTexto 6">
            <a:extLst>
              <a:ext uri="{FF2B5EF4-FFF2-40B4-BE49-F238E27FC236}">
                <a16:creationId xmlns:a16="http://schemas.microsoft.com/office/drawing/2014/main" id="{6D3B42DA-9003-9E43-96B4-3FF4FDD50918}"/>
              </a:ext>
            </a:extLst>
          </p:cNvPr>
          <p:cNvSpPr txBox="1"/>
          <p:nvPr/>
        </p:nvSpPr>
        <p:spPr>
          <a:xfrm>
            <a:off x="1578266" y="3156466"/>
            <a:ext cx="26543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AR" dirty="0">
                <a:latin typeface="Lucida Grande" panose="020B0600040502020204" pitchFamily="34" charset="0"/>
                <a:cs typeface="Lucida Grande" panose="020B0600040502020204" pitchFamily="34" charset="0"/>
              </a:rPr>
              <a:t>Qualitative strategy: semi-structure interviews adn focus groups</a:t>
            </a:r>
          </a:p>
        </p:txBody>
      </p:sp>
      <p:sp>
        <p:nvSpPr>
          <p:cNvPr id="8" name="CuadroTexto 7">
            <a:extLst>
              <a:ext uri="{FF2B5EF4-FFF2-40B4-BE49-F238E27FC236}">
                <a16:creationId xmlns:a16="http://schemas.microsoft.com/office/drawing/2014/main" id="{6BE1F121-823E-C044-86DC-CA7DC36A7E13}"/>
              </a:ext>
            </a:extLst>
          </p:cNvPr>
          <p:cNvSpPr txBox="1"/>
          <p:nvPr/>
        </p:nvSpPr>
        <p:spPr>
          <a:xfrm>
            <a:off x="4572000" y="2971800"/>
            <a:ext cx="184731" cy="369332"/>
          </a:xfrm>
          <a:prstGeom prst="rect">
            <a:avLst/>
          </a:prstGeom>
          <a:noFill/>
        </p:spPr>
        <p:txBody>
          <a:bodyPr wrap="none" rtlCol="0">
            <a:spAutoFit/>
          </a:bodyPr>
          <a:lstStyle/>
          <a:p>
            <a:endParaRPr lang="es-AR" dirty="0"/>
          </a:p>
        </p:txBody>
      </p:sp>
      <p:sp>
        <p:nvSpPr>
          <p:cNvPr id="9" name="CuadroTexto 8">
            <a:extLst>
              <a:ext uri="{FF2B5EF4-FFF2-40B4-BE49-F238E27FC236}">
                <a16:creationId xmlns:a16="http://schemas.microsoft.com/office/drawing/2014/main" id="{08EB54F3-ECD7-F94A-96A6-45B2EA6F5FAB}"/>
              </a:ext>
            </a:extLst>
          </p:cNvPr>
          <p:cNvSpPr txBox="1"/>
          <p:nvPr/>
        </p:nvSpPr>
        <p:spPr>
          <a:xfrm>
            <a:off x="5523542" y="3429000"/>
            <a:ext cx="298515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AR" dirty="0">
                <a:latin typeface="Lucida Grande" panose="020B0600040502020204" pitchFamily="34" charset="0"/>
                <a:cs typeface="Lucida Grande" panose="020B0600040502020204" pitchFamily="34" charset="0"/>
              </a:rPr>
              <a:t>Quantitative strategy: explorarion of data from ENUT, ECV and ENIG</a:t>
            </a:r>
          </a:p>
        </p:txBody>
      </p:sp>
      <p:cxnSp>
        <p:nvCxnSpPr>
          <p:cNvPr id="11" name="Conector angular 10">
            <a:extLst>
              <a:ext uri="{FF2B5EF4-FFF2-40B4-BE49-F238E27FC236}">
                <a16:creationId xmlns:a16="http://schemas.microsoft.com/office/drawing/2014/main" id="{B42968C6-203B-974C-B3E2-F13D1393497F}"/>
              </a:ext>
            </a:extLst>
          </p:cNvPr>
          <p:cNvCxnSpPr>
            <a:stCxn id="5" idx="2"/>
            <a:endCxn id="7" idx="0"/>
          </p:cNvCxnSpPr>
          <p:nvPr/>
        </p:nvCxnSpPr>
        <p:spPr>
          <a:xfrm rot="5400000">
            <a:off x="3403503" y="1899068"/>
            <a:ext cx="759311" cy="1755484"/>
          </a:xfrm>
          <a:prstGeom prst="bent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Conector angular 12">
            <a:extLst>
              <a:ext uri="{FF2B5EF4-FFF2-40B4-BE49-F238E27FC236}">
                <a16:creationId xmlns:a16="http://schemas.microsoft.com/office/drawing/2014/main" id="{17A0ECCB-7FB7-0F47-B8FF-68966207DF6F}"/>
              </a:ext>
            </a:extLst>
          </p:cNvPr>
          <p:cNvCxnSpPr>
            <a:endCxn id="9" idx="0"/>
          </p:cNvCxnSpPr>
          <p:nvPr/>
        </p:nvCxnSpPr>
        <p:spPr>
          <a:xfrm>
            <a:off x="4660900" y="2812534"/>
            <a:ext cx="2355218" cy="616466"/>
          </a:xfrm>
          <a:prstGeom prst="bentConnector2">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34012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A2EF34-8893-A74F-B123-C34282BA0555}"/>
              </a:ext>
            </a:extLst>
          </p:cNvPr>
          <p:cNvSpPr txBox="1"/>
          <p:nvPr/>
        </p:nvSpPr>
        <p:spPr>
          <a:xfrm>
            <a:off x="2559269" y="546100"/>
            <a:ext cx="4025461" cy="461665"/>
          </a:xfrm>
          <a:prstGeom prst="rect">
            <a:avLst/>
          </a:prstGeom>
          <a:noFill/>
        </p:spPr>
        <p:txBody>
          <a:bodyPr wrap="none" rtlCol="0">
            <a:spAutoFit/>
          </a:bodyPr>
          <a:lstStyle/>
          <a:p>
            <a:r>
              <a:rPr lang="es-AR" sz="2400" b="1" dirty="0">
                <a:latin typeface="Lucida Grande" panose="020B0600040502020204" pitchFamily="34" charset="0"/>
                <a:cs typeface="Lucida Grande" panose="020B0600040502020204" pitchFamily="34" charset="0"/>
              </a:rPr>
              <a:t>First exploration of data</a:t>
            </a:r>
          </a:p>
        </p:txBody>
      </p:sp>
      <p:sp>
        <p:nvSpPr>
          <p:cNvPr id="3" name="CuadroTexto 2">
            <a:extLst>
              <a:ext uri="{FF2B5EF4-FFF2-40B4-BE49-F238E27FC236}">
                <a16:creationId xmlns:a16="http://schemas.microsoft.com/office/drawing/2014/main" id="{5282CECB-9E58-B741-A12C-62D79761173D}"/>
              </a:ext>
            </a:extLst>
          </p:cNvPr>
          <p:cNvSpPr txBox="1"/>
          <p:nvPr/>
        </p:nvSpPr>
        <p:spPr>
          <a:xfrm>
            <a:off x="1079500" y="1676400"/>
            <a:ext cx="7670800" cy="2031325"/>
          </a:xfrm>
          <a:prstGeom prst="rect">
            <a:avLst/>
          </a:prstGeom>
          <a:noFill/>
        </p:spPr>
        <p:txBody>
          <a:bodyPr wrap="square" rtlCol="0">
            <a:spAutoFit/>
          </a:bodyPr>
          <a:lstStyle/>
          <a:p>
            <a:r>
              <a:rPr lang="es-AR" dirty="0"/>
              <a:t>How the poorest and most vulnerable women in society —women waste— dedicate their lives, in conditions of precarious work, to care for the children of superwomen</a:t>
            </a:r>
          </a:p>
          <a:p>
            <a:endParaRPr lang="es-AR" dirty="0"/>
          </a:p>
          <a:p>
            <a:pPr marL="285750" indent="-285750">
              <a:buFont typeface="Arial" panose="020B0604020202020204" pitchFamily="34" charset="0"/>
              <a:buChar char="•"/>
            </a:pPr>
            <a:r>
              <a:rPr lang="es-AR" dirty="0"/>
              <a:t>Superwomen: higher education, heads of household or spouses, live with at least a children of less than 12, paid work at least 20 hours a week</a:t>
            </a:r>
          </a:p>
          <a:p>
            <a:pPr marL="285750" indent="-285750">
              <a:buFont typeface="Arial" panose="020B0604020202020204" pitchFamily="34" charset="0"/>
              <a:buChar char="•"/>
            </a:pPr>
            <a:r>
              <a:rPr lang="es-AR" dirty="0"/>
              <a:t>Waste women: who work in domestic service</a:t>
            </a:r>
          </a:p>
        </p:txBody>
      </p:sp>
      <p:graphicFrame>
        <p:nvGraphicFramePr>
          <p:cNvPr id="4" name="Tabla 3">
            <a:extLst>
              <a:ext uri="{FF2B5EF4-FFF2-40B4-BE49-F238E27FC236}">
                <a16:creationId xmlns:a16="http://schemas.microsoft.com/office/drawing/2014/main" id="{018CB8F7-D4C7-624E-B09B-6B583A526458}"/>
              </a:ext>
            </a:extLst>
          </p:cNvPr>
          <p:cNvGraphicFramePr>
            <a:graphicFrameLocks noGrp="1"/>
          </p:cNvGraphicFramePr>
          <p:nvPr>
            <p:extLst>
              <p:ext uri="{D42A27DB-BD31-4B8C-83A1-F6EECF244321}">
                <p14:modId xmlns:p14="http://schemas.microsoft.com/office/powerpoint/2010/main" val="849219257"/>
              </p:ext>
            </p:extLst>
          </p:nvPr>
        </p:nvGraphicFramePr>
        <p:xfrm>
          <a:off x="2222498" y="3707725"/>
          <a:ext cx="5080001" cy="980440"/>
        </p:xfrm>
        <a:graphic>
          <a:graphicData uri="http://schemas.openxmlformats.org/drawingml/2006/table">
            <a:tbl>
              <a:tblPr firstRow="1" bandRow="1">
                <a:tableStyleId>{D27102A9-8310-4765-A935-A1911B00CA55}</a:tableStyleId>
              </a:tblPr>
              <a:tblGrid>
                <a:gridCol w="2196757">
                  <a:extLst>
                    <a:ext uri="{9D8B030D-6E8A-4147-A177-3AD203B41FA5}">
                      <a16:colId xmlns:a16="http://schemas.microsoft.com/office/drawing/2014/main" val="3745370100"/>
                    </a:ext>
                  </a:extLst>
                </a:gridCol>
                <a:gridCol w="1345514">
                  <a:extLst>
                    <a:ext uri="{9D8B030D-6E8A-4147-A177-3AD203B41FA5}">
                      <a16:colId xmlns:a16="http://schemas.microsoft.com/office/drawing/2014/main" val="3264888588"/>
                    </a:ext>
                  </a:extLst>
                </a:gridCol>
                <a:gridCol w="1537730">
                  <a:extLst>
                    <a:ext uri="{9D8B030D-6E8A-4147-A177-3AD203B41FA5}">
                      <a16:colId xmlns:a16="http://schemas.microsoft.com/office/drawing/2014/main" val="2672586036"/>
                    </a:ext>
                  </a:extLst>
                </a:gridCol>
              </a:tblGrid>
              <a:tr h="370840">
                <a:tc>
                  <a:txBody>
                    <a:bodyPr/>
                    <a:lstStyle/>
                    <a:p>
                      <a:pPr algn="ctr"/>
                      <a:r>
                        <a:rPr lang="es-AR" sz="1400" dirty="0"/>
                        <a:t>Type</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AR" sz="1400" dirty="0"/>
                        <a:t>2012</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AR" sz="1400" dirty="0"/>
                        <a:t>2016</a:t>
                      </a:r>
                      <a:endParaRPr lang="es-AR" sz="1400" dirty="0">
                        <a:latin typeface="Lucida Grande" panose="020B0600040502020204" pitchFamily="34" charset="0"/>
                        <a:cs typeface="Lucida Grande" panose="020B0600040502020204" pitchFamily="34" charset="0"/>
                      </a:endParaRPr>
                    </a:p>
                  </a:txBody>
                  <a:tcPr anchor="ctr"/>
                </a:tc>
                <a:extLst>
                  <a:ext uri="{0D108BD9-81ED-4DB2-BD59-A6C34878D82A}">
                    <a16:rowId xmlns:a16="http://schemas.microsoft.com/office/drawing/2014/main" val="656618878"/>
                  </a:ext>
                </a:extLst>
              </a:tr>
              <a:tr h="177860">
                <a:tc>
                  <a:txBody>
                    <a:bodyPr/>
                    <a:lstStyle/>
                    <a:p>
                      <a:pPr algn="ctr"/>
                      <a:r>
                        <a:rPr lang="es-AR" sz="1400" dirty="0"/>
                        <a:t>Superwomen</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ES" sz="1400" kern="1200" dirty="0">
                          <a:effectLst/>
                        </a:rPr>
                        <a:t>875.279</a:t>
                      </a:r>
                      <a:r>
                        <a:rPr lang="es-AR" sz="1400" dirty="0">
                          <a:effectLst/>
                        </a:rPr>
                        <a:t> </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ES" sz="1400" kern="1200" dirty="0">
                          <a:effectLst/>
                        </a:rPr>
                        <a:t>1.285.715 </a:t>
                      </a:r>
                      <a:endParaRPr lang="es-AR" sz="1400" dirty="0">
                        <a:latin typeface="Lucida Grande" panose="020B0600040502020204" pitchFamily="34" charset="0"/>
                        <a:cs typeface="Lucida Grande" panose="020B0600040502020204" pitchFamily="34" charset="0"/>
                      </a:endParaRPr>
                    </a:p>
                  </a:txBody>
                  <a:tcPr anchor="ctr"/>
                </a:tc>
                <a:extLst>
                  <a:ext uri="{0D108BD9-81ED-4DB2-BD59-A6C34878D82A}">
                    <a16:rowId xmlns:a16="http://schemas.microsoft.com/office/drawing/2014/main" val="2517001040"/>
                  </a:ext>
                </a:extLst>
              </a:tr>
              <a:tr h="0">
                <a:tc>
                  <a:txBody>
                    <a:bodyPr/>
                    <a:lstStyle/>
                    <a:p>
                      <a:pPr algn="ctr"/>
                      <a:r>
                        <a:rPr lang="es-AR" sz="1400" dirty="0"/>
                        <a:t>Women waste</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ES" sz="1400" kern="1200" dirty="0">
                          <a:effectLst/>
                        </a:rPr>
                        <a:t>596.154</a:t>
                      </a:r>
                      <a:r>
                        <a:rPr lang="es-AR" sz="1400" dirty="0">
                          <a:effectLst/>
                        </a:rPr>
                        <a:t> </a:t>
                      </a:r>
                      <a:endParaRPr lang="es-AR" sz="1400" dirty="0">
                        <a:latin typeface="Lucida Grande" panose="020B0600040502020204" pitchFamily="34" charset="0"/>
                        <a:cs typeface="Lucida Grande" panose="020B0600040502020204" pitchFamily="34" charset="0"/>
                      </a:endParaRPr>
                    </a:p>
                  </a:txBody>
                  <a:tcPr anchor="ctr"/>
                </a:tc>
                <a:tc>
                  <a:txBody>
                    <a:bodyPr/>
                    <a:lstStyle/>
                    <a:p>
                      <a:pPr algn="ctr"/>
                      <a:r>
                        <a:rPr lang="es-ES" sz="1400" kern="1200" dirty="0">
                          <a:effectLst/>
                        </a:rPr>
                        <a:t>445.365</a:t>
                      </a:r>
                      <a:r>
                        <a:rPr lang="es-AR" sz="1400" dirty="0">
                          <a:effectLst/>
                        </a:rPr>
                        <a:t> </a:t>
                      </a:r>
                      <a:endParaRPr lang="es-AR" sz="1400" dirty="0">
                        <a:latin typeface="Lucida Grande" panose="020B0600040502020204" pitchFamily="34" charset="0"/>
                        <a:cs typeface="Lucida Grande" panose="020B0600040502020204" pitchFamily="34" charset="0"/>
                      </a:endParaRPr>
                    </a:p>
                  </a:txBody>
                  <a:tcPr anchor="ctr"/>
                </a:tc>
                <a:extLst>
                  <a:ext uri="{0D108BD9-81ED-4DB2-BD59-A6C34878D82A}">
                    <a16:rowId xmlns:a16="http://schemas.microsoft.com/office/drawing/2014/main" val="1562040826"/>
                  </a:ext>
                </a:extLst>
              </a:tr>
            </a:tbl>
          </a:graphicData>
        </a:graphic>
      </p:graphicFrame>
    </p:spTree>
    <p:extLst>
      <p:ext uri="{BB962C8B-B14F-4D97-AF65-F5344CB8AC3E}">
        <p14:creationId xmlns:p14="http://schemas.microsoft.com/office/powerpoint/2010/main" val="383779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562F00-3147-644F-BFCF-376EA298215D}"/>
              </a:ext>
            </a:extLst>
          </p:cNvPr>
          <p:cNvSpPr txBox="1"/>
          <p:nvPr/>
        </p:nvSpPr>
        <p:spPr>
          <a:xfrm>
            <a:off x="1765300" y="1804432"/>
            <a:ext cx="6413500" cy="4278094"/>
          </a:xfrm>
          <a:prstGeom prst="rect">
            <a:avLst/>
          </a:prstGeom>
          <a:noFill/>
        </p:spPr>
        <p:txBody>
          <a:bodyPr wrap="square" rtlCol="0">
            <a:spAutoFit/>
          </a:bodyPr>
          <a:lstStyle/>
          <a:p>
            <a:pPr marL="285750" indent="-285750" algn="just">
              <a:buFont typeface="Arial" panose="020B0604020202020204" pitchFamily="34" charset="0"/>
              <a:buChar char="•"/>
            </a:pPr>
            <a:r>
              <a:rPr lang="es-AR" sz="1600" dirty="0">
                <a:latin typeface="Lucida Grande" panose="020B0600040502020204" pitchFamily="34" charset="0"/>
                <a:cs typeface="Lucida Grande" panose="020B0600040502020204" pitchFamily="34" charset="0"/>
              </a:rPr>
              <a:t>Highly educated women are opting for larger households than the rest of the population</a:t>
            </a:r>
          </a:p>
          <a:p>
            <a:pPr marL="285750" indent="-285750" algn="just">
              <a:buFont typeface="Arial" panose="020B0604020202020204" pitchFamily="34" charset="0"/>
              <a:buChar char="•"/>
            </a:pPr>
            <a:r>
              <a:rPr lang="es-AR" sz="1600" dirty="0">
                <a:latin typeface="Lucida Grande" panose="020B0600040502020204" pitchFamily="34" charset="0"/>
                <a:cs typeface="Lucida Grande" panose="020B0600040502020204" pitchFamily="34" charset="0"/>
              </a:rPr>
              <a:t>The per capita household income of highly educated women is on average higher than for the rest of the population, and both the households of the waste women and of the superwomen need intensively the labour market as a space for obtaining resources for provisioning. </a:t>
            </a:r>
          </a:p>
          <a:p>
            <a:pPr marL="285750" indent="-285750" algn="just">
              <a:buFont typeface="Arial" panose="020B0604020202020204" pitchFamily="34" charset="0"/>
              <a:buChar char="•"/>
            </a:pPr>
            <a:r>
              <a:rPr lang="es-AR" sz="1600" dirty="0">
                <a:latin typeface="Lucida Grande" panose="020B0600040502020204" pitchFamily="34" charset="0"/>
                <a:cs typeface="Lucida Grande" panose="020B0600040502020204" pitchFamily="34" charset="0"/>
              </a:rPr>
              <a:t>Both the superwomen's households and the waste women's households make extensive use of other women's childcare work, which leads us to infer, from the low wages within the residue women's households, that there is double exploitation of the poorest women.</a:t>
            </a:r>
          </a:p>
          <a:p>
            <a:pPr marL="285750" indent="-285750" algn="just">
              <a:buFont typeface="Arial" panose="020B0604020202020204" pitchFamily="34" charset="0"/>
              <a:buChar char="•"/>
            </a:pPr>
            <a:r>
              <a:rPr lang="es-AR" sz="1600" dirty="0">
                <a:latin typeface="Lucida Grande" panose="020B0600040502020204" pitchFamily="34" charset="0"/>
                <a:cs typeface="Lucida Grande" panose="020B0600040502020204" pitchFamily="34" charset="0"/>
              </a:rPr>
              <a:t>The high inequity in the country translates into childcare institutions, with superwomen using private institutions for childcare (which tend to be of higher "quality") and waste women use public institutions.</a:t>
            </a:r>
          </a:p>
          <a:p>
            <a:pPr marL="285750" indent="-285750" algn="just">
              <a:buFont typeface="Arial" panose="020B0604020202020204" pitchFamily="34" charset="0"/>
              <a:buChar char="•"/>
            </a:pPr>
            <a:endParaRPr lang="es-AR" sz="1600" dirty="0">
              <a:latin typeface="Lucida Grande" panose="020B0600040502020204" pitchFamily="34" charset="0"/>
              <a:cs typeface="Lucida Grande" panose="020B0600040502020204" pitchFamily="34" charset="0"/>
            </a:endParaRPr>
          </a:p>
        </p:txBody>
      </p:sp>
      <p:sp>
        <p:nvSpPr>
          <p:cNvPr id="4" name="CuadroTexto 3">
            <a:extLst>
              <a:ext uri="{FF2B5EF4-FFF2-40B4-BE49-F238E27FC236}">
                <a16:creationId xmlns:a16="http://schemas.microsoft.com/office/drawing/2014/main" id="{D9494996-1131-9447-AD9D-4FCB6CCF9C88}"/>
              </a:ext>
            </a:extLst>
          </p:cNvPr>
          <p:cNvSpPr txBox="1"/>
          <p:nvPr/>
        </p:nvSpPr>
        <p:spPr>
          <a:xfrm>
            <a:off x="3543481" y="744696"/>
            <a:ext cx="2574744" cy="523220"/>
          </a:xfrm>
          <a:prstGeom prst="rect">
            <a:avLst/>
          </a:prstGeom>
          <a:noFill/>
        </p:spPr>
        <p:txBody>
          <a:bodyPr wrap="none" rtlCol="0">
            <a:spAutoFit/>
          </a:bodyPr>
          <a:lstStyle/>
          <a:p>
            <a:r>
              <a:rPr lang="es-AR" sz="2800" b="1" dirty="0">
                <a:latin typeface="Lucida Grande" panose="020B0600040502020204" pitchFamily="34" charset="0"/>
                <a:cs typeface="Lucida Grande" panose="020B0600040502020204" pitchFamily="34" charset="0"/>
              </a:rPr>
              <a:t>Some results</a:t>
            </a:r>
          </a:p>
        </p:txBody>
      </p:sp>
    </p:spTree>
    <p:extLst>
      <p:ext uri="{BB962C8B-B14F-4D97-AF65-F5344CB8AC3E}">
        <p14:creationId xmlns:p14="http://schemas.microsoft.com/office/powerpoint/2010/main" val="166164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0F2976-BD65-CA4A-81A7-45ADAEE1E262}"/>
              </a:ext>
            </a:extLst>
          </p:cNvPr>
          <p:cNvSpPr txBox="1"/>
          <p:nvPr/>
        </p:nvSpPr>
        <p:spPr>
          <a:xfrm>
            <a:off x="3340605" y="3048000"/>
            <a:ext cx="2462790" cy="1015663"/>
          </a:xfrm>
          <a:prstGeom prst="rect">
            <a:avLst/>
          </a:prstGeom>
          <a:noFill/>
        </p:spPr>
        <p:txBody>
          <a:bodyPr wrap="none" rtlCol="0">
            <a:spAutoFit/>
          </a:bodyPr>
          <a:lstStyle/>
          <a:p>
            <a:r>
              <a:rPr lang="es-AR" sz="6000" dirty="0"/>
              <a:t>Gracias</a:t>
            </a:r>
          </a:p>
        </p:txBody>
      </p:sp>
    </p:spTree>
    <p:extLst>
      <p:ext uri="{BB962C8B-B14F-4D97-AF65-F5344CB8AC3E}">
        <p14:creationId xmlns:p14="http://schemas.microsoft.com/office/powerpoint/2010/main" val="916137574"/>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2457</TotalTime>
  <Words>504</Words>
  <Application>Microsoft Macintosh PowerPoint</Application>
  <PresentationFormat>Presentación en pantalla (4:3)</PresentationFormat>
  <Paragraphs>73</Paragraphs>
  <Slides>9</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9</vt:i4>
      </vt:variant>
    </vt:vector>
  </HeadingPairs>
  <TitlesOfParts>
    <vt:vector size="14" baseType="lpstr">
      <vt:lpstr>Arial</vt:lpstr>
      <vt:lpstr>Calibri</vt:lpstr>
      <vt:lpstr>Lucida Grande</vt:lpstr>
      <vt:lpstr>ESTILO 1</vt:lpstr>
      <vt:lpstr>ESTILO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Natalia Escobar Váquiro</cp:lastModifiedBy>
  <cp:revision>21</cp:revision>
  <dcterms:created xsi:type="dcterms:W3CDTF">2019-05-21T04:55:41Z</dcterms:created>
  <dcterms:modified xsi:type="dcterms:W3CDTF">2019-09-27T13:59:40Z</dcterms:modified>
</cp:coreProperties>
</file>