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1"/>
    <p:sldMasterId id="2147483692" r:id="rId2"/>
  </p:sldMasterIdLst>
  <p:notesMasterIdLst>
    <p:notesMasterId r:id="rId15"/>
  </p:notesMasterIdLst>
  <p:sldIdLst>
    <p:sldId id="256" r:id="rId3"/>
    <p:sldId id="263" r:id="rId4"/>
    <p:sldId id="270" r:id="rId5"/>
    <p:sldId id="271" r:id="rId6"/>
    <p:sldId id="272" r:id="rId7"/>
    <p:sldId id="276" r:id="rId8"/>
    <p:sldId id="274" r:id="rId9"/>
    <p:sldId id="275" r:id="rId10"/>
    <p:sldId id="281" r:id="rId11"/>
    <p:sldId id="280" r:id="rId12"/>
    <p:sldId id="282" r:id="rId13"/>
    <p:sldId id="262" r:id="rId14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07" autoAdjust="0"/>
  </p:normalViewPr>
  <p:slideViewPr>
    <p:cSldViewPr snapToGrid="0" snapToObjects="1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CD57D-CA6F-42CF-A0F8-A9D3FD639EAF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A99C6-EDD1-480D-A9C6-6C66C12821C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1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A99C6-EDD1-480D-A9C6-6C66C12821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42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08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34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13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6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8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8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33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3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89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89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89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89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779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6" r:id="rId2"/>
    <p:sldLayoutId id="2147483687" r:id="rId3"/>
    <p:sldLayoutId id="2147483688" r:id="rId4"/>
    <p:sldLayoutId id="2147483689" r:id="rId5"/>
    <p:sldLayoutId id="2147483682" r:id="rId6"/>
    <p:sldLayoutId id="2147483683" r:id="rId7"/>
    <p:sldLayoutId id="2147483684" r:id="rId8"/>
    <p:sldLayoutId id="2147483685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7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A0C357-26FF-C74E-8E92-852D01DBF241}"/>
              </a:ext>
            </a:extLst>
          </p:cNvPr>
          <p:cNvSpPr txBox="1"/>
          <p:nvPr/>
        </p:nvSpPr>
        <p:spPr>
          <a:xfrm>
            <a:off x="1205345" y="2884557"/>
            <a:ext cx="7938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TRAYECTORIA DE LAS MESAS DE ECONOMÍA FEMINISTA Y </a:t>
            </a:r>
          </a:p>
          <a:p>
            <a:pPr algn="ctr"/>
            <a:r>
              <a:rPr lang="es-CO" sz="2400" b="1" i="1" dirty="0" smtClean="0"/>
              <a:t>ECONOMÍA DEL CUIDADO EN COLOMBIA</a:t>
            </a:r>
            <a:endParaRPr lang="en-US" sz="2400" b="1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0AB30F-8757-4246-BFAA-B5F908FB0661}"/>
              </a:ext>
            </a:extLst>
          </p:cNvPr>
          <p:cNvSpPr txBox="1"/>
          <p:nvPr/>
        </p:nvSpPr>
        <p:spPr>
          <a:xfrm>
            <a:off x="6182872" y="4071077"/>
            <a:ext cx="27878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Ana Isabel Arenas Saavedra</a:t>
            </a:r>
          </a:p>
          <a:p>
            <a:r>
              <a:rPr lang="es-CO" sz="1600" i="1" dirty="0" smtClean="0"/>
              <a:t>Economista, feminista, activista</a:t>
            </a:r>
          </a:p>
          <a:p>
            <a:r>
              <a:rPr lang="es-CO" sz="1600" i="1" dirty="0" smtClean="0"/>
              <a:t>Cali, octubre 8-2019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3937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Título"/>
          <p:cNvSpPr txBox="1">
            <a:spLocks/>
          </p:cNvSpPr>
          <p:nvPr/>
        </p:nvSpPr>
        <p:spPr>
          <a:xfrm>
            <a:off x="357062" y="188640"/>
            <a:ext cx="8286875" cy="67519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solidFill>
              <a:srgbClr val="438086">
                <a:lumMod val="40000"/>
                <a:lumOff val="60000"/>
              </a:srgbClr>
            </a:solidFill>
          </a:ln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INSTRUMENTOS ESTABLECIDOS PARA LA INCIDENCIA</a:t>
            </a:r>
          </a:p>
          <a:p>
            <a:pPr algn="ctr"/>
            <a:endParaRPr lang="es-CO" sz="2000" b="1" dirty="0" smtClean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1457325" y="1035436"/>
            <a:ext cx="5729288" cy="5937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 DE ECONOMIA DEL CUIDADO</a:t>
            </a:r>
            <a:endParaRPr lang="es-ES" sz="2000" b="1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Marcador de contenido"/>
          <p:cNvSpPr txBox="1">
            <a:spLocks/>
          </p:cNvSpPr>
          <p:nvPr/>
        </p:nvSpPr>
        <p:spPr>
          <a:xfrm>
            <a:off x="0" y="1800773"/>
            <a:ext cx="9144000" cy="2371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81050" lvl="1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Creada en 2014, por entidades interesadas en abordar la temática de Economía del Cuidado, con base en el Ley 1413/10.</a:t>
            </a:r>
          </a:p>
          <a:p>
            <a:pPr marL="781050" lvl="1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s-ES" sz="20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1050" lvl="1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Organizaciones feministas, sociales mixtas, </a:t>
            </a:r>
            <a:r>
              <a:rPr lang="es-CO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sindicatos</a:t>
            </a:r>
            <a:r>
              <a:rPr lang="es-CO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universidades, congresistas, entidades cooperantes: invitadas entidades gubernamentales pertinentes</a:t>
            </a:r>
          </a:p>
          <a:p>
            <a:pPr marL="495300" lvl="1" indent="0">
              <a:spcBef>
                <a:spcPts val="300"/>
              </a:spcBef>
              <a:buClr>
                <a:schemeClr val="accent6">
                  <a:lumMod val="75000"/>
                </a:schemeClr>
              </a:buClr>
              <a:buNone/>
            </a:pPr>
            <a:endParaRPr lang="es-ES" sz="10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1050" lvl="1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Participación institucional</a:t>
            </a:r>
          </a:p>
          <a:p>
            <a:pPr marL="495300" lvl="1" indent="0">
              <a:spcBef>
                <a:spcPts val="300"/>
              </a:spcBef>
              <a:buClr>
                <a:schemeClr val="accent6">
                  <a:lumMod val="75000"/>
                </a:schemeClr>
              </a:buClr>
              <a:buNone/>
            </a:pPr>
            <a:endParaRPr lang="es-ES" sz="20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457324" y="4480590"/>
            <a:ext cx="76866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5300" lvl="1" indent="0">
              <a:spcBef>
                <a:spcPts val="30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es-ES" sz="20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Comisiones de trabajo</a:t>
            </a:r>
            <a:endParaRPr lang="es-ES" sz="2000" b="1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1050" lvl="1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s-ES" sz="1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5812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Generación de conocimiento</a:t>
            </a:r>
            <a:endParaRPr lang="es-E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5812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Comunicación y pedagogía</a:t>
            </a:r>
            <a:endParaRPr lang="es-E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5812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ncidencia política 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 y territorial</a:t>
            </a:r>
            <a:endParaRPr lang="es-ES" sz="1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34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Título"/>
          <p:cNvSpPr txBox="1">
            <a:spLocks/>
          </p:cNvSpPr>
          <p:nvPr/>
        </p:nvSpPr>
        <p:spPr>
          <a:xfrm>
            <a:off x="0" y="0"/>
            <a:ext cx="9144000" cy="67519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solidFill>
              <a:srgbClr val="438086">
                <a:lumMod val="40000"/>
                <a:lumOff val="60000"/>
              </a:srgbClr>
            </a:solidFill>
          </a:ln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AVANCES Y PERSPECTIVAS</a:t>
            </a:r>
          </a:p>
          <a:p>
            <a:pPr algn="ctr"/>
            <a:endParaRPr lang="es-CO" sz="2000" b="1" dirty="0" smtClean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316182" y="675193"/>
            <a:ext cx="7827817" cy="4246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4000"/>
              </a:lnSpc>
              <a:spcAft>
                <a:spcPts val="315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CO" sz="2000" b="1" dirty="0" smtClean="0">
                <a:solidFill>
                  <a:srgbClr val="438086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AVANCES:</a:t>
            </a:r>
          </a:p>
          <a:p>
            <a:pPr marL="611188" indent="-342900" algn="just">
              <a:lnSpc>
                <a:spcPct val="104000"/>
              </a:lnSpc>
              <a:spcAft>
                <a:spcPts val="315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CO" sz="2000" b="1" dirty="0" smtClean="0">
                <a:solidFill>
                  <a:srgbClr val="438086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Reconocimiento </a:t>
            </a:r>
            <a:r>
              <a:rPr lang="es-CO" sz="2000" dirty="0" smtClean="0">
                <a:solidFill>
                  <a:srgbClr val="438086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progresivo de los temas</a:t>
            </a:r>
          </a:p>
          <a:p>
            <a:pPr marL="611188" indent="-342900" algn="just">
              <a:lnSpc>
                <a:spcPct val="104000"/>
              </a:lnSpc>
              <a:spcAft>
                <a:spcPts val="315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CO" sz="2000" b="1" dirty="0" smtClean="0">
                <a:solidFill>
                  <a:srgbClr val="438086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Expansión, </a:t>
            </a:r>
            <a:r>
              <a:rPr lang="es-CO" sz="2000" dirty="0" smtClean="0">
                <a:solidFill>
                  <a:srgbClr val="438086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iniciativas de otras organizaciones y entidades</a:t>
            </a:r>
          </a:p>
          <a:p>
            <a:pPr marL="611188" indent="-342900" algn="just">
              <a:lnSpc>
                <a:spcPct val="104000"/>
              </a:lnSpc>
              <a:spcAft>
                <a:spcPts val="315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CO" sz="2000" b="1" dirty="0" smtClean="0">
                <a:solidFill>
                  <a:srgbClr val="438086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Ampliación territorial</a:t>
            </a:r>
            <a:r>
              <a:rPr lang="es-CO" sz="2000" dirty="0">
                <a:solidFill>
                  <a:srgbClr val="438086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CO" sz="2000" b="1" dirty="0" smtClean="0">
              <a:solidFill>
                <a:srgbClr val="438086">
                  <a:lumMod val="75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2300" indent="-354013" algn="just">
              <a:lnSpc>
                <a:spcPct val="104000"/>
              </a:lnSpc>
              <a:spcAft>
                <a:spcPts val="315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CO" sz="2000" b="1" dirty="0" smtClean="0">
                <a:solidFill>
                  <a:srgbClr val="438086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Enfoques</a:t>
            </a:r>
            <a:r>
              <a:rPr lang="es-CO" sz="2000" dirty="0" smtClean="0">
                <a:solidFill>
                  <a:srgbClr val="438086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Derechos – Género </a:t>
            </a:r>
            <a:r>
              <a:rPr lang="es-CO" sz="2000" dirty="0" smtClean="0">
                <a:solidFill>
                  <a:srgbClr val="438086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feminista - Curso </a:t>
            </a:r>
            <a:r>
              <a:rPr lang="es-CO" sz="2000" dirty="0" smtClean="0">
                <a:solidFill>
                  <a:srgbClr val="438086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vida –Territorial -Interseccional</a:t>
            </a:r>
          </a:p>
          <a:p>
            <a:pPr marL="268287" algn="just">
              <a:lnSpc>
                <a:spcPct val="104000"/>
              </a:lnSpc>
              <a:spcAft>
                <a:spcPts val="315"/>
              </a:spcAft>
              <a:buClr>
                <a:srgbClr val="C00000"/>
              </a:buClr>
            </a:pPr>
            <a:endParaRPr lang="es-CO" sz="1000" dirty="0" smtClean="0">
              <a:solidFill>
                <a:srgbClr val="438086">
                  <a:lumMod val="75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4000"/>
              </a:lnSpc>
              <a:spcAft>
                <a:spcPts val="315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s-CO" sz="2000" b="1" dirty="0" smtClean="0">
                <a:solidFill>
                  <a:srgbClr val="438086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COYUNTURA</a:t>
            </a:r>
          </a:p>
          <a:p>
            <a:pPr marL="611188" indent="-342900" algn="just">
              <a:lnSpc>
                <a:spcPct val="104000"/>
              </a:lnSpc>
              <a:spcAft>
                <a:spcPts val="315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CO" sz="2000" dirty="0" smtClean="0">
                <a:solidFill>
                  <a:srgbClr val="438086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 Nacional de Desarrollo, inclusión del tema </a:t>
            </a:r>
            <a:endParaRPr lang="es-CO" sz="2000" dirty="0">
              <a:solidFill>
                <a:srgbClr val="438086">
                  <a:lumMod val="75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11188" indent="-342900" algn="just">
              <a:lnSpc>
                <a:spcPct val="104000"/>
              </a:lnSpc>
              <a:spcAft>
                <a:spcPts val="315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CO" sz="2000" dirty="0" smtClean="0">
                <a:solidFill>
                  <a:srgbClr val="438086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Planes territoriales</a:t>
            </a:r>
          </a:p>
          <a:p>
            <a:pPr marL="611188" indent="-342900" algn="just">
              <a:lnSpc>
                <a:spcPct val="104000"/>
              </a:lnSpc>
              <a:spcAft>
                <a:spcPts val="315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CO" sz="2000" dirty="0" smtClean="0">
                <a:solidFill>
                  <a:srgbClr val="438086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Acuerdo final del Paz – RRI</a:t>
            </a:r>
          </a:p>
          <a:p>
            <a:pPr marL="611188" indent="-342900" algn="just">
              <a:lnSpc>
                <a:spcPct val="104000"/>
              </a:lnSpc>
              <a:spcAft>
                <a:spcPts val="315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CO" sz="2000" dirty="0" smtClean="0">
                <a:solidFill>
                  <a:srgbClr val="438086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Sistema Nacional de Cuidado</a:t>
            </a:r>
            <a:endParaRPr lang="es-CO" sz="2000" dirty="0">
              <a:solidFill>
                <a:srgbClr val="438086">
                  <a:lumMod val="75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214564" y="4921801"/>
            <a:ext cx="6357936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CO" sz="20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 de estrategias</a:t>
            </a:r>
            <a:r>
              <a:rPr lang="es-CO" sz="2000" b="1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ctr">
              <a:lnSpc>
                <a:spcPct val="107000"/>
              </a:lnSpc>
            </a:pPr>
            <a:r>
              <a:rPr lang="es-CO" sz="2000" b="1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Autorreconocimiento – Cualificación  - Incidencia</a:t>
            </a:r>
          </a:p>
          <a:p>
            <a:pPr algn="ctr">
              <a:lnSpc>
                <a:spcPct val="107000"/>
              </a:lnSpc>
            </a:pPr>
            <a:r>
              <a:rPr lang="es-CO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Movilización de las Mujeres </a:t>
            </a:r>
          </a:p>
        </p:txBody>
      </p:sp>
    </p:spTree>
    <p:extLst>
      <p:ext uri="{BB962C8B-B14F-4D97-AF65-F5344CB8AC3E}">
        <p14:creationId xmlns:p14="http://schemas.microsoft.com/office/powerpoint/2010/main" val="134307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A2968D-9F49-8E48-81F3-A310968133E7}"/>
              </a:ext>
            </a:extLst>
          </p:cNvPr>
          <p:cNvSpPr txBox="1"/>
          <p:nvPr/>
        </p:nvSpPr>
        <p:spPr>
          <a:xfrm>
            <a:off x="3365500" y="416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3 Marcador de contenido"/>
          <p:cNvSpPr txBox="1">
            <a:spLocks/>
          </p:cNvSpPr>
          <p:nvPr/>
        </p:nvSpPr>
        <p:spPr>
          <a:xfrm>
            <a:off x="300038" y="2415135"/>
            <a:ext cx="9144000" cy="15139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5300" lvl="1" indent="0">
              <a:spcBef>
                <a:spcPts val="300"/>
              </a:spcBef>
              <a:buClr>
                <a:schemeClr val="accent6">
                  <a:lumMod val="75000"/>
                </a:schemeClr>
              </a:buClr>
              <a:buNone/>
            </a:pPr>
            <a:endParaRPr lang="es-ES" sz="20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5300" lvl="1" indent="0">
              <a:spcBef>
                <a:spcPts val="300"/>
              </a:spcBef>
              <a:buClr>
                <a:schemeClr val="accent6">
                  <a:lumMod val="75000"/>
                </a:schemeClr>
              </a:buClr>
              <a:buNone/>
            </a:pPr>
            <a:endParaRPr lang="es-ES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5300" lvl="1" indent="0" algn="ctr">
              <a:spcBef>
                <a:spcPts val="30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es-ES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2230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173310"/>
            <a:ext cx="9144000" cy="433517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n-US" sz="20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n-US" sz="2000" b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ES" altLang="en-US" sz="2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PROPÓSITO</a:t>
            </a:r>
            <a:r>
              <a:rPr lang="es-ES" altLang="en-US" sz="2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s-ES" altLang="en-US" sz="2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2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altLang="en-US" sz="2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una </a:t>
            </a:r>
            <a:r>
              <a:rPr lang="es-ES" altLang="en-US" sz="2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 de incidencia de la sociedad civil </a:t>
            </a:r>
            <a:r>
              <a:rPr lang="es-ES" altLang="en-US" sz="2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políticas púbicas, desde la economía feminista, a través de mesas de análisis y debate propositivo</a:t>
            </a:r>
            <a:r>
              <a:rPr kumimoji="0" lang="es-ES" altLang="en-US" sz="2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s-ES" altLang="en-US" sz="2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s-ES" altLang="en-US" sz="2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actual</a:t>
            </a:r>
            <a:r>
              <a:rPr kumimoji="0" lang="es-ES" altLang="en-US" sz="2200" b="1" i="0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ES" altLang="en-US" sz="2200" b="1" i="0" strike="noStrike" cap="none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modelo económico no es neutro respecto a las desigualdades de género</a:t>
            </a:r>
            <a:r>
              <a:rPr kumimoji="0" lang="es-ES" altLang="en-US" sz="2200" b="1" i="0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perpetua y profundiza brechas de género económicas</a:t>
            </a:r>
            <a:endParaRPr kumimoji="0" lang="es-ES" altLang="en-US" sz="2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es-ES" altLang="en-US" sz="2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altLang="en-US" sz="2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un </a:t>
            </a:r>
            <a:r>
              <a:rPr lang="es-ES" altLang="en-US" sz="2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 estratégico para lograr un desarrollo </a:t>
            </a:r>
            <a:r>
              <a:rPr lang="es-ES" altLang="en-US" sz="2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democrático, equitativo y sostenible.</a:t>
            </a:r>
            <a:endParaRPr kumimoji="0" lang="es-ES" altLang="en-US" sz="2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47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Título"/>
          <p:cNvSpPr txBox="1">
            <a:spLocks/>
          </p:cNvSpPr>
          <p:nvPr/>
        </p:nvSpPr>
        <p:spPr>
          <a:xfrm>
            <a:off x="683568" y="0"/>
            <a:ext cx="7704856" cy="13093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0" rIns="0" bIns="0" anchor="b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s-ES" sz="2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AUTONOMÍA ECONÓMICA DE </a:t>
            </a:r>
            <a:r>
              <a:rPr lang="es-ES" sz="2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ES" sz="2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MUJERES</a:t>
            </a:r>
          </a:p>
          <a:p>
            <a:pPr algn="ctr"/>
            <a:endParaRPr lang="es-ES" sz="15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2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2200" b="1" i="1" u="sng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PASA CON </a:t>
            </a:r>
            <a:r>
              <a:rPr lang="es-ES" sz="2200" b="1" i="1" u="sng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INGRESOS </a:t>
            </a:r>
            <a:r>
              <a:rPr lang="es-ES" sz="2200" b="1" i="1" u="sng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LAS MUJERES</a:t>
            </a:r>
            <a:r>
              <a:rPr lang="es-ES" sz="22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s-ES" sz="22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2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2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09747" y="1988840"/>
            <a:ext cx="8157592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4000"/>
              </a:lnSpc>
              <a:spcAft>
                <a:spcPts val="315"/>
              </a:spcAft>
            </a:pPr>
            <a:r>
              <a:rPr lang="es-CO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Evolución del porcentaje de la población, de 15 años y más, </a:t>
            </a:r>
            <a:r>
              <a:rPr lang="es-CO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sin ingresos propios,</a:t>
            </a:r>
            <a:r>
              <a:rPr lang="es-CO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por sexo (2008-2017)</a:t>
            </a:r>
            <a:endParaRPr lang="es-CO" sz="20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Marcador de contenido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254" y="2916844"/>
            <a:ext cx="5614255" cy="198998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09748" y="5266237"/>
            <a:ext cx="8266708" cy="436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es-CO" sz="22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Brecha que en los últimos años poco se reduce</a:t>
            </a:r>
            <a:endParaRPr lang="es-CO" sz="2200" b="1" i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07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Título"/>
          <p:cNvSpPr txBox="1">
            <a:spLocks/>
          </p:cNvSpPr>
          <p:nvPr/>
        </p:nvSpPr>
        <p:spPr>
          <a:xfrm>
            <a:off x="0" y="0"/>
            <a:ext cx="9144000" cy="9962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0" rIns="0" bIns="0" anchor="b"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AUTONOMÍA ECONÓMICA DE 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ES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MUJERES</a:t>
            </a:r>
          </a:p>
          <a:p>
            <a:pPr algn="ctr"/>
            <a:endParaRPr lang="es-ES" sz="10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0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2000" b="1" i="1" u="sng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PASA CON </a:t>
            </a:r>
            <a:r>
              <a:rPr lang="es-ES" sz="2000" b="1" i="1" u="sng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TIEMPO </a:t>
            </a:r>
            <a:r>
              <a:rPr lang="es-ES" sz="2000" b="1" i="1" u="sng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LAS MUJERES</a:t>
            </a:r>
            <a:r>
              <a:rPr lang="es-ES" sz="20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s-ES" sz="20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88518" y="913074"/>
            <a:ext cx="8296507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4000"/>
              </a:lnSpc>
              <a:spcAft>
                <a:spcPts val="315"/>
              </a:spcAft>
            </a:pPr>
            <a:r>
              <a:rPr lang="es-CO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Tiempo promedio por participantes </a:t>
            </a:r>
            <a:r>
              <a:rPr lang="es-CO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comprendido y no comprendido en el </a:t>
            </a:r>
            <a:r>
              <a:rPr lang="es-CO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SNC: </a:t>
            </a:r>
            <a:r>
              <a:rPr lang="es-CO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hh</a:t>
            </a:r>
            <a:r>
              <a:rPr lang="es-CO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-mm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288" y="1562378"/>
            <a:ext cx="7038969" cy="3368297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438646" y="5288162"/>
            <a:ext cx="8266708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es-CO" sz="2000" b="1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tiempo de las mujeres no es de ellas, </a:t>
            </a: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es-CO" sz="2000" b="1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¡Es de la familia, es de la sociedad!</a:t>
            </a:r>
            <a:endParaRPr lang="es-CO" sz="2000" b="1" i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5528" y="4930675"/>
            <a:ext cx="9144000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1813" lvl="1">
              <a:lnSpc>
                <a:spcPct val="107000"/>
              </a:lnSpc>
              <a:spcAft>
                <a:spcPts val="800"/>
              </a:spcAft>
            </a:pPr>
            <a:r>
              <a:rPr lang="es-CO" sz="1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Tiempo total- </a:t>
            </a:r>
            <a:r>
              <a:rPr lang="es-CO" sz="10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hh:mm</a:t>
            </a:r>
            <a:r>
              <a:rPr lang="es-CO" sz="1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</a:t>
            </a:r>
            <a:r>
              <a:rPr lang="es-CO" sz="1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14:49                               1 2:39                  </a:t>
            </a:r>
            <a:r>
              <a:rPr lang="es-CO" sz="1200" b="1" u="sng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Brecha:</a:t>
            </a:r>
            <a:r>
              <a:rPr lang="es-CO" sz="1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2:10</a:t>
            </a:r>
            <a:r>
              <a:rPr lang="es-CO" sz="1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s-CO" sz="8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ENUT 2016-17 DANE</a:t>
            </a:r>
            <a:endParaRPr lang="es-CO" sz="800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71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Título"/>
          <p:cNvSpPr txBox="1">
            <a:spLocks/>
          </p:cNvSpPr>
          <p:nvPr/>
        </p:nvSpPr>
        <p:spPr>
          <a:xfrm>
            <a:off x="683568" y="0"/>
            <a:ext cx="7704856" cy="6117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BRECHAS DE GÉNERO EN MERCADO LABORAL</a:t>
            </a:r>
            <a:endParaRPr lang="es-ES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Marcador de contenid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4415158"/>
              </p:ext>
            </p:extLst>
          </p:nvPr>
        </p:nvGraphicFramePr>
        <p:xfrm>
          <a:off x="676250" y="852302"/>
          <a:ext cx="7854590" cy="2924102"/>
        </p:xfrm>
        <a:graphic>
          <a:graphicData uri="http://schemas.openxmlformats.org/drawingml/2006/table">
            <a:tbl>
              <a:tblPr firstRow="1" firstCol="1" bandRow="1"/>
              <a:tblGrid>
                <a:gridCol w="2621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6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758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b="1" i="1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Variable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b="1" i="1" u="sng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Mujeres (%)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85725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b="1" i="1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Hombres </a:t>
                      </a:r>
                      <a:r>
                        <a:rPr lang="es-CO" sz="1600" b="1" i="1" u="sng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b="1" i="1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Brecha Mujeres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88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Participación </a:t>
                      </a:r>
                      <a:r>
                        <a:rPr lang="es-CO" sz="1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laboral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54,5</a:t>
                      </a:r>
                      <a:endParaRPr lang="es-CO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74,8</a:t>
                      </a:r>
                      <a:endParaRPr lang="es-CO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CO" sz="16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- 20 </a:t>
                      </a:r>
                      <a:r>
                        <a:rPr lang="es-CO" sz="16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pp. </a:t>
                      </a:r>
                      <a:endParaRPr lang="es-CO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89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Desempleo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12,3</a:t>
                      </a:r>
                      <a:endParaRPr lang="es-CO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7,2</a:t>
                      </a:r>
                      <a:endParaRPr lang="es-CO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s-CO" sz="16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es-CO" sz="16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pp.</a:t>
                      </a:r>
                      <a:endParaRPr lang="es-CO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89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Salario promedio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b="0" i="1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s-CO" sz="1600" b="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6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20/22 %</a:t>
                      </a:r>
                      <a:endParaRPr lang="es-CO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85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 Ingresos propios</a:t>
                      </a:r>
                      <a:endParaRPr lang="es-C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26,7</a:t>
                      </a:r>
                      <a:endParaRPr lang="es-CO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6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9,7</a:t>
                      </a:r>
                      <a:endParaRPr lang="es-CO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CO" sz="16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- 17 </a:t>
                      </a:r>
                      <a:r>
                        <a:rPr lang="es-CO" sz="16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pp.</a:t>
                      </a:r>
                      <a:endParaRPr lang="es-CO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535756" y="3776404"/>
            <a:ext cx="5975388" cy="24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lvl="1" defTabSz="179388">
              <a:lnSpc>
                <a:spcPct val="107000"/>
              </a:lnSpc>
              <a:spcAft>
                <a:spcPts val="800"/>
              </a:spcAft>
            </a:pPr>
            <a:r>
              <a:rPr lang="es-CO" sz="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DANE – Gran Encuesta Integrada de Hogares, 2008 – 2017 - ONU Mujeres – </a:t>
            </a:r>
            <a:r>
              <a:rPr lang="es-CO" sz="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Progress</a:t>
            </a:r>
            <a:r>
              <a:rPr lang="es-CO" sz="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9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9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</a:t>
            </a:r>
            <a:r>
              <a:rPr lang="es-CO" sz="9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2018</a:t>
            </a:r>
            <a:endParaRPr lang="es-CO" sz="9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135667" y="4299008"/>
            <a:ext cx="8266708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es-CO" sz="20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Brechas perpetúan y profundizan las desigualdades</a:t>
            </a:r>
          </a:p>
          <a:p>
            <a:pPr algn="ctr">
              <a:lnSpc>
                <a:spcPct val="107000"/>
              </a:lnSpc>
            </a:pPr>
            <a:r>
              <a:rPr lang="es-CO" sz="2000" b="1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actual sistema económico posiblemente ha llegado a su máxima capacidad de avance en el cierre de </a:t>
            </a:r>
            <a:r>
              <a:rPr lang="es-CO" sz="20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brechas de género </a:t>
            </a:r>
            <a:endParaRPr lang="es-CO" sz="2000" b="1" i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39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47493" y="1044229"/>
            <a:ext cx="8564137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s-CO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CO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Mirada crítica</a:t>
            </a:r>
            <a:r>
              <a:rPr lang="es-CO" sz="20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O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las teorías económicas dominantes</a:t>
            </a:r>
          </a:p>
          <a:p>
            <a:pPr>
              <a:buClr>
                <a:srgbClr val="C00000"/>
              </a:buClr>
            </a:pPr>
            <a:endParaRPr lang="es-CO" sz="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C00000"/>
              </a:buClr>
            </a:pPr>
            <a:r>
              <a:rPr lang="es-CO" sz="20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ECONOMÍA NO ES SÓLO MERCADO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s-CO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CO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Ampliación del </a:t>
            </a:r>
            <a:r>
              <a:rPr lang="es-CO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concepto de Trabajo Total: </a:t>
            </a:r>
          </a:p>
          <a:p>
            <a:pPr>
              <a:buClr>
                <a:srgbClr val="C00000"/>
              </a:buClr>
            </a:pPr>
            <a:r>
              <a:rPr lang="es-CO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s-CO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Trabajo </a:t>
            </a:r>
            <a:r>
              <a:rPr lang="es-CO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remunerado + Trabajo no remunerado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s-CO" sz="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C00000"/>
              </a:buClr>
            </a:pPr>
            <a:r>
              <a:rPr lang="es-CO" sz="20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TRABAJO NO ES SÓLO EMPLEO</a:t>
            </a:r>
          </a:p>
          <a:p>
            <a:pPr algn="ctr">
              <a:buClr>
                <a:srgbClr val="C00000"/>
              </a:buClr>
            </a:pPr>
            <a:endParaRPr lang="es-CO" sz="20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CO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s-CO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hogar </a:t>
            </a:r>
            <a:r>
              <a:rPr lang="es-CO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es sólo una unidad de consumo. Es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s-CO" sz="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C00000"/>
              </a:buClr>
            </a:pPr>
            <a:r>
              <a:rPr lang="es-CO" sz="20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TAMBIÉN UNIDAD DE PRODUCCIÓN DE B&amp;S DE PROVISIÓN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s-CO" sz="1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s-CO" sz="2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s-CO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C00000"/>
              </a:buClr>
            </a:pPr>
            <a:r>
              <a:rPr lang="es-CO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CENTRO DE LA ECONOMÍA: </a:t>
            </a:r>
          </a:p>
          <a:p>
            <a:pPr>
              <a:buClr>
                <a:srgbClr val="C00000"/>
              </a:buClr>
            </a:pPr>
            <a:endParaRPr lang="es-CO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C00000"/>
              </a:buClr>
            </a:pPr>
            <a:r>
              <a:rPr lang="es-CO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SOSTENIBILIDAD DE LA VIDA</a:t>
            </a:r>
          </a:p>
        </p:txBody>
      </p:sp>
      <p:sp>
        <p:nvSpPr>
          <p:cNvPr id="3" name="3 Título"/>
          <p:cNvSpPr txBox="1">
            <a:spLocks/>
          </p:cNvSpPr>
          <p:nvPr/>
        </p:nvSpPr>
        <p:spPr>
          <a:xfrm>
            <a:off x="0" y="-55931"/>
            <a:ext cx="9144000" cy="12599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ECONOMIA FEMINISTA</a:t>
            </a:r>
          </a:p>
          <a:p>
            <a:pPr algn="ctr"/>
            <a:r>
              <a:rPr lang="es-ES" sz="20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PROPUESTA ALTERNATIVA PARA UN DESARROLLO CON IGUALDAD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50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Título"/>
          <p:cNvSpPr txBox="1">
            <a:spLocks/>
          </p:cNvSpPr>
          <p:nvPr/>
        </p:nvSpPr>
        <p:spPr>
          <a:xfrm>
            <a:off x="755576" y="221396"/>
            <a:ext cx="7452828" cy="8530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0" rIns="0" bIns="0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NORMATIVIDAD</a:t>
            </a:r>
            <a:r>
              <a:rPr lang="es-ES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POLÍTICAS PÚBLICAS</a:t>
            </a:r>
          </a:p>
          <a:p>
            <a:pPr algn="ctr"/>
            <a:r>
              <a:rPr lang="es-ES" sz="20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¿EVIDENCIAN LAS DESIGUALDADES DE GÉNERO?</a:t>
            </a:r>
            <a:r>
              <a:rPr lang="es-ES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1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1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872258"/>
              </p:ext>
            </p:extLst>
          </p:nvPr>
        </p:nvGraphicFramePr>
        <p:xfrm>
          <a:off x="755576" y="1439356"/>
          <a:ext cx="7906668" cy="2914640"/>
        </p:xfrm>
        <a:graphic>
          <a:graphicData uri="http://schemas.openxmlformats.org/drawingml/2006/table">
            <a:tbl>
              <a:tblPr firstRow="1" firstCol="1" bandRow="1"/>
              <a:tblGrid>
                <a:gridCol w="3184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2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80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800" b="1" i="1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CO" sz="1800" b="1" i="1" u="sng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Ejemplos </a:t>
                      </a:r>
                      <a:r>
                        <a:rPr lang="es-CO" sz="1800" b="1" i="1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Políticas Públicas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75">
                <a:tc>
                  <a:txBody>
                    <a:bodyPr/>
                    <a:lstStyle/>
                    <a:p>
                      <a:pPr marL="4572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Economía del Cuidado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8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Trabajo </a:t>
                      </a:r>
                      <a:r>
                        <a:rPr lang="es-CO" sz="18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Cuidado No </a:t>
                      </a:r>
                      <a:r>
                        <a:rPr lang="es-CO" sz="18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remunerado</a:t>
                      </a:r>
                      <a:endParaRPr lang="es-CO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43">
                <a:tc>
                  <a:txBody>
                    <a:bodyPr/>
                    <a:lstStyle/>
                    <a:p>
                      <a:pPr marL="4572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Reforma Laboral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8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Teletrabajo</a:t>
                      </a:r>
                      <a:endParaRPr lang="es-CO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43">
                <a:tc>
                  <a:txBody>
                    <a:bodyPr/>
                    <a:lstStyle/>
                    <a:p>
                      <a:pPr marL="4572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Reforma Tributaria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8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Impuestos regresivos</a:t>
                      </a:r>
                      <a:endParaRPr lang="es-CO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343">
                <a:tc>
                  <a:txBody>
                    <a:bodyPr/>
                    <a:lstStyle/>
                    <a:p>
                      <a:pPr marL="4572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Reforma pensional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8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Tiempo – Edad de jubilación</a:t>
                      </a:r>
                      <a:endParaRPr lang="es-CO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981306" y="4718912"/>
            <a:ext cx="8040977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es-CO" sz="20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Ciegas a la situación de más de la mitad de la población: </a:t>
            </a: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es-CO" sz="20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s-CO" sz="2000" b="1" i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mujeres</a:t>
            </a:r>
            <a:endParaRPr lang="es-CO" sz="2000" b="1" i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7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Título"/>
          <p:cNvSpPr txBox="1">
            <a:spLocks/>
          </p:cNvSpPr>
          <p:nvPr/>
        </p:nvSpPr>
        <p:spPr>
          <a:xfrm>
            <a:off x="0" y="1870327"/>
            <a:ext cx="9144000" cy="1800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vert="horz" lIns="0" rIns="0" bIns="0" anchor="b">
            <a:normAutofit fontScale="6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60000"/>
              </a:lnSpc>
              <a:spcAft>
                <a:spcPts val="600"/>
              </a:spcAft>
            </a:pPr>
            <a:r>
              <a:rPr lang="es-CO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3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ESTRATEGIAS DE INCIDENCIA DE LA SOCIEDAD CIVIL</a:t>
            </a:r>
          </a:p>
          <a:p>
            <a:pPr algn="ctr">
              <a:lnSpc>
                <a:spcPct val="160000"/>
              </a:lnSpc>
              <a:spcAft>
                <a:spcPts val="600"/>
              </a:spcAft>
            </a:pPr>
            <a:r>
              <a:rPr lang="es-ES" sz="3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POLÍTICAS PÚBLICAS DESDE LA ECONOMÍA FEMINISTA</a:t>
            </a:r>
          </a:p>
          <a:p>
            <a:pPr algn="ctr"/>
            <a:endParaRPr lang="es-ES" sz="1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51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Título"/>
          <p:cNvSpPr txBox="1">
            <a:spLocks/>
          </p:cNvSpPr>
          <p:nvPr/>
        </p:nvSpPr>
        <p:spPr>
          <a:xfrm>
            <a:off x="357063" y="188640"/>
            <a:ext cx="7943976" cy="67519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solidFill>
              <a:srgbClr val="438086">
                <a:lumMod val="40000"/>
                <a:lumOff val="60000"/>
              </a:srgbClr>
            </a:solidFill>
          </a:ln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INSTRUMENTOS ESTABLECIDOS PARA LA INCIDENCIA</a:t>
            </a:r>
          </a:p>
          <a:p>
            <a:pPr algn="ctr"/>
            <a:endParaRPr lang="es-CO" sz="2000" b="1" dirty="0" smtClean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1457325" y="1035436"/>
            <a:ext cx="5729288" cy="5937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 DE ECONOMIA FEMINISTA</a:t>
            </a:r>
            <a:endParaRPr lang="es-ES" sz="2000" b="1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Marcador de contenido"/>
          <p:cNvSpPr txBox="1">
            <a:spLocks/>
          </p:cNvSpPr>
          <p:nvPr/>
        </p:nvSpPr>
        <p:spPr>
          <a:xfrm>
            <a:off x="0" y="1800773"/>
            <a:ext cx="9144000" cy="15139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81050" lvl="1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Creada en 2011, por Feministas –economistas y otras disciplinas afines-diversas edades y experiencias.</a:t>
            </a:r>
          </a:p>
          <a:p>
            <a:pPr marL="495300" lvl="1" indent="0">
              <a:spcBef>
                <a:spcPts val="300"/>
              </a:spcBef>
              <a:buClr>
                <a:schemeClr val="accent6">
                  <a:lumMod val="75000"/>
                </a:schemeClr>
              </a:buClr>
              <a:buNone/>
            </a:pPr>
            <a:endParaRPr lang="es-ES" sz="10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1050" lvl="1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Participación individual, a título personal</a:t>
            </a:r>
          </a:p>
          <a:p>
            <a:pPr marL="495300" lvl="1" indent="0">
              <a:spcBef>
                <a:spcPts val="300"/>
              </a:spcBef>
              <a:buClr>
                <a:schemeClr val="accent6">
                  <a:lumMod val="75000"/>
                </a:schemeClr>
              </a:buClr>
              <a:buNone/>
            </a:pPr>
            <a:endParaRPr lang="es-ES" sz="20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3 Marcador de contenido"/>
          <p:cNvSpPr txBox="1">
            <a:spLocks/>
          </p:cNvSpPr>
          <p:nvPr/>
        </p:nvSpPr>
        <p:spPr>
          <a:xfrm>
            <a:off x="1985963" y="3300960"/>
            <a:ext cx="7053262" cy="21711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5300" lvl="1" indent="0">
              <a:spcBef>
                <a:spcPts val="30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es-ES" sz="20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Intereses comunes</a:t>
            </a:r>
          </a:p>
          <a:p>
            <a:pPr marL="781050" lvl="1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s-ES" sz="10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5812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Aprendizaje interno, 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teórico 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metodológico del 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</a:t>
            </a:r>
          </a:p>
          <a:p>
            <a:pPr marL="785812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Difusión 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tema mediante variadas estrategias</a:t>
            </a:r>
          </a:p>
          <a:p>
            <a:pPr marL="785812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ncidencia política 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 y territorial</a:t>
            </a:r>
            <a:endParaRPr lang="es-ES" sz="1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90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ILO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TILO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855</TotalTime>
  <Words>627</Words>
  <Application>Microsoft Office PowerPoint</Application>
  <PresentationFormat>Presentación en pantalla (4:3)</PresentationFormat>
  <Paragraphs>126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ESTILO 1</vt:lpstr>
      <vt:lpstr>ESTILO 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Usuario de Microsoft Office</dc:creator>
  <cp:lastModifiedBy>Usuario de Windows</cp:lastModifiedBy>
  <cp:revision>42</cp:revision>
  <dcterms:created xsi:type="dcterms:W3CDTF">2019-05-21T04:55:41Z</dcterms:created>
  <dcterms:modified xsi:type="dcterms:W3CDTF">2019-10-08T04:26:30Z</dcterms:modified>
</cp:coreProperties>
</file>