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 id="2147483692" r:id="rId2"/>
  </p:sldMasterIdLst>
  <p:notesMasterIdLst>
    <p:notesMasterId r:id="rId22"/>
  </p:notesMasterIdLst>
  <p:sldIdLst>
    <p:sldId id="256" r:id="rId3"/>
    <p:sldId id="257" r:id="rId4"/>
    <p:sldId id="282" r:id="rId5"/>
    <p:sldId id="272" r:id="rId6"/>
    <p:sldId id="266" r:id="rId7"/>
    <p:sldId id="273" r:id="rId8"/>
    <p:sldId id="267" r:id="rId9"/>
    <p:sldId id="269" r:id="rId10"/>
    <p:sldId id="268" r:id="rId11"/>
    <p:sldId id="276" r:id="rId12"/>
    <p:sldId id="283" r:id="rId13"/>
    <p:sldId id="278" r:id="rId14"/>
    <p:sldId id="279" r:id="rId15"/>
    <p:sldId id="280" r:id="rId16"/>
    <p:sldId id="274" r:id="rId17"/>
    <p:sldId id="275" r:id="rId18"/>
    <p:sldId id="270" r:id="rId19"/>
    <p:sldId id="281" r:id="rId20"/>
    <p:sldId id="284" r:id="rId2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890"/>
    <a:srgbClr val="E7AE3A"/>
    <a:srgbClr val="70B7B3"/>
    <a:srgbClr val="0F75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249" autoAdjust="0"/>
  </p:normalViewPr>
  <p:slideViewPr>
    <p:cSldViewPr snapToGrid="0" snapToObjects="1">
      <p:cViewPr varScale="1">
        <p:scale>
          <a:sx n="68" d="100"/>
          <a:sy n="68" d="100"/>
        </p:scale>
        <p:origin x="6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68B722-6E76-42B0-A478-B82C449674A9}" type="doc">
      <dgm:prSet loTypeId="urn:microsoft.com/office/officeart/2005/8/layout/arrow6" loCatId="process" qsTypeId="urn:microsoft.com/office/officeart/2005/8/quickstyle/simple1" qsCatId="simple" csTypeId="urn:microsoft.com/office/officeart/2005/8/colors/accent2_4" csCatId="accent2" phldr="1"/>
      <dgm:spPr/>
    </dgm:pt>
    <dgm:pt modelId="{4EC0BB4B-8CAC-4B68-97CC-8F7CC4290FBD}">
      <dgm:prSet phldrT="[Texto]" custT="1"/>
      <dgm:spPr/>
      <dgm:t>
        <a:bodyPr/>
        <a:lstStyle/>
        <a:p>
          <a:r>
            <a:rPr lang="es-CO" sz="2000" b="1" dirty="0">
              <a:latin typeface="Century Gothic" panose="020B0502020202020204" pitchFamily="34" charset="0"/>
            </a:rPr>
            <a:t>WOMEN</a:t>
          </a:r>
          <a:r>
            <a:rPr lang="es-CO" sz="2400" b="1" dirty="0">
              <a:latin typeface="Century Gothic" panose="020B0502020202020204" pitchFamily="34" charset="0"/>
            </a:rPr>
            <a:t> </a:t>
          </a:r>
        </a:p>
        <a:p>
          <a:r>
            <a:rPr lang="es-CO" sz="1600" dirty="0" err="1">
              <a:latin typeface="Century Gothic" panose="020B0502020202020204" pitchFamily="34" charset="0"/>
            </a:rPr>
            <a:t>Offer</a:t>
          </a:r>
          <a:r>
            <a:rPr lang="es-CO" sz="1600" dirty="0">
              <a:latin typeface="Century Gothic" panose="020B0502020202020204" pitchFamily="34" charset="0"/>
            </a:rPr>
            <a:t> </a:t>
          </a:r>
          <a:r>
            <a:rPr lang="es-CO" sz="1600" dirty="0" err="1">
              <a:latin typeface="Century Gothic" panose="020B0502020202020204" pitchFamily="34" charset="0"/>
            </a:rPr>
            <a:t>care</a:t>
          </a:r>
          <a:endParaRPr lang="es-CO" sz="1600" dirty="0">
            <a:latin typeface="Century Gothic" panose="020B0502020202020204" pitchFamily="34" charset="0"/>
          </a:endParaRPr>
        </a:p>
      </dgm:t>
    </dgm:pt>
    <dgm:pt modelId="{71857AA5-4302-487B-88F2-507763B5CD3E}" type="parTrans" cxnId="{F6734557-30FE-4DD8-8596-80F587957029}">
      <dgm:prSet/>
      <dgm:spPr/>
      <dgm:t>
        <a:bodyPr/>
        <a:lstStyle/>
        <a:p>
          <a:endParaRPr lang="es-CO" sz="2000">
            <a:latin typeface="Century Gothic" panose="020B0502020202020204" pitchFamily="34" charset="0"/>
          </a:endParaRPr>
        </a:p>
      </dgm:t>
    </dgm:pt>
    <dgm:pt modelId="{D6DADF1B-D09E-4A55-B064-4E45CB75E80D}" type="sibTrans" cxnId="{F6734557-30FE-4DD8-8596-80F587957029}">
      <dgm:prSet/>
      <dgm:spPr/>
      <dgm:t>
        <a:bodyPr/>
        <a:lstStyle/>
        <a:p>
          <a:endParaRPr lang="es-CO" sz="2000">
            <a:latin typeface="Century Gothic" panose="020B0502020202020204" pitchFamily="34" charset="0"/>
          </a:endParaRPr>
        </a:p>
      </dgm:t>
    </dgm:pt>
    <dgm:pt modelId="{CA6376CC-A4CC-4603-B87E-BC0AC9A94609}">
      <dgm:prSet phldrT="[Texto]" custT="1"/>
      <dgm:spPr/>
      <dgm:t>
        <a:bodyPr/>
        <a:lstStyle/>
        <a:p>
          <a:r>
            <a:rPr lang="es-CO" sz="2000" b="1" dirty="0">
              <a:latin typeface="Century Gothic" panose="020B0502020202020204" pitchFamily="34" charset="0"/>
            </a:rPr>
            <a:t>ELDERLY POPULATION</a:t>
          </a:r>
        </a:p>
        <a:p>
          <a:r>
            <a:rPr lang="es-CO" sz="1600" b="1" dirty="0" err="1">
              <a:latin typeface="Century Gothic" panose="020B0502020202020204" pitchFamily="34" charset="0"/>
            </a:rPr>
            <a:t>Demand</a:t>
          </a:r>
          <a:r>
            <a:rPr lang="es-CO" sz="1600" b="1" dirty="0">
              <a:latin typeface="Century Gothic" panose="020B0502020202020204" pitchFamily="34" charset="0"/>
            </a:rPr>
            <a:t> </a:t>
          </a:r>
          <a:r>
            <a:rPr lang="es-CO" sz="1600" b="1" dirty="0" err="1">
              <a:latin typeface="Century Gothic" panose="020B0502020202020204" pitchFamily="34" charset="0"/>
            </a:rPr>
            <a:t>care</a:t>
          </a:r>
          <a:endParaRPr lang="es-CO" sz="1600" dirty="0">
            <a:latin typeface="Century Gothic" panose="020B0502020202020204" pitchFamily="34" charset="0"/>
          </a:endParaRPr>
        </a:p>
      </dgm:t>
    </dgm:pt>
    <dgm:pt modelId="{60A1BF03-03B0-44D3-8224-9A21E4644F7E}" type="parTrans" cxnId="{BD9A36D1-915E-42AF-8B8C-B4887D427570}">
      <dgm:prSet/>
      <dgm:spPr/>
      <dgm:t>
        <a:bodyPr/>
        <a:lstStyle/>
        <a:p>
          <a:endParaRPr lang="es-CO" sz="2000">
            <a:latin typeface="Century Gothic" panose="020B0502020202020204" pitchFamily="34" charset="0"/>
          </a:endParaRPr>
        </a:p>
      </dgm:t>
    </dgm:pt>
    <dgm:pt modelId="{4D04B840-85EF-43AD-AA10-DEE63A031376}" type="sibTrans" cxnId="{BD9A36D1-915E-42AF-8B8C-B4887D427570}">
      <dgm:prSet/>
      <dgm:spPr/>
      <dgm:t>
        <a:bodyPr/>
        <a:lstStyle/>
        <a:p>
          <a:endParaRPr lang="es-CO" sz="2000">
            <a:latin typeface="Century Gothic" panose="020B0502020202020204" pitchFamily="34" charset="0"/>
          </a:endParaRPr>
        </a:p>
      </dgm:t>
    </dgm:pt>
    <dgm:pt modelId="{D25216C7-A0A1-45D4-92F5-2E383CD60593}" type="pres">
      <dgm:prSet presAssocID="{A768B722-6E76-42B0-A478-B82C449674A9}" presName="compositeShape" presStyleCnt="0">
        <dgm:presLayoutVars>
          <dgm:chMax val="2"/>
          <dgm:dir/>
          <dgm:resizeHandles val="exact"/>
        </dgm:presLayoutVars>
      </dgm:prSet>
      <dgm:spPr/>
    </dgm:pt>
    <dgm:pt modelId="{0F895526-8BDC-40DF-9263-8F9632A8CD93}" type="pres">
      <dgm:prSet presAssocID="{A768B722-6E76-42B0-A478-B82C449674A9}" presName="ribbon" presStyleLbl="node1" presStyleIdx="0" presStyleCnt="1"/>
      <dgm:spPr>
        <a:solidFill>
          <a:schemeClr val="accent5"/>
        </a:solidFill>
      </dgm:spPr>
    </dgm:pt>
    <dgm:pt modelId="{826C5610-2927-4ECB-AB75-309E67D4B191}" type="pres">
      <dgm:prSet presAssocID="{A768B722-6E76-42B0-A478-B82C449674A9}" presName="leftArrowText" presStyleLbl="node1" presStyleIdx="0" presStyleCnt="1">
        <dgm:presLayoutVars>
          <dgm:chMax val="0"/>
          <dgm:bulletEnabled val="1"/>
        </dgm:presLayoutVars>
      </dgm:prSet>
      <dgm:spPr/>
    </dgm:pt>
    <dgm:pt modelId="{FE00F5FA-CA41-4306-AA62-01D057C883C0}" type="pres">
      <dgm:prSet presAssocID="{A768B722-6E76-42B0-A478-B82C449674A9}" presName="rightArrowText" presStyleLbl="node1" presStyleIdx="0" presStyleCnt="1">
        <dgm:presLayoutVars>
          <dgm:chMax val="0"/>
          <dgm:bulletEnabled val="1"/>
        </dgm:presLayoutVars>
      </dgm:prSet>
      <dgm:spPr/>
    </dgm:pt>
  </dgm:ptLst>
  <dgm:cxnLst>
    <dgm:cxn modelId="{A981251E-C062-42CF-A9E2-A4ECF5F33E3A}" type="presOf" srcId="{CA6376CC-A4CC-4603-B87E-BC0AC9A94609}" destId="{FE00F5FA-CA41-4306-AA62-01D057C883C0}" srcOrd="0" destOrd="0" presId="urn:microsoft.com/office/officeart/2005/8/layout/arrow6"/>
    <dgm:cxn modelId="{F6734557-30FE-4DD8-8596-80F587957029}" srcId="{A768B722-6E76-42B0-A478-B82C449674A9}" destId="{4EC0BB4B-8CAC-4B68-97CC-8F7CC4290FBD}" srcOrd="0" destOrd="0" parTransId="{71857AA5-4302-487B-88F2-507763B5CD3E}" sibTransId="{D6DADF1B-D09E-4A55-B064-4E45CB75E80D}"/>
    <dgm:cxn modelId="{A7276EB1-F2C1-4821-9EA4-08DC1EA858A2}" type="presOf" srcId="{4EC0BB4B-8CAC-4B68-97CC-8F7CC4290FBD}" destId="{826C5610-2927-4ECB-AB75-309E67D4B191}" srcOrd="0" destOrd="0" presId="urn:microsoft.com/office/officeart/2005/8/layout/arrow6"/>
    <dgm:cxn modelId="{2F160CBD-90AE-4128-B5E9-E3DC7F33B82A}" type="presOf" srcId="{A768B722-6E76-42B0-A478-B82C449674A9}" destId="{D25216C7-A0A1-45D4-92F5-2E383CD60593}" srcOrd="0" destOrd="0" presId="urn:microsoft.com/office/officeart/2005/8/layout/arrow6"/>
    <dgm:cxn modelId="{BD9A36D1-915E-42AF-8B8C-B4887D427570}" srcId="{A768B722-6E76-42B0-A478-B82C449674A9}" destId="{CA6376CC-A4CC-4603-B87E-BC0AC9A94609}" srcOrd="1" destOrd="0" parTransId="{60A1BF03-03B0-44D3-8224-9A21E4644F7E}" sibTransId="{4D04B840-85EF-43AD-AA10-DEE63A031376}"/>
    <dgm:cxn modelId="{123FFE6E-93F9-47EB-8A1D-E43C29269BFF}" type="presParOf" srcId="{D25216C7-A0A1-45D4-92F5-2E383CD60593}" destId="{0F895526-8BDC-40DF-9263-8F9632A8CD93}" srcOrd="0" destOrd="0" presId="urn:microsoft.com/office/officeart/2005/8/layout/arrow6"/>
    <dgm:cxn modelId="{A4E25AD6-9EE3-4CA6-92C6-D820A6F91CB8}" type="presParOf" srcId="{D25216C7-A0A1-45D4-92F5-2E383CD60593}" destId="{826C5610-2927-4ECB-AB75-309E67D4B191}" srcOrd="1" destOrd="0" presId="urn:microsoft.com/office/officeart/2005/8/layout/arrow6"/>
    <dgm:cxn modelId="{4F198BFA-340C-4FCB-8E61-D6D41E1F6EBF}" type="presParOf" srcId="{D25216C7-A0A1-45D4-92F5-2E383CD60593}" destId="{FE00F5FA-CA41-4306-AA62-01D057C883C0}"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D3A31BA-1725-491A-A63F-AE4826AE7048}" type="doc">
      <dgm:prSet loTypeId="urn:microsoft.com/office/officeart/2005/8/layout/venn1" loCatId="relationship" qsTypeId="urn:microsoft.com/office/officeart/2005/8/quickstyle/simple3" qsCatId="simple" csTypeId="urn:microsoft.com/office/officeart/2005/8/colors/colorful4" csCatId="colorful" phldr="1"/>
      <dgm:spPr/>
      <dgm:t>
        <a:bodyPr/>
        <a:lstStyle/>
        <a:p>
          <a:endParaRPr lang="es-CO"/>
        </a:p>
      </dgm:t>
    </dgm:pt>
    <dgm:pt modelId="{417EEBAE-2E96-4850-94FF-75890CF468AE}">
      <dgm:prSet phldrT="[Texto]" custT="1"/>
      <dgm:spPr/>
      <dgm:t>
        <a:bodyPr/>
        <a:lstStyle/>
        <a:p>
          <a:r>
            <a:rPr lang="es-CO" sz="2800" b="1" dirty="0">
              <a:solidFill>
                <a:srgbClr val="0F75BD"/>
              </a:solidFill>
              <a:latin typeface="Century Gothic" panose="020B0502020202020204" pitchFamily="34" charset="0"/>
            </a:rPr>
            <a:t>FEMINIST ECONOMICS</a:t>
          </a:r>
        </a:p>
      </dgm:t>
    </dgm:pt>
    <dgm:pt modelId="{C3140E8F-336D-4138-B086-DA1AADDC3BB0}" type="parTrans" cxnId="{4BA3799F-93DA-4DDB-A464-A2AF40EC961F}">
      <dgm:prSet/>
      <dgm:spPr/>
      <dgm:t>
        <a:bodyPr/>
        <a:lstStyle/>
        <a:p>
          <a:endParaRPr lang="es-CO"/>
        </a:p>
      </dgm:t>
    </dgm:pt>
    <dgm:pt modelId="{9F8AE5AE-8F2F-416B-BB9C-FB114AACAB32}" type="sibTrans" cxnId="{4BA3799F-93DA-4DDB-A464-A2AF40EC961F}">
      <dgm:prSet/>
      <dgm:spPr/>
      <dgm:t>
        <a:bodyPr/>
        <a:lstStyle/>
        <a:p>
          <a:endParaRPr lang="es-CO"/>
        </a:p>
      </dgm:t>
    </dgm:pt>
    <dgm:pt modelId="{9BFA7D56-577E-48F5-BA53-9C0B5200339A}">
      <dgm:prSet phldrT="[Texto]" custT="1"/>
      <dgm:spPr/>
      <dgm:t>
        <a:bodyPr/>
        <a:lstStyle/>
        <a:p>
          <a:pPr>
            <a:lnSpc>
              <a:spcPct val="100000"/>
            </a:lnSpc>
            <a:spcAft>
              <a:spcPts val="0"/>
            </a:spcAft>
          </a:pPr>
          <a:r>
            <a:rPr lang="es-CO" sz="1600" dirty="0" err="1">
              <a:solidFill>
                <a:srgbClr val="0F75BD"/>
              </a:solidFill>
              <a:latin typeface="Century Gothic" panose="020B0502020202020204" pitchFamily="34" charset="0"/>
            </a:rPr>
            <a:t>Neoclassical</a:t>
          </a:r>
          <a:endParaRPr lang="es-CO" sz="1600" dirty="0">
            <a:solidFill>
              <a:srgbClr val="0F75BD"/>
            </a:solidFill>
            <a:latin typeface="Century Gothic" panose="020B0502020202020204" pitchFamily="34" charset="0"/>
          </a:endParaRPr>
        </a:p>
      </dgm:t>
    </dgm:pt>
    <dgm:pt modelId="{4D814442-A58E-4303-AC37-77A773C9AB28}" type="parTrans" cxnId="{B400330E-732F-4623-B018-7BD5351D2B01}">
      <dgm:prSet/>
      <dgm:spPr/>
      <dgm:t>
        <a:bodyPr/>
        <a:lstStyle/>
        <a:p>
          <a:endParaRPr lang="es-CO"/>
        </a:p>
      </dgm:t>
    </dgm:pt>
    <dgm:pt modelId="{443BB726-091E-4F8E-8294-0BCC28339161}" type="sibTrans" cxnId="{B400330E-732F-4623-B018-7BD5351D2B01}">
      <dgm:prSet/>
      <dgm:spPr/>
      <dgm:t>
        <a:bodyPr/>
        <a:lstStyle/>
        <a:p>
          <a:endParaRPr lang="es-CO"/>
        </a:p>
      </dgm:t>
    </dgm:pt>
    <dgm:pt modelId="{9004A561-906E-4C5C-9818-73E3ECAD245D}">
      <dgm:prSet phldrT="[Texto]" custT="1"/>
      <dgm:spPr/>
      <dgm:t>
        <a:bodyPr/>
        <a:lstStyle/>
        <a:p>
          <a:r>
            <a:rPr lang="es-CO" sz="1600" dirty="0" err="1">
              <a:solidFill>
                <a:srgbClr val="0F75BD"/>
              </a:solidFill>
              <a:latin typeface="Century Gothic" panose="020B0502020202020204" pitchFamily="34" charset="0"/>
            </a:rPr>
            <a:t>Marginalist</a:t>
          </a:r>
          <a:endParaRPr lang="es-CO" sz="1600" dirty="0">
            <a:solidFill>
              <a:srgbClr val="0F75BD"/>
            </a:solidFill>
            <a:latin typeface="Century Gothic" panose="020B0502020202020204" pitchFamily="34" charset="0"/>
          </a:endParaRPr>
        </a:p>
      </dgm:t>
    </dgm:pt>
    <dgm:pt modelId="{42A73C46-980E-4FB3-9085-8591474F90BD}" type="parTrans" cxnId="{7C33ACCF-656D-44DA-90A2-CA0B4CBE258F}">
      <dgm:prSet/>
      <dgm:spPr/>
      <dgm:t>
        <a:bodyPr/>
        <a:lstStyle/>
        <a:p>
          <a:endParaRPr lang="es-CO"/>
        </a:p>
      </dgm:t>
    </dgm:pt>
    <dgm:pt modelId="{6E016422-6E88-4F7B-B9D3-2939851E615B}" type="sibTrans" cxnId="{7C33ACCF-656D-44DA-90A2-CA0B4CBE258F}">
      <dgm:prSet/>
      <dgm:spPr/>
      <dgm:t>
        <a:bodyPr/>
        <a:lstStyle/>
        <a:p>
          <a:endParaRPr lang="es-CO"/>
        </a:p>
      </dgm:t>
    </dgm:pt>
    <dgm:pt modelId="{DA6FB221-66EA-413A-AB48-82CB157010E3}">
      <dgm:prSet phldrT="[Texto]" custT="1"/>
      <dgm:spPr/>
      <dgm:t>
        <a:bodyPr/>
        <a:lstStyle/>
        <a:p>
          <a:r>
            <a:rPr lang="es-CO" sz="1600" dirty="0">
              <a:solidFill>
                <a:srgbClr val="0F75BD"/>
              </a:solidFill>
              <a:latin typeface="Century Gothic" panose="020B0502020202020204" pitchFamily="34" charset="0"/>
            </a:rPr>
            <a:t>Latin American </a:t>
          </a:r>
          <a:r>
            <a:rPr lang="es-CO" sz="1600" dirty="0" err="1">
              <a:solidFill>
                <a:srgbClr val="0F75BD"/>
              </a:solidFill>
              <a:latin typeface="Century Gothic" panose="020B0502020202020204" pitchFamily="34" charset="0"/>
            </a:rPr>
            <a:t>perspective</a:t>
          </a:r>
          <a:endParaRPr lang="es-CO" sz="1600" dirty="0">
            <a:solidFill>
              <a:srgbClr val="0F75BD"/>
            </a:solidFill>
            <a:latin typeface="Century Gothic" panose="020B0502020202020204" pitchFamily="34" charset="0"/>
          </a:endParaRPr>
        </a:p>
      </dgm:t>
    </dgm:pt>
    <dgm:pt modelId="{852A3BB2-2C03-4E09-9350-3E4713B1D03E}" type="parTrans" cxnId="{2E59A560-FBE0-4B01-934D-F23761DE2C0E}">
      <dgm:prSet/>
      <dgm:spPr/>
      <dgm:t>
        <a:bodyPr/>
        <a:lstStyle/>
        <a:p>
          <a:endParaRPr lang="es-CO"/>
        </a:p>
      </dgm:t>
    </dgm:pt>
    <dgm:pt modelId="{04E5533F-067B-4110-99D0-ED7A39C7ACB5}" type="sibTrans" cxnId="{2E59A560-FBE0-4B01-934D-F23761DE2C0E}">
      <dgm:prSet/>
      <dgm:spPr/>
      <dgm:t>
        <a:bodyPr/>
        <a:lstStyle/>
        <a:p>
          <a:endParaRPr lang="es-CO"/>
        </a:p>
      </dgm:t>
    </dgm:pt>
    <dgm:pt modelId="{AE56F327-F5BE-47C8-848B-6E6159A964B2}">
      <dgm:prSet phldrT="[Texto]" custT="1"/>
      <dgm:spPr/>
      <dgm:t>
        <a:bodyPr/>
        <a:lstStyle/>
        <a:p>
          <a:pPr algn="r"/>
          <a:r>
            <a:rPr lang="es-CO" sz="3000" dirty="0"/>
            <a:t>Marx</a:t>
          </a:r>
        </a:p>
      </dgm:t>
    </dgm:pt>
    <dgm:pt modelId="{395052E3-15F2-443A-8BA6-866FF3B6BD6C}" type="parTrans" cxnId="{C960815F-1AE2-448D-9DDF-F5592B7DBC41}">
      <dgm:prSet/>
      <dgm:spPr/>
      <dgm:t>
        <a:bodyPr/>
        <a:lstStyle/>
        <a:p>
          <a:endParaRPr lang="es-CO"/>
        </a:p>
      </dgm:t>
    </dgm:pt>
    <dgm:pt modelId="{1161B2A1-7C00-4FE7-9022-8430171ACC09}" type="sibTrans" cxnId="{C960815F-1AE2-448D-9DDF-F5592B7DBC41}">
      <dgm:prSet/>
      <dgm:spPr/>
      <dgm:t>
        <a:bodyPr/>
        <a:lstStyle/>
        <a:p>
          <a:endParaRPr lang="es-CO"/>
        </a:p>
      </dgm:t>
    </dgm:pt>
    <dgm:pt modelId="{043C27F8-4515-4017-87CE-1EE798CE0B99}">
      <dgm:prSet phldrT="[Texto]" custT="1"/>
      <dgm:spPr/>
      <dgm:t>
        <a:bodyPr/>
        <a:lstStyle/>
        <a:p>
          <a:r>
            <a:rPr lang="es-CO" sz="1600" dirty="0">
              <a:solidFill>
                <a:srgbClr val="0F75BD"/>
              </a:solidFill>
              <a:latin typeface="Century Gothic" panose="020B0502020202020204" pitchFamily="34" charset="0"/>
            </a:rPr>
            <a:t>Smith</a:t>
          </a:r>
        </a:p>
      </dgm:t>
    </dgm:pt>
    <dgm:pt modelId="{4AE87A9C-9C8F-4822-AEE3-A7DA35E6AE20}" type="sibTrans" cxnId="{F75B3A99-C7C1-4489-A6D4-6977761F44A3}">
      <dgm:prSet/>
      <dgm:spPr/>
      <dgm:t>
        <a:bodyPr/>
        <a:lstStyle/>
        <a:p>
          <a:endParaRPr lang="es-CO"/>
        </a:p>
      </dgm:t>
    </dgm:pt>
    <dgm:pt modelId="{6659F3E5-8EE1-4779-BD80-DE2ED6100192}" type="parTrans" cxnId="{F75B3A99-C7C1-4489-A6D4-6977761F44A3}">
      <dgm:prSet/>
      <dgm:spPr/>
      <dgm:t>
        <a:bodyPr/>
        <a:lstStyle/>
        <a:p>
          <a:endParaRPr lang="es-CO"/>
        </a:p>
      </dgm:t>
    </dgm:pt>
    <dgm:pt modelId="{667E533E-1596-4CBE-8C1E-49FEE0A446FE}" type="pres">
      <dgm:prSet presAssocID="{7D3A31BA-1725-491A-A63F-AE4826AE7048}" presName="compositeShape" presStyleCnt="0">
        <dgm:presLayoutVars>
          <dgm:chMax val="7"/>
          <dgm:dir/>
          <dgm:resizeHandles val="exact"/>
        </dgm:presLayoutVars>
      </dgm:prSet>
      <dgm:spPr/>
    </dgm:pt>
    <dgm:pt modelId="{04E1E856-F6D7-4AA4-8D14-8DB1AD0B3F03}" type="pres">
      <dgm:prSet presAssocID="{417EEBAE-2E96-4850-94FF-75890CF468AE}" presName="circ1" presStyleLbl="vennNode1" presStyleIdx="0" presStyleCnt="6" custScaleX="437104" custScaleY="307332" custLinFactNeighborX="-13275" custLinFactNeighborY="21770"/>
      <dgm:spPr/>
    </dgm:pt>
    <dgm:pt modelId="{07241B26-9E46-4E04-AD6E-C0D21A6CED98}" type="pres">
      <dgm:prSet presAssocID="{417EEBAE-2E96-4850-94FF-75890CF468AE}" presName="circ1Tx" presStyleLbl="revTx" presStyleIdx="0" presStyleCnt="0" custScaleX="190417" custLinFactNeighborX="-11328" custLinFactNeighborY="8968">
        <dgm:presLayoutVars>
          <dgm:chMax val="0"/>
          <dgm:chPref val="0"/>
          <dgm:bulletEnabled val="1"/>
        </dgm:presLayoutVars>
      </dgm:prSet>
      <dgm:spPr/>
    </dgm:pt>
    <dgm:pt modelId="{259293B4-71BC-4B43-B82F-EFAC4D5912CE}" type="pres">
      <dgm:prSet presAssocID="{043C27F8-4515-4017-87CE-1EE798CE0B99}" presName="circ2" presStyleLbl="vennNode1" presStyleIdx="1" presStyleCnt="6" custScaleX="86154" custScaleY="82027" custLinFactNeighborX="7963" custLinFactNeighborY="46023"/>
      <dgm:spPr/>
    </dgm:pt>
    <dgm:pt modelId="{F6BEEFAF-7BA5-4673-B436-E9BCC5244E4C}" type="pres">
      <dgm:prSet presAssocID="{043C27F8-4515-4017-87CE-1EE798CE0B99}" presName="circ2Tx" presStyleLbl="revTx" presStyleIdx="0" presStyleCnt="0" custScaleX="54590" custScaleY="44210" custLinFactY="13928" custLinFactNeighborX="-82584" custLinFactNeighborY="100000">
        <dgm:presLayoutVars>
          <dgm:chMax val="0"/>
          <dgm:chPref val="0"/>
          <dgm:bulletEnabled val="1"/>
        </dgm:presLayoutVars>
      </dgm:prSet>
      <dgm:spPr/>
    </dgm:pt>
    <dgm:pt modelId="{74DDFCD3-869D-4E5D-ABC2-BE38FCCB30F1}" type="pres">
      <dgm:prSet presAssocID="{AE56F327-F5BE-47C8-848B-6E6159A964B2}" presName="circ3" presStyleLbl="vennNode1" presStyleIdx="2" presStyleCnt="6" custScaleX="326799" custScaleY="219523" custLinFactNeighborX="-46705" custLinFactNeighborY="1769"/>
      <dgm:spPr/>
    </dgm:pt>
    <dgm:pt modelId="{B8AA41BE-A6BF-4BBA-91D7-2322BE7FF503}" type="pres">
      <dgm:prSet presAssocID="{AE56F327-F5BE-47C8-848B-6E6159A964B2}" presName="circ3Tx" presStyleLbl="revTx" presStyleIdx="0" presStyleCnt="0" custScaleX="63556" custScaleY="53141" custLinFactX="-4548" custLinFactY="-20014" custLinFactNeighborX="-100000" custLinFactNeighborY="-100000">
        <dgm:presLayoutVars>
          <dgm:chMax val="0"/>
          <dgm:chPref val="0"/>
          <dgm:bulletEnabled val="1"/>
        </dgm:presLayoutVars>
      </dgm:prSet>
      <dgm:spPr/>
    </dgm:pt>
    <dgm:pt modelId="{C625A5F1-6A72-454C-A5EC-2CF00C1DC993}" type="pres">
      <dgm:prSet presAssocID="{9BFA7D56-577E-48F5-BA53-9C0B5200339A}" presName="circ4" presStyleLbl="vennNode1" presStyleIdx="3" presStyleCnt="6" custScaleX="65857" custScaleY="65857" custLinFactNeighborX="18321" custLinFactNeighborY="35829"/>
      <dgm:spPr/>
    </dgm:pt>
    <dgm:pt modelId="{D3B35AD8-FCF2-4D9C-9A00-F8372D80ACC2}" type="pres">
      <dgm:prSet presAssocID="{9BFA7D56-577E-48F5-BA53-9C0B5200339A}" presName="circ4Tx" presStyleLbl="revTx" presStyleIdx="0" presStyleCnt="0" custScaleX="121453" custScaleY="80234" custLinFactNeighborX="28550" custLinFactNeighborY="-64922">
        <dgm:presLayoutVars>
          <dgm:chMax val="0"/>
          <dgm:chPref val="0"/>
          <dgm:bulletEnabled val="1"/>
        </dgm:presLayoutVars>
      </dgm:prSet>
      <dgm:spPr/>
    </dgm:pt>
    <dgm:pt modelId="{33147FD6-52A4-4912-8BF2-109B4441E5D4}" type="pres">
      <dgm:prSet presAssocID="{9004A561-906E-4C5C-9818-73E3ECAD245D}" presName="circ5" presStyleLbl="vennNode1" presStyleIdx="4" presStyleCnt="6" custScaleX="65857" custScaleY="65857" custLinFactNeighborX="-885" custLinFactNeighborY="38942"/>
      <dgm:spPr/>
    </dgm:pt>
    <dgm:pt modelId="{3868C504-6EC9-4B60-A67F-BF47C629569C}" type="pres">
      <dgm:prSet presAssocID="{9004A561-906E-4C5C-9818-73E3ECAD245D}" presName="circ5Tx" presStyleLbl="revTx" presStyleIdx="0" presStyleCnt="0" custScaleX="78257" custScaleY="41385" custLinFactNeighborX="78449" custLinFactNeighborY="6373">
        <dgm:presLayoutVars>
          <dgm:chMax val="0"/>
          <dgm:chPref val="0"/>
          <dgm:bulletEnabled val="1"/>
        </dgm:presLayoutVars>
      </dgm:prSet>
      <dgm:spPr/>
    </dgm:pt>
    <dgm:pt modelId="{7102E303-FAA6-4C62-93CD-4232C295E506}" type="pres">
      <dgm:prSet presAssocID="{DA6FB221-66EA-413A-AB48-82CB157010E3}" presName="circ6" presStyleLbl="vennNode1" presStyleIdx="5" presStyleCnt="6" custLinFactNeighborX="7080" custLinFactNeighborY="19471"/>
      <dgm:spPr/>
    </dgm:pt>
    <dgm:pt modelId="{273F7DAA-4BCB-4B6D-8EFC-8E2442D31ABB}" type="pres">
      <dgm:prSet presAssocID="{DA6FB221-66EA-413A-AB48-82CB157010E3}" presName="circ6Tx" presStyleLbl="revTx" presStyleIdx="0" presStyleCnt="0" custScaleX="111664" custScaleY="57609" custLinFactX="4686" custLinFactNeighborX="100000" custLinFactNeighborY="57352">
        <dgm:presLayoutVars>
          <dgm:chMax val="0"/>
          <dgm:chPref val="0"/>
          <dgm:bulletEnabled val="1"/>
        </dgm:presLayoutVars>
      </dgm:prSet>
      <dgm:spPr/>
    </dgm:pt>
  </dgm:ptLst>
  <dgm:cxnLst>
    <dgm:cxn modelId="{4B3D3D06-989D-4644-88D3-F52DFA3D787A}" type="presOf" srcId="{7D3A31BA-1725-491A-A63F-AE4826AE7048}" destId="{667E533E-1596-4CBE-8C1E-49FEE0A446FE}" srcOrd="0" destOrd="0" presId="urn:microsoft.com/office/officeart/2005/8/layout/venn1"/>
    <dgm:cxn modelId="{B400330E-732F-4623-B018-7BD5351D2B01}" srcId="{7D3A31BA-1725-491A-A63F-AE4826AE7048}" destId="{9BFA7D56-577E-48F5-BA53-9C0B5200339A}" srcOrd="3" destOrd="0" parTransId="{4D814442-A58E-4303-AC37-77A773C9AB28}" sibTransId="{443BB726-091E-4F8E-8294-0BCC28339161}"/>
    <dgm:cxn modelId="{38B72420-DB81-413C-A886-8968B8A40994}" type="presOf" srcId="{DA6FB221-66EA-413A-AB48-82CB157010E3}" destId="{273F7DAA-4BCB-4B6D-8EFC-8E2442D31ABB}" srcOrd="0" destOrd="0" presId="urn:microsoft.com/office/officeart/2005/8/layout/venn1"/>
    <dgm:cxn modelId="{C960815F-1AE2-448D-9DDF-F5592B7DBC41}" srcId="{7D3A31BA-1725-491A-A63F-AE4826AE7048}" destId="{AE56F327-F5BE-47C8-848B-6E6159A964B2}" srcOrd="2" destOrd="0" parTransId="{395052E3-15F2-443A-8BA6-866FF3B6BD6C}" sibTransId="{1161B2A1-7C00-4FE7-9022-8430171ACC09}"/>
    <dgm:cxn modelId="{EE033A60-43FB-41A1-8E38-FEBF50AB1E85}" type="presOf" srcId="{9004A561-906E-4C5C-9818-73E3ECAD245D}" destId="{3868C504-6EC9-4B60-A67F-BF47C629569C}" srcOrd="0" destOrd="0" presId="urn:microsoft.com/office/officeart/2005/8/layout/venn1"/>
    <dgm:cxn modelId="{2E59A560-FBE0-4B01-934D-F23761DE2C0E}" srcId="{7D3A31BA-1725-491A-A63F-AE4826AE7048}" destId="{DA6FB221-66EA-413A-AB48-82CB157010E3}" srcOrd="5" destOrd="0" parTransId="{852A3BB2-2C03-4E09-9350-3E4713B1D03E}" sibTransId="{04E5533F-067B-4110-99D0-ED7A39C7ACB5}"/>
    <dgm:cxn modelId="{24CA0F77-C8C1-49AE-A5C8-25C520504413}" type="presOf" srcId="{9BFA7D56-577E-48F5-BA53-9C0B5200339A}" destId="{D3B35AD8-FCF2-4D9C-9A00-F8372D80ACC2}" srcOrd="0" destOrd="0" presId="urn:microsoft.com/office/officeart/2005/8/layout/venn1"/>
    <dgm:cxn modelId="{03C0C48C-A3B0-4B2E-AA67-895A6417B70F}" type="presOf" srcId="{417EEBAE-2E96-4850-94FF-75890CF468AE}" destId="{07241B26-9E46-4E04-AD6E-C0D21A6CED98}" srcOrd="0" destOrd="0" presId="urn:microsoft.com/office/officeart/2005/8/layout/venn1"/>
    <dgm:cxn modelId="{F75B3A99-C7C1-4489-A6D4-6977761F44A3}" srcId="{7D3A31BA-1725-491A-A63F-AE4826AE7048}" destId="{043C27F8-4515-4017-87CE-1EE798CE0B99}" srcOrd="1" destOrd="0" parTransId="{6659F3E5-8EE1-4779-BD80-DE2ED6100192}" sibTransId="{4AE87A9C-9C8F-4822-AEE3-A7DA35E6AE20}"/>
    <dgm:cxn modelId="{21DEBA9E-4FAA-4067-8AB5-DB0247FF6D14}" type="presOf" srcId="{043C27F8-4515-4017-87CE-1EE798CE0B99}" destId="{F6BEEFAF-7BA5-4673-B436-E9BCC5244E4C}" srcOrd="0" destOrd="0" presId="urn:microsoft.com/office/officeart/2005/8/layout/venn1"/>
    <dgm:cxn modelId="{4BA3799F-93DA-4DDB-A464-A2AF40EC961F}" srcId="{7D3A31BA-1725-491A-A63F-AE4826AE7048}" destId="{417EEBAE-2E96-4850-94FF-75890CF468AE}" srcOrd="0" destOrd="0" parTransId="{C3140E8F-336D-4138-B086-DA1AADDC3BB0}" sibTransId="{9F8AE5AE-8F2F-416B-BB9C-FB114AACAB32}"/>
    <dgm:cxn modelId="{6E9F31C9-869A-49F1-98B7-9BF838EB8680}" type="presOf" srcId="{AE56F327-F5BE-47C8-848B-6E6159A964B2}" destId="{B8AA41BE-A6BF-4BBA-91D7-2322BE7FF503}" srcOrd="0" destOrd="0" presId="urn:microsoft.com/office/officeart/2005/8/layout/venn1"/>
    <dgm:cxn modelId="{7C33ACCF-656D-44DA-90A2-CA0B4CBE258F}" srcId="{7D3A31BA-1725-491A-A63F-AE4826AE7048}" destId="{9004A561-906E-4C5C-9818-73E3ECAD245D}" srcOrd="4" destOrd="0" parTransId="{42A73C46-980E-4FB3-9085-8591474F90BD}" sibTransId="{6E016422-6E88-4F7B-B9D3-2939851E615B}"/>
    <dgm:cxn modelId="{12E453BE-6895-49EB-A88F-920C2157F6BD}" type="presParOf" srcId="{667E533E-1596-4CBE-8C1E-49FEE0A446FE}" destId="{04E1E856-F6D7-4AA4-8D14-8DB1AD0B3F03}" srcOrd="0" destOrd="0" presId="urn:microsoft.com/office/officeart/2005/8/layout/venn1"/>
    <dgm:cxn modelId="{9C6E9E51-B23C-4606-9EAF-867D04B0933D}" type="presParOf" srcId="{667E533E-1596-4CBE-8C1E-49FEE0A446FE}" destId="{07241B26-9E46-4E04-AD6E-C0D21A6CED98}" srcOrd="1" destOrd="0" presId="urn:microsoft.com/office/officeart/2005/8/layout/venn1"/>
    <dgm:cxn modelId="{8EE11592-B777-4E0B-A005-5493F37678B4}" type="presParOf" srcId="{667E533E-1596-4CBE-8C1E-49FEE0A446FE}" destId="{259293B4-71BC-4B43-B82F-EFAC4D5912CE}" srcOrd="2" destOrd="0" presId="urn:microsoft.com/office/officeart/2005/8/layout/venn1"/>
    <dgm:cxn modelId="{A3B6EB7B-A728-4D29-8B0D-B3937E9001BE}" type="presParOf" srcId="{667E533E-1596-4CBE-8C1E-49FEE0A446FE}" destId="{F6BEEFAF-7BA5-4673-B436-E9BCC5244E4C}" srcOrd="3" destOrd="0" presId="urn:microsoft.com/office/officeart/2005/8/layout/venn1"/>
    <dgm:cxn modelId="{CEF995B0-D499-4E72-A135-B06D2E36ACFD}" type="presParOf" srcId="{667E533E-1596-4CBE-8C1E-49FEE0A446FE}" destId="{74DDFCD3-869D-4E5D-ABC2-BE38FCCB30F1}" srcOrd="4" destOrd="0" presId="urn:microsoft.com/office/officeart/2005/8/layout/venn1"/>
    <dgm:cxn modelId="{DE5D316B-9393-46AC-AAE7-A3DE49F9CBDF}" type="presParOf" srcId="{667E533E-1596-4CBE-8C1E-49FEE0A446FE}" destId="{B8AA41BE-A6BF-4BBA-91D7-2322BE7FF503}" srcOrd="5" destOrd="0" presId="urn:microsoft.com/office/officeart/2005/8/layout/venn1"/>
    <dgm:cxn modelId="{89194454-04A0-4EE5-BABE-6A2CAA3E9401}" type="presParOf" srcId="{667E533E-1596-4CBE-8C1E-49FEE0A446FE}" destId="{C625A5F1-6A72-454C-A5EC-2CF00C1DC993}" srcOrd="6" destOrd="0" presId="urn:microsoft.com/office/officeart/2005/8/layout/venn1"/>
    <dgm:cxn modelId="{022F2768-D1CB-4A2F-A53A-90CEFCE05253}" type="presParOf" srcId="{667E533E-1596-4CBE-8C1E-49FEE0A446FE}" destId="{D3B35AD8-FCF2-4D9C-9A00-F8372D80ACC2}" srcOrd="7" destOrd="0" presId="urn:microsoft.com/office/officeart/2005/8/layout/venn1"/>
    <dgm:cxn modelId="{EB072139-AEE4-4634-B81F-504203C71903}" type="presParOf" srcId="{667E533E-1596-4CBE-8C1E-49FEE0A446FE}" destId="{33147FD6-52A4-4912-8BF2-109B4441E5D4}" srcOrd="8" destOrd="0" presId="urn:microsoft.com/office/officeart/2005/8/layout/venn1"/>
    <dgm:cxn modelId="{27E87780-8D1A-4550-B138-1303AA29D901}" type="presParOf" srcId="{667E533E-1596-4CBE-8C1E-49FEE0A446FE}" destId="{3868C504-6EC9-4B60-A67F-BF47C629569C}" srcOrd="9" destOrd="0" presId="urn:microsoft.com/office/officeart/2005/8/layout/venn1"/>
    <dgm:cxn modelId="{47A8E5E1-DF16-4F15-8964-87570FBEFFC3}" type="presParOf" srcId="{667E533E-1596-4CBE-8C1E-49FEE0A446FE}" destId="{7102E303-FAA6-4C62-93CD-4232C295E506}" srcOrd="10" destOrd="0" presId="urn:microsoft.com/office/officeart/2005/8/layout/venn1"/>
    <dgm:cxn modelId="{5785FCC5-3548-4FD0-A395-F23F85DDD90C}" type="presParOf" srcId="{667E533E-1596-4CBE-8C1E-49FEE0A446FE}" destId="{273F7DAA-4BCB-4B6D-8EFC-8E2442D31ABB}"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60BD9E-A52C-4759-B758-8AD347FBA08A}"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s-PE"/>
        </a:p>
      </dgm:t>
    </dgm:pt>
    <dgm:pt modelId="{54E3D36E-6B09-4CBB-905E-28F569251156}">
      <dgm:prSet phldrT="[Texto]" custT="1"/>
      <dgm:spPr>
        <a:solidFill>
          <a:srgbClr val="DE7890"/>
        </a:solidFill>
      </dgm:spPr>
      <dgm:t>
        <a:bodyPr/>
        <a:lstStyle/>
        <a:p>
          <a:r>
            <a:rPr lang="es-CO" sz="1800" b="1" i="0" dirty="0" err="1">
              <a:solidFill>
                <a:schemeClr val="bg1"/>
              </a:solidFill>
              <a:latin typeface="Century Gothic" panose="020B0502020202020204" pitchFamily="34" charset="0"/>
            </a:rPr>
            <a:t>Indicator</a:t>
          </a:r>
          <a:r>
            <a:rPr lang="es-CO" sz="1800" b="1" i="0" dirty="0">
              <a:solidFill>
                <a:schemeClr val="bg1"/>
              </a:solidFill>
              <a:latin typeface="Century Gothic" panose="020B0502020202020204" pitchFamily="34" charset="0"/>
            </a:rPr>
            <a:t> </a:t>
          </a:r>
          <a:r>
            <a:rPr lang="es-CO" sz="1800" b="1" i="0" dirty="0" err="1">
              <a:solidFill>
                <a:schemeClr val="bg1"/>
              </a:solidFill>
              <a:latin typeface="Century Gothic" panose="020B0502020202020204" pitchFamily="34" charset="0"/>
            </a:rPr>
            <a:t>design</a:t>
          </a:r>
          <a:endParaRPr lang="es-PE" sz="1800" b="1" dirty="0">
            <a:solidFill>
              <a:schemeClr val="bg1"/>
            </a:solidFill>
            <a:latin typeface="Century Gothic" panose="020B0502020202020204" pitchFamily="34" charset="0"/>
          </a:endParaRPr>
        </a:p>
      </dgm:t>
    </dgm:pt>
    <dgm:pt modelId="{6FB5601A-C416-48B8-B4DF-1EF11B6EC1CD}" type="parTrans" cxnId="{89F779BF-B1EC-459C-8C5A-CE6D490625E4}">
      <dgm:prSet/>
      <dgm:spPr/>
      <dgm:t>
        <a:bodyPr/>
        <a:lstStyle/>
        <a:p>
          <a:endParaRPr lang="es-PE" sz="1600">
            <a:latin typeface="Century Gothic" panose="020B0502020202020204" pitchFamily="34" charset="0"/>
          </a:endParaRPr>
        </a:p>
      </dgm:t>
    </dgm:pt>
    <dgm:pt modelId="{E918634F-4E4F-441C-8B0F-005E97418503}" type="sibTrans" cxnId="{89F779BF-B1EC-459C-8C5A-CE6D490625E4}">
      <dgm:prSet/>
      <dgm:spPr/>
      <dgm:t>
        <a:bodyPr/>
        <a:lstStyle/>
        <a:p>
          <a:endParaRPr lang="es-PE" sz="1600">
            <a:latin typeface="Century Gothic" panose="020B0502020202020204" pitchFamily="34" charset="0"/>
          </a:endParaRPr>
        </a:p>
      </dgm:t>
    </dgm:pt>
    <dgm:pt modelId="{4B209014-9C0B-4662-A31E-CC8A2399878A}">
      <dgm:prSet phldrT="[Texto]" custT="1"/>
      <dgm:spPr/>
      <dgm:t>
        <a:bodyPr/>
        <a:lstStyle/>
        <a:p>
          <a:r>
            <a:rPr lang="es-PE" sz="1400" u="sng" dirty="0" err="1">
              <a:latin typeface="Century Gothic" panose="020B0502020202020204" pitchFamily="34" charset="0"/>
            </a:rPr>
            <a:t>Sample</a:t>
          </a:r>
          <a:r>
            <a:rPr lang="es-PE" sz="1400" dirty="0">
              <a:latin typeface="Century Gothic" panose="020B0502020202020204" pitchFamily="34" charset="0"/>
            </a:rPr>
            <a:t>: </a:t>
          </a:r>
          <a:r>
            <a:rPr lang="en-US" sz="1400" dirty="0">
              <a:latin typeface="Century Gothic" panose="020B0502020202020204" pitchFamily="34" charset="0"/>
            </a:rPr>
            <a:t>250.000 households,         1 million people surveyed.  </a:t>
          </a:r>
          <a:r>
            <a:rPr lang="es-CO" sz="1400" dirty="0" err="1">
              <a:latin typeface="Century Gothic" panose="020B0502020202020204" pitchFamily="34" charset="0"/>
            </a:rPr>
            <a:t>Probabilistic</a:t>
          </a:r>
          <a:r>
            <a:rPr lang="es-CO" sz="1400" dirty="0">
              <a:latin typeface="Century Gothic" panose="020B0502020202020204" pitchFamily="34" charset="0"/>
            </a:rPr>
            <a:t>, </a:t>
          </a:r>
          <a:r>
            <a:rPr lang="es-CO" sz="1400" dirty="0" err="1">
              <a:latin typeface="Century Gothic" panose="020B0502020202020204" pitchFamily="34" charset="0"/>
            </a:rPr>
            <a:t>multi-stage</a:t>
          </a:r>
          <a:r>
            <a:rPr lang="es-CO" sz="1400" dirty="0">
              <a:latin typeface="Century Gothic" panose="020B0502020202020204" pitchFamily="34" charset="0"/>
            </a:rPr>
            <a:t> </a:t>
          </a:r>
          <a:r>
            <a:rPr lang="es-CO" sz="1400" dirty="0" err="1">
              <a:latin typeface="Century Gothic" panose="020B0502020202020204" pitchFamily="34" charset="0"/>
            </a:rPr>
            <a:t>sampling</a:t>
          </a:r>
          <a:endParaRPr lang="es-PE" sz="1400" dirty="0">
            <a:latin typeface="Century Gothic" panose="020B0502020202020204" pitchFamily="34" charset="0"/>
          </a:endParaRPr>
        </a:p>
      </dgm:t>
    </dgm:pt>
    <dgm:pt modelId="{31E71265-8A6D-4B16-B489-2E42F91DC741}" type="parTrans" cxnId="{4F814124-AB31-4479-A9DC-8BA7533CD61C}">
      <dgm:prSet/>
      <dgm:spPr/>
      <dgm:t>
        <a:bodyPr/>
        <a:lstStyle/>
        <a:p>
          <a:endParaRPr lang="es-ES" sz="1600">
            <a:latin typeface="Century Gothic" panose="020B0502020202020204" pitchFamily="34" charset="0"/>
          </a:endParaRPr>
        </a:p>
      </dgm:t>
    </dgm:pt>
    <dgm:pt modelId="{557988F9-E0DC-4CFD-875F-77A885341651}" type="sibTrans" cxnId="{4F814124-AB31-4479-A9DC-8BA7533CD61C}">
      <dgm:prSet/>
      <dgm:spPr/>
      <dgm:t>
        <a:bodyPr/>
        <a:lstStyle/>
        <a:p>
          <a:endParaRPr lang="es-ES" sz="1600">
            <a:latin typeface="Century Gothic" panose="020B0502020202020204" pitchFamily="34" charset="0"/>
          </a:endParaRPr>
        </a:p>
      </dgm:t>
    </dgm:pt>
    <dgm:pt modelId="{8DE7E74E-C53C-4A69-B6D5-5A76D311000F}">
      <dgm:prSet phldrT="[Texto]" custT="1"/>
      <dgm:spPr/>
      <dgm:t>
        <a:bodyPr/>
        <a:lstStyle/>
        <a:p>
          <a:r>
            <a:rPr lang="es-PE" sz="1800" b="1" dirty="0" err="1">
              <a:latin typeface="Century Gothic" panose="020B0502020202020204" pitchFamily="34" charset="0"/>
            </a:rPr>
            <a:t>Metodology</a:t>
          </a:r>
          <a:endParaRPr lang="es-PE" sz="1800" b="1" dirty="0">
            <a:latin typeface="Century Gothic" panose="020B0502020202020204" pitchFamily="34" charset="0"/>
          </a:endParaRPr>
        </a:p>
      </dgm:t>
    </dgm:pt>
    <dgm:pt modelId="{0039FBFC-CF46-4D64-8509-934D2E419568}" type="parTrans" cxnId="{A177B28E-DFE3-4A92-9B44-DE579EEA7E16}">
      <dgm:prSet/>
      <dgm:spPr/>
      <dgm:t>
        <a:bodyPr/>
        <a:lstStyle/>
        <a:p>
          <a:endParaRPr lang="es-ES" sz="1600">
            <a:latin typeface="Century Gothic" panose="020B0502020202020204" pitchFamily="34" charset="0"/>
          </a:endParaRPr>
        </a:p>
      </dgm:t>
    </dgm:pt>
    <dgm:pt modelId="{285AEB5E-43C6-447D-8AE4-06C067BF16CB}" type="sibTrans" cxnId="{A177B28E-DFE3-4A92-9B44-DE579EEA7E16}">
      <dgm:prSet/>
      <dgm:spPr/>
      <dgm:t>
        <a:bodyPr/>
        <a:lstStyle/>
        <a:p>
          <a:endParaRPr lang="es-ES" sz="1600">
            <a:latin typeface="Century Gothic" panose="020B0502020202020204" pitchFamily="34" charset="0"/>
          </a:endParaRPr>
        </a:p>
      </dgm:t>
    </dgm:pt>
    <dgm:pt modelId="{09F516AC-8B54-4BC6-A66B-6230D50DBFFC}">
      <dgm:prSet phldrT="[Texto]" custT="1"/>
      <dgm:spPr/>
      <dgm:t>
        <a:bodyPr/>
        <a:lstStyle/>
        <a:p>
          <a:r>
            <a:rPr lang="en-US" sz="1400" b="1" dirty="0">
              <a:latin typeface="Century Gothic" panose="020B0502020202020204" pitchFamily="34" charset="0"/>
            </a:rPr>
            <a:t>Sex and age</a:t>
          </a:r>
          <a:r>
            <a:rPr lang="en-US" sz="1400" dirty="0">
              <a:latin typeface="Century Gothic" panose="020B0502020202020204" pitchFamily="34" charset="0"/>
            </a:rPr>
            <a:t>: decennial groups. Reflect ageing as a process and a concrete age of life</a:t>
          </a:r>
          <a:endParaRPr lang="es-PE" sz="1400" dirty="0">
            <a:latin typeface="Century Gothic" panose="020B0502020202020204" pitchFamily="34" charset="0"/>
          </a:endParaRPr>
        </a:p>
      </dgm:t>
    </dgm:pt>
    <dgm:pt modelId="{F4A74D91-8E51-4E9E-A9FD-26FCC896D70E}" type="parTrans" cxnId="{8C7E059D-089B-4119-A8CB-87BF3872A803}">
      <dgm:prSet/>
      <dgm:spPr/>
      <dgm:t>
        <a:bodyPr/>
        <a:lstStyle/>
        <a:p>
          <a:endParaRPr lang="es-CO" sz="1600">
            <a:latin typeface="Century Gothic" panose="020B0502020202020204" pitchFamily="34" charset="0"/>
          </a:endParaRPr>
        </a:p>
      </dgm:t>
    </dgm:pt>
    <dgm:pt modelId="{27520FE0-0949-4B71-A338-51A7ABCCA562}" type="sibTrans" cxnId="{8C7E059D-089B-4119-A8CB-87BF3872A803}">
      <dgm:prSet/>
      <dgm:spPr/>
      <dgm:t>
        <a:bodyPr/>
        <a:lstStyle/>
        <a:p>
          <a:endParaRPr lang="es-CO" sz="1600">
            <a:latin typeface="Century Gothic" panose="020B0502020202020204" pitchFamily="34" charset="0"/>
          </a:endParaRPr>
        </a:p>
      </dgm:t>
    </dgm:pt>
    <dgm:pt modelId="{3FB0F3B2-2661-487A-9B73-D4FEF559BDD8}">
      <dgm:prSet phldrT="[Texto]" custT="1"/>
      <dgm:spPr/>
      <dgm:t>
        <a:bodyPr/>
        <a:lstStyle/>
        <a:p>
          <a:r>
            <a:rPr lang="es-PE" sz="1400" dirty="0" err="1">
              <a:latin typeface="Century Gothic" panose="020B0502020202020204" pitchFamily="34" charset="0"/>
            </a:rPr>
            <a:t>Integrated</a:t>
          </a:r>
          <a:r>
            <a:rPr lang="es-PE" sz="1400" dirty="0">
              <a:latin typeface="Century Gothic" panose="020B0502020202020204" pitchFamily="34" charset="0"/>
            </a:rPr>
            <a:t> </a:t>
          </a:r>
          <a:r>
            <a:rPr lang="es-PE" sz="1400" dirty="0" err="1">
              <a:latin typeface="Century Gothic" panose="020B0502020202020204" pitchFamily="34" charset="0"/>
            </a:rPr>
            <a:t>Household</a:t>
          </a:r>
          <a:r>
            <a:rPr lang="es-PE" sz="1400" dirty="0">
              <a:latin typeface="Century Gothic" panose="020B0502020202020204" pitchFamily="34" charset="0"/>
            </a:rPr>
            <a:t> </a:t>
          </a:r>
          <a:r>
            <a:rPr lang="es-PE" sz="1400" dirty="0" err="1">
              <a:latin typeface="Century Gothic" panose="020B0502020202020204" pitchFamily="34" charset="0"/>
            </a:rPr>
            <a:t>Survey</a:t>
          </a:r>
          <a:r>
            <a:rPr lang="es-PE" sz="1400" dirty="0">
              <a:latin typeface="Century Gothic" panose="020B0502020202020204" pitchFamily="34" charset="0"/>
            </a:rPr>
            <a:t> Colombia</a:t>
          </a:r>
        </a:p>
      </dgm:t>
    </dgm:pt>
    <dgm:pt modelId="{643584DF-82E2-4FD2-8431-89B3966D1CDC}" type="parTrans" cxnId="{33BA1B98-36C2-4134-818F-E0C45FCE04FC}">
      <dgm:prSet/>
      <dgm:spPr/>
      <dgm:t>
        <a:bodyPr/>
        <a:lstStyle/>
        <a:p>
          <a:endParaRPr lang="es-CO" sz="1600">
            <a:latin typeface="Century Gothic" panose="020B0502020202020204" pitchFamily="34" charset="0"/>
          </a:endParaRPr>
        </a:p>
      </dgm:t>
    </dgm:pt>
    <dgm:pt modelId="{186531BB-B4E4-4858-8BF8-033B1BF3F1F8}" type="sibTrans" cxnId="{33BA1B98-36C2-4134-818F-E0C45FCE04FC}">
      <dgm:prSet/>
      <dgm:spPr/>
      <dgm:t>
        <a:bodyPr/>
        <a:lstStyle/>
        <a:p>
          <a:endParaRPr lang="es-CO" sz="1600">
            <a:latin typeface="Century Gothic" panose="020B0502020202020204" pitchFamily="34" charset="0"/>
          </a:endParaRPr>
        </a:p>
      </dgm:t>
    </dgm:pt>
    <dgm:pt modelId="{AB99E4AD-07AA-4E08-917A-060A4288C600}">
      <dgm:prSet phldrT="[Texto]" custT="1"/>
      <dgm:spPr/>
      <dgm:t>
        <a:bodyPr/>
        <a:lstStyle/>
        <a:p>
          <a:r>
            <a:rPr lang="es-CO" sz="1600" dirty="0" err="1">
              <a:latin typeface="Century Gothic" panose="020B0502020202020204" pitchFamily="34" charset="0"/>
            </a:rPr>
            <a:t>Descriptive</a:t>
          </a:r>
          <a:r>
            <a:rPr lang="es-CO" sz="1600" dirty="0">
              <a:latin typeface="Century Gothic" panose="020B0502020202020204" pitchFamily="34" charset="0"/>
            </a:rPr>
            <a:t> </a:t>
          </a:r>
          <a:r>
            <a:rPr lang="es-CO" sz="1600" dirty="0" err="1">
              <a:latin typeface="Century Gothic" panose="020B0502020202020204" pitchFamily="34" charset="0"/>
            </a:rPr>
            <a:t>statistics</a:t>
          </a:r>
          <a:endParaRPr lang="es-PE" sz="1600" dirty="0">
            <a:latin typeface="Century Gothic" panose="020B0502020202020204" pitchFamily="34" charset="0"/>
          </a:endParaRPr>
        </a:p>
      </dgm:t>
    </dgm:pt>
    <dgm:pt modelId="{DCC09295-61D6-4154-938D-055B10FF007B}" type="parTrans" cxnId="{C72EA1B7-6C17-477F-9443-DF8021A81634}">
      <dgm:prSet/>
      <dgm:spPr/>
      <dgm:t>
        <a:bodyPr/>
        <a:lstStyle/>
        <a:p>
          <a:endParaRPr lang="es-CO" sz="1600">
            <a:latin typeface="Century Gothic" panose="020B0502020202020204" pitchFamily="34" charset="0"/>
          </a:endParaRPr>
        </a:p>
      </dgm:t>
    </dgm:pt>
    <dgm:pt modelId="{8F061EC9-C975-41C5-91F2-BC6F3A4DCD91}" type="sibTrans" cxnId="{C72EA1B7-6C17-477F-9443-DF8021A81634}">
      <dgm:prSet/>
      <dgm:spPr/>
      <dgm:t>
        <a:bodyPr/>
        <a:lstStyle/>
        <a:p>
          <a:endParaRPr lang="es-CO" sz="1600">
            <a:latin typeface="Century Gothic" panose="020B0502020202020204" pitchFamily="34" charset="0"/>
          </a:endParaRPr>
        </a:p>
      </dgm:t>
    </dgm:pt>
    <dgm:pt modelId="{9CED3174-9EC3-414C-8252-EBDDCC770266}">
      <dgm:prSet phldrT="[Texto]" custT="1"/>
      <dgm:spPr/>
      <dgm:t>
        <a:bodyPr/>
        <a:lstStyle/>
        <a:p>
          <a:r>
            <a:rPr lang="es-PE" sz="1800" b="1" dirty="0" err="1">
              <a:latin typeface="Century Gothic" panose="020B0502020202020204" pitchFamily="34" charset="0"/>
            </a:rPr>
            <a:t>Population</a:t>
          </a:r>
          <a:endParaRPr lang="es-CO" sz="1800" b="1" dirty="0">
            <a:latin typeface="Century Gothic" panose="020B0502020202020204" pitchFamily="34" charset="0"/>
          </a:endParaRPr>
        </a:p>
      </dgm:t>
    </dgm:pt>
    <dgm:pt modelId="{F06E333B-E77D-442C-987B-F545C2983F86}" type="parTrans" cxnId="{18506367-0D28-48E9-9BF6-56C0936619DB}">
      <dgm:prSet/>
      <dgm:spPr/>
      <dgm:t>
        <a:bodyPr/>
        <a:lstStyle/>
        <a:p>
          <a:endParaRPr lang="es-CO" sz="1600">
            <a:latin typeface="Century Gothic" panose="020B0502020202020204" pitchFamily="34" charset="0"/>
          </a:endParaRPr>
        </a:p>
      </dgm:t>
    </dgm:pt>
    <dgm:pt modelId="{1C9D79EF-00A2-46BB-BE7F-06ACB2D08A90}" type="sibTrans" cxnId="{18506367-0D28-48E9-9BF6-56C0936619DB}">
      <dgm:prSet/>
      <dgm:spPr/>
      <dgm:t>
        <a:bodyPr/>
        <a:lstStyle/>
        <a:p>
          <a:endParaRPr lang="es-CO" sz="1600">
            <a:latin typeface="Century Gothic" panose="020B0502020202020204" pitchFamily="34" charset="0"/>
          </a:endParaRPr>
        </a:p>
      </dgm:t>
    </dgm:pt>
    <dgm:pt modelId="{0E914DD7-4270-40D8-8B78-A46A7C29BB6D}" type="pres">
      <dgm:prSet presAssocID="{0360BD9E-A52C-4759-B758-8AD347FBA08A}" presName="Name0" presStyleCnt="0">
        <dgm:presLayoutVars>
          <dgm:dir/>
          <dgm:animLvl val="lvl"/>
          <dgm:resizeHandles/>
        </dgm:presLayoutVars>
      </dgm:prSet>
      <dgm:spPr/>
    </dgm:pt>
    <dgm:pt modelId="{6238F4B0-10BF-4F64-B9D8-41DD0CF67B86}" type="pres">
      <dgm:prSet presAssocID="{54E3D36E-6B09-4CBB-905E-28F569251156}" presName="linNode" presStyleCnt="0"/>
      <dgm:spPr/>
    </dgm:pt>
    <dgm:pt modelId="{31CEBE01-799C-4130-9E0C-630DCC6D058D}" type="pres">
      <dgm:prSet presAssocID="{54E3D36E-6B09-4CBB-905E-28F569251156}" presName="parentShp" presStyleLbl="node1" presStyleIdx="0" presStyleCnt="3" custScaleX="75589">
        <dgm:presLayoutVars>
          <dgm:bulletEnabled val="1"/>
        </dgm:presLayoutVars>
      </dgm:prSet>
      <dgm:spPr/>
    </dgm:pt>
    <dgm:pt modelId="{86F6ABC4-8A95-4200-80A0-C7E9B39A9AEB}" type="pres">
      <dgm:prSet presAssocID="{54E3D36E-6B09-4CBB-905E-28F569251156}" presName="childShp" presStyleLbl="bgAccFollowNode1" presStyleIdx="0" presStyleCnt="3" custScaleX="115381" custScaleY="124704" custLinFactNeighborX="-602" custLinFactNeighborY="-26">
        <dgm:presLayoutVars>
          <dgm:bulletEnabled val="1"/>
        </dgm:presLayoutVars>
      </dgm:prSet>
      <dgm:spPr/>
    </dgm:pt>
    <dgm:pt modelId="{1C654BD8-0C25-49C1-8EE9-0EC03DB6013C}" type="pres">
      <dgm:prSet presAssocID="{E918634F-4E4F-441C-8B0F-005E97418503}" presName="spacing" presStyleCnt="0"/>
      <dgm:spPr/>
    </dgm:pt>
    <dgm:pt modelId="{542948AD-0813-44FB-8803-4B5E0141D0CD}" type="pres">
      <dgm:prSet presAssocID="{9CED3174-9EC3-414C-8252-EBDDCC770266}" presName="linNode" presStyleCnt="0"/>
      <dgm:spPr/>
    </dgm:pt>
    <dgm:pt modelId="{DD0AB8E1-7450-416F-B329-AE73E3726734}" type="pres">
      <dgm:prSet presAssocID="{9CED3174-9EC3-414C-8252-EBDDCC770266}" presName="parentShp" presStyleLbl="node1" presStyleIdx="1" presStyleCnt="3" custScaleX="79735">
        <dgm:presLayoutVars>
          <dgm:bulletEnabled val="1"/>
        </dgm:presLayoutVars>
      </dgm:prSet>
      <dgm:spPr/>
    </dgm:pt>
    <dgm:pt modelId="{ED497151-D70E-4AB4-9D37-430E02106617}" type="pres">
      <dgm:prSet presAssocID="{9CED3174-9EC3-414C-8252-EBDDCC770266}" presName="childShp" presStyleLbl="bgAccFollowNode1" presStyleIdx="1" presStyleCnt="3" custScaleX="115381" custScaleY="229265">
        <dgm:presLayoutVars>
          <dgm:bulletEnabled val="1"/>
        </dgm:presLayoutVars>
      </dgm:prSet>
      <dgm:spPr/>
    </dgm:pt>
    <dgm:pt modelId="{F487E230-0598-47F3-BED2-A4B172E2C369}" type="pres">
      <dgm:prSet presAssocID="{1C9D79EF-00A2-46BB-BE7F-06ACB2D08A90}" presName="spacing" presStyleCnt="0"/>
      <dgm:spPr/>
    </dgm:pt>
    <dgm:pt modelId="{F65C5714-4739-4B35-B9A5-9EFF8CAA0823}" type="pres">
      <dgm:prSet presAssocID="{8DE7E74E-C53C-4A69-B6D5-5A76D311000F}" presName="linNode" presStyleCnt="0"/>
      <dgm:spPr/>
    </dgm:pt>
    <dgm:pt modelId="{1A6634B2-C089-4B0A-A096-750C8B049C4F}" type="pres">
      <dgm:prSet presAssocID="{8DE7E74E-C53C-4A69-B6D5-5A76D311000F}" presName="parentShp" presStyleLbl="node1" presStyleIdx="2" presStyleCnt="3" custScaleX="81267">
        <dgm:presLayoutVars>
          <dgm:bulletEnabled val="1"/>
        </dgm:presLayoutVars>
      </dgm:prSet>
      <dgm:spPr/>
    </dgm:pt>
    <dgm:pt modelId="{A0C0401B-7BB2-4F92-B1B2-F14BA2D5EBEE}" type="pres">
      <dgm:prSet presAssocID="{8DE7E74E-C53C-4A69-B6D5-5A76D311000F}" presName="childShp" presStyleLbl="bgAccFollowNode1" presStyleIdx="2" presStyleCnt="3" custScaleX="115381">
        <dgm:presLayoutVars>
          <dgm:bulletEnabled val="1"/>
        </dgm:presLayoutVars>
      </dgm:prSet>
      <dgm:spPr/>
    </dgm:pt>
  </dgm:ptLst>
  <dgm:cxnLst>
    <dgm:cxn modelId="{38EF4302-1BFF-4D02-A62F-125580A15990}" type="presOf" srcId="{9CED3174-9EC3-414C-8252-EBDDCC770266}" destId="{DD0AB8E1-7450-416F-B329-AE73E3726734}" srcOrd="0" destOrd="0" presId="urn:microsoft.com/office/officeart/2005/8/layout/vList6"/>
    <dgm:cxn modelId="{B598C117-5121-4782-95B9-185CE8DBDC6A}" type="presOf" srcId="{8DE7E74E-C53C-4A69-B6D5-5A76D311000F}" destId="{1A6634B2-C089-4B0A-A096-750C8B049C4F}" srcOrd="0" destOrd="0" presId="urn:microsoft.com/office/officeart/2005/8/layout/vList6"/>
    <dgm:cxn modelId="{41D29C22-F788-4E32-9E0D-1BC93D595FE8}" type="presOf" srcId="{3FB0F3B2-2661-487A-9B73-D4FEF559BDD8}" destId="{ED497151-D70E-4AB4-9D37-430E02106617}" srcOrd="0" destOrd="0" presId="urn:microsoft.com/office/officeart/2005/8/layout/vList6"/>
    <dgm:cxn modelId="{4F814124-AB31-4479-A9DC-8BA7533CD61C}" srcId="{9CED3174-9EC3-414C-8252-EBDDCC770266}" destId="{4B209014-9C0B-4662-A31E-CC8A2399878A}" srcOrd="1" destOrd="0" parTransId="{31E71265-8A6D-4B16-B489-2E42F91DC741}" sibTransId="{557988F9-E0DC-4CFD-875F-77A885341651}"/>
    <dgm:cxn modelId="{1F6AE82D-BB6A-4FEA-AAB3-C9ED22A9AFD1}" type="presOf" srcId="{09F516AC-8B54-4BC6-A66B-6230D50DBFFC}" destId="{86F6ABC4-8A95-4200-80A0-C7E9B39A9AEB}" srcOrd="0" destOrd="0" presId="urn:microsoft.com/office/officeart/2005/8/layout/vList6"/>
    <dgm:cxn modelId="{18506367-0D28-48E9-9BF6-56C0936619DB}" srcId="{0360BD9E-A52C-4759-B758-8AD347FBA08A}" destId="{9CED3174-9EC3-414C-8252-EBDDCC770266}" srcOrd="1" destOrd="0" parTransId="{F06E333B-E77D-442C-987B-F545C2983F86}" sibTransId="{1C9D79EF-00A2-46BB-BE7F-06ACB2D08A90}"/>
    <dgm:cxn modelId="{AFB07A68-A51E-47DC-B2E2-9F7926B6662A}" type="presOf" srcId="{4B209014-9C0B-4662-A31E-CC8A2399878A}" destId="{ED497151-D70E-4AB4-9D37-430E02106617}" srcOrd="0" destOrd="1" presId="urn:microsoft.com/office/officeart/2005/8/layout/vList6"/>
    <dgm:cxn modelId="{A177B28E-DFE3-4A92-9B44-DE579EEA7E16}" srcId="{0360BD9E-A52C-4759-B758-8AD347FBA08A}" destId="{8DE7E74E-C53C-4A69-B6D5-5A76D311000F}" srcOrd="2" destOrd="0" parTransId="{0039FBFC-CF46-4D64-8509-934D2E419568}" sibTransId="{285AEB5E-43C6-447D-8AE4-06C067BF16CB}"/>
    <dgm:cxn modelId="{33BA1B98-36C2-4134-818F-E0C45FCE04FC}" srcId="{9CED3174-9EC3-414C-8252-EBDDCC770266}" destId="{3FB0F3B2-2661-487A-9B73-D4FEF559BDD8}" srcOrd="0" destOrd="0" parTransId="{643584DF-82E2-4FD2-8431-89B3966D1CDC}" sibTransId="{186531BB-B4E4-4858-8BF8-033B1BF3F1F8}"/>
    <dgm:cxn modelId="{8C7E059D-089B-4119-A8CB-87BF3872A803}" srcId="{54E3D36E-6B09-4CBB-905E-28F569251156}" destId="{09F516AC-8B54-4BC6-A66B-6230D50DBFFC}" srcOrd="0" destOrd="0" parTransId="{F4A74D91-8E51-4E9E-A9FD-26FCC896D70E}" sibTransId="{27520FE0-0949-4B71-A338-51A7ABCCA562}"/>
    <dgm:cxn modelId="{3F0579B0-3538-43BE-8B25-A72C34FB4D9E}" type="presOf" srcId="{54E3D36E-6B09-4CBB-905E-28F569251156}" destId="{31CEBE01-799C-4130-9E0C-630DCC6D058D}" srcOrd="0" destOrd="0" presId="urn:microsoft.com/office/officeart/2005/8/layout/vList6"/>
    <dgm:cxn modelId="{C72EA1B7-6C17-477F-9443-DF8021A81634}" srcId="{8DE7E74E-C53C-4A69-B6D5-5A76D311000F}" destId="{AB99E4AD-07AA-4E08-917A-060A4288C600}" srcOrd="0" destOrd="0" parTransId="{DCC09295-61D6-4154-938D-055B10FF007B}" sibTransId="{8F061EC9-C975-41C5-91F2-BC6F3A4DCD91}"/>
    <dgm:cxn modelId="{D58F2ABA-80D2-4442-9CCE-4E426EC45771}" type="presOf" srcId="{AB99E4AD-07AA-4E08-917A-060A4288C600}" destId="{A0C0401B-7BB2-4F92-B1B2-F14BA2D5EBEE}" srcOrd="0" destOrd="0" presId="urn:microsoft.com/office/officeart/2005/8/layout/vList6"/>
    <dgm:cxn modelId="{89F779BF-B1EC-459C-8C5A-CE6D490625E4}" srcId="{0360BD9E-A52C-4759-B758-8AD347FBA08A}" destId="{54E3D36E-6B09-4CBB-905E-28F569251156}" srcOrd="0" destOrd="0" parTransId="{6FB5601A-C416-48B8-B4DF-1EF11B6EC1CD}" sibTransId="{E918634F-4E4F-441C-8B0F-005E97418503}"/>
    <dgm:cxn modelId="{EC85D8C8-E313-466D-95CD-D2177B851316}" type="presOf" srcId="{0360BD9E-A52C-4759-B758-8AD347FBA08A}" destId="{0E914DD7-4270-40D8-8B78-A46A7C29BB6D}" srcOrd="0" destOrd="0" presId="urn:microsoft.com/office/officeart/2005/8/layout/vList6"/>
    <dgm:cxn modelId="{06D8ECD6-676C-46F6-922C-AF2976F5341B}" type="presParOf" srcId="{0E914DD7-4270-40D8-8B78-A46A7C29BB6D}" destId="{6238F4B0-10BF-4F64-B9D8-41DD0CF67B86}" srcOrd="0" destOrd="0" presId="urn:microsoft.com/office/officeart/2005/8/layout/vList6"/>
    <dgm:cxn modelId="{07C9A167-A261-43D1-BCB5-2234F251149B}" type="presParOf" srcId="{6238F4B0-10BF-4F64-B9D8-41DD0CF67B86}" destId="{31CEBE01-799C-4130-9E0C-630DCC6D058D}" srcOrd="0" destOrd="0" presId="urn:microsoft.com/office/officeart/2005/8/layout/vList6"/>
    <dgm:cxn modelId="{6E7CF833-1331-40C2-AF96-48CC3D3AFB92}" type="presParOf" srcId="{6238F4B0-10BF-4F64-B9D8-41DD0CF67B86}" destId="{86F6ABC4-8A95-4200-80A0-C7E9B39A9AEB}" srcOrd="1" destOrd="0" presId="urn:microsoft.com/office/officeart/2005/8/layout/vList6"/>
    <dgm:cxn modelId="{884AAD66-72B7-4342-8A9E-F1C3E7BE931C}" type="presParOf" srcId="{0E914DD7-4270-40D8-8B78-A46A7C29BB6D}" destId="{1C654BD8-0C25-49C1-8EE9-0EC03DB6013C}" srcOrd="1" destOrd="0" presId="urn:microsoft.com/office/officeart/2005/8/layout/vList6"/>
    <dgm:cxn modelId="{CA3AD6BD-1510-4FC8-AF19-2EF1B684857C}" type="presParOf" srcId="{0E914DD7-4270-40D8-8B78-A46A7C29BB6D}" destId="{542948AD-0813-44FB-8803-4B5E0141D0CD}" srcOrd="2" destOrd="0" presId="urn:microsoft.com/office/officeart/2005/8/layout/vList6"/>
    <dgm:cxn modelId="{78914CCA-A1A0-4E18-9F1F-3B9A00900408}" type="presParOf" srcId="{542948AD-0813-44FB-8803-4B5E0141D0CD}" destId="{DD0AB8E1-7450-416F-B329-AE73E3726734}" srcOrd="0" destOrd="0" presId="urn:microsoft.com/office/officeart/2005/8/layout/vList6"/>
    <dgm:cxn modelId="{EFA6CE00-66C5-42A6-867D-595F21165F8F}" type="presParOf" srcId="{542948AD-0813-44FB-8803-4B5E0141D0CD}" destId="{ED497151-D70E-4AB4-9D37-430E02106617}" srcOrd="1" destOrd="0" presId="urn:microsoft.com/office/officeart/2005/8/layout/vList6"/>
    <dgm:cxn modelId="{DEDE8214-8D8C-4778-A44B-6B9E8B0A4CC4}" type="presParOf" srcId="{0E914DD7-4270-40D8-8B78-A46A7C29BB6D}" destId="{F487E230-0598-47F3-BED2-A4B172E2C369}" srcOrd="3" destOrd="0" presId="urn:microsoft.com/office/officeart/2005/8/layout/vList6"/>
    <dgm:cxn modelId="{04FD1ADE-A4E2-44C1-B1A7-9CEEC1C5CEBF}" type="presParOf" srcId="{0E914DD7-4270-40D8-8B78-A46A7C29BB6D}" destId="{F65C5714-4739-4B35-B9A5-9EFF8CAA0823}" srcOrd="4" destOrd="0" presId="urn:microsoft.com/office/officeart/2005/8/layout/vList6"/>
    <dgm:cxn modelId="{8414D66B-AB50-41F4-9045-7ECDF238DB52}" type="presParOf" srcId="{F65C5714-4739-4B35-B9A5-9EFF8CAA0823}" destId="{1A6634B2-C089-4B0A-A096-750C8B049C4F}" srcOrd="0" destOrd="0" presId="urn:microsoft.com/office/officeart/2005/8/layout/vList6"/>
    <dgm:cxn modelId="{A7A55882-F0BE-4925-8774-A1756060DE30}" type="presParOf" srcId="{F65C5714-4739-4B35-B9A5-9EFF8CAA0823}" destId="{A0C0401B-7BB2-4F92-B1B2-F14BA2D5EBE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95526-8BDC-40DF-9263-8F9632A8CD93}">
      <dsp:nvSpPr>
        <dsp:cNvPr id="0" name=""/>
        <dsp:cNvSpPr/>
      </dsp:nvSpPr>
      <dsp:spPr>
        <a:xfrm>
          <a:off x="330794" y="0"/>
          <a:ext cx="5204145" cy="2081658"/>
        </a:xfrm>
        <a:prstGeom prst="leftRightRibb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6C5610-2927-4ECB-AB75-309E67D4B191}">
      <dsp:nvSpPr>
        <dsp:cNvPr id="0" name=""/>
        <dsp:cNvSpPr/>
      </dsp:nvSpPr>
      <dsp:spPr>
        <a:xfrm>
          <a:off x="955292" y="364290"/>
          <a:ext cx="1717367" cy="102001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marL="0" lvl="0" indent="0" algn="ctr" defTabSz="889000">
            <a:lnSpc>
              <a:spcPct val="90000"/>
            </a:lnSpc>
            <a:spcBef>
              <a:spcPct val="0"/>
            </a:spcBef>
            <a:spcAft>
              <a:spcPct val="35000"/>
            </a:spcAft>
            <a:buNone/>
          </a:pPr>
          <a:r>
            <a:rPr lang="es-CO" sz="2000" b="1" kern="1200" dirty="0">
              <a:latin typeface="Century Gothic" panose="020B0502020202020204" pitchFamily="34" charset="0"/>
            </a:rPr>
            <a:t>WOMEN</a:t>
          </a:r>
          <a:r>
            <a:rPr lang="es-CO" sz="2400" b="1" kern="1200" dirty="0">
              <a:latin typeface="Century Gothic" panose="020B0502020202020204" pitchFamily="34" charset="0"/>
            </a:rPr>
            <a:t> </a:t>
          </a:r>
        </a:p>
        <a:p>
          <a:pPr marL="0" lvl="0" indent="0" algn="ctr" defTabSz="889000">
            <a:lnSpc>
              <a:spcPct val="90000"/>
            </a:lnSpc>
            <a:spcBef>
              <a:spcPct val="0"/>
            </a:spcBef>
            <a:spcAft>
              <a:spcPct val="35000"/>
            </a:spcAft>
            <a:buNone/>
          </a:pPr>
          <a:r>
            <a:rPr lang="es-CO" sz="1600" kern="1200" dirty="0" err="1">
              <a:latin typeface="Century Gothic" panose="020B0502020202020204" pitchFamily="34" charset="0"/>
            </a:rPr>
            <a:t>Offer</a:t>
          </a:r>
          <a:r>
            <a:rPr lang="es-CO" sz="1600" kern="1200" dirty="0">
              <a:latin typeface="Century Gothic" panose="020B0502020202020204" pitchFamily="34" charset="0"/>
            </a:rPr>
            <a:t> </a:t>
          </a:r>
          <a:r>
            <a:rPr lang="es-CO" sz="1600" kern="1200" dirty="0" err="1">
              <a:latin typeface="Century Gothic" panose="020B0502020202020204" pitchFamily="34" charset="0"/>
            </a:rPr>
            <a:t>care</a:t>
          </a:r>
          <a:endParaRPr lang="es-CO" sz="1600" kern="1200" dirty="0">
            <a:latin typeface="Century Gothic" panose="020B0502020202020204" pitchFamily="34" charset="0"/>
          </a:endParaRPr>
        </a:p>
      </dsp:txBody>
      <dsp:txXfrm>
        <a:off x="955292" y="364290"/>
        <a:ext cx="1717367" cy="1020012"/>
      </dsp:txXfrm>
    </dsp:sp>
    <dsp:sp modelId="{FE00F5FA-CA41-4306-AA62-01D057C883C0}">
      <dsp:nvSpPr>
        <dsp:cNvPr id="0" name=""/>
        <dsp:cNvSpPr/>
      </dsp:nvSpPr>
      <dsp:spPr>
        <a:xfrm>
          <a:off x="2932867" y="697355"/>
          <a:ext cx="2029616" cy="102001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marL="0" lvl="0" indent="0" algn="ctr" defTabSz="889000">
            <a:lnSpc>
              <a:spcPct val="90000"/>
            </a:lnSpc>
            <a:spcBef>
              <a:spcPct val="0"/>
            </a:spcBef>
            <a:spcAft>
              <a:spcPct val="35000"/>
            </a:spcAft>
            <a:buNone/>
          </a:pPr>
          <a:r>
            <a:rPr lang="es-CO" sz="2000" b="1" kern="1200" dirty="0">
              <a:latin typeface="Century Gothic" panose="020B0502020202020204" pitchFamily="34" charset="0"/>
            </a:rPr>
            <a:t>ELDERLY POPULATION</a:t>
          </a:r>
        </a:p>
        <a:p>
          <a:pPr marL="0" lvl="0" indent="0" algn="ctr" defTabSz="889000">
            <a:lnSpc>
              <a:spcPct val="90000"/>
            </a:lnSpc>
            <a:spcBef>
              <a:spcPct val="0"/>
            </a:spcBef>
            <a:spcAft>
              <a:spcPct val="35000"/>
            </a:spcAft>
            <a:buNone/>
          </a:pPr>
          <a:r>
            <a:rPr lang="es-CO" sz="1600" b="1" kern="1200" dirty="0" err="1">
              <a:latin typeface="Century Gothic" panose="020B0502020202020204" pitchFamily="34" charset="0"/>
            </a:rPr>
            <a:t>Demand</a:t>
          </a:r>
          <a:r>
            <a:rPr lang="es-CO" sz="1600" b="1" kern="1200" dirty="0">
              <a:latin typeface="Century Gothic" panose="020B0502020202020204" pitchFamily="34" charset="0"/>
            </a:rPr>
            <a:t> </a:t>
          </a:r>
          <a:r>
            <a:rPr lang="es-CO" sz="1600" b="1" kern="1200" dirty="0" err="1">
              <a:latin typeface="Century Gothic" panose="020B0502020202020204" pitchFamily="34" charset="0"/>
            </a:rPr>
            <a:t>care</a:t>
          </a:r>
          <a:endParaRPr lang="es-CO" sz="1600" kern="1200" dirty="0">
            <a:latin typeface="Century Gothic" panose="020B0502020202020204" pitchFamily="34" charset="0"/>
          </a:endParaRPr>
        </a:p>
      </dsp:txBody>
      <dsp:txXfrm>
        <a:off x="2932867" y="697355"/>
        <a:ext cx="2029616" cy="1020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1E856-F6D7-4AA4-8D14-8DB1AD0B3F03}">
      <dsp:nvSpPr>
        <dsp:cNvPr id="0" name=""/>
        <dsp:cNvSpPr/>
      </dsp:nvSpPr>
      <dsp:spPr>
        <a:xfrm>
          <a:off x="1177984" y="140451"/>
          <a:ext cx="5778877" cy="4063184"/>
        </a:xfrm>
        <a:prstGeom prst="ellipse">
          <a:avLst/>
        </a:prstGeom>
        <a:gradFill rotWithShape="0">
          <a:gsLst>
            <a:gs pos="0">
              <a:schemeClr val="accent4">
                <a:alpha val="50000"/>
                <a:hueOff val="0"/>
                <a:satOff val="0"/>
                <a:lumOff val="0"/>
                <a:alphaOff val="0"/>
                <a:tint val="50000"/>
                <a:satMod val="300000"/>
              </a:schemeClr>
            </a:gs>
            <a:gs pos="35000">
              <a:schemeClr val="accent4">
                <a:alpha val="50000"/>
                <a:hueOff val="0"/>
                <a:satOff val="0"/>
                <a:lumOff val="0"/>
                <a:alphaOff val="0"/>
                <a:tint val="37000"/>
                <a:satMod val="300000"/>
              </a:schemeClr>
            </a:gs>
            <a:gs pos="100000">
              <a:schemeClr val="accent4">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07241B26-9E46-4E04-AD6E-C0D21A6CED98}">
      <dsp:nvSpPr>
        <dsp:cNvPr id="0" name=""/>
        <dsp:cNvSpPr/>
      </dsp:nvSpPr>
      <dsp:spPr>
        <a:xfrm>
          <a:off x="2482303" y="317072"/>
          <a:ext cx="3146838" cy="9002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s-CO" sz="2800" b="1" kern="1200" dirty="0">
              <a:solidFill>
                <a:srgbClr val="0F75BD"/>
              </a:solidFill>
              <a:latin typeface="Century Gothic" panose="020B0502020202020204" pitchFamily="34" charset="0"/>
            </a:rPr>
            <a:t>FEMINIST ECONOMICS</a:t>
          </a:r>
        </a:p>
      </dsp:txBody>
      <dsp:txXfrm>
        <a:off x="2482303" y="317072"/>
        <a:ext cx="3146838" cy="900251"/>
      </dsp:txXfrm>
    </dsp:sp>
    <dsp:sp modelId="{259293B4-71BC-4B43-B82F-EFAC4D5912CE}">
      <dsp:nvSpPr>
        <dsp:cNvPr id="0" name=""/>
        <dsp:cNvSpPr/>
      </dsp:nvSpPr>
      <dsp:spPr>
        <a:xfrm>
          <a:off x="4207819" y="2198239"/>
          <a:ext cx="1139027" cy="1084465"/>
        </a:xfrm>
        <a:prstGeom prst="ellipse">
          <a:avLst/>
        </a:prstGeom>
        <a:gradFill rotWithShape="0">
          <a:gsLst>
            <a:gs pos="0">
              <a:schemeClr val="accent4">
                <a:alpha val="50000"/>
                <a:hueOff val="-892954"/>
                <a:satOff val="5380"/>
                <a:lumOff val="431"/>
                <a:alphaOff val="0"/>
                <a:tint val="50000"/>
                <a:satMod val="300000"/>
              </a:schemeClr>
            </a:gs>
            <a:gs pos="35000">
              <a:schemeClr val="accent4">
                <a:alpha val="50000"/>
                <a:hueOff val="-892954"/>
                <a:satOff val="5380"/>
                <a:lumOff val="431"/>
                <a:alphaOff val="0"/>
                <a:tint val="37000"/>
                <a:satMod val="300000"/>
              </a:schemeClr>
            </a:gs>
            <a:gs pos="100000">
              <a:schemeClr val="accent4">
                <a:alpha val="50000"/>
                <a:hueOff val="-892954"/>
                <a:satOff val="5380"/>
                <a:lumOff val="43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F6BEEFAF-7BA5-4673-B436-E9BCC5244E4C}">
      <dsp:nvSpPr>
        <dsp:cNvPr id="0" name=""/>
        <dsp:cNvSpPr/>
      </dsp:nvSpPr>
      <dsp:spPr>
        <a:xfrm>
          <a:off x="4493376" y="2492079"/>
          <a:ext cx="854943" cy="4359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rgbClr val="0F75BD"/>
              </a:solidFill>
              <a:latin typeface="Century Gothic" panose="020B0502020202020204" pitchFamily="34" charset="0"/>
            </a:rPr>
            <a:t>Smith</a:t>
          </a:r>
        </a:p>
      </dsp:txBody>
      <dsp:txXfrm>
        <a:off x="4493376" y="2492079"/>
        <a:ext cx="854943" cy="435905"/>
      </dsp:txXfrm>
    </dsp:sp>
    <dsp:sp modelId="{74DDFCD3-869D-4E5D-ABC2-BE38FCCB30F1}">
      <dsp:nvSpPr>
        <dsp:cNvPr id="0" name=""/>
        <dsp:cNvSpPr/>
      </dsp:nvSpPr>
      <dsp:spPr>
        <a:xfrm>
          <a:off x="1894300" y="1199825"/>
          <a:ext cx="4320554" cy="2902276"/>
        </a:xfrm>
        <a:prstGeom prst="ellipse">
          <a:avLst/>
        </a:prstGeom>
        <a:gradFill rotWithShape="0">
          <a:gsLst>
            <a:gs pos="0">
              <a:schemeClr val="accent4">
                <a:alpha val="50000"/>
                <a:hueOff val="-1785908"/>
                <a:satOff val="10760"/>
                <a:lumOff val="862"/>
                <a:alphaOff val="0"/>
                <a:tint val="50000"/>
                <a:satMod val="300000"/>
              </a:schemeClr>
            </a:gs>
            <a:gs pos="35000">
              <a:schemeClr val="accent4">
                <a:alpha val="50000"/>
                <a:hueOff val="-1785908"/>
                <a:satOff val="10760"/>
                <a:lumOff val="862"/>
                <a:alphaOff val="0"/>
                <a:tint val="37000"/>
                <a:satMod val="300000"/>
              </a:schemeClr>
            </a:gs>
            <a:gs pos="100000">
              <a:schemeClr val="accent4">
                <a:alpha val="50000"/>
                <a:hueOff val="-1785908"/>
                <a:satOff val="10760"/>
                <a:lumOff val="862"/>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B8AA41BE-A6BF-4BBA-91D7-2322BE7FF503}">
      <dsp:nvSpPr>
        <dsp:cNvPr id="0" name=""/>
        <dsp:cNvSpPr/>
      </dsp:nvSpPr>
      <dsp:spPr>
        <a:xfrm>
          <a:off x="4079185" y="1500023"/>
          <a:ext cx="995361" cy="58547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r" defTabSz="1333500">
            <a:lnSpc>
              <a:spcPct val="90000"/>
            </a:lnSpc>
            <a:spcBef>
              <a:spcPct val="0"/>
            </a:spcBef>
            <a:spcAft>
              <a:spcPct val="35000"/>
            </a:spcAft>
            <a:buNone/>
          </a:pPr>
          <a:r>
            <a:rPr lang="es-CO" sz="3000" kern="1200" dirty="0"/>
            <a:t>Marx</a:t>
          </a:r>
        </a:p>
      </dsp:txBody>
      <dsp:txXfrm>
        <a:off x="4079185" y="1500023"/>
        <a:ext cx="995361" cy="585473"/>
      </dsp:txXfrm>
    </dsp:sp>
    <dsp:sp modelId="{C625A5F1-6A72-454C-A5EC-2CF00C1DC993}">
      <dsp:nvSpPr>
        <dsp:cNvPr id="0" name=""/>
        <dsp:cNvSpPr/>
      </dsp:nvSpPr>
      <dsp:spPr>
        <a:xfrm>
          <a:off x="4049806" y="2914135"/>
          <a:ext cx="870684" cy="870684"/>
        </a:xfrm>
        <a:prstGeom prst="ellipse">
          <a:avLst/>
        </a:prstGeom>
        <a:gradFill rotWithShape="0">
          <a:gsLst>
            <a:gs pos="0">
              <a:schemeClr val="accent4">
                <a:alpha val="50000"/>
                <a:hueOff val="-2678862"/>
                <a:satOff val="16139"/>
                <a:lumOff val="1294"/>
                <a:alphaOff val="0"/>
                <a:tint val="50000"/>
                <a:satMod val="300000"/>
              </a:schemeClr>
            </a:gs>
            <a:gs pos="35000">
              <a:schemeClr val="accent4">
                <a:alpha val="50000"/>
                <a:hueOff val="-2678862"/>
                <a:satOff val="16139"/>
                <a:lumOff val="1294"/>
                <a:alphaOff val="0"/>
                <a:tint val="37000"/>
                <a:satMod val="300000"/>
              </a:schemeClr>
            </a:gs>
            <a:gs pos="100000">
              <a:schemeClr val="accent4">
                <a:alpha val="50000"/>
                <a:hueOff val="-2678862"/>
                <a:satOff val="16139"/>
                <a:lumOff val="129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D3B35AD8-FCF2-4D9C-9A00-F8372D80ACC2}">
      <dsp:nvSpPr>
        <dsp:cNvPr id="0" name=""/>
        <dsp:cNvSpPr/>
      </dsp:nvSpPr>
      <dsp:spPr>
        <a:xfrm>
          <a:off x="3711179" y="3127507"/>
          <a:ext cx="2007136" cy="72230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100000"/>
            </a:lnSpc>
            <a:spcBef>
              <a:spcPct val="0"/>
            </a:spcBef>
            <a:spcAft>
              <a:spcPts val="0"/>
            </a:spcAft>
            <a:buNone/>
          </a:pPr>
          <a:r>
            <a:rPr lang="es-CO" sz="1600" kern="1200" dirty="0" err="1">
              <a:solidFill>
                <a:srgbClr val="0F75BD"/>
              </a:solidFill>
              <a:latin typeface="Century Gothic" panose="020B0502020202020204" pitchFamily="34" charset="0"/>
            </a:rPr>
            <a:t>Neoclassical</a:t>
          </a:r>
          <a:endParaRPr lang="es-CO" sz="1600" kern="1200" dirty="0">
            <a:solidFill>
              <a:srgbClr val="0F75BD"/>
            </a:solidFill>
            <a:latin typeface="Century Gothic" panose="020B0502020202020204" pitchFamily="34" charset="0"/>
          </a:endParaRPr>
        </a:p>
      </dsp:txBody>
      <dsp:txXfrm>
        <a:off x="3711179" y="3127507"/>
        <a:ext cx="2007136" cy="722307"/>
      </dsp:txXfrm>
    </dsp:sp>
    <dsp:sp modelId="{33147FD6-52A4-4912-8BF2-109B4441E5D4}">
      <dsp:nvSpPr>
        <dsp:cNvPr id="0" name=""/>
        <dsp:cNvSpPr/>
      </dsp:nvSpPr>
      <dsp:spPr>
        <a:xfrm>
          <a:off x="3366761" y="2707079"/>
          <a:ext cx="870684" cy="870684"/>
        </a:xfrm>
        <a:prstGeom prst="ellipse">
          <a:avLst/>
        </a:prstGeom>
        <a:gradFill rotWithShape="0">
          <a:gsLst>
            <a:gs pos="0">
              <a:schemeClr val="accent4">
                <a:alpha val="50000"/>
                <a:hueOff val="-3571816"/>
                <a:satOff val="21519"/>
                <a:lumOff val="1725"/>
                <a:alphaOff val="0"/>
                <a:tint val="50000"/>
                <a:satMod val="300000"/>
              </a:schemeClr>
            </a:gs>
            <a:gs pos="35000">
              <a:schemeClr val="accent4">
                <a:alpha val="50000"/>
                <a:hueOff val="-3571816"/>
                <a:satOff val="21519"/>
                <a:lumOff val="1725"/>
                <a:alphaOff val="0"/>
                <a:tint val="37000"/>
                <a:satMod val="300000"/>
              </a:schemeClr>
            </a:gs>
            <a:gs pos="100000">
              <a:schemeClr val="accent4">
                <a:alpha val="50000"/>
                <a:hueOff val="-3571816"/>
                <a:satOff val="21519"/>
                <a:lumOff val="1725"/>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3868C504-6EC9-4B60-A67F-BF47C629569C}">
      <dsp:nvSpPr>
        <dsp:cNvPr id="0" name=""/>
        <dsp:cNvSpPr/>
      </dsp:nvSpPr>
      <dsp:spPr>
        <a:xfrm>
          <a:off x="2887454" y="2957234"/>
          <a:ext cx="1225596" cy="45595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CO" sz="1600" kern="1200" dirty="0" err="1">
              <a:solidFill>
                <a:srgbClr val="0F75BD"/>
              </a:solidFill>
              <a:latin typeface="Century Gothic" panose="020B0502020202020204" pitchFamily="34" charset="0"/>
            </a:rPr>
            <a:t>Marginalist</a:t>
          </a:r>
          <a:endParaRPr lang="es-CO" sz="1600" kern="1200" dirty="0">
            <a:solidFill>
              <a:srgbClr val="0F75BD"/>
            </a:solidFill>
            <a:latin typeface="Century Gothic" panose="020B0502020202020204" pitchFamily="34" charset="0"/>
          </a:endParaRPr>
        </a:p>
      </dsp:txBody>
      <dsp:txXfrm>
        <a:off x="2887454" y="2957234"/>
        <a:ext cx="1225596" cy="455953"/>
      </dsp:txXfrm>
    </dsp:sp>
    <dsp:sp modelId="{7102E303-FAA6-4C62-93CD-4232C295E506}">
      <dsp:nvSpPr>
        <dsp:cNvPr id="0" name=""/>
        <dsp:cNvSpPr/>
      </dsp:nvSpPr>
      <dsp:spPr>
        <a:xfrm>
          <a:off x="3246365" y="1728390"/>
          <a:ext cx="1322083" cy="1322083"/>
        </a:xfrm>
        <a:prstGeom prst="ellipse">
          <a:avLst/>
        </a:prstGeom>
        <a:gradFill rotWithShape="0">
          <a:gsLst>
            <a:gs pos="0">
              <a:schemeClr val="accent4">
                <a:alpha val="50000"/>
                <a:hueOff val="-4464770"/>
                <a:satOff val="26899"/>
                <a:lumOff val="2156"/>
                <a:alphaOff val="0"/>
                <a:tint val="50000"/>
                <a:satMod val="300000"/>
              </a:schemeClr>
            </a:gs>
            <a:gs pos="35000">
              <a:schemeClr val="accent4">
                <a:alpha val="50000"/>
                <a:hueOff val="-4464770"/>
                <a:satOff val="26899"/>
                <a:lumOff val="2156"/>
                <a:alphaOff val="0"/>
                <a:tint val="37000"/>
                <a:satMod val="300000"/>
              </a:schemeClr>
            </a:gs>
            <a:gs pos="100000">
              <a:schemeClr val="accent4">
                <a:alpha val="50000"/>
                <a:hueOff val="-4464770"/>
                <a:satOff val="26899"/>
                <a:lumOff val="2156"/>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273F7DAA-4BCB-4B6D-8EFC-8E2442D31ABB}">
      <dsp:nvSpPr>
        <dsp:cNvPr id="0" name=""/>
        <dsp:cNvSpPr/>
      </dsp:nvSpPr>
      <dsp:spPr>
        <a:xfrm>
          <a:off x="3036760" y="1959105"/>
          <a:ext cx="1748789" cy="6346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rgbClr val="0F75BD"/>
              </a:solidFill>
              <a:latin typeface="Century Gothic" panose="020B0502020202020204" pitchFamily="34" charset="0"/>
            </a:rPr>
            <a:t>Latin American </a:t>
          </a:r>
          <a:r>
            <a:rPr lang="es-CO" sz="1600" kern="1200" dirty="0" err="1">
              <a:solidFill>
                <a:srgbClr val="0F75BD"/>
              </a:solidFill>
              <a:latin typeface="Century Gothic" panose="020B0502020202020204" pitchFamily="34" charset="0"/>
            </a:rPr>
            <a:t>perspective</a:t>
          </a:r>
          <a:endParaRPr lang="es-CO" sz="1600" kern="1200" dirty="0">
            <a:solidFill>
              <a:srgbClr val="0F75BD"/>
            </a:solidFill>
            <a:latin typeface="Century Gothic" panose="020B0502020202020204" pitchFamily="34" charset="0"/>
          </a:endParaRPr>
        </a:p>
      </dsp:txBody>
      <dsp:txXfrm>
        <a:off x="3036760" y="1959105"/>
        <a:ext cx="1748789" cy="6346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6ABC4-8A95-4200-80A0-C7E9B39A9AEB}">
      <dsp:nvSpPr>
        <dsp:cNvPr id="0" name=""/>
        <dsp:cNvSpPr/>
      </dsp:nvSpPr>
      <dsp:spPr>
        <a:xfrm>
          <a:off x="1606699" y="158"/>
          <a:ext cx="3669541" cy="745432"/>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latin typeface="Century Gothic" panose="020B0502020202020204" pitchFamily="34" charset="0"/>
            </a:rPr>
            <a:t>Sex and age</a:t>
          </a:r>
          <a:r>
            <a:rPr lang="en-US" sz="1400" kern="1200" dirty="0">
              <a:latin typeface="Century Gothic" panose="020B0502020202020204" pitchFamily="34" charset="0"/>
            </a:rPr>
            <a:t>: decennial groups. Reflect ageing as a process and a concrete age of life</a:t>
          </a:r>
          <a:endParaRPr lang="es-PE" sz="1400" kern="1200" dirty="0">
            <a:latin typeface="Century Gothic" panose="020B0502020202020204" pitchFamily="34" charset="0"/>
          </a:endParaRPr>
        </a:p>
      </dsp:txBody>
      <dsp:txXfrm>
        <a:off x="1606699" y="93337"/>
        <a:ext cx="3390004" cy="559074"/>
      </dsp:txXfrm>
    </dsp:sp>
    <dsp:sp modelId="{31CEBE01-799C-4130-9E0C-630DCC6D058D}">
      <dsp:nvSpPr>
        <dsp:cNvPr id="0" name=""/>
        <dsp:cNvSpPr/>
      </dsp:nvSpPr>
      <dsp:spPr>
        <a:xfrm>
          <a:off x="16791" y="74149"/>
          <a:ext cx="1602672" cy="597761"/>
        </a:xfrm>
        <a:prstGeom prst="roundRect">
          <a:avLst/>
        </a:prstGeom>
        <a:solidFill>
          <a:srgbClr val="DE78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CO" sz="1800" b="1" i="0" kern="1200" dirty="0" err="1">
              <a:solidFill>
                <a:schemeClr val="bg1"/>
              </a:solidFill>
              <a:latin typeface="Century Gothic" panose="020B0502020202020204" pitchFamily="34" charset="0"/>
            </a:rPr>
            <a:t>Indicator</a:t>
          </a:r>
          <a:r>
            <a:rPr lang="es-CO" sz="1800" b="1" i="0" kern="1200" dirty="0">
              <a:solidFill>
                <a:schemeClr val="bg1"/>
              </a:solidFill>
              <a:latin typeface="Century Gothic" panose="020B0502020202020204" pitchFamily="34" charset="0"/>
            </a:rPr>
            <a:t> </a:t>
          </a:r>
          <a:r>
            <a:rPr lang="es-CO" sz="1800" b="1" i="0" kern="1200" dirty="0" err="1">
              <a:solidFill>
                <a:schemeClr val="bg1"/>
              </a:solidFill>
              <a:latin typeface="Century Gothic" panose="020B0502020202020204" pitchFamily="34" charset="0"/>
            </a:rPr>
            <a:t>design</a:t>
          </a:r>
          <a:endParaRPr lang="es-PE" sz="1800" b="1" kern="1200" dirty="0">
            <a:solidFill>
              <a:schemeClr val="bg1"/>
            </a:solidFill>
            <a:latin typeface="Century Gothic" panose="020B0502020202020204" pitchFamily="34" charset="0"/>
          </a:endParaRPr>
        </a:p>
      </dsp:txBody>
      <dsp:txXfrm>
        <a:off x="45971" y="103329"/>
        <a:ext cx="1544312" cy="539401"/>
      </dsp:txXfrm>
    </dsp:sp>
    <dsp:sp modelId="{ED497151-D70E-4AB4-9D37-430E02106617}">
      <dsp:nvSpPr>
        <dsp:cNvPr id="0" name=""/>
        <dsp:cNvSpPr/>
      </dsp:nvSpPr>
      <dsp:spPr>
        <a:xfrm>
          <a:off x="1674055" y="805523"/>
          <a:ext cx="3630083" cy="1370458"/>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PE" sz="1400" kern="1200" dirty="0" err="1">
              <a:latin typeface="Century Gothic" panose="020B0502020202020204" pitchFamily="34" charset="0"/>
            </a:rPr>
            <a:t>Integrated</a:t>
          </a:r>
          <a:r>
            <a:rPr lang="es-PE" sz="1400" kern="1200" dirty="0">
              <a:latin typeface="Century Gothic" panose="020B0502020202020204" pitchFamily="34" charset="0"/>
            </a:rPr>
            <a:t> </a:t>
          </a:r>
          <a:r>
            <a:rPr lang="es-PE" sz="1400" kern="1200" dirty="0" err="1">
              <a:latin typeface="Century Gothic" panose="020B0502020202020204" pitchFamily="34" charset="0"/>
            </a:rPr>
            <a:t>Household</a:t>
          </a:r>
          <a:r>
            <a:rPr lang="es-PE" sz="1400" kern="1200" dirty="0">
              <a:latin typeface="Century Gothic" panose="020B0502020202020204" pitchFamily="34" charset="0"/>
            </a:rPr>
            <a:t> </a:t>
          </a:r>
          <a:r>
            <a:rPr lang="es-PE" sz="1400" kern="1200" dirty="0" err="1">
              <a:latin typeface="Century Gothic" panose="020B0502020202020204" pitchFamily="34" charset="0"/>
            </a:rPr>
            <a:t>Survey</a:t>
          </a:r>
          <a:r>
            <a:rPr lang="es-PE" sz="1400" kern="1200" dirty="0">
              <a:latin typeface="Century Gothic" panose="020B0502020202020204" pitchFamily="34" charset="0"/>
            </a:rPr>
            <a:t> Colombia</a:t>
          </a:r>
        </a:p>
        <a:p>
          <a:pPr marL="114300" lvl="1" indent="-114300" algn="l" defTabSz="622300">
            <a:lnSpc>
              <a:spcPct val="90000"/>
            </a:lnSpc>
            <a:spcBef>
              <a:spcPct val="0"/>
            </a:spcBef>
            <a:spcAft>
              <a:spcPct val="15000"/>
            </a:spcAft>
            <a:buChar char="•"/>
          </a:pPr>
          <a:r>
            <a:rPr lang="es-PE" sz="1400" u="sng" kern="1200" dirty="0" err="1">
              <a:latin typeface="Century Gothic" panose="020B0502020202020204" pitchFamily="34" charset="0"/>
            </a:rPr>
            <a:t>Sample</a:t>
          </a:r>
          <a:r>
            <a:rPr lang="es-PE" sz="1400" kern="1200" dirty="0">
              <a:latin typeface="Century Gothic" panose="020B0502020202020204" pitchFamily="34" charset="0"/>
            </a:rPr>
            <a:t>: </a:t>
          </a:r>
          <a:r>
            <a:rPr lang="en-US" sz="1400" kern="1200" dirty="0">
              <a:latin typeface="Century Gothic" panose="020B0502020202020204" pitchFamily="34" charset="0"/>
            </a:rPr>
            <a:t>250.000 households,         1 million people surveyed.  </a:t>
          </a:r>
          <a:r>
            <a:rPr lang="es-CO" sz="1400" kern="1200" dirty="0" err="1">
              <a:latin typeface="Century Gothic" panose="020B0502020202020204" pitchFamily="34" charset="0"/>
            </a:rPr>
            <a:t>Probabilistic</a:t>
          </a:r>
          <a:r>
            <a:rPr lang="es-CO" sz="1400" kern="1200" dirty="0">
              <a:latin typeface="Century Gothic" panose="020B0502020202020204" pitchFamily="34" charset="0"/>
            </a:rPr>
            <a:t>, </a:t>
          </a:r>
          <a:r>
            <a:rPr lang="es-CO" sz="1400" kern="1200" dirty="0" err="1">
              <a:latin typeface="Century Gothic" panose="020B0502020202020204" pitchFamily="34" charset="0"/>
            </a:rPr>
            <a:t>multi-stage</a:t>
          </a:r>
          <a:r>
            <a:rPr lang="es-CO" sz="1400" kern="1200" dirty="0">
              <a:latin typeface="Century Gothic" panose="020B0502020202020204" pitchFamily="34" charset="0"/>
            </a:rPr>
            <a:t> </a:t>
          </a:r>
          <a:r>
            <a:rPr lang="es-CO" sz="1400" kern="1200" dirty="0" err="1">
              <a:latin typeface="Century Gothic" panose="020B0502020202020204" pitchFamily="34" charset="0"/>
            </a:rPr>
            <a:t>sampling</a:t>
          </a:r>
          <a:endParaRPr lang="es-PE" sz="1400" kern="1200" dirty="0">
            <a:latin typeface="Century Gothic" panose="020B0502020202020204" pitchFamily="34" charset="0"/>
          </a:endParaRPr>
        </a:p>
      </dsp:txBody>
      <dsp:txXfrm>
        <a:off x="1674055" y="976830"/>
        <a:ext cx="3116161" cy="1027844"/>
      </dsp:txXfrm>
    </dsp:sp>
    <dsp:sp modelId="{DD0AB8E1-7450-416F-B329-AE73E3726734}">
      <dsp:nvSpPr>
        <dsp:cNvPr id="0" name=""/>
        <dsp:cNvSpPr/>
      </dsp:nvSpPr>
      <dsp:spPr>
        <a:xfrm>
          <a:off x="1656" y="1191871"/>
          <a:ext cx="1672399" cy="59776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PE" sz="1800" b="1" kern="1200" dirty="0" err="1">
              <a:latin typeface="Century Gothic" panose="020B0502020202020204" pitchFamily="34" charset="0"/>
            </a:rPr>
            <a:t>Population</a:t>
          </a:r>
          <a:endParaRPr lang="es-CO" sz="1800" b="1" kern="1200" dirty="0">
            <a:latin typeface="Century Gothic" panose="020B0502020202020204" pitchFamily="34" charset="0"/>
          </a:endParaRPr>
        </a:p>
      </dsp:txBody>
      <dsp:txXfrm>
        <a:off x="30836" y="1221051"/>
        <a:ext cx="1614039" cy="539401"/>
      </dsp:txXfrm>
    </dsp:sp>
    <dsp:sp modelId="{A0C0401B-7BB2-4F92-B1B2-F14BA2D5EBEE}">
      <dsp:nvSpPr>
        <dsp:cNvPr id="0" name=""/>
        <dsp:cNvSpPr/>
      </dsp:nvSpPr>
      <dsp:spPr>
        <a:xfrm>
          <a:off x="1695830" y="2235758"/>
          <a:ext cx="3608561" cy="597761"/>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CO" sz="1600" kern="1200" dirty="0" err="1">
              <a:latin typeface="Century Gothic" panose="020B0502020202020204" pitchFamily="34" charset="0"/>
            </a:rPr>
            <a:t>Descriptive</a:t>
          </a:r>
          <a:r>
            <a:rPr lang="es-CO" sz="1600" kern="1200" dirty="0">
              <a:latin typeface="Century Gothic" panose="020B0502020202020204" pitchFamily="34" charset="0"/>
            </a:rPr>
            <a:t> </a:t>
          </a:r>
          <a:r>
            <a:rPr lang="es-CO" sz="1600" kern="1200" dirty="0" err="1">
              <a:latin typeface="Century Gothic" panose="020B0502020202020204" pitchFamily="34" charset="0"/>
            </a:rPr>
            <a:t>statistics</a:t>
          </a:r>
          <a:endParaRPr lang="es-PE" sz="1600" kern="1200" dirty="0">
            <a:latin typeface="Century Gothic" panose="020B0502020202020204" pitchFamily="34" charset="0"/>
          </a:endParaRPr>
        </a:p>
      </dsp:txBody>
      <dsp:txXfrm>
        <a:off x="1695830" y="2310478"/>
        <a:ext cx="3384401" cy="448321"/>
      </dsp:txXfrm>
    </dsp:sp>
    <dsp:sp modelId="{1A6634B2-C089-4B0A-A096-750C8B049C4F}">
      <dsp:nvSpPr>
        <dsp:cNvPr id="0" name=""/>
        <dsp:cNvSpPr/>
      </dsp:nvSpPr>
      <dsp:spPr>
        <a:xfrm>
          <a:off x="1403" y="2235758"/>
          <a:ext cx="1694426" cy="59776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PE" sz="1800" b="1" kern="1200" dirty="0" err="1">
              <a:latin typeface="Century Gothic" panose="020B0502020202020204" pitchFamily="34" charset="0"/>
            </a:rPr>
            <a:t>Metodology</a:t>
          </a:r>
          <a:endParaRPr lang="es-PE" sz="1800" b="1" kern="1200" dirty="0">
            <a:latin typeface="Century Gothic" panose="020B0502020202020204" pitchFamily="34" charset="0"/>
          </a:endParaRPr>
        </a:p>
      </dsp:txBody>
      <dsp:txXfrm>
        <a:off x="30583" y="2264938"/>
        <a:ext cx="1636066" cy="539401"/>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847F01-ECE6-438E-B4AD-7C9F5847A044}" type="datetimeFigureOut">
              <a:rPr lang="en-GB" smtClean="0"/>
              <a:t>01/10/2019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3E7B10-D0D1-4097-9763-F9852D010249}" type="slidenum">
              <a:rPr lang="en-GB" smtClean="0"/>
              <a:t>‹#›</a:t>
            </a:fld>
            <a:endParaRPr lang="en-GB"/>
          </a:p>
        </p:txBody>
      </p:sp>
    </p:spTree>
    <p:extLst>
      <p:ext uri="{BB962C8B-B14F-4D97-AF65-F5344CB8AC3E}">
        <p14:creationId xmlns:p14="http://schemas.microsoft.com/office/powerpoint/2010/main" val="526617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Este </a:t>
            </a:r>
            <a:endParaRPr lang="en-GB" dirty="0"/>
          </a:p>
        </p:txBody>
      </p:sp>
      <p:sp>
        <p:nvSpPr>
          <p:cNvPr id="4" name="Slide Number Placeholder 3"/>
          <p:cNvSpPr>
            <a:spLocks noGrp="1"/>
          </p:cNvSpPr>
          <p:nvPr>
            <p:ph type="sldNum" sz="quarter" idx="5"/>
          </p:nvPr>
        </p:nvSpPr>
        <p:spPr/>
        <p:txBody>
          <a:bodyPr/>
          <a:lstStyle/>
          <a:p>
            <a:fld id="{8D3E7B10-D0D1-4097-9763-F9852D010249}" type="slidenum">
              <a:rPr lang="en-GB" smtClean="0"/>
              <a:t>1</a:t>
            </a:fld>
            <a:endParaRPr lang="en-GB"/>
          </a:p>
        </p:txBody>
      </p:sp>
    </p:spTree>
    <p:extLst>
      <p:ext uri="{BB962C8B-B14F-4D97-AF65-F5344CB8AC3E}">
        <p14:creationId xmlns:p14="http://schemas.microsoft.com/office/powerpoint/2010/main" val="228955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err="1"/>
              <a:t>The</a:t>
            </a:r>
            <a:r>
              <a:rPr lang="es-CO" dirty="0"/>
              <a:t> </a:t>
            </a:r>
            <a:r>
              <a:rPr lang="es-CO" dirty="0" err="1"/>
              <a:t>research</a:t>
            </a:r>
            <a:r>
              <a:rPr lang="es-CO" dirty="0"/>
              <a:t> </a:t>
            </a:r>
            <a:r>
              <a:rPr lang="es-CO" dirty="0" err="1"/>
              <a:t>problem</a:t>
            </a:r>
            <a:r>
              <a:rPr lang="es-CO" dirty="0"/>
              <a:t> </a:t>
            </a:r>
            <a:r>
              <a:rPr lang="en-US" dirty="0"/>
              <a:t>Latin American countries demographic changes entail challenges in terms of the social well-being of the population.</a:t>
            </a:r>
          </a:p>
          <a:p>
            <a:endParaRPr lang="en-US" dirty="0"/>
          </a:p>
          <a:p>
            <a:r>
              <a:rPr lang="en-US" dirty="0"/>
              <a:t>Two population groups are identified as vulnerable in the called crisis of care: WOMEN </a:t>
            </a:r>
          </a:p>
          <a:p>
            <a:r>
              <a:rPr lang="en-US" dirty="0"/>
              <a:t>Offer care</a:t>
            </a:r>
          </a:p>
          <a:p>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8D3E7B10-D0D1-4097-9763-F9852D010249}" type="slidenum">
              <a:rPr lang="en-GB" smtClean="0"/>
              <a:t>2</a:t>
            </a:fld>
            <a:endParaRPr lang="en-GB"/>
          </a:p>
        </p:txBody>
      </p:sp>
    </p:spTree>
    <p:extLst>
      <p:ext uri="{BB962C8B-B14F-4D97-AF65-F5344CB8AC3E}">
        <p14:creationId xmlns:p14="http://schemas.microsoft.com/office/powerpoint/2010/main" val="2572963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770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D7C413-0C29-4B53-AE54-C59FE3CB8B8C}"/>
              </a:ext>
            </a:extLst>
          </p:cNvPr>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16:creationId xmlns:a16="http://schemas.microsoft.com/office/drawing/2014/main" id="{14E0DB6C-ACA2-4462-81A7-4E948FDE6300}"/>
              </a:ext>
            </a:extLst>
          </p:cNvPr>
          <p:cNvSpPr/>
          <p:nvPr/>
        </p:nvSpPr>
        <p:spPr>
          <a:xfrm>
            <a:off x="0" y="6334125"/>
            <a:ext cx="9141619"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85025208-23D7-4441-A83A-ACE8052273B5}"/>
              </a:ext>
            </a:extLst>
          </p:cNvPr>
          <p:cNvSpPr>
            <a:spLocks noGrp="1"/>
          </p:cNvSpPr>
          <p:nvPr>
            <p:ph type="dt" sz="half" idx="10"/>
          </p:nvPr>
        </p:nvSpPr>
        <p:spPr/>
        <p:txBody>
          <a:bodyPr/>
          <a:lstStyle>
            <a:lvl1pPr>
              <a:defRPr/>
            </a:lvl1pPr>
          </a:lstStyle>
          <a:p>
            <a:pPr>
              <a:defRPr/>
            </a:pPr>
            <a:fld id="{E4E7CB49-7FFF-4826-9127-873F12CFB4E3}" type="datetimeFigureOut">
              <a:rPr lang="en-US"/>
              <a:pPr>
                <a:defRPr/>
              </a:pPr>
              <a:t>10/1/2019</a:t>
            </a:fld>
            <a:endParaRPr lang="en-US" dirty="0"/>
          </a:p>
        </p:txBody>
      </p:sp>
      <p:sp>
        <p:nvSpPr>
          <p:cNvPr id="5" name="Footer Placeholder 7">
            <a:extLst>
              <a:ext uri="{FF2B5EF4-FFF2-40B4-BE49-F238E27FC236}">
                <a16:creationId xmlns:a16="http://schemas.microsoft.com/office/drawing/2014/main" id="{6968E4B1-CB7A-433E-ABBD-D21E003A6DED}"/>
              </a:ext>
            </a:extLst>
          </p:cNvPr>
          <p:cNvSpPr>
            <a:spLocks noGrp="1"/>
          </p:cNvSpPr>
          <p:nvPr>
            <p:ph type="ftr" sz="quarter" idx="11"/>
          </p:nvPr>
        </p:nvSpPr>
        <p:spPr/>
        <p:txBody>
          <a:bodyPr/>
          <a:lstStyle>
            <a:lvl1pPr>
              <a:defRPr dirty="0">
                <a:solidFill>
                  <a:srgbClr val="FFFFFF"/>
                </a:solidFill>
              </a:defRPr>
            </a:lvl1pPr>
          </a:lstStyle>
          <a:p>
            <a:pPr>
              <a:defRPr/>
            </a:pPr>
            <a:endParaRPr lang="en-US"/>
          </a:p>
        </p:txBody>
      </p:sp>
      <p:sp>
        <p:nvSpPr>
          <p:cNvPr id="6" name="Slide Number Placeholder 8">
            <a:extLst>
              <a:ext uri="{FF2B5EF4-FFF2-40B4-BE49-F238E27FC236}">
                <a16:creationId xmlns:a16="http://schemas.microsoft.com/office/drawing/2014/main" id="{EE875154-173E-4DEC-99B6-6DF027A35E68}"/>
              </a:ext>
            </a:extLst>
          </p:cNvPr>
          <p:cNvSpPr>
            <a:spLocks noGrp="1"/>
          </p:cNvSpPr>
          <p:nvPr>
            <p:ph type="sldNum" sz="quarter" idx="12"/>
          </p:nvPr>
        </p:nvSpPr>
        <p:spPr/>
        <p:txBody>
          <a:bodyPr/>
          <a:lstStyle>
            <a:lvl1pPr>
              <a:defRPr/>
            </a:lvl1pPr>
          </a:lstStyle>
          <a:p>
            <a:pPr>
              <a:defRPr/>
            </a:pPr>
            <a:fld id="{29F34826-10A4-4500-9A96-CAC7660F307E}" type="slidenum">
              <a:rPr lang="en-US"/>
              <a:pPr>
                <a:defRPr/>
              </a:pPr>
              <a:t>‹#›</a:t>
            </a:fld>
            <a:endParaRPr lang="en-US" dirty="0"/>
          </a:p>
        </p:txBody>
      </p:sp>
    </p:spTree>
    <p:extLst>
      <p:ext uri="{BB962C8B-B14F-4D97-AF65-F5344CB8AC3E}">
        <p14:creationId xmlns:p14="http://schemas.microsoft.com/office/powerpoint/2010/main" val="405106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8534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3054913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159116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216623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216623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799594"/>
      </p:ext>
    </p:extLst>
  </p:cSld>
  <p:clrMap bg1="lt1" tx1="dk1" bg2="lt2" tx2="dk2" accent1="accent1" accent2="accent2" accent3="accent3" accent4="accent4" accent5="accent5" accent6="accent6" hlink="hlink" folHlink="folHlink"/>
  <p:sldLayoutIdLst>
    <p:sldLayoutId id="2147483690" r:id="rId1"/>
    <p:sldLayoutId id="2147483686" r:id="rId2"/>
    <p:sldLayoutId id="2147483687" r:id="rId3"/>
    <p:sldLayoutId id="2147483688" r:id="rId4"/>
    <p:sldLayoutId id="2147483689" r:id="rId5"/>
    <p:sldLayoutId id="2147483682" r:id="rId6"/>
    <p:sldLayoutId id="2147483683" r:id="rId7"/>
    <p:sldLayoutId id="2147483684" r:id="rId8"/>
    <p:sldLayoutId id="2147483685" r:id="rId9"/>
    <p:sldLayoutId id="2147483694"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79548"/>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pgarciar@unal.edu.c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mailto:apgarciar@unal.edu.co"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7">
            <a:extLst>
              <a:ext uri="{FF2B5EF4-FFF2-40B4-BE49-F238E27FC236}">
                <a16:creationId xmlns:a16="http://schemas.microsoft.com/office/drawing/2014/main" id="{5555A9C8-4D29-4FC2-98EF-C05A29B23931}"/>
              </a:ext>
            </a:extLst>
          </p:cNvPr>
          <p:cNvSpPr txBox="1"/>
          <p:nvPr/>
        </p:nvSpPr>
        <p:spPr>
          <a:xfrm>
            <a:off x="629587" y="2524246"/>
            <a:ext cx="8019738" cy="2639184"/>
          </a:xfrm>
          <a:prstGeom prst="rect">
            <a:avLst/>
          </a:prstGeom>
          <a:noFill/>
        </p:spPr>
        <p:txBody>
          <a:bodyPr wrap="square">
            <a:spAutoFit/>
          </a:bodyPr>
          <a:lstStyle/>
          <a:p>
            <a:pPr algn="r"/>
            <a:r>
              <a:rPr lang="en-US" sz="2800" b="1" dirty="0">
                <a:solidFill>
                  <a:srgbClr val="0F75BD"/>
                </a:solidFill>
                <a:latin typeface="Century Gothic" panose="020B0502020202020204" pitchFamily="34" charset="0"/>
              </a:rPr>
              <a:t>Women and the elderly population in social labor relations in Colombia</a:t>
            </a:r>
          </a:p>
          <a:p>
            <a:pPr algn="r">
              <a:defRPr/>
            </a:pPr>
            <a:r>
              <a:rPr lang="es-CO" b="1" dirty="0">
                <a:latin typeface="Century Gothic" panose="020B0502020202020204" pitchFamily="34" charset="0"/>
              </a:rPr>
              <a:t>Andrea Paola García Ruiz </a:t>
            </a:r>
          </a:p>
          <a:p>
            <a:pPr algn="r">
              <a:defRPr/>
            </a:pPr>
            <a:r>
              <a:rPr lang="es-CO" sz="1600" dirty="0">
                <a:latin typeface="Century Gothic" panose="020B0502020202020204" pitchFamily="34" charset="0"/>
              </a:rPr>
              <a:t>Economist, Master in Latin American Political Studies</a:t>
            </a:r>
          </a:p>
          <a:p>
            <a:pPr algn="r">
              <a:defRPr/>
            </a:pPr>
            <a:r>
              <a:rPr lang="es-CO" sz="1600" dirty="0">
                <a:latin typeface="Century Gothic" panose="020B0502020202020204" pitchFamily="34" charset="0"/>
              </a:rPr>
              <a:t>Universidad Nacional de Colombia</a:t>
            </a:r>
          </a:p>
          <a:p>
            <a:pPr algn="r">
              <a:defRPr/>
            </a:pPr>
            <a:r>
              <a:rPr lang="es-CO" sz="1600" u="sng" dirty="0">
                <a:latin typeface="Century Gothic" panose="020B0502020202020204" pitchFamily="34" charset="0"/>
                <a:hlinkClick r:id="rId3">
                  <a:extLst>
                    <a:ext uri="{A12FA001-AC4F-418D-AE19-62706E023703}">
                      <ahyp:hlinkClr xmlns:ahyp="http://schemas.microsoft.com/office/drawing/2018/hyperlinkcolor" val="tx"/>
                    </a:ext>
                  </a:extLst>
                </a:hlinkClick>
              </a:rPr>
              <a:t>apgarciar@unal.edu.co</a:t>
            </a:r>
            <a:endParaRPr lang="es-CO" sz="1600" u="sng" dirty="0">
              <a:latin typeface="Century Gothic" panose="020B0502020202020204" pitchFamily="34" charset="0"/>
            </a:endParaRPr>
          </a:p>
          <a:p>
            <a:pPr>
              <a:defRPr/>
            </a:pPr>
            <a:endParaRPr lang="es-CO" sz="1400" dirty="0">
              <a:latin typeface="Century Gothic" panose="020B0502020202020204" pitchFamily="34" charset="0"/>
            </a:endParaRPr>
          </a:p>
          <a:p>
            <a:pPr algn="r">
              <a:defRPr/>
            </a:pPr>
            <a:r>
              <a:rPr lang="es-CO" sz="1600" dirty="0" err="1">
                <a:latin typeface="Century Gothic" panose="020B0502020202020204" pitchFamily="34" charset="0"/>
              </a:rPr>
              <a:t>September</a:t>
            </a:r>
            <a:r>
              <a:rPr lang="es-CO" sz="1600" dirty="0">
                <a:latin typeface="Century Gothic" panose="020B0502020202020204" pitchFamily="34" charset="0"/>
              </a:rPr>
              <a:t>, 2019</a:t>
            </a:r>
          </a:p>
          <a:p>
            <a:pPr>
              <a:defRPr/>
            </a:pPr>
            <a:endParaRPr lang="es-CO" sz="1350" b="1" dirty="0">
              <a:latin typeface="Century Gothic" panose="020B0502020202020204" pitchFamily="34" charset="0"/>
            </a:endParaRPr>
          </a:p>
        </p:txBody>
      </p:sp>
    </p:spTree>
    <p:extLst>
      <p:ext uri="{BB962C8B-B14F-4D97-AF65-F5344CB8AC3E}">
        <p14:creationId xmlns:p14="http://schemas.microsoft.com/office/powerpoint/2010/main" val="339370766"/>
      </p:ext>
    </p:extLst>
  </p:cSld>
  <p:clrMapOvr>
    <a:masterClrMapping/>
  </p:clrMapOvr>
  <mc:AlternateContent xmlns:mc="http://schemas.openxmlformats.org/markup-compatibility/2006" xmlns:p14="http://schemas.microsoft.com/office/powerpoint/2010/main">
    <mc:Choice Requires="p14">
      <p:transition spd="slow" p14:dur="2000" advTm="6944"/>
    </mc:Choice>
    <mc:Fallback xmlns="">
      <p:transition spd="slow" advTm="69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06759310-E55A-48DC-9CE6-FEAEE44CCED5}"/>
              </a:ext>
            </a:extLst>
          </p:cNvPr>
          <p:cNvSpPr txBox="1">
            <a:spLocks/>
          </p:cNvSpPr>
          <p:nvPr/>
        </p:nvSpPr>
        <p:spPr>
          <a:xfrm>
            <a:off x="1784728" y="927788"/>
            <a:ext cx="6041231" cy="409575"/>
          </a:xfrm>
          <a:prstGeom prst="rect">
            <a:avLst/>
          </a:prstGeom>
        </p:spPr>
        <p:txBody>
          <a:bodyPr>
            <a:normAutofit fontScale="8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s-CO" sz="3600" b="1" dirty="0" err="1">
                <a:solidFill>
                  <a:srgbClr val="70B7B3"/>
                </a:solidFill>
                <a:latin typeface="Century Gothic" panose="020B0502020202020204" pitchFamily="34" charset="0"/>
              </a:rPr>
              <a:t>Objective</a:t>
            </a:r>
            <a:r>
              <a:rPr lang="es-CO" sz="3600" b="1" dirty="0">
                <a:solidFill>
                  <a:srgbClr val="70B7B3"/>
                </a:solidFill>
                <a:latin typeface="Century Gothic" panose="020B0502020202020204" pitchFamily="34" charset="0"/>
              </a:rPr>
              <a:t> 3: </a:t>
            </a:r>
            <a:r>
              <a:rPr lang="es-CO" sz="3600" b="1" dirty="0" err="1">
                <a:solidFill>
                  <a:srgbClr val="70B7B3"/>
                </a:solidFill>
                <a:latin typeface="Century Gothic" panose="020B0502020202020204" pitchFamily="34" charset="0"/>
              </a:rPr>
              <a:t>Empirical</a:t>
            </a:r>
            <a:r>
              <a:rPr lang="es-CO" sz="3600" b="1" dirty="0">
                <a:solidFill>
                  <a:srgbClr val="70B7B3"/>
                </a:solidFill>
                <a:latin typeface="Century Gothic" panose="020B0502020202020204" pitchFamily="34" charset="0"/>
              </a:rPr>
              <a:t> </a:t>
            </a:r>
            <a:r>
              <a:rPr lang="es-CO" sz="3600" b="1" dirty="0" err="1">
                <a:solidFill>
                  <a:srgbClr val="70B7B3"/>
                </a:solidFill>
                <a:latin typeface="Century Gothic" panose="020B0502020202020204" pitchFamily="34" charset="0"/>
              </a:rPr>
              <a:t>evidence</a:t>
            </a:r>
            <a:endParaRPr lang="es-CO" sz="3600" b="1" dirty="0">
              <a:solidFill>
                <a:srgbClr val="70B7B3"/>
              </a:solidFill>
              <a:latin typeface="Century Gothic" panose="020B0502020202020204" pitchFamily="34" charset="0"/>
            </a:endParaRPr>
          </a:p>
        </p:txBody>
      </p:sp>
      <p:sp>
        <p:nvSpPr>
          <p:cNvPr id="19460" name="Rectangle 2">
            <a:extLst>
              <a:ext uri="{FF2B5EF4-FFF2-40B4-BE49-F238E27FC236}">
                <a16:creationId xmlns:a16="http://schemas.microsoft.com/office/drawing/2014/main" id="{5B745785-C545-444F-B534-F3CDCE1D7F5C}"/>
              </a:ext>
            </a:extLst>
          </p:cNvPr>
          <p:cNvSpPr>
            <a:spLocks noChangeArrowheads="1"/>
          </p:cNvSpPr>
          <p:nvPr/>
        </p:nvSpPr>
        <p:spPr bwMode="auto">
          <a:xfrm>
            <a:off x="1933902" y="1753332"/>
            <a:ext cx="63703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a:r>
              <a:rPr lang="en-US" altLang="es-CO" b="1" dirty="0">
                <a:solidFill>
                  <a:srgbClr val="0F75BD"/>
                </a:solidFill>
                <a:latin typeface="Century Gothic" panose="020B0502020202020204" pitchFamily="34" charset="0"/>
                <a:ea typeface="Calibri" panose="020F0502020204030204" pitchFamily="34" charset="0"/>
                <a:cs typeface="Arial" panose="020B0604020202020204" pitchFamily="34" charset="0"/>
              </a:rPr>
              <a:t>Percentage distribution of the working population within the quadrants by sex, 2015.</a:t>
            </a:r>
            <a:endParaRPr lang="es-CO" altLang="es-CO" sz="3200" b="1" dirty="0">
              <a:solidFill>
                <a:srgbClr val="0F75BD"/>
              </a:solidFill>
              <a:latin typeface="Century Gothic" panose="020B0502020202020204" pitchFamily="34" charset="0"/>
              <a:ea typeface="Calibri" panose="020F0502020204030204" pitchFamily="34" charset="0"/>
              <a:cs typeface="Arial" panose="020B0604020202020204" pitchFamily="34" charset="0"/>
            </a:endParaRPr>
          </a:p>
        </p:txBody>
      </p:sp>
      <p:pic>
        <p:nvPicPr>
          <p:cNvPr id="19461" name="Imagen 6">
            <a:extLst>
              <a:ext uri="{FF2B5EF4-FFF2-40B4-BE49-F238E27FC236}">
                <a16:creationId xmlns:a16="http://schemas.microsoft.com/office/drawing/2014/main" id="{29A32555-A4D4-48DF-8D1F-02E4F54373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735"/>
          <a:stretch/>
        </p:blipFill>
        <p:spPr bwMode="auto">
          <a:xfrm>
            <a:off x="1933902" y="3429506"/>
            <a:ext cx="5976870" cy="126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3">
            <a:extLst>
              <a:ext uri="{FF2B5EF4-FFF2-40B4-BE49-F238E27FC236}">
                <a16:creationId xmlns:a16="http://schemas.microsoft.com/office/drawing/2014/main" id="{769EF458-B314-4C66-9152-0224A0EC7ED6}"/>
              </a:ext>
            </a:extLst>
          </p:cNvPr>
          <p:cNvSpPr>
            <a:spLocks noChangeArrowheads="1"/>
          </p:cNvSpPr>
          <p:nvPr/>
        </p:nvSpPr>
        <p:spPr bwMode="auto">
          <a:xfrm>
            <a:off x="1897422" y="4935390"/>
            <a:ext cx="57246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a:r>
              <a:rPr lang="es-CO" altLang="es-CO" sz="1400" i="1" dirty="0" err="1">
                <a:solidFill>
                  <a:srgbClr val="000000"/>
                </a:solidFill>
                <a:latin typeface="Arial" panose="020B0604020202020204" pitchFamily="34" charset="0"/>
                <a:cs typeface="Arial" panose="020B0604020202020204" pitchFamily="34" charset="0"/>
              </a:rPr>
              <a:t>Source</a:t>
            </a:r>
            <a:r>
              <a:rPr lang="es-CO" altLang="es-CO" sz="1400" i="1" dirty="0">
                <a:solidFill>
                  <a:srgbClr val="000000"/>
                </a:solidFill>
                <a:latin typeface="Arial" panose="020B0604020202020204" pitchFamily="34" charset="0"/>
                <a:cs typeface="Arial" panose="020B0604020202020204" pitchFamily="34" charset="0"/>
              </a:rPr>
              <a:t>: </a:t>
            </a:r>
            <a:r>
              <a:rPr lang="en-US" altLang="es-CO" sz="1400" i="1" dirty="0">
                <a:solidFill>
                  <a:srgbClr val="000000"/>
                </a:solidFill>
                <a:latin typeface="Arial" panose="020B0604020202020204" pitchFamily="34" charset="0"/>
                <a:cs typeface="Arial" panose="020B0604020202020204" pitchFamily="34" charset="0"/>
              </a:rPr>
              <a:t>Author, based on information from GEIH- DANE 2015</a:t>
            </a:r>
            <a:r>
              <a:rPr lang="es-CO" altLang="es-CO" sz="1400" i="1" dirty="0">
                <a:solidFill>
                  <a:srgbClr val="000000"/>
                </a:solidFill>
                <a:latin typeface="Arial" panose="020B0604020202020204" pitchFamily="34" charset="0"/>
                <a:cs typeface="Arial" panose="020B0604020202020204" pitchFamily="34" charset="0"/>
              </a:rPr>
              <a:t>	</a:t>
            </a:r>
            <a:endParaRPr lang="es-CO" altLang="es-CO" sz="3200" dirty="0">
              <a:latin typeface="Arial" panose="020B0604020202020204" pitchFamily="34" charset="0"/>
            </a:endParaRPr>
          </a:p>
        </p:txBody>
      </p:sp>
      <p:pic>
        <p:nvPicPr>
          <p:cNvPr id="4" name="Picture 3">
            <a:extLst>
              <a:ext uri="{FF2B5EF4-FFF2-40B4-BE49-F238E27FC236}">
                <a16:creationId xmlns:a16="http://schemas.microsoft.com/office/drawing/2014/main" id="{E04FAA5A-98C2-4D01-90FA-89E3E0F594A7}"/>
              </a:ext>
            </a:extLst>
          </p:cNvPr>
          <p:cNvPicPr>
            <a:picLocks noChangeAspect="1"/>
          </p:cNvPicPr>
          <p:nvPr/>
        </p:nvPicPr>
        <p:blipFill>
          <a:blip r:embed="rId3"/>
          <a:stretch>
            <a:fillRect/>
          </a:stretch>
        </p:blipFill>
        <p:spPr>
          <a:xfrm>
            <a:off x="1933901" y="2754438"/>
            <a:ext cx="5976870" cy="6750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06759310-E55A-48DC-9CE6-FEAEE44CCED5}"/>
              </a:ext>
            </a:extLst>
          </p:cNvPr>
          <p:cNvSpPr txBox="1">
            <a:spLocks/>
          </p:cNvSpPr>
          <p:nvPr/>
        </p:nvSpPr>
        <p:spPr>
          <a:xfrm>
            <a:off x="1784728" y="927788"/>
            <a:ext cx="6041231" cy="409575"/>
          </a:xfrm>
          <a:prstGeom prst="rect">
            <a:avLst/>
          </a:prstGeom>
        </p:spPr>
        <p:txBody>
          <a:bodyPr>
            <a:normAutofit fontScale="8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s-CO" sz="3600" b="1" dirty="0" err="1">
                <a:solidFill>
                  <a:srgbClr val="0F75BD"/>
                </a:solidFill>
                <a:latin typeface="Century Gothic" panose="020B0502020202020204" pitchFamily="34" charset="0"/>
              </a:rPr>
              <a:t>Objective</a:t>
            </a:r>
            <a:r>
              <a:rPr lang="es-CO" sz="3600" b="1" dirty="0">
                <a:solidFill>
                  <a:srgbClr val="0F75BD"/>
                </a:solidFill>
                <a:latin typeface="Century Gothic" panose="020B0502020202020204" pitchFamily="34" charset="0"/>
              </a:rPr>
              <a:t> 3: </a:t>
            </a:r>
            <a:r>
              <a:rPr lang="es-CO" sz="3600" b="1" dirty="0" err="1">
                <a:solidFill>
                  <a:srgbClr val="0F75BD"/>
                </a:solidFill>
                <a:latin typeface="Century Gothic" panose="020B0502020202020204" pitchFamily="34" charset="0"/>
              </a:rPr>
              <a:t>Empirical</a:t>
            </a:r>
            <a:r>
              <a:rPr lang="es-CO" sz="3600" b="1" dirty="0">
                <a:solidFill>
                  <a:srgbClr val="0F75BD"/>
                </a:solidFill>
                <a:latin typeface="Century Gothic" panose="020B0502020202020204" pitchFamily="34" charset="0"/>
              </a:rPr>
              <a:t> </a:t>
            </a:r>
            <a:r>
              <a:rPr lang="es-CO" sz="3600" b="1" dirty="0" err="1">
                <a:solidFill>
                  <a:srgbClr val="0F75BD"/>
                </a:solidFill>
                <a:latin typeface="Century Gothic" panose="020B0502020202020204" pitchFamily="34" charset="0"/>
              </a:rPr>
              <a:t>evidence</a:t>
            </a:r>
            <a:endParaRPr lang="es-CO" sz="3600" b="1" dirty="0">
              <a:solidFill>
                <a:srgbClr val="0F75BD"/>
              </a:solidFill>
              <a:latin typeface="Century Gothic" panose="020B0502020202020204" pitchFamily="34" charset="0"/>
            </a:endParaRPr>
          </a:p>
        </p:txBody>
      </p:sp>
      <p:sp>
        <p:nvSpPr>
          <p:cNvPr id="19460" name="Rectangle 2">
            <a:extLst>
              <a:ext uri="{FF2B5EF4-FFF2-40B4-BE49-F238E27FC236}">
                <a16:creationId xmlns:a16="http://schemas.microsoft.com/office/drawing/2014/main" id="{5B745785-C545-444F-B534-F3CDCE1D7F5C}"/>
              </a:ext>
            </a:extLst>
          </p:cNvPr>
          <p:cNvSpPr>
            <a:spLocks noChangeArrowheads="1"/>
          </p:cNvSpPr>
          <p:nvPr/>
        </p:nvSpPr>
        <p:spPr bwMode="auto">
          <a:xfrm>
            <a:off x="1933902" y="1753332"/>
            <a:ext cx="63703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a:r>
              <a:rPr lang="en-US" altLang="es-CO" b="1" dirty="0">
                <a:solidFill>
                  <a:srgbClr val="0F75BD"/>
                </a:solidFill>
                <a:latin typeface="Century Gothic" panose="020B0502020202020204" pitchFamily="34" charset="0"/>
                <a:ea typeface="Calibri" panose="020F0502020204030204" pitchFamily="34" charset="0"/>
                <a:cs typeface="Arial" panose="020B0604020202020204" pitchFamily="34" charset="0"/>
              </a:rPr>
              <a:t>Percentage distribution of the working population within age groups, by item, 2015</a:t>
            </a:r>
            <a:endParaRPr lang="es-CO" altLang="es-CO" sz="3200" b="1" dirty="0">
              <a:solidFill>
                <a:srgbClr val="0F75BD"/>
              </a:solidFill>
              <a:latin typeface="Century Gothic" panose="020B0502020202020204" pitchFamily="34" charset="0"/>
              <a:ea typeface="Calibri" panose="020F0502020204030204" pitchFamily="34" charset="0"/>
              <a:cs typeface="Arial" panose="020B0604020202020204" pitchFamily="34" charset="0"/>
            </a:endParaRPr>
          </a:p>
        </p:txBody>
      </p:sp>
      <p:pic>
        <p:nvPicPr>
          <p:cNvPr id="6" name="Imagen 7">
            <a:extLst>
              <a:ext uri="{FF2B5EF4-FFF2-40B4-BE49-F238E27FC236}">
                <a16:creationId xmlns:a16="http://schemas.microsoft.com/office/drawing/2014/main" id="{D113E434-1B36-4F70-97F8-AE59BB715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902" y="2815632"/>
            <a:ext cx="6700432" cy="201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EA204764-496A-47C7-8259-C20147CFE8B4}"/>
              </a:ext>
            </a:extLst>
          </p:cNvPr>
          <p:cNvSpPr>
            <a:spLocks noChangeArrowheads="1"/>
          </p:cNvSpPr>
          <p:nvPr/>
        </p:nvSpPr>
        <p:spPr bwMode="auto">
          <a:xfrm>
            <a:off x="1897422" y="4935390"/>
            <a:ext cx="57246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a:r>
              <a:rPr lang="es-CO" altLang="es-CO" sz="1400" i="1" dirty="0" err="1">
                <a:solidFill>
                  <a:srgbClr val="000000"/>
                </a:solidFill>
                <a:latin typeface="Arial" panose="020B0604020202020204" pitchFamily="34" charset="0"/>
                <a:cs typeface="Arial" panose="020B0604020202020204" pitchFamily="34" charset="0"/>
              </a:rPr>
              <a:t>Source</a:t>
            </a:r>
            <a:r>
              <a:rPr lang="es-CO" altLang="es-CO" sz="1400" i="1" dirty="0">
                <a:solidFill>
                  <a:srgbClr val="000000"/>
                </a:solidFill>
                <a:latin typeface="Arial" panose="020B0604020202020204" pitchFamily="34" charset="0"/>
                <a:cs typeface="Arial" panose="020B0604020202020204" pitchFamily="34" charset="0"/>
              </a:rPr>
              <a:t>: </a:t>
            </a:r>
            <a:r>
              <a:rPr lang="en-US" altLang="es-CO" sz="1400" i="1" dirty="0">
                <a:solidFill>
                  <a:srgbClr val="000000"/>
                </a:solidFill>
                <a:latin typeface="Arial" panose="020B0604020202020204" pitchFamily="34" charset="0"/>
                <a:cs typeface="Arial" panose="020B0604020202020204" pitchFamily="34" charset="0"/>
              </a:rPr>
              <a:t>Author, based on information from GEIH- DANE 2015</a:t>
            </a:r>
            <a:r>
              <a:rPr lang="es-CO" altLang="es-CO" sz="1400" i="1" dirty="0">
                <a:solidFill>
                  <a:srgbClr val="000000"/>
                </a:solidFill>
                <a:latin typeface="Arial" panose="020B0604020202020204" pitchFamily="34" charset="0"/>
                <a:cs typeface="Arial" panose="020B0604020202020204" pitchFamily="34" charset="0"/>
              </a:rPr>
              <a:t>	</a:t>
            </a:r>
            <a:endParaRPr lang="es-CO" altLang="es-CO" sz="3200" dirty="0">
              <a:latin typeface="Arial" panose="020B0604020202020204" pitchFamily="34" charset="0"/>
            </a:endParaRPr>
          </a:p>
        </p:txBody>
      </p:sp>
    </p:spTree>
    <p:extLst>
      <p:ext uri="{BB962C8B-B14F-4D97-AF65-F5344CB8AC3E}">
        <p14:creationId xmlns:p14="http://schemas.microsoft.com/office/powerpoint/2010/main" val="3783265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3B3DBD69-A7CE-4C6F-886C-6AEDCB66EEF7}"/>
              </a:ext>
            </a:extLst>
          </p:cNvPr>
          <p:cNvSpPr txBox="1">
            <a:spLocks/>
          </p:cNvSpPr>
          <p:nvPr/>
        </p:nvSpPr>
        <p:spPr>
          <a:xfrm>
            <a:off x="2169320" y="867560"/>
            <a:ext cx="6041231" cy="409575"/>
          </a:xfrm>
          <a:prstGeom prst="rect">
            <a:avLst/>
          </a:prstGeom>
        </p:spPr>
        <p:txBody>
          <a:bodyPr>
            <a:normAutofit fontScale="8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s-CO" sz="3600" b="1" dirty="0" err="1">
                <a:solidFill>
                  <a:srgbClr val="E7AE3A"/>
                </a:solidFill>
                <a:latin typeface="Century Gothic" panose="020B0502020202020204" pitchFamily="34" charset="0"/>
              </a:rPr>
              <a:t>Objective</a:t>
            </a:r>
            <a:r>
              <a:rPr lang="es-CO" sz="3600" b="1" dirty="0">
                <a:solidFill>
                  <a:srgbClr val="E7AE3A"/>
                </a:solidFill>
                <a:latin typeface="Century Gothic" panose="020B0502020202020204" pitchFamily="34" charset="0"/>
              </a:rPr>
              <a:t> 3: </a:t>
            </a:r>
            <a:r>
              <a:rPr lang="es-CO" sz="3600" b="1" dirty="0" err="1">
                <a:solidFill>
                  <a:srgbClr val="E7AE3A"/>
                </a:solidFill>
                <a:latin typeface="Century Gothic" panose="020B0502020202020204" pitchFamily="34" charset="0"/>
              </a:rPr>
              <a:t>Empirical</a:t>
            </a:r>
            <a:r>
              <a:rPr lang="es-CO" sz="3600" b="1" dirty="0">
                <a:solidFill>
                  <a:srgbClr val="E7AE3A"/>
                </a:solidFill>
                <a:latin typeface="Century Gothic" panose="020B0502020202020204" pitchFamily="34" charset="0"/>
              </a:rPr>
              <a:t> </a:t>
            </a:r>
            <a:r>
              <a:rPr lang="es-CO" sz="3600" b="1" dirty="0" err="1">
                <a:solidFill>
                  <a:srgbClr val="E7AE3A"/>
                </a:solidFill>
                <a:latin typeface="Century Gothic" panose="020B0502020202020204" pitchFamily="34" charset="0"/>
              </a:rPr>
              <a:t>evidence</a:t>
            </a:r>
            <a:endParaRPr lang="es-CO" sz="3600" b="1" dirty="0">
              <a:solidFill>
                <a:srgbClr val="E7AE3A"/>
              </a:solidFill>
              <a:latin typeface="Century Gothic" panose="020B0502020202020204" pitchFamily="34" charset="0"/>
            </a:endParaRPr>
          </a:p>
        </p:txBody>
      </p:sp>
      <p:sp>
        <p:nvSpPr>
          <p:cNvPr id="21509" name="Rectángulo 1">
            <a:extLst>
              <a:ext uri="{FF2B5EF4-FFF2-40B4-BE49-F238E27FC236}">
                <a16:creationId xmlns:a16="http://schemas.microsoft.com/office/drawing/2014/main" id="{4D61DA6B-389A-4256-86A0-55FDBACBB006}"/>
              </a:ext>
            </a:extLst>
          </p:cNvPr>
          <p:cNvSpPr>
            <a:spLocks noChangeArrowheads="1"/>
          </p:cNvSpPr>
          <p:nvPr/>
        </p:nvSpPr>
        <p:spPr bwMode="auto">
          <a:xfrm>
            <a:off x="1597617" y="1925732"/>
            <a:ext cx="67519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spcAft>
                <a:spcPts val="750"/>
              </a:spcAft>
            </a:pPr>
            <a:r>
              <a:rPr lang="en-US" altLang="en-US" sz="1600" b="1" dirty="0">
                <a:solidFill>
                  <a:srgbClr val="0F75BD"/>
                </a:solidFill>
                <a:latin typeface="Century Gothic" panose="020B0502020202020204" pitchFamily="34" charset="0"/>
                <a:ea typeface="Calibri" panose="020F0502020204030204" pitchFamily="34" charset="0"/>
                <a:cs typeface="Times New Roman" panose="02020603050405020304" pitchFamily="18" charset="0"/>
              </a:rPr>
              <a:t>Average weekly working time by quadrant, sex and age group</a:t>
            </a:r>
            <a:endParaRPr lang="es-CO" altLang="en-US" sz="1600" b="1" dirty="0">
              <a:solidFill>
                <a:srgbClr val="0F75BD"/>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21510" name="Imagen 10">
            <a:extLst>
              <a:ext uri="{FF2B5EF4-FFF2-40B4-BE49-F238E27FC236}">
                <a16:creationId xmlns:a16="http://schemas.microsoft.com/office/drawing/2014/main" id="{56D022D7-EC71-4739-83D3-40DDF03B51EB}"/>
              </a:ext>
            </a:extLst>
          </p:cNvPr>
          <p:cNvPicPr>
            <a:picLocks noChangeAspect="1"/>
          </p:cNvPicPr>
          <p:nvPr/>
        </p:nvPicPr>
        <p:blipFill>
          <a:blip r:embed="rId2">
            <a:extLst>
              <a:ext uri="{28A0092B-C50C-407E-A947-70E740481C1C}">
                <a14:useLocalDpi xmlns:a14="http://schemas.microsoft.com/office/drawing/2010/main" val="0"/>
              </a:ext>
            </a:extLst>
          </a:blip>
          <a:srcRect t="3018" b="67499"/>
          <a:stretch>
            <a:fillRect/>
          </a:stretch>
        </p:blipFill>
        <p:spPr bwMode="auto">
          <a:xfrm>
            <a:off x="1779986" y="2655845"/>
            <a:ext cx="643056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90F9139F-69C3-4A33-B1BA-8542F758BDE2}"/>
              </a:ext>
            </a:extLst>
          </p:cNvPr>
          <p:cNvSpPr>
            <a:spLocks noChangeArrowheads="1"/>
          </p:cNvSpPr>
          <p:nvPr/>
        </p:nvSpPr>
        <p:spPr bwMode="auto">
          <a:xfrm>
            <a:off x="1897422" y="4935390"/>
            <a:ext cx="57246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a:r>
              <a:rPr lang="es-CO" altLang="es-CO" sz="1400" i="1" dirty="0" err="1">
                <a:solidFill>
                  <a:srgbClr val="000000"/>
                </a:solidFill>
                <a:latin typeface="Arial" panose="020B0604020202020204" pitchFamily="34" charset="0"/>
                <a:cs typeface="Arial" panose="020B0604020202020204" pitchFamily="34" charset="0"/>
              </a:rPr>
              <a:t>Source</a:t>
            </a:r>
            <a:r>
              <a:rPr lang="es-CO" altLang="es-CO" sz="1400" i="1" dirty="0">
                <a:solidFill>
                  <a:srgbClr val="000000"/>
                </a:solidFill>
                <a:latin typeface="Arial" panose="020B0604020202020204" pitchFamily="34" charset="0"/>
                <a:cs typeface="Arial" panose="020B0604020202020204" pitchFamily="34" charset="0"/>
              </a:rPr>
              <a:t>: </a:t>
            </a:r>
            <a:r>
              <a:rPr lang="en-US" altLang="es-CO" sz="1400" i="1" dirty="0">
                <a:solidFill>
                  <a:srgbClr val="000000"/>
                </a:solidFill>
                <a:latin typeface="Arial" panose="020B0604020202020204" pitchFamily="34" charset="0"/>
                <a:cs typeface="Arial" panose="020B0604020202020204" pitchFamily="34" charset="0"/>
              </a:rPr>
              <a:t>Author, based on information from GEIH- DANE 2015</a:t>
            </a:r>
            <a:r>
              <a:rPr lang="es-CO" altLang="es-CO" sz="1400" i="1" dirty="0">
                <a:solidFill>
                  <a:srgbClr val="000000"/>
                </a:solidFill>
                <a:latin typeface="Arial" panose="020B0604020202020204" pitchFamily="34" charset="0"/>
                <a:cs typeface="Arial" panose="020B0604020202020204" pitchFamily="34" charset="0"/>
              </a:rPr>
              <a:t>	</a:t>
            </a:r>
            <a:endParaRPr lang="es-CO" altLang="es-CO" sz="3200" dirty="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ángulo 1">
            <a:extLst>
              <a:ext uri="{FF2B5EF4-FFF2-40B4-BE49-F238E27FC236}">
                <a16:creationId xmlns:a16="http://schemas.microsoft.com/office/drawing/2014/main" id="{8C6DB2DB-7A0E-4A76-A6DB-754BD5F56F89}"/>
              </a:ext>
            </a:extLst>
          </p:cNvPr>
          <p:cNvSpPr>
            <a:spLocks noChangeArrowheads="1"/>
          </p:cNvSpPr>
          <p:nvPr/>
        </p:nvSpPr>
        <p:spPr bwMode="auto">
          <a:xfrm>
            <a:off x="760810" y="2190750"/>
            <a:ext cx="17621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spcAft>
                <a:spcPts val="750"/>
              </a:spcAft>
            </a:pPr>
            <a:r>
              <a:rPr lang="en-US" altLang="en-US" sz="1350" b="1" dirty="0">
                <a:latin typeface="Century Gothic" panose="020B0502020202020204" pitchFamily="34" charset="0"/>
                <a:ea typeface="Calibri" panose="020F0502020204030204" pitchFamily="34" charset="0"/>
                <a:cs typeface="Times New Roman" panose="02020603050405020304" pitchFamily="18" charset="0"/>
              </a:rPr>
              <a:t>Composition (%) of working people with higher educational level</a:t>
            </a:r>
            <a:endParaRPr lang="es-CO" altLang="en-US" sz="1350" b="1"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22534" name="Imagen 6" descr="https://lh6.googleusercontent.com/jMjsiY-f-rDcjzHjKPWCu4EUriEUMhfdda5dqUry14gBhyQbkOzy8fcn6X28soomp_KFCdo-usObaaIKy3XO92khTjXD4R1PJM9S8_TZfb5iDR9W_smnkWjPwhcs8XSfF1e_VLRb">
            <a:extLst>
              <a:ext uri="{FF2B5EF4-FFF2-40B4-BE49-F238E27FC236}">
                <a16:creationId xmlns:a16="http://schemas.microsoft.com/office/drawing/2014/main" id="{D7854AFB-09A9-4242-8AA8-33BBA4BB4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766" y="1955006"/>
            <a:ext cx="4985147" cy="360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B4AF3F06-5526-4865-A78C-264F141D4B0E}"/>
              </a:ext>
            </a:extLst>
          </p:cNvPr>
          <p:cNvSpPr>
            <a:spLocks noChangeArrowheads="1"/>
          </p:cNvSpPr>
          <p:nvPr/>
        </p:nvSpPr>
        <p:spPr bwMode="auto">
          <a:xfrm>
            <a:off x="3458766" y="5792391"/>
            <a:ext cx="57246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a:r>
              <a:rPr lang="es-CO" altLang="es-CO" sz="1400" i="1" dirty="0" err="1">
                <a:solidFill>
                  <a:srgbClr val="000000"/>
                </a:solidFill>
                <a:latin typeface="Arial" panose="020B0604020202020204" pitchFamily="34" charset="0"/>
                <a:cs typeface="Arial" panose="020B0604020202020204" pitchFamily="34" charset="0"/>
              </a:rPr>
              <a:t>Source</a:t>
            </a:r>
            <a:r>
              <a:rPr lang="es-CO" altLang="es-CO" sz="1400" i="1" dirty="0">
                <a:solidFill>
                  <a:srgbClr val="000000"/>
                </a:solidFill>
                <a:latin typeface="Arial" panose="020B0604020202020204" pitchFamily="34" charset="0"/>
                <a:cs typeface="Arial" panose="020B0604020202020204" pitchFamily="34" charset="0"/>
              </a:rPr>
              <a:t>: </a:t>
            </a:r>
            <a:r>
              <a:rPr lang="en-US" altLang="es-CO" sz="1400" i="1" dirty="0">
                <a:solidFill>
                  <a:srgbClr val="000000"/>
                </a:solidFill>
                <a:latin typeface="Arial" panose="020B0604020202020204" pitchFamily="34" charset="0"/>
                <a:cs typeface="Arial" panose="020B0604020202020204" pitchFamily="34" charset="0"/>
              </a:rPr>
              <a:t>Author, based on information from GEIH- DANE 2015</a:t>
            </a:r>
            <a:r>
              <a:rPr lang="es-CO" altLang="es-CO" sz="1400" i="1" dirty="0">
                <a:solidFill>
                  <a:srgbClr val="000000"/>
                </a:solidFill>
                <a:latin typeface="Arial" panose="020B0604020202020204" pitchFamily="34" charset="0"/>
                <a:cs typeface="Arial" panose="020B0604020202020204" pitchFamily="34" charset="0"/>
              </a:rPr>
              <a:t>	</a:t>
            </a:r>
            <a:endParaRPr lang="es-CO" altLang="es-CO" sz="3200" dirty="0">
              <a:latin typeface="Arial" panose="020B0604020202020204" pitchFamily="34" charset="0"/>
            </a:endParaRPr>
          </a:p>
        </p:txBody>
      </p:sp>
      <p:sp>
        <p:nvSpPr>
          <p:cNvPr id="6" name="Título 1">
            <a:extLst>
              <a:ext uri="{FF2B5EF4-FFF2-40B4-BE49-F238E27FC236}">
                <a16:creationId xmlns:a16="http://schemas.microsoft.com/office/drawing/2014/main" id="{1840EFE3-7DEE-4E14-80F8-E54FC7FEA338}"/>
              </a:ext>
            </a:extLst>
          </p:cNvPr>
          <p:cNvSpPr txBox="1">
            <a:spLocks/>
          </p:cNvSpPr>
          <p:nvPr/>
        </p:nvSpPr>
        <p:spPr>
          <a:xfrm>
            <a:off x="2169320" y="867560"/>
            <a:ext cx="6041231" cy="409575"/>
          </a:xfrm>
          <a:prstGeom prst="rect">
            <a:avLst/>
          </a:prstGeom>
        </p:spPr>
        <p:txBody>
          <a:bodyPr>
            <a:normAutofit fontScale="8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s-CO" sz="3600" b="1" dirty="0" err="1">
                <a:solidFill>
                  <a:srgbClr val="E7AE3A"/>
                </a:solidFill>
                <a:latin typeface="Century Gothic" panose="020B0502020202020204" pitchFamily="34" charset="0"/>
              </a:rPr>
              <a:t>Objective</a:t>
            </a:r>
            <a:r>
              <a:rPr lang="es-CO" sz="3600" b="1" dirty="0">
                <a:solidFill>
                  <a:srgbClr val="E7AE3A"/>
                </a:solidFill>
                <a:latin typeface="Century Gothic" panose="020B0502020202020204" pitchFamily="34" charset="0"/>
              </a:rPr>
              <a:t> 3: </a:t>
            </a:r>
            <a:r>
              <a:rPr lang="es-CO" sz="3600" b="1" dirty="0" err="1">
                <a:solidFill>
                  <a:srgbClr val="E7AE3A"/>
                </a:solidFill>
                <a:latin typeface="Century Gothic" panose="020B0502020202020204" pitchFamily="34" charset="0"/>
              </a:rPr>
              <a:t>Empirical</a:t>
            </a:r>
            <a:r>
              <a:rPr lang="es-CO" sz="3600" b="1" dirty="0">
                <a:solidFill>
                  <a:srgbClr val="E7AE3A"/>
                </a:solidFill>
                <a:latin typeface="Century Gothic" panose="020B0502020202020204" pitchFamily="34" charset="0"/>
              </a:rPr>
              <a:t> </a:t>
            </a:r>
            <a:r>
              <a:rPr lang="es-CO" sz="3600" b="1" dirty="0" err="1">
                <a:solidFill>
                  <a:srgbClr val="E7AE3A"/>
                </a:solidFill>
                <a:latin typeface="Century Gothic" panose="020B0502020202020204" pitchFamily="34" charset="0"/>
              </a:rPr>
              <a:t>evidence</a:t>
            </a:r>
            <a:endParaRPr lang="es-CO" sz="3600" b="1" dirty="0">
              <a:solidFill>
                <a:srgbClr val="E7AE3A"/>
              </a:solidFill>
              <a:latin typeface="Century Gothic" panose="020B0502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ángulo 1">
            <a:extLst>
              <a:ext uri="{FF2B5EF4-FFF2-40B4-BE49-F238E27FC236}">
                <a16:creationId xmlns:a16="http://schemas.microsoft.com/office/drawing/2014/main" id="{81910A91-9B1D-402D-B906-DB39B1AFDE95}"/>
              </a:ext>
            </a:extLst>
          </p:cNvPr>
          <p:cNvSpPr>
            <a:spLocks noChangeArrowheads="1"/>
          </p:cNvSpPr>
          <p:nvPr/>
        </p:nvSpPr>
        <p:spPr bwMode="auto">
          <a:xfrm>
            <a:off x="1765150" y="1472689"/>
            <a:ext cx="68541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spcAft>
                <a:spcPts val="750"/>
              </a:spcAft>
            </a:pPr>
            <a:r>
              <a:rPr lang="en-US" altLang="en-US" b="1" dirty="0">
                <a:solidFill>
                  <a:srgbClr val="70B7B3"/>
                </a:solidFill>
                <a:latin typeface="Century Gothic" panose="020B0502020202020204" pitchFamily="34" charset="0"/>
                <a:ea typeface="Calibri" panose="020F0502020204030204" pitchFamily="34" charset="0"/>
                <a:cs typeface="Times New Roman" panose="02020603050405020304" pitchFamily="18" charset="0"/>
              </a:rPr>
              <a:t>Incidence of poverty by age group, sex and item</a:t>
            </a:r>
            <a:endParaRPr lang="es-CO" altLang="en-US" b="1" dirty="0">
              <a:solidFill>
                <a:srgbClr val="70B7B3"/>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23558" name="Imagen 8">
            <a:extLst>
              <a:ext uri="{FF2B5EF4-FFF2-40B4-BE49-F238E27FC236}">
                <a16:creationId xmlns:a16="http://schemas.microsoft.com/office/drawing/2014/main" id="{72F0A431-4276-47F7-872E-00EC42DE0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309" y="1975387"/>
            <a:ext cx="5311379" cy="358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37985C26-87EB-4162-8EF1-FDBAF3FC20D3}"/>
              </a:ext>
            </a:extLst>
          </p:cNvPr>
          <p:cNvSpPr>
            <a:spLocks noChangeArrowheads="1"/>
          </p:cNvSpPr>
          <p:nvPr/>
        </p:nvSpPr>
        <p:spPr bwMode="auto">
          <a:xfrm>
            <a:off x="1916309" y="5786399"/>
            <a:ext cx="57246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a:r>
              <a:rPr lang="es-CO" altLang="es-CO" sz="1400" i="1" dirty="0" err="1">
                <a:solidFill>
                  <a:srgbClr val="000000"/>
                </a:solidFill>
                <a:latin typeface="Arial" panose="020B0604020202020204" pitchFamily="34" charset="0"/>
                <a:cs typeface="Arial" panose="020B0604020202020204" pitchFamily="34" charset="0"/>
              </a:rPr>
              <a:t>Source</a:t>
            </a:r>
            <a:r>
              <a:rPr lang="es-CO" altLang="es-CO" sz="1400" i="1" dirty="0">
                <a:solidFill>
                  <a:srgbClr val="000000"/>
                </a:solidFill>
                <a:latin typeface="Arial" panose="020B0604020202020204" pitchFamily="34" charset="0"/>
                <a:cs typeface="Arial" panose="020B0604020202020204" pitchFamily="34" charset="0"/>
              </a:rPr>
              <a:t>: </a:t>
            </a:r>
            <a:r>
              <a:rPr lang="en-US" altLang="es-CO" sz="1400" i="1" dirty="0">
                <a:solidFill>
                  <a:srgbClr val="000000"/>
                </a:solidFill>
                <a:latin typeface="Arial" panose="020B0604020202020204" pitchFamily="34" charset="0"/>
                <a:cs typeface="Arial" panose="020B0604020202020204" pitchFamily="34" charset="0"/>
              </a:rPr>
              <a:t>Author, based on information from GEIH- DANE 2015</a:t>
            </a:r>
            <a:r>
              <a:rPr lang="es-CO" altLang="es-CO" sz="1400" i="1" dirty="0">
                <a:solidFill>
                  <a:srgbClr val="000000"/>
                </a:solidFill>
                <a:latin typeface="Arial" panose="020B0604020202020204" pitchFamily="34" charset="0"/>
                <a:cs typeface="Arial" panose="020B0604020202020204" pitchFamily="34" charset="0"/>
              </a:rPr>
              <a:t>	</a:t>
            </a:r>
            <a:endParaRPr lang="es-CO" altLang="es-CO" sz="3200" dirty="0">
              <a:latin typeface="Arial" panose="020B0604020202020204" pitchFamily="34" charset="0"/>
            </a:endParaRPr>
          </a:p>
        </p:txBody>
      </p:sp>
      <p:sp>
        <p:nvSpPr>
          <p:cNvPr id="7" name="Título 1">
            <a:extLst>
              <a:ext uri="{FF2B5EF4-FFF2-40B4-BE49-F238E27FC236}">
                <a16:creationId xmlns:a16="http://schemas.microsoft.com/office/drawing/2014/main" id="{171DF65F-9186-4BAB-9DE7-974B8631B468}"/>
              </a:ext>
            </a:extLst>
          </p:cNvPr>
          <p:cNvSpPr txBox="1">
            <a:spLocks/>
          </p:cNvSpPr>
          <p:nvPr/>
        </p:nvSpPr>
        <p:spPr>
          <a:xfrm>
            <a:off x="1551384" y="559036"/>
            <a:ext cx="6041231" cy="409575"/>
          </a:xfrm>
          <a:prstGeom prst="rect">
            <a:avLst/>
          </a:prstGeom>
        </p:spPr>
        <p:txBody>
          <a:bodyPr>
            <a:normAutofit fontScale="8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s-CO" sz="3600" b="1" dirty="0" err="1">
                <a:solidFill>
                  <a:srgbClr val="70B7B3"/>
                </a:solidFill>
                <a:latin typeface="Century Gothic" panose="020B0502020202020204" pitchFamily="34" charset="0"/>
              </a:rPr>
              <a:t>Objective</a:t>
            </a:r>
            <a:r>
              <a:rPr lang="es-CO" sz="3600" b="1" dirty="0">
                <a:solidFill>
                  <a:srgbClr val="70B7B3"/>
                </a:solidFill>
                <a:latin typeface="Century Gothic" panose="020B0502020202020204" pitchFamily="34" charset="0"/>
              </a:rPr>
              <a:t> 3: </a:t>
            </a:r>
            <a:r>
              <a:rPr lang="es-CO" sz="3600" b="1" dirty="0" err="1">
                <a:solidFill>
                  <a:srgbClr val="70B7B3"/>
                </a:solidFill>
                <a:latin typeface="Century Gothic" panose="020B0502020202020204" pitchFamily="34" charset="0"/>
              </a:rPr>
              <a:t>Empirical</a:t>
            </a:r>
            <a:r>
              <a:rPr lang="es-CO" sz="3600" b="1" dirty="0">
                <a:solidFill>
                  <a:srgbClr val="70B7B3"/>
                </a:solidFill>
                <a:latin typeface="Century Gothic" panose="020B0502020202020204" pitchFamily="34" charset="0"/>
              </a:rPr>
              <a:t> </a:t>
            </a:r>
            <a:r>
              <a:rPr lang="es-CO" sz="3600" b="1" dirty="0" err="1">
                <a:solidFill>
                  <a:srgbClr val="70B7B3"/>
                </a:solidFill>
                <a:latin typeface="Century Gothic" panose="020B0502020202020204" pitchFamily="34" charset="0"/>
              </a:rPr>
              <a:t>evidence</a:t>
            </a:r>
            <a:endParaRPr lang="es-CO" sz="3600" b="1" dirty="0">
              <a:solidFill>
                <a:srgbClr val="70B7B3"/>
              </a:solidFill>
              <a:latin typeface="Century Gothic" panose="020B0502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8E10CD0-B478-4A74-8A1D-26518DFF5731}"/>
              </a:ext>
            </a:extLst>
          </p:cNvPr>
          <p:cNvSpPr txBox="1"/>
          <p:nvPr/>
        </p:nvSpPr>
        <p:spPr>
          <a:xfrm>
            <a:off x="884635" y="1865710"/>
            <a:ext cx="7366397" cy="3624069"/>
          </a:xfrm>
          <a:prstGeom prst="rect">
            <a:avLst/>
          </a:prstGeom>
          <a:noFill/>
        </p:spPr>
        <p:txBody>
          <a:bodyPr>
            <a:spAutoFit/>
          </a:bodyPr>
          <a:lstStyle/>
          <a:p>
            <a:pPr marL="342900" indent="-342900" algn="just">
              <a:spcAft>
                <a:spcPts val="900"/>
              </a:spcAft>
              <a:buClr>
                <a:schemeClr val="accent2">
                  <a:lumMod val="75000"/>
                </a:schemeClr>
              </a:buClr>
              <a:buFont typeface="Wingdings" panose="05000000000000000000" pitchFamily="2" charset="2"/>
              <a:buChar char="§"/>
              <a:defRPr/>
            </a:pPr>
            <a:r>
              <a:rPr lang="en-US" sz="1950" dirty="0">
                <a:latin typeface="Century Gothic" panose="020B0502020202020204" pitchFamily="34" charset="0"/>
              </a:rPr>
              <a:t>The decisions of not linking women to the labor market, are conditional on the needs of consumption of care services within families, family responsibilities are an expression of the commitments socially assigned to women and collectively naturalized as typically female roles .</a:t>
            </a:r>
          </a:p>
          <a:p>
            <a:pPr marL="342900" indent="-342900" algn="just">
              <a:spcAft>
                <a:spcPts val="900"/>
              </a:spcAft>
              <a:buClr>
                <a:schemeClr val="accent2">
                  <a:lumMod val="75000"/>
                </a:schemeClr>
              </a:buClr>
              <a:buFont typeface="Wingdings" panose="05000000000000000000" pitchFamily="2" charset="2"/>
              <a:buChar char="§"/>
              <a:defRPr/>
            </a:pPr>
            <a:endParaRPr lang="en-US" sz="1950" dirty="0">
              <a:latin typeface="Century Gothic" panose="020B0502020202020204" pitchFamily="34" charset="0"/>
            </a:endParaRPr>
          </a:p>
          <a:p>
            <a:pPr marL="342900" indent="-342900" algn="just">
              <a:spcAft>
                <a:spcPts val="900"/>
              </a:spcAft>
              <a:buClr>
                <a:schemeClr val="accent2">
                  <a:lumMod val="75000"/>
                </a:schemeClr>
              </a:buClr>
              <a:buFont typeface="Wingdings" panose="05000000000000000000" pitchFamily="2" charset="2"/>
              <a:buChar char="§"/>
              <a:defRPr/>
            </a:pPr>
            <a:r>
              <a:rPr lang="en-US" sz="1950" dirty="0">
                <a:latin typeface="Century Gothic" panose="020B0502020202020204" pitchFamily="34" charset="0"/>
              </a:rPr>
              <a:t>Total working hours for women is higher than that for men, it is evident that the total weekly work time of women in quadrant B between the ages of 20 and 39, has an average intensity between 81 and 82 hours</a:t>
            </a:r>
            <a:endParaRPr lang="es-CO" sz="1950" dirty="0">
              <a:latin typeface="Century Gothic" panose="020B0502020202020204" pitchFamily="34" charset="0"/>
            </a:endParaRPr>
          </a:p>
        </p:txBody>
      </p:sp>
      <p:sp>
        <p:nvSpPr>
          <p:cNvPr id="5" name="Título 1">
            <a:extLst>
              <a:ext uri="{FF2B5EF4-FFF2-40B4-BE49-F238E27FC236}">
                <a16:creationId xmlns:a16="http://schemas.microsoft.com/office/drawing/2014/main" id="{17E35F6E-8B1E-4B8E-9711-0775A5755DB2}"/>
              </a:ext>
            </a:extLst>
          </p:cNvPr>
          <p:cNvSpPr txBox="1">
            <a:spLocks/>
          </p:cNvSpPr>
          <p:nvPr/>
        </p:nvSpPr>
        <p:spPr>
          <a:xfrm>
            <a:off x="2558654" y="930171"/>
            <a:ext cx="6041231" cy="409575"/>
          </a:xfrm>
          <a:prstGeom prst="rect">
            <a:avLst/>
          </a:prstGeom>
        </p:spPr>
        <p:txBody>
          <a:bodyPr>
            <a:normAutofit fontScale="8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s-CO" sz="3600" b="1" dirty="0" err="1">
                <a:solidFill>
                  <a:srgbClr val="0F75BD"/>
                </a:solidFill>
                <a:latin typeface="Century Gothic" panose="020B0502020202020204" pitchFamily="34" charset="0"/>
              </a:rPr>
              <a:t>Conclusions</a:t>
            </a:r>
            <a:endParaRPr lang="es-CO" sz="3600" b="1" dirty="0">
              <a:solidFill>
                <a:srgbClr val="0F75BD"/>
              </a:solidFill>
              <a:latin typeface="Century Gothic" panose="020B0502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C2D0505-A33D-4E98-90AD-D0E887CCC3DE}"/>
              </a:ext>
            </a:extLst>
          </p:cNvPr>
          <p:cNvSpPr txBox="1"/>
          <p:nvPr/>
        </p:nvSpPr>
        <p:spPr>
          <a:xfrm>
            <a:off x="884635" y="1865710"/>
            <a:ext cx="7366397" cy="3323987"/>
          </a:xfrm>
          <a:prstGeom prst="rect">
            <a:avLst/>
          </a:prstGeom>
          <a:noFill/>
        </p:spPr>
        <p:txBody>
          <a:bodyPr>
            <a:spAutoFit/>
          </a:bodyPr>
          <a:lstStyle/>
          <a:p>
            <a:pPr marL="342900" indent="-342900" algn="just">
              <a:spcAft>
                <a:spcPts val="900"/>
              </a:spcAft>
              <a:buClr>
                <a:schemeClr val="accent2">
                  <a:lumMod val="75000"/>
                </a:schemeClr>
              </a:buClr>
              <a:buFont typeface="Wingdings" panose="05000000000000000000" pitchFamily="2" charset="2"/>
              <a:buChar char="§"/>
              <a:defRPr/>
            </a:pPr>
            <a:r>
              <a:rPr lang="en-US" sz="1950" dirty="0">
                <a:latin typeface="Century Gothic" panose="020B0502020202020204" pitchFamily="34" charset="0"/>
              </a:rPr>
              <a:t>Poverty was concentrated among people not linked to the productive process as wage earners (9.3%), </a:t>
            </a:r>
            <a:r>
              <a:rPr lang="en-US" sz="1950" dirty="0" err="1">
                <a:latin typeface="Century Gothic" panose="020B0502020202020204" pitchFamily="34" charset="0"/>
              </a:rPr>
              <a:t>i</a:t>
            </a:r>
            <a:r>
              <a:rPr lang="en-US" sz="1950" dirty="0">
                <a:latin typeface="Century Gothic" panose="020B0502020202020204" pitchFamily="34" charset="0"/>
              </a:rPr>
              <a:t>. e. , in the self-employed population (26.7%) and those who worked mainly in domestic work and unpaid care.</a:t>
            </a:r>
          </a:p>
          <a:p>
            <a:pPr marL="342900" indent="-342900" algn="just">
              <a:spcAft>
                <a:spcPts val="900"/>
              </a:spcAft>
              <a:buClr>
                <a:schemeClr val="accent2">
                  <a:lumMod val="75000"/>
                </a:schemeClr>
              </a:buClr>
              <a:buFont typeface="Wingdings" panose="05000000000000000000" pitchFamily="2" charset="2"/>
              <a:buChar char="§"/>
              <a:defRPr/>
            </a:pPr>
            <a:endParaRPr lang="es-CO" sz="1200" dirty="0">
              <a:latin typeface="Century Gothic" panose="020B0502020202020204" pitchFamily="34" charset="0"/>
            </a:endParaRPr>
          </a:p>
          <a:p>
            <a:pPr marL="342900" indent="-342900" algn="just">
              <a:spcAft>
                <a:spcPts val="900"/>
              </a:spcAft>
              <a:buClr>
                <a:schemeClr val="accent2">
                  <a:lumMod val="75000"/>
                </a:schemeClr>
              </a:buClr>
              <a:buFont typeface="Wingdings" panose="05000000000000000000" pitchFamily="2" charset="2"/>
              <a:buChar char="§"/>
              <a:defRPr/>
            </a:pPr>
            <a:r>
              <a:rPr lang="en-US" sz="1950" dirty="0">
                <a:latin typeface="Century Gothic" panose="020B0502020202020204" pitchFamily="34" charset="0"/>
              </a:rPr>
              <a:t>The processes of age discrimination in relation to work, in women begin after the age of 39, while in men after the age of 49, ages that do not account for the traditional indicators for the study of aging.</a:t>
            </a:r>
            <a:endParaRPr lang="es-CO" sz="1950" dirty="0">
              <a:latin typeface="Century Gothic" panose="020B0502020202020204" pitchFamily="34" charset="0"/>
            </a:endParaRPr>
          </a:p>
          <a:p>
            <a:pPr marL="342900" indent="-342900" algn="just">
              <a:spcAft>
                <a:spcPts val="900"/>
              </a:spcAft>
              <a:buClr>
                <a:schemeClr val="accent2">
                  <a:lumMod val="75000"/>
                </a:schemeClr>
              </a:buClr>
              <a:buFont typeface="Wingdings" panose="05000000000000000000" pitchFamily="2" charset="2"/>
              <a:buChar char="§"/>
              <a:defRPr/>
            </a:pPr>
            <a:endParaRPr lang="es-CO" sz="1950" b="1" dirty="0">
              <a:latin typeface="Century Gothic" panose="020B0502020202020204" pitchFamily="34" charset="0"/>
            </a:endParaRPr>
          </a:p>
        </p:txBody>
      </p:sp>
      <p:sp>
        <p:nvSpPr>
          <p:cNvPr id="5" name="Título 1">
            <a:extLst>
              <a:ext uri="{FF2B5EF4-FFF2-40B4-BE49-F238E27FC236}">
                <a16:creationId xmlns:a16="http://schemas.microsoft.com/office/drawing/2014/main" id="{81D69F9D-2EA3-4F5D-9EF9-C632792820C5}"/>
              </a:ext>
            </a:extLst>
          </p:cNvPr>
          <p:cNvSpPr txBox="1">
            <a:spLocks/>
          </p:cNvSpPr>
          <p:nvPr/>
        </p:nvSpPr>
        <p:spPr>
          <a:xfrm>
            <a:off x="2558654" y="930171"/>
            <a:ext cx="6041231" cy="409575"/>
          </a:xfrm>
          <a:prstGeom prst="rect">
            <a:avLst/>
          </a:prstGeom>
        </p:spPr>
        <p:txBody>
          <a:bodyPr>
            <a:normAutofit fontScale="8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s-CO" sz="3600" b="1" dirty="0" err="1">
                <a:solidFill>
                  <a:srgbClr val="0F75BD"/>
                </a:solidFill>
                <a:latin typeface="Century Gothic" panose="020B0502020202020204" pitchFamily="34" charset="0"/>
              </a:rPr>
              <a:t>Conclusions</a:t>
            </a:r>
            <a:endParaRPr lang="es-CO" sz="3600" b="1" dirty="0">
              <a:solidFill>
                <a:srgbClr val="0F75BD"/>
              </a:solidFill>
              <a:latin typeface="Century Gothic" panose="020B0502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62D8D815-AC93-4313-B6BB-B0BEA8EA4B0F}"/>
              </a:ext>
            </a:extLst>
          </p:cNvPr>
          <p:cNvSpPr txBox="1">
            <a:spLocks/>
          </p:cNvSpPr>
          <p:nvPr/>
        </p:nvSpPr>
        <p:spPr>
          <a:xfrm>
            <a:off x="1284490" y="519972"/>
            <a:ext cx="6041231" cy="409575"/>
          </a:xfrm>
          <a:prstGeom prst="rect">
            <a:avLst/>
          </a:prstGeom>
        </p:spPr>
        <p:txBody>
          <a:bodyPr>
            <a:normAutofit fontScale="8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s-CO" sz="3600" b="1" dirty="0">
                <a:solidFill>
                  <a:srgbClr val="E7AE3A"/>
                </a:solidFill>
                <a:latin typeface="Century Gothic" panose="020B0502020202020204" pitchFamily="34" charset="0"/>
              </a:rPr>
              <a:t>Recommendations</a:t>
            </a:r>
            <a:r>
              <a:rPr lang="es-CO" sz="3600" b="1" dirty="0">
                <a:solidFill>
                  <a:srgbClr val="DE7890"/>
                </a:solidFill>
                <a:latin typeface="Century Gothic" panose="020B0502020202020204" pitchFamily="34" charset="0"/>
              </a:rPr>
              <a:t> </a:t>
            </a:r>
          </a:p>
        </p:txBody>
      </p:sp>
      <p:sp>
        <p:nvSpPr>
          <p:cNvPr id="4" name="CuadroTexto 3">
            <a:extLst>
              <a:ext uri="{FF2B5EF4-FFF2-40B4-BE49-F238E27FC236}">
                <a16:creationId xmlns:a16="http://schemas.microsoft.com/office/drawing/2014/main" id="{BBC09A76-B4EC-4023-B25A-1B98244093A1}"/>
              </a:ext>
            </a:extLst>
          </p:cNvPr>
          <p:cNvSpPr txBox="1"/>
          <p:nvPr/>
        </p:nvSpPr>
        <p:spPr>
          <a:xfrm>
            <a:off x="1284490" y="1289877"/>
            <a:ext cx="7302104" cy="3093154"/>
          </a:xfrm>
          <a:prstGeom prst="rect">
            <a:avLst/>
          </a:prstGeom>
          <a:noFill/>
        </p:spPr>
        <p:txBody>
          <a:bodyPr>
            <a:spAutoFit/>
          </a:bodyPr>
          <a:lstStyle/>
          <a:p>
            <a:pPr marL="342900" indent="-342900">
              <a:spcAft>
                <a:spcPts val="900"/>
              </a:spcAft>
              <a:buClr>
                <a:schemeClr val="accent2">
                  <a:lumMod val="75000"/>
                </a:schemeClr>
              </a:buClr>
              <a:buFont typeface="Wingdings" panose="05000000000000000000" pitchFamily="2" charset="2"/>
              <a:buChar char="§"/>
              <a:defRPr/>
            </a:pPr>
            <a:r>
              <a:rPr lang="en-US" dirty="0">
                <a:latin typeface="Century Gothic" panose="020B0502020202020204" pitchFamily="34" charset="0"/>
              </a:rPr>
              <a:t>Recognize and make it visible in the design of </a:t>
            </a:r>
            <a:r>
              <a:rPr lang="en-US" b="1" u="sng" dirty="0">
                <a:solidFill>
                  <a:srgbClr val="E7AE3A"/>
                </a:solidFill>
                <a:latin typeface="Century Gothic" panose="020B0502020202020204" pitchFamily="34" charset="0"/>
              </a:rPr>
              <a:t>public policies</a:t>
            </a:r>
            <a:r>
              <a:rPr lang="en-US" dirty="0">
                <a:latin typeface="Century Gothic" panose="020B0502020202020204" pitchFamily="34" charset="0"/>
              </a:rPr>
              <a:t>, the unequal power relations that discriminate against women and against the population as age increases.</a:t>
            </a:r>
          </a:p>
          <a:p>
            <a:pPr marL="342900" indent="-342900">
              <a:spcAft>
                <a:spcPts val="900"/>
              </a:spcAft>
              <a:buClr>
                <a:schemeClr val="accent2">
                  <a:lumMod val="75000"/>
                </a:schemeClr>
              </a:buClr>
              <a:buFont typeface="Wingdings" panose="05000000000000000000" pitchFamily="2" charset="2"/>
              <a:buChar char="§"/>
              <a:defRPr/>
            </a:pPr>
            <a:endParaRPr lang="es-CO" dirty="0">
              <a:latin typeface="Century Gothic" panose="020B0502020202020204" pitchFamily="34" charset="0"/>
            </a:endParaRPr>
          </a:p>
          <a:p>
            <a:pPr marL="342900" indent="-342900">
              <a:spcAft>
                <a:spcPts val="900"/>
              </a:spcAft>
              <a:buClr>
                <a:schemeClr val="accent2">
                  <a:lumMod val="75000"/>
                </a:schemeClr>
              </a:buClr>
              <a:buFont typeface="Wingdings" panose="05000000000000000000" pitchFamily="2" charset="2"/>
              <a:buChar char="§"/>
              <a:defRPr/>
            </a:pPr>
            <a:r>
              <a:rPr lang="en-US" dirty="0">
                <a:latin typeface="Century Gothic" panose="020B0502020202020204" pitchFamily="34" charset="0"/>
              </a:rPr>
              <a:t>Advance in terms of </a:t>
            </a:r>
            <a:r>
              <a:rPr lang="en-US" b="1" u="sng" dirty="0">
                <a:solidFill>
                  <a:srgbClr val="E7AE3A"/>
                </a:solidFill>
                <a:latin typeface="Century Gothic" panose="020B0502020202020204" pitchFamily="34" charset="0"/>
              </a:rPr>
              <a:t>economic measurement </a:t>
            </a:r>
            <a:r>
              <a:rPr lang="en-US" dirty="0">
                <a:latin typeface="Century Gothic" panose="020B0502020202020204" pitchFamily="34" charset="0"/>
              </a:rPr>
              <a:t>in a way that reconsiders traditional schemes of analysis, recognizes what  are the social disadvantages of being women and older adults, exploring theoretical perspectives, such as feminist economics.</a:t>
            </a:r>
            <a:r>
              <a:rPr lang="es-CO" dirty="0">
                <a:latin typeface="Century Gothic" panose="020B0502020202020204" pitchFamily="34" charset="0"/>
              </a:rPr>
              <a:t> </a:t>
            </a:r>
            <a:endParaRPr lang="es-CO" strike="sngStrike" dirty="0">
              <a:latin typeface="Century Gothic" panose="020B0502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4824C65-23FF-4695-8E32-B5235266CCB4}"/>
              </a:ext>
            </a:extLst>
          </p:cNvPr>
          <p:cNvSpPr txBox="1"/>
          <p:nvPr/>
        </p:nvSpPr>
        <p:spPr>
          <a:xfrm>
            <a:off x="1062409" y="1225700"/>
            <a:ext cx="7302103" cy="3093154"/>
          </a:xfrm>
          <a:prstGeom prst="rect">
            <a:avLst/>
          </a:prstGeom>
          <a:noFill/>
        </p:spPr>
        <p:txBody>
          <a:bodyPr>
            <a:spAutoFit/>
          </a:bodyPr>
          <a:lstStyle/>
          <a:p>
            <a:pPr marL="342900" indent="-342900">
              <a:spcAft>
                <a:spcPts val="900"/>
              </a:spcAft>
              <a:buClr>
                <a:schemeClr val="accent2">
                  <a:lumMod val="75000"/>
                </a:schemeClr>
              </a:buClr>
              <a:buFont typeface="Wingdings" panose="05000000000000000000" pitchFamily="2" charset="2"/>
              <a:buChar char="§"/>
              <a:defRPr/>
            </a:pPr>
            <a:r>
              <a:rPr lang="en-US" dirty="0">
                <a:latin typeface="Century Gothic" panose="020B0502020202020204" pitchFamily="34" charset="0"/>
              </a:rPr>
              <a:t>To work as a civil society, society, academy and state in construction of a National Care System that allows the </a:t>
            </a:r>
            <a:r>
              <a:rPr lang="en-US" b="1" u="sng" dirty="0">
                <a:solidFill>
                  <a:srgbClr val="DE7890"/>
                </a:solidFill>
                <a:latin typeface="Century Gothic" panose="020B0502020202020204" pitchFamily="34" charset="0"/>
              </a:rPr>
              <a:t>reduction, redistribution and recognition </a:t>
            </a:r>
            <a:r>
              <a:rPr lang="en-US" dirty="0">
                <a:latin typeface="Century Gothic" panose="020B0502020202020204" pitchFamily="34" charset="0"/>
              </a:rPr>
              <a:t>of unpaid care work.</a:t>
            </a:r>
          </a:p>
          <a:p>
            <a:pPr marL="342900" indent="-342900">
              <a:spcAft>
                <a:spcPts val="900"/>
              </a:spcAft>
              <a:buClr>
                <a:schemeClr val="accent2">
                  <a:lumMod val="75000"/>
                </a:schemeClr>
              </a:buClr>
              <a:buFont typeface="Wingdings" panose="05000000000000000000" pitchFamily="2" charset="2"/>
              <a:buChar char="§"/>
              <a:defRPr/>
            </a:pPr>
            <a:endParaRPr lang="en-US" dirty="0">
              <a:latin typeface="Century Gothic" panose="020B0502020202020204" pitchFamily="34" charset="0"/>
            </a:endParaRPr>
          </a:p>
          <a:p>
            <a:pPr marL="342900" indent="-342900">
              <a:spcAft>
                <a:spcPts val="900"/>
              </a:spcAft>
              <a:buClr>
                <a:schemeClr val="accent2">
                  <a:lumMod val="75000"/>
                </a:schemeClr>
              </a:buClr>
              <a:buFont typeface="Wingdings" panose="05000000000000000000" pitchFamily="2" charset="2"/>
              <a:buChar char="§"/>
              <a:defRPr/>
            </a:pPr>
            <a:r>
              <a:rPr lang="en-US" dirty="0">
                <a:latin typeface="Century Gothic" panose="020B0502020202020204" pitchFamily="34" charset="0"/>
              </a:rPr>
              <a:t>Evaluate in-depth the dimensions of </a:t>
            </a:r>
            <a:r>
              <a:rPr lang="en-US" b="1" u="sng" dirty="0">
                <a:solidFill>
                  <a:srgbClr val="DE7890"/>
                </a:solidFill>
                <a:latin typeface="Century Gothic" panose="020B0502020202020204" pitchFamily="34" charset="0"/>
              </a:rPr>
              <a:t>the imbalance in the supply and demand of care</a:t>
            </a:r>
            <a:r>
              <a:rPr lang="en-US" dirty="0">
                <a:latin typeface="Century Gothic" panose="020B0502020202020204" pitchFamily="34" charset="0"/>
              </a:rPr>
              <a:t>, considering that this imbalance should not only be addressed as a public health problem but also as a multidimensional problem that encompasses different spheres: labor, cultural, educational, among others.</a:t>
            </a:r>
            <a:endParaRPr lang="es-CO" dirty="0">
              <a:latin typeface="Century Gothic" panose="020B0502020202020204" pitchFamily="34" charset="0"/>
            </a:endParaRPr>
          </a:p>
        </p:txBody>
      </p:sp>
      <p:sp>
        <p:nvSpPr>
          <p:cNvPr id="5" name="Título 1">
            <a:extLst>
              <a:ext uri="{FF2B5EF4-FFF2-40B4-BE49-F238E27FC236}">
                <a16:creationId xmlns:a16="http://schemas.microsoft.com/office/drawing/2014/main" id="{8060C5C3-FF67-48E6-BB70-8B4BAC7224B6}"/>
              </a:ext>
            </a:extLst>
          </p:cNvPr>
          <p:cNvSpPr txBox="1">
            <a:spLocks/>
          </p:cNvSpPr>
          <p:nvPr/>
        </p:nvSpPr>
        <p:spPr>
          <a:xfrm>
            <a:off x="1284490" y="519972"/>
            <a:ext cx="6041231" cy="409575"/>
          </a:xfrm>
          <a:prstGeom prst="rect">
            <a:avLst/>
          </a:prstGeom>
        </p:spPr>
        <p:txBody>
          <a:bodyPr>
            <a:normAutofit fontScale="8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s-CO" sz="3600" b="1" dirty="0">
                <a:solidFill>
                  <a:srgbClr val="DE7890"/>
                </a:solidFill>
                <a:latin typeface="Century Gothic" panose="020B0502020202020204" pitchFamily="34" charset="0"/>
              </a:rPr>
              <a:t>Recommendations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06759310-E55A-48DC-9CE6-FEAEE44CCED5}"/>
              </a:ext>
            </a:extLst>
          </p:cNvPr>
          <p:cNvSpPr txBox="1">
            <a:spLocks/>
          </p:cNvSpPr>
          <p:nvPr/>
        </p:nvSpPr>
        <p:spPr>
          <a:xfrm>
            <a:off x="1784729" y="927788"/>
            <a:ext cx="5931402" cy="409575"/>
          </a:xfrm>
          <a:prstGeom prst="rect">
            <a:avLst/>
          </a:prstGeom>
        </p:spPr>
        <p:txBody>
          <a:bodyPr>
            <a:normAutofit fontScale="8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defRPr/>
            </a:pPr>
            <a:r>
              <a:rPr lang="en-GB" sz="3600" b="1" dirty="0">
                <a:solidFill>
                  <a:srgbClr val="0F75BD"/>
                </a:solidFill>
                <a:latin typeface="Century Gothic" panose="020B0502020202020204" pitchFamily="34" charset="0"/>
              </a:rPr>
              <a:t>Thanks </a:t>
            </a:r>
            <a:r>
              <a:rPr lang="es-CO" sz="3600" b="1" dirty="0">
                <a:solidFill>
                  <a:srgbClr val="0F75BD"/>
                </a:solidFill>
                <a:latin typeface="Century Gothic" panose="020B0502020202020204" pitchFamily="34" charset="0"/>
              </a:rPr>
              <a:t>!</a:t>
            </a:r>
          </a:p>
        </p:txBody>
      </p:sp>
      <p:sp>
        <p:nvSpPr>
          <p:cNvPr id="2" name="Rectangle 1">
            <a:extLst>
              <a:ext uri="{FF2B5EF4-FFF2-40B4-BE49-F238E27FC236}">
                <a16:creationId xmlns:a16="http://schemas.microsoft.com/office/drawing/2014/main" id="{9F69EDD7-93C6-4388-AB0C-B70FB93AEAFD}"/>
              </a:ext>
            </a:extLst>
          </p:cNvPr>
          <p:cNvSpPr/>
          <p:nvPr/>
        </p:nvSpPr>
        <p:spPr>
          <a:xfrm>
            <a:off x="1448972" y="2738216"/>
            <a:ext cx="6267158" cy="1723549"/>
          </a:xfrm>
          <a:prstGeom prst="rect">
            <a:avLst/>
          </a:prstGeom>
        </p:spPr>
        <p:txBody>
          <a:bodyPr wrap="square">
            <a:spAutoFit/>
          </a:bodyPr>
          <a:lstStyle/>
          <a:p>
            <a:pPr algn="r">
              <a:defRPr/>
            </a:pPr>
            <a:r>
              <a:rPr lang="es-CO" b="1" dirty="0">
                <a:latin typeface="Century Gothic" panose="020B0502020202020204" pitchFamily="34" charset="0"/>
              </a:rPr>
              <a:t>Andrea Paola García Ruiz </a:t>
            </a:r>
          </a:p>
          <a:p>
            <a:pPr algn="r">
              <a:defRPr/>
            </a:pPr>
            <a:r>
              <a:rPr lang="es-CO" dirty="0">
                <a:latin typeface="Century Gothic" panose="020B0502020202020204" pitchFamily="34" charset="0"/>
              </a:rPr>
              <a:t>Economist, Master in </a:t>
            </a:r>
            <a:r>
              <a:rPr lang="es-CO" dirty="0" err="1">
                <a:latin typeface="Century Gothic" panose="020B0502020202020204" pitchFamily="34" charset="0"/>
              </a:rPr>
              <a:t>Latin</a:t>
            </a:r>
            <a:r>
              <a:rPr lang="es-CO" dirty="0">
                <a:latin typeface="Century Gothic" panose="020B0502020202020204" pitchFamily="34" charset="0"/>
              </a:rPr>
              <a:t> American </a:t>
            </a:r>
            <a:r>
              <a:rPr lang="es-CO" dirty="0" err="1">
                <a:latin typeface="Century Gothic" panose="020B0502020202020204" pitchFamily="34" charset="0"/>
              </a:rPr>
              <a:t>Political</a:t>
            </a:r>
            <a:r>
              <a:rPr lang="es-CO" dirty="0">
                <a:latin typeface="Century Gothic" panose="020B0502020202020204" pitchFamily="34" charset="0"/>
              </a:rPr>
              <a:t> </a:t>
            </a:r>
            <a:r>
              <a:rPr lang="es-CO" dirty="0" err="1">
                <a:latin typeface="Century Gothic" panose="020B0502020202020204" pitchFamily="34" charset="0"/>
              </a:rPr>
              <a:t>Studies</a:t>
            </a:r>
            <a:endParaRPr lang="es-CO" dirty="0">
              <a:latin typeface="Century Gothic" panose="020B0502020202020204" pitchFamily="34" charset="0"/>
            </a:endParaRPr>
          </a:p>
          <a:p>
            <a:pPr algn="r">
              <a:defRPr/>
            </a:pPr>
            <a:r>
              <a:rPr lang="es-CO" dirty="0">
                <a:latin typeface="Century Gothic" panose="020B0502020202020204" pitchFamily="34" charset="0"/>
              </a:rPr>
              <a:t>Universidad Nacional de Colombia</a:t>
            </a:r>
          </a:p>
          <a:p>
            <a:pPr algn="r">
              <a:defRPr/>
            </a:pPr>
            <a:r>
              <a:rPr lang="es-CO" u="sng" dirty="0">
                <a:latin typeface="Century Gothic" panose="020B0502020202020204" pitchFamily="34" charset="0"/>
                <a:hlinkClick r:id="rId2">
                  <a:extLst>
                    <a:ext uri="{A12FA001-AC4F-418D-AE19-62706E023703}">
                      <ahyp:hlinkClr xmlns:ahyp="http://schemas.microsoft.com/office/drawing/2018/hyperlinkcolor" val="tx"/>
                    </a:ext>
                  </a:extLst>
                </a:hlinkClick>
              </a:rPr>
              <a:t>apgarciar@unal.edu.co</a:t>
            </a:r>
            <a:endParaRPr lang="es-CO" u="sng" dirty="0">
              <a:latin typeface="Century Gothic" panose="020B0502020202020204" pitchFamily="34" charset="0"/>
            </a:endParaRPr>
          </a:p>
          <a:p>
            <a:pPr>
              <a:defRPr/>
            </a:pPr>
            <a:endParaRPr lang="es-CO" sz="1600" dirty="0">
              <a:latin typeface="Century Gothic" panose="020B0502020202020204" pitchFamily="34" charset="0"/>
            </a:endParaRPr>
          </a:p>
          <a:p>
            <a:pPr algn="r">
              <a:defRPr/>
            </a:pPr>
            <a:r>
              <a:rPr lang="es-CO" dirty="0" err="1">
                <a:latin typeface="Century Gothic" panose="020B0502020202020204" pitchFamily="34" charset="0"/>
              </a:rPr>
              <a:t>September</a:t>
            </a:r>
            <a:r>
              <a:rPr lang="es-CO" dirty="0">
                <a:latin typeface="Century Gothic" panose="020B0502020202020204" pitchFamily="34" charset="0"/>
              </a:rPr>
              <a:t>, 2019</a:t>
            </a:r>
          </a:p>
        </p:txBody>
      </p:sp>
    </p:spTree>
    <p:extLst>
      <p:ext uri="{BB962C8B-B14F-4D97-AF65-F5344CB8AC3E}">
        <p14:creationId xmlns:p14="http://schemas.microsoft.com/office/powerpoint/2010/main" val="5788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ED775A-0AE6-471C-84BC-B03AD79E508D}"/>
              </a:ext>
            </a:extLst>
          </p:cNvPr>
          <p:cNvSpPr txBox="1">
            <a:spLocks/>
          </p:cNvSpPr>
          <p:nvPr/>
        </p:nvSpPr>
        <p:spPr>
          <a:xfrm>
            <a:off x="1064302" y="541157"/>
            <a:ext cx="6416990" cy="416512"/>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1" algn="ctr"/>
            <a:r>
              <a:rPr lang="en-US" sz="3200" b="1" dirty="0">
                <a:solidFill>
                  <a:srgbClr val="0F75BD"/>
                </a:solidFill>
                <a:latin typeface="Century Gothic" panose="020B0502020202020204" pitchFamily="34" charset="0"/>
              </a:rPr>
              <a:t>Research problem </a:t>
            </a:r>
            <a:endParaRPr lang="es-CO" sz="3200" b="1" dirty="0">
              <a:solidFill>
                <a:srgbClr val="0F75BD"/>
              </a:solidFill>
              <a:latin typeface="Century Gothic" panose="020B0502020202020204" pitchFamily="34" charset="0"/>
            </a:endParaRPr>
          </a:p>
        </p:txBody>
      </p:sp>
      <p:sp>
        <p:nvSpPr>
          <p:cNvPr id="3" name="CuadroTexto 3">
            <a:extLst>
              <a:ext uri="{FF2B5EF4-FFF2-40B4-BE49-F238E27FC236}">
                <a16:creationId xmlns:a16="http://schemas.microsoft.com/office/drawing/2014/main" id="{71447F9A-D284-475C-9098-95315633FA74}"/>
              </a:ext>
            </a:extLst>
          </p:cNvPr>
          <p:cNvSpPr txBox="1">
            <a:spLocks noChangeArrowheads="1"/>
          </p:cNvSpPr>
          <p:nvPr/>
        </p:nvSpPr>
        <p:spPr bwMode="auto">
          <a:xfrm>
            <a:off x="959370" y="1374181"/>
            <a:ext cx="7270230"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a:spcAft>
                <a:spcPts val="900"/>
              </a:spcAft>
            </a:pPr>
            <a:r>
              <a:rPr lang="en-US" altLang="en-US" sz="2100" dirty="0">
                <a:latin typeface="Century Gothic" panose="020B0502020202020204" pitchFamily="34" charset="0"/>
              </a:rPr>
              <a:t>Latin American countries demographic changes entail challenges in terms of the social well-being of the population.</a:t>
            </a:r>
          </a:p>
          <a:p>
            <a:pPr algn="just">
              <a:spcAft>
                <a:spcPts val="900"/>
              </a:spcAft>
            </a:pPr>
            <a:endParaRPr lang="en-US" altLang="en-US" sz="2100" dirty="0">
              <a:latin typeface="Century Gothic" panose="020B0502020202020204" pitchFamily="34" charset="0"/>
            </a:endParaRPr>
          </a:p>
          <a:p>
            <a:pPr algn="just">
              <a:spcAft>
                <a:spcPts val="900"/>
              </a:spcAft>
            </a:pPr>
            <a:r>
              <a:rPr lang="en-US" altLang="en-US" sz="2100" dirty="0">
                <a:latin typeface="Century Gothic" panose="020B0502020202020204" pitchFamily="34" charset="0"/>
              </a:rPr>
              <a:t>Two population groups are identified as vulnerable in the called crisis of care:</a:t>
            </a:r>
            <a:endParaRPr lang="es-CO" altLang="en-US" sz="2100" dirty="0">
              <a:latin typeface="Century Gothic" panose="020B0502020202020204" pitchFamily="34" charset="0"/>
            </a:endParaRPr>
          </a:p>
        </p:txBody>
      </p:sp>
      <p:graphicFrame>
        <p:nvGraphicFramePr>
          <p:cNvPr id="4" name="Diagrama 8">
            <a:extLst>
              <a:ext uri="{FF2B5EF4-FFF2-40B4-BE49-F238E27FC236}">
                <a16:creationId xmlns:a16="http://schemas.microsoft.com/office/drawing/2014/main" id="{F92B4A6E-D744-44D8-8C14-7F4F29296478}"/>
              </a:ext>
            </a:extLst>
          </p:cNvPr>
          <p:cNvGraphicFramePr/>
          <p:nvPr>
            <p:extLst>
              <p:ext uri="{D42A27DB-BD31-4B8C-83A1-F6EECF244321}">
                <p14:modId xmlns:p14="http://schemas.microsoft.com/office/powerpoint/2010/main" val="2029818559"/>
              </p:ext>
            </p:extLst>
          </p:nvPr>
        </p:nvGraphicFramePr>
        <p:xfrm>
          <a:off x="1426089" y="3726856"/>
          <a:ext cx="5865735" cy="2081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lipse 9">
            <a:extLst>
              <a:ext uri="{FF2B5EF4-FFF2-40B4-BE49-F238E27FC236}">
                <a16:creationId xmlns:a16="http://schemas.microsoft.com/office/drawing/2014/main" id="{28FD4041-E814-4C93-BAD2-DF7935FC2C7C}"/>
              </a:ext>
            </a:extLst>
          </p:cNvPr>
          <p:cNvSpPr/>
          <p:nvPr/>
        </p:nvSpPr>
        <p:spPr>
          <a:xfrm>
            <a:off x="603197" y="4069630"/>
            <a:ext cx="1107011" cy="1107011"/>
          </a:xfrm>
          <a:prstGeom prst="ellipse">
            <a:avLst/>
          </a:prstGeom>
          <a:blipFill rotWithShape="1">
            <a:blip r:embed="rId8">
              <a:duotone>
                <a:prstClr val="black"/>
                <a:schemeClr val="accent2">
                  <a:tint val="45000"/>
                  <a:satMod val="400000"/>
                </a:schemeClr>
              </a:duotone>
            </a:blip>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6" name="Elipse 10">
            <a:extLst>
              <a:ext uri="{FF2B5EF4-FFF2-40B4-BE49-F238E27FC236}">
                <a16:creationId xmlns:a16="http://schemas.microsoft.com/office/drawing/2014/main" id="{E6DC904A-7A98-461D-A74C-8F9FFE3F8B98}"/>
              </a:ext>
            </a:extLst>
          </p:cNvPr>
          <p:cNvSpPr/>
          <p:nvPr/>
        </p:nvSpPr>
        <p:spPr>
          <a:xfrm>
            <a:off x="7007435" y="4353948"/>
            <a:ext cx="1107281" cy="1107281"/>
          </a:xfrm>
          <a:prstGeom prst="ellipse">
            <a:avLst/>
          </a:prstGeom>
          <a:blipFill rotWithShape="1">
            <a:blip r:embed="rId9">
              <a:duotone>
                <a:prstClr val="black"/>
                <a:schemeClr val="accent2">
                  <a:tint val="45000"/>
                  <a:satMod val="400000"/>
                </a:schemeClr>
              </a:duotone>
            </a:blip>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84245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ED775A-0AE6-471C-84BC-B03AD79E508D}"/>
              </a:ext>
            </a:extLst>
          </p:cNvPr>
          <p:cNvSpPr txBox="1">
            <a:spLocks/>
          </p:cNvSpPr>
          <p:nvPr/>
        </p:nvSpPr>
        <p:spPr>
          <a:xfrm>
            <a:off x="1064302" y="541157"/>
            <a:ext cx="6416990" cy="416512"/>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1" algn="ctr"/>
            <a:r>
              <a:rPr lang="en-US" sz="3200" b="1" dirty="0">
                <a:solidFill>
                  <a:srgbClr val="0F75BD"/>
                </a:solidFill>
                <a:latin typeface="Century Gothic" panose="020B0502020202020204" pitchFamily="34" charset="0"/>
              </a:rPr>
              <a:t>Research problem </a:t>
            </a:r>
            <a:endParaRPr lang="es-CO" sz="3200" b="1" dirty="0">
              <a:solidFill>
                <a:srgbClr val="0F75BD"/>
              </a:solidFill>
              <a:latin typeface="Century Gothic" panose="020B0502020202020204" pitchFamily="34" charset="0"/>
            </a:endParaRPr>
          </a:p>
        </p:txBody>
      </p:sp>
      <p:sp>
        <p:nvSpPr>
          <p:cNvPr id="7" name="CuadroTexto 6">
            <a:extLst>
              <a:ext uri="{FF2B5EF4-FFF2-40B4-BE49-F238E27FC236}">
                <a16:creationId xmlns:a16="http://schemas.microsoft.com/office/drawing/2014/main" id="{DC4ABA3C-9BEE-4A8E-AE30-8409C250A0F8}"/>
              </a:ext>
            </a:extLst>
          </p:cNvPr>
          <p:cNvSpPr txBox="1"/>
          <p:nvPr/>
        </p:nvSpPr>
        <p:spPr>
          <a:xfrm>
            <a:off x="1064302" y="1564403"/>
            <a:ext cx="6985397" cy="3023905"/>
          </a:xfrm>
          <a:prstGeom prst="rect">
            <a:avLst/>
          </a:prstGeom>
          <a:noFill/>
        </p:spPr>
        <p:txBody>
          <a:bodyPr>
            <a:spAutoFit/>
          </a:bodyPr>
          <a:lstStyle/>
          <a:p>
            <a:pPr marL="342900" indent="-342900">
              <a:spcAft>
                <a:spcPts val="900"/>
              </a:spcAft>
              <a:buClr>
                <a:schemeClr val="accent2">
                  <a:lumMod val="75000"/>
                </a:schemeClr>
              </a:buClr>
              <a:buFont typeface="Wingdings" panose="05000000000000000000" pitchFamily="2" charset="2"/>
              <a:buChar char="§"/>
              <a:defRPr/>
            </a:pPr>
            <a:r>
              <a:rPr lang="en-US" sz="2100" dirty="0">
                <a:latin typeface="Century Gothic" panose="020B0502020202020204" pitchFamily="34" charset="0"/>
              </a:rPr>
              <a:t>Work is recognized as a channel for the satisfaction of human needs.</a:t>
            </a:r>
          </a:p>
          <a:p>
            <a:pPr marL="342900" indent="-342900">
              <a:spcAft>
                <a:spcPts val="900"/>
              </a:spcAft>
              <a:buClr>
                <a:schemeClr val="accent2">
                  <a:lumMod val="75000"/>
                </a:schemeClr>
              </a:buClr>
              <a:buFont typeface="Wingdings" panose="05000000000000000000" pitchFamily="2" charset="2"/>
              <a:buChar char="§"/>
              <a:defRPr/>
            </a:pPr>
            <a:r>
              <a:rPr lang="en-US" sz="2100" dirty="0">
                <a:latin typeface="Century Gothic" panose="020B0502020202020204" pitchFamily="34" charset="0"/>
              </a:rPr>
              <a:t>In the Colombian context, work is a social relation that configures the link to social protection.</a:t>
            </a:r>
          </a:p>
          <a:p>
            <a:pPr marL="342900" indent="-342900">
              <a:spcAft>
                <a:spcPts val="900"/>
              </a:spcAft>
              <a:buClr>
                <a:schemeClr val="accent2">
                  <a:lumMod val="75000"/>
                </a:schemeClr>
              </a:buClr>
              <a:buFont typeface="Wingdings" panose="05000000000000000000" pitchFamily="2" charset="2"/>
              <a:buChar char="§"/>
              <a:defRPr/>
            </a:pPr>
            <a:r>
              <a:rPr lang="en-US" sz="2100" dirty="0">
                <a:latin typeface="Century Gothic" panose="020B0502020202020204" pitchFamily="34" charset="0"/>
              </a:rPr>
              <a:t>How people relate to work expresses underlying power relations in society.</a:t>
            </a:r>
          </a:p>
          <a:p>
            <a:pPr marL="342900" indent="-342900">
              <a:spcAft>
                <a:spcPts val="900"/>
              </a:spcAft>
              <a:buClr>
                <a:schemeClr val="accent2">
                  <a:lumMod val="75000"/>
                </a:schemeClr>
              </a:buClr>
              <a:buFont typeface="Wingdings" panose="05000000000000000000" pitchFamily="2" charset="2"/>
              <a:buChar char="§"/>
              <a:defRPr/>
            </a:pPr>
            <a:r>
              <a:rPr lang="en-US" sz="2100" dirty="0">
                <a:latin typeface="Century Gothic" panose="020B0502020202020204" pitchFamily="34" charset="0"/>
              </a:rPr>
              <a:t>Political analysis of the work of women and the elderly population.</a:t>
            </a:r>
            <a:endParaRPr lang="es-CO" sz="2100" dirty="0">
              <a:latin typeface="Century Gothic" panose="020B0502020202020204" pitchFamily="34" charset="0"/>
            </a:endParaRPr>
          </a:p>
        </p:txBody>
      </p:sp>
    </p:spTree>
    <p:extLst>
      <p:ext uri="{BB962C8B-B14F-4D97-AF65-F5344CB8AC3E}">
        <p14:creationId xmlns:p14="http://schemas.microsoft.com/office/powerpoint/2010/main" val="3320123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696548F9-2855-4878-8A89-3880F4F7E802}"/>
              </a:ext>
            </a:extLst>
          </p:cNvPr>
          <p:cNvSpPr txBox="1">
            <a:spLocks/>
          </p:cNvSpPr>
          <p:nvPr/>
        </p:nvSpPr>
        <p:spPr>
          <a:xfrm>
            <a:off x="1146942" y="1314450"/>
            <a:ext cx="7130653" cy="409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r>
              <a:rPr lang="es-CO" sz="3200" b="1" dirty="0" err="1">
                <a:solidFill>
                  <a:srgbClr val="70B7B3"/>
                </a:solidFill>
                <a:latin typeface="Century Gothic" panose="020B0502020202020204" pitchFamily="34" charset="0"/>
              </a:rPr>
              <a:t>Hypothesis</a:t>
            </a:r>
            <a:endParaRPr lang="es-CO" sz="3200" b="1" dirty="0">
              <a:solidFill>
                <a:srgbClr val="70B7B3"/>
              </a:solidFill>
              <a:latin typeface="Century Gothic" panose="020B0502020202020204" pitchFamily="34" charset="0"/>
            </a:endParaRPr>
          </a:p>
        </p:txBody>
      </p:sp>
      <p:sp>
        <p:nvSpPr>
          <p:cNvPr id="4" name="CuadroTexto 3">
            <a:extLst>
              <a:ext uri="{FF2B5EF4-FFF2-40B4-BE49-F238E27FC236}">
                <a16:creationId xmlns:a16="http://schemas.microsoft.com/office/drawing/2014/main" id="{709366C8-7D80-42A9-A4FA-6464F4EF8D0C}"/>
              </a:ext>
            </a:extLst>
          </p:cNvPr>
          <p:cNvSpPr txBox="1"/>
          <p:nvPr/>
        </p:nvSpPr>
        <p:spPr>
          <a:xfrm>
            <a:off x="1146943" y="2282273"/>
            <a:ext cx="7130654" cy="1569660"/>
          </a:xfrm>
          <a:prstGeom prst="rect">
            <a:avLst/>
          </a:prstGeom>
          <a:noFill/>
        </p:spPr>
        <p:txBody>
          <a:bodyPr>
            <a:spAutoFit/>
          </a:bodyPr>
          <a:lstStyle/>
          <a:p>
            <a:pPr algn="just">
              <a:spcAft>
                <a:spcPts val="900"/>
              </a:spcAft>
              <a:buClr>
                <a:schemeClr val="accent2">
                  <a:lumMod val="75000"/>
                </a:schemeClr>
              </a:buClr>
              <a:defRPr/>
            </a:pPr>
            <a:r>
              <a:rPr lang="en-US" sz="2400" dirty="0">
                <a:latin typeface="Century Gothic" panose="020B0502020202020204" pitchFamily="34" charset="0"/>
              </a:rPr>
              <a:t>Work as a social power relation reveals a set of systematic exclusions that make up one of the factors in the ageing process and discrimination against women.</a:t>
            </a:r>
            <a:endParaRPr lang="es-CO" sz="2400" dirty="0">
              <a:latin typeface="Century Gothic" panose="020B0502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066C244E-A9D5-45E5-B6C0-30480A7D154B}"/>
              </a:ext>
            </a:extLst>
          </p:cNvPr>
          <p:cNvSpPr txBox="1">
            <a:spLocks/>
          </p:cNvSpPr>
          <p:nvPr/>
        </p:nvSpPr>
        <p:spPr>
          <a:xfrm>
            <a:off x="1632128" y="625789"/>
            <a:ext cx="6852306" cy="873227"/>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r>
              <a:rPr lang="en-US" sz="3200" b="1" dirty="0">
                <a:solidFill>
                  <a:srgbClr val="DE7890"/>
                </a:solidFill>
                <a:latin typeface="Century Gothic" panose="020B0502020202020204" pitchFamily="34" charset="0"/>
              </a:rPr>
              <a:t>Objectives</a:t>
            </a:r>
          </a:p>
        </p:txBody>
      </p:sp>
      <p:sp>
        <p:nvSpPr>
          <p:cNvPr id="4" name="CuadroTexto 3">
            <a:extLst>
              <a:ext uri="{FF2B5EF4-FFF2-40B4-BE49-F238E27FC236}">
                <a16:creationId xmlns:a16="http://schemas.microsoft.com/office/drawing/2014/main" id="{B078B789-1DEB-43C9-B9A4-43B75F3D68F1}"/>
              </a:ext>
            </a:extLst>
          </p:cNvPr>
          <p:cNvSpPr txBox="1"/>
          <p:nvPr/>
        </p:nvSpPr>
        <p:spPr>
          <a:xfrm>
            <a:off x="1901952" y="1484338"/>
            <a:ext cx="6582482" cy="3739485"/>
          </a:xfrm>
          <a:prstGeom prst="rect">
            <a:avLst/>
          </a:prstGeom>
          <a:noFill/>
        </p:spPr>
        <p:txBody>
          <a:bodyPr wrap="square">
            <a:spAutoFit/>
          </a:bodyPr>
          <a:lstStyle/>
          <a:p>
            <a:pPr marL="385763" indent="-385763">
              <a:spcAft>
                <a:spcPts val="900"/>
              </a:spcAft>
              <a:buClr>
                <a:schemeClr val="accent2">
                  <a:lumMod val="75000"/>
                </a:schemeClr>
              </a:buClr>
              <a:buFont typeface="+mj-lt"/>
              <a:buAutoNum type="arabicPeriod"/>
              <a:defRPr/>
            </a:pPr>
            <a:r>
              <a:rPr lang="en-US" sz="1950" dirty="0">
                <a:latin typeface="Century Gothic" panose="020B0502020202020204" pitchFamily="34" charset="0"/>
              </a:rPr>
              <a:t>To present a brief reflection on the concept of work and its gender biases.</a:t>
            </a:r>
          </a:p>
          <a:p>
            <a:pPr marL="385763" indent="-385763">
              <a:spcAft>
                <a:spcPts val="900"/>
              </a:spcAft>
              <a:buClr>
                <a:schemeClr val="accent2">
                  <a:lumMod val="75000"/>
                </a:schemeClr>
              </a:buClr>
              <a:buFont typeface="+mj-lt"/>
              <a:buAutoNum type="arabicPeriod"/>
              <a:defRPr/>
            </a:pPr>
            <a:r>
              <a:rPr lang="en-US" sz="1950" dirty="0">
                <a:latin typeface="Century Gothic" panose="020B0502020202020204" pitchFamily="34" charset="0"/>
              </a:rPr>
              <a:t>To propose an analytical approach to show the social relations between the target population and the work.</a:t>
            </a:r>
          </a:p>
          <a:p>
            <a:pPr marL="385763" indent="-385763">
              <a:spcAft>
                <a:spcPts val="900"/>
              </a:spcAft>
              <a:buClr>
                <a:schemeClr val="accent2">
                  <a:lumMod val="75000"/>
                </a:schemeClr>
              </a:buClr>
              <a:buFont typeface="+mj-lt"/>
              <a:buAutoNum type="arabicPeriod"/>
              <a:defRPr/>
            </a:pPr>
            <a:r>
              <a:rPr lang="en-US" sz="1950" dirty="0">
                <a:latin typeface="Century Gothic" panose="020B0502020202020204" pitchFamily="34" charset="0"/>
              </a:rPr>
              <a:t>To build empirical evidence with the most recent figures to identify the job profiles of the target population.</a:t>
            </a:r>
          </a:p>
          <a:p>
            <a:pPr marL="385763" indent="-385763">
              <a:spcAft>
                <a:spcPts val="900"/>
              </a:spcAft>
              <a:buClr>
                <a:schemeClr val="accent2">
                  <a:lumMod val="75000"/>
                </a:schemeClr>
              </a:buClr>
              <a:buFont typeface="+mj-lt"/>
              <a:buAutoNum type="arabicPeriod"/>
              <a:defRPr/>
            </a:pPr>
            <a:r>
              <a:rPr lang="en-US" sz="1950" dirty="0">
                <a:latin typeface="Century Gothic" panose="020B0502020202020204" pitchFamily="34" charset="0"/>
              </a:rPr>
              <a:t>To carry out an analysis of the systematic differentials (discriminations) operating in the target population.</a:t>
            </a:r>
            <a:endParaRPr lang="es-CO" sz="1950" dirty="0">
              <a:latin typeface="Century Gothic" panose="020B0502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0B80A4A3-4625-404A-BE99-F1924D144622}"/>
              </a:ext>
            </a:extLst>
          </p:cNvPr>
          <p:cNvSpPr txBox="1">
            <a:spLocks/>
          </p:cNvSpPr>
          <p:nvPr/>
        </p:nvSpPr>
        <p:spPr>
          <a:xfrm>
            <a:off x="1663908" y="479686"/>
            <a:ext cx="6220301" cy="572046"/>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r>
              <a:rPr lang="es-CO" sz="3200" b="1" dirty="0" err="1">
                <a:solidFill>
                  <a:srgbClr val="0F75BD"/>
                </a:solidFill>
                <a:latin typeface="Century Gothic" panose="020B0502020202020204" pitchFamily="34" charset="0"/>
              </a:rPr>
              <a:t>Objective</a:t>
            </a:r>
            <a:r>
              <a:rPr lang="es-CO" sz="3200" b="1" dirty="0">
                <a:solidFill>
                  <a:srgbClr val="0F75BD"/>
                </a:solidFill>
                <a:latin typeface="Century Gothic" panose="020B0502020202020204" pitchFamily="34" charset="0"/>
              </a:rPr>
              <a:t> 1: </a:t>
            </a:r>
            <a:r>
              <a:rPr lang="es-CO" sz="3200" b="1" dirty="0" err="1">
                <a:solidFill>
                  <a:srgbClr val="0F75BD"/>
                </a:solidFill>
                <a:latin typeface="Century Gothic" panose="020B0502020202020204" pitchFamily="34" charset="0"/>
              </a:rPr>
              <a:t>Work</a:t>
            </a:r>
            <a:r>
              <a:rPr lang="es-CO" sz="3200" b="1" dirty="0">
                <a:solidFill>
                  <a:srgbClr val="0F75BD"/>
                </a:solidFill>
                <a:latin typeface="Century Gothic" panose="020B0502020202020204" pitchFamily="34" charset="0"/>
              </a:rPr>
              <a:t> concept</a:t>
            </a:r>
          </a:p>
        </p:txBody>
      </p:sp>
      <p:graphicFrame>
        <p:nvGraphicFramePr>
          <p:cNvPr id="2" name="Diagrama 1">
            <a:extLst>
              <a:ext uri="{FF2B5EF4-FFF2-40B4-BE49-F238E27FC236}">
                <a16:creationId xmlns:a16="http://schemas.microsoft.com/office/drawing/2014/main" id="{E24F76B3-9D18-493F-92EB-423DC35FF6DA}"/>
              </a:ext>
            </a:extLst>
          </p:cNvPr>
          <p:cNvGraphicFramePr/>
          <p:nvPr>
            <p:extLst>
              <p:ext uri="{D42A27DB-BD31-4B8C-83A1-F6EECF244321}">
                <p14:modId xmlns:p14="http://schemas.microsoft.com/office/powerpoint/2010/main" val="3225074265"/>
              </p:ext>
            </p:extLst>
          </p:nvPr>
        </p:nvGraphicFramePr>
        <p:xfrm>
          <a:off x="1062874" y="1285545"/>
          <a:ext cx="8485860" cy="4286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F58A8D-3021-4E07-B70C-20D9AF5234F3}"/>
              </a:ext>
            </a:extLst>
          </p:cNvPr>
          <p:cNvPicPr>
            <a:picLocks noChangeAspect="1"/>
          </p:cNvPicPr>
          <p:nvPr/>
        </p:nvPicPr>
        <p:blipFill rotWithShape="1">
          <a:blip r:embed="rId2"/>
          <a:srcRect l="26257" t="16958" r="27822" b="20809"/>
          <a:stretch/>
        </p:blipFill>
        <p:spPr>
          <a:xfrm>
            <a:off x="2569640" y="1349778"/>
            <a:ext cx="5308268" cy="4044590"/>
          </a:xfrm>
          <a:prstGeom prst="rect">
            <a:avLst/>
          </a:prstGeom>
        </p:spPr>
      </p:pic>
      <p:sp>
        <p:nvSpPr>
          <p:cNvPr id="3" name="Título 1">
            <a:extLst>
              <a:ext uri="{FF2B5EF4-FFF2-40B4-BE49-F238E27FC236}">
                <a16:creationId xmlns:a16="http://schemas.microsoft.com/office/drawing/2014/main" id="{D5932D1E-9FBE-4F4F-8028-C2923CCDA15B}"/>
              </a:ext>
            </a:extLst>
          </p:cNvPr>
          <p:cNvSpPr txBox="1">
            <a:spLocks/>
          </p:cNvSpPr>
          <p:nvPr/>
        </p:nvSpPr>
        <p:spPr>
          <a:xfrm>
            <a:off x="2065139" y="658460"/>
            <a:ext cx="6041231" cy="409575"/>
          </a:xfrm>
          <a:prstGeom prst="rect">
            <a:avLst/>
          </a:prstGeom>
        </p:spPr>
        <p:txBody>
          <a:bodyPr>
            <a:normAutofit fontScale="8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s-CO" sz="3600" b="1" dirty="0" err="1">
                <a:solidFill>
                  <a:srgbClr val="E7AE3A"/>
                </a:solidFill>
                <a:latin typeface="Century Gothic" panose="020B0502020202020204" pitchFamily="34" charset="0"/>
              </a:rPr>
              <a:t>Objective</a:t>
            </a:r>
            <a:r>
              <a:rPr lang="es-CO" sz="3600" b="1" dirty="0">
                <a:solidFill>
                  <a:srgbClr val="E7AE3A"/>
                </a:solidFill>
                <a:latin typeface="Century Gothic" panose="020B0502020202020204" pitchFamily="34" charset="0"/>
              </a:rPr>
              <a:t> 2: </a:t>
            </a:r>
            <a:r>
              <a:rPr lang="es-CO" sz="3600" b="1" dirty="0" err="1">
                <a:solidFill>
                  <a:srgbClr val="E7AE3A"/>
                </a:solidFill>
                <a:latin typeface="Century Gothic" panose="020B0502020202020204" pitchFamily="34" charset="0"/>
              </a:rPr>
              <a:t>Analytical</a:t>
            </a:r>
            <a:r>
              <a:rPr lang="es-CO" sz="3600" b="1" dirty="0">
                <a:solidFill>
                  <a:srgbClr val="E7AE3A"/>
                </a:solidFill>
                <a:latin typeface="Century Gothic" panose="020B0502020202020204" pitchFamily="34" charset="0"/>
              </a:rPr>
              <a:t> </a:t>
            </a:r>
            <a:r>
              <a:rPr lang="es-CO" sz="3600" b="1" dirty="0" err="1">
                <a:solidFill>
                  <a:srgbClr val="E7AE3A"/>
                </a:solidFill>
                <a:latin typeface="Century Gothic" panose="020B0502020202020204" pitchFamily="34" charset="0"/>
              </a:rPr>
              <a:t>proposal</a:t>
            </a:r>
            <a:endParaRPr lang="es-CO" sz="3600" b="1" dirty="0">
              <a:solidFill>
                <a:srgbClr val="E7AE3A"/>
              </a:solidFill>
              <a:latin typeface="Century Gothic" panose="020B0502020202020204" pitchFamily="34" charset="0"/>
            </a:endParaRPr>
          </a:p>
        </p:txBody>
      </p:sp>
      <p:sp>
        <p:nvSpPr>
          <p:cNvPr id="4" name="CuadroTexto 3">
            <a:extLst>
              <a:ext uri="{FF2B5EF4-FFF2-40B4-BE49-F238E27FC236}">
                <a16:creationId xmlns:a16="http://schemas.microsoft.com/office/drawing/2014/main" id="{05013C42-D4F2-47EF-9760-A4039CBA8D69}"/>
              </a:ext>
            </a:extLst>
          </p:cNvPr>
          <p:cNvSpPr txBox="1"/>
          <p:nvPr/>
        </p:nvSpPr>
        <p:spPr>
          <a:xfrm>
            <a:off x="335842" y="2413337"/>
            <a:ext cx="2319364" cy="1015663"/>
          </a:xfrm>
          <a:prstGeom prst="rect">
            <a:avLst/>
          </a:prstGeom>
          <a:noFill/>
        </p:spPr>
        <p:txBody>
          <a:bodyPr wrap="square">
            <a:spAutoFit/>
          </a:bodyPr>
          <a:lstStyle/>
          <a:p>
            <a:pPr algn="ctr">
              <a:spcAft>
                <a:spcPts val="900"/>
              </a:spcAft>
              <a:buClr>
                <a:schemeClr val="accent2">
                  <a:lumMod val="75000"/>
                </a:schemeClr>
              </a:buClr>
              <a:defRPr/>
            </a:pPr>
            <a:r>
              <a:rPr lang="en-US" sz="2000" b="1" dirty="0">
                <a:solidFill>
                  <a:srgbClr val="70B7B3"/>
                </a:solidFill>
                <a:latin typeface="Century Gothic" panose="020B0502020202020204" pitchFamily="34" charset="0"/>
              </a:rPr>
              <a:t>Classification of activities and production units</a:t>
            </a:r>
            <a:endParaRPr lang="es-CO" sz="2000" b="1" dirty="0">
              <a:solidFill>
                <a:srgbClr val="70B7B3"/>
              </a:solidFill>
              <a:latin typeface="Century Gothic" panose="020B0502020202020204" pitchFamily="34" charset="0"/>
            </a:endParaRPr>
          </a:p>
        </p:txBody>
      </p:sp>
      <p:sp>
        <p:nvSpPr>
          <p:cNvPr id="6" name="CuadroTexto 5">
            <a:extLst>
              <a:ext uri="{FF2B5EF4-FFF2-40B4-BE49-F238E27FC236}">
                <a16:creationId xmlns:a16="http://schemas.microsoft.com/office/drawing/2014/main" id="{004BD7B9-220A-480C-991A-1C09D3F2E88C}"/>
              </a:ext>
            </a:extLst>
          </p:cNvPr>
          <p:cNvSpPr txBox="1"/>
          <p:nvPr/>
        </p:nvSpPr>
        <p:spPr>
          <a:xfrm>
            <a:off x="2655206" y="5484773"/>
            <a:ext cx="5761324" cy="276999"/>
          </a:xfrm>
          <a:prstGeom prst="rect">
            <a:avLst/>
          </a:prstGeom>
          <a:noFill/>
        </p:spPr>
        <p:txBody>
          <a:bodyPr wrap="square">
            <a:spAutoFit/>
          </a:bodyPr>
          <a:lstStyle/>
          <a:p>
            <a:pPr>
              <a:spcAft>
                <a:spcPts val="900"/>
              </a:spcAft>
              <a:buClr>
                <a:schemeClr val="accent2">
                  <a:lumMod val="75000"/>
                </a:schemeClr>
              </a:buClr>
              <a:defRPr/>
            </a:pPr>
            <a:r>
              <a:rPr lang="es-CO" sz="1200" dirty="0" err="1">
                <a:solidFill>
                  <a:schemeClr val="dk1"/>
                </a:solidFill>
              </a:rPr>
              <a:t>Source</a:t>
            </a:r>
            <a:r>
              <a:rPr lang="es-CO" sz="1125" dirty="0">
                <a:latin typeface="Century Gothic" panose="020B0502020202020204" pitchFamily="34" charset="0"/>
              </a:rPr>
              <a:t>: </a:t>
            </a:r>
            <a:r>
              <a:rPr lang="en-US" sz="1200" dirty="0">
                <a:solidFill>
                  <a:schemeClr val="dk1"/>
                </a:solidFill>
              </a:rPr>
              <a:t>The foundations of capitalist economy</a:t>
            </a:r>
            <a:r>
              <a:rPr lang="es-CO" sz="1125" dirty="0">
                <a:latin typeface="Century Gothic" panose="020B0502020202020204" pitchFamily="34" charset="0"/>
              </a:rPr>
              <a:t>, </a:t>
            </a:r>
            <a:r>
              <a:rPr lang="es-CO" sz="1125" dirty="0" err="1">
                <a:latin typeface="Century Gothic" panose="020B0502020202020204" pitchFamily="34" charset="0"/>
              </a:rPr>
              <a:t>Jacques_Gouverneur</a:t>
            </a:r>
            <a:r>
              <a:rPr lang="es-CO" sz="1125" dirty="0">
                <a:latin typeface="Century Gothic" panose="020B0502020202020204" pitchFamily="34" charset="0"/>
              </a:rPr>
              <a:t>, 2005</a:t>
            </a:r>
          </a:p>
        </p:txBody>
      </p:sp>
      <p:sp>
        <p:nvSpPr>
          <p:cNvPr id="17415" name="CuadroTexto 4">
            <a:extLst>
              <a:ext uri="{FF2B5EF4-FFF2-40B4-BE49-F238E27FC236}">
                <a16:creationId xmlns:a16="http://schemas.microsoft.com/office/drawing/2014/main" id="{F69C174F-776F-4356-B23B-94AFD6DFF198}"/>
              </a:ext>
            </a:extLst>
          </p:cNvPr>
          <p:cNvSpPr txBox="1">
            <a:spLocks noChangeArrowheads="1"/>
          </p:cNvSpPr>
          <p:nvPr/>
        </p:nvSpPr>
        <p:spPr bwMode="auto">
          <a:xfrm>
            <a:off x="4472764" y="2664032"/>
            <a:ext cx="113768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s-CO" altLang="en-US" sz="1350" b="1">
                <a:solidFill>
                  <a:schemeClr val="accent2"/>
                </a:solidFill>
                <a:latin typeface="Century Gothic" panose="020B0502020202020204" pitchFamily="34" charset="0"/>
              </a:rPr>
              <a:t>29,7%</a:t>
            </a:r>
          </a:p>
        </p:txBody>
      </p:sp>
      <p:sp>
        <p:nvSpPr>
          <p:cNvPr id="17416" name="CuadroTexto 8">
            <a:extLst>
              <a:ext uri="{FF2B5EF4-FFF2-40B4-BE49-F238E27FC236}">
                <a16:creationId xmlns:a16="http://schemas.microsoft.com/office/drawing/2014/main" id="{1C64E83A-57FD-4FAE-A71D-775A5E5681DF}"/>
              </a:ext>
            </a:extLst>
          </p:cNvPr>
          <p:cNvSpPr txBox="1">
            <a:spLocks noChangeArrowheads="1"/>
          </p:cNvSpPr>
          <p:nvPr/>
        </p:nvSpPr>
        <p:spPr bwMode="auto">
          <a:xfrm>
            <a:off x="6728996" y="2648553"/>
            <a:ext cx="113768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s-CO" altLang="en-US" sz="1350" b="1" dirty="0">
                <a:solidFill>
                  <a:schemeClr val="accent2"/>
                </a:solidFill>
                <a:latin typeface="Century Gothic" panose="020B0502020202020204" pitchFamily="34" charset="0"/>
              </a:rPr>
              <a:t>3,2%</a:t>
            </a:r>
          </a:p>
        </p:txBody>
      </p:sp>
      <p:sp>
        <p:nvSpPr>
          <p:cNvPr id="17417" name="CuadroTexto 9">
            <a:extLst>
              <a:ext uri="{FF2B5EF4-FFF2-40B4-BE49-F238E27FC236}">
                <a16:creationId xmlns:a16="http://schemas.microsoft.com/office/drawing/2014/main" id="{75F058EE-9444-4498-B9A3-50B4BA07CCE4}"/>
              </a:ext>
            </a:extLst>
          </p:cNvPr>
          <p:cNvSpPr txBox="1">
            <a:spLocks noChangeArrowheads="1"/>
          </p:cNvSpPr>
          <p:nvPr/>
        </p:nvSpPr>
        <p:spPr bwMode="auto">
          <a:xfrm>
            <a:off x="4446134" y="4800445"/>
            <a:ext cx="113768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s-CO" altLang="en-US" sz="1350" b="1">
                <a:solidFill>
                  <a:schemeClr val="accent2"/>
                </a:solidFill>
                <a:latin typeface="Century Gothic" panose="020B0502020202020204" pitchFamily="34" charset="0"/>
              </a:rPr>
              <a:t>38,3	%</a:t>
            </a:r>
          </a:p>
        </p:txBody>
      </p:sp>
      <p:sp>
        <p:nvSpPr>
          <p:cNvPr id="17418" name="CuadroTexto 10">
            <a:extLst>
              <a:ext uri="{FF2B5EF4-FFF2-40B4-BE49-F238E27FC236}">
                <a16:creationId xmlns:a16="http://schemas.microsoft.com/office/drawing/2014/main" id="{BC2E5F92-2B8E-4842-BB2E-7030D98E430E}"/>
              </a:ext>
            </a:extLst>
          </p:cNvPr>
          <p:cNvSpPr txBox="1">
            <a:spLocks noChangeArrowheads="1"/>
          </p:cNvSpPr>
          <p:nvPr/>
        </p:nvSpPr>
        <p:spPr bwMode="auto">
          <a:xfrm>
            <a:off x="6599977" y="4806398"/>
            <a:ext cx="113768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s-CO" altLang="en-US" sz="1350" b="1">
                <a:solidFill>
                  <a:schemeClr val="accent2"/>
                </a:solidFill>
                <a:latin typeface="Century Gothic" panose="020B0502020202020204" pitchFamily="34" charset="0"/>
              </a:rPr>
              <a:t>28,8%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9B6347D-9EF9-4A94-8188-017B779F216E}"/>
              </a:ext>
            </a:extLst>
          </p:cNvPr>
          <p:cNvSpPr txBox="1"/>
          <p:nvPr/>
        </p:nvSpPr>
        <p:spPr>
          <a:xfrm>
            <a:off x="1064517" y="1377593"/>
            <a:ext cx="7366397" cy="3385542"/>
          </a:xfrm>
          <a:prstGeom prst="rect">
            <a:avLst/>
          </a:prstGeom>
          <a:noFill/>
        </p:spPr>
        <p:txBody>
          <a:bodyPr>
            <a:spAutoFit/>
          </a:bodyPr>
          <a:lstStyle/>
          <a:p>
            <a:pPr algn="just">
              <a:spcAft>
                <a:spcPts val="900"/>
              </a:spcAft>
              <a:buClr>
                <a:schemeClr val="accent2">
                  <a:lumMod val="75000"/>
                </a:schemeClr>
              </a:buClr>
              <a:defRPr/>
            </a:pPr>
            <a:r>
              <a:rPr lang="en-US" sz="2000" dirty="0">
                <a:latin typeface="Century Gothic" panose="020B0502020202020204" pitchFamily="34" charset="0"/>
              </a:rPr>
              <a:t>Considering that "</a:t>
            </a:r>
            <a:r>
              <a:rPr lang="en-US" sz="2000" b="1" dirty="0">
                <a:latin typeface="Century Gothic" panose="020B0502020202020204" pitchFamily="34" charset="0"/>
              </a:rPr>
              <a:t>work</a:t>
            </a:r>
            <a:r>
              <a:rPr lang="en-US" sz="2000" dirty="0">
                <a:latin typeface="Century Gothic" panose="020B0502020202020204" pitchFamily="34" charset="0"/>
              </a:rPr>
              <a:t>" is defined as:</a:t>
            </a:r>
          </a:p>
          <a:p>
            <a:pPr marL="332185" algn="just">
              <a:spcAft>
                <a:spcPts val="900"/>
              </a:spcAft>
              <a:buClr>
                <a:schemeClr val="accent2">
                  <a:lumMod val="75000"/>
                </a:schemeClr>
              </a:buClr>
              <a:defRPr/>
            </a:pPr>
            <a:r>
              <a:rPr lang="en-US" sz="1600" i="1" dirty="0">
                <a:latin typeface="Century Gothic" panose="020B0502020202020204" pitchFamily="34" charset="0"/>
              </a:rPr>
              <a:t>“Any activity carried out for the production of goods and services that meet human needs and that is capable of being carried out by another person obtaining the same result” Margaret G. Reid 1986</a:t>
            </a:r>
          </a:p>
          <a:p>
            <a:pPr marL="332185" algn="just">
              <a:spcAft>
                <a:spcPts val="900"/>
              </a:spcAft>
              <a:buClr>
                <a:schemeClr val="accent2">
                  <a:lumMod val="75000"/>
                </a:schemeClr>
              </a:buClr>
              <a:defRPr/>
            </a:pPr>
            <a:endParaRPr lang="en-US" sz="1600" i="1" dirty="0">
              <a:latin typeface="Century Gothic" panose="020B0502020202020204" pitchFamily="34" charset="0"/>
            </a:endParaRPr>
          </a:p>
          <a:p>
            <a:pPr algn="just">
              <a:spcAft>
                <a:spcPts val="900"/>
              </a:spcAft>
              <a:buClr>
                <a:schemeClr val="accent2">
                  <a:lumMod val="75000"/>
                </a:schemeClr>
              </a:buClr>
              <a:defRPr/>
            </a:pPr>
            <a:r>
              <a:rPr lang="en-US" sz="2000" dirty="0">
                <a:latin typeface="Century Gothic" panose="020B0502020202020204" pitchFamily="34" charset="0"/>
              </a:rPr>
              <a:t>And from Gouverneur's work and production matrix.</a:t>
            </a:r>
            <a:endParaRPr lang="es-CO" sz="1100" dirty="0">
              <a:latin typeface="Century Gothic" panose="020B0502020202020204" pitchFamily="34" charset="0"/>
            </a:endParaRPr>
          </a:p>
          <a:p>
            <a:pPr marL="266700" algn="just">
              <a:spcAft>
                <a:spcPts val="900"/>
              </a:spcAft>
              <a:buClr>
                <a:schemeClr val="accent2">
                  <a:lumMod val="75000"/>
                </a:schemeClr>
              </a:buClr>
              <a:defRPr/>
            </a:pPr>
            <a:r>
              <a:rPr lang="en-US" sz="2000" dirty="0">
                <a:latin typeface="Century Gothic" panose="020B0502020202020204" pitchFamily="34" charset="0"/>
              </a:rPr>
              <a:t>Work as a dimension of well-being is a social relation that gives rise to social inequalities between women and men. Changes in the form of bonding are also evident as age increases.</a:t>
            </a:r>
            <a:endParaRPr lang="es-CO" sz="2000" dirty="0">
              <a:latin typeface="Century Gothic" panose="020B0502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30C9282B-7560-4998-986E-5807BD617BD4}"/>
              </a:ext>
            </a:extLst>
          </p:cNvPr>
          <p:cNvSpPr txBox="1">
            <a:spLocks/>
          </p:cNvSpPr>
          <p:nvPr/>
        </p:nvSpPr>
        <p:spPr>
          <a:xfrm>
            <a:off x="1922821" y="623995"/>
            <a:ext cx="6041231" cy="409575"/>
          </a:xfrm>
          <a:prstGeom prst="rect">
            <a:avLst/>
          </a:prstGeom>
        </p:spPr>
        <p:txBody>
          <a:bodyPr>
            <a:normAutofit fontScale="8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s-CO" sz="3600" b="1" dirty="0" err="1">
                <a:solidFill>
                  <a:srgbClr val="DE7890"/>
                </a:solidFill>
                <a:latin typeface="Century Gothic" panose="020B0502020202020204" pitchFamily="34" charset="0"/>
              </a:rPr>
              <a:t>Objective</a:t>
            </a:r>
            <a:r>
              <a:rPr lang="es-CO" sz="3600" b="1" dirty="0">
                <a:solidFill>
                  <a:srgbClr val="DE7890"/>
                </a:solidFill>
                <a:latin typeface="Century Gothic" panose="020B0502020202020204" pitchFamily="34" charset="0"/>
              </a:rPr>
              <a:t> 3: </a:t>
            </a:r>
            <a:r>
              <a:rPr lang="es-CO" sz="3600" b="1" dirty="0" err="1">
                <a:solidFill>
                  <a:srgbClr val="DE7890"/>
                </a:solidFill>
                <a:latin typeface="Century Gothic" panose="020B0502020202020204" pitchFamily="34" charset="0"/>
              </a:rPr>
              <a:t>Empirical</a:t>
            </a:r>
            <a:r>
              <a:rPr lang="es-CO" sz="3600" b="1" dirty="0">
                <a:solidFill>
                  <a:srgbClr val="DE7890"/>
                </a:solidFill>
                <a:latin typeface="Century Gothic" panose="020B0502020202020204" pitchFamily="34" charset="0"/>
              </a:rPr>
              <a:t> </a:t>
            </a:r>
            <a:r>
              <a:rPr lang="es-CO" sz="3600" b="1" dirty="0" err="1">
                <a:solidFill>
                  <a:srgbClr val="DE7890"/>
                </a:solidFill>
                <a:latin typeface="Century Gothic" panose="020B0502020202020204" pitchFamily="34" charset="0"/>
              </a:rPr>
              <a:t>evidence</a:t>
            </a:r>
            <a:endParaRPr lang="es-CO" sz="3600" b="1" dirty="0">
              <a:solidFill>
                <a:srgbClr val="DE7890"/>
              </a:solidFill>
              <a:latin typeface="Century Gothic" panose="020B0502020202020204" pitchFamily="34" charset="0"/>
            </a:endParaRPr>
          </a:p>
        </p:txBody>
      </p:sp>
      <p:sp>
        <p:nvSpPr>
          <p:cNvPr id="4" name="CuadroTexto 3">
            <a:extLst>
              <a:ext uri="{FF2B5EF4-FFF2-40B4-BE49-F238E27FC236}">
                <a16:creationId xmlns:a16="http://schemas.microsoft.com/office/drawing/2014/main" id="{F84821B0-3E16-46BA-AA45-698692DEE323}"/>
              </a:ext>
            </a:extLst>
          </p:cNvPr>
          <p:cNvSpPr txBox="1"/>
          <p:nvPr/>
        </p:nvSpPr>
        <p:spPr>
          <a:xfrm>
            <a:off x="1895396" y="4494468"/>
            <a:ext cx="6770302" cy="1131079"/>
          </a:xfrm>
          <a:prstGeom prst="rect">
            <a:avLst/>
          </a:prstGeom>
          <a:noFill/>
        </p:spPr>
        <p:txBody>
          <a:bodyPr wrap="square">
            <a:spAutoFit/>
          </a:bodyPr>
          <a:lstStyle/>
          <a:p>
            <a:pPr>
              <a:spcAft>
                <a:spcPts val="900"/>
              </a:spcAft>
              <a:buClr>
                <a:schemeClr val="accent2">
                  <a:lumMod val="75000"/>
                </a:schemeClr>
              </a:buClr>
              <a:defRPr/>
            </a:pPr>
            <a:r>
              <a:rPr lang="en-US" sz="2400" b="1" dirty="0">
                <a:solidFill>
                  <a:srgbClr val="0F75BD"/>
                </a:solidFill>
                <a:latin typeface="Century Gothic" panose="020B0502020202020204" pitchFamily="34" charset="0"/>
              </a:rPr>
              <a:t>Thematic</a:t>
            </a:r>
            <a:endParaRPr lang="en-US" b="1" dirty="0">
              <a:solidFill>
                <a:srgbClr val="0F75BD"/>
              </a:solidFill>
              <a:latin typeface="Century Gothic" panose="020B0502020202020204" pitchFamily="34" charset="0"/>
            </a:endParaRPr>
          </a:p>
          <a:p>
            <a:pPr>
              <a:spcAft>
                <a:spcPts val="900"/>
              </a:spcAft>
              <a:buClr>
                <a:schemeClr val="accent2">
                  <a:lumMod val="75000"/>
                </a:schemeClr>
              </a:buClr>
              <a:defRPr/>
            </a:pPr>
            <a:r>
              <a:rPr lang="en-US" dirty="0">
                <a:latin typeface="Century Gothic" panose="020B0502020202020204" pitchFamily="34" charset="0"/>
              </a:rPr>
              <a:t>Total working time, Educational level, Income and poverty, Relationship and Social protection</a:t>
            </a:r>
            <a:endParaRPr lang="es-CO" dirty="0">
              <a:latin typeface="Century Gothic" panose="020B0502020202020204" pitchFamily="34" charset="0"/>
            </a:endParaRPr>
          </a:p>
        </p:txBody>
      </p:sp>
      <p:graphicFrame>
        <p:nvGraphicFramePr>
          <p:cNvPr id="5" name="4 Diagrama">
            <a:extLst>
              <a:ext uri="{FF2B5EF4-FFF2-40B4-BE49-F238E27FC236}">
                <a16:creationId xmlns:a16="http://schemas.microsoft.com/office/drawing/2014/main" id="{614A1FD0-71CB-4FAC-8CD8-C620EDEDA211}"/>
              </a:ext>
            </a:extLst>
          </p:cNvPr>
          <p:cNvGraphicFramePr/>
          <p:nvPr>
            <p:extLst>
              <p:ext uri="{D42A27DB-BD31-4B8C-83A1-F6EECF244321}">
                <p14:modId xmlns:p14="http://schemas.microsoft.com/office/powerpoint/2010/main" val="1312812844"/>
              </p:ext>
            </p:extLst>
          </p:nvPr>
        </p:nvGraphicFramePr>
        <p:xfrm>
          <a:off x="1895396" y="1330203"/>
          <a:ext cx="5305796" cy="2833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ESTILO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TILO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4944</TotalTime>
  <Words>958</Words>
  <Application>Microsoft Office PowerPoint</Application>
  <PresentationFormat>On-screen Show (4:3)</PresentationFormat>
  <Paragraphs>102</Paragraphs>
  <Slides>19</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Century Gothic</vt:lpstr>
      <vt:lpstr>Wingdings</vt:lpstr>
      <vt:lpstr>ESTILO 1</vt:lpstr>
      <vt:lpstr>ESTILO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Usuario de Microsoft Office</dc:creator>
  <cp:lastModifiedBy>Paola García</cp:lastModifiedBy>
  <cp:revision>47</cp:revision>
  <dcterms:created xsi:type="dcterms:W3CDTF">2019-05-21T04:55:41Z</dcterms:created>
  <dcterms:modified xsi:type="dcterms:W3CDTF">2019-10-01T21:41:17Z</dcterms:modified>
</cp:coreProperties>
</file>