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3" r:id="rId2"/>
    <p:sldId id="296" r:id="rId3"/>
    <p:sldId id="294" r:id="rId4"/>
    <p:sldId id="301" r:id="rId5"/>
    <p:sldId id="298" r:id="rId6"/>
    <p:sldId id="297" r:id="rId7"/>
    <p:sldId id="302" r:id="rId8"/>
    <p:sldId id="303" r:id="rId9"/>
    <p:sldId id="300" r:id="rId10"/>
    <p:sldId id="304" r:id="rId11"/>
    <p:sldId id="305" r:id="rId12"/>
    <p:sldId id="307" r:id="rId13"/>
    <p:sldId id="295" r:id="rId14"/>
    <p:sldId id="309" r:id="rId15"/>
    <p:sldId id="310" r:id="rId16"/>
    <p:sldId id="306" r:id="rId17"/>
    <p:sldId id="311" r:id="rId18"/>
    <p:sldId id="313" r:id="rId19"/>
  </p:sldIdLst>
  <p:sldSz cx="9144000" cy="6858000" type="screen4x3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C23448"/>
    <a:srgbClr val="CB3D51"/>
    <a:srgbClr val="D12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4" autoAdjust="0"/>
  </p:normalViewPr>
  <p:slideViewPr>
    <p:cSldViewPr>
      <p:cViewPr varScale="1">
        <p:scale>
          <a:sx n="64" d="100"/>
          <a:sy n="64" d="100"/>
        </p:scale>
        <p:origin x="134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7229B-EFED-4AF3-AF5F-CA17136FA2E2}" type="datetimeFigureOut">
              <a:rPr lang="es-UY" smtClean="0"/>
              <a:t>6/10/2019</a:t>
            </a:fld>
            <a:endParaRPr lang="es-UY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Y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34C61-C91A-40E7-A28A-B355732A44E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924013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1490-5694-4D15-AF00-3D4B89D48AEB}" type="datetimeFigureOut">
              <a:rPr lang="es-UY" smtClean="0"/>
              <a:t>6/10/2019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AF9A-C2B4-4C1D-81EC-4F1410513AB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18076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1490-5694-4D15-AF00-3D4B89D48AEB}" type="datetimeFigureOut">
              <a:rPr lang="es-UY" smtClean="0"/>
              <a:t>6/10/2019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AF9A-C2B4-4C1D-81EC-4F1410513AB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653259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1490-5694-4D15-AF00-3D4B89D48AEB}" type="datetimeFigureOut">
              <a:rPr lang="es-UY" smtClean="0"/>
              <a:t>6/10/2019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AF9A-C2B4-4C1D-81EC-4F1410513AB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672300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1490-5694-4D15-AF00-3D4B89D48AEB}" type="datetimeFigureOut">
              <a:rPr lang="es-UY" smtClean="0"/>
              <a:t>6/10/2019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AF9A-C2B4-4C1D-81EC-4F1410513AB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5161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1490-5694-4D15-AF00-3D4B89D48AEB}" type="datetimeFigureOut">
              <a:rPr lang="es-UY" smtClean="0"/>
              <a:t>6/10/2019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AF9A-C2B4-4C1D-81EC-4F1410513AB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913094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1490-5694-4D15-AF00-3D4B89D48AEB}" type="datetimeFigureOut">
              <a:rPr lang="es-UY" smtClean="0"/>
              <a:t>6/10/2019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AF9A-C2B4-4C1D-81EC-4F1410513AB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32966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1490-5694-4D15-AF00-3D4B89D48AEB}" type="datetimeFigureOut">
              <a:rPr lang="es-UY" smtClean="0"/>
              <a:t>6/10/2019</a:t>
            </a:fld>
            <a:endParaRPr lang="es-U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AF9A-C2B4-4C1D-81EC-4F1410513AB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299619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1490-5694-4D15-AF00-3D4B89D48AEB}" type="datetimeFigureOut">
              <a:rPr lang="es-UY" smtClean="0"/>
              <a:t>6/10/2019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AF9A-C2B4-4C1D-81EC-4F1410513AB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657822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1490-5694-4D15-AF00-3D4B89D48AEB}" type="datetimeFigureOut">
              <a:rPr lang="es-UY" smtClean="0"/>
              <a:t>6/10/2019</a:t>
            </a:fld>
            <a:endParaRPr lang="es-U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AF9A-C2B4-4C1D-81EC-4F1410513AB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686072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1490-5694-4D15-AF00-3D4B89D48AEB}" type="datetimeFigureOut">
              <a:rPr lang="es-UY" smtClean="0"/>
              <a:t>6/10/2019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AF9A-C2B4-4C1D-81EC-4F1410513AB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87698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1490-5694-4D15-AF00-3D4B89D48AEB}" type="datetimeFigureOut">
              <a:rPr lang="es-UY" smtClean="0"/>
              <a:t>6/10/2019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AF9A-C2B4-4C1D-81EC-4F1410513AB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031903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31490-5694-4D15-AF00-3D4B89D48AEB}" type="datetimeFigureOut">
              <a:rPr lang="es-UY" smtClean="0"/>
              <a:t>6/10/2019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DAF9A-C2B4-4C1D-81EC-4F1410513AB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86643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jpeg"/><Relationship Id="rId18" Type="http://schemas.openxmlformats.org/officeDocument/2006/relationships/image" Target="../media/image33.png"/><Relationship Id="rId3" Type="http://schemas.openxmlformats.org/officeDocument/2006/relationships/image" Target="../media/image19.png"/><Relationship Id="rId21" Type="http://schemas.openxmlformats.org/officeDocument/2006/relationships/image" Target="../media/image36.png"/><Relationship Id="rId7" Type="http://schemas.openxmlformats.org/officeDocument/2006/relationships/image" Target="../media/image3.png"/><Relationship Id="rId12" Type="http://schemas.openxmlformats.org/officeDocument/2006/relationships/image" Target="../media/image27.jpeg"/><Relationship Id="rId17" Type="http://schemas.openxmlformats.org/officeDocument/2006/relationships/image" Target="../media/image32.jpeg"/><Relationship Id="rId2" Type="http://schemas.openxmlformats.org/officeDocument/2006/relationships/image" Target="../media/image18.jpeg"/><Relationship Id="rId16" Type="http://schemas.openxmlformats.org/officeDocument/2006/relationships/image" Target="../media/image31.jpeg"/><Relationship Id="rId20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24" Type="http://schemas.openxmlformats.org/officeDocument/2006/relationships/image" Target="../media/image39.jpeg"/><Relationship Id="rId5" Type="http://schemas.openxmlformats.org/officeDocument/2006/relationships/image" Target="../media/image21.jpe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10" Type="http://schemas.openxmlformats.org/officeDocument/2006/relationships/image" Target="../media/image25.jpeg"/><Relationship Id="rId19" Type="http://schemas.openxmlformats.org/officeDocument/2006/relationships/image" Target="../media/image34.jpeg"/><Relationship Id="rId4" Type="http://schemas.openxmlformats.org/officeDocument/2006/relationships/image" Target="../media/image20.jpeg"/><Relationship Id="rId9" Type="http://schemas.openxmlformats.org/officeDocument/2006/relationships/image" Target="../media/image24.png"/><Relationship Id="rId14" Type="http://schemas.openxmlformats.org/officeDocument/2006/relationships/image" Target="../media/image29.jpeg"/><Relationship Id="rId22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8229600" cy="4504840"/>
          </a:xfrm>
          <a:prstGeom prst="rect">
            <a:avLst/>
          </a:prstGeom>
          <a:ln>
            <a:noFill/>
          </a:ln>
          <a:extLst/>
        </p:spPr>
      </p:pic>
      <p:pic>
        <p:nvPicPr>
          <p:cNvPr id="10" name="Imagen 2" descr="IDRC logo with Canada wordmark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877112"/>
            <a:ext cx="3744416" cy="65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3" descr="C:\Users\msauval\Dropbox\CV IDRC\logos\Logotexto_450a2.bmp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56" y="5877112"/>
            <a:ext cx="2511111" cy="57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16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2492896"/>
            <a:ext cx="8424936" cy="4032448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cxnSp>
        <p:nvCxnSpPr>
          <p:cNvPr id="6" name="5 Conector recto"/>
          <p:cNvCxnSpPr/>
          <p:nvPr/>
        </p:nvCxnSpPr>
        <p:spPr>
          <a:xfrm flipV="1">
            <a:off x="323528" y="2517925"/>
            <a:ext cx="8424936" cy="4007419"/>
          </a:xfrm>
          <a:prstGeom prst="line">
            <a:avLst/>
          </a:prstGeom>
          <a:ln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3 Título"/>
          <p:cNvSpPr txBox="1">
            <a:spLocks/>
          </p:cNvSpPr>
          <p:nvPr/>
        </p:nvSpPr>
        <p:spPr>
          <a:xfrm>
            <a:off x="0" y="188640"/>
            <a:ext cx="9144000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UY" sz="3200" dirty="0" smtClean="0">
                <a:solidFill>
                  <a:srgbClr val="009999"/>
                </a:solidFill>
              </a:rPr>
              <a:t>Heterogeneidad productiva	      Segmentación M de T</a:t>
            </a:r>
          </a:p>
          <a:p>
            <a:pPr algn="l"/>
            <a:r>
              <a:rPr lang="es-UY" sz="3600" b="1" dirty="0" smtClean="0">
                <a:solidFill>
                  <a:srgbClr val="009999"/>
                </a:solidFill>
              </a:rPr>
              <a:t> +</a:t>
            </a:r>
            <a:r>
              <a:rPr lang="es-UY" sz="3200" dirty="0" smtClean="0">
                <a:solidFill>
                  <a:srgbClr val="009999"/>
                </a:solidFill>
              </a:rPr>
              <a:t> segregación ocupacional por discriminación </a:t>
            </a:r>
            <a:r>
              <a:rPr lang="es-UY" sz="3600" b="1" dirty="0" smtClean="0">
                <a:solidFill>
                  <a:srgbClr val="009999"/>
                </a:solidFill>
              </a:rPr>
              <a:t>= </a:t>
            </a:r>
            <a:r>
              <a:rPr lang="es-UY" sz="3200" dirty="0" smtClean="0">
                <a:solidFill>
                  <a:srgbClr val="009999"/>
                </a:solidFill>
              </a:rPr>
              <a:t>PRODUCEN Y REPRODUCEN LAS BRECHAS DE GÉNERO</a:t>
            </a:r>
            <a:endParaRPr lang="es-UY" sz="3200" dirty="0">
              <a:solidFill>
                <a:srgbClr val="009999"/>
              </a:solidFill>
            </a:endParaRPr>
          </a:p>
        </p:txBody>
      </p:sp>
      <p:sp>
        <p:nvSpPr>
          <p:cNvPr id="13" name="12 Flecha derecha"/>
          <p:cNvSpPr/>
          <p:nvPr/>
        </p:nvSpPr>
        <p:spPr>
          <a:xfrm>
            <a:off x="4660134" y="656692"/>
            <a:ext cx="489204" cy="180020"/>
          </a:xfrm>
          <a:prstGeom prst="rightArrow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9" name="18 Elipse"/>
          <p:cNvSpPr/>
          <p:nvPr/>
        </p:nvSpPr>
        <p:spPr>
          <a:xfrm>
            <a:off x="508715" y="2590304"/>
            <a:ext cx="3832550" cy="1507852"/>
          </a:xfrm>
          <a:prstGeom prst="ellipse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Patronas</a:t>
            </a:r>
          </a:p>
          <a:p>
            <a:pPr algn="ctr"/>
            <a:r>
              <a:rPr lang="es-UY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Asalariadas formales</a:t>
            </a:r>
            <a:endParaRPr lang="es-UY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19 Elipse"/>
          <p:cNvSpPr/>
          <p:nvPr/>
        </p:nvSpPr>
        <p:spPr>
          <a:xfrm>
            <a:off x="5796136" y="3883589"/>
            <a:ext cx="2808312" cy="2558442"/>
          </a:xfrm>
          <a:prstGeom prst="ellipse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Asalariadas informales</a:t>
            </a:r>
          </a:p>
          <a:p>
            <a:pPr algn="ctr"/>
            <a:r>
              <a:rPr lang="es-UY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Cuenta </a:t>
            </a:r>
            <a:r>
              <a:rPr lang="es-UY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propia</a:t>
            </a:r>
          </a:p>
          <a:p>
            <a:pPr algn="ctr"/>
            <a:r>
              <a:rPr lang="es-UY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 </a:t>
            </a:r>
            <a:r>
              <a:rPr lang="es-UY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fliar</a:t>
            </a:r>
            <a:r>
              <a:rPr lang="es-UY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no remunerado</a:t>
            </a:r>
          </a:p>
          <a:p>
            <a:pPr algn="ctr"/>
            <a:endParaRPr lang="es-UY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4285738" y="2611450"/>
            <a:ext cx="1764196" cy="753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200" dirty="0" smtClean="0">
                <a:solidFill>
                  <a:srgbClr val="00B050"/>
                </a:solidFill>
              </a:rPr>
              <a:t>Nivel educativo alto</a:t>
            </a:r>
            <a:endParaRPr lang="es-UY" sz="2200" dirty="0">
              <a:solidFill>
                <a:srgbClr val="00B050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693726" y="4509120"/>
            <a:ext cx="2510121" cy="753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200" dirty="0" smtClean="0">
                <a:solidFill>
                  <a:srgbClr val="00B050"/>
                </a:solidFill>
              </a:rPr>
              <a:t>Servicio domestico</a:t>
            </a:r>
          </a:p>
          <a:p>
            <a:pPr algn="ctr"/>
            <a:r>
              <a:rPr lang="es-UY" sz="2200" dirty="0" smtClean="0">
                <a:solidFill>
                  <a:srgbClr val="00B050"/>
                </a:solidFill>
              </a:rPr>
              <a:t>Servicios de cuidado infantil</a:t>
            </a:r>
            <a:endParaRPr lang="es-UY" sz="2200" dirty="0">
              <a:solidFill>
                <a:srgbClr val="00B050"/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141999" y="5445224"/>
            <a:ext cx="2510121" cy="753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200" dirty="0" smtClean="0">
                <a:solidFill>
                  <a:srgbClr val="00B050"/>
                </a:solidFill>
              </a:rPr>
              <a:t>Con hijos pequeños y sin servicios de cuidado</a:t>
            </a:r>
            <a:endParaRPr lang="es-UY" sz="2200" dirty="0">
              <a:solidFill>
                <a:srgbClr val="00B050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6049934" y="2590304"/>
            <a:ext cx="1764196" cy="753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200" dirty="0" err="1" smtClean="0">
                <a:solidFill>
                  <a:srgbClr val="00B050"/>
                </a:solidFill>
              </a:rPr>
              <a:t>Mdeo</a:t>
            </a:r>
            <a:endParaRPr lang="es-UY" sz="2200" dirty="0">
              <a:solidFill>
                <a:srgbClr val="00B050"/>
              </a:solidFill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3635896" y="4064434"/>
            <a:ext cx="18002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000" b="1" dirty="0" smtClean="0">
                <a:solidFill>
                  <a:schemeClr val="accent1"/>
                </a:solidFill>
              </a:rPr>
              <a:t>ESTEREOTIPOS DE GENERO</a:t>
            </a:r>
            <a:endParaRPr lang="es-UY" sz="2000" b="1" dirty="0">
              <a:solidFill>
                <a:schemeClr val="accent1"/>
              </a:solidFill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7386228" y="3135126"/>
            <a:ext cx="1368660" cy="753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200" dirty="0" smtClean="0">
                <a:solidFill>
                  <a:srgbClr val="00B050"/>
                </a:solidFill>
              </a:rPr>
              <a:t>Menos horas de TR</a:t>
            </a:r>
            <a:endParaRPr lang="es-UY" sz="2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91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268760"/>
            <a:ext cx="8579296" cy="5400600"/>
          </a:xfrm>
        </p:spPr>
        <p:txBody>
          <a:bodyPr>
            <a:normAutofit fontScale="92500" lnSpcReduction="20000"/>
          </a:bodyPr>
          <a:lstStyle/>
          <a:p>
            <a:r>
              <a:rPr lang="es-UY" b="1" dirty="0" smtClean="0"/>
              <a:t>Horas de TR</a:t>
            </a:r>
            <a:r>
              <a:rPr lang="es-UY" dirty="0" smtClean="0"/>
              <a:t>: aumentan para los hombres y se reducen para las mujeres, cuando están en pareja y/o hay hijos pequeños.</a:t>
            </a:r>
          </a:p>
          <a:p>
            <a:endParaRPr lang="es-UY" dirty="0"/>
          </a:p>
          <a:p>
            <a:r>
              <a:rPr lang="es-UY" b="1" dirty="0" smtClean="0"/>
              <a:t>Acoso</a:t>
            </a:r>
            <a:r>
              <a:rPr lang="es-UY" dirty="0" smtClean="0"/>
              <a:t> laboral en la medida que avanzan en su trayectoria laboral.</a:t>
            </a:r>
          </a:p>
          <a:p>
            <a:endParaRPr lang="es-UY" dirty="0"/>
          </a:p>
          <a:p>
            <a:r>
              <a:rPr lang="es-UY" b="1" dirty="0" smtClean="0"/>
              <a:t>Mujeres afrodescendientes </a:t>
            </a:r>
            <a:r>
              <a:rPr lang="es-UY" dirty="0" smtClean="0"/>
              <a:t>mayor probabilidad de ser asalariadas informales y los hombres asalariados formales.</a:t>
            </a:r>
          </a:p>
          <a:p>
            <a:r>
              <a:rPr lang="es-UY" dirty="0" smtClean="0"/>
              <a:t>Para todas las categorías laborales, las mujeres afrodescendientes obtienen menores ingresos.</a:t>
            </a:r>
          </a:p>
          <a:p>
            <a:endParaRPr lang="es-UY" dirty="0"/>
          </a:p>
        </p:txBody>
      </p:sp>
      <p:sp>
        <p:nvSpPr>
          <p:cNvPr id="4" name="3 Título"/>
          <p:cNvSpPr txBox="1">
            <a:spLocks/>
          </p:cNvSpPr>
          <p:nvPr/>
        </p:nvSpPr>
        <p:spPr>
          <a:xfrm>
            <a:off x="467544" y="260648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sz="3600" b="1" i="1" dirty="0" smtClean="0">
                <a:solidFill>
                  <a:srgbClr val="009999"/>
                </a:solidFill>
              </a:rPr>
              <a:t>Otros resultados</a:t>
            </a:r>
            <a:endParaRPr lang="es-UY" sz="3600" b="1" i="1" dirty="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508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9343" y="5085184"/>
            <a:ext cx="8496944" cy="12961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UY" dirty="0" smtClean="0"/>
              <a:t>La ventaja educativa de las mujeres logra compensar en parte los efectos negativos de la discriminación de genero.</a:t>
            </a:r>
            <a:endParaRPr lang="es-UY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8" y="404664"/>
            <a:ext cx="8984855" cy="436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545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b="1" i="1" dirty="0" smtClean="0">
                <a:solidFill>
                  <a:srgbClr val="009999"/>
                </a:solidFill>
              </a:rPr>
              <a:t>Semáforo de genero de las políticas</a:t>
            </a:r>
            <a:endParaRPr lang="es-UY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1810937" cy="4698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2267744" y="1484784"/>
            <a:ext cx="6419056" cy="47704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s-UY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UY" sz="2400" dirty="0" smtClean="0">
                <a:solidFill>
                  <a:srgbClr val="FF0000"/>
                </a:solidFill>
              </a:rPr>
              <a:t>LUZ ROJA: </a:t>
            </a:r>
            <a:r>
              <a:rPr lang="es-UY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 poseen perspectiva de género.</a:t>
            </a:r>
          </a:p>
          <a:p>
            <a:pPr marL="0" indent="0">
              <a:buNone/>
            </a:pPr>
            <a:endParaRPr lang="es-UY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s-UY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s-UY" sz="2400" dirty="0" smtClean="0">
                <a:solidFill>
                  <a:srgbClr val="FF0000"/>
                </a:solidFill>
              </a:rPr>
              <a:t> </a:t>
            </a:r>
            <a:r>
              <a:rPr lang="es-UY" sz="2400" dirty="0" smtClean="0">
                <a:solidFill>
                  <a:srgbClr val="FFC000"/>
                </a:solidFill>
              </a:rPr>
              <a:t>LUZ AMARILLA:</a:t>
            </a:r>
            <a:r>
              <a:rPr lang="es-UY" sz="2400" dirty="0" smtClean="0">
                <a:solidFill>
                  <a:srgbClr val="FF0000"/>
                </a:solidFill>
              </a:rPr>
              <a:t> </a:t>
            </a:r>
            <a:r>
              <a:rPr lang="es-UY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incorporan alguna acción afirmativa.</a:t>
            </a:r>
          </a:p>
          <a:p>
            <a:pPr marL="0" indent="0">
              <a:buNone/>
            </a:pPr>
            <a:endParaRPr lang="es-UY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s-UY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s-UY" sz="2400" dirty="0" smtClean="0">
                <a:solidFill>
                  <a:schemeClr val="accent3">
                    <a:lumMod val="50000"/>
                  </a:schemeClr>
                </a:solidFill>
              </a:rPr>
              <a:t>LUZ VERDE:</a:t>
            </a:r>
            <a:r>
              <a:rPr lang="es-UY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Incorporan perspectiva de género (incrementan los recursos disponibles para las mujeres y redefinen normas e instituciones en favor de la igualdad).</a:t>
            </a:r>
            <a:endParaRPr lang="es-UY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67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276350"/>
            <a:ext cx="892492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460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" y="116632"/>
            <a:ext cx="6466363" cy="330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50895"/>
            <a:ext cx="5724128" cy="341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022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Título"/>
          <p:cNvSpPr txBox="1">
            <a:spLocks/>
          </p:cNvSpPr>
          <p:nvPr/>
        </p:nvSpPr>
        <p:spPr>
          <a:xfrm>
            <a:off x="609600" y="3326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sz="3600" b="1" i="1" dirty="0" smtClean="0">
                <a:solidFill>
                  <a:srgbClr val="009999"/>
                </a:solidFill>
              </a:rPr>
              <a:t>Recomendaciones de políticas</a:t>
            </a:r>
            <a:endParaRPr lang="es-UY" sz="3600" b="1" i="1" dirty="0">
              <a:solidFill>
                <a:srgbClr val="009999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219256" cy="4641379"/>
          </a:xfrm>
        </p:spPr>
        <p:txBody>
          <a:bodyPr>
            <a:normAutofit fontScale="92500" lnSpcReduction="20000"/>
          </a:bodyPr>
          <a:lstStyle/>
          <a:p>
            <a:pPr marL="355600" lvl="1" indent="-355600">
              <a:buFont typeface="Arial" panose="020B0604020202020204" pitchFamily="34" charset="0"/>
              <a:buChar char="•"/>
            </a:pPr>
            <a:r>
              <a:rPr lang="es-UY" dirty="0" smtClean="0"/>
              <a:t>Eliminar los </a:t>
            </a:r>
            <a:r>
              <a:rPr lang="es-UY" dirty="0"/>
              <a:t>estereotipos de género </a:t>
            </a:r>
            <a:r>
              <a:rPr lang="es-UY" dirty="0" smtClean="0"/>
              <a:t>para garantizar igualdad de oportunidades a hombres y mujeres </a:t>
            </a:r>
            <a:r>
              <a:rPr lang="es-UY" dirty="0" smtClean="0">
                <a:solidFill>
                  <a:schemeClr val="bg2">
                    <a:lumMod val="25000"/>
                  </a:schemeClr>
                </a:solidFill>
              </a:rPr>
              <a:t>(considerando en particular al sector empleador y los responsables de las políticas)</a:t>
            </a:r>
            <a:r>
              <a:rPr lang="es-UY" dirty="0" smtClean="0"/>
              <a:t>.</a:t>
            </a:r>
          </a:p>
          <a:p>
            <a:pPr marL="355600" lvl="1" indent="-355600">
              <a:buFont typeface="Arial" panose="020B0604020202020204" pitchFamily="34" charset="0"/>
              <a:buChar char="•"/>
            </a:pPr>
            <a:endParaRPr lang="es-UY" dirty="0"/>
          </a:p>
          <a:p>
            <a:pPr marL="355600" lvl="1" indent="-355600">
              <a:buFont typeface="Arial" panose="020B0604020202020204" pitchFamily="34" charset="0"/>
              <a:buChar char="•"/>
            </a:pPr>
            <a:r>
              <a:rPr lang="es-UY" dirty="0" smtClean="0"/>
              <a:t>Proveer </a:t>
            </a:r>
            <a:r>
              <a:rPr lang="es-UY" dirty="0"/>
              <a:t>servicios, licencias y prestaciones para resolver las necesidades </a:t>
            </a:r>
            <a:r>
              <a:rPr lang="es-UY" dirty="0" smtClean="0"/>
              <a:t>de cuidado, desde </a:t>
            </a:r>
            <a:r>
              <a:rPr lang="es-UY" dirty="0"/>
              <a:t>el Estado y el sector </a:t>
            </a:r>
            <a:r>
              <a:rPr lang="es-UY" dirty="0" smtClean="0"/>
              <a:t>empleador.</a:t>
            </a:r>
          </a:p>
          <a:p>
            <a:pPr marL="355600" lvl="1" indent="-355600">
              <a:buFont typeface="Arial" panose="020B0604020202020204" pitchFamily="34" charset="0"/>
              <a:buChar char="•"/>
            </a:pPr>
            <a:endParaRPr lang="es-UY" dirty="0"/>
          </a:p>
          <a:p>
            <a:pPr marL="355600" lvl="1" indent="-355600">
              <a:buFont typeface="Arial" panose="020B0604020202020204" pitchFamily="34" charset="0"/>
              <a:buChar char="•"/>
            </a:pPr>
            <a:r>
              <a:rPr lang="es-UY" dirty="0"/>
              <a:t>Adecuar </a:t>
            </a:r>
            <a:r>
              <a:rPr lang="es-UY" dirty="0" smtClean="0"/>
              <a:t>la </a:t>
            </a:r>
            <a:r>
              <a:rPr lang="es-UY" dirty="0"/>
              <a:t>organización del trabajo para permitir una mayor corresponsabilidad de varones y mujeres en los cuidados.</a:t>
            </a:r>
          </a:p>
          <a:p>
            <a:pPr marL="355600" indent="-355600"/>
            <a:endParaRPr lang="es-UY" sz="2400" dirty="0"/>
          </a:p>
        </p:txBody>
      </p:sp>
    </p:spTree>
    <p:extLst>
      <p:ext uri="{BB962C8B-B14F-4D97-AF65-F5344CB8AC3E}">
        <p14:creationId xmlns:p14="http://schemas.microsoft.com/office/powerpoint/2010/main" val="389649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Título"/>
          <p:cNvSpPr txBox="1">
            <a:spLocks/>
          </p:cNvSpPr>
          <p:nvPr/>
        </p:nvSpPr>
        <p:spPr>
          <a:xfrm>
            <a:off x="609600" y="3326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sz="3600" b="1" i="1" dirty="0" smtClean="0">
                <a:solidFill>
                  <a:srgbClr val="009999"/>
                </a:solidFill>
              </a:rPr>
              <a:t>Para que las políticas contribuyan con la igualdad</a:t>
            </a:r>
            <a:endParaRPr lang="es-UY" sz="3600" b="1" i="1" dirty="0">
              <a:solidFill>
                <a:srgbClr val="009999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67544" y="1700808"/>
            <a:ext cx="8219256" cy="4425355"/>
          </a:xfrm>
        </p:spPr>
        <p:txBody>
          <a:bodyPr>
            <a:normAutofit/>
          </a:bodyPr>
          <a:lstStyle/>
          <a:p>
            <a:pPr marL="355600" lvl="0" indent="-355600"/>
            <a:r>
              <a:rPr lang="es-UY" sz="2400" i="1" dirty="0"/>
              <a:t>Formulación, diseño e  implementación con perspectiva de género</a:t>
            </a:r>
            <a:r>
              <a:rPr lang="es-UY" sz="2400" dirty="0"/>
              <a:t>. </a:t>
            </a:r>
            <a:endParaRPr lang="es-UY" sz="2400" dirty="0" smtClean="0"/>
          </a:p>
          <a:p>
            <a:pPr marL="355600" lvl="0" indent="-355600"/>
            <a:endParaRPr lang="es-UY" sz="2400" dirty="0"/>
          </a:p>
          <a:p>
            <a:pPr marL="355600" indent="-355600"/>
            <a:r>
              <a:rPr lang="es-UY" sz="2400" i="1" dirty="0"/>
              <a:t>Evaluación y monitoreo con perspectiva de género</a:t>
            </a:r>
            <a:r>
              <a:rPr lang="es-UY" sz="2400" i="1" dirty="0" smtClean="0"/>
              <a:t>.</a:t>
            </a:r>
          </a:p>
          <a:p>
            <a:pPr marL="355600" indent="-355600"/>
            <a:endParaRPr lang="es-UY" sz="2400" i="1" dirty="0" smtClean="0"/>
          </a:p>
          <a:p>
            <a:pPr marL="355600" indent="-355600"/>
            <a:r>
              <a:rPr lang="es-UY" sz="2400" i="1" dirty="0"/>
              <a:t>Obligatoriedad en la capacitación y sensibilización </a:t>
            </a:r>
            <a:r>
              <a:rPr lang="es-UY" sz="2400" i="1" dirty="0" smtClean="0"/>
              <a:t>a los/las </a:t>
            </a:r>
            <a:r>
              <a:rPr lang="es-UY" sz="2400" i="1" dirty="0"/>
              <a:t>responsables de las políticas. </a:t>
            </a:r>
            <a:endParaRPr lang="es-UY" sz="2400" i="1" dirty="0" smtClean="0"/>
          </a:p>
          <a:p>
            <a:pPr marL="355600" indent="-355600"/>
            <a:endParaRPr lang="es-UY" sz="2400" i="1" dirty="0"/>
          </a:p>
          <a:p>
            <a:pPr marL="355600" indent="-355600"/>
            <a:r>
              <a:rPr lang="es-UY" sz="2400" i="1" dirty="0"/>
              <a:t>Servicios de cuidado para las personas dependientes a cargo de las/los beneficiarias/os. </a:t>
            </a:r>
            <a:endParaRPr lang="es-UY" sz="2400" i="1" dirty="0" smtClean="0"/>
          </a:p>
          <a:p>
            <a:pPr marL="355600" indent="-355600"/>
            <a:endParaRPr lang="es-UY" sz="2400" dirty="0"/>
          </a:p>
        </p:txBody>
      </p:sp>
    </p:spTree>
    <p:extLst>
      <p:ext uri="{BB962C8B-B14F-4D97-AF65-F5344CB8AC3E}">
        <p14:creationId xmlns:p14="http://schemas.microsoft.com/office/powerpoint/2010/main" val="3188404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salvador\Dropbox\CV IDRC\Edición y diseño de documentos\CABEZ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2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434975" y="5995988"/>
            <a:ext cx="6096000" cy="866775"/>
            <a:chOff x="105" y="2534"/>
            <a:chExt cx="9600" cy="1365"/>
          </a:xfrm>
        </p:grpSpPr>
        <p:pic>
          <p:nvPicPr>
            <p:cNvPr id="1027" name="Picture 3" descr="CEDLAS-FCE-UNL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0" y="2955"/>
              <a:ext cx="1620" cy="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DRC logo with Canada wordmark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" y="3044"/>
              <a:ext cx="3302" cy="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PNU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0" y="2534"/>
              <a:ext cx="705" cy="1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Logo-ONU-Mujer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0" y="2955"/>
              <a:ext cx="1470" cy="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Logo CIEDUR texto_450a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0" y="3044"/>
              <a:ext cx="1545" cy="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10 Imagen" descr="C:\Users\ssalvador\Dropbox\CV IDRC\Edición y diseño de documentos\LOGOS\LOLA MORA-ARGENTINA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662" y="2276872"/>
            <a:ext cx="1351915" cy="67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11 Imagen" descr="C:\Users\ssalvador\Dropbox\CV IDRC\Edición y diseño de documentos\LOGOS\aru-BOLIVIA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286" y="2903974"/>
            <a:ext cx="1510665" cy="633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12 Imagen" descr="C:\Users\ssalvador\Dropbox\CV IDRC\Edición y diseño de documentos\LOGOS\logo CIGENERO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067" y="3537704"/>
            <a:ext cx="1477645" cy="564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 descr="C:\Users\ssalvador\Dropbox\DOCUMENTOS DISEÑADOS IDRC  y CUALIS word y pdf finales\CUALITATIVOS FINALES\Ecuador\logoFLACSO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196" y="2937580"/>
            <a:ext cx="691515" cy="934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14 Imagen" descr="C:\Users\ssalvador\Dropbox\CV IDRC\Edición y diseño de documentos\LOGOS\CEM -Chile.jpg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891" y="2275256"/>
            <a:ext cx="1391285" cy="67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15 Imagen" descr="C:\Users\ssalvador\Dropbox\CV IDRC\Edición y diseño de documentos\LOGOS\Fideg- Nicaragua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550" y="4082133"/>
            <a:ext cx="1250950" cy="1033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16 Imagen" descr="C:\Users\ssalvador\Dropbox\CV IDRC\Edición y diseño de documentos\LOGOS\FUSADES, El Salvador.jpg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951" y="3879367"/>
            <a:ext cx="1383665" cy="723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17 Imagen" descr="C:\Users\ssalvador\Dropbox\CV IDRC\Edición y diseño de documentos\LOGOS\Logo Mujer y Medio Ambiente AC-MEXICO.PN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712" y="4497423"/>
            <a:ext cx="1080770" cy="1235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18 Imagen" descr="C:\Users\ssalvador\Dropbox\CV IDRC\Edición y diseño de documentos\LOGOS\logoDptoSociologia.jpg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662" y="5280378"/>
            <a:ext cx="1935157" cy="452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4" descr="C:\Users\ssalvador\Dropbox\CV IDRC\Edición y diseño de documentos\Tapas Cuanti para usar\Chile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5580">
            <a:off x="3013289" y="2167756"/>
            <a:ext cx="1667772" cy="156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5909">
            <a:off x="267780" y="2182979"/>
            <a:ext cx="1669012" cy="166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 descr="C:\Users\ssalvador\Dropbox\CV IDRC\Edición y diseño de documentos\Tapas Cuanti para usar\Bolivia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56" y="2106512"/>
            <a:ext cx="1604157" cy="159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C:\Users\ssalvador\Dropbox\CV IDRC\Edición y diseño de documentos\Tapas Cuanti para usar\Ecuador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0349">
            <a:off x="249248" y="4055529"/>
            <a:ext cx="1771025" cy="165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0028">
            <a:off x="4377784" y="2470413"/>
            <a:ext cx="1580845" cy="158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9797">
            <a:off x="1404201" y="3722724"/>
            <a:ext cx="1661169" cy="165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0840">
            <a:off x="2744972" y="3808866"/>
            <a:ext cx="1657368" cy="171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6" descr="C:\Users\ssalvador\Dropbox\CV IDRC\Edición y diseño de documentos\Tapas Cuanti para usar\Uruguay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7166">
            <a:off x="4222827" y="4131655"/>
            <a:ext cx="1679861" cy="166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857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328592"/>
          </a:xfrm>
        </p:spPr>
        <p:txBody>
          <a:bodyPr>
            <a:normAutofit/>
          </a:bodyPr>
          <a:lstStyle/>
          <a:p>
            <a:pPr marL="800100" lvl="8" indent="-342900"/>
            <a:r>
              <a:rPr lang="es-ES_tradnl" sz="2400" i="1" dirty="0"/>
              <a:t>¿Cuáles son los factores que explican las desventajas y limitaciones a la participación femenina en el mercado laboral, ya sea como trabajadora remunerada, emprendedora, o trabajadora por cuenta propia, en un contexto de crecimiento económico</a:t>
            </a:r>
            <a:r>
              <a:rPr lang="es-ES_tradnl" sz="2400" i="1" dirty="0" smtClean="0"/>
              <a:t>?</a:t>
            </a:r>
          </a:p>
          <a:p>
            <a:pPr marL="800100" lvl="8" indent="-342900"/>
            <a:endParaRPr lang="es-UY" sz="2800" dirty="0" smtClean="0">
              <a:solidFill>
                <a:srgbClr val="0070C0"/>
              </a:solidFill>
            </a:endParaRPr>
          </a:p>
          <a:p>
            <a:pPr marL="800100" lvl="8" indent="-342900"/>
            <a:r>
              <a:rPr lang="es-ES_tradnl" sz="2400" i="1" dirty="0"/>
              <a:t>¿Cuáles son las principales restricciones (normas, costumbres, creencias, institucionales, regulaciones y políticas) con las que se enfrentan las mujeres en los distintos contextos sociales y culturales</a:t>
            </a:r>
            <a:r>
              <a:rPr lang="es-ES_tradnl" sz="2400" i="1" dirty="0" smtClean="0"/>
              <a:t>?</a:t>
            </a:r>
          </a:p>
          <a:p>
            <a:pPr marL="800100" lvl="8" indent="-342900"/>
            <a:endParaRPr lang="es-UY" sz="2800" dirty="0" smtClean="0">
              <a:solidFill>
                <a:srgbClr val="0070C0"/>
              </a:solidFill>
            </a:endParaRPr>
          </a:p>
          <a:p>
            <a:pPr marL="800100" lvl="8" indent="-342900"/>
            <a:r>
              <a:rPr lang="es-ES_tradnl" sz="2400" i="1" dirty="0"/>
              <a:t>¿Cuáles son las políticas necesarias para mejorar </a:t>
            </a:r>
            <a:r>
              <a:rPr lang="es-ES_tradnl" sz="2400" i="1" dirty="0" smtClean="0"/>
              <a:t>los senderos de empoderamiento económico de las mujeres? </a:t>
            </a:r>
            <a:endParaRPr lang="es-UY" sz="2800" dirty="0">
              <a:solidFill>
                <a:srgbClr val="0070C0"/>
              </a:solidFill>
            </a:endParaRPr>
          </a:p>
          <a:p>
            <a:pPr lvl="7"/>
            <a:endParaRPr lang="es-UY" sz="2200" dirty="0" smtClean="0">
              <a:solidFill>
                <a:srgbClr val="0070C0"/>
              </a:solidFill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0120"/>
          </a:xfrm>
        </p:spPr>
        <p:txBody>
          <a:bodyPr>
            <a:noAutofit/>
          </a:bodyPr>
          <a:lstStyle/>
          <a:p>
            <a:r>
              <a:rPr lang="es-UY" sz="3600" b="1" i="1" dirty="0" smtClean="0">
                <a:solidFill>
                  <a:srgbClr val="009999"/>
                </a:solidFill>
              </a:rPr>
              <a:t>Preguntas de investigación </a:t>
            </a:r>
            <a:endParaRPr lang="es-UY" sz="3600" b="1" i="1" dirty="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80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02030" cy="608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517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UY" sz="3600" b="1" i="1" dirty="0" smtClean="0">
                <a:solidFill>
                  <a:srgbClr val="009999"/>
                </a:solidFill>
              </a:rPr>
              <a:t>Clasificación de restricciones</a:t>
            </a:r>
            <a:endParaRPr lang="es-UY" sz="3600" b="1" i="1" dirty="0">
              <a:solidFill>
                <a:srgbClr val="009999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755576" y="1556792"/>
            <a:ext cx="6084676" cy="2160240"/>
          </a:xfrm>
          <a:prstGeom prst="round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UY" sz="2800" b="1" dirty="0" smtClean="0">
                <a:solidFill>
                  <a:srgbClr val="009999"/>
                </a:solidFill>
              </a:rPr>
              <a:t>INTRINSECAS</a:t>
            </a:r>
            <a:endParaRPr lang="es-UY" sz="2800" b="1" dirty="0">
              <a:solidFill>
                <a:srgbClr val="009999"/>
              </a:solidFill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s-UY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Distribución de roles entre TR y TNR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s-UY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Distintas capacidades y tareas asignadas a mujeres y varones en mercado laboral y en las opciones de estudio.</a:t>
            </a:r>
            <a:endParaRPr lang="es-UY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1691680" y="3933056"/>
            <a:ext cx="7272808" cy="2804492"/>
          </a:xfrm>
          <a:prstGeom prst="round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UY" sz="2800" b="1" dirty="0" smtClean="0">
                <a:solidFill>
                  <a:srgbClr val="009999"/>
                </a:solidFill>
              </a:rPr>
              <a:t>IMPUESTAS</a:t>
            </a:r>
          </a:p>
          <a:p>
            <a:pPr algn="ctr">
              <a:spcAft>
                <a:spcPts val="600"/>
              </a:spcAft>
            </a:pPr>
            <a:r>
              <a:rPr lang="es-UY" sz="2400" b="1" dirty="0" smtClean="0">
                <a:solidFill>
                  <a:srgbClr val="009999"/>
                </a:solidFill>
              </a:rPr>
              <a:t>Instituciones como “portadoras de género”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UY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Normas culturales y legales de acceso y control de los recursos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UY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Las redes sociales y canales de comercialización.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UY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Preferencias de empleadores/as.</a:t>
            </a:r>
            <a:endParaRPr lang="es-UY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922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419872" y="44624"/>
            <a:ext cx="5724128" cy="720080"/>
          </a:xfrm>
        </p:spPr>
        <p:txBody>
          <a:bodyPr>
            <a:noAutofit/>
          </a:bodyPr>
          <a:lstStyle/>
          <a:p>
            <a:r>
              <a:rPr lang="es-UY" sz="3600" b="1" i="1" dirty="0" smtClean="0">
                <a:solidFill>
                  <a:srgbClr val="009999"/>
                </a:solidFill>
              </a:rPr>
              <a:t>Metodología</a:t>
            </a:r>
            <a:endParaRPr lang="es-UY" sz="3600" b="1" i="1" dirty="0">
              <a:solidFill>
                <a:srgbClr val="009999"/>
              </a:solidFill>
            </a:endParaRPr>
          </a:p>
        </p:txBody>
      </p:sp>
      <p:pic>
        <p:nvPicPr>
          <p:cNvPr id="5" name="Picture 6" descr="C:\Users\ssalvador\Dropbox\CV IDRC\Edición y diseño de documentos\Tapas Cuanti para usar\Urugu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52" y="485666"/>
            <a:ext cx="2736304" cy="271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956000" y="908720"/>
            <a:ext cx="460851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800" b="1" dirty="0" smtClean="0">
                <a:solidFill>
                  <a:srgbClr val="009999"/>
                </a:solidFill>
              </a:rPr>
              <a:t>1) ANALISIS CUANTITATIVO</a:t>
            </a:r>
            <a:endParaRPr lang="es-UY" sz="2800" b="1" dirty="0">
              <a:solidFill>
                <a:srgbClr val="009999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90352" y="3240366"/>
            <a:ext cx="460851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800" b="1" dirty="0" smtClean="0">
                <a:solidFill>
                  <a:srgbClr val="009999"/>
                </a:solidFill>
              </a:rPr>
              <a:t>2) ANALISIS CUALITATIVO</a:t>
            </a:r>
            <a:endParaRPr lang="es-UY" sz="2800" b="1" dirty="0">
              <a:solidFill>
                <a:srgbClr val="009999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68" y="1772816"/>
            <a:ext cx="3150012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4355976" y="5373216"/>
            <a:ext cx="460851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800" b="1" dirty="0" smtClean="0">
                <a:solidFill>
                  <a:srgbClr val="009999"/>
                </a:solidFill>
              </a:rPr>
              <a:t>3) MAPEO DE POLITICAS</a:t>
            </a:r>
            <a:endParaRPr lang="es-UY" sz="2800" b="1" dirty="0">
              <a:solidFill>
                <a:srgbClr val="009999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376" y="4017159"/>
            <a:ext cx="2578464" cy="271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293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4968552" cy="380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18704" y="188640"/>
            <a:ext cx="822976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UY" sz="2800" b="1" dirty="0" smtClean="0">
                <a:solidFill>
                  <a:srgbClr val="009999"/>
                </a:solidFill>
              </a:rPr>
              <a:t>1) ANALISIS CUANTITATIVO</a:t>
            </a:r>
            <a:r>
              <a:rPr lang="es-UY" sz="2800" b="1" dirty="0" smtClean="0"/>
              <a:t>C</a:t>
            </a:r>
            <a:endParaRPr lang="es-UY" sz="2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02330"/>
            <a:ext cx="3782547" cy="296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368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18704" y="188640"/>
            <a:ext cx="822976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UY" sz="2800" b="1" dirty="0">
                <a:solidFill>
                  <a:srgbClr val="009999"/>
                </a:solidFill>
              </a:rPr>
              <a:t>2</a:t>
            </a:r>
            <a:r>
              <a:rPr lang="es-UY" sz="2800" b="1" dirty="0" smtClean="0">
                <a:solidFill>
                  <a:srgbClr val="009999"/>
                </a:solidFill>
              </a:rPr>
              <a:t>) ANALISIS CUALITATIVO</a:t>
            </a:r>
            <a:r>
              <a:rPr lang="es-UY" sz="2800" b="1" dirty="0" smtClean="0"/>
              <a:t>C</a:t>
            </a:r>
            <a:endParaRPr lang="es-UY" sz="2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72" y="2294508"/>
            <a:ext cx="8540223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73144" y="980728"/>
            <a:ext cx="7920880" cy="1174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3200" dirty="0" smtClean="0">
                <a:solidFill>
                  <a:srgbClr val="009999"/>
                </a:solidFill>
              </a:rPr>
              <a:t>Grupos focales y entrevistas en profundidad.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95536" y="5085184"/>
            <a:ext cx="8198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2400" dirty="0"/>
              <a:t>La población del </a:t>
            </a:r>
            <a:r>
              <a:rPr lang="es-UY" sz="2400" dirty="0" smtClean="0"/>
              <a:t>estudio: mujeres </a:t>
            </a:r>
            <a:r>
              <a:rPr lang="es-UY" sz="2400" dirty="0"/>
              <a:t>que trabajan en forma </a:t>
            </a:r>
            <a:r>
              <a:rPr lang="es-UY" sz="2400" dirty="0" smtClean="0"/>
              <a:t>remunerada, residentes </a:t>
            </a:r>
            <a:r>
              <a:rPr lang="es-UY" sz="2400" dirty="0"/>
              <a:t>en Montevideo o área </a:t>
            </a:r>
            <a:r>
              <a:rPr lang="es-UY" sz="2400" dirty="0" smtClean="0"/>
              <a:t>metropolitana, de </a:t>
            </a:r>
            <a:r>
              <a:rPr lang="es-UY" sz="2400" dirty="0"/>
              <a:t>entre 18 y 65 </a:t>
            </a:r>
            <a:r>
              <a:rPr lang="es-UY" sz="2400" dirty="0" smtClean="0"/>
              <a:t>años.</a:t>
            </a:r>
            <a:endParaRPr lang="es-UY" sz="2400" dirty="0"/>
          </a:p>
        </p:txBody>
      </p:sp>
    </p:spTree>
    <p:extLst>
      <p:ext uri="{BB962C8B-B14F-4D97-AF65-F5344CB8AC3E}">
        <p14:creationId xmlns:p14="http://schemas.microsoft.com/office/powerpoint/2010/main" val="3299859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18704" y="188640"/>
            <a:ext cx="822976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UY" sz="2800" b="1" dirty="0" smtClean="0">
                <a:solidFill>
                  <a:srgbClr val="009999"/>
                </a:solidFill>
              </a:rPr>
              <a:t>3) MAPEO DE POLITICAS</a:t>
            </a:r>
            <a:endParaRPr lang="es-UY" sz="2800" b="1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822325"/>
              </p:ext>
            </p:extLst>
          </p:nvPr>
        </p:nvGraphicFramePr>
        <p:xfrm>
          <a:off x="313104" y="1340768"/>
          <a:ext cx="8640960" cy="487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2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8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7174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2000" dirty="0">
                          <a:effectLst/>
                        </a:rPr>
                        <a:t>Tipo de </a:t>
                      </a:r>
                      <a:r>
                        <a:rPr lang="es-ES" sz="2000" dirty="0" smtClean="0">
                          <a:effectLst/>
                        </a:rPr>
                        <a:t> programa </a:t>
                      </a:r>
                      <a:endParaRPr lang="es-UY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897" marR="54897" marT="0" marB="0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Número</a:t>
                      </a:r>
                      <a:endParaRPr lang="es-UY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897" marR="54897" marT="0" marB="0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2000" dirty="0">
                          <a:effectLst/>
                        </a:rPr>
                        <a:t>Porcentaje</a:t>
                      </a:r>
                      <a:endParaRPr lang="es-UY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897" marR="54897" marT="0" marB="0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Instituciones</a:t>
                      </a:r>
                      <a:endParaRPr lang="es-UY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897" marR="54897" marT="0" marB="0"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762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Programas públicos de empleo de emergencia</a:t>
                      </a:r>
                      <a:endParaRPr lang="es-UY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97" marR="54897" marT="0" marB="0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2</a:t>
                      </a:r>
                      <a:endParaRPr lang="es-UY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897" marR="54897" marT="0" marB="0" anchor="ctr"/>
                </a:tc>
                <a:tc>
                  <a:txBody>
                    <a:bodyPr/>
                    <a:lstStyle/>
                    <a:p>
                      <a:pPr indent="4318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9</a:t>
                      </a:r>
                      <a:endParaRPr lang="es-UY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897" marR="54897" marT="0" marB="0" anchor="ctr"/>
                </a:tc>
                <a:tc>
                  <a:txBody>
                    <a:bodyPr/>
                    <a:lstStyle/>
                    <a:p>
                      <a:pPr indent="431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MIDES (1)</a:t>
                      </a:r>
                      <a:endParaRPr lang="es-UY" sz="1800" dirty="0">
                        <a:effectLst/>
                      </a:endParaRPr>
                    </a:p>
                    <a:p>
                      <a:pPr indent="4318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IM (1)</a:t>
                      </a:r>
                      <a:endParaRPr lang="es-UY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897" marR="5489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346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Programas de creación indirecta de empleo</a:t>
                      </a:r>
                      <a:endParaRPr lang="es-UY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97" marR="54897" marT="0" marB="0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spcBef>
                          <a:spcPts val="42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9</a:t>
                      </a:r>
                      <a:endParaRPr lang="es-UY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897" marR="54897" marT="0" marB="0" anchor="ctr"/>
                </a:tc>
                <a:tc>
                  <a:txBody>
                    <a:bodyPr/>
                    <a:lstStyle/>
                    <a:p>
                      <a:pPr indent="431800" algn="ctr">
                        <a:spcBef>
                          <a:spcPts val="42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41</a:t>
                      </a:r>
                      <a:endParaRPr lang="es-UY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897" marR="54897" marT="0" marB="0" anchor="ctr"/>
                </a:tc>
                <a:tc>
                  <a:txBody>
                    <a:bodyPr/>
                    <a:lstStyle/>
                    <a:p>
                      <a:pPr marL="0" indent="43180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MIDES (3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MTSS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MIEM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INEFOP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IM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s-UY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97" marR="5489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17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Incentivos legales</a:t>
                      </a:r>
                      <a:endParaRPr lang="es-UY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97" marR="54897" marT="0" marB="0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</a:t>
                      </a:r>
                      <a:endParaRPr lang="es-UY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897" marR="54897" marT="0" marB="0" anchor="ctr"/>
                </a:tc>
                <a:tc>
                  <a:txBody>
                    <a:bodyPr/>
                    <a:lstStyle/>
                    <a:p>
                      <a:pPr indent="4318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4</a:t>
                      </a:r>
                      <a:endParaRPr lang="es-UY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897" marR="54897" marT="0" marB="0" anchor="ctr"/>
                </a:tc>
                <a:tc>
                  <a:txBody>
                    <a:bodyPr/>
                    <a:lstStyle/>
                    <a:p>
                      <a:pPr indent="4318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</a:rPr>
                        <a:t>MTSS (1)</a:t>
                      </a:r>
                      <a:endParaRPr lang="es-UY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897" marR="5489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762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Programas públicos para mujeres emprendedoras</a:t>
                      </a:r>
                      <a:endParaRPr lang="es-UY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97" marR="54897" marT="0" marB="0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</a:t>
                      </a:r>
                      <a:endParaRPr lang="es-UY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897" marR="54897" marT="0" marB="0" anchor="ctr"/>
                </a:tc>
                <a:tc>
                  <a:txBody>
                    <a:bodyPr/>
                    <a:lstStyle/>
                    <a:p>
                      <a:pPr indent="43180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5</a:t>
                      </a:r>
                      <a:endParaRPr lang="es-UY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897" marR="54897" marT="0" marB="0" anchor="ctr"/>
                </a:tc>
                <a:tc>
                  <a:txBody>
                    <a:bodyPr/>
                    <a:lstStyle/>
                    <a:p>
                      <a:pPr indent="431800"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</a:rPr>
                        <a:t>MIEM (1)</a:t>
                      </a:r>
                      <a:endParaRPr lang="es-UY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897" marR="54897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9748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Programas que redefinen normas e </a:t>
                      </a:r>
                      <a:r>
                        <a:rPr lang="es-ES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instituciones</a:t>
                      </a:r>
                      <a:endParaRPr lang="es-UY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97" marR="54897" marT="0" marB="0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spcBef>
                          <a:spcPts val="42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2</a:t>
                      </a:r>
                      <a:endParaRPr lang="es-UY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897" marR="54897" marT="0" marB="0" anchor="ctr"/>
                </a:tc>
                <a:tc>
                  <a:txBody>
                    <a:bodyPr/>
                    <a:lstStyle/>
                    <a:p>
                      <a:pPr indent="431800" algn="ctr">
                        <a:spcBef>
                          <a:spcPts val="42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9</a:t>
                      </a:r>
                      <a:endParaRPr lang="es-UY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897" marR="54897" marT="0" marB="0" anchor="ctr"/>
                </a:tc>
                <a:tc>
                  <a:txBody>
                    <a:bodyPr/>
                    <a:lstStyle/>
                    <a:p>
                      <a:pPr indent="431800" algn="ctr">
                        <a:spcBef>
                          <a:spcPts val="42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MIDES (2)</a:t>
                      </a:r>
                      <a:endParaRPr lang="es-UY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897" marR="54897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762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Servicios financieros no tradicionales</a:t>
                      </a:r>
                      <a:endParaRPr lang="es-UY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97" marR="54897" marT="0" marB="0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1800">
                          <a:effectLst/>
                        </a:rPr>
                        <a:t>0</a:t>
                      </a:r>
                      <a:endParaRPr lang="es-UY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897" marR="54897" marT="0" marB="0" anchor="ctr"/>
                </a:tc>
                <a:tc>
                  <a:txBody>
                    <a:bodyPr/>
                    <a:lstStyle/>
                    <a:p>
                      <a:pPr indent="431800"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</a:rPr>
                        <a:t>0</a:t>
                      </a:r>
                      <a:endParaRPr lang="es-UY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897" marR="54897" marT="0" marB="0" anchor="ctr"/>
                </a:tc>
                <a:tc>
                  <a:txBody>
                    <a:bodyPr/>
                    <a:lstStyle/>
                    <a:p>
                      <a:pPr indent="431800"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</a:rPr>
                        <a:t>No existen.</a:t>
                      </a:r>
                      <a:endParaRPr lang="es-UY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897" marR="54897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4596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Programas de intermediación laboral, formación y capacitación</a:t>
                      </a:r>
                      <a:endParaRPr lang="es-UY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97" marR="54897" marT="0" marB="0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7</a:t>
                      </a:r>
                      <a:endParaRPr lang="es-UY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897" marR="54897" marT="0" marB="0" anchor="ctr"/>
                </a:tc>
                <a:tc>
                  <a:txBody>
                    <a:bodyPr/>
                    <a:lstStyle/>
                    <a:p>
                      <a:pPr indent="431800" algn="ctr"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32</a:t>
                      </a:r>
                      <a:endParaRPr lang="es-UY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897" marR="54897" marT="0" marB="0" anchor="ctr"/>
                </a:tc>
                <a:tc>
                  <a:txBody>
                    <a:bodyPr/>
                    <a:lstStyle/>
                    <a:p>
                      <a:pPr marL="0" indent="431800" algn="ctr" defTabSz="914400" rtl="0" eaLnBrk="1" latinLnBrk="0" hangingPunct="1">
                        <a:spcBef>
                          <a:spcPts val="4200"/>
                        </a:spcBef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MIDES (2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MTSS 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INEFOP 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(4)</a:t>
                      </a:r>
                      <a:endParaRPr lang="es-UY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97" marR="54897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3587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UY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97" marR="54897" marT="0" marB="0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effectLst/>
                        </a:rPr>
                        <a:t>22</a:t>
                      </a:r>
                      <a:endParaRPr lang="es-UY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897" marR="54897" marT="0" marB="0"/>
                </a:tc>
                <a:tc>
                  <a:txBody>
                    <a:bodyPr/>
                    <a:lstStyle/>
                    <a:p>
                      <a:pPr indent="4318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effectLst/>
                        </a:rPr>
                        <a:t>100</a:t>
                      </a:r>
                      <a:endParaRPr lang="es-UY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897" marR="54897" marT="0" marB="0"/>
                </a:tc>
                <a:tc>
                  <a:txBody>
                    <a:bodyPr/>
                    <a:lstStyle/>
                    <a:p>
                      <a:pPr indent="4318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UY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897" marR="5489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2056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Título"/>
          <p:cNvSpPr txBox="1">
            <a:spLocks/>
          </p:cNvSpPr>
          <p:nvPr/>
        </p:nvSpPr>
        <p:spPr>
          <a:xfrm>
            <a:off x="620936" y="0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sz="3600" b="1" i="1" dirty="0" smtClean="0">
                <a:solidFill>
                  <a:srgbClr val="009999"/>
                </a:solidFill>
              </a:rPr>
              <a:t>Principales resultados</a:t>
            </a:r>
            <a:endParaRPr lang="es-UY" sz="3600" b="1" i="1" dirty="0">
              <a:solidFill>
                <a:srgbClr val="009999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06" y="798736"/>
            <a:ext cx="7279518" cy="3011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34891"/>
            <a:ext cx="5987808" cy="289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 redondeado"/>
          <p:cNvSpPr/>
          <p:nvPr/>
        </p:nvSpPr>
        <p:spPr>
          <a:xfrm>
            <a:off x="195406" y="3934891"/>
            <a:ext cx="2432378" cy="2734469"/>
          </a:xfrm>
          <a:prstGeom prst="round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800" b="1" dirty="0" smtClean="0">
                <a:solidFill>
                  <a:srgbClr val="009999"/>
                </a:solidFill>
              </a:rPr>
              <a:t>Restricciones impuestas </a:t>
            </a:r>
            <a:r>
              <a:rPr lang="es-UY" sz="2800" dirty="0" smtClean="0">
                <a:solidFill>
                  <a:srgbClr val="009999"/>
                </a:solidFill>
              </a:rPr>
              <a:t>tienen papel relevante en las brechas de género.</a:t>
            </a:r>
            <a:endParaRPr lang="es-UY" sz="2800" dirty="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7041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1900</TotalTime>
  <Words>638</Words>
  <Application>Microsoft Office PowerPoint</Application>
  <PresentationFormat>Presentación en pantalla (4:3)</PresentationFormat>
  <Paragraphs>108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Tema de Office</vt:lpstr>
      <vt:lpstr>Presentación de PowerPoint</vt:lpstr>
      <vt:lpstr>Preguntas de investigación </vt:lpstr>
      <vt:lpstr>Presentación de PowerPoint</vt:lpstr>
      <vt:lpstr>Clasificación de restricciones</vt:lpstr>
      <vt:lpstr>Metodología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Semáforo de genero de las políticas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Soledad Salvador</dc:creator>
  <cp:lastModifiedBy>Sole</cp:lastModifiedBy>
  <cp:revision>117</cp:revision>
  <dcterms:created xsi:type="dcterms:W3CDTF">2015-04-09T18:59:14Z</dcterms:created>
  <dcterms:modified xsi:type="dcterms:W3CDTF">2019-10-06T13:35:43Z</dcterms:modified>
</cp:coreProperties>
</file>