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26" r:id="rId1"/>
  </p:sldMasterIdLst>
  <p:notesMasterIdLst>
    <p:notesMasterId r:id="rId20"/>
  </p:notesMasterIdLst>
  <p:sldIdLst>
    <p:sldId id="256" r:id="rId2"/>
    <p:sldId id="294" r:id="rId3"/>
    <p:sldId id="296" r:id="rId4"/>
    <p:sldId id="311" r:id="rId5"/>
    <p:sldId id="326" r:id="rId6"/>
    <p:sldId id="298" r:id="rId7"/>
    <p:sldId id="327" r:id="rId8"/>
    <p:sldId id="300" r:id="rId9"/>
    <p:sldId id="277" r:id="rId10"/>
    <p:sldId id="301" r:id="rId11"/>
    <p:sldId id="305" r:id="rId12"/>
    <p:sldId id="302" r:id="rId13"/>
    <p:sldId id="303" r:id="rId14"/>
    <p:sldId id="325" r:id="rId15"/>
    <p:sldId id="281" r:id="rId16"/>
    <p:sldId id="285" r:id="rId17"/>
    <p:sldId id="328" r:id="rId18"/>
    <p:sldId id="308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/>
    <p:restoredTop sz="94767"/>
  </p:normalViewPr>
  <p:slideViewPr>
    <p:cSldViewPr snapToGrid="0" snapToObjects="1">
      <p:cViewPr>
        <p:scale>
          <a:sx n="78" d="100"/>
          <a:sy n="78" d="100"/>
        </p:scale>
        <p:origin x="1152" y="2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Workbook14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dk1" tx1="lt1" bg2="dk2" tx2="lt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Women's rel. concentration industrial jobs</c:v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Sheet1!$E$6:$E$11</c:f>
              <c:strCache>
                <c:ptCount val="6"/>
                <c:pt idx="0">
                  <c:v>Africa</c:v>
                </c:pt>
                <c:pt idx="1">
                  <c:v>America</c:v>
                </c:pt>
                <c:pt idx="2">
                  <c:v>South Asia</c:v>
                </c:pt>
                <c:pt idx="3">
                  <c:v>East Asia</c:v>
                </c:pt>
                <c:pt idx="4">
                  <c:v>West Asia</c:v>
                </c:pt>
                <c:pt idx="5">
                  <c:v>South-east Asia</c:v>
                </c:pt>
              </c:strCache>
            </c:strRef>
          </c:cat>
          <c:val>
            <c:numRef>
              <c:f>Sheet1!$F$6:$F$11</c:f>
              <c:numCache>
                <c:formatCode>General</c:formatCode>
                <c:ptCount val="6"/>
                <c:pt idx="0">
                  <c:v>-43.9</c:v>
                </c:pt>
                <c:pt idx="1">
                  <c:v>-14.8</c:v>
                </c:pt>
                <c:pt idx="2">
                  <c:v>-23</c:v>
                </c:pt>
                <c:pt idx="3">
                  <c:v>-42.8</c:v>
                </c:pt>
                <c:pt idx="4">
                  <c:v>14.4</c:v>
                </c:pt>
                <c:pt idx="5">
                  <c:v>-21.800000000000011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C4-4540-AF70-584064E070D7}"/>
            </c:ext>
          </c:extLst>
        </c:ser>
        <c:ser>
          <c:idx val="1"/>
          <c:order val="1"/>
          <c:tx>
            <c:v>F/M employment rate ratio</c:v>
          </c:tx>
          <c:spPr>
            <a:solidFill>
              <a:schemeClr val="accent6">
                <a:lumMod val="40000"/>
                <a:lumOff val="6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Sheet1!$E$6:$E$11</c:f>
              <c:strCache>
                <c:ptCount val="6"/>
                <c:pt idx="0">
                  <c:v>Africa</c:v>
                </c:pt>
                <c:pt idx="1">
                  <c:v>America</c:v>
                </c:pt>
                <c:pt idx="2">
                  <c:v>South Asia</c:v>
                </c:pt>
                <c:pt idx="3">
                  <c:v>East Asia</c:v>
                </c:pt>
                <c:pt idx="4">
                  <c:v>West Asia</c:v>
                </c:pt>
                <c:pt idx="5">
                  <c:v>South-east Asia</c:v>
                </c:pt>
              </c:strCache>
            </c:strRef>
          </c:cat>
          <c:val>
            <c:numRef>
              <c:f>Sheet1!$G$6:$G$11</c:f>
              <c:numCache>
                <c:formatCode>General</c:formatCode>
                <c:ptCount val="6"/>
                <c:pt idx="0">
                  <c:v>5.2999999999999972</c:v>
                </c:pt>
                <c:pt idx="1">
                  <c:v>13.1</c:v>
                </c:pt>
                <c:pt idx="2">
                  <c:v>4.7000000000000028</c:v>
                </c:pt>
                <c:pt idx="3">
                  <c:v>11</c:v>
                </c:pt>
                <c:pt idx="4">
                  <c:v>2.8000000000000012</c:v>
                </c:pt>
                <c:pt idx="5">
                  <c:v>4.1000000000000094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DC4-4540-AF70-584064E070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12982856"/>
        <c:axId val="-2012979880"/>
      </c:barChart>
      <c:catAx>
        <c:axId val="-20129828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2012979880"/>
        <c:crosses val="autoZero"/>
        <c:auto val="1"/>
        <c:lblAlgn val="ctr"/>
        <c:lblOffset val="100"/>
        <c:noMultiLvlLbl val="0"/>
      </c:catAx>
      <c:valAx>
        <c:axId val="-20129798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012982856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spPr>
    <a:ln>
      <a:solidFill>
        <a:schemeClr val="accent5">
          <a:lumMod val="60000"/>
          <a:lumOff val="40000"/>
        </a:schemeClr>
      </a:solidFill>
    </a:ln>
  </c:spPr>
  <c:txPr>
    <a:bodyPr/>
    <a:lstStyle/>
    <a:p>
      <a:pPr>
        <a:defRPr sz="1600"/>
      </a:pPr>
      <a:endParaRPr lang="en-US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C7936D-61CC-8B4D-A8AB-AABCFEB90089}" type="datetimeFigureOut">
              <a:rPr lang="en-US" smtClean="0"/>
              <a:t>10/8/19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84D011-A72E-7442-BFB7-10C8C12098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542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Women’s relative access to good jobs = the</a:t>
            </a:r>
            <a:r>
              <a:rPr lang="en-US" baseline="0" dirty="0"/>
              <a:t> share of industrial jobs in (women’s employment/men’s employment)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755C6C-7D18-4C4E-8650-21B5F31DFBF8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70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85D0E-B7F4-8041-AF09-28CD6B978EA9}" type="datetimeFigureOut">
              <a:rPr lang="en-US" smtClean="0"/>
              <a:t>10/8/19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85D0E-B7F4-8041-AF09-28CD6B978EA9}" type="datetimeFigureOut">
              <a:rPr lang="en-US" smtClean="0"/>
              <a:t>10/8/19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C101E-4CA8-2D4F-A269-07F59ED3EF7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85D0E-B7F4-8041-AF09-28CD6B978EA9}" type="datetimeFigureOut">
              <a:rPr lang="en-US" smtClean="0"/>
              <a:t>10/8/19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C101E-4CA8-2D4F-A269-07F59ED3EF7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DC58337-28D6-E34E-A6FC-E9A455B07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D0CBBB-867A-534C-8602-62DF35ACC5D6}" type="datetimeFigureOut">
              <a:rPr lang="en-US" altLang="en-US"/>
              <a:pPr>
                <a:defRPr/>
              </a:pPr>
              <a:t>10/7/19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DB6202F-2F4F-0A42-9B39-C49B651B6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BED015B-CD7C-5D47-A4DC-F7ACE17BB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8D027-041D-414D-8FF4-6E36CD6C49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9773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85D0E-B7F4-8041-AF09-28CD6B978EA9}" type="datetimeFigureOut">
              <a:rPr lang="en-US" smtClean="0"/>
              <a:t>10/8/19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C101E-4CA8-2D4F-A269-07F59ED3EF7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85D0E-B7F4-8041-AF09-28CD6B978EA9}" type="datetimeFigureOut">
              <a:rPr lang="en-US" smtClean="0"/>
              <a:t>10/8/19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C101E-4CA8-2D4F-A269-07F59ED3EF7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85D0E-B7F4-8041-AF09-28CD6B978EA9}" type="datetimeFigureOut">
              <a:rPr lang="en-US" smtClean="0"/>
              <a:t>10/8/19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C101E-4CA8-2D4F-A269-07F59ED3EF7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85D0E-B7F4-8041-AF09-28CD6B978EA9}" type="datetimeFigureOut">
              <a:rPr lang="en-US" smtClean="0"/>
              <a:t>10/8/19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C101E-4CA8-2D4F-A269-07F59ED3EF7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85D0E-B7F4-8041-AF09-28CD6B978EA9}" type="datetimeFigureOut">
              <a:rPr lang="en-US" smtClean="0"/>
              <a:t>10/8/19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C101E-4CA8-2D4F-A269-07F59ED3EF7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85D0E-B7F4-8041-AF09-28CD6B978EA9}" type="datetimeFigureOut">
              <a:rPr lang="en-US" smtClean="0"/>
              <a:t>10/8/19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C101E-4CA8-2D4F-A269-07F59ED3EF7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85D0E-B7F4-8041-AF09-28CD6B978EA9}" type="datetimeFigureOut">
              <a:rPr lang="en-US" smtClean="0"/>
              <a:t>10/8/19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C101E-4CA8-2D4F-A269-07F59ED3EF7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85D0E-B7F4-8041-AF09-28CD6B978EA9}" type="datetimeFigureOut">
              <a:rPr lang="en-US" smtClean="0"/>
              <a:t>10/8/19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C101E-4CA8-2D4F-A269-07F59ED3EF7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AAC85D0E-B7F4-8041-AF09-28CD6B978EA9}" type="datetimeFigureOut">
              <a:rPr lang="en-US" smtClean="0"/>
              <a:t>10/8/19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70C101E-4CA8-2D4F-A269-07F59ED3EF7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27" r:id="rId1"/>
    <p:sldLayoutId id="2147483928" r:id="rId2"/>
    <p:sldLayoutId id="2147483929" r:id="rId3"/>
    <p:sldLayoutId id="2147483930" r:id="rId4"/>
    <p:sldLayoutId id="2147483931" r:id="rId5"/>
    <p:sldLayoutId id="2147483932" r:id="rId6"/>
    <p:sldLayoutId id="2147483933" r:id="rId7"/>
    <p:sldLayoutId id="2147483934" r:id="rId8"/>
    <p:sldLayoutId id="2147483935" r:id="rId9"/>
    <p:sldLayoutId id="2147483936" r:id="rId10"/>
    <p:sldLayoutId id="2147483937" r:id="rId11"/>
    <p:sldLayoutId id="2147483938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84FCC-17C3-AC49-BF9D-7D75E98D1F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074427"/>
            <a:ext cx="9144000" cy="1231118"/>
          </a:xfrm>
        </p:spPr>
        <p:txBody>
          <a:bodyPr wrap="square">
            <a:normAutofit fontScale="90000"/>
          </a:bodyPr>
          <a:lstStyle/>
          <a:p>
            <a:pPr algn="ctr">
              <a:defRPr/>
            </a:pPr>
            <a:r>
              <a:rPr lang="en-US" sz="44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The costs of exclusion</a:t>
            </a:r>
            <a:r>
              <a:rPr lang="en-US" sz="4400" dirty="0"/>
              <a:t>: </a:t>
            </a:r>
            <a:br>
              <a:rPr lang="en-US" sz="3300" dirty="0"/>
            </a:br>
            <a:br>
              <a:rPr lang="en-US" sz="3300" dirty="0"/>
            </a:br>
            <a:r>
              <a:rPr lang="en-US" sz="3300" dirty="0"/>
              <a:t>Gender job segregation, structural change, &amp; the labor share of income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ACF899-ED8C-234B-B5D6-350A9F562A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33475" y="3657600"/>
            <a:ext cx="6610350" cy="1901288"/>
          </a:xfrm>
        </p:spPr>
        <p:txBody>
          <a:bodyPr/>
          <a:lstStyle/>
          <a:p>
            <a:pPr algn="ctr">
              <a:defRPr/>
            </a:pPr>
            <a:r>
              <a:rPr lang="en-US" sz="1800" dirty="0"/>
              <a:t>Stephanie Seguino, University of Vermont</a:t>
            </a:r>
          </a:p>
          <a:p>
            <a:pPr algn="ctr">
              <a:defRPr/>
            </a:pPr>
            <a:r>
              <a:rPr lang="en-US" sz="1800" dirty="0" err="1"/>
              <a:t>Elissa</a:t>
            </a:r>
            <a:r>
              <a:rPr lang="en-US" sz="1800" dirty="0"/>
              <a:t> Braunstein, Colorado State University</a:t>
            </a:r>
          </a:p>
          <a:p>
            <a:pPr algn="ctr">
              <a:defRPr/>
            </a:pPr>
            <a:endParaRPr lang="en-US" sz="1800" baseline="30000" dirty="0"/>
          </a:p>
        </p:txBody>
      </p:sp>
    </p:spTree>
    <p:extLst>
      <p:ext uri="{BB962C8B-B14F-4D97-AF65-F5344CB8AC3E}">
        <p14:creationId xmlns:p14="http://schemas.microsoft.com/office/powerpoint/2010/main" val="32329496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15901"/>
            <a:ext cx="7315200" cy="1346199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Macro-structural trends at work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75295"/>
            <a:ext cx="7615565" cy="4860134"/>
          </a:xfrm>
        </p:spPr>
        <p:txBody>
          <a:bodyPr>
            <a:normAutofit/>
          </a:bodyPr>
          <a:lstStyle/>
          <a:p>
            <a:pPr lvl="1"/>
            <a:r>
              <a:rPr lang="en-US" sz="2400" b="1" dirty="0"/>
              <a:t>Structural change </a:t>
            </a:r>
            <a:r>
              <a:rPr lang="en-US" sz="2400" dirty="0"/>
              <a:t>(premature deindustrialization, rising K/L, growing shortage of good jobs)</a:t>
            </a:r>
          </a:p>
          <a:p>
            <a:pPr lvl="1"/>
            <a:endParaRPr lang="en-US" sz="2400" dirty="0"/>
          </a:p>
          <a:p>
            <a:pPr lvl="2"/>
            <a:r>
              <a:rPr lang="en-US" sz="2400" dirty="0"/>
              <a:t>Income </a:t>
            </a:r>
            <a:r>
              <a:rPr lang="en-US" sz="2400" dirty="0" err="1"/>
              <a:t>nequality</a:t>
            </a:r>
            <a:r>
              <a:rPr lang="en-US" sz="2400" dirty="0"/>
              <a:t> has dampened demand/limited job growth</a:t>
            </a:r>
          </a:p>
          <a:p>
            <a:pPr lvl="2"/>
            <a:endParaRPr lang="en-US" sz="2400" dirty="0"/>
          </a:p>
          <a:p>
            <a:pPr lvl="2"/>
            <a:r>
              <a:rPr lang="en-US" sz="2400" dirty="0"/>
              <a:t> Rising F/M LFPR </a:t>
            </a:r>
          </a:p>
          <a:p>
            <a:pPr lvl="2"/>
            <a:endParaRPr lang="en-US" sz="2400" dirty="0"/>
          </a:p>
          <a:p>
            <a:pPr lvl="1"/>
            <a:r>
              <a:rPr lang="en-US" sz="2800" b="1" dirty="0"/>
              <a:t>Result</a:t>
            </a:r>
            <a:r>
              <a:rPr lang="en-US" sz="2800" dirty="0"/>
              <a:t>: </a:t>
            </a:r>
            <a:r>
              <a:rPr lang="en-US" sz="2800" dirty="0">
                <a:solidFill>
                  <a:srgbClr val="FFCF99"/>
                </a:solidFill>
              </a:rPr>
              <a:t>intensified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job competition </a:t>
            </a:r>
            <a:r>
              <a:rPr lang="en-US" sz="2800" dirty="0"/>
              <a:t>shaped by gender stratification</a:t>
            </a:r>
            <a:endParaRPr lang="en-US" sz="21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125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990601"/>
            <a:ext cx="7315200" cy="1257299"/>
          </a:xfrm>
        </p:spPr>
        <p:txBody>
          <a:bodyPr>
            <a:normAutofit fontScale="90000"/>
          </a:bodyPr>
          <a:lstStyle/>
          <a:p>
            <a:r>
              <a:rPr lang="en-US" dirty="0"/>
              <a:t>Under conditions of job scarcity &amp; thus rationing…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Access to good jobs influenced by processes of stratification—in particular hoarding (exclusion).</a:t>
            </a:r>
          </a:p>
          <a:p>
            <a:endParaRPr lang="en-US" sz="2800" dirty="0"/>
          </a:p>
          <a:p>
            <a:r>
              <a:rPr lang="en-US" sz="2800" dirty="0"/>
              <a:t>Results in </a:t>
            </a:r>
            <a:r>
              <a:rPr lang="en-US" sz="2800" dirty="0">
                <a:solidFill>
                  <a:srgbClr val="FFCF99"/>
                </a:solidFill>
              </a:rPr>
              <a:t>dual labor market </a:t>
            </a:r>
            <a:r>
              <a:rPr lang="en-US" sz="2800" dirty="0"/>
              <a:t>process of women’s exclusion from good jobs &amp; </a:t>
            </a:r>
            <a:r>
              <a:rPr lang="en-US" sz="2800" dirty="0">
                <a:solidFill>
                  <a:srgbClr val="FFCF99"/>
                </a:solidFill>
              </a:rPr>
              <a:t>“crowding” into lower quality jobs.</a:t>
            </a:r>
          </a:p>
        </p:txBody>
      </p:sp>
    </p:spTree>
    <p:extLst>
      <p:ext uri="{BB962C8B-B14F-4D97-AF65-F5344CB8AC3E}">
        <p14:creationId xmlns:p14="http://schemas.microsoft.com/office/powerpoint/2010/main" val="41510920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Trends in industrial employment as a share of total employment, 1991-2014 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-55541" r="-55541"/>
          <a:stretch/>
        </p:blipFill>
        <p:spPr>
          <a:xfrm>
            <a:off x="-177800" y="2222288"/>
            <a:ext cx="9829800" cy="4635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0574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500" y="447188"/>
            <a:ext cx="7928999" cy="2372212"/>
          </a:xfrm>
        </p:spPr>
        <p:txBody>
          <a:bodyPr>
            <a:normAutofit fontScale="90000"/>
          </a:bodyPr>
          <a:lstStyle/>
          <a:p>
            <a:pPr lvl="0" algn="ctr"/>
            <a:r>
              <a:rPr lang="en-US" sz="3200" dirty="0"/>
              <a:t>Econometric Analysis: </a:t>
            </a:r>
            <a:br>
              <a:rPr lang="en-US" sz="3200" dirty="0"/>
            </a:br>
            <a:br>
              <a:rPr lang="en-US" sz="3200" dirty="0"/>
            </a:br>
            <a:r>
              <a:rPr lang="en-US" sz="3200" dirty="0"/>
              <a:t>Determinants of women’s relative share of industrial sector jobs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4034" y="1447799"/>
            <a:ext cx="7915931" cy="4974771"/>
          </a:xfrm>
        </p:spPr>
        <p:txBody>
          <a:bodyPr>
            <a:normAutofit fontScale="92500"/>
          </a:bodyPr>
          <a:lstStyle/>
          <a:p>
            <a:pPr>
              <a:buAutoNum type="arabicPeriod"/>
            </a:pPr>
            <a:endParaRPr lang="en-US" sz="2000" b="1" i="1" dirty="0"/>
          </a:p>
          <a:p>
            <a:pPr marL="0" indent="0">
              <a:buNone/>
            </a:pPr>
            <a:endParaRPr lang="en-US" sz="3200" b="1" i="1" dirty="0"/>
          </a:p>
          <a:p>
            <a:pPr marL="0" indent="0">
              <a:buNone/>
            </a:pPr>
            <a:endParaRPr lang="en-US" sz="3200" b="1" i="1" dirty="0"/>
          </a:p>
          <a:p>
            <a:pPr marL="0" indent="0">
              <a:buNone/>
            </a:pPr>
            <a:r>
              <a:rPr lang="en-US" sz="3200" dirty="0"/>
              <a:t>4 sets of factors</a:t>
            </a:r>
          </a:p>
          <a:p>
            <a:pPr marL="0" indent="0">
              <a:buNone/>
            </a:pPr>
            <a:r>
              <a:rPr lang="en-US" sz="2800" b="1" i="1" dirty="0"/>
              <a:t> </a:t>
            </a:r>
          </a:p>
          <a:p>
            <a:pPr marL="834390" lvl="1" indent="-514350">
              <a:buFont typeface="+mj-lt"/>
              <a:buAutoNum type="arabicPeriod"/>
            </a:pPr>
            <a:r>
              <a:rPr lang="en-US" sz="2600" dirty="0"/>
              <a:t>Structural transformation &amp; technological change</a:t>
            </a:r>
          </a:p>
          <a:p>
            <a:pPr marL="834390" lvl="1" indent="-514350">
              <a:buFont typeface="+mj-lt"/>
              <a:buAutoNum type="arabicPeriod"/>
            </a:pPr>
            <a:r>
              <a:rPr lang="en-US" sz="2600" dirty="0"/>
              <a:t>Structural &amp; policy consequences of globalization</a:t>
            </a:r>
          </a:p>
          <a:p>
            <a:pPr marL="834390" lvl="1" indent="-514350">
              <a:buFont typeface="+mj-lt"/>
              <a:buAutoNum type="arabicPeriod"/>
            </a:pPr>
            <a:r>
              <a:rPr lang="en-US" sz="2600" dirty="0"/>
              <a:t>Overall growth</a:t>
            </a:r>
          </a:p>
          <a:p>
            <a:pPr marL="834390" lvl="1" indent="-514350">
              <a:buFont typeface="+mj-lt"/>
              <a:buAutoNum type="arabicPeriod"/>
            </a:pPr>
            <a:r>
              <a:rPr lang="en-US" sz="2600" dirty="0"/>
              <a:t>Labor Supply changes</a:t>
            </a:r>
          </a:p>
          <a:p>
            <a:pPr marL="742950" lvl="1" indent="-342900">
              <a:buFont typeface="+mj-lt"/>
              <a:buAutoNum type="arabicPeriod"/>
            </a:pPr>
            <a:endParaRPr lang="en-US" dirty="0"/>
          </a:p>
          <a:p>
            <a:pPr marL="400050" lvl="1" indent="0">
              <a:buNone/>
            </a:pPr>
            <a:r>
              <a:rPr lang="en-US" dirty="0"/>
              <a:t>(panel data, 1990 to 2013)</a:t>
            </a:r>
          </a:p>
        </p:txBody>
      </p:sp>
    </p:spTree>
    <p:extLst>
      <p:ext uri="{BB962C8B-B14F-4D97-AF65-F5344CB8AC3E}">
        <p14:creationId xmlns:p14="http://schemas.microsoft.com/office/powerpoint/2010/main" val="3905644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330200" y="304800"/>
            <a:ext cx="7902575" cy="647700"/>
          </a:xfrm>
        </p:spPr>
        <p:txBody>
          <a:bodyPr/>
          <a:lstStyle/>
          <a:p>
            <a:r>
              <a:rPr lang="en-US" sz="1800" dirty="0"/>
              <a:t>Assessing gender-based exclusion in the context of structural change, globalization and growth in developing countries, 1991-2014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6581223"/>
              </p:ext>
            </p:extLst>
          </p:nvPr>
        </p:nvGraphicFramePr>
        <p:xfrm>
          <a:off x="317500" y="1054645"/>
          <a:ext cx="8534400" cy="16760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9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84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3962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bg1"/>
                          </a:solidFill>
                          <a:latin typeface="Garamond" charset="0"/>
                          <a:ea typeface="Garamond" charset="0"/>
                          <a:cs typeface="Garamond" charset="0"/>
                        </a:rPr>
                        <a:t>Factor</a:t>
                      </a:r>
                    </a:p>
                  </a:txBody>
                  <a:tcPr anchor="ctr">
                    <a:solidFill>
                      <a:srgbClr val="4F91C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>
                          <a:solidFill>
                            <a:schemeClr val="bg1"/>
                          </a:solidFill>
                          <a:latin typeface="Garamond" charset="0"/>
                          <a:ea typeface="Garamond" charset="0"/>
                          <a:cs typeface="Garamond" charset="0"/>
                        </a:rPr>
                        <a:t>Impact on women’s relative access to good jobs</a:t>
                      </a:r>
                      <a:endParaRPr lang="en-US" sz="1400" dirty="0">
                        <a:solidFill>
                          <a:schemeClr val="bg1"/>
                        </a:solidFill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 anchor="ctr">
                    <a:solidFill>
                      <a:srgbClr val="4F91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3962">
                <a:tc gridSpan="2">
                  <a:txBody>
                    <a:bodyPr/>
                    <a:lstStyle/>
                    <a:p>
                      <a:pPr algn="l"/>
                      <a:r>
                        <a:rPr lang="en-US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highlight>
                            <a:srgbClr val="FFFF00"/>
                          </a:highlight>
                          <a:latin typeface="Garamond" charset="0"/>
                          <a:ea typeface="Garamond" charset="0"/>
                          <a:cs typeface="Garamond" charset="0"/>
                        </a:rPr>
                        <a:t>Structural</a:t>
                      </a:r>
                      <a:r>
                        <a:rPr lang="en-US" sz="1400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highlight>
                            <a:srgbClr val="FFFF00"/>
                          </a:highlight>
                          <a:latin typeface="Garamond" charset="0"/>
                          <a:ea typeface="Garamond" charset="0"/>
                          <a:cs typeface="Garamond" charset="0"/>
                        </a:rPr>
                        <a:t> transformation and the gender inclusivity of technological change</a:t>
                      </a:r>
                      <a:endParaRPr lang="en-US" sz="1400" b="1" dirty="0">
                        <a:solidFill>
                          <a:schemeClr val="tx2">
                            <a:lumMod val="50000"/>
                          </a:schemeClr>
                        </a:solidFill>
                        <a:highlight>
                          <a:srgbClr val="FFFF00"/>
                        </a:highlight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9966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Garamond" charset="0"/>
                          <a:ea typeface="Garamond" charset="0"/>
                          <a:cs typeface="Garamond" charset="0"/>
                        </a:rPr>
                        <a:t>Industrial employment</a:t>
                      </a:r>
                      <a:r>
                        <a:rPr lang="en-US" sz="1400" baseline="0" dirty="0">
                          <a:latin typeface="Garamond" charset="0"/>
                          <a:ea typeface="Garamond" charset="0"/>
                          <a:cs typeface="Garamond" charset="0"/>
                        </a:rPr>
                        <a:t> as a share of total employment</a:t>
                      </a:r>
                      <a:endParaRPr lang="en-US" sz="1400" dirty="0"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bg1"/>
                          </a:solidFill>
                          <a:latin typeface="Garamond" charset="0"/>
                          <a:ea typeface="Garamond" charset="0"/>
                          <a:cs typeface="Garamond" charset="0"/>
                        </a:rPr>
                        <a:t>Positive: </a:t>
                      </a:r>
                      <a:r>
                        <a:rPr lang="en-US" sz="1400" dirty="0">
                          <a:latin typeface="Garamond" charset="0"/>
                          <a:ea typeface="Garamond" charset="0"/>
                          <a:cs typeface="Garamond" charset="0"/>
                        </a:rPr>
                        <a:t>Industrial</a:t>
                      </a:r>
                      <a:r>
                        <a:rPr lang="en-US" sz="1400" baseline="0" dirty="0">
                          <a:latin typeface="Garamond" charset="0"/>
                          <a:ea typeface="Garamond" charset="0"/>
                          <a:cs typeface="Garamond" charset="0"/>
                        </a:rPr>
                        <a:t> value added matters a lot less</a:t>
                      </a:r>
                      <a:endParaRPr lang="en-US" sz="1400" dirty="0"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3962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Garamond" charset="0"/>
                          <a:ea typeface="Garamond" charset="0"/>
                          <a:cs typeface="Garamond" charset="0"/>
                        </a:rPr>
                        <a:t>Higher capital intensity of production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bg1"/>
                          </a:solidFill>
                          <a:latin typeface="Garamond" charset="0"/>
                          <a:ea typeface="Garamond" charset="0"/>
                          <a:cs typeface="Garamond" charset="0"/>
                        </a:rPr>
                        <a:t>Negative: </a:t>
                      </a:r>
                      <a:r>
                        <a:rPr lang="en-US" sz="1400" dirty="0">
                          <a:latin typeface="Garamond" charset="0"/>
                          <a:ea typeface="Garamond" charset="0"/>
                          <a:cs typeface="Garamond" charset="0"/>
                        </a:rPr>
                        <a:t>Given gender stereotypes and segregation, technological change may hurt women’s access to better jobs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8292741"/>
              </p:ext>
            </p:extLst>
          </p:nvPr>
        </p:nvGraphicFramePr>
        <p:xfrm>
          <a:off x="304800" y="2731240"/>
          <a:ext cx="8534400" cy="13358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9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84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3962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rgbClr val="C00000"/>
                          </a:solidFill>
                          <a:highlight>
                            <a:srgbClr val="FFFF00"/>
                          </a:highlight>
                          <a:latin typeface="Garamond" charset="0"/>
                          <a:ea typeface="Garamond" charset="0"/>
                          <a:cs typeface="Garamond" charset="0"/>
                        </a:rPr>
                        <a:t>Structural and policy consequences of globalization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3962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Garamond" charset="0"/>
                          <a:ea typeface="Garamond" charset="0"/>
                          <a:cs typeface="Garamond" charset="0"/>
                        </a:rPr>
                        <a:t>Stronger</a:t>
                      </a:r>
                      <a:r>
                        <a:rPr lang="en-US" sz="1400" baseline="0" dirty="0">
                          <a:latin typeface="Garamond" charset="0"/>
                          <a:ea typeface="Garamond" charset="0"/>
                          <a:cs typeface="Garamond" charset="0"/>
                        </a:rPr>
                        <a:t> f</a:t>
                      </a:r>
                      <a:r>
                        <a:rPr lang="en-US" sz="1400" dirty="0">
                          <a:latin typeface="Garamond" charset="0"/>
                          <a:ea typeface="Garamond" charset="0"/>
                          <a:cs typeface="Garamond" charset="0"/>
                        </a:rPr>
                        <a:t>iscal policy stances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Garamond" charset="0"/>
                          <a:ea typeface="Garamond" charset="0"/>
                          <a:cs typeface="Garamond" charset="0"/>
                        </a:rPr>
                        <a:t>Positive: </a:t>
                      </a:r>
                      <a:r>
                        <a:rPr lang="en-US" sz="1400" dirty="0">
                          <a:latin typeface="Garamond" charset="0"/>
                          <a:ea typeface="Garamond" charset="0"/>
                          <a:cs typeface="Garamond" charset="0"/>
                        </a:rPr>
                        <a:t>Austerity detracts from gender equality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3962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Garamond" charset="0"/>
                          <a:ea typeface="Garamond" charset="0"/>
                          <a:cs typeface="Garamond" charset="0"/>
                        </a:rPr>
                        <a:t>Net (not total) exports of manufactures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Garamond" charset="0"/>
                          <a:ea typeface="Garamond" charset="0"/>
                          <a:cs typeface="Garamond" charset="0"/>
                        </a:rPr>
                        <a:t>Positive: </a:t>
                      </a:r>
                      <a:r>
                        <a:rPr lang="en-US" sz="1400" dirty="0">
                          <a:latin typeface="Garamond" charset="0"/>
                          <a:ea typeface="Garamond" charset="0"/>
                          <a:cs typeface="Garamond" charset="0"/>
                        </a:rPr>
                        <a:t>Domestic value added in exports matter, FDI doesn’t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3962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Garamond" charset="0"/>
                          <a:ea typeface="Garamond" charset="0"/>
                          <a:cs typeface="Garamond" charset="0"/>
                        </a:rPr>
                        <a:t>Tariffs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Garamond" charset="0"/>
                          <a:ea typeface="Garamond" charset="0"/>
                          <a:cs typeface="Garamond" charset="0"/>
                        </a:rPr>
                        <a:t>Positive: </a:t>
                      </a:r>
                      <a:r>
                        <a:rPr lang="en-US" sz="1400" dirty="0">
                          <a:latin typeface="Garamond" charset="0"/>
                          <a:ea typeface="Garamond" charset="0"/>
                          <a:cs typeface="Garamond" charset="0"/>
                        </a:rPr>
                        <a:t>Less trade liberalization</a:t>
                      </a:r>
                      <a:r>
                        <a:rPr lang="en-US" sz="1400" baseline="0" dirty="0">
                          <a:latin typeface="Garamond" charset="0"/>
                          <a:ea typeface="Garamond" charset="0"/>
                          <a:cs typeface="Garamond" charset="0"/>
                        </a:rPr>
                        <a:t> enhances women’s access</a:t>
                      </a:r>
                      <a:endParaRPr lang="en-US" sz="1400" dirty="0"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5022314"/>
              </p:ext>
            </p:extLst>
          </p:nvPr>
        </p:nvGraphicFramePr>
        <p:xfrm>
          <a:off x="304800" y="4200041"/>
          <a:ext cx="8534400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9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84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8721">
                <a:tc gridSpan="2">
                  <a:txBody>
                    <a:bodyPr/>
                    <a:lstStyle/>
                    <a:p>
                      <a:pPr algn="l"/>
                      <a:r>
                        <a:rPr lang="en-US" sz="1400" b="1" dirty="0">
                          <a:solidFill>
                            <a:srgbClr val="C00000"/>
                          </a:solidFill>
                          <a:highlight>
                            <a:srgbClr val="FFFF00"/>
                          </a:highlight>
                          <a:latin typeface="Garamond" charset="0"/>
                          <a:ea typeface="Garamond" charset="0"/>
                          <a:cs typeface="Garamond" charset="0"/>
                        </a:rPr>
                        <a:t>Economic growth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3962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Garamond" charset="0"/>
                          <a:ea typeface="Garamond" charset="0"/>
                          <a:cs typeface="Garamond" charset="0"/>
                        </a:rPr>
                        <a:t>Per</a:t>
                      </a:r>
                      <a:r>
                        <a:rPr lang="en-US" sz="1400" baseline="0" dirty="0">
                          <a:latin typeface="Garamond" charset="0"/>
                          <a:ea typeface="Garamond" charset="0"/>
                          <a:cs typeface="Garamond" charset="0"/>
                        </a:rPr>
                        <a:t> capita GDP g</a:t>
                      </a:r>
                      <a:r>
                        <a:rPr lang="en-US" sz="1400" dirty="0">
                          <a:latin typeface="Garamond" charset="0"/>
                          <a:ea typeface="Garamond" charset="0"/>
                          <a:cs typeface="Garamond" charset="0"/>
                        </a:rPr>
                        <a:t>rowth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latin typeface="Garamond" charset="0"/>
                          <a:ea typeface="Garamond" charset="0"/>
                          <a:cs typeface="Garamond" charset="0"/>
                        </a:rPr>
                        <a:t>No effect: </a:t>
                      </a:r>
                      <a:r>
                        <a:rPr lang="en-US" sz="1400" dirty="0">
                          <a:latin typeface="Garamond" charset="0"/>
                          <a:ea typeface="Garamond" charset="0"/>
                          <a:cs typeface="Garamond" charset="0"/>
                        </a:rPr>
                        <a:t>Failure of growth to produce</a:t>
                      </a:r>
                      <a:r>
                        <a:rPr lang="en-US" sz="1400" baseline="0" dirty="0">
                          <a:latin typeface="Garamond" charset="0"/>
                          <a:ea typeface="Garamond" charset="0"/>
                          <a:cs typeface="Garamond" charset="0"/>
                        </a:rPr>
                        <a:t> sufficient employment also a failure for gender equality</a:t>
                      </a:r>
                      <a:endParaRPr lang="en-US" sz="1400" dirty="0"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0843296"/>
              </p:ext>
            </p:extLst>
          </p:nvPr>
        </p:nvGraphicFramePr>
        <p:xfrm>
          <a:off x="317500" y="5029200"/>
          <a:ext cx="8534400" cy="9016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9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84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3962">
                <a:tc gridSpan="2">
                  <a:txBody>
                    <a:bodyPr/>
                    <a:lstStyle/>
                    <a:p>
                      <a:pPr algn="l"/>
                      <a:r>
                        <a:rPr lang="en-US" sz="1400" b="1" dirty="0">
                          <a:solidFill>
                            <a:srgbClr val="C00000"/>
                          </a:solidFill>
                          <a:highlight>
                            <a:srgbClr val="FFFF00"/>
                          </a:highlight>
                          <a:latin typeface="Garamond" charset="0"/>
                          <a:ea typeface="Garamond" charset="0"/>
                          <a:cs typeface="Garamond" charset="0"/>
                        </a:rPr>
                        <a:t>Women’s involvement in markets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7735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Garamond" charset="0"/>
                          <a:ea typeface="Garamond" charset="0"/>
                          <a:cs typeface="Garamond" charset="0"/>
                        </a:rPr>
                        <a:t>Increasing women’s labor force participation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latin typeface="Garamond" charset="0"/>
                          <a:ea typeface="Garamond" charset="0"/>
                          <a:cs typeface="Garamond" charset="0"/>
                        </a:rPr>
                        <a:t>Negative: </a:t>
                      </a:r>
                      <a:r>
                        <a:rPr lang="en-US" sz="1400" dirty="0">
                          <a:latin typeface="Garamond" charset="0"/>
                          <a:ea typeface="Garamond" charset="0"/>
                          <a:cs typeface="Garamond" charset="0"/>
                        </a:rPr>
                        <a:t>Given</a:t>
                      </a:r>
                      <a:r>
                        <a:rPr lang="en-US" sz="1400" baseline="0" dirty="0">
                          <a:latin typeface="Garamond" charset="0"/>
                          <a:ea typeface="Garamond" charset="0"/>
                          <a:cs typeface="Garamond" charset="0"/>
                        </a:rPr>
                        <a:t> the limited supply of good jobs, a</a:t>
                      </a:r>
                      <a:r>
                        <a:rPr lang="en-US" sz="1400" dirty="0">
                          <a:latin typeface="Garamond" charset="0"/>
                          <a:ea typeface="Garamond" charset="0"/>
                          <a:cs typeface="Garamond" charset="0"/>
                        </a:rPr>
                        <a:t>ssociated with increased gender</a:t>
                      </a:r>
                      <a:r>
                        <a:rPr lang="en-US" sz="1400" baseline="0" dirty="0">
                          <a:latin typeface="Garamond" charset="0"/>
                          <a:ea typeface="Garamond" charset="0"/>
                          <a:cs typeface="Garamond" charset="0"/>
                        </a:rPr>
                        <a:t> segregation and crowding into bad jobs</a:t>
                      </a:r>
                      <a:endParaRPr lang="en-US" sz="1400" dirty="0"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6857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A56EE-F887-214B-9707-80F1A3C3A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301" y="1038227"/>
            <a:ext cx="8064500" cy="1095374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dirty="0"/>
              <a:t>Are men also hurt by gender job segregation? Our main arguments are… </a:t>
            </a:r>
            <a:endParaRPr lang="en-US" dirty="0">
              <a:solidFill>
                <a:srgbClr val="FFB666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F49230-2090-0B47-9A9C-D48C5471D7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209801"/>
            <a:ext cx="7315200" cy="3379471"/>
          </a:xfrm>
        </p:spPr>
        <p:txBody>
          <a:bodyPr>
            <a:noAutofit/>
          </a:bodyPr>
          <a:lstStyle/>
          <a:p>
            <a:pPr lvl="1" eaLnBrk="1" hangingPunct="1">
              <a:buFont typeface="Arial" charset="0"/>
              <a:buChar char="•"/>
              <a:defRPr/>
            </a:pPr>
            <a:r>
              <a:rPr lang="en-GB" dirty="0"/>
              <a:t>Core sector (male) jobs </a:t>
            </a:r>
            <a:r>
              <a:rPr lang="en-GB" dirty="0">
                <a:solidFill>
                  <a:srgbClr val="FEE0A4"/>
                </a:solidFill>
              </a:rPr>
              <a:t>increasingly rationed</a:t>
            </a:r>
          </a:p>
          <a:p>
            <a:pPr lvl="1" eaLnBrk="1" hangingPunct="1">
              <a:buFont typeface="Arial" charset="0"/>
              <a:buChar char="•"/>
              <a:defRPr/>
            </a:pPr>
            <a:endParaRPr lang="en-GB" dirty="0">
              <a:solidFill>
                <a:srgbClr val="FFCF99"/>
              </a:solidFill>
            </a:endParaRPr>
          </a:p>
          <a:p>
            <a:pPr lvl="1" eaLnBrk="1" hangingPunct="1">
              <a:buFont typeface="Arial" charset="0"/>
              <a:buChar char="•"/>
              <a:defRPr/>
            </a:pPr>
            <a:r>
              <a:rPr lang="en-GB" dirty="0"/>
              <a:t>Poor working conditions of peripheral sector (women’s jobs) communicate </a:t>
            </a:r>
            <a:r>
              <a:rPr lang="en-GB" dirty="0">
                <a:solidFill>
                  <a:srgbClr val="FEE0A4"/>
                </a:solidFill>
              </a:rPr>
              <a:t>“cost of job loss” </a:t>
            </a:r>
            <a:r>
              <a:rPr lang="en-GB" dirty="0"/>
              <a:t>if men lose privileged positions in core jobs</a:t>
            </a:r>
          </a:p>
          <a:p>
            <a:pPr lvl="1" eaLnBrk="1" hangingPunct="1">
              <a:buFont typeface="Arial" charset="0"/>
              <a:buChar char="•"/>
              <a:defRPr/>
            </a:pPr>
            <a:endParaRPr lang="en-GB" dirty="0"/>
          </a:p>
          <a:p>
            <a:pPr lvl="1" eaLnBrk="1" hangingPunct="1">
              <a:buFont typeface="Arial" charset="0"/>
              <a:buChar char="•"/>
              <a:defRPr/>
            </a:pPr>
            <a:r>
              <a:rPr lang="en-GB" dirty="0"/>
              <a:t>Weakens </a:t>
            </a:r>
            <a:r>
              <a:rPr lang="en-GB" dirty="0">
                <a:solidFill>
                  <a:srgbClr val="FEE0A4"/>
                </a:solidFill>
              </a:rPr>
              <a:t>fallback positions &amp; bargaining power  </a:t>
            </a:r>
            <a:r>
              <a:rPr lang="en-GB" dirty="0"/>
              <a:t>in the industrial sector, depressing wages &amp; making it difficult to capture benefits of productivity growth. </a:t>
            </a:r>
          </a:p>
          <a:p>
            <a:pPr lvl="1" eaLnBrk="1" hangingPunct="1">
              <a:buFont typeface="Arial" charset="0"/>
              <a:buChar char="•"/>
              <a:defRPr/>
            </a:pPr>
            <a:endParaRPr lang="en-GB" dirty="0"/>
          </a:p>
          <a:p>
            <a:pPr lvl="1" eaLnBrk="1" hangingPunct="1">
              <a:buFont typeface="Arial" charset="0"/>
              <a:buChar char="•"/>
              <a:defRPr/>
            </a:pPr>
            <a:r>
              <a:rPr lang="en-GB" dirty="0"/>
              <a:t>Greater job segregation              </a:t>
            </a:r>
            <a:r>
              <a:rPr lang="en-GB" dirty="0">
                <a:solidFill>
                  <a:srgbClr val="FEE0A4"/>
                </a:solidFill>
              </a:rPr>
              <a:t>decline in L share of income</a:t>
            </a:r>
            <a:r>
              <a:rPr lang="en-GB" dirty="0"/>
              <a:t>. </a:t>
            </a:r>
            <a:endParaRPr lang="en-US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024843A-75F5-F04A-A470-A305AC33E6BF}"/>
              </a:ext>
            </a:extLst>
          </p:cNvPr>
          <p:cNvCxnSpPr/>
          <p:nvPr/>
        </p:nvCxnSpPr>
        <p:spPr>
          <a:xfrm>
            <a:off x="4088606" y="5434692"/>
            <a:ext cx="48339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2750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70B74-4344-FC4C-9FCA-B1C897DFB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175" y="1131094"/>
            <a:ext cx="8582025" cy="994172"/>
          </a:xfrm>
        </p:spPr>
        <p:txBody>
          <a:bodyPr/>
          <a:lstStyle/>
          <a:p>
            <a:pPr algn="ctr">
              <a:defRPr/>
            </a:pPr>
            <a:r>
              <a:rPr lang="en-US" sz="3300" dirty="0"/>
              <a:t>Results: Statistically significant variables only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EAC3CB24-7198-E949-9348-A6030DA85024}"/>
              </a:ext>
            </a:extLst>
          </p:cNvPr>
          <p:cNvGraphicFramePr>
            <a:graphicFrameLocks noGrp="1"/>
          </p:cNvGraphicFramePr>
          <p:nvPr/>
        </p:nvGraphicFramePr>
        <p:xfrm>
          <a:off x="2984897" y="2251472"/>
          <a:ext cx="4810125" cy="3200518"/>
        </p:xfrm>
        <a:graphic>
          <a:graphicData uri="http://schemas.openxmlformats.org/drawingml/2006/table">
            <a:tbl>
              <a:tblPr/>
              <a:tblGrid>
                <a:gridCol w="1603772">
                  <a:extLst>
                    <a:ext uri="{9D8B030D-6E8A-4147-A177-3AD203B41FA5}">
                      <a16:colId xmlns:a16="http://schemas.microsoft.com/office/drawing/2014/main" val="1023576940"/>
                    </a:ext>
                  </a:extLst>
                </a:gridCol>
                <a:gridCol w="1602581">
                  <a:extLst>
                    <a:ext uri="{9D8B030D-6E8A-4147-A177-3AD203B41FA5}">
                      <a16:colId xmlns:a16="http://schemas.microsoft.com/office/drawing/2014/main" val="2949144797"/>
                    </a:ext>
                  </a:extLst>
                </a:gridCol>
                <a:gridCol w="1603772">
                  <a:extLst>
                    <a:ext uri="{9D8B030D-6E8A-4147-A177-3AD203B41FA5}">
                      <a16:colId xmlns:a16="http://schemas.microsoft.com/office/drawing/2014/main" val="589511437"/>
                    </a:ext>
                  </a:extLst>
                </a:gridCol>
              </a:tblGrid>
              <a:tr h="482161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rbel" panose="020B0503020204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68585" marR="68585" marT="34294" marB="342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  <a:ea typeface="ＭＳ Ｐゴシック" panose="020B0600070205080204" pitchFamily="34" charset="-128"/>
                        </a:rPr>
                        <a:t>Fixed effects</a:t>
                      </a:r>
                    </a:p>
                  </a:txBody>
                  <a:tcPr marL="68585" marR="68585" marT="34294" marB="342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  <a:ea typeface="ＭＳ Ｐゴシック" panose="020B0600070205080204" pitchFamily="34" charset="-128"/>
                        </a:rPr>
                        <a:t>2SLS</a:t>
                      </a:r>
                    </a:p>
                  </a:txBody>
                  <a:tcPr marL="68585" marR="68585" marT="34294" marB="342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476481"/>
                  </a:ext>
                </a:extLst>
              </a:tr>
              <a:tr h="685808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  <a:ea typeface="ＭＳ Ｐゴシック" panose="020B0600070205080204" pitchFamily="34" charset="-128"/>
                        </a:rPr>
                        <a:t>Women’s rel. concentration in industrial sector jobs</a:t>
                      </a:r>
                    </a:p>
                  </a:txBody>
                  <a:tcPr marL="68585" marR="68585" marT="34294" marB="342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3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  <a:ea typeface="ＭＳ Ｐゴシック" panose="020B0600070205080204" pitchFamily="34" charset="-128"/>
                        </a:rPr>
                        <a:t>0.08</a:t>
                      </a:r>
                    </a:p>
                  </a:txBody>
                  <a:tcPr marL="68585" marR="68585" marT="34294" marB="342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3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  <a:ea typeface="ＭＳ Ｐゴシック" panose="020B0600070205080204" pitchFamily="34" charset="-128"/>
                        </a:rPr>
                        <a:t>0.14</a:t>
                      </a:r>
                    </a:p>
                  </a:txBody>
                  <a:tcPr marL="68585" marR="68585" marT="34294" marB="342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3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5373019"/>
                  </a:ext>
                </a:extLst>
              </a:tr>
              <a:tr h="342908">
                <a:tc gridSpan="3"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68585" marR="68585" marT="34294" marB="342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7511575"/>
                  </a:ext>
                </a:extLst>
              </a:tr>
              <a:tr h="480068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  <a:ea typeface="ＭＳ Ｐゴシック" panose="020B0600070205080204" pitchFamily="34" charset="-128"/>
                        </a:rPr>
                        <a:t>Ind. value added/GDP</a:t>
                      </a:r>
                    </a:p>
                  </a:txBody>
                  <a:tcPr marL="68585" marR="68585" marT="34294" marB="342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3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  <a:ea typeface="ＭＳ Ｐゴシック" panose="020B0600070205080204" pitchFamily="34" charset="-128"/>
                        </a:rPr>
                        <a:t>-0.18</a:t>
                      </a:r>
                    </a:p>
                  </a:txBody>
                  <a:tcPr marL="68585" marR="68585" marT="34294" marB="342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3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  <a:ea typeface="ＭＳ Ｐゴシック" panose="020B0600070205080204" pitchFamily="34" charset="-128"/>
                        </a:rPr>
                        <a:t>-0.26</a:t>
                      </a:r>
                    </a:p>
                  </a:txBody>
                  <a:tcPr marL="68585" marR="68585" marT="34294" marB="342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3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5581427"/>
                  </a:ext>
                </a:extLst>
              </a:tr>
              <a:tr h="482161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  <a:ea typeface="ＭＳ Ｐゴシック" panose="020B0600070205080204" pitchFamily="34" charset="-128"/>
                        </a:rPr>
                        <a:t>Weighted tariffs</a:t>
                      </a:r>
                    </a:p>
                  </a:txBody>
                  <a:tcPr marL="68585" marR="68585" marT="34294" marB="342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2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  <a:ea typeface="ＭＳ Ｐゴシック" panose="020B0600070205080204" pitchFamily="34" charset="-128"/>
                        </a:rPr>
                        <a:t>0.04</a:t>
                      </a:r>
                    </a:p>
                  </a:txBody>
                  <a:tcPr marL="68585" marR="68585" marT="34294" marB="342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2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  <a:ea typeface="ＭＳ Ｐゴシック" panose="020B0600070205080204" pitchFamily="34" charset="-128"/>
                        </a:rPr>
                        <a:t>0.04</a:t>
                      </a:r>
                    </a:p>
                  </a:txBody>
                  <a:tcPr marL="68585" marR="68585" marT="34294" marB="342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2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6823067"/>
                  </a:ext>
                </a:extLst>
              </a:tr>
              <a:tr h="689312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  <a:ea typeface="ＭＳ Ｐゴシック" panose="020B0600070205080204" pitchFamily="34" charset="-128"/>
                        </a:rPr>
                        <a:t>G cons./GDP</a:t>
                      </a:r>
                    </a:p>
                  </a:txBody>
                  <a:tcPr marL="68585" marR="68585" marT="34294" marB="342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3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  <a:ea typeface="ＭＳ Ｐゴシック" panose="020B0600070205080204" pitchFamily="34" charset="-128"/>
                        </a:rPr>
                        <a:t>0.16</a:t>
                      </a:r>
                    </a:p>
                  </a:txBody>
                  <a:tcPr marL="68585" marR="68585" marT="34294" marB="342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3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  <a:ea typeface="ＭＳ Ｐゴシック" panose="020B0600070205080204" pitchFamily="34" charset="-128"/>
                        </a:rPr>
                        <a:t>0.16</a:t>
                      </a:r>
                    </a:p>
                  </a:txBody>
                  <a:tcPr marL="68585" marR="68585" marT="34294" marB="342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3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1742201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0756F1D-4D86-1B4D-8DA0-E27F9EE67FD1}"/>
              </a:ext>
            </a:extLst>
          </p:cNvPr>
          <p:cNvGraphicFramePr>
            <a:graphicFrameLocks noGrp="1"/>
          </p:cNvGraphicFramePr>
          <p:nvPr/>
        </p:nvGraphicFramePr>
        <p:xfrm>
          <a:off x="257175" y="2251472"/>
          <a:ext cx="1900238" cy="3367096"/>
        </p:xfrm>
        <a:graphic>
          <a:graphicData uri="http://schemas.openxmlformats.org/drawingml/2006/table">
            <a:tbl>
              <a:tblPr/>
              <a:tblGrid>
                <a:gridCol w="1900238">
                  <a:extLst>
                    <a:ext uri="{9D8B030D-6E8A-4147-A177-3AD203B41FA5}">
                      <a16:colId xmlns:a16="http://schemas.microsoft.com/office/drawing/2014/main" val="1236028561"/>
                    </a:ext>
                  </a:extLst>
                </a:gridCol>
              </a:tblGrid>
              <a:tr h="545306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  <a:ea typeface="ＭＳ Ｐゴシック" panose="020B0600070205080204" pitchFamily="34" charset="-128"/>
                        </a:rPr>
                        <a:t>Dependent variable: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  <a:ea typeface="ＭＳ Ｐゴシック" panose="020B0600070205080204" pitchFamily="34" charset="-128"/>
                        </a:rPr>
                        <a:t>L share of income</a:t>
                      </a:r>
                    </a:p>
                  </a:txBody>
                  <a:tcPr marL="68580" marR="68580" marT="34295" marB="34295" horzOverflow="overflow">
                    <a:lnL w="12700" cap="flat" cmpd="sng" algn="ctr">
                      <a:solidFill>
                        <a:srgbClr val="FCB1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B1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B1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B1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B1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7463397"/>
                  </a:ext>
                </a:extLst>
              </a:tr>
              <a:tr h="282179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  <a:ea typeface="ＭＳ Ｐゴシック" panose="020B0600070205080204" pitchFamily="34" charset="-128"/>
                        </a:rPr>
                        <a:t>Women’s rel. concentration</a:t>
                      </a:r>
                    </a:p>
                  </a:txBody>
                  <a:tcPr marL="68580" marR="68580" marT="34295" marB="34295" horzOverflow="overflow">
                    <a:lnL w="12700" cap="flat" cmpd="sng" algn="ctr">
                      <a:solidFill>
                        <a:srgbClr val="FCB1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B1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B1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B1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2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3344462"/>
                  </a:ext>
                </a:extLst>
              </a:tr>
              <a:tr h="282179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  <a:ea typeface="ＭＳ Ｐゴシック" panose="020B0600070205080204" pitchFamily="34" charset="-128"/>
                        </a:rPr>
                        <a:t>F/M LFPR</a:t>
                      </a:r>
                    </a:p>
                  </a:txBody>
                  <a:tcPr marL="68580" marR="68580" marT="34295" marB="34295" horzOverflow="overflow">
                    <a:lnL w="12700" cap="flat" cmpd="sng" algn="ctr">
                      <a:solidFill>
                        <a:srgbClr val="FCB1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B1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B1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B1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4550660"/>
                  </a:ext>
                </a:extLst>
              </a:tr>
              <a:tr h="282179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  <a:ea typeface="ＭＳ Ｐゴシック" panose="020B0600070205080204" pitchFamily="34" charset="-128"/>
                        </a:rPr>
                        <a:t>Industrial VA/GDP</a:t>
                      </a:r>
                    </a:p>
                  </a:txBody>
                  <a:tcPr marL="68580" marR="68580" marT="34295" marB="34295" horzOverflow="overflow">
                    <a:lnL w="12700" cap="flat" cmpd="sng" algn="ctr">
                      <a:solidFill>
                        <a:srgbClr val="FCB1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B1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B1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B1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2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1911179"/>
                  </a:ext>
                </a:extLst>
              </a:tr>
              <a:tr h="282179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  <a:ea typeface="ＭＳ Ｐゴシック" panose="020B0600070205080204" pitchFamily="34" charset="-128"/>
                        </a:rPr>
                        <a:t>Ind. emp/Total emp</a:t>
                      </a:r>
                    </a:p>
                  </a:txBody>
                  <a:tcPr marL="68580" marR="68580" marT="34295" marB="34295" horzOverflow="overflow">
                    <a:lnL w="12700" cap="flat" cmpd="sng" algn="ctr">
                      <a:solidFill>
                        <a:srgbClr val="FCB1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B1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B1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B1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6289063"/>
                  </a:ext>
                </a:extLst>
              </a:tr>
              <a:tr h="282179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  <a:ea typeface="ＭＳ Ｐゴシック" panose="020B0600070205080204" pitchFamily="34" charset="-128"/>
                        </a:rPr>
                        <a:t>Inward FDI/GDP</a:t>
                      </a:r>
                    </a:p>
                  </a:txBody>
                  <a:tcPr marL="68580" marR="68580" marT="34295" marB="34295" horzOverflow="overflow">
                    <a:lnL w="12700" cap="flat" cmpd="sng" algn="ctr">
                      <a:solidFill>
                        <a:srgbClr val="FCB1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B1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B1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B1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2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3657547"/>
                  </a:ext>
                </a:extLst>
              </a:tr>
              <a:tr h="282179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  <a:ea typeface="ＭＳ Ｐゴシック" panose="020B0600070205080204" pitchFamily="34" charset="-128"/>
                        </a:rPr>
                        <a:t>G. cons/GDP</a:t>
                      </a:r>
                    </a:p>
                  </a:txBody>
                  <a:tcPr marL="68580" marR="68580" marT="34295" marB="34295" horzOverflow="overflow">
                    <a:lnL w="12700" cap="flat" cmpd="sng" algn="ctr">
                      <a:solidFill>
                        <a:srgbClr val="FCB1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B1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B1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B1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3246098"/>
                  </a:ext>
                </a:extLst>
              </a:tr>
              <a:tr h="282179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  <a:ea typeface="ＭＳ Ｐゴシック" panose="020B0600070205080204" pitchFamily="34" charset="-128"/>
                        </a:rPr>
                        <a:t>Real i rates</a:t>
                      </a:r>
                    </a:p>
                  </a:txBody>
                  <a:tcPr marL="68580" marR="68580" marT="34295" marB="34295" horzOverflow="overflow">
                    <a:lnL w="12700" cap="flat" cmpd="sng" algn="ctr">
                      <a:solidFill>
                        <a:srgbClr val="FCB1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B1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B1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B1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2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633618"/>
                  </a:ext>
                </a:extLst>
              </a:tr>
              <a:tr h="282179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  <a:ea typeface="ＭＳ Ｐゴシック" panose="020B0600070205080204" pitchFamily="34" charset="-128"/>
                        </a:rPr>
                        <a:t>K/L ratio</a:t>
                      </a:r>
                    </a:p>
                  </a:txBody>
                  <a:tcPr marL="68580" marR="68580" marT="34295" marB="34295" horzOverflow="overflow">
                    <a:lnL w="12700" cap="flat" cmpd="sng" algn="ctr">
                      <a:solidFill>
                        <a:srgbClr val="FCB1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B1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B1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B1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4168269"/>
                  </a:ext>
                </a:extLst>
              </a:tr>
              <a:tr h="282179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  <a:ea typeface="ＭＳ Ｐゴシック" panose="020B0600070205080204" pitchFamily="34" charset="-128"/>
                        </a:rPr>
                        <a:t>Trade/GDP</a:t>
                      </a:r>
                    </a:p>
                  </a:txBody>
                  <a:tcPr marL="68580" marR="68580" marT="34295" marB="34295" horzOverflow="overflow">
                    <a:lnL w="12700" cap="flat" cmpd="sng" algn="ctr">
                      <a:solidFill>
                        <a:srgbClr val="FCB1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B1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B1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B1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2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477475"/>
                  </a:ext>
                </a:extLst>
              </a:tr>
              <a:tr h="282179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  <a:ea typeface="ＭＳ Ｐゴシック" panose="020B0600070205080204" pitchFamily="34" charset="-128"/>
                        </a:rPr>
                        <a:t>Weighted tariffs</a:t>
                      </a:r>
                    </a:p>
                  </a:txBody>
                  <a:tcPr marL="68580" marR="68580" marT="34295" marB="34295" horzOverflow="overflow">
                    <a:lnL w="12700" cap="flat" cmpd="sng" algn="ctr">
                      <a:solidFill>
                        <a:srgbClr val="FCB1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B1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B1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B1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8732709"/>
                  </a:ext>
                </a:extLst>
              </a:tr>
            </a:tbl>
          </a:graphicData>
        </a:graphic>
      </p:graphicFrame>
      <p:sp>
        <p:nvSpPr>
          <p:cNvPr id="36922" name="TextBox 5">
            <a:extLst>
              <a:ext uri="{FF2B5EF4-FFF2-40B4-BE49-F238E27FC236}">
                <a16:creationId xmlns:a16="http://schemas.microsoft.com/office/drawing/2014/main" id="{5F78181C-A128-814E-B9BA-07C9E8F292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1943" y="5726906"/>
            <a:ext cx="6357257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350" dirty="0"/>
              <a:t>*Women’s share of industrial sector jobs may be endogenous, hence 2SLS. Instruments are lagged values of women’s industrial concentration and net mfg. exports/GDP.</a:t>
            </a:r>
          </a:p>
        </p:txBody>
      </p:sp>
    </p:spTree>
    <p:extLst>
      <p:ext uri="{BB962C8B-B14F-4D97-AF65-F5344CB8AC3E}">
        <p14:creationId xmlns:p14="http://schemas.microsoft.com/office/powerpoint/2010/main" val="26632716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5438F-49B1-FB46-8361-DDFE0AC75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473529"/>
            <a:ext cx="7315200" cy="795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Implications of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3607FC-7747-EC4C-A17F-345AE0344E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543" y="1714500"/>
            <a:ext cx="7935685" cy="4669971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sz="2400" dirty="0">
                <a:solidFill>
                  <a:srgbClr val="FEE0A4"/>
                </a:solidFill>
              </a:rPr>
              <a:t>Crowding hurts </a:t>
            </a:r>
            <a:r>
              <a:rPr lang="en-US" sz="2400" dirty="0"/>
              <a:t>men’s access to employment – </a:t>
            </a:r>
            <a:r>
              <a:rPr lang="en-US" sz="2400" dirty="0">
                <a:solidFill>
                  <a:srgbClr val="FEE0A4"/>
                </a:solidFill>
              </a:rPr>
              <a:t>effect is large</a:t>
            </a:r>
            <a:r>
              <a:rPr lang="en-US" sz="2400" dirty="0"/>
              <a:t>. 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/>
          </a:p>
          <a:p>
            <a:pPr lvl="1" eaLnBrk="1" hangingPunct="1">
              <a:buFont typeface="Arial" charset="0"/>
              <a:buChar char="•"/>
              <a:defRPr/>
            </a:pPr>
            <a:r>
              <a:rPr lang="en-US" sz="2400" dirty="0"/>
              <a:t>Decline in F/M </a:t>
            </a:r>
            <a:r>
              <a:rPr lang="en-US" sz="2400" dirty="0" err="1"/>
              <a:t>ind.</a:t>
            </a:r>
            <a:r>
              <a:rPr lang="en-US" sz="2400" dirty="0"/>
              <a:t> employment            </a:t>
            </a:r>
            <a:r>
              <a:rPr lang="en-US" sz="2400" dirty="0">
                <a:solidFill>
                  <a:srgbClr val="FEE0A4"/>
                </a:solidFill>
              </a:rPr>
              <a:t>3.8 percentage point decline of L share from 1991-2010. </a:t>
            </a:r>
          </a:p>
          <a:p>
            <a:pPr lvl="1" eaLnBrk="1" hangingPunct="1">
              <a:buFont typeface="Arial" charset="0"/>
              <a:buChar char="•"/>
              <a:defRPr/>
            </a:pPr>
            <a:endParaRPr lang="en-US" sz="2400" dirty="0">
              <a:solidFill>
                <a:srgbClr val="FEE0A4"/>
              </a:solidFill>
            </a:endParaRPr>
          </a:p>
          <a:p>
            <a:pPr lvl="1" eaLnBrk="1" hangingPunct="1">
              <a:buFont typeface="Arial" charset="0"/>
              <a:buChar char="•"/>
              <a:defRPr/>
            </a:pPr>
            <a:r>
              <a:rPr lang="en-US" sz="2400" dirty="0"/>
              <a:t>Labor share fell 4.0 percentage points over that period. </a:t>
            </a:r>
          </a:p>
          <a:p>
            <a:pPr marL="34290" indent="0">
              <a:buNone/>
              <a:defRPr/>
            </a:pPr>
            <a:endParaRPr lang="en-US" sz="2400" dirty="0"/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400" dirty="0"/>
              <a:t>Falling L share cannot be attributed to increased F/M LFPR that squeezes men out of jobs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/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400" b="1" dirty="0">
                <a:solidFill>
                  <a:srgbClr val="FFC000"/>
                </a:solidFill>
              </a:rPr>
              <a:t>Expansionary fiscal policies </a:t>
            </a:r>
            <a:r>
              <a:rPr lang="en-US" sz="2400" dirty="0"/>
              <a:t>&amp; </a:t>
            </a:r>
            <a:r>
              <a:rPr lang="en-US" sz="2400" b="1" dirty="0">
                <a:solidFill>
                  <a:srgbClr val="FFC000"/>
                </a:solidFill>
              </a:rPr>
              <a:t>less trade liberalization</a:t>
            </a:r>
            <a:r>
              <a:rPr lang="en-US" sz="2400" dirty="0">
                <a:solidFill>
                  <a:srgbClr val="FFC000"/>
                </a:solidFill>
              </a:rPr>
              <a:t> </a:t>
            </a:r>
            <a:r>
              <a:rPr lang="en-US" sz="2400" dirty="0"/>
              <a:t>raise labor shares.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n-US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CB93139-3A8B-9A4C-A4C1-ED0346ED2A97}"/>
              </a:ext>
            </a:extLst>
          </p:cNvPr>
          <p:cNvCxnSpPr/>
          <p:nvPr/>
        </p:nvCxnSpPr>
        <p:spPr>
          <a:xfrm>
            <a:off x="5159828" y="2922815"/>
            <a:ext cx="3429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34719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990601"/>
            <a:ext cx="7315200" cy="457199"/>
          </a:xfrm>
        </p:spPr>
        <p:txBody>
          <a:bodyPr>
            <a:normAutofit fontScale="90000"/>
          </a:bodyPr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14501"/>
            <a:ext cx="7315200" cy="4594860"/>
          </a:xfrm>
        </p:spPr>
        <p:txBody>
          <a:bodyPr>
            <a:noAutofit/>
          </a:bodyPr>
          <a:lstStyle/>
          <a:p>
            <a:r>
              <a:rPr lang="en-US" sz="2400" dirty="0"/>
              <a:t>Due to declining no. of good jobs, women's increased employment has led to their </a:t>
            </a:r>
            <a:r>
              <a:rPr lang="en-US" sz="24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integration on inferior terms</a:t>
            </a:r>
            <a:r>
              <a:rPr lang="en-US" sz="2400" dirty="0"/>
              <a:t>.</a:t>
            </a:r>
          </a:p>
          <a:p>
            <a:endParaRPr lang="en-US" sz="2400" dirty="0"/>
          </a:p>
          <a:p>
            <a:r>
              <a:rPr lang="en-US" sz="2400" dirty="0"/>
              <a:t>This </a:t>
            </a:r>
            <a:r>
              <a:rPr lang="en-US" sz="2400" dirty="0">
                <a:solidFill>
                  <a:srgbClr val="FFCF99"/>
                </a:solidFill>
              </a:rPr>
              <a:t>worsens overall inequality </a:t>
            </a:r>
            <a:r>
              <a:rPr lang="en-US" sz="2400" dirty="0"/>
              <a:t>by lowering the labor share of income with </a:t>
            </a:r>
            <a:r>
              <a:rPr lang="en-US" sz="2400" dirty="0">
                <a:solidFill>
                  <a:srgbClr val="FFCF99"/>
                </a:solidFill>
              </a:rPr>
              <a:t>negative effects for aggregate demand  &amp; growth. </a:t>
            </a:r>
          </a:p>
          <a:p>
            <a:endParaRPr lang="en-US" sz="2400" dirty="0">
              <a:solidFill>
                <a:srgbClr val="FFCF99"/>
              </a:solidFill>
            </a:endParaRPr>
          </a:p>
          <a:p>
            <a:r>
              <a:rPr lang="en-US" sz="2400" dirty="0"/>
              <a:t>What progress we have seen in increased relative female employment is thus </a:t>
            </a:r>
            <a:r>
              <a:rPr lang="en-US" sz="2400" dirty="0">
                <a:solidFill>
                  <a:srgbClr val="FFCF99"/>
                </a:solidFill>
              </a:rPr>
              <a:t>gender conflictive.</a:t>
            </a:r>
          </a:p>
        </p:txBody>
      </p:sp>
    </p:spTree>
    <p:extLst>
      <p:ext uri="{BB962C8B-B14F-4D97-AF65-F5344CB8AC3E}">
        <p14:creationId xmlns:p14="http://schemas.microsoft.com/office/powerpoint/2010/main" val="1838474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96901"/>
            <a:ext cx="7315200" cy="876299"/>
          </a:xfrm>
        </p:spPr>
        <p:txBody>
          <a:bodyPr>
            <a:normAutofit/>
          </a:bodyPr>
          <a:lstStyle/>
          <a:p>
            <a:r>
              <a:rPr lang="en-US" dirty="0"/>
              <a:t>3 key global gender trends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41501"/>
            <a:ext cx="7315200" cy="4467860"/>
          </a:xfrm>
        </p:spPr>
        <p:txBody>
          <a:bodyPr>
            <a:normAutofit/>
          </a:bodyPr>
          <a:lstStyle/>
          <a:p>
            <a:pPr lvl="1"/>
            <a:r>
              <a:rPr lang="en-US" sz="2800" b="1" dirty="0">
                <a:solidFill>
                  <a:srgbClr val="DC8F14"/>
                </a:solidFill>
              </a:rPr>
              <a:t>Educational gender gaps </a:t>
            </a:r>
            <a:r>
              <a:rPr lang="en-US" sz="2800" dirty="0"/>
              <a:t>substantially narrowed</a:t>
            </a:r>
          </a:p>
          <a:p>
            <a:pPr lvl="1"/>
            <a:r>
              <a:rPr lang="en-US" sz="2800" b="1" dirty="0">
                <a:solidFill>
                  <a:srgbClr val="DC8F14"/>
                </a:solidFill>
              </a:rPr>
              <a:t>Far less </a:t>
            </a:r>
            <a:r>
              <a:rPr lang="en-US" sz="2800" dirty="0"/>
              <a:t>improvement in </a:t>
            </a:r>
            <a:r>
              <a:rPr lang="en-US" sz="2800" b="1" dirty="0">
                <a:solidFill>
                  <a:srgbClr val="FFFFFF"/>
                </a:solidFill>
              </a:rPr>
              <a:t>gender employment gap</a:t>
            </a:r>
            <a:r>
              <a:rPr lang="en-US" sz="2800" dirty="0">
                <a:solidFill>
                  <a:srgbClr val="FFFFFF"/>
                </a:solidFill>
              </a:rPr>
              <a:t> – but progress</a:t>
            </a:r>
          </a:p>
          <a:p>
            <a:pPr lvl="1"/>
            <a:r>
              <a:rPr lang="en-US" sz="2800" dirty="0">
                <a:solidFill>
                  <a:srgbClr val="FFFFFF"/>
                </a:solidFill>
              </a:rPr>
              <a:t>Gender 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job segregation </a:t>
            </a:r>
            <a:r>
              <a:rPr lang="en-US" sz="2800" dirty="0">
                <a:solidFill>
                  <a:srgbClr val="FFFFFF"/>
                </a:solidFill>
              </a:rPr>
              <a:t>has worsened.</a:t>
            </a:r>
          </a:p>
          <a:p>
            <a:pPr lvl="1"/>
            <a:endParaRPr lang="en-US" sz="2800" dirty="0">
              <a:solidFill>
                <a:srgbClr val="FFFFFF"/>
              </a:solidFill>
            </a:endParaRPr>
          </a:p>
          <a:p>
            <a:pPr marL="457200" lvl="1" indent="0">
              <a:buNone/>
            </a:pPr>
            <a:r>
              <a:rPr lang="en-US" sz="2800" dirty="0"/>
              <a:t>It is this puzzle we seek to explain in our paper. </a:t>
            </a:r>
          </a:p>
          <a:p>
            <a:pPr lvl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40779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1"/>
            <a:ext cx="7315200" cy="1523999"/>
          </a:xfrm>
        </p:spPr>
        <p:txBody>
          <a:bodyPr>
            <a:normAutofit/>
          </a:bodyPr>
          <a:lstStyle/>
          <a:p>
            <a:pPr algn="ctr"/>
            <a:r>
              <a:rPr lang="en-US" sz="3100" i="1" dirty="0">
                <a:solidFill>
                  <a:srgbClr val="FFCF99"/>
                </a:solidFill>
              </a:rPr>
              <a:t>But closure of employment gaps lagging: </a:t>
            </a:r>
            <a:br>
              <a:rPr lang="en-US" i="1" dirty="0">
                <a:solidFill>
                  <a:srgbClr val="FFCF99"/>
                </a:solidFill>
              </a:rPr>
            </a:br>
            <a:r>
              <a:rPr lang="en-US" sz="2700" dirty="0"/>
              <a:t>F/M Employment-to-Population </a:t>
            </a:r>
            <a:r>
              <a:rPr lang="en-US" sz="2400" dirty="0"/>
              <a:t>Rates, 15+</a:t>
            </a:r>
            <a:br>
              <a:rPr lang="en-US" sz="2400" dirty="0"/>
            </a:br>
            <a:endParaRPr lang="en-US" sz="2400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541" r="-55541"/>
          <a:stretch>
            <a:fillRect/>
          </a:stretch>
        </p:blipFill>
        <p:spPr bwMode="auto">
          <a:xfrm>
            <a:off x="-596900" y="1750753"/>
            <a:ext cx="10972800" cy="47770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7931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84201"/>
            <a:ext cx="7315200" cy="102869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>
                <a:solidFill>
                  <a:srgbClr val="FFCF99"/>
                </a:solidFill>
              </a:rPr>
              <a:t>Gender conflictive employment gains</a:t>
            </a:r>
            <a:r>
              <a:rPr lang="en-US" dirty="0"/>
              <a:t>: </a:t>
            </a:r>
            <a:br>
              <a:rPr lang="en-US" dirty="0"/>
            </a:br>
            <a:r>
              <a:rPr lang="en-US" sz="3600" dirty="0"/>
              <a:t>F/M employment ratio rising as male employment rates fall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 l="-25153" r="-25153"/>
          <a:stretch>
            <a:fillRect/>
          </a:stretch>
        </p:blipFill>
        <p:spPr>
          <a:xfrm>
            <a:off x="317500" y="1854201"/>
            <a:ext cx="8077200" cy="467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523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48D5F7-757F-A140-8DCF-0711A2A0D8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9396" name="Picture 4" descr="https://jessekavadlo.files.wordpress.com/2012/09/02cover-sfspan-v2.png">
            <a:extLst>
              <a:ext uri="{FF2B5EF4-FFF2-40B4-BE49-F238E27FC236}">
                <a16:creationId xmlns:a16="http://schemas.microsoft.com/office/drawing/2014/main" id="{260FE2EE-6AE0-4549-92FB-08CCED5148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86" y="1665859"/>
            <a:ext cx="3341903" cy="4061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1A94817-8F2D-3A4E-BC3B-3ABE93E120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6883" y="1665859"/>
            <a:ext cx="3721671" cy="39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310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71501"/>
            <a:ext cx="7315200" cy="165078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>
                <a:solidFill>
                  <a:srgbClr val="FFCF99"/>
                </a:solidFill>
              </a:rPr>
              <a:t>And job  segregation is increasing:</a:t>
            </a:r>
            <a:br>
              <a:rPr lang="en-US" sz="3200" dirty="0">
                <a:solidFill>
                  <a:srgbClr val="FFCF99"/>
                </a:solidFill>
              </a:rPr>
            </a:br>
            <a:r>
              <a:rPr lang="en-US" sz="3200" dirty="0"/>
              <a:t>Women’s relative concentration in industrial sector employment, developing countries, 1991 &amp; 2010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541" r="-55541"/>
          <a:stretch>
            <a:fillRect/>
          </a:stretch>
        </p:blipFill>
        <p:spPr bwMode="auto">
          <a:xfrm>
            <a:off x="-406400" y="2222287"/>
            <a:ext cx="10223500" cy="44970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719413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F7285-B670-1C43-BF49-D7EAFE6B7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31094"/>
            <a:ext cx="7886700" cy="1876546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000" dirty="0"/>
              <a:t>Women’s relative concentration in industrial sector employment, 1991 &amp; 2010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387C79A2-F879-BA4D-9F50-7CA109260819}"/>
              </a:ext>
            </a:extLst>
          </p:cNvPr>
          <p:cNvGraphicFramePr>
            <a:graphicFrameLocks/>
          </p:cNvGraphicFramePr>
          <p:nvPr/>
        </p:nvGraphicFramePr>
        <p:xfrm>
          <a:off x="1766806" y="2226469"/>
          <a:ext cx="5800241" cy="37742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717291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53999"/>
            <a:ext cx="7315200" cy="1187513"/>
          </a:xfrm>
        </p:spPr>
        <p:txBody>
          <a:bodyPr/>
          <a:lstStyle/>
          <a:p>
            <a:r>
              <a:rPr lang="en-US" dirty="0"/>
              <a:t>Two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146301"/>
            <a:ext cx="7315200" cy="416306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1</a:t>
            </a:r>
            <a:r>
              <a:rPr lang="en-US" sz="2400" dirty="0"/>
              <a:t>. </a:t>
            </a:r>
            <a:r>
              <a:rPr lang="en-US" sz="2800" dirty="0"/>
              <a:t>What are </a:t>
            </a:r>
            <a:r>
              <a:rPr lang="en-US" sz="2800" b="1" dirty="0">
                <a:solidFill>
                  <a:srgbClr val="DC8F14"/>
                </a:solidFill>
              </a:rPr>
              <a:t>macro-structural causes</a:t>
            </a:r>
            <a:r>
              <a:rPr lang="en-US" sz="2800" dirty="0"/>
              <a:t> of greater job segregation?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2. Does increased gender job segregation </a:t>
            </a:r>
            <a:r>
              <a:rPr lang="en-US" sz="2800" b="1" dirty="0">
                <a:solidFill>
                  <a:srgbClr val="DC8F14"/>
                </a:solidFill>
              </a:rPr>
              <a:t>hurt men as well as women </a:t>
            </a:r>
            <a:r>
              <a:rPr lang="en-US" sz="2800" dirty="0">
                <a:solidFill>
                  <a:srgbClr val="FFFFFF"/>
                </a:solidFill>
              </a:rPr>
              <a:t>by depressing the labor share of income?</a:t>
            </a:r>
          </a:p>
        </p:txBody>
      </p:sp>
    </p:spTree>
    <p:extLst>
      <p:ext uri="{BB962C8B-B14F-4D97-AF65-F5344CB8AC3E}">
        <p14:creationId xmlns:p14="http://schemas.microsoft.com/office/powerpoint/2010/main" val="11268537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AD85A-E855-EC45-8CB1-EDC6455A1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-387457"/>
            <a:ext cx="7315200" cy="2450839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dirty="0"/>
              <a:t>“Good” jobs in the industrial sector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821A00-2FAC-0545-80E0-28CFD69EFB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974" y="2063383"/>
            <a:ext cx="8267378" cy="3426590"/>
          </a:xfrm>
        </p:spPr>
        <p:txBody>
          <a:bodyPr>
            <a:normAutofit/>
          </a:bodyPr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sz="2700" dirty="0"/>
              <a:t>Are in fact </a:t>
            </a:r>
            <a:r>
              <a:rPr lang="en-US" sz="2700" dirty="0">
                <a:solidFill>
                  <a:srgbClr val="FEE0A4"/>
                </a:solidFill>
              </a:rPr>
              <a:t>industrial sector jobs </a:t>
            </a:r>
            <a:r>
              <a:rPr lang="en-US" sz="2700" dirty="0"/>
              <a:t>of higher quality than those in </a:t>
            </a:r>
            <a:r>
              <a:rPr lang="en-US" sz="2700" dirty="0">
                <a:solidFill>
                  <a:srgbClr val="FFC000"/>
                </a:solidFill>
              </a:rPr>
              <a:t>services &amp; agriculture</a:t>
            </a:r>
            <a:r>
              <a:rPr lang="en-US" sz="2700" dirty="0"/>
              <a:t>? </a:t>
            </a:r>
          </a:p>
          <a:p>
            <a:pPr marL="0" indent="0">
              <a:buNone/>
              <a:defRPr/>
            </a:pPr>
            <a:endParaRPr lang="en-US" sz="2700" dirty="0"/>
          </a:p>
          <a:p>
            <a:pPr>
              <a:buFont typeface="Arial" charset="0"/>
              <a:buChar char="•"/>
              <a:defRPr/>
            </a:pPr>
            <a:r>
              <a:rPr lang="en-US" sz="2700" dirty="0"/>
              <a:t>Industry relative to agriculture &amp; services</a:t>
            </a:r>
          </a:p>
          <a:p>
            <a:pPr lvl="1">
              <a:buFont typeface="Arial" charset="0"/>
              <a:buChar char="•"/>
              <a:defRPr/>
            </a:pPr>
            <a:r>
              <a:rPr lang="en-US" sz="2000" dirty="0"/>
              <a:t>Jobs more likely to be formal, higher wage, less ”vulnerable” work</a:t>
            </a:r>
          </a:p>
          <a:p>
            <a:pPr lvl="1">
              <a:buFont typeface="Arial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</a:rPr>
              <a:t>Ratio of market services sector to industrial sector productivity averages 85% across regions. </a:t>
            </a:r>
            <a:endParaRPr lang="en-US" dirty="0"/>
          </a:p>
          <a:p>
            <a:pPr eaLnBrk="1" hangingPunct="1">
              <a:buFont typeface="Arial" charset="0"/>
              <a:buChar char="•"/>
              <a:defRPr/>
            </a:pPr>
            <a:endParaRPr lang="en-US" sz="2700" dirty="0"/>
          </a:p>
          <a:p>
            <a:pPr lvl="1" eaLnBrk="1" hangingPunct="1">
              <a:buFont typeface="Arial" charset="0"/>
              <a:buChar char="•"/>
              <a:defRPr/>
            </a:pPr>
            <a:endParaRPr lang="en-US" dirty="0"/>
          </a:p>
          <a:p>
            <a:pPr lvl="3" eaLnBrk="1" hangingPunct="1">
              <a:buFont typeface="Arial" charset="0"/>
              <a:buChar char="•"/>
              <a:defRPr/>
            </a:pPr>
            <a:endParaRPr lang="en-US" dirty="0"/>
          </a:p>
          <a:p>
            <a:pPr lvl="3" eaLnBrk="1" hangingPunct="1">
              <a:buFont typeface="Arial" charset="0"/>
              <a:buChar char="•"/>
              <a:defRPr/>
            </a:pPr>
            <a:endParaRPr lang="en-US" dirty="0"/>
          </a:p>
          <a:p>
            <a:pPr lvl="3" eaLnBrk="1" hangingPunct="1">
              <a:buFont typeface="Arial" charset="0"/>
              <a:buChar char="•"/>
              <a:defRPr/>
            </a:pPr>
            <a:endParaRPr lang="en-US" dirty="0"/>
          </a:p>
          <a:p>
            <a:pPr lvl="3" eaLnBrk="1" hangingPunct="1">
              <a:buFont typeface="Arial" charset="0"/>
              <a:buChar char="•"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3638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Depth">
    <a:dk1>
      <a:sysClr val="windowText" lastClr="000000"/>
    </a:dk1>
    <a:lt1>
      <a:sysClr val="window" lastClr="FFFFFF"/>
    </a:lt1>
    <a:dk2>
      <a:srgbClr val="455F51"/>
    </a:dk2>
    <a:lt2>
      <a:srgbClr val="94D7E4"/>
    </a:lt2>
    <a:accent1>
      <a:srgbClr val="41AEBD"/>
    </a:accent1>
    <a:accent2>
      <a:srgbClr val="97E9D5"/>
    </a:accent2>
    <a:accent3>
      <a:srgbClr val="A2CF49"/>
    </a:accent3>
    <a:accent4>
      <a:srgbClr val="608F3D"/>
    </a:accent4>
    <a:accent5>
      <a:srgbClr val="F4DE3A"/>
    </a:accent5>
    <a:accent6>
      <a:srgbClr val="FCB11C"/>
    </a:accent6>
    <a:hlink>
      <a:srgbClr val="FBCA98"/>
    </a:hlink>
    <a:folHlink>
      <a:srgbClr val="D3B86D"/>
    </a:folHlink>
  </a:clrScheme>
  <a:fontScheme name="Depth">
    <a:majorFont>
      <a:latin typeface="Corbel"/>
      <a:ea typeface=""/>
      <a:cs typeface=""/>
      <a:font script="Jpan" typeface="HGｺﾞｼｯｸM"/>
      <a:font script="Hang" typeface="HY엽서L"/>
      <a:font script="Hans" typeface="华文楷体"/>
      <a:font script="Hant" typeface="新細明體"/>
      <a:font script="Arab" typeface="Tahoma"/>
      <a:font script="Hebr" typeface="Miriam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Corbel"/>
      <a:ea typeface=""/>
      <a:cs typeface=""/>
      <a:font script="Jpan" typeface="HGｺﾞｼｯｸM"/>
      <a:font script="Hang" typeface="HY엽서L"/>
      <a:font script="Hans" typeface="华文楷体"/>
      <a:font script="Hant" typeface="新細明體"/>
      <a:font script="Arab" typeface="Tahoma"/>
      <a:font script="Hebr" typeface="Miriam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Depth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Perspective.thmx</Template>
  <TotalTime>1760</TotalTime>
  <Words>829</Words>
  <Application>Microsoft Macintosh PowerPoint</Application>
  <PresentationFormat>On-screen Show (4:3)</PresentationFormat>
  <Paragraphs>127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Corbel</vt:lpstr>
      <vt:lpstr>Garamond</vt:lpstr>
      <vt:lpstr>Wingdings</vt:lpstr>
      <vt:lpstr>Perspective</vt:lpstr>
      <vt:lpstr>The costs of exclusion:   Gender job segregation, structural change, &amp; the labor share of income </vt:lpstr>
      <vt:lpstr>3 key global gender trends</vt:lpstr>
      <vt:lpstr>But closure of employment gaps lagging:  F/M Employment-to-Population Rates, 15+ </vt:lpstr>
      <vt:lpstr>Gender conflictive employment gains:  F/M employment ratio rising as male employment rates fall</vt:lpstr>
      <vt:lpstr>PowerPoint Presentation</vt:lpstr>
      <vt:lpstr>And job  segregation is increasing: Women’s relative concentration in industrial sector employment, developing countries, 1991 &amp; 2010</vt:lpstr>
      <vt:lpstr>Women’s relative concentration in industrial sector employment, 1991 &amp; 2010  </vt:lpstr>
      <vt:lpstr>Two questions</vt:lpstr>
      <vt:lpstr>“Good” jobs in the industrial sector</vt:lpstr>
      <vt:lpstr>Macro-structural trends at work </vt:lpstr>
      <vt:lpstr>Under conditions of job scarcity &amp; thus rationing…</vt:lpstr>
      <vt:lpstr>Trends in industrial employment as a share of total employment, 1991-2014 </vt:lpstr>
      <vt:lpstr>Econometric Analysis:   Determinants of women’s relative share of industrial sector jobs </vt:lpstr>
      <vt:lpstr>Assessing gender-based exclusion in the context of structural change, globalization and growth in developing countries, 1991-2014</vt:lpstr>
      <vt:lpstr>Are men also hurt by gender job segregation? Our main arguments are… </vt:lpstr>
      <vt:lpstr>Results: Statistically significant variables only</vt:lpstr>
      <vt:lpstr>Implications of results</vt:lpstr>
      <vt:lpstr>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Ian Mack</dc:creator>
  <cp:lastModifiedBy>Stephanie Seguino</cp:lastModifiedBy>
  <cp:revision>74</cp:revision>
  <dcterms:created xsi:type="dcterms:W3CDTF">2016-04-21T17:17:48Z</dcterms:created>
  <dcterms:modified xsi:type="dcterms:W3CDTF">2019-10-08T12:54:42Z</dcterms:modified>
</cp:coreProperties>
</file>