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1" r:id="rId1"/>
    <p:sldMasterId id="2147483692" r:id="rId2"/>
  </p:sldMasterIdLst>
  <p:notesMasterIdLst>
    <p:notesMasterId r:id="rId35"/>
  </p:notesMasterIdLst>
  <p:sldIdLst>
    <p:sldId id="256" r:id="rId3"/>
    <p:sldId id="257" r:id="rId4"/>
    <p:sldId id="258" r:id="rId5"/>
    <p:sldId id="273" r:id="rId6"/>
    <p:sldId id="274" r:id="rId7"/>
    <p:sldId id="263" r:id="rId8"/>
    <p:sldId id="264" r:id="rId9"/>
    <p:sldId id="265" r:id="rId10"/>
    <p:sldId id="266" r:id="rId11"/>
    <p:sldId id="278" r:id="rId12"/>
    <p:sldId id="275" r:id="rId13"/>
    <p:sldId id="277" r:id="rId14"/>
    <p:sldId id="280" r:id="rId15"/>
    <p:sldId id="276" r:id="rId16"/>
    <p:sldId id="267" r:id="rId17"/>
    <p:sldId id="281" r:id="rId18"/>
    <p:sldId id="282" r:id="rId19"/>
    <p:sldId id="268" r:id="rId20"/>
    <p:sldId id="283" r:id="rId21"/>
    <p:sldId id="270" r:id="rId22"/>
    <p:sldId id="260" r:id="rId23"/>
    <p:sldId id="271" r:id="rId24"/>
    <p:sldId id="284" r:id="rId25"/>
    <p:sldId id="272" r:id="rId26"/>
    <p:sldId id="285" r:id="rId27"/>
    <p:sldId id="288" r:id="rId28"/>
    <p:sldId id="289" r:id="rId29"/>
    <p:sldId id="290" r:id="rId30"/>
    <p:sldId id="291" r:id="rId31"/>
    <p:sldId id="293" r:id="rId32"/>
    <p:sldId id="294" r:id="rId33"/>
    <p:sldId id="287" r:id="rId34"/>
  </p:sldIdLst>
  <p:sldSz cx="9144000" cy="6858000" type="screen4x3"/>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ribín Uribe Ana María" initials="TUAM" lastIdx="1" clrIdx="0">
    <p:extLst>
      <p:ext uri="{19B8F6BF-5375-455C-9EA6-DF929625EA0E}">
        <p15:presenceInfo xmlns:p15="http://schemas.microsoft.com/office/powerpoint/2012/main" userId="S-1-5-21-8915387-601574165-1361462980-20905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autoAdjust="0"/>
    <p:restoredTop sz="82646" autoAdjust="0"/>
  </p:normalViewPr>
  <p:slideViewPr>
    <p:cSldViewPr snapToGrid="0" snapToObjects="1">
      <p:cViewPr varScale="1">
        <p:scale>
          <a:sx n="52" d="100"/>
          <a:sy n="52" d="100"/>
        </p:scale>
        <p:origin x="1700"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AMoranC\AppData\Local\Microsoft\Windows\Temporary%20Internet%20Files\Content.Outlook\P9OLWU70\presentacipon%20ENUT.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D:\Ang&#233;lica%20Mor&#225;n%20Casta&#241;eda\2018\Econom&#237;a%20del%20Cuidado\Debate%20de%20control%20pol&#237;tico\DatosPptDebateControlPol&#237;tico_12_10.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2016-2017</a:t>
            </a:r>
          </a:p>
        </c:rich>
      </c:tx>
      <c:layout>
        <c:manualLayout>
          <c:xMode val="edge"/>
          <c:yMode val="edge"/>
          <c:x val="0.25122140770686757"/>
          <c:y val="4.7128107741533871E-2"/>
        </c:manualLayout>
      </c:layout>
      <c:overlay val="1"/>
    </c:title>
    <c:autoTitleDeleted val="0"/>
    <c:plotArea>
      <c:layout>
        <c:manualLayout>
          <c:layoutTarget val="inner"/>
          <c:xMode val="edge"/>
          <c:yMode val="edge"/>
          <c:x val="0.4198100735600841"/>
          <c:y val="0.16331157214605135"/>
          <c:w val="0.50946951859273726"/>
          <c:h val="0.7432557172981491"/>
        </c:manualLayout>
      </c:layout>
      <c:barChart>
        <c:barDir val="bar"/>
        <c:grouping val="clustered"/>
        <c:varyColors val="0"/>
        <c:ser>
          <c:idx val="1"/>
          <c:order val="0"/>
          <c:tx>
            <c:strRef>
              <c:f>'[presentacipon ENUT.xlsx]Hoja1'!$E$39</c:f>
              <c:strCache>
                <c:ptCount val="1"/>
                <c:pt idx="0">
                  <c:v>Mujeres </c:v>
                </c:pt>
              </c:strCache>
            </c:strRef>
          </c:tx>
          <c:spPr>
            <a:solidFill>
              <a:srgbClr val="404040"/>
            </a:solidFill>
          </c:spPr>
          <c:invertIfNegative val="0"/>
          <c:dLbls>
            <c:dLbl>
              <c:idx val="0"/>
              <c:tx>
                <c:rich>
                  <a:bodyPr/>
                  <a:lstStyle/>
                  <a:p>
                    <a:fld id="{0CE9B8FE-6CA5-409D-B5A1-38FE52F35E03}" type="VALUE">
                      <a:rPr lang="en-US"/>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BE94-42D2-BE46-D792B814CF55}"/>
                </c:ext>
              </c:extLst>
            </c:dLbl>
            <c:dLbl>
              <c:idx val="1"/>
              <c:tx>
                <c:rich>
                  <a:bodyPr/>
                  <a:lstStyle/>
                  <a:p>
                    <a:fld id="{F06B463E-F4A2-42DE-96B6-3D7A5F749F33}" type="VALUE">
                      <a:rPr lang="en-US"/>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E94-42D2-BE46-D792B814CF55}"/>
                </c:ext>
              </c:extLst>
            </c:dLbl>
            <c:dLbl>
              <c:idx val="2"/>
              <c:tx>
                <c:rich>
                  <a:bodyPr/>
                  <a:lstStyle/>
                  <a:p>
                    <a:fld id="{BA0B3F71-208C-4D14-8EC9-C823F17F36E2}" type="VALUE">
                      <a:rPr lang="en-US"/>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BE94-42D2-BE46-D792B814CF55}"/>
                </c:ext>
              </c:extLst>
            </c:dLbl>
            <c:dLbl>
              <c:idx val="3"/>
              <c:tx>
                <c:rich>
                  <a:bodyPr/>
                  <a:lstStyle/>
                  <a:p>
                    <a:fld id="{89730912-3BDD-475A-BC28-D959E760F5F6}" type="VALUE">
                      <a:rPr lang="en-US"/>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BE94-42D2-BE46-D792B814CF55}"/>
                </c:ext>
              </c:extLst>
            </c:dLbl>
            <c:dLbl>
              <c:idx val="4"/>
              <c:tx>
                <c:rich>
                  <a:bodyPr/>
                  <a:lstStyle/>
                  <a:p>
                    <a:fld id="{16288584-A22F-42AD-8934-F040EE0EDF49}" type="VALUE">
                      <a:rPr lang="en-US"/>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BE94-42D2-BE46-D792B814CF55}"/>
                </c:ext>
              </c:extLst>
            </c:dLbl>
            <c:dLbl>
              <c:idx val="5"/>
              <c:tx>
                <c:rich>
                  <a:bodyPr/>
                  <a:lstStyle/>
                  <a:p>
                    <a:fld id="{788AC3D2-1E5C-4BDE-80FB-C7121C778199}" type="VALUE">
                      <a:rPr lang="en-US"/>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BE94-42D2-BE46-D792B814CF55}"/>
                </c:ext>
              </c:extLst>
            </c:dLbl>
            <c:dLbl>
              <c:idx val="6"/>
              <c:tx>
                <c:rich>
                  <a:bodyPr/>
                  <a:lstStyle/>
                  <a:p>
                    <a:fld id="{ED354628-26B6-41FD-A50A-D63F4154AF41}" type="VALUE">
                      <a:rPr lang="en-US"/>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BE94-42D2-BE46-D792B814CF55}"/>
                </c:ext>
              </c:extLst>
            </c:dLbl>
            <c:dLbl>
              <c:idx val="7"/>
              <c:tx>
                <c:rich>
                  <a:bodyPr/>
                  <a:lstStyle/>
                  <a:p>
                    <a:fld id="{BD4729C0-E340-437D-9BA4-C7A0B8B4370C}" type="VALUE">
                      <a:rPr lang="en-US"/>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BE94-42D2-BE46-D792B814CF55}"/>
                </c:ext>
              </c:extLst>
            </c:dLbl>
            <c:dLbl>
              <c:idx val="8"/>
              <c:tx>
                <c:rich>
                  <a:bodyPr/>
                  <a:lstStyle/>
                  <a:p>
                    <a:fld id="{95E0742A-9886-4221-BF03-484862AE3B6E}" type="VALUE">
                      <a:rPr lang="en-US"/>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BE94-42D2-BE46-D792B814CF55}"/>
                </c:ext>
              </c:extLst>
            </c:dLbl>
            <c:dLbl>
              <c:idx val="9"/>
              <c:tx>
                <c:rich>
                  <a:bodyPr/>
                  <a:lstStyle/>
                  <a:p>
                    <a:fld id="{FBCC42FA-3081-401F-988D-4D1313EE6987}" type="VALUE">
                      <a:rPr lang="en-US"/>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BE94-42D2-BE46-D792B814CF55}"/>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'[presentacipon ENUT.xlsx]Hoja1'!$C$40:$C$49</c:f>
              <c:strCache>
                <c:ptCount val="10"/>
                <c:pt idx="0">
                  <c:v>Voluntariado</c:v>
                </c:pt>
                <c:pt idx="1">
                  <c:v>Apoyo a miembros del hogar</c:v>
                </c:pt>
                <c:pt idx="2">
                  <c:v>Conexas</c:v>
                </c:pt>
                <c:pt idx="3">
                  <c:v>Actividades de cuidado con menores de 5 años del hogar</c:v>
                </c:pt>
                <c:pt idx="4">
                  <c:v>Cuidado fisico a miembros del hogar</c:v>
                </c:pt>
                <c:pt idx="5">
                  <c:v>Compras y administración para el hogar</c:v>
                </c:pt>
                <c:pt idx="6">
                  <c:v>Cuidado pasivo (estar pendiente)</c:v>
                </c:pt>
                <c:pt idx="7">
                  <c:v>Mantenimiento de vestuario para las personas del hogar</c:v>
                </c:pt>
                <c:pt idx="8">
                  <c:v>Limpieza, mantenimiento y reparación para el hogar</c:v>
                </c:pt>
                <c:pt idx="9">
                  <c:v>Suministro de alimentos a miembros del hogar</c:v>
                </c:pt>
              </c:strCache>
            </c:strRef>
          </c:cat>
          <c:val>
            <c:numRef>
              <c:f>'[presentacipon ENUT.xlsx]Hoja1'!$E$40:$E$49</c:f>
              <c:numCache>
                <c:formatCode>General</c:formatCode>
                <c:ptCount val="10"/>
                <c:pt idx="0" formatCode="0.0">
                  <c:v>3</c:v>
                </c:pt>
                <c:pt idx="1">
                  <c:v>8.6</c:v>
                </c:pt>
                <c:pt idx="2">
                  <c:v>13.6</c:v>
                </c:pt>
                <c:pt idx="3">
                  <c:v>16.3</c:v>
                </c:pt>
                <c:pt idx="4">
                  <c:v>20.9</c:v>
                </c:pt>
                <c:pt idx="5">
                  <c:v>23.6</c:v>
                </c:pt>
                <c:pt idx="6">
                  <c:v>35.4</c:v>
                </c:pt>
                <c:pt idx="7" formatCode="0.0">
                  <c:v>38</c:v>
                </c:pt>
                <c:pt idx="8">
                  <c:v>68.900000000000006</c:v>
                </c:pt>
                <c:pt idx="9">
                  <c:v>74.400000000000006</c:v>
                </c:pt>
              </c:numCache>
            </c:numRef>
          </c:val>
          <c:extLst>
            <c:ext xmlns:c16="http://schemas.microsoft.com/office/drawing/2014/chart" uri="{C3380CC4-5D6E-409C-BE32-E72D297353CC}">
              <c16:uniqueId val="{0000000A-BE94-42D2-BE46-D792B814CF55}"/>
            </c:ext>
          </c:extLst>
        </c:ser>
        <c:ser>
          <c:idx val="0"/>
          <c:order val="1"/>
          <c:tx>
            <c:strRef>
              <c:f>'[presentacipon ENUT.xlsx]Hoja1'!$D$39</c:f>
              <c:strCache>
                <c:ptCount val="1"/>
                <c:pt idx="0">
                  <c:v>Hombres</c:v>
                </c:pt>
              </c:strCache>
            </c:strRef>
          </c:tx>
          <c:spPr>
            <a:solidFill>
              <a:srgbClr val="B6004B"/>
            </a:solidFill>
          </c:spPr>
          <c:invertIfNegative val="0"/>
          <c:dLbls>
            <c:dLbl>
              <c:idx val="0"/>
              <c:tx>
                <c:rich>
                  <a:bodyPr/>
                  <a:lstStyle/>
                  <a:p>
                    <a:fld id="{712BF468-CA24-4582-A650-C7C373C2AEE2}" type="VALUE">
                      <a:rPr lang="en-US"/>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BE94-42D2-BE46-D792B814CF55}"/>
                </c:ext>
              </c:extLst>
            </c:dLbl>
            <c:dLbl>
              <c:idx val="1"/>
              <c:tx>
                <c:rich>
                  <a:bodyPr/>
                  <a:lstStyle/>
                  <a:p>
                    <a:fld id="{6007B161-9ADD-4C7E-8D0C-C030AD55301C}" type="VALUE">
                      <a:rPr lang="en-US"/>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C-BE94-42D2-BE46-D792B814CF55}"/>
                </c:ext>
              </c:extLst>
            </c:dLbl>
            <c:dLbl>
              <c:idx val="2"/>
              <c:tx>
                <c:rich>
                  <a:bodyPr/>
                  <a:lstStyle/>
                  <a:p>
                    <a:fld id="{0A8DCFFC-00F0-4D8D-9C47-94E73CA87BCB}" type="VALUE">
                      <a:rPr lang="en-US"/>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BE94-42D2-BE46-D792B814CF55}"/>
                </c:ext>
              </c:extLst>
            </c:dLbl>
            <c:dLbl>
              <c:idx val="3"/>
              <c:tx>
                <c:rich>
                  <a:bodyPr/>
                  <a:lstStyle/>
                  <a:p>
                    <a:fld id="{CDFEE6E4-2BBF-40C9-8460-03577A6B12D9}" type="VALUE">
                      <a:rPr lang="en-US"/>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E-BE94-42D2-BE46-D792B814CF55}"/>
                </c:ext>
              </c:extLst>
            </c:dLbl>
            <c:dLbl>
              <c:idx val="4"/>
              <c:tx>
                <c:rich>
                  <a:bodyPr/>
                  <a:lstStyle/>
                  <a:p>
                    <a:fld id="{63E13271-6586-49C0-A207-8009A381BDCA}" type="VALUE">
                      <a:rPr lang="en-US"/>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F-BE94-42D2-BE46-D792B814CF55}"/>
                </c:ext>
              </c:extLst>
            </c:dLbl>
            <c:dLbl>
              <c:idx val="5"/>
              <c:tx>
                <c:rich>
                  <a:bodyPr/>
                  <a:lstStyle/>
                  <a:p>
                    <a:fld id="{2BA78B1A-94CE-485D-AF82-0D7F6BD4A5B1}" type="VALUE">
                      <a:rPr lang="en-US"/>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0-BE94-42D2-BE46-D792B814CF55}"/>
                </c:ext>
              </c:extLst>
            </c:dLbl>
            <c:dLbl>
              <c:idx val="6"/>
              <c:tx>
                <c:rich>
                  <a:bodyPr/>
                  <a:lstStyle/>
                  <a:p>
                    <a:fld id="{9674DA1E-7545-46EF-A629-06ACE4AEA9A5}" type="VALUE">
                      <a:rPr lang="en-US"/>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1-BE94-42D2-BE46-D792B814CF55}"/>
                </c:ext>
              </c:extLst>
            </c:dLbl>
            <c:dLbl>
              <c:idx val="7"/>
              <c:tx>
                <c:rich>
                  <a:bodyPr/>
                  <a:lstStyle/>
                  <a:p>
                    <a:fld id="{A7319604-91A6-4353-A74D-D981D8654128}" type="VALUE">
                      <a:rPr lang="en-US"/>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2-BE94-42D2-BE46-D792B814CF55}"/>
                </c:ext>
              </c:extLst>
            </c:dLbl>
            <c:dLbl>
              <c:idx val="8"/>
              <c:tx>
                <c:rich>
                  <a:bodyPr/>
                  <a:lstStyle/>
                  <a:p>
                    <a:fld id="{758CE1DD-6DEE-430D-9756-2EDBE7AA4ED9}" type="VALUE">
                      <a:rPr lang="en-US"/>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3-BE94-42D2-BE46-D792B814CF55}"/>
                </c:ext>
              </c:extLst>
            </c:dLbl>
            <c:dLbl>
              <c:idx val="9"/>
              <c:tx>
                <c:rich>
                  <a:bodyPr/>
                  <a:lstStyle/>
                  <a:p>
                    <a:fld id="{72DC4801-2E14-4EDB-8110-670EFA4BF6EA}" type="VALUE">
                      <a:rPr lang="en-US"/>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4-BE94-42D2-BE46-D792B814CF55}"/>
                </c:ext>
              </c:extLst>
            </c:dLbl>
            <c:numFmt formatCode="#,##0.00;[Black]#,##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'[presentacipon ENUT.xlsx]Hoja1'!$C$40:$C$49</c:f>
              <c:strCache>
                <c:ptCount val="10"/>
                <c:pt idx="0">
                  <c:v>Voluntariado</c:v>
                </c:pt>
                <c:pt idx="1">
                  <c:v>Apoyo a miembros del hogar</c:v>
                </c:pt>
                <c:pt idx="2">
                  <c:v>Conexas</c:v>
                </c:pt>
                <c:pt idx="3">
                  <c:v>Actividades de cuidado con menores de 5 años del hogar</c:v>
                </c:pt>
                <c:pt idx="4">
                  <c:v>Cuidado fisico a miembros del hogar</c:v>
                </c:pt>
                <c:pt idx="5">
                  <c:v>Compras y administración para el hogar</c:v>
                </c:pt>
                <c:pt idx="6">
                  <c:v>Cuidado pasivo (estar pendiente)</c:v>
                </c:pt>
                <c:pt idx="7">
                  <c:v>Mantenimiento de vestuario para las personas del hogar</c:v>
                </c:pt>
                <c:pt idx="8">
                  <c:v>Limpieza, mantenimiento y reparación para el hogar</c:v>
                </c:pt>
                <c:pt idx="9">
                  <c:v>Suministro de alimentos a miembros del hogar</c:v>
                </c:pt>
              </c:strCache>
            </c:strRef>
          </c:cat>
          <c:val>
            <c:numRef>
              <c:f>'[presentacipon ENUT.xlsx]Hoja1'!$D$40:$D$49</c:f>
              <c:numCache>
                <c:formatCode>General</c:formatCode>
                <c:ptCount val="10"/>
                <c:pt idx="0">
                  <c:v>-1.8</c:v>
                </c:pt>
                <c:pt idx="1">
                  <c:v>-3.6</c:v>
                </c:pt>
                <c:pt idx="2">
                  <c:v>-12.3</c:v>
                </c:pt>
                <c:pt idx="3">
                  <c:v>-10.5</c:v>
                </c:pt>
                <c:pt idx="4">
                  <c:v>-3.8</c:v>
                </c:pt>
                <c:pt idx="5">
                  <c:v>-20.7</c:v>
                </c:pt>
                <c:pt idx="6">
                  <c:v>-16.100000000000001</c:v>
                </c:pt>
                <c:pt idx="7">
                  <c:v>-9.1</c:v>
                </c:pt>
                <c:pt idx="8">
                  <c:v>-34.200000000000003</c:v>
                </c:pt>
                <c:pt idx="9">
                  <c:v>-24.9</c:v>
                </c:pt>
              </c:numCache>
            </c:numRef>
          </c:val>
          <c:extLst>
            <c:ext xmlns:c16="http://schemas.microsoft.com/office/drawing/2014/chart" uri="{C3380CC4-5D6E-409C-BE32-E72D297353CC}">
              <c16:uniqueId val="{00000015-BE94-42D2-BE46-D792B814CF55}"/>
            </c:ext>
          </c:extLst>
        </c:ser>
        <c:dLbls>
          <c:showLegendKey val="0"/>
          <c:showVal val="0"/>
          <c:showCatName val="0"/>
          <c:showSerName val="0"/>
          <c:showPercent val="0"/>
          <c:showBubbleSize val="0"/>
        </c:dLbls>
        <c:gapWidth val="64"/>
        <c:overlap val="100"/>
        <c:axId val="279744688"/>
        <c:axId val="389749872"/>
      </c:barChart>
      <c:catAx>
        <c:axId val="279744688"/>
        <c:scaling>
          <c:orientation val="minMax"/>
        </c:scaling>
        <c:delete val="0"/>
        <c:axPos val="l"/>
        <c:numFmt formatCode="General" sourceLinked="0"/>
        <c:majorTickMark val="none"/>
        <c:minorTickMark val="none"/>
        <c:tickLblPos val="low"/>
        <c:crossAx val="389749872"/>
        <c:crosses val="autoZero"/>
        <c:auto val="1"/>
        <c:lblAlgn val="ctr"/>
        <c:lblOffset val="100"/>
        <c:noMultiLvlLbl val="0"/>
      </c:catAx>
      <c:valAx>
        <c:axId val="389749872"/>
        <c:scaling>
          <c:orientation val="minMax"/>
          <c:max val="90"/>
          <c:min val="-90"/>
        </c:scaling>
        <c:delete val="0"/>
        <c:axPos val="b"/>
        <c:numFmt formatCode="0.0;0.0" sourceLinked="0"/>
        <c:majorTickMark val="out"/>
        <c:minorTickMark val="none"/>
        <c:tickLblPos val="nextTo"/>
        <c:crossAx val="279744688"/>
        <c:crosses val="autoZero"/>
        <c:crossBetween val="between"/>
      </c:valAx>
    </c:plotArea>
    <c:legend>
      <c:legendPos val="t"/>
      <c:layout>
        <c:manualLayout>
          <c:xMode val="edge"/>
          <c:yMode val="edge"/>
          <c:x val="0.61339269639082517"/>
          <c:y val="2.7491396182561426E-2"/>
          <c:w val="0.21861894120327197"/>
          <c:h val="7.1017790860672433E-2"/>
        </c:manualLayout>
      </c:layout>
      <c:overlay val="0"/>
    </c:legend>
    <c:plotVisOnly val="1"/>
    <c:dispBlanksAs val="gap"/>
    <c:showDLblsOverMax val="0"/>
  </c:chart>
  <c:spPr>
    <a:noFill/>
    <a:ln>
      <a:noFill/>
    </a:ln>
  </c:spPr>
  <c:txPr>
    <a:bodyPr/>
    <a:lstStyle/>
    <a:p>
      <a:pPr>
        <a:defRPr sz="1000">
          <a:latin typeface="Arial" panose="020B0604020202020204" pitchFamily="34" charset="0"/>
          <a:cs typeface="Arial" panose="020B0604020202020204" pitchFamily="34" charset="0"/>
        </a:defRPr>
      </a:pPr>
      <a:endParaRPr lang="es-CO"/>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es-CO" sz="1400"/>
              <a:t>2016-2017</a:t>
            </a:r>
          </a:p>
        </c:rich>
      </c:tx>
      <c:layout>
        <c:manualLayout>
          <c:xMode val="edge"/>
          <c:yMode val="edge"/>
          <c:x val="9.2064988546713244E-2"/>
          <c:y val="3.634439868864713E-3"/>
        </c:manualLayout>
      </c:layout>
      <c:overlay val="0"/>
    </c:title>
    <c:autoTitleDeleted val="0"/>
    <c:plotArea>
      <c:layout>
        <c:manualLayout>
          <c:layoutTarget val="inner"/>
          <c:xMode val="edge"/>
          <c:yMode val="edge"/>
          <c:x val="0.44786655432617145"/>
          <c:y val="4.4631132475743976E-2"/>
          <c:w val="0.51085180509331796"/>
          <c:h val="0.91548488253363358"/>
        </c:manualLayout>
      </c:layout>
      <c:barChart>
        <c:barDir val="bar"/>
        <c:grouping val="clustered"/>
        <c:varyColors val="0"/>
        <c:ser>
          <c:idx val="0"/>
          <c:order val="0"/>
          <c:tx>
            <c:strRef>
              <c:f>TiempoTotal!$C$12</c:f>
              <c:strCache>
                <c:ptCount val="1"/>
                <c:pt idx="0">
                  <c:v>Hombres</c:v>
                </c:pt>
              </c:strCache>
            </c:strRef>
          </c:tx>
          <c:spPr>
            <a:solidFill>
              <a:srgbClr val="B6004B"/>
            </a:solidFill>
          </c:spPr>
          <c:invertIfNegative val="0"/>
          <c:dLbls>
            <c:dLbl>
              <c:idx val="0"/>
              <c:tx>
                <c:rich>
                  <a:bodyPr/>
                  <a:lstStyle/>
                  <a:p>
                    <a:r>
                      <a:rPr lang="en-US"/>
                      <a:t>00:26</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8CA-4649-87F9-AB7E5D4AF50C}"/>
                </c:ext>
              </c:extLst>
            </c:dLbl>
            <c:dLbl>
              <c:idx val="1"/>
              <c:tx>
                <c:rich>
                  <a:bodyPr/>
                  <a:lstStyle/>
                  <a:p>
                    <a:r>
                      <a:rPr lang="en-US"/>
                      <a:t>00:55</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8CA-4649-87F9-AB7E5D4AF50C}"/>
                </c:ext>
              </c:extLst>
            </c:dLbl>
            <c:dLbl>
              <c:idx val="2"/>
              <c:tx>
                <c:rich>
                  <a:bodyPr/>
                  <a:lstStyle/>
                  <a:p>
                    <a:r>
                      <a:rPr lang="en-US"/>
                      <a:t>00:44</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8CA-4649-87F9-AB7E5D4AF50C}"/>
                </c:ext>
              </c:extLst>
            </c:dLbl>
            <c:dLbl>
              <c:idx val="3"/>
              <c:tx>
                <c:rich>
                  <a:bodyPr/>
                  <a:lstStyle/>
                  <a:p>
                    <a:r>
                      <a:rPr lang="en-US"/>
                      <a:t>01:01</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8CA-4649-87F9-AB7E5D4AF50C}"/>
                </c:ext>
              </c:extLst>
            </c:dLbl>
            <c:dLbl>
              <c:idx val="4"/>
              <c:tx>
                <c:rich>
                  <a:bodyPr/>
                  <a:lstStyle/>
                  <a:p>
                    <a:r>
                      <a:rPr lang="en-US"/>
                      <a:t>01.:09</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8CA-4649-87F9-AB7E5D4AF50C}"/>
                </c:ext>
              </c:extLst>
            </c:dLbl>
            <c:dLbl>
              <c:idx val="5"/>
              <c:tx>
                <c:rich>
                  <a:bodyPr/>
                  <a:lstStyle/>
                  <a:p>
                    <a:r>
                      <a:rPr lang="en-US"/>
                      <a:t>00:43</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8CA-4649-87F9-AB7E5D4AF50C}"/>
                </c:ext>
              </c:extLst>
            </c:dLbl>
            <c:dLbl>
              <c:idx val="6"/>
              <c:tx>
                <c:rich>
                  <a:bodyPr/>
                  <a:lstStyle/>
                  <a:p>
                    <a:r>
                      <a:rPr lang="en-US"/>
                      <a:t>01:21</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8CA-4649-87F9-AB7E5D4AF50C}"/>
                </c:ext>
              </c:extLst>
            </c:dLbl>
            <c:dLbl>
              <c:idx val="7"/>
              <c:tx>
                <c:rich>
                  <a:bodyPr/>
                  <a:lstStyle/>
                  <a:p>
                    <a:r>
                      <a:rPr lang="en-US"/>
                      <a:t>00:58</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8CA-4649-87F9-AB7E5D4AF50C}"/>
                </c:ext>
              </c:extLst>
            </c:dLbl>
            <c:dLbl>
              <c:idx val="8"/>
              <c:tx>
                <c:rich>
                  <a:bodyPr/>
                  <a:lstStyle/>
                  <a:p>
                    <a:r>
                      <a:rPr lang="en-US"/>
                      <a:t>02:36</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18CA-4649-87F9-AB7E5D4AF50C}"/>
                </c:ext>
              </c:extLst>
            </c:dLbl>
            <c:dLbl>
              <c:idx val="9"/>
              <c:tx>
                <c:rich>
                  <a:bodyPr/>
                  <a:lstStyle/>
                  <a:p>
                    <a:r>
                      <a:rPr lang="en-US"/>
                      <a:t>05:55</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18CA-4649-87F9-AB7E5D4AF50C}"/>
                </c:ext>
              </c:extLst>
            </c:dLbl>
            <c:numFmt formatCode="@" sourceLinked="0"/>
            <c:spPr>
              <a:noFill/>
              <a:ln>
                <a:noFill/>
              </a:ln>
              <a:effectLst/>
            </c:spPr>
            <c:txPr>
              <a:bodyPr/>
              <a:lstStyle/>
              <a:p>
                <a:pPr>
                  <a:defRPr sz="1200"/>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TiempoTotal!$B$13:$B$22</c:f>
              <c:strCache>
                <c:ptCount val="10"/>
                <c:pt idx="0">
                  <c:v>Conexas </c:v>
                </c:pt>
                <c:pt idx="1">
                  <c:v>Compras y administración para el hogar </c:v>
                </c:pt>
                <c:pt idx="2">
                  <c:v>Mantenimiento de vestuario para las personas del hogar</c:v>
                </c:pt>
                <c:pt idx="3">
                  <c:v>Limpieza, mantenimiento y reparación para el hogar </c:v>
                </c:pt>
                <c:pt idx="4">
                  <c:v>Apoyo a miembros del hogar </c:v>
                </c:pt>
                <c:pt idx="5">
                  <c:v>Cuidado fisico a miembros del hogar </c:v>
                </c:pt>
                <c:pt idx="6">
                  <c:v>Actividades con menores de 5 años pertenecientes al hogar </c:v>
                </c:pt>
                <c:pt idx="7">
                  <c:v>Suministro de alimentos a miembros del hogar </c:v>
                </c:pt>
                <c:pt idx="8">
                  <c:v>Voluntariado </c:v>
                </c:pt>
                <c:pt idx="9">
                  <c:v>Cuidado pasivo (estar pendiente) </c:v>
                </c:pt>
              </c:strCache>
            </c:strRef>
          </c:cat>
          <c:val>
            <c:numRef>
              <c:f>TiempoTotal!$C$13:$C$22</c:f>
              <c:numCache>
                <c:formatCode>h:mm</c:formatCode>
                <c:ptCount val="10"/>
                <c:pt idx="0">
                  <c:v>-1.8055555555555557E-2</c:v>
                </c:pt>
                <c:pt idx="1">
                  <c:v>-3.8194444444444441E-2</c:v>
                </c:pt>
                <c:pt idx="2">
                  <c:v>-3.0555555555555555E-2</c:v>
                </c:pt>
                <c:pt idx="3">
                  <c:v>-4.2361111111111106E-2</c:v>
                </c:pt>
                <c:pt idx="4">
                  <c:v>-4.7916666666666663E-2</c:v>
                </c:pt>
                <c:pt idx="5">
                  <c:v>-2.9861111111111113E-2</c:v>
                </c:pt>
                <c:pt idx="6">
                  <c:v>-5.6250000000000001E-2</c:v>
                </c:pt>
                <c:pt idx="7">
                  <c:v>-4.027777777777778E-2</c:v>
                </c:pt>
                <c:pt idx="8">
                  <c:v>-0.10833333333333334</c:v>
                </c:pt>
                <c:pt idx="9">
                  <c:v>-0.24652777777777779</c:v>
                </c:pt>
              </c:numCache>
            </c:numRef>
          </c:val>
          <c:extLst>
            <c:ext xmlns:c16="http://schemas.microsoft.com/office/drawing/2014/chart" uri="{C3380CC4-5D6E-409C-BE32-E72D297353CC}">
              <c16:uniqueId val="{0000000A-18CA-4649-87F9-AB7E5D4AF50C}"/>
            </c:ext>
          </c:extLst>
        </c:ser>
        <c:ser>
          <c:idx val="1"/>
          <c:order val="1"/>
          <c:tx>
            <c:strRef>
              <c:f>TiempoTotal!$D$12</c:f>
              <c:strCache>
                <c:ptCount val="1"/>
                <c:pt idx="0">
                  <c:v>Mujeres </c:v>
                </c:pt>
              </c:strCache>
            </c:strRef>
          </c:tx>
          <c:spPr>
            <a:solidFill>
              <a:schemeClr val="tx1">
                <a:lumMod val="75000"/>
                <a:lumOff val="25000"/>
              </a:schemeClr>
            </a:solidFill>
          </c:spPr>
          <c:invertIfNegative val="0"/>
          <c:dLbls>
            <c:spPr>
              <a:noFill/>
              <a:ln>
                <a:noFill/>
              </a:ln>
              <a:effectLst/>
            </c:spPr>
            <c:txPr>
              <a:bodyPr/>
              <a:lstStyle/>
              <a:p>
                <a:pPr>
                  <a:defRPr sz="1200"/>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TiempoTotal!$B$13:$B$22</c:f>
              <c:strCache>
                <c:ptCount val="10"/>
                <c:pt idx="0">
                  <c:v>Conexas </c:v>
                </c:pt>
                <c:pt idx="1">
                  <c:v>Compras y administración para el hogar </c:v>
                </c:pt>
                <c:pt idx="2">
                  <c:v>Mantenimiento de vestuario para las personas del hogar</c:v>
                </c:pt>
                <c:pt idx="3">
                  <c:v>Limpieza, mantenimiento y reparación para el hogar </c:v>
                </c:pt>
                <c:pt idx="4">
                  <c:v>Apoyo a miembros del hogar </c:v>
                </c:pt>
                <c:pt idx="5">
                  <c:v>Cuidado fisico a miembros del hogar </c:v>
                </c:pt>
                <c:pt idx="6">
                  <c:v>Actividades con menores de 5 años pertenecientes al hogar </c:v>
                </c:pt>
                <c:pt idx="7">
                  <c:v>Suministro de alimentos a miembros del hogar </c:v>
                </c:pt>
                <c:pt idx="8">
                  <c:v>Voluntariado </c:v>
                </c:pt>
                <c:pt idx="9">
                  <c:v>Cuidado pasivo (estar pendiente) </c:v>
                </c:pt>
              </c:strCache>
            </c:strRef>
          </c:cat>
          <c:val>
            <c:numRef>
              <c:f>TiempoTotal!$D$13:$D$22</c:f>
              <c:numCache>
                <c:formatCode>h:mm</c:formatCode>
                <c:ptCount val="10"/>
                <c:pt idx="0">
                  <c:v>1.8055555555555557E-2</c:v>
                </c:pt>
                <c:pt idx="1">
                  <c:v>3.8194444444444441E-2</c:v>
                </c:pt>
                <c:pt idx="2">
                  <c:v>5.2083333333333336E-2</c:v>
                </c:pt>
                <c:pt idx="3">
                  <c:v>5.5555555555555552E-2</c:v>
                </c:pt>
                <c:pt idx="4">
                  <c:v>5.6944444444444443E-2</c:v>
                </c:pt>
                <c:pt idx="5">
                  <c:v>5.7638888888888885E-2</c:v>
                </c:pt>
                <c:pt idx="6">
                  <c:v>6.1805555555555558E-2</c:v>
                </c:pt>
                <c:pt idx="7">
                  <c:v>8.5416666666666655E-2</c:v>
                </c:pt>
                <c:pt idx="8">
                  <c:v>0.12708333333333333</c:v>
                </c:pt>
                <c:pt idx="9">
                  <c:v>0.29652777777777778</c:v>
                </c:pt>
              </c:numCache>
            </c:numRef>
          </c:val>
          <c:extLst>
            <c:ext xmlns:c16="http://schemas.microsoft.com/office/drawing/2014/chart" uri="{C3380CC4-5D6E-409C-BE32-E72D297353CC}">
              <c16:uniqueId val="{0000000B-18CA-4649-87F9-AB7E5D4AF50C}"/>
            </c:ext>
          </c:extLst>
        </c:ser>
        <c:dLbls>
          <c:showLegendKey val="0"/>
          <c:showVal val="0"/>
          <c:showCatName val="0"/>
          <c:showSerName val="0"/>
          <c:showPercent val="0"/>
          <c:showBubbleSize val="0"/>
        </c:dLbls>
        <c:gapWidth val="100"/>
        <c:overlap val="100"/>
        <c:axId val="188512240"/>
        <c:axId val="143441376"/>
      </c:barChart>
      <c:catAx>
        <c:axId val="188512240"/>
        <c:scaling>
          <c:orientation val="minMax"/>
        </c:scaling>
        <c:delete val="0"/>
        <c:axPos val="l"/>
        <c:numFmt formatCode="General" sourceLinked="0"/>
        <c:majorTickMark val="none"/>
        <c:minorTickMark val="none"/>
        <c:tickLblPos val="low"/>
        <c:txPr>
          <a:bodyPr/>
          <a:lstStyle/>
          <a:p>
            <a:pPr>
              <a:defRPr sz="1100"/>
            </a:pPr>
            <a:endParaRPr lang="es-CO"/>
          </a:p>
        </c:txPr>
        <c:crossAx val="143441376"/>
        <c:crosses val="autoZero"/>
        <c:auto val="1"/>
        <c:lblAlgn val="ctr"/>
        <c:lblOffset val="100"/>
        <c:noMultiLvlLbl val="0"/>
      </c:catAx>
      <c:valAx>
        <c:axId val="143441376"/>
        <c:scaling>
          <c:orientation val="minMax"/>
          <c:max val="0.5"/>
          <c:min val="-0.5"/>
        </c:scaling>
        <c:delete val="1"/>
        <c:axPos val="b"/>
        <c:numFmt formatCode="h:mm" sourceLinked="1"/>
        <c:majorTickMark val="out"/>
        <c:minorTickMark val="none"/>
        <c:tickLblPos val="nextTo"/>
        <c:crossAx val="188512240"/>
        <c:crosses val="autoZero"/>
        <c:crossBetween val="between"/>
      </c:valAx>
    </c:plotArea>
    <c:legend>
      <c:legendPos val="r"/>
      <c:layout>
        <c:manualLayout>
          <c:xMode val="edge"/>
          <c:yMode val="edge"/>
          <c:x val="0.88689291203108533"/>
          <c:y val="0.29444997224904124"/>
          <c:w val="9.8442991385187251E-2"/>
          <c:h val="0.20381934996745607"/>
        </c:manualLayout>
      </c:layout>
      <c:overlay val="0"/>
      <c:txPr>
        <a:bodyPr/>
        <a:lstStyle/>
        <a:p>
          <a:pPr>
            <a:defRPr sz="1000"/>
          </a:pPr>
          <a:endParaRPr lang="es-CO"/>
        </a:p>
      </c:txPr>
    </c:legend>
    <c:plotVisOnly val="1"/>
    <c:dispBlanksAs val="gap"/>
    <c:showDLblsOverMax val="0"/>
  </c:chart>
  <c:spPr>
    <a:ln>
      <a:noFill/>
    </a:ln>
  </c:spPr>
  <c:txPr>
    <a:bodyPr/>
    <a:lstStyle/>
    <a:p>
      <a:pPr>
        <a:defRPr>
          <a:latin typeface="Arial" panose="020B0604020202020204" pitchFamily="34" charset="0"/>
          <a:cs typeface="Arial" panose="020B0604020202020204" pitchFamily="34" charset="0"/>
        </a:defRPr>
      </a:pPr>
      <a:endParaRPr lang="es-CO"/>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099098-CEBC-4A35-89AC-3B64FFC187EC}" type="datetimeFigureOut">
              <a:rPr lang="es-CO" smtClean="0"/>
              <a:t>26/09/2019</a:t>
            </a:fld>
            <a:endParaRPr lang="es-CO"/>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F44F1C-D7FA-4080-AB93-E678CDB392A6}" type="slidenum">
              <a:rPr lang="es-CO" smtClean="0"/>
              <a:t>‹#›</a:t>
            </a:fld>
            <a:endParaRPr lang="es-CO"/>
          </a:p>
        </p:txBody>
      </p:sp>
    </p:spTree>
    <p:extLst>
      <p:ext uri="{BB962C8B-B14F-4D97-AF65-F5344CB8AC3E}">
        <p14:creationId xmlns:p14="http://schemas.microsoft.com/office/powerpoint/2010/main" val="22212377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A typical family with a child under five years old, or a frail elderly relative, or a person with disabilities who requires assistance, will combine unpaid family labor, contracted services in-home and without, and assistance from government programs.  No existing survey collects information from families about these inter-related arrangements.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Similar models are currently being  developed for other countries e.g. South Korea.  In the Colombian context, interviews with stakeholders from government agencies, advocacy groups, service providers, and labor unions indicate that a comprehensive policy analysis tool is needed in order to help design and promote gender justice-enhancing policies around the care economy. </a:t>
            </a:r>
          </a:p>
          <a:p>
            <a:endParaRPr lang="es-CO" dirty="0"/>
          </a:p>
        </p:txBody>
      </p:sp>
      <p:sp>
        <p:nvSpPr>
          <p:cNvPr id="4" name="Marcador de número de diapositiva 3"/>
          <p:cNvSpPr>
            <a:spLocks noGrp="1"/>
          </p:cNvSpPr>
          <p:nvPr>
            <p:ph type="sldNum" sz="quarter" idx="10"/>
          </p:nvPr>
        </p:nvSpPr>
        <p:spPr/>
        <p:txBody>
          <a:bodyPr/>
          <a:lstStyle/>
          <a:p>
            <a:fld id="{57F44F1C-D7FA-4080-AB93-E678CDB392A6}" type="slidenum">
              <a:rPr lang="es-CO" smtClean="0"/>
              <a:t>4</a:t>
            </a:fld>
            <a:endParaRPr lang="es-CO"/>
          </a:p>
        </p:txBody>
      </p:sp>
    </p:spTree>
    <p:extLst>
      <p:ext uri="{BB962C8B-B14F-4D97-AF65-F5344CB8AC3E}">
        <p14:creationId xmlns:p14="http://schemas.microsoft.com/office/powerpoint/2010/main" val="9166516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57F44F1C-D7FA-4080-AB93-E678CDB392A6}" type="slidenum">
              <a:rPr lang="es-CO" smtClean="0"/>
              <a:t>16</a:t>
            </a:fld>
            <a:endParaRPr lang="es-CO"/>
          </a:p>
        </p:txBody>
      </p:sp>
    </p:spTree>
    <p:extLst>
      <p:ext uri="{BB962C8B-B14F-4D97-AF65-F5344CB8AC3E}">
        <p14:creationId xmlns:p14="http://schemas.microsoft.com/office/powerpoint/2010/main" val="9411935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57F44F1C-D7FA-4080-AB93-E678CDB392A6}" type="slidenum">
              <a:rPr lang="es-CO" smtClean="0"/>
              <a:t>17</a:t>
            </a:fld>
            <a:endParaRPr lang="es-CO"/>
          </a:p>
        </p:txBody>
      </p:sp>
    </p:spTree>
    <p:extLst>
      <p:ext uri="{BB962C8B-B14F-4D97-AF65-F5344CB8AC3E}">
        <p14:creationId xmlns:p14="http://schemas.microsoft.com/office/powerpoint/2010/main" val="7748409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Still, the CTUS data suggest that both men and women spend little time caring for older adults (under 1 hour per week) (Figure 3) (</a:t>
            </a:r>
            <a:r>
              <a:rPr lang="en-US" dirty="0" err="1"/>
              <a:t>Urdinola</a:t>
            </a:r>
            <a:r>
              <a:rPr lang="en-US" dirty="0"/>
              <a:t> and Tovar, 2018).  This may result from analyzing only the time reported directly in care of older adults which, as noted above, includes only feeding, bathing, accompanying, conversing with, helping to administer medicine and “passive minding,” but is not suitable for estimating time in cooking, laundry and cleaning related to elder care.  Caregiving is deeply embedded in social norms regarding gender roles that some respondents may not even consider some caregiving tasks as work activities per se, but merely a part of their responsibility and may therefore fail to report it.   While the CTUS does ask about time in activities for members of other households, including time specifically in elder care, it is not always is not possible to determine who is the recipient of this care. </a:t>
            </a:r>
          </a:p>
          <a:p>
            <a:endParaRPr lang="es-CO" dirty="0"/>
          </a:p>
        </p:txBody>
      </p:sp>
      <p:sp>
        <p:nvSpPr>
          <p:cNvPr id="4" name="Marcador de número de diapositiva 3"/>
          <p:cNvSpPr>
            <a:spLocks noGrp="1"/>
          </p:cNvSpPr>
          <p:nvPr>
            <p:ph type="sldNum" sz="quarter" idx="10"/>
          </p:nvPr>
        </p:nvSpPr>
        <p:spPr/>
        <p:txBody>
          <a:bodyPr/>
          <a:lstStyle/>
          <a:p>
            <a:fld id="{57F44F1C-D7FA-4080-AB93-E678CDB392A6}" type="slidenum">
              <a:rPr lang="es-CO" smtClean="0"/>
              <a:t>18</a:t>
            </a:fld>
            <a:endParaRPr lang="es-CO"/>
          </a:p>
        </p:txBody>
      </p:sp>
    </p:spTree>
    <p:extLst>
      <p:ext uri="{BB962C8B-B14F-4D97-AF65-F5344CB8AC3E}">
        <p14:creationId xmlns:p14="http://schemas.microsoft.com/office/powerpoint/2010/main" val="40218698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Still, the CTUS data suggest that both men and women spend little time caring for older adults (under 1 hour per week) (Figure 3) (</a:t>
            </a:r>
            <a:r>
              <a:rPr lang="en-US" dirty="0" err="1"/>
              <a:t>Urdinola</a:t>
            </a:r>
            <a:r>
              <a:rPr lang="en-US" dirty="0"/>
              <a:t> and Tovar, 2018).  This may result from analyzing only the time reported directly in care of older adults which, as noted above, includes only feeding, bathing, accompanying, conversing with, helping to administer medicine and “passive minding,” but is not suitable for estimating time in cooking, laundry and cleaning related to elder care.  Caregiving is deeply embedded in social norms regarding gender roles that some respondents may not even consider some caregiving tasks as work activities per se, but merely a part of their responsibility and may therefore fail to report it.   While the CTUS does ask about time in activities for members of other households, including time specifically in elder care, it is not always is not possible to determine who is the recipient of this care. </a:t>
            </a:r>
          </a:p>
          <a:p>
            <a:endParaRPr lang="es-CO" dirty="0"/>
          </a:p>
        </p:txBody>
      </p:sp>
      <p:sp>
        <p:nvSpPr>
          <p:cNvPr id="4" name="Marcador de número de diapositiva 3"/>
          <p:cNvSpPr>
            <a:spLocks noGrp="1"/>
          </p:cNvSpPr>
          <p:nvPr>
            <p:ph type="sldNum" sz="quarter" idx="10"/>
          </p:nvPr>
        </p:nvSpPr>
        <p:spPr/>
        <p:txBody>
          <a:bodyPr/>
          <a:lstStyle/>
          <a:p>
            <a:fld id="{57F44F1C-D7FA-4080-AB93-E678CDB392A6}" type="slidenum">
              <a:rPr lang="es-CO" smtClean="0"/>
              <a:t>19</a:t>
            </a:fld>
            <a:endParaRPr lang="es-CO"/>
          </a:p>
        </p:txBody>
      </p:sp>
    </p:spTree>
    <p:extLst>
      <p:ext uri="{BB962C8B-B14F-4D97-AF65-F5344CB8AC3E}">
        <p14:creationId xmlns:p14="http://schemas.microsoft.com/office/powerpoint/2010/main" val="32248755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sz="1200" kern="1200" dirty="0">
                <a:solidFill>
                  <a:schemeClr val="tx1"/>
                </a:solidFill>
                <a:effectLst/>
                <a:latin typeface="+mn-lt"/>
                <a:ea typeface="+mn-ea"/>
                <a:cs typeface="+mn-cs"/>
              </a:rPr>
              <a:t>.  Entrepreneurship based at home, such as handicrafts or  home-based child care centers, is encouraged as employment for women to facilitate combining paid work with care.</a:t>
            </a:r>
            <a:r>
              <a:rPr lang="en-US" sz="1200" kern="1200" baseline="300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Members of the Members of the Feminist Economics Roundtable point out that this gender ideology ignores the difficulties faced by many households in meeting the care demands, exacerbated by the aging population and legacy of the conflict which left many wounded and disabled, especially among the low-income and vulnerable segments of the population (Interviews, July 2018).</a:t>
            </a:r>
            <a:endParaRPr lang="es-CO"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Interviews in both Bogota and Medellin.</a:t>
            </a:r>
            <a:endParaRPr lang="es-CO"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Interviews with </a:t>
            </a:r>
            <a:r>
              <a:rPr lang="en-US" sz="1200" kern="1200" dirty="0" err="1">
                <a:solidFill>
                  <a:schemeClr val="tx1"/>
                </a:solidFill>
                <a:effectLst/>
                <a:latin typeface="+mn-lt"/>
                <a:ea typeface="+mn-ea"/>
                <a:cs typeface="+mn-cs"/>
              </a:rPr>
              <a:t>Antioqian</a:t>
            </a:r>
            <a:r>
              <a:rPr lang="en-US" sz="1200" kern="1200" dirty="0">
                <a:solidFill>
                  <a:schemeClr val="tx1"/>
                </a:solidFill>
                <a:effectLst/>
                <a:latin typeface="+mn-lt"/>
                <a:ea typeface="+mn-ea"/>
                <a:cs typeface="+mn-cs"/>
              </a:rPr>
              <a:t> Cultural Association and City of Medellin Women’s Secretariat.</a:t>
            </a:r>
            <a:endParaRPr lang="es-CO" sz="1200" kern="1200" dirty="0">
              <a:solidFill>
                <a:schemeClr val="tx1"/>
              </a:solidFill>
              <a:effectLst/>
              <a:latin typeface="+mn-lt"/>
              <a:ea typeface="+mn-ea"/>
              <a:cs typeface="+mn-cs"/>
            </a:endParaRPr>
          </a:p>
          <a:p>
            <a:endParaRPr lang="es-CO" dirty="0"/>
          </a:p>
        </p:txBody>
      </p:sp>
      <p:sp>
        <p:nvSpPr>
          <p:cNvPr id="4" name="Marcador de número de diapositiva 3"/>
          <p:cNvSpPr>
            <a:spLocks noGrp="1"/>
          </p:cNvSpPr>
          <p:nvPr>
            <p:ph type="sldNum" sz="quarter" idx="10"/>
          </p:nvPr>
        </p:nvSpPr>
        <p:spPr/>
        <p:txBody>
          <a:bodyPr/>
          <a:lstStyle/>
          <a:p>
            <a:fld id="{57F44F1C-D7FA-4080-AB93-E678CDB392A6}" type="slidenum">
              <a:rPr lang="es-CO" smtClean="0"/>
              <a:t>20</a:t>
            </a:fld>
            <a:endParaRPr lang="es-CO"/>
          </a:p>
        </p:txBody>
      </p:sp>
    </p:spTree>
    <p:extLst>
      <p:ext uri="{BB962C8B-B14F-4D97-AF65-F5344CB8AC3E}">
        <p14:creationId xmlns:p14="http://schemas.microsoft.com/office/powerpoint/2010/main" val="22902492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Time spent on the care of sick and handicapped people is available in the CTUS for the same activities as for elder household members--feeding, bathing, accompanying, conversing with, helping to administer medicine and “passive minding,” but not cooking, laundry and cleaning specifically associated with care of disabled or handicapped household members. It appears that, to date, no work has been done using this data to estimate unpaid time use for sick and disabled care.  As was the case with elder care, additional information on unpaid time spent in care of sick and disabled people in Colombia might also be drawn from the CTUS by using the questions on which household members need care and who provides it, and that this information might be used both to validate (or not) the data on time in direct care, as well as provide information on how to improve the collection of data on unpaid sick and disabled care.  As with elder care, participant observation and interviews/focus groups is needed to improve data collection on sick and disabled care. </a:t>
            </a:r>
          </a:p>
          <a:p>
            <a:endParaRPr lang="es-CO" dirty="0"/>
          </a:p>
        </p:txBody>
      </p:sp>
      <p:sp>
        <p:nvSpPr>
          <p:cNvPr id="4" name="Slide Number Placeholder 3"/>
          <p:cNvSpPr>
            <a:spLocks noGrp="1"/>
          </p:cNvSpPr>
          <p:nvPr>
            <p:ph type="sldNum" sz="quarter" idx="5"/>
          </p:nvPr>
        </p:nvSpPr>
        <p:spPr/>
        <p:txBody>
          <a:bodyPr/>
          <a:lstStyle/>
          <a:p>
            <a:fld id="{57F44F1C-D7FA-4080-AB93-E678CDB392A6}" type="slidenum">
              <a:rPr lang="es-CO" smtClean="0"/>
              <a:t>21</a:t>
            </a:fld>
            <a:endParaRPr lang="es-CO"/>
          </a:p>
        </p:txBody>
      </p:sp>
    </p:spTree>
    <p:extLst>
      <p:ext uri="{BB962C8B-B14F-4D97-AF65-F5344CB8AC3E}">
        <p14:creationId xmlns:p14="http://schemas.microsoft.com/office/powerpoint/2010/main" val="18403735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While the CTUS asks specific questions about a wide range of unpaid care and other household activities, the survey is highly structured, and is not open ended in such a way as to capture all possible activities (Peña and Uribe 2013, 21).  Further, a time-diary format has not been employed in the 2012 and 2016 surveys, so individual responses may not be accurate as they are not constrained to add up to 24 hours per day (and 168 hours per week), although currently there is a plan to move to diary-format collection of the data in the next survey.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context variables, which point to recipients of care, are critical for understanding intra-household transfers of time, but gaps remain.  The survey records each family member’s relationship with the head of household but not the kin relationship between each individual in the household.    I think that one can derive the latter from the information about member's relation </a:t>
            </a:r>
            <a:r>
              <a:rPr lang="en-US" sz="1200" kern="1200" dirty="0" err="1">
                <a:solidFill>
                  <a:schemeClr val="tx1"/>
                </a:solidFill>
                <a:effectLst/>
                <a:latin typeface="+mn-lt"/>
                <a:ea typeface="+mn-ea"/>
                <a:cs typeface="+mn-cs"/>
              </a:rPr>
              <a:t>th</a:t>
            </a:r>
            <a:r>
              <a:rPr lang="en-US" sz="1200" kern="1200" dirty="0">
                <a:solidFill>
                  <a:schemeClr val="tx1"/>
                </a:solidFill>
                <a:effectLst/>
                <a:latin typeface="+mn-lt"/>
                <a:ea typeface="+mn-ea"/>
                <a:cs typeface="+mn-cs"/>
              </a:rPr>
              <a:t> household head. </a:t>
            </a:r>
            <a:endParaRPr lang="es-CO"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Where paid caregivers are present in the home at the same time as unpaid caregivers, it is unclear how to distribute passive care between paid and unpaid caregivers.  Further, paid domestic workers may contribute to care even when they are not specifically hired to provide care, and this contribution may not be measured with the current survey instrument, which asks only about individuals hired to provide care.</a:t>
            </a:r>
            <a:endParaRPr lang="es-CO"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Field work, including interviews, pilot survey, focus groups, and possibly participant observation, may contribute to a better understanding of patterns of care giving and thus better survey design.  In addition, better use can be made of current data.</a:t>
            </a:r>
            <a:endParaRPr lang="es-CO" sz="1200" kern="1200" dirty="0">
              <a:solidFill>
                <a:schemeClr val="tx1"/>
              </a:solidFill>
              <a:effectLst/>
              <a:latin typeface="+mn-lt"/>
              <a:ea typeface="+mn-ea"/>
              <a:cs typeface="+mn-cs"/>
            </a:endParaRPr>
          </a:p>
          <a:p>
            <a:endParaRPr lang="es-CO" dirty="0"/>
          </a:p>
        </p:txBody>
      </p:sp>
      <p:sp>
        <p:nvSpPr>
          <p:cNvPr id="4" name="Slide Number Placeholder 3"/>
          <p:cNvSpPr>
            <a:spLocks noGrp="1"/>
          </p:cNvSpPr>
          <p:nvPr>
            <p:ph type="sldNum" sz="quarter" idx="5"/>
          </p:nvPr>
        </p:nvSpPr>
        <p:spPr/>
        <p:txBody>
          <a:bodyPr/>
          <a:lstStyle/>
          <a:p>
            <a:fld id="{57F44F1C-D7FA-4080-AB93-E678CDB392A6}" type="slidenum">
              <a:rPr lang="es-CO" smtClean="0"/>
              <a:t>22</a:t>
            </a:fld>
            <a:endParaRPr lang="es-CO"/>
          </a:p>
        </p:txBody>
      </p:sp>
    </p:spTree>
    <p:extLst>
      <p:ext uri="{BB962C8B-B14F-4D97-AF65-F5344CB8AC3E}">
        <p14:creationId xmlns:p14="http://schemas.microsoft.com/office/powerpoint/2010/main" val="25710655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While the CTUS asks specific questions about a wide range of unpaid care and other household activities, the survey is highly structured, and is not open ended in such a way as to capture all possible activities (Peña and Uribe 2013, 21).  Further, a time-diary format has not been employed in the 2012 and 2016 surveys, so individual responses may not be accurate as they are not constrained to add up to 24 hours per day (and 168 hours per week), although currently there is a plan to move to diary-format collection of the data in the next survey.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context variables, which point to recipients of care, are critical for understanding intra-household transfers of time, but gaps remain.  The survey records each family member’s relationship with the head of household but not the kin relationship between each individual in the household.    I think that one can derive the latter from the information about member's relation </a:t>
            </a:r>
            <a:r>
              <a:rPr lang="en-US" sz="1200" kern="1200" dirty="0" err="1">
                <a:solidFill>
                  <a:schemeClr val="tx1"/>
                </a:solidFill>
                <a:effectLst/>
                <a:latin typeface="+mn-lt"/>
                <a:ea typeface="+mn-ea"/>
                <a:cs typeface="+mn-cs"/>
              </a:rPr>
              <a:t>th</a:t>
            </a:r>
            <a:r>
              <a:rPr lang="en-US" sz="1200" kern="1200" dirty="0">
                <a:solidFill>
                  <a:schemeClr val="tx1"/>
                </a:solidFill>
                <a:effectLst/>
                <a:latin typeface="+mn-lt"/>
                <a:ea typeface="+mn-ea"/>
                <a:cs typeface="+mn-cs"/>
              </a:rPr>
              <a:t> household head. </a:t>
            </a:r>
            <a:endParaRPr lang="es-CO"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Where paid caregivers are present in the home at the same time as unpaid caregivers, it is unclear how to distribute passive care between paid and unpaid caregivers.  Further, paid domestic workers may contribute to care even when they are not specifically hired to provide care, and this contribution may not be measured with the current survey instrument, which asks only about individuals hired to provide care.</a:t>
            </a:r>
            <a:endParaRPr lang="es-CO"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Field work, including interviews, pilot survey, focus groups, and possibly participant observation, may contribute to a better understanding of patterns of care giving and thus better survey design.  In addition, better use can be made of current data.</a:t>
            </a:r>
            <a:endParaRPr lang="es-CO" sz="1200" kern="1200" dirty="0">
              <a:solidFill>
                <a:schemeClr val="tx1"/>
              </a:solidFill>
              <a:effectLst/>
              <a:latin typeface="+mn-lt"/>
              <a:ea typeface="+mn-ea"/>
              <a:cs typeface="+mn-cs"/>
            </a:endParaRPr>
          </a:p>
          <a:p>
            <a:endParaRPr lang="es-CO" dirty="0"/>
          </a:p>
        </p:txBody>
      </p:sp>
      <p:sp>
        <p:nvSpPr>
          <p:cNvPr id="4" name="Slide Number Placeholder 3"/>
          <p:cNvSpPr>
            <a:spLocks noGrp="1"/>
          </p:cNvSpPr>
          <p:nvPr>
            <p:ph type="sldNum" sz="quarter" idx="5"/>
          </p:nvPr>
        </p:nvSpPr>
        <p:spPr/>
        <p:txBody>
          <a:bodyPr/>
          <a:lstStyle/>
          <a:p>
            <a:fld id="{57F44F1C-D7FA-4080-AB93-E678CDB392A6}" type="slidenum">
              <a:rPr lang="es-CO" smtClean="0"/>
              <a:t>23</a:t>
            </a:fld>
            <a:endParaRPr lang="es-CO"/>
          </a:p>
        </p:txBody>
      </p:sp>
    </p:spTree>
    <p:extLst>
      <p:ext uri="{BB962C8B-B14F-4D97-AF65-F5344CB8AC3E}">
        <p14:creationId xmlns:p14="http://schemas.microsoft.com/office/powerpoint/2010/main" val="8587684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Coverage </a:t>
            </a:r>
            <a:endParaRPr lang="es-CO" dirty="0"/>
          </a:p>
        </p:txBody>
      </p:sp>
      <p:sp>
        <p:nvSpPr>
          <p:cNvPr id="4" name="Slide Number Placeholder 3"/>
          <p:cNvSpPr>
            <a:spLocks noGrp="1"/>
          </p:cNvSpPr>
          <p:nvPr>
            <p:ph type="sldNum" sz="quarter" idx="5"/>
          </p:nvPr>
        </p:nvSpPr>
        <p:spPr/>
        <p:txBody>
          <a:bodyPr/>
          <a:lstStyle/>
          <a:p>
            <a:fld id="{57F44F1C-D7FA-4080-AB93-E678CDB392A6}" type="slidenum">
              <a:rPr lang="es-CO" smtClean="0"/>
              <a:t>24</a:t>
            </a:fld>
            <a:endParaRPr lang="es-CO"/>
          </a:p>
        </p:txBody>
      </p:sp>
    </p:spTree>
    <p:extLst>
      <p:ext uri="{BB962C8B-B14F-4D97-AF65-F5344CB8AC3E}">
        <p14:creationId xmlns:p14="http://schemas.microsoft.com/office/powerpoint/2010/main" val="27671318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Bernal et al. (2009) argue that both coverage and quality of MCs are low, however, especially in rural areas, where coverage is only one-third of that in urban areas. Since 2014, community mothers are government employees who earn minimum wages and social benefits, which may help to raise quality of care in the MC</a:t>
            </a:r>
            <a:endParaRPr lang="es-CO" dirty="0"/>
          </a:p>
        </p:txBody>
      </p:sp>
      <p:sp>
        <p:nvSpPr>
          <p:cNvPr id="4" name="Slide Number Placeholder 3"/>
          <p:cNvSpPr>
            <a:spLocks noGrp="1"/>
          </p:cNvSpPr>
          <p:nvPr>
            <p:ph type="sldNum" sz="quarter" idx="5"/>
          </p:nvPr>
        </p:nvSpPr>
        <p:spPr/>
        <p:txBody>
          <a:bodyPr/>
          <a:lstStyle/>
          <a:p>
            <a:fld id="{57F44F1C-D7FA-4080-AB93-E678CDB392A6}" type="slidenum">
              <a:rPr lang="es-CO" smtClean="0"/>
              <a:t>26</a:t>
            </a:fld>
            <a:endParaRPr lang="es-CO"/>
          </a:p>
        </p:txBody>
      </p:sp>
    </p:spTree>
    <p:extLst>
      <p:ext uri="{BB962C8B-B14F-4D97-AF65-F5344CB8AC3E}">
        <p14:creationId xmlns:p14="http://schemas.microsoft.com/office/powerpoint/2010/main" val="42652163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Mandates that the Presidential Commission on Gender Equality coordinate a working group with the participation of government entities, academia and civil society, with the objective of supporting the implementation of the CTUS.</a:t>
            </a:r>
          </a:p>
          <a:p>
            <a:pPr lvl="0"/>
            <a:endParaRPr lang="es-CO" dirty="0"/>
          </a:p>
          <a:p>
            <a:pPr lvl="0"/>
            <a:r>
              <a:rPr lang="en-US" dirty="0"/>
              <a:t>Directs “the Finance Ministry, the National Planning Ministry, the Central Bank, the National Budget Office, the Comptroller General, and any other government entity that participates in the preparation, implementation, and monitoring of the government budget and the study of the national economy… to include unpaid housework as part of their analyses on economic development of the country.”</a:t>
            </a:r>
            <a:endParaRPr lang="es-CO" dirty="0"/>
          </a:p>
          <a:p>
            <a:endParaRPr lang="es-CO" dirty="0"/>
          </a:p>
        </p:txBody>
      </p:sp>
      <p:sp>
        <p:nvSpPr>
          <p:cNvPr id="4" name="Slide Number Placeholder 3"/>
          <p:cNvSpPr>
            <a:spLocks noGrp="1"/>
          </p:cNvSpPr>
          <p:nvPr>
            <p:ph type="sldNum" sz="quarter" idx="5"/>
          </p:nvPr>
        </p:nvSpPr>
        <p:spPr/>
        <p:txBody>
          <a:bodyPr/>
          <a:lstStyle/>
          <a:p>
            <a:fld id="{57F44F1C-D7FA-4080-AB93-E678CDB392A6}" type="slidenum">
              <a:rPr lang="es-CO" smtClean="0"/>
              <a:t>5</a:t>
            </a:fld>
            <a:endParaRPr lang="es-CO"/>
          </a:p>
        </p:txBody>
      </p:sp>
    </p:spTree>
    <p:extLst>
      <p:ext uri="{BB962C8B-B14F-4D97-AF65-F5344CB8AC3E}">
        <p14:creationId xmlns:p14="http://schemas.microsoft.com/office/powerpoint/2010/main" val="22125025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a:t>DESPROPORCION EN EL USO DE TIEMPO EN TRABAJO NO REMUNERADO DE LAS MUJERES</a:t>
            </a:r>
          </a:p>
        </p:txBody>
      </p:sp>
      <p:sp>
        <p:nvSpPr>
          <p:cNvPr id="4" name="Marcador de número de diapositiva 3"/>
          <p:cNvSpPr>
            <a:spLocks noGrp="1"/>
          </p:cNvSpPr>
          <p:nvPr>
            <p:ph type="sldNum" sz="quarter" idx="10"/>
          </p:nvPr>
        </p:nvSpPr>
        <p:spPr/>
        <p:txBody>
          <a:bodyPr/>
          <a:lstStyle/>
          <a:p>
            <a:fld id="{230A825F-C5BC-0945-9745-BFEF151ECAA1}" type="slidenum">
              <a:rPr lang="es-ES" smtClean="0">
                <a:solidFill>
                  <a:prstClr val="black"/>
                </a:solidFill>
              </a:rPr>
              <a:pPr/>
              <a:t>6</a:t>
            </a:fld>
            <a:endParaRPr lang="es-ES">
              <a:solidFill>
                <a:prstClr val="black"/>
              </a:solidFill>
            </a:endParaRPr>
          </a:p>
        </p:txBody>
      </p:sp>
    </p:spTree>
    <p:extLst>
      <p:ext uri="{BB962C8B-B14F-4D97-AF65-F5344CB8AC3E}">
        <p14:creationId xmlns:p14="http://schemas.microsoft.com/office/powerpoint/2010/main" val="18723905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a:t>PERSEPCIONES QUE PREVIENEN QUE LAS MUJERES TENGAN ASPIRACIONES </a:t>
            </a:r>
          </a:p>
        </p:txBody>
      </p:sp>
      <p:sp>
        <p:nvSpPr>
          <p:cNvPr id="4" name="Marcador de número de diapositiva 3"/>
          <p:cNvSpPr>
            <a:spLocks noGrp="1"/>
          </p:cNvSpPr>
          <p:nvPr>
            <p:ph type="sldNum" sz="quarter" idx="5"/>
          </p:nvPr>
        </p:nvSpPr>
        <p:spPr/>
        <p:txBody>
          <a:bodyPr/>
          <a:lstStyle/>
          <a:p>
            <a:fld id="{E368C14F-4558-4B17-9BC7-D4467D17BC70}"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7689892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This approach ignores the emerging statistical evidence that families need more government support to provide care to their family members, and to free women to participate in the labor market, earn income, contribute to pensions and develop professionally.. It ignores possible benefits of a system of care in which people trained for this task assume it daily, promoting harmony between unpaid and paid care work for the women and men.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Although there has been some consultation between civil society organizations and the DNP, the perspectives of many stakeholders, including domestic workers and low-income working women have not been incorporated into the policy guidelines developed by DNP.  Nevertheless it is in a process of redesign. </a:t>
            </a:r>
            <a:endParaRPr lang="es-CO" dirty="0"/>
          </a:p>
          <a:p>
            <a:endParaRPr lang="es-CO" dirty="0"/>
          </a:p>
        </p:txBody>
      </p:sp>
      <p:sp>
        <p:nvSpPr>
          <p:cNvPr id="4" name="Marcador de número de diapositiva 3"/>
          <p:cNvSpPr>
            <a:spLocks noGrp="1"/>
          </p:cNvSpPr>
          <p:nvPr>
            <p:ph type="sldNum" sz="quarter" idx="10"/>
          </p:nvPr>
        </p:nvSpPr>
        <p:spPr/>
        <p:txBody>
          <a:bodyPr/>
          <a:lstStyle/>
          <a:p>
            <a:fld id="{57F44F1C-D7FA-4080-AB93-E678CDB392A6}" type="slidenum">
              <a:rPr lang="es-CO" smtClean="0"/>
              <a:t>11</a:t>
            </a:fld>
            <a:endParaRPr lang="es-CO"/>
          </a:p>
        </p:txBody>
      </p:sp>
    </p:spTree>
    <p:extLst>
      <p:ext uri="{BB962C8B-B14F-4D97-AF65-F5344CB8AC3E}">
        <p14:creationId xmlns:p14="http://schemas.microsoft.com/office/powerpoint/2010/main" val="31796722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Villamizar García-Herreros (2011) reports a </a:t>
            </a:r>
            <a:endParaRPr lang="es-CO" dirty="0"/>
          </a:p>
        </p:txBody>
      </p:sp>
      <p:sp>
        <p:nvSpPr>
          <p:cNvPr id="4" name="Marcador de número de diapositiva 3"/>
          <p:cNvSpPr>
            <a:spLocks noGrp="1"/>
          </p:cNvSpPr>
          <p:nvPr>
            <p:ph type="sldNum" sz="quarter" idx="10"/>
          </p:nvPr>
        </p:nvSpPr>
        <p:spPr/>
        <p:txBody>
          <a:bodyPr/>
          <a:lstStyle/>
          <a:p>
            <a:fld id="{57F44F1C-D7FA-4080-AB93-E678CDB392A6}" type="slidenum">
              <a:rPr lang="es-CO" smtClean="0"/>
              <a:t>12</a:t>
            </a:fld>
            <a:endParaRPr lang="es-CO"/>
          </a:p>
        </p:txBody>
      </p:sp>
    </p:spTree>
    <p:extLst>
      <p:ext uri="{BB962C8B-B14F-4D97-AF65-F5344CB8AC3E}">
        <p14:creationId xmlns:p14="http://schemas.microsoft.com/office/powerpoint/2010/main" val="16819998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Villamizar García-Herreros (2011) reports a </a:t>
            </a:r>
            <a:endParaRPr lang="es-CO" dirty="0"/>
          </a:p>
        </p:txBody>
      </p:sp>
      <p:sp>
        <p:nvSpPr>
          <p:cNvPr id="4" name="Marcador de número de diapositiva 3"/>
          <p:cNvSpPr>
            <a:spLocks noGrp="1"/>
          </p:cNvSpPr>
          <p:nvPr>
            <p:ph type="sldNum" sz="quarter" idx="10"/>
          </p:nvPr>
        </p:nvSpPr>
        <p:spPr/>
        <p:txBody>
          <a:bodyPr/>
          <a:lstStyle/>
          <a:p>
            <a:fld id="{57F44F1C-D7FA-4080-AB93-E678CDB392A6}" type="slidenum">
              <a:rPr lang="es-CO" smtClean="0"/>
              <a:t>13</a:t>
            </a:fld>
            <a:endParaRPr lang="es-CO"/>
          </a:p>
        </p:txBody>
      </p:sp>
    </p:spTree>
    <p:extLst>
      <p:ext uri="{BB962C8B-B14F-4D97-AF65-F5344CB8AC3E}">
        <p14:creationId xmlns:p14="http://schemas.microsoft.com/office/powerpoint/2010/main" val="25475870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Later research on unpaid care work is almost exclusively based on the CTUS.  Using this data, Osorio Pérez and Lucia </a:t>
            </a:r>
            <a:r>
              <a:rPr lang="en-US" sz="1200" kern="1200" dirty="0" err="1">
                <a:solidFill>
                  <a:schemeClr val="tx1"/>
                </a:solidFill>
                <a:effectLst/>
                <a:latin typeface="+mn-lt"/>
                <a:ea typeface="+mn-ea"/>
                <a:cs typeface="+mn-cs"/>
              </a:rPr>
              <a:t>Tangarife</a:t>
            </a:r>
            <a:r>
              <a:rPr lang="en-US" sz="1200" kern="1200" dirty="0">
                <a:solidFill>
                  <a:schemeClr val="tx1"/>
                </a:solidFill>
                <a:effectLst/>
                <a:latin typeface="+mn-lt"/>
                <a:ea typeface="+mn-ea"/>
                <a:cs typeface="+mn-cs"/>
              </a:rPr>
              <a:t> (2015) find that unpaid care burden is much greater for women than men, and that it is quite consistent across women with different levels of education (</a:t>
            </a:r>
            <a:r>
              <a:rPr lang="en-US" sz="1200" b="1" kern="1200" dirty="0">
                <a:solidFill>
                  <a:schemeClr val="tx1"/>
                </a:solidFill>
                <a:effectLst/>
                <a:latin typeface="+mn-lt"/>
                <a:ea typeface="+mn-ea"/>
                <a:cs typeface="+mn-cs"/>
              </a:rPr>
              <a:t>Figure 1</a:t>
            </a:r>
            <a:r>
              <a:rPr lang="en-US" sz="1200" kern="1200" dirty="0">
                <a:solidFill>
                  <a:schemeClr val="tx1"/>
                </a:solidFill>
                <a:effectLst/>
                <a:latin typeface="+mn-lt"/>
                <a:ea typeface="+mn-ea"/>
                <a:cs typeface="+mn-cs"/>
              </a:rPr>
              <a:t>).  Those women with higher education work more outside the home than women with less education, but time spent on care does not change much.  In total, Osorio Pérez and </a:t>
            </a:r>
            <a:r>
              <a:rPr lang="en-US" sz="1200" kern="1200" dirty="0" err="1">
                <a:solidFill>
                  <a:schemeClr val="tx1"/>
                </a:solidFill>
                <a:effectLst/>
                <a:latin typeface="+mn-lt"/>
                <a:ea typeface="+mn-ea"/>
                <a:cs typeface="+mn-cs"/>
              </a:rPr>
              <a:t>Tangarife</a:t>
            </a:r>
            <a:r>
              <a:rPr lang="en-US" sz="1200" kern="1200" dirty="0">
                <a:solidFill>
                  <a:schemeClr val="tx1"/>
                </a:solidFill>
                <a:effectLst/>
                <a:latin typeface="+mn-lt"/>
                <a:ea typeface="+mn-ea"/>
                <a:cs typeface="+mn-cs"/>
              </a:rPr>
              <a:t> (2015) estimate that women's unpaid care work in Colombia is equivalent to 16.3% of GDP in 2012, while that of men is equivalent to 4.1%.  </a:t>
            </a:r>
            <a:endParaRPr lang="es-CO"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Women in poor households provide much of the care themselves, while those in affluent households rely heavily on domestic workers, supplemented by paid care in medical facilities, private daycare centers, and nursing facilities.</a:t>
            </a:r>
          </a:p>
          <a:p>
            <a:endParaRPr lang="es-CO" dirty="0"/>
          </a:p>
        </p:txBody>
      </p:sp>
      <p:sp>
        <p:nvSpPr>
          <p:cNvPr id="4" name="Marcador de número de diapositiva 3"/>
          <p:cNvSpPr>
            <a:spLocks noGrp="1"/>
          </p:cNvSpPr>
          <p:nvPr>
            <p:ph type="sldNum" sz="quarter" idx="10"/>
          </p:nvPr>
        </p:nvSpPr>
        <p:spPr/>
        <p:txBody>
          <a:bodyPr/>
          <a:lstStyle/>
          <a:p>
            <a:fld id="{57F44F1C-D7FA-4080-AB93-E678CDB392A6}" type="slidenum">
              <a:rPr lang="es-CO" smtClean="0"/>
              <a:t>14</a:t>
            </a:fld>
            <a:endParaRPr lang="es-CO"/>
          </a:p>
        </p:txBody>
      </p:sp>
    </p:spTree>
    <p:extLst>
      <p:ext uri="{BB962C8B-B14F-4D97-AF65-F5344CB8AC3E}">
        <p14:creationId xmlns:p14="http://schemas.microsoft.com/office/powerpoint/2010/main" val="15799848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57F44F1C-D7FA-4080-AB93-E678CDB392A6}" type="slidenum">
              <a:rPr lang="es-CO" smtClean="0"/>
              <a:t>15</a:t>
            </a:fld>
            <a:endParaRPr lang="es-CO"/>
          </a:p>
        </p:txBody>
      </p:sp>
    </p:spTree>
    <p:extLst>
      <p:ext uri="{BB962C8B-B14F-4D97-AF65-F5344CB8AC3E}">
        <p14:creationId xmlns:p14="http://schemas.microsoft.com/office/powerpoint/2010/main" val="25704216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Diapositiva de título">
    <p:spTree>
      <p:nvGrpSpPr>
        <p:cNvPr id="1" name=""/>
        <p:cNvGrpSpPr/>
        <p:nvPr/>
      </p:nvGrpSpPr>
      <p:grpSpPr>
        <a:xfrm>
          <a:off x="0" y="0"/>
          <a:ext cx="0" cy="0"/>
          <a:chOff x="0" y="0"/>
          <a:chExt cx="0" cy="0"/>
        </a:xfrm>
      </p:grpSpPr>
      <p:pic>
        <p:nvPicPr>
          <p:cNvPr id="7" name="Imagen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377083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pic>
        <p:nvPicPr>
          <p:cNvPr id="7" name="Imagen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485346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Diseño personalizado">
    <p:spTree>
      <p:nvGrpSpPr>
        <p:cNvPr id="1" name=""/>
        <p:cNvGrpSpPr/>
        <p:nvPr/>
      </p:nvGrpSpPr>
      <p:grpSpPr>
        <a:xfrm>
          <a:off x="0" y="0"/>
          <a:ext cx="0" cy="0"/>
          <a:chOff x="0" y="0"/>
          <a:chExt cx="0" cy="0"/>
        </a:xfrm>
      </p:grpSpPr>
      <p:pic>
        <p:nvPicPr>
          <p:cNvPr id="3" name="Imagen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284"/>
            <a:ext cx="9144000" cy="6853431"/>
          </a:xfrm>
          <a:prstGeom prst="rect">
            <a:avLst/>
          </a:prstGeom>
        </p:spPr>
      </p:pic>
    </p:spTree>
    <p:extLst>
      <p:ext uri="{BB962C8B-B14F-4D97-AF65-F5344CB8AC3E}">
        <p14:creationId xmlns:p14="http://schemas.microsoft.com/office/powerpoint/2010/main" val="30549138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Diseño personalizado">
    <p:spTree>
      <p:nvGrpSpPr>
        <p:cNvPr id="1" name=""/>
        <p:cNvGrpSpPr/>
        <p:nvPr/>
      </p:nvGrpSpPr>
      <p:grpSpPr>
        <a:xfrm>
          <a:off x="0" y="0"/>
          <a:ext cx="0" cy="0"/>
          <a:chOff x="0" y="0"/>
          <a:chExt cx="0" cy="0"/>
        </a:xfrm>
      </p:grpSpPr>
      <p:pic>
        <p:nvPicPr>
          <p:cNvPr id="2" name="Imagen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284"/>
            <a:ext cx="9144000" cy="6853431"/>
          </a:xfrm>
          <a:prstGeom prst="rect">
            <a:avLst/>
          </a:prstGeom>
        </p:spPr>
      </p:pic>
    </p:spTree>
    <p:extLst>
      <p:ext uri="{BB962C8B-B14F-4D97-AF65-F5344CB8AC3E}">
        <p14:creationId xmlns:p14="http://schemas.microsoft.com/office/powerpoint/2010/main" val="15911624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2_Diseño personalizado">
    <p:spTree>
      <p:nvGrpSpPr>
        <p:cNvPr id="1" name=""/>
        <p:cNvGrpSpPr/>
        <p:nvPr/>
      </p:nvGrpSpPr>
      <p:grpSpPr>
        <a:xfrm>
          <a:off x="0" y="0"/>
          <a:ext cx="0" cy="0"/>
          <a:chOff x="0" y="0"/>
          <a:chExt cx="0" cy="0"/>
        </a:xfrm>
      </p:grpSpPr>
      <p:pic>
        <p:nvPicPr>
          <p:cNvPr id="2" name="Imagen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284"/>
            <a:ext cx="9144000" cy="6853431"/>
          </a:xfrm>
          <a:prstGeom prst="rect">
            <a:avLst/>
          </a:prstGeom>
        </p:spPr>
      </p:pic>
    </p:spTree>
    <p:extLst>
      <p:ext uri="{BB962C8B-B14F-4D97-AF65-F5344CB8AC3E}">
        <p14:creationId xmlns:p14="http://schemas.microsoft.com/office/powerpoint/2010/main" val="42322894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3_Diseño personalizado">
    <p:spTree>
      <p:nvGrpSpPr>
        <p:cNvPr id="1" name=""/>
        <p:cNvGrpSpPr/>
        <p:nvPr/>
      </p:nvGrpSpPr>
      <p:grpSpPr>
        <a:xfrm>
          <a:off x="0" y="0"/>
          <a:ext cx="0" cy="0"/>
          <a:chOff x="0" y="0"/>
          <a:chExt cx="0" cy="0"/>
        </a:xfrm>
      </p:grpSpPr>
      <p:pic>
        <p:nvPicPr>
          <p:cNvPr id="2" name="Imagen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284"/>
            <a:ext cx="9144000" cy="6853431"/>
          </a:xfrm>
          <a:prstGeom prst="rect">
            <a:avLst/>
          </a:prstGeom>
        </p:spPr>
      </p:pic>
    </p:spTree>
    <p:extLst>
      <p:ext uri="{BB962C8B-B14F-4D97-AF65-F5344CB8AC3E}">
        <p14:creationId xmlns:p14="http://schemas.microsoft.com/office/powerpoint/2010/main" val="42322894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4_Diseño personalizado">
    <p:spTree>
      <p:nvGrpSpPr>
        <p:cNvPr id="1" name=""/>
        <p:cNvGrpSpPr/>
        <p:nvPr/>
      </p:nvGrpSpPr>
      <p:grpSpPr>
        <a:xfrm>
          <a:off x="0" y="0"/>
          <a:ext cx="0" cy="0"/>
          <a:chOff x="0" y="0"/>
          <a:chExt cx="0" cy="0"/>
        </a:xfrm>
      </p:grpSpPr>
      <p:pic>
        <p:nvPicPr>
          <p:cNvPr id="2" name="Imagen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5" y="0"/>
            <a:ext cx="9141969" cy="6858000"/>
          </a:xfrm>
          <a:prstGeom prst="rect">
            <a:avLst/>
          </a:prstGeom>
        </p:spPr>
      </p:pic>
    </p:spTree>
    <p:extLst>
      <p:ext uri="{BB962C8B-B14F-4D97-AF65-F5344CB8AC3E}">
        <p14:creationId xmlns:p14="http://schemas.microsoft.com/office/powerpoint/2010/main" val="21662335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5_Diseño personalizado">
    <p:spTree>
      <p:nvGrpSpPr>
        <p:cNvPr id="1" name=""/>
        <p:cNvGrpSpPr/>
        <p:nvPr/>
      </p:nvGrpSpPr>
      <p:grpSpPr>
        <a:xfrm>
          <a:off x="0" y="0"/>
          <a:ext cx="0" cy="0"/>
          <a:chOff x="0" y="0"/>
          <a:chExt cx="0" cy="0"/>
        </a:xfrm>
      </p:grpSpPr>
      <p:pic>
        <p:nvPicPr>
          <p:cNvPr id="2" name="Imagen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5" y="0"/>
            <a:ext cx="9141969" cy="6858000"/>
          </a:xfrm>
          <a:prstGeom prst="rect">
            <a:avLst/>
          </a:prstGeom>
        </p:spPr>
      </p:pic>
    </p:spTree>
    <p:extLst>
      <p:ext uri="{BB962C8B-B14F-4D97-AF65-F5344CB8AC3E}">
        <p14:creationId xmlns:p14="http://schemas.microsoft.com/office/powerpoint/2010/main" val="21662335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8_Diseño personalizado">
    <p:spTree>
      <p:nvGrpSpPr>
        <p:cNvPr id="1" name=""/>
        <p:cNvGrpSpPr/>
        <p:nvPr/>
      </p:nvGrpSpPr>
      <p:grpSpPr>
        <a:xfrm>
          <a:off x="0" y="0"/>
          <a:ext cx="0" cy="0"/>
          <a:chOff x="0" y="0"/>
          <a:chExt cx="0" cy="0"/>
        </a:xfrm>
      </p:grpSpPr>
      <p:pic>
        <p:nvPicPr>
          <p:cNvPr id="2" name="Imagen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284"/>
            <a:ext cx="9144000" cy="6853431"/>
          </a:xfrm>
          <a:prstGeom prst="rect">
            <a:avLst/>
          </a:prstGeom>
        </p:spPr>
      </p:pic>
    </p:spTree>
    <p:extLst>
      <p:ext uri="{BB962C8B-B14F-4D97-AF65-F5344CB8AC3E}">
        <p14:creationId xmlns:p14="http://schemas.microsoft.com/office/powerpoint/2010/main" val="42322894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9_Diseño personalizado">
    <p:spTree>
      <p:nvGrpSpPr>
        <p:cNvPr id="1" name=""/>
        <p:cNvGrpSpPr/>
        <p:nvPr/>
      </p:nvGrpSpPr>
      <p:grpSpPr>
        <a:xfrm>
          <a:off x="0" y="0"/>
          <a:ext cx="0" cy="0"/>
          <a:chOff x="0" y="0"/>
          <a:chExt cx="0" cy="0"/>
        </a:xfrm>
      </p:grpSpPr>
      <p:pic>
        <p:nvPicPr>
          <p:cNvPr id="2" name="Imagen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284"/>
            <a:ext cx="9144000" cy="6853431"/>
          </a:xfrm>
          <a:prstGeom prst="rect">
            <a:avLst/>
          </a:prstGeom>
        </p:spPr>
      </p:pic>
    </p:spTree>
    <p:extLst>
      <p:ext uri="{BB962C8B-B14F-4D97-AF65-F5344CB8AC3E}">
        <p14:creationId xmlns:p14="http://schemas.microsoft.com/office/powerpoint/2010/main" val="42322894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0_Diseño personalizado">
    <p:spTree>
      <p:nvGrpSpPr>
        <p:cNvPr id="1" name=""/>
        <p:cNvGrpSpPr/>
        <p:nvPr/>
      </p:nvGrpSpPr>
      <p:grpSpPr>
        <a:xfrm>
          <a:off x="0" y="0"/>
          <a:ext cx="0" cy="0"/>
          <a:chOff x="0" y="0"/>
          <a:chExt cx="0" cy="0"/>
        </a:xfrm>
      </p:grpSpPr>
      <p:pic>
        <p:nvPicPr>
          <p:cNvPr id="2" name="Imagen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5" y="0"/>
            <a:ext cx="9141969" cy="6858000"/>
          </a:xfrm>
          <a:prstGeom prst="rect">
            <a:avLst/>
          </a:prstGeom>
        </p:spPr>
      </p:pic>
    </p:spTree>
    <p:extLst>
      <p:ext uri="{BB962C8B-B14F-4D97-AF65-F5344CB8AC3E}">
        <p14:creationId xmlns:p14="http://schemas.microsoft.com/office/powerpoint/2010/main" val="42322894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1_Diseño personalizado">
    <p:spTree>
      <p:nvGrpSpPr>
        <p:cNvPr id="1" name=""/>
        <p:cNvGrpSpPr/>
        <p:nvPr/>
      </p:nvGrpSpPr>
      <p:grpSpPr>
        <a:xfrm>
          <a:off x="0" y="0"/>
          <a:ext cx="0" cy="0"/>
          <a:chOff x="0" y="0"/>
          <a:chExt cx="0" cy="0"/>
        </a:xfrm>
      </p:grpSpPr>
      <p:pic>
        <p:nvPicPr>
          <p:cNvPr id="2" name="Imagen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5" y="0"/>
            <a:ext cx="9141969" cy="6858000"/>
          </a:xfrm>
          <a:prstGeom prst="rect">
            <a:avLst/>
          </a:prstGeom>
        </p:spPr>
      </p:pic>
    </p:spTree>
    <p:extLst>
      <p:ext uri="{BB962C8B-B14F-4D97-AF65-F5344CB8AC3E}">
        <p14:creationId xmlns:p14="http://schemas.microsoft.com/office/powerpoint/2010/main" val="42322894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7799594"/>
      </p:ext>
    </p:extLst>
  </p:cSld>
  <p:clrMap bg1="lt1" tx1="dk1" bg2="lt2" tx2="dk2" accent1="accent1" accent2="accent2" accent3="accent3" accent4="accent4" accent5="accent5" accent6="accent6" hlink="hlink" folHlink="folHlink"/>
  <p:sldLayoutIdLst>
    <p:sldLayoutId id="2147483690" r:id="rId1"/>
    <p:sldLayoutId id="2147483686" r:id="rId2"/>
    <p:sldLayoutId id="2147483687" r:id="rId3"/>
    <p:sldLayoutId id="2147483688" r:id="rId4"/>
    <p:sldLayoutId id="2147483689" r:id="rId5"/>
    <p:sldLayoutId id="2147483682" r:id="rId6"/>
    <p:sldLayoutId id="2147483683" r:id="rId7"/>
    <p:sldLayoutId id="2147483684" r:id="rId8"/>
    <p:sldLayoutId id="2147483685" r:id="rId9"/>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779548"/>
      </p:ext>
    </p:extLst>
  </p:cSld>
  <p:clrMap bg1="lt1" tx1="dk1" bg2="lt2" tx2="dk2" accent1="accent1" accent2="accent2" accent3="accent3" accent4="accent4" accent5="accent5" accent6="accent6" hlink="hlink" folHlink="folHlink"/>
  <p:sldLayoutIdLst>
    <p:sldLayoutId id="2147483661" r:id="rId1"/>
    <p:sldLayoutId id="2147483676" r:id="rId2"/>
    <p:sldLayoutId id="2147483677"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1465383" y="2497014"/>
            <a:ext cx="6658709" cy="2215991"/>
          </a:xfrm>
          <a:prstGeom prst="rect">
            <a:avLst/>
          </a:prstGeom>
          <a:noFill/>
        </p:spPr>
        <p:txBody>
          <a:bodyPr wrap="square" rtlCol="0">
            <a:spAutoFit/>
          </a:bodyPr>
          <a:lstStyle/>
          <a:p>
            <a:pPr algn="ctr"/>
            <a:r>
              <a:rPr lang="en-US" sz="2400" b="1" dirty="0">
                <a:latin typeface="+mj-lt"/>
              </a:rPr>
              <a:t>Prospects for Gender-Sensitive Macroeconomic Modelling For Policy Analysis in Colombia: Integrating the Care Economy </a:t>
            </a:r>
            <a:endParaRPr lang="es-CO" sz="2400" dirty="0">
              <a:latin typeface="+mj-lt"/>
            </a:endParaRPr>
          </a:p>
          <a:p>
            <a:r>
              <a:rPr lang="en-US" sz="2400" b="1" dirty="0">
                <a:latin typeface="+mj-lt"/>
              </a:rPr>
              <a:t> </a:t>
            </a:r>
            <a:endParaRPr lang="es-CO" sz="2400" dirty="0">
              <a:latin typeface="+mj-lt"/>
            </a:endParaRPr>
          </a:p>
          <a:p>
            <a:pPr algn="ctr"/>
            <a:r>
              <a:rPr lang="en-US" sz="1400" b="1" dirty="0"/>
              <a:t>Mieke Meurs, Maria Floro, Ana Maria </a:t>
            </a:r>
            <a:r>
              <a:rPr lang="en-US" sz="1400" b="1" dirty="0" err="1"/>
              <a:t>Tribin</a:t>
            </a:r>
            <a:r>
              <a:rPr lang="en-US" sz="1400" b="1" dirty="0"/>
              <a:t>, Stephan Lefebvre</a:t>
            </a:r>
            <a:endParaRPr lang="es-CO" sz="1400" dirty="0"/>
          </a:p>
          <a:p>
            <a:r>
              <a:rPr lang="en-US" sz="2400" b="1" dirty="0"/>
              <a:t> </a:t>
            </a:r>
            <a:endParaRPr lang="es-CO" sz="2400" dirty="0"/>
          </a:p>
        </p:txBody>
      </p:sp>
    </p:spTree>
    <p:extLst>
      <p:ext uri="{BB962C8B-B14F-4D97-AF65-F5344CB8AC3E}">
        <p14:creationId xmlns:p14="http://schemas.microsoft.com/office/powerpoint/2010/main" val="3393707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69B6D24-691A-4143-9DB2-71EAD01C41DF}"/>
              </a:ext>
            </a:extLst>
          </p:cNvPr>
          <p:cNvSpPr/>
          <p:nvPr/>
        </p:nvSpPr>
        <p:spPr>
          <a:xfrm>
            <a:off x="444842" y="492259"/>
            <a:ext cx="8365525" cy="1754326"/>
          </a:xfrm>
          <a:prstGeom prst="rect">
            <a:avLst/>
          </a:prstGeom>
        </p:spPr>
        <p:txBody>
          <a:bodyPr wrap="square">
            <a:spAutoFit/>
          </a:bodyPr>
          <a:lstStyle/>
          <a:p>
            <a:r>
              <a:rPr lang="en-US" dirty="0"/>
              <a:t>According to the most recent report of Migration Colombia, in Colombia there are a total of 1'408.055 Venezuelans of which 742,390 have the papers in order to remain Colombia and 665,665 are in an irregular situation. </a:t>
            </a:r>
            <a:r>
              <a:rPr lang="en-US" b="1" dirty="0"/>
              <a:t>Of this group of migrants 48% are women and 52% are men</a:t>
            </a:r>
            <a:r>
              <a:rPr lang="en-US" dirty="0"/>
              <a:t>. 40% of the Venezuelan population in Colombia are in the age range of 18 to 29 years, followed by 25% of ages between 30 and 39 years. In 2018 there were born 425 babies from a Venezuelan mother.</a:t>
            </a:r>
            <a:endParaRPr lang="es-CO" dirty="0"/>
          </a:p>
        </p:txBody>
      </p:sp>
      <p:pic>
        <p:nvPicPr>
          <p:cNvPr id="6" name="Picture 5">
            <a:extLst>
              <a:ext uri="{FF2B5EF4-FFF2-40B4-BE49-F238E27FC236}">
                <a16:creationId xmlns:a16="http://schemas.microsoft.com/office/drawing/2014/main" id="{63CA21EA-BAD7-4608-88AB-66B15E2CF4D7}"/>
              </a:ext>
            </a:extLst>
          </p:cNvPr>
          <p:cNvPicPr>
            <a:picLocks noChangeAspect="1"/>
          </p:cNvPicPr>
          <p:nvPr/>
        </p:nvPicPr>
        <p:blipFill rotWithShape="1">
          <a:blip r:embed="rId2"/>
          <a:srcRect l="5391" t="12945" r="32313" b="8519"/>
          <a:stretch/>
        </p:blipFill>
        <p:spPr>
          <a:xfrm>
            <a:off x="1359244" y="2196295"/>
            <a:ext cx="6573794" cy="4661705"/>
          </a:xfrm>
          <a:prstGeom prst="rect">
            <a:avLst/>
          </a:prstGeom>
        </p:spPr>
      </p:pic>
      <p:sp>
        <p:nvSpPr>
          <p:cNvPr id="7" name="CuadroTexto 1">
            <a:extLst>
              <a:ext uri="{FF2B5EF4-FFF2-40B4-BE49-F238E27FC236}">
                <a16:creationId xmlns:a16="http://schemas.microsoft.com/office/drawing/2014/main" id="{05BDF6F0-2A45-463E-A226-CF78E74CFF77}"/>
              </a:ext>
            </a:extLst>
          </p:cNvPr>
          <p:cNvSpPr txBox="1"/>
          <p:nvPr/>
        </p:nvSpPr>
        <p:spPr>
          <a:xfrm>
            <a:off x="2226741" y="76761"/>
            <a:ext cx="4646144" cy="830997"/>
          </a:xfrm>
          <a:prstGeom prst="rect">
            <a:avLst/>
          </a:prstGeom>
          <a:noFill/>
        </p:spPr>
        <p:txBody>
          <a:bodyPr wrap="none" rtlCol="0">
            <a:spAutoFit/>
          </a:bodyPr>
          <a:lstStyle/>
          <a:p>
            <a:r>
              <a:rPr lang="es-CO" sz="2400" b="1" dirty="0" err="1"/>
              <a:t>What</a:t>
            </a:r>
            <a:r>
              <a:rPr lang="es-CO" sz="2400" b="1" dirty="0"/>
              <a:t> </a:t>
            </a:r>
            <a:r>
              <a:rPr lang="es-CO" sz="2400" b="1" dirty="0" err="1"/>
              <a:t>is</a:t>
            </a:r>
            <a:r>
              <a:rPr lang="es-CO" sz="2400" b="1" dirty="0"/>
              <a:t> happening </a:t>
            </a:r>
            <a:r>
              <a:rPr lang="es-CO" sz="2400" b="1" dirty="0" err="1"/>
              <a:t>with</a:t>
            </a:r>
            <a:r>
              <a:rPr lang="es-CO" sz="2400" b="1" dirty="0"/>
              <a:t> Colombia?</a:t>
            </a:r>
          </a:p>
          <a:p>
            <a:endParaRPr lang="es-CO" sz="2400" dirty="0"/>
          </a:p>
        </p:txBody>
      </p:sp>
    </p:spTree>
    <p:extLst>
      <p:ext uri="{BB962C8B-B14F-4D97-AF65-F5344CB8AC3E}">
        <p14:creationId xmlns:p14="http://schemas.microsoft.com/office/powerpoint/2010/main" val="31939438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226741" y="76761"/>
            <a:ext cx="4165564" cy="830997"/>
          </a:xfrm>
          <a:prstGeom prst="rect">
            <a:avLst/>
          </a:prstGeom>
          <a:noFill/>
        </p:spPr>
        <p:txBody>
          <a:bodyPr wrap="none" rtlCol="0">
            <a:spAutoFit/>
          </a:bodyPr>
          <a:lstStyle/>
          <a:p>
            <a:r>
              <a:rPr lang="es-CO" sz="2400" b="1" dirty="0" err="1"/>
              <a:t>Which</a:t>
            </a:r>
            <a:r>
              <a:rPr lang="es-CO" sz="2400" b="1" dirty="0"/>
              <a:t> </a:t>
            </a:r>
            <a:r>
              <a:rPr lang="es-CO" sz="2400" b="1" dirty="0" err="1"/>
              <a:t>ones</a:t>
            </a:r>
            <a:r>
              <a:rPr lang="es-CO" sz="2400" b="1" dirty="0"/>
              <a:t> are </a:t>
            </a:r>
            <a:r>
              <a:rPr lang="es-CO" sz="2400" b="1" dirty="0" err="1"/>
              <a:t>the</a:t>
            </a:r>
            <a:r>
              <a:rPr lang="es-CO" sz="2400" b="1" dirty="0"/>
              <a:t> </a:t>
            </a:r>
            <a:r>
              <a:rPr lang="es-CO" sz="2400" b="1" dirty="0" err="1"/>
              <a:t>next</a:t>
            </a:r>
            <a:r>
              <a:rPr lang="es-CO" sz="2400" b="1" dirty="0"/>
              <a:t> </a:t>
            </a:r>
            <a:r>
              <a:rPr lang="es-CO" sz="2400" b="1" dirty="0" err="1"/>
              <a:t>steps</a:t>
            </a:r>
            <a:r>
              <a:rPr lang="es-CO" sz="2400" b="1" dirty="0"/>
              <a:t>?</a:t>
            </a:r>
          </a:p>
          <a:p>
            <a:endParaRPr lang="es-CO" sz="2400" dirty="0"/>
          </a:p>
        </p:txBody>
      </p:sp>
      <p:sp>
        <p:nvSpPr>
          <p:cNvPr id="4" name="CuadroTexto 3"/>
          <p:cNvSpPr txBox="1"/>
          <p:nvPr/>
        </p:nvSpPr>
        <p:spPr>
          <a:xfrm>
            <a:off x="433754" y="562709"/>
            <a:ext cx="8452338" cy="4247317"/>
          </a:xfrm>
          <a:prstGeom prst="rect">
            <a:avLst/>
          </a:prstGeom>
          <a:noFill/>
        </p:spPr>
        <p:txBody>
          <a:bodyPr wrap="square" rtlCol="0">
            <a:spAutoFit/>
          </a:bodyPr>
          <a:lstStyle/>
          <a:p>
            <a:r>
              <a:rPr lang="en-US" dirty="0"/>
              <a:t>The National Administrative Department of Statistics (DANE) in Colombia began to develop an extensive set of gender-disaggregated data.  To date, however, the existing statistics have not been used systematically in the design of macroeconomic and social policies.</a:t>
            </a:r>
          </a:p>
          <a:p>
            <a:endParaRPr lang="en-US" dirty="0"/>
          </a:p>
          <a:p>
            <a:pPr marL="285750" indent="-285750">
              <a:buFont typeface="Wingdings" panose="05000000000000000000" pitchFamily="2" charset="2"/>
              <a:buChar char="v"/>
            </a:pPr>
            <a:r>
              <a:rPr lang="en-US" dirty="0"/>
              <a:t>Colombia has started to develop a policy on care. While DNP has developed some policy guidelines, they lack funding and support to “do the general equilibrium model or other types of model or instruments”</a:t>
            </a:r>
          </a:p>
          <a:p>
            <a:pPr marL="285750" indent="-285750">
              <a:buFont typeface="Wingdings" panose="05000000000000000000" pitchFamily="2" charset="2"/>
              <a:buChar char="v"/>
            </a:pPr>
            <a:endParaRPr lang="en-US" dirty="0"/>
          </a:p>
          <a:p>
            <a:pPr marL="285750" indent="-285750">
              <a:buFont typeface="Wingdings" panose="05000000000000000000" pitchFamily="2" charset="2"/>
              <a:buChar char="v"/>
            </a:pPr>
            <a:r>
              <a:rPr lang="en-US" dirty="0"/>
              <a:t>Current policy about the care economy promotes the idea that families can (and should) find their own solutions to care responsibilities.</a:t>
            </a:r>
          </a:p>
          <a:p>
            <a:pPr marL="285750" indent="-285750">
              <a:buFont typeface="Wingdings" panose="05000000000000000000" pitchFamily="2" charset="2"/>
              <a:buChar char="v"/>
            </a:pPr>
            <a:endParaRPr lang="en-US" dirty="0"/>
          </a:p>
          <a:p>
            <a:pPr marL="285750" indent="-285750">
              <a:buFont typeface="Wingdings" panose="05000000000000000000" pitchFamily="2" charset="2"/>
              <a:buChar char="v"/>
            </a:pPr>
            <a:r>
              <a:rPr lang="en-US" dirty="0"/>
              <a:t>While the participation of civil society organizations has been a prominent feature of labor and social policies in Colombia, this has not been the case with the design of the care economy law. </a:t>
            </a:r>
            <a:endParaRPr lang="es-CO" dirty="0"/>
          </a:p>
        </p:txBody>
      </p:sp>
    </p:spTree>
    <p:extLst>
      <p:ext uri="{BB962C8B-B14F-4D97-AF65-F5344CB8AC3E}">
        <p14:creationId xmlns:p14="http://schemas.microsoft.com/office/powerpoint/2010/main" val="26592956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3188676" y="0"/>
            <a:ext cx="2630785" cy="461665"/>
          </a:xfrm>
          <a:prstGeom prst="rect">
            <a:avLst/>
          </a:prstGeom>
          <a:noFill/>
        </p:spPr>
        <p:txBody>
          <a:bodyPr wrap="none" rtlCol="0">
            <a:spAutoFit/>
          </a:bodyPr>
          <a:lstStyle/>
          <a:p>
            <a:r>
              <a:rPr lang="en-US" sz="2400" b="1" dirty="0"/>
              <a:t>Unpaid Care Sector</a:t>
            </a:r>
          </a:p>
        </p:txBody>
      </p:sp>
      <p:sp>
        <p:nvSpPr>
          <p:cNvPr id="5" name="CuadroTexto 4"/>
          <p:cNvSpPr txBox="1"/>
          <p:nvPr/>
        </p:nvSpPr>
        <p:spPr>
          <a:xfrm>
            <a:off x="463061" y="27105"/>
            <a:ext cx="8217877" cy="3693319"/>
          </a:xfrm>
          <a:prstGeom prst="rect">
            <a:avLst/>
          </a:prstGeom>
          <a:noFill/>
        </p:spPr>
        <p:txBody>
          <a:bodyPr wrap="square" rtlCol="0">
            <a:spAutoFit/>
          </a:bodyPr>
          <a:lstStyle/>
          <a:p>
            <a:endParaRPr lang="en-US" dirty="0"/>
          </a:p>
          <a:p>
            <a:pPr marL="285750" indent="-285750">
              <a:buFont typeface="Wingdings" panose="05000000000000000000" pitchFamily="2" charset="2"/>
              <a:buChar char="v"/>
            </a:pPr>
            <a:r>
              <a:rPr lang="en-US" dirty="0"/>
              <a:t>In Colombia, unpaid care work is overwhelmingly done by women. This overrepresentation of women in unpaid care work—and the overrepresentation of men in paid work—is a finding repeated in every study done on unpaid care work in Colombia. Osorio Pérez and Lucia </a:t>
            </a:r>
            <a:r>
              <a:rPr lang="en-US" dirty="0" err="1"/>
              <a:t>Tangarife</a:t>
            </a:r>
            <a:r>
              <a:rPr lang="en-US" dirty="0"/>
              <a:t> (2015) estimate that women's unpaid care work in Colombia is equivalent to 16.3% of GDP in 2012, while that of men is equivalent to 4.1%. </a:t>
            </a:r>
            <a:r>
              <a:rPr lang="en-US" b="1" dirty="0"/>
              <a:t>Care burdens contribute to the gap between men and women in labor market outcomes</a:t>
            </a:r>
            <a:r>
              <a:rPr lang="en-US" dirty="0"/>
              <a:t>. </a:t>
            </a:r>
          </a:p>
          <a:p>
            <a:pPr marL="285750" indent="-285750">
              <a:buFont typeface="Wingdings" panose="05000000000000000000" pitchFamily="2" charset="2"/>
              <a:buChar char="v"/>
            </a:pPr>
            <a:endParaRPr lang="en-US" dirty="0"/>
          </a:p>
          <a:p>
            <a:pPr marL="285750" indent="-285750">
              <a:buFont typeface="Wingdings" panose="05000000000000000000" pitchFamily="2" charset="2"/>
              <a:buChar char="v"/>
            </a:pPr>
            <a:r>
              <a:rPr lang="en-US" dirty="0"/>
              <a:t>The dramatic increase in women’s paid work was not accompanied by a significant increase in men’s unpaid work. The result has been a double burden, or double-day, for women. </a:t>
            </a:r>
          </a:p>
          <a:p>
            <a:endParaRPr lang="es-CO" b="1" dirty="0"/>
          </a:p>
        </p:txBody>
      </p:sp>
      <p:pic>
        <p:nvPicPr>
          <p:cNvPr id="4" name="Picture 3">
            <a:extLst>
              <a:ext uri="{FF2B5EF4-FFF2-40B4-BE49-F238E27FC236}">
                <a16:creationId xmlns:a16="http://schemas.microsoft.com/office/drawing/2014/main" id="{213E74F2-3414-47CC-B7D1-7ED6E6BEB285}"/>
              </a:ext>
            </a:extLst>
          </p:cNvPr>
          <p:cNvPicPr>
            <a:picLocks noChangeAspect="1"/>
          </p:cNvPicPr>
          <p:nvPr/>
        </p:nvPicPr>
        <p:blipFill>
          <a:blip r:embed="rId3"/>
          <a:stretch>
            <a:fillRect/>
          </a:stretch>
        </p:blipFill>
        <p:spPr>
          <a:xfrm>
            <a:off x="2747965" y="3637007"/>
            <a:ext cx="6142992" cy="2862650"/>
          </a:xfrm>
          <a:prstGeom prst="rect">
            <a:avLst/>
          </a:prstGeom>
        </p:spPr>
      </p:pic>
      <p:pic>
        <p:nvPicPr>
          <p:cNvPr id="6" name="Imagen 12">
            <a:extLst>
              <a:ext uri="{FF2B5EF4-FFF2-40B4-BE49-F238E27FC236}">
                <a16:creationId xmlns:a16="http://schemas.microsoft.com/office/drawing/2014/main" id="{299B5F1F-BD32-487F-9D7E-FC1D594D5D63}"/>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53624" y="4052540"/>
            <a:ext cx="5300938" cy="2805460"/>
          </a:xfrm>
          <a:prstGeom prst="rect">
            <a:avLst/>
          </a:prstGeom>
          <a:noFill/>
        </p:spPr>
      </p:pic>
      <p:sp>
        <p:nvSpPr>
          <p:cNvPr id="7" name="TextBox 6">
            <a:extLst>
              <a:ext uri="{FF2B5EF4-FFF2-40B4-BE49-F238E27FC236}">
                <a16:creationId xmlns:a16="http://schemas.microsoft.com/office/drawing/2014/main" id="{224CF95B-88ED-447D-84D3-606A35625579}"/>
              </a:ext>
            </a:extLst>
          </p:cNvPr>
          <p:cNvSpPr txBox="1"/>
          <p:nvPr/>
        </p:nvSpPr>
        <p:spPr>
          <a:xfrm>
            <a:off x="7154562" y="5560543"/>
            <a:ext cx="1000897" cy="461665"/>
          </a:xfrm>
          <a:prstGeom prst="rect">
            <a:avLst/>
          </a:prstGeom>
          <a:noFill/>
        </p:spPr>
        <p:txBody>
          <a:bodyPr wrap="square" rtlCol="0">
            <a:spAutoFit/>
          </a:bodyPr>
          <a:lstStyle/>
          <a:p>
            <a:r>
              <a:rPr lang="en-US" sz="1200" dirty="0"/>
              <a:t>Fonseca 2018</a:t>
            </a:r>
            <a:endParaRPr lang="es-CO" sz="1200" dirty="0"/>
          </a:p>
        </p:txBody>
      </p:sp>
    </p:spTree>
    <p:extLst>
      <p:ext uri="{BB962C8B-B14F-4D97-AF65-F5344CB8AC3E}">
        <p14:creationId xmlns:p14="http://schemas.microsoft.com/office/powerpoint/2010/main" val="5942404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3188676" y="0"/>
            <a:ext cx="2630785" cy="461665"/>
          </a:xfrm>
          <a:prstGeom prst="rect">
            <a:avLst/>
          </a:prstGeom>
          <a:noFill/>
        </p:spPr>
        <p:txBody>
          <a:bodyPr wrap="none" rtlCol="0">
            <a:spAutoFit/>
          </a:bodyPr>
          <a:lstStyle/>
          <a:p>
            <a:r>
              <a:rPr lang="en-US" sz="2400" b="1" dirty="0"/>
              <a:t>Unpaid Care Sector</a:t>
            </a:r>
          </a:p>
        </p:txBody>
      </p:sp>
      <p:sp>
        <p:nvSpPr>
          <p:cNvPr id="5" name="CuadroTexto 4"/>
          <p:cNvSpPr txBox="1"/>
          <p:nvPr/>
        </p:nvSpPr>
        <p:spPr>
          <a:xfrm>
            <a:off x="395129" y="339970"/>
            <a:ext cx="8217877" cy="5909310"/>
          </a:xfrm>
          <a:prstGeom prst="rect">
            <a:avLst/>
          </a:prstGeom>
          <a:noFill/>
        </p:spPr>
        <p:txBody>
          <a:bodyPr wrap="square" rtlCol="0">
            <a:spAutoFit/>
          </a:bodyPr>
          <a:lstStyle/>
          <a:p>
            <a:endParaRPr lang="en-US" dirty="0"/>
          </a:p>
          <a:p>
            <a:pPr marL="285750" indent="-285750">
              <a:buFont typeface="Wingdings" panose="05000000000000000000" pitchFamily="2" charset="2"/>
              <a:buChar char="v"/>
            </a:pPr>
            <a:r>
              <a:rPr lang="en-US" b="1" dirty="0"/>
              <a:t>DIF RICH/ POOR: </a:t>
            </a:r>
            <a:r>
              <a:rPr lang="en-US" dirty="0"/>
              <a:t>heavy female burden, with average weekly hours dedicated to household chores reported as </a:t>
            </a:r>
            <a:r>
              <a:rPr lang="en-US" b="1" dirty="0"/>
              <a:t>16 hours for poor households and 13 hours for non-poor households</a:t>
            </a:r>
            <a:r>
              <a:rPr lang="en-US" dirty="0"/>
              <a:t>. </a:t>
            </a:r>
            <a:r>
              <a:rPr lang="en-US" dirty="0" err="1"/>
              <a:t>Mejía</a:t>
            </a:r>
            <a:r>
              <a:rPr lang="en-US" dirty="0"/>
              <a:t> and </a:t>
            </a:r>
            <a:r>
              <a:rPr lang="en-US" dirty="0" err="1"/>
              <a:t>Olarte</a:t>
            </a:r>
            <a:r>
              <a:rPr lang="en-US" dirty="0"/>
              <a:t> Delgado (2015, 135) show that unpaid work hours for women decrease with income, all else equal, because of differential access to paid care and also differential access to labor-saving appliances. </a:t>
            </a:r>
          </a:p>
          <a:p>
            <a:r>
              <a:rPr lang="en-US" dirty="0"/>
              <a:t> </a:t>
            </a:r>
          </a:p>
          <a:p>
            <a:pPr marL="285750" indent="-285750">
              <a:buFont typeface="Wingdings" panose="05000000000000000000" pitchFamily="2" charset="2"/>
              <a:buChar char="v"/>
            </a:pPr>
            <a:r>
              <a:rPr lang="en-US" b="1" dirty="0"/>
              <a:t>CHILD LABOR: </a:t>
            </a:r>
            <a:r>
              <a:rPr lang="en-US" dirty="0"/>
              <a:t>The disproportionate burden falls not only on women, </a:t>
            </a:r>
            <a:r>
              <a:rPr lang="en-US" b="1" dirty="0"/>
              <a:t>but also on girls</a:t>
            </a:r>
            <a:r>
              <a:rPr lang="en-US" dirty="0"/>
              <a:t>.</a:t>
            </a:r>
            <a:r>
              <a:rPr lang="en-US" b="1" dirty="0"/>
              <a:t>17.3 percent of girls ages 12 to 17 range reported doing housework for more hours than they were at school, while the same statistic for boys was 7.8 percent</a:t>
            </a:r>
            <a:r>
              <a:rPr lang="en-US" dirty="0"/>
              <a:t> (Holguín </a:t>
            </a:r>
            <a:r>
              <a:rPr lang="en-US" dirty="0" err="1"/>
              <a:t>Higuita</a:t>
            </a:r>
            <a:r>
              <a:rPr lang="en-US" dirty="0"/>
              <a:t> and Medina Hernández 2015) </a:t>
            </a:r>
          </a:p>
          <a:p>
            <a:pPr marL="285750" indent="-285750">
              <a:buFont typeface="Wingdings" panose="05000000000000000000" pitchFamily="2" charset="2"/>
              <a:buChar char="v"/>
            </a:pPr>
            <a:endParaRPr lang="en-US" dirty="0"/>
          </a:p>
          <a:p>
            <a:pPr marL="285750" indent="-285750">
              <a:buFont typeface="Wingdings" panose="05000000000000000000" pitchFamily="2" charset="2"/>
              <a:buChar char="v"/>
            </a:pPr>
            <a:endParaRPr lang="en-US" dirty="0"/>
          </a:p>
          <a:p>
            <a:pPr marL="285750" indent="-285750">
              <a:buFont typeface="Wingdings" panose="05000000000000000000" pitchFamily="2" charset="2"/>
              <a:buChar char="v"/>
            </a:pPr>
            <a:r>
              <a:rPr lang="en-US" b="1" dirty="0"/>
              <a:t>DIF RUR/URB</a:t>
            </a:r>
            <a:r>
              <a:rPr lang="en-US" dirty="0"/>
              <a:t>: </a:t>
            </a:r>
            <a:r>
              <a:rPr lang="en-US" dirty="0" err="1"/>
              <a:t>Hincapié</a:t>
            </a:r>
            <a:r>
              <a:rPr lang="en-US" dirty="0"/>
              <a:t> Aldana and Parra García (2015) find that the 56.4%  of urban women not officially in the labor force report doing 6 or more hours of all types of unpaid work, while 66.9 % of rural women do that much unpaid work.  </a:t>
            </a:r>
            <a:r>
              <a:rPr lang="en-US" b="1" dirty="0"/>
              <a:t>While rural women and urban women work about the same number of total hours, a larger proportion of those hours are unpaid for rural women </a:t>
            </a:r>
            <a:r>
              <a:rPr lang="en-US" dirty="0"/>
              <a:t>(Peña and Uribe 2013). </a:t>
            </a:r>
            <a:endParaRPr lang="es-CO" dirty="0"/>
          </a:p>
          <a:p>
            <a:endParaRPr lang="en-US" b="1" dirty="0"/>
          </a:p>
          <a:p>
            <a:endParaRPr lang="es-CO" b="1" dirty="0"/>
          </a:p>
        </p:txBody>
      </p:sp>
    </p:spTree>
    <p:extLst>
      <p:ext uri="{BB962C8B-B14F-4D97-AF65-F5344CB8AC3E}">
        <p14:creationId xmlns:p14="http://schemas.microsoft.com/office/powerpoint/2010/main" val="37537619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3"/>
          <a:stretch>
            <a:fillRect/>
          </a:stretch>
        </p:blipFill>
        <p:spPr>
          <a:xfrm>
            <a:off x="665433" y="2276427"/>
            <a:ext cx="7539453" cy="4396222"/>
          </a:xfrm>
          <a:prstGeom prst="rect">
            <a:avLst/>
          </a:prstGeom>
        </p:spPr>
      </p:pic>
      <p:sp>
        <p:nvSpPr>
          <p:cNvPr id="6" name="CuadroTexto 5"/>
          <p:cNvSpPr txBox="1"/>
          <p:nvPr/>
        </p:nvSpPr>
        <p:spPr>
          <a:xfrm>
            <a:off x="3012830" y="386753"/>
            <a:ext cx="2630785" cy="461665"/>
          </a:xfrm>
          <a:prstGeom prst="rect">
            <a:avLst/>
          </a:prstGeom>
          <a:noFill/>
        </p:spPr>
        <p:txBody>
          <a:bodyPr wrap="none" rtlCol="0">
            <a:spAutoFit/>
          </a:bodyPr>
          <a:lstStyle/>
          <a:p>
            <a:r>
              <a:rPr lang="en-US" sz="2400" b="1" dirty="0"/>
              <a:t>Unpaid Care Sector</a:t>
            </a:r>
          </a:p>
        </p:txBody>
      </p:sp>
      <p:sp>
        <p:nvSpPr>
          <p:cNvPr id="4" name="Rectángulo 3"/>
          <p:cNvSpPr/>
          <p:nvPr/>
        </p:nvSpPr>
        <p:spPr>
          <a:xfrm>
            <a:off x="726830" y="848418"/>
            <a:ext cx="8311662" cy="1754326"/>
          </a:xfrm>
          <a:prstGeom prst="rect">
            <a:avLst/>
          </a:prstGeom>
        </p:spPr>
        <p:txBody>
          <a:bodyPr wrap="square">
            <a:spAutoFit/>
          </a:bodyPr>
          <a:lstStyle/>
          <a:p>
            <a:pPr marL="285750" indent="-285750">
              <a:buFont typeface="Wingdings" panose="05000000000000000000" pitchFamily="2" charset="2"/>
              <a:buChar char="v"/>
            </a:pPr>
            <a:r>
              <a:rPr lang="en-US" b="1" dirty="0">
                <a:solidFill>
                  <a:prstClr val="black"/>
                </a:solidFill>
              </a:rPr>
              <a:t>DIF EDUCATION</a:t>
            </a:r>
            <a:r>
              <a:rPr lang="en-US" dirty="0">
                <a:solidFill>
                  <a:prstClr val="black"/>
                </a:solidFill>
              </a:rPr>
              <a:t>:</a:t>
            </a:r>
            <a:r>
              <a:rPr lang="en-US" dirty="0"/>
              <a:t> </a:t>
            </a:r>
            <a:r>
              <a:rPr lang="en-US" b="1" dirty="0"/>
              <a:t>Those women with higher education work more outside the home than women with less education,</a:t>
            </a:r>
            <a:r>
              <a:rPr lang="en-US" dirty="0"/>
              <a:t> but time spent on care does not change much. Women in poor households provide much of the care themselves, while those in affluent households rely heavily on domestic workers, supplemented by paid care in medical facilities, private daycare centers, and nursing facilities.</a:t>
            </a:r>
          </a:p>
          <a:p>
            <a:pPr marL="285750" lvl="0" indent="-285750">
              <a:buFont typeface="Wingdings" panose="05000000000000000000" pitchFamily="2" charset="2"/>
              <a:buChar char="v"/>
            </a:pPr>
            <a:endParaRPr lang="en-US" dirty="0">
              <a:solidFill>
                <a:prstClr val="black"/>
              </a:solidFill>
            </a:endParaRPr>
          </a:p>
        </p:txBody>
      </p:sp>
    </p:spTree>
    <p:extLst>
      <p:ext uri="{BB962C8B-B14F-4D97-AF65-F5344CB8AC3E}">
        <p14:creationId xmlns:p14="http://schemas.microsoft.com/office/powerpoint/2010/main" val="9028540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293077" y="575190"/>
            <a:ext cx="8253046" cy="5798960"/>
          </a:xfrm>
          <a:prstGeom prst="rect">
            <a:avLst/>
          </a:prstGeom>
        </p:spPr>
        <p:txBody>
          <a:bodyPr wrap="square">
            <a:spAutoFit/>
          </a:bodyPr>
          <a:lstStyle/>
          <a:p>
            <a:pPr marL="285750" indent="-285750">
              <a:spcAft>
                <a:spcPts val="0"/>
              </a:spcAft>
              <a:buFont typeface="Wingdings" panose="05000000000000000000" pitchFamily="2" charset="2"/>
              <a:buChar char="v"/>
            </a:pPr>
            <a:r>
              <a:rPr lang="en-US" sz="2000" dirty="0" err="1"/>
              <a:t>Urdinola</a:t>
            </a:r>
            <a:r>
              <a:rPr lang="en-US" sz="2000" dirty="0"/>
              <a:t> and Tovar (2018), using the CTUS, show that direct </a:t>
            </a:r>
            <a:r>
              <a:rPr lang="en-US" sz="2000" b="1" dirty="0"/>
              <a:t>unpaid care focuses mainly on children under five years of age</a:t>
            </a:r>
            <a:r>
              <a:rPr lang="en-US" sz="2000" dirty="0"/>
              <a:t>, and </a:t>
            </a:r>
            <a:r>
              <a:rPr lang="en-US" sz="2000" b="1" dirty="0"/>
              <a:t>that women spend four times as much time as men caring for children of this age</a:t>
            </a:r>
            <a:r>
              <a:rPr lang="en-US" sz="2000" dirty="0"/>
              <a:t>.  Care in the home may include some paid care by domestics and nannies, and this may be difficult to separate from unpaid care by household members. </a:t>
            </a:r>
          </a:p>
          <a:p>
            <a:pPr marL="285750" indent="-285750">
              <a:spcAft>
                <a:spcPts val="0"/>
              </a:spcAft>
              <a:buFont typeface="Wingdings" panose="05000000000000000000" pitchFamily="2" charset="2"/>
              <a:buChar char="v"/>
            </a:pPr>
            <a:endParaRPr lang="en-US" sz="1600" dirty="0"/>
          </a:p>
          <a:p>
            <a:pPr marL="285750" indent="-285750">
              <a:spcAft>
                <a:spcPts val="0"/>
              </a:spcAft>
              <a:buFont typeface="Wingdings" panose="05000000000000000000" pitchFamily="2" charset="2"/>
              <a:buChar char="v"/>
            </a:pPr>
            <a:endParaRPr lang="en-US" dirty="0"/>
          </a:p>
          <a:p>
            <a:pPr marL="285750" indent="-285750">
              <a:spcAft>
                <a:spcPts val="0"/>
              </a:spcAft>
              <a:buFont typeface="Wingdings" panose="05000000000000000000" pitchFamily="2" charset="2"/>
              <a:buChar char="v"/>
            </a:pPr>
            <a:endParaRPr lang="en-US" dirty="0"/>
          </a:p>
          <a:p>
            <a:pPr marL="285750" indent="-285750">
              <a:spcAft>
                <a:spcPts val="0"/>
              </a:spcAft>
              <a:buFont typeface="Wingdings" panose="05000000000000000000" pitchFamily="2" charset="2"/>
              <a:buChar char="v"/>
            </a:pPr>
            <a:endParaRPr lang="en-US" dirty="0"/>
          </a:p>
          <a:p>
            <a:pPr marL="285750" indent="-285750">
              <a:spcAft>
                <a:spcPts val="0"/>
              </a:spcAft>
              <a:buFont typeface="Wingdings" panose="05000000000000000000" pitchFamily="2" charset="2"/>
              <a:buChar char="v"/>
            </a:pPr>
            <a:endParaRPr lang="en-US" dirty="0"/>
          </a:p>
          <a:p>
            <a:pPr marL="285750" indent="-285750">
              <a:spcAft>
                <a:spcPts val="0"/>
              </a:spcAft>
              <a:buFont typeface="Wingdings" panose="05000000000000000000" pitchFamily="2" charset="2"/>
              <a:buChar char="v"/>
            </a:pPr>
            <a:endParaRPr lang="en-US" dirty="0"/>
          </a:p>
          <a:p>
            <a:pPr marL="285750" indent="-285750">
              <a:spcAft>
                <a:spcPts val="0"/>
              </a:spcAft>
              <a:buFont typeface="Wingdings" panose="05000000000000000000" pitchFamily="2" charset="2"/>
              <a:buChar char="v"/>
            </a:pPr>
            <a:endParaRPr lang="en-US" dirty="0"/>
          </a:p>
          <a:p>
            <a:pPr marL="285750" indent="-285750">
              <a:spcAft>
                <a:spcPts val="0"/>
              </a:spcAft>
              <a:buFont typeface="Wingdings" panose="05000000000000000000" pitchFamily="2" charset="2"/>
              <a:buChar char="v"/>
            </a:pPr>
            <a:endParaRPr lang="en-US" dirty="0"/>
          </a:p>
          <a:p>
            <a:pPr marL="285750" indent="-285750">
              <a:spcAft>
                <a:spcPts val="0"/>
              </a:spcAft>
              <a:buFont typeface="Wingdings" panose="05000000000000000000" pitchFamily="2" charset="2"/>
              <a:buChar char="v"/>
            </a:pPr>
            <a:endParaRPr lang="en-US" dirty="0"/>
          </a:p>
          <a:p>
            <a:pPr marL="285750" indent="-285750">
              <a:spcAft>
                <a:spcPts val="0"/>
              </a:spcAft>
              <a:buFont typeface="Wingdings" panose="05000000000000000000" pitchFamily="2" charset="2"/>
              <a:buChar char="v"/>
            </a:pPr>
            <a:endParaRPr lang="en-US" dirty="0"/>
          </a:p>
          <a:p>
            <a:pPr marL="285750" indent="-285750">
              <a:spcAft>
                <a:spcPts val="0"/>
              </a:spcAft>
              <a:buFont typeface="Wingdings" panose="05000000000000000000" pitchFamily="2" charset="2"/>
              <a:buChar char="v"/>
            </a:pPr>
            <a:endParaRPr lang="en-US" dirty="0"/>
          </a:p>
          <a:p>
            <a:pPr>
              <a:spcAft>
                <a:spcPts val="0"/>
              </a:spcAft>
            </a:pPr>
            <a:endParaRPr lang="en-US" dirty="0"/>
          </a:p>
          <a:p>
            <a:pPr>
              <a:spcAft>
                <a:spcPts val="0"/>
              </a:spcAft>
            </a:pPr>
            <a:endParaRPr lang="en-US" dirty="0"/>
          </a:p>
          <a:p>
            <a:pPr indent="457200">
              <a:lnSpc>
                <a:spcPct val="150000"/>
              </a:lnSpc>
              <a:spcAft>
                <a:spcPts val="0"/>
              </a:spcAft>
            </a:pP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Imagen 6"/>
          <p:cNvPicPr>
            <a:picLocks noChangeAspect="1"/>
          </p:cNvPicPr>
          <p:nvPr/>
        </p:nvPicPr>
        <p:blipFill>
          <a:blip r:embed="rId3"/>
          <a:stretch>
            <a:fillRect/>
          </a:stretch>
        </p:blipFill>
        <p:spPr>
          <a:xfrm>
            <a:off x="1802312" y="2517277"/>
            <a:ext cx="4928972" cy="3355689"/>
          </a:xfrm>
          <a:prstGeom prst="rect">
            <a:avLst/>
          </a:prstGeom>
        </p:spPr>
      </p:pic>
      <p:sp>
        <p:nvSpPr>
          <p:cNvPr id="8" name="CuadroTexto 1">
            <a:extLst>
              <a:ext uri="{FF2B5EF4-FFF2-40B4-BE49-F238E27FC236}">
                <a16:creationId xmlns:a16="http://schemas.microsoft.com/office/drawing/2014/main" id="{82219F38-4965-4B3E-AF4F-E5FDAE64E5E3}"/>
              </a:ext>
            </a:extLst>
          </p:cNvPr>
          <p:cNvSpPr txBox="1"/>
          <p:nvPr/>
        </p:nvSpPr>
        <p:spPr>
          <a:xfrm>
            <a:off x="3188676" y="0"/>
            <a:ext cx="2351862" cy="461665"/>
          </a:xfrm>
          <a:prstGeom prst="rect">
            <a:avLst/>
          </a:prstGeom>
          <a:noFill/>
        </p:spPr>
        <p:txBody>
          <a:bodyPr wrap="none" rtlCol="0">
            <a:spAutoFit/>
          </a:bodyPr>
          <a:lstStyle/>
          <a:p>
            <a:r>
              <a:rPr lang="en-US" sz="2400" b="1" dirty="0"/>
              <a:t>Child Care Sector</a:t>
            </a:r>
          </a:p>
        </p:txBody>
      </p:sp>
      <p:sp>
        <p:nvSpPr>
          <p:cNvPr id="2" name="Rectangle 1">
            <a:extLst>
              <a:ext uri="{FF2B5EF4-FFF2-40B4-BE49-F238E27FC236}">
                <a16:creationId xmlns:a16="http://schemas.microsoft.com/office/drawing/2014/main" id="{C3A7B58C-9E5A-4E32-AA4B-7B33D9F21518}"/>
              </a:ext>
            </a:extLst>
          </p:cNvPr>
          <p:cNvSpPr/>
          <p:nvPr/>
        </p:nvSpPr>
        <p:spPr>
          <a:xfrm>
            <a:off x="968537" y="5934670"/>
            <a:ext cx="7705905" cy="830997"/>
          </a:xfrm>
          <a:prstGeom prst="rect">
            <a:avLst/>
          </a:prstGeom>
        </p:spPr>
        <p:txBody>
          <a:bodyPr wrap="square">
            <a:spAutoFit/>
          </a:bodyPr>
          <a:lstStyle/>
          <a:p>
            <a:r>
              <a:rPr lang="en-US" sz="2400" b="1" dirty="0">
                <a:latin typeface="Times New Roman" panose="02020603050405020304" pitchFamily="18" charset="0"/>
                <a:ea typeface="Calibri" panose="020F0502020204030204" pitchFamily="34" charset="0"/>
              </a:rPr>
              <a:t>Data suggest that both men and women spend little time caring for older adults </a:t>
            </a:r>
            <a:r>
              <a:rPr lang="en-US" sz="2000" dirty="0">
                <a:latin typeface="Times New Roman" panose="02020603050405020304" pitchFamily="18" charset="0"/>
                <a:ea typeface="Calibri" panose="020F0502020204030204" pitchFamily="34" charset="0"/>
              </a:rPr>
              <a:t>(under 1 hour per week</a:t>
            </a:r>
            <a:r>
              <a:rPr lang="en-US" sz="2400" dirty="0">
                <a:latin typeface="Times New Roman" panose="02020603050405020304" pitchFamily="18" charset="0"/>
                <a:ea typeface="Calibri" panose="020F0502020204030204" pitchFamily="34" charset="0"/>
              </a:rPr>
              <a:t>) </a:t>
            </a:r>
            <a:endParaRPr lang="es-CO" sz="2400" dirty="0"/>
          </a:p>
        </p:txBody>
      </p:sp>
    </p:spTree>
    <p:extLst>
      <p:ext uri="{BB962C8B-B14F-4D97-AF65-F5344CB8AC3E}">
        <p14:creationId xmlns:p14="http://schemas.microsoft.com/office/powerpoint/2010/main" val="20764589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293077" y="575190"/>
            <a:ext cx="8253046" cy="7676397"/>
          </a:xfrm>
          <a:prstGeom prst="rect">
            <a:avLst/>
          </a:prstGeom>
        </p:spPr>
        <p:txBody>
          <a:bodyPr wrap="square">
            <a:spAutoFit/>
          </a:bodyPr>
          <a:lstStyle/>
          <a:p>
            <a:pPr marL="285750" indent="-285750">
              <a:buFont typeface="Wingdings" panose="05000000000000000000" pitchFamily="2" charset="2"/>
              <a:buChar char="v"/>
            </a:pPr>
            <a:r>
              <a:rPr lang="en-US" sz="2400" dirty="0"/>
              <a:t>The CTUS </a:t>
            </a:r>
            <a:r>
              <a:rPr lang="en-US" sz="2400" b="1" dirty="0"/>
              <a:t>asks about hours in paid care by contracted employees in the home</a:t>
            </a:r>
            <a:r>
              <a:rPr lang="en-US" sz="2400" dirty="0"/>
              <a:t>, but passive and even direct care provided by a domestic hired mainly for another purpose (house keeper, for example) may not be reported.</a:t>
            </a:r>
          </a:p>
          <a:p>
            <a:r>
              <a:rPr lang="en-US" sz="2400" dirty="0"/>
              <a:t> </a:t>
            </a:r>
          </a:p>
          <a:p>
            <a:pPr marL="285750" indent="-285750">
              <a:buFont typeface="Wingdings" panose="05000000000000000000" pitchFamily="2" charset="2"/>
              <a:buChar char="v"/>
            </a:pPr>
            <a:r>
              <a:rPr lang="en-US" sz="2400" dirty="0"/>
              <a:t> If both the mother or grandmother and a domestic worker are at home, it may not be clear how to allocate the passive “minding.”</a:t>
            </a:r>
          </a:p>
          <a:p>
            <a:pPr marL="285750" indent="-285750">
              <a:buFont typeface="Wingdings" panose="05000000000000000000" pitchFamily="2" charset="2"/>
              <a:buChar char="v"/>
            </a:pPr>
            <a:endParaRPr lang="en-US" sz="2400" dirty="0"/>
          </a:p>
          <a:p>
            <a:pPr marL="285750" indent="-285750">
              <a:buFont typeface="Wingdings" panose="05000000000000000000" pitchFamily="2" charset="2"/>
              <a:buChar char="v"/>
            </a:pPr>
            <a:r>
              <a:rPr lang="en-US" sz="2400" dirty="0"/>
              <a:t> </a:t>
            </a:r>
            <a:r>
              <a:rPr lang="en-US" sz="2400" b="1" dirty="0"/>
              <a:t>Interviews or participant observation </a:t>
            </a:r>
            <a:r>
              <a:rPr lang="en-US" sz="2400" dirty="0"/>
              <a:t>with household domestic workers are needed to understand how to best use the existing data to estimate unpaid family care in these situations. </a:t>
            </a:r>
            <a:endParaRPr lang="es-CO" sz="2400" dirty="0"/>
          </a:p>
          <a:p>
            <a:pPr marL="285750" indent="-285750">
              <a:spcAft>
                <a:spcPts val="0"/>
              </a:spcAft>
              <a:buFont typeface="Wingdings" panose="05000000000000000000" pitchFamily="2" charset="2"/>
              <a:buChar char="v"/>
            </a:pPr>
            <a:endParaRPr lang="en-US" dirty="0"/>
          </a:p>
          <a:p>
            <a:pPr marL="285750" indent="-285750">
              <a:spcAft>
                <a:spcPts val="0"/>
              </a:spcAft>
              <a:buFont typeface="Wingdings" panose="05000000000000000000" pitchFamily="2" charset="2"/>
              <a:buChar char="v"/>
            </a:pPr>
            <a:endParaRPr lang="en-US" dirty="0"/>
          </a:p>
          <a:p>
            <a:pPr marL="285750" indent="-285750">
              <a:spcAft>
                <a:spcPts val="0"/>
              </a:spcAft>
              <a:buFont typeface="Wingdings" panose="05000000000000000000" pitchFamily="2" charset="2"/>
              <a:buChar char="v"/>
            </a:pPr>
            <a:endParaRPr lang="en-US" dirty="0"/>
          </a:p>
          <a:p>
            <a:pPr marL="285750" indent="-285750">
              <a:spcAft>
                <a:spcPts val="0"/>
              </a:spcAft>
              <a:buFont typeface="Wingdings" panose="05000000000000000000" pitchFamily="2" charset="2"/>
              <a:buChar char="v"/>
            </a:pPr>
            <a:endParaRPr lang="en-US" dirty="0"/>
          </a:p>
          <a:p>
            <a:pPr marL="285750" indent="-285750">
              <a:spcAft>
                <a:spcPts val="0"/>
              </a:spcAft>
              <a:buFont typeface="Wingdings" panose="05000000000000000000" pitchFamily="2" charset="2"/>
              <a:buChar char="v"/>
            </a:pPr>
            <a:endParaRPr lang="en-US" dirty="0"/>
          </a:p>
          <a:p>
            <a:pPr marL="285750" indent="-285750">
              <a:spcAft>
                <a:spcPts val="0"/>
              </a:spcAft>
              <a:buFont typeface="Wingdings" panose="05000000000000000000" pitchFamily="2" charset="2"/>
              <a:buChar char="v"/>
            </a:pPr>
            <a:endParaRPr lang="en-US" dirty="0"/>
          </a:p>
          <a:p>
            <a:pPr marL="285750" indent="-285750">
              <a:spcAft>
                <a:spcPts val="0"/>
              </a:spcAft>
              <a:buFont typeface="Wingdings" panose="05000000000000000000" pitchFamily="2" charset="2"/>
              <a:buChar char="v"/>
            </a:pPr>
            <a:endParaRPr lang="en-US" dirty="0"/>
          </a:p>
          <a:p>
            <a:pPr>
              <a:spcAft>
                <a:spcPts val="0"/>
              </a:spcAft>
            </a:pPr>
            <a:endParaRPr lang="en-US" dirty="0"/>
          </a:p>
          <a:p>
            <a:pPr>
              <a:spcAft>
                <a:spcPts val="0"/>
              </a:spcAft>
            </a:pPr>
            <a:endParaRPr lang="en-US" dirty="0"/>
          </a:p>
          <a:p>
            <a:pPr indent="457200">
              <a:lnSpc>
                <a:spcPct val="150000"/>
              </a:lnSpc>
              <a:spcAft>
                <a:spcPts val="0"/>
              </a:spcAft>
            </a:pP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CuadroTexto 1">
            <a:extLst>
              <a:ext uri="{FF2B5EF4-FFF2-40B4-BE49-F238E27FC236}">
                <a16:creationId xmlns:a16="http://schemas.microsoft.com/office/drawing/2014/main" id="{82219F38-4965-4B3E-AF4F-E5FDAE64E5E3}"/>
              </a:ext>
            </a:extLst>
          </p:cNvPr>
          <p:cNvSpPr txBox="1"/>
          <p:nvPr/>
        </p:nvSpPr>
        <p:spPr>
          <a:xfrm>
            <a:off x="3188676" y="0"/>
            <a:ext cx="2351862" cy="461665"/>
          </a:xfrm>
          <a:prstGeom prst="rect">
            <a:avLst/>
          </a:prstGeom>
          <a:noFill/>
        </p:spPr>
        <p:txBody>
          <a:bodyPr wrap="none" rtlCol="0">
            <a:spAutoFit/>
          </a:bodyPr>
          <a:lstStyle/>
          <a:p>
            <a:r>
              <a:rPr lang="en-US" sz="2400" b="1" dirty="0"/>
              <a:t>Child Care Sector</a:t>
            </a:r>
          </a:p>
        </p:txBody>
      </p:sp>
    </p:spTree>
    <p:extLst>
      <p:ext uri="{BB962C8B-B14F-4D97-AF65-F5344CB8AC3E}">
        <p14:creationId xmlns:p14="http://schemas.microsoft.com/office/powerpoint/2010/main" val="27649769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293077" y="575190"/>
            <a:ext cx="8253046" cy="8415061"/>
          </a:xfrm>
          <a:prstGeom prst="rect">
            <a:avLst/>
          </a:prstGeom>
        </p:spPr>
        <p:txBody>
          <a:bodyPr wrap="square">
            <a:spAutoFit/>
          </a:bodyPr>
          <a:lstStyle/>
          <a:p>
            <a:pPr marL="285750" indent="-285750">
              <a:buFont typeface="Wingdings" panose="05000000000000000000" pitchFamily="2" charset="2"/>
              <a:buChar char="v"/>
            </a:pPr>
            <a:r>
              <a:rPr lang="en-US" sz="2400" dirty="0"/>
              <a:t>the </a:t>
            </a:r>
            <a:r>
              <a:rPr lang="en-US" sz="2400" b="1" dirty="0"/>
              <a:t>Quality of Life Survey </a:t>
            </a:r>
            <a:r>
              <a:rPr lang="en-US" sz="2400" dirty="0"/>
              <a:t>does not collect data on hours in various types of care, but instead asks about the </a:t>
            </a:r>
            <a:r>
              <a:rPr lang="en-US" sz="2400" b="1" dirty="0"/>
              <a:t>type of usual care for every child under five</a:t>
            </a:r>
            <a:r>
              <a:rPr lang="en-US" sz="2400" dirty="0"/>
              <a:t> (Mateo Díaz and Rodriguez-</a:t>
            </a:r>
            <a:r>
              <a:rPr lang="en-US" sz="2400" dirty="0" err="1"/>
              <a:t>Chamussey</a:t>
            </a:r>
            <a:r>
              <a:rPr lang="en-US" sz="2400" dirty="0"/>
              <a:t>, 2013).  </a:t>
            </a:r>
          </a:p>
          <a:p>
            <a:pPr marL="285750" indent="-285750">
              <a:buFont typeface="Wingdings" panose="05000000000000000000" pitchFamily="2" charset="2"/>
              <a:buChar char="v"/>
            </a:pPr>
            <a:endParaRPr lang="en-US" sz="2400" dirty="0"/>
          </a:p>
          <a:p>
            <a:pPr marL="285750" indent="-285750">
              <a:buFont typeface="Wingdings" panose="05000000000000000000" pitchFamily="2" charset="2"/>
              <a:buChar char="v"/>
            </a:pPr>
            <a:r>
              <a:rPr lang="en-US" sz="2400" dirty="0"/>
              <a:t>The most  comprehensive analysis of child care use data from this survey (Peña-Parga and Glassman 2004). Using 2003 ECV data, the study indicates  </a:t>
            </a:r>
            <a:r>
              <a:rPr lang="en-US" sz="2400" b="1" dirty="0"/>
              <a:t>that 54% of children under the age of five were usually cared for by parents and 12% of children under five were usually cared for by non-parent individuals, which may include a mix of unpaid care by, for example, grandparents, and paid care by neighbors or friends (but not formal paid care</a:t>
            </a:r>
            <a:r>
              <a:rPr lang="en-US" sz="2400" dirty="0"/>
              <a:t>). </a:t>
            </a:r>
          </a:p>
          <a:p>
            <a:pPr marL="285750" indent="-285750">
              <a:buFont typeface="Wingdings" panose="05000000000000000000" pitchFamily="2" charset="2"/>
              <a:buChar char="v"/>
            </a:pPr>
            <a:endParaRPr lang="es-CO" sz="2400" dirty="0"/>
          </a:p>
          <a:p>
            <a:endParaRPr lang="es-CO" sz="2400" dirty="0"/>
          </a:p>
          <a:p>
            <a:pPr marL="285750" indent="-285750">
              <a:spcAft>
                <a:spcPts val="0"/>
              </a:spcAft>
              <a:buFont typeface="Wingdings" panose="05000000000000000000" pitchFamily="2" charset="2"/>
              <a:buChar char="v"/>
            </a:pPr>
            <a:endParaRPr lang="en-US" dirty="0"/>
          </a:p>
          <a:p>
            <a:pPr marL="285750" indent="-285750">
              <a:spcAft>
                <a:spcPts val="0"/>
              </a:spcAft>
              <a:buFont typeface="Wingdings" panose="05000000000000000000" pitchFamily="2" charset="2"/>
              <a:buChar char="v"/>
            </a:pPr>
            <a:endParaRPr lang="en-US" dirty="0"/>
          </a:p>
          <a:p>
            <a:pPr marL="285750" indent="-285750">
              <a:spcAft>
                <a:spcPts val="0"/>
              </a:spcAft>
              <a:buFont typeface="Wingdings" panose="05000000000000000000" pitchFamily="2" charset="2"/>
              <a:buChar char="v"/>
            </a:pPr>
            <a:endParaRPr lang="en-US" dirty="0"/>
          </a:p>
          <a:p>
            <a:pPr marL="285750" indent="-285750">
              <a:spcAft>
                <a:spcPts val="0"/>
              </a:spcAft>
              <a:buFont typeface="Wingdings" panose="05000000000000000000" pitchFamily="2" charset="2"/>
              <a:buChar char="v"/>
            </a:pPr>
            <a:endParaRPr lang="en-US" dirty="0"/>
          </a:p>
          <a:p>
            <a:pPr marL="285750" indent="-285750">
              <a:spcAft>
                <a:spcPts val="0"/>
              </a:spcAft>
              <a:buFont typeface="Wingdings" panose="05000000000000000000" pitchFamily="2" charset="2"/>
              <a:buChar char="v"/>
            </a:pPr>
            <a:endParaRPr lang="en-US" dirty="0"/>
          </a:p>
          <a:p>
            <a:pPr marL="285750" indent="-285750">
              <a:spcAft>
                <a:spcPts val="0"/>
              </a:spcAft>
              <a:buFont typeface="Wingdings" panose="05000000000000000000" pitchFamily="2" charset="2"/>
              <a:buChar char="v"/>
            </a:pPr>
            <a:endParaRPr lang="en-US" dirty="0"/>
          </a:p>
          <a:p>
            <a:pPr marL="285750" indent="-285750">
              <a:spcAft>
                <a:spcPts val="0"/>
              </a:spcAft>
              <a:buFont typeface="Wingdings" panose="05000000000000000000" pitchFamily="2" charset="2"/>
              <a:buChar char="v"/>
            </a:pPr>
            <a:endParaRPr lang="en-US" dirty="0"/>
          </a:p>
          <a:p>
            <a:pPr>
              <a:spcAft>
                <a:spcPts val="0"/>
              </a:spcAft>
            </a:pPr>
            <a:endParaRPr lang="en-US" dirty="0"/>
          </a:p>
          <a:p>
            <a:pPr>
              <a:spcAft>
                <a:spcPts val="0"/>
              </a:spcAft>
            </a:pPr>
            <a:endParaRPr lang="en-US" dirty="0"/>
          </a:p>
          <a:p>
            <a:pPr indent="457200">
              <a:lnSpc>
                <a:spcPct val="150000"/>
              </a:lnSpc>
              <a:spcAft>
                <a:spcPts val="0"/>
              </a:spcAft>
            </a:pP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CuadroTexto 1">
            <a:extLst>
              <a:ext uri="{FF2B5EF4-FFF2-40B4-BE49-F238E27FC236}">
                <a16:creationId xmlns:a16="http://schemas.microsoft.com/office/drawing/2014/main" id="{82219F38-4965-4B3E-AF4F-E5FDAE64E5E3}"/>
              </a:ext>
            </a:extLst>
          </p:cNvPr>
          <p:cNvSpPr txBox="1"/>
          <p:nvPr/>
        </p:nvSpPr>
        <p:spPr>
          <a:xfrm>
            <a:off x="3188676" y="0"/>
            <a:ext cx="2351862" cy="461665"/>
          </a:xfrm>
          <a:prstGeom prst="rect">
            <a:avLst/>
          </a:prstGeom>
          <a:noFill/>
        </p:spPr>
        <p:txBody>
          <a:bodyPr wrap="none" rtlCol="0">
            <a:spAutoFit/>
          </a:bodyPr>
          <a:lstStyle/>
          <a:p>
            <a:r>
              <a:rPr lang="en-US" sz="2400" b="1" dirty="0"/>
              <a:t>Child Care Sector</a:t>
            </a:r>
          </a:p>
        </p:txBody>
      </p:sp>
    </p:spTree>
    <p:extLst>
      <p:ext uri="{BB962C8B-B14F-4D97-AF65-F5344CB8AC3E}">
        <p14:creationId xmlns:p14="http://schemas.microsoft.com/office/powerpoint/2010/main" val="16650547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3102372" y="173863"/>
            <a:ext cx="2540824" cy="589072"/>
          </a:xfrm>
          <a:prstGeom prst="rect">
            <a:avLst/>
          </a:prstGeom>
        </p:spPr>
        <p:txBody>
          <a:bodyPr wrap="none">
            <a:spAutoFit/>
          </a:bodyPr>
          <a:lstStyle/>
          <a:p>
            <a:pPr lvl="0">
              <a:lnSpc>
                <a:spcPct val="150000"/>
              </a:lnSpc>
              <a:spcAft>
                <a:spcPts val="0"/>
              </a:spcAft>
            </a:pPr>
            <a:r>
              <a:rPr lang="en-US" sz="2400" b="1" dirty="0">
                <a:latin typeface="+mj-lt"/>
                <a:ea typeface="Calibri" panose="020F0502020204030204" pitchFamily="34" charset="0"/>
                <a:cs typeface="Times New Roman" panose="02020603050405020304" pitchFamily="18" charset="0"/>
              </a:rPr>
              <a:t>Care of the elderly</a:t>
            </a:r>
            <a:endParaRPr lang="es-CO" sz="2400" b="1" dirty="0">
              <a:effectLst/>
              <a:latin typeface="+mj-lt"/>
              <a:ea typeface="Calibri" panose="020F0502020204030204" pitchFamily="34" charset="0"/>
              <a:cs typeface="Times New Roman" panose="02020603050405020304" pitchFamily="18" charset="0"/>
            </a:endParaRPr>
          </a:p>
        </p:txBody>
      </p:sp>
      <p:sp>
        <p:nvSpPr>
          <p:cNvPr id="4" name="Rectángulo 3"/>
          <p:cNvSpPr/>
          <p:nvPr/>
        </p:nvSpPr>
        <p:spPr>
          <a:xfrm>
            <a:off x="304800" y="762935"/>
            <a:ext cx="8299938" cy="2308324"/>
          </a:xfrm>
          <a:prstGeom prst="rect">
            <a:avLst/>
          </a:prstGeom>
        </p:spPr>
        <p:txBody>
          <a:bodyPr wrap="square">
            <a:spAutoFit/>
          </a:bodyPr>
          <a:lstStyle/>
          <a:p>
            <a:pPr marL="285750" indent="-285750">
              <a:buFont typeface="Wingdings" panose="05000000000000000000" pitchFamily="2" charset="2"/>
              <a:buChar char="v"/>
            </a:pPr>
            <a:r>
              <a:rPr lang="en-US" dirty="0"/>
              <a:t>According to DANE projections for 2018, </a:t>
            </a:r>
            <a:r>
              <a:rPr lang="en-US" b="1" dirty="0"/>
              <a:t>the population over 60 years of age in Colombia is expected to be  around 5.9 million people</a:t>
            </a:r>
            <a:r>
              <a:rPr lang="en-US" dirty="0"/>
              <a:t>, which represents approximately 12% of the Colombian population. </a:t>
            </a:r>
            <a:r>
              <a:rPr lang="en-US" b="1" dirty="0"/>
              <a:t>13% of this population suffers some type of disability</a:t>
            </a:r>
            <a:r>
              <a:rPr lang="en-US" dirty="0"/>
              <a:t>, which makes them more likely to need special care. </a:t>
            </a:r>
          </a:p>
          <a:p>
            <a:pPr marL="285750" indent="-285750">
              <a:buFont typeface="Wingdings" panose="05000000000000000000" pitchFamily="2" charset="2"/>
              <a:buChar char="v"/>
            </a:pPr>
            <a:r>
              <a:rPr lang="en-US" dirty="0"/>
              <a:t>Pineda (2014) shows </a:t>
            </a:r>
            <a:r>
              <a:rPr lang="en-US" b="1" dirty="0"/>
              <a:t>that coverage for subsidized assistance in Bogota is 7.6% for people over 65 and 21.5% for people over age 75</a:t>
            </a:r>
            <a:r>
              <a:rPr lang="en-US" dirty="0"/>
              <a:t>. This leaves families responsible for support; and as a result reportedly about 90% of elder care takes place in private homes (</a:t>
            </a:r>
            <a:r>
              <a:rPr lang="en-US" dirty="0" err="1"/>
              <a:t>Friedemann</a:t>
            </a:r>
            <a:r>
              <a:rPr lang="en-US" dirty="0"/>
              <a:t>-Sánchez, interview, 2018). </a:t>
            </a:r>
            <a:endParaRPr lang="es-CO" dirty="0"/>
          </a:p>
        </p:txBody>
      </p:sp>
      <p:pic>
        <p:nvPicPr>
          <p:cNvPr id="6" name="Imagen 5"/>
          <p:cNvPicPr>
            <a:picLocks noChangeAspect="1"/>
          </p:cNvPicPr>
          <p:nvPr/>
        </p:nvPicPr>
        <p:blipFill>
          <a:blip r:embed="rId3"/>
          <a:stretch>
            <a:fillRect/>
          </a:stretch>
        </p:blipFill>
        <p:spPr>
          <a:xfrm>
            <a:off x="1031630" y="3110499"/>
            <a:ext cx="8079271" cy="3573638"/>
          </a:xfrm>
          <a:prstGeom prst="rect">
            <a:avLst/>
          </a:prstGeom>
        </p:spPr>
      </p:pic>
    </p:spTree>
    <p:extLst>
      <p:ext uri="{BB962C8B-B14F-4D97-AF65-F5344CB8AC3E}">
        <p14:creationId xmlns:p14="http://schemas.microsoft.com/office/powerpoint/2010/main" val="11131318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3102372" y="173863"/>
            <a:ext cx="2540824" cy="589072"/>
          </a:xfrm>
          <a:prstGeom prst="rect">
            <a:avLst/>
          </a:prstGeom>
        </p:spPr>
        <p:txBody>
          <a:bodyPr wrap="none">
            <a:spAutoFit/>
          </a:bodyPr>
          <a:lstStyle/>
          <a:p>
            <a:pPr lvl="0">
              <a:lnSpc>
                <a:spcPct val="150000"/>
              </a:lnSpc>
              <a:spcAft>
                <a:spcPts val="0"/>
              </a:spcAft>
            </a:pPr>
            <a:r>
              <a:rPr lang="en-US" sz="2400" b="1" dirty="0">
                <a:latin typeface="+mj-lt"/>
                <a:ea typeface="Calibri" panose="020F0502020204030204" pitchFamily="34" charset="0"/>
                <a:cs typeface="Times New Roman" panose="02020603050405020304" pitchFamily="18" charset="0"/>
              </a:rPr>
              <a:t>Care of the elderly</a:t>
            </a:r>
            <a:endParaRPr lang="es-CO" sz="2400" b="1" dirty="0">
              <a:effectLst/>
              <a:latin typeface="+mj-lt"/>
              <a:ea typeface="Calibri" panose="020F0502020204030204" pitchFamily="34" charset="0"/>
              <a:cs typeface="Times New Roman" panose="02020603050405020304" pitchFamily="18" charset="0"/>
            </a:endParaRPr>
          </a:p>
        </p:txBody>
      </p:sp>
      <p:sp>
        <p:nvSpPr>
          <p:cNvPr id="4" name="Rectángulo 3"/>
          <p:cNvSpPr/>
          <p:nvPr/>
        </p:nvSpPr>
        <p:spPr>
          <a:xfrm>
            <a:off x="304800" y="762935"/>
            <a:ext cx="8299938" cy="4893647"/>
          </a:xfrm>
          <a:prstGeom prst="rect">
            <a:avLst/>
          </a:prstGeom>
        </p:spPr>
        <p:txBody>
          <a:bodyPr wrap="square">
            <a:spAutoFit/>
          </a:bodyPr>
          <a:lstStyle/>
          <a:p>
            <a:pPr marL="342900" indent="-342900">
              <a:buFont typeface="Wingdings" panose="05000000000000000000" pitchFamily="2" charset="2"/>
              <a:buChar char="v"/>
            </a:pPr>
            <a:r>
              <a:rPr lang="en-US" sz="2400" dirty="0"/>
              <a:t>the CTUS data suggest that</a:t>
            </a:r>
            <a:r>
              <a:rPr lang="en-US" sz="2400" b="1" dirty="0"/>
              <a:t> both men and women spend little time caring for older adults </a:t>
            </a:r>
            <a:r>
              <a:rPr lang="en-US" sz="2400" dirty="0"/>
              <a:t>(</a:t>
            </a:r>
            <a:r>
              <a:rPr lang="en-US" sz="2400" dirty="0" err="1"/>
              <a:t>Urdinola</a:t>
            </a:r>
            <a:r>
              <a:rPr lang="en-US" sz="2400" dirty="0"/>
              <a:t> and Tovar, 2018). </a:t>
            </a:r>
          </a:p>
          <a:p>
            <a:pPr marL="342900" indent="-342900">
              <a:buFont typeface="Wingdings" panose="05000000000000000000" pitchFamily="2" charset="2"/>
              <a:buChar char="v"/>
            </a:pPr>
            <a:endParaRPr lang="en-US" sz="2400" dirty="0"/>
          </a:p>
          <a:p>
            <a:pPr marL="342900" indent="-342900">
              <a:buFont typeface="Wingdings" panose="05000000000000000000" pitchFamily="2" charset="2"/>
              <a:buChar char="v"/>
            </a:pPr>
            <a:r>
              <a:rPr lang="en-US" sz="2400" dirty="0"/>
              <a:t>This may result from analyzing only the time reported directly in care of older adults which, as noted above, includes only feeding, bathing, accompanying, conversing with, helping to administer medicine and “passive minding,” but </a:t>
            </a:r>
            <a:r>
              <a:rPr lang="en-US" sz="2400" b="1" dirty="0"/>
              <a:t>is not suitable for estimating time in cooking, laundry and cleaning related to elder care. </a:t>
            </a:r>
          </a:p>
          <a:p>
            <a:pPr marL="342900" indent="-342900">
              <a:buFont typeface="Wingdings" panose="05000000000000000000" pitchFamily="2" charset="2"/>
              <a:buChar char="v"/>
            </a:pPr>
            <a:r>
              <a:rPr lang="en-US" sz="2400" dirty="0"/>
              <a:t>While the CTUS does ask about time in activities for members of other households, including time specifically in elder care, </a:t>
            </a:r>
            <a:r>
              <a:rPr lang="en-US" sz="2400" b="1" dirty="0"/>
              <a:t>it is not always is not possible to determine who is the recipient of this care</a:t>
            </a:r>
            <a:r>
              <a:rPr lang="en-US" sz="2400" dirty="0"/>
              <a:t>. </a:t>
            </a:r>
          </a:p>
        </p:txBody>
      </p:sp>
    </p:spTree>
    <p:extLst>
      <p:ext uri="{BB962C8B-B14F-4D97-AF65-F5344CB8AC3E}">
        <p14:creationId xmlns:p14="http://schemas.microsoft.com/office/powerpoint/2010/main" val="24322276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961292" y="867507"/>
            <a:ext cx="7526216" cy="5632311"/>
          </a:xfrm>
          <a:prstGeom prst="rect">
            <a:avLst/>
          </a:prstGeom>
          <a:noFill/>
        </p:spPr>
        <p:txBody>
          <a:bodyPr wrap="square" rtlCol="0">
            <a:spAutoFit/>
          </a:bodyPr>
          <a:lstStyle/>
          <a:p>
            <a:pPr marL="285750" indent="-285750">
              <a:buFont typeface="Wingdings" panose="05000000000000000000" pitchFamily="2" charset="2"/>
              <a:buChar char="v"/>
            </a:pPr>
            <a:r>
              <a:rPr lang="en-US" sz="2400" dirty="0"/>
              <a:t>We are going to start giving you an overview of what is known about the paid and unpaid care economy in Colombia</a:t>
            </a:r>
          </a:p>
          <a:p>
            <a:pPr marL="285750" indent="-285750">
              <a:buFont typeface="Wingdings" panose="05000000000000000000" pitchFamily="2" charset="2"/>
              <a:buChar char="v"/>
            </a:pPr>
            <a:endParaRPr lang="en-US" sz="2400" dirty="0"/>
          </a:p>
          <a:p>
            <a:pPr marL="285750" indent="-285750">
              <a:buFont typeface="Wingdings" panose="05000000000000000000" pitchFamily="2" charset="2"/>
              <a:buChar char="v"/>
            </a:pPr>
            <a:r>
              <a:rPr lang="en-US" sz="2400" dirty="0"/>
              <a:t>We propose the development of a gender-sensitive macroeconomic model, focused on the care economy, suitable for policy analysis in Colombia. ( We need to gather information for this model.)</a:t>
            </a:r>
          </a:p>
          <a:p>
            <a:pPr marL="285750" indent="-285750">
              <a:buFont typeface="Wingdings" panose="05000000000000000000" pitchFamily="2" charset="2"/>
              <a:buChar char="v"/>
            </a:pPr>
            <a:endParaRPr lang="en-US" sz="2400" dirty="0"/>
          </a:p>
          <a:p>
            <a:pPr marL="285750" indent="-285750">
              <a:buFont typeface="Wingdings" panose="05000000000000000000" pitchFamily="2" charset="2"/>
              <a:buChar char="v"/>
            </a:pPr>
            <a:r>
              <a:rPr lang="en-US" sz="2400" dirty="0"/>
              <a:t>Such a model would strength the capacity of researchers, advocacy groups, policy makers, and government agencies to advance care in the national policy agenda.</a:t>
            </a:r>
          </a:p>
          <a:p>
            <a:pPr marL="285750" indent="-285750">
              <a:buFont typeface="Wingdings" panose="05000000000000000000" pitchFamily="2" charset="2"/>
              <a:buChar char="v"/>
            </a:pPr>
            <a:endParaRPr lang="en-US" sz="2400" dirty="0"/>
          </a:p>
          <a:p>
            <a:pPr marL="742950" lvl="1" indent="-285750">
              <a:buFont typeface="Wingdings" panose="05000000000000000000" pitchFamily="2" charset="2"/>
              <a:buChar char="ü"/>
            </a:pPr>
            <a:endParaRPr lang="en-US" sz="2400" dirty="0"/>
          </a:p>
        </p:txBody>
      </p:sp>
      <p:sp>
        <p:nvSpPr>
          <p:cNvPr id="3" name="CuadroTexto 2"/>
          <p:cNvSpPr txBox="1"/>
          <p:nvPr/>
        </p:nvSpPr>
        <p:spPr>
          <a:xfrm>
            <a:off x="2275460" y="175846"/>
            <a:ext cx="4897879" cy="584775"/>
          </a:xfrm>
          <a:prstGeom prst="rect">
            <a:avLst/>
          </a:prstGeom>
          <a:noFill/>
        </p:spPr>
        <p:txBody>
          <a:bodyPr wrap="none" rtlCol="0">
            <a:spAutoFit/>
          </a:bodyPr>
          <a:lstStyle/>
          <a:p>
            <a:r>
              <a:rPr lang="es-CO" sz="3200" b="1" dirty="0" err="1"/>
              <a:t>What</a:t>
            </a:r>
            <a:r>
              <a:rPr lang="es-CO" sz="3200" b="1" dirty="0"/>
              <a:t> are </a:t>
            </a:r>
            <a:r>
              <a:rPr lang="es-CO" sz="3200" b="1" dirty="0" err="1"/>
              <a:t>we</a:t>
            </a:r>
            <a:r>
              <a:rPr lang="es-CO" sz="3200" b="1" dirty="0"/>
              <a:t> </a:t>
            </a:r>
            <a:r>
              <a:rPr lang="es-CO" sz="3200" b="1" dirty="0" err="1"/>
              <a:t>talking</a:t>
            </a:r>
            <a:r>
              <a:rPr lang="es-CO" sz="3200" b="1" dirty="0"/>
              <a:t> </a:t>
            </a:r>
            <a:r>
              <a:rPr lang="es-CO" sz="3200" b="1" dirty="0" err="1"/>
              <a:t>about</a:t>
            </a:r>
            <a:r>
              <a:rPr lang="es-CO" sz="3200" b="1" dirty="0"/>
              <a:t>?</a:t>
            </a:r>
          </a:p>
        </p:txBody>
      </p:sp>
    </p:spTree>
    <p:extLst>
      <p:ext uri="{BB962C8B-B14F-4D97-AF65-F5344CB8AC3E}">
        <p14:creationId xmlns:p14="http://schemas.microsoft.com/office/powerpoint/2010/main" val="8424560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386863" y="199292"/>
            <a:ext cx="8264768" cy="6555641"/>
          </a:xfrm>
          <a:prstGeom prst="rect">
            <a:avLst/>
          </a:prstGeom>
        </p:spPr>
        <p:txBody>
          <a:bodyPr wrap="square">
            <a:spAutoFit/>
          </a:bodyPr>
          <a:lstStyle/>
          <a:p>
            <a:pPr marL="285750" indent="-285750">
              <a:spcAft>
                <a:spcPts val="0"/>
              </a:spcAft>
              <a:buFont typeface="Wingdings" panose="05000000000000000000" pitchFamily="2" charset="2"/>
              <a:buChar char="v"/>
            </a:pPr>
            <a:r>
              <a:rPr lang="en-US" sz="2000" dirty="0">
                <a:latin typeface="Times New Roman" panose="02020603050405020304" pitchFamily="18" charset="0"/>
                <a:ea typeface="Calibri" panose="020F0502020204030204" pitchFamily="34" charset="0"/>
                <a:cs typeface="Times New Roman" panose="02020603050405020304" pitchFamily="18" charset="0"/>
              </a:rPr>
              <a:t>One alternative source of data on elder care is the small National Study on Health, Welfare, and Ageing, a survey of 1,141 family caregivers in both rural and urban areas conducted in 2015.  According to this survey, </a:t>
            </a:r>
            <a:r>
              <a:rPr lang="en-US" sz="2000" b="1" dirty="0">
                <a:latin typeface="Times New Roman" panose="02020603050405020304" pitchFamily="18" charset="0"/>
                <a:ea typeface="Calibri" panose="020F0502020204030204" pitchFamily="34" charset="0"/>
                <a:cs typeface="Times New Roman" panose="02020603050405020304" pitchFamily="18" charset="0"/>
              </a:rPr>
              <a:t>83.9% of caregivers are women, their average age is 49, but 16.7% are over 60 years of age themselves.  </a:t>
            </a:r>
            <a:r>
              <a:rPr lang="en-US" sz="2000" dirty="0">
                <a:latin typeface="Times New Roman" panose="02020603050405020304" pitchFamily="18" charset="0"/>
                <a:ea typeface="Calibri" panose="020F0502020204030204" pitchFamily="34" charset="0"/>
                <a:cs typeface="Times New Roman" panose="02020603050405020304" pitchFamily="18" charset="0"/>
              </a:rPr>
              <a:t>This survey suggests that </a:t>
            </a:r>
            <a:r>
              <a:rPr lang="en-US" sz="2000" b="1" dirty="0">
                <a:latin typeface="Times New Roman" panose="02020603050405020304" pitchFamily="18" charset="0"/>
                <a:ea typeface="Calibri" panose="020F0502020204030204" pitchFamily="34" charset="0"/>
                <a:cs typeface="Times New Roman" panose="02020603050405020304" pitchFamily="18" charset="0"/>
              </a:rPr>
              <a:t>76% of caregivers of elderly live with the older adult they care </a:t>
            </a:r>
            <a:r>
              <a:rPr lang="en-US" sz="2000" dirty="0">
                <a:latin typeface="Times New Roman" panose="02020603050405020304" pitchFamily="18" charset="0"/>
                <a:ea typeface="Calibri" panose="020F0502020204030204" pitchFamily="34" charset="0"/>
                <a:cs typeface="Times New Roman" panose="02020603050405020304" pitchFamily="18" charset="0"/>
              </a:rPr>
              <a:t>for, again highlighting the need to collect information on care provided to individuals in other households (perhaps living alone). </a:t>
            </a:r>
          </a:p>
          <a:p>
            <a:pPr indent="457200">
              <a:spcAft>
                <a:spcPts val="0"/>
              </a:spcAft>
            </a:pP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marL="285750" indent="-285750">
              <a:spcAft>
                <a:spcPts val="0"/>
              </a:spcAft>
              <a:buFont typeface="Wingdings" panose="05000000000000000000" pitchFamily="2" charset="2"/>
              <a:buChar char="v"/>
            </a:pPr>
            <a:r>
              <a:rPr lang="en-US" sz="2000" dirty="0">
                <a:latin typeface="Times New Roman" panose="02020603050405020304" pitchFamily="18" charset="0"/>
                <a:ea typeface="Calibri" panose="020F0502020204030204" pitchFamily="34" charset="0"/>
                <a:cs typeface="Times New Roman" panose="02020603050405020304" pitchFamily="18" charset="0"/>
              </a:rPr>
              <a:t>the majority of caregivers are the offspring of caregivers (61%). The main </a:t>
            </a:r>
            <a:r>
              <a:rPr lang="en-US" sz="2000" b="1" dirty="0">
                <a:latin typeface="Times New Roman" panose="02020603050405020304" pitchFamily="18" charset="0"/>
                <a:ea typeface="Calibri" panose="020F0502020204030204" pitchFamily="34" charset="0"/>
                <a:cs typeface="Times New Roman" panose="02020603050405020304" pitchFamily="18" charset="0"/>
              </a:rPr>
              <a:t>care activities reported are helping with daily living tasks such as shopping, visiting the doctor, and administering medication, activities captured by the CTUS; </a:t>
            </a:r>
          </a:p>
          <a:p>
            <a:pPr marL="742950" lvl="1" indent="-285750">
              <a:buFont typeface="Wingdings" panose="05000000000000000000" pitchFamily="2" charset="2"/>
              <a:buChar char="v"/>
            </a:pPr>
            <a:r>
              <a:rPr lang="en-US" sz="2000" dirty="0">
                <a:latin typeface="Times New Roman" panose="02020603050405020304" pitchFamily="18" charset="0"/>
                <a:ea typeface="Calibri" panose="020F0502020204030204" pitchFamily="34" charset="0"/>
                <a:cs typeface="Times New Roman" panose="02020603050405020304" pitchFamily="18" charset="0"/>
              </a:rPr>
              <a:t>12.5% are in charge of specialized care such as catheter handling.  </a:t>
            </a:r>
          </a:p>
          <a:p>
            <a:pPr marL="742950" lvl="1" indent="-285750">
              <a:buFont typeface="Wingdings" panose="05000000000000000000" pitchFamily="2" charset="2"/>
              <a:buChar char="v"/>
            </a:pPr>
            <a:r>
              <a:rPr lang="en-US" sz="2000" dirty="0">
                <a:latin typeface="Times New Roman" panose="02020603050405020304" pitchFamily="18" charset="0"/>
                <a:ea typeface="Calibri" panose="020F0502020204030204" pitchFamily="34" charset="0"/>
                <a:cs typeface="Times New Roman" panose="02020603050405020304" pitchFamily="18" charset="0"/>
              </a:rPr>
              <a:t>Two-thirds of caregivers are simultaneously employed in other jobs. </a:t>
            </a:r>
          </a:p>
          <a:p>
            <a:pPr marL="742950" lvl="1" indent="-285750">
              <a:buFont typeface="Wingdings" panose="05000000000000000000" pitchFamily="2" charset="2"/>
              <a:buChar char="v"/>
            </a:pPr>
            <a:r>
              <a:rPr lang="en-US" sz="2000" dirty="0">
                <a:latin typeface="Times New Roman" panose="02020603050405020304" pitchFamily="18" charset="0"/>
                <a:ea typeface="Calibri" panose="020F0502020204030204" pitchFamily="34" charset="0"/>
                <a:cs typeface="Times New Roman" panose="02020603050405020304" pitchFamily="18" charset="0"/>
              </a:rPr>
              <a:t>Half of the male care providers were employed, while women caregivers mainly also did domestic work.  7</a:t>
            </a:r>
          </a:p>
          <a:p>
            <a:pPr marL="742950" lvl="1" indent="-285750">
              <a:buFont typeface="Wingdings" panose="05000000000000000000" pitchFamily="2" charset="2"/>
              <a:buChar char="v"/>
            </a:pPr>
            <a:r>
              <a:rPr lang="en-US" sz="2000" dirty="0">
                <a:latin typeface="Times New Roman" panose="02020603050405020304" pitchFamily="18" charset="0"/>
                <a:ea typeface="Calibri" panose="020F0502020204030204" pitchFamily="34" charset="0"/>
                <a:cs typeface="Times New Roman" panose="02020603050405020304" pitchFamily="18" charset="0"/>
              </a:rPr>
              <a:t>7% of caregivers receive some salary, reward, or financial support for their care (Ministry of Health, 2015),</a:t>
            </a:r>
            <a:r>
              <a:rPr lang="en-US" sz="2000" baseline="30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a:latin typeface="Times New Roman" panose="02020603050405020304" pitchFamily="18" charset="0"/>
                <a:ea typeface="Calibri" panose="020F0502020204030204" pitchFamily="34" charset="0"/>
                <a:cs typeface="Times New Roman" panose="02020603050405020304" pitchFamily="18" charset="0"/>
              </a:rPr>
              <a:t>and </a:t>
            </a:r>
            <a:r>
              <a:rPr lang="en-US" sz="2000" dirty="0" err="1">
                <a:latin typeface="Times New Roman" panose="02020603050405020304" pitchFamily="18" charset="0"/>
                <a:ea typeface="Calibri" panose="020F0502020204030204" pitchFamily="34" charset="0"/>
                <a:cs typeface="Times New Roman" panose="02020603050405020304" pitchFamily="18" charset="0"/>
              </a:rPr>
              <a:t>Friedemann</a:t>
            </a:r>
            <a:r>
              <a:rPr lang="en-US" sz="2000" dirty="0">
                <a:latin typeface="Times New Roman" panose="02020603050405020304" pitchFamily="18" charset="0"/>
                <a:ea typeface="Calibri" panose="020F0502020204030204" pitchFamily="34" charset="0"/>
                <a:cs typeface="Times New Roman" panose="02020603050405020304" pitchFamily="18" charset="0"/>
              </a:rPr>
              <a:t>-Sánchez reports that one example of such a reward is living rent-free in the caregiver’s parent’s house (2012a).</a:t>
            </a:r>
            <a:endParaRPr lang="es-CO"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494020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79785" y="158206"/>
            <a:ext cx="4644285" cy="461665"/>
          </a:xfrm>
          <a:prstGeom prst="rect">
            <a:avLst/>
          </a:prstGeom>
          <a:noFill/>
        </p:spPr>
        <p:txBody>
          <a:bodyPr wrap="none" rtlCol="0">
            <a:spAutoFit/>
          </a:bodyPr>
          <a:lstStyle/>
          <a:p>
            <a:pPr lvl="0"/>
            <a:r>
              <a:rPr lang="en-US" sz="2400" b="1" dirty="0"/>
              <a:t>Care of population with disabilities</a:t>
            </a:r>
            <a:endParaRPr lang="es-CO" sz="2400" b="1" dirty="0"/>
          </a:p>
        </p:txBody>
      </p:sp>
      <p:sp>
        <p:nvSpPr>
          <p:cNvPr id="3" name="CuadroTexto 2"/>
          <p:cNvSpPr txBox="1"/>
          <p:nvPr/>
        </p:nvSpPr>
        <p:spPr>
          <a:xfrm>
            <a:off x="457201" y="619871"/>
            <a:ext cx="7779320" cy="3139321"/>
          </a:xfrm>
          <a:prstGeom prst="rect">
            <a:avLst/>
          </a:prstGeom>
          <a:noFill/>
        </p:spPr>
        <p:txBody>
          <a:bodyPr wrap="square" rtlCol="0">
            <a:spAutoFit/>
          </a:bodyPr>
          <a:lstStyle/>
          <a:p>
            <a:r>
              <a:rPr lang="en-US" dirty="0"/>
              <a:t>The armed conflict lasting more than 50 years increased the number of people living with disabilities in Colombia.  Pérez and </a:t>
            </a:r>
            <a:r>
              <a:rPr lang="en-US" dirty="0" err="1"/>
              <a:t>Tangarife</a:t>
            </a:r>
            <a:r>
              <a:rPr lang="en-US" dirty="0"/>
              <a:t> (2015) note that data on this population, its characteristics, and who cares for this group is unreliable and often missing. </a:t>
            </a:r>
          </a:p>
          <a:p>
            <a:r>
              <a:rPr lang="en-US" dirty="0"/>
              <a:t>According to Pérez and </a:t>
            </a:r>
            <a:r>
              <a:rPr lang="en-US" dirty="0" err="1"/>
              <a:t>Tangarife</a:t>
            </a:r>
            <a:r>
              <a:rPr lang="en-US" dirty="0"/>
              <a:t> (2015), </a:t>
            </a:r>
            <a:r>
              <a:rPr lang="en-US" b="1" dirty="0"/>
              <a:t>this population is equivalent to approximately 2.5 million people</a:t>
            </a:r>
            <a:r>
              <a:rPr lang="en-US" dirty="0"/>
              <a:t>, most of whom are over 60 and thus overlap with those needing elder care (Correa-Montoya and Castro-Martínez, 2016). However, the </a:t>
            </a:r>
            <a:r>
              <a:rPr lang="en-US" b="1" dirty="0"/>
              <a:t>Colombian Constitutional Court provides a higher estimate--15% of the population is disabled, equivalent to 7.2 million people </a:t>
            </a:r>
            <a:r>
              <a:rPr lang="en-US" dirty="0"/>
              <a:t>with disabilities (Correa-Montoya and Castro-Martínez, 2016).</a:t>
            </a:r>
            <a:endParaRPr lang="es-CO" dirty="0"/>
          </a:p>
          <a:p>
            <a:endParaRPr lang="es-CO" dirty="0"/>
          </a:p>
        </p:txBody>
      </p:sp>
      <p:pic>
        <p:nvPicPr>
          <p:cNvPr id="4" name="Imagen 3"/>
          <p:cNvPicPr>
            <a:picLocks noChangeAspect="1"/>
          </p:cNvPicPr>
          <p:nvPr/>
        </p:nvPicPr>
        <p:blipFill>
          <a:blip r:embed="rId3"/>
          <a:stretch>
            <a:fillRect/>
          </a:stretch>
        </p:blipFill>
        <p:spPr>
          <a:xfrm>
            <a:off x="1488831" y="3408339"/>
            <a:ext cx="5633574" cy="3269023"/>
          </a:xfrm>
          <a:prstGeom prst="rect">
            <a:avLst/>
          </a:prstGeom>
        </p:spPr>
      </p:pic>
    </p:spTree>
    <p:extLst>
      <p:ext uri="{BB962C8B-B14F-4D97-AF65-F5344CB8AC3E}">
        <p14:creationId xmlns:p14="http://schemas.microsoft.com/office/powerpoint/2010/main" val="37618538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98854" y="98850"/>
            <a:ext cx="9119286" cy="5909310"/>
          </a:xfrm>
          <a:prstGeom prst="rect">
            <a:avLst/>
          </a:prstGeom>
        </p:spPr>
        <p:txBody>
          <a:bodyPr wrap="square">
            <a:spAutoFit/>
          </a:bodyPr>
          <a:lstStyle/>
          <a:p>
            <a:pPr marL="285750" indent="-285750">
              <a:buFont typeface="Wingdings" panose="05000000000000000000" pitchFamily="2" charset="2"/>
              <a:buChar char="v"/>
            </a:pPr>
            <a:r>
              <a:rPr lang="en-US" sz="2400" dirty="0"/>
              <a:t>In addition to data from the CTUS, information on unpaid care of disabled and chronically ill persons comes from the Registry for the Location and Characterization of Persons with Disabilities (RLCPD).  In 2010, 37% of such registered persons required permanent assistance from another person to carry out daily activities (Gómez and Gonzalez, 2010). </a:t>
            </a:r>
          </a:p>
          <a:p>
            <a:pPr marL="285750" indent="-285750">
              <a:buFont typeface="Wingdings" panose="05000000000000000000" pitchFamily="2" charset="2"/>
              <a:buChar char="v"/>
            </a:pPr>
            <a:endParaRPr lang="en-US" sz="2400" dirty="0"/>
          </a:p>
          <a:p>
            <a:pPr marL="285750" indent="-285750">
              <a:buFont typeface="Wingdings" panose="05000000000000000000" pitchFamily="2" charset="2"/>
              <a:buChar char="v"/>
            </a:pPr>
            <a:r>
              <a:rPr lang="en-US" sz="2400" dirty="0"/>
              <a:t>Most of this assistance takes the form of unpaid labor--83.7% of the people who assist them are members of the household, suggesting a potentially heavy household burden.  Another 3.6% are non-employed outsiders, and 1.9% are other persons, while 4.6% are specialized persons hired to perform these tasks. </a:t>
            </a:r>
          </a:p>
          <a:p>
            <a:pPr marL="285750" indent="-285750">
              <a:buFont typeface="Wingdings" panose="05000000000000000000" pitchFamily="2" charset="2"/>
              <a:buChar char="v"/>
            </a:pPr>
            <a:endParaRPr lang="en-US" sz="2400" dirty="0"/>
          </a:p>
          <a:p>
            <a:pPr marL="285750" indent="-285750">
              <a:buFont typeface="Wingdings" panose="05000000000000000000" pitchFamily="2" charset="2"/>
              <a:buChar char="v"/>
            </a:pPr>
            <a:r>
              <a:rPr lang="en-US" sz="2400" dirty="0"/>
              <a:t>According to the Registry data, 75% of caregivers are women, 15.3% are men(Gómez &amp; González, 2010).  </a:t>
            </a:r>
            <a:endParaRPr lang="en-US" dirty="0"/>
          </a:p>
          <a:p>
            <a:endParaRPr lang="en-US" dirty="0"/>
          </a:p>
        </p:txBody>
      </p:sp>
    </p:spTree>
    <p:extLst>
      <p:ext uri="{BB962C8B-B14F-4D97-AF65-F5344CB8AC3E}">
        <p14:creationId xmlns:p14="http://schemas.microsoft.com/office/powerpoint/2010/main" val="38839139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22DC236-D8A2-47F2-BC6C-0E8ED22E96AC}"/>
              </a:ext>
            </a:extLst>
          </p:cNvPr>
          <p:cNvSpPr txBox="1"/>
          <p:nvPr/>
        </p:nvSpPr>
        <p:spPr>
          <a:xfrm>
            <a:off x="3769280" y="395416"/>
            <a:ext cx="1605439" cy="461665"/>
          </a:xfrm>
          <a:prstGeom prst="rect">
            <a:avLst/>
          </a:prstGeom>
          <a:noFill/>
        </p:spPr>
        <p:txBody>
          <a:bodyPr wrap="none" rtlCol="0">
            <a:spAutoFit/>
          </a:bodyPr>
          <a:lstStyle/>
          <a:p>
            <a:r>
              <a:rPr lang="en-US" sz="2400" b="1" dirty="0"/>
              <a:t>Limitations</a:t>
            </a:r>
            <a:endParaRPr lang="es-CO" sz="2400" b="1" dirty="0"/>
          </a:p>
        </p:txBody>
      </p:sp>
      <p:sp>
        <p:nvSpPr>
          <p:cNvPr id="4" name="TextBox 3">
            <a:extLst>
              <a:ext uri="{FF2B5EF4-FFF2-40B4-BE49-F238E27FC236}">
                <a16:creationId xmlns:a16="http://schemas.microsoft.com/office/drawing/2014/main" id="{6487D6F0-0457-4A7E-A036-3EB4598E94A4}"/>
              </a:ext>
            </a:extLst>
          </p:cNvPr>
          <p:cNvSpPr txBox="1"/>
          <p:nvPr/>
        </p:nvSpPr>
        <p:spPr>
          <a:xfrm>
            <a:off x="1186248" y="1062681"/>
            <a:ext cx="7735329" cy="6001643"/>
          </a:xfrm>
          <a:prstGeom prst="rect">
            <a:avLst/>
          </a:prstGeom>
          <a:noFill/>
        </p:spPr>
        <p:txBody>
          <a:bodyPr wrap="square" rtlCol="0">
            <a:spAutoFit/>
          </a:bodyPr>
          <a:lstStyle/>
          <a:p>
            <a:pPr marL="342900" indent="-342900">
              <a:buFont typeface="Wingdings" panose="05000000000000000000" pitchFamily="2" charset="2"/>
              <a:buChar char="v"/>
            </a:pPr>
            <a:r>
              <a:rPr lang="en-US" sz="2400" dirty="0"/>
              <a:t>Diary  questions</a:t>
            </a:r>
          </a:p>
          <a:p>
            <a:pPr marL="342900" indent="-342900">
              <a:buFont typeface="Wingdings" panose="05000000000000000000" pitchFamily="2" charset="2"/>
              <a:buChar char="v"/>
            </a:pPr>
            <a:endParaRPr lang="en-US" sz="2400" dirty="0"/>
          </a:p>
          <a:p>
            <a:pPr marL="342900" indent="-342900">
              <a:buFont typeface="Wingdings" panose="05000000000000000000" pitchFamily="2" charset="2"/>
              <a:buChar char="v"/>
            </a:pPr>
            <a:r>
              <a:rPr lang="en-US" sz="2400" dirty="0"/>
              <a:t>The relationship between care giver and recipient may not be known.</a:t>
            </a:r>
            <a:r>
              <a:rPr lang="es-CO" sz="2400" dirty="0"/>
              <a:t> </a:t>
            </a:r>
            <a:r>
              <a:rPr lang="en-US" sz="2400" dirty="0"/>
              <a:t> </a:t>
            </a:r>
          </a:p>
          <a:p>
            <a:pPr marL="342900" indent="-342900">
              <a:buFont typeface="Wingdings" panose="05000000000000000000" pitchFamily="2" charset="2"/>
              <a:buChar char="v"/>
            </a:pPr>
            <a:endParaRPr lang="en-US" sz="2400" dirty="0"/>
          </a:p>
          <a:p>
            <a:pPr marL="342900" indent="-342900">
              <a:buFont typeface="Wingdings" panose="05000000000000000000" pitchFamily="2" charset="2"/>
              <a:buChar char="v"/>
            </a:pPr>
            <a:r>
              <a:rPr lang="en-US" sz="2400" dirty="0"/>
              <a:t>time in cooking, laundry and cleaning for children and elders is not possible to calculate. </a:t>
            </a:r>
          </a:p>
          <a:p>
            <a:pPr marL="342900" indent="-342900">
              <a:buFont typeface="Wingdings" panose="05000000000000000000" pitchFamily="2" charset="2"/>
              <a:buChar char="v"/>
            </a:pPr>
            <a:endParaRPr lang="en-US" sz="2400" dirty="0"/>
          </a:p>
          <a:p>
            <a:pPr marL="342900" indent="-342900">
              <a:buFont typeface="Wingdings" panose="05000000000000000000" pitchFamily="2" charset="2"/>
              <a:buChar char="v"/>
            </a:pPr>
            <a:r>
              <a:rPr lang="en-US" sz="2400" dirty="0"/>
              <a:t>paid domestic workers may contribute to care even when they are not specifically hired to provide care, and this contribution may not be measured with the current survey instrument, which asks only about individuals hired to provide care.</a:t>
            </a:r>
            <a:endParaRPr lang="es-CO" sz="2400" dirty="0"/>
          </a:p>
          <a:p>
            <a:r>
              <a:rPr lang="en-US" sz="2400" dirty="0"/>
              <a:t> </a:t>
            </a:r>
            <a:endParaRPr lang="es-CO" sz="2400" dirty="0"/>
          </a:p>
          <a:p>
            <a:pPr marL="342900" indent="-342900">
              <a:buFont typeface="Wingdings" panose="05000000000000000000" pitchFamily="2" charset="2"/>
              <a:buChar char="v"/>
            </a:pPr>
            <a:endParaRPr lang="en-US" sz="2400" dirty="0"/>
          </a:p>
          <a:p>
            <a:pPr marL="342900" indent="-342900">
              <a:buFont typeface="Wingdings" panose="05000000000000000000" pitchFamily="2" charset="2"/>
              <a:buChar char="v"/>
            </a:pPr>
            <a:endParaRPr lang="es-CO" sz="2400" dirty="0"/>
          </a:p>
        </p:txBody>
      </p:sp>
    </p:spTree>
    <p:extLst>
      <p:ext uri="{BB962C8B-B14F-4D97-AF65-F5344CB8AC3E}">
        <p14:creationId xmlns:p14="http://schemas.microsoft.com/office/powerpoint/2010/main" val="135964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E9E8F68-7ABE-4DAD-ACE6-79C4D0E84211}"/>
              </a:ext>
            </a:extLst>
          </p:cNvPr>
          <p:cNvSpPr/>
          <p:nvPr/>
        </p:nvSpPr>
        <p:spPr>
          <a:xfrm>
            <a:off x="3172426" y="402279"/>
            <a:ext cx="3629391" cy="461665"/>
          </a:xfrm>
          <a:prstGeom prst="rect">
            <a:avLst/>
          </a:prstGeom>
        </p:spPr>
        <p:txBody>
          <a:bodyPr wrap="none">
            <a:spAutoFit/>
          </a:bodyPr>
          <a:lstStyle/>
          <a:p>
            <a:r>
              <a:rPr lang="en-US" sz="2400" b="1" dirty="0">
                <a:latin typeface="Calibri" panose="020F0502020204030204" pitchFamily="34" charset="0"/>
                <a:ea typeface="Calibri" panose="020F0502020204030204" pitchFamily="34" charset="0"/>
                <a:cs typeface="Times New Roman" panose="02020603050405020304" pitchFamily="18" charset="0"/>
              </a:rPr>
              <a:t>Paid Care Sector: child care</a:t>
            </a:r>
            <a:endParaRPr lang="es-CO" sz="2400" b="1" dirty="0"/>
          </a:p>
        </p:txBody>
      </p:sp>
      <p:sp>
        <p:nvSpPr>
          <p:cNvPr id="5" name="Rectangle 4">
            <a:extLst>
              <a:ext uri="{FF2B5EF4-FFF2-40B4-BE49-F238E27FC236}">
                <a16:creationId xmlns:a16="http://schemas.microsoft.com/office/drawing/2014/main" id="{6F7BC74A-5F52-412E-A296-AB674F212895}"/>
              </a:ext>
            </a:extLst>
          </p:cNvPr>
          <p:cNvSpPr/>
          <p:nvPr/>
        </p:nvSpPr>
        <p:spPr>
          <a:xfrm>
            <a:off x="858094" y="1229404"/>
            <a:ext cx="7729851" cy="4585871"/>
          </a:xfrm>
          <a:prstGeom prst="rect">
            <a:avLst/>
          </a:prstGeom>
        </p:spPr>
        <p:txBody>
          <a:bodyPr wrap="square">
            <a:spAutoFit/>
          </a:bodyPr>
          <a:lstStyle/>
          <a:p>
            <a:pPr marL="285750" indent="-285750">
              <a:buFont typeface="Wingdings" panose="05000000000000000000" pitchFamily="2" charset="2"/>
              <a:buChar char="v"/>
            </a:pPr>
            <a:r>
              <a:rPr lang="en-US" sz="2400" dirty="0">
                <a:latin typeface="Times New Roman" panose="02020603050405020304" pitchFamily="18" charset="0"/>
                <a:ea typeface="Calibri" panose="020F0502020204030204" pitchFamily="34" charset="0"/>
                <a:cs typeface="Times New Roman" panose="02020603050405020304" pitchFamily="18" charset="0"/>
              </a:rPr>
              <a:t>The </a:t>
            </a:r>
            <a:r>
              <a:rPr lang="en-US" sz="2400" b="1" dirty="0">
                <a:latin typeface="Times New Roman" panose="02020603050405020304" pitchFamily="18" charset="0"/>
                <a:ea typeface="Calibri" panose="020F0502020204030204" pitchFamily="34" charset="0"/>
                <a:cs typeface="Times New Roman" panose="02020603050405020304" pitchFamily="18" charset="0"/>
              </a:rPr>
              <a:t>paid care sector is complex </a:t>
            </a:r>
            <a:r>
              <a:rPr lang="en-US" sz="2400" dirty="0">
                <a:latin typeface="Times New Roman" panose="02020603050405020304" pitchFamily="18" charset="0"/>
                <a:ea typeface="Calibri" panose="020F0502020204030204" pitchFamily="34" charset="0"/>
                <a:cs typeface="Times New Roman" panose="02020603050405020304" pitchFamily="18" charset="0"/>
              </a:rPr>
              <a:t>and is managed by many different entities including the central government, local governments, and diverse agents in the private sector </a:t>
            </a:r>
          </a:p>
          <a:p>
            <a:pPr marL="285750" indent="-285750">
              <a:buFont typeface="Wingdings" panose="05000000000000000000" pitchFamily="2" charset="2"/>
              <a:buChar char="v"/>
            </a:pPr>
            <a:r>
              <a:rPr lang="en-US" sz="2400" dirty="0">
                <a:latin typeface="Times New Roman" panose="02020603050405020304" pitchFamily="18" charset="0"/>
                <a:ea typeface="Calibri" panose="020F0502020204030204" pitchFamily="34" charset="0"/>
              </a:rPr>
              <a:t>Bernal (2014) reports that </a:t>
            </a:r>
            <a:r>
              <a:rPr lang="en-US" sz="2400" b="1" dirty="0">
                <a:latin typeface="Times New Roman" panose="02020603050405020304" pitchFamily="18" charset="0"/>
                <a:ea typeface="Calibri" panose="020F0502020204030204" pitchFamily="34" charset="0"/>
              </a:rPr>
              <a:t>in 2014 in Colombia there were nearly 3.2 million children </a:t>
            </a:r>
            <a:r>
              <a:rPr lang="en-US" sz="2800" b="1" dirty="0">
                <a:latin typeface="Times New Roman" panose="02020603050405020304" pitchFamily="18" charset="0"/>
                <a:ea typeface="Calibri" panose="020F0502020204030204" pitchFamily="34" charset="0"/>
              </a:rPr>
              <a:t>under</a:t>
            </a:r>
            <a:r>
              <a:rPr lang="en-US" sz="2400" b="1" dirty="0">
                <a:latin typeface="Times New Roman" panose="02020603050405020304" pitchFamily="18" charset="0"/>
                <a:ea typeface="Calibri" panose="020F0502020204030204" pitchFamily="34" charset="0"/>
              </a:rPr>
              <a:t> five years of age</a:t>
            </a:r>
            <a:r>
              <a:rPr lang="en-US" sz="2400" dirty="0">
                <a:latin typeface="Times New Roman" panose="02020603050405020304" pitchFamily="18" charset="0"/>
                <a:ea typeface="Calibri" panose="020F0502020204030204" pitchFamily="34" charset="0"/>
              </a:rPr>
              <a:t>, and that the Colombian government estimates that </a:t>
            </a:r>
            <a:r>
              <a:rPr lang="en-US" sz="2400" b="1" dirty="0">
                <a:latin typeface="Times New Roman" panose="02020603050405020304" pitchFamily="18" charset="0"/>
                <a:ea typeface="Calibri" panose="020F0502020204030204" pitchFamily="34" charset="0"/>
              </a:rPr>
              <a:t>2.4 million of these children are in conditions of socio-economic vulnerability. </a:t>
            </a:r>
          </a:p>
          <a:p>
            <a:pPr marL="285750" indent="-285750">
              <a:buFont typeface="Wingdings" panose="05000000000000000000" pitchFamily="2" charset="2"/>
              <a:buChar char="v"/>
            </a:pPr>
            <a:r>
              <a:rPr lang="en-US" sz="2400" dirty="0"/>
              <a:t>Congress passed a law in 2016  called </a:t>
            </a:r>
            <a:r>
              <a:rPr lang="en-US" sz="2400" i="1" dirty="0"/>
              <a:t>From Zero to Forever</a:t>
            </a:r>
            <a:r>
              <a:rPr lang="en-US" sz="2400" dirty="0"/>
              <a:t> that institutionalized a comprehensive state policy for early childhood development. Two types of institutions: institutional and community</a:t>
            </a:r>
          </a:p>
        </p:txBody>
      </p:sp>
    </p:spTree>
    <p:extLst>
      <p:ext uri="{BB962C8B-B14F-4D97-AF65-F5344CB8AC3E}">
        <p14:creationId xmlns:p14="http://schemas.microsoft.com/office/powerpoint/2010/main" val="12723300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E9E8F68-7ABE-4DAD-ACE6-79C4D0E84211}"/>
              </a:ext>
            </a:extLst>
          </p:cNvPr>
          <p:cNvSpPr/>
          <p:nvPr/>
        </p:nvSpPr>
        <p:spPr>
          <a:xfrm>
            <a:off x="3172426" y="402279"/>
            <a:ext cx="3629391" cy="461665"/>
          </a:xfrm>
          <a:prstGeom prst="rect">
            <a:avLst/>
          </a:prstGeom>
        </p:spPr>
        <p:txBody>
          <a:bodyPr wrap="none">
            <a:spAutoFit/>
          </a:bodyPr>
          <a:lstStyle/>
          <a:p>
            <a:r>
              <a:rPr lang="en-US" sz="2400" b="1" dirty="0">
                <a:latin typeface="Calibri" panose="020F0502020204030204" pitchFamily="34" charset="0"/>
                <a:ea typeface="Calibri" panose="020F0502020204030204" pitchFamily="34" charset="0"/>
                <a:cs typeface="Times New Roman" panose="02020603050405020304" pitchFamily="18" charset="0"/>
              </a:rPr>
              <a:t>Paid Care Sector: child care</a:t>
            </a:r>
            <a:endParaRPr lang="es-CO" sz="2400" b="1" dirty="0"/>
          </a:p>
        </p:txBody>
      </p:sp>
      <p:sp>
        <p:nvSpPr>
          <p:cNvPr id="5" name="Rectangle 4">
            <a:extLst>
              <a:ext uri="{FF2B5EF4-FFF2-40B4-BE49-F238E27FC236}">
                <a16:creationId xmlns:a16="http://schemas.microsoft.com/office/drawing/2014/main" id="{6F7BC74A-5F52-412E-A296-AB674F212895}"/>
              </a:ext>
            </a:extLst>
          </p:cNvPr>
          <p:cNvSpPr/>
          <p:nvPr/>
        </p:nvSpPr>
        <p:spPr>
          <a:xfrm>
            <a:off x="858094" y="1229404"/>
            <a:ext cx="7729851" cy="4893647"/>
          </a:xfrm>
          <a:prstGeom prst="rect">
            <a:avLst/>
          </a:prstGeom>
        </p:spPr>
        <p:txBody>
          <a:bodyPr wrap="square">
            <a:spAutoFit/>
          </a:bodyPr>
          <a:lstStyle/>
          <a:p>
            <a:pPr marL="342900" indent="-342900">
              <a:buFont typeface="Wingdings" panose="05000000000000000000" pitchFamily="2" charset="2"/>
              <a:buChar char="v"/>
            </a:pPr>
            <a:r>
              <a:rPr lang="en-US" sz="2400" dirty="0"/>
              <a:t>The institutional centers provided specialized care of children under 6 years of age, including early education and nutrition, in an 8-hour day, caring for 236,145 children in 2014.  This program also includes some centers run by trained community personnel, which offer somewhat more flexible hours (</a:t>
            </a:r>
            <a:r>
              <a:rPr lang="en-US" sz="2400" dirty="0" err="1"/>
              <a:t>Perotti</a:t>
            </a:r>
            <a:r>
              <a:rPr lang="en-US" sz="2400" dirty="0"/>
              <a:t>, 2000).</a:t>
            </a:r>
            <a:endParaRPr lang="es-CO" sz="2400" dirty="0"/>
          </a:p>
          <a:p>
            <a:pPr marL="342900" indent="-342900">
              <a:buFont typeface="Wingdings" panose="05000000000000000000" pitchFamily="2" charset="2"/>
              <a:buChar char="v"/>
            </a:pPr>
            <a:endParaRPr lang="en-US" sz="2400" dirty="0"/>
          </a:p>
          <a:p>
            <a:pPr marL="342900" indent="-342900">
              <a:buFont typeface="Wingdings" panose="05000000000000000000" pitchFamily="2" charset="2"/>
              <a:buChar char="v"/>
            </a:pPr>
            <a:r>
              <a:rPr lang="en-US" sz="2400" dirty="0"/>
              <a:t>The community program modality offers the largest program, Community Mothers (MC). The MC offer a home-based childcare program using local resources, to provide both care and basic needs, including nutrition, health, protection, and psychosocial development of children.</a:t>
            </a:r>
            <a:endParaRPr lang="en-US" sz="3200" dirty="0"/>
          </a:p>
        </p:txBody>
      </p:sp>
    </p:spTree>
    <p:extLst>
      <p:ext uri="{BB962C8B-B14F-4D97-AF65-F5344CB8AC3E}">
        <p14:creationId xmlns:p14="http://schemas.microsoft.com/office/powerpoint/2010/main" val="41699425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E9E8F68-7ABE-4DAD-ACE6-79C4D0E84211}"/>
              </a:ext>
            </a:extLst>
          </p:cNvPr>
          <p:cNvSpPr/>
          <p:nvPr/>
        </p:nvSpPr>
        <p:spPr>
          <a:xfrm>
            <a:off x="3172426" y="402279"/>
            <a:ext cx="3629391" cy="461665"/>
          </a:xfrm>
          <a:prstGeom prst="rect">
            <a:avLst/>
          </a:prstGeom>
        </p:spPr>
        <p:txBody>
          <a:bodyPr wrap="none">
            <a:spAutoFit/>
          </a:bodyPr>
          <a:lstStyle/>
          <a:p>
            <a:r>
              <a:rPr lang="en-US" sz="2400" b="1" dirty="0">
                <a:latin typeface="Calibri" panose="020F0502020204030204" pitchFamily="34" charset="0"/>
                <a:ea typeface="Calibri" panose="020F0502020204030204" pitchFamily="34" charset="0"/>
                <a:cs typeface="Times New Roman" panose="02020603050405020304" pitchFamily="18" charset="0"/>
              </a:rPr>
              <a:t>Paid Care Sector: child care</a:t>
            </a:r>
            <a:endParaRPr lang="es-CO" sz="2400" b="1" dirty="0"/>
          </a:p>
        </p:txBody>
      </p:sp>
      <p:sp>
        <p:nvSpPr>
          <p:cNvPr id="5" name="Rectangle 4">
            <a:extLst>
              <a:ext uri="{FF2B5EF4-FFF2-40B4-BE49-F238E27FC236}">
                <a16:creationId xmlns:a16="http://schemas.microsoft.com/office/drawing/2014/main" id="{6F7BC74A-5F52-412E-A296-AB674F212895}"/>
              </a:ext>
            </a:extLst>
          </p:cNvPr>
          <p:cNvSpPr/>
          <p:nvPr/>
        </p:nvSpPr>
        <p:spPr>
          <a:xfrm>
            <a:off x="568412" y="863944"/>
            <a:ext cx="8019534" cy="5632311"/>
          </a:xfrm>
          <a:prstGeom prst="rect">
            <a:avLst/>
          </a:prstGeom>
        </p:spPr>
        <p:txBody>
          <a:bodyPr wrap="square">
            <a:spAutoFit/>
          </a:bodyPr>
          <a:lstStyle/>
          <a:p>
            <a:pPr marL="457200" indent="-457200">
              <a:buFont typeface="Wingdings" panose="05000000000000000000" pitchFamily="2" charset="2"/>
              <a:buChar char="v"/>
            </a:pPr>
            <a:r>
              <a:rPr lang="en-US" sz="2000" dirty="0"/>
              <a:t>The central government initiatives are supplemented by other centers.  Local governments may provide childcare/ kindergarten /preschool for children under six years of age, as is the case in the capital city, sometimes competing with central government programs. There are also private preschools and daycare centers (Peña-Parga and Glassman, 2004, and paid in-home care givers (domestics, nannies).  </a:t>
            </a:r>
          </a:p>
          <a:p>
            <a:pPr marL="457200" indent="-457200">
              <a:buFont typeface="Wingdings" panose="05000000000000000000" pitchFamily="2" charset="2"/>
              <a:buChar char="v"/>
            </a:pPr>
            <a:endParaRPr lang="en-US" sz="2000" dirty="0"/>
          </a:p>
          <a:p>
            <a:pPr marL="457200" indent="-457200">
              <a:buFont typeface="Wingdings" panose="05000000000000000000" pitchFamily="2" charset="2"/>
              <a:buChar char="v"/>
            </a:pPr>
            <a:r>
              <a:rPr lang="en-US" sz="2000" dirty="0"/>
              <a:t>According to the ECV 2011, 17% of children under three were cared for in centers, but 58% of children three to five years old (Mateo and Rodriguez-</a:t>
            </a:r>
            <a:r>
              <a:rPr lang="en-US" sz="2000" dirty="0" err="1"/>
              <a:t>Chamussey</a:t>
            </a:r>
            <a:r>
              <a:rPr lang="en-US" sz="2000" dirty="0"/>
              <a:t>, 2015). </a:t>
            </a:r>
          </a:p>
          <a:p>
            <a:pPr marL="457200" indent="-457200">
              <a:buFont typeface="Wingdings" panose="05000000000000000000" pitchFamily="2" charset="2"/>
              <a:buChar char="v"/>
            </a:pPr>
            <a:endParaRPr lang="en-US" sz="2000" dirty="0"/>
          </a:p>
          <a:p>
            <a:pPr marL="457200" indent="-457200">
              <a:buFont typeface="Wingdings" panose="05000000000000000000" pitchFamily="2" charset="2"/>
              <a:buChar char="v"/>
            </a:pPr>
            <a:r>
              <a:rPr lang="en-US" sz="2000" dirty="0"/>
              <a:t>A later and alternative measure of overall paid care use by children five and under comes from Bernal (2014), who uses data from the Colombian Longitudinal Survey of the University of the Andes (2010 and 2013), a nationally representative longitudinal survey.  She shows that paid care for children aged 0-5 increased from 43% to 53% between 2010 and 2013, indicating that the new policy helped increase coverage by approximately 300,000 children</a:t>
            </a:r>
            <a:endParaRPr lang="es-CO" sz="2400" dirty="0"/>
          </a:p>
        </p:txBody>
      </p:sp>
    </p:spTree>
    <p:extLst>
      <p:ext uri="{BB962C8B-B14F-4D97-AF65-F5344CB8AC3E}">
        <p14:creationId xmlns:p14="http://schemas.microsoft.com/office/powerpoint/2010/main" val="38476178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3C8A4E8-B2C6-44F0-B54B-ED1508AF03F6}"/>
              </a:ext>
            </a:extLst>
          </p:cNvPr>
          <p:cNvSpPr/>
          <p:nvPr/>
        </p:nvSpPr>
        <p:spPr>
          <a:xfrm>
            <a:off x="506627" y="692655"/>
            <a:ext cx="7562335" cy="4401205"/>
          </a:xfrm>
          <a:prstGeom prst="rect">
            <a:avLst/>
          </a:prstGeom>
        </p:spPr>
        <p:txBody>
          <a:bodyPr wrap="square">
            <a:spAutoFit/>
          </a:bodyPr>
          <a:lstStyle/>
          <a:p>
            <a:pPr marL="457200" indent="-457200">
              <a:buFont typeface="Wingdings" panose="05000000000000000000" pitchFamily="2" charset="2"/>
              <a:buChar char="v"/>
            </a:pPr>
            <a:r>
              <a:rPr lang="en-US" sz="2800" dirty="0"/>
              <a:t>Paid childcare can also occur in the home, provided by both nannies, directly contracted to provide childcare, and other domestic workers who may be combining childcare with other activities.  </a:t>
            </a:r>
          </a:p>
          <a:p>
            <a:endParaRPr lang="en-US" sz="2800" dirty="0"/>
          </a:p>
          <a:p>
            <a:pPr marL="457200" indent="-457200">
              <a:buFont typeface="Wingdings" panose="05000000000000000000" pitchFamily="2" charset="2"/>
              <a:buChar char="v"/>
            </a:pPr>
            <a:r>
              <a:rPr lang="en-US" sz="2800" dirty="0"/>
              <a:t>While data on care by contracted individuals is available in the CTUS, information on care provided by multitasking domestic workers will need to be collected</a:t>
            </a:r>
            <a:endParaRPr lang="es-CO" sz="2800" dirty="0"/>
          </a:p>
        </p:txBody>
      </p:sp>
      <p:sp>
        <p:nvSpPr>
          <p:cNvPr id="3" name="Rectangle 2">
            <a:extLst>
              <a:ext uri="{FF2B5EF4-FFF2-40B4-BE49-F238E27FC236}">
                <a16:creationId xmlns:a16="http://schemas.microsoft.com/office/drawing/2014/main" id="{F0E73414-94C7-489A-A594-A8FEB0FDEDC1}"/>
              </a:ext>
            </a:extLst>
          </p:cNvPr>
          <p:cNvSpPr/>
          <p:nvPr/>
        </p:nvSpPr>
        <p:spPr>
          <a:xfrm>
            <a:off x="3172426" y="402279"/>
            <a:ext cx="3629391" cy="461665"/>
          </a:xfrm>
          <a:prstGeom prst="rect">
            <a:avLst/>
          </a:prstGeom>
        </p:spPr>
        <p:txBody>
          <a:bodyPr wrap="none">
            <a:spAutoFit/>
          </a:bodyPr>
          <a:lstStyle/>
          <a:p>
            <a:r>
              <a:rPr lang="en-US" sz="2400" b="1" dirty="0">
                <a:latin typeface="Calibri" panose="020F0502020204030204" pitchFamily="34" charset="0"/>
                <a:ea typeface="Calibri" panose="020F0502020204030204" pitchFamily="34" charset="0"/>
                <a:cs typeface="Times New Roman" panose="02020603050405020304" pitchFamily="18" charset="0"/>
              </a:rPr>
              <a:t>Paid Care Sector: child care</a:t>
            </a:r>
            <a:endParaRPr lang="es-CO" sz="2400" b="1" dirty="0"/>
          </a:p>
        </p:txBody>
      </p:sp>
    </p:spTree>
    <p:extLst>
      <p:ext uri="{BB962C8B-B14F-4D97-AF65-F5344CB8AC3E}">
        <p14:creationId xmlns:p14="http://schemas.microsoft.com/office/powerpoint/2010/main" val="42189555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528D84B-1832-4485-88B3-71940A2A812C}"/>
              </a:ext>
            </a:extLst>
          </p:cNvPr>
          <p:cNvSpPr/>
          <p:nvPr/>
        </p:nvSpPr>
        <p:spPr>
          <a:xfrm>
            <a:off x="2134458" y="335845"/>
            <a:ext cx="3675878" cy="461665"/>
          </a:xfrm>
          <a:prstGeom prst="rect">
            <a:avLst/>
          </a:prstGeom>
        </p:spPr>
        <p:txBody>
          <a:bodyPr wrap="none">
            <a:spAutoFit/>
          </a:bodyPr>
          <a:lstStyle/>
          <a:p>
            <a:r>
              <a:rPr lang="en-US" sz="2400" b="1" dirty="0">
                <a:latin typeface="Calibri" panose="020F0502020204030204" pitchFamily="34" charset="0"/>
                <a:ea typeface="Calibri" panose="020F0502020204030204" pitchFamily="34" charset="0"/>
                <a:cs typeface="Times New Roman" panose="02020603050405020304" pitchFamily="18" charset="0"/>
              </a:rPr>
              <a:t>Paid Care Sector: Elder care</a:t>
            </a:r>
            <a:endParaRPr lang="es-CO" sz="2400" b="1" dirty="0"/>
          </a:p>
        </p:txBody>
      </p:sp>
      <p:sp>
        <p:nvSpPr>
          <p:cNvPr id="4" name="Rectangle 3">
            <a:extLst>
              <a:ext uri="{FF2B5EF4-FFF2-40B4-BE49-F238E27FC236}">
                <a16:creationId xmlns:a16="http://schemas.microsoft.com/office/drawing/2014/main" id="{D2E47829-6E44-461C-BA3F-D736D3328815}"/>
              </a:ext>
            </a:extLst>
          </p:cNvPr>
          <p:cNvSpPr/>
          <p:nvPr/>
        </p:nvSpPr>
        <p:spPr>
          <a:xfrm>
            <a:off x="778475" y="1028343"/>
            <a:ext cx="7821827" cy="5262979"/>
          </a:xfrm>
          <a:prstGeom prst="rect">
            <a:avLst/>
          </a:prstGeom>
        </p:spPr>
        <p:txBody>
          <a:bodyPr wrap="square">
            <a:spAutoFit/>
          </a:bodyPr>
          <a:lstStyle/>
          <a:p>
            <a:r>
              <a:rPr lang="en-US" sz="2400" dirty="0"/>
              <a:t>To date, </a:t>
            </a:r>
            <a:r>
              <a:rPr lang="en-US" sz="2400" b="1" dirty="0"/>
              <a:t>the national government does not have any comprehensive policy on the care of elderly people</a:t>
            </a:r>
            <a:r>
              <a:rPr lang="en-US" sz="2400" dirty="0"/>
              <a:t>.  In addition, there do not appear to be any nationally representative large household surveys/data sets that include questions on this issue.</a:t>
            </a:r>
          </a:p>
          <a:p>
            <a:r>
              <a:rPr lang="en-US" sz="2400" dirty="0"/>
              <a:t> </a:t>
            </a:r>
          </a:p>
          <a:p>
            <a:r>
              <a:rPr lang="en-US" sz="2400" dirty="0"/>
              <a:t>Since 2004, two types of institutions for adult care (Senior Citizen Welfare Centers and Day Centers) are run by non-profit institutions through agreements with municipal governments.  But the supply is inadequate, and there are often long waiting lists.  In Bogota, a visit to a center revealed that vulnerable elders </a:t>
            </a:r>
            <a:r>
              <a:rPr lang="en-US" sz="2400" b="1" dirty="0"/>
              <a:t>can only go once a week to a daycare facility</a:t>
            </a:r>
            <a:r>
              <a:rPr lang="en-US" sz="2400" dirty="0"/>
              <a:t>.  The local government maintains that they want most of the care to be done by the family</a:t>
            </a:r>
            <a:endParaRPr lang="es-CO" sz="2400" dirty="0"/>
          </a:p>
        </p:txBody>
      </p:sp>
    </p:spTree>
    <p:extLst>
      <p:ext uri="{BB962C8B-B14F-4D97-AF65-F5344CB8AC3E}">
        <p14:creationId xmlns:p14="http://schemas.microsoft.com/office/powerpoint/2010/main" val="8253115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528D84B-1832-4485-88B3-71940A2A812C}"/>
              </a:ext>
            </a:extLst>
          </p:cNvPr>
          <p:cNvSpPr/>
          <p:nvPr/>
        </p:nvSpPr>
        <p:spPr>
          <a:xfrm>
            <a:off x="3172426" y="402279"/>
            <a:ext cx="3675878" cy="461665"/>
          </a:xfrm>
          <a:prstGeom prst="rect">
            <a:avLst/>
          </a:prstGeom>
        </p:spPr>
        <p:txBody>
          <a:bodyPr wrap="none">
            <a:spAutoFit/>
          </a:bodyPr>
          <a:lstStyle/>
          <a:p>
            <a:r>
              <a:rPr lang="en-US" sz="2400" b="1" dirty="0">
                <a:latin typeface="Calibri" panose="020F0502020204030204" pitchFamily="34" charset="0"/>
                <a:ea typeface="Calibri" panose="020F0502020204030204" pitchFamily="34" charset="0"/>
                <a:cs typeface="Times New Roman" panose="02020603050405020304" pitchFamily="18" charset="0"/>
              </a:rPr>
              <a:t>Paid Care Sector: Elder care</a:t>
            </a:r>
            <a:endParaRPr lang="es-CO" sz="2400" b="1" dirty="0"/>
          </a:p>
        </p:txBody>
      </p:sp>
      <p:sp>
        <p:nvSpPr>
          <p:cNvPr id="4" name="Rectangle 3">
            <a:extLst>
              <a:ext uri="{FF2B5EF4-FFF2-40B4-BE49-F238E27FC236}">
                <a16:creationId xmlns:a16="http://schemas.microsoft.com/office/drawing/2014/main" id="{D2E47829-6E44-461C-BA3F-D736D3328815}"/>
              </a:ext>
            </a:extLst>
          </p:cNvPr>
          <p:cNvSpPr/>
          <p:nvPr/>
        </p:nvSpPr>
        <p:spPr>
          <a:xfrm>
            <a:off x="556053" y="633111"/>
            <a:ext cx="7821827" cy="6001643"/>
          </a:xfrm>
          <a:prstGeom prst="rect">
            <a:avLst/>
          </a:prstGeom>
        </p:spPr>
        <p:txBody>
          <a:bodyPr wrap="square">
            <a:spAutoFit/>
          </a:bodyPr>
          <a:lstStyle/>
          <a:p>
            <a:r>
              <a:rPr lang="en-US" sz="2400" dirty="0"/>
              <a:t>Two government programs address to the needs of the elder population in situations of extreme poverty.  </a:t>
            </a:r>
          </a:p>
          <a:p>
            <a:endParaRPr lang="en-US" sz="2400" dirty="0"/>
          </a:p>
          <a:p>
            <a:pPr marL="342900" indent="-342900">
              <a:buFont typeface="Wingdings" panose="05000000000000000000" pitchFamily="2" charset="2"/>
              <a:buChar char="v"/>
            </a:pPr>
            <a:r>
              <a:rPr lang="en-US" sz="2400" dirty="0"/>
              <a:t>The program of Social Protection for the Elderly (PPSAM) consists of an economic subsidy in cash and/or in social services (accommodation, food, and health).  </a:t>
            </a:r>
          </a:p>
          <a:p>
            <a:endParaRPr lang="en-US" sz="2400" dirty="0"/>
          </a:p>
          <a:p>
            <a:pPr marL="342900" indent="-342900">
              <a:buFont typeface="Wingdings" panose="05000000000000000000" pitchFamily="2" charset="2"/>
              <a:buChar char="v"/>
            </a:pPr>
            <a:r>
              <a:rPr lang="en-US" sz="2400" dirty="0"/>
              <a:t>The National Program of Food for the Elderly provides supplementary food by means of a lunch 250 days a year to 400,000 elderly adults in conditions of extreme economic and social vulnerability (Salvador, 2007). </a:t>
            </a:r>
          </a:p>
          <a:p>
            <a:pPr marL="342900" indent="-342900">
              <a:buFont typeface="Wingdings" panose="05000000000000000000" pitchFamily="2" charset="2"/>
              <a:buChar char="v"/>
            </a:pPr>
            <a:endParaRPr lang="en-US" sz="2400" dirty="0"/>
          </a:p>
          <a:p>
            <a:pPr marL="342900" indent="-342900">
              <a:buFont typeface="Wingdings" panose="05000000000000000000" pitchFamily="2" charset="2"/>
              <a:buChar char="v"/>
            </a:pPr>
            <a:r>
              <a:rPr lang="en-US" sz="2400" dirty="0"/>
              <a:t>The presence of these two institutions is insufficient, as it is people in urban areas and major cities who have the greatest access to them. Vulnerable people living in rural areas have little access.</a:t>
            </a:r>
            <a:endParaRPr lang="es-CO" sz="3200" dirty="0"/>
          </a:p>
        </p:txBody>
      </p:sp>
    </p:spTree>
    <p:extLst>
      <p:ext uri="{BB962C8B-B14F-4D97-AF65-F5344CB8AC3E}">
        <p14:creationId xmlns:p14="http://schemas.microsoft.com/office/powerpoint/2010/main" val="33710357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961292" y="234461"/>
            <a:ext cx="7303477" cy="1077218"/>
          </a:xfrm>
          <a:prstGeom prst="rect">
            <a:avLst/>
          </a:prstGeom>
          <a:noFill/>
        </p:spPr>
        <p:txBody>
          <a:bodyPr wrap="square" rtlCol="0">
            <a:spAutoFit/>
          </a:bodyPr>
          <a:lstStyle/>
          <a:p>
            <a:r>
              <a:rPr lang="es-CO" sz="3200" b="1" dirty="0" err="1"/>
              <a:t>What</a:t>
            </a:r>
            <a:r>
              <a:rPr lang="es-CO" sz="3200" b="1" dirty="0"/>
              <a:t> do </a:t>
            </a:r>
            <a:r>
              <a:rPr lang="es-CO" sz="3200" b="1" dirty="0" err="1"/>
              <a:t>we</a:t>
            </a:r>
            <a:r>
              <a:rPr lang="es-CO" sz="3200" b="1" dirty="0"/>
              <a:t> </a:t>
            </a:r>
            <a:r>
              <a:rPr lang="es-CO" sz="3200" b="1" dirty="0" err="1"/>
              <a:t>learn</a:t>
            </a:r>
            <a:r>
              <a:rPr lang="es-CO" sz="3200" b="1" dirty="0"/>
              <a:t> </a:t>
            </a:r>
            <a:r>
              <a:rPr lang="es-CO" sz="3200" b="1" dirty="0" err="1"/>
              <a:t>from</a:t>
            </a:r>
            <a:r>
              <a:rPr lang="es-CO" sz="3200" b="1" dirty="0"/>
              <a:t> </a:t>
            </a:r>
            <a:r>
              <a:rPr lang="es-CO" sz="3200" b="1" dirty="0" err="1"/>
              <a:t>analysing</a:t>
            </a:r>
            <a:r>
              <a:rPr lang="es-CO" sz="3200" b="1" dirty="0"/>
              <a:t> </a:t>
            </a:r>
            <a:r>
              <a:rPr lang="es-CO" sz="3200" b="1" dirty="0" err="1"/>
              <a:t>care</a:t>
            </a:r>
            <a:r>
              <a:rPr lang="es-CO" sz="3200" b="1" dirty="0"/>
              <a:t> in Colombia?</a:t>
            </a:r>
          </a:p>
        </p:txBody>
      </p:sp>
      <p:sp>
        <p:nvSpPr>
          <p:cNvPr id="3" name="CuadroTexto 2"/>
          <p:cNvSpPr txBox="1"/>
          <p:nvPr/>
        </p:nvSpPr>
        <p:spPr>
          <a:xfrm>
            <a:off x="738553" y="1311679"/>
            <a:ext cx="7526216" cy="5078313"/>
          </a:xfrm>
          <a:prstGeom prst="rect">
            <a:avLst/>
          </a:prstGeom>
          <a:noFill/>
        </p:spPr>
        <p:txBody>
          <a:bodyPr wrap="square" rtlCol="0">
            <a:spAutoFit/>
          </a:bodyPr>
          <a:lstStyle/>
          <a:p>
            <a:pPr marL="285750" indent="-285750">
              <a:buFont typeface="Wingdings" panose="05000000000000000000" pitchFamily="2" charset="2"/>
              <a:buChar char="v"/>
            </a:pPr>
            <a:r>
              <a:rPr lang="en-US" dirty="0"/>
              <a:t>The Colombia Time Use Survey, administered in 2012 and 2016, provides the most comprehensive look at care work nationally, but has several limitations.  </a:t>
            </a:r>
          </a:p>
          <a:p>
            <a:pPr marL="1200150" lvl="2" indent="-285750">
              <a:buFont typeface="Wingdings" panose="05000000000000000000" pitchFamily="2" charset="2"/>
              <a:buChar char="v"/>
            </a:pPr>
            <a:r>
              <a:rPr lang="en-US" dirty="0"/>
              <a:t> It is </a:t>
            </a:r>
            <a:r>
              <a:rPr lang="en-US" b="1" dirty="0"/>
              <a:t>not possible to identify the beneficiaries of such activities as cooking, cleaning, etc</a:t>
            </a:r>
            <a:r>
              <a:rPr lang="en-US" dirty="0"/>
              <a:t>. (indirect care), and thus impossible to quantify the true burden of care for children, the elderly, and the disabled. </a:t>
            </a:r>
          </a:p>
          <a:p>
            <a:pPr marL="1200150" lvl="2" indent="-285750">
              <a:buFont typeface="Wingdings" panose="05000000000000000000" pitchFamily="2" charset="2"/>
              <a:buChar char="v"/>
            </a:pPr>
            <a:endParaRPr lang="en-US" dirty="0"/>
          </a:p>
          <a:p>
            <a:pPr marL="1200150" lvl="2" indent="-285750">
              <a:buFont typeface="Wingdings" panose="05000000000000000000" pitchFamily="2" charset="2"/>
              <a:buChar char="v"/>
            </a:pPr>
            <a:r>
              <a:rPr lang="en-US" dirty="0"/>
              <a:t>the CTUS  to date has not followed </a:t>
            </a:r>
            <a:r>
              <a:rPr lang="en-US" b="1" dirty="0"/>
              <a:t>a time-diary format</a:t>
            </a:r>
            <a:r>
              <a:rPr lang="en-US" dirty="0"/>
              <a:t>, leading to imprecise and misleading statistics, including observations where the total number of hours reported is different from 24 hours for a full day, although future surveys are likely to do so.  </a:t>
            </a:r>
          </a:p>
          <a:p>
            <a:pPr marL="1200150" lvl="2" indent="-285750">
              <a:buFont typeface="Wingdings" panose="05000000000000000000" pitchFamily="2" charset="2"/>
              <a:buChar char="v"/>
            </a:pPr>
            <a:endParaRPr lang="en-US" dirty="0"/>
          </a:p>
          <a:p>
            <a:pPr marL="1200150" lvl="2" indent="-285750">
              <a:buFont typeface="Wingdings" panose="05000000000000000000" pitchFamily="2" charset="2"/>
              <a:buChar char="v"/>
            </a:pPr>
            <a:r>
              <a:rPr lang="en-US" dirty="0"/>
              <a:t>Finally, </a:t>
            </a:r>
            <a:r>
              <a:rPr lang="en-US" b="1" dirty="0"/>
              <a:t>the range of information collected from domestic workers and paid care givers in the household is very limited, with no information provided on passive care </a:t>
            </a:r>
            <a:r>
              <a:rPr lang="en-US" dirty="0"/>
              <a:t>(e.g. minding children while completing other tasks) leading to underestimation of the amount of time spent in caregiving</a:t>
            </a:r>
          </a:p>
        </p:txBody>
      </p:sp>
    </p:spTree>
    <p:extLst>
      <p:ext uri="{BB962C8B-B14F-4D97-AF65-F5344CB8AC3E}">
        <p14:creationId xmlns:p14="http://schemas.microsoft.com/office/powerpoint/2010/main" val="26268056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528D84B-1832-4485-88B3-71940A2A812C}"/>
              </a:ext>
            </a:extLst>
          </p:cNvPr>
          <p:cNvSpPr/>
          <p:nvPr/>
        </p:nvSpPr>
        <p:spPr>
          <a:xfrm>
            <a:off x="3172426" y="402279"/>
            <a:ext cx="3675878" cy="461665"/>
          </a:xfrm>
          <a:prstGeom prst="rect">
            <a:avLst/>
          </a:prstGeom>
        </p:spPr>
        <p:txBody>
          <a:bodyPr wrap="none">
            <a:spAutoFit/>
          </a:bodyPr>
          <a:lstStyle/>
          <a:p>
            <a:r>
              <a:rPr lang="en-US" sz="2400" b="1" dirty="0">
                <a:latin typeface="Calibri" panose="020F0502020204030204" pitchFamily="34" charset="0"/>
                <a:ea typeface="Calibri" panose="020F0502020204030204" pitchFamily="34" charset="0"/>
                <a:cs typeface="Times New Roman" panose="02020603050405020304" pitchFamily="18" charset="0"/>
              </a:rPr>
              <a:t>Paid Care Sector: Elder care</a:t>
            </a:r>
            <a:endParaRPr lang="es-CO" sz="2400" b="1" dirty="0"/>
          </a:p>
        </p:txBody>
      </p:sp>
      <p:sp>
        <p:nvSpPr>
          <p:cNvPr id="4" name="Rectangle 3">
            <a:extLst>
              <a:ext uri="{FF2B5EF4-FFF2-40B4-BE49-F238E27FC236}">
                <a16:creationId xmlns:a16="http://schemas.microsoft.com/office/drawing/2014/main" id="{D2E47829-6E44-461C-BA3F-D736D3328815}"/>
              </a:ext>
            </a:extLst>
          </p:cNvPr>
          <p:cNvSpPr/>
          <p:nvPr/>
        </p:nvSpPr>
        <p:spPr>
          <a:xfrm>
            <a:off x="840258" y="1621652"/>
            <a:ext cx="7821827" cy="3108543"/>
          </a:xfrm>
          <a:prstGeom prst="rect">
            <a:avLst/>
          </a:prstGeom>
        </p:spPr>
        <p:txBody>
          <a:bodyPr wrap="square">
            <a:spAutoFit/>
          </a:bodyPr>
          <a:lstStyle/>
          <a:p>
            <a:r>
              <a:rPr lang="en-US" sz="2800" dirty="0"/>
              <a:t>In some cases, paid care of elders is done by domestic workers, as noted above.  The CTUS provides data on whether a contracted worker provides care for an individual elder household member, but no information on the amount of time provided and the type of activities performed by domestic workers are collected</a:t>
            </a:r>
            <a:endParaRPr lang="es-CO" sz="4400" dirty="0"/>
          </a:p>
        </p:txBody>
      </p:sp>
    </p:spTree>
    <p:extLst>
      <p:ext uri="{BB962C8B-B14F-4D97-AF65-F5344CB8AC3E}">
        <p14:creationId xmlns:p14="http://schemas.microsoft.com/office/powerpoint/2010/main" val="13091912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D2BE8B8-2373-4560-8322-27365E68E1BC}"/>
              </a:ext>
            </a:extLst>
          </p:cNvPr>
          <p:cNvSpPr/>
          <p:nvPr/>
        </p:nvSpPr>
        <p:spPr>
          <a:xfrm>
            <a:off x="1195344" y="525846"/>
            <a:ext cx="6421951" cy="461665"/>
          </a:xfrm>
          <a:prstGeom prst="rect">
            <a:avLst/>
          </a:prstGeom>
        </p:spPr>
        <p:txBody>
          <a:bodyPr wrap="none">
            <a:spAutoFit/>
          </a:bodyPr>
          <a:lstStyle/>
          <a:p>
            <a:r>
              <a:rPr lang="en-US" sz="2400" b="1" dirty="0">
                <a:latin typeface="Calibri" panose="020F0502020204030204" pitchFamily="34" charset="0"/>
                <a:ea typeface="Calibri" panose="020F0502020204030204" pitchFamily="34" charset="0"/>
                <a:cs typeface="Times New Roman" panose="02020603050405020304" pitchFamily="18" charset="0"/>
              </a:rPr>
              <a:t>Paid Care Sector: care for people with disabilities</a:t>
            </a:r>
            <a:endParaRPr lang="es-CO" sz="2400" b="1" dirty="0"/>
          </a:p>
        </p:txBody>
      </p:sp>
      <p:sp>
        <p:nvSpPr>
          <p:cNvPr id="3" name="Rectangle 2">
            <a:extLst>
              <a:ext uri="{FF2B5EF4-FFF2-40B4-BE49-F238E27FC236}">
                <a16:creationId xmlns:a16="http://schemas.microsoft.com/office/drawing/2014/main" id="{F7349709-5171-426B-865C-65390419C340}"/>
              </a:ext>
            </a:extLst>
          </p:cNvPr>
          <p:cNvSpPr/>
          <p:nvPr/>
        </p:nvSpPr>
        <p:spPr>
          <a:xfrm>
            <a:off x="1075038" y="1573597"/>
            <a:ext cx="7809470" cy="5262979"/>
          </a:xfrm>
          <a:prstGeom prst="rect">
            <a:avLst/>
          </a:prstGeom>
        </p:spPr>
        <p:txBody>
          <a:bodyPr wrap="square">
            <a:spAutoFit/>
          </a:bodyPr>
          <a:lstStyle/>
          <a:p>
            <a:r>
              <a:rPr lang="en-US" sz="2400" dirty="0">
                <a:latin typeface="Times New Roman" panose="02020603050405020304" pitchFamily="18" charset="0"/>
                <a:ea typeface="Calibri" panose="020F0502020204030204" pitchFamily="34" charset="0"/>
              </a:rPr>
              <a:t>Data on paid care for disabled persons in Colombia is currently very limited.</a:t>
            </a:r>
          </a:p>
          <a:p>
            <a:endParaRPr lang="en-US" sz="2400" dirty="0"/>
          </a:p>
          <a:p>
            <a:r>
              <a:rPr lang="en-US" sz="2400" dirty="0"/>
              <a:t> There is  a directory of institutions that provide care for the disabled (public and private institutions and non-governmental organizations at the national, departmental, and municipal levels) In addition to data on time use by domestic workers.</a:t>
            </a:r>
          </a:p>
          <a:p>
            <a:endParaRPr lang="en-US" sz="2400" dirty="0"/>
          </a:p>
          <a:p>
            <a:r>
              <a:rPr lang="en-US" sz="2400" dirty="0"/>
              <a:t>Children with disabilities rely heavily on unpaid care because, as Correa-Montoya and Castro-Martínez (2016) report, 90% of children with disabilities do not attend basic school, and only 27.4% of disabled children ages 6 to 11 have access to the education system. </a:t>
            </a:r>
            <a:endParaRPr lang="es-CO" sz="3200" dirty="0"/>
          </a:p>
        </p:txBody>
      </p:sp>
    </p:spTree>
    <p:extLst>
      <p:ext uri="{BB962C8B-B14F-4D97-AF65-F5344CB8AC3E}">
        <p14:creationId xmlns:p14="http://schemas.microsoft.com/office/powerpoint/2010/main" val="4424875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3D50108-218E-40CC-AF7C-1F8E257FE6B3}"/>
              </a:ext>
            </a:extLst>
          </p:cNvPr>
          <p:cNvSpPr txBox="1"/>
          <p:nvPr/>
        </p:nvSpPr>
        <p:spPr>
          <a:xfrm>
            <a:off x="3422822" y="296562"/>
            <a:ext cx="1841723" cy="523220"/>
          </a:xfrm>
          <a:prstGeom prst="rect">
            <a:avLst/>
          </a:prstGeom>
          <a:noFill/>
        </p:spPr>
        <p:txBody>
          <a:bodyPr wrap="none" rtlCol="0">
            <a:spAutoFit/>
          </a:bodyPr>
          <a:lstStyle/>
          <a:p>
            <a:r>
              <a:rPr lang="en-US" sz="2800" b="1" dirty="0"/>
              <a:t>Limitation</a:t>
            </a:r>
            <a:r>
              <a:rPr lang="es-CO" sz="2800" b="1" dirty="0"/>
              <a:t>s</a:t>
            </a:r>
            <a:endParaRPr lang="en-US" sz="2800" b="1" dirty="0"/>
          </a:p>
        </p:txBody>
      </p:sp>
      <p:sp>
        <p:nvSpPr>
          <p:cNvPr id="3" name="TextBox 2">
            <a:extLst>
              <a:ext uri="{FF2B5EF4-FFF2-40B4-BE49-F238E27FC236}">
                <a16:creationId xmlns:a16="http://schemas.microsoft.com/office/drawing/2014/main" id="{AA03024D-153E-4EAC-B15A-7049E07F1D44}"/>
              </a:ext>
            </a:extLst>
          </p:cNvPr>
          <p:cNvSpPr txBox="1"/>
          <p:nvPr/>
        </p:nvSpPr>
        <p:spPr>
          <a:xfrm>
            <a:off x="3521676" y="1532238"/>
            <a:ext cx="184731" cy="369332"/>
          </a:xfrm>
          <a:prstGeom prst="rect">
            <a:avLst/>
          </a:prstGeom>
          <a:noFill/>
        </p:spPr>
        <p:txBody>
          <a:bodyPr wrap="square" rtlCol="0">
            <a:spAutoFit/>
          </a:bodyPr>
          <a:lstStyle/>
          <a:p>
            <a:endParaRPr lang="es-CO" dirty="0"/>
          </a:p>
        </p:txBody>
      </p:sp>
      <p:sp>
        <p:nvSpPr>
          <p:cNvPr id="4" name="Rectangle 3">
            <a:extLst>
              <a:ext uri="{FF2B5EF4-FFF2-40B4-BE49-F238E27FC236}">
                <a16:creationId xmlns:a16="http://schemas.microsoft.com/office/drawing/2014/main" id="{0D8D405B-3B16-4AE0-9F72-6B72067C545F}"/>
              </a:ext>
            </a:extLst>
          </p:cNvPr>
          <p:cNvSpPr/>
          <p:nvPr/>
        </p:nvSpPr>
        <p:spPr>
          <a:xfrm>
            <a:off x="580767" y="1050324"/>
            <a:ext cx="8711513" cy="5262979"/>
          </a:xfrm>
          <a:prstGeom prst="rect">
            <a:avLst/>
          </a:prstGeom>
        </p:spPr>
        <p:txBody>
          <a:bodyPr wrap="square">
            <a:spAutoFit/>
          </a:bodyPr>
          <a:lstStyle/>
          <a:p>
            <a:r>
              <a:rPr lang="en-US" sz="2400" b="1" dirty="0"/>
              <a:t>Data on paid care for elderly, sick and handicapped individuals is more limited</a:t>
            </a:r>
            <a:r>
              <a:rPr lang="en-US" sz="2400" dirty="0"/>
              <a:t>.  The CTUS collects data on specialized domestic (“contracted”) workers who provide such care, but there appear to be </a:t>
            </a:r>
            <a:r>
              <a:rPr lang="en-US" sz="2400" b="1" dirty="0"/>
              <a:t>no surveys that collect data on the use of government or private care programs, either part time or residential</a:t>
            </a:r>
            <a:r>
              <a:rPr lang="en-US" sz="2400" dirty="0"/>
              <a:t>. </a:t>
            </a:r>
          </a:p>
          <a:p>
            <a:endParaRPr lang="en-US" sz="2400" dirty="0"/>
          </a:p>
          <a:p>
            <a:r>
              <a:rPr lang="en-US" sz="2400" dirty="0"/>
              <a:t> </a:t>
            </a:r>
            <a:r>
              <a:rPr lang="en-US" sz="2400" b="1" dirty="0"/>
              <a:t>Institutional enrollment data may be available for government run programs, but it is not likely to provide a complete picture of time spent in paid care</a:t>
            </a:r>
            <a:r>
              <a:rPr lang="en-US" sz="2400" dirty="0"/>
              <a:t>. </a:t>
            </a:r>
          </a:p>
          <a:p>
            <a:endParaRPr lang="en-US" sz="2400" dirty="0"/>
          </a:p>
          <a:p>
            <a:r>
              <a:rPr lang="en-US" sz="2400" dirty="0"/>
              <a:t>A related issue is the working conditions of paid care givers.  For this sector to develop in Colombia, working conditions will need to be improved and regulated.  Collecting additional data on this issue is important when expanding supply</a:t>
            </a:r>
            <a:endParaRPr lang="es-CO" sz="2400" dirty="0"/>
          </a:p>
        </p:txBody>
      </p:sp>
    </p:spTree>
    <p:extLst>
      <p:ext uri="{BB962C8B-B14F-4D97-AF65-F5344CB8AC3E}">
        <p14:creationId xmlns:p14="http://schemas.microsoft.com/office/powerpoint/2010/main" val="27092964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961292" y="234461"/>
            <a:ext cx="7303477" cy="1077218"/>
          </a:xfrm>
          <a:prstGeom prst="rect">
            <a:avLst/>
          </a:prstGeom>
          <a:noFill/>
        </p:spPr>
        <p:txBody>
          <a:bodyPr wrap="square" rtlCol="0">
            <a:spAutoFit/>
          </a:bodyPr>
          <a:lstStyle/>
          <a:p>
            <a:r>
              <a:rPr lang="es-CO" sz="3200" b="1" dirty="0" err="1"/>
              <a:t>What</a:t>
            </a:r>
            <a:r>
              <a:rPr lang="es-CO" sz="3200" b="1" dirty="0"/>
              <a:t> do </a:t>
            </a:r>
            <a:r>
              <a:rPr lang="es-CO" sz="3200" b="1" dirty="0" err="1"/>
              <a:t>we</a:t>
            </a:r>
            <a:r>
              <a:rPr lang="es-CO" sz="3200" b="1" dirty="0"/>
              <a:t> </a:t>
            </a:r>
            <a:r>
              <a:rPr lang="es-CO" sz="3200" b="1" dirty="0" err="1"/>
              <a:t>learn</a:t>
            </a:r>
            <a:r>
              <a:rPr lang="es-CO" sz="3200" b="1" dirty="0"/>
              <a:t> </a:t>
            </a:r>
            <a:r>
              <a:rPr lang="es-CO" sz="3200" b="1" dirty="0" err="1"/>
              <a:t>from</a:t>
            </a:r>
            <a:r>
              <a:rPr lang="es-CO" sz="3200" b="1" dirty="0"/>
              <a:t> </a:t>
            </a:r>
            <a:r>
              <a:rPr lang="es-CO" sz="3200" b="1" dirty="0" err="1"/>
              <a:t>analysing</a:t>
            </a:r>
            <a:r>
              <a:rPr lang="es-CO" sz="3200" b="1" dirty="0"/>
              <a:t> </a:t>
            </a:r>
            <a:r>
              <a:rPr lang="es-CO" sz="3200" b="1" dirty="0" err="1"/>
              <a:t>care</a:t>
            </a:r>
            <a:r>
              <a:rPr lang="es-CO" sz="3200" b="1" dirty="0"/>
              <a:t> in Colombia?</a:t>
            </a:r>
          </a:p>
        </p:txBody>
      </p:sp>
      <p:sp>
        <p:nvSpPr>
          <p:cNvPr id="3" name="CuadroTexto 2"/>
          <p:cNvSpPr txBox="1"/>
          <p:nvPr/>
        </p:nvSpPr>
        <p:spPr>
          <a:xfrm>
            <a:off x="738553" y="1311679"/>
            <a:ext cx="7526216" cy="3693319"/>
          </a:xfrm>
          <a:prstGeom prst="rect">
            <a:avLst/>
          </a:prstGeom>
          <a:noFill/>
        </p:spPr>
        <p:txBody>
          <a:bodyPr wrap="square" rtlCol="0">
            <a:spAutoFit/>
          </a:bodyPr>
          <a:lstStyle/>
          <a:p>
            <a:pPr marL="285750" indent="-285750">
              <a:buFont typeface="Wingdings" panose="05000000000000000000" pitchFamily="2" charset="2"/>
              <a:buChar char="v"/>
            </a:pPr>
            <a:r>
              <a:rPr lang="en-US" dirty="0"/>
              <a:t>There is relatively </a:t>
            </a:r>
            <a:r>
              <a:rPr lang="en-US" b="1" dirty="0"/>
              <a:t>more data available</a:t>
            </a:r>
            <a:r>
              <a:rPr lang="en-US" dirty="0"/>
              <a:t> about </a:t>
            </a:r>
            <a:r>
              <a:rPr lang="en-US" b="1" dirty="0"/>
              <a:t>unpaid care work compared to paid care work</a:t>
            </a:r>
            <a:r>
              <a:rPr lang="en-US" dirty="0"/>
              <a:t>, and relatively more data available </a:t>
            </a:r>
            <a:r>
              <a:rPr lang="en-US" b="1" dirty="0"/>
              <a:t>about childcare relative to elder care or care for individuals with disabilities.  </a:t>
            </a:r>
          </a:p>
          <a:p>
            <a:pPr marL="285750" indent="-285750">
              <a:buFont typeface="Wingdings" panose="05000000000000000000" pitchFamily="2" charset="2"/>
              <a:buChar char="v"/>
            </a:pPr>
            <a:endParaRPr lang="en-US" dirty="0"/>
          </a:p>
          <a:p>
            <a:pPr marL="285750" indent="-285750">
              <a:buFont typeface="Wingdings" panose="05000000000000000000" pitchFamily="2" charset="2"/>
              <a:buChar char="v"/>
            </a:pPr>
            <a:r>
              <a:rPr lang="en-US" dirty="0"/>
              <a:t>There is a significant </a:t>
            </a:r>
            <a:r>
              <a:rPr lang="en-US" b="1" dirty="0"/>
              <a:t>information gap with regards to how ordinary families meet their care needs by combining paid and unpaid care work. </a:t>
            </a:r>
          </a:p>
          <a:p>
            <a:pPr marL="285750" indent="-285750">
              <a:buFont typeface="Wingdings" panose="05000000000000000000" pitchFamily="2" charset="2"/>
              <a:buChar char="v"/>
            </a:pPr>
            <a:endParaRPr lang="en-US" b="1" dirty="0"/>
          </a:p>
          <a:p>
            <a:pPr marL="285750" indent="-285750">
              <a:buFont typeface="Wingdings" panose="05000000000000000000" pitchFamily="2" charset="2"/>
              <a:buChar char="v"/>
            </a:pPr>
            <a:r>
              <a:rPr lang="en-US" dirty="0"/>
              <a:t>Macroeconomic models that incorporate gender, including </a:t>
            </a:r>
            <a:r>
              <a:rPr lang="en-US" b="1" dirty="0"/>
              <a:t>Computable General Equilibrium (CGE) models, can be used to estimate how changes in the care economy such as increasing the public provisioning </a:t>
            </a:r>
            <a:r>
              <a:rPr lang="en-US" dirty="0"/>
              <a:t>of care may affect female labor supply, fiscal outcomes (via the tax and pension contributions of employed women), labor force productivity, economic growth, poverty, and the distribution of income.  </a:t>
            </a:r>
          </a:p>
        </p:txBody>
      </p:sp>
    </p:spTree>
    <p:extLst>
      <p:ext uri="{BB962C8B-B14F-4D97-AF65-F5344CB8AC3E}">
        <p14:creationId xmlns:p14="http://schemas.microsoft.com/office/powerpoint/2010/main" val="25129385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866864" y="76761"/>
            <a:ext cx="7797134" cy="830997"/>
          </a:xfrm>
          <a:prstGeom prst="rect">
            <a:avLst/>
          </a:prstGeom>
          <a:noFill/>
        </p:spPr>
        <p:txBody>
          <a:bodyPr wrap="none" rtlCol="0">
            <a:spAutoFit/>
          </a:bodyPr>
          <a:lstStyle/>
          <a:p>
            <a:r>
              <a:rPr lang="en-US" sz="2400" b="1" dirty="0"/>
              <a:t>The Care Economy Law of 2010 and Data Collection and Use</a:t>
            </a:r>
            <a:endParaRPr lang="es-CO" sz="2400" b="1" dirty="0"/>
          </a:p>
          <a:p>
            <a:endParaRPr lang="es-CO" sz="2400" dirty="0"/>
          </a:p>
        </p:txBody>
      </p:sp>
      <p:sp>
        <p:nvSpPr>
          <p:cNvPr id="4" name="CuadroTexto 3"/>
          <p:cNvSpPr txBox="1"/>
          <p:nvPr/>
        </p:nvSpPr>
        <p:spPr>
          <a:xfrm>
            <a:off x="762000" y="668216"/>
            <a:ext cx="8006862" cy="6001643"/>
          </a:xfrm>
          <a:prstGeom prst="rect">
            <a:avLst/>
          </a:prstGeom>
          <a:noFill/>
        </p:spPr>
        <p:txBody>
          <a:bodyPr wrap="square" rtlCol="0">
            <a:spAutoFit/>
          </a:bodyPr>
          <a:lstStyle/>
          <a:p>
            <a:r>
              <a:rPr lang="en-US" sz="2400" dirty="0"/>
              <a:t>In 2010, Colombia passed the first law of its kind in the region, referred to as the “Care Economy Law” or Law 1413, which mandates the measurement of the care economy through a national time use survey. </a:t>
            </a:r>
          </a:p>
          <a:p>
            <a:endParaRPr lang="en-US" sz="2400" dirty="0"/>
          </a:p>
          <a:p>
            <a:r>
              <a:rPr lang="en-US" sz="2400" dirty="0"/>
              <a:t>the </a:t>
            </a:r>
            <a:r>
              <a:rPr lang="en-US" sz="2400" b="1" dirty="0"/>
              <a:t>survey asks about both active and passive care of children under five years of age</a:t>
            </a:r>
            <a:r>
              <a:rPr lang="en-US" sz="2400" dirty="0"/>
              <a:t>, including detail about how many hours were spent in paid care and at home, and about the identity (roster ID number) of the care providers.</a:t>
            </a:r>
          </a:p>
          <a:p>
            <a:r>
              <a:rPr lang="en-US" sz="2400" dirty="0"/>
              <a:t> </a:t>
            </a:r>
            <a:r>
              <a:rPr lang="en-US" sz="2400" b="1" dirty="0"/>
              <a:t>The module asks about health problems and disabilities of each individual family member</a:t>
            </a:r>
            <a:r>
              <a:rPr lang="en-US" sz="2400" dirty="0"/>
              <a:t> and records the household ID number of each individual who provides elderly, sick and disabled members with care. </a:t>
            </a:r>
          </a:p>
          <a:p>
            <a:r>
              <a:rPr lang="en-US" sz="2400" dirty="0"/>
              <a:t> In addition, the CTUS provides </a:t>
            </a:r>
            <a:r>
              <a:rPr lang="en-US" sz="2400" b="1" dirty="0"/>
              <a:t>information on the number of hours of contracted care for children and other household members. </a:t>
            </a:r>
          </a:p>
        </p:txBody>
      </p:sp>
    </p:spTree>
    <p:extLst>
      <p:ext uri="{BB962C8B-B14F-4D97-AF65-F5344CB8AC3E}">
        <p14:creationId xmlns:p14="http://schemas.microsoft.com/office/powerpoint/2010/main" val="30900027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13860" y="354731"/>
            <a:ext cx="6886655" cy="290464"/>
          </a:xfrm>
          <a:prstGeom prst="rect">
            <a:avLst/>
          </a:prstGeom>
        </p:spPr>
        <p:txBody>
          <a:bodyPr vert="horz" wrap="square" lIns="0" tIns="59055" rIns="0" bIns="0" rtlCol="0">
            <a:spAutoFit/>
          </a:bodyPr>
          <a:lstStyle/>
          <a:p>
            <a:pPr defTabSz="685800"/>
            <a:r>
              <a:rPr lang="es-CO" sz="1500" b="1" dirty="0">
                <a:solidFill>
                  <a:srgbClr val="B6004B"/>
                </a:solidFill>
                <a:latin typeface="Arial"/>
                <a:cs typeface="Arial"/>
              </a:rPr>
              <a:t>Actividades no comprendidas en el SCN </a:t>
            </a:r>
            <a:endParaRPr lang="es-ES" sz="1500" b="1" dirty="0">
              <a:solidFill>
                <a:srgbClr val="B6004B"/>
              </a:solidFill>
              <a:latin typeface="Arial"/>
              <a:cs typeface="Arial"/>
            </a:endParaRPr>
          </a:p>
        </p:txBody>
      </p:sp>
      <p:sp>
        <p:nvSpPr>
          <p:cNvPr id="5" name="object 900">
            <a:extLst>
              <a:ext uri="{FF2B5EF4-FFF2-40B4-BE49-F238E27FC236}">
                <a16:creationId xmlns:a16="http://schemas.microsoft.com/office/drawing/2014/main" id="{CB6B4C1E-12B3-42C5-A111-B0C2ED662D25}"/>
              </a:ext>
            </a:extLst>
          </p:cNvPr>
          <p:cNvSpPr txBox="1">
            <a:spLocks/>
          </p:cNvSpPr>
          <p:nvPr/>
        </p:nvSpPr>
        <p:spPr>
          <a:xfrm>
            <a:off x="513860" y="694464"/>
            <a:ext cx="8710488" cy="646331"/>
          </a:xfrm>
          <a:prstGeom prst="rect">
            <a:avLst/>
          </a:prstGeom>
        </p:spPr>
        <p:txBody>
          <a:bodyPr vert="horz" wrap="square" lIns="0" tIns="0" rIns="0" bIns="0" rtlCol="0">
            <a:spAutoFit/>
          </a:bodyPr>
          <a:lstStyle>
            <a:lvl1pPr>
              <a:defRPr sz="2450" b="1" i="0">
                <a:solidFill>
                  <a:srgbClr val="189447"/>
                </a:solidFill>
                <a:latin typeface="Arial"/>
                <a:ea typeface="+mj-ea"/>
                <a:cs typeface="Arial"/>
              </a:defRPr>
            </a:lvl1pPr>
          </a:lstStyle>
          <a:p>
            <a:pPr marL="12700" defTabSz="685800">
              <a:defRPr/>
            </a:pPr>
            <a:endParaRPr lang="en-US" sz="1400" kern="0" spc="95" dirty="0">
              <a:solidFill>
                <a:srgbClr val="B6004B"/>
              </a:solidFill>
              <a:latin typeface="Arial" pitchFamily="34" charset="0"/>
              <a:cs typeface="Arial" pitchFamily="34" charset="0"/>
            </a:endParaRPr>
          </a:p>
          <a:p>
            <a:pPr marL="12700" defTabSz="685800">
              <a:defRPr/>
            </a:pPr>
            <a:r>
              <a:rPr lang="en-US" sz="1400" kern="0" spc="95" dirty="0">
                <a:solidFill>
                  <a:srgbClr val="B6004B"/>
                </a:solidFill>
                <a:latin typeface="Arial" pitchFamily="34" charset="0"/>
                <a:cs typeface="Arial" pitchFamily="34" charset="0"/>
              </a:rPr>
              <a:t>Participation (%) in activities not included in the SNA, by sex and functionality</a:t>
            </a:r>
          </a:p>
          <a:p>
            <a:pPr marL="12700" defTabSz="685800">
              <a:defRPr/>
            </a:pPr>
            <a:r>
              <a:rPr lang="en-US" sz="1400" kern="0" spc="95" dirty="0">
                <a:solidFill>
                  <a:srgbClr val="B6004B"/>
                </a:solidFill>
                <a:latin typeface="Arial" pitchFamily="34" charset="0"/>
                <a:cs typeface="Arial" pitchFamily="34" charset="0"/>
              </a:rPr>
              <a:t>National total</a:t>
            </a:r>
            <a:endParaRPr lang="es-CO" sz="1400" kern="0" dirty="0">
              <a:solidFill>
                <a:srgbClr val="B6004B"/>
              </a:solidFill>
              <a:latin typeface="Arial" pitchFamily="34" charset="0"/>
              <a:cs typeface="Arial" pitchFamily="34" charset="0"/>
            </a:endParaRPr>
          </a:p>
        </p:txBody>
      </p:sp>
      <p:graphicFrame>
        <p:nvGraphicFramePr>
          <p:cNvPr id="9" name="6 Gráfico"/>
          <p:cNvGraphicFramePr>
            <a:graphicFrameLocks/>
          </p:cNvGraphicFramePr>
          <p:nvPr>
            <p:extLst>
              <p:ext uri="{D42A27DB-BD31-4B8C-83A1-F6EECF244321}">
                <p14:modId xmlns:p14="http://schemas.microsoft.com/office/powerpoint/2010/main" val="3396257379"/>
              </p:ext>
            </p:extLst>
          </p:nvPr>
        </p:nvGraphicFramePr>
        <p:xfrm>
          <a:off x="247135" y="1340796"/>
          <a:ext cx="8441390" cy="4712280"/>
        </p:xfrm>
        <a:graphic>
          <a:graphicData uri="http://schemas.openxmlformats.org/drawingml/2006/chart">
            <c:chart xmlns:c="http://schemas.openxmlformats.org/drawingml/2006/chart" xmlns:r="http://schemas.openxmlformats.org/officeDocument/2006/relationships" r:id="rId3"/>
          </a:graphicData>
        </a:graphic>
      </p:graphicFrame>
      <p:sp>
        <p:nvSpPr>
          <p:cNvPr id="13" name="11 Rectángulo"/>
          <p:cNvSpPr/>
          <p:nvPr/>
        </p:nvSpPr>
        <p:spPr>
          <a:xfrm>
            <a:off x="7194022" y="6065432"/>
            <a:ext cx="1494503" cy="19620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s-MX" sz="900" dirty="0">
                <a:solidFill>
                  <a:prstClr val="black"/>
                </a:solidFill>
                <a:latin typeface="Arial" pitchFamily="34" charset="0"/>
                <a:cs typeface="Arial" pitchFamily="34" charset="0"/>
              </a:rPr>
              <a:t>Fuente: DANE - ENUT</a:t>
            </a:r>
            <a:endParaRPr lang="es-MX" sz="1400"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22872317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79399" y="599325"/>
            <a:ext cx="6886655" cy="290464"/>
          </a:xfrm>
          <a:prstGeom prst="rect">
            <a:avLst/>
          </a:prstGeom>
        </p:spPr>
        <p:txBody>
          <a:bodyPr vert="horz" wrap="square" lIns="0" tIns="59055" rIns="0" bIns="0" rtlCol="0">
            <a:spAutoFit/>
          </a:bodyPr>
          <a:lstStyle/>
          <a:p>
            <a:pPr defTabSz="685800"/>
            <a:r>
              <a:rPr lang="es-CO" sz="1500" b="1" dirty="0">
                <a:solidFill>
                  <a:srgbClr val="B6004B"/>
                </a:solidFill>
                <a:latin typeface="Arial"/>
                <a:cs typeface="Arial"/>
              </a:rPr>
              <a:t>Actividades no comprendidas en el SCN </a:t>
            </a:r>
            <a:endParaRPr lang="es-ES" sz="1500" b="1" dirty="0">
              <a:solidFill>
                <a:srgbClr val="B6004B"/>
              </a:solidFill>
              <a:latin typeface="Arial"/>
              <a:cs typeface="Arial"/>
            </a:endParaRPr>
          </a:p>
        </p:txBody>
      </p:sp>
      <p:sp>
        <p:nvSpPr>
          <p:cNvPr id="5" name="object 900">
            <a:extLst>
              <a:ext uri="{FF2B5EF4-FFF2-40B4-BE49-F238E27FC236}">
                <a16:creationId xmlns:a16="http://schemas.microsoft.com/office/drawing/2014/main" id="{CB6B4C1E-12B3-42C5-A111-B0C2ED662D25}"/>
              </a:ext>
            </a:extLst>
          </p:cNvPr>
          <p:cNvSpPr txBox="1">
            <a:spLocks/>
          </p:cNvSpPr>
          <p:nvPr/>
        </p:nvSpPr>
        <p:spPr>
          <a:xfrm>
            <a:off x="255713" y="974651"/>
            <a:ext cx="8723188" cy="430887"/>
          </a:xfrm>
          <a:prstGeom prst="rect">
            <a:avLst/>
          </a:prstGeom>
        </p:spPr>
        <p:txBody>
          <a:bodyPr vert="horz" wrap="square" lIns="0" tIns="0" rIns="0" bIns="0" rtlCol="0">
            <a:spAutoFit/>
          </a:bodyPr>
          <a:lstStyle>
            <a:lvl1pPr>
              <a:defRPr sz="2450" b="1" i="0">
                <a:solidFill>
                  <a:srgbClr val="189447"/>
                </a:solidFill>
                <a:latin typeface="Arial"/>
                <a:ea typeface="+mj-ea"/>
                <a:cs typeface="Arial"/>
              </a:defRPr>
            </a:lvl1pPr>
          </a:lstStyle>
          <a:p>
            <a:pPr marL="12700" defTabSz="685800">
              <a:defRPr/>
            </a:pPr>
            <a:r>
              <a:rPr lang="es-CO" sz="1400" kern="0" spc="95" dirty="0">
                <a:solidFill>
                  <a:srgbClr val="B6004B"/>
                </a:solidFill>
                <a:latin typeface="Arial" pitchFamily="34" charset="0"/>
                <a:cs typeface="Arial" pitchFamily="34" charset="0"/>
              </a:rPr>
              <a:t>Tiempo (</a:t>
            </a:r>
            <a:r>
              <a:rPr lang="es-CO" sz="1400" kern="0" spc="95" dirty="0" err="1">
                <a:solidFill>
                  <a:srgbClr val="B6004B"/>
                </a:solidFill>
                <a:latin typeface="Arial" pitchFamily="34" charset="0"/>
                <a:cs typeface="Arial" pitchFamily="34" charset="0"/>
              </a:rPr>
              <a:t>hh:mm</a:t>
            </a:r>
            <a:r>
              <a:rPr lang="es-CO" sz="1400" kern="0" spc="95" dirty="0">
                <a:solidFill>
                  <a:srgbClr val="B6004B"/>
                </a:solidFill>
                <a:latin typeface="Arial" pitchFamily="34" charset="0"/>
                <a:cs typeface="Arial" pitchFamily="34" charset="0"/>
              </a:rPr>
              <a:t>) en las actividades no comprendidas en el SCN, por sexo y funcionalidad</a:t>
            </a:r>
          </a:p>
          <a:p>
            <a:pPr marL="12700" defTabSz="685800">
              <a:defRPr/>
            </a:pPr>
            <a:r>
              <a:rPr lang="es-CO" sz="1400" kern="0" dirty="0">
                <a:solidFill>
                  <a:srgbClr val="B6004B"/>
                </a:solidFill>
                <a:latin typeface="Arial" pitchFamily="34" charset="0"/>
                <a:cs typeface="Arial" pitchFamily="34" charset="0"/>
              </a:rPr>
              <a:t>Total nacional</a:t>
            </a:r>
          </a:p>
        </p:txBody>
      </p:sp>
      <p:sp>
        <p:nvSpPr>
          <p:cNvPr id="10" name="11 Rectángulo"/>
          <p:cNvSpPr/>
          <p:nvPr/>
        </p:nvSpPr>
        <p:spPr>
          <a:xfrm>
            <a:off x="6252498" y="6290941"/>
            <a:ext cx="1494503" cy="19620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s-MX" sz="900" dirty="0">
                <a:solidFill>
                  <a:prstClr val="black"/>
                </a:solidFill>
                <a:latin typeface="Arial" pitchFamily="34" charset="0"/>
                <a:cs typeface="Arial" pitchFamily="34" charset="0"/>
              </a:rPr>
              <a:t>Fuente: DANE - ENUT</a:t>
            </a:r>
            <a:endParaRPr lang="es-MX" sz="1400" dirty="0">
              <a:solidFill>
                <a:prstClr val="black"/>
              </a:solidFill>
              <a:latin typeface="Arial" pitchFamily="34" charset="0"/>
              <a:cs typeface="Arial" pitchFamily="34" charset="0"/>
            </a:endParaRPr>
          </a:p>
        </p:txBody>
      </p:sp>
      <p:graphicFrame>
        <p:nvGraphicFramePr>
          <p:cNvPr id="7" name="7 Gráfico"/>
          <p:cNvGraphicFramePr>
            <a:graphicFrameLocks/>
          </p:cNvGraphicFramePr>
          <p:nvPr>
            <p:extLst>
              <p:ext uri="{D42A27DB-BD31-4B8C-83A1-F6EECF244321}">
                <p14:modId xmlns:p14="http://schemas.microsoft.com/office/powerpoint/2010/main" val="50756845"/>
              </p:ext>
            </p:extLst>
          </p:nvPr>
        </p:nvGraphicFramePr>
        <p:xfrm>
          <a:off x="471059" y="1767627"/>
          <a:ext cx="8302237" cy="428718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928283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2"/>
          <p:cNvSpPr txBox="1"/>
          <p:nvPr/>
        </p:nvSpPr>
        <p:spPr>
          <a:xfrm>
            <a:off x="2586199" y="1316990"/>
            <a:ext cx="1216757" cy="184666"/>
          </a:xfrm>
          <a:prstGeom prst="rect">
            <a:avLst/>
          </a:prstGeom>
        </p:spPr>
        <p:txBody>
          <a:bodyPr vert="horz" wrap="square" lIns="0" tIns="0" rIns="0" bIns="0" rtlCol="0">
            <a:spAutoFit/>
          </a:bodyPr>
          <a:lstStyle/>
          <a:p>
            <a:pPr defTabSz="685800"/>
            <a:r>
              <a:rPr lang="es-ES" baseline="30000" dirty="0">
                <a:solidFill>
                  <a:srgbClr val="B6004B"/>
                </a:solidFill>
                <a:latin typeface="Arial"/>
                <a:cs typeface="Arial"/>
              </a:rPr>
              <a:t>En desacuerdo</a:t>
            </a:r>
            <a:endParaRPr lang="es-CO" baseline="30000" dirty="0">
              <a:solidFill>
                <a:srgbClr val="B6004B"/>
              </a:solidFill>
              <a:latin typeface="Arial"/>
              <a:cs typeface="Arial"/>
            </a:endParaRPr>
          </a:p>
        </p:txBody>
      </p:sp>
      <p:sp>
        <p:nvSpPr>
          <p:cNvPr id="4" name="object 2"/>
          <p:cNvSpPr txBox="1"/>
          <p:nvPr/>
        </p:nvSpPr>
        <p:spPr>
          <a:xfrm>
            <a:off x="7060623" y="1219500"/>
            <a:ext cx="932346" cy="184666"/>
          </a:xfrm>
          <a:prstGeom prst="rect">
            <a:avLst/>
          </a:prstGeom>
        </p:spPr>
        <p:txBody>
          <a:bodyPr vert="horz" wrap="square" lIns="0" tIns="0" rIns="0" bIns="0" rtlCol="0">
            <a:spAutoFit/>
          </a:bodyPr>
          <a:lstStyle/>
          <a:p>
            <a:pPr defTabSz="685800"/>
            <a:r>
              <a:rPr lang="es-ES" baseline="30000" dirty="0">
                <a:solidFill>
                  <a:srgbClr val="B6004B"/>
                </a:solidFill>
                <a:latin typeface="Arial"/>
                <a:cs typeface="Arial"/>
              </a:rPr>
              <a:t>De acuerdo</a:t>
            </a:r>
            <a:endParaRPr lang="es-CO" baseline="30000" dirty="0">
              <a:solidFill>
                <a:srgbClr val="B6004B"/>
              </a:solidFill>
              <a:latin typeface="Arial"/>
              <a:cs typeface="Arial"/>
            </a:endParaRPr>
          </a:p>
        </p:txBody>
      </p:sp>
      <p:sp>
        <p:nvSpPr>
          <p:cNvPr id="7" name="11 Rectángulo"/>
          <p:cNvSpPr/>
          <p:nvPr/>
        </p:nvSpPr>
        <p:spPr>
          <a:xfrm>
            <a:off x="3305825" y="6534130"/>
            <a:ext cx="1266175" cy="19620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s-MX" sz="800" dirty="0">
                <a:solidFill>
                  <a:prstClr val="black"/>
                </a:solidFill>
                <a:latin typeface="Arial" pitchFamily="34" charset="0"/>
                <a:cs typeface="Arial" pitchFamily="34" charset="0"/>
              </a:rPr>
              <a:t>Fuente: DANE - ENUT</a:t>
            </a:r>
            <a:endParaRPr lang="es-MX" sz="1200" dirty="0">
              <a:solidFill>
                <a:prstClr val="black"/>
              </a:solidFill>
              <a:latin typeface="Arial" pitchFamily="34" charset="0"/>
              <a:cs typeface="Arial" pitchFamily="34" charset="0"/>
            </a:endParaRPr>
          </a:p>
        </p:txBody>
      </p:sp>
      <p:sp>
        <p:nvSpPr>
          <p:cNvPr id="8" name="Rectángulo 7"/>
          <p:cNvSpPr/>
          <p:nvPr/>
        </p:nvSpPr>
        <p:spPr>
          <a:xfrm>
            <a:off x="7836911" y="406146"/>
            <a:ext cx="246185" cy="172159"/>
          </a:xfrm>
          <a:prstGeom prst="rect">
            <a:avLst/>
          </a:prstGeom>
          <a:solidFill>
            <a:srgbClr val="40404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s-CO">
              <a:solidFill>
                <a:prstClr val="white"/>
              </a:solidFill>
            </a:endParaRPr>
          </a:p>
        </p:txBody>
      </p:sp>
      <p:sp>
        <p:nvSpPr>
          <p:cNvPr id="9" name="CuadroTexto 8"/>
          <p:cNvSpPr txBox="1"/>
          <p:nvPr/>
        </p:nvSpPr>
        <p:spPr>
          <a:xfrm>
            <a:off x="8100024" y="369116"/>
            <a:ext cx="639919" cy="246221"/>
          </a:xfrm>
          <a:prstGeom prst="rect">
            <a:avLst/>
          </a:prstGeom>
          <a:noFill/>
        </p:spPr>
        <p:txBody>
          <a:bodyPr wrap="none" rtlCol="0">
            <a:spAutoFit/>
          </a:bodyPr>
          <a:lstStyle/>
          <a:p>
            <a:pPr defTabSz="685800"/>
            <a:r>
              <a:rPr lang="es-CO" sz="1000" dirty="0">
                <a:solidFill>
                  <a:prstClr val="black"/>
                </a:solidFill>
                <a:latin typeface="Arial" panose="020B0604020202020204" pitchFamily="34" charset="0"/>
                <a:cs typeface="Arial" panose="020B0604020202020204" pitchFamily="34" charset="0"/>
              </a:rPr>
              <a:t>Mujeres</a:t>
            </a:r>
          </a:p>
        </p:txBody>
      </p:sp>
      <p:sp>
        <p:nvSpPr>
          <p:cNvPr id="10" name="Rectángulo 9"/>
          <p:cNvSpPr/>
          <p:nvPr/>
        </p:nvSpPr>
        <p:spPr>
          <a:xfrm>
            <a:off x="7836911" y="680919"/>
            <a:ext cx="246185" cy="172159"/>
          </a:xfrm>
          <a:prstGeom prst="rect">
            <a:avLst/>
          </a:prstGeom>
          <a:solidFill>
            <a:srgbClr val="B6004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s-CO">
              <a:solidFill>
                <a:prstClr val="white"/>
              </a:solidFill>
            </a:endParaRPr>
          </a:p>
        </p:txBody>
      </p:sp>
      <p:sp>
        <p:nvSpPr>
          <p:cNvPr id="11" name="CuadroTexto 10"/>
          <p:cNvSpPr txBox="1"/>
          <p:nvPr/>
        </p:nvSpPr>
        <p:spPr>
          <a:xfrm>
            <a:off x="8083096" y="643889"/>
            <a:ext cx="704039" cy="246221"/>
          </a:xfrm>
          <a:prstGeom prst="rect">
            <a:avLst/>
          </a:prstGeom>
          <a:noFill/>
        </p:spPr>
        <p:txBody>
          <a:bodyPr wrap="none" rtlCol="0">
            <a:spAutoFit/>
          </a:bodyPr>
          <a:lstStyle/>
          <a:p>
            <a:pPr defTabSz="685800"/>
            <a:r>
              <a:rPr lang="es-CO" sz="1000" dirty="0">
                <a:solidFill>
                  <a:prstClr val="black"/>
                </a:solidFill>
                <a:latin typeface="Arial" panose="020B0604020202020204" pitchFamily="34" charset="0"/>
                <a:cs typeface="Arial" panose="020B0604020202020204" pitchFamily="34" charset="0"/>
              </a:rPr>
              <a:t>Hombres</a:t>
            </a:r>
          </a:p>
        </p:txBody>
      </p:sp>
      <p:sp>
        <p:nvSpPr>
          <p:cNvPr id="13" name="object 2"/>
          <p:cNvSpPr txBox="1"/>
          <p:nvPr/>
        </p:nvSpPr>
        <p:spPr>
          <a:xfrm>
            <a:off x="1465730" y="366692"/>
            <a:ext cx="7164329" cy="584775"/>
          </a:xfrm>
          <a:prstGeom prst="rect">
            <a:avLst/>
          </a:prstGeom>
        </p:spPr>
        <p:txBody>
          <a:bodyPr vert="horz" wrap="square" lIns="0" tIns="0" rIns="0" bIns="0" rtlCol="0">
            <a:spAutoFit/>
          </a:bodyPr>
          <a:lstStyle/>
          <a:p>
            <a:pPr defTabSz="685800"/>
            <a:r>
              <a:rPr lang="es-CO" sz="1400" b="1" dirty="0">
                <a:solidFill>
                  <a:srgbClr val="B6004B"/>
                </a:solidFill>
                <a:latin typeface="Arial" panose="020B0604020202020204" pitchFamily="34" charset="0"/>
                <a:cs typeface="Arial" panose="020B0604020202020204" pitchFamily="34" charset="0"/>
              </a:rPr>
              <a:t>“Las mujeres son mejores para el trabajo doméstico que los hombres.”</a:t>
            </a:r>
          </a:p>
          <a:p>
            <a:pPr defTabSz="685800"/>
            <a:endParaRPr lang="es-CO" sz="1200" b="1" dirty="0">
              <a:solidFill>
                <a:srgbClr val="B6004B"/>
              </a:solidFill>
              <a:latin typeface="Arial" panose="020B0604020202020204" pitchFamily="34" charset="0"/>
              <a:cs typeface="Arial" panose="020B0604020202020204" pitchFamily="34" charset="0"/>
            </a:endParaRPr>
          </a:p>
          <a:p>
            <a:pPr defTabSz="685800"/>
            <a:r>
              <a:rPr lang="es-CO" b="1" baseline="30000" dirty="0">
                <a:solidFill>
                  <a:srgbClr val="B6004B"/>
                </a:solidFill>
                <a:latin typeface="Arial" panose="020B0604020202020204" pitchFamily="34" charset="0"/>
                <a:cs typeface="Arial" panose="020B0604020202020204" pitchFamily="34" charset="0"/>
              </a:rPr>
              <a:t>Regiones</a:t>
            </a:r>
            <a:endParaRPr lang="es-CO" sz="1100" b="1" baseline="30000" dirty="0">
              <a:solidFill>
                <a:srgbClr val="B6004B"/>
              </a:solidFill>
              <a:latin typeface="Arial" panose="020B0604020202020204" pitchFamily="34" charset="0"/>
              <a:cs typeface="Arial" panose="020B0604020202020204" pitchFamily="34" charset="0"/>
            </a:endParaRPr>
          </a:p>
        </p:txBody>
      </p:sp>
      <p:pic>
        <p:nvPicPr>
          <p:cNvPr id="14" name="Imagen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4419" y="1404166"/>
            <a:ext cx="3535524" cy="5001035"/>
          </a:xfrm>
          <a:prstGeom prst="rect">
            <a:avLst/>
          </a:prstGeom>
        </p:spPr>
      </p:pic>
      <p:pic>
        <p:nvPicPr>
          <p:cNvPr id="15" name="Imagen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6661" y="1533095"/>
            <a:ext cx="3505250" cy="4958213"/>
          </a:xfrm>
          <a:prstGeom prst="rect">
            <a:avLst/>
          </a:prstGeom>
        </p:spPr>
      </p:pic>
    </p:spTree>
    <p:extLst>
      <p:ext uri="{BB962C8B-B14F-4D97-AF65-F5344CB8AC3E}">
        <p14:creationId xmlns:p14="http://schemas.microsoft.com/office/powerpoint/2010/main" val="21719720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2"/>
          <p:cNvSpPr txBox="1"/>
          <p:nvPr/>
        </p:nvSpPr>
        <p:spPr>
          <a:xfrm>
            <a:off x="2522139" y="1287310"/>
            <a:ext cx="1216757" cy="184666"/>
          </a:xfrm>
          <a:prstGeom prst="rect">
            <a:avLst/>
          </a:prstGeom>
        </p:spPr>
        <p:txBody>
          <a:bodyPr vert="horz" wrap="square" lIns="0" tIns="0" rIns="0" bIns="0" rtlCol="0">
            <a:spAutoFit/>
          </a:bodyPr>
          <a:lstStyle/>
          <a:p>
            <a:pPr defTabSz="685800"/>
            <a:r>
              <a:rPr lang="es-ES" baseline="30000" dirty="0">
                <a:solidFill>
                  <a:srgbClr val="B6004B"/>
                </a:solidFill>
                <a:latin typeface="Arial"/>
                <a:cs typeface="Arial"/>
              </a:rPr>
              <a:t>En desacuerdo</a:t>
            </a:r>
            <a:endParaRPr lang="es-CO" baseline="30000" dirty="0">
              <a:solidFill>
                <a:srgbClr val="B6004B"/>
              </a:solidFill>
              <a:latin typeface="Arial"/>
              <a:cs typeface="Arial"/>
            </a:endParaRPr>
          </a:p>
        </p:txBody>
      </p:sp>
      <p:sp>
        <p:nvSpPr>
          <p:cNvPr id="4" name="object 2"/>
          <p:cNvSpPr txBox="1"/>
          <p:nvPr/>
        </p:nvSpPr>
        <p:spPr>
          <a:xfrm>
            <a:off x="6853719" y="1194977"/>
            <a:ext cx="932346" cy="184666"/>
          </a:xfrm>
          <a:prstGeom prst="rect">
            <a:avLst/>
          </a:prstGeom>
        </p:spPr>
        <p:txBody>
          <a:bodyPr vert="horz" wrap="square" lIns="0" tIns="0" rIns="0" bIns="0" rtlCol="0">
            <a:spAutoFit/>
          </a:bodyPr>
          <a:lstStyle/>
          <a:p>
            <a:pPr defTabSz="685800"/>
            <a:r>
              <a:rPr lang="es-ES" baseline="30000" dirty="0">
                <a:solidFill>
                  <a:srgbClr val="B6004B"/>
                </a:solidFill>
                <a:latin typeface="Arial"/>
                <a:cs typeface="Arial"/>
              </a:rPr>
              <a:t>De acuerdo</a:t>
            </a:r>
            <a:endParaRPr lang="es-CO" baseline="30000" dirty="0">
              <a:solidFill>
                <a:srgbClr val="B6004B"/>
              </a:solidFill>
              <a:latin typeface="Arial"/>
              <a:cs typeface="Arial"/>
            </a:endParaRPr>
          </a:p>
        </p:txBody>
      </p:sp>
      <p:sp>
        <p:nvSpPr>
          <p:cNvPr id="7" name="11 Rectángulo"/>
          <p:cNvSpPr/>
          <p:nvPr/>
        </p:nvSpPr>
        <p:spPr>
          <a:xfrm>
            <a:off x="4576278" y="6468012"/>
            <a:ext cx="1266175" cy="11813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s-MX" sz="800" dirty="0">
                <a:solidFill>
                  <a:prstClr val="black"/>
                </a:solidFill>
                <a:latin typeface="Arial" pitchFamily="34" charset="0"/>
                <a:cs typeface="Arial" pitchFamily="34" charset="0"/>
              </a:rPr>
              <a:t>Fuente: DANE - ENUT</a:t>
            </a:r>
            <a:endParaRPr lang="es-MX" sz="1200" dirty="0">
              <a:solidFill>
                <a:prstClr val="black"/>
              </a:solidFill>
              <a:latin typeface="Arial" pitchFamily="34" charset="0"/>
              <a:cs typeface="Arial" pitchFamily="34" charset="0"/>
            </a:endParaRPr>
          </a:p>
        </p:txBody>
      </p:sp>
      <p:sp>
        <p:nvSpPr>
          <p:cNvPr id="8" name="Rectángulo 7"/>
          <p:cNvSpPr/>
          <p:nvPr/>
        </p:nvSpPr>
        <p:spPr>
          <a:xfrm>
            <a:off x="7737581" y="722017"/>
            <a:ext cx="246185" cy="172159"/>
          </a:xfrm>
          <a:prstGeom prst="rect">
            <a:avLst/>
          </a:prstGeom>
          <a:solidFill>
            <a:srgbClr val="40404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s-CO">
              <a:solidFill>
                <a:prstClr val="white"/>
              </a:solidFill>
            </a:endParaRPr>
          </a:p>
        </p:txBody>
      </p:sp>
      <p:sp>
        <p:nvSpPr>
          <p:cNvPr id="9" name="CuadroTexto 8"/>
          <p:cNvSpPr txBox="1"/>
          <p:nvPr/>
        </p:nvSpPr>
        <p:spPr>
          <a:xfrm>
            <a:off x="8188265" y="662819"/>
            <a:ext cx="639919" cy="246221"/>
          </a:xfrm>
          <a:prstGeom prst="rect">
            <a:avLst/>
          </a:prstGeom>
          <a:noFill/>
        </p:spPr>
        <p:txBody>
          <a:bodyPr wrap="none" rtlCol="0">
            <a:spAutoFit/>
          </a:bodyPr>
          <a:lstStyle/>
          <a:p>
            <a:pPr defTabSz="685800"/>
            <a:r>
              <a:rPr lang="es-CO" sz="1000" dirty="0">
                <a:solidFill>
                  <a:prstClr val="black"/>
                </a:solidFill>
                <a:latin typeface="Arial" panose="020B0604020202020204" pitchFamily="34" charset="0"/>
                <a:cs typeface="Arial" panose="020B0604020202020204" pitchFamily="34" charset="0"/>
              </a:rPr>
              <a:t>Mujeres</a:t>
            </a:r>
          </a:p>
        </p:txBody>
      </p:sp>
      <p:sp>
        <p:nvSpPr>
          <p:cNvPr id="10" name="Rectángulo 9"/>
          <p:cNvSpPr/>
          <p:nvPr/>
        </p:nvSpPr>
        <p:spPr>
          <a:xfrm>
            <a:off x="7724052" y="1028221"/>
            <a:ext cx="246185" cy="172159"/>
          </a:xfrm>
          <a:prstGeom prst="rect">
            <a:avLst/>
          </a:prstGeom>
          <a:solidFill>
            <a:srgbClr val="B6004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s-CO">
              <a:solidFill>
                <a:prstClr val="white"/>
              </a:solidFill>
            </a:endParaRPr>
          </a:p>
        </p:txBody>
      </p:sp>
      <p:sp>
        <p:nvSpPr>
          <p:cNvPr id="11" name="CuadroTexto 10"/>
          <p:cNvSpPr txBox="1"/>
          <p:nvPr/>
        </p:nvSpPr>
        <p:spPr>
          <a:xfrm>
            <a:off x="8124145" y="973675"/>
            <a:ext cx="704039" cy="246221"/>
          </a:xfrm>
          <a:prstGeom prst="rect">
            <a:avLst/>
          </a:prstGeom>
          <a:noFill/>
        </p:spPr>
        <p:txBody>
          <a:bodyPr wrap="none" rtlCol="0">
            <a:spAutoFit/>
          </a:bodyPr>
          <a:lstStyle/>
          <a:p>
            <a:pPr defTabSz="685800"/>
            <a:r>
              <a:rPr lang="es-CO" sz="1000" dirty="0">
                <a:solidFill>
                  <a:prstClr val="black"/>
                </a:solidFill>
                <a:latin typeface="Arial" panose="020B0604020202020204" pitchFamily="34" charset="0"/>
                <a:cs typeface="Arial" panose="020B0604020202020204" pitchFamily="34" charset="0"/>
              </a:rPr>
              <a:t>Hombres</a:t>
            </a:r>
          </a:p>
        </p:txBody>
      </p:sp>
      <p:sp>
        <p:nvSpPr>
          <p:cNvPr id="12" name="object 2"/>
          <p:cNvSpPr txBox="1"/>
          <p:nvPr/>
        </p:nvSpPr>
        <p:spPr>
          <a:xfrm>
            <a:off x="1138496" y="459766"/>
            <a:ext cx="7164329" cy="497572"/>
          </a:xfrm>
          <a:prstGeom prst="rect">
            <a:avLst/>
          </a:prstGeom>
        </p:spPr>
        <p:txBody>
          <a:bodyPr vert="horz" wrap="square" lIns="0" tIns="0" rIns="0" bIns="0" rtlCol="0">
            <a:spAutoFit/>
          </a:bodyPr>
          <a:lstStyle/>
          <a:p>
            <a:pPr defTabSz="685800"/>
            <a:r>
              <a:rPr lang="es-CO" sz="1400" b="1" dirty="0">
                <a:solidFill>
                  <a:srgbClr val="B6004B"/>
                </a:solidFill>
                <a:latin typeface="Arial" panose="020B0604020202020204" pitchFamily="34" charset="0"/>
                <a:cs typeface="Arial" panose="020B0604020202020204" pitchFamily="34" charset="0"/>
              </a:rPr>
              <a:t>“</a:t>
            </a:r>
            <a:r>
              <a:rPr lang="es-CO" sz="1100" b="1" dirty="0">
                <a:solidFill>
                  <a:srgbClr val="B6004B"/>
                </a:solidFill>
                <a:latin typeface="Arial" panose="020B0604020202020204" pitchFamily="34" charset="0"/>
                <a:cs typeface="Arial" panose="020B0604020202020204" pitchFamily="34" charset="0"/>
              </a:rPr>
              <a:t>Una madre que trabaja puede formar una relación tan cálida y segura con sus hijos como una madre que no trabaja”</a:t>
            </a:r>
          </a:p>
          <a:p>
            <a:pPr defTabSz="685800"/>
            <a:r>
              <a:rPr lang="es-CO" sz="1100" b="1" baseline="30000" dirty="0">
                <a:solidFill>
                  <a:srgbClr val="B6004B"/>
                </a:solidFill>
                <a:latin typeface="Arial" panose="020B0604020202020204" pitchFamily="34" charset="0"/>
                <a:cs typeface="Arial" panose="020B0604020202020204" pitchFamily="34" charset="0"/>
              </a:rPr>
              <a:t>Regiones</a:t>
            </a:r>
          </a:p>
        </p:txBody>
      </p:sp>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0832" y="1509742"/>
            <a:ext cx="3574647" cy="5056374"/>
          </a:xfrm>
          <a:prstGeom prst="rect">
            <a:avLst/>
          </a:prstGeom>
        </p:spPr>
      </p:pic>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3577" y="1411637"/>
            <a:ext cx="3574647" cy="5056375"/>
          </a:xfrm>
          <a:prstGeom prst="rect">
            <a:avLst/>
          </a:prstGeom>
        </p:spPr>
      </p:pic>
    </p:spTree>
    <p:extLst>
      <p:ext uri="{BB962C8B-B14F-4D97-AF65-F5344CB8AC3E}">
        <p14:creationId xmlns:p14="http://schemas.microsoft.com/office/powerpoint/2010/main" val="3759568275"/>
      </p:ext>
    </p:extLst>
  </p:cSld>
  <p:clrMapOvr>
    <a:masterClrMapping/>
  </p:clrMapOvr>
</p:sld>
</file>

<file path=ppt/theme/theme1.xml><?xml version="1.0" encoding="utf-8"?>
<a:theme xmlns:a="http://schemas.openxmlformats.org/drawingml/2006/main" name="ESTILO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ESTILO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4791</TotalTime>
  <Words>5049</Words>
  <Application>Microsoft Office PowerPoint</Application>
  <PresentationFormat>On-screen Show (4:3)</PresentationFormat>
  <Paragraphs>279</Paragraphs>
  <Slides>32</Slides>
  <Notes>19</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32</vt:i4>
      </vt:variant>
    </vt:vector>
  </HeadingPairs>
  <TitlesOfParts>
    <vt:vector size="38" baseType="lpstr">
      <vt:lpstr>Arial</vt:lpstr>
      <vt:lpstr>Calibri</vt:lpstr>
      <vt:lpstr>Times New Roman</vt:lpstr>
      <vt:lpstr>Wingdings</vt:lpstr>
      <vt:lpstr>ESTILO 1</vt:lpstr>
      <vt:lpstr>ESTILO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Usuario de Microsoft Office</dc:creator>
  <cp:lastModifiedBy>Ana Maria tribin</cp:lastModifiedBy>
  <cp:revision>70</cp:revision>
  <dcterms:created xsi:type="dcterms:W3CDTF">2019-05-21T04:55:41Z</dcterms:created>
  <dcterms:modified xsi:type="dcterms:W3CDTF">2019-09-27T15:46:21Z</dcterms:modified>
</cp:coreProperties>
</file>