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692" r:id="rId2"/>
  </p:sldMasterIdLst>
  <p:notesMasterIdLst>
    <p:notesMasterId r:id="rId15"/>
  </p:notesMasterIdLst>
  <p:sldIdLst>
    <p:sldId id="256" r:id="rId3"/>
    <p:sldId id="257" r:id="rId4"/>
    <p:sldId id="263" r:id="rId5"/>
    <p:sldId id="258" r:id="rId6"/>
    <p:sldId id="259" r:id="rId7"/>
    <p:sldId id="264" r:id="rId8"/>
    <p:sldId id="260" r:id="rId9"/>
    <p:sldId id="267" r:id="rId10"/>
    <p:sldId id="265" r:id="rId11"/>
    <p:sldId id="262" r:id="rId12"/>
    <p:sldId id="266" r:id="rId13"/>
    <p:sldId id="268" r:id="rId1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8108" autoAdjust="0"/>
  </p:normalViewPr>
  <p:slideViewPr>
    <p:cSldViewPr snapToGrid="0" snapToObjects="1">
      <p:cViewPr varScale="1">
        <p:scale>
          <a:sx n="56" d="100"/>
          <a:sy n="56" d="100"/>
        </p:scale>
        <p:origin x="180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03B6A-8B32-4A26-A8F5-40EE9D668764}" type="datetimeFigureOut">
              <a:rPr lang="es-CO" smtClean="0"/>
              <a:t>8/10/2019</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508EF-84B0-4221-9743-F2D80CFEA549}" type="slidenum">
              <a:rPr lang="es-CO" smtClean="0"/>
              <a:t>‹Nº›</a:t>
            </a:fld>
            <a:endParaRPr lang="es-CO"/>
          </a:p>
        </p:txBody>
      </p:sp>
    </p:spTree>
    <p:extLst>
      <p:ext uri="{BB962C8B-B14F-4D97-AF65-F5344CB8AC3E}">
        <p14:creationId xmlns:p14="http://schemas.microsoft.com/office/powerpoint/2010/main" val="127659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B8508EF-84B0-4221-9743-F2D80CFEA549}" type="slidenum">
              <a:rPr lang="es-CO" smtClean="0"/>
              <a:t>7</a:t>
            </a:fld>
            <a:endParaRPr lang="es-CO"/>
          </a:p>
        </p:txBody>
      </p:sp>
    </p:spTree>
    <p:extLst>
      <p:ext uri="{BB962C8B-B14F-4D97-AF65-F5344CB8AC3E}">
        <p14:creationId xmlns:p14="http://schemas.microsoft.com/office/powerpoint/2010/main" val="311424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B8508EF-84B0-4221-9743-F2D80CFEA549}" type="slidenum">
              <a:rPr lang="es-CO" smtClean="0"/>
              <a:t>8</a:t>
            </a:fld>
            <a:endParaRPr lang="es-CO"/>
          </a:p>
        </p:txBody>
      </p:sp>
    </p:spTree>
    <p:extLst>
      <p:ext uri="{BB962C8B-B14F-4D97-AF65-F5344CB8AC3E}">
        <p14:creationId xmlns:p14="http://schemas.microsoft.com/office/powerpoint/2010/main" val="134531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B8508EF-84B0-4221-9743-F2D80CFEA549}" type="slidenum">
              <a:rPr lang="es-CO" smtClean="0"/>
              <a:t>9</a:t>
            </a:fld>
            <a:endParaRPr lang="es-CO"/>
          </a:p>
        </p:txBody>
      </p:sp>
    </p:spTree>
    <p:extLst>
      <p:ext uri="{BB962C8B-B14F-4D97-AF65-F5344CB8AC3E}">
        <p14:creationId xmlns:p14="http://schemas.microsoft.com/office/powerpoint/2010/main" val="289855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2:</a:t>
            </a:r>
            <a:r>
              <a:rPr lang="en-GB" sz="1200" kern="1200" dirty="0">
                <a:solidFill>
                  <a:schemeClr val="tx1"/>
                </a:solidFill>
                <a:effectLst/>
                <a:latin typeface="+mn-lt"/>
                <a:ea typeface="+mn-ea"/>
                <a:cs typeface="+mn-cs"/>
              </a:rPr>
              <a:t>This means that some of their current jobs can be of lower skilled level than the level of skills they possess or at least they perceive they possess, but this doesn’t always make those jobs less interesting, thus their responses represent a very positive view of people giving value to their individual learning process in the labour market.</a:t>
            </a:r>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3B8508EF-84B0-4221-9743-F2D80CFEA549}" type="slidenum">
              <a:rPr lang="es-CO" smtClean="0"/>
              <a:t>10</a:t>
            </a:fld>
            <a:endParaRPr lang="es-CO"/>
          </a:p>
        </p:txBody>
      </p:sp>
    </p:spTree>
    <p:extLst>
      <p:ext uri="{BB962C8B-B14F-4D97-AF65-F5344CB8AC3E}">
        <p14:creationId xmlns:p14="http://schemas.microsoft.com/office/powerpoint/2010/main" val="365566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3. </a:t>
            </a:r>
            <a:r>
              <a:rPr lang="en-GB" sz="1200" kern="1200" dirty="0">
                <a:solidFill>
                  <a:schemeClr val="tx1"/>
                </a:solidFill>
                <a:effectLst/>
                <a:latin typeface="+mn-lt"/>
                <a:ea typeface="+mn-ea"/>
                <a:cs typeface="+mn-cs"/>
              </a:rPr>
              <a:t>This perception reminds us that moving away from basic jobs not necessarily implies a positive change (McIlwaine 201x). Therefore, in order to further support answers about their perceptions in the British labour market, we asked Colombians how their current job would most likely be if they were working  in Colombia. Although close to 35% men and women responded not to know the answer to this question, 41% women and 46% men stated their job would most likely be better than the one they currently have.</a:t>
            </a:r>
            <a:endParaRPr lang="es-CO" sz="1200" kern="1200" dirty="0">
              <a:solidFill>
                <a:schemeClr val="tx1"/>
              </a:solidFill>
              <a:effectLst/>
              <a:latin typeface="+mn-lt"/>
              <a:ea typeface="+mn-ea"/>
              <a:cs typeface="+mn-cs"/>
            </a:endParaRPr>
          </a:p>
          <a:p>
            <a:endParaRPr lang="es-CO" sz="1200" kern="1200" dirty="0">
              <a:solidFill>
                <a:schemeClr val="tx1"/>
              </a:solidFill>
              <a:effectLst/>
              <a:latin typeface="+mn-lt"/>
              <a:ea typeface="+mn-ea"/>
              <a:cs typeface="+mn-cs"/>
            </a:endParaRPr>
          </a:p>
          <a:p>
            <a:endParaRPr lang="es-CO" dirty="0"/>
          </a:p>
          <a:p>
            <a:endParaRPr lang="es-CO" dirty="0"/>
          </a:p>
        </p:txBody>
      </p:sp>
      <p:sp>
        <p:nvSpPr>
          <p:cNvPr id="4" name="Marcador de número de diapositiva 3"/>
          <p:cNvSpPr>
            <a:spLocks noGrp="1"/>
          </p:cNvSpPr>
          <p:nvPr>
            <p:ph type="sldNum" sz="quarter" idx="5"/>
          </p:nvPr>
        </p:nvSpPr>
        <p:spPr/>
        <p:txBody>
          <a:bodyPr/>
          <a:lstStyle/>
          <a:p>
            <a:fld id="{3B8508EF-84B0-4221-9743-F2D80CFEA549}" type="slidenum">
              <a:rPr lang="es-CO" smtClean="0"/>
              <a:t>11</a:t>
            </a:fld>
            <a:endParaRPr lang="es-CO"/>
          </a:p>
        </p:txBody>
      </p:sp>
    </p:spTree>
    <p:extLst>
      <p:ext uri="{BB962C8B-B14F-4D97-AF65-F5344CB8AC3E}">
        <p14:creationId xmlns:p14="http://schemas.microsoft.com/office/powerpoint/2010/main" val="2442487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0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53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305491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59116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99594"/>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7" r:id="rId3"/>
    <p:sldLayoutId id="2147483688" r:id="rId4"/>
    <p:sldLayoutId id="2147483689" r:id="rId5"/>
    <p:sldLayoutId id="2147483682" r:id="rId6"/>
    <p:sldLayoutId id="2147483683" r:id="rId7"/>
    <p:sldLayoutId id="2147483684" r:id="rId8"/>
    <p:sldLayoutId id="214748368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7954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0C357-26FF-C74E-8E92-852D01DBF241}"/>
              </a:ext>
            </a:extLst>
          </p:cNvPr>
          <p:cNvSpPr txBox="1"/>
          <p:nvPr/>
        </p:nvSpPr>
        <p:spPr>
          <a:xfrm>
            <a:off x="-12333" y="2589137"/>
            <a:ext cx="9156333" cy="1015663"/>
          </a:xfrm>
          <a:prstGeom prst="rect">
            <a:avLst/>
          </a:prstGeom>
          <a:noFill/>
        </p:spPr>
        <p:txBody>
          <a:bodyPr wrap="square" rtlCol="0">
            <a:spAutoFit/>
          </a:bodyPr>
          <a:lstStyle/>
          <a:p>
            <a:pPr algn="ctr"/>
            <a:r>
              <a:rPr lang="en-US" sz="3000" dirty="0"/>
              <a:t>Work, life and the Colombian Migrant in Britain: An approach beyond Human Capital </a:t>
            </a:r>
          </a:p>
        </p:txBody>
      </p:sp>
      <p:sp>
        <p:nvSpPr>
          <p:cNvPr id="3" name="TextBox 2">
            <a:extLst>
              <a:ext uri="{FF2B5EF4-FFF2-40B4-BE49-F238E27FC236}">
                <a16:creationId xmlns:a16="http://schemas.microsoft.com/office/drawing/2014/main" id="{840AB30F-8757-4246-BFAA-B5F908FB0661}"/>
              </a:ext>
            </a:extLst>
          </p:cNvPr>
          <p:cNvSpPr txBox="1"/>
          <p:nvPr/>
        </p:nvSpPr>
        <p:spPr>
          <a:xfrm>
            <a:off x="3245708" y="4070748"/>
            <a:ext cx="5200078" cy="630942"/>
          </a:xfrm>
          <a:prstGeom prst="rect">
            <a:avLst/>
          </a:prstGeom>
          <a:noFill/>
        </p:spPr>
        <p:txBody>
          <a:bodyPr wrap="none" rtlCol="0">
            <a:spAutoFit/>
          </a:bodyPr>
          <a:lstStyle/>
          <a:p>
            <a:r>
              <a:rPr lang="en-US" sz="3500" dirty="0"/>
              <a:t>Maria Fernanda Quintero O</a:t>
            </a:r>
          </a:p>
        </p:txBody>
      </p:sp>
    </p:spTree>
    <p:extLst>
      <p:ext uri="{BB962C8B-B14F-4D97-AF65-F5344CB8AC3E}">
        <p14:creationId xmlns:p14="http://schemas.microsoft.com/office/powerpoint/2010/main" val="33937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2968D-9F49-8E48-81F3-A310968133E7}"/>
              </a:ext>
            </a:extLst>
          </p:cNvPr>
          <p:cNvSpPr txBox="1"/>
          <p:nvPr/>
        </p:nvSpPr>
        <p:spPr>
          <a:xfrm>
            <a:off x="3365500" y="4165600"/>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D98F337D-C7D3-2942-B47E-08F9AD1145B9}"/>
              </a:ext>
            </a:extLst>
          </p:cNvPr>
          <p:cNvSpPr txBox="1"/>
          <p:nvPr/>
        </p:nvSpPr>
        <p:spPr>
          <a:xfrm>
            <a:off x="351692" y="580768"/>
            <a:ext cx="8258908" cy="4247317"/>
          </a:xfrm>
          <a:prstGeom prst="rect">
            <a:avLst/>
          </a:prstGeom>
          <a:noFill/>
        </p:spPr>
        <p:txBody>
          <a:bodyPr wrap="square" rtlCol="0">
            <a:spAutoFit/>
          </a:bodyPr>
          <a:lstStyle/>
          <a:p>
            <a:r>
              <a:rPr lang="en-US" dirty="0"/>
              <a:t> Preliminary results at this regard:</a:t>
            </a:r>
          </a:p>
          <a:p>
            <a:endParaRPr lang="en-US" dirty="0"/>
          </a:p>
          <a:p>
            <a:pPr marL="285750" indent="-285750">
              <a:buFont typeface="Arial" panose="020B0604020202020204" pitchFamily="34" charset="0"/>
              <a:buChar char="•"/>
            </a:pPr>
            <a:r>
              <a:rPr lang="en-US" dirty="0"/>
              <a:t>Colombians are very self confident regarding their level of education and skill capacity to fulfill their tasks at work (men a bit more than women but difference not significant)</a:t>
            </a:r>
          </a:p>
          <a:p>
            <a:endParaRPr lang="en-US" dirty="0"/>
          </a:p>
          <a:p>
            <a:pPr marL="285750" indent="-285750">
              <a:buFont typeface="Arial" panose="020B0604020202020204" pitchFamily="34" charset="0"/>
              <a:buChar char="•"/>
            </a:pPr>
            <a:r>
              <a:rPr lang="en-GB" dirty="0"/>
              <a:t>89% women and 77% men agreed to be gaining skills in their current jobs. However, when asked about their current job mirroring their level of education, the response is very polarized as half of them agrees and the other half disagrees.</a:t>
            </a:r>
          </a:p>
          <a:p>
            <a:endParaRPr lang="en-GB" dirty="0"/>
          </a:p>
          <a:p>
            <a:pPr marL="285750" indent="-285750">
              <a:buFont typeface="Arial" panose="020B0604020202020204" pitchFamily="34" charset="0"/>
              <a:buChar char="•"/>
            </a:pPr>
            <a:r>
              <a:rPr lang="en-GB" dirty="0"/>
              <a:t>When asked about their perception of fulfilment in their career development, positive perceptions seem to stand out over negative ones, almost equally in men than in women (65%). </a:t>
            </a:r>
            <a:r>
              <a:rPr lang="en-GB" b="1" dirty="0"/>
              <a:t>Yet, (35%) Colombians feel their career development is below their expectations and they are likely to report that this is due to sex</a:t>
            </a:r>
          </a:p>
          <a:p>
            <a:endParaRPr lang="en-US" dirty="0"/>
          </a:p>
        </p:txBody>
      </p:sp>
    </p:spTree>
    <p:extLst>
      <p:ext uri="{BB962C8B-B14F-4D97-AF65-F5344CB8AC3E}">
        <p14:creationId xmlns:p14="http://schemas.microsoft.com/office/powerpoint/2010/main" val="22230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2968D-9F49-8E48-81F3-A310968133E7}"/>
              </a:ext>
            </a:extLst>
          </p:cNvPr>
          <p:cNvSpPr txBox="1"/>
          <p:nvPr/>
        </p:nvSpPr>
        <p:spPr>
          <a:xfrm>
            <a:off x="3365500" y="4165600"/>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D98F337D-C7D3-2942-B47E-08F9AD1145B9}"/>
              </a:ext>
            </a:extLst>
          </p:cNvPr>
          <p:cNvSpPr txBox="1"/>
          <p:nvPr/>
        </p:nvSpPr>
        <p:spPr>
          <a:xfrm>
            <a:off x="351692" y="580768"/>
            <a:ext cx="8258908" cy="6420347"/>
          </a:xfrm>
          <a:prstGeom prst="rect">
            <a:avLst/>
          </a:prstGeom>
          <a:noFill/>
        </p:spPr>
        <p:txBody>
          <a:bodyPr wrap="square" rtlCol="0">
            <a:spAutoFit/>
          </a:bodyPr>
          <a:lstStyle/>
          <a:p>
            <a:r>
              <a:rPr lang="en-US" dirty="0"/>
              <a:t> Preliminary results at this regard: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On average, women’s annual gross income is lower than men’s (full time jobs). Half of them earn 25 thousand pounds and below… But there is at least a woman in the highest category of earnings (+65 thousand)</a:t>
            </a:r>
          </a:p>
          <a:p>
            <a:endParaRPr lang="en-GB" dirty="0"/>
          </a:p>
          <a:p>
            <a:pPr marL="285750" indent="-285750">
              <a:buFont typeface="Arial" panose="020B0604020202020204" pitchFamily="34" charset="0"/>
              <a:buChar char="•"/>
            </a:pPr>
            <a:r>
              <a:rPr lang="en-GB" dirty="0"/>
              <a:t>Despite lower earnings, almost half women (46%) stated to be satisfied, compared to 37% of males… Grateful slaves? Hakim (1991). So it seems. For instance Stella (ILR holder):</a:t>
            </a:r>
            <a:r>
              <a:rPr lang="en-GB" i="1" dirty="0"/>
              <a:t> “When I went to the interview at Barclays, I had an MBA, I had been looking for a job for 6 months, I was working as a barista with an MBA from this country! I almost begged them to give me the job, I told them I will clean the floors, I can start from scratch but give me the job!”</a:t>
            </a:r>
          </a:p>
          <a:p>
            <a:endParaRPr lang="en-GB" i="1" dirty="0"/>
          </a:p>
          <a:p>
            <a:pPr marL="285750" indent="-285750">
              <a:buFont typeface="Arial" panose="020B0604020202020204" pitchFamily="34" charset="0"/>
              <a:buChar char="•"/>
            </a:pPr>
            <a:r>
              <a:rPr lang="en-GB" dirty="0"/>
              <a:t>Some women and men reported to work unpaid extra hours in a regular bases. When asked about the satisfaction with the hours worked, women reported higher levels of satisfaction than men. Reasons might be more associated to other sort of benefits related to balancing motherhood and keeping a good job: </a:t>
            </a:r>
            <a:r>
              <a:rPr lang="en-GB" i="1" dirty="0"/>
              <a:t>“</a:t>
            </a:r>
            <a:r>
              <a:rPr lang="en-US" altLang="zh-CN" i="1" dirty="0"/>
              <a:t>since I have been there I have had 3 pay rises, not good ones(…) I don't think another company would give me as much flexibility, like being a senior and being able to progress with flexibility. That's why I stay there.”</a:t>
            </a:r>
            <a:endParaRPr lang="es-CO" i="1" dirty="0"/>
          </a:p>
          <a:p>
            <a:pPr>
              <a:lnSpc>
                <a:spcPct val="150000"/>
              </a:lnSpc>
            </a:pPr>
            <a:r>
              <a:rPr lang="en-US" dirty="0"/>
              <a:t> </a:t>
            </a:r>
          </a:p>
          <a:p>
            <a:pPr>
              <a:lnSpc>
                <a:spcPct val="150000"/>
              </a:lnSpc>
            </a:pPr>
            <a:endParaRPr lang="en-US" dirty="0"/>
          </a:p>
        </p:txBody>
      </p:sp>
    </p:spTree>
    <p:extLst>
      <p:ext uri="{BB962C8B-B14F-4D97-AF65-F5344CB8AC3E}">
        <p14:creationId xmlns:p14="http://schemas.microsoft.com/office/powerpoint/2010/main" val="309503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80043-4A19-EC49-B12C-0850BF2E0DD3}"/>
              </a:ext>
            </a:extLst>
          </p:cNvPr>
          <p:cNvSpPr txBox="1"/>
          <p:nvPr/>
        </p:nvSpPr>
        <p:spPr>
          <a:xfrm>
            <a:off x="1261207" y="2528228"/>
            <a:ext cx="7340600" cy="861774"/>
          </a:xfrm>
          <a:prstGeom prst="rect">
            <a:avLst/>
          </a:prstGeom>
          <a:noFill/>
        </p:spPr>
        <p:txBody>
          <a:bodyPr wrap="square" rtlCol="0">
            <a:spAutoFit/>
          </a:bodyPr>
          <a:lstStyle/>
          <a:p>
            <a:pPr algn="ctr"/>
            <a:r>
              <a:rPr lang="en-GB" sz="5000" dirty="0"/>
              <a:t>Gracias!</a:t>
            </a:r>
          </a:p>
        </p:txBody>
      </p:sp>
    </p:spTree>
    <p:extLst>
      <p:ext uri="{BB962C8B-B14F-4D97-AF65-F5344CB8AC3E}">
        <p14:creationId xmlns:p14="http://schemas.microsoft.com/office/powerpoint/2010/main" val="227446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100807-33E0-3F46-870D-D609790EFE18}"/>
              </a:ext>
            </a:extLst>
          </p:cNvPr>
          <p:cNvSpPr txBox="1"/>
          <p:nvPr/>
        </p:nvSpPr>
        <p:spPr>
          <a:xfrm>
            <a:off x="422031" y="130595"/>
            <a:ext cx="7985369" cy="7017306"/>
          </a:xfrm>
          <a:prstGeom prst="rect">
            <a:avLst/>
          </a:prstGeom>
          <a:noFill/>
        </p:spPr>
        <p:txBody>
          <a:bodyPr wrap="square" rtlCol="0">
            <a:spAutoFit/>
          </a:bodyPr>
          <a:lstStyle/>
          <a:p>
            <a:pPr marL="285750" indent="-285750">
              <a:buFont typeface="Arial" panose="020B0604020202020204" pitchFamily="34" charset="0"/>
              <a:buChar char="•"/>
            </a:pPr>
            <a:r>
              <a:rPr lang="en-GB" dirty="0"/>
              <a:t>High skilled migrant research generally utilizes human capital theory to explain how individual attributes of migrants affect their labour market outcomes (Ho, 2006).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Usually quantitative methods are applied to demonstrate that skill has a key role in employment prospects for international migrants because the more skilled the worker, the greater her(is) productivity. A productive worker will have better job and mobility in the labour market (Becker, 1993; Mincer, 1993).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are concerns about the fairness of employment opportunities available to migrants in host economies. Some studies suggest that migrants experience significant discrimination on the grounds of their actual or perceived </a:t>
            </a:r>
            <a:r>
              <a:rPr lang="en-GB" dirty="0" err="1"/>
              <a:t>color</a:t>
            </a:r>
            <a:r>
              <a:rPr lang="en-GB" dirty="0"/>
              <a:t>, religion or origin (</a:t>
            </a:r>
            <a:r>
              <a:rPr lang="en-GB" dirty="0" err="1"/>
              <a:t>Taran</a:t>
            </a:r>
            <a:r>
              <a:rPr lang="en-GB" dirty="0"/>
              <a:t>, 2005). Usually evident in exclusion in employment process (ILO, 2004; </a:t>
            </a:r>
            <a:r>
              <a:rPr lang="en-GB" dirty="0" err="1"/>
              <a:t>Bendick</a:t>
            </a:r>
            <a:r>
              <a:rPr lang="en-GB" dirty="0"/>
              <a:t>, 1995; </a:t>
            </a:r>
            <a:r>
              <a:rPr lang="en-GB" dirty="0" err="1"/>
              <a:t>Bovenkerk</a:t>
            </a:r>
            <a:r>
              <a:rPr lang="en-GB" dirty="0"/>
              <a:t>, Gras, &amp; Ramsoedh,1995; </a:t>
            </a:r>
            <a:r>
              <a:rPr lang="en-GB" dirty="0" err="1"/>
              <a:t>Colectivo</a:t>
            </a:r>
            <a:r>
              <a:rPr lang="en-GB" dirty="0"/>
              <a:t>, 1996; Goldberg, Mourinho, &amp; </a:t>
            </a:r>
            <a:r>
              <a:rPr lang="en-GB" dirty="0" err="1"/>
              <a:t>Kulke</a:t>
            </a:r>
            <a:r>
              <a:rPr lang="en-GB" dirty="0"/>
              <a:t>, 1996; </a:t>
            </a:r>
            <a:r>
              <a:rPr lang="en-GB" dirty="0" err="1"/>
              <a:t>Smeesters</a:t>
            </a:r>
            <a:r>
              <a:rPr lang="en-GB" dirty="0"/>
              <a:t> &amp; </a:t>
            </a:r>
            <a:r>
              <a:rPr lang="en-GB" dirty="0" err="1"/>
              <a:t>Nayer</a:t>
            </a:r>
            <a:r>
              <a:rPr lang="en-GB" dirty="0"/>
              <a:t>, 1999) </a:t>
            </a:r>
          </a:p>
          <a:p>
            <a:endParaRPr lang="en-GB" dirty="0"/>
          </a:p>
          <a:p>
            <a:pPr marL="285750" indent="-285750">
              <a:buFont typeface="Arial" panose="020B0604020202020204" pitchFamily="34" charset="0"/>
              <a:buChar char="•"/>
            </a:pPr>
            <a:r>
              <a:rPr lang="en-GB" dirty="0"/>
              <a:t>There is a relative absence of interdisciplinary research on migration: There is research from the labour market perspective</a:t>
            </a:r>
            <a:r>
              <a:rPr lang="en-GB" dirty="0">
                <a:sym typeface="Wingdings" panose="05000000000000000000" pitchFamily="2" charset="2"/>
              </a:rPr>
              <a:t> focus on wages but leaves transitions of career (</a:t>
            </a:r>
            <a:r>
              <a:rPr lang="en-GB" dirty="0" err="1"/>
              <a:t>Junankar</a:t>
            </a:r>
            <a:r>
              <a:rPr lang="en-GB" dirty="0"/>
              <a:t> et al., 2004)</a:t>
            </a:r>
          </a:p>
          <a:p>
            <a:endParaRPr lang="en-GB" dirty="0"/>
          </a:p>
          <a:p>
            <a:pPr marL="285750" indent="-285750">
              <a:buFont typeface="Arial" panose="020B0604020202020204" pitchFamily="34" charset="0"/>
              <a:buChar char="•"/>
            </a:pPr>
            <a:r>
              <a:rPr lang="en-GB" dirty="0"/>
              <a:t>Research on job market segmentation and migrants' occupational adjustment in host countries (Waldinger, </a:t>
            </a:r>
            <a:r>
              <a:rPr lang="en-GB" dirty="0" err="1"/>
              <a:t>Bozorgmehr</a:t>
            </a:r>
            <a:r>
              <a:rPr lang="en-GB" dirty="0"/>
              <a:t>, Lim, &amp; Finkel, 1998)</a:t>
            </a:r>
            <a:r>
              <a:rPr lang="en-GB" dirty="0">
                <a:sym typeface="Wingdings" panose="05000000000000000000" pitchFamily="2" charset="2"/>
              </a:rPr>
              <a:t> leaves challenges in the process (of occupational adjustment)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4245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521AD1-01CF-1742-B88F-4C959B76BB14}"/>
              </a:ext>
            </a:extLst>
          </p:cNvPr>
          <p:cNvSpPr txBox="1"/>
          <p:nvPr/>
        </p:nvSpPr>
        <p:spPr>
          <a:xfrm>
            <a:off x="548640" y="130046"/>
            <a:ext cx="8112760" cy="5601533"/>
          </a:xfrm>
          <a:prstGeom prst="rect">
            <a:avLst/>
          </a:prstGeom>
          <a:noFill/>
        </p:spPr>
        <p:txBody>
          <a:bodyPr wrap="square" rtlCol="0">
            <a:spAutoFit/>
          </a:bodyPr>
          <a:lstStyle/>
          <a:p>
            <a:pPr marL="285750" indent="-285750">
              <a:buFont typeface="Arial" panose="020B0604020202020204" pitchFamily="34" charset="0"/>
              <a:buChar char="•"/>
            </a:pPr>
            <a:r>
              <a:rPr lang="en-GB" sz="1700" dirty="0">
                <a:sym typeface="Wingdings" panose="05000000000000000000" pitchFamily="2" charset="2"/>
              </a:rPr>
              <a:t>Legal access usually focuses on the type of permit used upon arrival but statistics fail to track migration patterns as migrants can hope from one permit to other and can move back and forth from home countries or different countries.</a:t>
            </a:r>
          </a:p>
          <a:p>
            <a:endParaRPr lang="en-GB" sz="1700" dirty="0">
              <a:sym typeface="Wingdings" panose="05000000000000000000" pitchFamily="2" charset="2"/>
            </a:endParaRPr>
          </a:p>
          <a:p>
            <a:pPr marL="285750" indent="-285750">
              <a:buFont typeface="Arial" panose="020B0604020202020204" pitchFamily="34" charset="0"/>
              <a:buChar char="•"/>
            </a:pPr>
            <a:r>
              <a:rPr lang="en-GB" sz="1700" dirty="0"/>
              <a:t>High skilled migrant research generally utilizes human capital theory to explain how individual attributes of migrants affect their labour market outcomes (Ho, 2006). </a:t>
            </a:r>
          </a:p>
          <a:p>
            <a:endParaRPr lang="en-GB" sz="1700" dirty="0"/>
          </a:p>
          <a:p>
            <a:pPr marL="285750" indent="-285750">
              <a:buFont typeface="Arial" panose="020B0604020202020204" pitchFamily="34" charset="0"/>
              <a:buChar char="•"/>
            </a:pPr>
            <a:r>
              <a:rPr lang="en-GB" sz="1700" dirty="0"/>
              <a:t>For long, the US held the monopoly of attracting the highly skilled, but in the last years, countries as Canada, Australia and the UK have designed policies to attract “the best and the brightest”</a:t>
            </a:r>
          </a:p>
          <a:p>
            <a:endParaRPr lang="en-GB" sz="1700" dirty="0"/>
          </a:p>
          <a:p>
            <a:pPr marL="285750" indent="-285750">
              <a:buFont typeface="Arial" panose="020B0604020202020204" pitchFamily="34" charset="0"/>
              <a:buChar char="•"/>
            </a:pPr>
            <a:r>
              <a:rPr lang="en-GB" sz="1700" dirty="0"/>
              <a:t>In opposition to the common assumption that highly qualified migrants are an elite group protected by their human capital from the worst effects of discrimination, studies inform that factors such as gender, ethnicity, class, language, occupation and country of origin are sometimes penalised in the labour market (Heath and Cheung, 2006; and Healy and </a:t>
            </a:r>
            <a:r>
              <a:rPr lang="en-GB" sz="1700" dirty="0" err="1"/>
              <a:t>Oikeleme</a:t>
            </a:r>
            <a:r>
              <a:rPr lang="en-GB" sz="1700" dirty="0"/>
              <a:t> 2011). </a:t>
            </a:r>
          </a:p>
          <a:p>
            <a:endParaRPr lang="en-US" sz="1700" b="1" dirty="0"/>
          </a:p>
          <a:p>
            <a:pPr marL="285750" indent="-285750" algn="ctr">
              <a:buFont typeface="Arial" panose="020B0604020202020204" pitchFamily="34" charset="0"/>
              <a:buChar char="•"/>
            </a:pPr>
            <a:r>
              <a:rPr lang="en-GB" sz="1700" b="1" i="1" dirty="0"/>
              <a:t>Are highly skilled visas indeed more likely to be linked to an occupation which reflects migrant’s education, skills and high levels of productivity? Can these results be explained from a gender perspective?</a:t>
            </a:r>
            <a:endParaRPr lang="en-US" sz="1700" dirty="0"/>
          </a:p>
          <a:p>
            <a:endParaRPr lang="en-US" dirty="0"/>
          </a:p>
        </p:txBody>
      </p:sp>
    </p:spTree>
    <p:extLst>
      <p:ext uri="{BB962C8B-B14F-4D97-AF65-F5344CB8AC3E}">
        <p14:creationId xmlns:p14="http://schemas.microsoft.com/office/powerpoint/2010/main" val="15474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521AD1-01CF-1742-B88F-4C959B76BB14}"/>
              </a:ext>
            </a:extLst>
          </p:cNvPr>
          <p:cNvSpPr txBox="1"/>
          <p:nvPr/>
        </p:nvSpPr>
        <p:spPr>
          <a:xfrm>
            <a:off x="548640" y="706816"/>
            <a:ext cx="8112760" cy="6463308"/>
          </a:xfrm>
          <a:prstGeom prst="rect">
            <a:avLst/>
          </a:prstGeom>
          <a:noFill/>
        </p:spPr>
        <p:txBody>
          <a:bodyPr wrap="square" rtlCol="0">
            <a:spAutoFit/>
          </a:bodyPr>
          <a:lstStyle/>
          <a:p>
            <a:r>
              <a:rPr lang="en-US" dirty="0"/>
              <a:t>About Colombians in the UK</a:t>
            </a:r>
          </a:p>
          <a:p>
            <a:endParaRPr lang="en-US" dirty="0"/>
          </a:p>
          <a:p>
            <a:r>
              <a:rPr lang="en-GB" dirty="0"/>
              <a:t>The 2011 census classifies Colombia as Latin America’s second largest country of origin in the UK, with Brazil being the largest (McIlwaine and Bunge 2013). To be more precise, from the 144,470 Latin Americans that were recorded in England and Wales in 2011, a little over 25,000 were Colombians.</a:t>
            </a:r>
            <a:endParaRPr lang="en-US" dirty="0"/>
          </a:p>
          <a:p>
            <a:pPr marL="285750" indent="-285750">
              <a:buClr>
                <a:schemeClr val="accent2"/>
              </a:buClr>
              <a:buFont typeface="Arial" panose="020B0604020202020204" pitchFamily="34" charset="0"/>
              <a:buChar char="•"/>
              <a:defRPr/>
            </a:pPr>
            <a:endParaRPr lang="en-US" dirty="0"/>
          </a:p>
          <a:p>
            <a:pPr marL="285750" indent="-285750">
              <a:buClr>
                <a:schemeClr val="accent2"/>
              </a:buClr>
              <a:buFont typeface="Arial" panose="020B0604020202020204" pitchFamily="34" charset="0"/>
              <a:buChar char="•"/>
              <a:defRPr/>
            </a:pPr>
            <a:endParaRPr lang="en-US" dirty="0"/>
          </a:p>
          <a:p>
            <a:pPr marL="285750" indent="-285750">
              <a:buClr>
                <a:schemeClr val="accent2"/>
              </a:buClr>
              <a:buFont typeface="Arial" panose="020B0604020202020204" pitchFamily="34" charset="0"/>
              <a:buChar char="•"/>
              <a:defRPr/>
            </a:pPr>
            <a:r>
              <a:rPr lang="en-US" dirty="0"/>
              <a:t>Latin American migrants often seen as ‘invisible’ (McIlwaine, 2005; Wills et al, 2010)</a:t>
            </a:r>
          </a:p>
          <a:p>
            <a:pPr marL="285750" indent="-285750">
              <a:buClr>
                <a:schemeClr val="accent2"/>
              </a:buClr>
              <a:buFont typeface="Arial" panose="020B0604020202020204" pitchFamily="34" charset="0"/>
              <a:buChar char="•"/>
              <a:defRPr/>
            </a:pPr>
            <a:r>
              <a:rPr lang="en-US" dirty="0"/>
              <a:t>Highly qualified at the point of migration (McIlwaine, 2005; </a:t>
            </a:r>
            <a:r>
              <a:rPr lang="en-US" dirty="0" err="1"/>
              <a:t>Guarnizo</a:t>
            </a:r>
            <a:r>
              <a:rPr lang="en-US" dirty="0"/>
              <a:t>, 2008)</a:t>
            </a:r>
          </a:p>
          <a:p>
            <a:pPr marL="285750" indent="-285750">
              <a:buClr>
                <a:schemeClr val="accent2"/>
              </a:buClr>
              <a:buFont typeface="Arial" panose="020B0604020202020204" pitchFamily="34" charset="0"/>
              <a:buChar char="•"/>
              <a:defRPr/>
            </a:pPr>
            <a:r>
              <a:rPr lang="en-US" dirty="0"/>
              <a:t>Existing studies find that Latin Americans are a socially disadvantaged group that often work in low paid jobs and precarious conditions (McIlwaine, 2005)</a:t>
            </a:r>
          </a:p>
          <a:p>
            <a:pPr marL="285750" indent="-285750">
              <a:buClr>
                <a:schemeClr val="accent2"/>
              </a:buClr>
              <a:buFont typeface="Arial" panose="020B0604020202020204" pitchFamily="34" charset="0"/>
              <a:buChar char="•"/>
              <a:defRPr/>
            </a:pPr>
            <a:r>
              <a:rPr lang="en-US" dirty="0"/>
              <a:t>Choice of Britain as a destination not linked to British colonialism but more likely to Spanish colonialism </a:t>
            </a:r>
          </a:p>
          <a:p>
            <a:pPr marL="285750" indent="-285750">
              <a:buClr>
                <a:schemeClr val="accent2"/>
              </a:buClr>
              <a:buFont typeface="Arial" panose="020B0604020202020204" pitchFamily="34" charset="0"/>
              <a:buChar char="•"/>
              <a:defRPr/>
            </a:pPr>
            <a:r>
              <a:rPr lang="en-US" dirty="0"/>
              <a:t>Colombians may be disproportionately viewed with hostility by the Border Agency</a:t>
            </a:r>
          </a:p>
          <a:p>
            <a:pPr marL="285750" indent="-285750">
              <a:buClr>
                <a:schemeClr val="accent2"/>
              </a:buClr>
              <a:buFont typeface="Arial" panose="020B0604020202020204" pitchFamily="34" charset="0"/>
              <a:buChar char="•"/>
              <a:defRPr/>
            </a:pPr>
            <a:r>
              <a:rPr lang="en-US" dirty="0"/>
              <a:t>Existing research not sought to understand the differences within the Colombian migrant group</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2680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80043-4A19-EC49-B12C-0850BF2E0DD3}"/>
              </a:ext>
            </a:extLst>
          </p:cNvPr>
          <p:cNvSpPr txBox="1"/>
          <p:nvPr/>
        </p:nvSpPr>
        <p:spPr>
          <a:xfrm>
            <a:off x="1612900" y="474345"/>
            <a:ext cx="7340600" cy="4801314"/>
          </a:xfrm>
          <a:prstGeom prst="rect">
            <a:avLst/>
          </a:prstGeom>
          <a:noFill/>
        </p:spPr>
        <p:txBody>
          <a:bodyPr wrap="square" rtlCol="0">
            <a:spAutoFit/>
          </a:bodyPr>
          <a:lstStyle/>
          <a:p>
            <a:r>
              <a:rPr lang="en-GB" b="1" dirty="0"/>
              <a:t>Methodology</a:t>
            </a:r>
          </a:p>
          <a:p>
            <a:endParaRPr lang="en-GB" b="1" dirty="0"/>
          </a:p>
          <a:p>
            <a:r>
              <a:rPr lang="en-GB" dirty="0"/>
              <a:t>A mixed methods approach:</a:t>
            </a:r>
          </a:p>
          <a:p>
            <a:endParaRPr lang="en-GB" dirty="0"/>
          </a:p>
          <a:p>
            <a:pPr marL="285750" indent="-285750">
              <a:buFont typeface="Arial" panose="020B0604020202020204" pitchFamily="34" charset="0"/>
              <a:buChar char="•"/>
            </a:pPr>
            <a:r>
              <a:rPr lang="en-GB" dirty="0"/>
              <a:t>An online survey run in 2013 n=210 BUT uneven reply to question (potentially influenced by ethics approval of survey)</a:t>
            </a:r>
          </a:p>
          <a:p>
            <a:pPr marL="742950" lvl="1" indent="-285750">
              <a:buFont typeface="Arial" panose="020B0604020202020204" pitchFamily="34" charset="0"/>
              <a:buChar char="•"/>
            </a:pPr>
            <a:r>
              <a:rPr lang="en-GB" dirty="0"/>
              <a:t>Gathered data about sociodemographic characteristics</a:t>
            </a:r>
          </a:p>
          <a:p>
            <a:pPr marL="742950" lvl="1" indent="-285750">
              <a:buFont typeface="Arial" panose="020B0604020202020204" pitchFamily="34" charset="0"/>
              <a:buChar char="•"/>
            </a:pPr>
            <a:r>
              <a:rPr lang="en-GB" dirty="0"/>
              <a:t>Academic characteristics</a:t>
            </a:r>
          </a:p>
          <a:p>
            <a:pPr marL="742950" lvl="1" indent="-285750">
              <a:buFont typeface="Arial" panose="020B0604020202020204" pitchFamily="34" charset="0"/>
              <a:buChar char="•"/>
            </a:pPr>
            <a:r>
              <a:rPr lang="en-GB" dirty="0"/>
              <a:t>Migratory trajectory including legal statuses </a:t>
            </a:r>
          </a:p>
          <a:p>
            <a:pPr marL="742950" lvl="1" indent="-285750">
              <a:buFont typeface="Arial" panose="020B0604020202020204" pitchFamily="34" charset="0"/>
              <a:buChar char="•"/>
            </a:pPr>
            <a:r>
              <a:rPr lang="en-GB" dirty="0"/>
              <a:t>Social networks influence and transnational practices</a:t>
            </a:r>
          </a:p>
          <a:p>
            <a:pPr marL="742950" lvl="1" indent="-285750">
              <a:buFont typeface="Arial" panose="020B0604020202020204" pitchFamily="34" charset="0"/>
              <a:buChar char="•"/>
            </a:pPr>
            <a:r>
              <a:rPr lang="en-GB" dirty="0"/>
              <a:t>Labour market trajectories</a:t>
            </a:r>
          </a:p>
          <a:p>
            <a:pPr marL="742950" lvl="1"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dirty="0"/>
              <a:t>In-depth interviews with  13 Colombians in London (4 men and 9 women) and 6 in Glasgow (3 women and 3 men)</a:t>
            </a:r>
          </a:p>
          <a:p>
            <a:r>
              <a:rPr lang="en-GB" dirty="0"/>
              <a:t>(mostly out of the survey: 105 expressed willingness to participate in follow up interviews)</a:t>
            </a:r>
          </a:p>
        </p:txBody>
      </p:sp>
    </p:spTree>
    <p:extLst>
      <p:ext uri="{BB962C8B-B14F-4D97-AF65-F5344CB8AC3E}">
        <p14:creationId xmlns:p14="http://schemas.microsoft.com/office/powerpoint/2010/main" val="7707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CDD1B2B-1163-433B-8607-D3D2A170FC5B}"/>
              </a:ext>
            </a:extLst>
          </p:cNvPr>
          <p:cNvSpPr txBox="1"/>
          <p:nvPr/>
        </p:nvSpPr>
        <p:spPr>
          <a:xfrm>
            <a:off x="1674055" y="225083"/>
            <a:ext cx="5556739" cy="369332"/>
          </a:xfrm>
          <a:prstGeom prst="rect">
            <a:avLst/>
          </a:prstGeom>
          <a:noFill/>
        </p:spPr>
        <p:txBody>
          <a:bodyPr wrap="square" rtlCol="0">
            <a:spAutoFit/>
          </a:bodyPr>
          <a:lstStyle/>
          <a:p>
            <a:pPr algn="ctr"/>
            <a:r>
              <a:rPr lang="en-GB" dirty="0"/>
              <a:t>Characteristics of sample</a:t>
            </a:r>
          </a:p>
        </p:txBody>
      </p:sp>
      <p:graphicFrame>
        <p:nvGraphicFramePr>
          <p:cNvPr id="9" name="Tabla 8">
            <a:extLst>
              <a:ext uri="{FF2B5EF4-FFF2-40B4-BE49-F238E27FC236}">
                <a16:creationId xmlns:a16="http://schemas.microsoft.com/office/drawing/2014/main" id="{6D525DD6-0F9B-4D00-BA1B-B28D7B515BCC}"/>
              </a:ext>
            </a:extLst>
          </p:cNvPr>
          <p:cNvGraphicFramePr>
            <a:graphicFrameLocks noGrp="1"/>
          </p:cNvGraphicFramePr>
          <p:nvPr>
            <p:extLst>
              <p:ext uri="{D42A27DB-BD31-4B8C-83A1-F6EECF244321}">
                <p14:modId xmlns:p14="http://schemas.microsoft.com/office/powerpoint/2010/main" val="404517257"/>
              </p:ext>
            </p:extLst>
          </p:nvPr>
        </p:nvGraphicFramePr>
        <p:xfrm>
          <a:off x="2007282" y="742416"/>
          <a:ext cx="6162245" cy="5129848"/>
        </p:xfrm>
        <a:graphic>
          <a:graphicData uri="http://schemas.openxmlformats.org/drawingml/2006/table">
            <a:tbl>
              <a:tblPr firstRow="1" bandRow="1">
                <a:tableStyleId>{5C22544A-7EE6-4342-B048-85BDC9FD1C3A}</a:tableStyleId>
              </a:tblPr>
              <a:tblGrid>
                <a:gridCol w="2592470">
                  <a:extLst>
                    <a:ext uri="{9D8B030D-6E8A-4147-A177-3AD203B41FA5}">
                      <a16:colId xmlns:a16="http://schemas.microsoft.com/office/drawing/2014/main" val="1230981108"/>
                    </a:ext>
                  </a:extLst>
                </a:gridCol>
                <a:gridCol w="1008183">
                  <a:extLst>
                    <a:ext uri="{9D8B030D-6E8A-4147-A177-3AD203B41FA5}">
                      <a16:colId xmlns:a16="http://schemas.microsoft.com/office/drawing/2014/main" val="530226316"/>
                    </a:ext>
                  </a:extLst>
                </a:gridCol>
                <a:gridCol w="1152209">
                  <a:extLst>
                    <a:ext uri="{9D8B030D-6E8A-4147-A177-3AD203B41FA5}">
                      <a16:colId xmlns:a16="http://schemas.microsoft.com/office/drawing/2014/main" val="847880180"/>
                    </a:ext>
                  </a:extLst>
                </a:gridCol>
                <a:gridCol w="1409383">
                  <a:extLst>
                    <a:ext uri="{9D8B030D-6E8A-4147-A177-3AD203B41FA5}">
                      <a16:colId xmlns:a16="http://schemas.microsoft.com/office/drawing/2014/main" val="2186349010"/>
                    </a:ext>
                  </a:extLst>
                </a:gridCol>
              </a:tblGrid>
              <a:tr h="496866">
                <a:tc>
                  <a:txBody>
                    <a:bodyPr/>
                    <a:lstStyle/>
                    <a:p>
                      <a:endParaRPr lang="en-GB" sz="1800" dirty="0"/>
                    </a:p>
                  </a:txBody>
                  <a:tcPr marL="91446" marR="91446"/>
                </a:tc>
                <a:tc>
                  <a:txBody>
                    <a:bodyPr/>
                    <a:lstStyle/>
                    <a:p>
                      <a:pPr algn="ctr"/>
                      <a:r>
                        <a:rPr lang="en-GB" sz="1800" dirty="0"/>
                        <a:t>n</a:t>
                      </a:r>
                    </a:p>
                  </a:txBody>
                  <a:tcPr marL="91446" marR="91446"/>
                </a:tc>
                <a:tc>
                  <a:txBody>
                    <a:bodyPr/>
                    <a:lstStyle/>
                    <a:p>
                      <a:pPr algn="ctr"/>
                      <a:r>
                        <a:rPr lang="en-GB" sz="1800" dirty="0"/>
                        <a:t>%</a:t>
                      </a:r>
                    </a:p>
                  </a:txBody>
                  <a:tcPr marL="91446" marR="91446"/>
                </a:tc>
                <a:tc>
                  <a:txBody>
                    <a:bodyPr/>
                    <a:lstStyle/>
                    <a:p>
                      <a:pPr algn="ctr"/>
                      <a:r>
                        <a:rPr lang="en-GB" sz="1800" dirty="0"/>
                        <a:t>N=</a:t>
                      </a:r>
                    </a:p>
                  </a:txBody>
                  <a:tcPr marL="91446" marR="91446"/>
                </a:tc>
                <a:extLst>
                  <a:ext uri="{0D108BD9-81ED-4DB2-BD59-A6C34878D82A}">
                    <a16:rowId xmlns:a16="http://schemas.microsoft.com/office/drawing/2014/main" val="113758867"/>
                  </a:ext>
                </a:extLst>
              </a:tr>
              <a:tr h="630953">
                <a:tc>
                  <a:txBody>
                    <a:bodyPr/>
                    <a:lstStyle/>
                    <a:p>
                      <a:r>
                        <a:rPr lang="en-GB" sz="1600" dirty="0"/>
                        <a:t>Male</a:t>
                      </a:r>
                    </a:p>
                    <a:p>
                      <a:r>
                        <a:rPr lang="en-GB" sz="1600" dirty="0"/>
                        <a:t>Female</a:t>
                      </a:r>
                    </a:p>
                  </a:txBody>
                  <a:tcPr marL="91446" marR="91446"/>
                </a:tc>
                <a:tc>
                  <a:txBody>
                    <a:bodyPr/>
                    <a:lstStyle/>
                    <a:p>
                      <a:pPr algn="ctr"/>
                      <a:r>
                        <a:rPr lang="en-GB" sz="1600" dirty="0"/>
                        <a:t> 75</a:t>
                      </a:r>
                    </a:p>
                    <a:p>
                      <a:pPr algn="ctr"/>
                      <a:r>
                        <a:rPr lang="en-GB" sz="1600" dirty="0"/>
                        <a:t>135</a:t>
                      </a:r>
                    </a:p>
                  </a:txBody>
                  <a:tcPr marL="91446" marR="91446"/>
                </a:tc>
                <a:tc>
                  <a:txBody>
                    <a:bodyPr/>
                    <a:lstStyle/>
                    <a:p>
                      <a:pPr algn="ctr"/>
                      <a:r>
                        <a:rPr lang="en-GB" sz="1600" dirty="0"/>
                        <a:t>36</a:t>
                      </a:r>
                    </a:p>
                    <a:p>
                      <a:pPr algn="ctr"/>
                      <a:r>
                        <a:rPr lang="en-GB" sz="1600" dirty="0"/>
                        <a:t>64</a:t>
                      </a:r>
                    </a:p>
                  </a:txBody>
                  <a:tcPr marL="91446" marR="91446"/>
                </a:tc>
                <a:tc>
                  <a:txBody>
                    <a:bodyPr/>
                    <a:lstStyle/>
                    <a:p>
                      <a:pPr algn="ctr"/>
                      <a:r>
                        <a:rPr lang="en-GB" sz="1600" dirty="0"/>
                        <a:t>210</a:t>
                      </a:r>
                    </a:p>
                  </a:txBody>
                  <a:tcPr marL="91446" marR="91446"/>
                </a:tc>
                <a:extLst>
                  <a:ext uri="{0D108BD9-81ED-4DB2-BD59-A6C34878D82A}">
                    <a16:rowId xmlns:a16="http://schemas.microsoft.com/office/drawing/2014/main" val="331111437"/>
                  </a:ext>
                </a:extLst>
              </a:tr>
              <a:tr h="1442176">
                <a:tc>
                  <a:txBody>
                    <a:bodyPr/>
                    <a:lstStyle/>
                    <a:p>
                      <a:r>
                        <a:rPr lang="en-GB" sz="1600" dirty="0" err="1"/>
                        <a:t>Estrato</a:t>
                      </a:r>
                      <a:r>
                        <a:rPr lang="en-GB" sz="1600" dirty="0"/>
                        <a:t> 1-2</a:t>
                      </a:r>
                    </a:p>
                    <a:p>
                      <a:r>
                        <a:rPr lang="en-GB" sz="1600" dirty="0"/>
                        <a:t>             3</a:t>
                      </a:r>
                    </a:p>
                    <a:p>
                      <a:r>
                        <a:rPr lang="en-GB" sz="1600" dirty="0"/>
                        <a:t>             4</a:t>
                      </a:r>
                    </a:p>
                    <a:p>
                      <a:r>
                        <a:rPr lang="en-GB" sz="1600" baseline="0" dirty="0"/>
                        <a:t>             5-6</a:t>
                      </a:r>
                    </a:p>
                    <a:p>
                      <a:r>
                        <a:rPr lang="en-GB" sz="1600" baseline="0" dirty="0"/>
                        <a:t>                                </a:t>
                      </a:r>
                      <a:r>
                        <a:rPr lang="en-GB" sz="1600" dirty="0"/>
                        <a:t>                                                    </a:t>
                      </a:r>
                    </a:p>
                  </a:txBody>
                  <a:tcPr marL="91446" marR="91446"/>
                </a:tc>
                <a:tc>
                  <a:txBody>
                    <a:bodyPr/>
                    <a:lstStyle/>
                    <a:p>
                      <a:pPr algn="ctr"/>
                      <a:r>
                        <a:rPr lang="en-GB" sz="1600" dirty="0"/>
                        <a:t>3</a:t>
                      </a:r>
                    </a:p>
                    <a:p>
                      <a:pPr algn="ctr"/>
                      <a:r>
                        <a:rPr lang="en-GB" sz="1600" dirty="0"/>
                        <a:t>36</a:t>
                      </a:r>
                    </a:p>
                    <a:p>
                      <a:pPr algn="ctr"/>
                      <a:r>
                        <a:rPr lang="en-GB" sz="1600" dirty="0"/>
                        <a:t>51</a:t>
                      </a:r>
                    </a:p>
                    <a:p>
                      <a:pPr algn="ctr"/>
                      <a:r>
                        <a:rPr lang="en-GB" sz="1600" dirty="0"/>
                        <a:t>80</a:t>
                      </a:r>
                    </a:p>
                    <a:p>
                      <a:pPr algn="ctr"/>
                      <a:r>
                        <a:rPr lang="en-GB" sz="1600" dirty="0"/>
                        <a:t>           </a:t>
                      </a:r>
                    </a:p>
                  </a:txBody>
                  <a:tcPr marL="91446" marR="91446"/>
                </a:tc>
                <a:tc>
                  <a:txBody>
                    <a:bodyPr/>
                    <a:lstStyle/>
                    <a:p>
                      <a:pPr algn="ctr"/>
                      <a:r>
                        <a:rPr lang="en-GB" sz="1600" dirty="0"/>
                        <a:t>2</a:t>
                      </a:r>
                    </a:p>
                    <a:p>
                      <a:pPr algn="ctr"/>
                      <a:r>
                        <a:rPr lang="en-GB" sz="1600" dirty="0"/>
                        <a:t>21</a:t>
                      </a:r>
                    </a:p>
                    <a:p>
                      <a:pPr algn="ctr"/>
                      <a:r>
                        <a:rPr lang="en-GB" sz="1600" dirty="0"/>
                        <a:t>30</a:t>
                      </a:r>
                    </a:p>
                    <a:p>
                      <a:pPr algn="ctr"/>
                      <a:r>
                        <a:rPr lang="en-GB" sz="1600" dirty="0"/>
                        <a:t>47</a:t>
                      </a:r>
                    </a:p>
                  </a:txBody>
                  <a:tcPr marL="91446" marR="91446"/>
                </a:tc>
                <a:tc>
                  <a:txBody>
                    <a:bodyPr/>
                    <a:lstStyle/>
                    <a:p>
                      <a:pPr algn="ctr"/>
                      <a:endParaRPr lang="en-GB" sz="1600" dirty="0"/>
                    </a:p>
                    <a:p>
                      <a:pPr algn="ctr"/>
                      <a:endParaRPr lang="en-GB" sz="1600" dirty="0"/>
                    </a:p>
                    <a:p>
                      <a:pPr algn="ctr"/>
                      <a:r>
                        <a:rPr lang="en-GB" sz="1600" dirty="0"/>
                        <a:t>170</a:t>
                      </a:r>
                    </a:p>
                  </a:txBody>
                  <a:tcPr marL="91446" marR="91446"/>
                </a:tc>
                <a:extLst>
                  <a:ext uri="{0D108BD9-81ED-4DB2-BD59-A6C34878D82A}">
                    <a16:rowId xmlns:a16="http://schemas.microsoft.com/office/drawing/2014/main" val="3773515953"/>
                  </a:ext>
                </a:extLst>
              </a:tr>
              <a:tr h="1171767">
                <a:tc>
                  <a:txBody>
                    <a:bodyPr/>
                    <a:lstStyle/>
                    <a:p>
                      <a:r>
                        <a:rPr lang="en-GB" sz="1600" dirty="0"/>
                        <a:t>Age</a:t>
                      </a:r>
                    </a:p>
                    <a:p>
                      <a:r>
                        <a:rPr lang="en-GB" sz="1600" baseline="0" dirty="0"/>
                        <a:t>  21-30</a:t>
                      </a:r>
                    </a:p>
                    <a:p>
                      <a:r>
                        <a:rPr lang="en-GB" sz="1600" baseline="0" dirty="0"/>
                        <a:t>  31-40</a:t>
                      </a:r>
                    </a:p>
                    <a:p>
                      <a:r>
                        <a:rPr lang="en-GB" sz="1600" baseline="0" dirty="0"/>
                        <a:t>  41-50</a:t>
                      </a:r>
                      <a:endParaRPr lang="en-GB" sz="1600" dirty="0"/>
                    </a:p>
                  </a:txBody>
                  <a:tcPr marL="91446" marR="91446"/>
                </a:tc>
                <a:tc>
                  <a:txBody>
                    <a:bodyPr/>
                    <a:lstStyle/>
                    <a:p>
                      <a:pPr algn="ctr"/>
                      <a:endParaRPr lang="en-GB" sz="1600" dirty="0"/>
                    </a:p>
                    <a:p>
                      <a:pPr algn="ctr"/>
                      <a:r>
                        <a:rPr lang="en-GB" sz="1600" dirty="0"/>
                        <a:t>65</a:t>
                      </a:r>
                    </a:p>
                    <a:p>
                      <a:pPr algn="ctr"/>
                      <a:r>
                        <a:rPr lang="en-GB" sz="1600" dirty="0"/>
                        <a:t>119</a:t>
                      </a:r>
                    </a:p>
                    <a:p>
                      <a:pPr algn="ctr"/>
                      <a:r>
                        <a:rPr lang="en-GB" sz="1600" dirty="0"/>
                        <a:t>20</a:t>
                      </a:r>
                    </a:p>
                  </a:txBody>
                  <a:tcPr marL="91446" marR="91446"/>
                </a:tc>
                <a:tc>
                  <a:txBody>
                    <a:bodyPr/>
                    <a:lstStyle/>
                    <a:p>
                      <a:pPr algn="ctr"/>
                      <a:endParaRPr lang="en-GB" sz="1600" dirty="0"/>
                    </a:p>
                    <a:p>
                      <a:pPr algn="ctr"/>
                      <a:r>
                        <a:rPr lang="en-GB" sz="1600" dirty="0"/>
                        <a:t>31</a:t>
                      </a:r>
                    </a:p>
                    <a:p>
                      <a:pPr algn="ctr"/>
                      <a:r>
                        <a:rPr lang="en-GB" sz="1600" dirty="0"/>
                        <a:t>57</a:t>
                      </a:r>
                    </a:p>
                    <a:p>
                      <a:pPr algn="ctr"/>
                      <a:r>
                        <a:rPr lang="en-GB" sz="1600" dirty="0"/>
                        <a:t>10</a:t>
                      </a:r>
                    </a:p>
                  </a:txBody>
                  <a:tcPr marL="91446" marR="91446"/>
                </a:tc>
                <a:tc>
                  <a:txBody>
                    <a:bodyPr/>
                    <a:lstStyle/>
                    <a:p>
                      <a:pPr algn="ctr"/>
                      <a:endParaRPr lang="en-GB" sz="1600" dirty="0"/>
                    </a:p>
                    <a:p>
                      <a:pPr algn="ctr"/>
                      <a:r>
                        <a:rPr lang="en-GB" sz="1600" dirty="0"/>
                        <a:t>209</a:t>
                      </a:r>
                    </a:p>
                  </a:txBody>
                  <a:tcPr marL="91446" marR="91446"/>
                </a:tc>
                <a:extLst>
                  <a:ext uri="{0D108BD9-81ED-4DB2-BD59-A6C34878D82A}">
                    <a16:rowId xmlns:a16="http://schemas.microsoft.com/office/drawing/2014/main" val="3475469162"/>
                  </a:ext>
                </a:extLst>
              </a:tr>
              <a:tr h="901359">
                <a:tc>
                  <a:txBody>
                    <a:bodyPr/>
                    <a:lstStyle/>
                    <a:p>
                      <a:r>
                        <a:rPr lang="en-GB" sz="1600" dirty="0"/>
                        <a:t>Degree qualification+ </a:t>
                      </a:r>
                    </a:p>
                    <a:p>
                      <a:r>
                        <a:rPr lang="en-GB" sz="1600" dirty="0"/>
                        <a:t>   - On migration: </a:t>
                      </a:r>
                    </a:p>
                    <a:p>
                      <a:r>
                        <a:rPr lang="en-GB" sz="1600" dirty="0"/>
                        <a:t>   - while in Britain</a:t>
                      </a:r>
                      <a:r>
                        <a:rPr lang="en-GB" sz="1600" baseline="0" dirty="0"/>
                        <a:t>:</a:t>
                      </a:r>
                      <a:endParaRPr lang="en-GB" sz="1600" dirty="0"/>
                    </a:p>
                  </a:txBody>
                  <a:tcPr marL="91446" marR="91446"/>
                </a:tc>
                <a:tc>
                  <a:txBody>
                    <a:bodyPr/>
                    <a:lstStyle/>
                    <a:p>
                      <a:pPr algn="ctr"/>
                      <a:endParaRPr lang="en-GB" sz="1600" dirty="0"/>
                    </a:p>
                    <a:p>
                      <a:pPr algn="ctr"/>
                      <a:r>
                        <a:rPr lang="en-GB" sz="1600" dirty="0"/>
                        <a:t>146</a:t>
                      </a:r>
                    </a:p>
                    <a:p>
                      <a:pPr algn="ctr"/>
                      <a:r>
                        <a:rPr lang="en-GB" sz="1600" dirty="0"/>
                        <a:t>136</a:t>
                      </a:r>
                    </a:p>
                  </a:txBody>
                  <a:tcPr marL="91446" marR="91446"/>
                </a:tc>
                <a:tc>
                  <a:txBody>
                    <a:bodyPr/>
                    <a:lstStyle/>
                    <a:p>
                      <a:pPr algn="ctr"/>
                      <a:endParaRPr lang="en-GB" sz="1600" dirty="0"/>
                    </a:p>
                    <a:p>
                      <a:pPr algn="ctr"/>
                      <a:r>
                        <a:rPr lang="en-GB" sz="1600" dirty="0"/>
                        <a:t>70</a:t>
                      </a:r>
                    </a:p>
                    <a:p>
                      <a:pPr algn="ctr"/>
                      <a:r>
                        <a:rPr lang="en-GB" sz="1600" dirty="0"/>
                        <a:t>66</a:t>
                      </a:r>
                    </a:p>
                  </a:txBody>
                  <a:tcPr marL="91446" marR="91446"/>
                </a:tc>
                <a:tc>
                  <a:txBody>
                    <a:bodyPr/>
                    <a:lstStyle/>
                    <a:p>
                      <a:pPr algn="ctr"/>
                      <a:endParaRPr lang="en-GB" sz="1600" dirty="0"/>
                    </a:p>
                    <a:p>
                      <a:pPr algn="ctr"/>
                      <a:r>
                        <a:rPr lang="en-GB" sz="1600" dirty="0"/>
                        <a:t>210</a:t>
                      </a:r>
                    </a:p>
                    <a:p>
                      <a:pPr algn="ctr"/>
                      <a:r>
                        <a:rPr lang="en-GB" sz="1600" dirty="0"/>
                        <a:t>206</a:t>
                      </a:r>
                    </a:p>
                  </a:txBody>
                  <a:tcPr marL="91446" marR="91446"/>
                </a:tc>
                <a:extLst>
                  <a:ext uri="{0D108BD9-81ED-4DB2-BD59-A6C34878D82A}">
                    <a16:rowId xmlns:a16="http://schemas.microsoft.com/office/drawing/2014/main" val="393603973"/>
                  </a:ext>
                </a:extLst>
              </a:tr>
              <a:tr h="486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Currently in paid work</a:t>
                      </a:r>
                    </a:p>
                  </a:txBody>
                  <a:tcPr marL="91446" marR="91446"/>
                </a:tc>
                <a:tc>
                  <a:txBody>
                    <a:bodyPr/>
                    <a:lstStyle/>
                    <a:p>
                      <a:pPr algn="ctr"/>
                      <a:r>
                        <a:rPr lang="en-GB" sz="1600" dirty="0"/>
                        <a:t>158</a:t>
                      </a:r>
                    </a:p>
                  </a:txBody>
                  <a:tcPr marL="91446" marR="91446"/>
                </a:tc>
                <a:tc>
                  <a:txBody>
                    <a:bodyPr/>
                    <a:lstStyle/>
                    <a:p>
                      <a:pPr algn="ctr"/>
                      <a:r>
                        <a:rPr lang="en-GB" sz="1600" dirty="0"/>
                        <a:t>80</a:t>
                      </a:r>
                    </a:p>
                  </a:txBody>
                  <a:tcPr marL="91446" marR="91446"/>
                </a:tc>
                <a:tc>
                  <a:txBody>
                    <a:bodyPr/>
                    <a:lstStyle/>
                    <a:p>
                      <a:pPr algn="ctr"/>
                      <a:r>
                        <a:rPr lang="en-GB" sz="1600" dirty="0"/>
                        <a:t>198</a:t>
                      </a:r>
                    </a:p>
                  </a:txBody>
                  <a:tcPr marL="91446" marR="91446"/>
                </a:tc>
                <a:extLst>
                  <a:ext uri="{0D108BD9-81ED-4DB2-BD59-A6C34878D82A}">
                    <a16:rowId xmlns:a16="http://schemas.microsoft.com/office/drawing/2014/main" val="3604884261"/>
                  </a:ext>
                </a:extLst>
              </a:tr>
            </a:tbl>
          </a:graphicData>
        </a:graphic>
      </p:graphicFrame>
    </p:spTree>
    <p:extLst>
      <p:ext uri="{BB962C8B-B14F-4D97-AF65-F5344CB8AC3E}">
        <p14:creationId xmlns:p14="http://schemas.microsoft.com/office/powerpoint/2010/main" val="416364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BD1452-D765-B849-9CC9-588CEABFEBF7}"/>
              </a:ext>
            </a:extLst>
          </p:cNvPr>
          <p:cNvSpPr txBox="1"/>
          <p:nvPr/>
        </p:nvSpPr>
        <p:spPr>
          <a:xfrm>
            <a:off x="393895" y="580768"/>
            <a:ext cx="8216705" cy="7725192"/>
          </a:xfrm>
          <a:prstGeom prst="rect">
            <a:avLst/>
          </a:prstGeom>
          <a:noFill/>
        </p:spPr>
        <p:txBody>
          <a:bodyPr wrap="square" rtlCol="0">
            <a:spAutoFit/>
          </a:bodyPr>
          <a:lstStyle/>
          <a:p>
            <a:r>
              <a:rPr lang="en-GB" altLang="es-CO" b="1" dirty="0"/>
              <a:t>P1</a:t>
            </a:r>
            <a:r>
              <a:rPr lang="en-GB" altLang="es-CO" dirty="0"/>
              <a:t>: Legal status will determine the confluence of education with positive occupation experience for both men and women</a:t>
            </a:r>
          </a:p>
          <a:p>
            <a:r>
              <a:rPr lang="en-GB" altLang="es-CO" b="1" dirty="0"/>
              <a:t>P2</a:t>
            </a:r>
            <a:r>
              <a:rPr lang="en-GB" altLang="es-CO" dirty="0"/>
              <a:t>: Female Colombians will fare less well than their male counterparts</a:t>
            </a:r>
          </a:p>
          <a:p>
            <a:endParaRPr lang="en-GB" altLang="es-CO" dirty="0"/>
          </a:p>
          <a:p>
            <a:r>
              <a:rPr lang="en-GB" altLang="es-CO" sz="1400" b="1" dirty="0"/>
              <a:t>						Does your current occupation reflect your level of education and skills? 								(Crosstabulation with current legal status)</a:t>
            </a:r>
            <a:endParaRPr lang="en-GB" b="1" dirty="0"/>
          </a:p>
          <a:p>
            <a:endParaRPr lang="en-GB" dirty="0"/>
          </a:p>
          <a:p>
            <a:endParaRPr lang="en-GB" dirty="0"/>
          </a:p>
          <a:p>
            <a:endParaRPr lang="en-GB" dirty="0"/>
          </a:p>
          <a:p>
            <a:endParaRPr lang="en-GB" dirty="0"/>
          </a:p>
          <a:p>
            <a:r>
              <a:rPr lang="en-GB" dirty="0"/>
              <a:t>Seems that Policy makers were right.</a:t>
            </a:r>
          </a:p>
          <a:p>
            <a:r>
              <a:rPr lang="en-GB" dirty="0"/>
              <a:t>Sorting migrants by level of </a:t>
            </a:r>
          </a:p>
          <a:p>
            <a:r>
              <a:rPr lang="en-GB" dirty="0"/>
              <a:t>Education yields to higher levels of </a:t>
            </a:r>
          </a:p>
          <a:p>
            <a:r>
              <a:rPr lang="en-GB" dirty="0"/>
              <a:t>satisfaction (and then productivity)</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dirty="0"/>
          </a:p>
        </p:txBody>
      </p:sp>
      <p:pic>
        <p:nvPicPr>
          <p:cNvPr id="6" name="Imagen 5">
            <a:extLst>
              <a:ext uri="{FF2B5EF4-FFF2-40B4-BE49-F238E27FC236}">
                <a16:creationId xmlns:a16="http://schemas.microsoft.com/office/drawing/2014/main" id="{652313DA-60EC-4704-A8C9-07145895FE1E}"/>
              </a:ext>
            </a:extLst>
          </p:cNvPr>
          <p:cNvPicPr>
            <a:picLocks noChangeAspect="1"/>
          </p:cNvPicPr>
          <p:nvPr/>
        </p:nvPicPr>
        <p:blipFill>
          <a:blip r:embed="rId3"/>
          <a:stretch>
            <a:fillRect/>
          </a:stretch>
        </p:blipFill>
        <p:spPr>
          <a:xfrm>
            <a:off x="4316962" y="2398412"/>
            <a:ext cx="4139543" cy="3017782"/>
          </a:xfrm>
          <a:prstGeom prst="rect">
            <a:avLst/>
          </a:prstGeom>
        </p:spPr>
      </p:pic>
      <p:sp>
        <p:nvSpPr>
          <p:cNvPr id="7" name="Abrir llave 6">
            <a:extLst>
              <a:ext uri="{FF2B5EF4-FFF2-40B4-BE49-F238E27FC236}">
                <a16:creationId xmlns:a16="http://schemas.microsoft.com/office/drawing/2014/main" id="{46BFA2D0-E59E-48EA-99D0-E5F4B30D449A}"/>
              </a:ext>
            </a:extLst>
          </p:cNvPr>
          <p:cNvSpPr/>
          <p:nvPr/>
        </p:nvSpPr>
        <p:spPr>
          <a:xfrm>
            <a:off x="3924886" y="3601326"/>
            <a:ext cx="211016" cy="71745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376185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7375880-4693-45C4-BD59-5A8F1C23C9BB}"/>
              </a:ext>
            </a:extLst>
          </p:cNvPr>
          <p:cNvSpPr txBox="1"/>
          <p:nvPr/>
        </p:nvSpPr>
        <p:spPr>
          <a:xfrm>
            <a:off x="267286" y="253218"/>
            <a:ext cx="8482819" cy="5355312"/>
          </a:xfrm>
          <a:prstGeom prst="rect">
            <a:avLst/>
          </a:prstGeom>
          <a:noFill/>
        </p:spPr>
        <p:txBody>
          <a:bodyPr wrap="square" rtlCol="0">
            <a:spAutoFit/>
          </a:bodyPr>
          <a:lstStyle/>
          <a:p>
            <a:r>
              <a:rPr lang="en-US" dirty="0"/>
              <a:t> </a:t>
            </a:r>
            <a:r>
              <a:rPr lang="en-GB" altLang="es-CO" dirty="0"/>
              <a:t>P1: Legal status will determine the confluence of education with positive occupation experience for both men and women</a:t>
            </a:r>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br>
              <a:rPr lang="en-GB" altLang="es-CO" b="1" dirty="0"/>
            </a:br>
            <a:endParaRPr lang="es-CO" dirty="0"/>
          </a:p>
        </p:txBody>
      </p:sp>
      <p:pic>
        <p:nvPicPr>
          <p:cNvPr id="4" name="Imagen 3">
            <a:extLst>
              <a:ext uri="{FF2B5EF4-FFF2-40B4-BE49-F238E27FC236}">
                <a16:creationId xmlns:a16="http://schemas.microsoft.com/office/drawing/2014/main" id="{57A5C0DC-E683-4925-B1BD-E401BC336324}"/>
              </a:ext>
            </a:extLst>
          </p:cNvPr>
          <p:cNvPicPr>
            <a:picLocks noChangeAspect="1"/>
          </p:cNvPicPr>
          <p:nvPr/>
        </p:nvPicPr>
        <p:blipFill>
          <a:blip r:embed="rId3"/>
          <a:stretch>
            <a:fillRect/>
          </a:stretch>
        </p:blipFill>
        <p:spPr>
          <a:xfrm>
            <a:off x="1822891" y="1423242"/>
            <a:ext cx="6511092" cy="4011516"/>
          </a:xfrm>
          <a:prstGeom prst="rect">
            <a:avLst/>
          </a:prstGeom>
        </p:spPr>
      </p:pic>
    </p:spTree>
    <p:extLst>
      <p:ext uri="{BB962C8B-B14F-4D97-AF65-F5344CB8AC3E}">
        <p14:creationId xmlns:p14="http://schemas.microsoft.com/office/powerpoint/2010/main" val="151150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7375880-4693-45C4-BD59-5A8F1C23C9BB}"/>
              </a:ext>
            </a:extLst>
          </p:cNvPr>
          <p:cNvSpPr txBox="1"/>
          <p:nvPr/>
        </p:nvSpPr>
        <p:spPr>
          <a:xfrm>
            <a:off x="267286" y="253218"/>
            <a:ext cx="8482819" cy="8956298"/>
          </a:xfrm>
          <a:prstGeom prst="rect">
            <a:avLst/>
          </a:prstGeom>
          <a:noFill/>
        </p:spPr>
        <p:txBody>
          <a:bodyPr wrap="square" rtlCol="0">
            <a:spAutoFit/>
          </a:bodyPr>
          <a:lstStyle/>
          <a:p>
            <a:r>
              <a:rPr lang="en-GB" altLang="es-CO" b="1" dirty="0"/>
              <a:t>P2: Female Colombians will fare less well than their male counterparts</a:t>
            </a:r>
          </a:p>
          <a:p>
            <a:endParaRPr lang="en-GB" altLang="es-CO" b="1" dirty="0"/>
          </a:p>
          <a:p>
            <a:pPr>
              <a:defRPr/>
            </a:pPr>
            <a:endParaRPr lang="en-GB" dirty="0"/>
          </a:p>
          <a:p>
            <a:pPr>
              <a:defRPr/>
            </a:pPr>
            <a:r>
              <a:rPr lang="en-GB" dirty="0"/>
              <a:t>If the influence of </a:t>
            </a:r>
            <a:r>
              <a:rPr lang="en-GB" i="1" dirty="0" err="1"/>
              <a:t>E</a:t>
            </a:r>
            <a:r>
              <a:rPr lang="en-GB" dirty="0" err="1"/>
              <a:t>strato</a:t>
            </a:r>
            <a:r>
              <a:rPr lang="en-GB" dirty="0"/>
              <a:t> level holds good post-migration, it may be that this sample of Colombian women are disadvantaged before migration</a:t>
            </a:r>
          </a:p>
          <a:p>
            <a:pPr lvl="1">
              <a:buClr>
                <a:schemeClr val="accent2"/>
              </a:buClr>
              <a:defRPr/>
            </a:pPr>
            <a:r>
              <a:rPr lang="en-GB" dirty="0"/>
              <a:t>Male – 15 per cent consider themselves </a:t>
            </a:r>
            <a:r>
              <a:rPr lang="en-GB" i="1" dirty="0" err="1"/>
              <a:t>Estrato</a:t>
            </a:r>
            <a:r>
              <a:rPr lang="en-GB" i="1" dirty="0"/>
              <a:t> 1-3</a:t>
            </a:r>
          </a:p>
          <a:p>
            <a:pPr lvl="1">
              <a:buClr>
                <a:schemeClr val="accent2"/>
              </a:buClr>
              <a:defRPr/>
            </a:pPr>
            <a:r>
              <a:rPr lang="en-GB" dirty="0"/>
              <a:t>Female – 27 per cent consider themselves </a:t>
            </a:r>
            <a:r>
              <a:rPr lang="en-GB" i="1" dirty="0" err="1"/>
              <a:t>Estrato</a:t>
            </a:r>
            <a:r>
              <a:rPr lang="en-GB" i="1" dirty="0"/>
              <a:t> </a:t>
            </a:r>
            <a:r>
              <a:rPr lang="en-GB" dirty="0"/>
              <a:t>1-3</a:t>
            </a:r>
          </a:p>
          <a:p>
            <a:pPr>
              <a:buClr>
                <a:schemeClr val="accent2"/>
              </a:buClr>
              <a:defRPr/>
            </a:pPr>
            <a:endParaRPr lang="en-GB" dirty="0"/>
          </a:p>
          <a:p>
            <a:pPr>
              <a:buClr>
                <a:schemeClr val="accent2"/>
              </a:buClr>
              <a:defRPr/>
            </a:pPr>
            <a:r>
              <a:rPr lang="en-GB" dirty="0"/>
              <a:t>There would appear to be no significant gender difference regarding </a:t>
            </a:r>
          </a:p>
          <a:p>
            <a:pPr lvl="1">
              <a:buClr>
                <a:schemeClr val="accent2"/>
              </a:buClr>
              <a:defRPr/>
            </a:pPr>
            <a:r>
              <a:rPr lang="en-GB" dirty="0"/>
              <a:t>	unfair treatment due to nationality</a:t>
            </a:r>
          </a:p>
          <a:p>
            <a:pPr lvl="1">
              <a:buClr>
                <a:schemeClr val="accent2"/>
              </a:buClr>
              <a:defRPr/>
            </a:pPr>
            <a:r>
              <a:rPr lang="en-GB" dirty="0"/>
              <a:t>	unfair treatment due to language barriers</a:t>
            </a:r>
          </a:p>
          <a:p>
            <a:pPr lvl="1">
              <a:buClr>
                <a:schemeClr val="accent2"/>
              </a:buClr>
              <a:defRPr/>
            </a:pPr>
            <a:r>
              <a:rPr lang="en-GB" dirty="0"/>
              <a:t>	perception of discrimination</a:t>
            </a:r>
          </a:p>
          <a:p>
            <a:pPr lvl="1">
              <a:buClr>
                <a:schemeClr val="accent2"/>
              </a:buClr>
              <a:defRPr/>
            </a:pPr>
            <a:r>
              <a:rPr lang="en-GB" dirty="0"/>
              <a:t>	career development</a:t>
            </a:r>
          </a:p>
          <a:p>
            <a:pPr>
              <a:buClr>
                <a:schemeClr val="accent2"/>
              </a:buClr>
              <a:defRPr/>
            </a:pPr>
            <a:endParaRPr lang="en-GB"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endParaRPr lang="en-GB" altLang="es-CO" b="1" dirty="0"/>
          </a:p>
          <a:p>
            <a:br>
              <a:rPr lang="en-GB" altLang="es-CO" b="1" dirty="0"/>
            </a:br>
            <a:endParaRPr lang="es-CO" dirty="0"/>
          </a:p>
        </p:txBody>
      </p:sp>
    </p:spTree>
    <p:extLst>
      <p:ext uri="{BB962C8B-B14F-4D97-AF65-F5344CB8AC3E}">
        <p14:creationId xmlns:p14="http://schemas.microsoft.com/office/powerpoint/2010/main" val="2184219759"/>
      </p:ext>
    </p:extLst>
  </p:cSld>
  <p:clrMapOvr>
    <a:masterClrMapping/>
  </p:clrMapOvr>
</p:sld>
</file>

<file path=ppt/theme/theme1.xml><?xml version="1.0" encoding="utf-8"?>
<a:theme xmlns:a="http://schemas.openxmlformats.org/drawingml/2006/main" name="ESTIL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TIL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672</TotalTime>
  <Words>1243</Words>
  <Application>Microsoft Office PowerPoint</Application>
  <PresentationFormat>Presentación en pantalla (4:3)</PresentationFormat>
  <Paragraphs>201</Paragraphs>
  <Slides>12</Slides>
  <Notes>5</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12</vt:i4>
      </vt:variant>
    </vt:vector>
  </HeadingPairs>
  <TitlesOfParts>
    <vt:vector size="16" baseType="lpstr">
      <vt:lpstr>Arial</vt:lpstr>
      <vt:lpstr>Calibri</vt:lpstr>
      <vt:lpstr>ESTILO 1</vt:lpstr>
      <vt:lpstr>ESTILO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 de Microsoft Office</dc:creator>
  <cp:lastModifiedBy>Maria Fernanda</cp:lastModifiedBy>
  <cp:revision>50</cp:revision>
  <dcterms:created xsi:type="dcterms:W3CDTF">2019-05-21T04:55:41Z</dcterms:created>
  <dcterms:modified xsi:type="dcterms:W3CDTF">2019-10-08T19:01:39Z</dcterms:modified>
</cp:coreProperties>
</file>