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7" r:id="rId2"/>
    <p:sldId id="258" r:id="rId3"/>
    <p:sldId id="259" r:id="rId4"/>
    <p:sldId id="322"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320"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15" r:id="rId47"/>
    <p:sldId id="314" r:id="rId48"/>
    <p:sldId id="317" r:id="rId49"/>
    <p:sldId id="303" r:id="rId50"/>
    <p:sldId id="304" r:id="rId51"/>
    <p:sldId id="305" r:id="rId52"/>
    <p:sldId id="306" r:id="rId53"/>
    <p:sldId id="316" r:id="rId54"/>
    <p:sldId id="318" r:id="rId55"/>
    <p:sldId id="312" r:id="rId56"/>
    <p:sldId id="313" r:id="rId57"/>
    <p:sldId id="319" r:id="rId58"/>
    <p:sldId id="307" r:id="rId59"/>
    <p:sldId id="321" r:id="rId60"/>
    <p:sldId id="308" r:id="rId61"/>
    <p:sldId id="309" r:id="rId62"/>
    <p:sldId id="310" r:id="rId63"/>
    <p:sldId id="311" r:id="rId6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ignacio:Desktop:PC%20de%20IFH:trabajo:123:OCDE:Presion%20Fiscal:pres%20fisca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ignacio:Desktop:PC%20de%20IFH:trabajo:123:OCDE:Presion%20Fiscal:pres%20fisca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ignacio:Downloads:232013343P1G007.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ignacio:Desktop:PC%20de%20IFH:trabajo:123:Muestra%20IRPF%202009%20resultados:DENSIDAD%20IRPF%202009%20TFC%20TARIFA%202007%20Y%202015.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overlay val="0"/>
      <c:txPr>
        <a:bodyPr/>
        <a:lstStyle/>
        <a:p>
          <a:pPr>
            <a:defRPr lang="en-US" sz="1400"/>
          </a:pPr>
          <a:endParaRPr lang="es-ES"/>
        </a:p>
      </c:txPr>
    </c:title>
    <c:autoTitleDeleted val="0"/>
    <c:plotArea>
      <c:layout/>
      <c:barChart>
        <c:barDir val="bar"/>
        <c:grouping val="clustered"/>
        <c:varyColors val="0"/>
        <c:ser>
          <c:idx val="0"/>
          <c:order val="0"/>
          <c:tx>
            <c:strRef>
              <c:f>Graf1!$B$129</c:f>
              <c:strCache>
                <c:ptCount val="1"/>
                <c:pt idx="0">
                  <c:v>1995 - 2007</c:v>
                </c:pt>
              </c:strCache>
            </c:strRef>
          </c:tx>
          <c:spPr>
            <a:solidFill>
              <a:srgbClr val="3366FF"/>
            </a:solidFill>
          </c:spPr>
          <c:invertIfNegative val="0"/>
          <c:dLbls>
            <c:spPr>
              <a:noFill/>
              <a:ln>
                <a:noFill/>
              </a:ln>
              <a:effectLst/>
            </c:spPr>
            <c:txPr>
              <a:bodyPr/>
              <a:lstStyle/>
              <a:p>
                <a:pPr>
                  <a:defRPr lang="es-ES"/>
                </a:pPr>
                <a:endParaRPr lang="es-E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Graf1!$A$130:$A$156</c:f>
              <c:strCache>
                <c:ptCount val="26"/>
                <c:pt idx="0">
                  <c:v>Netherlands</c:v>
                </c:pt>
                <c:pt idx="1">
                  <c:v>Finland</c:v>
                </c:pt>
                <c:pt idx="2">
                  <c:v>Canada</c:v>
                </c:pt>
                <c:pt idx="3">
                  <c:v>New Zealand</c:v>
                </c:pt>
                <c:pt idx="4">
                  <c:v>Luxembourg</c:v>
                </c:pt>
                <c:pt idx="5">
                  <c:v>Ireland</c:v>
                </c:pt>
                <c:pt idx="6">
                  <c:v>Germany </c:v>
                </c:pt>
                <c:pt idx="7">
                  <c:v>Sweden</c:v>
                </c:pt>
                <c:pt idx="8">
                  <c:v>United States</c:v>
                </c:pt>
                <c:pt idx="9">
                  <c:v>Belgium</c:v>
                </c:pt>
                <c:pt idx="10">
                  <c:v>Denmark </c:v>
                </c:pt>
                <c:pt idx="11">
                  <c:v>Austria</c:v>
                </c:pt>
                <c:pt idx="12">
                  <c:v>Switzerland</c:v>
                </c:pt>
                <c:pt idx="13">
                  <c:v>France </c:v>
                </c:pt>
                <c:pt idx="14">
                  <c:v>Australia</c:v>
                </c:pt>
                <c:pt idx="15">
                  <c:v>United Kingdom</c:v>
                </c:pt>
                <c:pt idx="16">
                  <c:v>Norway</c:v>
                </c:pt>
                <c:pt idx="17">
                  <c:v>Japan</c:v>
                </c:pt>
                <c:pt idx="18">
                  <c:v>Mexico</c:v>
                </c:pt>
                <c:pt idx="19">
                  <c:v>Portugal</c:v>
                </c:pt>
                <c:pt idx="20">
                  <c:v>Italy</c:v>
                </c:pt>
                <c:pt idx="21">
                  <c:v>Greece</c:v>
                </c:pt>
                <c:pt idx="22">
                  <c:v>Spain </c:v>
                </c:pt>
                <c:pt idx="23">
                  <c:v>Korea</c:v>
                </c:pt>
                <c:pt idx="24">
                  <c:v>Turkey</c:v>
                </c:pt>
                <c:pt idx="25">
                  <c:v>Iceland</c:v>
                </c:pt>
              </c:strCache>
            </c:strRef>
          </c:cat>
          <c:val>
            <c:numRef>
              <c:f>Graf1!$B$130:$B$156</c:f>
              <c:numCache>
                <c:formatCode>0.0</c:formatCode>
                <c:ptCount val="27"/>
                <c:pt idx="0">
                  <c:v>-2.7999999999999972</c:v>
                </c:pt>
                <c:pt idx="1">
                  <c:v>-2.6819999999999951</c:v>
                </c:pt>
                <c:pt idx="2">
                  <c:v>-2.5159999999999978</c:v>
                </c:pt>
                <c:pt idx="3">
                  <c:v>-1.5530000000000039</c:v>
                </c:pt>
                <c:pt idx="4">
                  <c:v>-1.455000000000005</c:v>
                </c:pt>
                <c:pt idx="5">
                  <c:v>-1.2079999999999951</c:v>
                </c:pt>
                <c:pt idx="6">
                  <c:v>-1.0960000000000041</c:v>
                </c:pt>
                <c:pt idx="7">
                  <c:v>-0.127000000000002</c:v>
                </c:pt>
                <c:pt idx="8">
                  <c:v>4.1999999999997997E-2</c:v>
                </c:pt>
                <c:pt idx="9">
                  <c:v>0.10500000000000401</c:v>
                </c:pt>
                <c:pt idx="10">
                  <c:v>0.106999999999999</c:v>
                </c:pt>
                <c:pt idx="11">
                  <c:v>0.40700000000000403</c:v>
                </c:pt>
                <c:pt idx="12">
                  <c:v>0.77500000000000002</c:v>
                </c:pt>
                <c:pt idx="13">
                  <c:v>0.78399999999999903</c:v>
                </c:pt>
                <c:pt idx="14">
                  <c:v>1.500999999999997</c:v>
                </c:pt>
                <c:pt idx="15">
                  <c:v>1.777999999999998</c:v>
                </c:pt>
                <c:pt idx="16">
                  <c:v>2.0579999999999998</c:v>
                </c:pt>
                <c:pt idx="17">
                  <c:v>2.093</c:v>
                </c:pt>
                <c:pt idx="18">
                  <c:v>2.543000000000001</c:v>
                </c:pt>
                <c:pt idx="19">
                  <c:v>3.1280000000000001</c:v>
                </c:pt>
                <c:pt idx="20">
                  <c:v>3.2580000000000031</c:v>
                </c:pt>
                <c:pt idx="21">
                  <c:v>3.39</c:v>
                </c:pt>
                <c:pt idx="22">
                  <c:v>5.1449999999999783</c:v>
                </c:pt>
                <c:pt idx="23">
                  <c:v>6.5019999999999989</c:v>
                </c:pt>
                <c:pt idx="24">
                  <c:v>7.2970000000000006</c:v>
                </c:pt>
                <c:pt idx="25">
                  <c:v>9.4510000000000023</c:v>
                </c:pt>
              </c:numCache>
            </c:numRef>
          </c:val>
          <c:extLst>
            <c:ext xmlns:c16="http://schemas.microsoft.com/office/drawing/2014/chart" uri="{C3380CC4-5D6E-409C-BE32-E72D297353CC}">
              <c16:uniqueId val="{00000000-6589-4A6B-8587-AA69B51E86C2}"/>
            </c:ext>
          </c:extLst>
        </c:ser>
        <c:dLbls>
          <c:showLegendKey val="0"/>
          <c:showVal val="0"/>
          <c:showCatName val="1"/>
          <c:showSerName val="0"/>
          <c:showPercent val="0"/>
          <c:showBubbleSize val="0"/>
        </c:dLbls>
        <c:gapWidth val="150"/>
        <c:axId val="389810392"/>
        <c:axId val="389714872"/>
      </c:barChart>
      <c:catAx>
        <c:axId val="389810392"/>
        <c:scaling>
          <c:orientation val="minMax"/>
        </c:scaling>
        <c:delete val="1"/>
        <c:axPos val="l"/>
        <c:numFmt formatCode="General" sourceLinked="0"/>
        <c:majorTickMark val="out"/>
        <c:minorTickMark val="none"/>
        <c:tickLblPos val="none"/>
        <c:crossAx val="389714872"/>
        <c:crosses val="autoZero"/>
        <c:auto val="1"/>
        <c:lblAlgn val="ctr"/>
        <c:lblOffset val="100"/>
        <c:noMultiLvlLbl val="0"/>
      </c:catAx>
      <c:valAx>
        <c:axId val="389714872"/>
        <c:scaling>
          <c:orientation val="minMax"/>
          <c:min val="-10"/>
        </c:scaling>
        <c:delete val="0"/>
        <c:axPos val="b"/>
        <c:numFmt formatCode="0" sourceLinked="0"/>
        <c:majorTickMark val="out"/>
        <c:minorTickMark val="none"/>
        <c:tickLblPos val="nextTo"/>
        <c:txPr>
          <a:bodyPr/>
          <a:lstStyle/>
          <a:p>
            <a:pPr>
              <a:defRPr lang="en-US" sz="1200"/>
            </a:pPr>
            <a:endParaRPr lang="es-ES"/>
          </a:p>
        </c:txPr>
        <c:crossAx val="389810392"/>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overlay val="0"/>
      <c:txPr>
        <a:bodyPr/>
        <a:lstStyle/>
        <a:p>
          <a:pPr>
            <a:defRPr lang="en-US"/>
          </a:pPr>
          <a:endParaRPr lang="es-ES"/>
        </a:p>
      </c:txPr>
    </c:title>
    <c:autoTitleDeleted val="0"/>
    <c:plotArea>
      <c:layout/>
      <c:barChart>
        <c:barDir val="bar"/>
        <c:grouping val="clustered"/>
        <c:varyColors val="0"/>
        <c:ser>
          <c:idx val="0"/>
          <c:order val="0"/>
          <c:tx>
            <c:strRef>
              <c:f>Graf1!$B$173</c:f>
              <c:strCache>
                <c:ptCount val="1"/>
                <c:pt idx="0">
                  <c:v>2007 - 2011</c:v>
                </c:pt>
              </c:strCache>
            </c:strRef>
          </c:tx>
          <c:spPr>
            <a:solidFill>
              <a:srgbClr val="3366FF"/>
            </a:solidFill>
          </c:spPr>
          <c:invertIfNegative val="0"/>
          <c:dLbls>
            <c:spPr>
              <a:noFill/>
              <a:ln>
                <a:noFill/>
              </a:ln>
              <a:effectLst/>
            </c:spPr>
            <c:txPr>
              <a:bodyPr/>
              <a:lstStyle/>
              <a:p>
                <a:pPr>
                  <a:defRPr lang="es-ES"/>
                </a:pPr>
                <a:endParaRPr lang="es-E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Graf1!$A$174:$A$199</c:f>
              <c:strCache>
                <c:ptCount val="26"/>
                <c:pt idx="0">
                  <c:v>Spain </c:v>
                </c:pt>
                <c:pt idx="1">
                  <c:v>Iceland</c:v>
                </c:pt>
                <c:pt idx="2">
                  <c:v>Australia</c:v>
                </c:pt>
                <c:pt idx="3">
                  <c:v>New Zealand</c:v>
                </c:pt>
                <c:pt idx="4">
                  <c:v>Sweden</c:v>
                </c:pt>
                <c:pt idx="5">
                  <c:v>United States</c:v>
                </c:pt>
                <c:pt idx="6">
                  <c:v>Ireland</c:v>
                </c:pt>
                <c:pt idx="7">
                  <c:v>Canada</c:v>
                </c:pt>
                <c:pt idx="8">
                  <c:v>Greece</c:v>
                </c:pt>
                <c:pt idx="9">
                  <c:v>Portugal</c:v>
                </c:pt>
                <c:pt idx="10">
                  <c:v>Japan</c:v>
                </c:pt>
                <c:pt idx="11">
                  <c:v>Denmark </c:v>
                </c:pt>
                <c:pt idx="12">
                  <c:v>Korea</c:v>
                </c:pt>
                <c:pt idx="13">
                  <c:v>United Kingdom</c:v>
                </c:pt>
                <c:pt idx="14">
                  <c:v>Italy</c:v>
                </c:pt>
                <c:pt idx="15">
                  <c:v>Netherlands</c:v>
                </c:pt>
                <c:pt idx="16">
                  <c:v>Norway</c:v>
                </c:pt>
                <c:pt idx="17">
                  <c:v>Austria</c:v>
                </c:pt>
                <c:pt idx="18">
                  <c:v>Belgium</c:v>
                </c:pt>
                <c:pt idx="19">
                  <c:v>Finland</c:v>
                </c:pt>
                <c:pt idx="20">
                  <c:v>France </c:v>
                </c:pt>
                <c:pt idx="21">
                  <c:v>Switzerland</c:v>
                </c:pt>
                <c:pt idx="22">
                  <c:v>Turkey</c:v>
                </c:pt>
                <c:pt idx="23">
                  <c:v>Germany </c:v>
                </c:pt>
                <c:pt idx="24">
                  <c:v>Luxembourg</c:v>
                </c:pt>
                <c:pt idx="25">
                  <c:v>Mexico</c:v>
                </c:pt>
              </c:strCache>
            </c:strRef>
          </c:cat>
          <c:val>
            <c:numRef>
              <c:f>Graf1!$B$174:$B$199</c:f>
              <c:numCache>
                <c:formatCode>0.0</c:formatCode>
                <c:ptCount val="26"/>
                <c:pt idx="0">
                  <c:v>-5.7099999999999973</c:v>
                </c:pt>
                <c:pt idx="1">
                  <c:v>-4.6779999999999946</c:v>
                </c:pt>
                <c:pt idx="2">
                  <c:v>-4.0729999999999968</c:v>
                </c:pt>
                <c:pt idx="3">
                  <c:v>-2.989999999999998</c:v>
                </c:pt>
                <c:pt idx="4">
                  <c:v>-2.8860000000000028</c:v>
                </c:pt>
                <c:pt idx="5">
                  <c:v>-2.7680000000000011</c:v>
                </c:pt>
                <c:pt idx="6">
                  <c:v>-2.7150604499999988</c:v>
                </c:pt>
                <c:pt idx="7">
                  <c:v>-2.044</c:v>
                </c:pt>
                <c:pt idx="8">
                  <c:v>-1.288999999999997</c:v>
                </c:pt>
                <c:pt idx="9">
                  <c:v>-1.114999999999998</c:v>
                </c:pt>
                <c:pt idx="10">
                  <c:v>-0.90599999999999903</c:v>
                </c:pt>
                <c:pt idx="11">
                  <c:v>-0.83400000000000296</c:v>
                </c:pt>
                <c:pt idx="12">
                  <c:v>-0.65400000000000102</c:v>
                </c:pt>
                <c:pt idx="13">
                  <c:v>-0.28099999999999897</c:v>
                </c:pt>
                <c:pt idx="14">
                  <c:v>-0.27299999999999602</c:v>
                </c:pt>
                <c:pt idx="15">
                  <c:v>-3.1999999999996503E-2</c:v>
                </c:pt>
                <c:pt idx="16">
                  <c:v>0.29899999999999899</c:v>
                </c:pt>
                <c:pt idx="17">
                  <c:v>0.31799999999999901</c:v>
                </c:pt>
                <c:pt idx="18">
                  <c:v>0.433</c:v>
                </c:pt>
                <c:pt idx="19">
                  <c:v>0.45599999999999602</c:v>
                </c:pt>
                <c:pt idx="20">
                  <c:v>0.53999999999999904</c:v>
                </c:pt>
                <c:pt idx="21">
                  <c:v>0.77500000000000302</c:v>
                </c:pt>
                <c:pt idx="22">
                  <c:v>0.89300000000000102</c:v>
                </c:pt>
                <c:pt idx="23">
                  <c:v>0.96699999999999897</c:v>
                </c:pt>
                <c:pt idx="24">
                  <c:v>1.488</c:v>
                </c:pt>
                <c:pt idx="25">
                  <c:v>1.97087127</c:v>
                </c:pt>
              </c:numCache>
            </c:numRef>
          </c:val>
          <c:extLst>
            <c:ext xmlns:c16="http://schemas.microsoft.com/office/drawing/2014/chart" uri="{C3380CC4-5D6E-409C-BE32-E72D297353CC}">
              <c16:uniqueId val="{00000000-4662-440C-A39C-D804C90100EF}"/>
            </c:ext>
          </c:extLst>
        </c:ser>
        <c:dLbls>
          <c:showLegendKey val="0"/>
          <c:showVal val="0"/>
          <c:showCatName val="1"/>
          <c:showSerName val="0"/>
          <c:showPercent val="0"/>
          <c:showBubbleSize val="0"/>
        </c:dLbls>
        <c:gapWidth val="150"/>
        <c:axId val="274009496"/>
        <c:axId val="438861432"/>
      </c:barChart>
      <c:catAx>
        <c:axId val="274009496"/>
        <c:scaling>
          <c:orientation val="minMax"/>
        </c:scaling>
        <c:delete val="1"/>
        <c:axPos val="l"/>
        <c:numFmt formatCode="General" sourceLinked="0"/>
        <c:majorTickMark val="out"/>
        <c:minorTickMark val="none"/>
        <c:tickLblPos val="none"/>
        <c:crossAx val="438861432"/>
        <c:crosses val="autoZero"/>
        <c:auto val="1"/>
        <c:lblAlgn val="ctr"/>
        <c:lblOffset val="100"/>
        <c:noMultiLvlLbl val="0"/>
      </c:catAx>
      <c:valAx>
        <c:axId val="438861432"/>
        <c:scaling>
          <c:orientation val="minMax"/>
          <c:min val="-6"/>
        </c:scaling>
        <c:delete val="0"/>
        <c:axPos val="b"/>
        <c:numFmt formatCode="0" sourceLinked="0"/>
        <c:majorTickMark val="out"/>
        <c:minorTickMark val="none"/>
        <c:tickLblPos val="nextTo"/>
        <c:txPr>
          <a:bodyPr/>
          <a:lstStyle/>
          <a:p>
            <a:pPr>
              <a:defRPr lang="en-US"/>
            </a:pPr>
            <a:endParaRPr lang="es-ES"/>
          </a:p>
        </c:txPr>
        <c:crossAx val="274009496"/>
        <c:crosses val="autoZero"/>
        <c:crossBetween val="between"/>
      </c:valAx>
    </c:plotArea>
    <c:legend>
      <c:legendPos val="b"/>
      <c:overlay val="0"/>
      <c:txPr>
        <a:bodyPr/>
        <a:lstStyle/>
        <a:p>
          <a:pPr>
            <a:defRPr lang="en-US"/>
          </a:pPr>
          <a:endParaRPr lang="es-E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862" b="1" i="0" u="none" strike="noStrike" kern="1200" cap="none" spc="20" baseline="0">
                <a:solidFill>
                  <a:schemeClr val="tx1">
                    <a:lumMod val="50000"/>
                    <a:lumOff val="50000"/>
                  </a:schemeClr>
                </a:solidFill>
                <a:latin typeface="+mn-lt"/>
                <a:ea typeface="+mn-ea"/>
                <a:cs typeface="+mn-cs"/>
              </a:defRPr>
            </a:pPr>
            <a:r>
              <a:rPr lang="en-GB" b="1"/>
              <a:t>2012-2014</a:t>
            </a:r>
          </a:p>
        </c:rich>
      </c:tx>
      <c:overlay val="0"/>
      <c:spPr>
        <a:noFill/>
        <a:ln>
          <a:noFill/>
        </a:ln>
        <a:effectLst/>
      </c:spPr>
    </c:title>
    <c:autoTitleDeleted val="0"/>
    <c:plotArea>
      <c:layout/>
      <c:barChart>
        <c:barDir val="bar"/>
        <c:grouping val="clustered"/>
        <c:varyColors val="0"/>
        <c:ser>
          <c:idx val="0"/>
          <c:order val="0"/>
          <c:spPr>
            <a:solidFill>
              <a:srgbClr val="00B0F0"/>
            </a:soli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Hoja5!$A$8:$A$37</c:f>
              <c:strCache>
                <c:ptCount val="30"/>
                <c:pt idx="0">
                  <c:v>Chile</c:v>
                </c:pt>
                <c:pt idx="1">
                  <c:v>Norway</c:v>
                </c:pt>
                <c:pt idx="2">
                  <c:v>New Zealand</c:v>
                </c:pt>
                <c:pt idx="3">
                  <c:v>Korea</c:v>
                </c:pt>
                <c:pt idx="4">
                  <c:v>Luxembourg</c:v>
                </c:pt>
                <c:pt idx="5">
                  <c:v>Estonia</c:v>
                </c:pt>
                <c:pt idx="6">
                  <c:v>Hungary</c:v>
                </c:pt>
                <c:pt idx="7">
                  <c:v>Canada</c:v>
                </c:pt>
                <c:pt idx="8">
                  <c:v>Greece</c:v>
                </c:pt>
                <c:pt idx="9">
                  <c:v>United Kingdom</c:v>
                </c:pt>
                <c:pt idx="10">
                  <c:v>Slovenia</c:v>
                </c:pt>
                <c:pt idx="11">
                  <c:v>Switzerland</c:v>
                </c:pt>
                <c:pt idx="12">
                  <c:v>Italy</c:v>
                </c:pt>
                <c:pt idx="13">
                  <c:v>Germany</c:v>
                </c:pt>
                <c:pt idx="14">
                  <c:v>Mexico</c:v>
                </c:pt>
                <c:pt idx="15">
                  <c:v>Sweden</c:v>
                </c:pt>
                <c:pt idx="16">
                  <c:v>Czech Republic</c:v>
                </c:pt>
                <c:pt idx="17">
                  <c:v>Spain</c:v>
                </c:pt>
                <c:pt idx="18">
                  <c:v>Belgium</c:v>
                </c:pt>
                <c:pt idx="19">
                  <c:v>Iceland</c:v>
                </c:pt>
                <c:pt idx="20">
                  <c:v>Austria</c:v>
                </c:pt>
                <c:pt idx="21">
                  <c:v>Israel</c:v>
                </c:pt>
                <c:pt idx="22">
                  <c:v>France</c:v>
                </c:pt>
                <c:pt idx="23">
                  <c:v>Finland</c:v>
                </c:pt>
                <c:pt idx="24">
                  <c:v>Ireland</c:v>
                </c:pt>
                <c:pt idx="25">
                  <c:v>Denmark</c:v>
                </c:pt>
                <c:pt idx="26">
                  <c:v>United States</c:v>
                </c:pt>
                <c:pt idx="27">
                  <c:v>Turkey</c:v>
                </c:pt>
                <c:pt idx="28">
                  <c:v>Slovak Republic</c:v>
                </c:pt>
                <c:pt idx="29">
                  <c:v>Portugal</c:v>
                </c:pt>
              </c:strCache>
            </c:strRef>
          </c:cat>
          <c:val>
            <c:numRef>
              <c:f>Hoja5!$B$8:$B$37</c:f>
              <c:numCache>
                <c:formatCode>0.00</c:formatCode>
                <c:ptCount val="30"/>
                <c:pt idx="0">
                  <c:v>-1.4980000000000011</c:v>
                </c:pt>
                <c:pt idx="1">
                  <c:v>-1.019999999999996</c:v>
                </c:pt>
                <c:pt idx="2">
                  <c:v>-1.0029999999999959</c:v>
                </c:pt>
                <c:pt idx="3">
                  <c:v>-0.48200000000000298</c:v>
                </c:pt>
                <c:pt idx="4">
                  <c:v>-0.33600000000000602</c:v>
                </c:pt>
                <c:pt idx="5">
                  <c:v>-0.250000000000004</c:v>
                </c:pt>
                <c:pt idx="6">
                  <c:v>-0.219000000000001</c:v>
                </c:pt>
                <c:pt idx="7">
                  <c:v>-0.180999999999997</c:v>
                </c:pt>
                <c:pt idx="8">
                  <c:v>-0.12000000000000501</c:v>
                </c:pt>
                <c:pt idx="9">
                  <c:v>-0.113</c:v>
                </c:pt>
                <c:pt idx="10">
                  <c:v>-5.50000000000068E-2</c:v>
                </c:pt>
                <c:pt idx="11">
                  <c:v>-4.1000000000000397E-2</c:v>
                </c:pt>
                <c:pt idx="12">
                  <c:v>5.0000000000025597E-3</c:v>
                </c:pt>
                <c:pt idx="13">
                  <c:v>0.14399999999999799</c:v>
                </c:pt>
                <c:pt idx="14">
                  <c:v>0.14399999999999799</c:v>
                </c:pt>
                <c:pt idx="15">
                  <c:v>0.28599999999999398</c:v>
                </c:pt>
                <c:pt idx="16">
                  <c:v>0.42399999999999999</c:v>
                </c:pt>
                <c:pt idx="17">
                  <c:v>0.55800000000000005</c:v>
                </c:pt>
                <c:pt idx="18">
                  <c:v>0.67100000000000004</c:v>
                </c:pt>
                <c:pt idx="19">
                  <c:v>0.75900000000000001</c:v>
                </c:pt>
                <c:pt idx="20">
                  <c:v>0.80700000000000205</c:v>
                </c:pt>
                <c:pt idx="21">
                  <c:v>0.89100000000000201</c:v>
                </c:pt>
                <c:pt idx="22">
                  <c:v>0.90499999999999403</c:v>
                </c:pt>
                <c:pt idx="23">
                  <c:v>1.0649999999999971</c:v>
                </c:pt>
                <c:pt idx="24">
                  <c:v>1.1129999999999991</c:v>
                </c:pt>
                <c:pt idx="25">
                  <c:v>1.207999999999998</c:v>
                </c:pt>
                <c:pt idx="26">
                  <c:v>1.3559999999999981</c:v>
                </c:pt>
                <c:pt idx="27">
                  <c:v>1.628999999999998</c:v>
                </c:pt>
                <c:pt idx="28">
                  <c:v>1.917000000000002</c:v>
                </c:pt>
                <c:pt idx="29">
                  <c:v>2.5210000000000008</c:v>
                </c:pt>
              </c:numCache>
            </c:numRef>
          </c:val>
          <c:extLst>
            <c:ext xmlns:c16="http://schemas.microsoft.com/office/drawing/2014/chart" uri="{C3380CC4-5D6E-409C-BE32-E72D297353CC}">
              <c16:uniqueId val="{00000000-B3FC-4146-AE81-DA800969FAE8}"/>
            </c:ext>
          </c:extLst>
        </c:ser>
        <c:dLbls>
          <c:showLegendKey val="0"/>
          <c:showVal val="0"/>
          <c:showCatName val="0"/>
          <c:showSerName val="0"/>
          <c:showPercent val="0"/>
          <c:showBubbleSize val="0"/>
        </c:dLbls>
        <c:gapWidth val="100"/>
        <c:axId val="274481112"/>
        <c:axId val="274484776"/>
      </c:barChart>
      <c:catAx>
        <c:axId val="27448111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1"/>
                </a:solidFill>
                <a:latin typeface="+mn-lt"/>
                <a:ea typeface="+mn-ea"/>
                <a:cs typeface="+mn-cs"/>
              </a:defRPr>
            </a:pPr>
            <a:endParaRPr lang="es-ES"/>
          </a:p>
        </c:txPr>
        <c:crossAx val="274484776"/>
        <c:crosses val="autoZero"/>
        <c:auto val="1"/>
        <c:lblAlgn val="ctr"/>
        <c:lblOffset val="100"/>
        <c:noMultiLvlLbl val="0"/>
      </c:catAx>
      <c:valAx>
        <c:axId val="27448477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1">
                    <a:lumMod val="50000"/>
                    <a:lumOff val="50000"/>
                  </a:schemeClr>
                </a:solidFill>
                <a:latin typeface="+mn-lt"/>
                <a:ea typeface="+mn-ea"/>
                <a:cs typeface="+mn-cs"/>
              </a:defRPr>
            </a:pPr>
            <a:endParaRPr lang="es-ES"/>
          </a:p>
        </c:txPr>
        <c:crossAx val="274481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280255911421"/>
          <c:y val="8.8285247499164193E-2"/>
          <c:w val="0.847826586929741"/>
          <c:h val="0.87775909532822904"/>
        </c:manualLayout>
      </c:layout>
      <c:barChart>
        <c:barDir val="bar"/>
        <c:grouping val="percentStacked"/>
        <c:varyColors val="0"/>
        <c:ser>
          <c:idx val="0"/>
          <c:order val="0"/>
          <c:tx>
            <c:strRef>
              <c:f>chart_2!$B$4</c:f>
              <c:strCache>
                <c:ptCount val="1"/>
                <c:pt idx="0">
                  <c:v>1000 Income and profits/Revenu et bénéfices</c:v>
                </c:pt>
              </c:strCache>
            </c:strRef>
          </c:tx>
          <c:spPr>
            <a:solidFill>
              <a:srgbClr val="4F81BD"/>
            </a:solidFill>
            <a:ln w="3175">
              <a:solidFill>
                <a:srgbClr val="000000"/>
              </a:solidFill>
              <a:prstDash val="solid"/>
            </a:ln>
          </c:spPr>
          <c:invertIfNegative val="0"/>
          <c:cat>
            <c:strRef>
              <c:f>chart_2!$A$5:$A$38</c:f>
              <c:strCache>
                <c:ptCount val="34"/>
                <c:pt idx="0">
                  <c:v>United States</c:v>
                </c:pt>
                <c:pt idx="1">
                  <c:v>United Kingdom</c:v>
                </c:pt>
                <c:pt idx="2">
                  <c:v>Turkey</c:v>
                </c:pt>
                <c:pt idx="3">
                  <c:v>Switzerland</c:v>
                </c:pt>
                <c:pt idx="4">
                  <c:v>Sweden</c:v>
                </c:pt>
                <c:pt idx="5">
                  <c:v>Spain</c:v>
                </c:pt>
                <c:pt idx="6">
                  <c:v>Slovenia</c:v>
                </c:pt>
                <c:pt idx="7">
                  <c:v>Slovak Republic</c:v>
                </c:pt>
                <c:pt idx="8">
                  <c:v>Portugal</c:v>
                </c:pt>
                <c:pt idx="9">
                  <c:v>Poland</c:v>
                </c:pt>
                <c:pt idx="10">
                  <c:v>Norway </c:v>
                </c:pt>
                <c:pt idx="11">
                  <c:v>New Zealand</c:v>
                </c:pt>
                <c:pt idx="12">
                  <c:v>Netherlands</c:v>
                </c:pt>
                <c:pt idx="13">
                  <c:v>Mexico</c:v>
                </c:pt>
                <c:pt idx="14">
                  <c:v>Luxembourg</c:v>
                </c:pt>
                <c:pt idx="15">
                  <c:v>Korea</c:v>
                </c:pt>
                <c:pt idx="16">
                  <c:v>Japan</c:v>
                </c:pt>
                <c:pt idx="17">
                  <c:v>Italy</c:v>
                </c:pt>
                <c:pt idx="18">
                  <c:v>Israel</c:v>
                </c:pt>
                <c:pt idx="19">
                  <c:v>Ireland</c:v>
                </c:pt>
                <c:pt idx="20">
                  <c:v>Iceland</c:v>
                </c:pt>
                <c:pt idx="21">
                  <c:v>Hungary</c:v>
                </c:pt>
                <c:pt idx="22">
                  <c:v>Greece</c:v>
                </c:pt>
                <c:pt idx="23">
                  <c:v>Germany</c:v>
                </c:pt>
                <c:pt idx="24">
                  <c:v>France</c:v>
                </c:pt>
                <c:pt idx="25">
                  <c:v>Finland</c:v>
                </c:pt>
                <c:pt idx="26">
                  <c:v>Estonia</c:v>
                </c:pt>
                <c:pt idx="27">
                  <c:v>Denmark</c:v>
                </c:pt>
                <c:pt idx="28">
                  <c:v>Czech Republic</c:v>
                </c:pt>
                <c:pt idx="29">
                  <c:v>Chile</c:v>
                </c:pt>
                <c:pt idx="30">
                  <c:v>Canada</c:v>
                </c:pt>
                <c:pt idx="31">
                  <c:v>Belgium</c:v>
                </c:pt>
                <c:pt idx="32">
                  <c:v>Austria</c:v>
                </c:pt>
                <c:pt idx="33">
                  <c:v>Australia</c:v>
                </c:pt>
              </c:strCache>
            </c:strRef>
          </c:cat>
          <c:val>
            <c:numRef>
              <c:f>chart_2!$B$5:$B$38</c:f>
              <c:numCache>
                <c:formatCode>General</c:formatCode>
                <c:ptCount val="34"/>
                <c:pt idx="0">
                  <c:v>46.504135159191399</c:v>
                </c:pt>
                <c:pt idx="1">
                  <c:v>36.792228236496911</c:v>
                </c:pt>
                <c:pt idx="2">
                  <c:v>20.988314265431129</c:v>
                </c:pt>
                <c:pt idx="3">
                  <c:v>46.131192874714912</c:v>
                </c:pt>
                <c:pt idx="4">
                  <c:v>34.981045932938201</c:v>
                </c:pt>
                <c:pt idx="5">
                  <c:v>29.023968684554809</c:v>
                </c:pt>
                <c:pt idx="6">
                  <c:v>19.937757899271791</c:v>
                </c:pt>
                <c:pt idx="7">
                  <c:v>17.8798118231418</c:v>
                </c:pt>
                <c:pt idx="8">
                  <c:v>28.393777270117781</c:v>
                </c:pt>
                <c:pt idx="9">
                  <c:v>20.237328374474799</c:v>
                </c:pt>
                <c:pt idx="10">
                  <c:v>48.324535358279007</c:v>
                </c:pt>
                <c:pt idx="11">
                  <c:v>53.595808688415211</c:v>
                </c:pt>
                <c:pt idx="12">
                  <c:v>26.8100193946111</c:v>
                </c:pt>
                <c:pt idx="13">
                  <c:v>27.303503343105881</c:v>
                </c:pt>
                <c:pt idx="14">
                  <c:v>36.068631814265011</c:v>
                </c:pt>
                <c:pt idx="15">
                  <c:v>30.264346228245881</c:v>
                </c:pt>
                <c:pt idx="16">
                  <c:v>30.194890265819819</c:v>
                </c:pt>
                <c:pt idx="17">
                  <c:v>32.243919180671007</c:v>
                </c:pt>
                <c:pt idx="18">
                  <c:v>29.963308762551399</c:v>
                </c:pt>
                <c:pt idx="19">
                  <c:v>40.966000384461111</c:v>
                </c:pt>
                <c:pt idx="20">
                  <c:v>45.537959932870308</c:v>
                </c:pt>
                <c:pt idx="21">
                  <c:v>16.5134723265143</c:v>
                </c:pt>
                <c:pt idx="22">
                  <c:v>21.734140233722879</c:v>
                </c:pt>
                <c:pt idx="23">
                  <c:v>29.489466305979828</c:v>
                </c:pt>
                <c:pt idx="24">
                  <c:v>22.72780576240741</c:v>
                </c:pt>
                <c:pt idx="25">
                  <c:v>35.592603377984908</c:v>
                </c:pt>
                <c:pt idx="26">
                  <c:v>19.9977753267776</c:v>
                </c:pt>
                <c:pt idx="27">
                  <c:v>60.948191680051707</c:v>
                </c:pt>
                <c:pt idx="28">
                  <c:v>20.40372320988768</c:v>
                </c:pt>
                <c:pt idx="29">
                  <c:v>40.069263497187343</c:v>
                </c:pt>
                <c:pt idx="30">
                  <c:v>47.121691572361527</c:v>
                </c:pt>
                <c:pt idx="31">
                  <c:v>34.905646486299318</c:v>
                </c:pt>
                <c:pt idx="32">
                  <c:v>28.88606920157898</c:v>
                </c:pt>
                <c:pt idx="33">
                  <c:v>59.077463202931497</c:v>
                </c:pt>
              </c:numCache>
            </c:numRef>
          </c:val>
          <c:extLst>
            <c:ext xmlns:c16="http://schemas.microsoft.com/office/drawing/2014/chart" uri="{C3380CC4-5D6E-409C-BE32-E72D297353CC}">
              <c16:uniqueId val="{00000000-73CE-46BB-9835-5D2D6478D68D}"/>
            </c:ext>
          </c:extLst>
        </c:ser>
        <c:ser>
          <c:idx val="1"/>
          <c:order val="1"/>
          <c:tx>
            <c:strRef>
              <c:f>chart_2!$C$4</c:f>
              <c:strCache>
                <c:ptCount val="1"/>
                <c:pt idx="0">
                  <c:v>2000 Social security/Securité sociale</c:v>
                </c:pt>
              </c:strCache>
            </c:strRef>
          </c:tx>
          <c:spPr>
            <a:solidFill>
              <a:srgbClr val="CCCCCC"/>
            </a:solidFill>
            <a:ln w="3175">
              <a:solidFill>
                <a:srgbClr val="000000"/>
              </a:solidFill>
              <a:prstDash val="solid"/>
            </a:ln>
          </c:spPr>
          <c:invertIfNegative val="0"/>
          <c:cat>
            <c:strRef>
              <c:f>chart_2!$A$5:$A$38</c:f>
              <c:strCache>
                <c:ptCount val="34"/>
                <c:pt idx="0">
                  <c:v>United States</c:v>
                </c:pt>
                <c:pt idx="1">
                  <c:v>United Kingdom</c:v>
                </c:pt>
                <c:pt idx="2">
                  <c:v>Turkey</c:v>
                </c:pt>
                <c:pt idx="3">
                  <c:v>Switzerland</c:v>
                </c:pt>
                <c:pt idx="4">
                  <c:v>Sweden</c:v>
                </c:pt>
                <c:pt idx="5">
                  <c:v>Spain</c:v>
                </c:pt>
                <c:pt idx="6">
                  <c:v>Slovenia</c:v>
                </c:pt>
                <c:pt idx="7">
                  <c:v>Slovak Republic</c:v>
                </c:pt>
                <c:pt idx="8">
                  <c:v>Portugal</c:v>
                </c:pt>
                <c:pt idx="9">
                  <c:v>Poland</c:v>
                </c:pt>
                <c:pt idx="10">
                  <c:v>Norway </c:v>
                </c:pt>
                <c:pt idx="11">
                  <c:v>New Zealand</c:v>
                </c:pt>
                <c:pt idx="12">
                  <c:v>Netherlands</c:v>
                </c:pt>
                <c:pt idx="13">
                  <c:v>Mexico</c:v>
                </c:pt>
                <c:pt idx="14">
                  <c:v>Luxembourg</c:v>
                </c:pt>
                <c:pt idx="15">
                  <c:v>Korea</c:v>
                </c:pt>
                <c:pt idx="16">
                  <c:v>Japan</c:v>
                </c:pt>
                <c:pt idx="17">
                  <c:v>Italy</c:v>
                </c:pt>
                <c:pt idx="18">
                  <c:v>Israel</c:v>
                </c:pt>
                <c:pt idx="19">
                  <c:v>Ireland</c:v>
                </c:pt>
                <c:pt idx="20">
                  <c:v>Iceland</c:v>
                </c:pt>
                <c:pt idx="21">
                  <c:v>Hungary</c:v>
                </c:pt>
                <c:pt idx="22">
                  <c:v>Greece</c:v>
                </c:pt>
                <c:pt idx="23">
                  <c:v>Germany</c:v>
                </c:pt>
                <c:pt idx="24">
                  <c:v>France</c:v>
                </c:pt>
                <c:pt idx="25">
                  <c:v>Finland</c:v>
                </c:pt>
                <c:pt idx="26">
                  <c:v>Estonia</c:v>
                </c:pt>
                <c:pt idx="27">
                  <c:v>Denmark</c:v>
                </c:pt>
                <c:pt idx="28">
                  <c:v>Czech Republic</c:v>
                </c:pt>
                <c:pt idx="29">
                  <c:v>Chile</c:v>
                </c:pt>
                <c:pt idx="30">
                  <c:v>Canada</c:v>
                </c:pt>
                <c:pt idx="31">
                  <c:v>Belgium</c:v>
                </c:pt>
                <c:pt idx="32">
                  <c:v>Austria</c:v>
                </c:pt>
                <c:pt idx="33">
                  <c:v>Australia</c:v>
                </c:pt>
              </c:strCache>
            </c:strRef>
          </c:cat>
          <c:val>
            <c:numRef>
              <c:f>chart_2!$C$5:$C$38</c:f>
              <c:numCache>
                <c:formatCode>General</c:formatCode>
                <c:ptCount val="34"/>
                <c:pt idx="0">
                  <c:v>22.8143218454242</c:v>
                </c:pt>
                <c:pt idx="1">
                  <c:v>18.7209218634368</c:v>
                </c:pt>
                <c:pt idx="2">
                  <c:v>27.879419215806291</c:v>
                </c:pt>
                <c:pt idx="3">
                  <c:v>24.505737219199489</c:v>
                </c:pt>
                <c:pt idx="4">
                  <c:v>22.89858111481751</c:v>
                </c:pt>
                <c:pt idx="5">
                  <c:v>37.499196410138808</c:v>
                </c:pt>
                <c:pt idx="6">
                  <c:v>40.366725791276799</c:v>
                </c:pt>
                <c:pt idx="7">
                  <c:v>42.701120927727807</c:v>
                </c:pt>
                <c:pt idx="8">
                  <c:v>28.232275235439499</c:v>
                </c:pt>
                <c:pt idx="9">
                  <c:v>35.365695556879011</c:v>
                </c:pt>
                <c:pt idx="10">
                  <c:v>22.311271245377501</c:v>
                </c:pt>
                <c:pt idx="11">
                  <c:v>0</c:v>
                </c:pt>
                <c:pt idx="12">
                  <c:v>38.442023966198001</c:v>
                </c:pt>
                <c:pt idx="13">
                  <c:v>14.532897047127101</c:v>
                </c:pt>
                <c:pt idx="14">
                  <c:v>29.614061974296408</c:v>
                </c:pt>
                <c:pt idx="15">
                  <c:v>23.536470654412408</c:v>
                </c:pt>
                <c:pt idx="16">
                  <c:v>41.435641189343457</c:v>
                </c:pt>
                <c:pt idx="17">
                  <c:v>31.245535036979021</c:v>
                </c:pt>
                <c:pt idx="18">
                  <c:v>17.157842735708101</c:v>
                </c:pt>
                <c:pt idx="19">
                  <c:v>16.638938968223709</c:v>
                </c:pt>
                <c:pt idx="20">
                  <c:v>11.403913606082099</c:v>
                </c:pt>
                <c:pt idx="21">
                  <c:v>34.906857956674543</c:v>
                </c:pt>
                <c:pt idx="22">
                  <c:v>32.998449797281197</c:v>
                </c:pt>
                <c:pt idx="23">
                  <c:v>38.522719844103612</c:v>
                </c:pt>
                <c:pt idx="24">
                  <c:v>37.885643347042027</c:v>
                </c:pt>
                <c:pt idx="25">
                  <c:v>28.85119394292369</c:v>
                </c:pt>
                <c:pt idx="26">
                  <c:v>36.956841561730243</c:v>
                </c:pt>
                <c:pt idx="27">
                  <c:v>2.1093136534283912</c:v>
                </c:pt>
                <c:pt idx="28">
                  <c:v>44.107046604691128</c:v>
                </c:pt>
                <c:pt idx="29">
                  <c:v>6.3030420446545907</c:v>
                </c:pt>
                <c:pt idx="30">
                  <c:v>15.2509247308721</c:v>
                </c:pt>
                <c:pt idx="31">
                  <c:v>32.237747049880497</c:v>
                </c:pt>
                <c:pt idx="32">
                  <c:v>34.371439273351143</c:v>
                </c:pt>
                <c:pt idx="33">
                  <c:v>0</c:v>
                </c:pt>
              </c:numCache>
            </c:numRef>
          </c:val>
          <c:extLst>
            <c:ext xmlns:c16="http://schemas.microsoft.com/office/drawing/2014/chart" uri="{C3380CC4-5D6E-409C-BE32-E72D297353CC}">
              <c16:uniqueId val="{00000001-73CE-46BB-9835-5D2D6478D68D}"/>
            </c:ext>
          </c:extLst>
        </c:ser>
        <c:ser>
          <c:idx val="2"/>
          <c:order val="2"/>
          <c:tx>
            <c:strRef>
              <c:f>chart_2!$D$4</c:f>
              <c:strCache>
                <c:ptCount val="1"/>
                <c:pt idx="0">
                  <c:v>3000 Payroll/Salaires</c:v>
                </c:pt>
              </c:strCache>
            </c:strRef>
          </c:tx>
          <c:spPr>
            <a:solidFill>
              <a:srgbClr val="A7B9E3"/>
            </a:solidFill>
            <a:ln w="3175">
              <a:solidFill>
                <a:srgbClr val="000000"/>
              </a:solidFill>
              <a:prstDash val="solid"/>
            </a:ln>
          </c:spPr>
          <c:invertIfNegative val="0"/>
          <c:cat>
            <c:strRef>
              <c:f>chart_2!$A$5:$A$38</c:f>
              <c:strCache>
                <c:ptCount val="34"/>
                <c:pt idx="0">
                  <c:v>United States</c:v>
                </c:pt>
                <c:pt idx="1">
                  <c:v>United Kingdom</c:v>
                </c:pt>
                <c:pt idx="2">
                  <c:v>Turkey</c:v>
                </c:pt>
                <c:pt idx="3">
                  <c:v>Switzerland</c:v>
                </c:pt>
                <c:pt idx="4">
                  <c:v>Sweden</c:v>
                </c:pt>
                <c:pt idx="5">
                  <c:v>Spain</c:v>
                </c:pt>
                <c:pt idx="6">
                  <c:v>Slovenia</c:v>
                </c:pt>
                <c:pt idx="7">
                  <c:v>Slovak Republic</c:v>
                </c:pt>
                <c:pt idx="8">
                  <c:v>Portugal</c:v>
                </c:pt>
                <c:pt idx="9">
                  <c:v>Poland</c:v>
                </c:pt>
                <c:pt idx="10">
                  <c:v>Norway </c:v>
                </c:pt>
                <c:pt idx="11">
                  <c:v>New Zealand</c:v>
                </c:pt>
                <c:pt idx="12">
                  <c:v>Netherlands</c:v>
                </c:pt>
                <c:pt idx="13">
                  <c:v>Mexico</c:v>
                </c:pt>
                <c:pt idx="14">
                  <c:v>Luxembourg</c:v>
                </c:pt>
                <c:pt idx="15">
                  <c:v>Korea</c:v>
                </c:pt>
                <c:pt idx="16">
                  <c:v>Japan</c:v>
                </c:pt>
                <c:pt idx="17">
                  <c:v>Italy</c:v>
                </c:pt>
                <c:pt idx="18">
                  <c:v>Israel</c:v>
                </c:pt>
                <c:pt idx="19">
                  <c:v>Ireland</c:v>
                </c:pt>
                <c:pt idx="20">
                  <c:v>Iceland</c:v>
                </c:pt>
                <c:pt idx="21">
                  <c:v>Hungary</c:v>
                </c:pt>
                <c:pt idx="22">
                  <c:v>Greece</c:v>
                </c:pt>
                <c:pt idx="23">
                  <c:v>Germany</c:v>
                </c:pt>
                <c:pt idx="24">
                  <c:v>France</c:v>
                </c:pt>
                <c:pt idx="25">
                  <c:v>Finland</c:v>
                </c:pt>
                <c:pt idx="26">
                  <c:v>Estonia</c:v>
                </c:pt>
                <c:pt idx="27">
                  <c:v>Denmark</c:v>
                </c:pt>
                <c:pt idx="28">
                  <c:v>Czech Republic</c:v>
                </c:pt>
                <c:pt idx="29">
                  <c:v>Chile</c:v>
                </c:pt>
                <c:pt idx="30">
                  <c:v>Canada</c:v>
                </c:pt>
                <c:pt idx="31">
                  <c:v>Belgium</c:v>
                </c:pt>
                <c:pt idx="32">
                  <c:v>Austria</c:v>
                </c:pt>
                <c:pt idx="33">
                  <c:v>Australia</c:v>
                </c:pt>
              </c:strCache>
            </c:strRef>
          </c:cat>
          <c:val>
            <c:numRef>
              <c:f>chart_2!$D$5:$D$38</c:f>
              <c:numCache>
                <c:formatCode>General</c:formatCode>
                <c:ptCount val="34"/>
                <c:pt idx="0">
                  <c:v>0</c:v>
                </c:pt>
                <c:pt idx="1">
                  <c:v>0</c:v>
                </c:pt>
                <c:pt idx="2">
                  <c:v>0</c:v>
                </c:pt>
                <c:pt idx="3">
                  <c:v>0</c:v>
                </c:pt>
                <c:pt idx="4">
                  <c:v>10.045126647289599</c:v>
                </c:pt>
                <c:pt idx="5">
                  <c:v>0</c:v>
                </c:pt>
                <c:pt idx="6">
                  <c:v>0.21833474785944501</c:v>
                </c:pt>
                <c:pt idx="7">
                  <c:v>0</c:v>
                </c:pt>
                <c:pt idx="8">
                  <c:v>0</c:v>
                </c:pt>
                <c:pt idx="9">
                  <c:v>0.77360623260449501</c:v>
                </c:pt>
                <c:pt idx="10">
                  <c:v>0</c:v>
                </c:pt>
                <c:pt idx="11">
                  <c:v>0</c:v>
                </c:pt>
                <c:pt idx="12">
                  <c:v>0</c:v>
                </c:pt>
                <c:pt idx="13">
                  <c:v>1.48335480152695</c:v>
                </c:pt>
                <c:pt idx="14">
                  <c:v>0</c:v>
                </c:pt>
                <c:pt idx="15">
                  <c:v>0.250939852561118</c:v>
                </c:pt>
                <c:pt idx="16">
                  <c:v>0</c:v>
                </c:pt>
                <c:pt idx="17">
                  <c:v>0</c:v>
                </c:pt>
                <c:pt idx="18">
                  <c:v>3.8180114824323002</c:v>
                </c:pt>
                <c:pt idx="19">
                  <c:v>0.71454947297645799</c:v>
                </c:pt>
                <c:pt idx="20">
                  <c:v>0.49494811549272399</c:v>
                </c:pt>
                <c:pt idx="21">
                  <c:v>1.76808743712408</c:v>
                </c:pt>
                <c:pt idx="22">
                  <c:v>0</c:v>
                </c:pt>
                <c:pt idx="23">
                  <c:v>0</c:v>
                </c:pt>
                <c:pt idx="24">
                  <c:v>3.122357146722381</c:v>
                </c:pt>
                <c:pt idx="25">
                  <c:v>0</c:v>
                </c:pt>
                <c:pt idx="26">
                  <c:v>0</c:v>
                </c:pt>
                <c:pt idx="27">
                  <c:v>0.53990881288052806</c:v>
                </c:pt>
                <c:pt idx="28">
                  <c:v>0</c:v>
                </c:pt>
                <c:pt idx="29">
                  <c:v>0</c:v>
                </c:pt>
                <c:pt idx="30">
                  <c:v>2.135670633201407</c:v>
                </c:pt>
                <c:pt idx="31">
                  <c:v>5.21493508326104E-3</c:v>
                </c:pt>
                <c:pt idx="32">
                  <c:v>6.9133750851664706</c:v>
                </c:pt>
                <c:pt idx="33">
                  <c:v>5.1986734631210503</c:v>
                </c:pt>
              </c:numCache>
            </c:numRef>
          </c:val>
          <c:extLst>
            <c:ext xmlns:c16="http://schemas.microsoft.com/office/drawing/2014/chart" uri="{C3380CC4-5D6E-409C-BE32-E72D297353CC}">
              <c16:uniqueId val="{00000002-73CE-46BB-9835-5D2D6478D68D}"/>
            </c:ext>
          </c:extLst>
        </c:ser>
        <c:ser>
          <c:idx val="3"/>
          <c:order val="3"/>
          <c:tx>
            <c:strRef>
              <c:f>chart_2!$E$4</c:f>
              <c:strCache>
                <c:ptCount val="1"/>
                <c:pt idx="0">
                  <c:v>4000 Property/Patrimoine</c:v>
                </c:pt>
              </c:strCache>
            </c:strRef>
          </c:tx>
          <c:spPr>
            <a:solidFill>
              <a:srgbClr val="929292"/>
            </a:solidFill>
            <a:ln w="3175">
              <a:solidFill>
                <a:srgbClr val="000000"/>
              </a:solidFill>
              <a:prstDash val="solid"/>
            </a:ln>
          </c:spPr>
          <c:invertIfNegative val="0"/>
          <c:cat>
            <c:strRef>
              <c:f>chart_2!$A$5:$A$38</c:f>
              <c:strCache>
                <c:ptCount val="34"/>
                <c:pt idx="0">
                  <c:v>United States</c:v>
                </c:pt>
                <c:pt idx="1">
                  <c:v>United Kingdom</c:v>
                </c:pt>
                <c:pt idx="2">
                  <c:v>Turkey</c:v>
                </c:pt>
                <c:pt idx="3">
                  <c:v>Switzerland</c:v>
                </c:pt>
                <c:pt idx="4">
                  <c:v>Sweden</c:v>
                </c:pt>
                <c:pt idx="5">
                  <c:v>Spain</c:v>
                </c:pt>
                <c:pt idx="6">
                  <c:v>Slovenia</c:v>
                </c:pt>
                <c:pt idx="7">
                  <c:v>Slovak Republic</c:v>
                </c:pt>
                <c:pt idx="8">
                  <c:v>Portugal</c:v>
                </c:pt>
                <c:pt idx="9">
                  <c:v>Poland</c:v>
                </c:pt>
                <c:pt idx="10">
                  <c:v>Norway </c:v>
                </c:pt>
                <c:pt idx="11">
                  <c:v>New Zealand</c:v>
                </c:pt>
                <c:pt idx="12">
                  <c:v>Netherlands</c:v>
                </c:pt>
                <c:pt idx="13">
                  <c:v>Mexico</c:v>
                </c:pt>
                <c:pt idx="14">
                  <c:v>Luxembourg</c:v>
                </c:pt>
                <c:pt idx="15">
                  <c:v>Korea</c:v>
                </c:pt>
                <c:pt idx="16">
                  <c:v>Japan</c:v>
                </c:pt>
                <c:pt idx="17">
                  <c:v>Italy</c:v>
                </c:pt>
                <c:pt idx="18">
                  <c:v>Israel</c:v>
                </c:pt>
                <c:pt idx="19">
                  <c:v>Ireland</c:v>
                </c:pt>
                <c:pt idx="20">
                  <c:v>Iceland</c:v>
                </c:pt>
                <c:pt idx="21">
                  <c:v>Hungary</c:v>
                </c:pt>
                <c:pt idx="22">
                  <c:v>Greece</c:v>
                </c:pt>
                <c:pt idx="23">
                  <c:v>Germany</c:v>
                </c:pt>
                <c:pt idx="24">
                  <c:v>France</c:v>
                </c:pt>
                <c:pt idx="25">
                  <c:v>Finland</c:v>
                </c:pt>
                <c:pt idx="26">
                  <c:v>Estonia</c:v>
                </c:pt>
                <c:pt idx="27">
                  <c:v>Denmark</c:v>
                </c:pt>
                <c:pt idx="28">
                  <c:v>Czech Republic</c:v>
                </c:pt>
                <c:pt idx="29">
                  <c:v>Chile</c:v>
                </c:pt>
                <c:pt idx="30">
                  <c:v>Canada</c:v>
                </c:pt>
                <c:pt idx="31">
                  <c:v>Belgium</c:v>
                </c:pt>
                <c:pt idx="32">
                  <c:v>Austria</c:v>
                </c:pt>
                <c:pt idx="33">
                  <c:v>Australia</c:v>
                </c:pt>
              </c:strCache>
            </c:strRef>
          </c:cat>
          <c:val>
            <c:numRef>
              <c:f>chart_2!$E$5:$E$38</c:f>
              <c:numCache>
                <c:formatCode>General</c:formatCode>
                <c:ptCount val="34"/>
                <c:pt idx="0">
                  <c:v>12.3863297180358</c:v>
                </c:pt>
                <c:pt idx="1">
                  <c:v>11.6391902690552</c:v>
                </c:pt>
                <c:pt idx="2">
                  <c:v>4.0593924894407909</c:v>
                </c:pt>
                <c:pt idx="3">
                  <c:v>7.0923641413325207</c:v>
                </c:pt>
                <c:pt idx="4">
                  <c:v>2.36103286517602</c:v>
                </c:pt>
                <c:pt idx="5">
                  <c:v>6.0158917252249404</c:v>
                </c:pt>
                <c:pt idx="6">
                  <c:v>1.61752099884682</c:v>
                </c:pt>
                <c:pt idx="7">
                  <c:v>1.44070320263824</c:v>
                </c:pt>
                <c:pt idx="8">
                  <c:v>3.169300856112681</c:v>
                </c:pt>
                <c:pt idx="9">
                  <c:v>3.6516888073216101</c:v>
                </c:pt>
                <c:pt idx="10">
                  <c:v>2.8560699184529881</c:v>
                </c:pt>
                <c:pt idx="11">
                  <c:v>6.6153010736332867</c:v>
                </c:pt>
                <c:pt idx="12">
                  <c:v>3.3481679019186799</c:v>
                </c:pt>
                <c:pt idx="13">
                  <c:v>1.4553157251308899</c:v>
                </c:pt>
                <c:pt idx="14">
                  <c:v>7.0929192708523017</c:v>
                </c:pt>
                <c:pt idx="15">
                  <c:v>11.423544595730601</c:v>
                </c:pt>
                <c:pt idx="16">
                  <c:v>9.6688599971214906</c:v>
                </c:pt>
                <c:pt idx="17">
                  <c:v>5.1915091685483956</c:v>
                </c:pt>
                <c:pt idx="18">
                  <c:v>9.4586670458004196</c:v>
                </c:pt>
                <c:pt idx="19">
                  <c:v>6.8339358429422017</c:v>
                </c:pt>
                <c:pt idx="20">
                  <c:v>6.7040881508613976</c:v>
                </c:pt>
                <c:pt idx="21">
                  <c:v>3.0686130709563311</c:v>
                </c:pt>
                <c:pt idx="22">
                  <c:v>5.5464464583830209</c:v>
                </c:pt>
                <c:pt idx="23">
                  <c:v>2.3731033072987202</c:v>
                </c:pt>
                <c:pt idx="24">
                  <c:v>8.4765134395694908</c:v>
                </c:pt>
                <c:pt idx="25">
                  <c:v>2.5941564744709802</c:v>
                </c:pt>
                <c:pt idx="26">
                  <c:v>0.983113631700822</c:v>
                </c:pt>
                <c:pt idx="27">
                  <c:v>4.0600912087957717</c:v>
                </c:pt>
                <c:pt idx="28">
                  <c:v>1.5305986865407299</c:v>
                </c:pt>
                <c:pt idx="29">
                  <c:v>3.9888563042492771</c:v>
                </c:pt>
                <c:pt idx="30">
                  <c:v>10.9357056054577</c:v>
                </c:pt>
                <c:pt idx="31">
                  <c:v>7.2685151668717776</c:v>
                </c:pt>
                <c:pt idx="32">
                  <c:v>1.2442107284795001</c:v>
                </c:pt>
                <c:pt idx="33">
                  <c:v>8.5869209195684704</c:v>
                </c:pt>
              </c:numCache>
            </c:numRef>
          </c:val>
          <c:extLst>
            <c:ext xmlns:c16="http://schemas.microsoft.com/office/drawing/2014/chart" uri="{C3380CC4-5D6E-409C-BE32-E72D297353CC}">
              <c16:uniqueId val="{00000003-73CE-46BB-9835-5D2D6478D68D}"/>
            </c:ext>
          </c:extLst>
        </c:ser>
        <c:ser>
          <c:idx val="4"/>
          <c:order val="4"/>
          <c:tx>
            <c:strRef>
              <c:f>chart_2!$F$4</c:f>
              <c:strCache>
                <c:ptCount val="1"/>
                <c:pt idx="0">
                  <c:v>5000 Goods and services/ Biens et services</c:v>
                </c:pt>
              </c:strCache>
            </c:strRef>
          </c:tx>
          <c:spPr>
            <a:solidFill>
              <a:srgbClr val="EDF0F7"/>
            </a:solidFill>
            <a:ln w="3175">
              <a:solidFill>
                <a:srgbClr val="000000"/>
              </a:solidFill>
              <a:prstDash val="solid"/>
            </a:ln>
          </c:spPr>
          <c:invertIfNegative val="0"/>
          <c:cat>
            <c:strRef>
              <c:f>chart_2!$A$5:$A$38</c:f>
              <c:strCache>
                <c:ptCount val="34"/>
                <c:pt idx="0">
                  <c:v>United States</c:v>
                </c:pt>
                <c:pt idx="1">
                  <c:v>United Kingdom</c:v>
                </c:pt>
                <c:pt idx="2">
                  <c:v>Turkey</c:v>
                </c:pt>
                <c:pt idx="3">
                  <c:v>Switzerland</c:v>
                </c:pt>
                <c:pt idx="4">
                  <c:v>Sweden</c:v>
                </c:pt>
                <c:pt idx="5">
                  <c:v>Spain</c:v>
                </c:pt>
                <c:pt idx="6">
                  <c:v>Slovenia</c:v>
                </c:pt>
                <c:pt idx="7">
                  <c:v>Slovak Republic</c:v>
                </c:pt>
                <c:pt idx="8">
                  <c:v>Portugal</c:v>
                </c:pt>
                <c:pt idx="9">
                  <c:v>Poland</c:v>
                </c:pt>
                <c:pt idx="10">
                  <c:v>Norway </c:v>
                </c:pt>
                <c:pt idx="11">
                  <c:v>New Zealand</c:v>
                </c:pt>
                <c:pt idx="12">
                  <c:v>Netherlands</c:v>
                </c:pt>
                <c:pt idx="13">
                  <c:v>Mexico</c:v>
                </c:pt>
                <c:pt idx="14">
                  <c:v>Luxembourg</c:v>
                </c:pt>
                <c:pt idx="15">
                  <c:v>Korea</c:v>
                </c:pt>
                <c:pt idx="16">
                  <c:v>Japan</c:v>
                </c:pt>
                <c:pt idx="17">
                  <c:v>Italy</c:v>
                </c:pt>
                <c:pt idx="18">
                  <c:v>Israel</c:v>
                </c:pt>
                <c:pt idx="19">
                  <c:v>Ireland</c:v>
                </c:pt>
                <c:pt idx="20">
                  <c:v>Iceland</c:v>
                </c:pt>
                <c:pt idx="21">
                  <c:v>Hungary</c:v>
                </c:pt>
                <c:pt idx="22">
                  <c:v>Greece</c:v>
                </c:pt>
                <c:pt idx="23">
                  <c:v>Germany</c:v>
                </c:pt>
                <c:pt idx="24">
                  <c:v>France</c:v>
                </c:pt>
                <c:pt idx="25">
                  <c:v>Finland</c:v>
                </c:pt>
                <c:pt idx="26">
                  <c:v>Estonia</c:v>
                </c:pt>
                <c:pt idx="27">
                  <c:v>Denmark</c:v>
                </c:pt>
                <c:pt idx="28">
                  <c:v>Czech Republic</c:v>
                </c:pt>
                <c:pt idx="29">
                  <c:v>Chile</c:v>
                </c:pt>
                <c:pt idx="30">
                  <c:v>Canada</c:v>
                </c:pt>
                <c:pt idx="31">
                  <c:v>Belgium</c:v>
                </c:pt>
                <c:pt idx="32">
                  <c:v>Austria</c:v>
                </c:pt>
                <c:pt idx="33">
                  <c:v>Australia</c:v>
                </c:pt>
              </c:strCache>
            </c:strRef>
          </c:cat>
          <c:val>
            <c:numRef>
              <c:f>chart_2!$F$5:$F$38</c:f>
              <c:numCache>
                <c:formatCode>General</c:formatCode>
                <c:ptCount val="34"/>
                <c:pt idx="0">
                  <c:v>18.29521327734858</c:v>
                </c:pt>
                <c:pt idx="1">
                  <c:v>32.307851304490534</c:v>
                </c:pt>
                <c:pt idx="2">
                  <c:v>45.229242414570109</c:v>
                </c:pt>
                <c:pt idx="3">
                  <c:v>22.270705764753099</c:v>
                </c:pt>
                <c:pt idx="4">
                  <c:v>29.251713587576589</c:v>
                </c:pt>
                <c:pt idx="5">
                  <c:v>26.19074367169328</c:v>
                </c:pt>
                <c:pt idx="6">
                  <c:v>37.403096162743218</c:v>
                </c:pt>
                <c:pt idx="7">
                  <c:v>37.190137712938871</c:v>
                </c:pt>
                <c:pt idx="8">
                  <c:v>39.166266593722042</c:v>
                </c:pt>
                <c:pt idx="9">
                  <c:v>39.217318732250007</c:v>
                </c:pt>
                <c:pt idx="10">
                  <c:v>26.5081234778904</c:v>
                </c:pt>
                <c:pt idx="11">
                  <c:v>39.781278926788112</c:v>
                </c:pt>
                <c:pt idx="12">
                  <c:v>29.99627692733949</c:v>
                </c:pt>
                <c:pt idx="13">
                  <c:v>54.079650308399501</c:v>
                </c:pt>
                <c:pt idx="14">
                  <c:v>26.981458642648999</c:v>
                </c:pt>
                <c:pt idx="15">
                  <c:v>31.42248208576952</c:v>
                </c:pt>
                <c:pt idx="16">
                  <c:v>18.427149568407181</c:v>
                </c:pt>
                <c:pt idx="17">
                  <c:v>26.12546527676508</c:v>
                </c:pt>
                <c:pt idx="18">
                  <c:v>39.602169973507912</c:v>
                </c:pt>
                <c:pt idx="19">
                  <c:v>34.348035509343973</c:v>
                </c:pt>
                <c:pt idx="20">
                  <c:v>34.738392621726007</c:v>
                </c:pt>
                <c:pt idx="21">
                  <c:v>42.942032770892013</c:v>
                </c:pt>
                <c:pt idx="22">
                  <c:v>39.443715716670603</c:v>
                </c:pt>
                <c:pt idx="23">
                  <c:v>29.130128450572101</c:v>
                </c:pt>
                <c:pt idx="24">
                  <c:v>24.8033350596282</c:v>
                </c:pt>
                <c:pt idx="25">
                  <c:v>32.644146767617819</c:v>
                </c:pt>
                <c:pt idx="26">
                  <c:v>41.506780110482801</c:v>
                </c:pt>
                <c:pt idx="27">
                  <c:v>31.959363434501789</c:v>
                </c:pt>
                <c:pt idx="28">
                  <c:v>33.427284370177702</c:v>
                </c:pt>
                <c:pt idx="29">
                  <c:v>49.297255722916113</c:v>
                </c:pt>
                <c:pt idx="30">
                  <c:v>24.497782060023589</c:v>
                </c:pt>
                <c:pt idx="31">
                  <c:v>24.73824093490898</c:v>
                </c:pt>
                <c:pt idx="32">
                  <c:v>27.81110149188731</c:v>
                </c:pt>
                <c:pt idx="33">
                  <c:v>27.136942414379</c:v>
                </c:pt>
              </c:numCache>
            </c:numRef>
          </c:val>
          <c:extLst>
            <c:ext xmlns:c16="http://schemas.microsoft.com/office/drawing/2014/chart" uri="{C3380CC4-5D6E-409C-BE32-E72D297353CC}">
              <c16:uniqueId val="{00000004-73CE-46BB-9835-5D2D6478D68D}"/>
            </c:ext>
          </c:extLst>
        </c:ser>
        <c:ser>
          <c:idx val="5"/>
          <c:order val="5"/>
          <c:tx>
            <c:strRef>
              <c:f>chart_2!$G$4</c:f>
              <c:strCache>
                <c:ptCount val="1"/>
                <c:pt idx="0">
                  <c:v>6000 Other/Autres</c:v>
                </c:pt>
              </c:strCache>
            </c:strRef>
          </c:tx>
          <c:spPr>
            <a:pattFill prst="openDmnd">
              <a:fgClr>
                <a:srgbClr val="000000"/>
              </a:fgClr>
              <a:bgClr>
                <a:srgbClr val="FFFFFF"/>
              </a:bgClr>
            </a:pattFill>
            <a:ln w="3175">
              <a:solidFill>
                <a:srgbClr val="000000"/>
              </a:solidFill>
              <a:prstDash val="solid"/>
            </a:ln>
          </c:spPr>
          <c:invertIfNegative val="0"/>
          <c:cat>
            <c:strRef>
              <c:f>chart_2!$A$5:$A$38</c:f>
              <c:strCache>
                <c:ptCount val="34"/>
                <c:pt idx="0">
                  <c:v>United States</c:v>
                </c:pt>
                <c:pt idx="1">
                  <c:v>United Kingdom</c:v>
                </c:pt>
                <c:pt idx="2">
                  <c:v>Turkey</c:v>
                </c:pt>
                <c:pt idx="3">
                  <c:v>Switzerland</c:v>
                </c:pt>
                <c:pt idx="4">
                  <c:v>Sweden</c:v>
                </c:pt>
                <c:pt idx="5">
                  <c:v>Spain</c:v>
                </c:pt>
                <c:pt idx="6">
                  <c:v>Slovenia</c:v>
                </c:pt>
                <c:pt idx="7">
                  <c:v>Slovak Republic</c:v>
                </c:pt>
                <c:pt idx="8">
                  <c:v>Portugal</c:v>
                </c:pt>
                <c:pt idx="9">
                  <c:v>Poland</c:v>
                </c:pt>
                <c:pt idx="10">
                  <c:v>Norway </c:v>
                </c:pt>
                <c:pt idx="11">
                  <c:v>New Zealand</c:v>
                </c:pt>
                <c:pt idx="12">
                  <c:v>Netherlands</c:v>
                </c:pt>
                <c:pt idx="13">
                  <c:v>Mexico</c:v>
                </c:pt>
                <c:pt idx="14">
                  <c:v>Luxembourg</c:v>
                </c:pt>
                <c:pt idx="15">
                  <c:v>Korea</c:v>
                </c:pt>
                <c:pt idx="16">
                  <c:v>Japan</c:v>
                </c:pt>
                <c:pt idx="17">
                  <c:v>Italy</c:v>
                </c:pt>
                <c:pt idx="18">
                  <c:v>Israel</c:v>
                </c:pt>
                <c:pt idx="19">
                  <c:v>Ireland</c:v>
                </c:pt>
                <c:pt idx="20">
                  <c:v>Iceland</c:v>
                </c:pt>
                <c:pt idx="21">
                  <c:v>Hungary</c:v>
                </c:pt>
                <c:pt idx="22">
                  <c:v>Greece</c:v>
                </c:pt>
                <c:pt idx="23">
                  <c:v>Germany</c:v>
                </c:pt>
                <c:pt idx="24">
                  <c:v>France</c:v>
                </c:pt>
                <c:pt idx="25">
                  <c:v>Finland</c:v>
                </c:pt>
                <c:pt idx="26">
                  <c:v>Estonia</c:v>
                </c:pt>
                <c:pt idx="27">
                  <c:v>Denmark</c:v>
                </c:pt>
                <c:pt idx="28">
                  <c:v>Czech Republic</c:v>
                </c:pt>
                <c:pt idx="29">
                  <c:v>Chile</c:v>
                </c:pt>
                <c:pt idx="30">
                  <c:v>Canada</c:v>
                </c:pt>
                <c:pt idx="31">
                  <c:v>Belgium</c:v>
                </c:pt>
                <c:pt idx="32">
                  <c:v>Austria</c:v>
                </c:pt>
                <c:pt idx="33">
                  <c:v>Australia</c:v>
                </c:pt>
              </c:strCache>
            </c:strRef>
          </c:cat>
          <c:val>
            <c:numRef>
              <c:f>chart_2!$G$5:$G$38</c:f>
              <c:numCache>
                <c:formatCode>General</c:formatCode>
                <c:ptCount val="34"/>
                <c:pt idx="0">
                  <c:v>0</c:v>
                </c:pt>
                <c:pt idx="1">
                  <c:v>0</c:v>
                </c:pt>
                <c:pt idx="2">
                  <c:v>1.8436316147515801</c:v>
                </c:pt>
                <c:pt idx="3">
                  <c:v>0</c:v>
                </c:pt>
                <c:pt idx="4">
                  <c:v>0.113406612381622</c:v>
                </c:pt>
                <c:pt idx="5">
                  <c:v>0.80825219535193005</c:v>
                </c:pt>
                <c:pt idx="6">
                  <c:v>0</c:v>
                </c:pt>
                <c:pt idx="7">
                  <c:v>0</c:v>
                </c:pt>
                <c:pt idx="8">
                  <c:v>0.74126351729457396</c:v>
                </c:pt>
                <c:pt idx="9">
                  <c:v>0.46124676398021303</c:v>
                </c:pt>
                <c:pt idx="10">
                  <c:v>0</c:v>
                </c:pt>
                <c:pt idx="11">
                  <c:v>7.6113111634309198E-3</c:v>
                </c:pt>
                <c:pt idx="12">
                  <c:v>0.48486527671953999</c:v>
                </c:pt>
                <c:pt idx="13">
                  <c:v>1.1452787747097299</c:v>
                </c:pt>
                <c:pt idx="14">
                  <c:v>0.13289591374773199</c:v>
                </c:pt>
                <c:pt idx="15">
                  <c:v>3.10221658328047</c:v>
                </c:pt>
                <c:pt idx="16">
                  <c:v>0.273532787399483</c:v>
                </c:pt>
                <c:pt idx="17">
                  <c:v>4.8519878567735466</c:v>
                </c:pt>
                <c:pt idx="18">
                  <c:v>0</c:v>
                </c:pt>
                <c:pt idx="19">
                  <c:v>0</c:v>
                </c:pt>
                <c:pt idx="20">
                  <c:v>1.12069757296748</c:v>
                </c:pt>
                <c:pt idx="21">
                  <c:v>0.53510927196889801</c:v>
                </c:pt>
                <c:pt idx="22">
                  <c:v>0</c:v>
                </c:pt>
                <c:pt idx="23">
                  <c:v>1.1829198820815699E-2</c:v>
                </c:pt>
                <c:pt idx="24">
                  <c:v>2.7727765409252001</c:v>
                </c:pt>
                <c:pt idx="25">
                  <c:v>8.8575033973985598E-2</c:v>
                </c:pt>
                <c:pt idx="26">
                  <c:v>0</c:v>
                </c:pt>
                <c:pt idx="27">
                  <c:v>1.11825773541598E-2</c:v>
                </c:pt>
                <c:pt idx="28">
                  <c:v>1.0107858539267E-2</c:v>
                </c:pt>
                <c:pt idx="29">
                  <c:v>0.34158243099263802</c:v>
                </c:pt>
                <c:pt idx="30">
                  <c:v>5.8225398083645803E-2</c:v>
                </c:pt>
                <c:pt idx="31">
                  <c:v>3.7792941309280001E-2</c:v>
                </c:pt>
                <c:pt idx="32">
                  <c:v>0.47544009302900903</c:v>
                </c:pt>
                <c:pt idx="33">
                  <c:v>0</c:v>
                </c:pt>
              </c:numCache>
            </c:numRef>
          </c:val>
          <c:extLst>
            <c:ext xmlns:c16="http://schemas.microsoft.com/office/drawing/2014/chart" uri="{C3380CC4-5D6E-409C-BE32-E72D297353CC}">
              <c16:uniqueId val="{00000005-73CE-46BB-9835-5D2D6478D68D}"/>
            </c:ext>
          </c:extLst>
        </c:ser>
        <c:dLbls>
          <c:showLegendKey val="0"/>
          <c:showVal val="0"/>
          <c:showCatName val="0"/>
          <c:showSerName val="0"/>
          <c:showPercent val="0"/>
          <c:showBubbleSize val="0"/>
        </c:dLbls>
        <c:gapWidth val="60"/>
        <c:overlap val="100"/>
        <c:axId val="273935448"/>
        <c:axId val="273940568"/>
      </c:barChart>
      <c:catAx>
        <c:axId val="273935448"/>
        <c:scaling>
          <c:orientation val="minMax"/>
        </c:scaling>
        <c:delete val="0"/>
        <c:axPos val="l"/>
        <c:majorGridlines>
          <c:spPr>
            <a:ln w="3175">
              <a:solidFill>
                <a:srgbClr val="FFFFFF"/>
              </a:solidFill>
              <a:prstDash val="solid"/>
            </a:ln>
          </c:spPr>
        </c:majorGridlines>
        <c:numFmt formatCode="General" sourceLinked="1"/>
        <c:majorTickMark val="in"/>
        <c:minorTickMark val="none"/>
        <c:tickLblPos val="low"/>
        <c:spPr>
          <a:ln w="3175">
            <a:solidFill>
              <a:srgbClr val="000000"/>
            </a:solidFill>
            <a:prstDash val="solid"/>
          </a:ln>
        </c:spPr>
        <c:txPr>
          <a:bodyPr rot="0" vert="horz"/>
          <a:lstStyle/>
          <a:p>
            <a:pPr>
              <a:defRPr lang="es-ES" sz="700" b="0" i="0" u="none" strike="noStrike" baseline="0">
                <a:solidFill>
                  <a:srgbClr val="000000"/>
                </a:solidFill>
                <a:latin typeface="Arial Narrow"/>
                <a:ea typeface="Arial Narrow"/>
                <a:cs typeface="Arial Narrow"/>
              </a:defRPr>
            </a:pPr>
            <a:endParaRPr lang="es-ES"/>
          </a:p>
        </c:txPr>
        <c:crossAx val="273940568"/>
        <c:crosses val="autoZero"/>
        <c:auto val="1"/>
        <c:lblAlgn val="ctr"/>
        <c:lblOffset val="0"/>
        <c:tickLblSkip val="1"/>
        <c:tickMarkSkip val="1"/>
        <c:noMultiLvlLbl val="0"/>
      </c:catAx>
      <c:valAx>
        <c:axId val="273940568"/>
        <c:scaling>
          <c:orientation val="minMax"/>
          <c:min val="0"/>
        </c:scaling>
        <c:delete val="0"/>
        <c:axPos val="b"/>
        <c:majorGridlines>
          <c:spPr>
            <a:ln w="3175">
              <a:solidFill>
                <a:srgbClr val="FFFFFF"/>
              </a:solidFill>
              <a:prstDash val="solid"/>
            </a:ln>
          </c:spPr>
        </c:majorGridlines>
        <c:numFmt formatCode="0%" sourceLinked="0"/>
        <c:majorTickMark val="in"/>
        <c:minorTickMark val="none"/>
        <c:tickLblPos val="nextTo"/>
        <c:spPr>
          <a:ln w="3175">
            <a:solidFill>
              <a:srgbClr val="000000"/>
            </a:solidFill>
            <a:prstDash val="solid"/>
          </a:ln>
        </c:spPr>
        <c:txPr>
          <a:bodyPr rot="0" vert="horz"/>
          <a:lstStyle/>
          <a:p>
            <a:pPr>
              <a:defRPr lang="es-ES" sz="700" b="0" i="0" u="none" strike="noStrike" baseline="0">
                <a:solidFill>
                  <a:srgbClr val="000000"/>
                </a:solidFill>
                <a:latin typeface="Arial Narrow"/>
                <a:ea typeface="Arial Narrow"/>
                <a:cs typeface="Arial Narrow"/>
              </a:defRPr>
            </a:pPr>
            <a:endParaRPr lang="es-ES"/>
          </a:p>
        </c:txPr>
        <c:crossAx val="273935448"/>
        <c:crosses val="autoZero"/>
        <c:crossBetween val="between"/>
      </c:valAx>
      <c:spPr>
        <a:solidFill>
          <a:srgbClr val="F4FFFF"/>
        </a:solidFill>
        <a:ln w="3175">
          <a:solidFill>
            <a:srgbClr val="000000"/>
          </a:solidFill>
          <a:prstDash val="solid"/>
        </a:ln>
      </c:spPr>
    </c:plotArea>
    <c:legend>
      <c:legendPos val="r"/>
      <c:layout>
        <c:manualLayout>
          <c:xMode val="edge"/>
          <c:yMode val="edge"/>
          <c:x val="0.15942048004869"/>
          <c:y val="3.9023139348960602E-4"/>
          <c:w val="0.72946902921020496"/>
          <c:h val="7.1307315287786499E-2"/>
        </c:manualLayout>
      </c:layout>
      <c:overlay val="1"/>
      <c:spPr>
        <a:solidFill>
          <a:srgbClr val="EAEAEA"/>
        </a:solidFill>
        <a:ln w="25400">
          <a:noFill/>
        </a:ln>
      </c:spPr>
      <c:txPr>
        <a:bodyPr/>
        <a:lstStyle/>
        <a:p>
          <a:pPr>
            <a:defRPr lang="es-ES" sz="735" b="0" i="0" u="none" strike="noStrike" baseline="0">
              <a:solidFill>
                <a:srgbClr val="000000"/>
              </a:solidFill>
              <a:latin typeface="Arial Narrow"/>
              <a:ea typeface="Arial Narrow"/>
              <a:cs typeface="Arial Narrow"/>
            </a:defRPr>
          </a:pPr>
          <a:endParaRPr lang="es-ES"/>
        </a:p>
      </c:txPr>
    </c:legend>
    <c:plotVisOnly val="1"/>
    <c:dispBlanksAs val="gap"/>
    <c:showDLblsOverMax val="0"/>
  </c:chart>
  <c:spPr>
    <a:noFill/>
    <a:ln w="9525">
      <a:noFill/>
    </a:ln>
  </c:spPr>
  <c:txPr>
    <a:bodyPr/>
    <a:lstStyle/>
    <a:p>
      <a:pPr>
        <a:defRPr sz="1525" b="0" i="0" u="none" strike="noStrike" baseline="0">
          <a:solidFill>
            <a:srgbClr val="000000"/>
          </a:solidFill>
          <a:latin typeface="Arial"/>
          <a:ea typeface="Arial"/>
          <a:cs typeface="Arial"/>
        </a:defRPr>
      </a:pPr>
      <a:endParaRPr lang="es-E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n-US"/>
              <a:t>Evolución de la presión fiscal en España</a:t>
            </a:r>
          </a:p>
        </c:rich>
      </c:tx>
      <c:overlay val="0"/>
      <c:spPr>
        <a:noFill/>
        <a:ln>
          <a:noFill/>
        </a:ln>
        <a:effectLst/>
      </c:spPr>
    </c:title>
    <c:autoTitleDeleted val="0"/>
    <c:plotArea>
      <c:layout/>
      <c:lineChart>
        <c:grouping val="standard"/>
        <c:varyColors val="0"/>
        <c:ser>
          <c:idx val="0"/>
          <c:order val="0"/>
          <c:tx>
            <c:strRef>
              <c:f>Hoja6!$A$6</c:f>
              <c:strCache>
                <c:ptCount val="1"/>
                <c:pt idx="0">
                  <c:v>España</c:v>
                </c:pt>
              </c:strCache>
            </c:strRef>
          </c:tx>
          <c:spPr>
            <a:ln w="47625" cap="rnd">
              <a:solidFill>
                <a:schemeClr val="tx2"/>
              </a:solidFill>
              <a:round/>
            </a:ln>
            <a:effectLst/>
          </c:spPr>
          <c:marker>
            <c:symbol val="none"/>
          </c:marker>
          <c:cat>
            <c:strRef>
              <c:f>Hoja6!$B$5:$AY$5</c:f>
              <c:strCache>
                <c:ptCount val="5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strCache>
            </c:strRef>
          </c:cat>
          <c:val>
            <c:numRef>
              <c:f>Hoja6!$B$6:$AY$6</c:f>
              <c:numCache>
                <c:formatCode>0.00</c:formatCode>
                <c:ptCount val="50"/>
                <c:pt idx="0">
                  <c:v>14.294</c:v>
                </c:pt>
                <c:pt idx="1">
                  <c:v>13.254</c:v>
                </c:pt>
                <c:pt idx="2">
                  <c:v>16.457999999999991</c:v>
                </c:pt>
                <c:pt idx="3">
                  <c:v>15.637</c:v>
                </c:pt>
                <c:pt idx="4">
                  <c:v>15.997999999999999</c:v>
                </c:pt>
                <c:pt idx="5">
                  <c:v>15.500999999999999</c:v>
                </c:pt>
                <c:pt idx="6">
                  <c:v>15.76</c:v>
                </c:pt>
                <c:pt idx="7">
                  <c:v>16.638000000000009</c:v>
                </c:pt>
                <c:pt idx="8">
                  <c:v>17.195</c:v>
                </c:pt>
                <c:pt idx="9">
                  <c:v>16.631</c:v>
                </c:pt>
                <c:pt idx="10">
                  <c:v>17.952999999999999</c:v>
                </c:pt>
                <c:pt idx="11">
                  <c:v>17.943000000000001</c:v>
                </c:pt>
                <c:pt idx="12">
                  <c:v>19.71</c:v>
                </c:pt>
                <c:pt idx="13">
                  <c:v>20.922999999999981</c:v>
                </c:pt>
                <c:pt idx="14">
                  <c:v>21.427</c:v>
                </c:pt>
                <c:pt idx="15">
                  <c:v>21.995999999999999</c:v>
                </c:pt>
                <c:pt idx="16">
                  <c:v>23.202000000000002</c:v>
                </c:pt>
                <c:pt idx="17">
                  <c:v>23.484999999999999</c:v>
                </c:pt>
                <c:pt idx="18">
                  <c:v>25.356999999999999</c:v>
                </c:pt>
                <c:pt idx="19">
                  <c:v>25.696999999999999</c:v>
                </c:pt>
                <c:pt idx="20">
                  <c:v>26.837</c:v>
                </c:pt>
                <c:pt idx="21">
                  <c:v>28.198</c:v>
                </c:pt>
                <c:pt idx="22">
                  <c:v>29.962</c:v>
                </c:pt>
                <c:pt idx="23">
                  <c:v>30.100999999999999</c:v>
                </c:pt>
                <c:pt idx="24">
                  <c:v>31.824000000000009</c:v>
                </c:pt>
                <c:pt idx="25">
                  <c:v>31.623000000000001</c:v>
                </c:pt>
                <c:pt idx="26">
                  <c:v>31.895</c:v>
                </c:pt>
                <c:pt idx="27">
                  <c:v>32.9</c:v>
                </c:pt>
                <c:pt idx="28">
                  <c:v>31.952000000000002</c:v>
                </c:pt>
                <c:pt idx="29">
                  <c:v>31.984999999999999</c:v>
                </c:pt>
                <c:pt idx="30">
                  <c:v>31.294</c:v>
                </c:pt>
                <c:pt idx="31">
                  <c:v>30.978999999999999</c:v>
                </c:pt>
                <c:pt idx="32">
                  <c:v>31.991</c:v>
                </c:pt>
                <c:pt idx="33">
                  <c:v>32.363</c:v>
                </c:pt>
                <c:pt idx="34">
                  <c:v>33.317999999999998</c:v>
                </c:pt>
                <c:pt idx="35">
                  <c:v>33.406999999999996</c:v>
                </c:pt>
                <c:pt idx="36">
                  <c:v>33.040999999999997</c:v>
                </c:pt>
                <c:pt idx="37">
                  <c:v>33.395000000000003</c:v>
                </c:pt>
                <c:pt idx="38">
                  <c:v>33.323</c:v>
                </c:pt>
                <c:pt idx="39">
                  <c:v>34.283000000000001</c:v>
                </c:pt>
                <c:pt idx="40">
                  <c:v>35.308</c:v>
                </c:pt>
                <c:pt idx="41">
                  <c:v>36.104999999999997</c:v>
                </c:pt>
                <c:pt idx="42">
                  <c:v>36.53</c:v>
                </c:pt>
                <c:pt idx="43">
                  <c:v>32.307000000000002</c:v>
                </c:pt>
                <c:pt idx="44">
                  <c:v>29.956</c:v>
                </c:pt>
                <c:pt idx="45">
                  <c:v>31.515000000000001</c:v>
                </c:pt>
                <c:pt idx="46">
                  <c:v>31.31</c:v>
                </c:pt>
                <c:pt idx="47">
                  <c:v>32.147000000000013</c:v>
                </c:pt>
                <c:pt idx="48">
                  <c:v>32.704999999999998</c:v>
                </c:pt>
                <c:pt idx="49">
                  <c:v>33.199000000000012</c:v>
                </c:pt>
              </c:numCache>
            </c:numRef>
          </c:val>
          <c:smooth val="0"/>
          <c:extLst>
            <c:ext xmlns:c16="http://schemas.microsoft.com/office/drawing/2014/chart" uri="{C3380CC4-5D6E-409C-BE32-E72D297353CC}">
              <c16:uniqueId val="{00000000-077F-42D6-B90D-E25A1B40A526}"/>
            </c:ext>
          </c:extLst>
        </c:ser>
        <c:dLbls>
          <c:showLegendKey val="0"/>
          <c:showVal val="0"/>
          <c:showCatName val="0"/>
          <c:showSerName val="0"/>
          <c:showPercent val="0"/>
          <c:showBubbleSize val="0"/>
        </c:dLbls>
        <c:smooth val="0"/>
        <c:axId val="327555304"/>
        <c:axId val="375644152"/>
      </c:lineChart>
      <c:catAx>
        <c:axId val="327555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S"/>
          </a:p>
        </c:txPr>
        <c:crossAx val="375644152"/>
        <c:crosses val="autoZero"/>
        <c:auto val="1"/>
        <c:lblAlgn val="ctr"/>
        <c:lblOffset val="100"/>
        <c:noMultiLvlLbl val="0"/>
      </c:catAx>
      <c:valAx>
        <c:axId val="375644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S"/>
          </a:p>
        </c:txPr>
        <c:crossAx val="327555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es-ES" sz="1400" b="0" i="0" u="none" strike="noStrike" kern="1200" baseline="0">
                <a:solidFill>
                  <a:srgbClr val="000000"/>
                </a:solidFill>
                <a:latin typeface="Arial"/>
                <a:ea typeface="Arial"/>
                <a:cs typeface="Arial"/>
              </a:defRPr>
            </a:pPr>
            <a:r>
              <a:rPr lang="es-ES" sz="1400" b="0" i="0" u="none" strike="noStrike" kern="1200" cap="none" spc="0" baseline="0">
                <a:solidFill>
                  <a:srgbClr val="000000"/>
                </a:solidFill>
                <a:uFillTx/>
                <a:latin typeface="Arial"/>
                <a:ea typeface="Arial"/>
                <a:cs typeface="Arial"/>
              </a:rPr>
              <a:t>Tasa de actividad y ciclo vital</a:t>
            </a:r>
          </a:p>
        </c:rich>
      </c:tx>
      <c:layout>
        <c:manualLayout>
          <c:xMode val="edge"/>
          <c:yMode val="edge"/>
          <c:x val="0.290993450674355"/>
          <c:y val="3.07691637457784E-2"/>
        </c:manualLayout>
      </c:layout>
      <c:overlay val="0"/>
      <c:spPr>
        <a:noFill/>
        <a:ln>
          <a:noFill/>
        </a:ln>
      </c:spPr>
    </c:title>
    <c:autoTitleDeleted val="0"/>
    <c:plotArea>
      <c:layout>
        <c:manualLayout>
          <c:xMode val="edge"/>
          <c:yMode val="edge"/>
          <c:x val="0.15473443880616899"/>
          <c:y val="0.15384565737613601"/>
          <c:w val="0.81986241179805797"/>
          <c:h val="0.56646676673764396"/>
        </c:manualLayout>
      </c:layout>
      <c:lineChart>
        <c:grouping val="standard"/>
        <c:varyColors val="0"/>
        <c:ser>
          <c:idx val="0"/>
          <c:order val="0"/>
          <c:tx>
            <c:v>Hombres españoles</c:v>
          </c:tx>
          <c:spPr>
            <a:ln w="44448">
              <a:solidFill>
                <a:srgbClr val="C0C0C0"/>
              </a:solidFill>
              <a:prstDash val="solid"/>
              <a:round/>
            </a:ln>
          </c:spPr>
          <c:marker>
            <c:symbol val="none"/>
          </c:marker>
          <c:cat>
            <c:strLit>
              <c:ptCount val="10"/>
              <c:pt idx="0">
                <c:v>15 - 19</c:v>
              </c:pt>
              <c:pt idx="1">
                <c:v>20 - 24</c:v>
              </c:pt>
              <c:pt idx="2">
                <c:v>25 - 29</c:v>
              </c:pt>
              <c:pt idx="3">
                <c:v>30 - 34</c:v>
              </c:pt>
              <c:pt idx="4">
                <c:v>35 - 39</c:v>
              </c:pt>
              <c:pt idx="5">
                <c:v>40 - 44</c:v>
              </c:pt>
              <c:pt idx="6">
                <c:v>45 - 49</c:v>
              </c:pt>
              <c:pt idx="7">
                <c:v>50 - 54</c:v>
              </c:pt>
              <c:pt idx="8">
                <c:v>55 - 59</c:v>
              </c:pt>
              <c:pt idx="9">
                <c:v>60 - 64</c:v>
              </c:pt>
            </c:strLit>
          </c:cat>
          <c:val>
            <c:numLit>
              <c:formatCode>General</c:formatCode>
              <c:ptCount val="10"/>
              <c:pt idx="0">
                <c:v>27.8</c:v>
              </c:pt>
              <c:pt idx="1">
                <c:v>72.099999999999994</c:v>
              </c:pt>
              <c:pt idx="2">
                <c:v>90.6</c:v>
              </c:pt>
              <c:pt idx="3">
                <c:v>94.4</c:v>
              </c:pt>
              <c:pt idx="4">
                <c:v>94.9</c:v>
              </c:pt>
              <c:pt idx="5">
                <c:v>93.8</c:v>
              </c:pt>
              <c:pt idx="6">
                <c:v>92.1</c:v>
              </c:pt>
              <c:pt idx="7">
                <c:v>88.7</c:v>
              </c:pt>
              <c:pt idx="8">
                <c:v>76.599999999999994</c:v>
              </c:pt>
              <c:pt idx="9">
                <c:v>48</c:v>
              </c:pt>
            </c:numLit>
          </c:val>
          <c:smooth val="1"/>
          <c:extLst>
            <c:ext xmlns:c16="http://schemas.microsoft.com/office/drawing/2014/chart" uri="{C3380CC4-5D6E-409C-BE32-E72D297353CC}">
              <c16:uniqueId val="{00000000-EC55-4080-BA63-0E893C302C3D}"/>
            </c:ext>
          </c:extLst>
        </c:ser>
        <c:ser>
          <c:idx val="1"/>
          <c:order val="1"/>
          <c:tx>
            <c:v>Mujeres españolas</c:v>
          </c:tx>
          <c:spPr>
            <a:ln w="25402">
              <a:solidFill>
                <a:srgbClr val="C0C0C0"/>
              </a:solidFill>
              <a:prstDash val="solid"/>
              <a:round/>
            </a:ln>
          </c:spPr>
          <c:marker>
            <c:symbol val="none"/>
          </c:marker>
          <c:cat>
            <c:strLit>
              <c:ptCount val="10"/>
              <c:pt idx="0">
                <c:v>15 - 19</c:v>
              </c:pt>
              <c:pt idx="1">
                <c:v>20 - 24</c:v>
              </c:pt>
              <c:pt idx="2">
                <c:v>25 - 29</c:v>
              </c:pt>
              <c:pt idx="3">
                <c:v>30 - 34</c:v>
              </c:pt>
              <c:pt idx="4">
                <c:v>35 - 39</c:v>
              </c:pt>
              <c:pt idx="5">
                <c:v>40 - 44</c:v>
              </c:pt>
              <c:pt idx="6">
                <c:v>45 - 49</c:v>
              </c:pt>
              <c:pt idx="7">
                <c:v>50 - 54</c:v>
              </c:pt>
              <c:pt idx="8">
                <c:v>55 - 59</c:v>
              </c:pt>
              <c:pt idx="9">
                <c:v>60 - 64</c:v>
              </c:pt>
            </c:strLit>
          </c:cat>
          <c:val>
            <c:numLit>
              <c:formatCode>General</c:formatCode>
              <c:ptCount val="10"/>
              <c:pt idx="0">
                <c:v>19.7</c:v>
              </c:pt>
              <c:pt idx="1">
                <c:v>62.4</c:v>
              </c:pt>
              <c:pt idx="2">
                <c:v>80.900000000000006</c:v>
              </c:pt>
              <c:pt idx="3">
                <c:v>78.5</c:v>
              </c:pt>
              <c:pt idx="4">
                <c:v>73.8</c:v>
              </c:pt>
              <c:pt idx="5">
                <c:v>72.5</c:v>
              </c:pt>
              <c:pt idx="6">
                <c:v>67.900000000000006</c:v>
              </c:pt>
              <c:pt idx="7">
                <c:v>58.3</c:v>
              </c:pt>
              <c:pt idx="8">
                <c:v>41.5</c:v>
              </c:pt>
              <c:pt idx="9">
                <c:v>22.8</c:v>
              </c:pt>
            </c:numLit>
          </c:val>
          <c:smooth val="1"/>
          <c:extLst>
            <c:ext xmlns:c16="http://schemas.microsoft.com/office/drawing/2014/chart" uri="{C3380CC4-5D6E-409C-BE32-E72D297353CC}">
              <c16:uniqueId val="{00000001-EC55-4080-BA63-0E893C302C3D}"/>
            </c:ext>
          </c:extLst>
        </c:ser>
        <c:ser>
          <c:idx val="2"/>
          <c:order val="2"/>
          <c:tx>
            <c:v>Hombres griegos</c:v>
          </c:tx>
          <c:spPr>
            <a:ln w="44448">
              <a:solidFill>
                <a:srgbClr val="808080"/>
              </a:solidFill>
              <a:prstDash val="solid"/>
              <a:round/>
            </a:ln>
          </c:spPr>
          <c:marker>
            <c:symbol val="none"/>
          </c:marker>
          <c:cat>
            <c:strLit>
              <c:ptCount val="10"/>
              <c:pt idx="0">
                <c:v>15 - 19</c:v>
              </c:pt>
              <c:pt idx="1">
                <c:v>20 - 24</c:v>
              </c:pt>
              <c:pt idx="2">
                <c:v>25 - 29</c:v>
              </c:pt>
              <c:pt idx="3">
                <c:v>30 - 34</c:v>
              </c:pt>
              <c:pt idx="4">
                <c:v>35 - 39</c:v>
              </c:pt>
              <c:pt idx="5">
                <c:v>40 - 44</c:v>
              </c:pt>
              <c:pt idx="6">
                <c:v>45 - 49</c:v>
              </c:pt>
              <c:pt idx="7">
                <c:v>50 - 54</c:v>
              </c:pt>
              <c:pt idx="8">
                <c:v>55 - 59</c:v>
              </c:pt>
              <c:pt idx="9">
                <c:v>60 - 64</c:v>
              </c:pt>
            </c:strLit>
          </c:cat>
          <c:val>
            <c:numLit>
              <c:formatCode>General</c:formatCode>
              <c:ptCount val="10"/>
              <c:pt idx="0">
                <c:v>11.7</c:v>
              </c:pt>
              <c:pt idx="1">
                <c:v>55.5</c:v>
              </c:pt>
              <c:pt idx="2">
                <c:v>91</c:v>
              </c:pt>
              <c:pt idx="3">
                <c:v>97.4</c:v>
              </c:pt>
              <c:pt idx="4">
                <c:v>97.4</c:v>
              </c:pt>
              <c:pt idx="5">
                <c:v>96.9</c:v>
              </c:pt>
              <c:pt idx="6">
                <c:v>95</c:v>
              </c:pt>
              <c:pt idx="7">
                <c:v>89</c:v>
              </c:pt>
              <c:pt idx="8">
                <c:v>76</c:v>
              </c:pt>
              <c:pt idx="9">
                <c:v>44.1</c:v>
              </c:pt>
            </c:numLit>
          </c:val>
          <c:smooth val="1"/>
          <c:extLst>
            <c:ext xmlns:c16="http://schemas.microsoft.com/office/drawing/2014/chart" uri="{C3380CC4-5D6E-409C-BE32-E72D297353CC}">
              <c16:uniqueId val="{00000002-EC55-4080-BA63-0E893C302C3D}"/>
            </c:ext>
          </c:extLst>
        </c:ser>
        <c:ser>
          <c:idx val="3"/>
          <c:order val="3"/>
          <c:tx>
            <c:v>Mujeres griegas</c:v>
          </c:tx>
          <c:spPr>
            <a:ln w="25402">
              <a:solidFill>
                <a:srgbClr val="808080"/>
              </a:solidFill>
              <a:prstDash val="solid"/>
              <a:round/>
            </a:ln>
          </c:spPr>
          <c:marker>
            <c:symbol val="none"/>
          </c:marker>
          <c:cat>
            <c:strLit>
              <c:ptCount val="10"/>
              <c:pt idx="0">
                <c:v>15 - 19</c:v>
              </c:pt>
              <c:pt idx="1">
                <c:v>20 - 24</c:v>
              </c:pt>
              <c:pt idx="2">
                <c:v>25 - 29</c:v>
              </c:pt>
              <c:pt idx="3">
                <c:v>30 - 34</c:v>
              </c:pt>
              <c:pt idx="4">
                <c:v>35 - 39</c:v>
              </c:pt>
              <c:pt idx="5">
                <c:v>40 - 44</c:v>
              </c:pt>
              <c:pt idx="6">
                <c:v>45 - 49</c:v>
              </c:pt>
              <c:pt idx="7">
                <c:v>50 - 54</c:v>
              </c:pt>
              <c:pt idx="8">
                <c:v>55 - 59</c:v>
              </c:pt>
              <c:pt idx="9">
                <c:v>60 - 64</c:v>
              </c:pt>
            </c:strLit>
          </c:cat>
          <c:val>
            <c:numLit>
              <c:formatCode>General</c:formatCode>
              <c:ptCount val="10"/>
              <c:pt idx="0">
                <c:v>7.5</c:v>
              </c:pt>
              <c:pt idx="1">
                <c:v>47.1</c:v>
              </c:pt>
              <c:pt idx="2">
                <c:v>77.3</c:v>
              </c:pt>
              <c:pt idx="3">
                <c:v>72.8</c:v>
              </c:pt>
              <c:pt idx="4">
                <c:v>74</c:v>
              </c:pt>
              <c:pt idx="5">
                <c:v>71.5</c:v>
              </c:pt>
              <c:pt idx="6">
                <c:v>64.900000000000006</c:v>
              </c:pt>
              <c:pt idx="7">
                <c:v>52.6</c:v>
              </c:pt>
              <c:pt idx="8">
                <c:v>35.6</c:v>
              </c:pt>
              <c:pt idx="9">
                <c:v>20.6</c:v>
              </c:pt>
            </c:numLit>
          </c:val>
          <c:smooth val="1"/>
          <c:extLst>
            <c:ext xmlns:c16="http://schemas.microsoft.com/office/drawing/2014/chart" uri="{C3380CC4-5D6E-409C-BE32-E72D297353CC}">
              <c16:uniqueId val="{00000003-EC55-4080-BA63-0E893C302C3D}"/>
            </c:ext>
          </c:extLst>
        </c:ser>
        <c:ser>
          <c:idx val="4"/>
          <c:order val="4"/>
          <c:tx>
            <c:v>Hombres suecos</c:v>
          </c:tx>
          <c:spPr>
            <a:ln w="44448">
              <a:solidFill>
                <a:srgbClr val="000000"/>
              </a:solidFill>
              <a:prstDash val="solid"/>
              <a:round/>
            </a:ln>
          </c:spPr>
          <c:marker>
            <c:symbol val="none"/>
          </c:marker>
          <c:cat>
            <c:strLit>
              <c:ptCount val="10"/>
              <c:pt idx="0">
                <c:v>15 - 19</c:v>
              </c:pt>
              <c:pt idx="1">
                <c:v>20 - 24</c:v>
              </c:pt>
              <c:pt idx="2">
                <c:v>25 - 29</c:v>
              </c:pt>
              <c:pt idx="3">
                <c:v>30 - 34</c:v>
              </c:pt>
              <c:pt idx="4">
                <c:v>35 - 39</c:v>
              </c:pt>
              <c:pt idx="5">
                <c:v>40 - 44</c:v>
              </c:pt>
              <c:pt idx="6">
                <c:v>45 - 49</c:v>
              </c:pt>
              <c:pt idx="7">
                <c:v>50 - 54</c:v>
              </c:pt>
              <c:pt idx="8">
                <c:v>55 - 59</c:v>
              </c:pt>
              <c:pt idx="9">
                <c:v>60 - 64</c:v>
              </c:pt>
            </c:strLit>
          </c:cat>
          <c:val>
            <c:numLit>
              <c:formatCode>General</c:formatCode>
              <c:ptCount val="10"/>
              <c:pt idx="0">
                <c:v>30.8</c:v>
              </c:pt>
              <c:pt idx="1">
                <c:v>76.099999999999994</c:v>
              </c:pt>
              <c:pt idx="2">
                <c:v>90</c:v>
              </c:pt>
              <c:pt idx="3">
                <c:v>94.4</c:v>
              </c:pt>
              <c:pt idx="4">
                <c:v>95.4</c:v>
              </c:pt>
              <c:pt idx="5">
                <c:v>94.9</c:v>
              </c:pt>
              <c:pt idx="6">
                <c:v>91.7</c:v>
              </c:pt>
              <c:pt idx="7">
                <c:v>90.2</c:v>
              </c:pt>
              <c:pt idx="8">
                <c:v>85.1</c:v>
              </c:pt>
              <c:pt idx="9">
                <c:v>67.5</c:v>
              </c:pt>
            </c:numLit>
          </c:val>
          <c:smooth val="1"/>
          <c:extLst>
            <c:ext xmlns:c16="http://schemas.microsoft.com/office/drawing/2014/chart" uri="{C3380CC4-5D6E-409C-BE32-E72D297353CC}">
              <c16:uniqueId val="{00000004-EC55-4080-BA63-0E893C302C3D}"/>
            </c:ext>
          </c:extLst>
        </c:ser>
        <c:ser>
          <c:idx val="5"/>
          <c:order val="5"/>
          <c:tx>
            <c:v>Mujeres suecas</c:v>
          </c:tx>
          <c:spPr>
            <a:ln w="25402">
              <a:solidFill>
                <a:srgbClr val="000000"/>
              </a:solidFill>
              <a:prstDash val="solid"/>
              <a:round/>
            </a:ln>
          </c:spPr>
          <c:marker>
            <c:symbol val="none"/>
          </c:marker>
          <c:cat>
            <c:strLit>
              <c:ptCount val="10"/>
              <c:pt idx="0">
                <c:v>15 - 19</c:v>
              </c:pt>
              <c:pt idx="1">
                <c:v>20 - 24</c:v>
              </c:pt>
              <c:pt idx="2">
                <c:v>25 - 29</c:v>
              </c:pt>
              <c:pt idx="3">
                <c:v>30 - 34</c:v>
              </c:pt>
              <c:pt idx="4">
                <c:v>35 - 39</c:v>
              </c:pt>
              <c:pt idx="5">
                <c:v>40 - 44</c:v>
              </c:pt>
              <c:pt idx="6">
                <c:v>45 - 49</c:v>
              </c:pt>
              <c:pt idx="7">
                <c:v>50 - 54</c:v>
              </c:pt>
              <c:pt idx="8">
                <c:v>55 - 59</c:v>
              </c:pt>
              <c:pt idx="9">
                <c:v>60 - 64</c:v>
              </c:pt>
            </c:strLit>
          </c:cat>
          <c:val>
            <c:numLit>
              <c:formatCode>General</c:formatCode>
              <c:ptCount val="10"/>
              <c:pt idx="0">
                <c:v>37.300000000000011</c:v>
              </c:pt>
              <c:pt idx="1">
                <c:v>70.7</c:v>
              </c:pt>
              <c:pt idx="2">
                <c:v>82.2</c:v>
              </c:pt>
              <c:pt idx="3">
                <c:v>87.7</c:v>
              </c:pt>
              <c:pt idx="4">
                <c:v>88.6</c:v>
              </c:pt>
              <c:pt idx="5">
                <c:v>88.9</c:v>
              </c:pt>
              <c:pt idx="6">
                <c:v>88.6</c:v>
              </c:pt>
              <c:pt idx="7">
                <c:v>85.8</c:v>
              </c:pt>
              <c:pt idx="8">
                <c:v>80</c:v>
              </c:pt>
              <c:pt idx="9">
                <c:v>59</c:v>
              </c:pt>
            </c:numLit>
          </c:val>
          <c:smooth val="1"/>
          <c:extLst>
            <c:ext xmlns:c16="http://schemas.microsoft.com/office/drawing/2014/chart" uri="{C3380CC4-5D6E-409C-BE32-E72D297353CC}">
              <c16:uniqueId val="{00000005-EC55-4080-BA63-0E893C302C3D}"/>
            </c:ext>
          </c:extLst>
        </c:ser>
        <c:dLbls>
          <c:showLegendKey val="0"/>
          <c:showVal val="0"/>
          <c:showCatName val="0"/>
          <c:showSerName val="0"/>
          <c:showPercent val="0"/>
          <c:showBubbleSize val="0"/>
        </c:dLbls>
        <c:smooth val="0"/>
        <c:axId val="278142792"/>
        <c:axId val="278229304"/>
      </c:lineChart>
      <c:valAx>
        <c:axId val="278229304"/>
        <c:scaling>
          <c:orientation val="minMax"/>
          <c:max val="100"/>
        </c:scaling>
        <c:delete val="1"/>
        <c:axPos val="l"/>
        <c:majorGridlines>
          <c:spPr>
            <a:ln w="3172">
              <a:solidFill>
                <a:srgbClr val="FFFFFF"/>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es-ES" sz="1400" b="0" i="0" u="none" strike="noStrike" kern="1200" baseline="0">
                    <a:solidFill>
                      <a:srgbClr val="000000"/>
                    </a:solidFill>
                    <a:latin typeface="Arial"/>
                    <a:ea typeface="Arial"/>
                    <a:cs typeface="Arial"/>
                  </a:defRPr>
                </a:pPr>
                <a:r>
                  <a:rPr lang="es-ES" sz="1400" b="0" i="0" u="none" strike="noStrike" kern="1200" cap="none" spc="0" baseline="0">
                    <a:solidFill>
                      <a:srgbClr val="000000"/>
                    </a:solidFill>
                    <a:uFillTx/>
                    <a:latin typeface="Arial"/>
                    <a:ea typeface="Arial"/>
                    <a:cs typeface="Arial"/>
                  </a:rPr>
                  <a:t>Tasa de actividad</a:t>
                </a:r>
              </a:p>
            </c:rich>
          </c:tx>
          <c:layout>
            <c:manualLayout>
              <c:xMode val="edge"/>
              <c:yMode val="edge"/>
              <c:x val="3.00231314181734E-2"/>
              <c:y val="0.212819928227067"/>
            </c:manualLayout>
          </c:layout>
          <c:overlay val="0"/>
          <c:spPr>
            <a:noFill/>
            <a:ln>
              <a:noFill/>
            </a:ln>
          </c:spPr>
        </c:title>
        <c:numFmt formatCode="#,##0" sourceLinked="0"/>
        <c:majorTickMark val="cross"/>
        <c:minorTickMark val="cross"/>
        <c:tickLblPos val="none"/>
        <c:crossAx val="278142792"/>
        <c:crosses val="autoZero"/>
        <c:crossBetween val="between"/>
      </c:valAx>
      <c:catAx>
        <c:axId val="278142792"/>
        <c:scaling>
          <c:orientation val="minMax"/>
        </c:scaling>
        <c:delete val="1"/>
        <c:axPos val="b"/>
        <c:title>
          <c:tx>
            <c:rich>
              <a:bodyPr lIns="0" tIns="0" rIns="0" bIns="0"/>
              <a:lstStyle/>
              <a:p>
                <a:pPr marL="0" marR="0" indent="0" algn="ctr" defTabSz="914400" fontAlgn="auto" hangingPunct="1">
                  <a:lnSpc>
                    <a:spcPct val="100000"/>
                  </a:lnSpc>
                  <a:spcBef>
                    <a:spcPts val="0"/>
                  </a:spcBef>
                  <a:spcAft>
                    <a:spcPts val="0"/>
                  </a:spcAft>
                  <a:tabLst/>
                  <a:defRPr lang="es-ES" sz="1200" b="0" i="0" u="none" strike="noStrike" kern="1200" baseline="0">
                    <a:solidFill>
                      <a:srgbClr val="000000"/>
                    </a:solidFill>
                    <a:latin typeface="Arial"/>
                    <a:ea typeface="Arial"/>
                    <a:cs typeface="Arial"/>
                  </a:defRPr>
                </a:pPr>
                <a:r>
                  <a:rPr lang="es-ES" sz="1200" b="0" i="0" u="none" strike="noStrike" kern="1200" cap="none" spc="0" baseline="0">
                    <a:solidFill>
                      <a:srgbClr val="000000"/>
                    </a:solidFill>
                    <a:uFillTx/>
                    <a:latin typeface="Arial"/>
                    <a:ea typeface="Arial"/>
                    <a:cs typeface="Arial"/>
                  </a:rPr>
                  <a:t>Grupo de edad</a:t>
                </a:r>
              </a:p>
            </c:rich>
          </c:tx>
          <c:layout>
            <c:manualLayout>
              <c:xMode val="edge"/>
              <c:yMode val="edge"/>
              <c:x val="0.46089271940225901"/>
              <c:y val="0.73522238685581698"/>
            </c:manualLayout>
          </c:layout>
          <c:overlay val="0"/>
          <c:spPr>
            <a:noFill/>
            <a:ln>
              <a:noFill/>
            </a:ln>
          </c:spPr>
        </c:title>
        <c:numFmt formatCode="General" sourceLinked="0"/>
        <c:majorTickMark val="cross"/>
        <c:minorTickMark val="cross"/>
        <c:tickLblPos val="none"/>
        <c:crossAx val="278229304"/>
        <c:crosses val="autoZero"/>
        <c:auto val="1"/>
        <c:lblAlgn val="ctr"/>
        <c:lblOffset val="100"/>
        <c:tickLblSkip val="2"/>
        <c:tickMarkSkip val="1"/>
        <c:noMultiLvlLbl val="0"/>
      </c:catAx>
      <c:spPr>
        <a:noFill/>
        <a:ln w="3172">
          <a:solidFill>
            <a:srgbClr val="000000"/>
          </a:solidFill>
          <a:prstDash val="solid"/>
        </a:ln>
      </c:spPr>
    </c:plotArea>
    <c:legend>
      <c:legendPos val="r"/>
      <c:layout>
        <c:manualLayout>
          <c:xMode val="edge"/>
          <c:yMode val="edge"/>
          <c:x val="0.206731742316272"/>
          <c:y val="0.776635185130505"/>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es-ES" sz="1100" b="0" i="0" u="none" strike="noStrike" kern="1200" baseline="0">
              <a:solidFill>
                <a:srgbClr val="000000"/>
              </a:solidFill>
              <a:latin typeface="Arial"/>
              <a:ea typeface="Arial"/>
              <a:cs typeface="Arial"/>
            </a:defRPr>
          </a:pPr>
          <a:endParaRPr lang="es-ES"/>
        </a:p>
      </c:txPr>
    </c:legend>
    <c:plotVisOnly val="1"/>
    <c:dispBlanksAs val="gap"/>
    <c:showDLblsOverMax val="0"/>
  </c:chart>
  <c:spPr>
    <a:solidFill>
      <a:srgbClr val="FFFFFF"/>
    </a:solidFill>
    <a:ln w="3172">
      <a:solidFill>
        <a:srgbClr val="000000"/>
      </a:solidFill>
      <a:prstDash val="solid"/>
      <a:miter/>
    </a:ln>
  </c:spPr>
  <c:txPr>
    <a:bodyPr lIns="0" tIns="0" rIns="0" bIns="0"/>
    <a:lstStyle/>
    <a:p>
      <a:pPr marL="0" marR="0" indent="0" defTabSz="914400" fontAlgn="auto" hangingPunct="1">
        <a:lnSpc>
          <a:spcPct val="100000"/>
        </a:lnSpc>
        <a:spcBef>
          <a:spcPts val="0"/>
        </a:spcBef>
        <a:spcAft>
          <a:spcPts val="0"/>
        </a:spcAft>
        <a:tabLst/>
        <a:defRPr lang="es-ES" sz="1400" b="0" i="0" u="none" strike="noStrike" kern="1200" baseline="0">
          <a:solidFill>
            <a:srgbClr val="000000"/>
          </a:solidFill>
          <a:latin typeface="Arial"/>
          <a:ea typeface="Arial"/>
          <a:cs typeface="Arial"/>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200" b="0" i="0" u="none" strike="noStrike" baseline="0">
                <a:solidFill>
                  <a:srgbClr val="000000"/>
                </a:solidFill>
                <a:latin typeface="Arial"/>
                <a:ea typeface="Arial"/>
                <a:cs typeface="Arial"/>
              </a:defRPr>
            </a:pPr>
            <a:r>
              <a:rPr lang="es-ES_tradnl" sz="1200" b="0" i="0" strike="noStrike">
                <a:solidFill>
                  <a:srgbClr val="000000"/>
                </a:solidFill>
                <a:latin typeface="Arial"/>
                <a:ea typeface="Arial"/>
                <a:cs typeface="Arial"/>
              </a:rPr>
              <a:t>Función de densidad y tipos marginales del IRPF</a:t>
            </a:r>
          </a:p>
          <a:p>
            <a:pPr>
              <a:defRPr lang="en-US" sz="1200" b="0" i="0" u="none" strike="noStrike" baseline="0">
                <a:solidFill>
                  <a:srgbClr val="000000"/>
                </a:solidFill>
                <a:latin typeface="Arial"/>
                <a:ea typeface="Arial"/>
                <a:cs typeface="Arial"/>
              </a:defRPr>
            </a:pPr>
            <a:r>
              <a:rPr lang="es-ES_tradnl" sz="1200" b="0" i="0" strike="noStrike">
                <a:solidFill>
                  <a:srgbClr val="000000"/>
                </a:solidFill>
                <a:latin typeface="Arial"/>
                <a:ea typeface="Arial"/>
                <a:cs typeface="Arial"/>
              </a:rPr>
              <a:t>Tarifa 2015</a:t>
            </a:r>
          </a:p>
        </c:rich>
      </c:tx>
      <c:layout>
        <c:manualLayout>
          <c:xMode val="edge"/>
          <c:yMode val="edge"/>
          <c:x val="0.30132251799564602"/>
          <c:y val="3.62416173286415E-2"/>
        </c:manualLayout>
      </c:layout>
      <c:overlay val="0"/>
      <c:spPr>
        <a:noFill/>
        <a:ln w="25400">
          <a:noFill/>
        </a:ln>
      </c:spPr>
    </c:title>
    <c:autoTitleDeleted val="0"/>
    <c:plotArea>
      <c:layout>
        <c:manualLayout>
          <c:layoutTarget val="inner"/>
          <c:xMode val="edge"/>
          <c:yMode val="edge"/>
          <c:x val="0.102272632693544"/>
          <c:y val="0.19283740071701999"/>
          <c:w val="0.62689335965857496"/>
          <c:h val="0.63085378234568001"/>
        </c:manualLayout>
      </c:layout>
      <c:lineChart>
        <c:grouping val="standard"/>
        <c:varyColors val="0"/>
        <c:ser>
          <c:idx val="0"/>
          <c:order val="0"/>
          <c:tx>
            <c:strRef>
              <c:f>'Tar2009'!$C$10</c:f>
              <c:strCache>
                <c:ptCount val="1"/>
                <c:pt idx="0">
                  <c:v>% Mujeres</c:v>
                </c:pt>
              </c:strCache>
            </c:strRef>
          </c:tx>
          <c:spPr>
            <a:ln w="3175">
              <a:solidFill>
                <a:srgbClr val="000000"/>
              </a:solidFill>
              <a:prstDash val="solid"/>
            </a:ln>
          </c:spPr>
          <c:marker>
            <c:symbol val="none"/>
          </c:marker>
          <c:cat>
            <c:numRef>
              <c:f>'Tar2009'!$B$11:$B$311</c:f>
              <c:numCache>
                <c:formatCode>#,##0</c:formatCode>
                <c:ptCount val="301"/>
                <c:pt idx="0">
                  <c:v>150</c:v>
                </c:pt>
                <c:pt idx="1">
                  <c:v>450</c:v>
                </c:pt>
                <c:pt idx="2">
                  <c:v>750</c:v>
                </c:pt>
                <c:pt idx="3">
                  <c:v>1050</c:v>
                </c:pt>
                <c:pt idx="4">
                  <c:v>1350</c:v>
                </c:pt>
                <c:pt idx="5">
                  <c:v>1650</c:v>
                </c:pt>
                <c:pt idx="6">
                  <c:v>1950</c:v>
                </c:pt>
                <c:pt idx="7">
                  <c:v>2250</c:v>
                </c:pt>
                <c:pt idx="8">
                  <c:v>2550</c:v>
                </c:pt>
                <c:pt idx="9">
                  <c:v>2850</c:v>
                </c:pt>
                <c:pt idx="10">
                  <c:v>3150</c:v>
                </c:pt>
                <c:pt idx="11">
                  <c:v>3450</c:v>
                </c:pt>
                <c:pt idx="12">
                  <c:v>3750</c:v>
                </c:pt>
                <c:pt idx="13">
                  <c:v>4050</c:v>
                </c:pt>
                <c:pt idx="14">
                  <c:v>4350</c:v>
                </c:pt>
                <c:pt idx="15">
                  <c:v>4650</c:v>
                </c:pt>
                <c:pt idx="16">
                  <c:v>4950</c:v>
                </c:pt>
                <c:pt idx="17">
                  <c:v>5250</c:v>
                </c:pt>
                <c:pt idx="18">
                  <c:v>5550</c:v>
                </c:pt>
                <c:pt idx="19">
                  <c:v>5850</c:v>
                </c:pt>
                <c:pt idx="20">
                  <c:v>6150</c:v>
                </c:pt>
                <c:pt idx="21">
                  <c:v>6450</c:v>
                </c:pt>
                <c:pt idx="22">
                  <c:v>6750</c:v>
                </c:pt>
                <c:pt idx="23">
                  <c:v>7050</c:v>
                </c:pt>
                <c:pt idx="24">
                  <c:v>7350</c:v>
                </c:pt>
                <c:pt idx="25">
                  <c:v>7650</c:v>
                </c:pt>
                <c:pt idx="26">
                  <c:v>7950</c:v>
                </c:pt>
                <c:pt idx="27">
                  <c:v>8250</c:v>
                </c:pt>
                <c:pt idx="28">
                  <c:v>8550</c:v>
                </c:pt>
                <c:pt idx="29">
                  <c:v>8850</c:v>
                </c:pt>
                <c:pt idx="30">
                  <c:v>9150</c:v>
                </c:pt>
                <c:pt idx="31">
                  <c:v>9450</c:v>
                </c:pt>
                <c:pt idx="32">
                  <c:v>9750</c:v>
                </c:pt>
                <c:pt idx="33">
                  <c:v>10050</c:v>
                </c:pt>
                <c:pt idx="34">
                  <c:v>10350</c:v>
                </c:pt>
                <c:pt idx="35">
                  <c:v>10650</c:v>
                </c:pt>
                <c:pt idx="36">
                  <c:v>10950</c:v>
                </c:pt>
                <c:pt idx="37">
                  <c:v>11250</c:v>
                </c:pt>
                <c:pt idx="38">
                  <c:v>11550</c:v>
                </c:pt>
                <c:pt idx="39">
                  <c:v>11850</c:v>
                </c:pt>
                <c:pt idx="40">
                  <c:v>12150</c:v>
                </c:pt>
                <c:pt idx="41">
                  <c:v>12450</c:v>
                </c:pt>
                <c:pt idx="42">
                  <c:v>12750</c:v>
                </c:pt>
                <c:pt idx="43">
                  <c:v>13050</c:v>
                </c:pt>
                <c:pt idx="44">
                  <c:v>13350</c:v>
                </c:pt>
                <c:pt idx="45">
                  <c:v>13650</c:v>
                </c:pt>
                <c:pt idx="46">
                  <c:v>13950</c:v>
                </c:pt>
                <c:pt idx="47">
                  <c:v>14250</c:v>
                </c:pt>
                <c:pt idx="48">
                  <c:v>14550</c:v>
                </c:pt>
                <c:pt idx="49">
                  <c:v>14850</c:v>
                </c:pt>
                <c:pt idx="50">
                  <c:v>15150</c:v>
                </c:pt>
                <c:pt idx="51">
                  <c:v>15450</c:v>
                </c:pt>
                <c:pt idx="52">
                  <c:v>15750</c:v>
                </c:pt>
                <c:pt idx="53">
                  <c:v>16050</c:v>
                </c:pt>
                <c:pt idx="54">
                  <c:v>16350</c:v>
                </c:pt>
                <c:pt idx="55">
                  <c:v>16650</c:v>
                </c:pt>
                <c:pt idx="56">
                  <c:v>16950</c:v>
                </c:pt>
                <c:pt idx="57">
                  <c:v>17250</c:v>
                </c:pt>
                <c:pt idx="58">
                  <c:v>17550</c:v>
                </c:pt>
                <c:pt idx="59">
                  <c:v>17850</c:v>
                </c:pt>
                <c:pt idx="60">
                  <c:v>18150</c:v>
                </c:pt>
                <c:pt idx="61">
                  <c:v>18450</c:v>
                </c:pt>
                <c:pt idx="62">
                  <c:v>18750</c:v>
                </c:pt>
                <c:pt idx="63">
                  <c:v>19050</c:v>
                </c:pt>
                <c:pt idx="64">
                  <c:v>19350</c:v>
                </c:pt>
                <c:pt idx="65">
                  <c:v>19650</c:v>
                </c:pt>
                <c:pt idx="66">
                  <c:v>19950</c:v>
                </c:pt>
                <c:pt idx="67">
                  <c:v>20250</c:v>
                </c:pt>
                <c:pt idx="68">
                  <c:v>20550</c:v>
                </c:pt>
                <c:pt idx="69">
                  <c:v>20850</c:v>
                </c:pt>
                <c:pt idx="70">
                  <c:v>21150</c:v>
                </c:pt>
                <c:pt idx="71">
                  <c:v>21450</c:v>
                </c:pt>
                <c:pt idx="72">
                  <c:v>21750</c:v>
                </c:pt>
                <c:pt idx="73">
                  <c:v>22050</c:v>
                </c:pt>
                <c:pt idx="74">
                  <c:v>22350</c:v>
                </c:pt>
                <c:pt idx="75">
                  <c:v>22650</c:v>
                </c:pt>
                <c:pt idx="76">
                  <c:v>22950</c:v>
                </c:pt>
                <c:pt idx="77">
                  <c:v>23250</c:v>
                </c:pt>
                <c:pt idx="78">
                  <c:v>23550</c:v>
                </c:pt>
                <c:pt idx="79">
                  <c:v>23850</c:v>
                </c:pt>
                <c:pt idx="80">
                  <c:v>24150</c:v>
                </c:pt>
                <c:pt idx="81">
                  <c:v>24450</c:v>
                </c:pt>
                <c:pt idx="82">
                  <c:v>24750</c:v>
                </c:pt>
                <c:pt idx="83">
                  <c:v>25050</c:v>
                </c:pt>
                <c:pt idx="84">
                  <c:v>25350</c:v>
                </c:pt>
                <c:pt idx="85">
                  <c:v>25650</c:v>
                </c:pt>
                <c:pt idx="86">
                  <c:v>25950</c:v>
                </c:pt>
                <c:pt idx="87">
                  <c:v>26250</c:v>
                </c:pt>
                <c:pt idx="88">
                  <c:v>26550</c:v>
                </c:pt>
                <c:pt idx="89">
                  <c:v>26850</c:v>
                </c:pt>
                <c:pt idx="90">
                  <c:v>27150</c:v>
                </c:pt>
                <c:pt idx="91">
                  <c:v>27450</c:v>
                </c:pt>
                <c:pt idx="92">
                  <c:v>27750</c:v>
                </c:pt>
                <c:pt idx="93">
                  <c:v>28050</c:v>
                </c:pt>
                <c:pt idx="94">
                  <c:v>28350</c:v>
                </c:pt>
                <c:pt idx="95">
                  <c:v>28650</c:v>
                </c:pt>
                <c:pt idx="96">
                  <c:v>28950</c:v>
                </c:pt>
                <c:pt idx="97">
                  <c:v>29250</c:v>
                </c:pt>
                <c:pt idx="98">
                  <c:v>29550</c:v>
                </c:pt>
                <c:pt idx="99">
                  <c:v>29850</c:v>
                </c:pt>
                <c:pt idx="100">
                  <c:v>30150</c:v>
                </c:pt>
                <c:pt idx="101">
                  <c:v>30450</c:v>
                </c:pt>
                <c:pt idx="102">
                  <c:v>30750</c:v>
                </c:pt>
                <c:pt idx="103">
                  <c:v>31050</c:v>
                </c:pt>
                <c:pt idx="104">
                  <c:v>31350</c:v>
                </c:pt>
                <c:pt idx="105">
                  <c:v>31650</c:v>
                </c:pt>
                <c:pt idx="106">
                  <c:v>31950</c:v>
                </c:pt>
                <c:pt idx="107">
                  <c:v>32250</c:v>
                </c:pt>
                <c:pt idx="108">
                  <c:v>32550</c:v>
                </c:pt>
                <c:pt idx="109">
                  <c:v>32850</c:v>
                </c:pt>
                <c:pt idx="110">
                  <c:v>33150</c:v>
                </c:pt>
                <c:pt idx="111">
                  <c:v>33450</c:v>
                </c:pt>
                <c:pt idx="112">
                  <c:v>33750</c:v>
                </c:pt>
                <c:pt idx="113">
                  <c:v>34050</c:v>
                </c:pt>
                <c:pt idx="114">
                  <c:v>34350</c:v>
                </c:pt>
                <c:pt idx="115">
                  <c:v>34650</c:v>
                </c:pt>
                <c:pt idx="116">
                  <c:v>34950</c:v>
                </c:pt>
                <c:pt idx="117">
                  <c:v>35250</c:v>
                </c:pt>
                <c:pt idx="118">
                  <c:v>35550</c:v>
                </c:pt>
                <c:pt idx="119">
                  <c:v>35850</c:v>
                </c:pt>
                <c:pt idx="120">
                  <c:v>36150</c:v>
                </c:pt>
                <c:pt idx="121">
                  <c:v>36450</c:v>
                </c:pt>
                <c:pt idx="122">
                  <c:v>36750</c:v>
                </c:pt>
                <c:pt idx="123">
                  <c:v>37050</c:v>
                </c:pt>
                <c:pt idx="124">
                  <c:v>37350</c:v>
                </c:pt>
                <c:pt idx="125">
                  <c:v>37650</c:v>
                </c:pt>
                <c:pt idx="126">
                  <c:v>37950</c:v>
                </c:pt>
                <c:pt idx="127">
                  <c:v>38250</c:v>
                </c:pt>
                <c:pt idx="128">
                  <c:v>38550</c:v>
                </c:pt>
                <c:pt idx="129">
                  <c:v>38850</c:v>
                </c:pt>
                <c:pt idx="130">
                  <c:v>39150</c:v>
                </c:pt>
                <c:pt idx="131">
                  <c:v>39450</c:v>
                </c:pt>
                <c:pt idx="132">
                  <c:v>39750</c:v>
                </c:pt>
                <c:pt idx="133">
                  <c:v>40050</c:v>
                </c:pt>
                <c:pt idx="134">
                  <c:v>40350</c:v>
                </c:pt>
                <c:pt idx="135">
                  <c:v>40650</c:v>
                </c:pt>
                <c:pt idx="136">
                  <c:v>40950</c:v>
                </c:pt>
                <c:pt idx="137">
                  <c:v>41250</c:v>
                </c:pt>
                <c:pt idx="138">
                  <c:v>41550</c:v>
                </c:pt>
                <c:pt idx="139">
                  <c:v>41850</c:v>
                </c:pt>
                <c:pt idx="140">
                  <c:v>42150</c:v>
                </c:pt>
                <c:pt idx="141">
                  <c:v>42450</c:v>
                </c:pt>
                <c:pt idx="142">
                  <c:v>42750</c:v>
                </c:pt>
                <c:pt idx="143">
                  <c:v>43050</c:v>
                </c:pt>
                <c:pt idx="144">
                  <c:v>43350</c:v>
                </c:pt>
                <c:pt idx="145">
                  <c:v>43650</c:v>
                </c:pt>
                <c:pt idx="146">
                  <c:v>43950</c:v>
                </c:pt>
                <c:pt idx="147">
                  <c:v>44250</c:v>
                </c:pt>
                <c:pt idx="148">
                  <c:v>44550</c:v>
                </c:pt>
                <c:pt idx="149">
                  <c:v>44850</c:v>
                </c:pt>
                <c:pt idx="150">
                  <c:v>45150</c:v>
                </c:pt>
                <c:pt idx="151">
                  <c:v>45450</c:v>
                </c:pt>
                <c:pt idx="152">
                  <c:v>45750</c:v>
                </c:pt>
                <c:pt idx="153">
                  <c:v>46050</c:v>
                </c:pt>
                <c:pt idx="154">
                  <c:v>46350</c:v>
                </c:pt>
                <c:pt idx="155">
                  <c:v>46650</c:v>
                </c:pt>
                <c:pt idx="156">
                  <c:v>46950</c:v>
                </c:pt>
                <c:pt idx="157">
                  <c:v>47250</c:v>
                </c:pt>
                <c:pt idx="158">
                  <c:v>47550</c:v>
                </c:pt>
                <c:pt idx="159">
                  <c:v>47850</c:v>
                </c:pt>
                <c:pt idx="160">
                  <c:v>48150</c:v>
                </c:pt>
                <c:pt idx="161">
                  <c:v>48450</c:v>
                </c:pt>
                <c:pt idx="162">
                  <c:v>48750</c:v>
                </c:pt>
                <c:pt idx="163">
                  <c:v>49050</c:v>
                </c:pt>
                <c:pt idx="164">
                  <c:v>49350</c:v>
                </c:pt>
                <c:pt idx="165">
                  <c:v>49650</c:v>
                </c:pt>
                <c:pt idx="166">
                  <c:v>49950</c:v>
                </c:pt>
                <c:pt idx="167">
                  <c:v>50250</c:v>
                </c:pt>
                <c:pt idx="168">
                  <c:v>50550</c:v>
                </c:pt>
                <c:pt idx="169">
                  <c:v>50850</c:v>
                </c:pt>
                <c:pt idx="170">
                  <c:v>51150</c:v>
                </c:pt>
                <c:pt idx="171">
                  <c:v>51450</c:v>
                </c:pt>
                <c:pt idx="172">
                  <c:v>51750</c:v>
                </c:pt>
                <c:pt idx="173">
                  <c:v>52050</c:v>
                </c:pt>
                <c:pt idx="174">
                  <c:v>52350</c:v>
                </c:pt>
                <c:pt idx="175">
                  <c:v>52650</c:v>
                </c:pt>
                <c:pt idx="176">
                  <c:v>52950</c:v>
                </c:pt>
                <c:pt idx="177">
                  <c:v>53250</c:v>
                </c:pt>
                <c:pt idx="178">
                  <c:v>53550</c:v>
                </c:pt>
                <c:pt idx="179">
                  <c:v>53850</c:v>
                </c:pt>
                <c:pt idx="180">
                  <c:v>54150</c:v>
                </c:pt>
                <c:pt idx="181">
                  <c:v>54450</c:v>
                </c:pt>
                <c:pt idx="182">
                  <c:v>54750</c:v>
                </c:pt>
                <c:pt idx="183">
                  <c:v>55050</c:v>
                </c:pt>
                <c:pt idx="184">
                  <c:v>55350</c:v>
                </c:pt>
                <c:pt idx="185">
                  <c:v>55650</c:v>
                </c:pt>
                <c:pt idx="186">
                  <c:v>55950</c:v>
                </c:pt>
                <c:pt idx="187">
                  <c:v>56250</c:v>
                </c:pt>
                <c:pt idx="188">
                  <c:v>56550</c:v>
                </c:pt>
                <c:pt idx="189">
                  <c:v>56850</c:v>
                </c:pt>
                <c:pt idx="190">
                  <c:v>57150</c:v>
                </c:pt>
                <c:pt idx="191">
                  <c:v>57450</c:v>
                </c:pt>
                <c:pt idx="192">
                  <c:v>57750</c:v>
                </c:pt>
                <c:pt idx="193">
                  <c:v>58050</c:v>
                </c:pt>
                <c:pt idx="194">
                  <c:v>58350</c:v>
                </c:pt>
                <c:pt idx="195">
                  <c:v>58650</c:v>
                </c:pt>
                <c:pt idx="196">
                  <c:v>58950</c:v>
                </c:pt>
                <c:pt idx="197">
                  <c:v>59250</c:v>
                </c:pt>
                <c:pt idx="198">
                  <c:v>59550</c:v>
                </c:pt>
                <c:pt idx="199">
                  <c:v>59850</c:v>
                </c:pt>
                <c:pt idx="200">
                  <c:v>60150</c:v>
                </c:pt>
                <c:pt idx="201">
                  <c:v>60450</c:v>
                </c:pt>
                <c:pt idx="202">
                  <c:v>60750</c:v>
                </c:pt>
                <c:pt idx="203">
                  <c:v>61050</c:v>
                </c:pt>
                <c:pt idx="204">
                  <c:v>61350</c:v>
                </c:pt>
                <c:pt idx="205">
                  <c:v>61650</c:v>
                </c:pt>
                <c:pt idx="206">
                  <c:v>61950</c:v>
                </c:pt>
                <c:pt idx="207">
                  <c:v>62250</c:v>
                </c:pt>
                <c:pt idx="208">
                  <c:v>62550</c:v>
                </c:pt>
                <c:pt idx="209">
                  <c:v>62850</c:v>
                </c:pt>
                <c:pt idx="210">
                  <c:v>63150</c:v>
                </c:pt>
                <c:pt idx="211">
                  <c:v>63450</c:v>
                </c:pt>
                <c:pt idx="212">
                  <c:v>63750</c:v>
                </c:pt>
                <c:pt idx="213">
                  <c:v>64050</c:v>
                </c:pt>
                <c:pt idx="214">
                  <c:v>64350</c:v>
                </c:pt>
                <c:pt idx="215">
                  <c:v>64650</c:v>
                </c:pt>
                <c:pt idx="216">
                  <c:v>64950</c:v>
                </c:pt>
                <c:pt idx="217">
                  <c:v>65250</c:v>
                </c:pt>
                <c:pt idx="218">
                  <c:v>65550</c:v>
                </c:pt>
                <c:pt idx="219">
                  <c:v>65850</c:v>
                </c:pt>
                <c:pt idx="220">
                  <c:v>66150</c:v>
                </c:pt>
                <c:pt idx="221">
                  <c:v>66450</c:v>
                </c:pt>
                <c:pt idx="222">
                  <c:v>66750</c:v>
                </c:pt>
                <c:pt idx="223">
                  <c:v>67050</c:v>
                </c:pt>
                <c:pt idx="224">
                  <c:v>67350</c:v>
                </c:pt>
                <c:pt idx="225">
                  <c:v>67650</c:v>
                </c:pt>
                <c:pt idx="226">
                  <c:v>67950</c:v>
                </c:pt>
                <c:pt idx="227">
                  <c:v>68250</c:v>
                </c:pt>
                <c:pt idx="228">
                  <c:v>68550</c:v>
                </c:pt>
                <c:pt idx="229">
                  <c:v>68850</c:v>
                </c:pt>
                <c:pt idx="230">
                  <c:v>69150</c:v>
                </c:pt>
                <c:pt idx="231">
                  <c:v>69450</c:v>
                </c:pt>
                <c:pt idx="232">
                  <c:v>69750</c:v>
                </c:pt>
                <c:pt idx="233">
                  <c:v>70050</c:v>
                </c:pt>
                <c:pt idx="234">
                  <c:v>70350</c:v>
                </c:pt>
                <c:pt idx="235">
                  <c:v>70650</c:v>
                </c:pt>
                <c:pt idx="236">
                  <c:v>70950</c:v>
                </c:pt>
                <c:pt idx="237">
                  <c:v>71250</c:v>
                </c:pt>
                <c:pt idx="238">
                  <c:v>71550</c:v>
                </c:pt>
                <c:pt idx="239">
                  <c:v>71850</c:v>
                </c:pt>
                <c:pt idx="240">
                  <c:v>72150</c:v>
                </c:pt>
                <c:pt idx="241">
                  <c:v>72450</c:v>
                </c:pt>
                <c:pt idx="242">
                  <c:v>72750</c:v>
                </c:pt>
                <c:pt idx="243">
                  <c:v>73050</c:v>
                </c:pt>
                <c:pt idx="244">
                  <c:v>73350</c:v>
                </c:pt>
                <c:pt idx="245">
                  <c:v>73650</c:v>
                </c:pt>
                <c:pt idx="246">
                  <c:v>73950</c:v>
                </c:pt>
                <c:pt idx="247">
                  <c:v>74250</c:v>
                </c:pt>
                <c:pt idx="248">
                  <c:v>74550</c:v>
                </c:pt>
                <c:pt idx="249">
                  <c:v>74850</c:v>
                </c:pt>
                <c:pt idx="250">
                  <c:v>75150</c:v>
                </c:pt>
                <c:pt idx="251">
                  <c:v>75450</c:v>
                </c:pt>
                <c:pt idx="252">
                  <c:v>75750</c:v>
                </c:pt>
                <c:pt idx="253">
                  <c:v>76050</c:v>
                </c:pt>
                <c:pt idx="254">
                  <c:v>76350</c:v>
                </c:pt>
                <c:pt idx="255">
                  <c:v>76650</c:v>
                </c:pt>
                <c:pt idx="256">
                  <c:v>76950</c:v>
                </c:pt>
                <c:pt idx="257">
                  <c:v>77250</c:v>
                </c:pt>
                <c:pt idx="258">
                  <c:v>77550</c:v>
                </c:pt>
                <c:pt idx="259">
                  <c:v>77850</c:v>
                </c:pt>
                <c:pt idx="260">
                  <c:v>78150</c:v>
                </c:pt>
                <c:pt idx="261">
                  <c:v>78450</c:v>
                </c:pt>
                <c:pt idx="262">
                  <c:v>78750</c:v>
                </c:pt>
                <c:pt idx="263">
                  <c:v>79050</c:v>
                </c:pt>
                <c:pt idx="264">
                  <c:v>79350</c:v>
                </c:pt>
                <c:pt idx="265">
                  <c:v>79650</c:v>
                </c:pt>
                <c:pt idx="266">
                  <c:v>79950</c:v>
                </c:pt>
                <c:pt idx="267">
                  <c:v>80250</c:v>
                </c:pt>
                <c:pt idx="268">
                  <c:v>80550</c:v>
                </c:pt>
                <c:pt idx="269">
                  <c:v>80850</c:v>
                </c:pt>
                <c:pt idx="270">
                  <c:v>81150</c:v>
                </c:pt>
                <c:pt idx="271">
                  <c:v>81450</c:v>
                </c:pt>
                <c:pt idx="272">
                  <c:v>81750</c:v>
                </c:pt>
                <c:pt idx="273">
                  <c:v>82050</c:v>
                </c:pt>
                <c:pt idx="274">
                  <c:v>82350</c:v>
                </c:pt>
                <c:pt idx="275">
                  <c:v>82650</c:v>
                </c:pt>
                <c:pt idx="276">
                  <c:v>82950</c:v>
                </c:pt>
                <c:pt idx="277">
                  <c:v>83250</c:v>
                </c:pt>
                <c:pt idx="278">
                  <c:v>83550</c:v>
                </c:pt>
                <c:pt idx="279">
                  <c:v>83850</c:v>
                </c:pt>
                <c:pt idx="280">
                  <c:v>84150</c:v>
                </c:pt>
                <c:pt idx="281">
                  <c:v>84450</c:v>
                </c:pt>
                <c:pt idx="282">
                  <c:v>84750</c:v>
                </c:pt>
                <c:pt idx="283">
                  <c:v>85050</c:v>
                </c:pt>
                <c:pt idx="284">
                  <c:v>85350</c:v>
                </c:pt>
                <c:pt idx="285">
                  <c:v>85650</c:v>
                </c:pt>
                <c:pt idx="286">
                  <c:v>85950</c:v>
                </c:pt>
                <c:pt idx="287">
                  <c:v>86250</c:v>
                </c:pt>
                <c:pt idx="288">
                  <c:v>86550</c:v>
                </c:pt>
                <c:pt idx="289">
                  <c:v>86850</c:v>
                </c:pt>
                <c:pt idx="290">
                  <c:v>87150</c:v>
                </c:pt>
                <c:pt idx="291">
                  <c:v>87450</c:v>
                </c:pt>
                <c:pt idx="292">
                  <c:v>87750</c:v>
                </c:pt>
                <c:pt idx="293">
                  <c:v>88050</c:v>
                </c:pt>
                <c:pt idx="294">
                  <c:v>88350</c:v>
                </c:pt>
                <c:pt idx="295">
                  <c:v>88650</c:v>
                </c:pt>
                <c:pt idx="296">
                  <c:v>88950</c:v>
                </c:pt>
                <c:pt idx="297">
                  <c:v>89250</c:v>
                </c:pt>
                <c:pt idx="298">
                  <c:v>89550</c:v>
                </c:pt>
                <c:pt idx="299">
                  <c:v>89850</c:v>
                </c:pt>
                <c:pt idx="300">
                  <c:v>90150</c:v>
                </c:pt>
              </c:numCache>
            </c:numRef>
          </c:cat>
          <c:val>
            <c:numRef>
              <c:f>'Tar2009'!$C$11:$C$310</c:f>
              <c:numCache>
                <c:formatCode>0.00%</c:formatCode>
                <c:ptCount val="300"/>
                <c:pt idx="0">
                  <c:v>3.47091541901603E-3</c:v>
                </c:pt>
                <c:pt idx="1">
                  <c:v>3.4298716110606402E-3</c:v>
                </c:pt>
                <c:pt idx="2">
                  <c:v>3.18996036187499E-3</c:v>
                </c:pt>
                <c:pt idx="3">
                  <c:v>3.00670546182201E-3</c:v>
                </c:pt>
                <c:pt idx="4">
                  <c:v>3.2064202727862998E-3</c:v>
                </c:pt>
                <c:pt idx="5">
                  <c:v>3.0942958987716799E-3</c:v>
                </c:pt>
                <c:pt idx="6">
                  <c:v>2.8989888037318301E-3</c:v>
                </c:pt>
                <c:pt idx="7">
                  <c:v>3.1362378589797702E-3</c:v>
                </c:pt>
                <c:pt idx="8">
                  <c:v>3.2784961655065001E-3</c:v>
                </c:pt>
                <c:pt idx="9">
                  <c:v>3.4671752357314E-3</c:v>
                </c:pt>
                <c:pt idx="10">
                  <c:v>4.1699320919254702E-3</c:v>
                </c:pt>
                <c:pt idx="11">
                  <c:v>3.5194509663543901E-3</c:v>
                </c:pt>
                <c:pt idx="12">
                  <c:v>5.0547115918275496E-3</c:v>
                </c:pt>
                <c:pt idx="13">
                  <c:v>5.06779470735452E-3</c:v>
                </c:pt>
                <c:pt idx="14">
                  <c:v>5.6875164612662102E-3</c:v>
                </c:pt>
                <c:pt idx="15">
                  <c:v>6.5281431884006902E-3</c:v>
                </c:pt>
                <c:pt idx="16">
                  <c:v>1.2277725321261101E-2</c:v>
                </c:pt>
                <c:pt idx="17">
                  <c:v>1.6846482969369199E-2</c:v>
                </c:pt>
                <c:pt idx="18">
                  <c:v>7.5663735248110804E-3</c:v>
                </c:pt>
                <c:pt idx="19">
                  <c:v>8.5282873947276506E-3</c:v>
                </c:pt>
                <c:pt idx="20">
                  <c:v>9.0690481702690399E-3</c:v>
                </c:pt>
                <c:pt idx="21">
                  <c:v>8.0283970553483106E-3</c:v>
                </c:pt>
                <c:pt idx="22">
                  <c:v>8.4426053504194007E-3</c:v>
                </c:pt>
                <c:pt idx="23">
                  <c:v>1.16886197808926E-2</c:v>
                </c:pt>
                <c:pt idx="24">
                  <c:v>1.11476244172903E-2</c:v>
                </c:pt>
                <c:pt idx="25">
                  <c:v>3.02757112869959E-2</c:v>
                </c:pt>
                <c:pt idx="26">
                  <c:v>3.4156390832094E-2</c:v>
                </c:pt>
                <c:pt idx="27">
                  <c:v>1.12537085587719E-2</c:v>
                </c:pt>
                <c:pt idx="28">
                  <c:v>1.1233490596266301E-2</c:v>
                </c:pt>
                <c:pt idx="29">
                  <c:v>1.1606541118214299E-2</c:v>
                </c:pt>
                <c:pt idx="30">
                  <c:v>1.20858860817986E-2</c:v>
                </c:pt>
                <c:pt idx="31">
                  <c:v>1.1618853848933099E-2</c:v>
                </c:pt>
                <c:pt idx="32">
                  <c:v>1.1744566108750101E-2</c:v>
                </c:pt>
                <c:pt idx="33">
                  <c:v>1.0593305446838199E-2</c:v>
                </c:pt>
                <c:pt idx="34">
                  <c:v>1.0854063565848299E-2</c:v>
                </c:pt>
                <c:pt idx="35">
                  <c:v>1.14477544659796E-2</c:v>
                </c:pt>
                <c:pt idx="36">
                  <c:v>1.0758531357991701E-2</c:v>
                </c:pt>
                <c:pt idx="37">
                  <c:v>1.21136044750465E-2</c:v>
                </c:pt>
                <c:pt idx="38">
                  <c:v>1.1924158598122301E-2</c:v>
                </c:pt>
                <c:pt idx="39">
                  <c:v>1.14082516491621E-2</c:v>
                </c:pt>
                <c:pt idx="40">
                  <c:v>1.36690376973543E-2</c:v>
                </c:pt>
                <c:pt idx="41">
                  <c:v>1.17461183815676E-2</c:v>
                </c:pt>
                <c:pt idx="42">
                  <c:v>1.26517905480674E-2</c:v>
                </c:pt>
                <c:pt idx="43">
                  <c:v>1.1952865982019899E-2</c:v>
                </c:pt>
                <c:pt idx="44">
                  <c:v>1.18389073048626E-2</c:v>
                </c:pt>
                <c:pt idx="45">
                  <c:v>1.2100185414080601E-2</c:v>
                </c:pt>
                <c:pt idx="46">
                  <c:v>1.16362225680538E-2</c:v>
                </c:pt>
                <c:pt idx="47">
                  <c:v>1.13637570644766E-2</c:v>
                </c:pt>
                <c:pt idx="48">
                  <c:v>1.1809692920650899E-2</c:v>
                </c:pt>
                <c:pt idx="49">
                  <c:v>1.1166400588739699E-2</c:v>
                </c:pt>
                <c:pt idx="50">
                  <c:v>1.00357849581004E-2</c:v>
                </c:pt>
                <c:pt idx="51">
                  <c:v>1.04593046089809E-2</c:v>
                </c:pt>
                <c:pt idx="52">
                  <c:v>1.2216752835888399E-2</c:v>
                </c:pt>
                <c:pt idx="53">
                  <c:v>9.9671465413451593E-3</c:v>
                </c:pt>
                <c:pt idx="54">
                  <c:v>9.2295849057214101E-3</c:v>
                </c:pt>
                <c:pt idx="55">
                  <c:v>9.5686127282619306E-3</c:v>
                </c:pt>
                <c:pt idx="56">
                  <c:v>8.5985956752027606E-3</c:v>
                </c:pt>
                <c:pt idx="57">
                  <c:v>8.3101523483600104E-3</c:v>
                </c:pt>
                <c:pt idx="58">
                  <c:v>8.7725780185258107E-3</c:v>
                </c:pt>
                <c:pt idx="59">
                  <c:v>8.5036952353677898E-3</c:v>
                </c:pt>
                <c:pt idx="60">
                  <c:v>9.2426309292849701E-3</c:v>
                </c:pt>
                <c:pt idx="61">
                  <c:v>8.3858195364707906E-3</c:v>
                </c:pt>
                <c:pt idx="62">
                  <c:v>6.9043477696257398E-3</c:v>
                </c:pt>
                <c:pt idx="63">
                  <c:v>7.7911329182413103E-3</c:v>
                </c:pt>
                <c:pt idx="64">
                  <c:v>7.69270629677298E-3</c:v>
                </c:pt>
                <c:pt idx="65">
                  <c:v>7.2931155292855904E-3</c:v>
                </c:pt>
                <c:pt idx="66">
                  <c:v>8.43527309037965E-3</c:v>
                </c:pt>
                <c:pt idx="67">
                  <c:v>6.7037168508081498E-3</c:v>
                </c:pt>
                <c:pt idx="68">
                  <c:v>6.3154458567262102E-3</c:v>
                </c:pt>
                <c:pt idx="69">
                  <c:v>5.3183565043264901E-3</c:v>
                </c:pt>
                <c:pt idx="70">
                  <c:v>6.3901514654929404E-3</c:v>
                </c:pt>
                <c:pt idx="71">
                  <c:v>7.3281995793535899E-3</c:v>
                </c:pt>
                <c:pt idx="72">
                  <c:v>6.2632204117767402E-3</c:v>
                </c:pt>
                <c:pt idx="73">
                  <c:v>8.4159507194526192E-3</c:v>
                </c:pt>
                <c:pt idx="74">
                  <c:v>8.8517775219746804E-3</c:v>
                </c:pt>
                <c:pt idx="75">
                  <c:v>6.51016081250054E-3</c:v>
                </c:pt>
                <c:pt idx="76">
                  <c:v>6.3018737701889503E-3</c:v>
                </c:pt>
                <c:pt idx="77">
                  <c:v>6.7696570811724499E-3</c:v>
                </c:pt>
                <c:pt idx="78">
                  <c:v>5.4221412154201801E-3</c:v>
                </c:pt>
                <c:pt idx="79">
                  <c:v>5.0673283029975397E-3</c:v>
                </c:pt>
                <c:pt idx="80">
                  <c:v>4.4950260370700398E-3</c:v>
                </c:pt>
                <c:pt idx="81">
                  <c:v>6.98947926006129E-3</c:v>
                </c:pt>
                <c:pt idx="82">
                  <c:v>4.7601082592736797E-3</c:v>
                </c:pt>
                <c:pt idx="83">
                  <c:v>5.9908973847320104E-3</c:v>
                </c:pt>
                <c:pt idx="84">
                  <c:v>4.50270644421546E-3</c:v>
                </c:pt>
                <c:pt idx="85">
                  <c:v>4.3512519508671996E-3</c:v>
                </c:pt>
                <c:pt idx="86">
                  <c:v>5.8400462275083904E-3</c:v>
                </c:pt>
                <c:pt idx="87">
                  <c:v>4.8121138543472204E-3</c:v>
                </c:pt>
                <c:pt idx="88">
                  <c:v>3.4509972511096399E-3</c:v>
                </c:pt>
                <c:pt idx="89">
                  <c:v>4.6971199384887898E-3</c:v>
                </c:pt>
                <c:pt idx="90">
                  <c:v>4.4441011530119102E-3</c:v>
                </c:pt>
                <c:pt idx="91">
                  <c:v>3.2117264504622801E-3</c:v>
                </c:pt>
                <c:pt idx="92">
                  <c:v>3.5872996078888599E-3</c:v>
                </c:pt>
                <c:pt idx="93">
                  <c:v>4.6642182397118401E-3</c:v>
                </c:pt>
                <c:pt idx="94">
                  <c:v>2.9301444924609002E-3</c:v>
                </c:pt>
                <c:pt idx="95">
                  <c:v>4.0143366097344898E-3</c:v>
                </c:pt>
                <c:pt idx="96">
                  <c:v>4.19360671575701E-3</c:v>
                </c:pt>
                <c:pt idx="97">
                  <c:v>3.7136170934891398E-3</c:v>
                </c:pt>
                <c:pt idx="98">
                  <c:v>4.3552762925389704E-3</c:v>
                </c:pt>
                <c:pt idx="99">
                  <c:v>4.3997099313395002E-3</c:v>
                </c:pt>
                <c:pt idx="100">
                  <c:v>4.8372327190110299E-3</c:v>
                </c:pt>
                <c:pt idx="101">
                  <c:v>4.1415372650974603E-3</c:v>
                </c:pt>
                <c:pt idx="102">
                  <c:v>6.2821502612842401E-3</c:v>
                </c:pt>
                <c:pt idx="103">
                  <c:v>4.1121618577538901E-3</c:v>
                </c:pt>
                <c:pt idx="104">
                  <c:v>4.0202224216866703E-3</c:v>
                </c:pt>
                <c:pt idx="105">
                  <c:v>3.3089103166430199E-3</c:v>
                </c:pt>
                <c:pt idx="106">
                  <c:v>3.54567818968379E-3</c:v>
                </c:pt>
                <c:pt idx="107">
                  <c:v>3.30320326876418E-3</c:v>
                </c:pt>
                <c:pt idx="108">
                  <c:v>3.06676249965135E-3</c:v>
                </c:pt>
                <c:pt idx="109">
                  <c:v>3.9963270163258296E-3</c:v>
                </c:pt>
                <c:pt idx="110">
                  <c:v>4.1909252423046797E-3</c:v>
                </c:pt>
                <c:pt idx="111">
                  <c:v>2.8574613167163501E-3</c:v>
                </c:pt>
                <c:pt idx="112">
                  <c:v>3.5971765552355599E-3</c:v>
                </c:pt>
                <c:pt idx="113">
                  <c:v>3.0037210246668801E-3</c:v>
                </c:pt>
                <c:pt idx="114">
                  <c:v>5.7886184276976097E-3</c:v>
                </c:pt>
                <c:pt idx="115">
                  <c:v>2.1294461097301101E-3</c:v>
                </c:pt>
                <c:pt idx="116">
                  <c:v>2.3920631975010999E-3</c:v>
                </c:pt>
                <c:pt idx="117">
                  <c:v>3.1574303373328701E-3</c:v>
                </c:pt>
                <c:pt idx="118">
                  <c:v>2.4324412318133498E-3</c:v>
                </c:pt>
                <c:pt idx="119">
                  <c:v>2.8351052845898301E-3</c:v>
                </c:pt>
                <c:pt idx="120">
                  <c:v>2.9555338001142802E-3</c:v>
                </c:pt>
                <c:pt idx="121">
                  <c:v>3.3093111677681098E-3</c:v>
                </c:pt>
                <c:pt idx="122">
                  <c:v>1.6697545031185001E-3</c:v>
                </c:pt>
                <c:pt idx="123">
                  <c:v>2.7475172694173102E-3</c:v>
                </c:pt>
                <c:pt idx="124">
                  <c:v>2.5481660096808799E-3</c:v>
                </c:pt>
                <c:pt idx="125">
                  <c:v>2.7940585680313801E-3</c:v>
                </c:pt>
                <c:pt idx="126">
                  <c:v>1.94375059043675E-3</c:v>
                </c:pt>
                <c:pt idx="127">
                  <c:v>1.9622707801109098E-3</c:v>
                </c:pt>
                <c:pt idx="128">
                  <c:v>1.9589441943635602E-3</c:v>
                </c:pt>
                <c:pt idx="129">
                  <c:v>3.5150918031843399E-3</c:v>
                </c:pt>
                <c:pt idx="130">
                  <c:v>2.9271581248838199E-3</c:v>
                </c:pt>
                <c:pt idx="131">
                  <c:v>1.64227258923712E-3</c:v>
                </c:pt>
                <c:pt idx="132">
                  <c:v>2.5914704442781301E-3</c:v>
                </c:pt>
                <c:pt idx="133">
                  <c:v>2.59487171189548E-3</c:v>
                </c:pt>
                <c:pt idx="134">
                  <c:v>2.2227487764342798E-3</c:v>
                </c:pt>
                <c:pt idx="135">
                  <c:v>2.34329112852315E-3</c:v>
                </c:pt>
                <c:pt idx="136">
                  <c:v>1.8238537308255601E-3</c:v>
                </c:pt>
                <c:pt idx="137">
                  <c:v>1.8040051665372901E-3</c:v>
                </c:pt>
                <c:pt idx="138">
                  <c:v>1.23994610844993E-3</c:v>
                </c:pt>
                <c:pt idx="139">
                  <c:v>2.0595206347434501E-3</c:v>
                </c:pt>
                <c:pt idx="140">
                  <c:v>2.37141629907888E-3</c:v>
                </c:pt>
                <c:pt idx="141">
                  <c:v>1.8147340757301901E-3</c:v>
                </c:pt>
                <c:pt idx="142">
                  <c:v>2.0182928139983098E-3</c:v>
                </c:pt>
                <c:pt idx="143">
                  <c:v>1.4047983176362501E-3</c:v>
                </c:pt>
                <c:pt idx="144">
                  <c:v>1.1402431301366499E-3</c:v>
                </c:pt>
                <c:pt idx="145">
                  <c:v>1.33403151905482E-3</c:v>
                </c:pt>
                <c:pt idx="146">
                  <c:v>1.22624656877074E-3</c:v>
                </c:pt>
                <c:pt idx="147">
                  <c:v>1.34511026490153E-3</c:v>
                </c:pt>
                <c:pt idx="148">
                  <c:v>1.88582550636615E-3</c:v>
                </c:pt>
                <c:pt idx="149">
                  <c:v>1.9728980734838998E-3</c:v>
                </c:pt>
                <c:pt idx="150">
                  <c:v>1.0546436623213101E-3</c:v>
                </c:pt>
                <c:pt idx="151">
                  <c:v>1.24749885246087E-3</c:v>
                </c:pt>
                <c:pt idx="152">
                  <c:v>8.3749984954364497E-4</c:v>
                </c:pt>
                <c:pt idx="153">
                  <c:v>1.0550249498242001E-3</c:v>
                </c:pt>
                <c:pt idx="154">
                  <c:v>1.1443063204352301E-3</c:v>
                </c:pt>
                <c:pt idx="155">
                  <c:v>1.0422645093032901E-3</c:v>
                </c:pt>
                <c:pt idx="156">
                  <c:v>9.31351546644976E-4</c:v>
                </c:pt>
                <c:pt idx="157">
                  <c:v>7.33019706168907E-4</c:v>
                </c:pt>
                <c:pt idx="158">
                  <c:v>7.4085932749046797E-4</c:v>
                </c:pt>
                <c:pt idx="159">
                  <c:v>1.12222803986347E-3</c:v>
                </c:pt>
                <c:pt idx="160">
                  <c:v>4.5916006612564501E-4</c:v>
                </c:pt>
                <c:pt idx="161">
                  <c:v>1.4712374862467499E-3</c:v>
                </c:pt>
                <c:pt idx="162">
                  <c:v>6.2210014041066497E-4</c:v>
                </c:pt>
                <c:pt idx="163">
                  <c:v>5.6463332327879895E-4</c:v>
                </c:pt>
                <c:pt idx="164">
                  <c:v>8.8725043314938302E-4</c:v>
                </c:pt>
                <c:pt idx="165">
                  <c:v>3.92319620228647E-4</c:v>
                </c:pt>
                <c:pt idx="166">
                  <c:v>6.0965628085631702E-4</c:v>
                </c:pt>
                <c:pt idx="167">
                  <c:v>6.2415614479518805E-4</c:v>
                </c:pt>
                <c:pt idx="168">
                  <c:v>3.6666746184673598E-4</c:v>
                </c:pt>
                <c:pt idx="169">
                  <c:v>4.8399040551746201E-4</c:v>
                </c:pt>
                <c:pt idx="170">
                  <c:v>5.7007197182131798E-4</c:v>
                </c:pt>
                <c:pt idx="171">
                  <c:v>1.04526863291941E-3</c:v>
                </c:pt>
                <c:pt idx="172">
                  <c:v>3.3518664655120403E-4</c:v>
                </c:pt>
                <c:pt idx="173">
                  <c:v>2.96998418952744E-4</c:v>
                </c:pt>
                <c:pt idx="174">
                  <c:v>4.09933145401972E-4</c:v>
                </c:pt>
                <c:pt idx="175">
                  <c:v>7.2938736711147497E-4</c:v>
                </c:pt>
                <c:pt idx="176">
                  <c:v>4.4113162814779798E-4</c:v>
                </c:pt>
                <c:pt idx="177">
                  <c:v>4.3163107726118202E-4</c:v>
                </c:pt>
                <c:pt idx="178">
                  <c:v>5.0642294205740395E-4</c:v>
                </c:pt>
                <c:pt idx="179">
                  <c:v>5.0316752361800302E-4</c:v>
                </c:pt>
                <c:pt idx="180">
                  <c:v>7.4910832453775904E-4</c:v>
                </c:pt>
                <c:pt idx="181">
                  <c:v>7.2093502642831095E-4</c:v>
                </c:pt>
                <c:pt idx="182">
                  <c:v>3.4813547649148203E-4</c:v>
                </c:pt>
                <c:pt idx="183">
                  <c:v>4.62719027051309E-4</c:v>
                </c:pt>
                <c:pt idx="184">
                  <c:v>2.28607846966237E-4</c:v>
                </c:pt>
                <c:pt idx="185">
                  <c:v>3.2832377866478699E-4</c:v>
                </c:pt>
                <c:pt idx="186">
                  <c:v>3.5655409675873002E-4</c:v>
                </c:pt>
                <c:pt idx="187">
                  <c:v>2.8299119760026402E-4</c:v>
                </c:pt>
                <c:pt idx="188">
                  <c:v>4.76083985419806E-4</c:v>
                </c:pt>
                <c:pt idx="189">
                  <c:v>4.0244587199839702E-4</c:v>
                </c:pt>
                <c:pt idx="190">
                  <c:v>4.1814594741493798E-4</c:v>
                </c:pt>
                <c:pt idx="191">
                  <c:v>2.4372641038866399E-4</c:v>
                </c:pt>
                <c:pt idx="192">
                  <c:v>3.2087445613543603E-4</c:v>
                </c:pt>
                <c:pt idx="193">
                  <c:v>5.2370869228729098E-4</c:v>
                </c:pt>
                <c:pt idx="194">
                  <c:v>4.8612491706814202E-4</c:v>
                </c:pt>
                <c:pt idx="195">
                  <c:v>3.47136167657535E-4</c:v>
                </c:pt>
                <c:pt idx="196">
                  <c:v>3.2925581301396201E-4</c:v>
                </c:pt>
                <c:pt idx="197">
                  <c:v>3.25324271591363E-4</c:v>
                </c:pt>
                <c:pt idx="198">
                  <c:v>3.8549474946971898E-4</c:v>
                </c:pt>
                <c:pt idx="199">
                  <c:v>3.0313919071628398E-4</c:v>
                </c:pt>
                <c:pt idx="200">
                  <c:v>3.5783250960944398E-4</c:v>
                </c:pt>
                <c:pt idx="201">
                  <c:v>3.0527391280854203E-4</c:v>
                </c:pt>
                <c:pt idx="202">
                  <c:v>3.2635759441908399E-4</c:v>
                </c:pt>
                <c:pt idx="203">
                  <c:v>2.97514639588067E-4</c:v>
                </c:pt>
                <c:pt idx="204">
                  <c:v>2.8159816736959901E-4</c:v>
                </c:pt>
                <c:pt idx="205">
                  <c:v>2.8258854795050801E-4</c:v>
                </c:pt>
                <c:pt idx="206">
                  <c:v>2.7781643492615999E-4</c:v>
                </c:pt>
                <c:pt idx="207">
                  <c:v>2.6867788091058101E-4</c:v>
                </c:pt>
                <c:pt idx="208">
                  <c:v>2.6389933950561498E-4</c:v>
                </c:pt>
                <c:pt idx="209">
                  <c:v>2.6303609954826901E-4</c:v>
                </c:pt>
                <c:pt idx="210">
                  <c:v>2.6224493137670999E-4</c:v>
                </c:pt>
                <c:pt idx="211">
                  <c:v>2.5230668458893398E-4</c:v>
                </c:pt>
                <c:pt idx="212">
                  <c:v>2.55537304140203E-4</c:v>
                </c:pt>
                <c:pt idx="213">
                  <c:v>2.47460394225772E-4</c:v>
                </c:pt>
                <c:pt idx="214">
                  <c:v>2.5442048908723999E-4</c:v>
                </c:pt>
                <c:pt idx="215">
                  <c:v>2.4747859495497301E-4</c:v>
                </c:pt>
                <c:pt idx="216">
                  <c:v>2.5279821311666401E-4</c:v>
                </c:pt>
                <c:pt idx="217">
                  <c:v>2.5225345627433502E-4</c:v>
                </c:pt>
                <c:pt idx="218">
                  <c:v>2.3276852295620401E-4</c:v>
                </c:pt>
                <c:pt idx="219">
                  <c:v>2.3746267314809699E-4</c:v>
                </c:pt>
                <c:pt idx="220">
                  <c:v>2.44611978321481E-4</c:v>
                </c:pt>
                <c:pt idx="221">
                  <c:v>2.2385768461697099E-4</c:v>
                </c:pt>
                <c:pt idx="222">
                  <c:v>2.16321151346759E-4</c:v>
                </c:pt>
                <c:pt idx="223">
                  <c:v>2.1160233155628199E-4</c:v>
                </c:pt>
                <c:pt idx="224">
                  <c:v>1.9832767658403499E-4</c:v>
                </c:pt>
                <c:pt idx="225">
                  <c:v>2.0596668966323001E-4</c:v>
                </c:pt>
                <c:pt idx="226">
                  <c:v>1.99266424107683E-4</c:v>
                </c:pt>
                <c:pt idx="227">
                  <c:v>1.99623045031491E-4</c:v>
                </c:pt>
                <c:pt idx="228">
                  <c:v>1.88880854974701E-4</c:v>
                </c:pt>
                <c:pt idx="229">
                  <c:v>1.7568603108259799E-4</c:v>
                </c:pt>
                <c:pt idx="230">
                  <c:v>1.7579478033664001E-4</c:v>
                </c:pt>
                <c:pt idx="231">
                  <c:v>1.6390076987599799E-4</c:v>
                </c:pt>
                <c:pt idx="232">
                  <c:v>1.8250314735092E-4</c:v>
                </c:pt>
                <c:pt idx="233">
                  <c:v>1.9951619106339699E-4</c:v>
                </c:pt>
                <c:pt idx="234">
                  <c:v>1.684033380751E-4</c:v>
                </c:pt>
                <c:pt idx="235">
                  <c:v>1.58785983689727E-4</c:v>
                </c:pt>
                <c:pt idx="236">
                  <c:v>1.6911090257437701E-4</c:v>
                </c:pt>
                <c:pt idx="237">
                  <c:v>1.5387823014618499E-4</c:v>
                </c:pt>
                <c:pt idx="238">
                  <c:v>1.52982672468439E-4</c:v>
                </c:pt>
                <c:pt idx="239">
                  <c:v>1.56594360471518E-4</c:v>
                </c:pt>
                <c:pt idx="240">
                  <c:v>1.6402177034405101E-4</c:v>
                </c:pt>
                <c:pt idx="241">
                  <c:v>1.5591872774549899E-4</c:v>
                </c:pt>
                <c:pt idx="242">
                  <c:v>1.6287444282060299E-4</c:v>
                </c:pt>
                <c:pt idx="243">
                  <c:v>1.5935508457352E-4</c:v>
                </c:pt>
                <c:pt idx="244">
                  <c:v>1.39768868404098E-4</c:v>
                </c:pt>
                <c:pt idx="245">
                  <c:v>1.4179951474378499E-4</c:v>
                </c:pt>
                <c:pt idx="246">
                  <c:v>1.3228296091302599E-4</c:v>
                </c:pt>
                <c:pt idx="247">
                  <c:v>1.3881942910151299E-4</c:v>
                </c:pt>
                <c:pt idx="248">
                  <c:v>1.3792352308313901E-4</c:v>
                </c:pt>
                <c:pt idx="249">
                  <c:v>1.24619768355177E-4</c:v>
                </c:pt>
                <c:pt idx="250">
                  <c:v>1.41018938844875E-4</c:v>
                </c:pt>
                <c:pt idx="251">
                  <c:v>1.2980788230244799E-4</c:v>
                </c:pt>
                <c:pt idx="252">
                  <c:v>1.21969473996835E-4</c:v>
                </c:pt>
                <c:pt idx="253">
                  <c:v>1.2342949885941801E-4</c:v>
                </c:pt>
                <c:pt idx="254">
                  <c:v>1.1451294982008201E-4</c:v>
                </c:pt>
                <c:pt idx="255">
                  <c:v>1.1019063485735E-4</c:v>
                </c:pt>
                <c:pt idx="256">
                  <c:v>1.16336268841181E-4</c:v>
                </c:pt>
                <c:pt idx="257">
                  <c:v>2.7974881503341502E-4</c:v>
                </c:pt>
                <c:pt idx="258">
                  <c:v>1.16688104404727E-4</c:v>
                </c:pt>
                <c:pt idx="259">
                  <c:v>1.05286077592985E-4</c:v>
                </c:pt>
                <c:pt idx="260">
                  <c:v>1.16116203482652E-4</c:v>
                </c:pt>
                <c:pt idx="261">
                  <c:v>9.5848820939673602E-5</c:v>
                </c:pt>
                <c:pt idx="262">
                  <c:v>1.01596149512348E-4</c:v>
                </c:pt>
                <c:pt idx="263">
                  <c:v>9.9596417648543895E-5</c:v>
                </c:pt>
                <c:pt idx="264">
                  <c:v>1.03961917378927E-4</c:v>
                </c:pt>
                <c:pt idx="265">
                  <c:v>1.0267447855314E-4</c:v>
                </c:pt>
                <c:pt idx="266">
                  <c:v>1.02273959024168E-4</c:v>
                </c:pt>
                <c:pt idx="267">
                  <c:v>9.3850174174769298E-5</c:v>
                </c:pt>
                <c:pt idx="268">
                  <c:v>9.4407320579161002E-5</c:v>
                </c:pt>
                <c:pt idx="269">
                  <c:v>8.7891251865684995E-5</c:v>
                </c:pt>
                <c:pt idx="270">
                  <c:v>9.9293046313092602E-5</c:v>
                </c:pt>
                <c:pt idx="271">
                  <c:v>9.1574511789866794E-5</c:v>
                </c:pt>
                <c:pt idx="272">
                  <c:v>9.1869938131643194E-5</c:v>
                </c:pt>
                <c:pt idx="273">
                  <c:v>8.5333267224831406E-5</c:v>
                </c:pt>
                <c:pt idx="274">
                  <c:v>8.69262210946095E-5</c:v>
                </c:pt>
                <c:pt idx="275">
                  <c:v>8.1934877054789301E-5</c:v>
                </c:pt>
                <c:pt idx="276">
                  <c:v>8.0000166853426305E-5</c:v>
                </c:pt>
                <c:pt idx="277">
                  <c:v>7.6278742493942296E-5</c:v>
                </c:pt>
                <c:pt idx="278">
                  <c:v>7.3151916234640599E-5</c:v>
                </c:pt>
                <c:pt idx="279">
                  <c:v>7.7948356555946802E-5</c:v>
                </c:pt>
                <c:pt idx="280">
                  <c:v>8.68778751760587E-5</c:v>
                </c:pt>
                <c:pt idx="281">
                  <c:v>7.5703568158162394E-5</c:v>
                </c:pt>
                <c:pt idx="282">
                  <c:v>6.9698597359123601E-5</c:v>
                </c:pt>
                <c:pt idx="283">
                  <c:v>7.6777452630568199E-5</c:v>
                </c:pt>
                <c:pt idx="284">
                  <c:v>6.7016665491632501E-5</c:v>
                </c:pt>
                <c:pt idx="285">
                  <c:v>7.3993584327043994E-5</c:v>
                </c:pt>
                <c:pt idx="286">
                  <c:v>7.1823103243869596E-5</c:v>
                </c:pt>
                <c:pt idx="287">
                  <c:v>7.1517637335396806E-5</c:v>
                </c:pt>
                <c:pt idx="288">
                  <c:v>6.4208507497664599E-5</c:v>
                </c:pt>
                <c:pt idx="289">
                  <c:v>6.4244328662853894E-5</c:v>
                </c:pt>
                <c:pt idx="290">
                  <c:v>6.1439021626935898E-5</c:v>
                </c:pt>
                <c:pt idx="291">
                  <c:v>6.4273913048496997E-5</c:v>
                </c:pt>
                <c:pt idx="292">
                  <c:v>5.6602956804289903E-5</c:v>
                </c:pt>
                <c:pt idx="293">
                  <c:v>6.1501992361871801E-5</c:v>
                </c:pt>
                <c:pt idx="294">
                  <c:v>5.8607220939262799E-5</c:v>
                </c:pt>
                <c:pt idx="295">
                  <c:v>5.762169283389E-5</c:v>
                </c:pt>
                <c:pt idx="296">
                  <c:v>5.6257646245396098E-5</c:v>
                </c:pt>
                <c:pt idx="297">
                  <c:v>5.6996659672251897E-5</c:v>
                </c:pt>
                <c:pt idx="298">
                  <c:v>5.6748395192840501E-5</c:v>
                </c:pt>
                <c:pt idx="299">
                  <c:v>5.0855843988694599E-5</c:v>
                </c:pt>
              </c:numCache>
            </c:numRef>
          </c:val>
          <c:smooth val="0"/>
          <c:extLst>
            <c:ext xmlns:c16="http://schemas.microsoft.com/office/drawing/2014/chart" uri="{C3380CC4-5D6E-409C-BE32-E72D297353CC}">
              <c16:uniqueId val="{00000000-F38D-414D-9B78-8FF8D094E6C5}"/>
            </c:ext>
          </c:extLst>
        </c:ser>
        <c:ser>
          <c:idx val="1"/>
          <c:order val="1"/>
          <c:tx>
            <c:strRef>
              <c:f>'Tar2009'!$D$10</c:f>
              <c:strCache>
                <c:ptCount val="1"/>
                <c:pt idx="0">
                  <c:v>% Hombres</c:v>
                </c:pt>
              </c:strCache>
            </c:strRef>
          </c:tx>
          <c:spPr>
            <a:ln w="25400">
              <a:solidFill>
                <a:srgbClr val="000000"/>
              </a:solidFill>
              <a:prstDash val="solid"/>
            </a:ln>
          </c:spPr>
          <c:marker>
            <c:symbol val="none"/>
          </c:marker>
          <c:cat>
            <c:numRef>
              <c:f>'Tar2009'!$B$11:$B$311</c:f>
              <c:numCache>
                <c:formatCode>#,##0</c:formatCode>
                <c:ptCount val="301"/>
                <c:pt idx="0">
                  <c:v>150</c:v>
                </c:pt>
                <c:pt idx="1">
                  <c:v>450</c:v>
                </c:pt>
                <c:pt idx="2">
                  <c:v>750</c:v>
                </c:pt>
                <c:pt idx="3">
                  <c:v>1050</c:v>
                </c:pt>
                <c:pt idx="4">
                  <c:v>1350</c:v>
                </c:pt>
                <c:pt idx="5">
                  <c:v>1650</c:v>
                </c:pt>
                <c:pt idx="6">
                  <c:v>1950</c:v>
                </c:pt>
                <c:pt idx="7">
                  <c:v>2250</c:v>
                </c:pt>
                <c:pt idx="8">
                  <c:v>2550</c:v>
                </c:pt>
                <c:pt idx="9">
                  <c:v>2850</c:v>
                </c:pt>
                <c:pt idx="10">
                  <c:v>3150</c:v>
                </c:pt>
                <c:pt idx="11">
                  <c:v>3450</c:v>
                </c:pt>
                <c:pt idx="12">
                  <c:v>3750</c:v>
                </c:pt>
                <c:pt idx="13">
                  <c:v>4050</c:v>
                </c:pt>
                <c:pt idx="14">
                  <c:v>4350</c:v>
                </c:pt>
                <c:pt idx="15">
                  <c:v>4650</c:v>
                </c:pt>
                <c:pt idx="16">
                  <c:v>4950</c:v>
                </c:pt>
                <c:pt idx="17">
                  <c:v>5250</c:v>
                </c:pt>
                <c:pt idx="18">
                  <c:v>5550</c:v>
                </c:pt>
                <c:pt idx="19">
                  <c:v>5850</c:v>
                </c:pt>
                <c:pt idx="20">
                  <c:v>6150</c:v>
                </c:pt>
                <c:pt idx="21">
                  <c:v>6450</c:v>
                </c:pt>
                <c:pt idx="22">
                  <c:v>6750</c:v>
                </c:pt>
                <c:pt idx="23">
                  <c:v>7050</c:v>
                </c:pt>
                <c:pt idx="24">
                  <c:v>7350</c:v>
                </c:pt>
                <c:pt idx="25">
                  <c:v>7650</c:v>
                </c:pt>
                <c:pt idx="26">
                  <c:v>7950</c:v>
                </c:pt>
                <c:pt idx="27">
                  <c:v>8250</c:v>
                </c:pt>
                <c:pt idx="28">
                  <c:v>8550</c:v>
                </c:pt>
                <c:pt idx="29">
                  <c:v>8850</c:v>
                </c:pt>
                <c:pt idx="30">
                  <c:v>9150</c:v>
                </c:pt>
                <c:pt idx="31">
                  <c:v>9450</c:v>
                </c:pt>
                <c:pt idx="32">
                  <c:v>9750</c:v>
                </c:pt>
                <c:pt idx="33">
                  <c:v>10050</c:v>
                </c:pt>
                <c:pt idx="34">
                  <c:v>10350</c:v>
                </c:pt>
                <c:pt idx="35">
                  <c:v>10650</c:v>
                </c:pt>
                <c:pt idx="36">
                  <c:v>10950</c:v>
                </c:pt>
                <c:pt idx="37">
                  <c:v>11250</c:v>
                </c:pt>
                <c:pt idx="38">
                  <c:v>11550</c:v>
                </c:pt>
                <c:pt idx="39">
                  <c:v>11850</c:v>
                </c:pt>
                <c:pt idx="40">
                  <c:v>12150</c:v>
                </c:pt>
                <c:pt idx="41">
                  <c:v>12450</c:v>
                </c:pt>
                <c:pt idx="42">
                  <c:v>12750</c:v>
                </c:pt>
                <c:pt idx="43">
                  <c:v>13050</c:v>
                </c:pt>
                <c:pt idx="44">
                  <c:v>13350</c:v>
                </c:pt>
                <c:pt idx="45">
                  <c:v>13650</c:v>
                </c:pt>
                <c:pt idx="46">
                  <c:v>13950</c:v>
                </c:pt>
                <c:pt idx="47">
                  <c:v>14250</c:v>
                </c:pt>
                <c:pt idx="48">
                  <c:v>14550</c:v>
                </c:pt>
                <c:pt idx="49">
                  <c:v>14850</c:v>
                </c:pt>
                <c:pt idx="50">
                  <c:v>15150</c:v>
                </c:pt>
                <c:pt idx="51">
                  <c:v>15450</c:v>
                </c:pt>
                <c:pt idx="52">
                  <c:v>15750</c:v>
                </c:pt>
                <c:pt idx="53">
                  <c:v>16050</c:v>
                </c:pt>
                <c:pt idx="54">
                  <c:v>16350</c:v>
                </c:pt>
                <c:pt idx="55">
                  <c:v>16650</c:v>
                </c:pt>
                <c:pt idx="56">
                  <c:v>16950</c:v>
                </c:pt>
                <c:pt idx="57">
                  <c:v>17250</c:v>
                </c:pt>
                <c:pt idx="58">
                  <c:v>17550</c:v>
                </c:pt>
                <c:pt idx="59">
                  <c:v>17850</c:v>
                </c:pt>
                <c:pt idx="60">
                  <c:v>18150</c:v>
                </c:pt>
                <c:pt idx="61">
                  <c:v>18450</c:v>
                </c:pt>
                <c:pt idx="62">
                  <c:v>18750</c:v>
                </c:pt>
                <c:pt idx="63">
                  <c:v>19050</c:v>
                </c:pt>
                <c:pt idx="64">
                  <c:v>19350</c:v>
                </c:pt>
                <c:pt idx="65">
                  <c:v>19650</c:v>
                </c:pt>
                <c:pt idx="66">
                  <c:v>19950</c:v>
                </c:pt>
                <c:pt idx="67">
                  <c:v>20250</c:v>
                </c:pt>
                <c:pt idx="68">
                  <c:v>20550</c:v>
                </c:pt>
                <c:pt idx="69">
                  <c:v>20850</c:v>
                </c:pt>
                <c:pt idx="70">
                  <c:v>21150</c:v>
                </c:pt>
                <c:pt idx="71">
                  <c:v>21450</c:v>
                </c:pt>
                <c:pt idx="72">
                  <c:v>21750</c:v>
                </c:pt>
                <c:pt idx="73">
                  <c:v>22050</c:v>
                </c:pt>
                <c:pt idx="74">
                  <c:v>22350</c:v>
                </c:pt>
                <c:pt idx="75">
                  <c:v>22650</c:v>
                </c:pt>
                <c:pt idx="76">
                  <c:v>22950</c:v>
                </c:pt>
                <c:pt idx="77">
                  <c:v>23250</c:v>
                </c:pt>
                <c:pt idx="78">
                  <c:v>23550</c:v>
                </c:pt>
                <c:pt idx="79">
                  <c:v>23850</c:v>
                </c:pt>
                <c:pt idx="80">
                  <c:v>24150</c:v>
                </c:pt>
                <c:pt idx="81">
                  <c:v>24450</c:v>
                </c:pt>
                <c:pt idx="82">
                  <c:v>24750</c:v>
                </c:pt>
                <c:pt idx="83">
                  <c:v>25050</c:v>
                </c:pt>
                <c:pt idx="84">
                  <c:v>25350</c:v>
                </c:pt>
                <c:pt idx="85">
                  <c:v>25650</c:v>
                </c:pt>
                <c:pt idx="86">
                  <c:v>25950</c:v>
                </c:pt>
                <c:pt idx="87">
                  <c:v>26250</c:v>
                </c:pt>
                <c:pt idx="88">
                  <c:v>26550</c:v>
                </c:pt>
                <c:pt idx="89">
                  <c:v>26850</c:v>
                </c:pt>
                <c:pt idx="90">
                  <c:v>27150</c:v>
                </c:pt>
                <c:pt idx="91">
                  <c:v>27450</c:v>
                </c:pt>
                <c:pt idx="92">
                  <c:v>27750</c:v>
                </c:pt>
                <c:pt idx="93">
                  <c:v>28050</c:v>
                </c:pt>
                <c:pt idx="94">
                  <c:v>28350</c:v>
                </c:pt>
                <c:pt idx="95">
                  <c:v>28650</c:v>
                </c:pt>
                <c:pt idx="96">
                  <c:v>28950</c:v>
                </c:pt>
                <c:pt idx="97">
                  <c:v>29250</c:v>
                </c:pt>
                <c:pt idx="98">
                  <c:v>29550</c:v>
                </c:pt>
                <c:pt idx="99">
                  <c:v>29850</c:v>
                </c:pt>
                <c:pt idx="100">
                  <c:v>30150</c:v>
                </c:pt>
                <c:pt idx="101">
                  <c:v>30450</c:v>
                </c:pt>
                <c:pt idx="102">
                  <c:v>30750</c:v>
                </c:pt>
                <c:pt idx="103">
                  <c:v>31050</c:v>
                </c:pt>
                <c:pt idx="104">
                  <c:v>31350</c:v>
                </c:pt>
                <c:pt idx="105">
                  <c:v>31650</c:v>
                </c:pt>
                <c:pt idx="106">
                  <c:v>31950</c:v>
                </c:pt>
                <c:pt idx="107">
                  <c:v>32250</c:v>
                </c:pt>
                <c:pt idx="108">
                  <c:v>32550</c:v>
                </c:pt>
                <c:pt idx="109">
                  <c:v>32850</c:v>
                </c:pt>
                <c:pt idx="110">
                  <c:v>33150</c:v>
                </c:pt>
                <c:pt idx="111">
                  <c:v>33450</c:v>
                </c:pt>
                <c:pt idx="112">
                  <c:v>33750</c:v>
                </c:pt>
                <c:pt idx="113">
                  <c:v>34050</c:v>
                </c:pt>
                <c:pt idx="114">
                  <c:v>34350</c:v>
                </c:pt>
                <c:pt idx="115">
                  <c:v>34650</c:v>
                </c:pt>
                <c:pt idx="116">
                  <c:v>34950</c:v>
                </c:pt>
                <c:pt idx="117">
                  <c:v>35250</c:v>
                </c:pt>
                <c:pt idx="118">
                  <c:v>35550</c:v>
                </c:pt>
                <c:pt idx="119">
                  <c:v>35850</c:v>
                </c:pt>
                <c:pt idx="120">
                  <c:v>36150</c:v>
                </c:pt>
                <c:pt idx="121">
                  <c:v>36450</c:v>
                </c:pt>
                <c:pt idx="122">
                  <c:v>36750</c:v>
                </c:pt>
                <c:pt idx="123">
                  <c:v>37050</c:v>
                </c:pt>
                <c:pt idx="124">
                  <c:v>37350</c:v>
                </c:pt>
                <c:pt idx="125">
                  <c:v>37650</c:v>
                </c:pt>
                <c:pt idx="126">
                  <c:v>37950</c:v>
                </c:pt>
                <c:pt idx="127">
                  <c:v>38250</c:v>
                </c:pt>
                <c:pt idx="128">
                  <c:v>38550</c:v>
                </c:pt>
                <c:pt idx="129">
                  <c:v>38850</c:v>
                </c:pt>
                <c:pt idx="130">
                  <c:v>39150</c:v>
                </c:pt>
                <c:pt idx="131">
                  <c:v>39450</c:v>
                </c:pt>
                <c:pt idx="132">
                  <c:v>39750</c:v>
                </c:pt>
                <c:pt idx="133">
                  <c:v>40050</c:v>
                </c:pt>
                <c:pt idx="134">
                  <c:v>40350</c:v>
                </c:pt>
                <c:pt idx="135">
                  <c:v>40650</c:v>
                </c:pt>
                <c:pt idx="136">
                  <c:v>40950</c:v>
                </c:pt>
                <c:pt idx="137">
                  <c:v>41250</c:v>
                </c:pt>
                <c:pt idx="138">
                  <c:v>41550</c:v>
                </c:pt>
                <c:pt idx="139">
                  <c:v>41850</c:v>
                </c:pt>
                <c:pt idx="140">
                  <c:v>42150</c:v>
                </c:pt>
                <c:pt idx="141">
                  <c:v>42450</c:v>
                </c:pt>
                <c:pt idx="142">
                  <c:v>42750</c:v>
                </c:pt>
                <c:pt idx="143">
                  <c:v>43050</c:v>
                </c:pt>
                <c:pt idx="144">
                  <c:v>43350</c:v>
                </c:pt>
                <c:pt idx="145">
                  <c:v>43650</c:v>
                </c:pt>
                <c:pt idx="146">
                  <c:v>43950</c:v>
                </c:pt>
                <c:pt idx="147">
                  <c:v>44250</c:v>
                </c:pt>
                <c:pt idx="148">
                  <c:v>44550</c:v>
                </c:pt>
                <c:pt idx="149">
                  <c:v>44850</c:v>
                </c:pt>
                <c:pt idx="150">
                  <c:v>45150</c:v>
                </c:pt>
                <c:pt idx="151">
                  <c:v>45450</c:v>
                </c:pt>
                <c:pt idx="152">
                  <c:v>45750</c:v>
                </c:pt>
                <c:pt idx="153">
                  <c:v>46050</c:v>
                </c:pt>
                <c:pt idx="154">
                  <c:v>46350</c:v>
                </c:pt>
                <c:pt idx="155">
                  <c:v>46650</c:v>
                </c:pt>
                <c:pt idx="156">
                  <c:v>46950</c:v>
                </c:pt>
                <c:pt idx="157">
                  <c:v>47250</c:v>
                </c:pt>
                <c:pt idx="158">
                  <c:v>47550</c:v>
                </c:pt>
                <c:pt idx="159">
                  <c:v>47850</c:v>
                </c:pt>
                <c:pt idx="160">
                  <c:v>48150</c:v>
                </c:pt>
                <c:pt idx="161">
                  <c:v>48450</c:v>
                </c:pt>
                <c:pt idx="162">
                  <c:v>48750</c:v>
                </c:pt>
                <c:pt idx="163">
                  <c:v>49050</c:v>
                </c:pt>
                <c:pt idx="164">
                  <c:v>49350</c:v>
                </c:pt>
                <c:pt idx="165">
                  <c:v>49650</c:v>
                </c:pt>
                <c:pt idx="166">
                  <c:v>49950</c:v>
                </c:pt>
                <c:pt idx="167">
                  <c:v>50250</c:v>
                </c:pt>
                <c:pt idx="168">
                  <c:v>50550</c:v>
                </c:pt>
                <c:pt idx="169">
                  <c:v>50850</c:v>
                </c:pt>
                <c:pt idx="170">
                  <c:v>51150</c:v>
                </c:pt>
                <c:pt idx="171">
                  <c:v>51450</c:v>
                </c:pt>
                <c:pt idx="172">
                  <c:v>51750</c:v>
                </c:pt>
                <c:pt idx="173">
                  <c:v>52050</c:v>
                </c:pt>
                <c:pt idx="174">
                  <c:v>52350</c:v>
                </c:pt>
                <c:pt idx="175">
                  <c:v>52650</c:v>
                </c:pt>
                <c:pt idx="176">
                  <c:v>52950</c:v>
                </c:pt>
                <c:pt idx="177">
                  <c:v>53250</c:v>
                </c:pt>
                <c:pt idx="178">
                  <c:v>53550</c:v>
                </c:pt>
                <c:pt idx="179">
                  <c:v>53850</c:v>
                </c:pt>
                <c:pt idx="180">
                  <c:v>54150</c:v>
                </c:pt>
                <c:pt idx="181">
                  <c:v>54450</c:v>
                </c:pt>
                <c:pt idx="182">
                  <c:v>54750</c:v>
                </c:pt>
                <c:pt idx="183">
                  <c:v>55050</c:v>
                </c:pt>
                <c:pt idx="184">
                  <c:v>55350</c:v>
                </c:pt>
                <c:pt idx="185">
                  <c:v>55650</c:v>
                </c:pt>
                <c:pt idx="186">
                  <c:v>55950</c:v>
                </c:pt>
                <c:pt idx="187">
                  <c:v>56250</c:v>
                </c:pt>
                <c:pt idx="188">
                  <c:v>56550</c:v>
                </c:pt>
                <c:pt idx="189">
                  <c:v>56850</c:v>
                </c:pt>
                <c:pt idx="190">
                  <c:v>57150</c:v>
                </c:pt>
                <c:pt idx="191">
                  <c:v>57450</c:v>
                </c:pt>
                <c:pt idx="192">
                  <c:v>57750</c:v>
                </c:pt>
                <c:pt idx="193">
                  <c:v>58050</c:v>
                </c:pt>
                <c:pt idx="194">
                  <c:v>58350</c:v>
                </c:pt>
                <c:pt idx="195">
                  <c:v>58650</c:v>
                </c:pt>
                <c:pt idx="196">
                  <c:v>58950</c:v>
                </c:pt>
                <c:pt idx="197">
                  <c:v>59250</c:v>
                </c:pt>
                <c:pt idx="198">
                  <c:v>59550</c:v>
                </c:pt>
                <c:pt idx="199">
                  <c:v>59850</c:v>
                </c:pt>
                <c:pt idx="200">
                  <c:v>60150</c:v>
                </c:pt>
                <c:pt idx="201">
                  <c:v>60450</c:v>
                </c:pt>
                <c:pt idx="202">
                  <c:v>60750</c:v>
                </c:pt>
                <c:pt idx="203">
                  <c:v>61050</c:v>
                </c:pt>
                <c:pt idx="204">
                  <c:v>61350</c:v>
                </c:pt>
                <c:pt idx="205">
                  <c:v>61650</c:v>
                </c:pt>
                <c:pt idx="206">
                  <c:v>61950</c:v>
                </c:pt>
                <c:pt idx="207">
                  <c:v>62250</c:v>
                </c:pt>
                <c:pt idx="208">
                  <c:v>62550</c:v>
                </c:pt>
                <c:pt idx="209">
                  <c:v>62850</c:v>
                </c:pt>
                <c:pt idx="210">
                  <c:v>63150</c:v>
                </c:pt>
                <c:pt idx="211">
                  <c:v>63450</c:v>
                </c:pt>
                <c:pt idx="212">
                  <c:v>63750</c:v>
                </c:pt>
                <c:pt idx="213">
                  <c:v>64050</c:v>
                </c:pt>
                <c:pt idx="214">
                  <c:v>64350</c:v>
                </c:pt>
                <c:pt idx="215">
                  <c:v>64650</c:v>
                </c:pt>
                <c:pt idx="216">
                  <c:v>64950</c:v>
                </c:pt>
                <c:pt idx="217">
                  <c:v>65250</c:v>
                </c:pt>
                <c:pt idx="218">
                  <c:v>65550</c:v>
                </c:pt>
                <c:pt idx="219">
                  <c:v>65850</c:v>
                </c:pt>
                <c:pt idx="220">
                  <c:v>66150</c:v>
                </c:pt>
                <c:pt idx="221">
                  <c:v>66450</c:v>
                </c:pt>
                <c:pt idx="222">
                  <c:v>66750</c:v>
                </c:pt>
                <c:pt idx="223">
                  <c:v>67050</c:v>
                </c:pt>
                <c:pt idx="224">
                  <c:v>67350</c:v>
                </c:pt>
                <c:pt idx="225">
                  <c:v>67650</c:v>
                </c:pt>
                <c:pt idx="226">
                  <c:v>67950</c:v>
                </c:pt>
                <c:pt idx="227">
                  <c:v>68250</c:v>
                </c:pt>
                <c:pt idx="228">
                  <c:v>68550</c:v>
                </c:pt>
                <c:pt idx="229">
                  <c:v>68850</c:v>
                </c:pt>
                <c:pt idx="230">
                  <c:v>69150</c:v>
                </c:pt>
                <c:pt idx="231">
                  <c:v>69450</c:v>
                </c:pt>
                <c:pt idx="232">
                  <c:v>69750</c:v>
                </c:pt>
                <c:pt idx="233">
                  <c:v>70050</c:v>
                </c:pt>
                <c:pt idx="234">
                  <c:v>70350</c:v>
                </c:pt>
                <c:pt idx="235">
                  <c:v>70650</c:v>
                </c:pt>
                <c:pt idx="236">
                  <c:v>70950</c:v>
                </c:pt>
                <c:pt idx="237">
                  <c:v>71250</c:v>
                </c:pt>
                <c:pt idx="238">
                  <c:v>71550</c:v>
                </c:pt>
                <c:pt idx="239">
                  <c:v>71850</c:v>
                </c:pt>
                <c:pt idx="240">
                  <c:v>72150</c:v>
                </c:pt>
                <c:pt idx="241">
                  <c:v>72450</c:v>
                </c:pt>
                <c:pt idx="242">
                  <c:v>72750</c:v>
                </c:pt>
                <c:pt idx="243">
                  <c:v>73050</c:v>
                </c:pt>
                <c:pt idx="244">
                  <c:v>73350</c:v>
                </c:pt>
                <c:pt idx="245">
                  <c:v>73650</c:v>
                </c:pt>
                <c:pt idx="246">
                  <c:v>73950</c:v>
                </c:pt>
                <c:pt idx="247">
                  <c:v>74250</c:v>
                </c:pt>
                <c:pt idx="248">
                  <c:v>74550</c:v>
                </c:pt>
                <c:pt idx="249">
                  <c:v>74850</c:v>
                </c:pt>
                <c:pt idx="250">
                  <c:v>75150</c:v>
                </c:pt>
                <c:pt idx="251">
                  <c:v>75450</c:v>
                </c:pt>
                <c:pt idx="252">
                  <c:v>75750</c:v>
                </c:pt>
                <c:pt idx="253">
                  <c:v>76050</c:v>
                </c:pt>
                <c:pt idx="254">
                  <c:v>76350</c:v>
                </c:pt>
                <c:pt idx="255">
                  <c:v>76650</c:v>
                </c:pt>
                <c:pt idx="256">
                  <c:v>76950</c:v>
                </c:pt>
                <c:pt idx="257">
                  <c:v>77250</c:v>
                </c:pt>
                <c:pt idx="258">
                  <c:v>77550</c:v>
                </c:pt>
                <c:pt idx="259">
                  <c:v>77850</c:v>
                </c:pt>
                <c:pt idx="260">
                  <c:v>78150</c:v>
                </c:pt>
                <c:pt idx="261">
                  <c:v>78450</c:v>
                </c:pt>
                <c:pt idx="262">
                  <c:v>78750</c:v>
                </c:pt>
                <c:pt idx="263">
                  <c:v>79050</c:v>
                </c:pt>
                <c:pt idx="264">
                  <c:v>79350</c:v>
                </c:pt>
                <c:pt idx="265">
                  <c:v>79650</c:v>
                </c:pt>
                <c:pt idx="266">
                  <c:v>79950</c:v>
                </c:pt>
                <c:pt idx="267">
                  <c:v>80250</c:v>
                </c:pt>
                <c:pt idx="268">
                  <c:v>80550</c:v>
                </c:pt>
                <c:pt idx="269">
                  <c:v>80850</c:v>
                </c:pt>
                <c:pt idx="270">
                  <c:v>81150</c:v>
                </c:pt>
                <c:pt idx="271">
                  <c:v>81450</c:v>
                </c:pt>
                <c:pt idx="272">
                  <c:v>81750</c:v>
                </c:pt>
                <c:pt idx="273">
                  <c:v>82050</c:v>
                </c:pt>
                <c:pt idx="274">
                  <c:v>82350</c:v>
                </c:pt>
                <c:pt idx="275">
                  <c:v>82650</c:v>
                </c:pt>
                <c:pt idx="276">
                  <c:v>82950</c:v>
                </c:pt>
                <c:pt idx="277">
                  <c:v>83250</c:v>
                </c:pt>
                <c:pt idx="278">
                  <c:v>83550</c:v>
                </c:pt>
                <c:pt idx="279">
                  <c:v>83850</c:v>
                </c:pt>
                <c:pt idx="280">
                  <c:v>84150</c:v>
                </c:pt>
                <c:pt idx="281">
                  <c:v>84450</c:v>
                </c:pt>
                <c:pt idx="282">
                  <c:v>84750</c:v>
                </c:pt>
                <c:pt idx="283">
                  <c:v>85050</c:v>
                </c:pt>
                <c:pt idx="284">
                  <c:v>85350</c:v>
                </c:pt>
                <c:pt idx="285">
                  <c:v>85650</c:v>
                </c:pt>
                <c:pt idx="286">
                  <c:v>85950</c:v>
                </c:pt>
                <c:pt idx="287">
                  <c:v>86250</c:v>
                </c:pt>
                <c:pt idx="288">
                  <c:v>86550</c:v>
                </c:pt>
                <c:pt idx="289">
                  <c:v>86850</c:v>
                </c:pt>
                <c:pt idx="290">
                  <c:v>87150</c:v>
                </c:pt>
                <c:pt idx="291">
                  <c:v>87450</c:v>
                </c:pt>
                <c:pt idx="292">
                  <c:v>87750</c:v>
                </c:pt>
                <c:pt idx="293">
                  <c:v>88050</c:v>
                </c:pt>
                <c:pt idx="294">
                  <c:v>88350</c:v>
                </c:pt>
                <c:pt idx="295">
                  <c:v>88650</c:v>
                </c:pt>
                <c:pt idx="296">
                  <c:v>88950</c:v>
                </c:pt>
                <c:pt idx="297">
                  <c:v>89250</c:v>
                </c:pt>
                <c:pt idx="298">
                  <c:v>89550</c:v>
                </c:pt>
                <c:pt idx="299">
                  <c:v>89850</c:v>
                </c:pt>
                <c:pt idx="300">
                  <c:v>90150</c:v>
                </c:pt>
              </c:numCache>
            </c:numRef>
          </c:cat>
          <c:val>
            <c:numRef>
              <c:f>'Tar2009'!$D$11:$D$310</c:f>
              <c:numCache>
                <c:formatCode>0.00%</c:formatCode>
                <c:ptCount val="300"/>
                <c:pt idx="0">
                  <c:v>4.0355445272686197E-3</c:v>
                </c:pt>
                <c:pt idx="1">
                  <c:v>4.7099560186742804E-3</c:v>
                </c:pt>
                <c:pt idx="2">
                  <c:v>3.1754499509388801E-3</c:v>
                </c:pt>
                <c:pt idx="3">
                  <c:v>3.1837209873283598E-3</c:v>
                </c:pt>
                <c:pt idx="4">
                  <c:v>2.91437089975705E-3</c:v>
                </c:pt>
                <c:pt idx="5">
                  <c:v>2.4882223221870201E-3</c:v>
                </c:pt>
                <c:pt idx="6">
                  <c:v>2.5156211762355899E-3</c:v>
                </c:pt>
                <c:pt idx="7">
                  <c:v>2.3131323325182602E-3</c:v>
                </c:pt>
                <c:pt idx="8">
                  <c:v>2.56654082766444E-3</c:v>
                </c:pt>
                <c:pt idx="9">
                  <c:v>2.29267945667966E-3</c:v>
                </c:pt>
                <c:pt idx="10">
                  <c:v>2.6412156155365099E-3</c:v>
                </c:pt>
                <c:pt idx="11">
                  <c:v>2.6890312434630199E-3</c:v>
                </c:pt>
                <c:pt idx="12">
                  <c:v>2.9366509026127001E-3</c:v>
                </c:pt>
                <c:pt idx="13">
                  <c:v>2.9136453624682098E-3</c:v>
                </c:pt>
                <c:pt idx="14">
                  <c:v>3.0954781090612601E-3</c:v>
                </c:pt>
                <c:pt idx="15">
                  <c:v>3.29545276357364E-3</c:v>
                </c:pt>
                <c:pt idx="16">
                  <c:v>6.1258416762685298E-3</c:v>
                </c:pt>
                <c:pt idx="17">
                  <c:v>4.2947490349523696E-3</c:v>
                </c:pt>
                <c:pt idx="18">
                  <c:v>3.7204800924314002E-3</c:v>
                </c:pt>
                <c:pt idx="19">
                  <c:v>3.8117890738140802E-3</c:v>
                </c:pt>
                <c:pt idx="20">
                  <c:v>4.1389250105237797E-3</c:v>
                </c:pt>
                <c:pt idx="21">
                  <c:v>3.8559938266103E-3</c:v>
                </c:pt>
                <c:pt idx="22">
                  <c:v>4.1217478349625802E-3</c:v>
                </c:pt>
                <c:pt idx="23">
                  <c:v>4.7784006631324902E-3</c:v>
                </c:pt>
                <c:pt idx="24">
                  <c:v>5.44855656844998E-3</c:v>
                </c:pt>
                <c:pt idx="25">
                  <c:v>1.56048521078708E-2</c:v>
                </c:pt>
                <c:pt idx="26">
                  <c:v>1.2562723184583501E-2</c:v>
                </c:pt>
                <c:pt idx="27">
                  <c:v>6.0905583522234399E-3</c:v>
                </c:pt>
                <c:pt idx="28">
                  <c:v>6.7297872378946997E-3</c:v>
                </c:pt>
                <c:pt idx="29">
                  <c:v>6.6518844207156397E-3</c:v>
                </c:pt>
                <c:pt idx="30">
                  <c:v>7.4075607690923997E-3</c:v>
                </c:pt>
                <c:pt idx="31">
                  <c:v>7.2690765317612697E-3</c:v>
                </c:pt>
                <c:pt idx="32">
                  <c:v>1.9001906997285399E-2</c:v>
                </c:pt>
                <c:pt idx="33">
                  <c:v>7.4538878168142102E-3</c:v>
                </c:pt>
                <c:pt idx="34">
                  <c:v>6.8070082131074204E-3</c:v>
                </c:pt>
                <c:pt idx="35">
                  <c:v>7.2768619060743899E-3</c:v>
                </c:pt>
                <c:pt idx="36">
                  <c:v>7.7650148453753199E-3</c:v>
                </c:pt>
                <c:pt idx="37">
                  <c:v>7.5295616902617702E-3</c:v>
                </c:pt>
                <c:pt idx="38">
                  <c:v>7.8960663493819506E-3</c:v>
                </c:pt>
                <c:pt idx="39">
                  <c:v>7.7329373026925798E-3</c:v>
                </c:pt>
                <c:pt idx="40">
                  <c:v>8.58963344038172E-3</c:v>
                </c:pt>
                <c:pt idx="41">
                  <c:v>8.2986194832198792E-3</c:v>
                </c:pt>
                <c:pt idx="42">
                  <c:v>1.0233008680478399E-2</c:v>
                </c:pt>
                <c:pt idx="43">
                  <c:v>9.1249718132425696E-3</c:v>
                </c:pt>
                <c:pt idx="44">
                  <c:v>9.0439266331944507E-3</c:v>
                </c:pt>
                <c:pt idx="45">
                  <c:v>9.3690991729134098E-3</c:v>
                </c:pt>
                <c:pt idx="46">
                  <c:v>1.02033947194409E-2</c:v>
                </c:pt>
                <c:pt idx="47">
                  <c:v>1.04388342088782E-2</c:v>
                </c:pt>
                <c:pt idx="48">
                  <c:v>1.11646574218567E-2</c:v>
                </c:pt>
                <c:pt idx="49">
                  <c:v>1.06782391136337E-2</c:v>
                </c:pt>
                <c:pt idx="50">
                  <c:v>1.07129844369654E-2</c:v>
                </c:pt>
                <c:pt idx="51">
                  <c:v>1.2145533469058899E-2</c:v>
                </c:pt>
                <c:pt idx="52">
                  <c:v>1.11911016497092E-2</c:v>
                </c:pt>
                <c:pt idx="53">
                  <c:v>1.20836788899702E-2</c:v>
                </c:pt>
                <c:pt idx="54">
                  <c:v>1.15560067730305E-2</c:v>
                </c:pt>
                <c:pt idx="55">
                  <c:v>1.0454605982310501E-2</c:v>
                </c:pt>
                <c:pt idx="56">
                  <c:v>1.12728720949889E-2</c:v>
                </c:pt>
                <c:pt idx="57">
                  <c:v>1.09458942511326E-2</c:v>
                </c:pt>
                <c:pt idx="58">
                  <c:v>1.0413260444557801E-2</c:v>
                </c:pt>
                <c:pt idx="59">
                  <c:v>1.1052362766085001E-2</c:v>
                </c:pt>
                <c:pt idx="60">
                  <c:v>1.10487986686115E-2</c:v>
                </c:pt>
                <c:pt idx="61">
                  <c:v>1.0360503326169E-2</c:v>
                </c:pt>
                <c:pt idx="62">
                  <c:v>1.04911274107323E-2</c:v>
                </c:pt>
                <c:pt idx="63">
                  <c:v>1.02272676753302E-2</c:v>
                </c:pt>
                <c:pt idx="64">
                  <c:v>9.2598635705192795E-3</c:v>
                </c:pt>
                <c:pt idx="65">
                  <c:v>9.5587216572373904E-3</c:v>
                </c:pt>
                <c:pt idx="66">
                  <c:v>9.2514802905819399E-3</c:v>
                </c:pt>
                <c:pt idx="67">
                  <c:v>8.7387819497064707E-3</c:v>
                </c:pt>
                <c:pt idx="68">
                  <c:v>9.2354695768642296E-3</c:v>
                </c:pt>
                <c:pt idx="69">
                  <c:v>8.5357325881200794E-3</c:v>
                </c:pt>
                <c:pt idx="70">
                  <c:v>9.0580458746209198E-3</c:v>
                </c:pt>
                <c:pt idx="71">
                  <c:v>8.6713041499760293E-3</c:v>
                </c:pt>
                <c:pt idx="72">
                  <c:v>8.3907493188053305E-3</c:v>
                </c:pt>
                <c:pt idx="73">
                  <c:v>1.02623280590409E-2</c:v>
                </c:pt>
                <c:pt idx="74">
                  <c:v>8.4784803308361693E-3</c:v>
                </c:pt>
                <c:pt idx="75">
                  <c:v>7.6577432403234398E-3</c:v>
                </c:pt>
                <c:pt idx="76">
                  <c:v>8.7511345197170305E-3</c:v>
                </c:pt>
                <c:pt idx="77">
                  <c:v>7.6022930189564098E-3</c:v>
                </c:pt>
                <c:pt idx="78">
                  <c:v>8.0935527050804701E-3</c:v>
                </c:pt>
                <c:pt idx="79">
                  <c:v>7.8658669028412696E-3</c:v>
                </c:pt>
                <c:pt idx="80">
                  <c:v>7.0960586970200299E-3</c:v>
                </c:pt>
                <c:pt idx="81">
                  <c:v>7.1313397798314004E-3</c:v>
                </c:pt>
                <c:pt idx="82">
                  <c:v>6.53304275430609E-3</c:v>
                </c:pt>
                <c:pt idx="83">
                  <c:v>7.3716673650564696E-3</c:v>
                </c:pt>
                <c:pt idx="84">
                  <c:v>6.2182951067048901E-3</c:v>
                </c:pt>
                <c:pt idx="85">
                  <c:v>7.0916779644888597E-3</c:v>
                </c:pt>
                <c:pt idx="86">
                  <c:v>5.8783177589014001E-3</c:v>
                </c:pt>
                <c:pt idx="87">
                  <c:v>6.5730386151497903E-3</c:v>
                </c:pt>
                <c:pt idx="88">
                  <c:v>6.0165303765885199E-3</c:v>
                </c:pt>
                <c:pt idx="89">
                  <c:v>6.2343089846096404E-3</c:v>
                </c:pt>
                <c:pt idx="90">
                  <c:v>6.3083414674444602E-3</c:v>
                </c:pt>
                <c:pt idx="91">
                  <c:v>5.7849349582523796E-3</c:v>
                </c:pt>
                <c:pt idx="92">
                  <c:v>5.5686274626317797E-3</c:v>
                </c:pt>
                <c:pt idx="93">
                  <c:v>5.4935296311986797E-3</c:v>
                </c:pt>
                <c:pt idx="94">
                  <c:v>5.0169794712829298E-3</c:v>
                </c:pt>
                <c:pt idx="95">
                  <c:v>6.0955192492414996E-3</c:v>
                </c:pt>
                <c:pt idx="96">
                  <c:v>5.1626861715037102E-3</c:v>
                </c:pt>
                <c:pt idx="97">
                  <c:v>5.00547981652163E-3</c:v>
                </c:pt>
                <c:pt idx="98">
                  <c:v>5.0778010012134502E-3</c:v>
                </c:pt>
                <c:pt idx="99">
                  <c:v>5.5761448918406698E-3</c:v>
                </c:pt>
                <c:pt idx="100">
                  <c:v>5.7584156604552498E-3</c:v>
                </c:pt>
                <c:pt idx="101">
                  <c:v>5.4021381916321103E-3</c:v>
                </c:pt>
                <c:pt idx="102">
                  <c:v>5.3730084208921201E-3</c:v>
                </c:pt>
                <c:pt idx="103">
                  <c:v>5.7628702940269198E-3</c:v>
                </c:pt>
                <c:pt idx="104">
                  <c:v>5.0066612517220997E-3</c:v>
                </c:pt>
                <c:pt idx="105">
                  <c:v>4.2626520809047799E-3</c:v>
                </c:pt>
                <c:pt idx="106">
                  <c:v>5.4402498311193299E-3</c:v>
                </c:pt>
                <c:pt idx="107">
                  <c:v>3.569742441034E-3</c:v>
                </c:pt>
                <c:pt idx="108">
                  <c:v>4.6101768087532004E-3</c:v>
                </c:pt>
                <c:pt idx="109">
                  <c:v>4.59325053889392E-3</c:v>
                </c:pt>
                <c:pt idx="110">
                  <c:v>4.96680339713103E-3</c:v>
                </c:pt>
                <c:pt idx="111">
                  <c:v>3.93184522331617E-3</c:v>
                </c:pt>
                <c:pt idx="112">
                  <c:v>4.7436761971323101E-3</c:v>
                </c:pt>
                <c:pt idx="113">
                  <c:v>4.49510026334722E-3</c:v>
                </c:pt>
                <c:pt idx="114">
                  <c:v>1.0455816243608E-2</c:v>
                </c:pt>
                <c:pt idx="115">
                  <c:v>5.2374966272313904E-3</c:v>
                </c:pt>
                <c:pt idx="116">
                  <c:v>3.3350940385921801E-3</c:v>
                </c:pt>
                <c:pt idx="117">
                  <c:v>3.73848427067004E-3</c:v>
                </c:pt>
                <c:pt idx="118">
                  <c:v>3.68471113516452E-3</c:v>
                </c:pt>
                <c:pt idx="119">
                  <c:v>2.6544768128649301E-3</c:v>
                </c:pt>
                <c:pt idx="120">
                  <c:v>3.5805778510861102E-3</c:v>
                </c:pt>
                <c:pt idx="121">
                  <c:v>2.7984871888885798E-3</c:v>
                </c:pt>
                <c:pt idx="122">
                  <c:v>2.3660731245048702E-3</c:v>
                </c:pt>
                <c:pt idx="123">
                  <c:v>3.2719677988448E-3</c:v>
                </c:pt>
                <c:pt idx="124">
                  <c:v>3.2191514952406102E-3</c:v>
                </c:pt>
                <c:pt idx="125">
                  <c:v>3.4989587725050499E-3</c:v>
                </c:pt>
                <c:pt idx="126">
                  <c:v>3.48613093944421E-3</c:v>
                </c:pt>
                <c:pt idx="127">
                  <c:v>2.8420767064442098E-3</c:v>
                </c:pt>
                <c:pt idx="128">
                  <c:v>2.9654548645522698E-3</c:v>
                </c:pt>
                <c:pt idx="129">
                  <c:v>3.60175220200198E-3</c:v>
                </c:pt>
                <c:pt idx="130">
                  <c:v>2.1716269960562699E-3</c:v>
                </c:pt>
                <c:pt idx="131">
                  <c:v>2.4423316089857601E-3</c:v>
                </c:pt>
                <c:pt idx="132">
                  <c:v>2.1270600941053499E-3</c:v>
                </c:pt>
                <c:pt idx="133">
                  <c:v>2.7392079508448998E-3</c:v>
                </c:pt>
                <c:pt idx="134">
                  <c:v>2.49603903166801E-3</c:v>
                </c:pt>
                <c:pt idx="135">
                  <c:v>2.2071757196249799E-3</c:v>
                </c:pt>
                <c:pt idx="136">
                  <c:v>2.35403545882316E-3</c:v>
                </c:pt>
                <c:pt idx="137">
                  <c:v>2.73371679477207E-3</c:v>
                </c:pt>
                <c:pt idx="138">
                  <c:v>1.8792257097302199E-3</c:v>
                </c:pt>
                <c:pt idx="139">
                  <c:v>1.7794224271571501E-3</c:v>
                </c:pt>
                <c:pt idx="140">
                  <c:v>2.7998408524376301E-3</c:v>
                </c:pt>
                <c:pt idx="141">
                  <c:v>1.5742088097368001E-3</c:v>
                </c:pt>
                <c:pt idx="142">
                  <c:v>1.8702875016604001E-3</c:v>
                </c:pt>
                <c:pt idx="143">
                  <c:v>2.0532465251180002E-3</c:v>
                </c:pt>
                <c:pt idx="144">
                  <c:v>2.0292913464941401E-3</c:v>
                </c:pt>
                <c:pt idx="145">
                  <c:v>2.2414737001274199E-3</c:v>
                </c:pt>
                <c:pt idx="146">
                  <c:v>1.50941684929098E-3</c:v>
                </c:pt>
                <c:pt idx="147">
                  <c:v>1.4982643266529701E-3</c:v>
                </c:pt>
                <c:pt idx="148">
                  <c:v>1.7193887709627399E-3</c:v>
                </c:pt>
                <c:pt idx="149">
                  <c:v>1.2847434728358699E-3</c:v>
                </c:pt>
                <c:pt idx="150">
                  <c:v>1.54981771625936E-3</c:v>
                </c:pt>
                <c:pt idx="151">
                  <c:v>1.64722259414011E-3</c:v>
                </c:pt>
                <c:pt idx="152">
                  <c:v>1.32128944726194E-3</c:v>
                </c:pt>
                <c:pt idx="153">
                  <c:v>1.4513372866512E-3</c:v>
                </c:pt>
                <c:pt idx="154">
                  <c:v>1.2360810205238599E-3</c:v>
                </c:pt>
                <c:pt idx="155">
                  <c:v>1.9623718530387799E-3</c:v>
                </c:pt>
                <c:pt idx="156">
                  <c:v>1.16359350009476E-3</c:v>
                </c:pt>
                <c:pt idx="157">
                  <c:v>1.03967385870474E-3</c:v>
                </c:pt>
                <c:pt idx="158">
                  <c:v>1.4092404115118001E-3</c:v>
                </c:pt>
                <c:pt idx="159">
                  <c:v>1.0500243777057099E-3</c:v>
                </c:pt>
                <c:pt idx="160">
                  <c:v>1.4310677607289599E-3</c:v>
                </c:pt>
                <c:pt idx="161">
                  <c:v>1.38110795836762E-3</c:v>
                </c:pt>
                <c:pt idx="162">
                  <c:v>1.28295461776011E-3</c:v>
                </c:pt>
                <c:pt idx="163">
                  <c:v>1.17683620969868E-3</c:v>
                </c:pt>
                <c:pt idx="164">
                  <c:v>9.8304751471302797E-4</c:v>
                </c:pt>
                <c:pt idx="165">
                  <c:v>1.5324046562478601E-3</c:v>
                </c:pt>
                <c:pt idx="166">
                  <c:v>1.3474069777114201E-3</c:v>
                </c:pt>
                <c:pt idx="167">
                  <c:v>1.07405998595943E-3</c:v>
                </c:pt>
                <c:pt idx="168">
                  <c:v>1.3405253263244401E-3</c:v>
                </c:pt>
                <c:pt idx="169">
                  <c:v>8.6203077740782503E-4</c:v>
                </c:pt>
                <c:pt idx="170">
                  <c:v>7.4844473329203096E-4</c:v>
                </c:pt>
                <c:pt idx="171">
                  <c:v>1.3738567939265401E-3</c:v>
                </c:pt>
                <c:pt idx="172">
                  <c:v>1.46497003824841E-3</c:v>
                </c:pt>
                <c:pt idx="173">
                  <c:v>1.0042122218267501E-3</c:v>
                </c:pt>
                <c:pt idx="174">
                  <c:v>7.5905078885722004E-4</c:v>
                </c:pt>
                <c:pt idx="175">
                  <c:v>9.2998674016988301E-4</c:v>
                </c:pt>
                <c:pt idx="176">
                  <c:v>7.2586995441984402E-4</c:v>
                </c:pt>
                <c:pt idx="177">
                  <c:v>7.1933388280050702E-4</c:v>
                </c:pt>
                <c:pt idx="178">
                  <c:v>1.0679142219131199E-3</c:v>
                </c:pt>
                <c:pt idx="179">
                  <c:v>9.3920367984551105E-4</c:v>
                </c:pt>
                <c:pt idx="180">
                  <c:v>1.1172928682310599E-3</c:v>
                </c:pt>
                <c:pt idx="181">
                  <c:v>9.1406156333898199E-4</c:v>
                </c:pt>
                <c:pt idx="182">
                  <c:v>7.1145447619024298E-4</c:v>
                </c:pt>
                <c:pt idx="183">
                  <c:v>8.0670642659584103E-4</c:v>
                </c:pt>
                <c:pt idx="184">
                  <c:v>9.2137952529921195E-4</c:v>
                </c:pt>
                <c:pt idx="185">
                  <c:v>6.6225318373276405E-4</c:v>
                </c:pt>
                <c:pt idx="186">
                  <c:v>7.3743093198936195E-4</c:v>
                </c:pt>
                <c:pt idx="187">
                  <c:v>7.3939709852705905E-4</c:v>
                </c:pt>
                <c:pt idx="188">
                  <c:v>6.5668716548780497E-4</c:v>
                </c:pt>
                <c:pt idx="189">
                  <c:v>1.20093549525338E-3</c:v>
                </c:pt>
                <c:pt idx="190">
                  <c:v>7.7450121436460401E-4</c:v>
                </c:pt>
                <c:pt idx="191">
                  <c:v>6.8756368759459495E-4</c:v>
                </c:pt>
                <c:pt idx="192">
                  <c:v>5.1483938125371502E-4</c:v>
                </c:pt>
                <c:pt idx="193">
                  <c:v>9.1982948998718997E-4</c:v>
                </c:pt>
                <c:pt idx="194">
                  <c:v>6.5228773755781797E-4</c:v>
                </c:pt>
                <c:pt idx="195">
                  <c:v>6.7454581968343595E-4</c:v>
                </c:pt>
                <c:pt idx="196">
                  <c:v>6.36003987476504E-4</c:v>
                </c:pt>
                <c:pt idx="197">
                  <c:v>6.4907956637060699E-4</c:v>
                </c:pt>
                <c:pt idx="198">
                  <c:v>6.3680341805240695E-4</c:v>
                </c:pt>
                <c:pt idx="199">
                  <c:v>6.2868453567883605E-4</c:v>
                </c:pt>
                <c:pt idx="200">
                  <c:v>7.2463286976709104E-4</c:v>
                </c:pt>
                <c:pt idx="201">
                  <c:v>5.8104237370632504E-4</c:v>
                </c:pt>
                <c:pt idx="202">
                  <c:v>5.3441297613691799E-4</c:v>
                </c:pt>
                <c:pt idx="203">
                  <c:v>5.3914976558502501E-4</c:v>
                </c:pt>
                <c:pt idx="204">
                  <c:v>5.2962153919637101E-4</c:v>
                </c:pt>
                <c:pt idx="205">
                  <c:v>5.3862769160685096E-4</c:v>
                </c:pt>
                <c:pt idx="206">
                  <c:v>4.9877116030156896E-4</c:v>
                </c:pt>
                <c:pt idx="207">
                  <c:v>4.9342398298251797E-4</c:v>
                </c:pt>
                <c:pt idx="208">
                  <c:v>4.9876290200898197E-4</c:v>
                </c:pt>
                <c:pt idx="209">
                  <c:v>4.7502753535527199E-4</c:v>
                </c:pt>
                <c:pt idx="210">
                  <c:v>5.1856280231587202E-4</c:v>
                </c:pt>
                <c:pt idx="211">
                  <c:v>4.8982755485887702E-4</c:v>
                </c:pt>
                <c:pt idx="212">
                  <c:v>4.9334292345959495E-4</c:v>
                </c:pt>
                <c:pt idx="213">
                  <c:v>4.6148562644868202E-4</c:v>
                </c:pt>
                <c:pt idx="214">
                  <c:v>4.5956444583707698E-4</c:v>
                </c:pt>
                <c:pt idx="215">
                  <c:v>4.4799741950792802E-4</c:v>
                </c:pt>
                <c:pt idx="216">
                  <c:v>4.78690884071588E-4</c:v>
                </c:pt>
                <c:pt idx="217">
                  <c:v>4.0578297048066901E-4</c:v>
                </c:pt>
                <c:pt idx="218">
                  <c:v>4.27785249186465E-4</c:v>
                </c:pt>
                <c:pt idx="219">
                  <c:v>5.42692293784853E-4</c:v>
                </c:pt>
                <c:pt idx="220">
                  <c:v>4.4423252835937499E-4</c:v>
                </c:pt>
                <c:pt idx="221">
                  <c:v>4.0231262225485202E-4</c:v>
                </c:pt>
                <c:pt idx="222">
                  <c:v>3.99592071622662E-4</c:v>
                </c:pt>
                <c:pt idx="223">
                  <c:v>4.42049458862175E-4</c:v>
                </c:pt>
                <c:pt idx="224">
                  <c:v>3.8190555705275298E-4</c:v>
                </c:pt>
                <c:pt idx="225">
                  <c:v>3.8186148691540599E-4</c:v>
                </c:pt>
                <c:pt idx="226">
                  <c:v>3.8601524094612999E-4</c:v>
                </c:pt>
                <c:pt idx="227">
                  <c:v>3.8533564610220803E-4</c:v>
                </c:pt>
                <c:pt idx="228">
                  <c:v>3.76206746495477E-4</c:v>
                </c:pt>
                <c:pt idx="229">
                  <c:v>3.4954064337551299E-4</c:v>
                </c:pt>
                <c:pt idx="230">
                  <c:v>3.4532291299673199E-4</c:v>
                </c:pt>
                <c:pt idx="231">
                  <c:v>3.49785299317337E-4</c:v>
                </c:pt>
                <c:pt idx="232">
                  <c:v>3.4768732112975398E-4</c:v>
                </c:pt>
                <c:pt idx="233">
                  <c:v>3.8903652890751299E-4</c:v>
                </c:pt>
                <c:pt idx="234">
                  <c:v>3.7213429195161098E-4</c:v>
                </c:pt>
                <c:pt idx="235">
                  <c:v>3.3052842090780001E-4</c:v>
                </c:pt>
                <c:pt idx="236">
                  <c:v>3.6296710411156698E-4</c:v>
                </c:pt>
                <c:pt idx="237">
                  <c:v>3.1513023314459299E-4</c:v>
                </c:pt>
                <c:pt idx="238">
                  <c:v>3.1767207777597199E-4</c:v>
                </c:pt>
                <c:pt idx="239">
                  <c:v>3.1442727955363501E-4</c:v>
                </c:pt>
                <c:pt idx="240">
                  <c:v>3.62386591407065E-4</c:v>
                </c:pt>
                <c:pt idx="241">
                  <c:v>2.87646511850889E-4</c:v>
                </c:pt>
                <c:pt idx="242">
                  <c:v>3.0010817339223101E-4</c:v>
                </c:pt>
                <c:pt idx="243">
                  <c:v>2.9714361800868902E-4</c:v>
                </c:pt>
                <c:pt idx="244">
                  <c:v>2.7498140927774802E-4</c:v>
                </c:pt>
                <c:pt idx="245">
                  <c:v>4.2430054120469501E-4</c:v>
                </c:pt>
                <c:pt idx="246">
                  <c:v>2.8417109601859602E-4</c:v>
                </c:pt>
                <c:pt idx="247">
                  <c:v>2.7252591858830701E-4</c:v>
                </c:pt>
                <c:pt idx="248">
                  <c:v>2.8482425674946499E-4</c:v>
                </c:pt>
                <c:pt idx="249">
                  <c:v>2.7976626158827901E-4</c:v>
                </c:pt>
                <c:pt idx="250">
                  <c:v>4.03973023114785E-4</c:v>
                </c:pt>
                <c:pt idx="251">
                  <c:v>2.6093803954039402E-4</c:v>
                </c:pt>
                <c:pt idx="252">
                  <c:v>2.6451086061075901E-4</c:v>
                </c:pt>
                <c:pt idx="253">
                  <c:v>2.62066538206004E-4</c:v>
                </c:pt>
                <c:pt idx="254">
                  <c:v>2.6412810773054999E-4</c:v>
                </c:pt>
                <c:pt idx="255">
                  <c:v>2.43105616788889E-4</c:v>
                </c:pt>
                <c:pt idx="256">
                  <c:v>2.64843425598226E-4</c:v>
                </c:pt>
                <c:pt idx="257">
                  <c:v>2.4432504873274098E-4</c:v>
                </c:pt>
                <c:pt idx="258">
                  <c:v>2.33972920157729E-4</c:v>
                </c:pt>
                <c:pt idx="259">
                  <c:v>2.3427497517845199E-4</c:v>
                </c:pt>
                <c:pt idx="260">
                  <c:v>2.3684200552155399E-4</c:v>
                </c:pt>
                <c:pt idx="261">
                  <c:v>2.6955164078866798E-4</c:v>
                </c:pt>
                <c:pt idx="262">
                  <c:v>2.2994167856099201E-4</c:v>
                </c:pt>
                <c:pt idx="263">
                  <c:v>2.3784510119374E-4</c:v>
                </c:pt>
                <c:pt idx="264">
                  <c:v>2.2642117698938699E-4</c:v>
                </c:pt>
                <c:pt idx="265">
                  <c:v>2.23487583431059E-4</c:v>
                </c:pt>
                <c:pt idx="266">
                  <c:v>2.4433043737072402E-4</c:v>
                </c:pt>
                <c:pt idx="267">
                  <c:v>2.1475119965442399E-4</c:v>
                </c:pt>
                <c:pt idx="268">
                  <c:v>2.14838198505572E-4</c:v>
                </c:pt>
                <c:pt idx="269">
                  <c:v>2.08954427476438E-4</c:v>
                </c:pt>
                <c:pt idx="270">
                  <c:v>2.06321960293126E-4</c:v>
                </c:pt>
                <c:pt idx="271">
                  <c:v>2.14886200714538E-4</c:v>
                </c:pt>
                <c:pt idx="272">
                  <c:v>2.0444169691848801E-4</c:v>
                </c:pt>
                <c:pt idx="273">
                  <c:v>2.0530375670748801E-4</c:v>
                </c:pt>
                <c:pt idx="274">
                  <c:v>2.02777428664335E-4</c:v>
                </c:pt>
                <c:pt idx="275">
                  <c:v>1.97069960659737E-4</c:v>
                </c:pt>
                <c:pt idx="276">
                  <c:v>2.0008257252629501E-4</c:v>
                </c:pt>
                <c:pt idx="277">
                  <c:v>1.8830838587156299E-4</c:v>
                </c:pt>
                <c:pt idx="278">
                  <c:v>1.8277557814453001E-4</c:v>
                </c:pt>
                <c:pt idx="279">
                  <c:v>1.8836781105086299E-4</c:v>
                </c:pt>
                <c:pt idx="280">
                  <c:v>2.1303931244658799E-4</c:v>
                </c:pt>
                <c:pt idx="281">
                  <c:v>1.82580171929699E-4</c:v>
                </c:pt>
                <c:pt idx="282">
                  <c:v>1.7779194078955499E-4</c:v>
                </c:pt>
                <c:pt idx="283">
                  <c:v>1.8550450258568901E-4</c:v>
                </c:pt>
                <c:pt idx="284">
                  <c:v>1.68863276904947E-4</c:v>
                </c:pt>
                <c:pt idx="285">
                  <c:v>1.7968714788146E-4</c:v>
                </c:pt>
                <c:pt idx="286">
                  <c:v>1.65931511587187E-4</c:v>
                </c:pt>
                <c:pt idx="287">
                  <c:v>1.66641917309684E-4</c:v>
                </c:pt>
                <c:pt idx="288">
                  <c:v>1.58404865407704E-4</c:v>
                </c:pt>
                <c:pt idx="289">
                  <c:v>1.70433679708046E-4</c:v>
                </c:pt>
                <c:pt idx="290">
                  <c:v>1.6243404046839999E-4</c:v>
                </c:pt>
                <c:pt idx="291">
                  <c:v>1.55064009082254E-4</c:v>
                </c:pt>
                <c:pt idx="292">
                  <c:v>1.5154582019374701E-4</c:v>
                </c:pt>
                <c:pt idx="293">
                  <c:v>1.56744620401649E-4</c:v>
                </c:pt>
                <c:pt idx="294">
                  <c:v>1.5660937819986299E-4</c:v>
                </c:pt>
                <c:pt idx="295">
                  <c:v>1.5059680179295101E-4</c:v>
                </c:pt>
                <c:pt idx="296">
                  <c:v>1.47028258754479E-4</c:v>
                </c:pt>
                <c:pt idx="297">
                  <c:v>1.4000432740134399E-4</c:v>
                </c:pt>
                <c:pt idx="298">
                  <c:v>1.4286733956749099E-4</c:v>
                </c:pt>
                <c:pt idx="299">
                  <c:v>1.47863306161504E-4</c:v>
                </c:pt>
              </c:numCache>
            </c:numRef>
          </c:val>
          <c:smooth val="0"/>
          <c:extLst>
            <c:ext xmlns:c16="http://schemas.microsoft.com/office/drawing/2014/chart" uri="{C3380CC4-5D6E-409C-BE32-E72D297353CC}">
              <c16:uniqueId val="{00000001-F38D-414D-9B78-8FF8D094E6C5}"/>
            </c:ext>
          </c:extLst>
        </c:ser>
        <c:dLbls>
          <c:showLegendKey val="0"/>
          <c:showVal val="0"/>
          <c:showCatName val="0"/>
          <c:showSerName val="0"/>
          <c:showPercent val="0"/>
          <c:showBubbleSize val="0"/>
        </c:dLbls>
        <c:marker val="1"/>
        <c:smooth val="0"/>
        <c:axId val="273989752"/>
        <c:axId val="212180840"/>
      </c:lineChart>
      <c:lineChart>
        <c:grouping val="standard"/>
        <c:varyColors val="0"/>
        <c:ser>
          <c:idx val="2"/>
          <c:order val="2"/>
          <c:tx>
            <c:strRef>
              <c:f>'Tar2009'!$E$10</c:f>
              <c:strCache>
                <c:ptCount val="1"/>
                <c:pt idx="0">
                  <c:v>Tipo marg total</c:v>
                </c:pt>
              </c:strCache>
            </c:strRef>
          </c:tx>
          <c:spPr>
            <a:ln w="25400">
              <a:solidFill>
                <a:srgbClr val="C0C0C0"/>
              </a:solidFill>
              <a:prstDash val="solid"/>
            </a:ln>
          </c:spPr>
          <c:marker>
            <c:symbol val="none"/>
          </c:marker>
          <c:cat>
            <c:numRef>
              <c:f>'Tar2009'!$B$11:$B$311</c:f>
              <c:numCache>
                <c:formatCode>#,##0</c:formatCode>
                <c:ptCount val="301"/>
                <c:pt idx="0">
                  <c:v>150</c:v>
                </c:pt>
                <c:pt idx="1">
                  <c:v>450</c:v>
                </c:pt>
                <c:pt idx="2">
                  <c:v>750</c:v>
                </c:pt>
                <c:pt idx="3">
                  <c:v>1050</c:v>
                </c:pt>
                <c:pt idx="4">
                  <c:v>1350</c:v>
                </c:pt>
                <c:pt idx="5">
                  <c:v>1650</c:v>
                </c:pt>
                <c:pt idx="6">
                  <c:v>1950</c:v>
                </c:pt>
                <c:pt idx="7">
                  <c:v>2250</c:v>
                </c:pt>
                <c:pt idx="8">
                  <c:v>2550</c:v>
                </c:pt>
                <c:pt idx="9">
                  <c:v>2850</c:v>
                </c:pt>
                <c:pt idx="10">
                  <c:v>3150</c:v>
                </c:pt>
                <c:pt idx="11">
                  <c:v>3450</c:v>
                </c:pt>
                <c:pt idx="12">
                  <c:v>3750</c:v>
                </c:pt>
                <c:pt idx="13">
                  <c:v>4050</c:v>
                </c:pt>
                <c:pt idx="14">
                  <c:v>4350</c:v>
                </c:pt>
                <c:pt idx="15">
                  <c:v>4650</c:v>
                </c:pt>
                <c:pt idx="16">
                  <c:v>4950</c:v>
                </c:pt>
                <c:pt idx="17">
                  <c:v>5250</c:v>
                </c:pt>
                <c:pt idx="18">
                  <c:v>5550</c:v>
                </c:pt>
                <c:pt idx="19">
                  <c:v>5850</c:v>
                </c:pt>
                <c:pt idx="20">
                  <c:v>6150</c:v>
                </c:pt>
                <c:pt idx="21">
                  <c:v>6450</c:v>
                </c:pt>
                <c:pt idx="22">
                  <c:v>6750</c:v>
                </c:pt>
                <c:pt idx="23">
                  <c:v>7050</c:v>
                </c:pt>
                <c:pt idx="24">
                  <c:v>7350</c:v>
                </c:pt>
                <c:pt idx="25">
                  <c:v>7650</c:v>
                </c:pt>
                <c:pt idx="26">
                  <c:v>7950</c:v>
                </c:pt>
                <c:pt idx="27">
                  <c:v>8250</c:v>
                </c:pt>
                <c:pt idx="28">
                  <c:v>8550</c:v>
                </c:pt>
                <c:pt idx="29">
                  <c:v>8850</c:v>
                </c:pt>
                <c:pt idx="30">
                  <c:v>9150</c:v>
                </c:pt>
                <c:pt idx="31">
                  <c:v>9450</c:v>
                </c:pt>
                <c:pt idx="32">
                  <c:v>9750</c:v>
                </c:pt>
                <c:pt idx="33">
                  <c:v>10050</c:v>
                </c:pt>
                <c:pt idx="34">
                  <c:v>10350</c:v>
                </c:pt>
                <c:pt idx="35">
                  <c:v>10650</c:v>
                </c:pt>
                <c:pt idx="36">
                  <c:v>10950</c:v>
                </c:pt>
                <c:pt idx="37">
                  <c:v>11250</c:v>
                </c:pt>
                <c:pt idx="38">
                  <c:v>11550</c:v>
                </c:pt>
                <c:pt idx="39">
                  <c:v>11850</c:v>
                </c:pt>
                <c:pt idx="40">
                  <c:v>12150</c:v>
                </c:pt>
                <c:pt idx="41">
                  <c:v>12450</c:v>
                </c:pt>
                <c:pt idx="42">
                  <c:v>12750</c:v>
                </c:pt>
                <c:pt idx="43">
                  <c:v>13050</c:v>
                </c:pt>
                <c:pt idx="44">
                  <c:v>13350</c:v>
                </c:pt>
                <c:pt idx="45">
                  <c:v>13650</c:v>
                </c:pt>
                <c:pt idx="46">
                  <c:v>13950</c:v>
                </c:pt>
                <c:pt idx="47">
                  <c:v>14250</c:v>
                </c:pt>
                <c:pt idx="48">
                  <c:v>14550</c:v>
                </c:pt>
                <c:pt idx="49">
                  <c:v>14850</c:v>
                </c:pt>
                <c:pt idx="50">
                  <c:v>15150</c:v>
                </c:pt>
                <c:pt idx="51">
                  <c:v>15450</c:v>
                </c:pt>
                <c:pt idx="52">
                  <c:v>15750</c:v>
                </c:pt>
                <c:pt idx="53">
                  <c:v>16050</c:v>
                </c:pt>
                <c:pt idx="54">
                  <c:v>16350</c:v>
                </c:pt>
                <c:pt idx="55">
                  <c:v>16650</c:v>
                </c:pt>
                <c:pt idx="56">
                  <c:v>16950</c:v>
                </c:pt>
                <c:pt idx="57">
                  <c:v>17250</c:v>
                </c:pt>
                <c:pt idx="58">
                  <c:v>17550</c:v>
                </c:pt>
                <c:pt idx="59">
                  <c:v>17850</c:v>
                </c:pt>
                <c:pt idx="60">
                  <c:v>18150</c:v>
                </c:pt>
                <c:pt idx="61">
                  <c:v>18450</c:v>
                </c:pt>
                <c:pt idx="62">
                  <c:v>18750</c:v>
                </c:pt>
                <c:pt idx="63">
                  <c:v>19050</c:v>
                </c:pt>
                <c:pt idx="64">
                  <c:v>19350</c:v>
                </c:pt>
                <c:pt idx="65">
                  <c:v>19650</c:v>
                </c:pt>
                <c:pt idx="66">
                  <c:v>19950</c:v>
                </c:pt>
                <c:pt idx="67">
                  <c:v>20250</c:v>
                </c:pt>
                <c:pt idx="68">
                  <c:v>20550</c:v>
                </c:pt>
                <c:pt idx="69">
                  <c:v>20850</c:v>
                </c:pt>
                <c:pt idx="70">
                  <c:v>21150</c:v>
                </c:pt>
                <c:pt idx="71">
                  <c:v>21450</c:v>
                </c:pt>
                <c:pt idx="72">
                  <c:v>21750</c:v>
                </c:pt>
                <c:pt idx="73">
                  <c:v>22050</c:v>
                </c:pt>
                <c:pt idx="74">
                  <c:v>22350</c:v>
                </c:pt>
                <c:pt idx="75">
                  <c:v>22650</c:v>
                </c:pt>
                <c:pt idx="76">
                  <c:v>22950</c:v>
                </c:pt>
                <c:pt idx="77">
                  <c:v>23250</c:v>
                </c:pt>
                <c:pt idx="78">
                  <c:v>23550</c:v>
                </c:pt>
                <c:pt idx="79">
                  <c:v>23850</c:v>
                </c:pt>
                <c:pt idx="80">
                  <c:v>24150</c:v>
                </c:pt>
                <c:pt idx="81">
                  <c:v>24450</c:v>
                </c:pt>
                <c:pt idx="82">
                  <c:v>24750</c:v>
                </c:pt>
                <c:pt idx="83">
                  <c:v>25050</c:v>
                </c:pt>
                <c:pt idx="84">
                  <c:v>25350</c:v>
                </c:pt>
                <c:pt idx="85">
                  <c:v>25650</c:v>
                </c:pt>
                <c:pt idx="86">
                  <c:v>25950</c:v>
                </c:pt>
                <c:pt idx="87">
                  <c:v>26250</c:v>
                </c:pt>
                <c:pt idx="88">
                  <c:v>26550</c:v>
                </c:pt>
                <c:pt idx="89">
                  <c:v>26850</c:v>
                </c:pt>
                <c:pt idx="90">
                  <c:v>27150</c:v>
                </c:pt>
                <c:pt idx="91">
                  <c:v>27450</c:v>
                </c:pt>
                <c:pt idx="92">
                  <c:v>27750</c:v>
                </c:pt>
                <c:pt idx="93">
                  <c:v>28050</c:v>
                </c:pt>
                <c:pt idx="94">
                  <c:v>28350</c:v>
                </c:pt>
                <c:pt idx="95">
                  <c:v>28650</c:v>
                </c:pt>
                <c:pt idx="96">
                  <c:v>28950</c:v>
                </c:pt>
                <c:pt idx="97">
                  <c:v>29250</c:v>
                </c:pt>
                <c:pt idx="98">
                  <c:v>29550</c:v>
                </c:pt>
                <c:pt idx="99">
                  <c:v>29850</c:v>
                </c:pt>
                <c:pt idx="100">
                  <c:v>30150</c:v>
                </c:pt>
                <c:pt idx="101">
                  <c:v>30450</c:v>
                </c:pt>
                <c:pt idx="102">
                  <c:v>30750</c:v>
                </c:pt>
                <c:pt idx="103">
                  <c:v>31050</c:v>
                </c:pt>
                <c:pt idx="104">
                  <c:v>31350</c:v>
                </c:pt>
                <c:pt idx="105">
                  <c:v>31650</c:v>
                </c:pt>
                <c:pt idx="106">
                  <c:v>31950</c:v>
                </c:pt>
                <c:pt idx="107">
                  <c:v>32250</c:v>
                </c:pt>
                <c:pt idx="108">
                  <c:v>32550</c:v>
                </c:pt>
                <c:pt idx="109">
                  <c:v>32850</c:v>
                </c:pt>
                <c:pt idx="110">
                  <c:v>33150</c:v>
                </c:pt>
                <c:pt idx="111">
                  <c:v>33450</c:v>
                </c:pt>
                <c:pt idx="112">
                  <c:v>33750</c:v>
                </c:pt>
                <c:pt idx="113">
                  <c:v>34050</c:v>
                </c:pt>
                <c:pt idx="114">
                  <c:v>34350</c:v>
                </c:pt>
                <c:pt idx="115">
                  <c:v>34650</c:v>
                </c:pt>
                <c:pt idx="116">
                  <c:v>34950</c:v>
                </c:pt>
                <c:pt idx="117">
                  <c:v>35250</c:v>
                </c:pt>
                <c:pt idx="118">
                  <c:v>35550</c:v>
                </c:pt>
                <c:pt idx="119">
                  <c:v>35850</c:v>
                </c:pt>
                <c:pt idx="120">
                  <c:v>36150</c:v>
                </c:pt>
                <c:pt idx="121">
                  <c:v>36450</c:v>
                </c:pt>
                <c:pt idx="122">
                  <c:v>36750</c:v>
                </c:pt>
                <c:pt idx="123">
                  <c:v>37050</c:v>
                </c:pt>
                <c:pt idx="124">
                  <c:v>37350</c:v>
                </c:pt>
                <c:pt idx="125">
                  <c:v>37650</c:v>
                </c:pt>
                <c:pt idx="126">
                  <c:v>37950</c:v>
                </c:pt>
                <c:pt idx="127">
                  <c:v>38250</c:v>
                </c:pt>
                <c:pt idx="128">
                  <c:v>38550</c:v>
                </c:pt>
                <c:pt idx="129">
                  <c:v>38850</c:v>
                </c:pt>
                <c:pt idx="130">
                  <c:v>39150</c:v>
                </c:pt>
                <c:pt idx="131">
                  <c:v>39450</c:v>
                </c:pt>
                <c:pt idx="132">
                  <c:v>39750</c:v>
                </c:pt>
                <c:pt idx="133">
                  <c:v>40050</c:v>
                </c:pt>
                <c:pt idx="134">
                  <c:v>40350</c:v>
                </c:pt>
                <c:pt idx="135">
                  <c:v>40650</c:v>
                </c:pt>
                <c:pt idx="136">
                  <c:v>40950</c:v>
                </c:pt>
                <c:pt idx="137">
                  <c:v>41250</c:v>
                </c:pt>
                <c:pt idx="138">
                  <c:v>41550</c:v>
                </c:pt>
                <c:pt idx="139">
                  <c:v>41850</c:v>
                </c:pt>
                <c:pt idx="140">
                  <c:v>42150</c:v>
                </c:pt>
                <c:pt idx="141">
                  <c:v>42450</c:v>
                </c:pt>
                <c:pt idx="142">
                  <c:v>42750</c:v>
                </c:pt>
                <c:pt idx="143">
                  <c:v>43050</c:v>
                </c:pt>
                <c:pt idx="144">
                  <c:v>43350</c:v>
                </c:pt>
                <c:pt idx="145">
                  <c:v>43650</c:v>
                </c:pt>
                <c:pt idx="146">
                  <c:v>43950</c:v>
                </c:pt>
                <c:pt idx="147">
                  <c:v>44250</c:v>
                </c:pt>
                <c:pt idx="148">
                  <c:v>44550</c:v>
                </c:pt>
                <c:pt idx="149">
                  <c:v>44850</c:v>
                </c:pt>
                <c:pt idx="150">
                  <c:v>45150</c:v>
                </c:pt>
                <c:pt idx="151">
                  <c:v>45450</c:v>
                </c:pt>
                <c:pt idx="152">
                  <c:v>45750</c:v>
                </c:pt>
                <c:pt idx="153">
                  <c:v>46050</c:v>
                </c:pt>
                <c:pt idx="154">
                  <c:v>46350</c:v>
                </c:pt>
                <c:pt idx="155">
                  <c:v>46650</c:v>
                </c:pt>
                <c:pt idx="156">
                  <c:v>46950</c:v>
                </c:pt>
                <c:pt idx="157">
                  <c:v>47250</c:v>
                </c:pt>
                <c:pt idx="158">
                  <c:v>47550</c:v>
                </c:pt>
                <c:pt idx="159">
                  <c:v>47850</c:v>
                </c:pt>
                <c:pt idx="160">
                  <c:v>48150</c:v>
                </c:pt>
                <c:pt idx="161">
                  <c:v>48450</c:v>
                </c:pt>
                <c:pt idx="162">
                  <c:v>48750</c:v>
                </c:pt>
                <c:pt idx="163">
                  <c:v>49050</c:v>
                </c:pt>
                <c:pt idx="164">
                  <c:v>49350</c:v>
                </c:pt>
                <c:pt idx="165">
                  <c:v>49650</c:v>
                </c:pt>
                <c:pt idx="166">
                  <c:v>49950</c:v>
                </c:pt>
                <c:pt idx="167">
                  <c:v>50250</c:v>
                </c:pt>
                <c:pt idx="168">
                  <c:v>50550</c:v>
                </c:pt>
                <c:pt idx="169">
                  <c:v>50850</c:v>
                </c:pt>
                <c:pt idx="170">
                  <c:v>51150</c:v>
                </c:pt>
                <c:pt idx="171">
                  <c:v>51450</c:v>
                </c:pt>
                <c:pt idx="172">
                  <c:v>51750</c:v>
                </c:pt>
                <c:pt idx="173">
                  <c:v>52050</c:v>
                </c:pt>
                <c:pt idx="174">
                  <c:v>52350</c:v>
                </c:pt>
                <c:pt idx="175">
                  <c:v>52650</c:v>
                </c:pt>
                <c:pt idx="176">
                  <c:v>52950</c:v>
                </c:pt>
                <c:pt idx="177">
                  <c:v>53250</c:v>
                </c:pt>
                <c:pt idx="178">
                  <c:v>53550</c:v>
                </c:pt>
                <c:pt idx="179">
                  <c:v>53850</c:v>
                </c:pt>
                <c:pt idx="180">
                  <c:v>54150</c:v>
                </c:pt>
                <c:pt idx="181">
                  <c:v>54450</c:v>
                </c:pt>
                <c:pt idx="182">
                  <c:v>54750</c:v>
                </c:pt>
                <c:pt idx="183">
                  <c:v>55050</c:v>
                </c:pt>
                <c:pt idx="184">
                  <c:v>55350</c:v>
                </c:pt>
                <c:pt idx="185">
                  <c:v>55650</c:v>
                </c:pt>
                <c:pt idx="186">
                  <c:v>55950</c:v>
                </c:pt>
                <c:pt idx="187">
                  <c:v>56250</c:v>
                </c:pt>
                <c:pt idx="188">
                  <c:v>56550</c:v>
                </c:pt>
                <c:pt idx="189">
                  <c:v>56850</c:v>
                </c:pt>
                <c:pt idx="190">
                  <c:v>57150</c:v>
                </c:pt>
                <c:pt idx="191">
                  <c:v>57450</c:v>
                </c:pt>
                <c:pt idx="192">
                  <c:v>57750</c:v>
                </c:pt>
                <c:pt idx="193">
                  <c:v>58050</c:v>
                </c:pt>
                <c:pt idx="194">
                  <c:v>58350</c:v>
                </c:pt>
                <c:pt idx="195">
                  <c:v>58650</c:v>
                </c:pt>
                <c:pt idx="196">
                  <c:v>58950</c:v>
                </c:pt>
                <c:pt idx="197">
                  <c:v>59250</c:v>
                </c:pt>
                <c:pt idx="198">
                  <c:v>59550</c:v>
                </c:pt>
                <c:pt idx="199">
                  <c:v>59850</c:v>
                </c:pt>
                <c:pt idx="200">
                  <c:v>60150</c:v>
                </c:pt>
                <c:pt idx="201">
                  <c:v>60450</c:v>
                </c:pt>
                <c:pt idx="202">
                  <c:v>60750</c:v>
                </c:pt>
                <c:pt idx="203">
                  <c:v>61050</c:v>
                </c:pt>
                <c:pt idx="204">
                  <c:v>61350</c:v>
                </c:pt>
                <c:pt idx="205">
                  <c:v>61650</c:v>
                </c:pt>
                <c:pt idx="206">
                  <c:v>61950</c:v>
                </c:pt>
                <c:pt idx="207">
                  <c:v>62250</c:v>
                </c:pt>
                <c:pt idx="208">
                  <c:v>62550</c:v>
                </c:pt>
                <c:pt idx="209">
                  <c:v>62850</c:v>
                </c:pt>
                <c:pt idx="210">
                  <c:v>63150</c:v>
                </c:pt>
                <c:pt idx="211">
                  <c:v>63450</c:v>
                </c:pt>
                <c:pt idx="212">
                  <c:v>63750</c:v>
                </c:pt>
                <c:pt idx="213">
                  <c:v>64050</c:v>
                </c:pt>
                <c:pt idx="214">
                  <c:v>64350</c:v>
                </c:pt>
                <c:pt idx="215">
                  <c:v>64650</c:v>
                </c:pt>
                <c:pt idx="216">
                  <c:v>64950</c:v>
                </c:pt>
                <c:pt idx="217">
                  <c:v>65250</c:v>
                </c:pt>
                <c:pt idx="218">
                  <c:v>65550</c:v>
                </c:pt>
                <c:pt idx="219">
                  <c:v>65850</c:v>
                </c:pt>
                <c:pt idx="220">
                  <c:v>66150</c:v>
                </c:pt>
                <c:pt idx="221">
                  <c:v>66450</c:v>
                </c:pt>
                <c:pt idx="222">
                  <c:v>66750</c:v>
                </c:pt>
                <c:pt idx="223">
                  <c:v>67050</c:v>
                </c:pt>
                <c:pt idx="224">
                  <c:v>67350</c:v>
                </c:pt>
                <c:pt idx="225">
                  <c:v>67650</c:v>
                </c:pt>
                <c:pt idx="226">
                  <c:v>67950</c:v>
                </c:pt>
                <c:pt idx="227">
                  <c:v>68250</c:v>
                </c:pt>
                <c:pt idx="228">
                  <c:v>68550</c:v>
                </c:pt>
                <c:pt idx="229">
                  <c:v>68850</c:v>
                </c:pt>
                <c:pt idx="230">
                  <c:v>69150</c:v>
                </c:pt>
                <c:pt idx="231">
                  <c:v>69450</c:v>
                </c:pt>
                <c:pt idx="232">
                  <c:v>69750</c:v>
                </c:pt>
                <c:pt idx="233">
                  <c:v>70050</c:v>
                </c:pt>
                <c:pt idx="234">
                  <c:v>70350</c:v>
                </c:pt>
                <c:pt idx="235">
                  <c:v>70650</c:v>
                </c:pt>
                <c:pt idx="236">
                  <c:v>70950</c:v>
                </c:pt>
                <c:pt idx="237">
                  <c:v>71250</c:v>
                </c:pt>
                <c:pt idx="238">
                  <c:v>71550</c:v>
                </c:pt>
                <c:pt idx="239">
                  <c:v>71850</c:v>
                </c:pt>
                <c:pt idx="240">
                  <c:v>72150</c:v>
                </c:pt>
                <c:pt idx="241">
                  <c:v>72450</c:v>
                </c:pt>
                <c:pt idx="242">
                  <c:v>72750</c:v>
                </c:pt>
                <c:pt idx="243">
                  <c:v>73050</c:v>
                </c:pt>
                <c:pt idx="244">
                  <c:v>73350</c:v>
                </c:pt>
                <c:pt idx="245">
                  <c:v>73650</c:v>
                </c:pt>
                <c:pt idx="246">
                  <c:v>73950</c:v>
                </c:pt>
                <c:pt idx="247">
                  <c:v>74250</c:v>
                </c:pt>
                <c:pt idx="248">
                  <c:v>74550</c:v>
                </c:pt>
                <c:pt idx="249">
                  <c:v>74850</c:v>
                </c:pt>
                <c:pt idx="250">
                  <c:v>75150</c:v>
                </c:pt>
                <c:pt idx="251">
                  <c:v>75450</c:v>
                </c:pt>
                <c:pt idx="252">
                  <c:v>75750</c:v>
                </c:pt>
                <c:pt idx="253">
                  <c:v>76050</c:v>
                </c:pt>
                <c:pt idx="254">
                  <c:v>76350</c:v>
                </c:pt>
                <c:pt idx="255">
                  <c:v>76650</c:v>
                </c:pt>
                <c:pt idx="256">
                  <c:v>76950</c:v>
                </c:pt>
                <c:pt idx="257">
                  <c:v>77250</c:v>
                </c:pt>
                <c:pt idx="258">
                  <c:v>77550</c:v>
                </c:pt>
                <c:pt idx="259">
                  <c:v>77850</c:v>
                </c:pt>
                <c:pt idx="260">
                  <c:v>78150</c:v>
                </c:pt>
                <c:pt idx="261">
                  <c:v>78450</c:v>
                </c:pt>
                <c:pt idx="262">
                  <c:v>78750</c:v>
                </c:pt>
                <c:pt idx="263">
                  <c:v>79050</c:v>
                </c:pt>
                <c:pt idx="264">
                  <c:v>79350</c:v>
                </c:pt>
                <c:pt idx="265">
                  <c:v>79650</c:v>
                </c:pt>
                <c:pt idx="266">
                  <c:v>79950</c:v>
                </c:pt>
                <c:pt idx="267">
                  <c:v>80250</c:v>
                </c:pt>
                <c:pt idx="268">
                  <c:v>80550</c:v>
                </c:pt>
                <c:pt idx="269">
                  <c:v>80850</c:v>
                </c:pt>
                <c:pt idx="270">
                  <c:v>81150</c:v>
                </c:pt>
                <c:pt idx="271">
                  <c:v>81450</c:v>
                </c:pt>
                <c:pt idx="272">
                  <c:v>81750</c:v>
                </c:pt>
                <c:pt idx="273">
                  <c:v>82050</c:v>
                </c:pt>
                <c:pt idx="274">
                  <c:v>82350</c:v>
                </c:pt>
                <c:pt idx="275">
                  <c:v>82650</c:v>
                </c:pt>
                <c:pt idx="276">
                  <c:v>82950</c:v>
                </c:pt>
                <c:pt idx="277">
                  <c:v>83250</c:v>
                </c:pt>
                <c:pt idx="278">
                  <c:v>83550</c:v>
                </c:pt>
                <c:pt idx="279">
                  <c:v>83850</c:v>
                </c:pt>
                <c:pt idx="280">
                  <c:v>84150</c:v>
                </c:pt>
                <c:pt idx="281">
                  <c:v>84450</c:v>
                </c:pt>
                <c:pt idx="282">
                  <c:v>84750</c:v>
                </c:pt>
                <c:pt idx="283">
                  <c:v>85050</c:v>
                </c:pt>
                <c:pt idx="284">
                  <c:v>85350</c:v>
                </c:pt>
                <c:pt idx="285">
                  <c:v>85650</c:v>
                </c:pt>
                <c:pt idx="286">
                  <c:v>85950</c:v>
                </c:pt>
                <c:pt idx="287">
                  <c:v>86250</c:v>
                </c:pt>
                <c:pt idx="288">
                  <c:v>86550</c:v>
                </c:pt>
                <c:pt idx="289">
                  <c:v>86850</c:v>
                </c:pt>
                <c:pt idx="290">
                  <c:v>87150</c:v>
                </c:pt>
                <c:pt idx="291">
                  <c:v>87450</c:v>
                </c:pt>
                <c:pt idx="292">
                  <c:v>87750</c:v>
                </c:pt>
                <c:pt idx="293">
                  <c:v>88050</c:v>
                </c:pt>
                <c:pt idx="294">
                  <c:v>88350</c:v>
                </c:pt>
                <c:pt idx="295">
                  <c:v>88650</c:v>
                </c:pt>
                <c:pt idx="296">
                  <c:v>88950</c:v>
                </c:pt>
                <c:pt idx="297">
                  <c:v>89250</c:v>
                </c:pt>
                <c:pt idx="298">
                  <c:v>89550</c:v>
                </c:pt>
                <c:pt idx="299">
                  <c:v>89850</c:v>
                </c:pt>
                <c:pt idx="300">
                  <c:v>90150</c:v>
                </c:pt>
              </c:numCache>
            </c:numRef>
          </c:cat>
          <c:val>
            <c:numRef>
              <c:f>'Tar2009'!$E$11:$E$310</c:f>
              <c:numCache>
                <c:formatCode>0.00%</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0.19</c:v>
                </c:pt>
                <c:pt idx="33">
                  <c:v>0.19</c:v>
                </c:pt>
                <c:pt idx="34">
                  <c:v>0.19</c:v>
                </c:pt>
                <c:pt idx="35">
                  <c:v>0.19</c:v>
                </c:pt>
                <c:pt idx="36">
                  <c:v>0.19</c:v>
                </c:pt>
                <c:pt idx="37">
                  <c:v>0.19</c:v>
                </c:pt>
                <c:pt idx="38">
                  <c:v>0.19</c:v>
                </c:pt>
                <c:pt idx="39">
                  <c:v>0.19</c:v>
                </c:pt>
                <c:pt idx="40">
                  <c:v>0.19</c:v>
                </c:pt>
                <c:pt idx="41">
                  <c:v>0.19</c:v>
                </c:pt>
                <c:pt idx="42">
                  <c:v>0.19</c:v>
                </c:pt>
                <c:pt idx="43">
                  <c:v>0.19</c:v>
                </c:pt>
                <c:pt idx="44">
                  <c:v>0.19</c:v>
                </c:pt>
                <c:pt idx="45">
                  <c:v>0.19</c:v>
                </c:pt>
                <c:pt idx="46">
                  <c:v>0.19</c:v>
                </c:pt>
                <c:pt idx="47">
                  <c:v>0.19</c:v>
                </c:pt>
                <c:pt idx="48">
                  <c:v>0.19</c:v>
                </c:pt>
                <c:pt idx="49">
                  <c:v>0.19</c:v>
                </c:pt>
                <c:pt idx="50">
                  <c:v>0.19</c:v>
                </c:pt>
                <c:pt idx="51">
                  <c:v>0.19</c:v>
                </c:pt>
                <c:pt idx="52">
                  <c:v>0.19</c:v>
                </c:pt>
                <c:pt idx="53">
                  <c:v>0.19</c:v>
                </c:pt>
                <c:pt idx="54">
                  <c:v>0.19</c:v>
                </c:pt>
                <c:pt idx="55">
                  <c:v>0.19</c:v>
                </c:pt>
                <c:pt idx="56">
                  <c:v>0.19</c:v>
                </c:pt>
                <c:pt idx="57">
                  <c:v>0.19</c:v>
                </c:pt>
                <c:pt idx="58">
                  <c:v>0.19</c:v>
                </c:pt>
                <c:pt idx="59">
                  <c:v>0.19</c:v>
                </c:pt>
                <c:pt idx="60">
                  <c:v>0.19</c:v>
                </c:pt>
                <c:pt idx="61">
                  <c:v>0.19</c:v>
                </c:pt>
                <c:pt idx="62">
                  <c:v>0.19</c:v>
                </c:pt>
                <c:pt idx="63">
                  <c:v>0.24</c:v>
                </c:pt>
                <c:pt idx="64">
                  <c:v>0.24</c:v>
                </c:pt>
                <c:pt idx="65">
                  <c:v>0.24</c:v>
                </c:pt>
                <c:pt idx="66">
                  <c:v>0.24</c:v>
                </c:pt>
                <c:pt idx="67">
                  <c:v>0.24</c:v>
                </c:pt>
                <c:pt idx="68">
                  <c:v>0.24</c:v>
                </c:pt>
                <c:pt idx="69">
                  <c:v>0.24</c:v>
                </c:pt>
                <c:pt idx="70">
                  <c:v>0.24</c:v>
                </c:pt>
                <c:pt idx="71">
                  <c:v>0.24</c:v>
                </c:pt>
                <c:pt idx="72">
                  <c:v>0.24</c:v>
                </c:pt>
                <c:pt idx="73">
                  <c:v>0.24</c:v>
                </c:pt>
                <c:pt idx="74">
                  <c:v>0.24</c:v>
                </c:pt>
                <c:pt idx="75">
                  <c:v>0.24</c:v>
                </c:pt>
                <c:pt idx="76">
                  <c:v>0.24</c:v>
                </c:pt>
                <c:pt idx="77">
                  <c:v>0.24</c:v>
                </c:pt>
                <c:pt idx="78">
                  <c:v>0.24</c:v>
                </c:pt>
                <c:pt idx="79">
                  <c:v>0.24</c:v>
                </c:pt>
                <c:pt idx="80">
                  <c:v>0.24</c:v>
                </c:pt>
                <c:pt idx="81">
                  <c:v>0.24</c:v>
                </c:pt>
                <c:pt idx="82">
                  <c:v>0.24</c:v>
                </c:pt>
                <c:pt idx="83">
                  <c:v>0.24</c:v>
                </c:pt>
                <c:pt idx="84">
                  <c:v>0.24</c:v>
                </c:pt>
                <c:pt idx="85">
                  <c:v>0.24</c:v>
                </c:pt>
                <c:pt idx="86">
                  <c:v>0.24</c:v>
                </c:pt>
                <c:pt idx="87">
                  <c:v>0.24</c:v>
                </c:pt>
                <c:pt idx="88">
                  <c:v>0.24</c:v>
                </c:pt>
                <c:pt idx="89">
                  <c:v>0.24</c:v>
                </c:pt>
                <c:pt idx="90">
                  <c:v>0.3</c:v>
                </c:pt>
                <c:pt idx="91">
                  <c:v>0.3</c:v>
                </c:pt>
                <c:pt idx="92">
                  <c:v>0.3</c:v>
                </c:pt>
                <c:pt idx="93">
                  <c:v>0.3</c:v>
                </c:pt>
                <c:pt idx="94">
                  <c:v>0.3</c:v>
                </c:pt>
                <c:pt idx="95">
                  <c:v>0.3</c:v>
                </c:pt>
                <c:pt idx="96">
                  <c:v>0.3</c:v>
                </c:pt>
                <c:pt idx="97">
                  <c:v>0.3</c:v>
                </c:pt>
                <c:pt idx="98">
                  <c:v>0.3</c:v>
                </c:pt>
                <c:pt idx="99">
                  <c:v>0.3</c:v>
                </c:pt>
                <c:pt idx="100">
                  <c:v>0.3</c:v>
                </c:pt>
                <c:pt idx="101">
                  <c:v>0.3</c:v>
                </c:pt>
                <c:pt idx="102">
                  <c:v>0.3</c:v>
                </c:pt>
                <c:pt idx="103">
                  <c:v>0.3</c:v>
                </c:pt>
                <c:pt idx="104">
                  <c:v>0.3</c:v>
                </c:pt>
                <c:pt idx="105">
                  <c:v>0.3</c:v>
                </c:pt>
                <c:pt idx="106">
                  <c:v>0.3</c:v>
                </c:pt>
                <c:pt idx="107">
                  <c:v>0.3</c:v>
                </c:pt>
                <c:pt idx="108">
                  <c:v>0.3</c:v>
                </c:pt>
                <c:pt idx="109">
                  <c:v>0.3</c:v>
                </c:pt>
                <c:pt idx="110">
                  <c:v>0.3</c:v>
                </c:pt>
                <c:pt idx="111">
                  <c:v>0.3</c:v>
                </c:pt>
                <c:pt idx="112">
                  <c:v>0.3</c:v>
                </c:pt>
                <c:pt idx="113">
                  <c:v>0.3</c:v>
                </c:pt>
                <c:pt idx="114">
                  <c:v>0.3</c:v>
                </c:pt>
                <c:pt idx="115">
                  <c:v>0.3</c:v>
                </c:pt>
                <c:pt idx="116">
                  <c:v>0.3</c:v>
                </c:pt>
                <c:pt idx="117">
                  <c:v>0.3</c:v>
                </c:pt>
                <c:pt idx="118">
                  <c:v>0.3</c:v>
                </c:pt>
                <c:pt idx="119">
                  <c:v>0.3</c:v>
                </c:pt>
                <c:pt idx="120">
                  <c:v>0.3</c:v>
                </c:pt>
                <c:pt idx="121">
                  <c:v>0.3</c:v>
                </c:pt>
                <c:pt idx="122">
                  <c:v>0.3</c:v>
                </c:pt>
                <c:pt idx="123">
                  <c:v>0.3</c:v>
                </c:pt>
                <c:pt idx="124">
                  <c:v>0.3</c:v>
                </c:pt>
                <c:pt idx="125">
                  <c:v>0.3</c:v>
                </c:pt>
                <c:pt idx="126">
                  <c:v>0.3</c:v>
                </c:pt>
                <c:pt idx="127">
                  <c:v>0.3</c:v>
                </c:pt>
                <c:pt idx="128">
                  <c:v>0.3</c:v>
                </c:pt>
                <c:pt idx="129">
                  <c:v>0.3</c:v>
                </c:pt>
                <c:pt idx="130">
                  <c:v>0.3</c:v>
                </c:pt>
                <c:pt idx="131">
                  <c:v>0.3</c:v>
                </c:pt>
                <c:pt idx="132">
                  <c:v>0.3</c:v>
                </c:pt>
                <c:pt idx="133">
                  <c:v>0.3</c:v>
                </c:pt>
                <c:pt idx="134">
                  <c:v>0.3</c:v>
                </c:pt>
                <c:pt idx="135">
                  <c:v>0.3</c:v>
                </c:pt>
                <c:pt idx="136">
                  <c:v>0.3</c:v>
                </c:pt>
                <c:pt idx="137">
                  <c:v>0.3</c:v>
                </c:pt>
                <c:pt idx="138">
                  <c:v>0.3</c:v>
                </c:pt>
                <c:pt idx="139">
                  <c:v>0.3</c:v>
                </c:pt>
                <c:pt idx="140">
                  <c:v>0.3</c:v>
                </c:pt>
                <c:pt idx="141">
                  <c:v>0.3</c:v>
                </c:pt>
                <c:pt idx="142">
                  <c:v>0.3</c:v>
                </c:pt>
                <c:pt idx="143">
                  <c:v>0.37</c:v>
                </c:pt>
                <c:pt idx="144">
                  <c:v>0.37</c:v>
                </c:pt>
                <c:pt idx="145">
                  <c:v>0.37</c:v>
                </c:pt>
                <c:pt idx="146">
                  <c:v>0.37</c:v>
                </c:pt>
                <c:pt idx="147">
                  <c:v>0.37</c:v>
                </c:pt>
                <c:pt idx="148">
                  <c:v>0.37</c:v>
                </c:pt>
                <c:pt idx="149">
                  <c:v>0.37</c:v>
                </c:pt>
                <c:pt idx="150">
                  <c:v>0.37</c:v>
                </c:pt>
                <c:pt idx="151">
                  <c:v>0.37</c:v>
                </c:pt>
                <c:pt idx="152">
                  <c:v>0.37</c:v>
                </c:pt>
                <c:pt idx="153">
                  <c:v>0.37</c:v>
                </c:pt>
                <c:pt idx="154">
                  <c:v>0.37</c:v>
                </c:pt>
                <c:pt idx="155">
                  <c:v>0.37</c:v>
                </c:pt>
                <c:pt idx="156">
                  <c:v>0.37</c:v>
                </c:pt>
                <c:pt idx="157">
                  <c:v>0.37</c:v>
                </c:pt>
                <c:pt idx="158">
                  <c:v>0.37</c:v>
                </c:pt>
                <c:pt idx="159">
                  <c:v>0.37</c:v>
                </c:pt>
                <c:pt idx="160">
                  <c:v>0.37</c:v>
                </c:pt>
                <c:pt idx="161">
                  <c:v>0.37</c:v>
                </c:pt>
                <c:pt idx="162">
                  <c:v>0.37</c:v>
                </c:pt>
                <c:pt idx="163">
                  <c:v>0.37</c:v>
                </c:pt>
                <c:pt idx="164">
                  <c:v>0.37</c:v>
                </c:pt>
                <c:pt idx="165">
                  <c:v>0.37</c:v>
                </c:pt>
                <c:pt idx="166">
                  <c:v>0.37</c:v>
                </c:pt>
                <c:pt idx="167">
                  <c:v>0.37</c:v>
                </c:pt>
                <c:pt idx="168">
                  <c:v>0.37</c:v>
                </c:pt>
                <c:pt idx="169">
                  <c:v>0.37</c:v>
                </c:pt>
                <c:pt idx="170">
                  <c:v>0.37</c:v>
                </c:pt>
                <c:pt idx="171">
                  <c:v>0.37</c:v>
                </c:pt>
                <c:pt idx="172">
                  <c:v>0.37</c:v>
                </c:pt>
                <c:pt idx="173">
                  <c:v>0.37</c:v>
                </c:pt>
                <c:pt idx="174">
                  <c:v>0.37</c:v>
                </c:pt>
                <c:pt idx="175">
                  <c:v>0.37</c:v>
                </c:pt>
                <c:pt idx="176">
                  <c:v>0.37</c:v>
                </c:pt>
                <c:pt idx="177">
                  <c:v>0.37</c:v>
                </c:pt>
                <c:pt idx="178">
                  <c:v>0.37</c:v>
                </c:pt>
                <c:pt idx="179">
                  <c:v>0.37</c:v>
                </c:pt>
                <c:pt idx="180">
                  <c:v>0.37</c:v>
                </c:pt>
                <c:pt idx="181">
                  <c:v>0.37</c:v>
                </c:pt>
                <c:pt idx="182">
                  <c:v>0.37</c:v>
                </c:pt>
                <c:pt idx="183">
                  <c:v>0.37</c:v>
                </c:pt>
                <c:pt idx="184">
                  <c:v>0.37</c:v>
                </c:pt>
                <c:pt idx="185">
                  <c:v>0.37</c:v>
                </c:pt>
                <c:pt idx="186">
                  <c:v>0.37</c:v>
                </c:pt>
                <c:pt idx="187">
                  <c:v>0.37</c:v>
                </c:pt>
                <c:pt idx="188">
                  <c:v>0.37</c:v>
                </c:pt>
                <c:pt idx="189">
                  <c:v>0.37</c:v>
                </c:pt>
                <c:pt idx="190">
                  <c:v>0.37</c:v>
                </c:pt>
                <c:pt idx="191">
                  <c:v>0.37</c:v>
                </c:pt>
                <c:pt idx="192">
                  <c:v>0.37</c:v>
                </c:pt>
                <c:pt idx="193">
                  <c:v>0.37</c:v>
                </c:pt>
                <c:pt idx="194">
                  <c:v>0.37</c:v>
                </c:pt>
                <c:pt idx="195">
                  <c:v>0.37</c:v>
                </c:pt>
                <c:pt idx="196">
                  <c:v>0.37</c:v>
                </c:pt>
                <c:pt idx="197">
                  <c:v>0.37</c:v>
                </c:pt>
                <c:pt idx="198">
                  <c:v>0.37</c:v>
                </c:pt>
                <c:pt idx="199">
                  <c:v>0.37</c:v>
                </c:pt>
                <c:pt idx="200">
                  <c:v>0.37</c:v>
                </c:pt>
                <c:pt idx="201">
                  <c:v>0.37</c:v>
                </c:pt>
                <c:pt idx="202">
                  <c:v>0.37</c:v>
                </c:pt>
                <c:pt idx="203">
                  <c:v>0.37</c:v>
                </c:pt>
                <c:pt idx="204">
                  <c:v>0.37</c:v>
                </c:pt>
                <c:pt idx="205">
                  <c:v>0.37</c:v>
                </c:pt>
                <c:pt idx="206">
                  <c:v>0.37</c:v>
                </c:pt>
                <c:pt idx="207">
                  <c:v>0.37</c:v>
                </c:pt>
                <c:pt idx="208">
                  <c:v>0.45</c:v>
                </c:pt>
                <c:pt idx="209">
                  <c:v>0.45</c:v>
                </c:pt>
                <c:pt idx="210">
                  <c:v>0.45</c:v>
                </c:pt>
                <c:pt idx="211">
                  <c:v>0.45</c:v>
                </c:pt>
                <c:pt idx="212">
                  <c:v>0.45</c:v>
                </c:pt>
                <c:pt idx="213">
                  <c:v>0.45</c:v>
                </c:pt>
                <c:pt idx="214">
                  <c:v>0.45</c:v>
                </c:pt>
                <c:pt idx="215">
                  <c:v>0.45</c:v>
                </c:pt>
                <c:pt idx="216">
                  <c:v>0.45</c:v>
                </c:pt>
                <c:pt idx="217">
                  <c:v>0.45</c:v>
                </c:pt>
                <c:pt idx="218">
                  <c:v>0.45</c:v>
                </c:pt>
                <c:pt idx="219">
                  <c:v>0.45</c:v>
                </c:pt>
                <c:pt idx="220">
                  <c:v>0.45</c:v>
                </c:pt>
                <c:pt idx="221">
                  <c:v>0.45</c:v>
                </c:pt>
                <c:pt idx="222">
                  <c:v>0.45</c:v>
                </c:pt>
                <c:pt idx="223">
                  <c:v>0.45</c:v>
                </c:pt>
                <c:pt idx="224">
                  <c:v>0.45</c:v>
                </c:pt>
                <c:pt idx="225">
                  <c:v>0.45</c:v>
                </c:pt>
                <c:pt idx="226">
                  <c:v>0.45</c:v>
                </c:pt>
                <c:pt idx="227">
                  <c:v>0.45</c:v>
                </c:pt>
                <c:pt idx="228">
                  <c:v>0.45</c:v>
                </c:pt>
                <c:pt idx="229">
                  <c:v>0.45</c:v>
                </c:pt>
                <c:pt idx="230">
                  <c:v>0.45</c:v>
                </c:pt>
                <c:pt idx="231">
                  <c:v>0.45</c:v>
                </c:pt>
                <c:pt idx="232">
                  <c:v>0.45</c:v>
                </c:pt>
                <c:pt idx="233">
                  <c:v>0.45</c:v>
                </c:pt>
                <c:pt idx="234">
                  <c:v>0.45</c:v>
                </c:pt>
                <c:pt idx="235">
                  <c:v>0.45</c:v>
                </c:pt>
                <c:pt idx="236">
                  <c:v>0.45</c:v>
                </c:pt>
                <c:pt idx="237">
                  <c:v>0.45</c:v>
                </c:pt>
                <c:pt idx="238">
                  <c:v>0.45</c:v>
                </c:pt>
                <c:pt idx="239">
                  <c:v>0.45</c:v>
                </c:pt>
                <c:pt idx="240">
                  <c:v>0.45</c:v>
                </c:pt>
                <c:pt idx="241">
                  <c:v>0.45</c:v>
                </c:pt>
                <c:pt idx="242">
                  <c:v>0.45</c:v>
                </c:pt>
                <c:pt idx="243">
                  <c:v>0.45</c:v>
                </c:pt>
                <c:pt idx="244">
                  <c:v>0.45</c:v>
                </c:pt>
                <c:pt idx="245">
                  <c:v>0.45</c:v>
                </c:pt>
                <c:pt idx="246">
                  <c:v>0.45</c:v>
                </c:pt>
                <c:pt idx="247">
                  <c:v>0.45</c:v>
                </c:pt>
                <c:pt idx="248">
                  <c:v>0.45</c:v>
                </c:pt>
                <c:pt idx="249">
                  <c:v>0.45</c:v>
                </c:pt>
                <c:pt idx="250">
                  <c:v>0.45</c:v>
                </c:pt>
                <c:pt idx="251">
                  <c:v>0.45</c:v>
                </c:pt>
                <c:pt idx="252">
                  <c:v>0.45</c:v>
                </c:pt>
                <c:pt idx="253">
                  <c:v>0.45</c:v>
                </c:pt>
                <c:pt idx="254">
                  <c:v>0.45</c:v>
                </c:pt>
                <c:pt idx="255">
                  <c:v>0.45</c:v>
                </c:pt>
                <c:pt idx="256">
                  <c:v>0.45</c:v>
                </c:pt>
                <c:pt idx="257">
                  <c:v>0.45</c:v>
                </c:pt>
                <c:pt idx="258">
                  <c:v>0.45</c:v>
                </c:pt>
                <c:pt idx="259">
                  <c:v>0.45</c:v>
                </c:pt>
                <c:pt idx="260">
                  <c:v>0.45</c:v>
                </c:pt>
                <c:pt idx="261">
                  <c:v>0.45</c:v>
                </c:pt>
                <c:pt idx="262">
                  <c:v>0.45</c:v>
                </c:pt>
                <c:pt idx="263">
                  <c:v>0.45</c:v>
                </c:pt>
                <c:pt idx="264">
                  <c:v>0.45</c:v>
                </c:pt>
                <c:pt idx="265">
                  <c:v>0.45</c:v>
                </c:pt>
                <c:pt idx="266">
                  <c:v>0.45</c:v>
                </c:pt>
                <c:pt idx="267">
                  <c:v>0.45</c:v>
                </c:pt>
                <c:pt idx="268">
                  <c:v>0.45</c:v>
                </c:pt>
                <c:pt idx="269">
                  <c:v>0.45</c:v>
                </c:pt>
                <c:pt idx="270">
                  <c:v>0.45</c:v>
                </c:pt>
                <c:pt idx="271">
                  <c:v>0.45</c:v>
                </c:pt>
                <c:pt idx="272">
                  <c:v>0.45</c:v>
                </c:pt>
                <c:pt idx="273">
                  <c:v>0.45</c:v>
                </c:pt>
                <c:pt idx="274">
                  <c:v>0.45</c:v>
                </c:pt>
                <c:pt idx="275">
                  <c:v>0.45</c:v>
                </c:pt>
                <c:pt idx="276">
                  <c:v>0.45</c:v>
                </c:pt>
                <c:pt idx="277">
                  <c:v>0.45</c:v>
                </c:pt>
                <c:pt idx="278">
                  <c:v>0.45</c:v>
                </c:pt>
                <c:pt idx="279">
                  <c:v>0.45</c:v>
                </c:pt>
                <c:pt idx="280">
                  <c:v>0.45</c:v>
                </c:pt>
                <c:pt idx="281">
                  <c:v>0.45</c:v>
                </c:pt>
                <c:pt idx="282">
                  <c:v>0.45</c:v>
                </c:pt>
                <c:pt idx="283">
                  <c:v>0.45</c:v>
                </c:pt>
                <c:pt idx="284">
                  <c:v>0.45</c:v>
                </c:pt>
                <c:pt idx="285">
                  <c:v>0.45</c:v>
                </c:pt>
                <c:pt idx="286">
                  <c:v>0.45</c:v>
                </c:pt>
                <c:pt idx="287">
                  <c:v>0.45</c:v>
                </c:pt>
                <c:pt idx="288">
                  <c:v>0.45</c:v>
                </c:pt>
                <c:pt idx="289">
                  <c:v>0.45</c:v>
                </c:pt>
                <c:pt idx="290">
                  <c:v>0.45</c:v>
                </c:pt>
                <c:pt idx="291">
                  <c:v>0.45</c:v>
                </c:pt>
                <c:pt idx="292">
                  <c:v>0.45</c:v>
                </c:pt>
                <c:pt idx="293">
                  <c:v>0.45</c:v>
                </c:pt>
                <c:pt idx="294">
                  <c:v>0.45</c:v>
                </c:pt>
                <c:pt idx="295">
                  <c:v>0.45</c:v>
                </c:pt>
                <c:pt idx="296">
                  <c:v>0.45</c:v>
                </c:pt>
                <c:pt idx="297">
                  <c:v>0.45</c:v>
                </c:pt>
                <c:pt idx="298">
                  <c:v>0.45</c:v>
                </c:pt>
                <c:pt idx="299">
                  <c:v>0.45</c:v>
                </c:pt>
              </c:numCache>
            </c:numRef>
          </c:val>
          <c:smooth val="0"/>
          <c:extLst>
            <c:ext xmlns:c16="http://schemas.microsoft.com/office/drawing/2014/chart" uri="{C3380CC4-5D6E-409C-BE32-E72D297353CC}">
              <c16:uniqueId val="{00000002-F38D-414D-9B78-8FF8D094E6C5}"/>
            </c:ext>
          </c:extLst>
        </c:ser>
        <c:dLbls>
          <c:showLegendKey val="0"/>
          <c:showVal val="0"/>
          <c:showCatName val="0"/>
          <c:showSerName val="0"/>
          <c:showPercent val="0"/>
          <c:showBubbleSize val="0"/>
        </c:dLbls>
        <c:marker val="1"/>
        <c:smooth val="0"/>
        <c:axId val="273870888"/>
        <c:axId val="273873272"/>
      </c:lineChart>
      <c:catAx>
        <c:axId val="273989752"/>
        <c:scaling>
          <c:orientation val="minMax"/>
        </c:scaling>
        <c:delete val="0"/>
        <c:axPos val="b"/>
        <c:title>
          <c:tx>
            <c:rich>
              <a:bodyPr/>
              <a:lstStyle/>
              <a:p>
                <a:pPr>
                  <a:defRPr lang="en-US" sz="1000" b="0" i="0" u="none" strike="noStrike" baseline="0">
                    <a:solidFill>
                      <a:srgbClr val="000000"/>
                    </a:solidFill>
                    <a:latin typeface="Arial"/>
                    <a:ea typeface="Arial"/>
                    <a:cs typeface="Arial"/>
                  </a:defRPr>
                </a:pPr>
                <a:r>
                  <a:rPr lang="es-ES_tradnl"/>
                  <a:t>Salario bruto (euros)</a:t>
                </a:r>
              </a:p>
            </c:rich>
          </c:tx>
          <c:layout>
            <c:manualLayout>
              <c:xMode val="edge"/>
              <c:yMode val="edge"/>
              <c:x val="0.32386333035319997"/>
              <c:y val="0.92286475220009401"/>
            </c:manualLayout>
          </c:layout>
          <c:overlay val="0"/>
          <c:spPr>
            <a:noFill/>
            <a:ln w="25400">
              <a:noFill/>
            </a:ln>
          </c:spPr>
        </c:title>
        <c:numFmt formatCode="#,##0" sourceLinked="1"/>
        <c:majorTickMark val="none"/>
        <c:minorTickMark val="none"/>
        <c:tickLblPos val="low"/>
        <c:spPr>
          <a:ln w="3175">
            <a:solidFill>
              <a:srgbClr val="000000"/>
            </a:solidFill>
            <a:prstDash val="solid"/>
          </a:ln>
        </c:spPr>
        <c:txPr>
          <a:bodyPr rot="-2700000" vert="horz"/>
          <a:lstStyle/>
          <a:p>
            <a:pPr>
              <a:defRPr lang="en-US" sz="900" b="0" i="0" u="none" strike="noStrike" baseline="0">
                <a:solidFill>
                  <a:srgbClr val="000000"/>
                </a:solidFill>
                <a:latin typeface="Arial"/>
                <a:ea typeface="Arial"/>
                <a:cs typeface="Arial"/>
              </a:defRPr>
            </a:pPr>
            <a:endParaRPr lang="es-ES"/>
          </a:p>
        </c:txPr>
        <c:crossAx val="212180840"/>
        <c:crosses val="autoZero"/>
        <c:auto val="0"/>
        <c:lblAlgn val="ctr"/>
        <c:lblOffset val="100"/>
        <c:tickLblSkip val="9"/>
        <c:tickMarkSkip val="1"/>
        <c:noMultiLvlLbl val="0"/>
      </c:catAx>
      <c:valAx>
        <c:axId val="212180840"/>
        <c:scaling>
          <c:orientation val="minMax"/>
        </c:scaling>
        <c:delete val="0"/>
        <c:axPos val="l"/>
        <c:title>
          <c:tx>
            <c:rich>
              <a:bodyPr/>
              <a:lstStyle/>
              <a:p>
                <a:pPr>
                  <a:defRPr lang="en-US" sz="1000" b="0" i="0" u="none" strike="noStrike" baseline="0">
                    <a:solidFill>
                      <a:srgbClr val="000000"/>
                    </a:solidFill>
                    <a:latin typeface="Arial"/>
                    <a:ea typeface="Arial"/>
                    <a:cs typeface="Arial"/>
                  </a:defRPr>
                </a:pPr>
                <a:r>
                  <a:rPr lang="es-ES_tradnl"/>
                  <a:t>% de asalariados/as</a:t>
                </a:r>
              </a:p>
            </c:rich>
          </c:tx>
          <c:layout>
            <c:manualLayout>
              <c:xMode val="edge"/>
              <c:yMode val="edge"/>
              <c:x val="2.46212178334069E-2"/>
              <c:y val="0.37741041728072899"/>
            </c:manualLayout>
          </c:layout>
          <c:overlay val="0"/>
          <c:spPr>
            <a:noFill/>
            <a:ln w="25400">
              <a:noFill/>
            </a:ln>
          </c:spPr>
        </c:title>
        <c:numFmt formatCode="0%" sourceLinked="0"/>
        <c:majorTickMark val="none"/>
        <c:minorTickMark val="none"/>
        <c:tickLblPos val="low"/>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es-ES"/>
          </a:p>
        </c:txPr>
        <c:crossAx val="273989752"/>
        <c:crosses val="autoZero"/>
        <c:crossBetween val="between"/>
      </c:valAx>
      <c:catAx>
        <c:axId val="273870888"/>
        <c:scaling>
          <c:orientation val="minMax"/>
        </c:scaling>
        <c:delete val="1"/>
        <c:axPos val="b"/>
        <c:numFmt formatCode="#,##0" sourceLinked="1"/>
        <c:majorTickMark val="out"/>
        <c:minorTickMark val="none"/>
        <c:tickLblPos val="none"/>
        <c:crossAx val="273873272"/>
        <c:crosses val="autoZero"/>
        <c:auto val="0"/>
        <c:lblAlgn val="ctr"/>
        <c:lblOffset val="100"/>
        <c:noMultiLvlLbl val="0"/>
      </c:catAx>
      <c:valAx>
        <c:axId val="273873272"/>
        <c:scaling>
          <c:orientation val="minMax"/>
          <c:max val="0.5"/>
        </c:scaling>
        <c:delete val="0"/>
        <c:axPos val="r"/>
        <c:numFmt formatCode="0%" sourceLinked="0"/>
        <c:majorTickMark val="none"/>
        <c:minorTickMark val="none"/>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es-ES"/>
          </a:p>
        </c:txPr>
        <c:crossAx val="273870888"/>
        <c:crosses val="max"/>
        <c:crossBetween val="between"/>
      </c:valAx>
      <c:spPr>
        <a:noFill/>
        <a:ln w="3175">
          <a:solidFill>
            <a:srgbClr val="000000"/>
          </a:solidFill>
          <a:prstDash val="solid"/>
        </a:ln>
      </c:spPr>
    </c:plotArea>
    <c:legend>
      <c:legendPos val="r"/>
      <c:layout>
        <c:manualLayout>
          <c:xMode val="edge"/>
          <c:yMode val="edge"/>
          <c:x val="0.80302961103870296"/>
          <c:y val="0.45454524401027402"/>
          <c:w val="0.185605846806769"/>
          <c:h val="0.110192850225273"/>
        </c:manualLayout>
      </c:layout>
      <c:overlay val="0"/>
      <c:spPr>
        <a:noFill/>
        <a:ln w="25400">
          <a:noFill/>
        </a:ln>
      </c:spPr>
      <c:txPr>
        <a:bodyPr/>
        <a:lstStyle/>
        <a:p>
          <a:pPr>
            <a:defRPr lang="en-US" sz="920" b="0" i="0" u="none" strike="noStrike" baseline="0">
              <a:solidFill>
                <a:srgbClr val="000000"/>
              </a:solidFill>
              <a:latin typeface="Arial"/>
              <a:ea typeface="Arial"/>
              <a:cs typeface="Arial"/>
            </a:defRPr>
          </a:pPr>
          <a:endParaRPr lang="es-ES"/>
        </a:p>
      </c:txPr>
    </c:legend>
    <c:plotVisOnly val="0"/>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s-E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0.25765</cdr:x>
      <cdr:y>0.2249</cdr:y>
    </cdr:from>
    <cdr:to>
      <cdr:x>0.36182</cdr:x>
      <cdr:y>0.22521</cdr:y>
    </cdr:to>
    <cdr:sp macro="" textlink="">
      <cdr:nvSpPr>
        <cdr:cNvPr id="2" name="Line 3"/>
        <cdr:cNvSpPr>
          <a:spLocks xmlns:a="http://schemas.openxmlformats.org/drawingml/2006/main" noChangeShapeType="1"/>
        </cdr:cNvSpPr>
      </cdr:nvSpPr>
      <cdr:spPr bwMode="auto">
        <a:xfrm xmlns:a="http://schemas.openxmlformats.org/drawingml/2006/main">
          <a:off x="1539240" y="1183640"/>
          <a:ext cx="622300" cy="1587"/>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lIns="82945" tIns="41473" rIns="82945" bIns="41473">
          <a:prstTxWarp prst="textNoShape">
            <a:avLst/>
          </a:prstTxWarp>
        </a:bodyPr>
        <a:lstStyle xmlns:a="http://schemas.openxmlformats.org/drawingml/2006/main">
          <a:defPPr>
            <a:defRPr lang="es-ES"/>
          </a:defPPr>
          <a:lvl1pPr algn="l" rtl="0" eaLnBrk="0" fontAlgn="base" hangingPunct="0">
            <a:spcBef>
              <a:spcPct val="0"/>
            </a:spcBef>
            <a:spcAft>
              <a:spcPct val="0"/>
            </a:spcAft>
            <a:defRPr kern="1200">
              <a:solidFill>
                <a:sysClr val="windowText" lastClr="000000"/>
              </a:solidFill>
              <a:latin typeface="Arial" charset="0"/>
            </a:defRPr>
          </a:lvl1pPr>
          <a:lvl2pPr marL="457200" algn="l" rtl="0" eaLnBrk="0" fontAlgn="base" hangingPunct="0">
            <a:spcBef>
              <a:spcPct val="0"/>
            </a:spcBef>
            <a:spcAft>
              <a:spcPct val="0"/>
            </a:spcAft>
            <a:defRPr kern="1200">
              <a:solidFill>
                <a:sysClr val="windowText" lastClr="000000"/>
              </a:solidFill>
              <a:latin typeface="Arial" charset="0"/>
            </a:defRPr>
          </a:lvl2pPr>
          <a:lvl3pPr marL="914400" algn="l" rtl="0" eaLnBrk="0" fontAlgn="base" hangingPunct="0">
            <a:spcBef>
              <a:spcPct val="0"/>
            </a:spcBef>
            <a:spcAft>
              <a:spcPct val="0"/>
            </a:spcAft>
            <a:defRPr kern="1200">
              <a:solidFill>
                <a:sysClr val="windowText" lastClr="000000"/>
              </a:solidFill>
              <a:latin typeface="Arial" charset="0"/>
            </a:defRPr>
          </a:lvl3pPr>
          <a:lvl4pPr marL="1371600" algn="l" rtl="0" eaLnBrk="0" fontAlgn="base" hangingPunct="0">
            <a:spcBef>
              <a:spcPct val="0"/>
            </a:spcBef>
            <a:spcAft>
              <a:spcPct val="0"/>
            </a:spcAft>
            <a:defRPr kern="1200">
              <a:solidFill>
                <a:sysClr val="windowText" lastClr="000000"/>
              </a:solidFill>
              <a:latin typeface="Arial" charset="0"/>
            </a:defRPr>
          </a:lvl4pPr>
          <a:lvl5pPr marL="1828800" algn="l" rtl="0" eaLnBrk="0" fontAlgn="base" hangingPunct="0">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endParaRPr lang="es-ES_tradnl"/>
        </a:p>
      </cdr:txBody>
    </cdr:sp>
  </cdr:relSizeAnchor>
</c:userShapes>
</file>

<file path=ppt/drawings/drawing2.xml><?xml version="1.0" encoding="utf-8"?>
<c:userShapes xmlns:c="http://schemas.openxmlformats.org/drawingml/2006/chart">
  <cdr:relSizeAnchor xmlns:cdr="http://schemas.openxmlformats.org/drawingml/2006/chartDrawing">
    <cdr:from>
      <cdr:x>0.00525</cdr:x>
      <cdr:y>0.88275</cdr:y>
    </cdr:from>
    <cdr:to>
      <cdr:x>0.98568</cdr:x>
      <cdr:y>1</cdr:y>
    </cdr:to>
    <cdr:sp macro="" textlink="">
      <cdr:nvSpPr>
        <cdr:cNvPr id="2" name="TextBox 1"/>
        <cdr:cNvSpPr txBox="1"/>
      </cdr:nvSpPr>
      <cdr:spPr>
        <a:xfrm xmlns:a="http://schemas.openxmlformats.org/drawingml/2006/main">
          <a:off x="105068" y="10277476"/>
          <a:ext cx="6093948" cy="13865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endParaRPr lang="es-ES_tradnl" sz="700" b="0" i="0" strike="noStrike">
            <a:solidFill>
              <a:srgbClr val="000000"/>
            </a:solidFill>
            <a:latin typeface="Arial Narrow"/>
            <a:ea typeface="Arial Narrow"/>
            <a:cs typeface="Arial Narrow"/>
          </a:endParaRPr>
        </a:p>
        <a:p xmlns:a="http://schemas.openxmlformats.org/drawingml/2006/main">
          <a:pPr algn="l" rtl="0">
            <a:defRPr sz="1000"/>
          </a:pPr>
          <a:endParaRPr lang="es-ES_tradnl" sz="700" b="0" i="0" strike="noStrike">
            <a:solidFill>
              <a:srgbClr val="000000"/>
            </a:solidFill>
            <a:latin typeface="Arial Narrow"/>
            <a:ea typeface="Arial Narrow"/>
            <a:cs typeface="Arial Narrow"/>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734F4-1D6D-4217-BB29-AF61E3A331E6}" type="datetimeFigureOut">
              <a:rPr lang="es-ES" smtClean="0"/>
              <a:pPr/>
              <a:t>24/10/2019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76B4D-BFC8-4A14-AD88-B3820FB1DABE}" type="slidenum">
              <a:rPr lang="es-ES" smtClean="0"/>
              <a:pPr/>
              <a:t>‹Nº›</a:t>
            </a:fld>
            <a:endParaRPr lang="es-ES"/>
          </a:p>
        </p:txBody>
      </p:sp>
    </p:spTree>
    <p:extLst>
      <p:ext uri="{BB962C8B-B14F-4D97-AF65-F5344CB8AC3E}">
        <p14:creationId xmlns:p14="http://schemas.microsoft.com/office/powerpoint/2010/main" val="85674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pPr>
              <a:buFont typeface="Times New Roman" pitchFamily="-110" charset="0"/>
              <a:buNone/>
            </a:pPr>
            <a:fld id="{926A20B4-EABA-5D4A-81C2-0DC558535D2F}" type="slidenum">
              <a:rPr lang="en-US">
                <a:latin typeface="Times New Roman" pitchFamily="-110" charset="0"/>
              </a:rPr>
              <a:pPr>
                <a:buFont typeface="Times New Roman" pitchFamily="-110" charset="0"/>
                <a:buNone/>
              </a:pPr>
              <a:t>5</a:t>
            </a:fld>
            <a:endParaRPr lang="en-US">
              <a:latin typeface="Times New Roman" pitchFamily="-110" charset="0"/>
            </a:endParaRPr>
          </a:p>
        </p:txBody>
      </p:sp>
      <p:sp>
        <p:nvSpPr>
          <p:cNvPr id="55299" name="Rectangle 1"/>
          <p:cNvSpPr>
            <a:spLocks noGrp="1" noRot="1" noChangeAspect="1" noChangeArrowheads="1" noTextEdit="1"/>
          </p:cNvSpPr>
          <p:nvPr>
            <p:ph type="sldImg"/>
          </p:nvPr>
        </p:nvSpPr>
        <p:spPr bwMode="auto">
          <a:xfrm>
            <a:off x="80963" y="750888"/>
            <a:ext cx="6570662" cy="3697287"/>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bwMode="auto">
          <a:xfrm>
            <a:off x="673418" y="4686499"/>
            <a:ext cx="5387340" cy="4355909"/>
          </a:xfrm>
          <a:noFill/>
        </p:spPr>
        <p:txBody>
          <a:bodyPr wrap="none" anchor="ctr"/>
          <a:lstStyle/>
          <a:p>
            <a:pPr eaLnBrk="1" hangingPunct="1">
              <a:spcBef>
                <a:spcPct val="0"/>
              </a:spcBef>
            </a:pPr>
            <a:endParaRPr lang="en-US">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5056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idx="5"/>
          </p:nvPr>
        </p:nvSpPr>
        <p:spPr bwMode="auto">
          <a:noFill/>
          <a:ln>
            <a:miter lim="800000"/>
            <a:headEnd/>
            <a:tailEnd/>
          </a:ln>
        </p:spPr>
        <p:txBody>
          <a:bodyPr/>
          <a:lstStyle/>
          <a:p>
            <a:pPr>
              <a:buFont typeface="Times New Roman" pitchFamily="-110" charset="0"/>
              <a:buNone/>
            </a:pPr>
            <a:fld id="{76E9058C-70FC-7841-9CFD-F64834C7F16B}" type="slidenum">
              <a:rPr lang="en-US">
                <a:latin typeface="Times New Roman" pitchFamily="-110" charset="0"/>
              </a:rPr>
              <a:pPr>
                <a:buFont typeface="Times New Roman" pitchFamily="-110" charset="0"/>
                <a:buNone/>
              </a:pPr>
              <a:t>6</a:t>
            </a:fld>
            <a:endParaRPr lang="en-US">
              <a:latin typeface="Times New Roman" pitchFamily="-110" charset="0"/>
            </a:endParaRPr>
          </a:p>
        </p:txBody>
      </p:sp>
      <p:sp>
        <p:nvSpPr>
          <p:cNvPr id="56323" name="Rectangle 1"/>
          <p:cNvSpPr>
            <a:spLocks noGrp="1" noRot="1" noChangeAspect="1" noChangeArrowheads="1" noTextEdit="1"/>
          </p:cNvSpPr>
          <p:nvPr>
            <p:ph type="sldImg"/>
          </p:nvPr>
        </p:nvSpPr>
        <p:spPr bwMode="auto">
          <a:xfrm>
            <a:off x="901700" y="750888"/>
            <a:ext cx="4929188" cy="3697287"/>
          </a:xfrm>
          <a:solidFill>
            <a:srgbClr val="FFFFFF"/>
          </a:solidFill>
          <a:ln>
            <a:solidFill>
              <a:srgbClr val="000000"/>
            </a:solidFill>
            <a:miter lim="800000"/>
            <a:headEnd/>
            <a:tailEnd/>
          </a:ln>
        </p:spPr>
      </p:sp>
      <p:sp>
        <p:nvSpPr>
          <p:cNvPr id="56324" name="Rectangle 2"/>
          <p:cNvSpPr>
            <a:spLocks noGrp="1" noChangeArrowheads="1"/>
          </p:cNvSpPr>
          <p:nvPr>
            <p:ph type="body" idx="1"/>
          </p:nvPr>
        </p:nvSpPr>
        <p:spPr bwMode="auto">
          <a:xfrm>
            <a:off x="673418" y="4686499"/>
            <a:ext cx="5387340" cy="4355909"/>
          </a:xfrm>
          <a:noFill/>
        </p:spPr>
        <p:txBody>
          <a:bodyPr wrap="none" anchor="ctr"/>
          <a:lstStyle/>
          <a:p>
            <a:pPr eaLnBrk="1" hangingPunct="1">
              <a:spcBef>
                <a:spcPct val="0"/>
              </a:spcBef>
            </a:pPr>
            <a:endParaRPr lang="en-US">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94600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a:ea typeface="ＭＳ Ｐゴシック" pitchFamily="34" charset="-128"/>
            </a:endParaRPr>
          </a:p>
        </p:txBody>
      </p:sp>
    </p:spTree>
    <p:extLst>
      <p:ext uri="{BB962C8B-B14F-4D97-AF65-F5344CB8AC3E}">
        <p14:creationId xmlns:p14="http://schemas.microsoft.com/office/powerpoint/2010/main" val="352018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a:ea typeface="ＭＳ Ｐゴシック" pitchFamily="34" charset="-128"/>
            </a:endParaRPr>
          </a:p>
        </p:txBody>
      </p:sp>
    </p:spTree>
    <p:extLst>
      <p:ext uri="{BB962C8B-B14F-4D97-AF65-F5344CB8AC3E}">
        <p14:creationId xmlns:p14="http://schemas.microsoft.com/office/powerpoint/2010/main" val="119565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lIns="91428" tIns="45715" rIns="91428" bIns="45715" numCol="1" anchor="t" anchorCtr="0" compatLnSpc="1">
            <a:prstTxWarp prst="textNoShape">
              <a:avLst/>
            </a:prstTxWarp>
          </a:bodyPr>
          <a:lstStyle/>
          <a:p>
            <a:pPr>
              <a:spcBef>
                <a:spcPct val="0"/>
              </a:spcBef>
            </a:pPr>
            <a:endParaRPr lang="es-ES_tradnl">
              <a:latin typeface="Times New Roman" pitchFamily="18" charset="0"/>
              <a:ea typeface="ＭＳ Ｐゴシック" pitchFamily="34" charset="-128"/>
            </a:endParaRPr>
          </a:p>
        </p:txBody>
      </p:sp>
    </p:spTree>
    <p:extLst>
      <p:ext uri="{BB962C8B-B14F-4D97-AF65-F5344CB8AC3E}">
        <p14:creationId xmlns:p14="http://schemas.microsoft.com/office/powerpoint/2010/main" val="219638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lIns="91428" tIns="45715" rIns="91428" bIns="45715" numCol="1" anchor="t" anchorCtr="0" compatLnSpc="1">
            <a:prstTxWarp prst="textNoShape">
              <a:avLst/>
            </a:prstTxWarp>
          </a:bodyPr>
          <a:lstStyle/>
          <a:p>
            <a:pPr>
              <a:spcBef>
                <a:spcPct val="0"/>
              </a:spcBef>
            </a:pPr>
            <a:endParaRPr lang="es-ES_tradnl">
              <a:latin typeface="Times New Roman" pitchFamily="18" charset="0"/>
              <a:ea typeface="ＭＳ Ｐゴシック" pitchFamily="34" charset="-128"/>
            </a:endParaRPr>
          </a:p>
        </p:txBody>
      </p:sp>
    </p:spTree>
    <p:extLst>
      <p:ext uri="{BB962C8B-B14F-4D97-AF65-F5344CB8AC3E}">
        <p14:creationId xmlns:p14="http://schemas.microsoft.com/office/powerpoint/2010/main" val="148836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CF859-745E-49A6-B177-33CE909D71B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9F1D64C-9713-4A15-8C23-33311013B0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099BC2C-EB71-46E3-AD7D-7C8062C8E3BA}"/>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5" name="Marcador de pie de página 4">
            <a:extLst>
              <a:ext uri="{FF2B5EF4-FFF2-40B4-BE49-F238E27FC236}">
                <a16:creationId xmlns:a16="http://schemas.microsoft.com/office/drawing/2014/main" id="{F423D62B-905A-4624-B881-F8A1CA6176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B666D9-A6B8-4CF7-8C71-D3DA95953B16}"/>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35870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70A6F-8AEA-460D-B9B8-FBDF685CD5F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22E1A7A-A3E9-4D1B-84E6-2738E5F8FA6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0E0F54-DD56-4745-9095-228EC24F94B0}"/>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5" name="Marcador de pie de página 4">
            <a:extLst>
              <a:ext uri="{FF2B5EF4-FFF2-40B4-BE49-F238E27FC236}">
                <a16:creationId xmlns:a16="http://schemas.microsoft.com/office/drawing/2014/main" id="{357005CE-E17A-4B70-999F-4380F4C4CA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97548E-BD97-4028-9DB0-367493FF43CC}"/>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397331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ADC6DE-6DE2-4FDE-885A-8460A3C47C6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07D8784-28CD-4F47-860F-1460743794D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7B7E98-3D2B-44CD-87F0-36DE356FF15A}"/>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5" name="Marcador de pie de página 4">
            <a:extLst>
              <a:ext uri="{FF2B5EF4-FFF2-40B4-BE49-F238E27FC236}">
                <a16:creationId xmlns:a16="http://schemas.microsoft.com/office/drawing/2014/main" id="{F6C156E4-690F-4EBC-8434-91F4C51489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89B5D2-CDF4-43E5-B9CC-B12C9ECDB53F}"/>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342096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3F149-CAC1-49D0-B446-74722E639F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B6C0A7E-9E7D-458B-8C1C-9BE9E1FB3A5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E48E76B-F8AC-4392-8948-4440143E8770}"/>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5" name="Marcador de pie de página 4">
            <a:extLst>
              <a:ext uri="{FF2B5EF4-FFF2-40B4-BE49-F238E27FC236}">
                <a16:creationId xmlns:a16="http://schemas.microsoft.com/office/drawing/2014/main" id="{7F8D2D17-CA7D-4AF0-A664-6171AA5DE2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9F81C53-A961-42B0-A9D8-22499A475D43}"/>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418505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D8666-1FF5-439A-AD7B-53CD1BF76B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8F8B59-8CD4-429A-B4F8-948F12D17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1AFF228-5C0E-4136-80E8-ED6BE68AB2EB}"/>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5" name="Marcador de pie de página 4">
            <a:extLst>
              <a:ext uri="{FF2B5EF4-FFF2-40B4-BE49-F238E27FC236}">
                <a16:creationId xmlns:a16="http://schemas.microsoft.com/office/drawing/2014/main" id="{89642A15-8F39-4FF1-88CA-37FB5B34C0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AD05CF-2BC3-4E86-BEAA-31F2CD580A89}"/>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304685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15CB1-3ECB-4E25-8121-D7ACEF22118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6C135-9D98-4CD0-BF97-68CD6E54B56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BE3562-8CFC-44B7-929A-483B95E1691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C9A6259-9FF7-4CE4-A86A-43C1B267915E}"/>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6" name="Marcador de pie de página 5">
            <a:extLst>
              <a:ext uri="{FF2B5EF4-FFF2-40B4-BE49-F238E27FC236}">
                <a16:creationId xmlns:a16="http://schemas.microsoft.com/office/drawing/2014/main" id="{F226AAF5-B3A5-4BEE-8265-2CBA8FEB65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C11653-26A5-421D-A53C-888F8ED167F8}"/>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132278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0D094-0919-433B-998F-E2CBA661237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81E4AC7-435B-47E6-B2D6-C24C20953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A759718-A215-4759-95F6-255C93E6F2F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344A86C-2DDD-4120-A152-3CAD0E644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8139F47-11ED-4C5C-9BEE-0DD1FC47D76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E340C2C-6E72-4CF8-A6B5-9667F89C328C}"/>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8" name="Marcador de pie de página 7">
            <a:extLst>
              <a:ext uri="{FF2B5EF4-FFF2-40B4-BE49-F238E27FC236}">
                <a16:creationId xmlns:a16="http://schemas.microsoft.com/office/drawing/2014/main" id="{199A2C37-D8D3-4009-AF3A-0FAEBDE4078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4F482C7-B969-43A2-B242-33D5B44CB33B}"/>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202195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4409D-C79C-40CE-8A12-3FE295B3989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176D40-C926-41E5-AE0D-ABC023CD9F0E}"/>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4" name="Marcador de pie de página 3">
            <a:extLst>
              <a:ext uri="{FF2B5EF4-FFF2-40B4-BE49-F238E27FC236}">
                <a16:creationId xmlns:a16="http://schemas.microsoft.com/office/drawing/2014/main" id="{92095CF2-3B43-49ED-B7E0-F3D1B5044CB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85248C1-FF09-4D7F-9F71-F7E6A35BBB97}"/>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36181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0420BBB-A2D3-4295-9152-84B4021CE14D}"/>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3" name="Marcador de pie de página 2">
            <a:extLst>
              <a:ext uri="{FF2B5EF4-FFF2-40B4-BE49-F238E27FC236}">
                <a16:creationId xmlns:a16="http://schemas.microsoft.com/office/drawing/2014/main" id="{0F345D2E-83ED-4FBC-9A92-0FB57E6DF6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FF79673-AD97-4193-94E6-FFE4A7A4F2DD}"/>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275757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7DD0C-78ED-4F01-82A3-453297A4C3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9789DF-D671-49D8-9E09-7432AE702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9CD41B1-BD16-4673-8BF1-E0C8573CE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72AB159-BC19-4533-847B-339D782F9825}"/>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6" name="Marcador de pie de página 5">
            <a:extLst>
              <a:ext uri="{FF2B5EF4-FFF2-40B4-BE49-F238E27FC236}">
                <a16:creationId xmlns:a16="http://schemas.microsoft.com/office/drawing/2014/main" id="{B9637D22-C060-475C-BF0F-66AACDFB368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2AACA5F-41C3-41CB-A2D5-B7D742269148}"/>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63527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1866A9-576A-4ECB-839F-74EABA395D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6CEB90B-095B-4F7C-B560-ACBC332B2F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E23E76A-BDE9-437E-8F24-D6155AE4E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DE59D47-66E8-411F-B3D9-006626357EEC}"/>
              </a:ext>
            </a:extLst>
          </p:cNvPr>
          <p:cNvSpPr>
            <a:spLocks noGrp="1"/>
          </p:cNvSpPr>
          <p:nvPr>
            <p:ph type="dt" sz="half" idx="10"/>
          </p:nvPr>
        </p:nvSpPr>
        <p:spPr/>
        <p:txBody>
          <a:bodyPr/>
          <a:lstStyle/>
          <a:p>
            <a:fld id="{0EB5B243-F686-4B7A-81A9-7555D846D828}" type="datetimeFigureOut">
              <a:rPr lang="es-ES" smtClean="0"/>
              <a:pPr/>
              <a:t>24/10/2019</a:t>
            </a:fld>
            <a:endParaRPr lang="es-ES"/>
          </a:p>
        </p:txBody>
      </p:sp>
      <p:sp>
        <p:nvSpPr>
          <p:cNvPr id="6" name="Marcador de pie de página 5">
            <a:extLst>
              <a:ext uri="{FF2B5EF4-FFF2-40B4-BE49-F238E27FC236}">
                <a16:creationId xmlns:a16="http://schemas.microsoft.com/office/drawing/2014/main" id="{11C57FD4-A87F-4B79-8C22-51AA0E0B5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37918C-0B74-49FF-A161-869CC50C31AC}"/>
              </a:ext>
            </a:extLst>
          </p:cNvPr>
          <p:cNvSpPr>
            <a:spLocks noGrp="1"/>
          </p:cNvSpPr>
          <p:nvPr>
            <p:ph type="sldNum" sz="quarter" idx="12"/>
          </p:nvPr>
        </p:nvSpPr>
        <p:spPr/>
        <p:txBody>
          <a:bodyPr/>
          <a:lstStyle/>
          <a:p>
            <a:fld id="{271FD9DD-F1E2-4223-A21D-B6DAAC123263}" type="slidenum">
              <a:rPr lang="es-ES" smtClean="0"/>
              <a:pPr/>
              <a:t>‹Nº›</a:t>
            </a:fld>
            <a:endParaRPr lang="es-ES"/>
          </a:p>
        </p:txBody>
      </p:sp>
    </p:spTree>
    <p:extLst>
      <p:ext uri="{BB962C8B-B14F-4D97-AF65-F5344CB8AC3E}">
        <p14:creationId xmlns:p14="http://schemas.microsoft.com/office/powerpoint/2010/main" val="128304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416D4D-E874-4730-895D-19AED47E7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994244-58D1-4C30-B9B8-67E332034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8C0F37-DC5C-4C7A-B89D-F4F69BD1A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5B243-F686-4B7A-81A9-7555D846D828}" type="datetimeFigureOut">
              <a:rPr lang="es-ES" smtClean="0"/>
              <a:pPr/>
              <a:t>24/10/2019</a:t>
            </a:fld>
            <a:endParaRPr lang="es-ES"/>
          </a:p>
        </p:txBody>
      </p:sp>
      <p:sp>
        <p:nvSpPr>
          <p:cNvPr id="5" name="Marcador de pie de página 4">
            <a:extLst>
              <a:ext uri="{FF2B5EF4-FFF2-40B4-BE49-F238E27FC236}">
                <a16:creationId xmlns:a16="http://schemas.microsoft.com/office/drawing/2014/main" id="{545F692F-9FB0-4CC8-A4EF-502AC7064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AF16DA3-0AF2-466B-BF26-764B7B6D4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FD9DD-F1E2-4223-A21D-B6DAAC123263}" type="slidenum">
              <a:rPr lang="es-ES" smtClean="0"/>
              <a:pPr/>
              <a:t>‹Nº›</a:t>
            </a:fld>
            <a:endParaRPr lang="es-ES"/>
          </a:p>
        </p:txBody>
      </p:sp>
    </p:spTree>
    <p:extLst>
      <p:ext uri="{BB962C8B-B14F-4D97-AF65-F5344CB8AC3E}">
        <p14:creationId xmlns:p14="http://schemas.microsoft.com/office/powerpoint/2010/main" val="2342505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OLE_LINK1"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1" y="1524000"/>
            <a:ext cx="7931223" cy="3582888"/>
          </a:xfrm>
        </p:spPr>
        <p:txBody>
          <a:bodyPr>
            <a:normAutofit fontScale="90000"/>
          </a:bodyPr>
          <a:lstStyle/>
          <a:p>
            <a:pPr algn="ctr"/>
            <a:r>
              <a:rPr lang="es-ES" dirty="0"/>
              <a:t>Los impuestos no son neutrales</a:t>
            </a:r>
            <a:br>
              <a:rPr lang="es-ES" dirty="0"/>
            </a:br>
            <a:r>
              <a:rPr lang="es-ES" dirty="0"/>
              <a:t>desde una perspectiva de género</a:t>
            </a:r>
            <a:br>
              <a:rPr lang="es-ES" dirty="0"/>
            </a:br>
            <a:br>
              <a:rPr lang="es-ES" dirty="0"/>
            </a:br>
            <a:br>
              <a:rPr lang="es-ES" dirty="0"/>
            </a:br>
            <a:r>
              <a:rPr lang="es-ES" sz="2800" dirty="0"/>
              <a:t>Paloma de Villota</a:t>
            </a:r>
            <a:br>
              <a:rPr lang="es-ES" dirty="0"/>
            </a:br>
            <a:r>
              <a:rPr lang="es-ES" sz="2000" dirty="0"/>
              <a:t>Universidad Complutense de Madrid</a:t>
            </a:r>
            <a:br>
              <a:rPr lang="es-ES" sz="2000" dirty="0"/>
            </a:br>
            <a:br>
              <a:rPr lang="es-ES" sz="2000" dirty="0"/>
            </a:br>
            <a:br>
              <a:rPr lang="es-ES" sz="2000" dirty="0"/>
            </a:br>
            <a:endParaRPr lang="es-ES" sz="2000" dirty="0"/>
          </a:p>
        </p:txBody>
      </p:sp>
      <p:sp>
        <p:nvSpPr>
          <p:cNvPr id="4" name="Marcador de número de diapositiva 3"/>
          <p:cNvSpPr>
            <a:spLocks noGrp="1"/>
          </p:cNvSpPr>
          <p:nvPr>
            <p:ph type="sldNum" sz="quarter" idx="12"/>
          </p:nvPr>
        </p:nvSpPr>
        <p:spPr/>
        <p:txBody>
          <a:bodyPr/>
          <a:lstStyle/>
          <a:p>
            <a:fld id="{C6077310-FD3E-42F6-A3F9-D67E4CD529B1}" type="slidenum">
              <a:rPr lang="es-ES" smtClean="0"/>
              <a:pPr/>
              <a:t>1</a:t>
            </a:fld>
            <a:endParaRPr lang="es-ES"/>
          </a:p>
        </p:txBody>
      </p:sp>
    </p:spTree>
    <p:extLst>
      <p:ext uri="{BB962C8B-B14F-4D97-AF65-F5344CB8AC3E}">
        <p14:creationId xmlns:p14="http://schemas.microsoft.com/office/powerpoint/2010/main" val="58686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3886200" y="685800"/>
          <a:ext cx="48006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3581400" y="228601"/>
            <a:ext cx="5562600" cy="246221"/>
          </a:xfrm>
          <a:prstGeom prst="rect">
            <a:avLst/>
          </a:prstGeom>
        </p:spPr>
        <p:txBody>
          <a:bodyPr wrap="square">
            <a:spAutoFit/>
          </a:bodyPr>
          <a:lstStyle/>
          <a:p>
            <a:pPr algn="ctr"/>
            <a:r>
              <a:rPr lang="es-ES_tradnl" sz="1000" dirty="0"/>
              <a:t>Tax </a:t>
            </a:r>
            <a:r>
              <a:rPr lang="es-ES_tradnl" sz="1000" dirty="0" err="1"/>
              <a:t>revenue</a:t>
            </a:r>
            <a:r>
              <a:rPr lang="es-ES_tradnl" sz="1000" dirty="0"/>
              <a:t> of </a:t>
            </a:r>
            <a:r>
              <a:rPr lang="es-ES_tradnl" sz="1000" dirty="0" err="1"/>
              <a:t>main</a:t>
            </a:r>
            <a:r>
              <a:rPr lang="es-ES_tradnl" sz="1000" dirty="0"/>
              <a:t> </a:t>
            </a:r>
            <a:r>
              <a:rPr lang="es-ES_tradnl" sz="1000" dirty="0" err="1"/>
              <a:t>headings</a:t>
            </a:r>
            <a:r>
              <a:rPr lang="es-ES_tradnl" sz="1000" dirty="0"/>
              <a:t> as </a:t>
            </a:r>
            <a:r>
              <a:rPr lang="es-ES_tradnl" sz="1000" dirty="0" err="1"/>
              <a:t>percentage</a:t>
            </a:r>
            <a:r>
              <a:rPr lang="es-ES_tradnl" sz="1000" dirty="0"/>
              <a:t> of total </a:t>
            </a:r>
            <a:r>
              <a:rPr lang="es-ES_tradnl" sz="1000" dirty="0" err="1"/>
              <a:t>tax</a:t>
            </a:r>
            <a:r>
              <a:rPr lang="es-ES_tradnl" sz="1000" dirty="0"/>
              <a:t> </a:t>
            </a:r>
            <a:r>
              <a:rPr lang="es-ES_tradnl" sz="1000" dirty="0" err="1"/>
              <a:t>revenue</a:t>
            </a:r>
            <a:endParaRPr lang="es-ES_tradnl" sz="1000" dirty="0"/>
          </a:p>
        </p:txBody>
      </p:sp>
      <p:sp>
        <p:nvSpPr>
          <p:cNvPr id="5" name="Line 3"/>
          <p:cNvSpPr>
            <a:spLocks noChangeShapeType="1"/>
          </p:cNvSpPr>
          <p:nvPr/>
        </p:nvSpPr>
        <p:spPr bwMode="auto">
          <a:xfrm>
            <a:off x="3505200" y="5715001"/>
            <a:ext cx="622300" cy="1587"/>
          </a:xfrm>
          <a:prstGeom prst="line">
            <a:avLst/>
          </a:prstGeom>
          <a:noFill/>
          <a:ln w="9525">
            <a:solidFill>
              <a:srgbClr val="000000"/>
            </a:solidFill>
            <a:round/>
            <a:headEnd/>
            <a:tailEnd type="triangle" w="med" len="med"/>
          </a:ln>
        </p:spPr>
        <p:txBody>
          <a:bodyPr lIns="82945" tIns="41473" rIns="82945" bIns="41473">
            <a:prstTxWarp prst="textNoShape">
              <a:avLst/>
            </a:prstTxWarp>
          </a:bodyPr>
          <a:lstStyle/>
          <a:p>
            <a:endParaRPr lang="es-ES_tradnl"/>
          </a:p>
        </p:txBody>
      </p:sp>
    </p:spTree>
    <p:extLst>
      <p:ext uri="{BB962C8B-B14F-4D97-AF65-F5344CB8AC3E}">
        <p14:creationId xmlns:p14="http://schemas.microsoft.com/office/powerpoint/2010/main" val="92925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nvGraphicFramePr>
        <p:xfrm>
          <a:off x="2209800" y="722040"/>
          <a:ext cx="7906072" cy="613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656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 5"/>
          <p:cNvPicPr>
            <a:picLocks noChangeArrowheads="1"/>
          </p:cNvPicPr>
          <p:nvPr/>
        </p:nvPicPr>
        <p:blipFill>
          <a:blip r:embed="rId2"/>
          <a:srcRect/>
          <a:stretch>
            <a:fillRect/>
          </a:stretch>
        </p:blipFill>
        <p:spPr bwMode="auto">
          <a:xfrm>
            <a:off x="2567608" y="476672"/>
            <a:ext cx="7690098" cy="6048672"/>
          </a:xfrm>
          <a:prstGeom prst="rect">
            <a:avLst/>
          </a:prstGeom>
          <a:noFill/>
          <a:ln w="9525">
            <a:noFill/>
            <a:miter lim="800000"/>
            <a:headEnd/>
            <a:tailEnd/>
          </a:ln>
        </p:spPr>
      </p:pic>
    </p:spTree>
    <p:extLst>
      <p:ext uri="{BB962C8B-B14F-4D97-AF65-F5344CB8AC3E}">
        <p14:creationId xmlns:p14="http://schemas.microsoft.com/office/powerpoint/2010/main" val="28535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59873" y="2819400"/>
            <a:ext cx="1174327" cy="584776"/>
          </a:xfrm>
          <a:prstGeom prst="rect">
            <a:avLst/>
          </a:prstGeom>
        </p:spPr>
        <p:txBody>
          <a:bodyPr wrap="square">
            <a:spAutoFit/>
          </a:bodyPr>
          <a:lstStyle/>
          <a:p>
            <a:r>
              <a:rPr lang="es-ES_tradnl" sz="3200" dirty="0">
                <a:latin typeface="Times New Roman" pitchFamily="18" charset="0"/>
              </a:rPr>
              <a:t>IRPF</a:t>
            </a:r>
            <a:endParaRPr lang="es-ES_tradnl" sz="3200" dirty="0"/>
          </a:p>
        </p:txBody>
      </p:sp>
    </p:spTree>
    <p:extLst>
      <p:ext uri="{BB962C8B-B14F-4D97-AF65-F5344CB8AC3E}">
        <p14:creationId xmlns:p14="http://schemas.microsoft.com/office/powerpoint/2010/main" val="291706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ángulo 5"/>
          <p:cNvSpPr>
            <a:spLocks noChangeArrowheads="1"/>
          </p:cNvSpPr>
          <p:nvPr/>
        </p:nvSpPr>
        <p:spPr bwMode="auto">
          <a:xfrm>
            <a:off x="1752600" y="1219201"/>
            <a:ext cx="8763000" cy="5170646"/>
          </a:xfrm>
          <a:prstGeom prst="rect">
            <a:avLst/>
          </a:prstGeom>
          <a:noFill/>
          <a:ln w="9525">
            <a:noFill/>
            <a:miter lim="800000"/>
            <a:headEnd/>
            <a:tailEnd/>
          </a:ln>
        </p:spPr>
        <p:txBody>
          <a:bodyPr wrap="square">
            <a:spAutoFit/>
          </a:bodyPr>
          <a:lstStyle/>
          <a:p>
            <a:r>
              <a:rPr lang="es-ES_tradnl" sz="2200" dirty="0">
                <a:latin typeface="Times New Roman" pitchFamily="18" charset="0"/>
              </a:rPr>
              <a:t>Desde su nacimiento en 1978 el IRPF ha sufrido profundas modificaciones:</a:t>
            </a:r>
          </a:p>
          <a:p>
            <a:endParaRPr lang="es-ES_tradnl" sz="2200" dirty="0">
              <a:latin typeface="Times New Roman" pitchFamily="18" charset="0"/>
            </a:endParaRPr>
          </a:p>
          <a:p>
            <a:r>
              <a:rPr lang="es-ES_tradnl" sz="2200" dirty="0">
                <a:latin typeface="Times New Roman" pitchFamily="18" charset="0"/>
              </a:rPr>
              <a:t>-Desaparición de la tributación familiar obligatoria (1989).</a:t>
            </a:r>
          </a:p>
          <a:p>
            <a:endParaRPr lang="es-ES_tradnl" sz="2200" dirty="0">
              <a:latin typeface="Times New Roman" pitchFamily="18" charset="0"/>
            </a:endParaRPr>
          </a:p>
          <a:p>
            <a:r>
              <a:rPr lang="es-ES_tradnl" sz="2200" dirty="0">
                <a:latin typeface="Times New Roman" pitchFamily="18" charset="0"/>
              </a:rPr>
              <a:t>-Sustitución de las deducciones en cuota por reducciones en basa imponible (pérdida de progresividad).</a:t>
            </a:r>
          </a:p>
          <a:p>
            <a:endParaRPr lang="es-ES_tradnl" sz="2200" dirty="0">
              <a:latin typeface="Times New Roman" pitchFamily="18" charset="0"/>
            </a:endParaRPr>
          </a:p>
          <a:p>
            <a:r>
              <a:rPr lang="es-ES_tradnl" sz="2200" dirty="0">
                <a:latin typeface="Times New Roman" pitchFamily="18" charset="0"/>
              </a:rPr>
              <a:t>-Transformación en un impuesto a dual (1998) perdiendo su configuración sintética.</a:t>
            </a:r>
          </a:p>
          <a:p>
            <a:endParaRPr lang="es-ES_tradnl" sz="2200" dirty="0">
              <a:latin typeface="Times New Roman" pitchFamily="18" charset="0"/>
            </a:endParaRPr>
          </a:p>
          <a:p>
            <a:r>
              <a:rPr lang="es-ES_tradnl" sz="2200" dirty="0">
                <a:latin typeface="Times New Roman" pitchFamily="18" charset="0"/>
              </a:rPr>
              <a:t>-Evolución paulatina hacia un impuesto de tipo único: reducción del número de tramos de la tarifa y gravamen único de las rentas de capital.</a:t>
            </a:r>
          </a:p>
          <a:p>
            <a:endParaRPr lang="es-ES_tradnl" sz="2200" dirty="0">
              <a:latin typeface="Times New Roman" pitchFamily="18" charset="0"/>
            </a:endParaRPr>
          </a:p>
          <a:p>
            <a:r>
              <a:rPr lang="es-ES_tradnl" sz="2200" dirty="0">
                <a:latin typeface="Times New Roman" pitchFamily="18" charset="0"/>
              </a:rPr>
              <a:t>-Fuerte reducción de los tipos marginales máximos: de 56,61% (1978-1981) a 43% (2007-2009)</a:t>
            </a:r>
          </a:p>
        </p:txBody>
      </p:sp>
    </p:spTree>
    <p:extLst>
      <p:ext uri="{BB962C8B-B14F-4D97-AF65-F5344CB8AC3E}">
        <p14:creationId xmlns:p14="http://schemas.microsoft.com/office/powerpoint/2010/main" val="71557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ángulo 3"/>
          <p:cNvSpPr>
            <a:spLocks noChangeArrowheads="1"/>
          </p:cNvSpPr>
          <p:nvPr/>
        </p:nvSpPr>
        <p:spPr bwMode="auto">
          <a:xfrm>
            <a:off x="2438401" y="1295400"/>
            <a:ext cx="7508875" cy="3416300"/>
          </a:xfrm>
          <a:prstGeom prst="rect">
            <a:avLst/>
          </a:prstGeom>
          <a:noFill/>
          <a:ln w="9525">
            <a:noFill/>
            <a:miter lim="800000"/>
            <a:headEnd/>
            <a:tailEnd/>
          </a:ln>
        </p:spPr>
        <p:txBody>
          <a:bodyPr>
            <a:spAutoFit/>
          </a:bodyPr>
          <a:lstStyle/>
          <a:p>
            <a:r>
              <a:rPr lang="es-ES_tradnl" sz="2400" dirty="0">
                <a:solidFill>
                  <a:srgbClr val="000000"/>
                </a:solidFill>
                <a:latin typeface="Calibri" pitchFamily="34" charset="0"/>
              </a:rPr>
              <a:t>Pero otras se han mantenido: </a:t>
            </a:r>
          </a:p>
          <a:p>
            <a:endParaRPr lang="es-ES_tradnl" sz="2400" dirty="0">
              <a:solidFill>
                <a:srgbClr val="000000"/>
              </a:solidFill>
              <a:latin typeface="Calibri" pitchFamily="34" charset="0"/>
            </a:endParaRPr>
          </a:p>
          <a:p>
            <a:r>
              <a:rPr lang="es-ES_tradnl" sz="2400" dirty="0">
                <a:solidFill>
                  <a:srgbClr val="000000"/>
                </a:solidFill>
                <a:latin typeface="Calibri" pitchFamily="34" charset="0"/>
              </a:rPr>
              <a:t>-La tributación familiar (a pesar de la Sentencia del TS de 20/02/1989)</a:t>
            </a:r>
          </a:p>
          <a:p>
            <a:endParaRPr lang="es-ES_tradnl" sz="2400" dirty="0">
              <a:solidFill>
                <a:srgbClr val="000000"/>
              </a:solidFill>
              <a:latin typeface="Calibri" pitchFamily="34" charset="0"/>
            </a:endParaRPr>
          </a:p>
          <a:p>
            <a:r>
              <a:rPr lang="es-ES_tradnl" sz="2400" dirty="0">
                <a:solidFill>
                  <a:srgbClr val="000000"/>
                </a:solidFill>
                <a:latin typeface="Calibri" pitchFamily="34" charset="0"/>
              </a:rPr>
              <a:t>-La discriminación fiscal de las familias monoparentales</a:t>
            </a:r>
          </a:p>
          <a:p>
            <a:endParaRPr lang="es-ES_tradnl" sz="2400" dirty="0">
              <a:solidFill>
                <a:srgbClr val="000000"/>
              </a:solidFill>
              <a:latin typeface="Calibri" pitchFamily="34" charset="0"/>
            </a:endParaRPr>
          </a:p>
          <a:p>
            <a:r>
              <a:rPr lang="es-ES_tradnl" sz="2400" dirty="0">
                <a:solidFill>
                  <a:srgbClr val="000000"/>
                </a:solidFill>
                <a:latin typeface="Calibri" pitchFamily="34" charset="0"/>
              </a:rPr>
              <a:t>-El creciente uso de los gastos fiscales como instrumento de política social</a:t>
            </a:r>
          </a:p>
        </p:txBody>
      </p:sp>
    </p:spTree>
    <p:extLst>
      <p:ext uri="{BB962C8B-B14F-4D97-AF65-F5344CB8AC3E}">
        <p14:creationId xmlns:p14="http://schemas.microsoft.com/office/powerpoint/2010/main" val="295180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ángulo 3"/>
          <p:cNvSpPr>
            <a:spLocks noChangeArrowheads="1"/>
          </p:cNvSpPr>
          <p:nvPr/>
        </p:nvSpPr>
        <p:spPr bwMode="auto">
          <a:xfrm>
            <a:off x="2408238" y="612776"/>
            <a:ext cx="7620000" cy="5632311"/>
          </a:xfrm>
          <a:prstGeom prst="rect">
            <a:avLst/>
          </a:prstGeom>
          <a:noFill/>
          <a:ln w="9525">
            <a:noFill/>
            <a:miter lim="800000"/>
            <a:headEnd/>
            <a:tailEnd/>
          </a:ln>
        </p:spPr>
        <p:txBody>
          <a:bodyPr>
            <a:spAutoFit/>
          </a:bodyPr>
          <a:lstStyle/>
          <a:p>
            <a:endParaRPr lang="es-ES_tradnl" sz="2400" dirty="0">
              <a:latin typeface="Times New Roman" pitchFamily="18" charset="0"/>
            </a:endParaRPr>
          </a:p>
          <a:p>
            <a:endParaRPr lang="es-ES_tradnl" sz="2400" dirty="0">
              <a:latin typeface="Times New Roman" pitchFamily="18" charset="0"/>
            </a:endParaRPr>
          </a:p>
          <a:p>
            <a:r>
              <a:rPr lang="es-ES_tradnl" sz="2400" dirty="0">
                <a:latin typeface="Times New Roman" pitchFamily="18" charset="0"/>
              </a:rPr>
              <a:t>-Pérdida constante de la progresividad y de la capacidad redistributiva hasta 2010 con la consiguiente reducción de su relevancia como factor de redistribución de la renta.</a:t>
            </a:r>
          </a:p>
          <a:p>
            <a:endParaRPr lang="es-ES_tradnl" sz="2400" dirty="0">
              <a:latin typeface="Times New Roman" pitchFamily="18" charset="0"/>
            </a:endParaRPr>
          </a:p>
          <a:p>
            <a:r>
              <a:rPr lang="es-ES_tradnl" sz="2400" dirty="0">
                <a:latin typeface="Times New Roman" pitchFamily="18" charset="0"/>
              </a:rPr>
              <a:t>- Desde el comienzo de la gran recesión (2008), la necesidad de la consolidación fiscal ha desembocado en significantes reformas del IRPF aumentando el número de tramos de la tarifa y los tipos marginales. </a:t>
            </a:r>
          </a:p>
          <a:p>
            <a:endParaRPr lang="es-ES_tradnl" sz="2400" dirty="0">
              <a:latin typeface="Times New Roman" pitchFamily="18" charset="0"/>
            </a:endParaRPr>
          </a:p>
          <a:p>
            <a:r>
              <a:rPr lang="es-ES_tradnl" sz="2400" dirty="0">
                <a:latin typeface="Times New Roman" pitchFamily="18" charset="0"/>
              </a:rPr>
              <a:t>Permanencia de una profusión de gastos fiscales que se traduce en tipos efectivos muy reducidos a pesar de presentar tipos nominales elevados similares a los de otros países de EU12</a:t>
            </a:r>
            <a:r>
              <a:rPr lang="es-ES_tradnl" sz="2000" dirty="0">
                <a:latin typeface="Times New Roman" pitchFamily="18" charset="0"/>
              </a:rPr>
              <a:t>.</a:t>
            </a:r>
          </a:p>
        </p:txBody>
      </p:sp>
    </p:spTree>
    <p:extLst>
      <p:ext uri="{BB962C8B-B14F-4D97-AF65-F5344CB8AC3E}">
        <p14:creationId xmlns:p14="http://schemas.microsoft.com/office/powerpoint/2010/main" val="72289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nvGraphicFramePr>
        <p:xfrm>
          <a:off x="2971801" y="914400"/>
          <a:ext cx="6044745" cy="5543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892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s-ES">
                <a:ea typeface="ＭＳ Ｐゴシック" pitchFamily="34" charset="-128"/>
              </a:rPr>
              <a:t>Política de empleo</a:t>
            </a:r>
          </a:p>
        </p:txBody>
      </p:sp>
      <p:sp>
        <p:nvSpPr>
          <p:cNvPr id="6147" name="Rectangle 3"/>
          <p:cNvSpPr>
            <a:spLocks noGrp="1" noChangeArrowheads="1"/>
          </p:cNvSpPr>
          <p:nvPr>
            <p:ph type="body" idx="4294967295"/>
          </p:nvPr>
        </p:nvSpPr>
        <p:spPr/>
        <p:txBody>
          <a:bodyPr/>
          <a:lstStyle/>
          <a:p>
            <a:pPr algn="ctr">
              <a:buFontTx/>
              <a:buNone/>
            </a:pPr>
            <a:r>
              <a:rPr lang="es-ES">
                <a:ea typeface="ＭＳ Ｐゴシック" pitchFamily="34" charset="-128"/>
              </a:rPr>
              <a:t>Cumbre de Luxemburgo para el empleo (1997)</a:t>
            </a:r>
          </a:p>
          <a:p>
            <a:pPr algn="ctr">
              <a:buFontTx/>
              <a:buNone/>
            </a:pPr>
            <a:endParaRPr lang="es-ES">
              <a:ea typeface="ＭＳ Ｐゴシック" pitchFamily="34" charset="-128"/>
            </a:endParaRPr>
          </a:p>
          <a:p>
            <a:r>
              <a:rPr lang="es-ES" sz="2400">
                <a:ea typeface="ＭＳ Ｐゴシック" pitchFamily="34" charset="-128"/>
              </a:rPr>
              <a:t>1) Mejora de la capacidad de inserción profesional </a:t>
            </a:r>
          </a:p>
          <a:p>
            <a:r>
              <a:rPr lang="es-ES" sz="2400">
                <a:ea typeface="ＭＳ Ｐゴシック" pitchFamily="34" charset="-128"/>
              </a:rPr>
              <a:t>2) Desarrollo del espíritu de empresa</a:t>
            </a:r>
          </a:p>
          <a:p>
            <a:r>
              <a:rPr lang="es-ES" sz="2400">
                <a:ea typeface="ＭＳ Ｐゴシック" pitchFamily="34" charset="-128"/>
              </a:rPr>
              <a:t>3) Fomento de la capacidad de los trabajadores y de las empresas</a:t>
            </a:r>
          </a:p>
          <a:p>
            <a:r>
              <a:rPr lang="es-ES" sz="2400">
                <a:ea typeface="ＭＳ Ｐゴシック" pitchFamily="34" charset="-128"/>
              </a:rPr>
              <a:t>4) Refuerzo de la política de igualdad de oportunidades</a:t>
            </a:r>
            <a:r>
              <a:rPr lang="es-ES">
                <a:ea typeface="ＭＳ Ｐゴシック" pitchFamily="34" charset="-128"/>
              </a:rPr>
              <a:t> </a:t>
            </a:r>
          </a:p>
        </p:txBody>
      </p:sp>
    </p:spTree>
    <p:extLst>
      <p:ext uri="{BB962C8B-B14F-4D97-AF65-F5344CB8AC3E}">
        <p14:creationId xmlns:p14="http://schemas.microsoft.com/office/powerpoint/2010/main" val="98354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rtlCol="0">
            <a:normAutofit/>
          </a:bodyPr>
          <a:lstStyle/>
          <a:p>
            <a:pPr>
              <a:defRPr/>
            </a:pPr>
            <a:r>
              <a:rPr lang="es-ES" sz="4000">
                <a:ea typeface="ＭＳ Ｐゴシック" pitchFamily="34" charset="-128"/>
              </a:rPr>
              <a:t>Programa Nacional de Acción para el Empleo (PNAE)</a:t>
            </a:r>
          </a:p>
        </p:txBody>
      </p:sp>
      <p:sp>
        <p:nvSpPr>
          <p:cNvPr id="7171" name="Rectangle 3"/>
          <p:cNvSpPr>
            <a:spLocks noGrp="1" noChangeArrowheads="1"/>
          </p:cNvSpPr>
          <p:nvPr>
            <p:ph type="body" idx="4294967295"/>
          </p:nvPr>
        </p:nvSpPr>
        <p:spPr/>
        <p:txBody>
          <a:bodyPr/>
          <a:lstStyle/>
          <a:p>
            <a:r>
              <a:rPr lang="es-ES">
                <a:ea typeface="ＭＳ Ｐゴシック" pitchFamily="34" charset="-128"/>
              </a:rPr>
              <a:t>Diez directrices, de las cuales:</a:t>
            </a:r>
          </a:p>
          <a:p>
            <a:pPr>
              <a:buFontTx/>
              <a:buNone/>
            </a:pPr>
            <a:endParaRPr lang="es-ES">
              <a:ea typeface="ＭＳ Ｐゴシック" pitchFamily="34" charset="-128"/>
            </a:endParaRPr>
          </a:p>
          <a:p>
            <a:r>
              <a:rPr lang="es-ES" b="1" u="sng">
                <a:ea typeface="ＭＳ Ｐゴシック" pitchFamily="34" charset="-128"/>
              </a:rPr>
              <a:t>Sexta</a:t>
            </a:r>
            <a:r>
              <a:rPr lang="es-ES">
                <a:ea typeface="ＭＳ Ｐゴシック" pitchFamily="34" charset="-128"/>
              </a:rPr>
              <a:t>: Igualdad entre hombres y mujeres (tasa de empleo y desempleo y nivel de remuneración)</a:t>
            </a:r>
          </a:p>
          <a:p>
            <a:pPr lvl="1"/>
            <a:r>
              <a:rPr lang="es-ES">
                <a:ea typeface="ＭＳ Ｐゴシック" pitchFamily="34" charset="-128"/>
              </a:rPr>
              <a:t>PNAE 2004. Recomendación a España para que mejore los servicios para el cuidado infantil (menores de 3 años escolarizados 12,1%) y personas dependientes</a:t>
            </a:r>
          </a:p>
        </p:txBody>
      </p:sp>
    </p:spTree>
    <p:extLst>
      <p:ext uri="{BB962C8B-B14F-4D97-AF65-F5344CB8AC3E}">
        <p14:creationId xmlns:p14="http://schemas.microsoft.com/office/powerpoint/2010/main" val="127505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s-ES" sz="4000" dirty="0">
                <a:ea typeface="ＭＳ Ｐゴシック" pitchFamily="-110" charset="-128"/>
                <a:cs typeface="ＭＳ Ｐゴシック" pitchFamily="-110" charset="-128"/>
              </a:rPr>
              <a:t>PRESION FISCAL</a:t>
            </a:r>
            <a:br>
              <a:rPr lang="es-ES" sz="4000" dirty="0">
                <a:ea typeface="ＭＳ Ｐゴシック" pitchFamily="-110" charset="-128"/>
                <a:cs typeface="ＭＳ Ｐゴシック" pitchFamily="-110" charset="-128"/>
              </a:rPr>
            </a:br>
            <a:br>
              <a:rPr lang="es-ES" sz="4000" dirty="0">
                <a:ea typeface="ＭＳ Ｐゴシック" pitchFamily="-110" charset="-128"/>
                <a:cs typeface="ＭＳ Ｐゴシック" pitchFamily="-110" charset="-128"/>
              </a:rPr>
            </a:br>
            <a:endParaRPr lang="es-ES" sz="4000" dirty="0">
              <a:ea typeface="ＭＳ Ｐゴシック" pitchFamily="-110" charset="-128"/>
              <a:cs typeface="ＭＳ Ｐゴシック" pitchFamily="-110" charset="-128"/>
            </a:endParaRPr>
          </a:p>
        </p:txBody>
      </p:sp>
      <p:sp>
        <p:nvSpPr>
          <p:cNvPr id="13315" name="Rectangle 4"/>
          <p:cNvSpPr>
            <a:spLocks noGrp="1" noChangeArrowheads="1"/>
          </p:cNvSpPr>
          <p:nvPr>
            <p:ph type="subTitle" idx="1"/>
          </p:nvPr>
        </p:nvSpPr>
        <p:spPr/>
        <p:txBody>
          <a:bodyPr/>
          <a:lstStyle/>
          <a:p>
            <a:pPr eaLnBrk="1" hangingPunct="1"/>
            <a:r>
              <a:rPr lang="es-ES">
                <a:ea typeface="ＭＳ Ｐゴシック" pitchFamily="-110" charset="-128"/>
                <a:cs typeface="ＭＳ Ｐゴシック" pitchFamily="-110" charset="-128"/>
              </a:rPr>
              <a:t>Evolución y comparación internacional</a:t>
            </a:r>
          </a:p>
        </p:txBody>
      </p:sp>
    </p:spTree>
    <p:extLst>
      <p:ext uri="{BB962C8B-B14F-4D97-AF65-F5344CB8AC3E}">
        <p14:creationId xmlns:p14="http://schemas.microsoft.com/office/powerpoint/2010/main" val="316029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981201" y="914400"/>
            <a:ext cx="8226425" cy="1144588"/>
          </a:xfrm>
        </p:spPr>
        <p:txBody>
          <a:bodyPr vert="horz" lIns="91430" tIns="45715" rIns="91430" bIns="45715" rtlCol="0" anchor="ctr">
            <a:normAutofit/>
          </a:bodyPr>
          <a:lstStyle/>
          <a:p>
            <a:pPr>
              <a:defRPr/>
            </a:pPr>
            <a:r>
              <a:rPr lang="es-ES" sz="3600" dirty="0">
                <a:ea typeface="ＭＳ Ｐゴシック" pitchFamily="34" charset="-128"/>
              </a:rPr>
              <a:t>Programa Nacional de Acción para el Empleo (PNAE)</a:t>
            </a:r>
          </a:p>
        </p:txBody>
      </p:sp>
      <p:sp>
        <p:nvSpPr>
          <p:cNvPr id="8195" name="Rectangle 3"/>
          <p:cNvSpPr>
            <a:spLocks noGrp="1" noChangeArrowheads="1"/>
          </p:cNvSpPr>
          <p:nvPr>
            <p:ph type="body" idx="4294967295"/>
          </p:nvPr>
        </p:nvSpPr>
        <p:spPr>
          <a:xfrm>
            <a:off x="1981201" y="2438401"/>
            <a:ext cx="8226425" cy="3581400"/>
          </a:xfrm>
        </p:spPr>
        <p:txBody>
          <a:bodyPr vert="horz" lIns="91430" tIns="45715" rIns="91430" bIns="45715" rtlCol="0">
            <a:normAutofit/>
          </a:bodyPr>
          <a:lstStyle/>
          <a:p>
            <a:r>
              <a:rPr lang="es-ES" b="1" u="sng" dirty="0">
                <a:ea typeface="ＭＳ Ｐゴシック" pitchFamily="34" charset="-128"/>
              </a:rPr>
              <a:t>Octava</a:t>
            </a:r>
            <a:r>
              <a:rPr lang="es-ES" dirty="0">
                <a:ea typeface="ＭＳ Ｐゴシック" pitchFamily="34" charset="-128"/>
              </a:rPr>
              <a:t>: Hacer que trabajar resulte rentable […]</a:t>
            </a:r>
          </a:p>
          <a:p>
            <a:endParaRPr lang="es-ES" dirty="0">
              <a:ea typeface="ＭＳ Ｐゴシック" pitchFamily="34" charset="-128"/>
            </a:endParaRPr>
          </a:p>
          <a:p>
            <a:r>
              <a:rPr lang="es-ES" sz="2500" dirty="0">
                <a:ea typeface="ＭＳ Ｐゴシック" pitchFamily="34" charset="-128"/>
              </a:rPr>
              <a:t>	“Examinarán y, llegado el caso, reformarán los </a:t>
            </a:r>
            <a:r>
              <a:rPr lang="es-ES" sz="2500" u="sng" dirty="0">
                <a:ea typeface="ＭＳ Ｐゴシック" pitchFamily="34" charset="-128"/>
              </a:rPr>
              <a:t>sistemas fiscales</a:t>
            </a:r>
            <a:r>
              <a:rPr lang="es-ES" sz="2500" dirty="0">
                <a:ea typeface="ＭＳ Ｐゴシック" pitchFamily="34" charset="-128"/>
              </a:rPr>
              <a:t> y de prestaciones sociales así como su interacción [ …] con objeto de eliminar las trampas del desempleo, la pobreza y la inactividad, y </a:t>
            </a:r>
            <a:r>
              <a:rPr lang="es-ES" sz="2500" u="sng" dirty="0">
                <a:ea typeface="ＭＳ Ｐゴシック" pitchFamily="34" charset="-128"/>
              </a:rPr>
              <a:t>de estimular la participación en el empleo de las mujeres…”</a:t>
            </a:r>
            <a:endParaRPr lang="es-ES" sz="2500" dirty="0">
              <a:ea typeface="ＭＳ Ｐゴシック" pitchFamily="34" charset="-128"/>
            </a:endParaRPr>
          </a:p>
        </p:txBody>
      </p:sp>
    </p:spTree>
    <p:extLst>
      <p:ext uri="{BB962C8B-B14F-4D97-AF65-F5344CB8AC3E}">
        <p14:creationId xmlns:p14="http://schemas.microsoft.com/office/powerpoint/2010/main" val="2742163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1981200" y="1066801"/>
            <a:ext cx="8229600" cy="4789487"/>
          </a:xfrm>
        </p:spPr>
        <p:txBody>
          <a:bodyPr vert="horz" lIns="91430" tIns="45715" rIns="91430" bIns="45715" rtlCol="0">
            <a:normAutofit/>
          </a:bodyPr>
          <a:lstStyle/>
          <a:p>
            <a:pPr>
              <a:lnSpc>
                <a:spcPct val="90000"/>
              </a:lnSpc>
            </a:pPr>
            <a:r>
              <a:rPr lang="es-ES" sz="2200" dirty="0">
                <a:ea typeface="ＭＳ Ｐゴシック" pitchFamily="34" charset="-128"/>
              </a:rPr>
              <a:t>El PNAE del año 2004, en el apartado correspondiente a la actualización de la respuesta política para 2003-2006, España resalta el efecto positivo de la reforma fiscal parcial que había entrado en vigor a principios de 2003,  con la implantación de una serie de medidas para reducir la carga fiscal de los trabajadores, aludiendo de forma explícita a la reducción de los  tipos impositivos:</a:t>
            </a:r>
          </a:p>
          <a:p>
            <a:pPr>
              <a:lnSpc>
                <a:spcPct val="90000"/>
              </a:lnSpc>
            </a:pPr>
            <a:endParaRPr lang="es-ES" sz="2200" dirty="0">
              <a:ea typeface="ＭＳ Ｐゴシック" pitchFamily="34" charset="-128"/>
            </a:endParaRPr>
          </a:p>
          <a:p>
            <a:pPr lvl="1">
              <a:lnSpc>
                <a:spcPct val="90000"/>
              </a:lnSpc>
            </a:pPr>
            <a:r>
              <a:rPr lang="es-ES" sz="1800" dirty="0">
                <a:ea typeface="ＭＳ Ｐゴシック" pitchFamily="34" charset="-128"/>
              </a:rPr>
              <a:t>	“La reforma parcial del IRPF que entró en vigor en 2003 introdujo una serie de medidas dirigidas a disminuir la carga fiscal de los trabajadores. La reducción por rendimientos del trabajo en  IRPF aumentó un 7% con carácter general y un 17% para las rentas bajas. Asimismo, se redujeron los tipos de la tarifa, de forma que el tipo máximo pasó del 48% al 45% y el mínimo bajó del 18% al 15%” </a:t>
            </a:r>
          </a:p>
        </p:txBody>
      </p:sp>
    </p:spTree>
    <p:extLst>
      <p:ext uri="{BB962C8B-B14F-4D97-AF65-F5344CB8AC3E}">
        <p14:creationId xmlns:p14="http://schemas.microsoft.com/office/powerpoint/2010/main" val="368883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 dirty="0"/>
              <a:t>Impacto delos tipos marginales en las rentas laborales femeninas</a:t>
            </a:r>
            <a:endParaRPr lang="en-US" dirty="0"/>
          </a:p>
        </p:txBody>
      </p:sp>
    </p:spTree>
    <p:extLst>
      <p:ext uri="{BB962C8B-B14F-4D97-AF65-F5344CB8AC3E}">
        <p14:creationId xmlns:p14="http://schemas.microsoft.com/office/powerpoint/2010/main" val="399739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p:cNvPicPr>
            <a:picLocks noChangeAspect="1"/>
          </p:cNvPicPr>
          <p:nvPr/>
        </p:nvPicPr>
        <p:blipFill>
          <a:blip r:embed="rId2" cstate="print"/>
          <a:srcRect/>
          <a:stretch>
            <a:fillRect/>
          </a:stretch>
        </p:blipFill>
        <p:spPr>
          <a:xfrm>
            <a:off x="3190461" y="265044"/>
            <a:ext cx="6132197" cy="3728722"/>
          </a:xfrm>
          <a:prstGeom prst="rect">
            <a:avLst/>
          </a:prstGeom>
          <a:noFill/>
          <a:ln>
            <a:noFill/>
          </a:ln>
        </p:spPr>
      </p:pic>
      <p:sp>
        <p:nvSpPr>
          <p:cNvPr id="4" name="Rectángulo 6"/>
          <p:cNvSpPr/>
          <p:nvPr/>
        </p:nvSpPr>
        <p:spPr>
          <a:xfrm>
            <a:off x="3368041" y="6298324"/>
            <a:ext cx="5402582" cy="784830"/>
          </a:xfrm>
          <a:prstGeom prst="rect">
            <a:avLst/>
          </a:prstGeom>
          <a:noFill/>
          <a:ln>
            <a:noFill/>
            <a:prstDash val="solid"/>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es-ES">
                <a:solidFill>
                  <a:srgbClr val="000000"/>
                </a:solidFill>
                <a:latin typeface="Times New Roman" pitchFamily="18"/>
                <a:ea typeface="Times New Roman" pitchFamily="18"/>
              </a:rPr>
              <a:t> </a:t>
            </a:r>
            <a:r>
              <a:rPr lang="es-ES" sz="1200">
                <a:solidFill>
                  <a:srgbClr val="000000"/>
                </a:solidFill>
                <a:latin typeface="Times New Roman" pitchFamily="18"/>
                <a:ea typeface="Times New Roman" pitchFamily="18"/>
              </a:rPr>
              <a:t>(Fuente: elaboración propia a partir de la Muestra IRPF 2005 IEF-AEAT, declarantes)</a:t>
            </a:r>
            <a:endParaRPr lang="en-GB" sz="1200">
              <a:solidFill>
                <a:srgbClr val="000000"/>
              </a:solidFill>
              <a:latin typeface="Times New Roman" pitchFamily="18"/>
              <a:ea typeface="Times New Roman" pitchFamily="18"/>
            </a:endParaRPr>
          </a:p>
        </p:txBody>
      </p:sp>
      <p:pic>
        <p:nvPicPr>
          <p:cNvPr id="6" name="Imagen 5">
            <a:extLst>
              <a:ext uri="{FF2B5EF4-FFF2-40B4-BE49-F238E27FC236}">
                <a16:creationId xmlns:a16="http://schemas.microsoft.com/office/drawing/2014/main" id="{DEBDCEDF-116C-4035-AB61-62C6BF165026}"/>
              </a:ext>
            </a:extLst>
          </p:cNvPr>
          <p:cNvPicPr>
            <a:picLocks noChangeAspect="1"/>
          </p:cNvPicPr>
          <p:nvPr/>
        </p:nvPicPr>
        <p:blipFill>
          <a:blip r:embed="rId3"/>
          <a:stretch>
            <a:fillRect/>
          </a:stretch>
        </p:blipFill>
        <p:spPr>
          <a:xfrm>
            <a:off x="3988119" y="4084007"/>
            <a:ext cx="4162425" cy="2124075"/>
          </a:xfrm>
          <a:prstGeom prst="rect">
            <a:avLst/>
          </a:prstGeom>
        </p:spPr>
      </p:pic>
    </p:spTree>
    <p:extLst>
      <p:ext uri="{BB962C8B-B14F-4D97-AF65-F5344CB8AC3E}">
        <p14:creationId xmlns:p14="http://schemas.microsoft.com/office/powerpoint/2010/main" val="15486102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975652" y="762002"/>
            <a:ext cx="5223208" cy="3671694"/>
          </a:xfrm>
          <a:prstGeom prst="rect">
            <a:avLst/>
          </a:prstGeom>
          <a:noFill/>
          <a:ln w="9525">
            <a:noFill/>
            <a:miter lim="800000"/>
            <a:headEnd/>
            <a:tailEnd/>
          </a:ln>
        </p:spPr>
      </p:pic>
      <p:pic>
        <p:nvPicPr>
          <p:cNvPr id="4" name="Imagen 3">
            <a:extLst>
              <a:ext uri="{FF2B5EF4-FFF2-40B4-BE49-F238E27FC236}">
                <a16:creationId xmlns:a16="http://schemas.microsoft.com/office/drawing/2014/main" id="{0C38A31B-4FD4-4D1F-ADA3-177750909D46}"/>
              </a:ext>
            </a:extLst>
          </p:cNvPr>
          <p:cNvPicPr>
            <a:picLocks noChangeAspect="1"/>
          </p:cNvPicPr>
          <p:nvPr/>
        </p:nvPicPr>
        <p:blipFill>
          <a:blip r:embed="rId3"/>
          <a:stretch>
            <a:fillRect/>
          </a:stretch>
        </p:blipFill>
        <p:spPr>
          <a:xfrm>
            <a:off x="4110037" y="5038725"/>
            <a:ext cx="4429125" cy="1352550"/>
          </a:xfrm>
          <a:prstGeom prst="rect">
            <a:avLst/>
          </a:prstGeom>
        </p:spPr>
      </p:pic>
    </p:spTree>
    <p:extLst>
      <p:ext uri="{BB962C8B-B14F-4D97-AF65-F5344CB8AC3E}">
        <p14:creationId xmlns:p14="http://schemas.microsoft.com/office/powerpoint/2010/main" val="290741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body" idx="4294967295"/>
          </p:nvPr>
        </p:nvSpPr>
        <p:spPr>
          <a:xfrm>
            <a:off x="1981201" y="1143001"/>
            <a:ext cx="8226425" cy="4486275"/>
          </a:xfrm>
        </p:spPr>
        <p:txBody>
          <a:bodyPr/>
          <a:lstStyle/>
          <a:p>
            <a:pPr>
              <a:lnSpc>
                <a:spcPct val="86000"/>
              </a:lnSpc>
            </a:pPr>
            <a:r>
              <a:rPr lang="es-ES" sz="2200" dirty="0">
                <a:ea typeface="ＭＳ Ｐゴシック" pitchFamily="34" charset="-128"/>
              </a:rPr>
              <a:t>	El RD 2008, de 21 de abril, creó, con efectos desde 1 de enero de 2008, una deducción de “hasta 400 euros” para los perceptores de rentas laborales. </a:t>
            </a:r>
          </a:p>
          <a:p>
            <a:pPr>
              <a:lnSpc>
                <a:spcPct val="86000"/>
              </a:lnSpc>
            </a:pPr>
            <a:endParaRPr lang="es-ES" sz="2200" dirty="0">
              <a:solidFill>
                <a:srgbClr val="FF0000"/>
              </a:solidFill>
              <a:ea typeface="ＭＳ Ｐゴシック" pitchFamily="34" charset="-128"/>
            </a:endParaRPr>
          </a:p>
          <a:p>
            <a:pPr>
              <a:lnSpc>
                <a:spcPct val="86000"/>
              </a:lnSpc>
            </a:pPr>
            <a:r>
              <a:rPr lang="es-ES" sz="2200" dirty="0">
                <a:ea typeface="ＭＳ Ｐゴシック" pitchFamily="34" charset="-128"/>
              </a:rPr>
              <a:t>Los PGE para 2010 suprimen esta deducción cuyo impacto no es neutral desde la perspectiva de género pues hay mayor proporción de mujeres que hombres en los tramos de rentas inferiores</a:t>
            </a:r>
          </a:p>
          <a:p>
            <a:pPr>
              <a:lnSpc>
                <a:spcPct val="86000"/>
              </a:lnSpc>
              <a:buFontTx/>
              <a:buNone/>
            </a:pPr>
            <a:endParaRPr lang="es-ES" sz="2200" dirty="0">
              <a:ea typeface="ＭＳ Ｐゴシック" pitchFamily="34" charset="-128"/>
            </a:endParaRPr>
          </a:p>
          <a:p>
            <a:pPr>
              <a:lnSpc>
                <a:spcPct val="86000"/>
              </a:lnSpc>
            </a:pPr>
            <a:r>
              <a:rPr lang="es-ES" sz="2200" dirty="0">
                <a:ea typeface="ＭＳ Ｐゴシック" pitchFamily="34" charset="-128"/>
              </a:rPr>
              <a:t>	Por ejemplo, los/as trabajadores/as con salarios de 12.500 euros anuales han visto reducir su ingreso disponible un 3,2%, mientras que para aquellos/as que ganan 250.000 euros la reducción es del  1,6%. </a:t>
            </a:r>
          </a:p>
        </p:txBody>
      </p:sp>
    </p:spTree>
    <p:extLst>
      <p:ext uri="{BB962C8B-B14F-4D97-AF65-F5344CB8AC3E}">
        <p14:creationId xmlns:p14="http://schemas.microsoft.com/office/powerpoint/2010/main" val="939047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1981201" y="838201"/>
            <a:ext cx="8226425" cy="5203825"/>
          </a:xfrm>
        </p:spPr>
        <p:txBody>
          <a:bodyPr/>
          <a:lstStyle/>
          <a:p>
            <a:pPr algn="just"/>
            <a:r>
              <a:rPr lang="es-ES" sz="2200" dirty="0">
                <a:ea typeface="ＭＳ Ｐゴシック" pitchFamily="34" charset="-128"/>
              </a:rPr>
              <a:t>Por el contrario, la Ley 39/2010 de Presupuestos Generales del Estado para 2011, en el intento de extender este esfuerzo fiscal a las rentas más altas, incrementará el tipo marginal máximo  del 43% al 44% y 45%, para bases liquidables superiores a 120.000 y 175.000 euros. Aunque desde el punto de vista de la progresividad del tributo actual, es preciso recordar  que el tipo marginal máximo del 45%,  anterior a la reforma del ministro Solbes en el año 2006,  afectaba a bases liquidables superiores a 60.000 euros</a:t>
            </a:r>
            <a:r>
              <a:rPr lang="es-ES" dirty="0">
                <a:ea typeface="ＭＳ Ｐゴシック" pitchFamily="34" charset="-128"/>
              </a:rPr>
              <a:t>. </a:t>
            </a:r>
          </a:p>
          <a:p>
            <a:pPr>
              <a:buFontTx/>
              <a:buNone/>
            </a:pPr>
            <a:endParaRPr lang="es-ES" dirty="0">
              <a:ea typeface="ＭＳ Ｐゴシック" pitchFamily="34" charset="-128"/>
            </a:endParaRPr>
          </a:p>
          <a:p>
            <a:pPr algn="just"/>
            <a:r>
              <a:rPr lang="es-ES" sz="2200" dirty="0">
                <a:ea typeface="ＭＳ Ｐゴシック" pitchFamily="34" charset="-128"/>
              </a:rPr>
              <a:t>La Ley de Presupuestos Generales del Estado para 2012 incrementa los tipos marginales del IRPF con un recargo para </a:t>
            </a:r>
            <a:r>
              <a:rPr lang="es-ES" sz="2200" b="1" dirty="0">
                <a:ea typeface="ＭＳ Ｐゴシック" pitchFamily="34" charset="-128"/>
              </a:rPr>
              <a:t>todos/as</a:t>
            </a:r>
            <a:r>
              <a:rPr lang="es-ES" sz="2200" dirty="0">
                <a:ea typeface="ＭＳ Ｐゴシック" pitchFamily="34" charset="-128"/>
              </a:rPr>
              <a:t> los/as contribuyentes que oscila entre un mínimo de 0,75 y un máximo de 7 puntos porcentuales e incrementa ligeramente el mínimo personal (mínimo exento).</a:t>
            </a:r>
          </a:p>
        </p:txBody>
      </p:sp>
    </p:spTree>
    <p:extLst>
      <p:ext uri="{BB962C8B-B14F-4D97-AF65-F5344CB8AC3E}">
        <p14:creationId xmlns:p14="http://schemas.microsoft.com/office/powerpoint/2010/main" val="1979010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2" cstate="print"/>
          <a:srcRect/>
          <a:stretch>
            <a:fillRect/>
          </a:stretch>
        </p:blipFill>
        <p:spPr bwMode="auto">
          <a:xfrm>
            <a:off x="3546475" y="446089"/>
            <a:ext cx="5353050" cy="3762375"/>
          </a:xfrm>
          <a:prstGeom prst="rect">
            <a:avLst/>
          </a:prstGeom>
          <a:noFill/>
          <a:ln w="9525">
            <a:noFill/>
            <a:miter lim="800000"/>
            <a:headEnd/>
            <a:tailEnd/>
          </a:ln>
        </p:spPr>
      </p:pic>
      <p:pic>
        <p:nvPicPr>
          <p:cNvPr id="2" name="Imagen 1">
            <a:extLst>
              <a:ext uri="{FF2B5EF4-FFF2-40B4-BE49-F238E27FC236}">
                <a16:creationId xmlns:a16="http://schemas.microsoft.com/office/drawing/2014/main" id="{193A7E18-C73B-4135-8D2F-49238FAF87CE}"/>
              </a:ext>
            </a:extLst>
          </p:cNvPr>
          <p:cNvPicPr>
            <a:picLocks noChangeAspect="1"/>
          </p:cNvPicPr>
          <p:nvPr/>
        </p:nvPicPr>
        <p:blipFill>
          <a:blip r:embed="rId3"/>
          <a:stretch>
            <a:fillRect/>
          </a:stretch>
        </p:blipFill>
        <p:spPr>
          <a:xfrm>
            <a:off x="4201229" y="4574973"/>
            <a:ext cx="3789541" cy="1836938"/>
          </a:xfrm>
          <a:prstGeom prst="rect">
            <a:avLst/>
          </a:prstGeom>
        </p:spPr>
      </p:pic>
    </p:spTree>
    <p:extLst>
      <p:ext uri="{BB962C8B-B14F-4D97-AF65-F5344CB8AC3E}">
        <p14:creationId xmlns:p14="http://schemas.microsoft.com/office/powerpoint/2010/main" val="3404382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1981201" y="1371600"/>
            <a:ext cx="3703637" cy="2603500"/>
          </a:xfrm>
          <a:prstGeom prst="rect">
            <a:avLst/>
          </a:prstGeom>
          <a:noFill/>
          <a:ln w="9525">
            <a:noFill/>
            <a:miter lim="800000"/>
            <a:headEnd/>
            <a:tailEnd/>
          </a:ln>
        </p:spPr>
      </p:pic>
      <p:sp>
        <p:nvSpPr>
          <p:cNvPr id="17411" name="Rectangle 64"/>
          <p:cNvSpPr>
            <a:spLocks noChangeArrowheads="1"/>
          </p:cNvSpPr>
          <p:nvPr/>
        </p:nvSpPr>
        <p:spPr bwMode="auto">
          <a:xfrm>
            <a:off x="1524001" y="2058472"/>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sp>
        <p:nvSpPr>
          <p:cNvPr id="17412" name="Rectangle 121"/>
          <p:cNvSpPr>
            <a:spLocks noChangeArrowheads="1"/>
          </p:cNvSpPr>
          <p:nvPr/>
        </p:nvSpPr>
        <p:spPr bwMode="auto">
          <a:xfrm>
            <a:off x="1524001" y="2058472"/>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graphicFrame>
        <p:nvGraphicFramePr>
          <p:cNvPr id="104627" name="Group 179"/>
          <p:cNvGraphicFramePr>
            <a:graphicFrameLocks noGrp="1"/>
          </p:cNvGraphicFramePr>
          <p:nvPr/>
        </p:nvGraphicFramePr>
        <p:xfrm>
          <a:off x="2216151" y="4437063"/>
          <a:ext cx="3241675" cy="1645920"/>
        </p:xfrm>
        <a:graphic>
          <a:graphicData uri="http://schemas.openxmlformats.org/drawingml/2006/table">
            <a:tbl>
              <a:tblPr/>
              <a:tblGrid>
                <a:gridCol w="10287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77863">
                  <a:extLst>
                    <a:ext uri="{9D8B030D-6E8A-4147-A177-3AD203B41FA5}">
                      <a16:colId xmlns:a16="http://schemas.microsoft.com/office/drawing/2014/main" val="20002"/>
                    </a:ext>
                  </a:extLst>
                </a:gridCol>
                <a:gridCol w="1077912">
                  <a:extLst>
                    <a:ext uri="{9D8B030D-6E8A-4147-A177-3AD203B41FA5}">
                      <a16:colId xmlns:a16="http://schemas.microsoft.com/office/drawing/2014/main" val="20003"/>
                    </a:ext>
                  </a:extLst>
                </a:gridCol>
              </a:tblGrid>
              <a:tr h="136525">
                <a:tc>
                  <a:txBody>
                    <a:bodyPr/>
                    <a:lstStyle/>
                    <a:p>
                      <a:pPr marL="342900" marR="0" lvl="0" indent="-342900" algn="l"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Tarifa 2007</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 </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 </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Tipo </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136525">
                <a:tc gridSpan="3">
                  <a:txBody>
                    <a:bodyPr/>
                    <a:lstStyle/>
                    <a:p>
                      <a:pPr marL="342900" marR="0" lvl="0" indent="-342900" algn="l"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Base liquidable entre</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Marginal</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17,360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24,00%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17.360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32,360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28,00%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32.360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52,360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37,00%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136525">
                <a:tc gridSpan="2">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Más de 52.360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hMerge="1">
                  <a:txBody>
                    <a:bodyPr/>
                    <a:lstStyle/>
                    <a:p>
                      <a:endParaRPr lang="en-US"/>
                    </a:p>
                  </a:txBody>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 </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43,00%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17435" name="Rectangle 180"/>
          <p:cNvSpPr>
            <a:spLocks noChangeArrowheads="1"/>
          </p:cNvSpPr>
          <p:nvPr/>
        </p:nvSpPr>
        <p:spPr bwMode="auto">
          <a:xfrm>
            <a:off x="1524001" y="1466334"/>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graphicFrame>
        <p:nvGraphicFramePr>
          <p:cNvPr id="104707" name="Group 259"/>
          <p:cNvGraphicFramePr>
            <a:graphicFrameLocks noGrp="1"/>
          </p:cNvGraphicFramePr>
          <p:nvPr/>
        </p:nvGraphicFramePr>
        <p:xfrm>
          <a:off x="6589713" y="4014788"/>
          <a:ext cx="3409950" cy="2468880"/>
        </p:xfrm>
        <a:graphic>
          <a:graphicData uri="http://schemas.openxmlformats.org/drawingml/2006/table">
            <a:tbl>
              <a:tblPr/>
              <a:tblGrid>
                <a:gridCol w="1042987">
                  <a:extLst>
                    <a:ext uri="{9D8B030D-6E8A-4147-A177-3AD203B41FA5}">
                      <a16:colId xmlns:a16="http://schemas.microsoft.com/office/drawing/2014/main" val="20000"/>
                    </a:ext>
                  </a:extLst>
                </a:gridCol>
                <a:gridCol w="579438">
                  <a:extLst>
                    <a:ext uri="{9D8B030D-6E8A-4147-A177-3AD203B41FA5}">
                      <a16:colId xmlns:a16="http://schemas.microsoft.com/office/drawing/2014/main" val="20001"/>
                    </a:ext>
                  </a:extLst>
                </a:gridCol>
                <a:gridCol w="893762">
                  <a:extLst>
                    <a:ext uri="{9D8B030D-6E8A-4147-A177-3AD203B41FA5}">
                      <a16:colId xmlns:a16="http://schemas.microsoft.com/office/drawing/2014/main" val="20002"/>
                    </a:ext>
                  </a:extLst>
                </a:gridCol>
                <a:gridCol w="893763">
                  <a:extLst>
                    <a:ext uri="{9D8B030D-6E8A-4147-A177-3AD203B41FA5}">
                      <a16:colId xmlns:a16="http://schemas.microsoft.com/office/drawing/2014/main" val="20003"/>
                    </a:ext>
                  </a:extLst>
                </a:gridCol>
              </a:tblGrid>
              <a:tr h="136525">
                <a:tc>
                  <a:txBody>
                    <a:bodyPr/>
                    <a:lstStyle/>
                    <a:p>
                      <a:pPr marL="342900" marR="0" lvl="0" indent="-342900" algn="l"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Tarifa 2012</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 </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 </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Tipo </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136525">
                <a:tc gridSpan="3">
                  <a:txBody>
                    <a:bodyPr/>
                    <a:lstStyle/>
                    <a:p>
                      <a:pPr marL="342900" marR="0" lvl="0" indent="-342900" algn="l"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Base liquidable entre</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Marginal</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17.707</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24,75%</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17.707</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33.007</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30,00%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33.007</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53.407</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40,00%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53.407</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120.000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47,00%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120.000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175.000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49,00%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13652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175.000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y</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300.000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51,00%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136525">
                <a:tc gridSpan="2">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Más de 300.000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hMerge="1">
                  <a:txBody>
                    <a:bodyPr/>
                    <a:lstStyle/>
                    <a:p>
                      <a:endParaRPr lang="en-US"/>
                    </a:p>
                  </a:txBody>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 </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a:ln>
                            <a:noFill/>
                          </a:ln>
                          <a:solidFill>
                            <a:srgbClr val="000000"/>
                          </a:solidFill>
                          <a:effectLst/>
                          <a:latin typeface="Arial" pitchFamily="34" charset="0"/>
                          <a:ea typeface="ＭＳ Ｐゴシック" pitchFamily="34" charset="-128"/>
                        </a:rPr>
                        <a:t>52,00%</a:t>
                      </a:r>
                      <a:endParaRPr kumimoji="0" lang="es-ES_tradnl" sz="1200" b="0" i="0" u="none" strike="noStrike" cap="none" normalizeH="0" baseline="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pic>
        <p:nvPicPr>
          <p:cNvPr id="17470" name="Picture 260"/>
          <p:cNvPicPr>
            <a:picLocks noChangeAspect="1" noChangeArrowheads="1"/>
          </p:cNvPicPr>
          <p:nvPr/>
        </p:nvPicPr>
        <p:blipFill>
          <a:blip r:embed="rId3" cstate="print"/>
          <a:srcRect/>
          <a:stretch>
            <a:fillRect/>
          </a:stretch>
        </p:blipFill>
        <p:spPr bwMode="auto">
          <a:xfrm>
            <a:off x="6477000" y="1371600"/>
            <a:ext cx="3638550" cy="2557462"/>
          </a:xfrm>
          <a:prstGeom prst="rect">
            <a:avLst/>
          </a:prstGeom>
          <a:noFill/>
          <a:ln w="9525">
            <a:noFill/>
            <a:miter lim="800000"/>
            <a:headEnd/>
            <a:tailEnd/>
          </a:ln>
        </p:spPr>
      </p:pic>
      <p:sp>
        <p:nvSpPr>
          <p:cNvPr id="17471" name="Rectangle 261"/>
          <p:cNvSpPr>
            <a:spLocks noGrp="1"/>
          </p:cNvSpPr>
          <p:nvPr>
            <p:ph type="title"/>
          </p:nvPr>
        </p:nvSpPr>
        <p:spPr>
          <a:xfrm>
            <a:off x="2133600" y="762000"/>
            <a:ext cx="8229600" cy="436562"/>
          </a:xfrm>
        </p:spPr>
        <p:txBody>
          <a:bodyPr/>
          <a:lstStyle/>
          <a:p>
            <a:r>
              <a:rPr lang="es-ES" sz="2000" dirty="0">
                <a:ea typeface="ＭＳ Ｐゴシック" pitchFamily="34" charset="-128"/>
              </a:rPr>
              <a:t>Las escalas de gravamen (tarifas del IRPF)</a:t>
            </a:r>
          </a:p>
        </p:txBody>
      </p:sp>
    </p:spTree>
    <p:extLst>
      <p:ext uri="{BB962C8B-B14F-4D97-AF65-F5344CB8AC3E}">
        <p14:creationId xmlns:p14="http://schemas.microsoft.com/office/powerpoint/2010/main" val="1987905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905001" y="1676400"/>
            <a:ext cx="3703637" cy="2603500"/>
          </a:xfrm>
          <a:prstGeom prst="rect">
            <a:avLst/>
          </a:prstGeom>
          <a:noFill/>
          <a:ln w="9525">
            <a:noFill/>
            <a:miter lim="800000"/>
            <a:headEnd/>
            <a:tailEnd/>
          </a:ln>
        </p:spPr>
      </p:pic>
      <p:sp>
        <p:nvSpPr>
          <p:cNvPr id="18435" name="Rectangle 3"/>
          <p:cNvSpPr>
            <a:spLocks noChangeArrowheads="1"/>
          </p:cNvSpPr>
          <p:nvPr/>
        </p:nvSpPr>
        <p:spPr bwMode="auto">
          <a:xfrm>
            <a:off x="1524001" y="2058472"/>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sp>
        <p:nvSpPr>
          <p:cNvPr id="18436" name="Rectangle 4"/>
          <p:cNvSpPr>
            <a:spLocks noChangeArrowheads="1"/>
          </p:cNvSpPr>
          <p:nvPr/>
        </p:nvSpPr>
        <p:spPr bwMode="auto">
          <a:xfrm>
            <a:off x="1524001" y="2058472"/>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sp>
        <p:nvSpPr>
          <p:cNvPr id="18437" name="Rectangle 31"/>
          <p:cNvSpPr>
            <a:spLocks noChangeArrowheads="1"/>
          </p:cNvSpPr>
          <p:nvPr/>
        </p:nvSpPr>
        <p:spPr bwMode="auto">
          <a:xfrm>
            <a:off x="1524001" y="1466334"/>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pic>
        <p:nvPicPr>
          <p:cNvPr id="18438" name="Picture 70"/>
          <p:cNvPicPr>
            <a:picLocks noChangeAspect="1" noChangeArrowheads="1"/>
          </p:cNvPicPr>
          <p:nvPr/>
        </p:nvPicPr>
        <p:blipFill>
          <a:blip r:embed="rId3" cstate="print"/>
          <a:srcRect/>
          <a:stretch>
            <a:fillRect/>
          </a:stretch>
        </p:blipFill>
        <p:spPr bwMode="auto">
          <a:xfrm>
            <a:off x="6477000" y="1676400"/>
            <a:ext cx="3638550" cy="2557462"/>
          </a:xfrm>
          <a:prstGeom prst="rect">
            <a:avLst/>
          </a:prstGeom>
          <a:noFill/>
          <a:ln w="9525">
            <a:noFill/>
            <a:miter lim="800000"/>
            <a:headEnd/>
            <a:tailEnd/>
          </a:ln>
        </p:spPr>
      </p:pic>
      <p:sp>
        <p:nvSpPr>
          <p:cNvPr id="18439" name="Rectangle 71"/>
          <p:cNvSpPr>
            <a:spLocks/>
          </p:cNvSpPr>
          <p:nvPr/>
        </p:nvSpPr>
        <p:spPr bwMode="auto">
          <a:xfrm>
            <a:off x="1981200" y="838201"/>
            <a:ext cx="8229600" cy="436563"/>
          </a:xfrm>
          <a:prstGeom prst="rect">
            <a:avLst/>
          </a:prstGeom>
          <a:noFill/>
          <a:ln w="9525">
            <a:noFill/>
            <a:miter lim="800000"/>
            <a:headEnd/>
            <a:tailEnd/>
          </a:ln>
        </p:spPr>
        <p:txBody>
          <a:bodyPr anchor="ctr"/>
          <a:lstStyle/>
          <a:p>
            <a:pPr algn="ctr" eaLnBrk="0" hangingPunct="0"/>
            <a:r>
              <a:rPr lang="es-ES" sz="2000" dirty="0">
                <a:latin typeface="Calibri" pitchFamily="34" charset="0"/>
              </a:rPr>
              <a:t>Cómo afectan a los/las trabajadores/as</a:t>
            </a:r>
          </a:p>
        </p:txBody>
      </p:sp>
      <p:sp>
        <p:nvSpPr>
          <p:cNvPr id="18440" name="Rectangle 72"/>
          <p:cNvSpPr>
            <a:spLocks noChangeArrowheads="1"/>
          </p:cNvSpPr>
          <p:nvPr/>
        </p:nvSpPr>
        <p:spPr bwMode="auto">
          <a:xfrm>
            <a:off x="1524001" y="2166422"/>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sp>
        <p:nvSpPr>
          <p:cNvPr id="18463" name="Rectangle 124"/>
          <p:cNvSpPr>
            <a:spLocks noChangeArrowheads="1"/>
          </p:cNvSpPr>
          <p:nvPr/>
        </p:nvSpPr>
        <p:spPr bwMode="auto">
          <a:xfrm>
            <a:off x="1524001" y="2058472"/>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sp>
        <p:nvSpPr>
          <p:cNvPr id="18464" name="Rectangle 206"/>
          <p:cNvSpPr>
            <a:spLocks noChangeArrowheads="1"/>
          </p:cNvSpPr>
          <p:nvPr/>
        </p:nvSpPr>
        <p:spPr bwMode="auto">
          <a:xfrm>
            <a:off x="1524001" y="1466334"/>
            <a:ext cx="184731" cy="369332"/>
          </a:xfrm>
          <a:prstGeom prst="rect">
            <a:avLst/>
          </a:prstGeom>
          <a:noFill/>
          <a:ln w="9525">
            <a:noFill/>
            <a:miter lim="800000"/>
            <a:headEnd/>
            <a:tailEnd/>
          </a:ln>
        </p:spPr>
        <p:txBody>
          <a:bodyPr wrap="none" anchor="ctr">
            <a:spAutoFit/>
          </a:bodyPr>
          <a:lstStyle/>
          <a:p>
            <a:pPr eaLnBrk="0" hangingPunct="0"/>
            <a:endParaRPr lang="es-ES_tradnl">
              <a:latin typeface="Calibri" pitchFamily="34" charset="0"/>
            </a:endParaRPr>
          </a:p>
        </p:txBody>
      </p:sp>
      <p:pic>
        <p:nvPicPr>
          <p:cNvPr id="3" name="Imagen 2">
            <a:extLst>
              <a:ext uri="{FF2B5EF4-FFF2-40B4-BE49-F238E27FC236}">
                <a16:creationId xmlns:a16="http://schemas.microsoft.com/office/drawing/2014/main" id="{B779EB21-EE3A-47FE-B9C1-AA731E2587D6}"/>
              </a:ext>
            </a:extLst>
          </p:cNvPr>
          <p:cNvPicPr>
            <a:picLocks noChangeAspect="1"/>
          </p:cNvPicPr>
          <p:nvPr/>
        </p:nvPicPr>
        <p:blipFill>
          <a:blip r:embed="rId4"/>
          <a:stretch>
            <a:fillRect/>
          </a:stretch>
        </p:blipFill>
        <p:spPr>
          <a:xfrm>
            <a:off x="1524001" y="4715391"/>
            <a:ext cx="4429125" cy="1352550"/>
          </a:xfrm>
          <a:prstGeom prst="rect">
            <a:avLst/>
          </a:prstGeom>
        </p:spPr>
      </p:pic>
      <p:pic>
        <p:nvPicPr>
          <p:cNvPr id="4" name="Imagen 3">
            <a:extLst>
              <a:ext uri="{FF2B5EF4-FFF2-40B4-BE49-F238E27FC236}">
                <a16:creationId xmlns:a16="http://schemas.microsoft.com/office/drawing/2014/main" id="{A6C408EA-52FB-4AAE-9ECB-234DA378B85D}"/>
              </a:ext>
            </a:extLst>
          </p:cNvPr>
          <p:cNvPicPr>
            <a:picLocks noChangeAspect="1"/>
          </p:cNvPicPr>
          <p:nvPr/>
        </p:nvPicPr>
        <p:blipFill>
          <a:blip r:embed="rId5"/>
          <a:stretch>
            <a:fillRect/>
          </a:stretch>
        </p:blipFill>
        <p:spPr>
          <a:xfrm>
            <a:off x="6305550" y="4635498"/>
            <a:ext cx="3981450" cy="1924050"/>
          </a:xfrm>
          <a:prstGeom prst="rect">
            <a:avLst/>
          </a:prstGeom>
        </p:spPr>
      </p:pic>
    </p:spTree>
    <p:extLst>
      <p:ext uri="{BB962C8B-B14F-4D97-AF65-F5344CB8AC3E}">
        <p14:creationId xmlns:p14="http://schemas.microsoft.com/office/powerpoint/2010/main" val="402770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a:xfrm>
            <a:off x="1919288" y="115888"/>
            <a:ext cx="8229600" cy="1143000"/>
          </a:xfrm>
        </p:spPr>
        <p:txBody>
          <a:bodyPr/>
          <a:lstStyle/>
          <a:p>
            <a:pPr eaLnBrk="1" hangingPunct="1"/>
            <a:r>
              <a:rPr lang="es-ES">
                <a:ea typeface="ＭＳ Ｐゴシック" pitchFamily="-110" charset="-128"/>
                <a:cs typeface="ＭＳ Ｐゴシック" pitchFamily="-110" charset="-128"/>
              </a:rPr>
              <a:t>PRESION FISCAL</a:t>
            </a:r>
          </a:p>
        </p:txBody>
      </p:sp>
      <p:sp>
        <p:nvSpPr>
          <p:cNvPr id="14339" name="Rectangle 13"/>
          <p:cNvSpPr>
            <a:spLocks noGrp="1" noChangeArrowheads="1"/>
          </p:cNvSpPr>
          <p:nvPr>
            <p:ph type="body" idx="1"/>
          </p:nvPr>
        </p:nvSpPr>
        <p:spPr>
          <a:xfrm>
            <a:off x="1992313" y="1268413"/>
            <a:ext cx="8229600" cy="4525962"/>
          </a:xfrm>
        </p:spPr>
        <p:txBody>
          <a:bodyPr>
            <a:normAutofit fontScale="92500" lnSpcReduction="10000"/>
          </a:bodyPr>
          <a:lstStyle/>
          <a:p>
            <a:pPr eaLnBrk="1" hangingPunct="1"/>
            <a:r>
              <a:rPr lang="es-ES" sz="2400">
                <a:ea typeface="ＭＳ Ｐゴシック" pitchFamily="-110" charset="-128"/>
                <a:cs typeface="ＭＳ Ｐゴシック" pitchFamily="-110" charset="-128"/>
              </a:rPr>
              <a:t>Presión fiscal:</a:t>
            </a:r>
          </a:p>
          <a:p>
            <a:pPr algn="ctr" eaLnBrk="1" hangingPunct="1">
              <a:buFontTx/>
              <a:buNone/>
            </a:pPr>
            <a:r>
              <a:rPr lang="es-ES" sz="2400">
                <a:ea typeface="ＭＳ Ｐゴシック" pitchFamily="-110" charset="-128"/>
                <a:cs typeface="ＭＳ Ｐゴシック" pitchFamily="-110" charset="-128"/>
              </a:rPr>
              <a:t>P = Recaudación / PIB</a:t>
            </a:r>
          </a:p>
          <a:p>
            <a:pPr algn="ctr" eaLnBrk="1" hangingPunct="1">
              <a:buFontTx/>
              <a:buNone/>
            </a:pPr>
            <a:endParaRPr lang="es-ES" sz="2400">
              <a:ea typeface="ＭＳ Ｐゴシック" pitchFamily="-110" charset="-128"/>
              <a:cs typeface="ＭＳ Ｐゴシック" pitchFamily="-110" charset="-128"/>
            </a:endParaRPr>
          </a:p>
          <a:p>
            <a:pPr eaLnBrk="1" hangingPunct="1"/>
            <a:r>
              <a:rPr lang="es-ES" sz="2400">
                <a:ea typeface="ＭＳ Ｐゴシック" pitchFamily="-110" charset="-128"/>
                <a:cs typeface="ＭＳ Ｐゴシック" pitchFamily="-110" charset="-128"/>
              </a:rPr>
              <a:t>Imposición directa / imposición indirecta</a:t>
            </a:r>
          </a:p>
          <a:p>
            <a:pPr eaLnBrk="1" hangingPunct="1"/>
            <a:endParaRPr lang="es-ES" sz="2400">
              <a:ea typeface="ＭＳ Ｐゴシック" pitchFamily="-110" charset="-128"/>
              <a:cs typeface="ＭＳ Ｐゴシック" pitchFamily="-110" charset="-128"/>
            </a:endParaRPr>
          </a:p>
          <a:p>
            <a:pPr eaLnBrk="1" hangingPunct="1"/>
            <a:r>
              <a:rPr lang="es-ES" sz="2400">
                <a:ea typeface="ＭＳ Ｐゴシック" pitchFamily="-110" charset="-128"/>
                <a:cs typeface="ＭＳ Ｐゴシック" pitchFamily="-110" charset="-128"/>
              </a:rPr>
              <a:t>Indice de Tanzi:</a:t>
            </a:r>
          </a:p>
          <a:p>
            <a:pPr algn="ctr" eaLnBrk="1" hangingPunct="1">
              <a:buFontTx/>
              <a:buNone/>
            </a:pPr>
            <a:r>
              <a:rPr lang="es-ES" sz="2400">
                <a:ea typeface="ＭＳ Ｐゴシック" pitchFamily="-110" charset="-128"/>
                <a:cs typeface="ＭＳ Ｐゴシック" pitchFamily="-110" charset="-128"/>
              </a:rPr>
              <a:t>I</a:t>
            </a:r>
            <a:r>
              <a:rPr lang="es-ES" sz="2400" baseline="-25000">
                <a:ea typeface="ＭＳ Ｐゴシック" pitchFamily="-110" charset="-128"/>
                <a:cs typeface="ＭＳ Ｐゴシック" pitchFamily="-110" charset="-128"/>
              </a:rPr>
              <a:t>t</a:t>
            </a:r>
            <a:r>
              <a:rPr lang="es-ES" sz="2400">
                <a:ea typeface="ＭＳ Ｐゴシック" pitchFamily="-110" charset="-128"/>
                <a:cs typeface="ＭＳ Ｐゴシック" pitchFamily="-110" charset="-128"/>
              </a:rPr>
              <a:t>  = imp. progresivos / imp. proporcionales</a:t>
            </a:r>
          </a:p>
          <a:p>
            <a:pPr algn="ctr" eaLnBrk="1" hangingPunct="1">
              <a:buFontTx/>
              <a:buNone/>
            </a:pPr>
            <a:endParaRPr lang="es-ES" sz="2400">
              <a:ea typeface="ＭＳ Ｐゴシック" pitchFamily="-110" charset="-128"/>
              <a:cs typeface="ＭＳ Ｐゴシック" pitchFamily="-110" charset="-128"/>
            </a:endParaRPr>
          </a:p>
          <a:p>
            <a:pPr eaLnBrk="1" hangingPunct="1">
              <a:buFontTx/>
              <a:buNone/>
            </a:pPr>
            <a:r>
              <a:rPr lang="es-ES" sz="2400">
                <a:ea typeface="ＭＳ Ｐゴシック" pitchFamily="-110" charset="-128"/>
                <a:cs typeface="ＭＳ Ｐゴシック" pitchFamily="-110" charset="-128"/>
              </a:rPr>
              <a:t>·	Indice de Frank:</a:t>
            </a:r>
          </a:p>
          <a:p>
            <a:pPr eaLnBrk="1" hangingPunct="1">
              <a:buFontTx/>
              <a:buNone/>
            </a:pPr>
            <a:r>
              <a:rPr lang="es-ES" sz="2400">
                <a:ea typeface="ＭＳ Ｐゴシック" pitchFamily="-110" charset="-128"/>
                <a:cs typeface="ＭＳ Ｐゴシック" pitchFamily="-110" charset="-128"/>
              </a:rPr>
              <a:t>			F = presión fiscal / renta per cápita</a:t>
            </a:r>
          </a:p>
          <a:p>
            <a:pPr algn="ctr" eaLnBrk="1" hangingPunct="1">
              <a:buFontTx/>
              <a:buNone/>
            </a:pPr>
            <a:r>
              <a:rPr lang="es-ES" sz="2400">
                <a:ea typeface="ＭＳ Ｐゴシック" pitchFamily="-110" charset="-128"/>
                <a:cs typeface="ＭＳ Ｐゴシック" pitchFamily="-110" charset="-128"/>
              </a:rPr>
              <a:t>F = P / Y = (T / PIB) / (PIB / N)</a:t>
            </a:r>
          </a:p>
          <a:p>
            <a:pPr algn="ctr" eaLnBrk="1" hangingPunct="1">
              <a:buFontTx/>
              <a:buNone/>
            </a:pPr>
            <a:endParaRPr lang="es-ES">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24547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1"/>
          </p:nvPr>
        </p:nvSpPr>
        <p:spPr>
          <a:xfrm>
            <a:off x="2057400" y="1524000"/>
            <a:ext cx="8229600" cy="4362450"/>
          </a:xfrm>
        </p:spPr>
        <p:txBody>
          <a:bodyPr/>
          <a:lstStyle/>
          <a:p>
            <a:r>
              <a:rPr lang="es-ES" dirty="0">
                <a:ea typeface="ＭＳ Ｐゴシック" pitchFamily="34" charset="-128"/>
              </a:rPr>
              <a:t>30.872 hombres y 4.376 mujeres con salarios superiores a 120.000 €</a:t>
            </a:r>
          </a:p>
          <a:p>
            <a:pPr>
              <a:buFontTx/>
              <a:buNone/>
            </a:pPr>
            <a:endParaRPr lang="es-ES" dirty="0">
              <a:ea typeface="ＭＳ Ｐゴシック" pitchFamily="34" charset="-128"/>
            </a:endParaRPr>
          </a:p>
          <a:p>
            <a:r>
              <a:rPr lang="es-ES" dirty="0">
                <a:ea typeface="ＭＳ Ｐゴシック" pitchFamily="34" charset="-128"/>
              </a:rPr>
              <a:t>15.301 hombres y 2.125 mujeres con salarios superiores a 175.000 €</a:t>
            </a:r>
          </a:p>
          <a:p>
            <a:pPr>
              <a:buFontTx/>
              <a:buNone/>
            </a:pPr>
            <a:endParaRPr lang="es-ES" dirty="0">
              <a:ea typeface="ＭＳ Ｐゴシック" pitchFamily="34" charset="-128"/>
            </a:endParaRPr>
          </a:p>
          <a:p>
            <a:r>
              <a:rPr lang="es-ES" dirty="0">
                <a:ea typeface="ＭＳ Ｐゴシック" pitchFamily="34" charset="-128"/>
              </a:rPr>
              <a:t>7.769 hombres y 769 mujeres con salarios superiores a 300.000 €</a:t>
            </a:r>
          </a:p>
        </p:txBody>
      </p:sp>
    </p:spTree>
    <p:extLst>
      <p:ext uri="{BB962C8B-B14F-4D97-AF65-F5344CB8AC3E}">
        <p14:creationId xmlns:p14="http://schemas.microsoft.com/office/powerpoint/2010/main" val="3790779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
          <p:cNvGraphicFramePr>
            <a:graphicFrameLocks/>
          </p:cNvGraphicFramePr>
          <p:nvPr>
            <p:extLst>
              <p:ext uri="{D42A27DB-BD31-4B8C-83A1-F6EECF244321}">
                <p14:modId xmlns:p14="http://schemas.microsoft.com/office/powerpoint/2010/main" val="249700135"/>
              </p:ext>
            </p:extLst>
          </p:nvPr>
        </p:nvGraphicFramePr>
        <p:xfrm>
          <a:off x="2603500" y="685801"/>
          <a:ext cx="7513072" cy="3848099"/>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a:extLst>
              <a:ext uri="{FF2B5EF4-FFF2-40B4-BE49-F238E27FC236}">
                <a16:creationId xmlns:a16="http://schemas.microsoft.com/office/drawing/2014/main" id="{C9731252-E02F-4B4E-A864-3E8CA7AC1870}"/>
              </a:ext>
            </a:extLst>
          </p:cNvPr>
          <p:cNvPicPr>
            <a:picLocks noChangeAspect="1"/>
          </p:cNvPicPr>
          <p:nvPr/>
        </p:nvPicPr>
        <p:blipFill>
          <a:blip r:embed="rId3"/>
          <a:stretch>
            <a:fillRect/>
          </a:stretch>
        </p:blipFill>
        <p:spPr>
          <a:xfrm>
            <a:off x="3633787" y="4956175"/>
            <a:ext cx="4314825" cy="1543050"/>
          </a:xfrm>
          <a:prstGeom prst="rect">
            <a:avLst/>
          </a:prstGeom>
        </p:spPr>
      </p:pic>
    </p:spTree>
    <p:extLst>
      <p:ext uri="{BB962C8B-B14F-4D97-AF65-F5344CB8AC3E}">
        <p14:creationId xmlns:p14="http://schemas.microsoft.com/office/powerpoint/2010/main" val="397201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4286" y="1632963"/>
            <a:ext cx="9860987" cy="2677656"/>
          </a:xfrm>
          <a:prstGeom prst="rect">
            <a:avLst/>
          </a:prstGeom>
        </p:spPr>
        <p:txBody>
          <a:bodyPr wrap="square">
            <a:spAutoFit/>
          </a:bodyPr>
          <a:lstStyle/>
          <a:p>
            <a:pPr algn="ctr"/>
            <a:r>
              <a:rPr lang="es-ES_tradnl" sz="2400" dirty="0"/>
              <a:t>Conclusiones</a:t>
            </a:r>
          </a:p>
          <a:p>
            <a:endParaRPr lang="es-ES_tradnl" sz="2400" dirty="0"/>
          </a:p>
          <a:p>
            <a:r>
              <a:rPr lang="es-ES_tradnl" sz="2400" dirty="0"/>
              <a:t>En este estudio se constata empíricamente que las subidas de los tipos de la tarifa del IRPF durante los años de la crisis han aumentado fundamentalmente la carga fiscal de los varones, perceptores de rentas más altas, mientras las mujeres se encuentran  agrupadas en mayor proporción en el tramo de la tarifa correspondiente al mínimo exento.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 dirty="0"/>
              <a:t>Aportación de las mujeres en el IRPF antes y después de la crisis económica </a:t>
            </a:r>
            <a:endParaRPr lang="en-US" dirty="0"/>
          </a:p>
        </p:txBody>
      </p:sp>
    </p:spTree>
    <p:extLst>
      <p:ext uri="{BB962C8B-B14F-4D97-AF65-F5344CB8AC3E}">
        <p14:creationId xmlns:p14="http://schemas.microsoft.com/office/powerpoint/2010/main" val="74418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9"/>
          <p:cNvSpPr/>
          <p:nvPr/>
        </p:nvSpPr>
        <p:spPr>
          <a:xfrm>
            <a:off x="2125982" y="6052232"/>
            <a:ext cx="8039098" cy="369335"/>
          </a:xfrm>
          <a:prstGeom prst="rect">
            <a:avLst/>
          </a:prstGeom>
          <a:noFill/>
          <a:ln>
            <a:noFill/>
            <a:prstDash val="solid"/>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s-ES">
                <a:solidFill>
                  <a:srgbClr val="000000"/>
                </a:solidFill>
                <a:latin typeface="Arial" pitchFamily="34"/>
                <a:ea typeface="Times New Roman" pitchFamily="18"/>
                <a:cs typeface="Times New Roman" pitchFamily="18"/>
              </a:rPr>
              <a:t>(</a:t>
            </a:r>
            <a:r>
              <a:rPr lang="es-ES" sz="1400">
                <a:solidFill>
                  <a:srgbClr val="000000"/>
                </a:solidFill>
                <a:latin typeface="Arial" pitchFamily="34"/>
                <a:ea typeface="Times New Roman" pitchFamily="18"/>
                <a:cs typeface="Times New Roman" pitchFamily="18"/>
              </a:rPr>
              <a:t>Fuente: elaboración propia a partir de la Muestra IRPF 2005 y 2011 IEF-AEAT, declarantes)</a:t>
            </a:r>
            <a:endParaRPr lang="en-GB" sz="1400" b="1">
              <a:solidFill>
                <a:srgbClr val="000000"/>
              </a:solidFill>
              <a:latin typeface="Arial" pitchFamily="34"/>
              <a:ea typeface="Times New Roman" pitchFamily="18"/>
              <a:cs typeface="Times New Roman" pitchFamily="18"/>
            </a:endParaRPr>
          </a:p>
        </p:txBody>
      </p:sp>
      <p:sp>
        <p:nvSpPr>
          <p:cNvPr id="3" name="Rectángulo 11"/>
          <p:cNvSpPr/>
          <p:nvPr/>
        </p:nvSpPr>
        <p:spPr>
          <a:xfrm>
            <a:off x="2438400" y="1066801"/>
            <a:ext cx="7216138" cy="1384995"/>
          </a:xfrm>
          <a:prstGeom prst="rect">
            <a:avLst/>
          </a:prstGeom>
          <a:noFill/>
          <a:ln>
            <a:noFill/>
            <a:prstDash val="solid"/>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s-ES" sz="2800" dirty="0">
                <a:solidFill>
                  <a:srgbClr val="000000"/>
                </a:solidFill>
                <a:latin typeface="Calibri" pitchFamily="34"/>
              </a:rPr>
              <a:t>Estimación de la recaudación aportada al IRPF por hombres y mujeres en el territorio fiscal común</a:t>
            </a:r>
            <a:r>
              <a:rPr lang="es-ES" sz="2800" dirty="0">
                <a:solidFill>
                  <a:srgbClr val="000000"/>
                </a:solidFill>
                <a:latin typeface="Calibri"/>
              </a:rPr>
              <a:t> </a:t>
            </a:r>
            <a:endParaRPr lang="en-GB" sz="2800" dirty="0">
              <a:solidFill>
                <a:srgbClr val="000000"/>
              </a:solidFill>
              <a:latin typeface="Calibri"/>
            </a:endParaRPr>
          </a:p>
        </p:txBody>
      </p:sp>
      <p:pic>
        <p:nvPicPr>
          <p:cNvPr id="4" name="Tabla 7"/>
          <p:cNvPicPr>
            <a:picLocks noChangeAspect="1"/>
          </p:cNvPicPr>
          <p:nvPr/>
        </p:nvPicPr>
        <p:blipFill>
          <a:blip r:embed="rId2" cstate="print"/>
          <a:stretch>
            <a:fillRect/>
          </a:stretch>
        </p:blipFill>
        <p:spPr>
          <a:xfrm>
            <a:off x="3733800" y="3048001"/>
            <a:ext cx="4523022" cy="2133587"/>
          </a:xfrm>
          <a:prstGeom prst="rect">
            <a:avLst/>
          </a:prstGeom>
        </p:spPr>
      </p:pic>
    </p:spTree>
    <p:extLst>
      <p:ext uri="{BB962C8B-B14F-4D97-AF65-F5344CB8AC3E}">
        <p14:creationId xmlns:p14="http://schemas.microsoft.com/office/powerpoint/2010/main" val="149337667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Familias </a:t>
            </a:r>
            <a:r>
              <a:rPr lang="es-ES" dirty="0" err="1"/>
              <a:t>Monoparentales</a:t>
            </a:r>
            <a:endParaRPr lang="en-US" dirty="0"/>
          </a:p>
        </p:txBody>
      </p:sp>
    </p:spTree>
    <p:extLst>
      <p:ext uri="{BB962C8B-B14F-4D97-AF65-F5344CB8AC3E}">
        <p14:creationId xmlns:p14="http://schemas.microsoft.com/office/powerpoint/2010/main" val="2285463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ángulo 3"/>
          <p:cNvSpPr>
            <a:spLocks noChangeArrowheads="1"/>
          </p:cNvSpPr>
          <p:nvPr/>
        </p:nvSpPr>
        <p:spPr bwMode="auto">
          <a:xfrm>
            <a:off x="2346325" y="846139"/>
            <a:ext cx="7805738" cy="4770437"/>
          </a:xfrm>
          <a:prstGeom prst="rect">
            <a:avLst/>
          </a:prstGeom>
          <a:noFill/>
          <a:ln w="9525">
            <a:noFill/>
            <a:miter lim="800000"/>
            <a:headEnd/>
            <a:tailEnd/>
          </a:ln>
        </p:spPr>
        <p:txBody>
          <a:bodyPr>
            <a:spAutoFit/>
          </a:bodyPr>
          <a:lstStyle/>
          <a:p>
            <a:pPr algn="ctr"/>
            <a:r>
              <a:rPr lang="es-ES_tradnl" sz="2400" b="1">
                <a:latin typeface="Times New Roman" pitchFamily="18" charset="0"/>
              </a:rPr>
              <a:t>Familias monoparentales</a:t>
            </a:r>
          </a:p>
          <a:p>
            <a:r>
              <a:rPr lang="es-ES_tradnl" sz="2400">
                <a:latin typeface="Times New Roman" pitchFamily="18" charset="0"/>
              </a:rPr>
              <a:t> </a:t>
            </a:r>
          </a:p>
          <a:p>
            <a:r>
              <a:rPr lang="es-ES_tradnl" sz="2400">
                <a:latin typeface="Times New Roman" pitchFamily="18" charset="0"/>
              </a:rPr>
              <a:t>Según los datos del INE en España en 2011 había 548,6 miles de familias monoparentales, de las que el 88,66% estaban formadas por una mujer con hijos/as a cargo menores de 18 años, proporción que se ha mantenido durante los últimos años con ligeras variaciones, al igual que ocurre en otros países de la UE.</a:t>
            </a:r>
          </a:p>
          <a:p>
            <a:endParaRPr lang="es-ES_tradnl" sz="2400">
              <a:latin typeface="Times New Roman" pitchFamily="18" charset="0"/>
            </a:endParaRPr>
          </a:p>
          <a:p>
            <a:r>
              <a:rPr lang="es-ES_tradnl" sz="2400">
                <a:latin typeface="Times New Roman" pitchFamily="18" charset="0"/>
              </a:rPr>
              <a:t>La discriminación de la familia monoparental en el IRPF ha sido constante, con la excepción del período 1991-1999</a:t>
            </a:r>
          </a:p>
          <a:p>
            <a:endParaRPr lang="es-ES_tradnl" sz="2000">
              <a:latin typeface="Times New Roman" pitchFamily="18" charset="0"/>
            </a:endParaRPr>
          </a:p>
          <a:p>
            <a:endParaRPr lang="es-ES_tradnl" sz="2000">
              <a:latin typeface="Times New Roman" pitchFamily="18" charset="0"/>
            </a:endParaRPr>
          </a:p>
        </p:txBody>
      </p:sp>
    </p:spTree>
    <p:extLst>
      <p:ext uri="{BB962C8B-B14F-4D97-AF65-F5344CB8AC3E}">
        <p14:creationId xmlns:p14="http://schemas.microsoft.com/office/powerpoint/2010/main" val="351006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ángulo 4"/>
          <p:cNvSpPr>
            <a:spLocks noChangeArrowheads="1"/>
          </p:cNvSpPr>
          <p:nvPr/>
        </p:nvSpPr>
        <p:spPr bwMode="auto">
          <a:xfrm>
            <a:off x="1828801" y="671514"/>
            <a:ext cx="8620125" cy="6463308"/>
          </a:xfrm>
          <a:prstGeom prst="rect">
            <a:avLst/>
          </a:prstGeom>
          <a:noFill/>
          <a:ln w="9525">
            <a:noFill/>
            <a:miter lim="800000"/>
            <a:headEnd/>
            <a:tailEnd/>
          </a:ln>
        </p:spPr>
        <p:txBody>
          <a:bodyPr>
            <a:spAutoFit/>
          </a:bodyPr>
          <a:lstStyle/>
          <a:p>
            <a:r>
              <a:rPr lang="es-ES_tradnl" b="1" dirty="0">
                <a:latin typeface="Times New Roman" pitchFamily="18" charset="0"/>
              </a:rPr>
              <a:t>Ley 44/1978</a:t>
            </a:r>
          </a:p>
          <a:p>
            <a:endParaRPr lang="es-ES_tradnl" dirty="0">
              <a:latin typeface="Times New Roman" pitchFamily="18" charset="0"/>
            </a:endParaRPr>
          </a:p>
          <a:p>
            <a:r>
              <a:rPr lang="es-ES_tradnl" dirty="0">
                <a:latin typeface="Times New Roman" pitchFamily="18" charset="0"/>
              </a:rPr>
              <a:t>-Declaración familiar obligatoria con deducción por matrimonio de 8.500 pesetas (52,02 euros): discriminación de las familias monoparentales.</a:t>
            </a:r>
          </a:p>
          <a:p>
            <a:r>
              <a:rPr lang="es-ES_tradnl" dirty="0">
                <a:latin typeface="Times New Roman" pitchFamily="18" charset="0"/>
              </a:rPr>
              <a:t>-Tarifa de 28 tramos: mínimo 15%; máximo 56,61%</a:t>
            </a:r>
          </a:p>
          <a:p>
            <a:endParaRPr lang="es-ES_tradnl" dirty="0">
              <a:latin typeface="Times New Roman" pitchFamily="18" charset="0"/>
            </a:endParaRPr>
          </a:p>
          <a:p>
            <a:r>
              <a:rPr lang="es-ES_tradnl" b="1" dirty="0">
                <a:latin typeface="Times New Roman" pitchFamily="18" charset="0"/>
              </a:rPr>
              <a:t>Sentencia del TS de 20/02/1989</a:t>
            </a:r>
          </a:p>
          <a:p>
            <a:endParaRPr lang="es-ES_tradnl" b="1" dirty="0">
              <a:latin typeface="Times New Roman" pitchFamily="18" charset="0"/>
            </a:endParaRPr>
          </a:p>
          <a:p>
            <a:r>
              <a:rPr lang="es-ES_tradnl" dirty="0">
                <a:latin typeface="Times New Roman" pitchFamily="18" charset="0"/>
              </a:rPr>
              <a:t>Declara inconstitucional la declaración conjunta obligatoria</a:t>
            </a:r>
          </a:p>
          <a:p>
            <a:endParaRPr lang="es-ES_tradnl" b="1" dirty="0">
              <a:latin typeface="Times New Roman" pitchFamily="18" charset="0"/>
            </a:endParaRPr>
          </a:p>
          <a:p>
            <a:r>
              <a:rPr lang="es-ES_tradnl" b="1" dirty="0">
                <a:latin typeface="Times New Roman" pitchFamily="18" charset="0"/>
              </a:rPr>
              <a:t>Ley 18/1991: </a:t>
            </a:r>
          </a:p>
          <a:p>
            <a:endParaRPr lang="es-ES_tradnl" dirty="0">
              <a:latin typeface="Times New Roman" pitchFamily="18" charset="0"/>
            </a:endParaRPr>
          </a:p>
          <a:p>
            <a:r>
              <a:rPr lang="es-ES_tradnl" dirty="0">
                <a:latin typeface="Times New Roman" pitchFamily="18" charset="0"/>
              </a:rPr>
              <a:t>-Tipos de familias:</a:t>
            </a:r>
          </a:p>
          <a:p>
            <a:endParaRPr lang="es-ES_tradnl" dirty="0">
              <a:latin typeface="Times New Roman" pitchFamily="18" charset="0"/>
            </a:endParaRPr>
          </a:p>
          <a:p>
            <a:r>
              <a:rPr lang="es-ES_tradnl" dirty="0">
                <a:latin typeface="Times New Roman" pitchFamily="18" charset="0"/>
              </a:rPr>
              <a:t>1) La integrada por los cónyuges no separados legalmente, y si los hubiere:</a:t>
            </a:r>
          </a:p>
          <a:p>
            <a:r>
              <a:rPr lang="es-ES_tradnl" dirty="0">
                <a:latin typeface="Times New Roman" pitchFamily="18" charset="0"/>
              </a:rPr>
              <a:t>Los hijos menores, con excepción de los que, con el consentimiento de los padres, vivan independientes de éstos. Los hijos mayores de edad incapacitados judicialmente sujetos a patria potestad prorrogada.</a:t>
            </a:r>
          </a:p>
          <a:p>
            <a:endParaRPr lang="es-ES_tradnl" dirty="0">
              <a:latin typeface="Times New Roman" pitchFamily="18" charset="0"/>
            </a:endParaRPr>
          </a:p>
          <a:p>
            <a:r>
              <a:rPr lang="es-ES_tradnl" dirty="0">
                <a:latin typeface="Times New Roman" pitchFamily="18" charset="0"/>
              </a:rPr>
              <a:t>2) La formada por el padre o la madre y los hijos que reúnan los requisitos a que se refiere la regla anterior.</a:t>
            </a:r>
          </a:p>
          <a:p>
            <a:endParaRPr lang="es-ES_tradnl" dirty="0">
              <a:latin typeface="Times New Roman" pitchFamily="18" charset="0"/>
            </a:endParaRPr>
          </a:p>
          <a:p>
            <a:endParaRPr lang="es-ES_tradnl" dirty="0">
              <a:latin typeface="Times New Roman" pitchFamily="18" charset="0"/>
            </a:endParaRPr>
          </a:p>
        </p:txBody>
      </p:sp>
    </p:spTree>
    <p:extLst>
      <p:ext uri="{BB962C8B-B14F-4D97-AF65-F5344CB8AC3E}">
        <p14:creationId xmlns:p14="http://schemas.microsoft.com/office/powerpoint/2010/main" val="1143856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ángulo 3"/>
          <p:cNvSpPr>
            <a:spLocks noChangeArrowheads="1"/>
          </p:cNvSpPr>
          <p:nvPr/>
        </p:nvSpPr>
        <p:spPr bwMode="auto">
          <a:xfrm>
            <a:off x="1947863" y="685801"/>
            <a:ext cx="8291512" cy="6494085"/>
          </a:xfrm>
          <a:prstGeom prst="rect">
            <a:avLst/>
          </a:prstGeom>
          <a:noFill/>
          <a:ln w="9525">
            <a:noFill/>
            <a:miter lim="800000"/>
            <a:headEnd/>
            <a:tailEnd/>
          </a:ln>
        </p:spPr>
        <p:txBody>
          <a:bodyPr wrap="square">
            <a:spAutoFit/>
          </a:bodyPr>
          <a:lstStyle/>
          <a:p>
            <a:pPr algn="ctr"/>
            <a:r>
              <a:rPr lang="es-ES_tradnl" sz="2000" b="1" dirty="0">
                <a:latin typeface="Cambria" pitchFamily="18" charset="0"/>
                <a:ea typeface="Cambria" pitchFamily="18" charset="0"/>
                <a:cs typeface="Cambria" pitchFamily="18" charset="0"/>
              </a:rPr>
              <a:t>Ley 40/1998</a:t>
            </a:r>
          </a:p>
          <a:p>
            <a:r>
              <a:rPr lang="es-ES_tradnl" sz="2000" dirty="0">
                <a:latin typeface="Cambria" pitchFamily="18" charset="0"/>
                <a:ea typeface="Cambria" pitchFamily="18" charset="0"/>
                <a:cs typeface="Cambria" pitchFamily="18" charset="0"/>
              </a:rPr>
              <a:t>-Tipos de familias</a:t>
            </a:r>
          </a:p>
          <a:p>
            <a:r>
              <a:rPr lang="es-ES_tradnl" sz="2000" dirty="0">
                <a:latin typeface="Cambria" pitchFamily="18" charset="0"/>
                <a:ea typeface="Cambria" pitchFamily="18" charset="0"/>
                <a:cs typeface="Cambria" pitchFamily="18" charset="0"/>
              </a:rPr>
              <a:t>1.a La integrada por los </a:t>
            </a:r>
            <a:r>
              <a:rPr lang="es-ES_tradnl" sz="2000" dirty="0" err="1">
                <a:latin typeface="Cambria" pitchFamily="18" charset="0"/>
                <a:ea typeface="Cambria" pitchFamily="18" charset="0"/>
                <a:cs typeface="Cambria" pitchFamily="18" charset="0"/>
              </a:rPr>
              <a:t>cónyuges</a:t>
            </a:r>
            <a:r>
              <a:rPr lang="es-ES_tradnl" sz="2000" dirty="0">
                <a:latin typeface="Cambria" pitchFamily="18" charset="0"/>
                <a:ea typeface="Cambria" pitchFamily="18" charset="0"/>
                <a:cs typeface="Cambria" pitchFamily="18" charset="0"/>
              </a:rPr>
              <a:t> no separados legalmente y, si los hubiere:</a:t>
            </a:r>
          </a:p>
          <a:p>
            <a:r>
              <a:rPr lang="es-ES_tradnl" sz="2000" dirty="0">
                <a:latin typeface="Cambria" pitchFamily="18" charset="0"/>
                <a:ea typeface="Cambria" pitchFamily="18" charset="0"/>
                <a:cs typeface="Cambria" pitchFamily="18" charset="0"/>
              </a:rPr>
              <a:t>a) Los hijos menores, con </a:t>
            </a:r>
            <a:r>
              <a:rPr lang="es-ES_tradnl" sz="2000" dirty="0" err="1">
                <a:latin typeface="Cambria" pitchFamily="18" charset="0"/>
                <a:ea typeface="Cambria" pitchFamily="18" charset="0"/>
                <a:cs typeface="Cambria" pitchFamily="18" charset="0"/>
              </a:rPr>
              <a:t>excepción</a:t>
            </a:r>
            <a:r>
              <a:rPr lang="es-ES_tradnl" sz="2000" dirty="0">
                <a:latin typeface="Cambria" pitchFamily="18" charset="0"/>
                <a:ea typeface="Cambria" pitchFamily="18" charset="0"/>
                <a:cs typeface="Cambria" pitchFamily="18" charset="0"/>
              </a:rPr>
              <a:t> de los que, con el consentimiento de los padres, vivan independientes de </a:t>
            </a:r>
            <a:r>
              <a:rPr lang="es-ES_tradnl" sz="2000" dirty="0" err="1">
                <a:latin typeface="Cambria" pitchFamily="18" charset="0"/>
                <a:ea typeface="Cambria" pitchFamily="18" charset="0"/>
                <a:cs typeface="Cambria" pitchFamily="18" charset="0"/>
              </a:rPr>
              <a:t>éstos</a:t>
            </a:r>
            <a:r>
              <a:rPr lang="es-ES_tradnl" sz="2000" dirty="0">
                <a:latin typeface="Cambria" pitchFamily="18" charset="0"/>
                <a:ea typeface="Cambria" pitchFamily="18" charset="0"/>
                <a:cs typeface="Cambria" pitchFamily="18" charset="0"/>
              </a:rPr>
              <a:t>.</a:t>
            </a:r>
          </a:p>
          <a:p>
            <a:r>
              <a:rPr lang="es-ES_tradnl" sz="2000" dirty="0" err="1">
                <a:latin typeface="Cambria" pitchFamily="18" charset="0"/>
                <a:ea typeface="Cambria" pitchFamily="18" charset="0"/>
                <a:cs typeface="Cambria" pitchFamily="18" charset="0"/>
              </a:rPr>
              <a:t>b</a:t>
            </a:r>
            <a:r>
              <a:rPr lang="es-ES_tradnl" sz="2000" dirty="0">
                <a:latin typeface="Cambria" pitchFamily="18" charset="0"/>
                <a:ea typeface="Cambria" pitchFamily="18" charset="0"/>
                <a:cs typeface="Cambria" pitchFamily="18" charset="0"/>
              </a:rPr>
              <a:t>) Los hijos mayores de edad incapacitados judicialmente sujetos a patria potestad prorrogada o rehabilitada.</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2.a En los casos de </a:t>
            </a:r>
            <a:r>
              <a:rPr lang="es-ES_tradnl" sz="2000" dirty="0" err="1">
                <a:latin typeface="Cambria" pitchFamily="18" charset="0"/>
                <a:ea typeface="Cambria" pitchFamily="18" charset="0"/>
                <a:cs typeface="Cambria" pitchFamily="18" charset="0"/>
              </a:rPr>
              <a:t>separación</a:t>
            </a:r>
            <a:r>
              <a:rPr lang="es-ES_tradnl" sz="2000" dirty="0">
                <a:latin typeface="Cambria" pitchFamily="18" charset="0"/>
                <a:ea typeface="Cambria" pitchFamily="18" charset="0"/>
                <a:cs typeface="Cambria" pitchFamily="18" charset="0"/>
              </a:rPr>
              <a:t> legal, o cuando no existiera </a:t>
            </a:r>
            <a:r>
              <a:rPr lang="es-ES_tradnl" sz="2000" dirty="0" err="1">
                <a:latin typeface="Cambria" pitchFamily="18" charset="0"/>
                <a:ea typeface="Cambria" pitchFamily="18" charset="0"/>
                <a:cs typeface="Cambria" pitchFamily="18" charset="0"/>
              </a:rPr>
              <a:t>vínculo</a:t>
            </a:r>
            <a:r>
              <a:rPr lang="es-ES_tradnl" sz="2000" dirty="0">
                <a:latin typeface="Cambria" pitchFamily="18" charset="0"/>
                <a:ea typeface="Cambria" pitchFamily="18" charset="0"/>
                <a:cs typeface="Cambria" pitchFamily="18" charset="0"/>
              </a:rPr>
              <a:t> matrimonial, la formada por el padre o la madre y todos los hijos que convivan con uno u otro y que </a:t>
            </a:r>
            <a:r>
              <a:rPr lang="es-ES_tradnl" sz="2000" dirty="0" err="1">
                <a:latin typeface="Cambria" pitchFamily="18" charset="0"/>
                <a:ea typeface="Cambria" pitchFamily="18" charset="0"/>
                <a:cs typeface="Cambria" pitchFamily="18" charset="0"/>
              </a:rPr>
              <a:t>reúnan</a:t>
            </a:r>
            <a:r>
              <a:rPr lang="es-ES_tradnl" sz="2000" dirty="0">
                <a:latin typeface="Cambria" pitchFamily="18" charset="0"/>
                <a:ea typeface="Cambria" pitchFamily="18" charset="0"/>
                <a:cs typeface="Cambria" pitchFamily="18" charset="0"/>
              </a:rPr>
              <a:t> los requisitos a que se refiere la regla 1a) de este </a:t>
            </a:r>
            <a:r>
              <a:rPr lang="es-ES_tradnl" sz="2000" dirty="0" err="1">
                <a:latin typeface="Cambria" pitchFamily="18" charset="0"/>
                <a:ea typeface="Cambria" pitchFamily="18" charset="0"/>
                <a:cs typeface="Cambria" pitchFamily="18" charset="0"/>
              </a:rPr>
              <a:t>artículo</a:t>
            </a:r>
            <a:r>
              <a:rPr lang="es-ES_tradnl" sz="2000" dirty="0">
                <a:latin typeface="Cambria" pitchFamily="18" charset="0"/>
                <a:ea typeface="Cambria" pitchFamily="18" charset="0"/>
                <a:cs typeface="Cambria" pitchFamily="18" charset="0"/>
              </a:rPr>
              <a:t>.</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-Discriminación:</a:t>
            </a:r>
          </a:p>
          <a:p>
            <a:r>
              <a:rPr lang="es-ES_tradnl" sz="2000" dirty="0">
                <a:latin typeface="Cambria" pitchFamily="18" charset="0"/>
                <a:ea typeface="Cambria" pitchFamily="18" charset="0"/>
                <a:cs typeface="Cambria" pitchFamily="18" charset="0"/>
              </a:rPr>
              <a:t>En la primera de las modalidades de unidad familiar </a:t>
            </a:r>
            <a:r>
              <a:rPr lang="es-ES_tradnl" sz="2000" dirty="0" err="1">
                <a:latin typeface="Cambria" pitchFamily="18" charset="0"/>
                <a:ea typeface="Cambria" pitchFamily="18" charset="0"/>
                <a:cs typeface="Cambria" pitchFamily="18" charset="0"/>
              </a:rPr>
              <a:t>mínimo</a:t>
            </a:r>
            <a:r>
              <a:rPr lang="es-ES_tradnl" sz="2000" dirty="0">
                <a:latin typeface="Cambria" pitchFamily="18" charset="0"/>
                <a:ea typeface="Cambria" pitchFamily="18" charset="0"/>
                <a:cs typeface="Cambria" pitchFamily="18" charset="0"/>
              </a:rPr>
              <a:t> personal se establece en 1.100.000 pesetas. </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En la segunda de las modalidades de unidad familiar el </a:t>
            </a:r>
            <a:r>
              <a:rPr lang="es-ES_tradnl" sz="2000" dirty="0" err="1">
                <a:latin typeface="Cambria" pitchFamily="18" charset="0"/>
                <a:ea typeface="Cambria" pitchFamily="18" charset="0"/>
                <a:cs typeface="Cambria" pitchFamily="18" charset="0"/>
              </a:rPr>
              <a:t>mínimo</a:t>
            </a:r>
            <a:r>
              <a:rPr lang="es-ES_tradnl" sz="2000" dirty="0">
                <a:latin typeface="Cambria" pitchFamily="18" charset="0"/>
                <a:ea typeface="Cambria" pitchFamily="18" charset="0"/>
                <a:cs typeface="Cambria" pitchFamily="18" charset="0"/>
              </a:rPr>
              <a:t> personal </a:t>
            </a:r>
            <a:r>
              <a:rPr lang="es-ES_tradnl" sz="2000" dirty="0" err="1">
                <a:latin typeface="Cambria" pitchFamily="18" charset="0"/>
                <a:ea typeface="Cambria" pitchFamily="18" charset="0"/>
                <a:cs typeface="Cambria" pitchFamily="18" charset="0"/>
              </a:rPr>
              <a:t>será</a:t>
            </a:r>
            <a:r>
              <a:rPr lang="es-ES_tradnl" sz="2000" dirty="0">
                <a:latin typeface="Cambria" pitchFamily="18" charset="0"/>
                <a:ea typeface="Cambria" pitchFamily="18" charset="0"/>
                <a:cs typeface="Cambria" pitchFamily="18" charset="0"/>
              </a:rPr>
              <a:t> de 900.000 pesetas</a:t>
            </a:r>
          </a:p>
          <a:p>
            <a:endParaRPr lang="es-ES_tradnl" sz="1600" dirty="0">
              <a:latin typeface="Cambria" pitchFamily="18" charset="0"/>
              <a:ea typeface="Cambria" pitchFamily="18" charset="0"/>
              <a:cs typeface="Cambria" pitchFamily="18" charset="0"/>
            </a:endParaRPr>
          </a:p>
        </p:txBody>
      </p:sp>
    </p:spTree>
    <p:extLst>
      <p:ext uri="{BB962C8B-B14F-4D97-AF65-F5344CB8AC3E}">
        <p14:creationId xmlns:p14="http://schemas.microsoft.com/office/powerpoint/2010/main" val="1224976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ángulo 3"/>
          <p:cNvSpPr>
            <a:spLocks noChangeArrowheads="1"/>
          </p:cNvSpPr>
          <p:nvPr/>
        </p:nvSpPr>
        <p:spPr bwMode="auto">
          <a:xfrm>
            <a:off x="1981201" y="610136"/>
            <a:ext cx="8080375" cy="6247864"/>
          </a:xfrm>
          <a:prstGeom prst="rect">
            <a:avLst/>
          </a:prstGeom>
          <a:noFill/>
          <a:ln w="9525">
            <a:noFill/>
            <a:miter lim="800000"/>
            <a:headEnd/>
            <a:tailEnd/>
          </a:ln>
        </p:spPr>
        <p:txBody>
          <a:bodyPr wrap="square">
            <a:spAutoFit/>
          </a:bodyPr>
          <a:lstStyle/>
          <a:p>
            <a:pPr algn="ctr"/>
            <a:r>
              <a:rPr lang="es-ES_tradnl" sz="2000" b="1" dirty="0">
                <a:latin typeface="Cambria" pitchFamily="18" charset="0"/>
                <a:ea typeface="Cambria" pitchFamily="18" charset="0"/>
                <a:cs typeface="Cambria" pitchFamily="18" charset="0"/>
              </a:rPr>
              <a:t>Aspectos de la Ley 35/2006 vigentes en 2015</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-Tipos de familias</a:t>
            </a:r>
          </a:p>
          <a:p>
            <a:r>
              <a:rPr lang="es-ES_tradnl" sz="2000" dirty="0">
                <a:latin typeface="Cambria" pitchFamily="18" charset="0"/>
                <a:ea typeface="Cambria" pitchFamily="18" charset="0"/>
                <a:cs typeface="Cambria" pitchFamily="18" charset="0"/>
              </a:rPr>
              <a:t>Se mantiene la definición anterior</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-Discriminación:</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En las familias biparentales la base imponible se </a:t>
            </a:r>
            <a:r>
              <a:rPr lang="es-ES_tradnl" sz="2000" dirty="0" err="1">
                <a:latin typeface="Cambria" pitchFamily="18" charset="0"/>
                <a:ea typeface="Cambria" pitchFamily="18" charset="0"/>
                <a:cs typeface="Cambria" pitchFamily="18" charset="0"/>
              </a:rPr>
              <a:t>reducira</a:t>
            </a:r>
            <a:r>
              <a:rPr lang="es-ES_tradnl" sz="2000" dirty="0">
                <a:latin typeface="Cambria" pitchFamily="18" charset="0"/>
                <a:ea typeface="Cambria" pitchFamily="18" charset="0"/>
                <a:cs typeface="Cambria" pitchFamily="18" charset="0"/>
              </a:rPr>
              <a:t>́ en 3.400 euros anuales.</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En las familias </a:t>
            </a:r>
            <a:r>
              <a:rPr lang="es-ES_tradnl" sz="2000" dirty="0" err="1">
                <a:latin typeface="Cambria" pitchFamily="18" charset="0"/>
                <a:ea typeface="Cambria" pitchFamily="18" charset="0"/>
                <a:cs typeface="Cambria" pitchFamily="18" charset="0"/>
              </a:rPr>
              <a:t>monoparentales</a:t>
            </a:r>
            <a:r>
              <a:rPr lang="es-ES_tradnl" sz="2000" dirty="0">
                <a:latin typeface="Cambria" pitchFamily="18" charset="0"/>
                <a:ea typeface="Cambria" pitchFamily="18" charset="0"/>
                <a:cs typeface="Cambria" pitchFamily="18" charset="0"/>
              </a:rPr>
              <a:t> (</a:t>
            </a:r>
            <a:r>
              <a:rPr lang="es-ES_tradnl" sz="2000" dirty="0" err="1">
                <a:latin typeface="Cambria" pitchFamily="18" charset="0"/>
                <a:ea typeface="Cambria" pitchFamily="18" charset="0"/>
                <a:cs typeface="Cambria" pitchFamily="18" charset="0"/>
              </a:rPr>
              <a:t>monomarentales</a:t>
            </a:r>
            <a:r>
              <a:rPr lang="es-ES_tradnl" sz="2000" dirty="0">
                <a:latin typeface="Cambria" pitchFamily="18" charset="0"/>
                <a:ea typeface="Cambria" pitchFamily="18" charset="0"/>
                <a:cs typeface="Cambria" pitchFamily="18" charset="0"/>
              </a:rPr>
              <a:t>), la base imponible se </a:t>
            </a:r>
            <a:r>
              <a:rPr lang="es-ES_tradnl" sz="2000" dirty="0" err="1">
                <a:latin typeface="Cambria" pitchFamily="18" charset="0"/>
                <a:ea typeface="Cambria" pitchFamily="18" charset="0"/>
                <a:cs typeface="Cambria" pitchFamily="18" charset="0"/>
              </a:rPr>
              <a:t>reducira</a:t>
            </a:r>
            <a:r>
              <a:rPr lang="es-ES_tradnl" sz="2000" dirty="0">
                <a:latin typeface="Cambria" pitchFamily="18" charset="0"/>
                <a:ea typeface="Cambria" pitchFamily="18" charset="0"/>
                <a:cs typeface="Cambria" pitchFamily="18" charset="0"/>
              </a:rPr>
              <a:t>́ en 2.150 euros anuales.</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Estas últimas están sujetas a una cuota 300€ superior que las primeras</a:t>
            </a:r>
          </a:p>
          <a:p>
            <a:pPr lvl="1"/>
            <a:r>
              <a:rPr lang="es-ES_tradnl" sz="2000" dirty="0">
                <a:latin typeface="Cambria" pitchFamily="18" charset="0"/>
                <a:ea typeface="Cambria" pitchFamily="18" charset="0"/>
                <a:cs typeface="Cambria" pitchFamily="18" charset="0"/>
              </a:rPr>
              <a:t> (3.400- 2.150) x 0,24 = 300,00€</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Las reducciones por mínimos personales y familiares se aplican, en su mayoría, al tipo marginal mínimo.</a:t>
            </a:r>
          </a:p>
          <a:p>
            <a:endParaRPr lang="es-ES_tradnl" sz="2000" dirty="0">
              <a:latin typeface="Cambria" pitchFamily="18" charset="0"/>
              <a:ea typeface="Cambria" pitchFamily="18" charset="0"/>
              <a:cs typeface="Cambria" pitchFamily="18" charset="0"/>
            </a:endParaRPr>
          </a:p>
          <a:p>
            <a:r>
              <a:rPr lang="es-ES_tradnl" sz="2000" dirty="0">
                <a:latin typeface="Cambria" pitchFamily="18" charset="0"/>
                <a:ea typeface="Cambria" pitchFamily="18" charset="0"/>
                <a:cs typeface="Cambria" pitchFamily="18" charset="0"/>
              </a:rPr>
              <a:t> </a:t>
            </a:r>
          </a:p>
        </p:txBody>
      </p:sp>
    </p:spTree>
    <p:extLst>
      <p:ext uri="{BB962C8B-B14F-4D97-AF65-F5344CB8AC3E}">
        <p14:creationId xmlns:p14="http://schemas.microsoft.com/office/powerpoint/2010/main" val="323224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7D1E453-1FC6-434E-9B19-D046494C7937}"/>
              </a:ext>
            </a:extLst>
          </p:cNvPr>
          <p:cNvPicPr>
            <a:picLocks noChangeAspect="1"/>
          </p:cNvPicPr>
          <p:nvPr/>
        </p:nvPicPr>
        <p:blipFill>
          <a:blip r:embed="rId2"/>
          <a:stretch>
            <a:fillRect/>
          </a:stretch>
        </p:blipFill>
        <p:spPr>
          <a:xfrm>
            <a:off x="4025660" y="0"/>
            <a:ext cx="4140679" cy="6858000"/>
          </a:xfrm>
          <a:prstGeom prst="rect">
            <a:avLst/>
          </a:prstGeom>
        </p:spPr>
      </p:pic>
      <p:sp>
        <p:nvSpPr>
          <p:cNvPr id="3" name="Line 3">
            <a:extLst>
              <a:ext uri="{FF2B5EF4-FFF2-40B4-BE49-F238E27FC236}">
                <a16:creationId xmlns:a16="http://schemas.microsoft.com/office/drawing/2014/main" id="{484310EF-1D11-4572-933B-4262F87587E2}"/>
              </a:ext>
            </a:extLst>
          </p:cNvPr>
          <p:cNvSpPr>
            <a:spLocks noChangeShapeType="1"/>
          </p:cNvSpPr>
          <p:nvPr/>
        </p:nvSpPr>
        <p:spPr bwMode="auto">
          <a:xfrm>
            <a:off x="3403360" y="3700671"/>
            <a:ext cx="622300" cy="1587"/>
          </a:xfrm>
          <a:prstGeom prst="line">
            <a:avLst/>
          </a:prstGeom>
          <a:noFill/>
          <a:ln w="9525">
            <a:solidFill>
              <a:srgbClr val="000000"/>
            </a:solidFill>
            <a:round/>
            <a:headEnd/>
            <a:tailEnd type="triangle" w="med" len="med"/>
          </a:ln>
        </p:spPr>
        <p:txBody>
          <a:bodyPr lIns="82945" tIns="41473" rIns="82945" bIns="41473">
            <a:prstTxWarp prst="textNoShape">
              <a:avLst/>
            </a:prstTxWarp>
          </a:bodyPr>
          <a:lstStyle/>
          <a:p>
            <a:endParaRPr lang="es-ES_tradnl"/>
          </a:p>
        </p:txBody>
      </p:sp>
    </p:spTree>
    <p:extLst>
      <p:ext uri="{BB962C8B-B14F-4D97-AF65-F5344CB8AC3E}">
        <p14:creationId xmlns:p14="http://schemas.microsoft.com/office/powerpoint/2010/main" val="1365934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1201" y="762001"/>
            <a:ext cx="8221981" cy="646331"/>
          </a:xfrm>
          <a:prstGeom prst="rect">
            <a:avLst/>
          </a:prstGeom>
          <a:noFill/>
          <a:ln>
            <a:noFill/>
            <a:prstDash val="solid"/>
          </a:ln>
        </p:spPr>
        <p:txBody>
          <a:bodyPr vert="horz" wrap="square" lIns="91440" tIns="45720" rIns="91440" bIns="45720" anchor="t" anchorCtr="1" compatLnSpc="1">
            <a:spAutoFit/>
          </a:bodyPr>
          <a:lstStyle/>
          <a:p>
            <a:pPr algn="ctr">
              <a:tabLst>
                <a:tab pos="1530348" algn="l"/>
                <a:tab pos="1819271" algn="l"/>
                <a:tab pos="4500877" algn="l"/>
              </a:tabLst>
              <a:defRPr sz="1800" b="0" i="0" u="none" strike="noStrike" kern="0" cap="none" spc="0" baseline="0">
                <a:solidFill>
                  <a:srgbClr val="000000"/>
                </a:solidFill>
                <a:uFillTx/>
              </a:defRPr>
            </a:pPr>
            <a:r>
              <a:rPr lang="es-ES" dirty="0">
                <a:solidFill>
                  <a:srgbClr val="000000"/>
                </a:solidFill>
                <a:latin typeface="Arial" pitchFamily="34"/>
                <a:ea typeface="Times New Roman" pitchFamily="18"/>
                <a:cs typeface="Times New Roman" pitchFamily="18"/>
              </a:rPr>
              <a:t>Distribución de las familias monoparentales y monomarentales según el nivel de renta declarada, 2005</a:t>
            </a:r>
            <a:endParaRPr lang="en-GB" b="1" dirty="0">
              <a:solidFill>
                <a:srgbClr val="000000"/>
              </a:solidFill>
              <a:latin typeface="Arial" pitchFamily="34"/>
              <a:ea typeface="Times New Roman" pitchFamily="18"/>
              <a:cs typeface="Times New Roman" pitchFamily="18"/>
            </a:endParaRPr>
          </a:p>
        </p:txBody>
      </p:sp>
      <p:sp>
        <p:nvSpPr>
          <p:cNvPr id="3" name="Rectángulo 3"/>
          <p:cNvSpPr/>
          <p:nvPr/>
        </p:nvSpPr>
        <p:spPr>
          <a:xfrm>
            <a:off x="4110872" y="6216586"/>
            <a:ext cx="5486182" cy="276999"/>
          </a:xfrm>
          <a:prstGeom prst="rect">
            <a:avLst/>
          </a:prstGeom>
          <a:noFill/>
          <a:ln>
            <a:no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s-ES" sz="1200" b="1">
                <a:solidFill>
                  <a:srgbClr val="000000"/>
                </a:solidFill>
                <a:latin typeface="Times New Roman" pitchFamily="18"/>
                <a:ea typeface="Times New Roman" pitchFamily="18"/>
              </a:rPr>
              <a:t>(</a:t>
            </a:r>
            <a:r>
              <a:rPr lang="es-ES" sz="1200">
                <a:solidFill>
                  <a:srgbClr val="000000"/>
                </a:solidFill>
                <a:latin typeface="Times New Roman" pitchFamily="18"/>
                <a:ea typeface="Times New Roman" pitchFamily="18"/>
              </a:rPr>
              <a:t>Fuente: elaboración propia a partir de la Muestra IRPF 2005 IEF-AEAT, declarantes</a:t>
            </a:r>
            <a:r>
              <a:rPr lang="es-ES" sz="1200" b="1">
                <a:solidFill>
                  <a:srgbClr val="000000"/>
                </a:solidFill>
                <a:latin typeface="Times New Roman" pitchFamily="18"/>
                <a:ea typeface="Times New Roman" pitchFamily="18"/>
              </a:rPr>
              <a:t>)</a:t>
            </a:r>
            <a:endParaRPr lang="en-GB">
              <a:solidFill>
                <a:srgbClr val="000000"/>
              </a:solidFill>
              <a:latin typeface="Calibri"/>
            </a:endParaRPr>
          </a:p>
        </p:txBody>
      </p:sp>
      <p:pic>
        <p:nvPicPr>
          <p:cNvPr id="4" name="Imagen 5"/>
          <p:cNvPicPr>
            <a:picLocks noChangeAspect="1"/>
          </p:cNvPicPr>
          <p:nvPr/>
        </p:nvPicPr>
        <p:blipFill>
          <a:blip r:embed="rId2" cstate="print"/>
          <a:stretch>
            <a:fillRect/>
          </a:stretch>
        </p:blipFill>
        <p:spPr>
          <a:xfrm>
            <a:off x="2971800" y="1828800"/>
            <a:ext cx="6003740" cy="4236716"/>
          </a:xfrm>
          <a:prstGeom prst="rect">
            <a:avLst/>
          </a:prstGeom>
          <a:noFill/>
          <a:ln>
            <a:noFill/>
          </a:ln>
        </p:spPr>
      </p:pic>
    </p:spTree>
    <p:extLst>
      <p:ext uri="{BB962C8B-B14F-4D97-AF65-F5344CB8AC3E}">
        <p14:creationId xmlns:p14="http://schemas.microsoft.com/office/powerpoint/2010/main" val="4947624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5001" y="838201"/>
            <a:ext cx="8221981" cy="646331"/>
          </a:xfrm>
          <a:prstGeom prst="rect">
            <a:avLst/>
          </a:prstGeom>
          <a:noFill/>
          <a:ln>
            <a:noFill/>
            <a:prstDash val="solid"/>
          </a:ln>
        </p:spPr>
        <p:txBody>
          <a:bodyPr vert="horz" wrap="square" lIns="91440" tIns="45720" rIns="91440" bIns="45720" anchor="t" anchorCtr="1" compatLnSpc="1">
            <a:spAutoFit/>
          </a:bodyPr>
          <a:lstStyle/>
          <a:p>
            <a:pPr algn="ctr">
              <a:tabLst>
                <a:tab pos="1530348" algn="l"/>
                <a:tab pos="1819271" algn="l"/>
                <a:tab pos="4500877" algn="l"/>
              </a:tabLst>
              <a:defRPr sz="1800" b="0" i="0" u="none" strike="noStrike" kern="0" cap="none" spc="0" baseline="0">
                <a:solidFill>
                  <a:srgbClr val="000000"/>
                </a:solidFill>
                <a:uFillTx/>
              </a:defRPr>
            </a:pPr>
            <a:r>
              <a:rPr lang="es-ES" dirty="0">
                <a:solidFill>
                  <a:srgbClr val="000000"/>
                </a:solidFill>
                <a:latin typeface="Arial" pitchFamily="34"/>
                <a:ea typeface="Times New Roman" pitchFamily="18"/>
                <a:cs typeface="Times New Roman" pitchFamily="18"/>
              </a:rPr>
              <a:t>Distribución de las familias monoparentales y monomarentales según el nivel de renta declarada, 2011</a:t>
            </a:r>
            <a:endParaRPr lang="en-GB" b="1" dirty="0">
              <a:solidFill>
                <a:srgbClr val="000000"/>
              </a:solidFill>
              <a:latin typeface="Arial" pitchFamily="34"/>
              <a:ea typeface="Times New Roman" pitchFamily="18"/>
              <a:cs typeface="Times New Roman" pitchFamily="18"/>
            </a:endParaRPr>
          </a:p>
        </p:txBody>
      </p:sp>
      <p:sp>
        <p:nvSpPr>
          <p:cNvPr id="3" name="Rectángulo 2"/>
          <p:cNvSpPr/>
          <p:nvPr/>
        </p:nvSpPr>
        <p:spPr>
          <a:xfrm>
            <a:off x="4080389" y="6460420"/>
            <a:ext cx="5480475" cy="276999"/>
          </a:xfrm>
          <a:prstGeom prst="rect">
            <a:avLst/>
          </a:prstGeom>
          <a:noFill/>
          <a:ln>
            <a:no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s-ES" sz="1200" b="1">
                <a:solidFill>
                  <a:srgbClr val="000000"/>
                </a:solidFill>
                <a:latin typeface="Times New Roman" pitchFamily="18"/>
                <a:ea typeface="Times New Roman" pitchFamily="18"/>
              </a:rPr>
              <a:t>(</a:t>
            </a:r>
            <a:r>
              <a:rPr lang="es-ES" sz="1200">
                <a:solidFill>
                  <a:srgbClr val="000000"/>
                </a:solidFill>
                <a:latin typeface="Times New Roman" pitchFamily="18"/>
                <a:ea typeface="Times New Roman" pitchFamily="18"/>
              </a:rPr>
              <a:t>Fuente: elaboración propia a partir de la Muestra IRPF 2011 IEF-AEAT, declarantes</a:t>
            </a:r>
            <a:r>
              <a:rPr lang="es-ES" sz="1200" b="1">
                <a:solidFill>
                  <a:srgbClr val="000000"/>
                </a:solidFill>
                <a:latin typeface="Times New Roman" pitchFamily="18"/>
                <a:ea typeface="Times New Roman" pitchFamily="18"/>
              </a:rPr>
              <a:t>)</a:t>
            </a:r>
            <a:endParaRPr lang="en-GB">
              <a:solidFill>
                <a:srgbClr val="000000"/>
              </a:solidFill>
              <a:latin typeface="Calibri"/>
            </a:endParaRPr>
          </a:p>
        </p:txBody>
      </p:sp>
      <p:pic>
        <p:nvPicPr>
          <p:cNvPr id="4" name="Imagen 3"/>
          <p:cNvPicPr>
            <a:picLocks noChangeAspect="1"/>
          </p:cNvPicPr>
          <p:nvPr/>
        </p:nvPicPr>
        <p:blipFill>
          <a:blip r:embed="rId2" cstate="print"/>
          <a:stretch>
            <a:fillRect/>
          </a:stretch>
        </p:blipFill>
        <p:spPr>
          <a:xfrm>
            <a:off x="2209801" y="1828801"/>
            <a:ext cx="7624203" cy="4558759"/>
          </a:xfrm>
          <a:prstGeom prst="rect">
            <a:avLst/>
          </a:prstGeom>
          <a:noFill/>
          <a:ln>
            <a:noFill/>
          </a:ln>
        </p:spPr>
      </p:pic>
    </p:spTree>
    <p:extLst>
      <p:ext uri="{BB962C8B-B14F-4D97-AF65-F5344CB8AC3E}">
        <p14:creationId xmlns:p14="http://schemas.microsoft.com/office/powerpoint/2010/main" val="323397472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Beneficios Fiscales</a:t>
            </a:r>
            <a:endParaRPr lang="en-US" dirty="0"/>
          </a:p>
        </p:txBody>
      </p:sp>
    </p:spTree>
    <p:extLst>
      <p:ext uri="{BB962C8B-B14F-4D97-AF65-F5344CB8AC3E}">
        <p14:creationId xmlns:p14="http://schemas.microsoft.com/office/powerpoint/2010/main" val="3301146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74101827"/>
              </p:ext>
            </p:extLst>
          </p:nvPr>
        </p:nvGraphicFramePr>
        <p:xfrm>
          <a:off x="2051051" y="771526"/>
          <a:ext cx="8181975" cy="5254625"/>
        </p:xfrm>
        <a:graphic>
          <a:graphicData uri="http://schemas.openxmlformats.org/presentationml/2006/ole">
            <mc:AlternateContent xmlns:mc="http://schemas.openxmlformats.org/markup-compatibility/2006">
              <mc:Choice xmlns:v="urn:schemas-microsoft-com:vml" Requires="v">
                <p:oleObj spid="_x0000_s4124" name="Documento" r:id="rId3" imgW="5714790" imgH="3670165" progId="Word.Document.12">
                  <p:link updateAutomatic="1"/>
                </p:oleObj>
              </mc:Choice>
              <mc:Fallback>
                <p:oleObj name="Documento" r:id="rId3" imgW="5714790" imgH="3670165" progId="Word.Document.12">
                  <p:link updateAutomatic="1"/>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1" y="771526"/>
                        <a:ext cx="8181975" cy="525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19704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10001" y="6477001"/>
            <a:ext cx="4945383" cy="276999"/>
          </a:xfrm>
          <a:prstGeom prst="rect">
            <a:avLst/>
          </a:prstGeom>
          <a:noFill/>
          <a:ln>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s-ES" sz="1200" dirty="0">
                <a:solidFill>
                  <a:srgbClr val="000000"/>
                </a:solidFill>
                <a:latin typeface="Cambria" pitchFamily="18"/>
                <a:ea typeface="Cambria" pitchFamily="18"/>
                <a:cs typeface="Arial" pitchFamily="34"/>
              </a:rPr>
              <a:t>Fuente: OECD Social Expenditure Database</a:t>
            </a:r>
            <a:endParaRPr lang="en-GB" sz="1200" dirty="0">
              <a:solidFill>
                <a:srgbClr val="000000"/>
              </a:solidFill>
              <a:latin typeface="Calibri"/>
            </a:endParaRPr>
          </a:p>
        </p:txBody>
      </p:sp>
      <p:pic>
        <p:nvPicPr>
          <p:cNvPr id="4" name="Imagen 3">
            <a:extLst>
              <a:ext uri="{FF2B5EF4-FFF2-40B4-BE49-F238E27FC236}">
                <a16:creationId xmlns:a16="http://schemas.microsoft.com/office/drawing/2014/main" id="{968D5E03-A773-4AB4-8DD4-16151C018A52}"/>
              </a:ext>
            </a:extLst>
          </p:cNvPr>
          <p:cNvPicPr>
            <a:picLocks noChangeAspect="1"/>
          </p:cNvPicPr>
          <p:nvPr/>
        </p:nvPicPr>
        <p:blipFill>
          <a:blip r:embed="rId2"/>
          <a:stretch>
            <a:fillRect/>
          </a:stretch>
        </p:blipFill>
        <p:spPr>
          <a:xfrm>
            <a:off x="1451582" y="1060174"/>
            <a:ext cx="9275880" cy="4744277"/>
          </a:xfrm>
          <a:prstGeom prst="rect">
            <a:avLst/>
          </a:prstGeom>
        </p:spPr>
      </p:pic>
    </p:spTree>
    <p:extLst>
      <p:ext uri="{BB962C8B-B14F-4D97-AF65-F5344CB8AC3E}">
        <p14:creationId xmlns:p14="http://schemas.microsoft.com/office/powerpoint/2010/main" val="5240497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IVA</a:t>
            </a:r>
            <a:endParaRPr lang="en-US" dirty="0"/>
          </a:p>
        </p:txBody>
      </p:sp>
    </p:spTree>
    <p:extLst>
      <p:ext uri="{BB962C8B-B14F-4D97-AF65-F5344CB8AC3E}">
        <p14:creationId xmlns:p14="http://schemas.microsoft.com/office/powerpoint/2010/main" val="2579128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726458" y="928350"/>
            <a:ext cx="4673409" cy="1714704"/>
          </a:xfrm>
          <a:prstGeom prst="rect">
            <a:avLst/>
          </a:prstGeom>
        </p:spPr>
      </p:pic>
      <p:sp>
        <p:nvSpPr>
          <p:cNvPr id="6" name="Rectángulo 5"/>
          <p:cNvSpPr/>
          <p:nvPr/>
        </p:nvSpPr>
        <p:spPr>
          <a:xfrm>
            <a:off x="2116757" y="3425892"/>
            <a:ext cx="8033347" cy="1569660"/>
          </a:xfrm>
          <a:prstGeom prst="rect">
            <a:avLst/>
          </a:prstGeom>
        </p:spPr>
        <p:txBody>
          <a:bodyPr wrap="square">
            <a:spAutoFit/>
          </a:bodyPr>
          <a:lstStyle/>
          <a:p>
            <a:r>
              <a:rPr lang="es-ES_tradnl" sz="3200" baseline="30000" dirty="0"/>
              <a:t>Siendo el numerador</a:t>
            </a:r>
            <a:r>
              <a:rPr lang="es-ES_tradnl" sz="3200" dirty="0"/>
              <a:t> </a:t>
            </a:r>
            <a:r>
              <a:rPr lang="es-ES_tradnl" sz="3200" baseline="30000" dirty="0"/>
              <a:t>los distintos tipos vigentes de IVA aplicables según el bien o servicio del subgrupo </a:t>
            </a:r>
            <a:r>
              <a:rPr lang="es-ES_tradnl" sz="3200" baseline="30000" dirty="0" err="1"/>
              <a:t>k</a:t>
            </a:r>
            <a:r>
              <a:rPr lang="es-ES_tradnl" sz="3200" baseline="30000" dirty="0"/>
              <a:t> correspondiente, y donde </a:t>
            </a:r>
            <a:r>
              <a:rPr lang="es-ES_tradnl" sz="3200" baseline="30000" dirty="0" err="1"/>
              <a:t>Ej</a:t>
            </a:r>
            <a:r>
              <a:rPr lang="es-ES_tradnl" sz="3200" baseline="30000" dirty="0"/>
              <a:t> es el importe del gasto imputado en todos los subgrupos gravados a ese mismo tipo.</a:t>
            </a:r>
            <a:endParaRPr lang="es-ES_tradnl"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451653" y="1157814"/>
            <a:ext cx="7120216" cy="4214286"/>
          </a:xfrm>
          <a:prstGeom prst="rect">
            <a:avLst/>
          </a:prstGeom>
        </p:spPr>
      </p:pic>
      <p:sp>
        <p:nvSpPr>
          <p:cNvPr id="6" name="Rectángulo 5"/>
          <p:cNvSpPr/>
          <p:nvPr/>
        </p:nvSpPr>
        <p:spPr>
          <a:xfrm>
            <a:off x="3361008" y="513231"/>
            <a:ext cx="6345094" cy="338554"/>
          </a:xfrm>
          <a:prstGeom prst="rect">
            <a:avLst/>
          </a:prstGeom>
        </p:spPr>
        <p:txBody>
          <a:bodyPr wrap="square">
            <a:spAutoFit/>
          </a:bodyPr>
          <a:lstStyle/>
          <a:p>
            <a:r>
              <a:rPr lang="es-ES_tradnl" sz="2400" baseline="30000" dirty="0"/>
              <a:t>Tipo medio efectivo del IVA y el ITPAJD en 2013 por tramos de renta bruta</a:t>
            </a:r>
            <a:endParaRPr lang="es-ES_tradnl" sz="2400" dirty="0"/>
          </a:p>
        </p:txBody>
      </p:sp>
      <p:sp>
        <p:nvSpPr>
          <p:cNvPr id="9" name="Rectángulo 8"/>
          <p:cNvSpPr/>
          <p:nvPr/>
        </p:nvSpPr>
        <p:spPr>
          <a:xfrm>
            <a:off x="2521391" y="5857589"/>
            <a:ext cx="7639039" cy="461665"/>
          </a:xfrm>
          <a:prstGeom prst="rect">
            <a:avLst/>
          </a:prstGeom>
        </p:spPr>
        <p:txBody>
          <a:bodyPr wrap="square">
            <a:spAutoFit/>
          </a:bodyPr>
          <a:lstStyle/>
          <a:p>
            <a:r>
              <a:rPr lang="es-ES_tradnl" baseline="30000" dirty="0"/>
              <a:t>Fuente: </a:t>
            </a:r>
            <a:r>
              <a:rPr lang="es-ES_tradnl" baseline="30000" dirty="0" err="1"/>
              <a:t>Laborda</a:t>
            </a:r>
            <a:r>
              <a:rPr lang="es-ES_tradnl" baseline="30000" dirty="0"/>
              <a:t>, Marin y </a:t>
            </a:r>
            <a:r>
              <a:rPr lang="es-ES_tradnl" baseline="30000" dirty="0" err="1"/>
              <a:t>Onrubia</a:t>
            </a:r>
            <a:r>
              <a:rPr lang="es-ES_tradnl" baseline="30000" dirty="0"/>
              <a:t>, </a:t>
            </a:r>
            <a:r>
              <a:rPr lang="es-ES_tradnl" i="1" baseline="30000" dirty="0"/>
              <a:t>Observatorio sobre el reparto de los impuestos entre los hogares españoles. </a:t>
            </a:r>
            <a:r>
              <a:rPr lang="es-ES_tradnl" baseline="30000" dirty="0"/>
              <a:t>FEDEA</a:t>
            </a:r>
            <a:endParaRPr lang="es-ES_tradnl" sz="1100" dirty="0"/>
          </a:p>
          <a:p>
            <a:r>
              <a:rPr lang="es-ES_tradnl" baseline="30000" dirty="0"/>
              <a:t> </a:t>
            </a:r>
            <a:endParaRPr lang="es-ES_tradnl"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73310" y="1775799"/>
            <a:ext cx="9055588" cy="3416318"/>
          </a:xfrm>
          <a:prstGeom prst="rect">
            <a:avLst/>
          </a:prstGeom>
        </p:spPr>
        <p:txBody>
          <a:bodyPr wrap="square">
            <a:spAutoFit/>
          </a:bodyPr>
          <a:lstStyle/>
          <a:p>
            <a:r>
              <a:rPr lang="es-ES_tradnl" sz="4000" baseline="30000" dirty="0"/>
              <a:t>Si calculamos los tipos medios efectivos en relación al gasto total de los hogares, en lugar de sobre la renta, los resultados son, lógicamente, diferentes. Para los hogares situados en el primer quintil de renta bruta, el IVA y el ITPAJD representan un 10,47% de su gasto. Este tipo se incrementa suavemente hasta llegar al 11,18% para los hogares del quintil más alto </a:t>
            </a:r>
            <a:r>
              <a:rPr lang="es-ES_tradnl" sz="3200" baseline="30000" dirty="0"/>
              <a:t>(</a:t>
            </a:r>
            <a:r>
              <a:rPr lang="es-ES_tradnl" sz="3200" baseline="30000" dirty="0" err="1"/>
              <a:t>Laborda</a:t>
            </a:r>
            <a:r>
              <a:rPr lang="es-ES_tradnl" sz="3200" baseline="30000" dirty="0"/>
              <a:t>, Marín y </a:t>
            </a:r>
            <a:r>
              <a:rPr lang="es-ES_tradnl" sz="3200" baseline="30000" dirty="0" err="1"/>
              <a:t>Onrubia</a:t>
            </a:r>
            <a:r>
              <a:rPr lang="es-ES_tradnl" sz="3200" baseline="30000" dirty="0"/>
              <a:t>, </a:t>
            </a:r>
            <a:r>
              <a:rPr lang="es-ES_tradnl" sz="3200" i="1" baseline="30000" dirty="0"/>
              <a:t>Observatorio sobre el reparto de los impuestos entre los hogares españoles</a:t>
            </a:r>
            <a:r>
              <a:rPr lang="es-ES_tradnl" sz="3200" baseline="30000" dirty="0"/>
              <a:t>. FEDEA) </a:t>
            </a:r>
            <a:r>
              <a:rPr lang="es-ES_tradnl" sz="2000" baseline="30000" dirty="0"/>
              <a:t> </a:t>
            </a:r>
            <a:endParaRPr lang="es-ES_tradnl" sz="1200" dirty="0"/>
          </a:p>
          <a:p>
            <a:r>
              <a:rPr lang="es-ES_tradnl" sz="2000" baseline="30000" dirty="0"/>
              <a:t> </a:t>
            </a:r>
            <a:endParaRPr lang="es-ES_tradnl"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C84BBAB-F3D5-4DE9-BB1A-AD9B8D4F7090}"/>
              </a:ext>
            </a:extLst>
          </p:cNvPr>
          <p:cNvGraphicFramePr>
            <a:graphicFrameLocks noGrp="1"/>
          </p:cNvGraphicFramePr>
          <p:nvPr/>
        </p:nvGraphicFramePr>
        <p:xfrm>
          <a:off x="3124201" y="1600201"/>
          <a:ext cx="5884003" cy="4707745"/>
        </p:xfrm>
        <a:graphic>
          <a:graphicData uri="http://schemas.openxmlformats.org/drawingml/2006/table">
            <a:tbl>
              <a:tblPr firstRow="1" firstCol="1" bandRow="1">
                <a:tableStyleId>{5C22544A-7EE6-4342-B048-85BDC9FD1C3A}</a:tableStyleId>
              </a:tblPr>
              <a:tblGrid>
                <a:gridCol w="2319462">
                  <a:extLst>
                    <a:ext uri="{9D8B030D-6E8A-4147-A177-3AD203B41FA5}">
                      <a16:colId xmlns:a16="http://schemas.microsoft.com/office/drawing/2014/main" val="862211329"/>
                    </a:ext>
                  </a:extLst>
                </a:gridCol>
                <a:gridCol w="952008">
                  <a:extLst>
                    <a:ext uri="{9D8B030D-6E8A-4147-A177-3AD203B41FA5}">
                      <a16:colId xmlns:a16="http://schemas.microsoft.com/office/drawing/2014/main" val="404163649"/>
                    </a:ext>
                  </a:extLst>
                </a:gridCol>
                <a:gridCol w="904994">
                  <a:extLst>
                    <a:ext uri="{9D8B030D-6E8A-4147-A177-3AD203B41FA5}">
                      <a16:colId xmlns:a16="http://schemas.microsoft.com/office/drawing/2014/main" val="1666841312"/>
                    </a:ext>
                  </a:extLst>
                </a:gridCol>
                <a:gridCol w="722897">
                  <a:extLst>
                    <a:ext uri="{9D8B030D-6E8A-4147-A177-3AD203B41FA5}">
                      <a16:colId xmlns:a16="http://schemas.microsoft.com/office/drawing/2014/main" val="2491249825"/>
                    </a:ext>
                  </a:extLst>
                </a:gridCol>
                <a:gridCol w="984642">
                  <a:extLst>
                    <a:ext uri="{9D8B030D-6E8A-4147-A177-3AD203B41FA5}">
                      <a16:colId xmlns:a16="http://schemas.microsoft.com/office/drawing/2014/main" val="2508067391"/>
                    </a:ext>
                  </a:extLst>
                </a:gridCol>
              </a:tblGrid>
              <a:tr h="188268">
                <a:tc>
                  <a:txBody>
                    <a:bodyPr/>
                    <a:lstStyle/>
                    <a:p>
                      <a:pPr>
                        <a:spcAft>
                          <a:spcPts val="0"/>
                        </a:spcAft>
                      </a:pPr>
                      <a:r>
                        <a:rPr lang="es-ES" sz="1200">
                          <a:effectLst/>
                        </a:rPr>
                        <a:t>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gridSpan="2">
                  <a:txBody>
                    <a:bodyPr/>
                    <a:lstStyle/>
                    <a:p>
                      <a:pPr>
                        <a:spcAft>
                          <a:spcPts val="0"/>
                        </a:spcAft>
                      </a:pPr>
                      <a:r>
                        <a:rPr lang="es-ES" sz="1200">
                          <a:effectLst/>
                        </a:rPr>
                        <a:t>Gasto medio por hogar</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hMerge="1">
                  <a:txBody>
                    <a:bodyPr/>
                    <a:lstStyle/>
                    <a:p>
                      <a:endParaRPr lang="es-ES"/>
                    </a:p>
                  </a:txBody>
                  <a:tcPr/>
                </a:tc>
                <a:tc>
                  <a:txBody>
                    <a:bodyPr/>
                    <a:lstStyle/>
                    <a:p>
                      <a:pPr algn="ctr">
                        <a:spcAft>
                          <a:spcPts val="0"/>
                        </a:spcAft>
                      </a:pPr>
                      <a:r>
                        <a:rPr lang="es-ES" sz="1200">
                          <a:effectLst/>
                        </a:rPr>
                        <a:t>Variación</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Variación</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2267521365"/>
                  </a:ext>
                </a:extLst>
              </a:tr>
              <a:tr h="361475">
                <a:tc>
                  <a:txBody>
                    <a:bodyPr/>
                    <a:lstStyle/>
                    <a:p>
                      <a:pPr>
                        <a:spcAft>
                          <a:spcPts val="0"/>
                        </a:spcAft>
                      </a:pPr>
                      <a:r>
                        <a:rPr lang="es-ES" sz="1200" dirty="0">
                          <a:effectLst/>
                        </a:rPr>
                        <a:t>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u="sng">
                          <a:effectLst/>
                        </a:rPr>
                        <a:t>2008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u="sng">
                          <a:effectLst/>
                        </a:rPr>
                        <a:t>2011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u="sng">
                          <a:effectLst/>
                        </a:rPr>
                        <a:t>2008-11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u="sng">
                          <a:effectLst/>
                        </a:rPr>
                        <a:t>2008-11 </a:t>
                      </a:r>
                      <a:endParaRPr lang="es-ES" sz="1200">
                        <a:effectLst/>
                      </a:endParaRPr>
                    </a:p>
                    <a:p>
                      <a:pPr algn="ctr">
                        <a:spcAft>
                          <a:spcPts val="0"/>
                        </a:spcAft>
                      </a:pPr>
                      <a:r>
                        <a:rPr lang="es-ES" sz="1200" u="sng">
                          <a:effectLst/>
                        </a:rPr>
                        <a:t>(%)</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3170280391"/>
                  </a:ext>
                </a:extLst>
              </a:tr>
              <a:tr h="361475">
                <a:tc>
                  <a:txBody>
                    <a:bodyPr/>
                    <a:lstStyle/>
                    <a:p>
                      <a:pPr>
                        <a:spcAft>
                          <a:spcPts val="0"/>
                        </a:spcAft>
                      </a:pPr>
                      <a:r>
                        <a:rPr lang="es-ES" sz="1200">
                          <a:effectLst/>
                        </a:rPr>
                        <a:t>Todos los hogares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31711,01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29130,03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-2580,98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-8,14%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2215061061"/>
                  </a:ext>
                </a:extLst>
              </a:tr>
              <a:tr h="361475">
                <a:tc>
                  <a:txBody>
                    <a:bodyPr/>
                    <a:lstStyle/>
                    <a:p>
                      <a:pPr>
                        <a:spcAft>
                          <a:spcPts val="0"/>
                        </a:spcAft>
                      </a:pPr>
                      <a:r>
                        <a:rPr lang="es-ES" sz="1200">
                          <a:effectLst/>
                        </a:rPr>
                        <a:t>Persona sola menor de 65 años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21408,25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19626,46</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-1781,79</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-8,32%</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1000904695"/>
                  </a:ext>
                </a:extLst>
              </a:tr>
              <a:tr h="361475">
                <a:tc>
                  <a:txBody>
                    <a:bodyPr/>
                    <a:lstStyle/>
                    <a:p>
                      <a:pPr>
                        <a:spcAft>
                          <a:spcPts val="0"/>
                        </a:spcAft>
                      </a:pPr>
                      <a:r>
                        <a:rPr lang="es-ES" sz="1200">
                          <a:effectLst/>
                        </a:rPr>
                        <a:t>Persona sola mayor de 65 años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15096,82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16367,70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1270,88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8,42%</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3985181376"/>
                  </a:ext>
                </a:extLst>
              </a:tr>
              <a:tr h="361475">
                <a:tc>
                  <a:txBody>
                    <a:bodyPr/>
                    <a:lstStyle/>
                    <a:p>
                      <a:pPr>
                        <a:spcAft>
                          <a:spcPts val="0"/>
                        </a:spcAft>
                      </a:pPr>
                      <a:r>
                        <a:rPr lang="es-ES" sz="1200">
                          <a:effectLst/>
                        </a:rPr>
                        <a:t>Pareja sin hijos/as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29828,68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28484,59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-1344,09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-4,51%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3672095494"/>
                  </a:ext>
                </a:extLst>
              </a:tr>
              <a:tr h="361475">
                <a:tc>
                  <a:txBody>
                    <a:bodyPr/>
                    <a:lstStyle/>
                    <a:p>
                      <a:pPr>
                        <a:spcAft>
                          <a:spcPts val="0"/>
                        </a:spcAft>
                      </a:pPr>
                      <a:r>
                        <a:rPr lang="es-ES" sz="1200">
                          <a:effectLst/>
                        </a:rPr>
                        <a:t>Pareja con 1 hijo/a</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36063,22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33157,55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-2905,67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-8,06%</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2691762990"/>
                  </a:ext>
                </a:extLst>
              </a:tr>
              <a:tr h="361475">
                <a:tc>
                  <a:txBody>
                    <a:bodyPr/>
                    <a:lstStyle/>
                    <a:p>
                      <a:pPr>
                        <a:spcAft>
                          <a:spcPts val="0"/>
                        </a:spcAft>
                      </a:pPr>
                      <a:r>
                        <a:rPr lang="es-ES" sz="1200">
                          <a:effectLst/>
                        </a:rPr>
                        <a:t>Pareja con 2 hijos/as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41897,96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38692,50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-3205,46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-7,65%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3451656712"/>
                  </a:ext>
                </a:extLst>
              </a:tr>
              <a:tr h="361475">
                <a:tc>
                  <a:txBody>
                    <a:bodyPr/>
                    <a:lstStyle/>
                    <a:p>
                      <a:pPr>
                        <a:spcAft>
                          <a:spcPts val="0"/>
                        </a:spcAft>
                      </a:pPr>
                      <a:r>
                        <a:rPr lang="es-ES" sz="1200">
                          <a:effectLst/>
                        </a:rPr>
                        <a:t>Pareja con 3 hijos/as o más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46496,32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39748,68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-6747,64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-14,51%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2090770494"/>
                  </a:ext>
                </a:extLst>
              </a:tr>
              <a:tr h="361475">
                <a:tc>
                  <a:txBody>
                    <a:bodyPr/>
                    <a:lstStyle/>
                    <a:p>
                      <a:pPr>
                        <a:spcAft>
                          <a:spcPts val="0"/>
                        </a:spcAft>
                      </a:pPr>
                      <a:r>
                        <a:rPr lang="es-ES" sz="1200">
                          <a:effectLst/>
                        </a:rPr>
                        <a:t>Un adulto o adulta con hijos/as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27576,67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25538,38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-2038,29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-7,39%</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1421984680"/>
                  </a:ext>
                </a:extLst>
              </a:tr>
              <a:tr h="361475">
                <a:tc>
                  <a:txBody>
                    <a:bodyPr/>
                    <a:lstStyle/>
                    <a:p>
                      <a:pPr>
                        <a:spcAft>
                          <a:spcPts val="0"/>
                        </a:spcAft>
                      </a:pPr>
                      <a:r>
                        <a:rPr lang="es-ES" sz="1200">
                          <a:effectLst/>
                        </a:rPr>
                        <a:t>  a)- Adulto (varón) con hijos/as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27148,72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26157,25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-991,47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-3,65%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1631645272"/>
                  </a:ext>
                </a:extLst>
              </a:tr>
              <a:tr h="361475">
                <a:tc>
                  <a:txBody>
                    <a:bodyPr/>
                    <a:lstStyle/>
                    <a:p>
                      <a:pPr>
                        <a:spcAft>
                          <a:spcPts val="0"/>
                        </a:spcAft>
                      </a:pPr>
                      <a:r>
                        <a:rPr lang="es-ES" sz="1200">
                          <a:effectLst/>
                        </a:rPr>
                        <a:t>  b)- Adulta (mujer) con hijos/as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27721,22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25350,65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-2370,57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-8,55%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1901627637"/>
                  </a:ext>
                </a:extLst>
              </a:tr>
              <a:tr h="361475">
                <a:tc>
                  <a:txBody>
                    <a:bodyPr/>
                    <a:lstStyle/>
                    <a:p>
                      <a:pPr>
                        <a:spcAft>
                          <a:spcPts val="0"/>
                        </a:spcAft>
                      </a:pPr>
                      <a:r>
                        <a:rPr lang="es-ES" sz="1200">
                          <a:effectLst/>
                        </a:rPr>
                        <a:t>Otro tipo de hogar</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37040,44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32358,61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a:effectLst/>
                        </a:rPr>
                        <a:t>-4681,83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tc>
                  <a:txBody>
                    <a:bodyPr/>
                    <a:lstStyle/>
                    <a:p>
                      <a:pPr algn="ctr">
                        <a:spcAft>
                          <a:spcPts val="0"/>
                        </a:spcAft>
                      </a:pPr>
                      <a:r>
                        <a:rPr lang="es-ES" sz="1200" dirty="0">
                          <a:effectLst/>
                        </a:rPr>
                        <a:t>-12,64%</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7776" marR="67776" marT="0" marB="0" anchor="b"/>
                </a:tc>
                <a:extLst>
                  <a:ext uri="{0D108BD9-81ED-4DB2-BD59-A6C34878D82A}">
                    <a16:rowId xmlns:a16="http://schemas.microsoft.com/office/drawing/2014/main" val="2019938382"/>
                  </a:ext>
                </a:extLst>
              </a:tr>
            </a:tbl>
          </a:graphicData>
        </a:graphic>
      </p:graphicFrame>
      <p:sp>
        <p:nvSpPr>
          <p:cNvPr id="3" name="Rectangle 1">
            <a:extLst>
              <a:ext uri="{FF2B5EF4-FFF2-40B4-BE49-F238E27FC236}">
                <a16:creationId xmlns:a16="http://schemas.microsoft.com/office/drawing/2014/main" id="{CBAA4073-30DD-4B2A-B0D5-475E65069512}"/>
              </a:ext>
            </a:extLst>
          </p:cNvPr>
          <p:cNvSpPr>
            <a:spLocks noChangeArrowheads="1"/>
          </p:cNvSpPr>
          <p:nvPr/>
        </p:nvSpPr>
        <p:spPr bwMode="auto">
          <a:xfrm>
            <a:off x="3352800" y="6400801"/>
            <a:ext cx="56441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 altLang="es-ES" sz="1200" dirty="0">
                <a:latin typeface="Cambria" panose="02040503050406030204" pitchFamily="18" charset="0"/>
                <a:ea typeface="Cambria" panose="02040503050406030204" pitchFamily="18" charset="0"/>
                <a:cs typeface="Times New Roman" panose="02020603050405020304" pitchFamily="18" charset="0"/>
              </a:rPr>
              <a:t>Fuente: elaboración propia a partir de INE, Encuesta de Presupuestos Familiares</a:t>
            </a:r>
            <a:endParaRPr lang="es-ES" altLang="es-ES" sz="1200" dirty="0">
              <a:ea typeface="Cambria" panose="020405030504060302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C2B1C448-750C-41B3-960E-46F14E2BA138}"/>
              </a:ext>
            </a:extLst>
          </p:cNvPr>
          <p:cNvSpPr/>
          <p:nvPr/>
        </p:nvSpPr>
        <p:spPr>
          <a:xfrm>
            <a:off x="4114800" y="685801"/>
            <a:ext cx="4572000" cy="646331"/>
          </a:xfrm>
          <a:prstGeom prst="rect">
            <a:avLst/>
          </a:prstGeom>
        </p:spPr>
        <p:txBody>
          <a:bodyPr>
            <a:spAutoFit/>
          </a:bodyPr>
          <a:lstStyle/>
          <a:p>
            <a:pPr lvl="0" algn="ctr" eaLnBrk="0" hangingPunct="0"/>
            <a:r>
              <a:rPr lang="es-ES" altLang="es-ES" dirty="0">
                <a:latin typeface="Cambria" panose="02040503050406030204" pitchFamily="18" charset="0"/>
                <a:ea typeface="Cambria" panose="02040503050406030204" pitchFamily="18" charset="0"/>
                <a:cs typeface="Times New Roman" panose="02020603050405020304" pitchFamily="18" charset="0"/>
              </a:rPr>
              <a:t>Gasto medio por hogar importe total (euros) y variación interanual (%)</a:t>
            </a:r>
            <a:endParaRPr lang="es-ES" altLang="es-ES" sz="1050" dirty="0"/>
          </a:p>
        </p:txBody>
      </p:sp>
    </p:spTree>
    <p:extLst>
      <p:ext uri="{BB962C8B-B14F-4D97-AF65-F5344CB8AC3E}">
        <p14:creationId xmlns:p14="http://schemas.microsoft.com/office/powerpoint/2010/main" val="135426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3276600" y="838200"/>
          <a:ext cx="5556250" cy="6197600"/>
        </p:xfrm>
        <a:graphic>
          <a:graphicData uri="http://schemas.openxmlformats.org/presentationml/2006/ole">
            <mc:AlternateContent xmlns:mc="http://schemas.openxmlformats.org/markup-compatibility/2006">
              <mc:Choice xmlns:v="urn:schemas-microsoft-com:vml" Requires="v">
                <p:oleObj spid="_x0000_s2076" name="Hoja de cálculo" r:id="rId4" imgW="5778500" imgH="6769100" progId="">
                  <p:embed/>
                </p:oleObj>
              </mc:Choice>
              <mc:Fallback>
                <p:oleObj name="Hoja de cálculo" r:id="rId4" imgW="5778500" imgH="67691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838200"/>
                        <a:ext cx="5556250" cy="6197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5"/>
          <p:cNvSpPr>
            <a:spLocks noGrp="1" noChangeArrowheads="1"/>
          </p:cNvSpPr>
          <p:nvPr>
            <p:ph type="title" idx="4294967295"/>
          </p:nvPr>
        </p:nvSpPr>
        <p:spPr>
          <a:xfrm>
            <a:off x="1981201" y="609600"/>
            <a:ext cx="8226425" cy="215900"/>
          </a:xfrm>
        </p:spPr>
        <p:txBody>
          <a:bodyPr>
            <a:normAutofit fontScale="90000"/>
          </a:bodyPr>
          <a:lstStyle/>
          <a:p>
            <a:r>
              <a:rPr lang="es-ES" sz="1500" dirty="0">
                <a:ea typeface="ＭＳ Ｐゴシック" pitchFamily="-110" charset="-128"/>
                <a:cs typeface="ＭＳ Ｐゴシック" pitchFamily="-110" charset="-128"/>
              </a:rPr>
              <a:t>1975-1985</a:t>
            </a:r>
          </a:p>
        </p:txBody>
      </p:sp>
      <p:sp>
        <p:nvSpPr>
          <p:cNvPr id="1028" name="Line 3"/>
          <p:cNvSpPr>
            <a:spLocks noChangeShapeType="1"/>
          </p:cNvSpPr>
          <p:nvPr/>
        </p:nvSpPr>
        <p:spPr bwMode="auto">
          <a:xfrm>
            <a:off x="2971800" y="1447801"/>
            <a:ext cx="622300" cy="1587"/>
          </a:xfrm>
          <a:prstGeom prst="line">
            <a:avLst/>
          </a:prstGeom>
          <a:noFill/>
          <a:ln w="9525">
            <a:solidFill>
              <a:srgbClr val="000000"/>
            </a:solidFill>
            <a:round/>
            <a:headEnd/>
            <a:tailEnd type="triangle" w="med" len="med"/>
          </a:ln>
        </p:spPr>
        <p:txBody>
          <a:bodyPr lIns="82945" tIns="41473" rIns="82945" bIns="41473">
            <a:prstTxWarp prst="textNoShape">
              <a:avLst/>
            </a:prstTxWarp>
          </a:bodyPr>
          <a:lstStyle/>
          <a:p>
            <a:endParaRPr lang="es-ES_tradnl"/>
          </a:p>
        </p:txBody>
      </p:sp>
    </p:spTree>
    <p:extLst>
      <p:ext uri="{BB962C8B-B14F-4D97-AF65-F5344CB8AC3E}">
        <p14:creationId xmlns:p14="http://schemas.microsoft.com/office/powerpoint/2010/main" val="3563415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AF2E1696-CC43-4835-B10E-717451F37A1E}"/>
              </a:ext>
            </a:extLst>
          </p:cNvPr>
          <p:cNvGraphicFramePr>
            <a:graphicFrameLocks noGrp="1"/>
          </p:cNvGraphicFramePr>
          <p:nvPr/>
        </p:nvGraphicFramePr>
        <p:xfrm>
          <a:off x="3046063" y="2302347"/>
          <a:ext cx="6433303" cy="3789063"/>
        </p:xfrm>
        <a:graphic>
          <a:graphicData uri="http://schemas.openxmlformats.org/drawingml/2006/table">
            <a:tbl>
              <a:tblPr firstRow="1" firstCol="1" bandRow="1">
                <a:tableStyleId>{5C22544A-7EE6-4342-B048-85BDC9FD1C3A}</a:tableStyleId>
              </a:tblPr>
              <a:tblGrid>
                <a:gridCol w="2219628">
                  <a:extLst>
                    <a:ext uri="{9D8B030D-6E8A-4147-A177-3AD203B41FA5}">
                      <a16:colId xmlns:a16="http://schemas.microsoft.com/office/drawing/2014/main" val="86820943"/>
                    </a:ext>
                  </a:extLst>
                </a:gridCol>
                <a:gridCol w="493723">
                  <a:extLst>
                    <a:ext uri="{9D8B030D-6E8A-4147-A177-3AD203B41FA5}">
                      <a16:colId xmlns:a16="http://schemas.microsoft.com/office/drawing/2014/main" val="1523026617"/>
                    </a:ext>
                  </a:extLst>
                </a:gridCol>
                <a:gridCol w="711501">
                  <a:extLst>
                    <a:ext uri="{9D8B030D-6E8A-4147-A177-3AD203B41FA5}">
                      <a16:colId xmlns:a16="http://schemas.microsoft.com/office/drawing/2014/main" val="1385715004"/>
                    </a:ext>
                  </a:extLst>
                </a:gridCol>
                <a:gridCol w="796626">
                  <a:extLst>
                    <a:ext uri="{9D8B030D-6E8A-4147-A177-3AD203B41FA5}">
                      <a16:colId xmlns:a16="http://schemas.microsoft.com/office/drawing/2014/main" val="2053106367"/>
                    </a:ext>
                  </a:extLst>
                </a:gridCol>
                <a:gridCol w="680998">
                  <a:extLst>
                    <a:ext uri="{9D8B030D-6E8A-4147-A177-3AD203B41FA5}">
                      <a16:colId xmlns:a16="http://schemas.microsoft.com/office/drawing/2014/main" val="3831823888"/>
                    </a:ext>
                  </a:extLst>
                </a:gridCol>
                <a:gridCol w="711501">
                  <a:extLst>
                    <a:ext uri="{9D8B030D-6E8A-4147-A177-3AD203B41FA5}">
                      <a16:colId xmlns:a16="http://schemas.microsoft.com/office/drawing/2014/main" val="1366892736"/>
                    </a:ext>
                  </a:extLst>
                </a:gridCol>
                <a:gridCol w="819326">
                  <a:extLst>
                    <a:ext uri="{9D8B030D-6E8A-4147-A177-3AD203B41FA5}">
                      <a16:colId xmlns:a16="http://schemas.microsoft.com/office/drawing/2014/main" val="290373703"/>
                    </a:ext>
                  </a:extLst>
                </a:gridCol>
              </a:tblGrid>
              <a:tr h="506424">
                <a:tc>
                  <a:txBody>
                    <a:bodyPr/>
                    <a:lstStyle/>
                    <a:p>
                      <a:pPr>
                        <a:spcAft>
                          <a:spcPts val="0"/>
                        </a:spcAft>
                      </a:pPr>
                      <a:r>
                        <a:rPr lang="es-ES" sz="1200">
                          <a:effectLst/>
                        </a:rPr>
                        <a:t>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r">
                        <a:spcAft>
                          <a:spcPts val="0"/>
                        </a:spcAft>
                      </a:pPr>
                      <a:r>
                        <a:rPr lang="es-ES" sz="1200" u="sng">
                          <a:effectLst/>
                        </a:rPr>
                        <a:t>2008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r">
                        <a:spcAft>
                          <a:spcPts val="0"/>
                        </a:spcAft>
                      </a:pPr>
                      <a:r>
                        <a:rPr lang="es-ES" sz="1200" u="sng">
                          <a:effectLst/>
                        </a:rPr>
                        <a:t>2011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u="sng">
                          <a:effectLst/>
                        </a:rPr>
                        <a:t>2008-11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r">
                        <a:spcAft>
                          <a:spcPts val="0"/>
                        </a:spcAft>
                      </a:pPr>
                      <a:r>
                        <a:rPr lang="es-ES" sz="1200" u="sng">
                          <a:effectLst/>
                        </a:rPr>
                        <a:t>2008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r">
                        <a:spcAft>
                          <a:spcPts val="0"/>
                        </a:spcAft>
                      </a:pPr>
                      <a:r>
                        <a:rPr lang="es-ES" sz="1200" u="sng">
                          <a:effectLst/>
                        </a:rPr>
                        <a:t>2011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u="sng" dirty="0">
                          <a:effectLst/>
                        </a:rPr>
                        <a:t>2008-11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53269532"/>
                  </a:ext>
                </a:extLst>
              </a:tr>
              <a:tr h="490863">
                <a:tc>
                  <a:txBody>
                    <a:bodyPr/>
                    <a:lstStyle/>
                    <a:p>
                      <a:pPr>
                        <a:spcAft>
                          <a:spcPts val="0"/>
                        </a:spcAft>
                      </a:pPr>
                      <a:r>
                        <a:rPr lang="es-ES" sz="1200">
                          <a:effectLst/>
                        </a:rPr>
                        <a:t>Total</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1771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1755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-16</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2,40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2,40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49041197"/>
                  </a:ext>
                </a:extLst>
              </a:tr>
              <a:tr h="255657">
                <a:tc>
                  <a:txBody>
                    <a:bodyPr/>
                    <a:lstStyle/>
                    <a:p>
                      <a:pPr>
                        <a:spcAft>
                          <a:spcPts val="0"/>
                        </a:spcAft>
                      </a:pPr>
                      <a:r>
                        <a:rPr lang="es-ES" sz="1200">
                          <a:effectLst/>
                        </a:rPr>
                        <a:t>Total hombre</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391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383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62890998"/>
                  </a:ext>
                </a:extLst>
              </a:tr>
              <a:tr h="255657">
                <a:tc>
                  <a:txBody>
                    <a:bodyPr/>
                    <a:lstStyle/>
                    <a:p>
                      <a:pPr>
                        <a:spcAft>
                          <a:spcPts val="0"/>
                        </a:spcAft>
                      </a:pPr>
                      <a:r>
                        <a:rPr lang="es-ES" sz="1200">
                          <a:effectLst/>
                        </a:rPr>
                        <a:t>Hombre. Hasta 999 €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44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54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2,27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0,03</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99378217"/>
                  </a:ext>
                </a:extLst>
              </a:tr>
              <a:tr h="255657">
                <a:tc>
                  <a:txBody>
                    <a:bodyPr/>
                    <a:lstStyle/>
                    <a:p>
                      <a:pPr>
                        <a:spcAft>
                          <a:spcPts val="0"/>
                        </a:spcAft>
                      </a:pPr>
                      <a:r>
                        <a:rPr lang="es-ES" sz="1200">
                          <a:effectLst/>
                        </a:rPr>
                        <a:t>Hombre. De 1.000 a 1.999 €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192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169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2,22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2,19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-0,03</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68829124"/>
                  </a:ext>
                </a:extLst>
              </a:tr>
              <a:tr h="255657">
                <a:tc>
                  <a:txBody>
                    <a:bodyPr/>
                    <a:lstStyle/>
                    <a:p>
                      <a:pPr>
                        <a:spcAft>
                          <a:spcPts val="0"/>
                        </a:spcAft>
                      </a:pPr>
                      <a:r>
                        <a:rPr lang="es-ES" sz="1200">
                          <a:effectLst/>
                        </a:rPr>
                        <a:t>Hombre. De 2.000 a 2.999 €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105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110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2,40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2,46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0,06</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10254554"/>
                  </a:ext>
                </a:extLst>
              </a:tr>
              <a:tr h="255657">
                <a:tc>
                  <a:txBody>
                    <a:bodyPr/>
                    <a:lstStyle/>
                    <a:p>
                      <a:pPr>
                        <a:spcAft>
                          <a:spcPts val="0"/>
                        </a:spcAft>
                      </a:pPr>
                      <a:r>
                        <a:rPr lang="es-ES" sz="1200">
                          <a:effectLst/>
                        </a:rPr>
                        <a:t>Hombre. 3.000 € o más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50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50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2,54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2,52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-0,02</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10796595"/>
                  </a:ext>
                </a:extLst>
              </a:tr>
              <a:tr h="490863">
                <a:tc>
                  <a:txBody>
                    <a:bodyPr/>
                    <a:lstStyle/>
                    <a:p>
                      <a:pPr>
                        <a:spcAft>
                          <a:spcPts val="0"/>
                        </a:spcAft>
                      </a:pPr>
                      <a:r>
                        <a:rPr lang="es-ES" sz="1200">
                          <a:effectLst/>
                        </a:rPr>
                        <a:t>Total mujer</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1380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1372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2,42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2,43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73910061"/>
                  </a:ext>
                </a:extLst>
              </a:tr>
              <a:tr h="255657">
                <a:tc>
                  <a:txBody>
                    <a:bodyPr/>
                    <a:lstStyle/>
                    <a:p>
                      <a:pPr>
                        <a:spcAft>
                          <a:spcPts val="0"/>
                        </a:spcAft>
                      </a:pPr>
                      <a:r>
                        <a:rPr lang="es-ES" sz="1200">
                          <a:effectLst/>
                        </a:rPr>
                        <a:t>Mujer. Hasta 999 €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370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407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2,41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80444169"/>
                  </a:ext>
                </a:extLst>
              </a:tr>
              <a:tr h="255657">
                <a:tc>
                  <a:txBody>
                    <a:bodyPr/>
                    <a:lstStyle/>
                    <a:p>
                      <a:pPr>
                        <a:spcAft>
                          <a:spcPts val="0"/>
                        </a:spcAft>
                      </a:pPr>
                      <a:r>
                        <a:rPr lang="es-ES" sz="1200">
                          <a:effectLst/>
                        </a:rPr>
                        <a:t>Mujer. De 1.000 a 1.999 €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615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583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2,34</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5888594"/>
                  </a:ext>
                </a:extLst>
              </a:tr>
              <a:tr h="255657">
                <a:tc>
                  <a:txBody>
                    <a:bodyPr/>
                    <a:lstStyle/>
                    <a:p>
                      <a:pPr>
                        <a:spcAft>
                          <a:spcPts val="0"/>
                        </a:spcAft>
                      </a:pPr>
                      <a:r>
                        <a:rPr lang="es-ES" sz="1200">
                          <a:effectLst/>
                        </a:rPr>
                        <a:t>Mujer. De 2.000 a 2.999 €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276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261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2,52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2,52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53729031"/>
                  </a:ext>
                </a:extLst>
              </a:tr>
              <a:tr h="255657">
                <a:tc>
                  <a:txBody>
                    <a:bodyPr/>
                    <a:lstStyle/>
                    <a:p>
                      <a:pPr>
                        <a:spcAft>
                          <a:spcPts val="0"/>
                        </a:spcAft>
                      </a:pPr>
                      <a:r>
                        <a:rPr lang="es-ES" sz="1200" dirty="0">
                          <a:effectLst/>
                        </a:rPr>
                        <a:t>Mujer. 3.000 € o más</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119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121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2,76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2,72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-0,04</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02230969"/>
                  </a:ext>
                </a:extLst>
              </a:tr>
            </a:tbl>
          </a:graphicData>
        </a:graphic>
      </p:graphicFrame>
      <p:sp>
        <p:nvSpPr>
          <p:cNvPr id="4" name="Rectangle 1">
            <a:extLst>
              <a:ext uri="{FF2B5EF4-FFF2-40B4-BE49-F238E27FC236}">
                <a16:creationId xmlns:a16="http://schemas.microsoft.com/office/drawing/2014/main" id="{36145313-0B0D-47B0-BC35-D42662375E73}"/>
              </a:ext>
            </a:extLst>
          </p:cNvPr>
          <p:cNvSpPr>
            <a:spLocks noChangeArrowheads="1"/>
          </p:cNvSpPr>
          <p:nvPr/>
        </p:nvSpPr>
        <p:spPr bwMode="auto">
          <a:xfrm>
            <a:off x="2927649" y="1683188"/>
            <a:ext cx="7571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070100" algn="l"/>
              </a:tabLst>
              <a:defRPr>
                <a:solidFill>
                  <a:schemeClr val="tx1"/>
                </a:solidFill>
                <a:latin typeface="Arial" panose="020B0604020202020204" pitchFamily="34" charset="0"/>
              </a:defRPr>
            </a:lvl1pPr>
            <a:lvl2pPr eaLnBrk="0" hangingPunct="0">
              <a:tabLst>
                <a:tab pos="2070100" algn="l"/>
              </a:tabLst>
              <a:defRPr>
                <a:solidFill>
                  <a:schemeClr val="tx1"/>
                </a:solidFill>
                <a:latin typeface="Arial" panose="020B0604020202020204" pitchFamily="34" charset="0"/>
              </a:defRPr>
            </a:lvl2pPr>
            <a:lvl3pPr eaLnBrk="0" hangingPunct="0">
              <a:tabLst>
                <a:tab pos="2070100" algn="l"/>
              </a:tabLst>
              <a:defRPr>
                <a:solidFill>
                  <a:schemeClr val="tx1"/>
                </a:solidFill>
                <a:latin typeface="Arial" panose="020B0604020202020204" pitchFamily="34" charset="0"/>
              </a:defRPr>
            </a:lvl3pPr>
            <a:lvl4pPr eaLnBrk="0" hangingPunct="0">
              <a:tabLst>
                <a:tab pos="2070100" algn="l"/>
              </a:tabLst>
              <a:defRPr>
                <a:solidFill>
                  <a:schemeClr val="tx1"/>
                </a:solidFill>
                <a:latin typeface="Arial" panose="020B0604020202020204" pitchFamily="34" charset="0"/>
              </a:defRPr>
            </a:lvl4pPr>
            <a:lvl5pPr eaLnBrk="0" hangingPunct="0">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fontAlgn="base">
              <a:spcBef>
                <a:spcPct val="0"/>
              </a:spcBef>
              <a:spcAft>
                <a:spcPct val="0"/>
              </a:spcAft>
            </a:pPr>
            <a:r>
              <a:rPr lang="es-ES" altLang="es-ES" sz="1200" dirty="0">
                <a:latin typeface="Cambria" panose="02040503050406030204" pitchFamily="18" charset="0"/>
                <a:ea typeface="Cambria" panose="02040503050406030204" pitchFamily="18" charset="0"/>
                <a:cs typeface="Times New Roman" panose="02020603050405020304" pitchFamily="18" charset="0"/>
              </a:rPr>
              <a:t> </a:t>
            </a:r>
            <a:endParaRPr lang="es-ES" altLang="es-ES" sz="800" dirty="0"/>
          </a:p>
          <a:p>
            <a:pPr fontAlgn="base">
              <a:spcBef>
                <a:spcPct val="0"/>
              </a:spcBef>
              <a:spcAft>
                <a:spcPct val="0"/>
              </a:spcAft>
            </a:pPr>
            <a:r>
              <a:rPr lang="es-ES" altLang="es-ES" sz="1200" dirty="0">
                <a:latin typeface="Cambria" panose="02040503050406030204" pitchFamily="18" charset="0"/>
                <a:ea typeface="Cambria" panose="02040503050406030204" pitchFamily="18" charset="0"/>
                <a:cs typeface="Times New Roman" panose="02020603050405020304" pitchFamily="18" charset="0"/>
              </a:rPr>
              <a:t>	</a:t>
            </a:r>
            <a:r>
              <a:rPr lang="es-ES" altLang="es-ES" sz="1400" dirty="0">
                <a:latin typeface="Cambria" panose="02040503050406030204" pitchFamily="18" charset="0"/>
                <a:ea typeface="Cambria" panose="02040503050406030204" pitchFamily="18" charset="0"/>
                <a:cs typeface="Times New Roman" panose="02020603050405020304" pitchFamily="18" charset="0"/>
              </a:rPr>
              <a:t>Número de hogares (miles) 	Tamaño medio del hogar</a:t>
            </a:r>
            <a:r>
              <a:rPr lang="es-ES" altLang="es-ES" sz="1200" dirty="0">
                <a:latin typeface="Cambria" panose="02040503050406030204" pitchFamily="18" charset="0"/>
                <a:ea typeface="Cambria" panose="02040503050406030204" pitchFamily="18" charset="0"/>
                <a:cs typeface="Times New Roman" panose="02020603050405020304" pitchFamily="18" charset="0"/>
              </a:rPr>
              <a:t>	</a:t>
            </a:r>
            <a:endParaRPr lang="es-ES" altLang="es-ES" dirty="0"/>
          </a:p>
        </p:txBody>
      </p:sp>
      <p:sp>
        <p:nvSpPr>
          <p:cNvPr id="6" name="Rectángulo 5">
            <a:extLst>
              <a:ext uri="{FF2B5EF4-FFF2-40B4-BE49-F238E27FC236}">
                <a16:creationId xmlns:a16="http://schemas.microsoft.com/office/drawing/2014/main" id="{A531F60D-B444-4BB2-BDF0-AF2C47485C67}"/>
              </a:ext>
            </a:extLst>
          </p:cNvPr>
          <p:cNvSpPr/>
          <p:nvPr/>
        </p:nvSpPr>
        <p:spPr>
          <a:xfrm>
            <a:off x="3701075" y="774376"/>
            <a:ext cx="5995325" cy="584775"/>
          </a:xfrm>
          <a:prstGeom prst="rect">
            <a:avLst/>
          </a:prstGeom>
        </p:spPr>
        <p:txBody>
          <a:bodyPr wrap="square">
            <a:spAutoFit/>
          </a:bodyPr>
          <a:lstStyle/>
          <a:p>
            <a:pPr algn="ctr"/>
            <a:r>
              <a:rPr lang="es-ES" sz="1600" dirty="0">
                <a:latin typeface="Cambria" panose="02040503050406030204" pitchFamily="18" charset="0"/>
                <a:ea typeface="Cambria" panose="02040503050406030204" pitchFamily="18" charset="0"/>
                <a:cs typeface="Times New Roman" panose="02020603050405020304" pitchFamily="18" charset="0"/>
              </a:rPr>
              <a:t>Número de hogares y tamaño medio por hogar </a:t>
            </a:r>
          </a:p>
          <a:p>
            <a:r>
              <a:rPr lang="es-ES" sz="1600" dirty="0">
                <a:latin typeface="Cambria" panose="02040503050406030204" pitchFamily="18" charset="0"/>
                <a:ea typeface="Cambria" panose="02040503050406030204" pitchFamily="18" charset="0"/>
                <a:cs typeface="Times New Roman" panose="02020603050405020304" pitchFamily="18" charset="0"/>
              </a:rPr>
              <a:t>clasificados por tramos de ingresos mensuales. Años 2008 y 2011</a:t>
            </a:r>
            <a:r>
              <a:rPr lang="es-ES" sz="1600" dirty="0"/>
              <a:t> </a:t>
            </a:r>
            <a:endParaRPr lang="es-ES" sz="16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23964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8028ADFB-ECA6-4682-8E0B-124F8A920B4F}"/>
              </a:ext>
            </a:extLst>
          </p:cNvPr>
          <p:cNvGraphicFramePr>
            <a:graphicFrameLocks noGrp="1"/>
          </p:cNvGraphicFramePr>
          <p:nvPr/>
        </p:nvGraphicFramePr>
        <p:xfrm>
          <a:off x="3046065" y="2075211"/>
          <a:ext cx="6775057" cy="4057500"/>
        </p:xfrm>
        <a:graphic>
          <a:graphicData uri="http://schemas.openxmlformats.org/drawingml/2006/table">
            <a:tbl>
              <a:tblPr firstRow="1" firstCol="1" bandRow="1">
                <a:tableStyleId>{5C22544A-7EE6-4342-B048-85BDC9FD1C3A}</a:tableStyleId>
              </a:tblPr>
              <a:tblGrid>
                <a:gridCol w="2986141">
                  <a:extLst>
                    <a:ext uri="{9D8B030D-6E8A-4147-A177-3AD203B41FA5}">
                      <a16:colId xmlns:a16="http://schemas.microsoft.com/office/drawing/2014/main" val="3419286117"/>
                    </a:ext>
                  </a:extLst>
                </a:gridCol>
                <a:gridCol w="947229">
                  <a:extLst>
                    <a:ext uri="{9D8B030D-6E8A-4147-A177-3AD203B41FA5}">
                      <a16:colId xmlns:a16="http://schemas.microsoft.com/office/drawing/2014/main" val="3403916715"/>
                    </a:ext>
                  </a:extLst>
                </a:gridCol>
                <a:gridCol w="947229">
                  <a:extLst>
                    <a:ext uri="{9D8B030D-6E8A-4147-A177-3AD203B41FA5}">
                      <a16:colId xmlns:a16="http://schemas.microsoft.com/office/drawing/2014/main" val="1835933857"/>
                    </a:ext>
                  </a:extLst>
                </a:gridCol>
                <a:gridCol w="947229">
                  <a:extLst>
                    <a:ext uri="{9D8B030D-6E8A-4147-A177-3AD203B41FA5}">
                      <a16:colId xmlns:a16="http://schemas.microsoft.com/office/drawing/2014/main" val="1242132431"/>
                    </a:ext>
                  </a:extLst>
                </a:gridCol>
                <a:gridCol w="947229">
                  <a:extLst>
                    <a:ext uri="{9D8B030D-6E8A-4147-A177-3AD203B41FA5}">
                      <a16:colId xmlns:a16="http://schemas.microsoft.com/office/drawing/2014/main" val="3279261523"/>
                    </a:ext>
                  </a:extLst>
                </a:gridCol>
              </a:tblGrid>
              <a:tr h="291487">
                <a:tc>
                  <a:txBody>
                    <a:bodyPr/>
                    <a:lstStyle/>
                    <a:p>
                      <a:pPr>
                        <a:spcAft>
                          <a:spcPts val="0"/>
                        </a:spcAft>
                      </a:pPr>
                      <a:r>
                        <a:rPr lang="es-ES" sz="1200" dirty="0">
                          <a:effectLst/>
                        </a:rPr>
                        <a:t> </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spcAft>
                          <a:spcPts val="0"/>
                        </a:spcAft>
                      </a:pPr>
                      <a:r>
                        <a:rPr lang="es-ES" sz="1200">
                          <a:effectLst/>
                        </a:rPr>
                        <a:t>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spcAft>
                          <a:spcPts val="0"/>
                        </a:spcAft>
                      </a:pPr>
                      <a:r>
                        <a:rPr lang="es-ES" sz="1200">
                          <a:effectLst/>
                        </a:rPr>
                        <a:t>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spcAft>
                          <a:spcPts val="0"/>
                        </a:spcAft>
                      </a:pPr>
                      <a:r>
                        <a:rPr lang="es-ES" sz="1200">
                          <a:effectLst/>
                        </a:rPr>
                        <a:t>Variación</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spcAft>
                          <a:spcPts val="0"/>
                        </a:spcAft>
                      </a:pPr>
                      <a:r>
                        <a:rPr lang="es-ES" sz="1200">
                          <a:effectLst/>
                        </a:rPr>
                        <a:t>Variación</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62724967"/>
                  </a:ext>
                </a:extLst>
              </a:tr>
              <a:tr h="559656">
                <a:tc>
                  <a:txBody>
                    <a:bodyPr/>
                    <a:lstStyle/>
                    <a:p>
                      <a:pPr>
                        <a:spcAft>
                          <a:spcPts val="0"/>
                        </a:spcAft>
                      </a:pPr>
                      <a:r>
                        <a:rPr lang="es-ES" sz="1200">
                          <a:effectLst/>
                        </a:rPr>
                        <a:t>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u="sng">
                          <a:effectLst/>
                        </a:rPr>
                        <a:t>2011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u="sng">
                          <a:effectLst/>
                        </a:rPr>
                        <a:t>2013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u="sng">
                          <a:effectLst/>
                        </a:rPr>
                        <a:t>2011-13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u="sng">
                          <a:effectLst/>
                        </a:rPr>
                        <a:t>2011-13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65195694"/>
                  </a:ext>
                </a:extLst>
              </a:tr>
              <a:tr h="291487">
                <a:tc>
                  <a:txBody>
                    <a:bodyPr/>
                    <a:lstStyle/>
                    <a:p>
                      <a:pPr>
                        <a:spcAft>
                          <a:spcPts val="0"/>
                        </a:spcAft>
                      </a:pPr>
                      <a:r>
                        <a:rPr lang="es-ES" sz="1200">
                          <a:effectLst/>
                        </a:rPr>
                        <a:t>Todos los hogares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29130,03</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27097,95</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2032,08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-6,98%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76904329"/>
                  </a:ext>
                </a:extLst>
              </a:tr>
              <a:tr h="291487">
                <a:tc>
                  <a:txBody>
                    <a:bodyPr/>
                    <a:lstStyle/>
                    <a:p>
                      <a:pPr>
                        <a:spcAft>
                          <a:spcPts val="0"/>
                        </a:spcAft>
                      </a:pPr>
                      <a:r>
                        <a:rPr lang="es-ES" sz="1200">
                          <a:effectLst/>
                        </a:rPr>
                        <a:t>Persona sola menor de 65 años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19626,46</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17925,37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-1701,09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-8,67%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41804670"/>
                  </a:ext>
                </a:extLst>
              </a:tr>
              <a:tr h="291487">
                <a:tc>
                  <a:txBody>
                    <a:bodyPr/>
                    <a:lstStyle/>
                    <a:p>
                      <a:pPr>
                        <a:spcAft>
                          <a:spcPts val="0"/>
                        </a:spcAft>
                      </a:pPr>
                      <a:r>
                        <a:rPr lang="es-ES" sz="1200">
                          <a:effectLst/>
                        </a:rPr>
                        <a:t>Persona sola mayor de 65 años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16367,70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16513,29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145,59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0,89%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23549127"/>
                  </a:ext>
                </a:extLst>
              </a:tr>
              <a:tr h="291487">
                <a:tc>
                  <a:txBody>
                    <a:bodyPr/>
                    <a:lstStyle/>
                    <a:p>
                      <a:pPr>
                        <a:spcAft>
                          <a:spcPts val="0"/>
                        </a:spcAft>
                      </a:pPr>
                      <a:r>
                        <a:rPr lang="es-ES" sz="1200">
                          <a:effectLst/>
                        </a:rPr>
                        <a:t>Pareja sin hijos/as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28484,59</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27326,76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-1157,83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-4,06%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34029316"/>
                  </a:ext>
                </a:extLst>
              </a:tr>
              <a:tr h="291487">
                <a:tc>
                  <a:txBody>
                    <a:bodyPr/>
                    <a:lstStyle/>
                    <a:p>
                      <a:pPr>
                        <a:spcAft>
                          <a:spcPts val="0"/>
                        </a:spcAft>
                      </a:pPr>
                      <a:r>
                        <a:rPr lang="es-ES" sz="1200">
                          <a:effectLst/>
                        </a:rPr>
                        <a:t>Pareja con 1 hijo/a</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33157,55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30630,87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-2526,68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-7,62%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51572172"/>
                  </a:ext>
                </a:extLst>
              </a:tr>
              <a:tr h="291487">
                <a:tc>
                  <a:txBody>
                    <a:bodyPr/>
                    <a:lstStyle/>
                    <a:p>
                      <a:pPr>
                        <a:spcAft>
                          <a:spcPts val="0"/>
                        </a:spcAft>
                      </a:pPr>
                      <a:r>
                        <a:rPr lang="es-ES" sz="1200">
                          <a:effectLst/>
                        </a:rPr>
                        <a:t>Pareja con 2 hijos/as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38692,50</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35549,81</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-3142,69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-8,12%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90725164"/>
                  </a:ext>
                </a:extLst>
              </a:tr>
              <a:tr h="291487">
                <a:tc>
                  <a:txBody>
                    <a:bodyPr/>
                    <a:lstStyle/>
                    <a:p>
                      <a:pPr>
                        <a:spcAft>
                          <a:spcPts val="0"/>
                        </a:spcAft>
                      </a:pPr>
                      <a:r>
                        <a:rPr lang="es-ES" sz="1200">
                          <a:effectLst/>
                        </a:rPr>
                        <a:t>Pareja con 3 hijos/as o más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39748,68</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37404,2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-2344,48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-5,90%</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2368529"/>
                  </a:ext>
                </a:extLst>
              </a:tr>
              <a:tr h="291487">
                <a:tc>
                  <a:txBody>
                    <a:bodyPr/>
                    <a:lstStyle/>
                    <a:p>
                      <a:pPr>
                        <a:spcAft>
                          <a:spcPts val="0"/>
                        </a:spcAft>
                      </a:pPr>
                      <a:r>
                        <a:rPr lang="es-ES" sz="1200">
                          <a:effectLst/>
                        </a:rPr>
                        <a:t>Adulto o adulta con hijos/as </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25538,38</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24180,26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-1358,12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  -5,32%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59634410"/>
                  </a:ext>
                </a:extLst>
              </a:tr>
              <a:tr h="291487">
                <a:tc>
                  <a:txBody>
                    <a:bodyPr/>
                    <a:lstStyle/>
                    <a:p>
                      <a:pPr>
                        <a:spcAft>
                          <a:spcPts val="0"/>
                        </a:spcAft>
                      </a:pPr>
                      <a:r>
                        <a:rPr lang="es-ES" sz="1200">
                          <a:effectLst/>
                        </a:rPr>
                        <a:t>  a)- Adulto (varón) con hijos/as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26157,25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25880,02</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-277,23</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-1,06%</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36812495"/>
                  </a:ext>
                </a:extLst>
              </a:tr>
              <a:tr h="291487">
                <a:tc>
                  <a:txBody>
                    <a:bodyPr/>
                    <a:lstStyle/>
                    <a:p>
                      <a:pPr>
                        <a:spcAft>
                          <a:spcPts val="0"/>
                        </a:spcAft>
                      </a:pPr>
                      <a:r>
                        <a:rPr lang="es-ES" sz="1200">
                          <a:effectLst/>
                        </a:rPr>
                        <a:t>  b)- Adulta (mujer) con hijos/as</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25350,65</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23704,58</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-1646,07</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a:effectLst/>
                        </a:rPr>
                        <a:t>-6,49%</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32248193"/>
                  </a:ext>
                </a:extLst>
              </a:tr>
              <a:tr h="291487">
                <a:tc>
                  <a:txBody>
                    <a:bodyPr/>
                    <a:lstStyle/>
                    <a:p>
                      <a:pPr>
                        <a:spcAft>
                          <a:spcPts val="0"/>
                        </a:spcAft>
                      </a:pPr>
                      <a:r>
                        <a:rPr lang="es-ES" sz="1200">
                          <a:effectLst/>
                        </a:rPr>
                        <a:t>Otro tipo de hogar</a:t>
                      </a:r>
                      <a:endParaRPr lang="es-E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32358,61</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30236,69</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-2121,92</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s-ES" sz="1200" dirty="0">
                          <a:effectLst/>
                        </a:rPr>
                        <a:t>-6,56%</a:t>
                      </a:r>
                      <a:endParaRPr lang="es-E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56906840"/>
                  </a:ext>
                </a:extLst>
              </a:tr>
            </a:tbl>
          </a:graphicData>
        </a:graphic>
      </p:graphicFrame>
      <p:sp>
        <p:nvSpPr>
          <p:cNvPr id="4" name="Rectangle 1">
            <a:extLst>
              <a:ext uri="{FF2B5EF4-FFF2-40B4-BE49-F238E27FC236}">
                <a16:creationId xmlns:a16="http://schemas.microsoft.com/office/drawing/2014/main" id="{24B92CB8-8FA8-4B02-81A9-C61E151D6B09}"/>
              </a:ext>
            </a:extLst>
          </p:cNvPr>
          <p:cNvSpPr>
            <a:spLocks noChangeArrowheads="1"/>
          </p:cNvSpPr>
          <p:nvPr/>
        </p:nvSpPr>
        <p:spPr bwMode="auto">
          <a:xfrm>
            <a:off x="3287055" y="3256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ángulo 4">
            <a:extLst>
              <a:ext uri="{FF2B5EF4-FFF2-40B4-BE49-F238E27FC236}">
                <a16:creationId xmlns:a16="http://schemas.microsoft.com/office/drawing/2014/main" id="{EA2419B6-617A-4DE6-9FDD-5A870C49E4B6}"/>
              </a:ext>
            </a:extLst>
          </p:cNvPr>
          <p:cNvSpPr/>
          <p:nvPr/>
        </p:nvSpPr>
        <p:spPr>
          <a:xfrm>
            <a:off x="3726790" y="836712"/>
            <a:ext cx="5753586" cy="923330"/>
          </a:xfrm>
          <a:prstGeom prst="rect">
            <a:avLst/>
          </a:prstGeom>
        </p:spPr>
        <p:txBody>
          <a:bodyPr wrap="square">
            <a:spAutoFit/>
          </a:bodyPr>
          <a:lstStyle/>
          <a:p>
            <a:pPr algn="ctr"/>
            <a:r>
              <a:rPr lang="es-ES" dirty="0">
                <a:latin typeface="Cambria" panose="02040503050406030204" pitchFamily="18" charset="0"/>
                <a:ea typeface="Cambria" panose="02040503050406030204" pitchFamily="18" charset="0"/>
                <a:cs typeface="Times New Roman" panose="02020603050405020304" pitchFamily="18" charset="0"/>
              </a:rPr>
              <a:t>Gasto medio por hogar, GMH. </a:t>
            </a:r>
          </a:p>
          <a:p>
            <a:pPr algn="ctr"/>
            <a:r>
              <a:rPr lang="es-ES" dirty="0">
                <a:latin typeface="Cambria" panose="02040503050406030204" pitchFamily="18" charset="0"/>
                <a:ea typeface="Cambria" panose="02040503050406030204" pitchFamily="18" charset="0"/>
                <a:cs typeface="Times New Roman" panose="02020603050405020304" pitchFamily="18" charset="0"/>
              </a:rPr>
              <a:t>Importe total (euros) y variación interanual (% y euros) de 2011 a 2013</a:t>
            </a:r>
          </a:p>
        </p:txBody>
      </p:sp>
    </p:spTree>
    <p:extLst>
      <p:ext uri="{BB962C8B-B14F-4D97-AF65-F5344CB8AC3E}">
        <p14:creationId xmlns:p14="http://schemas.microsoft.com/office/powerpoint/2010/main" val="2699802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981201" y="1371601"/>
            <a:ext cx="7909783" cy="584776"/>
          </a:xfrm>
          <a:prstGeom prst="rect">
            <a:avLst/>
          </a:prstGeom>
          <a:noFill/>
          <a:ln>
            <a:noFill/>
            <a:prstDash val="solid"/>
          </a:ln>
        </p:spPr>
        <p:txBody>
          <a:bodyPr vert="horz" wrap="square" lIns="91440" tIns="45720" rIns="91440" bIns="45720" anchor="ctr" anchorCtr="1" compatLnSpc="1">
            <a:spAutoFit/>
          </a:bodyPr>
          <a:lstStyle/>
          <a:p>
            <a:pPr algn="ctr" hangingPunct="0">
              <a:defRPr sz="1800" b="0" i="0" u="none" strike="noStrike" kern="0" cap="none" spc="0" baseline="0">
                <a:solidFill>
                  <a:srgbClr val="000000"/>
                </a:solidFill>
                <a:uFillTx/>
              </a:defRPr>
            </a:pPr>
            <a:r>
              <a:rPr lang="es-ES" sz="1600" dirty="0">
                <a:solidFill>
                  <a:srgbClr val="000000"/>
                </a:solidFill>
                <a:latin typeface="Arial" pitchFamily="34"/>
                <a:ea typeface="Times New Roman" pitchFamily="18"/>
              </a:rPr>
              <a:t>Tipo medio efectivo (Te) de IVA soportado por los distintos tipos de hogares antes y después  de las subidas de la Ley de PGE 2010 y del Real Decreto-Ley 20/2012 </a:t>
            </a:r>
            <a:endParaRPr lang="en-GB" sz="1600" dirty="0">
              <a:solidFill>
                <a:srgbClr val="000000"/>
              </a:solidFill>
              <a:latin typeface="Arial" pitchFamily="34"/>
            </a:endParaRPr>
          </a:p>
        </p:txBody>
      </p:sp>
      <p:sp>
        <p:nvSpPr>
          <p:cNvPr id="4" name="Rectángulo 7"/>
          <p:cNvSpPr/>
          <p:nvPr/>
        </p:nvSpPr>
        <p:spPr>
          <a:xfrm>
            <a:off x="2985406" y="6240918"/>
            <a:ext cx="5886447" cy="523220"/>
          </a:xfrm>
          <a:prstGeom prst="rect">
            <a:avLst/>
          </a:prstGeom>
          <a:noFill/>
          <a:ln>
            <a:noFill/>
            <a:prstDash val="solid"/>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s-ES" sz="1400" dirty="0">
                <a:solidFill>
                  <a:srgbClr val="000000"/>
                </a:solidFill>
                <a:latin typeface="Arial" pitchFamily="34"/>
                <a:ea typeface="Times New Roman" pitchFamily="18"/>
              </a:rPr>
              <a:t>Fuente: elaboración propia a partir de INE, Encuesta de Presupuestos Familiares</a:t>
            </a:r>
            <a:endParaRPr lang="es-ES" sz="1400" dirty="0">
              <a:solidFill>
                <a:srgbClr val="000000"/>
              </a:solidFill>
              <a:latin typeface="Arial" pitchFamily="34"/>
            </a:endParaRPr>
          </a:p>
        </p:txBody>
      </p:sp>
      <p:pic>
        <p:nvPicPr>
          <p:cNvPr id="6" name="Imagen 5"/>
          <p:cNvPicPr>
            <a:picLocks noChangeAspect="1"/>
          </p:cNvPicPr>
          <p:nvPr/>
        </p:nvPicPr>
        <p:blipFill>
          <a:blip r:embed="rId3"/>
          <a:stretch>
            <a:fillRect/>
          </a:stretch>
        </p:blipFill>
        <p:spPr>
          <a:xfrm>
            <a:off x="2304140" y="2083140"/>
            <a:ext cx="11728405" cy="3192641"/>
          </a:xfrm>
          <a:prstGeom prst="rect">
            <a:avLst/>
          </a:prstGeom>
        </p:spPr>
      </p:pic>
      <p:graphicFrame>
        <p:nvGraphicFramePr>
          <p:cNvPr id="35842" name="Object 2"/>
          <p:cNvGraphicFramePr>
            <a:graphicFrameLocks noChangeAspect="1"/>
          </p:cNvGraphicFramePr>
          <p:nvPr>
            <p:extLst>
              <p:ext uri="{D42A27DB-BD31-4B8C-83A1-F6EECF244321}">
                <p14:modId xmlns:p14="http://schemas.microsoft.com/office/powerpoint/2010/main" val="2637856302"/>
              </p:ext>
            </p:extLst>
          </p:nvPr>
        </p:nvGraphicFramePr>
        <p:xfrm>
          <a:off x="3516464" y="5293849"/>
          <a:ext cx="5613400" cy="355600"/>
        </p:xfrm>
        <a:graphic>
          <a:graphicData uri="http://schemas.openxmlformats.org/presentationml/2006/ole">
            <mc:AlternateContent xmlns:mc="http://schemas.openxmlformats.org/markup-compatibility/2006">
              <mc:Choice xmlns:v="urn:schemas-microsoft-com:vml" Requires="v">
                <p:oleObj spid="_x0000_s35856" name="Documento" r:id="rId4" imgW="5613400" imgH="355600" progId="Word.Document.12">
                  <p:link updateAutomatic="1"/>
                </p:oleObj>
              </mc:Choice>
              <mc:Fallback>
                <p:oleObj name="Documento" r:id="rId4" imgW="5613400" imgH="355600" progId="Word.Document.12">
                  <p:link updateAutomatic="1"/>
                  <p:pic>
                    <p:nvPicPr>
                      <p:cNvPr id="0" name="AutoShap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516464" y="5293849"/>
                        <a:ext cx="5613400" cy="35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496039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1122363"/>
            <a:ext cx="9144000" cy="23876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6000" b="0" i="0" u="none" strike="noStrike" kern="1200" cap="none" spc="0" normalizeH="0" baseline="0" noProof="0" dirty="0">
                <a:ln>
                  <a:noFill/>
                </a:ln>
                <a:solidFill>
                  <a:schemeClr val="tx1"/>
                </a:solidFill>
                <a:effectLst/>
                <a:uLnTx/>
                <a:uFillTx/>
                <a:latin typeface="+mj-lt"/>
                <a:ea typeface="+mj-ea"/>
                <a:cs typeface="+mj-cs"/>
              </a:rPr>
              <a:t>Impuestos Especiales</a:t>
            </a: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90149" y="2063655"/>
            <a:ext cx="9324053" cy="1569660"/>
          </a:xfrm>
          <a:prstGeom prst="rect">
            <a:avLst/>
          </a:prstGeom>
        </p:spPr>
        <p:txBody>
          <a:bodyPr wrap="square">
            <a:spAutoFit/>
          </a:bodyPr>
          <a:lstStyle/>
          <a:p>
            <a:r>
              <a:rPr lang="es-ES_tradnl" sz="3200" baseline="30000" dirty="0"/>
              <a:t>Los Impuestos Especiales son regresivos aunque, dada su escasa importancia recaudatoria, su efecto </a:t>
            </a:r>
            <a:r>
              <a:rPr lang="es-ES_tradnl" sz="3200" baseline="30000" dirty="0" err="1"/>
              <a:t>desigualador</a:t>
            </a:r>
            <a:r>
              <a:rPr lang="es-ES_tradnl" sz="3200" baseline="30000" dirty="0"/>
              <a:t> [sic] es muy reducido. </a:t>
            </a:r>
          </a:p>
          <a:p>
            <a:endParaRPr lang="es-ES_tradnl" sz="3200" baseline="30000" dirty="0"/>
          </a:p>
          <a:p>
            <a:r>
              <a:rPr lang="es-ES_tradnl" sz="3200" baseline="30000" dirty="0"/>
              <a:t>Estos impuestos aumentan la desigualdad de la renta bruta en un 0,66%.</a:t>
            </a:r>
            <a:endParaRPr lang="es-ES_tradnl" sz="3200" dirty="0"/>
          </a:p>
        </p:txBody>
      </p:sp>
      <p:sp>
        <p:nvSpPr>
          <p:cNvPr id="3" name="Rectángulo 2"/>
          <p:cNvSpPr/>
          <p:nvPr/>
        </p:nvSpPr>
        <p:spPr>
          <a:xfrm>
            <a:off x="1654037" y="4546387"/>
            <a:ext cx="7639039" cy="461665"/>
          </a:xfrm>
          <a:prstGeom prst="rect">
            <a:avLst/>
          </a:prstGeom>
        </p:spPr>
        <p:txBody>
          <a:bodyPr wrap="square">
            <a:spAutoFit/>
          </a:bodyPr>
          <a:lstStyle/>
          <a:p>
            <a:r>
              <a:rPr lang="es-ES_tradnl" baseline="30000" dirty="0"/>
              <a:t>Fuente: </a:t>
            </a:r>
            <a:r>
              <a:rPr lang="es-ES_tradnl" baseline="30000" dirty="0" err="1"/>
              <a:t>Laborda</a:t>
            </a:r>
            <a:r>
              <a:rPr lang="es-ES_tradnl" baseline="30000" dirty="0"/>
              <a:t>, Marin y </a:t>
            </a:r>
            <a:r>
              <a:rPr lang="es-ES_tradnl" baseline="30000" dirty="0" err="1"/>
              <a:t>Onrubia</a:t>
            </a:r>
            <a:r>
              <a:rPr lang="es-ES_tradnl" baseline="30000" dirty="0"/>
              <a:t>, </a:t>
            </a:r>
            <a:r>
              <a:rPr lang="es-ES_tradnl" i="1" baseline="30000" dirty="0"/>
              <a:t>Observatorio sobre el reparto de los impuestos entre los hogares españoles. </a:t>
            </a:r>
            <a:r>
              <a:rPr lang="es-ES_tradnl" baseline="30000" dirty="0"/>
              <a:t>FEDEA</a:t>
            </a:r>
            <a:endParaRPr lang="es-ES_tradnl" sz="1100" dirty="0"/>
          </a:p>
          <a:p>
            <a:r>
              <a:rPr lang="es-ES_tradnl" baseline="30000" dirty="0"/>
              <a:t> </a:t>
            </a:r>
            <a:endParaRPr lang="es-ES_tradnl"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557124D-BDCE-44CF-A624-50B63B2DB3FE}"/>
              </a:ext>
            </a:extLst>
          </p:cNvPr>
          <p:cNvPicPr>
            <a:picLocks noChangeAspect="1"/>
          </p:cNvPicPr>
          <p:nvPr/>
        </p:nvPicPr>
        <p:blipFill>
          <a:blip r:embed="rId2"/>
          <a:stretch>
            <a:fillRect/>
          </a:stretch>
        </p:blipFill>
        <p:spPr>
          <a:xfrm>
            <a:off x="1111819" y="678729"/>
            <a:ext cx="11523993" cy="480767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92B4305-EFEF-41EA-A8CE-DA1F7B324E0D}"/>
              </a:ext>
            </a:extLst>
          </p:cNvPr>
          <p:cNvPicPr>
            <a:picLocks noChangeAspect="1"/>
          </p:cNvPicPr>
          <p:nvPr/>
        </p:nvPicPr>
        <p:blipFill>
          <a:blip r:embed="rId2"/>
          <a:stretch>
            <a:fillRect/>
          </a:stretch>
        </p:blipFill>
        <p:spPr>
          <a:xfrm>
            <a:off x="712555" y="810705"/>
            <a:ext cx="13399606" cy="480767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93961" y="1084065"/>
            <a:ext cx="8962655" cy="3785652"/>
          </a:xfrm>
          <a:prstGeom prst="rect">
            <a:avLst/>
          </a:prstGeom>
        </p:spPr>
        <p:txBody>
          <a:bodyPr wrap="square">
            <a:spAutoFit/>
          </a:bodyPr>
          <a:lstStyle/>
          <a:p>
            <a:pPr algn="ctr"/>
            <a:r>
              <a:rPr lang="es-ES_tradnl" sz="2400" dirty="0"/>
              <a:t>Conclusiones</a:t>
            </a:r>
          </a:p>
          <a:p>
            <a:pPr algn="ctr"/>
            <a:endParaRPr lang="es-ES_tradnl" sz="2400" dirty="0"/>
          </a:p>
          <a:p>
            <a:r>
              <a:rPr lang="es-ES_tradnl" sz="2400" dirty="0"/>
              <a:t>El análisis de las modificaciones en el tipo reducido y general del IVA, como consecuencia del ajuste fiscal, permite apreciar en el intervalo temporal 2008 a 2013, que los hogares con cargas familiares de dos, tres hijos e hijas, junto con los hogares monoparentales van a seguir soportando los mayores tipos efectivos de gravamen. Pero al tener en cuenta la cuota de los IE, se observa que en 2013 los hogares habitados por una pareja con un/a descendiente sobrellevan el mayor porcentaje de impuestos sobre el gasto medio.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OPINION</a:t>
            </a:r>
            <a:endParaRPr lang="en-US" dirty="0"/>
          </a:p>
        </p:txBody>
      </p:sp>
    </p:spTree>
    <p:extLst>
      <p:ext uri="{BB962C8B-B14F-4D97-AF65-F5344CB8AC3E}">
        <p14:creationId xmlns:p14="http://schemas.microsoft.com/office/powerpoint/2010/main" val="1602484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59054"/>
          </a:xfrm>
        </p:spPr>
        <p:txBody>
          <a:bodyPr>
            <a:normAutofit/>
          </a:bodyPr>
          <a:lstStyle/>
          <a:p>
            <a:pPr algn="ctr"/>
            <a:r>
              <a:rPr lang="es-ES_tradnl" sz="2400" dirty="0"/>
              <a:t>Impuestos totales de los hogares </a:t>
            </a:r>
            <a:r>
              <a:rPr lang="es-ES_tradnl" sz="2400" dirty="0" err="1"/>
              <a:t>españoles</a:t>
            </a:r>
            <a:r>
              <a:rPr lang="es-ES_tradnl" sz="2400" dirty="0"/>
              <a:t> en 2013 por tramos de renta bruta (%) </a:t>
            </a:r>
          </a:p>
        </p:txBody>
      </p:sp>
      <p:pic>
        <p:nvPicPr>
          <p:cNvPr id="4" name="Imagen 3"/>
          <p:cNvPicPr>
            <a:picLocks noChangeAspect="1"/>
          </p:cNvPicPr>
          <p:nvPr/>
        </p:nvPicPr>
        <p:blipFill>
          <a:blip r:embed="rId2"/>
          <a:stretch>
            <a:fillRect/>
          </a:stretch>
        </p:blipFill>
        <p:spPr>
          <a:xfrm>
            <a:off x="2255022" y="1674755"/>
            <a:ext cx="7341704" cy="3952056"/>
          </a:xfrm>
          <a:prstGeom prst="rect">
            <a:avLst/>
          </a:prstGeom>
        </p:spPr>
      </p:pic>
      <p:sp>
        <p:nvSpPr>
          <p:cNvPr id="5" name="Rectángulo 4"/>
          <p:cNvSpPr/>
          <p:nvPr/>
        </p:nvSpPr>
        <p:spPr>
          <a:xfrm>
            <a:off x="2542042" y="5971157"/>
            <a:ext cx="7639039" cy="461665"/>
          </a:xfrm>
          <a:prstGeom prst="rect">
            <a:avLst/>
          </a:prstGeom>
        </p:spPr>
        <p:txBody>
          <a:bodyPr wrap="square">
            <a:spAutoFit/>
          </a:bodyPr>
          <a:lstStyle/>
          <a:p>
            <a:r>
              <a:rPr lang="es-ES_tradnl" baseline="30000" dirty="0"/>
              <a:t>Fuente: </a:t>
            </a:r>
            <a:r>
              <a:rPr lang="es-ES_tradnl" baseline="30000" dirty="0" err="1"/>
              <a:t>Laborda</a:t>
            </a:r>
            <a:r>
              <a:rPr lang="es-ES_tradnl" baseline="30000" dirty="0"/>
              <a:t>, Marin y </a:t>
            </a:r>
            <a:r>
              <a:rPr lang="es-ES_tradnl" baseline="30000" dirty="0" err="1"/>
              <a:t>Onrubia</a:t>
            </a:r>
            <a:r>
              <a:rPr lang="es-ES_tradnl" baseline="30000" dirty="0"/>
              <a:t>, </a:t>
            </a:r>
            <a:r>
              <a:rPr lang="es-ES_tradnl" i="1" baseline="30000" dirty="0"/>
              <a:t>Observatorio sobre el reparto de los impuestos entre los hogares españoles. </a:t>
            </a:r>
            <a:r>
              <a:rPr lang="es-ES_tradnl" baseline="30000" dirty="0"/>
              <a:t>FEDEA</a:t>
            </a:r>
            <a:endParaRPr lang="es-ES_tradnl" sz="1100" dirty="0"/>
          </a:p>
          <a:p>
            <a:r>
              <a:rPr lang="es-ES_tradnl" baseline="30000" dirty="0"/>
              <a:t> </a:t>
            </a:r>
            <a:endParaRPr lang="es-ES_trad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3200400" y="792164"/>
          <a:ext cx="5746750" cy="6065837"/>
        </p:xfrm>
        <a:graphic>
          <a:graphicData uri="http://schemas.openxmlformats.org/presentationml/2006/ole">
            <mc:AlternateContent xmlns:mc="http://schemas.openxmlformats.org/markup-compatibility/2006">
              <mc:Choice xmlns:v="urn:schemas-microsoft-com:vml" Requires="v">
                <p:oleObj spid="_x0000_s3100" name="Hoja de cálculo" r:id="rId4" imgW="5969000" imgH="6769100" progId="">
                  <p:embed/>
                </p:oleObj>
              </mc:Choice>
              <mc:Fallback>
                <p:oleObj name="Hoja de cálculo" r:id="rId4" imgW="5969000" imgH="67691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792164"/>
                        <a:ext cx="5746750" cy="6065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5"/>
          <p:cNvSpPr>
            <a:spLocks noChangeArrowheads="1"/>
          </p:cNvSpPr>
          <p:nvPr/>
        </p:nvSpPr>
        <p:spPr bwMode="auto">
          <a:xfrm>
            <a:off x="2057401" y="685800"/>
            <a:ext cx="8226425" cy="215900"/>
          </a:xfrm>
          <a:prstGeom prst="rect">
            <a:avLst/>
          </a:prstGeom>
          <a:noFill/>
          <a:ln w="9525">
            <a:noFill/>
            <a:round/>
            <a:headEnd/>
            <a:tailEnd/>
          </a:ln>
        </p:spPr>
        <p:txBody>
          <a:bodyPr lIns="0" tIns="0" rIns="0" bIns="0" anchor="ctr">
            <a:prstTxWarp prst="textNoShape">
              <a:avLst/>
            </a:prstTxWarp>
          </a:bodyPr>
          <a:lstStyle/>
          <a:p>
            <a:pPr algn="ctr" eaLnBrk="0"/>
            <a:r>
              <a:rPr lang="es-ES" sz="1500" dirty="0">
                <a:solidFill>
                  <a:srgbClr val="000000"/>
                </a:solidFill>
              </a:rPr>
              <a:t>1985-1995</a:t>
            </a:r>
          </a:p>
        </p:txBody>
      </p:sp>
      <p:sp>
        <p:nvSpPr>
          <p:cNvPr id="2052" name="Line 3"/>
          <p:cNvSpPr>
            <a:spLocks noChangeShapeType="1"/>
          </p:cNvSpPr>
          <p:nvPr/>
        </p:nvSpPr>
        <p:spPr bwMode="auto">
          <a:xfrm>
            <a:off x="2743200" y="2057401"/>
            <a:ext cx="622300" cy="1587"/>
          </a:xfrm>
          <a:prstGeom prst="line">
            <a:avLst/>
          </a:prstGeom>
          <a:noFill/>
          <a:ln w="9525">
            <a:solidFill>
              <a:srgbClr val="000000"/>
            </a:solidFill>
            <a:round/>
            <a:headEnd/>
            <a:tailEnd type="triangle" w="med" len="med"/>
          </a:ln>
        </p:spPr>
        <p:txBody>
          <a:bodyPr lIns="82945" tIns="41473" rIns="82945" bIns="41473">
            <a:prstTxWarp prst="textNoShape">
              <a:avLst/>
            </a:prstTxWarp>
          </a:bodyPr>
          <a:lstStyle/>
          <a:p>
            <a:endParaRPr lang="es-ES_tradnl"/>
          </a:p>
        </p:txBody>
      </p:sp>
    </p:spTree>
    <p:extLst>
      <p:ext uri="{BB962C8B-B14F-4D97-AF65-F5344CB8AC3E}">
        <p14:creationId xmlns:p14="http://schemas.microsoft.com/office/powerpoint/2010/main" val="3287883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819401" y="1066801"/>
            <a:ext cx="6342115" cy="3913885"/>
          </a:xfrm>
          <a:prstGeom prst="rect">
            <a:avLst/>
          </a:prstGeom>
          <a:noFill/>
          <a:ln>
            <a:noFill/>
          </a:ln>
        </p:spPr>
      </p:pic>
      <p:pic>
        <p:nvPicPr>
          <p:cNvPr id="3" name="Imagen 2"/>
          <p:cNvPicPr>
            <a:picLocks noChangeAspect="1"/>
          </p:cNvPicPr>
          <p:nvPr/>
        </p:nvPicPr>
        <p:blipFill>
          <a:blip r:embed="rId3" cstate="print"/>
          <a:stretch>
            <a:fillRect/>
          </a:stretch>
        </p:blipFill>
        <p:spPr>
          <a:xfrm>
            <a:off x="2509426" y="5001521"/>
            <a:ext cx="6903839" cy="990596"/>
          </a:xfrm>
          <a:prstGeom prst="rect">
            <a:avLst/>
          </a:prstGeom>
          <a:noFill/>
          <a:ln>
            <a:noFill/>
          </a:ln>
        </p:spPr>
      </p:pic>
      <p:sp>
        <p:nvSpPr>
          <p:cNvPr id="4" name="Rectángulo 3"/>
          <p:cNvSpPr/>
          <p:nvPr/>
        </p:nvSpPr>
        <p:spPr>
          <a:xfrm>
            <a:off x="3733801" y="457201"/>
            <a:ext cx="5173211" cy="507831"/>
          </a:xfrm>
          <a:prstGeom prst="rect">
            <a:avLst/>
          </a:prstGeom>
          <a:noFill/>
          <a:ln>
            <a:noFill/>
            <a:prstDash val="solid"/>
          </a:ln>
        </p:spPr>
        <p:txBody>
          <a:bodyPr vert="horz" wrap="non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es-ES" dirty="0">
                <a:solidFill>
                  <a:srgbClr val="000000"/>
                </a:solidFill>
                <a:latin typeface="Arial" pitchFamily="34"/>
                <a:ea typeface="Calibri" pitchFamily="34"/>
              </a:rPr>
              <a:t>Evolución  de las opiniones sobre el fraude fiscal</a:t>
            </a:r>
            <a:endParaRPr lang="en-GB" dirty="0">
              <a:solidFill>
                <a:srgbClr val="000000"/>
              </a:solidFill>
              <a:latin typeface="Times New Roman" pitchFamily="18"/>
              <a:ea typeface="Times New Roman" pitchFamily="18"/>
            </a:endParaRPr>
          </a:p>
        </p:txBody>
      </p:sp>
      <p:sp>
        <p:nvSpPr>
          <p:cNvPr id="5" name="Rectángulo 4"/>
          <p:cNvSpPr/>
          <p:nvPr/>
        </p:nvSpPr>
        <p:spPr>
          <a:xfrm>
            <a:off x="2658951" y="6308630"/>
            <a:ext cx="6971205" cy="430887"/>
          </a:xfrm>
          <a:prstGeom prst="rect">
            <a:avLst/>
          </a:prstGeom>
          <a:noFill/>
          <a:ln>
            <a:noFill/>
            <a:prstDash val="solid"/>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s-ES" sz="1100">
                <a:solidFill>
                  <a:srgbClr val="000000"/>
                </a:solidFill>
                <a:latin typeface="Arial" pitchFamily="34"/>
                <a:ea typeface="Calibri" pitchFamily="34"/>
              </a:rPr>
              <a:t>(Tomado de Instituto de Estudios Fiscales (2014) </a:t>
            </a:r>
            <a:r>
              <a:rPr lang="es-ES" sz="1100" i="1">
                <a:solidFill>
                  <a:srgbClr val="000000"/>
                </a:solidFill>
                <a:latin typeface="Arial" pitchFamily="34"/>
                <a:ea typeface="Calibri" pitchFamily="34"/>
              </a:rPr>
              <a:t>Opiniones y actitudes fiscales de los españoles en 2013</a:t>
            </a:r>
            <a:r>
              <a:rPr lang="es-ES" sz="1100">
                <a:solidFill>
                  <a:srgbClr val="000000"/>
                </a:solidFill>
                <a:latin typeface="Arial" pitchFamily="34"/>
                <a:ea typeface="Calibri" pitchFamily="34"/>
              </a:rPr>
              <a:t>. Documento núm. 20/2014. Madrid)</a:t>
            </a:r>
            <a:endParaRPr lang="en-GB" sz="1100">
              <a:solidFill>
                <a:srgbClr val="000000"/>
              </a:solidFill>
              <a:latin typeface="Times New Roman" pitchFamily="18"/>
              <a:ea typeface="Times New Roman" pitchFamily="18"/>
            </a:endParaRPr>
          </a:p>
        </p:txBody>
      </p:sp>
    </p:spTree>
    <p:extLst>
      <p:ext uri="{BB962C8B-B14F-4D97-AF65-F5344CB8AC3E}">
        <p14:creationId xmlns:p14="http://schemas.microsoft.com/office/powerpoint/2010/main" val="196816224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2" name="Object 4"/>
          <p:cNvGraphicFramePr>
            <a:graphicFrameLocks noChangeAspect="1"/>
          </p:cNvGraphicFramePr>
          <p:nvPr>
            <p:extLst>
              <p:ext uri="{D42A27DB-BD31-4B8C-83A1-F6EECF244321}">
                <p14:modId xmlns:p14="http://schemas.microsoft.com/office/powerpoint/2010/main" val="634255919"/>
              </p:ext>
            </p:extLst>
          </p:nvPr>
        </p:nvGraphicFramePr>
        <p:xfrm>
          <a:off x="1905000" y="838200"/>
          <a:ext cx="8044368" cy="5486400"/>
        </p:xfrm>
        <a:graphic>
          <a:graphicData uri="http://schemas.openxmlformats.org/presentationml/2006/ole">
            <mc:AlternateContent xmlns:mc="http://schemas.openxmlformats.org/markup-compatibility/2006">
              <mc:Choice xmlns:v="urn:schemas-microsoft-com:vml" Requires="v">
                <p:oleObj spid="_x0000_s5148" name="Documento" r:id="rId3" imgW="5790987" imgH="3949555" progId="Word.Document.12">
                  <p:link updateAutomatic="1"/>
                </p:oleObj>
              </mc:Choice>
              <mc:Fallback>
                <p:oleObj name="Documento" r:id="rId3" imgW="5790987" imgH="3949555" progId="Word.Document.12">
                  <p:link updateAutomatic="1"/>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0"/>
                        <a:ext cx="804436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3832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extLst>
              <p:ext uri="{D42A27DB-BD31-4B8C-83A1-F6EECF244321}">
                <p14:modId xmlns:p14="http://schemas.microsoft.com/office/powerpoint/2010/main" val="1628809998"/>
              </p:ext>
            </p:extLst>
          </p:nvPr>
        </p:nvGraphicFramePr>
        <p:xfrm>
          <a:off x="3581400" y="1447801"/>
          <a:ext cx="6879566" cy="4905161"/>
        </p:xfrm>
        <a:graphic>
          <a:graphicData uri="http://schemas.openxmlformats.org/presentationml/2006/ole">
            <mc:AlternateContent xmlns:mc="http://schemas.openxmlformats.org/markup-compatibility/2006">
              <mc:Choice xmlns:v="urn:schemas-microsoft-com:vml" Requires="v">
                <p:oleObj spid="_x0000_s6172" name="Documento" r:id="rId3" imgW="5663992" imgH="4038451" progId="Word.Document.12">
                  <p:link updateAutomatic="1"/>
                </p:oleObj>
              </mc:Choice>
              <mc:Fallback>
                <p:oleObj name="Documento" r:id="rId3" imgW="5663992" imgH="4038451" progId="Word.Document.12">
                  <p:link updateAutomatic="1"/>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447801"/>
                        <a:ext cx="6879566" cy="490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ángulo 2"/>
          <p:cNvSpPr/>
          <p:nvPr/>
        </p:nvSpPr>
        <p:spPr>
          <a:xfrm>
            <a:off x="2819400" y="838201"/>
            <a:ext cx="6324600" cy="646331"/>
          </a:xfrm>
          <a:prstGeom prst="rect">
            <a:avLst/>
          </a:prstGeom>
        </p:spPr>
        <p:txBody>
          <a:bodyPr wrap="square">
            <a:spAutoFit/>
          </a:bodyPr>
          <a:lstStyle/>
          <a:p>
            <a:pPr algn="ctr"/>
            <a:r>
              <a:rPr lang="es-ES_tradnl" dirty="0"/>
              <a:t>¿Diría </a:t>
            </a:r>
            <a:r>
              <a:rPr lang="es-ES_tradnl" dirty="0" err="1"/>
              <a:t>Ud.</a:t>
            </a:r>
            <a:r>
              <a:rPr lang="es-ES_tradnl" dirty="0"/>
              <a:t> que lo que los/as españoles/as pagamos en impuestos es mucho, regular o poco? </a:t>
            </a:r>
          </a:p>
        </p:txBody>
      </p:sp>
    </p:spTree>
    <p:extLst>
      <p:ext uri="{BB962C8B-B14F-4D97-AF65-F5344CB8AC3E}">
        <p14:creationId xmlns:p14="http://schemas.microsoft.com/office/powerpoint/2010/main" val="2708816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extLst>
              <p:ext uri="{D42A27DB-BD31-4B8C-83A1-F6EECF244321}">
                <p14:modId xmlns:p14="http://schemas.microsoft.com/office/powerpoint/2010/main" val="666468189"/>
              </p:ext>
            </p:extLst>
          </p:nvPr>
        </p:nvGraphicFramePr>
        <p:xfrm>
          <a:off x="1905001" y="1371600"/>
          <a:ext cx="8458539" cy="4267200"/>
        </p:xfrm>
        <a:graphic>
          <a:graphicData uri="http://schemas.openxmlformats.org/presentationml/2006/ole">
            <mc:AlternateContent xmlns:mc="http://schemas.openxmlformats.org/markup-compatibility/2006">
              <mc:Choice xmlns:v="urn:schemas-microsoft-com:vml" Requires="v">
                <p:oleObj spid="_x0000_s7196" name="Documento" r:id="rId3" imgW="5663992" imgH="2857395" progId="Word.Document.12">
                  <p:link updateAutomatic="1"/>
                </p:oleObj>
              </mc:Choice>
              <mc:Fallback>
                <p:oleObj name="Documento" r:id="rId3" imgW="5663992" imgH="2857395" progId="Word.Document.12">
                  <p:link updateAutomatic="1"/>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371600"/>
                        <a:ext cx="845853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967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nvGraphicFramePr>
        <p:xfrm>
          <a:off x="3108960" y="797560"/>
          <a:ext cx="5974080" cy="5262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46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nvGraphicFramePr>
        <p:xfrm>
          <a:off x="3098800" y="360680"/>
          <a:ext cx="5994400" cy="6136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8757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nvGraphicFramePr>
        <p:xfrm>
          <a:off x="2639616" y="44624"/>
          <a:ext cx="6624736"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6728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431</TotalTime>
  <Words>2474</Words>
  <Application>Microsoft Office PowerPoint</Application>
  <PresentationFormat>Panorámica</PresentationFormat>
  <Paragraphs>459</Paragraphs>
  <Slides>63</Slides>
  <Notes>6</Notes>
  <HiddenSlides>0</HiddenSlides>
  <MMClips>0</MMClips>
  <ScaleCrop>false</ScaleCrop>
  <HeadingPairs>
    <vt:vector size="10" baseType="variant">
      <vt:variant>
        <vt:lpstr>Fuentes usadas</vt:lpstr>
      </vt:variant>
      <vt:variant>
        <vt:i4>6</vt:i4>
      </vt:variant>
      <vt:variant>
        <vt:lpstr>Tema</vt:lpstr>
      </vt:variant>
      <vt:variant>
        <vt:i4>1</vt:i4>
      </vt:variant>
      <vt:variant>
        <vt:lpstr>Vínculos</vt:lpstr>
      </vt:variant>
      <vt:variant>
        <vt:i4>5</vt:i4>
      </vt:variant>
      <vt:variant>
        <vt:lpstr>Servidores OLE incrustados</vt:lpstr>
      </vt:variant>
      <vt:variant>
        <vt:i4>1</vt:i4>
      </vt:variant>
      <vt:variant>
        <vt:lpstr>Títulos de diapositiva</vt:lpstr>
      </vt:variant>
      <vt:variant>
        <vt:i4>63</vt:i4>
      </vt:variant>
    </vt:vector>
  </HeadingPairs>
  <TitlesOfParts>
    <vt:vector size="76" baseType="lpstr">
      <vt:lpstr>Arial</vt:lpstr>
      <vt:lpstr>Arial Narrow</vt:lpstr>
      <vt:lpstr>Calibri</vt:lpstr>
      <vt:lpstr>Calibri Light</vt:lpstr>
      <vt:lpstr>Cambria</vt:lpstr>
      <vt:lpstr>Times New Roman</vt:lpstr>
      <vt:lpstr>Tema de Office</vt:lpstr>
      <vt:lpstr>???</vt:lpstr>
      <vt:lpstr>!OLE_LINK1</vt:lpstr>
      <vt:lpstr>???</vt:lpstr>
      <vt:lpstr>???</vt:lpstr>
      <vt:lpstr>???</vt:lpstr>
      <vt:lpstr>Hoja de cálculo</vt:lpstr>
      <vt:lpstr>Los impuestos no son neutrales desde una perspectiva de género   Paloma de Villota Universidad Complutense de Madrid   </vt:lpstr>
      <vt:lpstr>PRESION FISCAL  </vt:lpstr>
      <vt:lpstr>PRESION FISCAL</vt:lpstr>
      <vt:lpstr>Presentación de PowerPoint</vt:lpstr>
      <vt:lpstr>1975-1985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Política de empleo</vt:lpstr>
      <vt:lpstr>Programa Nacional de Acción para el Empleo (PNAE)</vt:lpstr>
      <vt:lpstr>Programa Nacional de Acción para el Empleo (PNAE)</vt:lpstr>
      <vt:lpstr>Presentación de PowerPoint</vt:lpstr>
      <vt:lpstr>Impacto delos tipos marginales en las rentas laborales femeninas</vt:lpstr>
      <vt:lpstr>Presentación de PowerPoint</vt:lpstr>
      <vt:lpstr>Presentación de PowerPoint</vt:lpstr>
      <vt:lpstr>Presentación de PowerPoint</vt:lpstr>
      <vt:lpstr>Presentación de PowerPoint</vt:lpstr>
      <vt:lpstr>Presentación de PowerPoint</vt:lpstr>
      <vt:lpstr>Las escalas de gravamen (tarifas del IRPF)</vt:lpstr>
      <vt:lpstr>Presentación de PowerPoint</vt:lpstr>
      <vt:lpstr>Presentación de PowerPoint</vt:lpstr>
      <vt:lpstr>Presentación de PowerPoint</vt:lpstr>
      <vt:lpstr>Presentación de PowerPoint</vt:lpstr>
      <vt:lpstr>Aportación de las mujeres en el IRPF antes y después de la crisis económica </vt:lpstr>
      <vt:lpstr>Presentación de PowerPoint</vt:lpstr>
      <vt:lpstr>Familias Monoparentales</vt:lpstr>
      <vt:lpstr>Presentación de PowerPoint</vt:lpstr>
      <vt:lpstr>Presentación de PowerPoint</vt:lpstr>
      <vt:lpstr>Presentación de PowerPoint</vt:lpstr>
      <vt:lpstr>Presentación de PowerPoint</vt:lpstr>
      <vt:lpstr>Presentación de PowerPoint</vt:lpstr>
      <vt:lpstr>Presentación de PowerPoint</vt:lpstr>
      <vt:lpstr>Beneficios Fiscales</vt:lpstr>
      <vt:lpstr>Presentación de PowerPoint</vt:lpstr>
      <vt:lpstr>Presentación de PowerPoint</vt:lpstr>
      <vt:lpstr>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OPINION</vt:lpstr>
      <vt:lpstr>Impuestos totales de los hogares españoles en 2013 por tramos de renta bruta (%)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impuestos no son neutrales desde una perspectiva de género   Paloma de Villota Universidad Complutense de Madrid Departamento de Economía Aplicada</dc:title>
  <dc:creator>Paloma Villota</dc:creator>
  <cp:lastModifiedBy>Paloma Villota</cp:lastModifiedBy>
  <cp:revision>37</cp:revision>
  <dcterms:created xsi:type="dcterms:W3CDTF">2018-07-05T08:36:38Z</dcterms:created>
  <dcterms:modified xsi:type="dcterms:W3CDTF">2019-10-24T02:27:59Z</dcterms:modified>
</cp:coreProperties>
</file>