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8" r:id="rId2"/>
    <p:sldId id="431" r:id="rId3"/>
    <p:sldId id="437" r:id="rId4"/>
    <p:sldId id="439" r:id="rId5"/>
    <p:sldId id="420" r:id="rId6"/>
    <p:sldId id="440" r:id="rId7"/>
    <p:sldId id="422" r:id="rId8"/>
    <p:sldId id="423" r:id="rId9"/>
    <p:sldId id="390" r:id="rId10"/>
    <p:sldId id="424" r:id="rId11"/>
    <p:sldId id="425" r:id="rId12"/>
    <p:sldId id="427" r:id="rId13"/>
    <p:sldId id="428" r:id="rId14"/>
    <p:sldId id="426" r:id="rId15"/>
    <p:sldId id="429" r:id="rId16"/>
    <p:sldId id="430" r:id="rId17"/>
    <p:sldId id="432" r:id="rId18"/>
    <p:sldId id="441" r:id="rId19"/>
    <p:sldId id="267" r:id="rId20"/>
  </p:sldIdLst>
  <p:sldSz cx="9144000" cy="6858000" type="screen4x3"/>
  <p:notesSz cx="7086600" cy="93726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E3000"/>
    <a:srgbClr val="99CC00"/>
    <a:srgbClr val="EDE0F8"/>
    <a:srgbClr val="E6FEEA"/>
    <a:srgbClr val="CCFFCC"/>
    <a:srgbClr val="CCFF99"/>
    <a:srgbClr val="D0F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9135" autoAdjust="0"/>
  </p:normalViewPr>
  <p:slideViewPr>
    <p:cSldViewPr showGuides="1">
      <p:cViewPr>
        <p:scale>
          <a:sx n="90" d="100"/>
          <a:sy n="90" d="100"/>
        </p:scale>
        <p:origin x="24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68392728-57FA-4737-B2B7-0F68F5501B7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2A72B775-C406-4A5D-8A64-5B04E847173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7231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E785FEAD-1C4B-4C29-B731-770F8294AE93}" type="datetimeFigureOut">
              <a:rPr lang="es-ES" smtClean="0"/>
              <a:pPr/>
              <a:t>23/10/2019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724F0ED-228A-4F17-93DB-690D076B9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20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4F0ED-228A-4F17-93DB-690D076B9664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09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747997-CD7F-4AB4-921E-98FAB23A549B}" type="datetimeFigureOut">
              <a:rPr lang="es-CO" smtClean="0"/>
              <a:pPr/>
              <a:t>23/10/2019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E9ED1-778D-4E39-91B6-2FE05F516EA7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indent="19050" algn="ctr">
              <a:buNone/>
            </a:pPr>
            <a:endParaRPr lang="es-ES" sz="2800" b="1" i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indent="19050" algn="ctr">
              <a:buNone/>
            </a:pPr>
            <a:r>
              <a:rPr lang="es-ES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SEMINARIO POLÍTICA FISCAL Y GÉNERO</a:t>
            </a:r>
          </a:p>
          <a:p>
            <a:pPr indent="19050" algn="ctr">
              <a:buNone/>
            </a:pPr>
            <a:endParaRPr lang="es-ES" sz="9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ctr">
              <a:buNone/>
            </a:pPr>
            <a:endParaRPr lang="es-ES" sz="9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ctr">
              <a:buNone/>
            </a:pPr>
            <a:r>
              <a:rPr lang="es-E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Regional de Tributación para la Equidad - FESCOL</a:t>
            </a:r>
          </a:p>
          <a:p>
            <a:pPr indent="19050" algn="ctr">
              <a:buNone/>
            </a:pPr>
            <a:endParaRPr lang="es-ES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ctr">
              <a:buNone/>
            </a:pPr>
            <a:endParaRPr lang="es-E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ctr">
              <a:buNone/>
            </a:pPr>
            <a:r>
              <a:rPr lang="es-ES" sz="24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Política Tributaria y los Sesgos de Género:</a:t>
            </a:r>
          </a:p>
          <a:p>
            <a:pPr indent="19050" algn="ctr">
              <a:buNone/>
            </a:pPr>
            <a:r>
              <a:rPr lang="es-ES" sz="24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Aproximaciones al caso colombiano</a:t>
            </a:r>
          </a:p>
          <a:p>
            <a:pPr indent="19050" algn="ctr">
              <a:buNone/>
            </a:pPr>
            <a:endParaRPr lang="es-E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r">
              <a:buNone/>
            </a:pPr>
            <a:endParaRPr lang="es-ES" sz="1800" b="1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r">
              <a:buNone/>
            </a:pPr>
            <a:r>
              <a:rPr lang="es-ES" sz="18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</a:t>
            </a:r>
            <a:r>
              <a:rPr lang="es-ES" sz="18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 ARENAS SAAVEDRA</a:t>
            </a:r>
          </a:p>
          <a:p>
            <a:pPr indent="19050" algn="r">
              <a:buNone/>
            </a:pPr>
            <a:r>
              <a:rPr lang="es-ES" sz="16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de Economía Feminista</a:t>
            </a:r>
          </a:p>
          <a:p>
            <a:pPr indent="19050" algn="r">
              <a:buNone/>
            </a:pPr>
            <a:r>
              <a:rPr lang="es-E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</a:t>
            </a:r>
            <a:r>
              <a:rPr lang="es-E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s-E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s-ES" sz="16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 algn="r">
              <a:buNone/>
            </a:pPr>
            <a:endParaRPr lang="es-ES" sz="2400" b="1" i="1" dirty="0" smtClean="0">
              <a:solidFill>
                <a:srgbClr val="C00000"/>
              </a:solidFill>
            </a:endParaRPr>
          </a:p>
          <a:p>
            <a:pPr indent="19050" algn="ctr">
              <a:buNone/>
            </a:pPr>
            <a:endParaRPr lang="es-E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37970"/>
            <a:ext cx="9144000" cy="5600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O" sz="18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IVA:  </a:t>
            </a: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 parte del tributo “Bienes y Servicios”, corresponde al 92,9%</a:t>
            </a:r>
            <a:endParaRPr lang="es-CO" sz="1800" b="1" i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Gravamen que recae sobre el consumo de bienes y servicios. Nacional.</a:t>
            </a:r>
          </a:p>
          <a:p>
            <a:pPr marL="541338" indent="0">
              <a:buNone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Indirecto: entre contribuyente y la nación, hay un intermediario responsable</a:t>
            </a:r>
          </a:p>
          <a:p>
            <a:pPr marL="541338" indent="0">
              <a:buNone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Aporta el 43,2% de la recaudación total y contribuye con el 6,5% al PIB</a:t>
            </a:r>
          </a:p>
          <a:p>
            <a:pPr marL="541338" indent="0">
              <a:buNone/>
            </a:pPr>
            <a:endParaRPr lang="es-CO" sz="1800" b="1" i="1" u="sng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0">
              <a:buNone/>
            </a:pPr>
            <a:endParaRPr lang="es-CO" sz="1800" b="1" i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0">
              <a:buNone/>
            </a:pPr>
            <a:r>
              <a:rPr lang="es-CO" sz="1400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Composición </a:t>
            </a:r>
            <a:r>
              <a:rPr lang="es-CO" sz="1400" i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impuesto a los bienes y servicios</a:t>
            </a:r>
            <a:r>
              <a:rPr lang="es-CO" sz="1400" dirty="0"/>
              <a:t> </a:t>
            </a:r>
            <a:r>
              <a:rPr lang="es-CO" sz="1400" dirty="0" smtClean="0"/>
              <a:t>                           </a:t>
            </a:r>
            <a:r>
              <a:rPr lang="es-CO" sz="14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400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 como % del PIB 1998 – 2017</a:t>
            </a:r>
          </a:p>
          <a:p>
            <a:pPr marL="0" indent="0" algn="ctr">
              <a:buNone/>
            </a:pPr>
            <a:endParaRPr lang="es-CO" sz="1400" i="1" u="sng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CO" sz="1400" i="1" u="sng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s-ES" sz="2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457200" y="404664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4176464" cy="223224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457200" y="2636912"/>
            <a:ext cx="3394720" cy="3888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endParaRPr lang="es-CO" smtClean="0"/>
          </a:p>
          <a:p>
            <a:pPr marL="0" indent="0" algn="ctr">
              <a:buFont typeface="Wingdings 2"/>
              <a:buNone/>
            </a:pPr>
            <a:endParaRPr lang="es-CO" smtClean="0"/>
          </a:p>
          <a:p>
            <a:pPr marL="0" indent="0" algn="ctr">
              <a:buFont typeface="Wingdings 2"/>
              <a:buNone/>
            </a:pPr>
            <a:endParaRPr lang="es-CO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0" b="10277"/>
          <a:stretch/>
        </p:blipFill>
        <p:spPr bwMode="auto">
          <a:xfrm>
            <a:off x="107504" y="4077073"/>
            <a:ext cx="4176464" cy="223224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81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08520" y="1484784"/>
            <a:ext cx="9252520" cy="5373216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 Generador: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 sobre los que recae el impuesto</a:t>
            </a:r>
          </a:p>
          <a:p>
            <a:pPr marL="703263" indent="-342900">
              <a:buAutoNum type="alphaLcPeriod"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venta de bienes corporales muebles e inmuebles con excepción de los expresamente excluidos; </a:t>
            </a:r>
          </a:p>
          <a:p>
            <a:pPr marL="703263" indent="-342900">
              <a:buAutoNum type="alphaLcPeriod"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venta o cesiones de derechos sobre activos intangibles, únicamente asociados con la propiedad industrial; </a:t>
            </a:r>
          </a:p>
          <a:p>
            <a:pPr marL="703263" indent="-342900">
              <a:buAutoNum type="alphaLcPeriod"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prestación de servicios en el territorio nacional o desde el exterior, con excepción de los expresamente excluidos; </a:t>
            </a:r>
          </a:p>
          <a:p>
            <a:pPr marL="703263" indent="-342900">
              <a:buAutoNum type="alphaLcPeriod"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importación de bienes corporales que no hayan sido excluidos expresamente; </a:t>
            </a:r>
          </a:p>
          <a:p>
            <a:pPr marL="703263" indent="-342900">
              <a:buAutoNum type="alphaLcPeriod"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circulación, venta u operación de juegos de suerte y azar con excepción de las loterías y de los juegos de suerte y azar, operados exclusivamente por internet </a:t>
            </a:r>
          </a:p>
          <a:p>
            <a:pPr marL="0" indent="0">
              <a:buNone/>
            </a:pPr>
            <a:endParaRPr lang="es-CO" sz="16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236913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explícito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encuentra evidencia en el enunciado</a:t>
            </a:r>
          </a:p>
          <a:p>
            <a:pPr marL="3321050" indent="-3236913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implícito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observa sesgo producido directamente por la aplicación del tributo</a:t>
            </a: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57200" y="404664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08520" y="1266934"/>
            <a:ext cx="9252520" cy="5591066"/>
          </a:xfrm>
        </p:spPr>
        <p:txBody>
          <a:bodyPr>
            <a:normAutofit/>
          </a:bodyPr>
          <a:lstStyle/>
          <a:p>
            <a:pPr marL="3321050" indent="-3140075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Discriminación de género: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transacción del IVA requiere poseer ingresos</a:t>
            </a:r>
          </a:p>
          <a:p>
            <a:pPr marL="427038" indent="-342900">
              <a:buFont typeface="Wingdings" panose="05000000000000000000" pitchFamily="2" charset="2"/>
              <a:buChar char="§"/>
            </a:pPr>
            <a:r>
              <a:rPr lang="es-CO" sz="19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se accede a ingresos propios, la fuente para compras es de terceros lo que afecta su autonomía sobre las decisiones de consumo del hogar</a:t>
            </a:r>
          </a:p>
          <a:p>
            <a:pPr marL="427038" indent="-342900">
              <a:buFont typeface="Wingdings" panose="05000000000000000000" pitchFamily="2" charset="2"/>
              <a:buChar char="§"/>
            </a:pPr>
            <a:r>
              <a:rPr lang="es-CO" sz="19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hecho generador permite evidenciar que es mayor la proporción de mujeres que de hombres sin ingresos propios (17% en 2017). Ni siquiera califican para ser consideradas en su acceso directo a compras.</a:t>
            </a:r>
          </a:p>
          <a:p>
            <a:pPr marL="84138" indent="0">
              <a:buNone/>
            </a:pPr>
            <a:endParaRPr lang="es-CO" sz="16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57200" y="404664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0" y="3931547"/>
            <a:ext cx="5328591" cy="261390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2" name="Rectángulo 1"/>
          <p:cNvSpPr/>
          <p:nvPr/>
        </p:nvSpPr>
        <p:spPr>
          <a:xfrm>
            <a:off x="2534926" y="3527032"/>
            <a:ext cx="378610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s-CO" sz="1400" i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Población sin ingresos propios 2011 - 2017</a:t>
            </a:r>
          </a:p>
        </p:txBody>
      </p:sp>
    </p:spTree>
    <p:extLst>
      <p:ext uri="{BB962C8B-B14F-4D97-AF65-F5344CB8AC3E}">
        <p14:creationId xmlns:p14="http://schemas.microsoft.com/office/powerpoint/2010/main" val="3357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01260" y="802866"/>
            <a:ext cx="9252520" cy="5863437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Sujeto Pasivo: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Contribuyente responsable directo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pago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tributo</a:t>
            </a:r>
          </a:p>
          <a:p>
            <a:pPr marL="360363" indent="0">
              <a:buNone/>
            </a:pPr>
            <a:r>
              <a:rPr lang="es-CO" sz="1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sujeto pasivo del IVA es el consumidor final que es sobre quien recae y realmente paga dicho tributo. El responsable es quien debe responder por su recaudo y pago, es un intermediario delegado por el estado.</a:t>
            </a:r>
          </a:p>
          <a:p>
            <a:pPr marL="3321050" indent="-3236913">
              <a:buNone/>
            </a:pPr>
            <a:endParaRPr lang="es-CO" sz="12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236913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explícito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encuentra alusión jurídica en el enunciado sobre diferenciación por sexos</a:t>
            </a:r>
          </a:p>
          <a:p>
            <a:pPr marL="3321050" indent="-3236913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implícito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observarse por formas diferenciales de consumo y capacidad de pago</a:t>
            </a:r>
            <a:endParaRPr lang="es-CO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236913">
              <a:buNone/>
            </a:pPr>
            <a:r>
              <a:rPr lang="es-CO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4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</a:t>
            </a:r>
            <a:r>
              <a:rPr lang="es-CO" sz="1400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 </a:t>
            </a:r>
            <a:r>
              <a:rPr lang="es-CO" sz="1400" i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feminidad de la </a:t>
            </a:r>
            <a:r>
              <a:rPr lang="es-CO" sz="1400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pobreza</a:t>
            </a:r>
            <a:endParaRPr lang="es-CO" sz="1400" i="1" u="sng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236913">
              <a:buNone/>
            </a:pPr>
            <a:endParaRPr lang="es-CO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379058" y="29152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858" y="3933056"/>
            <a:ext cx="4422775" cy="257606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-17692" y="3933056"/>
            <a:ext cx="4427983" cy="2576066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138" indent="-84138">
              <a:buNone/>
            </a:pPr>
            <a:r>
              <a:rPr lang="es-ES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Situación diferencial entre M y H: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4138" indent="-84138"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-IVA afecta en mayor proporción a poblaciones más pobres</a:t>
            </a:r>
          </a:p>
          <a:p>
            <a:pPr marL="84138" indent="-84138">
              <a:buFont typeface="Wingdings 2"/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-Mujeres, mayor incidencia de pobreza en mujeres (gráfico)</a:t>
            </a:r>
          </a:p>
          <a:p>
            <a:pPr marL="84138" indent="-84138">
              <a:buFont typeface="Wingdings 2"/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-Mayor tiempo destinado a la economía del cuidado lo que limita sus posibilidades económicas</a:t>
            </a:r>
          </a:p>
          <a:p>
            <a:pPr marL="84138" indent="-84138">
              <a:buFont typeface="Wingdings 2"/>
              <a:buNone/>
            </a:pPr>
            <a:endParaRPr lang="es-ES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373216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gravable: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venta /prestación de servicios, valor total </a:t>
            </a:r>
          </a:p>
          <a:p>
            <a:pPr marL="0" indent="0">
              <a:buNone/>
            </a:pP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de la operación; al cual se le aplica la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tarifa</a:t>
            </a:r>
          </a:p>
          <a:p>
            <a:pPr marL="365760" lvl="1" indent="0">
              <a:buNone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total de la operación sea que ésta se realice de contado o a crédito.</a:t>
            </a:r>
          </a:p>
          <a:p>
            <a:pPr marL="365760" lvl="1" indent="0">
              <a:buNone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normatividad determina los ByS que constituyen la base gravable del IVA</a:t>
            </a:r>
            <a:endParaRPr lang="es-CO" sz="1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2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321050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explícito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inclusión como bienes sujetos de cobro de IVA las “compresas y tampones higiénicos” usados sólo por las mujeres por razones biológicas. Cobro que sólo afecta a las mujeres</a:t>
            </a:r>
          </a:p>
          <a:p>
            <a:pPr marL="3321050" indent="-3321050">
              <a:buNone/>
            </a:pPr>
            <a:r>
              <a:rPr lang="es-CO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</a:t>
            </a: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observa sesgo producido directamente por la aplicación del tributo</a:t>
            </a:r>
          </a:p>
          <a:p>
            <a:pPr marL="3321050" indent="-3321050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Discriminación de género: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artículos de aseo personal por tener empaque diferente el precio es mayor para las mujeres, “lo que actúa como un impuesto invisible para las mujeres” </a:t>
            </a:r>
            <a:r>
              <a:rPr lang="es-CO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(Moreno, 2015)</a:t>
            </a:r>
            <a:endParaRPr lang="es-CO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57200" y="332656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1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37971"/>
            <a:ext cx="9144000" cy="5373216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Tarifa: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estatuto tributario establece la tarifa general del IVA el 19% </a:t>
            </a:r>
          </a:p>
          <a:p>
            <a:pPr marL="1166813" indent="0">
              <a:buNone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excepciones especificadas.</a:t>
            </a:r>
          </a:p>
          <a:p>
            <a:pPr marL="360363" indent="0">
              <a:buNone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5%: “canasta familiar y productos de primera necesidad o de impacto en determinados sectores económicos; 81 productos</a:t>
            </a:r>
            <a:endParaRPr lang="es-CO" sz="20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2288" indent="-1792288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explícito de género: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“compresas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toallas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higiénicas”, como evidenció la campaña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Género y Justicia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económica, al gravar artículos de uso femenino requeridos por las mujeres por ser mujeres. El propósito de la campaña es eliminación total del impuesto..</a:t>
            </a:r>
            <a:endParaRPr lang="es-CO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5" indent="-2333625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implícito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tasa generalizada del 19% para las mujeres porque:</a:t>
            </a:r>
          </a:p>
          <a:p>
            <a:pPr marL="1973263" indent="-180975">
              <a:buFontTx/>
              <a:buChar char="-"/>
            </a:pP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Brecha de ingresos laborales: IVA afecta en mayor proporción la disponibilidad económica de las mujeres</a:t>
            </a:r>
          </a:p>
          <a:p>
            <a:pPr marL="1973263" indent="-180975">
              <a:buFontTx/>
              <a:buChar char="-"/>
            </a:pP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mujeres suelen destinar alta porción de sus ingresos a bienes del hogar; menor posibilidad de disponer de sus ingresos para otras actividades</a:t>
            </a:r>
          </a:p>
          <a:p>
            <a:pPr marL="3321050" indent="0">
              <a:buNone/>
            </a:pPr>
            <a:endParaRPr lang="es-CO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57200" y="404664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Deducciones y exenciones tributarias: </a:t>
            </a:r>
          </a:p>
          <a:p>
            <a:pPr marL="365760" lvl="1" indent="0">
              <a:buNone/>
            </a:pPr>
            <a:r>
              <a:rPr lang="es-CO" sz="1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Establecidos bienes exentos de IVA o tarifa 0 “por su destinación o uso”. ET</a:t>
            </a:r>
            <a:endParaRPr lang="es-CO" sz="1800" b="1" i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321050">
              <a:buNone/>
            </a:pPr>
            <a:endParaRPr lang="es-CO" sz="2000" b="1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21050" indent="-3321050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explícito de género: </a:t>
            </a:r>
            <a:r>
              <a:rPr lang="es-CO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encuentra alusión jurídica en el enunciado sobre diferenciación por sexos</a:t>
            </a:r>
          </a:p>
          <a:p>
            <a:pPr marL="3321050" indent="-3321050">
              <a:buNone/>
            </a:pPr>
            <a:endParaRPr lang="es-CO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5" indent="-2333625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Sesgo implícito de género: </a:t>
            </a:r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evidencia. Necesidad de reconocimiento de los ByS asociados a la economía del cuidado</a:t>
            </a:r>
            <a:endParaRPr lang="es-CO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57200" y="404664"/>
            <a:ext cx="8229600" cy="833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SESGOS DE GÉNERO EN EL </a:t>
            </a:r>
            <a:r>
              <a:rPr lang="es-ES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IVA</a:t>
            </a:r>
          </a:p>
          <a:p>
            <a:pPr indent="19050" algn="ctr"/>
            <a:endParaRPr lang="es-ES" sz="1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19050" algn="ctr"/>
            <a:r>
              <a:rPr lang="es-ES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IMPUESTO SOBRE EL VALOR AGREGADO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65212" y="260648"/>
            <a:ext cx="8229600" cy="532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16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- SESGO DE GÉNERO EN EL IVA</a:t>
            </a:r>
            <a:endParaRPr lang="es-CO" sz="16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0"/>
          <a:stretch/>
        </p:blipFill>
        <p:spPr bwMode="auto">
          <a:xfrm>
            <a:off x="323528" y="548680"/>
            <a:ext cx="8712968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2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32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1600" b="1" dirty="0" smtClean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- SESGO DE GÉNERO EN IMPUESTO A LAS RENTAS DE TRABAJO</a:t>
            </a:r>
            <a:endParaRPr lang="es-CO" sz="16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3"/>
          <a:stretch/>
        </p:blipFill>
        <p:spPr bwMode="auto">
          <a:xfrm>
            <a:off x="323528" y="980728"/>
            <a:ext cx="822960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0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71600" y="1628800"/>
            <a:ext cx="7215238" cy="4493095"/>
          </a:xfrm>
        </p:spPr>
        <p:txBody>
          <a:bodyPr>
            <a:normAutofit/>
          </a:bodyPr>
          <a:lstStyle/>
          <a:p>
            <a:pPr indent="19050" algn="ctr">
              <a:buNone/>
            </a:pPr>
            <a:endParaRPr lang="es-ES" sz="2800" dirty="0" smtClean="0">
              <a:solidFill>
                <a:srgbClr val="C00000"/>
              </a:solidFill>
            </a:endParaRPr>
          </a:p>
          <a:p>
            <a:pPr indent="19050" algn="ctr">
              <a:buNone/>
            </a:pPr>
            <a:endParaRPr lang="es-ES" sz="2800" dirty="0" smtClean="0">
              <a:solidFill>
                <a:srgbClr val="C00000"/>
              </a:solidFill>
            </a:endParaRPr>
          </a:p>
          <a:p>
            <a:pPr indent="19050" algn="ctr">
              <a:buNone/>
            </a:pPr>
            <a:r>
              <a:rPr lang="es-ES" sz="5400" b="1" dirty="0" smtClean="0">
                <a:solidFill>
                  <a:srgbClr val="C00000"/>
                </a:solidFill>
              </a:rPr>
              <a:t>GRACIAS</a:t>
            </a:r>
          </a:p>
          <a:p>
            <a:pPr indent="19050" algn="ctr">
              <a:buNone/>
            </a:pPr>
            <a:endParaRPr lang="es-E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19050" algn="ctr">
              <a:buNone/>
            </a:pPr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anaiarenas@colnodo.apc.org</a:t>
            </a:r>
            <a:endParaRPr lang="es-ES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b="1" i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</a:t>
            </a:r>
          </a:p>
          <a:p>
            <a:pPr marL="0" indent="0" algn="ctr">
              <a:buNone/>
            </a:pPr>
            <a:endParaRPr lang="es-CO" sz="2200" b="1" i="1" u="sng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TRIBUTACIÓN PARA LA EQUIDAD DE GÉNERO</a:t>
            </a:r>
          </a:p>
          <a:p>
            <a:pPr marL="0" indent="0">
              <a:buNone/>
            </a:pPr>
            <a:endParaRPr lang="es-CO" sz="2200" b="1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económica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 para reducir desigualdades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Determinante para entender la desigualdad de género,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 para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avanzar hacia la equidad </a:t>
            </a:r>
            <a:r>
              <a:rPr lang="es-CO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género</a:t>
            </a:r>
            <a:endParaRPr lang="es-CO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amplia relevancia en un región muy desigual en la cual los impuestos no mejoran la situación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Recaudación ineficiente e insuficiente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Mediante el proyecto: </a:t>
            </a:r>
            <a:endParaRPr lang="es-CO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0088" indent="-342900">
              <a:buFontTx/>
              <a:buChar char="-"/>
            </a:pPr>
            <a:r>
              <a:rPr lang="es-CO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de la situación actual en países de la región</a:t>
            </a:r>
          </a:p>
          <a:p>
            <a:pPr marL="700088" indent="-342900">
              <a:buFontTx/>
              <a:buChar char="-"/>
            </a:pPr>
            <a:r>
              <a:rPr lang="es-CO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 elementos progresivos para cambios</a:t>
            </a: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510952" y="404664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REGIONAL – TRIBUTACIÓN PARA LA EQUIDAD</a:t>
            </a:r>
          </a:p>
          <a:p>
            <a:pPr algn="ctr"/>
            <a:r>
              <a:rPr lang="es-E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FESCOL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30536" r="30398" b="2882"/>
          <a:stretch/>
        </p:blipFill>
        <p:spPr>
          <a:xfrm>
            <a:off x="4281998" y="2297292"/>
            <a:ext cx="2318141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30536" r="30294" b="1886"/>
          <a:stretch/>
        </p:blipFill>
        <p:spPr>
          <a:xfrm>
            <a:off x="2420879" y="2420889"/>
            <a:ext cx="2300676" cy="3231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31645" r="30481" b="339"/>
          <a:stretch/>
        </p:blipFill>
        <p:spPr>
          <a:xfrm>
            <a:off x="536909" y="2535586"/>
            <a:ext cx="2190023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/>
          <a:srcRect l="30742" r="30294" b="2020"/>
          <a:stretch/>
        </p:blipFill>
        <p:spPr>
          <a:xfrm>
            <a:off x="6368620" y="2182594"/>
            <a:ext cx="2417102" cy="3354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323528" y="764704"/>
            <a:ext cx="8496944" cy="8640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dirty="0" smtClean="0">
                <a:solidFill>
                  <a:srgbClr val="CC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PUBLICACIONES FESCOL - TRIBUTACIÓN Y GÉNERO</a:t>
            </a:r>
            <a:br>
              <a:rPr lang="es-CO" sz="2000" dirty="0" smtClean="0">
                <a:solidFill>
                  <a:srgbClr val="CC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dirty="0" smtClean="0">
                <a:solidFill>
                  <a:srgbClr val="CC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https://www.fes-Colombia.org/publicaciones</a:t>
            </a:r>
            <a:r>
              <a:rPr lang="es-CO" sz="20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000" dirty="0">
              <a:solidFill>
                <a:srgbClr val="CC33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es-CO" sz="1800" b="1" i="1" dirty="0" smtClean="0">
                <a:solidFill>
                  <a:srgbClr val="CC3300"/>
                </a:solidFill>
              </a:rPr>
              <a:t>LA POLÍTICA TRIBUTARIA Y LOS SESGOS DE GÉNERO</a:t>
            </a:r>
            <a:br>
              <a:rPr lang="es-CO" sz="1800" b="1" i="1" dirty="0" smtClean="0">
                <a:solidFill>
                  <a:srgbClr val="CC3300"/>
                </a:solidFill>
              </a:rPr>
            </a:br>
            <a:r>
              <a:rPr lang="es-CO" sz="1800" b="1" i="1" dirty="0" smtClean="0">
                <a:solidFill>
                  <a:srgbClr val="CC3300"/>
                </a:solidFill>
              </a:rPr>
              <a:t>APROXIMACIONES AL CASO COLOMBIANO</a:t>
            </a:r>
            <a:endParaRPr lang="es-CO" sz="1800" b="1" i="1" dirty="0">
              <a:solidFill>
                <a:srgbClr val="CC33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536" y="1462286"/>
            <a:ext cx="90364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Contenido</a:t>
            </a:r>
            <a:endParaRPr lang="es-ES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Dimensión económica de la desigualdad de género en Colombia en el siglo XXI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del arte de la tributación y la equidad de género en Colombia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sistema tributario y los sesgos de género</a:t>
            </a:r>
          </a:p>
          <a:p>
            <a:pPr marL="365760" lvl="1" indent="0">
              <a:buNone/>
            </a:pPr>
            <a:r>
              <a:rPr lang="es-CO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general del sistema tributario colombiano</a:t>
            </a:r>
          </a:p>
          <a:p>
            <a:pPr marL="365760" lvl="1" indent="0">
              <a:buNone/>
            </a:pPr>
            <a:r>
              <a:rPr lang="es-CO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institucionalidad de los impuestos y las instancias de decisión</a:t>
            </a:r>
          </a:p>
          <a:p>
            <a:pPr marL="365760" lvl="1" indent="0">
              <a:buNone/>
            </a:pPr>
            <a:r>
              <a:rPr lang="es-CO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 posibles sesgos de género en el sistema tributario colombiano</a:t>
            </a:r>
          </a:p>
          <a:p>
            <a:pPr marL="365760" lvl="1" indent="0">
              <a:buNone/>
            </a:pPr>
            <a:r>
              <a:rPr lang="es-CO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Sesgos de género en el Impuesto sobre el valor agregado IVA. </a:t>
            </a:r>
          </a:p>
          <a:p>
            <a:pPr marL="365760" lvl="1" indent="0">
              <a:buNone/>
            </a:pPr>
            <a:r>
              <a:rPr lang="es-CO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Sesgos de género en el Impuesto a las rentas de trabajo o rentas laborales.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y fuentes de información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 y recomendaciones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  <a:endParaRPr lang="es-CO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1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DIMENSION ECONÓMICA DE LA DESIGUALDAD DE GÉNERO</a:t>
            </a:r>
          </a:p>
          <a:p>
            <a:pPr algn="ctr">
              <a:buNone/>
            </a:pPr>
            <a:r>
              <a:rPr lang="es-ES" sz="1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COLOMBIA EN EL SIGLO XXI</a:t>
            </a:r>
          </a:p>
          <a:p>
            <a:pPr marL="0" indent="0" algn="ctr">
              <a:buNone/>
            </a:pPr>
            <a:endParaRPr lang="es-CO" sz="18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O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CO" sz="14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ndicadores </a:t>
            </a:r>
            <a:r>
              <a:rPr lang="es-CO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mercado laboral por Sexo y Brechas de Género. </a:t>
            </a:r>
          </a:p>
          <a:p>
            <a:pPr marL="0" indent="0" algn="ctr">
              <a:buNone/>
            </a:pPr>
            <a:r>
              <a:rPr lang="es-CO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Colombia. 2001-2009-2017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s-ES" sz="2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457200" y="626123"/>
            <a:ext cx="8229600" cy="714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Política Tributaria y los Sesgos de Género</a:t>
            </a:r>
          </a:p>
          <a:p>
            <a:pPr indent="19050" algn="ctr"/>
            <a:r>
              <a:rPr lang="es-ES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Aproximaciones al caso colombiano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36768"/>
              </p:ext>
            </p:extLst>
          </p:nvPr>
        </p:nvGraphicFramePr>
        <p:xfrm>
          <a:off x="354359" y="3356992"/>
          <a:ext cx="8435281" cy="3059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433"/>
                <a:gridCol w="707303"/>
                <a:gridCol w="889181"/>
                <a:gridCol w="889181"/>
                <a:gridCol w="781708"/>
                <a:gridCol w="780790"/>
                <a:gridCol w="762418"/>
                <a:gridCol w="780790"/>
                <a:gridCol w="780790"/>
                <a:gridCol w="691687"/>
              </a:tblGrid>
              <a:tr h="2136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CATEGORÍA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2001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2009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2017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371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Mujer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Hombre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Brecha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Mujer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Hombre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Brecha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Mujer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Hombre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Brecha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Tasa global de participación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49,5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76,1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26,6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49,8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73,4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23,6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54,5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74,8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20,3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Población inactiva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 </a:t>
                      </a:r>
                      <a:endParaRPr lang="es-CO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 smtClean="0">
                          <a:effectLst/>
                        </a:rPr>
                        <a:t>50,5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23,7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26,9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50,2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26,5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23,8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45,5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 </a:t>
                      </a:r>
                      <a:endParaRPr lang="es-CO" sz="1100" b="1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smtClean="0">
                          <a:effectLst/>
                        </a:rPr>
                        <a:t>25,1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 smtClean="0">
                          <a:effectLst/>
                        </a:rPr>
                        <a:t> </a:t>
                      </a:r>
                      <a:endParaRPr lang="es-CO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 smtClean="0">
                          <a:effectLst/>
                        </a:rPr>
                        <a:t>20,4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Tasa de desempleo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19,3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12,0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7,4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15,8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9,3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6,5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12,3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7,2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5,1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Tasa de informalidad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--- 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 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55,7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51,3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4,5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50,3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46,8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3,5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0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Ingreso mensual promedio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---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---  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  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18,8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 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 </a:t>
                      </a:r>
                      <a:endParaRPr lang="es-CO" sz="11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</a:rPr>
                        <a:t>--- 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 </a:t>
                      </a:r>
                      <a:endParaRPr lang="es-CO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</a:rPr>
                        <a:t>17,5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Seminario Internacional sobre política fiscal y género: 2014 - </a:t>
            </a: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s-CO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“Diferencias de género en la riqueza, ingresos y rentas de las personas naturales en Colombia”: 2016. Javier Ávila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endParaRPr lang="es-CO" sz="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“Menstruación libre de impuestos. Campaña” Grupo de Género y Justica Económica, Red de Justicia Tributaria. 2’16. Natalia Moreno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endParaRPr lang="es-CO" sz="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Encuentro global sobre los derechos de las mujeres y justicia tributaria. Bogotá 13-15 junio, 2017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endParaRPr lang="es-CO" sz="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iniciativas. Banco de la República, Universidad del Rosario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endParaRPr lang="es-CO" sz="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Regional de tributación para la Equidad, 2017-2019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endParaRPr lang="es-CO" sz="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“Hacia la construcción de una política fiscal con enfoque de género en Colombia”. Edición, Clara Viviana Plazas Gómez, 2018</a:t>
            </a:r>
            <a:endParaRPr lang="es-CO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endParaRPr lang="es-CO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467544" y="620688"/>
            <a:ext cx="8417024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5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DEL ARTE DE LA TRIBUTACIÓN Y LA EQUIDAD DE GÉNERO </a:t>
            </a:r>
          </a:p>
          <a:p>
            <a:pPr algn="ctr"/>
            <a:r>
              <a:rPr lang="es-ES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COLOMBIA</a:t>
            </a:r>
            <a:r>
              <a:rPr lang="es-E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13" y="1484784"/>
            <a:ext cx="9144000" cy="52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1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SISTEMA TRIBUTARIO COLOMBIANO</a:t>
            </a:r>
          </a:p>
          <a:p>
            <a:pPr marL="0" indent="0" algn="ctr">
              <a:buNone/>
            </a:pPr>
            <a:endParaRPr lang="es-CO" sz="800" i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O" sz="14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</a:t>
            </a:r>
            <a:r>
              <a:rPr lang="es-CO" sz="14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Tributaria Colombiana 1998-2016</a:t>
            </a:r>
            <a:endParaRPr lang="es-CO" sz="14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s-ES" sz="2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457200" y="626123"/>
            <a:ext cx="8229600" cy="714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19050"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9050" algn="ctr"/>
            <a:r>
              <a:rPr lang="es-ES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Política Tributaria y los Sesgos de Género</a:t>
            </a:r>
          </a:p>
          <a:p>
            <a:pPr indent="19050" algn="ctr"/>
            <a:r>
              <a:rPr lang="es-ES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Aproximaciones al caso colombiano</a:t>
            </a:r>
          </a:p>
          <a:p>
            <a:pPr algn="ctr"/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4" y="2420888"/>
            <a:ext cx="8784976" cy="393305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202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6025" y="436601"/>
            <a:ext cx="8229600" cy="653210"/>
          </a:xfr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POSIBLES SESGOS DE GÉNERO</a:t>
            </a:r>
            <a:br>
              <a:rPr lang="es-E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EL SISTEMA TRIBUTARIO EN COLOMBIA</a:t>
            </a:r>
            <a:endParaRPr lang="es-ES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5844" y="2071103"/>
            <a:ext cx="3833356" cy="265404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Explícito</a:t>
            </a:r>
          </a:p>
          <a:p>
            <a:pPr algn="ctr">
              <a:buNone/>
            </a:pPr>
            <a:endParaRPr lang="es-ES" sz="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80975" indent="-180975">
              <a:buNone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- Legislación y reglamentaciones </a:t>
            </a:r>
          </a:p>
          <a:p>
            <a:pPr marL="180975" indent="-180975">
              <a:buNone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- Trato diferente a mujeres y hombres 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- Fácil identificación</a:t>
            </a:r>
            <a:endParaRPr lang="es-ES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1960" y="2071104"/>
            <a:ext cx="4474840" cy="265404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Implícito</a:t>
            </a:r>
          </a:p>
          <a:p>
            <a:pPr algn="ctr">
              <a:buNone/>
            </a:pPr>
            <a:endParaRPr lang="es-ES" sz="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77800" indent="-177800">
              <a:buFontTx/>
              <a:buChar char="-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Aplicación del sistema fiscal, resultados diferenciales por sexo </a:t>
            </a:r>
          </a:p>
          <a:p>
            <a:pPr marL="177800" indent="-177800">
              <a:buFontTx/>
              <a:buChar char="-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Cultural</a:t>
            </a:r>
          </a:p>
          <a:p>
            <a:pPr marL="177800" indent="-177800">
              <a:buFontTx/>
              <a:buChar char="-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 difícil de identificar</a:t>
            </a:r>
          </a:p>
          <a:p>
            <a:pPr marL="177800" indent="-177800">
              <a:buFontTx/>
              <a:buChar char="-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Análisis con enfoque de género</a:t>
            </a:r>
            <a:endParaRPr lang="es-ES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043608" y="4797152"/>
            <a:ext cx="7074072" cy="1440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0" rIns="0" bIns="0" anchor="b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432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s-ES" sz="2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                               </a:t>
            </a:r>
            <a:r>
              <a:rPr lang="es-E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Discriminación</a:t>
            </a:r>
            <a:r>
              <a:rPr lang="es-ES" sz="29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                 </a:t>
            </a:r>
            <a:r>
              <a:rPr lang="es-ES" sz="1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J. Astelarra </a:t>
            </a:r>
            <a:r>
              <a:rPr lang="es-ES" sz="14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sz="1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2004)</a:t>
            </a:r>
            <a:endParaRPr lang="es-ES" sz="1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marR="0" lvl="0" indent="-27432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s-ES" sz="17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/>
            <a:r>
              <a:rPr lang="es-ES" sz="2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Desigualdad de género debida a menores oportunidades sistemáticas para las mujeres en la distribución de bienes, servicio, prestigio y poder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5844" y="1268760"/>
            <a:ext cx="8229600" cy="8023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Sesgos de género                           </a:t>
            </a:r>
            <a:r>
              <a:rPr lang="es-ES" sz="1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J. Stotsky (2005)</a:t>
            </a:r>
          </a:p>
          <a:p>
            <a:pPr algn="ctr"/>
            <a:r>
              <a:rPr lang="es-ES" sz="18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Las políticas fiscales no son neutrales al género</a:t>
            </a:r>
          </a:p>
          <a:p>
            <a:pPr algn="ctr"/>
            <a:endParaRPr lang="es-ES" sz="1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3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2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 Generador: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 previsto en la ley, su realización </a:t>
            </a:r>
          </a:p>
          <a:p>
            <a:pPr marL="0" indent="0">
              <a:buNone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genera obligación tributaria 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2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Sujeto Pasivo:</a:t>
            </a:r>
            <a:r>
              <a:rPr lang="es-CO" sz="2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Contribuyentes, responsables directos del pago </a:t>
            </a:r>
          </a:p>
          <a:p>
            <a:pPr marL="0" indent="0">
              <a:buNone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del tributo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2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gravable:</a:t>
            </a:r>
            <a:r>
              <a:rPr lang="es-CO" sz="2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venta /prestación de servicios, valor total </a:t>
            </a:r>
          </a:p>
          <a:p>
            <a:pPr marL="0" indent="0">
              <a:buNone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de la operación; al cual se le aplica la tarifa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2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Tarifa:</a:t>
            </a:r>
            <a:r>
              <a:rPr lang="es-CO" sz="2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Porcentajes aplicables a las bases gravables para </a:t>
            </a:r>
          </a:p>
          <a:p>
            <a:pPr marL="0" indent="0">
              <a:buNone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determinar el valor de los impuestos: general, </a:t>
            </a:r>
          </a:p>
          <a:p>
            <a:pPr marL="0" indent="0">
              <a:buNone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diferencial y especial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CO" sz="22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Exenciones:</a:t>
            </a:r>
            <a:r>
              <a:rPr lang="es-CO" sz="2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impedir el nacimiento de una obligación </a:t>
            </a:r>
          </a:p>
          <a:p>
            <a:pPr marL="2154238" indent="0">
              <a:buNone/>
            </a:pP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Tributaria o la disminución de su cuantía. Opera </a:t>
            </a:r>
          </a:p>
          <a:p>
            <a:pPr marL="2154238" indent="0">
              <a:buNone/>
              <a:tabLst>
                <a:tab pos="1792288" algn="l"/>
                <a:tab pos="2333625" algn="l"/>
              </a:tabLst>
            </a:pPr>
            <a:r>
              <a:rPr lang="es-CO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según legislación específica</a:t>
            </a:r>
            <a:endParaRPr lang="es-CO" sz="2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395536" y="62068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QUE CARACTERIZAN LOS TRIBUTOS</a:t>
            </a:r>
            <a:r>
              <a:rPr lang="es-E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12909</TotalTime>
  <Words>1519</Words>
  <Application>Microsoft Office PowerPoint</Application>
  <PresentationFormat>Presentación en pantalla (4:3)</PresentationFormat>
  <Paragraphs>306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</vt:lpstr>
      <vt:lpstr>Wingdings 2</vt:lpstr>
      <vt:lpstr>Flujo</vt:lpstr>
      <vt:lpstr>Presentación de PowerPoint</vt:lpstr>
      <vt:lpstr>Presentación de PowerPoint</vt:lpstr>
      <vt:lpstr>Presentación de PowerPoint</vt:lpstr>
      <vt:lpstr>LA POLÍTICA TRIBUTARIA Y LOS SESGOS DE GÉNERO APROXIMACIONES AL CASO COLOMBIANO</vt:lpstr>
      <vt:lpstr> </vt:lpstr>
      <vt:lpstr>Presentación de PowerPoint</vt:lpstr>
      <vt:lpstr> </vt:lpstr>
      <vt:lpstr>POSIBLES SESGOS DE GÉNERO EN EL SISTEMA TRIBUTARIO EN COLOMBIA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Corrales Arenas</dc:creator>
  <cp:lastModifiedBy>Ana Isabel Arenas Saavedra</cp:lastModifiedBy>
  <cp:revision>419</cp:revision>
  <cp:lastPrinted>2014-08-20T18:09:22Z</cp:lastPrinted>
  <dcterms:created xsi:type="dcterms:W3CDTF">2014-05-12T16:33:10Z</dcterms:created>
  <dcterms:modified xsi:type="dcterms:W3CDTF">2019-10-24T07:05:22Z</dcterms:modified>
</cp:coreProperties>
</file>