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sldIdLst>
    <p:sldId id="256" r:id="rId3"/>
    <p:sldId id="257" r:id="rId4"/>
    <p:sldId id="258" r:id="rId5"/>
    <p:sldId id="271" r:id="rId6"/>
    <p:sldId id="272" r:id="rId7"/>
    <p:sldId id="263" r:id="rId8"/>
    <p:sldId id="260" r:id="rId9"/>
    <p:sldId id="270" r:id="rId10"/>
    <p:sldId id="262" r:id="rId11"/>
    <p:sldId id="261" r:id="rId12"/>
    <p:sldId id="265" r:id="rId13"/>
    <p:sldId id="267" r:id="rId14"/>
    <p:sldId id="268" r:id="rId15"/>
    <p:sldId id="269" r:id="rId16"/>
    <p:sldId id="266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9" autoAdjust="0"/>
    <p:restoredTop sz="94729" autoAdjust="0"/>
  </p:normalViewPr>
  <p:slideViewPr>
    <p:cSldViewPr snapToGrid="0" snapToObjects="1">
      <p:cViewPr varScale="1">
        <p:scale>
          <a:sx n="108" d="100"/>
          <a:sy n="108" d="100"/>
        </p:scale>
        <p:origin x="12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to/Desktop/%2565+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to/Desktop/TotalFertility-201909250149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to/Downloads/API_NY.GDP.PCAP.CD_DS2_en_excel_v2_18077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to/Desktop/Social_Welfare_Expenditure_Ratio__vs_GDP__2019092500090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ITO%20USB8\Korean%20care%20infrastructure\KICCE%20statistics\(11)Annual%20Numbers%20of%20Children%20Enrolled%20in%20Kindergartens%20by%20Type%20of%20Foundation(1981-2007)(2)-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ITO%20USB8\Korean%20care%20infrastructure\KICCE%20statistics\(10)Annual%20Numbers%20of%20Kindergartens%20Classes%20by%20Type%20of%20Foundation(1981-2007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to\Desktop\Status_of_Establishment_of_Child_Care_Center_by_Year_20190526050838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to\Desktop\Status_of_Cared_Children_of_Child_Care_Center_by_Year_20190526050201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Percent Population 65+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            China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Data!$B$2:$K$2</c:f>
              <c:numCache>
                <c:formatCode>0.0</c:formatCode>
                <c:ptCount val="10"/>
                <c:pt idx="0">
                  <c:v>3.7</c:v>
                </c:pt>
                <c:pt idx="1">
                  <c:v>4.7</c:v>
                </c:pt>
                <c:pt idx="2">
                  <c:v>5.6</c:v>
                </c:pt>
                <c:pt idx="3">
                  <c:v>6.8</c:v>
                </c:pt>
                <c:pt idx="4">
                  <c:v>8.1</c:v>
                </c:pt>
                <c:pt idx="5">
                  <c:v>12</c:v>
                </c:pt>
                <c:pt idx="6">
                  <c:v>16.899999999999999</c:v>
                </c:pt>
                <c:pt idx="7">
                  <c:v>23.7</c:v>
                </c:pt>
                <c:pt idx="8">
                  <c:v>26.1</c:v>
                </c:pt>
                <c:pt idx="9">
                  <c:v>29.8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03-CA48-9F24-021C4FF2471D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            Japan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Data!$B$3:$K$3</c:f>
              <c:numCache>
                <c:formatCode>0.0</c:formatCode>
                <c:ptCount val="10"/>
                <c:pt idx="0">
                  <c:v>6.9</c:v>
                </c:pt>
                <c:pt idx="1">
                  <c:v>8.9</c:v>
                </c:pt>
                <c:pt idx="2">
                  <c:v>11.9</c:v>
                </c:pt>
                <c:pt idx="3">
                  <c:v>17</c:v>
                </c:pt>
                <c:pt idx="4">
                  <c:v>22.5</c:v>
                </c:pt>
                <c:pt idx="5">
                  <c:v>28.4</c:v>
                </c:pt>
                <c:pt idx="6">
                  <c:v>30.9</c:v>
                </c:pt>
                <c:pt idx="7">
                  <c:v>35.200000000000003</c:v>
                </c:pt>
                <c:pt idx="8">
                  <c:v>37.700000000000003</c:v>
                </c:pt>
                <c:pt idx="9">
                  <c:v>38.299999999999997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03-CA48-9F24-021C4FF2471D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            Korea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Data!$B$4:$K$4</c:f>
              <c:numCache>
                <c:formatCode>0.0</c:formatCode>
                <c:ptCount val="10"/>
                <c:pt idx="0">
                  <c:v>3.4</c:v>
                </c:pt>
                <c:pt idx="1">
                  <c:v>4.0999999999999996</c:v>
                </c:pt>
                <c:pt idx="2">
                  <c:v>5.2</c:v>
                </c:pt>
                <c:pt idx="3">
                  <c:v>7.2</c:v>
                </c:pt>
                <c:pt idx="4">
                  <c:v>10.7</c:v>
                </c:pt>
                <c:pt idx="5">
                  <c:v>15.8</c:v>
                </c:pt>
                <c:pt idx="6">
                  <c:v>24.7</c:v>
                </c:pt>
                <c:pt idx="7">
                  <c:v>32.9</c:v>
                </c:pt>
                <c:pt idx="8">
                  <c:v>38.1</c:v>
                </c:pt>
                <c:pt idx="9">
                  <c:v>40.9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03-CA48-9F24-021C4FF2471D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            Colombia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Data!$B$5:$K$5</c:f>
              <c:numCache>
                <c:formatCode>0.0</c:formatCode>
                <c:ptCount val="10"/>
                <c:pt idx="0">
                  <c:v>3</c:v>
                </c:pt>
                <c:pt idx="1">
                  <c:v>3.5</c:v>
                </c:pt>
                <c:pt idx="2">
                  <c:v>4.2</c:v>
                </c:pt>
                <c:pt idx="3">
                  <c:v>5.2</c:v>
                </c:pt>
                <c:pt idx="4">
                  <c:v>6.6</c:v>
                </c:pt>
                <c:pt idx="5">
                  <c:v>9.1</c:v>
                </c:pt>
                <c:pt idx="6">
                  <c:v>13</c:v>
                </c:pt>
                <c:pt idx="7">
                  <c:v>16.899999999999999</c:v>
                </c:pt>
                <c:pt idx="8">
                  <c:v>21</c:v>
                </c:pt>
                <c:pt idx="9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03-CA48-9F24-021C4FF2471D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            Canada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Data!$B$6:$K$6</c:f>
              <c:numCache>
                <c:formatCode>0.0</c:formatCode>
                <c:ptCount val="10"/>
                <c:pt idx="0">
                  <c:v>8</c:v>
                </c:pt>
                <c:pt idx="1">
                  <c:v>9.4</c:v>
                </c:pt>
                <c:pt idx="2">
                  <c:v>11.3</c:v>
                </c:pt>
                <c:pt idx="3">
                  <c:v>12.6</c:v>
                </c:pt>
                <c:pt idx="4">
                  <c:v>14.2</c:v>
                </c:pt>
                <c:pt idx="5">
                  <c:v>18.100000000000001</c:v>
                </c:pt>
                <c:pt idx="6">
                  <c:v>22.8</c:v>
                </c:pt>
                <c:pt idx="7">
                  <c:v>24.2</c:v>
                </c:pt>
                <c:pt idx="8">
                  <c:v>25</c:v>
                </c:pt>
                <c:pt idx="9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03-CA48-9F24-021C4FF2471D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            USA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Data!$B$1:$K$1</c:f>
              <c:numCache>
                <c:formatCode>General</c:formatCode>
                <c:ptCount val="10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2020</c:v>
                </c:pt>
                <c:pt idx="6">
                  <c:v>2030</c:v>
                </c:pt>
                <c:pt idx="7">
                  <c:v>2040</c:v>
                </c:pt>
                <c:pt idx="8">
                  <c:v>2050</c:v>
                </c:pt>
                <c:pt idx="9">
                  <c:v>2060</c:v>
                </c:pt>
              </c:numCache>
            </c:numRef>
          </c:cat>
          <c:val>
            <c:numRef>
              <c:f>Data!$B$7:$K$7</c:f>
              <c:numCache>
                <c:formatCode>0.0</c:formatCode>
                <c:ptCount val="10"/>
                <c:pt idx="0">
                  <c:v>10.1</c:v>
                </c:pt>
                <c:pt idx="1">
                  <c:v>11.6</c:v>
                </c:pt>
                <c:pt idx="2">
                  <c:v>12.6</c:v>
                </c:pt>
                <c:pt idx="3">
                  <c:v>12.3</c:v>
                </c:pt>
                <c:pt idx="4">
                  <c:v>13</c:v>
                </c:pt>
                <c:pt idx="5">
                  <c:v>16.600000000000001</c:v>
                </c:pt>
                <c:pt idx="6">
                  <c:v>20.3</c:v>
                </c:pt>
                <c:pt idx="7">
                  <c:v>21.6</c:v>
                </c:pt>
                <c:pt idx="8">
                  <c:v>22.4</c:v>
                </c:pt>
                <c:pt idx="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03-CA48-9F24-021C4FF24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231376"/>
        <c:axId val="1002233008"/>
      </c:lineChart>
      <c:catAx>
        <c:axId val="100223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33008"/>
        <c:crosses val="autoZero"/>
        <c:auto val="1"/>
        <c:lblAlgn val="ctr"/>
        <c:lblOffset val="100"/>
        <c:noMultiLvlLbl val="0"/>
      </c:catAx>
      <c:valAx>
        <c:axId val="100223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23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635385252607532E-2"/>
          <c:y val="0.90686303785946287"/>
          <c:w val="0.85672471100491898"/>
          <c:h val="9.31369621405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Total Fertility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            China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Data!$B$2:$H$2</c:f>
              <c:numCache>
                <c:formatCode>0.00</c:formatCode>
                <c:ptCount val="7"/>
                <c:pt idx="0">
                  <c:v>4.8499999999999996</c:v>
                </c:pt>
                <c:pt idx="1">
                  <c:v>2.52</c:v>
                </c:pt>
                <c:pt idx="2">
                  <c:v>1.83</c:v>
                </c:pt>
                <c:pt idx="3">
                  <c:v>1.61</c:v>
                </c:pt>
                <c:pt idx="4">
                  <c:v>1.64</c:v>
                </c:pt>
                <c:pt idx="5">
                  <c:v>1.7</c:v>
                </c:pt>
                <c:pt idx="6">
                  <c:v>1.73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47-4044-B534-772D6C851B0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            Japan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Data!$B$3:$H$3</c:f>
              <c:numCache>
                <c:formatCode>0.00</c:formatCode>
                <c:ptCount val="7"/>
                <c:pt idx="0">
                  <c:v>2.13</c:v>
                </c:pt>
                <c:pt idx="1">
                  <c:v>1.76</c:v>
                </c:pt>
                <c:pt idx="2">
                  <c:v>1.48</c:v>
                </c:pt>
                <c:pt idx="3">
                  <c:v>1.3</c:v>
                </c:pt>
                <c:pt idx="4">
                  <c:v>1.41</c:v>
                </c:pt>
                <c:pt idx="5">
                  <c:v>1.37</c:v>
                </c:pt>
                <c:pt idx="6">
                  <c:v>1.45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47-4044-B534-772D6C851B0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            Korea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Data!$B$4:$H$4</c:f>
              <c:numCache>
                <c:formatCode>0.00</c:formatCode>
                <c:ptCount val="7"/>
                <c:pt idx="0">
                  <c:v>4</c:v>
                </c:pt>
                <c:pt idx="1">
                  <c:v>2.23</c:v>
                </c:pt>
                <c:pt idx="2">
                  <c:v>1.68</c:v>
                </c:pt>
                <c:pt idx="3">
                  <c:v>1.21</c:v>
                </c:pt>
                <c:pt idx="4">
                  <c:v>1.23</c:v>
                </c:pt>
                <c:pt idx="5">
                  <c:v>1.08</c:v>
                </c:pt>
                <c:pt idx="6">
                  <c:v>1.18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47-4044-B534-772D6C851B0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            Colombia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Data!$B$5:$H$5</c:f>
              <c:numCache>
                <c:formatCode>0.00</c:formatCode>
                <c:ptCount val="7"/>
                <c:pt idx="0">
                  <c:v>4.72</c:v>
                </c:pt>
                <c:pt idx="1">
                  <c:v>3.58</c:v>
                </c:pt>
                <c:pt idx="2">
                  <c:v>3.01</c:v>
                </c:pt>
                <c:pt idx="3">
                  <c:v>2.44</c:v>
                </c:pt>
                <c:pt idx="4">
                  <c:v>1.92</c:v>
                </c:pt>
                <c:pt idx="5">
                  <c:v>1.73</c:v>
                </c:pt>
                <c:pt idx="6">
                  <c:v>1.62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47-4044-B534-772D6C851B0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            Canada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Data!$B$6:$H$6</c:f>
              <c:numCache>
                <c:formatCode>0.00</c:formatCode>
                <c:ptCount val="7"/>
                <c:pt idx="0">
                  <c:v>1.98</c:v>
                </c:pt>
                <c:pt idx="1">
                  <c:v>1.63</c:v>
                </c:pt>
                <c:pt idx="2">
                  <c:v>1.69</c:v>
                </c:pt>
                <c:pt idx="3">
                  <c:v>1.52</c:v>
                </c:pt>
                <c:pt idx="4">
                  <c:v>1.6</c:v>
                </c:pt>
                <c:pt idx="5">
                  <c:v>1.48</c:v>
                </c:pt>
                <c:pt idx="6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B47-4044-B534-772D6C851B0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            USA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Data!$B$1:$H$1</c:f>
              <c:strCache>
                <c:ptCount val="7"/>
                <c:pt idx="0">
                  <c:v>1970 - 1975</c:v>
                </c:pt>
                <c:pt idx="1">
                  <c:v>1980 - 1985</c:v>
                </c:pt>
                <c:pt idx="2">
                  <c:v>1990 - 1995</c:v>
                </c:pt>
                <c:pt idx="3">
                  <c:v>2000 - 2005</c:v>
                </c:pt>
                <c:pt idx="4">
                  <c:v>2010 - 2015</c:v>
                </c:pt>
                <c:pt idx="5">
                  <c:v>2020 - 2025</c:v>
                </c:pt>
                <c:pt idx="6">
                  <c:v>2030 - 2035</c:v>
                </c:pt>
              </c:strCache>
            </c:strRef>
          </c:cat>
          <c:val>
            <c:numRef>
              <c:f>Data!$B$7:$H$7</c:f>
              <c:numCache>
                <c:formatCode>0.00</c:formatCode>
                <c:ptCount val="7"/>
                <c:pt idx="0">
                  <c:v>2.0299999999999998</c:v>
                </c:pt>
                <c:pt idx="1">
                  <c:v>1.8</c:v>
                </c:pt>
                <c:pt idx="2">
                  <c:v>2.0299999999999998</c:v>
                </c:pt>
                <c:pt idx="3">
                  <c:v>2.04</c:v>
                </c:pt>
                <c:pt idx="4">
                  <c:v>1.88</c:v>
                </c:pt>
                <c:pt idx="5">
                  <c:v>1.78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47-4044-B534-772D6C851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241536"/>
        <c:axId val="503243168"/>
      </c:lineChart>
      <c:catAx>
        <c:axId val="5032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43168"/>
        <c:crosses val="autoZero"/>
        <c:auto val="1"/>
        <c:lblAlgn val="ctr"/>
        <c:lblOffset val="100"/>
        <c:noMultiLvlLbl val="0"/>
      </c:catAx>
      <c:valAx>
        <c:axId val="5032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4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997550542830681E-2"/>
          <c:y val="0.89446398662179083"/>
          <c:w val="0.85402224424680184"/>
          <c:h val="9.295431489514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GDP per capita</a:t>
            </a:r>
            <a:r>
              <a:rPr lang="en-US" sz="2800" b="1" baseline="0" dirty="0"/>
              <a:t> (current US$)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Data!$A$5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Data!$B$5:$BH$5</c:f>
              <c:numCache>
                <c:formatCode>General</c:formatCode>
                <c:ptCount val="59"/>
                <c:pt idx="0">
                  <c:v>0</c:v>
                </c:pt>
                <c:pt idx="1">
                  <c:v>2274.4232726610489</c:v>
                </c:pt>
                <c:pt idx="2">
                  <c:v>2303.0026857607286</c:v>
                </c:pt>
                <c:pt idx="3">
                  <c:v>2410.5226244723044</c:v>
                </c:pt>
                <c:pt idx="4">
                  <c:v>2593.875448351861</c:v>
                </c:pt>
                <c:pt idx="5">
                  <c:v>2812.3917340626822</c:v>
                </c:pt>
                <c:pt idx="6">
                  <c:v>3093.3346425123646</c:v>
                </c:pt>
                <c:pt idx="7">
                  <c:v>3265.9677126561755</c:v>
                </c:pt>
                <c:pt idx="8">
                  <c:v>3515.2121368627186</c:v>
                </c:pt>
                <c:pt idx="9">
                  <c:v>3821.0573636923068</c:v>
                </c:pt>
                <c:pt idx="10">
                  <c:v>4121.9328092488931</c:v>
                </c:pt>
                <c:pt idx="11">
                  <c:v>4520.1628645983346</c:v>
                </c:pt>
                <c:pt idx="12">
                  <c:v>5089.5879247821686</c:v>
                </c:pt>
                <c:pt idx="13">
                  <c:v>5838.6609121226211</c:v>
                </c:pt>
                <c:pt idx="14">
                  <c:v>7033.0110343565339</c:v>
                </c:pt>
                <c:pt idx="15">
                  <c:v>7511.2113470393615</c:v>
                </c:pt>
                <c:pt idx="16">
                  <c:v>8809.2646388244502</c:v>
                </c:pt>
                <c:pt idx="17">
                  <c:v>8919.0574570795961</c:v>
                </c:pt>
                <c:pt idx="18">
                  <c:v>9123.6913299867101</c:v>
                </c:pt>
                <c:pt idx="19">
                  <c:v>10043.660941030008</c:v>
                </c:pt>
                <c:pt idx="20">
                  <c:v>11170.56396536182</c:v>
                </c:pt>
                <c:pt idx="21">
                  <c:v>12337.46624938037</c:v>
                </c:pt>
                <c:pt idx="22">
                  <c:v>12481.874787429784</c:v>
                </c:pt>
                <c:pt idx="23">
                  <c:v>13425.1224888294</c:v>
                </c:pt>
                <c:pt idx="24">
                  <c:v>13877.917076346948</c:v>
                </c:pt>
                <c:pt idx="25">
                  <c:v>14114.807759966354</c:v>
                </c:pt>
                <c:pt idx="26">
                  <c:v>14461.06923887871</c:v>
                </c:pt>
                <c:pt idx="27">
                  <c:v>16308.966966357904</c:v>
                </c:pt>
                <c:pt idx="28">
                  <c:v>18936.9641024997</c:v>
                </c:pt>
                <c:pt idx="29">
                  <c:v>20715.631483174035</c:v>
                </c:pt>
                <c:pt idx="30">
                  <c:v>21448.36196000567</c:v>
                </c:pt>
                <c:pt idx="31">
                  <c:v>21768.343294182832</c:v>
                </c:pt>
                <c:pt idx="32">
                  <c:v>20879.848330089073</c:v>
                </c:pt>
                <c:pt idx="33">
                  <c:v>20121.161253285456</c:v>
                </c:pt>
                <c:pt idx="34">
                  <c:v>19935.381457920801</c:v>
                </c:pt>
                <c:pt idx="35">
                  <c:v>20613.787882921635</c:v>
                </c:pt>
                <c:pt idx="36">
                  <c:v>21227.347531589621</c:v>
                </c:pt>
                <c:pt idx="37">
                  <c:v>21829.233444322876</c:v>
                </c:pt>
                <c:pt idx="38">
                  <c:v>20952.069464393662</c:v>
                </c:pt>
                <c:pt idx="39">
                  <c:v>22238.664535694315</c:v>
                </c:pt>
                <c:pt idx="40">
                  <c:v>24190.24961500449</c:v>
                </c:pt>
                <c:pt idx="41">
                  <c:v>23738.18072384104</c:v>
                </c:pt>
                <c:pt idx="42">
                  <c:v>24169.284734471825</c:v>
                </c:pt>
                <c:pt idx="43">
                  <c:v>28200.65807733815</c:v>
                </c:pt>
                <c:pt idx="44">
                  <c:v>32034.307740842076</c:v>
                </c:pt>
                <c:pt idx="45">
                  <c:v>36266.187123585274</c:v>
                </c:pt>
                <c:pt idx="46">
                  <c:v>40385.869955476977</c:v>
                </c:pt>
                <c:pt idx="47">
                  <c:v>44543.041035900387</c:v>
                </c:pt>
                <c:pt idx="48">
                  <c:v>46594.450953528918</c:v>
                </c:pt>
                <c:pt idx="49">
                  <c:v>40773.06152897502</c:v>
                </c:pt>
                <c:pt idx="50">
                  <c:v>47450.318470070277</c:v>
                </c:pt>
                <c:pt idx="51">
                  <c:v>52101.796086482507</c:v>
                </c:pt>
                <c:pt idx="52">
                  <c:v>52542.346664823242</c:v>
                </c:pt>
                <c:pt idx="53">
                  <c:v>52504.655704109042</c:v>
                </c:pt>
                <c:pt idx="54">
                  <c:v>50835.511178244589</c:v>
                </c:pt>
                <c:pt idx="55">
                  <c:v>43495.054386990247</c:v>
                </c:pt>
                <c:pt idx="56">
                  <c:v>42279.900823163742</c:v>
                </c:pt>
                <c:pt idx="57">
                  <c:v>45069.927254432441</c:v>
                </c:pt>
                <c:pt idx="58">
                  <c:v>46210.547622788254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4-7B42-995B-6F7A98FB0C2C}"/>
            </c:ext>
          </c:extLst>
        </c:ser>
        <c:ser>
          <c:idx val="1"/>
          <c:order val="1"/>
          <c:tx>
            <c:strRef>
              <c:f>Data!$A$6</c:f>
              <c:strCache>
                <c:ptCount val="1"/>
                <c:pt idx="0">
                  <c:v>Colombia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Data!$B$6:$BH$6</c:f>
              <c:numCache>
                <c:formatCode>General</c:formatCode>
                <c:ptCount val="59"/>
                <c:pt idx="0">
                  <c:v>251.0413665497698</c:v>
                </c:pt>
                <c:pt idx="1">
                  <c:v>274.05236341687078</c:v>
                </c:pt>
                <c:pt idx="2">
                  <c:v>289.91796271231681</c:v>
                </c:pt>
                <c:pt idx="3">
                  <c:v>274.31494198981562</c:v>
                </c:pt>
                <c:pt idx="4">
                  <c:v>328.65506825194177</c:v>
                </c:pt>
                <c:pt idx="5">
                  <c:v>307.64681074997441</c:v>
                </c:pt>
                <c:pt idx="6">
                  <c:v>281.5659608749142</c:v>
                </c:pt>
                <c:pt idx="7">
                  <c:v>293.64423450760921</c:v>
                </c:pt>
                <c:pt idx="8">
                  <c:v>292.25756784630778</c:v>
                </c:pt>
                <c:pt idx="9">
                  <c:v>307.99516607551794</c:v>
                </c:pt>
                <c:pt idx="10">
                  <c:v>335.11818796632468</c:v>
                </c:pt>
                <c:pt idx="11">
                  <c:v>355.40756583748669</c:v>
                </c:pt>
                <c:pt idx="12">
                  <c:v>385.11258926249866</c:v>
                </c:pt>
                <c:pt idx="13">
                  <c:v>448.03371989689896</c:v>
                </c:pt>
                <c:pt idx="14">
                  <c:v>525.52581912973551</c:v>
                </c:pt>
                <c:pt idx="15">
                  <c:v>544.29079353563054</c:v>
                </c:pt>
                <c:pt idx="16">
                  <c:v>623.42869038637014</c:v>
                </c:pt>
                <c:pt idx="17">
                  <c:v>773.74578475906139</c:v>
                </c:pt>
                <c:pt idx="18">
                  <c:v>904.01055294558626</c:v>
                </c:pt>
                <c:pt idx="19">
                  <c:v>1061.8484255449312</c:v>
                </c:pt>
                <c:pt idx="20">
                  <c:v>1241.6396793446233</c:v>
                </c:pt>
                <c:pt idx="21">
                  <c:v>1323.3761400186404</c:v>
                </c:pt>
                <c:pt idx="22">
                  <c:v>1386.6732157711226</c:v>
                </c:pt>
                <c:pt idx="23">
                  <c:v>1348.804294378484</c:v>
                </c:pt>
                <c:pt idx="24">
                  <c:v>1304.1768212431784</c:v>
                </c:pt>
                <c:pt idx="25">
                  <c:v>1165.0421414481179</c:v>
                </c:pt>
                <c:pt idx="26">
                  <c:v>1142.9394007241165</c:v>
                </c:pt>
                <c:pt idx="27">
                  <c:v>1165.9825463791342</c:v>
                </c:pt>
                <c:pt idx="28">
                  <c:v>1232.2262312755597</c:v>
                </c:pt>
                <c:pt idx="29">
                  <c:v>1218.2109348719014</c:v>
                </c:pt>
                <c:pt idx="30">
                  <c:v>1445.328368261105</c:v>
                </c:pt>
                <c:pt idx="31">
                  <c:v>1456.6939689909927</c:v>
                </c:pt>
                <c:pt idx="32">
                  <c:v>1697.1128867028244</c:v>
                </c:pt>
                <c:pt idx="33">
                  <c:v>1893.5420500558814</c:v>
                </c:pt>
                <c:pt idx="34">
                  <c:v>2284.8387490603795</c:v>
                </c:pt>
                <c:pt idx="35">
                  <c:v>2539.9128772191457</c:v>
                </c:pt>
                <c:pt idx="36">
                  <c:v>2620.53876171399</c:v>
                </c:pt>
                <c:pt idx="37">
                  <c:v>2827.3797515429242</c:v>
                </c:pt>
                <c:pt idx="38">
                  <c:v>2566.024060049313</c:v>
                </c:pt>
                <c:pt idx="39">
                  <c:v>2209.9314804749147</c:v>
                </c:pt>
                <c:pt idx="40">
                  <c:v>2520.4808979590171</c:v>
                </c:pt>
                <c:pt idx="41">
                  <c:v>2439.6817891753585</c:v>
                </c:pt>
                <c:pt idx="42">
                  <c:v>2396.6273032160475</c:v>
                </c:pt>
                <c:pt idx="43">
                  <c:v>2281.4019274147986</c:v>
                </c:pt>
                <c:pt idx="44">
                  <c:v>2782.6230527548878</c:v>
                </c:pt>
                <c:pt idx="45">
                  <c:v>3404.1901985018076</c:v>
                </c:pt>
                <c:pt idx="46">
                  <c:v>3731.1684894676819</c:v>
                </c:pt>
                <c:pt idx="47">
                  <c:v>4703.2131568537452</c:v>
                </c:pt>
                <c:pt idx="48">
                  <c:v>5461.7807264131106</c:v>
                </c:pt>
                <c:pt idx="49">
                  <c:v>5195.3933758311068</c:v>
                </c:pt>
                <c:pt idx="50">
                  <c:v>6326.5494686196307</c:v>
                </c:pt>
                <c:pt idx="51">
                  <c:v>7324.3832858033957</c:v>
                </c:pt>
                <c:pt idx="52">
                  <c:v>8042.5297690297793</c:v>
                </c:pt>
                <c:pt idx="53">
                  <c:v>8212.6678292468296</c:v>
                </c:pt>
                <c:pt idx="54">
                  <c:v>8114.0842643836104</c:v>
                </c:pt>
                <c:pt idx="55">
                  <c:v>6175.8760297025883</c:v>
                </c:pt>
                <c:pt idx="56">
                  <c:v>5871.2235238595158</c:v>
                </c:pt>
                <c:pt idx="57">
                  <c:v>6375.9320628531095</c:v>
                </c:pt>
                <c:pt idx="58">
                  <c:v>6651.2912926762056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4-7B42-995B-6F7A98FB0C2C}"/>
            </c:ext>
          </c:extLst>
        </c:ser>
        <c:ser>
          <c:idx val="2"/>
          <c:order val="2"/>
          <c:tx>
            <c:strRef>
              <c:f>Data!$A$7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Data!$B$7:$BH$7</c:f>
              <c:numCache>
                <c:formatCode>General</c:formatCode>
                <c:ptCount val="59"/>
                <c:pt idx="0">
                  <c:v>147.22903070810801</c:v>
                </c:pt>
                <c:pt idx="1">
                  <c:v>147.15436670871739</c:v>
                </c:pt>
                <c:pt idx="2">
                  <c:v>148.5052058031913</c:v>
                </c:pt>
                <c:pt idx="3">
                  <c:v>161.77903341909828</c:v>
                </c:pt>
                <c:pt idx="4">
                  <c:v>181.61678447498522</c:v>
                </c:pt>
                <c:pt idx="5">
                  <c:v>197.57308451280801</c:v>
                </c:pt>
                <c:pt idx="6">
                  <c:v>215.22657440592937</c:v>
                </c:pt>
                <c:pt idx="7">
                  <c:v>227.61148088854844</c:v>
                </c:pt>
                <c:pt idx="8">
                  <c:v>244.79581047954633</c:v>
                </c:pt>
                <c:pt idx="9">
                  <c:v>274.59977842996676</c:v>
                </c:pt>
                <c:pt idx="10">
                  <c:v>315.76609311681796</c:v>
                </c:pt>
                <c:pt idx="11">
                  <c:v>341.95515182709926</c:v>
                </c:pt>
                <c:pt idx="12">
                  <c:v>414.50853379985966</c:v>
                </c:pt>
                <c:pt idx="13">
                  <c:v>534.44910429320748</c:v>
                </c:pt>
                <c:pt idx="14">
                  <c:v>602.23730483904603</c:v>
                </c:pt>
                <c:pt idx="15">
                  <c:v>647.00164935939108</c:v>
                </c:pt>
                <c:pt idx="16">
                  <c:v>699.5491293261997</c:v>
                </c:pt>
                <c:pt idx="17">
                  <c:v>821.09972685032756</c:v>
                </c:pt>
                <c:pt idx="18">
                  <c:v>1020.766382448011</c:v>
                </c:pt>
                <c:pt idx="19">
                  <c:v>1091.6425748287729</c:v>
                </c:pt>
                <c:pt idx="20">
                  <c:v>1162.5156185503563</c:v>
                </c:pt>
                <c:pt idx="21">
                  <c:v>1262.4292343943905</c:v>
                </c:pt>
                <c:pt idx="22">
                  <c:v>1217.1407906589461</c:v>
                </c:pt>
                <c:pt idx="23">
                  <c:v>1275.0063531956012</c:v>
                </c:pt>
                <c:pt idx="24">
                  <c:v>1345.5849424513628</c:v>
                </c:pt>
                <c:pt idx="25">
                  <c:v>1398.8957837783651</c:v>
                </c:pt>
                <c:pt idx="26">
                  <c:v>1800.0381288943709</c:v>
                </c:pt>
                <c:pt idx="27">
                  <c:v>2079.6695517459452</c:v>
                </c:pt>
                <c:pt idx="28">
                  <c:v>2462.0892141296645</c:v>
                </c:pt>
                <c:pt idx="29">
                  <c:v>2524.1616034205504</c:v>
                </c:pt>
                <c:pt idx="30">
                  <c:v>2597.0546077710164</c:v>
                </c:pt>
                <c:pt idx="31">
                  <c:v>2890.9325760178904</c:v>
                </c:pt>
                <c:pt idx="32">
                  <c:v>3117.6374472535863</c:v>
                </c:pt>
                <c:pt idx="33">
                  <c:v>3443.7542390268859</c:v>
                </c:pt>
                <c:pt idx="34">
                  <c:v>3803.9646724138697</c:v>
                </c:pt>
                <c:pt idx="35">
                  <c:v>4270.9789092144283</c:v>
                </c:pt>
                <c:pt idx="36">
                  <c:v>4067.0397232345144</c:v>
                </c:pt>
                <c:pt idx="37">
                  <c:v>3848.168112115939</c:v>
                </c:pt>
                <c:pt idx="38">
                  <c:v>3413.6340568511209</c:v>
                </c:pt>
                <c:pt idx="39">
                  <c:v>3773.8428878061168</c:v>
                </c:pt>
                <c:pt idx="40">
                  <c:v>4044.3185905621535</c:v>
                </c:pt>
                <c:pt idx="41">
                  <c:v>3728.4230931717225</c:v>
                </c:pt>
                <c:pt idx="42">
                  <c:v>3756.3065391307105</c:v>
                </c:pt>
                <c:pt idx="43">
                  <c:v>4097.2255849951862</c:v>
                </c:pt>
                <c:pt idx="44">
                  <c:v>4560.5657622426888</c:v>
                </c:pt>
                <c:pt idx="45">
                  <c:v>4830.3461160442002</c:v>
                </c:pt>
                <c:pt idx="46">
                  <c:v>5085.6663231706825</c:v>
                </c:pt>
                <c:pt idx="47">
                  <c:v>5648.005294991488</c:v>
                </c:pt>
                <c:pt idx="48">
                  <c:v>6476.8413341523055</c:v>
                </c:pt>
                <c:pt idx="49">
                  <c:v>6626.6761462684317</c:v>
                </c:pt>
                <c:pt idx="50">
                  <c:v>7673.7416459844508</c:v>
                </c:pt>
                <c:pt idx="51">
                  <c:v>8836.8545938318221</c:v>
                </c:pt>
                <c:pt idx="52">
                  <c:v>9392.8954260587052</c:v>
                </c:pt>
                <c:pt idx="53">
                  <c:v>9433.1505349353265</c:v>
                </c:pt>
                <c:pt idx="54">
                  <c:v>9647.9295552628319</c:v>
                </c:pt>
                <c:pt idx="55">
                  <c:v>9526.5763040018483</c:v>
                </c:pt>
                <c:pt idx="56">
                  <c:v>9766.1228688987612</c:v>
                </c:pt>
                <c:pt idx="57">
                  <c:v>10332.832262193338</c:v>
                </c:pt>
                <c:pt idx="58">
                  <c:v>11132.229664557281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D4-7B42-995B-6F7A98FB0C2C}"/>
            </c:ext>
          </c:extLst>
        </c:ser>
        <c:ser>
          <c:idx val="3"/>
          <c:order val="3"/>
          <c:tx>
            <c:strRef>
              <c:f>Data!$A$8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Data!$B$8:$BH$8</c:f>
              <c:numCache>
                <c:formatCode>General</c:formatCode>
                <c:ptCount val="59"/>
                <c:pt idx="0">
                  <c:v>478.99534016286947</c:v>
                </c:pt>
                <c:pt idx="1">
                  <c:v>563.58675983882722</c:v>
                </c:pt>
                <c:pt idx="2">
                  <c:v>633.64031517377634</c:v>
                </c:pt>
                <c:pt idx="3">
                  <c:v>717.86691523089416</c:v>
                </c:pt>
                <c:pt idx="4">
                  <c:v>835.65725248411582</c:v>
                </c:pt>
                <c:pt idx="5">
                  <c:v>919.77668818480197</c:v>
                </c:pt>
                <c:pt idx="6">
                  <c:v>1058.5035609090201</c:v>
                </c:pt>
                <c:pt idx="7">
                  <c:v>1228.9092104005958</c:v>
                </c:pt>
                <c:pt idx="8">
                  <c:v>1450.6196523437441</c:v>
                </c:pt>
                <c:pt idx="9">
                  <c:v>1669.0981999078131</c:v>
                </c:pt>
                <c:pt idx="10">
                  <c:v>2037.5599014886516</c:v>
                </c:pt>
                <c:pt idx="11">
                  <c:v>2272.0778022077766</c:v>
                </c:pt>
                <c:pt idx="12">
                  <c:v>2967.0419962372794</c:v>
                </c:pt>
                <c:pt idx="13">
                  <c:v>3997.8411203942173</c:v>
                </c:pt>
                <c:pt idx="14">
                  <c:v>4353.8243551748783</c:v>
                </c:pt>
                <c:pt idx="15">
                  <c:v>4659.1201149893095</c:v>
                </c:pt>
                <c:pt idx="16">
                  <c:v>5197.8066967661898</c:v>
                </c:pt>
                <c:pt idx="17">
                  <c:v>6335.7876266845842</c:v>
                </c:pt>
                <c:pt idx="18">
                  <c:v>8821.8434917909108</c:v>
                </c:pt>
                <c:pt idx="19">
                  <c:v>9105.1360967304354</c:v>
                </c:pt>
                <c:pt idx="20">
                  <c:v>9465.3797140301995</c:v>
                </c:pt>
                <c:pt idx="21">
                  <c:v>10361.323058018892</c:v>
                </c:pt>
                <c:pt idx="22">
                  <c:v>9578.1138032787112</c:v>
                </c:pt>
                <c:pt idx="23">
                  <c:v>10425.406820942933</c:v>
                </c:pt>
                <c:pt idx="24">
                  <c:v>10984.865828490372</c:v>
                </c:pt>
                <c:pt idx="25">
                  <c:v>11584.649326901748</c:v>
                </c:pt>
                <c:pt idx="26">
                  <c:v>17111.853732538362</c:v>
                </c:pt>
                <c:pt idx="27">
                  <c:v>20745.25209193987</c:v>
                </c:pt>
                <c:pt idx="28">
                  <c:v>25051.854315438919</c:v>
                </c:pt>
                <c:pt idx="29">
                  <c:v>24813.29937833572</c:v>
                </c:pt>
                <c:pt idx="30">
                  <c:v>25359.347020310041</c:v>
                </c:pt>
                <c:pt idx="31">
                  <c:v>28925.041575688072</c:v>
                </c:pt>
                <c:pt idx="32">
                  <c:v>31464.549046227989</c:v>
                </c:pt>
                <c:pt idx="33">
                  <c:v>35765.914088674806</c:v>
                </c:pt>
                <c:pt idx="34">
                  <c:v>39268.56686862043</c:v>
                </c:pt>
                <c:pt idx="35">
                  <c:v>43440.367867896719</c:v>
                </c:pt>
                <c:pt idx="36">
                  <c:v>38436.926311911833</c:v>
                </c:pt>
                <c:pt idx="37">
                  <c:v>35021.719091715902</c:v>
                </c:pt>
                <c:pt idx="38">
                  <c:v>31902.767095513733</c:v>
                </c:pt>
                <c:pt idx="39">
                  <c:v>36026.556075016808</c:v>
                </c:pt>
                <c:pt idx="40">
                  <c:v>38532.04087529354</c:v>
                </c:pt>
                <c:pt idx="41">
                  <c:v>33846.465641434232</c:v>
                </c:pt>
                <c:pt idx="42">
                  <c:v>32289.350536072558</c:v>
                </c:pt>
                <c:pt idx="43">
                  <c:v>34808.390917661287</c:v>
                </c:pt>
                <c:pt idx="44">
                  <c:v>37688.722335940642</c:v>
                </c:pt>
                <c:pt idx="45">
                  <c:v>37217.648727916981</c:v>
                </c:pt>
                <c:pt idx="46">
                  <c:v>35433.988963743017</c:v>
                </c:pt>
                <c:pt idx="47">
                  <c:v>35275.228431266696</c:v>
                </c:pt>
                <c:pt idx="48">
                  <c:v>39339.297573182572</c:v>
                </c:pt>
                <c:pt idx="49">
                  <c:v>40855.175635459636</c:v>
                </c:pt>
                <c:pt idx="50">
                  <c:v>44507.676385917155</c:v>
                </c:pt>
                <c:pt idx="51">
                  <c:v>48167.997268496532</c:v>
                </c:pt>
                <c:pt idx="52">
                  <c:v>48603.476649774908</c:v>
                </c:pt>
                <c:pt idx="53">
                  <c:v>40454.447457890281</c:v>
                </c:pt>
                <c:pt idx="54">
                  <c:v>38109.412112557286</c:v>
                </c:pt>
                <c:pt idx="55">
                  <c:v>34524.469860933721</c:v>
                </c:pt>
                <c:pt idx="56">
                  <c:v>38794.330940551496</c:v>
                </c:pt>
                <c:pt idx="57">
                  <c:v>38331.979397810392</c:v>
                </c:pt>
                <c:pt idx="58">
                  <c:v>39286.737648800772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D4-7B42-995B-6F7A98FB0C2C}"/>
            </c:ext>
          </c:extLst>
        </c:ser>
        <c:ser>
          <c:idx val="4"/>
          <c:order val="4"/>
          <c:tx>
            <c:strRef>
              <c:f>Data!$A$9</c:f>
              <c:strCache>
                <c:ptCount val="1"/>
                <c:pt idx="0">
                  <c:v>Korea, Rep.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Data!$B$9:$BH$9</c:f>
              <c:numCache>
                <c:formatCode>General</c:formatCode>
                <c:ptCount val="59"/>
                <c:pt idx="0">
                  <c:v>158.21130215641273</c:v>
                </c:pt>
                <c:pt idx="1">
                  <c:v>93.831759148000927</c:v>
                </c:pt>
                <c:pt idx="2">
                  <c:v>106.13109766680707</c:v>
                </c:pt>
                <c:pt idx="3">
                  <c:v>146.30305529419027</c:v>
                </c:pt>
                <c:pt idx="4">
                  <c:v>123.5901265044547</c:v>
                </c:pt>
                <c:pt idx="5">
                  <c:v>108.71036178621975</c:v>
                </c:pt>
                <c:pt idx="6">
                  <c:v>133.45356407037426</c:v>
                </c:pt>
                <c:pt idx="7">
                  <c:v>161.12067219337112</c:v>
                </c:pt>
                <c:pt idx="8">
                  <c:v>198.36096970854211</c:v>
                </c:pt>
                <c:pt idx="9">
                  <c:v>243.33880268586435</c:v>
                </c:pt>
                <c:pt idx="10">
                  <c:v>279.12519745454892</c:v>
                </c:pt>
                <c:pt idx="11">
                  <c:v>300.76483709828966</c:v>
                </c:pt>
                <c:pt idx="12">
                  <c:v>323.59615247860347</c:v>
                </c:pt>
                <c:pt idx="13">
                  <c:v>405.88292655518825</c:v>
                </c:pt>
                <c:pt idx="14">
                  <c:v>561.56718684387874</c:v>
                </c:pt>
                <c:pt idx="15">
                  <c:v>615.20141851154426</c:v>
                </c:pt>
                <c:pt idx="16">
                  <c:v>830.69918509544186</c:v>
                </c:pt>
                <c:pt idx="17">
                  <c:v>1050.8980028210117</c:v>
                </c:pt>
                <c:pt idx="18">
                  <c:v>1398.4787556098613</c:v>
                </c:pt>
                <c:pt idx="19">
                  <c:v>1773.5268464399162</c:v>
                </c:pt>
                <c:pt idx="20">
                  <c:v>1704.4697392984456</c:v>
                </c:pt>
                <c:pt idx="21">
                  <c:v>1870.3387342264637</c:v>
                </c:pt>
                <c:pt idx="22">
                  <c:v>1977.6416355184176</c:v>
                </c:pt>
                <c:pt idx="23">
                  <c:v>2180.4948442372138</c:v>
                </c:pt>
                <c:pt idx="24">
                  <c:v>2390.6731517380304</c:v>
                </c:pt>
                <c:pt idx="25">
                  <c:v>2457.3279970138515</c:v>
                </c:pt>
                <c:pt idx="26">
                  <c:v>2803.3687636278241</c:v>
                </c:pt>
                <c:pt idx="27">
                  <c:v>3510.9900197743377</c:v>
                </c:pt>
                <c:pt idx="28">
                  <c:v>4686.1373251041214</c:v>
                </c:pt>
                <c:pt idx="29">
                  <c:v>5736.9038072644989</c:v>
                </c:pt>
                <c:pt idx="30">
                  <c:v>6516.3057593895674</c:v>
                </c:pt>
                <c:pt idx="31">
                  <c:v>7523.4770016184348</c:v>
                </c:pt>
                <c:pt idx="32">
                  <c:v>8001.5409918624937</c:v>
                </c:pt>
                <c:pt idx="33">
                  <c:v>8740.9456025724048</c:v>
                </c:pt>
                <c:pt idx="34">
                  <c:v>10205.807465992502</c:v>
                </c:pt>
                <c:pt idx="35">
                  <c:v>12332.97935177452</c:v>
                </c:pt>
                <c:pt idx="36">
                  <c:v>13137.9080701614</c:v>
                </c:pt>
                <c:pt idx="37">
                  <c:v>12131.8747042592</c:v>
                </c:pt>
                <c:pt idx="38">
                  <c:v>8085.3235283832773</c:v>
                </c:pt>
                <c:pt idx="39">
                  <c:v>10409.326888243304</c:v>
                </c:pt>
                <c:pt idx="40">
                  <c:v>11947.579128206073</c:v>
                </c:pt>
                <c:pt idx="41">
                  <c:v>11252.907554078276</c:v>
                </c:pt>
                <c:pt idx="42">
                  <c:v>12782.52553466694</c:v>
                </c:pt>
                <c:pt idx="43">
                  <c:v>14209.388519255654</c:v>
                </c:pt>
                <c:pt idx="44">
                  <c:v>15907.665834035204</c:v>
                </c:pt>
                <c:pt idx="45">
                  <c:v>18639.522205384172</c:v>
                </c:pt>
                <c:pt idx="46">
                  <c:v>20888.380150532623</c:v>
                </c:pt>
                <c:pt idx="47">
                  <c:v>23060.707883671599</c:v>
                </c:pt>
                <c:pt idx="48">
                  <c:v>20430.639460080725</c:v>
                </c:pt>
                <c:pt idx="49">
                  <c:v>18291.919597863318</c:v>
                </c:pt>
                <c:pt idx="50">
                  <c:v>22086.952919320109</c:v>
                </c:pt>
                <c:pt idx="51">
                  <c:v>24079.788523885956</c:v>
                </c:pt>
                <c:pt idx="52">
                  <c:v>24358.782175822605</c:v>
                </c:pt>
                <c:pt idx="53">
                  <c:v>25890.01866989056</c:v>
                </c:pt>
                <c:pt idx="54">
                  <c:v>27811.366383770037</c:v>
                </c:pt>
                <c:pt idx="55">
                  <c:v>27105.076226264027</c:v>
                </c:pt>
                <c:pt idx="56">
                  <c:v>27608.247428711602</c:v>
                </c:pt>
                <c:pt idx="57">
                  <c:v>29742.838861347082</c:v>
                </c:pt>
                <c:pt idx="58">
                  <c:v>31362.751472940006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D4-7B42-995B-6F7A98FB0C2C}"/>
            </c:ext>
          </c:extLst>
        </c:ser>
        <c:ser>
          <c:idx val="5"/>
          <c:order val="5"/>
          <c:tx>
            <c:strRef>
              <c:f>Data!$A$10</c:f>
              <c:strCache>
                <c:ptCount val="1"/>
                <c:pt idx="0">
                  <c:v>Latin America &amp; Caribbean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Data!$B$10:$BH$10</c:f>
              <c:numCache>
                <c:formatCode>General</c:formatCode>
                <c:ptCount val="59"/>
                <c:pt idx="0">
                  <c:v>370.90954968826276</c:v>
                </c:pt>
                <c:pt idx="1">
                  <c:v>382.13298045159257</c:v>
                </c:pt>
                <c:pt idx="2">
                  <c:v>425.3051143142539</c:v>
                </c:pt>
                <c:pt idx="3">
                  <c:v>417.66441687377636</c:v>
                </c:pt>
                <c:pt idx="4">
                  <c:v>453.03093547583177</c:v>
                </c:pt>
                <c:pt idx="5">
                  <c:v>470.27448013582222</c:v>
                </c:pt>
                <c:pt idx="6">
                  <c:v>502.45559392348287</c:v>
                </c:pt>
                <c:pt idx="7">
                  <c:v>502.55797614924211</c:v>
                </c:pt>
                <c:pt idx="8">
                  <c:v>527.69109053967645</c:v>
                </c:pt>
                <c:pt idx="9">
                  <c:v>576.30555128673905</c:v>
                </c:pt>
                <c:pt idx="10">
                  <c:v>612.07834749147946</c:v>
                </c:pt>
                <c:pt idx="11">
                  <c:v>667.40655459109166</c:v>
                </c:pt>
                <c:pt idx="12">
                  <c:v>731.8845202058227</c:v>
                </c:pt>
                <c:pt idx="13">
                  <c:v>936.05511635868606</c:v>
                </c:pt>
                <c:pt idx="14">
                  <c:v>1188.2615705997441</c:v>
                </c:pt>
                <c:pt idx="15">
                  <c:v>1215.7039627828738</c:v>
                </c:pt>
                <c:pt idx="16">
                  <c:v>1319.8917632760702</c:v>
                </c:pt>
                <c:pt idx="17">
                  <c:v>1418.0929849164716</c:v>
                </c:pt>
                <c:pt idx="18">
                  <c:v>1574.1653864886832</c:v>
                </c:pt>
                <c:pt idx="19">
                  <c:v>1835.3203298292178</c:v>
                </c:pt>
                <c:pt idx="20">
                  <c:v>2161.969603619697</c:v>
                </c:pt>
                <c:pt idx="21">
                  <c:v>2438.9001312178666</c:v>
                </c:pt>
                <c:pt idx="22">
                  <c:v>2226.2798803126311</c:v>
                </c:pt>
                <c:pt idx="23">
                  <c:v>1920.6313174831573</c:v>
                </c:pt>
                <c:pt idx="24">
                  <c:v>1898.7758302078507</c:v>
                </c:pt>
                <c:pt idx="25">
                  <c:v>1915.8475220908358</c:v>
                </c:pt>
                <c:pt idx="26">
                  <c:v>1891.2498776766436</c:v>
                </c:pt>
                <c:pt idx="27">
                  <c:v>1957.4830404941506</c:v>
                </c:pt>
                <c:pt idx="28">
                  <c:v>2164.9291667622178</c:v>
                </c:pt>
                <c:pt idx="29">
                  <c:v>2319.0519475969504</c:v>
                </c:pt>
                <c:pt idx="30">
                  <c:v>2665.2905151760588</c:v>
                </c:pt>
                <c:pt idx="31">
                  <c:v>3220.1818658387674</c:v>
                </c:pt>
                <c:pt idx="32">
                  <c:v>2989.9615472887258</c:v>
                </c:pt>
                <c:pt idx="33">
                  <c:v>3379.4206851057415</c:v>
                </c:pt>
                <c:pt idx="34">
                  <c:v>3796.3529398229534</c:v>
                </c:pt>
                <c:pt idx="35">
                  <c:v>3981.4039488939284</c:v>
                </c:pt>
                <c:pt idx="36">
                  <c:v>4238.5620701793841</c:v>
                </c:pt>
                <c:pt idx="37">
                  <c:v>4573.215985973894</c:v>
                </c:pt>
                <c:pt idx="38">
                  <c:v>4543.3602244382009</c:v>
                </c:pt>
                <c:pt idx="39">
                  <c:v>4037.9954582580413</c:v>
                </c:pt>
                <c:pt idx="40">
                  <c:v>4389.8016517999104</c:v>
                </c:pt>
                <c:pt idx="41">
                  <c:v>4235.0133338255091</c:v>
                </c:pt>
                <c:pt idx="42">
                  <c:v>3748.7390331701413</c:v>
                </c:pt>
                <c:pt idx="43">
                  <c:v>3779.7113035955294</c:v>
                </c:pt>
                <c:pt idx="44">
                  <c:v>4300.4089499101619</c:v>
                </c:pt>
                <c:pt idx="45">
                  <c:v>5134.4477755184371</c:v>
                </c:pt>
                <c:pt idx="46">
                  <c:v>5946.1302271973882</c:v>
                </c:pt>
                <c:pt idx="47">
                  <c:v>6922.3675914502364</c:v>
                </c:pt>
                <c:pt idx="48">
                  <c:v>7951.528389028741</c:v>
                </c:pt>
                <c:pt idx="49">
                  <c:v>7386.9538257099457</c:v>
                </c:pt>
                <c:pt idx="50">
                  <c:v>9058.330219546684</c:v>
                </c:pt>
                <c:pt idx="51">
                  <c:v>10184.852616003654</c:v>
                </c:pt>
                <c:pt idx="52">
                  <c:v>10177.562965118517</c:v>
                </c:pt>
                <c:pt idx="53">
                  <c:v>10316.488817992167</c:v>
                </c:pt>
                <c:pt idx="54">
                  <c:v>10405.484299280217</c:v>
                </c:pt>
                <c:pt idx="55">
                  <c:v>8856.9288168001385</c:v>
                </c:pt>
                <c:pt idx="56">
                  <c:v>8561.8753581547535</c:v>
                </c:pt>
                <c:pt idx="57">
                  <c:v>9397.6207091235829</c:v>
                </c:pt>
                <c:pt idx="58">
                  <c:v>9023.5048233947691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D4-7B42-995B-6F7A98FB0C2C}"/>
            </c:ext>
          </c:extLst>
        </c:ser>
        <c:ser>
          <c:idx val="6"/>
          <c:order val="6"/>
          <c:tx>
            <c:strRef>
              <c:f>Data!$A$11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Data!$B$11:$BH$11</c:f>
              <c:numCache>
                <c:formatCode>General</c:formatCode>
                <c:ptCount val="59"/>
                <c:pt idx="0">
                  <c:v>2937.5286265551281</c:v>
                </c:pt>
                <c:pt idx="1">
                  <c:v>2994.667215828576</c:v>
                </c:pt>
                <c:pt idx="2">
                  <c:v>3158.2196076324162</c:v>
                </c:pt>
                <c:pt idx="3">
                  <c:v>3286.4218868754797</c:v>
                </c:pt>
                <c:pt idx="4">
                  <c:v>3483.972858888324</c:v>
                </c:pt>
                <c:pt idx="5">
                  <c:v>3733.8339315727885</c:v>
                </c:pt>
                <c:pt idx="6">
                  <c:v>4048.5248537419225</c:v>
                </c:pt>
                <c:pt idx="7">
                  <c:v>4236.412909877723</c:v>
                </c:pt>
                <c:pt idx="8">
                  <c:v>4584.902058062783</c:v>
                </c:pt>
                <c:pt idx="9">
                  <c:v>4917.8540047270608</c:v>
                </c:pt>
                <c:pt idx="10">
                  <c:v>5129.0918435391968</c:v>
                </c:pt>
                <c:pt idx="11">
                  <c:v>5504.8158171428759</c:v>
                </c:pt>
                <c:pt idx="12">
                  <c:v>5997.4856339333783</c:v>
                </c:pt>
                <c:pt idx="13">
                  <c:v>6640.8059895289616</c:v>
                </c:pt>
                <c:pt idx="14">
                  <c:v>7206.8167979758955</c:v>
                </c:pt>
                <c:pt idx="15">
                  <c:v>7773.0846898609916</c:v>
                </c:pt>
                <c:pt idx="16">
                  <c:v>8613.0289871465029</c:v>
                </c:pt>
                <c:pt idx="17">
                  <c:v>9400.4658370343677</c:v>
                </c:pt>
                <c:pt idx="18">
                  <c:v>10424.529083632906</c:v>
                </c:pt>
                <c:pt idx="19">
                  <c:v>11515.460033160196</c:v>
                </c:pt>
                <c:pt idx="20">
                  <c:v>12437.77650395889</c:v>
                </c:pt>
                <c:pt idx="21">
                  <c:v>13816.083318143386</c:v>
                </c:pt>
                <c:pt idx="22">
                  <c:v>14242.845458450385</c:v>
                </c:pt>
                <c:pt idx="23">
                  <c:v>15336.630230333903</c:v>
                </c:pt>
                <c:pt idx="24">
                  <c:v>16803.689880664653</c:v>
                </c:pt>
                <c:pt idx="25">
                  <c:v>17833.072741268705</c:v>
                </c:pt>
                <c:pt idx="26">
                  <c:v>18619.663293275036</c:v>
                </c:pt>
                <c:pt idx="27">
                  <c:v>19672.459436974557</c:v>
                </c:pt>
                <c:pt idx="28">
                  <c:v>21172.753394983712</c:v>
                </c:pt>
                <c:pt idx="29">
                  <c:v>22644.65650072186</c:v>
                </c:pt>
                <c:pt idx="30">
                  <c:v>23645.614314815884</c:v>
                </c:pt>
                <c:pt idx="31">
                  <c:v>24086.216451683107</c:v>
                </c:pt>
                <c:pt idx="32">
                  <c:v>24967.706320299803</c:v>
                </c:pt>
                <c:pt idx="33">
                  <c:v>25765.54155350351</c:v>
                </c:pt>
                <c:pt idx="34">
                  <c:v>26925.46151162087</c:v>
                </c:pt>
                <c:pt idx="35">
                  <c:v>27891.387442755775</c:v>
                </c:pt>
                <c:pt idx="36">
                  <c:v>29105.320862510333</c:v>
                </c:pt>
                <c:pt idx="37">
                  <c:v>30510.891878406121</c:v>
                </c:pt>
                <c:pt idx="38">
                  <c:v>31684.773296870342</c:v>
                </c:pt>
                <c:pt idx="39">
                  <c:v>33311.751183506967</c:v>
                </c:pt>
                <c:pt idx="40">
                  <c:v>35147.876594431058</c:v>
                </c:pt>
                <c:pt idx="41">
                  <c:v>35822.803614153549</c:v>
                </c:pt>
                <c:pt idx="42">
                  <c:v>36666.270323126279</c:v>
                </c:pt>
                <c:pt idx="43">
                  <c:v>38391.006749187531</c:v>
                </c:pt>
                <c:pt idx="44">
                  <c:v>40766.673246152372</c:v>
                </c:pt>
                <c:pt idx="45">
                  <c:v>43349.005595282324</c:v>
                </c:pt>
                <c:pt idx="46">
                  <c:v>45724.251361394912</c:v>
                </c:pt>
                <c:pt idx="47">
                  <c:v>47646.438860610418</c:v>
                </c:pt>
                <c:pt idx="48">
                  <c:v>48215.111788771625</c:v>
                </c:pt>
                <c:pt idx="49">
                  <c:v>46483.025086219874</c:v>
                </c:pt>
                <c:pt idx="50">
                  <c:v>48373.700372068262</c:v>
                </c:pt>
                <c:pt idx="51">
                  <c:v>50110.055670488669</c:v>
                </c:pt>
                <c:pt idx="52">
                  <c:v>51703.267337857433</c:v>
                </c:pt>
                <c:pt idx="53">
                  <c:v>53052.790076594189</c:v>
                </c:pt>
                <c:pt idx="54">
                  <c:v>54618.846619698568</c:v>
                </c:pt>
                <c:pt idx="55">
                  <c:v>55476.896706338928</c:v>
                </c:pt>
                <c:pt idx="56">
                  <c:v>56340.176507086027</c:v>
                </c:pt>
                <c:pt idx="57">
                  <c:v>58434.030875744989</c:v>
                </c:pt>
                <c:pt idx="58">
                  <c:v>60976.80192397155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D4-7B42-995B-6F7A98FB0C2C}"/>
            </c:ext>
          </c:extLst>
        </c:ser>
        <c:ser>
          <c:idx val="7"/>
          <c:order val="7"/>
          <c:tx>
            <c:strRef>
              <c:f>Data!$A$12</c:f>
              <c:strCache>
                <c:ptCount val="1"/>
                <c:pt idx="0">
                  <c:v>OECD members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Data!$B$12:$BH$12</c:f>
              <c:numCache>
                <c:formatCode>General</c:formatCode>
                <c:ptCount val="59"/>
                <c:pt idx="0">
                  <c:v>1351.4664697690346</c:v>
                </c:pt>
                <c:pt idx="1">
                  <c:v>1402.1874139131273</c:v>
                </c:pt>
                <c:pt idx="2">
                  <c:v>1493.9941281015363</c:v>
                </c:pt>
                <c:pt idx="3">
                  <c:v>1588.9423816372328</c:v>
                </c:pt>
                <c:pt idx="4">
                  <c:v>1713.8745759222406</c:v>
                </c:pt>
                <c:pt idx="5">
                  <c:v>1837.595103885451</c:v>
                </c:pt>
                <c:pt idx="6">
                  <c:v>1993.9496741698488</c:v>
                </c:pt>
                <c:pt idx="7">
                  <c:v>2115.9017826798035</c:v>
                </c:pt>
                <c:pt idx="8">
                  <c:v>2270.8207519062389</c:v>
                </c:pt>
                <c:pt idx="9">
                  <c:v>2462.8445095906236</c:v>
                </c:pt>
                <c:pt idx="10">
                  <c:v>2668.9529855790233</c:v>
                </c:pt>
                <c:pt idx="11">
                  <c:v>2921.1603330719909</c:v>
                </c:pt>
                <c:pt idx="12">
                  <c:v>3352.1806471775271</c:v>
                </c:pt>
                <c:pt idx="13">
                  <c:v>4010.0442612328306</c:v>
                </c:pt>
                <c:pt idx="14">
                  <c:v>4446.3900283375579</c:v>
                </c:pt>
                <c:pt idx="15">
                  <c:v>4929.0825087543963</c:v>
                </c:pt>
                <c:pt idx="16">
                  <c:v>5295.0335453248508</c:v>
                </c:pt>
                <c:pt idx="17">
                  <c:v>5917.0960663573969</c:v>
                </c:pt>
                <c:pt idx="18">
                  <c:v>7040.6659521064939</c:v>
                </c:pt>
                <c:pt idx="19">
                  <c:v>8059.4831886209622</c:v>
                </c:pt>
                <c:pt idx="20">
                  <c:v>8874.7958873295174</c:v>
                </c:pt>
                <c:pt idx="21">
                  <c:v>8957.7069439406096</c:v>
                </c:pt>
                <c:pt idx="22">
                  <c:v>8750.2946289999181</c:v>
                </c:pt>
                <c:pt idx="23">
                  <c:v>8969.480120945329</c:v>
                </c:pt>
                <c:pt idx="24">
                  <c:v>9309.8209005191566</c:v>
                </c:pt>
                <c:pt idx="25">
                  <c:v>9734.747992051156</c:v>
                </c:pt>
                <c:pt idx="26">
                  <c:v>11707.13327757445</c:v>
                </c:pt>
                <c:pt idx="27">
                  <c:v>13460.529351243196</c:v>
                </c:pt>
                <c:pt idx="28">
                  <c:v>15063.014473930318</c:v>
                </c:pt>
                <c:pt idx="29">
                  <c:v>15636.55707324148</c:v>
                </c:pt>
                <c:pt idx="30">
                  <c:v>17464.974950607048</c:v>
                </c:pt>
                <c:pt idx="31">
                  <c:v>18317.001407861724</c:v>
                </c:pt>
                <c:pt idx="32">
                  <c:v>19521.899027686752</c:v>
                </c:pt>
                <c:pt idx="33">
                  <c:v>19622.128110018333</c:v>
                </c:pt>
                <c:pt idx="34">
                  <c:v>20804.592692683727</c:v>
                </c:pt>
                <c:pt idx="35">
                  <c:v>22762.648110929425</c:v>
                </c:pt>
                <c:pt idx="36">
                  <c:v>22787.108406697276</c:v>
                </c:pt>
                <c:pt idx="37">
                  <c:v>22279.574509889964</c:v>
                </c:pt>
                <c:pt idx="38">
                  <c:v>22362.985566875395</c:v>
                </c:pt>
                <c:pt idx="39">
                  <c:v>23329.252853446087</c:v>
                </c:pt>
                <c:pt idx="40">
                  <c:v>23658.552037597579</c:v>
                </c:pt>
                <c:pt idx="41">
                  <c:v>23274.910958137949</c:v>
                </c:pt>
                <c:pt idx="42">
                  <c:v>24116.133310680812</c:v>
                </c:pt>
                <c:pt idx="43">
                  <c:v>26810.027683257114</c:v>
                </c:pt>
                <c:pt idx="44">
                  <c:v>29624.776704911506</c:v>
                </c:pt>
                <c:pt idx="45">
                  <c:v>31104.733401039095</c:v>
                </c:pt>
                <c:pt idx="46">
                  <c:v>32573.439882306935</c:v>
                </c:pt>
                <c:pt idx="47">
                  <c:v>35371.376059748363</c:v>
                </c:pt>
                <c:pt idx="48">
                  <c:v>37185.13256974797</c:v>
                </c:pt>
                <c:pt idx="49">
                  <c:v>34569.827961703595</c:v>
                </c:pt>
                <c:pt idx="50">
                  <c:v>35981.447187290003</c:v>
                </c:pt>
                <c:pt idx="51">
                  <c:v>38473.63972511272</c:v>
                </c:pt>
                <c:pt idx="52">
                  <c:v>38185.747653090504</c:v>
                </c:pt>
                <c:pt idx="53">
                  <c:v>38444.479440656054</c:v>
                </c:pt>
                <c:pt idx="54">
                  <c:v>38999.80164532669</c:v>
                </c:pt>
                <c:pt idx="55">
                  <c:v>36604.036209795231</c:v>
                </c:pt>
                <c:pt idx="56">
                  <c:v>37069.226305184384</c:v>
                </c:pt>
                <c:pt idx="57">
                  <c:v>38411.372541733348</c:v>
                </c:pt>
                <c:pt idx="58">
                  <c:v>40359.763912430382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5D4-7B42-995B-6F7A98FB0C2C}"/>
            </c:ext>
          </c:extLst>
        </c:ser>
        <c:ser>
          <c:idx val="8"/>
          <c:order val="8"/>
          <c:tx>
            <c:strRef>
              <c:f>Data!$A$13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Data!$B$4:$BH$4</c:f>
              <c:strCach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strCache>
            </c:strRef>
          </c:cat>
          <c:val>
            <c:numRef>
              <c:f>Data!$B$13:$BH$13</c:f>
              <c:numCache>
                <c:formatCode>General</c:formatCode>
                <c:ptCount val="59"/>
                <c:pt idx="0">
                  <c:v>3007.1234453786165</c:v>
                </c:pt>
                <c:pt idx="1">
                  <c:v>3066.5628691661541</c:v>
                </c:pt>
                <c:pt idx="2">
                  <c:v>3243.8430775498828</c:v>
                </c:pt>
                <c:pt idx="3">
                  <c:v>3374.5151710508239</c:v>
                </c:pt>
                <c:pt idx="4">
                  <c:v>3573.9411847474321</c:v>
                </c:pt>
                <c:pt idx="5">
                  <c:v>3827.5271097203854</c:v>
                </c:pt>
                <c:pt idx="6">
                  <c:v>4146.3166463166463</c:v>
                </c:pt>
                <c:pt idx="7">
                  <c:v>4336.4265872217075</c:v>
                </c:pt>
                <c:pt idx="8">
                  <c:v>4695.9233904317762</c:v>
                </c:pt>
                <c:pt idx="9">
                  <c:v>5032.1447426200311</c:v>
                </c:pt>
                <c:pt idx="10">
                  <c:v>5234.2966662114977</c:v>
                </c:pt>
                <c:pt idx="11">
                  <c:v>5609.3825995251873</c:v>
                </c:pt>
                <c:pt idx="12">
                  <c:v>6094.0179898616461</c:v>
                </c:pt>
                <c:pt idx="13">
                  <c:v>6726.3589559669481</c:v>
                </c:pt>
                <c:pt idx="14">
                  <c:v>7225.6913595256574</c:v>
                </c:pt>
                <c:pt idx="15">
                  <c:v>7801.4566635644269</c:v>
                </c:pt>
                <c:pt idx="16">
                  <c:v>8592.2535372761249</c:v>
                </c:pt>
                <c:pt idx="17">
                  <c:v>9452.5765191451101</c:v>
                </c:pt>
                <c:pt idx="18">
                  <c:v>10564.94822202754</c:v>
                </c:pt>
                <c:pt idx="19">
                  <c:v>11674.186310013109</c:v>
                </c:pt>
                <c:pt idx="20">
                  <c:v>12574.791506216305</c:v>
                </c:pt>
                <c:pt idx="21">
                  <c:v>13976.10975046412</c:v>
                </c:pt>
                <c:pt idx="22">
                  <c:v>14433.787727052973</c:v>
                </c:pt>
                <c:pt idx="23">
                  <c:v>15543.893717492472</c:v>
                </c:pt>
                <c:pt idx="24">
                  <c:v>17121.225484999472</c:v>
                </c:pt>
                <c:pt idx="25">
                  <c:v>18236.827726500898</c:v>
                </c:pt>
                <c:pt idx="26">
                  <c:v>19071.227194929477</c:v>
                </c:pt>
                <c:pt idx="27">
                  <c:v>20038.941099265754</c:v>
                </c:pt>
                <c:pt idx="28">
                  <c:v>21417.011930519144</c:v>
                </c:pt>
                <c:pt idx="29">
                  <c:v>22857.154433005562</c:v>
                </c:pt>
                <c:pt idx="30">
                  <c:v>23888.60000881329</c:v>
                </c:pt>
                <c:pt idx="31">
                  <c:v>24342.25890481894</c:v>
                </c:pt>
                <c:pt idx="32">
                  <c:v>25418.990776331895</c:v>
                </c:pt>
                <c:pt idx="33">
                  <c:v>26387.293733817074</c:v>
                </c:pt>
                <c:pt idx="34">
                  <c:v>27694.853416234047</c:v>
                </c:pt>
                <c:pt idx="35">
                  <c:v>28690.875701334695</c:v>
                </c:pt>
                <c:pt idx="36">
                  <c:v>29967.712718174866</c:v>
                </c:pt>
                <c:pt idx="37">
                  <c:v>31459.139002482974</c:v>
                </c:pt>
                <c:pt idx="38">
                  <c:v>32853.676984926809</c:v>
                </c:pt>
                <c:pt idx="39">
                  <c:v>34513.561503727062</c:v>
                </c:pt>
                <c:pt idx="40">
                  <c:v>36334.908777058896</c:v>
                </c:pt>
                <c:pt idx="41">
                  <c:v>37133.242808852636</c:v>
                </c:pt>
                <c:pt idx="42">
                  <c:v>38023.161114402101</c:v>
                </c:pt>
                <c:pt idx="43">
                  <c:v>39496.485875138067</c:v>
                </c:pt>
                <c:pt idx="44">
                  <c:v>41712.801067554457</c:v>
                </c:pt>
                <c:pt idx="45">
                  <c:v>44114.74777767052</c:v>
                </c:pt>
                <c:pt idx="46">
                  <c:v>46298.731444092657</c:v>
                </c:pt>
                <c:pt idx="47">
                  <c:v>47975.967675885586</c:v>
                </c:pt>
                <c:pt idx="48">
                  <c:v>48382.558449055185</c:v>
                </c:pt>
                <c:pt idx="49">
                  <c:v>47099.980471134266</c:v>
                </c:pt>
                <c:pt idx="50">
                  <c:v>48466.823375080057</c:v>
                </c:pt>
                <c:pt idx="51">
                  <c:v>49883.113983734431</c:v>
                </c:pt>
                <c:pt idx="52">
                  <c:v>51603.497261441204</c:v>
                </c:pt>
                <c:pt idx="53">
                  <c:v>53106.909770315469</c:v>
                </c:pt>
                <c:pt idx="54">
                  <c:v>55032.957997916623</c:v>
                </c:pt>
                <c:pt idx="55">
                  <c:v>56803.472433491879</c:v>
                </c:pt>
                <c:pt idx="56">
                  <c:v>57904.201961064071</c:v>
                </c:pt>
                <c:pt idx="57">
                  <c:v>59927.929833953538</c:v>
                </c:pt>
                <c:pt idx="58">
                  <c:v>62641.014569928127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5D4-7B42-995B-6F7A98FB0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1269312"/>
        <c:axId val="948223952"/>
      </c:lineChart>
      <c:catAx>
        <c:axId val="8012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223952"/>
        <c:crosses val="autoZero"/>
        <c:auto val="1"/>
        <c:lblAlgn val="ctr"/>
        <c:lblOffset val="100"/>
        <c:noMultiLvlLbl val="0"/>
      </c:catAx>
      <c:valAx>
        <c:axId val="94822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2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49163872923879E-2"/>
          <c:y val="0.81856353332277332"/>
          <c:w val="0.88319277385342598"/>
          <c:h val="0.18143646667722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Social Welfare</a:t>
            </a:r>
            <a:r>
              <a:rPr lang="en-US" sz="2400" b="1" baseline="0" dirty="0"/>
              <a:t> Expenditure as % GDP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Total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cat>
            <c:strRef>
              <c:f>Data!$C$1:$I$1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Data!$C$2:$I$2</c:f>
              <c:numCache>
                <c:formatCode>#,##0.00</c:formatCode>
                <c:ptCount val="7"/>
                <c:pt idx="0">
                  <c:v>2.9</c:v>
                </c:pt>
                <c:pt idx="1">
                  <c:v>3.4</c:v>
                </c:pt>
                <c:pt idx="2">
                  <c:v>5.3</c:v>
                </c:pt>
                <c:pt idx="3">
                  <c:v>6.7</c:v>
                </c:pt>
                <c:pt idx="4">
                  <c:v>8.8000000000000007</c:v>
                </c:pt>
                <c:pt idx="5">
                  <c:v>11.2</c:v>
                </c:pt>
                <c:pt idx="6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07-9948-9406-65E47D46EA76}"/>
            </c:ext>
          </c:extLst>
        </c:ser>
        <c:ser>
          <c:idx val="1"/>
          <c:order val="1"/>
          <c:tx>
            <c:strRef>
              <c:f>Data!$B$3</c:f>
              <c:strCache>
                <c:ptCount val="1"/>
                <c:pt idx="0">
                  <c:v>Public expenditure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chemeClr val="accent2"/>
                </a:solidFill>
              </a:ln>
              <a:effectLst/>
            </c:spPr>
          </c:marker>
          <c:cat>
            <c:strRef>
              <c:f>Data!$C$1:$I$1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Data!$C$3:$I$3</c:f>
              <c:numCache>
                <c:formatCode>#,##0.00</c:formatCode>
                <c:ptCount val="7"/>
                <c:pt idx="0">
                  <c:v>2.7</c:v>
                </c:pt>
                <c:pt idx="1">
                  <c:v>3.1</c:v>
                </c:pt>
                <c:pt idx="2">
                  <c:v>4.5</c:v>
                </c:pt>
                <c:pt idx="3">
                  <c:v>6.1</c:v>
                </c:pt>
                <c:pt idx="4">
                  <c:v>8.1999999999999993</c:v>
                </c:pt>
                <c:pt idx="5">
                  <c:v>10.199999999999999</c:v>
                </c:pt>
                <c:pt idx="6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07-9948-9406-65E47D46EA76}"/>
            </c:ext>
          </c:extLst>
        </c:ser>
        <c:ser>
          <c:idx val="2"/>
          <c:order val="2"/>
          <c:tx>
            <c:strRef>
              <c:f>Data!$B$4</c:f>
              <c:strCache>
                <c:ptCount val="1"/>
                <c:pt idx="0">
                  <c:v>Legal private expenditure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7150">
                <a:solidFill>
                  <a:schemeClr val="accent3"/>
                </a:solidFill>
              </a:ln>
              <a:effectLst/>
            </c:spPr>
          </c:marker>
          <c:cat>
            <c:strRef>
              <c:f>Data!$C$1:$I$1</c:f>
              <c:strCach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Data!$C$4:$I$4</c:f>
              <c:numCache>
                <c:formatCode>#,##0.00</c:formatCode>
                <c:ptCount val="7"/>
                <c:pt idx="0">
                  <c:v>0.2</c:v>
                </c:pt>
                <c:pt idx="1">
                  <c:v>0.3</c:v>
                </c:pt>
                <c:pt idx="2">
                  <c:v>0.8</c:v>
                </c:pt>
                <c:pt idx="3">
                  <c:v>0.5</c:v>
                </c:pt>
                <c:pt idx="4">
                  <c:v>0.6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07-9948-9406-65E47D46E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693136"/>
        <c:axId val="952118304"/>
      </c:lineChart>
      <c:catAx>
        <c:axId val="9986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118304"/>
        <c:crosses val="autoZero"/>
        <c:auto val="1"/>
        <c:lblAlgn val="ctr"/>
        <c:lblOffset val="100"/>
        <c:noMultiLvlLbl val="0"/>
      </c:catAx>
      <c:valAx>
        <c:axId val="9521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9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Figure 1: Annual Number of Children Enrolled in Kindergartens by Type of Kindergartens (1981-2017)</a:t>
            </a:r>
            <a:endParaRPr lang="en-CA" sz="12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Total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Sheet1!$B$5:$B$36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Sheet1!$C$5:$C$36</c:f>
              <c:numCache>
                <c:formatCode>#,##0</c:formatCode>
                <c:ptCount val="32"/>
                <c:pt idx="0">
                  <c:v>153823</c:v>
                </c:pt>
                <c:pt idx="1">
                  <c:v>168653</c:v>
                </c:pt>
                <c:pt idx="2">
                  <c:v>206404</c:v>
                </c:pt>
                <c:pt idx="3">
                  <c:v>254438</c:v>
                </c:pt>
                <c:pt idx="4">
                  <c:v>314692</c:v>
                </c:pt>
                <c:pt idx="5">
                  <c:v>354537</c:v>
                </c:pt>
                <c:pt idx="6">
                  <c:v>397020</c:v>
                </c:pt>
                <c:pt idx="7">
                  <c:v>405255</c:v>
                </c:pt>
                <c:pt idx="8">
                  <c:v>410824</c:v>
                </c:pt>
                <c:pt idx="9">
                  <c:v>414532</c:v>
                </c:pt>
                <c:pt idx="10">
                  <c:v>425535</c:v>
                </c:pt>
                <c:pt idx="11">
                  <c:v>450882</c:v>
                </c:pt>
                <c:pt idx="12">
                  <c:v>469380</c:v>
                </c:pt>
                <c:pt idx="13">
                  <c:v>510100</c:v>
                </c:pt>
                <c:pt idx="14">
                  <c:v>529265</c:v>
                </c:pt>
                <c:pt idx="15">
                  <c:v>551770</c:v>
                </c:pt>
                <c:pt idx="16">
                  <c:v>568096</c:v>
                </c:pt>
                <c:pt idx="17">
                  <c:v>533912</c:v>
                </c:pt>
                <c:pt idx="18">
                  <c:v>534166</c:v>
                </c:pt>
                <c:pt idx="19">
                  <c:v>545263</c:v>
                </c:pt>
                <c:pt idx="20">
                  <c:v>545152</c:v>
                </c:pt>
                <c:pt idx="21">
                  <c:v>550150</c:v>
                </c:pt>
                <c:pt idx="22">
                  <c:v>541603</c:v>
                </c:pt>
                <c:pt idx="23">
                  <c:v>541713</c:v>
                </c:pt>
                <c:pt idx="24">
                  <c:v>541603</c:v>
                </c:pt>
                <c:pt idx="25">
                  <c:v>545812</c:v>
                </c:pt>
                <c:pt idx="26">
                  <c:v>541550</c:v>
                </c:pt>
                <c:pt idx="27">
                  <c:v>538587</c:v>
                </c:pt>
                <c:pt idx="28">
                  <c:v>613749</c:v>
                </c:pt>
                <c:pt idx="29">
                  <c:v>652546</c:v>
                </c:pt>
                <c:pt idx="30">
                  <c:v>704138</c:v>
                </c:pt>
                <c:pt idx="31">
                  <c:v>694631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BB-0F48-B9DB-D12900D7E54C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National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Sheet1!$B$5:$B$36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Sheet1!$D$5:$D$36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61</c:v>
                </c:pt>
                <c:pt idx="8">
                  <c:v>72</c:v>
                </c:pt>
                <c:pt idx="9">
                  <c:v>88</c:v>
                </c:pt>
                <c:pt idx="10">
                  <c:v>82</c:v>
                </c:pt>
                <c:pt idx="11">
                  <c:v>80</c:v>
                </c:pt>
                <c:pt idx="12">
                  <c:v>80</c:v>
                </c:pt>
                <c:pt idx="13">
                  <c:v>80</c:v>
                </c:pt>
                <c:pt idx="14">
                  <c:v>80</c:v>
                </c:pt>
                <c:pt idx="15">
                  <c:v>80</c:v>
                </c:pt>
                <c:pt idx="16">
                  <c:v>260</c:v>
                </c:pt>
                <c:pt idx="17">
                  <c:v>269</c:v>
                </c:pt>
                <c:pt idx="18">
                  <c:v>269</c:v>
                </c:pt>
                <c:pt idx="19">
                  <c:v>272</c:v>
                </c:pt>
                <c:pt idx="20">
                  <c:v>263</c:v>
                </c:pt>
                <c:pt idx="21">
                  <c:v>287</c:v>
                </c:pt>
                <c:pt idx="22">
                  <c:v>253</c:v>
                </c:pt>
                <c:pt idx="23">
                  <c:v>268</c:v>
                </c:pt>
                <c:pt idx="24">
                  <c:v>253</c:v>
                </c:pt>
                <c:pt idx="25">
                  <c:v>253</c:v>
                </c:pt>
                <c:pt idx="26">
                  <c:v>261</c:v>
                </c:pt>
                <c:pt idx="27">
                  <c:v>236</c:v>
                </c:pt>
                <c:pt idx="28">
                  <c:v>226</c:v>
                </c:pt>
                <c:pt idx="29">
                  <c:v>258</c:v>
                </c:pt>
                <c:pt idx="30">
                  <c:v>258</c:v>
                </c:pt>
                <c:pt idx="31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BB-0F48-B9DB-D12900D7E54C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Public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Sheet1!$B$5:$B$36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Sheet1!$E$5:$E$36</c:f>
              <c:numCache>
                <c:formatCode>#,##0</c:formatCode>
                <c:ptCount val="32"/>
                <c:pt idx="0">
                  <c:v>77239</c:v>
                </c:pt>
                <c:pt idx="1">
                  <c:v>85234</c:v>
                </c:pt>
                <c:pt idx="2">
                  <c:v>92707</c:v>
                </c:pt>
                <c:pt idx="3">
                  <c:v>117301</c:v>
                </c:pt>
                <c:pt idx="4">
                  <c:v>144297</c:v>
                </c:pt>
                <c:pt idx="5">
                  <c:v>163831</c:v>
                </c:pt>
                <c:pt idx="6">
                  <c:v>173311</c:v>
                </c:pt>
                <c:pt idx="7">
                  <c:v>162453</c:v>
                </c:pt>
                <c:pt idx="8">
                  <c:v>145168</c:v>
                </c:pt>
                <c:pt idx="9">
                  <c:v>127056</c:v>
                </c:pt>
                <c:pt idx="10">
                  <c:v>117796</c:v>
                </c:pt>
                <c:pt idx="11">
                  <c:v>117004</c:v>
                </c:pt>
                <c:pt idx="12">
                  <c:v>113252</c:v>
                </c:pt>
                <c:pt idx="13">
                  <c:v>113007</c:v>
                </c:pt>
                <c:pt idx="14">
                  <c:v>114300</c:v>
                </c:pt>
                <c:pt idx="15">
                  <c:v>115776</c:v>
                </c:pt>
                <c:pt idx="16">
                  <c:v>120322</c:v>
                </c:pt>
                <c:pt idx="17">
                  <c:v>132317</c:v>
                </c:pt>
                <c:pt idx="18">
                  <c:v>130917</c:v>
                </c:pt>
                <c:pt idx="19">
                  <c:v>121936</c:v>
                </c:pt>
                <c:pt idx="20">
                  <c:v>122162</c:v>
                </c:pt>
                <c:pt idx="21">
                  <c:v>119345</c:v>
                </c:pt>
                <c:pt idx="22">
                  <c:v>124030</c:v>
                </c:pt>
                <c:pt idx="23">
                  <c:v>123638</c:v>
                </c:pt>
                <c:pt idx="24">
                  <c:v>124030</c:v>
                </c:pt>
                <c:pt idx="25">
                  <c:v>121071</c:v>
                </c:pt>
                <c:pt idx="26">
                  <c:v>118161</c:v>
                </c:pt>
                <c:pt idx="27">
                  <c:v>126341</c:v>
                </c:pt>
                <c:pt idx="28">
                  <c:v>127555</c:v>
                </c:pt>
                <c:pt idx="29">
                  <c:v>148011</c:v>
                </c:pt>
                <c:pt idx="30">
                  <c:v>170091</c:v>
                </c:pt>
                <c:pt idx="31">
                  <c:v>172272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BB-0F48-B9DB-D12900D7E54C}"/>
            </c:ext>
          </c:extLst>
        </c:ser>
        <c:ser>
          <c:idx val="3"/>
          <c:order val="3"/>
          <c:tx>
            <c:strRef>
              <c:f>Sheet1!$F$4</c:f>
              <c:strCache>
                <c:ptCount val="1"/>
                <c:pt idx="0">
                  <c:v>Private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Sheet1!$B$5:$B$36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Sheet1!$F$5:$F$36</c:f>
              <c:numCache>
                <c:formatCode>#,##0</c:formatCode>
                <c:ptCount val="32"/>
                <c:pt idx="0">
                  <c:v>76584</c:v>
                </c:pt>
                <c:pt idx="1">
                  <c:v>83419</c:v>
                </c:pt>
                <c:pt idx="2">
                  <c:v>113697</c:v>
                </c:pt>
                <c:pt idx="3">
                  <c:v>137137</c:v>
                </c:pt>
                <c:pt idx="4">
                  <c:v>170395</c:v>
                </c:pt>
                <c:pt idx="5">
                  <c:v>190706</c:v>
                </c:pt>
                <c:pt idx="6">
                  <c:v>223709</c:v>
                </c:pt>
                <c:pt idx="7">
                  <c:v>242741</c:v>
                </c:pt>
                <c:pt idx="8">
                  <c:v>265584</c:v>
                </c:pt>
                <c:pt idx="9">
                  <c:v>287388</c:v>
                </c:pt>
                <c:pt idx="10">
                  <c:v>307657</c:v>
                </c:pt>
                <c:pt idx="11">
                  <c:v>333798</c:v>
                </c:pt>
                <c:pt idx="12">
                  <c:v>356048</c:v>
                </c:pt>
                <c:pt idx="13">
                  <c:v>397013</c:v>
                </c:pt>
                <c:pt idx="14">
                  <c:v>414885</c:v>
                </c:pt>
                <c:pt idx="15">
                  <c:v>435914</c:v>
                </c:pt>
                <c:pt idx="16">
                  <c:v>447514</c:v>
                </c:pt>
                <c:pt idx="17">
                  <c:v>401326</c:v>
                </c:pt>
                <c:pt idx="18">
                  <c:v>402980</c:v>
                </c:pt>
                <c:pt idx="19">
                  <c:v>423055</c:v>
                </c:pt>
                <c:pt idx="20">
                  <c:v>422727</c:v>
                </c:pt>
                <c:pt idx="21">
                  <c:v>430518</c:v>
                </c:pt>
                <c:pt idx="22">
                  <c:v>417320</c:v>
                </c:pt>
                <c:pt idx="23">
                  <c:v>417807</c:v>
                </c:pt>
                <c:pt idx="24">
                  <c:v>417320</c:v>
                </c:pt>
                <c:pt idx="25">
                  <c:v>424488</c:v>
                </c:pt>
                <c:pt idx="26">
                  <c:v>423128</c:v>
                </c:pt>
                <c:pt idx="27">
                  <c:v>412010</c:v>
                </c:pt>
                <c:pt idx="28">
                  <c:v>486402</c:v>
                </c:pt>
                <c:pt idx="29">
                  <c:v>504277</c:v>
                </c:pt>
                <c:pt idx="30">
                  <c:v>533789</c:v>
                </c:pt>
                <c:pt idx="31">
                  <c:v>522110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BB-0F48-B9DB-D12900D7E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260432"/>
        <c:axId val="697653312"/>
      </c:lineChart>
      <c:catAx>
        <c:axId val="745260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653312"/>
        <c:crosses val="autoZero"/>
        <c:auto val="1"/>
        <c:lblAlgn val="ctr"/>
        <c:lblOffset val="100"/>
        <c:noMultiLvlLbl val="0"/>
      </c:catAx>
      <c:valAx>
        <c:axId val="69765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2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Figure 2: Kindergartens and Kindergarten Classes by Type - 1981-2017</a:t>
            </a:r>
            <a:endParaRPr lang="en-CA" sz="12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Sheet1!$C$4:$C$5</c:f>
              <c:strCache>
                <c:ptCount val="2"/>
                <c:pt idx="0">
                  <c:v>Total</c:v>
                </c:pt>
                <c:pt idx="1">
                  <c:v>Kindergartens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Sheet1!$C$6:$C$37</c:f>
              <c:numCache>
                <c:formatCode>#,##0</c:formatCode>
                <c:ptCount val="32"/>
                <c:pt idx="0">
                  <c:v>2958</c:v>
                </c:pt>
                <c:pt idx="1">
                  <c:v>3463</c:v>
                </c:pt>
                <c:pt idx="2">
                  <c:v>4276</c:v>
                </c:pt>
                <c:pt idx="3">
                  <c:v>5183</c:v>
                </c:pt>
                <c:pt idx="4">
                  <c:v>6242</c:v>
                </c:pt>
                <c:pt idx="5">
                  <c:v>7233</c:v>
                </c:pt>
                <c:pt idx="6">
                  <c:v>7792</c:v>
                </c:pt>
                <c:pt idx="7">
                  <c:v>8030</c:v>
                </c:pt>
                <c:pt idx="8">
                  <c:v>8246</c:v>
                </c:pt>
                <c:pt idx="9">
                  <c:v>8354</c:v>
                </c:pt>
                <c:pt idx="10">
                  <c:v>8421</c:v>
                </c:pt>
                <c:pt idx="11">
                  <c:v>8498</c:v>
                </c:pt>
                <c:pt idx="12">
                  <c:v>8515</c:v>
                </c:pt>
                <c:pt idx="13">
                  <c:v>8910</c:v>
                </c:pt>
                <c:pt idx="14">
                  <c:v>8960</c:v>
                </c:pt>
                <c:pt idx="15">
                  <c:v>8939</c:v>
                </c:pt>
                <c:pt idx="16">
                  <c:v>9005</c:v>
                </c:pt>
                <c:pt idx="17">
                  <c:v>8973</c:v>
                </c:pt>
                <c:pt idx="18">
                  <c:v>8790</c:v>
                </c:pt>
                <c:pt idx="19">
                  <c:v>8494</c:v>
                </c:pt>
                <c:pt idx="20">
                  <c:v>8329</c:v>
                </c:pt>
                <c:pt idx="21">
                  <c:v>8308</c:v>
                </c:pt>
                <c:pt idx="22">
                  <c:v>8275</c:v>
                </c:pt>
                <c:pt idx="23">
                  <c:v>8246</c:v>
                </c:pt>
                <c:pt idx="24">
                  <c:v>8275</c:v>
                </c:pt>
                <c:pt idx="25">
                  <c:v>8290</c:v>
                </c:pt>
                <c:pt idx="26">
                  <c:v>8294</c:v>
                </c:pt>
                <c:pt idx="27">
                  <c:v>8388</c:v>
                </c:pt>
                <c:pt idx="28">
                  <c:v>8538</c:v>
                </c:pt>
                <c:pt idx="29">
                  <c:v>8826</c:v>
                </c:pt>
                <c:pt idx="30">
                  <c:v>8987</c:v>
                </c:pt>
                <c:pt idx="31">
                  <c:v>9029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48-7249-90D4-8088625D69AF}"/>
            </c:ext>
          </c:extLst>
        </c:ser>
        <c:ser>
          <c:idx val="1"/>
          <c:order val="1"/>
          <c:tx>
            <c:strRef>
              <c:f>Sheet1!$D$4:$D$5</c:f>
              <c:strCache>
                <c:ptCount val="2"/>
                <c:pt idx="0">
                  <c:v>Total</c:v>
                </c:pt>
                <c:pt idx="1">
                  <c:v>Classes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Sheet1!$D$6:$D$37</c:f>
              <c:numCache>
                <c:formatCode>#,##0</c:formatCode>
                <c:ptCount val="32"/>
                <c:pt idx="0">
                  <c:v>4094</c:v>
                </c:pt>
                <c:pt idx="1">
                  <c:v>4762</c:v>
                </c:pt>
                <c:pt idx="2">
                  <c:v>5910</c:v>
                </c:pt>
                <c:pt idx="3">
                  <c:v>7336</c:v>
                </c:pt>
                <c:pt idx="4">
                  <c:v>9112</c:v>
                </c:pt>
                <c:pt idx="5">
                  <c:v>10995</c:v>
                </c:pt>
                <c:pt idx="6">
                  <c:v>12480</c:v>
                </c:pt>
                <c:pt idx="7">
                  <c:v>13262</c:v>
                </c:pt>
                <c:pt idx="8">
                  <c:v>13922</c:v>
                </c:pt>
                <c:pt idx="9">
                  <c:v>14473</c:v>
                </c:pt>
                <c:pt idx="10">
                  <c:v>14899</c:v>
                </c:pt>
                <c:pt idx="11">
                  <c:v>15561</c:v>
                </c:pt>
                <c:pt idx="12">
                  <c:v>16123</c:v>
                </c:pt>
                <c:pt idx="13">
                  <c:v>17677</c:v>
                </c:pt>
                <c:pt idx="14">
                  <c:v>18581</c:v>
                </c:pt>
                <c:pt idx="15">
                  <c:v>19252</c:v>
                </c:pt>
                <c:pt idx="16">
                  <c:v>20078</c:v>
                </c:pt>
                <c:pt idx="17">
                  <c:v>20091</c:v>
                </c:pt>
                <c:pt idx="18">
                  <c:v>19954</c:v>
                </c:pt>
                <c:pt idx="19">
                  <c:v>20723</c:v>
                </c:pt>
                <c:pt idx="20">
                  <c:v>21158</c:v>
                </c:pt>
                <c:pt idx="21">
                  <c:v>21493</c:v>
                </c:pt>
                <c:pt idx="22">
                  <c:v>22409</c:v>
                </c:pt>
                <c:pt idx="23">
                  <c:v>22046</c:v>
                </c:pt>
                <c:pt idx="24">
                  <c:v>22409</c:v>
                </c:pt>
                <c:pt idx="25">
                  <c:v>23010</c:v>
                </c:pt>
                <c:pt idx="26">
                  <c:v>23860</c:v>
                </c:pt>
                <c:pt idx="27">
                  <c:v>25670</c:v>
                </c:pt>
                <c:pt idx="28">
                  <c:v>28386</c:v>
                </c:pt>
                <c:pt idx="29">
                  <c:v>33041</c:v>
                </c:pt>
                <c:pt idx="30">
                  <c:v>35790</c:v>
                </c:pt>
                <c:pt idx="31">
                  <c:v>36470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48-7249-90D4-8088625D69AF}"/>
            </c:ext>
          </c:extLst>
        </c:ser>
        <c:ser>
          <c:idx val="2"/>
          <c:order val="2"/>
          <c:tx>
            <c:strRef>
              <c:f>Sheet1!$E$4:$E$5</c:f>
              <c:strCache>
                <c:ptCount val="2"/>
                <c:pt idx="0">
                  <c:v>National</c:v>
                </c:pt>
                <c:pt idx="1">
                  <c:v>Kindergartens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Sheet1!$E$6:$E$37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48-7249-90D4-8088625D69AF}"/>
            </c:ext>
          </c:extLst>
        </c:ser>
        <c:ser>
          <c:idx val="3"/>
          <c:order val="3"/>
          <c:tx>
            <c:strRef>
              <c:f>Sheet1!$F$4:$F$5</c:f>
              <c:strCache>
                <c:ptCount val="2"/>
                <c:pt idx="0">
                  <c:v>National</c:v>
                </c:pt>
                <c:pt idx="1">
                  <c:v>Classes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12700">
                <a:solidFill>
                  <a:schemeClr val="accent4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Sheet1!$F$6:$F$37</c:f>
              <c:numCache>
                <c:formatCode>General</c:formatCode>
                <c:ptCount val="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13</c:v>
                </c:pt>
                <c:pt idx="23">
                  <c:v>12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48-7249-90D4-8088625D69AF}"/>
            </c:ext>
          </c:extLst>
        </c:ser>
        <c:ser>
          <c:idx val="4"/>
          <c:order val="4"/>
          <c:tx>
            <c:strRef>
              <c:f>Sheet1!$G$4:$G$5</c:f>
              <c:strCache>
                <c:ptCount val="2"/>
                <c:pt idx="0">
                  <c:v>Public</c:v>
                </c:pt>
                <c:pt idx="1">
                  <c:v>Kindergartens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Sheet1!$G$6:$G$37</c:f>
              <c:numCache>
                <c:formatCode>#,##0</c:formatCode>
                <c:ptCount val="32"/>
                <c:pt idx="0">
                  <c:v>1922</c:v>
                </c:pt>
                <c:pt idx="1">
                  <c:v>2328</c:v>
                </c:pt>
                <c:pt idx="2">
                  <c:v>2562</c:v>
                </c:pt>
                <c:pt idx="3">
                  <c:v>3114</c:v>
                </c:pt>
                <c:pt idx="4">
                  <c:v>3767</c:v>
                </c:pt>
                <c:pt idx="5">
                  <c:v>4333</c:v>
                </c:pt>
                <c:pt idx="6">
                  <c:v>4559</c:v>
                </c:pt>
                <c:pt idx="7">
                  <c:v>4609</c:v>
                </c:pt>
                <c:pt idx="8">
                  <c:v>4609</c:v>
                </c:pt>
                <c:pt idx="9">
                  <c:v>4602</c:v>
                </c:pt>
                <c:pt idx="10">
                  <c:v>4622</c:v>
                </c:pt>
                <c:pt idx="11">
                  <c:v>4595</c:v>
                </c:pt>
                <c:pt idx="12">
                  <c:v>4513</c:v>
                </c:pt>
                <c:pt idx="13">
                  <c:v>4460</c:v>
                </c:pt>
                <c:pt idx="14">
                  <c:v>4416</c:v>
                </c:pt>
                <c:pt idx="15">
                  <c:v>4392</c:v>
                </c:pt>
                <c:pt idx="16">
                  <c:v>4419</c:v>
                </c:pt>
                <c:pt idx="17">
                  <c:v>4452</c:v>
                </c:pt>
                <c:pt idx="18">
                  <c:v>4348</c:v>
                </c:pt>
                <c:pt idx="19">
                  <c:v>4173</c:v>
                </c:pt>
                <c:pt idx="20">
                  <c:v>4206</c:v>
                </c:pt>
                <c:pt idx="21">
                  <c:v>4216</c:v>
                </c:pt>
                <c:pt idx="22">
                  <c:v>4409</c:v>
                </c:pt>
                <c:pt idx="23">
                  <c:v>4325</c:v>
                </c:pt>
                <c:pt idx="24">
                  <c:v>4409</c:v>
                </c:pt>
                <c:pt idx="25">
                  <c:v>4457</c:v>
                </c:pt>
                <c:pt idx="26">
                  <c:v>4445</c:v>
                </c:pt>
                <c:pt idx="27">
                  <c:v>4498</c:v>
                </c:pt>
                <c:pt idx="28">
                  <c:v>4522</c:v>
                </c:pt>
                <c:pt idx="29">
                  <c:v>4616</c:v>
                </c:pt>
                <c:pt idx="30">
                  <c:v>4693</c:v>
                </c:pt>
                <c:pt idx="31">
                  <c:v>4744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48-7249-90D4-8088625D69AF}"/>
            </c:ext>
          </c:extLst>
        </c:ser>
        <c:ser>
          <c:idx val="5"/>
          <c:order val="5"/>
          <c:tx>
            <c:strRef>
              <c:f>Sheet1!$H$4:$H$5</c:f>
              <c:strCache>
                <c:ptCount val="2"/>
                <c:pt idx="0">
                  <c:v>Public</c:v>
                </c:pt>
                <c:pt idx="1">
                  <c:v>Classes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Sheet1!$H$6:$H$37</c:f>
              <c:numCache>
                <c:formatCode>#,##0</c:formatCode>
                <c:ptCount val="32"/>
                <c:pt idx="0">
                  <c:v>2032</c:v>
                </c:pt>
                <c:pt idx="1">
                  <c:v>2472</c:v>
                </c:pt>
                <c:pt idx="2">
                  <c:v>2703</c:v>
                </c:pt>
                <c:pt idx="3">
                  <c:v>3391</c:v>
                </c:pt>
                <c:pt idx="4">
                  <c:v>4315</c:v>
                </c:pt>
                <c:pt idx="5">
                  <c:v>5289</c:v>
                </c:pt>
                <c:pt idx="6">
                  <c:v>5822</c:v>
                </c:pt>
                <c:pt idx="7">
                  <c:v>5903</c:v>
                </c:pt>
                <c:pt idx="8">
                  <c:v>5874</c:v>
                </c:pt>
                <c:pt idx="9">
                  <c:v>5719</c:v>
                </c:pt>
                <c:pt idx="10">
                  <c:v>5553</c:v>
                </c:pt>
                <c:pt idx="11">
                  <c:v>5444</c:v>
                </c:pt>
                <c:pt idx="12">
                  <c:v>5353</c:v>
                </c:pt>
                <c:pt idx="13">
                  <c:v>5346</c:v>
                </c:pt>
                <c:pt idx="14">
                  <c:v>5396</c:v>
                </c:pt>
                <c:pt idx="15">
                  <c:v>5443</c:v>
                </c:pt>
                <c:pt idx="16">
                  <c:v>5571</c:v>
                </c:pt>
                <c:pt idx="17">
                  <c:v>5749</c:v>
                </c:pt>
                <c:pt idx="18">
                  <c:v>5810</c:v>
                </c:pt>
                <c:pt idx="19">
                  <c:v>5812</c:v>
                </c:pt>
                <c:pt idx="20">
                  <c:v>5934</c:v>
                </c:pt>
                <c:pt idx="21">
                  <c:v>6000</c:v>
                </c:pt>
                <c:pt idx="22">
                  <c:v>6438</c:v>
                </c:pt>
                <c:pt idx="23">
                  <c:v>6254</c:v>
                </c:pt>
                <c:pt idx="24">
                  <c:v>6438</c:v>
                </c:pt>
                <c:pt idx="25">
                  <c:v>6575</c:v>
                </c:pt>
                <c:pt idx="26">
                  <c:v>6633</c:v>
                </c:pt>
                <c:pt idx="27">
                  <c:v>7115</c:v>
                </c:pt>
                <c:pt idx="28">
                  <c:v>7521</c:v>
                </c:pt>
                <c:pt idx="29">
                  <c:v>8678</c:v>
                </c:pt>
                <c:pt idx="30">
                  <c:v>9795</c:v>
                </c:pt>
                <c:pt idx="31">
                  <c:v>10380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48-7249-90D4-8088625D69AF}"/>
            </c:ext>
          </c:extLst>
        </c:ser>
        <c:ser>
          <c:idx val="6"/>
          <c:order val="6"/>
          <c:tx>
            <c:strRef>
              <c:f>Sheet1!$I$4:$I$5</c:f>
              <c:strCache>
                <c:ptCount val="2"/>
                <c:pt idx="0">
                  <c:v>Private</c:v>
                </c:pt>
                <c:pt idx="1">
                  <c:v>Kindergartens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Sheet1!$I$6:$I$37</c:f>
              <c:numCache>
                <c:formatCode>#,##0</c:formatCode>
                <c:ptCount val="32"/>
                <c:pt idx="0">
                  <c:v>1036</c:v>
                </c:pt>
                <c:pt idx="1">
                  <c:v>1135</c:v>
                </c:pt>
                <c:pt idx="2">
                  <c:v>1714</c:v>
                </c:pt>
                <c:pt idx="3">
                  <c:v>2069</c:v>
                </c:pt>
                <c:pt idx="4">
                  <c:v>2475</c:v>
                </c:pt>
                <c:pt idx="5">
                  <c:v>2900</c:v>
                </c:pt>
                <c:pt idx="6">
                  <c:v>3233</c:v>
                </c:pt>
                <c:pt idx="7">
                  <c:v>3420</c:v>
                </c:pt>
                <c:pt idx="8">
                  <c:v>3636</c:v>
                </c:pt>
                <c:pt idx="9">
                  <c:v>3751</c:v>
                </c:pt>
                <c:pt idx="10">
                  <c:v>3798</c:v>
                </c:pt>
                <c:pt idx="11">
                  <c:v>3902</c:v>
                </c:pt>
                <c:pt idx="12">
                  <c:v>4001</c:v>
                </c:pt>
                <c:pt idx="13">
                  <c:v>4449</c:v>
                </c:pt>
                <c:pt idx="14">
                  <c:v>4543</c:v>
                </c:pt>
                <c:pt idx="15">
                  <c:v>4546</c:v>
                </c:pt>
                <c:pt idx="16">
                  <c:v>4583</c:v>
                </c:pt>
                <c:pt idx="17">
                  <c:v>4518</c:v>
                </c:pt>
                <c:pt idx="18">
                  <c:v>4439</c:v>
                </c:pt>
                <c:pt idx="19">
                  <c:v>4318</c:v>
                </c:pt>
                <c:pt idx="20">
                  <c:v>4120</c:v>
                </c:pt>
                <c:pt idx="21">
                  <c:v>4089</c:v>
                </c:pt>
                <c:pt idx="22">
                  <c:v>3863</c:v>
                </c:pt>
                <c:pt idx="23">
                  <c:v>3918</c:v>
                </c:pt>
                <c:pt idx="24">
                  <c:v>3863</c:v>
                </c:pt>
                <c:pt idx="25">
                  <c:v>3830</c:v>
                </c:pt>
                <c:pt idx="26">
                  <c:v>3846</c:v>
                </c:pt>
                <c:pt idx="27">
                  <c:v>3887</c:v>
                </c:pt>
                <c:pt idx="28">
                  <c:v>4013</c:v>
                </c:pt>
                <c:pt idx="29">
                  <c:v>4207</c:v>
                </c:pt>
                <c:pt idx="30">
                  <c:v>4291</c:v>
                </c:pt>
                <c:pt idx="31">
                  <c:v>4282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148-7249-90D4-8088625D69AF}"/>
            </c:ext>
          </c:extLst>
        </c:ser>
        <c:ser>
          <c:idx val="7"/>
          <c:order val="7"/>
          <c:tx>
            <c:strRef>
              <c:f>Sheet1!$J$4:$J$5</c:f>
              <c:strCache>
                <c:ptCount val="2"/>
                <c:pt idx="0">
                  <c:v>Private</c:v>
                </c:pt>
                <c:pt idx="1">
                  <c:v>Classes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Sheet1!$B$6:$B$37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2010</c:v>
                </c:pt>
                <c:pt idx="28">
                  <c:v>2012</c:v>
                </c:pt>
                <c:pt idx="29">
                  <c:v>2014</c:v>
                </c:pt>
                <c:pt idx="30">
                  <c:v>2016</c:v>
                </c:pt>
                <c:pt idx="31">
                  <c:v>2017</c:v>
                </c:pt>
              </c:numCache>
            </c:numRef>
          </c:cat>
          <c:val>
            <c:numRef>
              <c:f>Sheet1!$J$6:$J$37</c:f>
              <c:numCache>
                <c:formatCode>#,##0</c:formatCode>
                <c:ptCount val="32"/>
                <c:pt idx="0">
                  <c:v>2062</c:v>
                </c:pt>
                <c:pt idx="1">
                  <c:v>2290</c:v>
                </c:pt>
                <c:pt idx="2">
                  <c:v>3207</c:v>
                </c:pt>
                <c:pt idx="3">
                  <c:v>3945</c:v>
                </c:pt>
                <c:pt idx="4">
                  <c:v>4797</c:v>
                </c:pt>
                <c:pt idx="5">
                  <c:v>5706</c:v>
                </c:pt>
                <c:pt idx="6">
                  <c:v>6658</c:v>
                </c:pt>
                <c:pt idx="7">
                  <c:v>7357</c:v>
                </c:pt>
                <c:pt idx="8">
                  <c:v>8045</c:v>
                </c:pt>
                <c:pt idx="9">
                  <c:v>8750</c:v>
                </c:pt>
                <c:pt idx="10">
                  <c:v>9342</c:v>
                </c:pt>
                <c:pt idx="11">
                  <c:v>10113</c:v>
                </c:pt>
                <c:pt idx="12">
                  <c:v>10766</c:v>
                </c:pt>
                <c:pt idx="13">
                  <c:v>12327</c:v>
                </c:pt>
                <c:pt idx="14">
                  <c:v>13181</c:v>
                </c:pt>
                <c:pt idx="15">
                  <c:v>13805</c:v>
                </c:pt>
                <c:pt idx="16">
                  <c:v>14495</c:v>
                </c:pt>
                <c:pt idx="17">
                  <c:v>14330</c:v>
                </c:pt>
                <c:pt idx="18">
                  <c:v>14132</c:v>
                </c:pt>
                <c:pt idx="19">
                  <c:v>14899</c:v>
                </c:pt>
                <c:pt idx="20">
                  <c:v>15212</c:v>
                </c:pt>
                <c:pt idx="21">
                  <c:v>15481</c:v>
                </c:pt>
                <c:pt idx="22">
                  <c:v>15958</c:v>
                </c:pt>
                <c:pt idx="23">
                  <c:v>15780</c:v>
                </c:pt>
                <c:pt idx="24">
                  <c:v>15958</c:v>
                </c:pt>
                <c:pt idx="25">
                  <c:v>16422</c:v>
                </c:pt>
                <c:pt idx="26">
                  <c:v>17214</c:v>
                </c:pt>
                <c:pt idx="27">
                  <c:v>18541</c:v>
                </c:pt>
                <c:pt idx="28">
                  <c:v>20851</c:v>
                </c:pt>
                <c:pt idx="29">
                  <c:v>24348</c:v>
                </c:pt>
                <c:pt idx="30">
                  <c:v>25980</c:v>
                </c:pt>
                <c:pt idx="31">
                  <c:v>26075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148-7249-90D4-8088625D6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665616"/>
        <c:axId val="699373904"/>
      </c:lineChart>
      <c:catAx>
        <c:axId val="743665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73904"/>
        <c:crosses val="autoZero"/>
        <c:auto val="1"/>
        <c:lblAlgn val="ctr"/>
        <c:lblOffset val="100"/>
        <c:noMultiLvlLbl val="0"/>
      </c:catAx>
      <c:valAx>
        <c:axId val="69937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# Kindergartens / Kindergarten classes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66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+mn-lt"/>
                <a:cs typeface="Times New Roman" panose="02020603050405020304" pitchFamily="18" charset="0"/>
              </a:rPr>
              <a:t>Figure</a:t>
            </a:r>
            <a:r>
              <a:rPr lang="en-US" sz="1200" b="1" baseline="0">
                <a:latin typeface="+mn-lt"/>
                <a:cs typeface="Times New Roman" panose="02020603050405020304" pitchFamily="18" charset="0"/>
              </a:rPr>
              <a:t> 3: Total Number of Child Care Centres by Type </a:t>
            </a:r>
          </a:p>
          <a:p>
            <a:pPr>
              <a:defRPr/>
            </a:pPr>
            <a:r>
              <a:rPr lang="en-US" sz="1200" b="1" baseline="0">
                <a:latin typeface="+mn-lt"/>
                <a:cs typeface="Times New Roman" panose="02020603050405020304" pitchFamily="18" charset="0"/>
              </a:rPr>
              <a:t>(1990-2018)</a:t>
            </a:r>
            <a:endParaRPr lang="en-US" sz="1200" b="1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81785622581249"/>
          <c:y val="1.707941929974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Total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Data!$B$2:$AC$2</c:f>
              <c:numCache>
                <c:formatCode>#,##0</c:formatCode>
                <c:ptCount val="28"/>
                <c:pt idx="0">
                  <c:v>3690</c:v>
                </c:pt>
                <c:pt idx="1">
                  <c:v>4513</c:v>
                </c:pt>
                <c:pt idx="2">
                  <c:v>5490</c:v>
                </c:pt>
                <c:pt idx="3">
                  <c:v>6975</c:v>
                </c:pt>
                <c:pt idx="4">
                  <c:v>9085</c:v>
                </c:pt>
                <c:pt idx="5">
                  <c:v>12098</c:v>
                </c:pt>
                <c:pt idx="6">
                  <c:v>15375</c:v>
                </c:pt>
                <c:pt idx="7">
                  <c:v>17605</c:v>
                </c:pt>
                <c:pt idx="8">
                  <c:v>18768</c:v>
                </c:pt>
                <c:pt idx="9">
                  <c:v>19276</c:v>
                </c:pt>
                <c:pt idx="10">
                  <c:v>20097</c:v>
                </c:pt>
                <c:pt idx="11">
                  <c:v>22147</c:v>
                </c:pt>
                <c:pt idx="12">
                  <c:v>24142</c:v>
                </c:pt>
                <c:pt idx="13">
                  <c:v>26903</c:v>
                </c:pt>
                <c:pt idx="14">
                  <c:v>28367</c:v>
                </c:pt>
                <c:pt idx="15">
                  <c:v>29233</c:v>
                </c:pt>
                <c:pt idx="16">
                  <c:v>30856</c:v>
                </c:pt>
                <c:pt idx="17">
                  <c:v>33499</c:v>
                </c:pt>
                <c:pt idx="18">
                  <c:v>35550</c:v>
                </c:pt>
                <c:pt idx="19">
                  <c:v>38021</c:v>
                </c:pt>
                <c:pt idx="20">
                  <c:v>39842</c:v>
                </c:pt>
                <c:pt idx="21">
                  <c:v>42527</c:v>
                </c:pt>
                <c:pt idx="22">
                  <c:v>43770</c:v>
                </c:pt>
                <c:pt idx="23">
                  <c:v>43742</c:v>
                </c:pt>
                <c:pt idx="24">
                  <c:v>42517</c:v>
                </c:pt>
                <c:pt idx="25">
                  <c:v>41084</c:v>
                </c:pt>
                <c:pt idx="26">
                  <c:v>40238</c:v>
                </c:pt>
                <c:pt idx="27">
                  <c:v>39171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FA-F14E-922E-373CD9DF87E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National· Public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Data!$B$3:$AC$3</c:f>
              <c:numCache>
                <c:formatCode>#,##0</c:formatCode>
                <c:ptCount val="28"/>
                <c:pt idx="0">
                  <c:v>503</c:v>
                </c:pt>
                <c:pt idx="1">
                  <c:v>720</c:v>
                </c:pt>
                <c:pt idx="2">
                  <c:v>837</c:v>
                </c:pt>
                <c:pt idx="3">
                  <c:v>983</c:v>
                </c:pt>
                <c:pt idx="4">
                  <c:v>1029</c:v>
                </c:pt>
                <c:pt idx="5">
                  <c:v>1079</c:v>
                </c:pt>
                <c:pt idx="6">
                  <c:v>1158</c:v>
                </c:pt>
                <c:pt idx="7">
                  <c:v>1258</c:v>
                </c:pt>
                <c:pt idx="8">
                  <c:v>1300</c:v>
                </c:pt>
                <c:pt idx="9">
                  <c:v>1295</c:v>
                </c:pt>
                <c:pt idx="10">
                  <c:v>1306</c:v>
                </c:pt>
                <c:pt idx="11">
                  <c:v>1330</c:v>
                </c:pt>
                <c:pt idx="12">
                  <c:v>1329</c:v>
                </c:pt>
                <c:pt idx="13">
                  <c:v>1349</c:v>
                </c:pt>
                <c:pt idx="14">
                  <c:v>1473</c:v>
                </c:pt>
                <c:pt idx="15">
                  <c:v>1643</c:v>
                </c:pt>
                <c:pt idx="16">
                  <c:v>1748</c:v>
                </c:pt>
                <c:pt idx="17">
                  <c:v>1826</c:v>
                </c:pt>
                <c:pt idx="18">
                  <c:v>1917</c:v>
                </c:pt>
                <c:pt idx="19">
                  <c:v>2034</c:v>
                </c:pt>
                <c:pt idx="20">
                  <c:v>2116</c:v>
                </c:pt>
                <c:pt idx="21">
                  <c:v>2203</c:v>
                </c:pt>
                <c:pt idx="22">
                  <c:v>2332</c:v>
                </c:pt>
                <c:pt idx="23">
                  <c:v>2489</c:v>
                </c:pt>
                <c:pt idx="24">
                  <c:v>2629</c:v>
                </c:pt>
                <c:pt idx="25">
                  <c:v>2859</c:v>
                </c:pt>
                <c:pt idx="26">
                  <c:v>3157</c:v>
                </c:pt>
                <c:pt idx="27">
                  <c:v>3602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FA-F14E-922E-373CD9DF87E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Social Welfare Foundation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Data!$B$4:$AC$4</c:f>
              <c:numCache>
                <c:formatCode>#,##0</c:formatCode>
                <c:ptCount val="28"/>
                <c:pt idx="0">
                  <c:v>0</c:v>
                </c:pt>
                <c:pt idx="1">
                  <c:v>425</c:v>
                </c:pt>
                <c:pt idx="2">
                  <c:v>624</c:v>
                </c:pt>
                <c:pt idx="3">
                  <c:v>807</c:v>
                </c:pt>
                <c:pt idx="4">
                  <c:v>928</c:v>
                </c:pt>
                <c:pt idx="5">
                  <c:v>1280</c:v>
                </c:pt>
                <c:pt idx="6">
                  <c:v>1634</c:v>
                </c:pt>
                <c:pt idx="7">
                  <c:v>1927</c:v>
                </c:pt>
                <c:pt idx="8">
                  <c:v>1965</c:v>
                </c:pt>
                <c:pt idx="9">
                  <c:v>2010</c:v>
                </c:pt>
                <c:pt idx="10">
                  <c:v>1991</c:v>
                </c:pt>
                <c:pt idx="11">
                  <c:v>1633</c:v>
                </c:pt>
                <c:pt idx="12">
                  <c:v>1632</c:v>
                </c:pt>
                <c:pt idx="13">
                  <c:v>1537</c:v>
                </c:pt>
                <c:pt idx="14">
                  <c:v>1495</c:v>
                </c:pt>
                <c:pt idx="15">
                  <c:v>1475</c:v>
                </c:pt>
                <c:pt idx="16">
                  <c:v>1460</c:v>
                </c:pt>
                <c:pt idx="17">
                  <c:v>1458</c:v>
                </c:pt>
                <c:pt idx="18">
                  <c:v>1470</c:v>
                </c:pt>
                <c:pt idx="19">
                  <c:v>1468</c:v>
                </c:pt>
                <c:pt idx="20">
                  <c:v>1462</c:v>
                </c:pt>
                <c:pt idx="21">
                  <c:v>1444</c:v>
                </c:pt>
                <c:pt idx="22">
                  <c:v>1439</c:v>
                </c:pt>
                <c:pt idx="23">
                  <c:v>1420</c:v>
                </c:pt>
                <c:pt idx="24">
                  <c:v>1414</c:v>
                </c:pt>
                <c:pt idx="25">
                  <c:v>1402</c:v>
                </c:pt>
                <c:pt idx="26">
                  <c:v>1392</c:v>
                </c:pt>
                <c:pt idx="27">
                  <c:v>1377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FA-F14E-922E-373CD9DF87E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Corporation, Organization, Etc.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Data!$B$5:$AC$5</c:f>
              <c:numCache>
                <c:formatCode>#,##0</c:formatCode>
                <c:ptCount val="28"/>
                <c:pt idx="0">
                  <c:v>1237</c:v>
                </c:pt>
                <c:pt idx="1">
                  <c:v>1383</c:v>
                </c:pt>
                <c:pt idx="2">
                  <c:v>19</c:v>
                </c:pt>
                <c:pt idx="3">
                  <c:v>17</c:v>
                </c:pt>
                <c:pt idx="4">
                  <c:v>22</c:v>
                </c:pt>
                <c:pt idx="5">
                  <c:v>69</c:v>
                </c:pt>
                <c:pt idx="6">
                  <c:v>150</c:v>
                </c:pt>
                <c:pt idx="7">
                  <c:v>227</c:v>
                </c:pt>
                <c:pt idx="8">
                  <c:v>266</c:v>
                </c:pt>
                <c:pt idx="9">
                  <c:v>324</c:v>
                </c:pt>
                <c:pt idx="10">
                  <c:v>313</c:v>
                </c:pt>
                <c:pt idx="11">
                  <c:v>575</c:v>
                </c:pt>
                <c:pt idx="12">
                  <c:v>787</c:v>
                </c:pt>
                <c:pt idx="13">
                  <c:v>966</c:v>
                </c:pt>
                <c:pt idx="14">
                  <c:v>979</c:v>
                </c:pt>
                <c:pt idx="15">
                  <c:v>1066</c:v>
                </c:pt>
                <c:pt idx="16">
                  <c:v>1002</c:v>
                </c:pt>
                <c:pt idx="17">
                  <c:v>969</c:v>
                </c:pt>
                <c:pt idx="18">
                  <c:v>935</c:v>
                </c:pt>
                <c:pt idx="19">
                  <c:v>888</c:v>
                </c:pt>
                <c:pt idx="20">
                  <c:v>870</c:v>
                </c:pt>
                <c:pt idx="21">
                  <c:v>869</c:v>
                </c:pt>
                <c:pt idx="22">
                  <c:v>868</c:v>
                </c:pt>
                <c:pt idx="23">
                  <c:v>852</c:v>
                </c:pt>
                <c:pt idx="24">
                  <c:v>834</c:v>
                </c:pt>
                <c:pt idx="25">
                  <c:v>804</c:v>
                </c:pt>
                <c:pt idx="26">
                  <c:v>771</c:v>
                </c:pt>
                <c:pt idx="27">
                  <c:v>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FA-F14E-922E-373CD9DF87E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Private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Data!$B$6:$AC$6</c:f>
              <c:numCache>
                <c:formatCode>#,##0</c:formatCode>
                <c:ptCount val="28"/>
                <c:pt idx="0">
                  <c:v>1931</c:v>
                </c:pt>
                <c:pt idx="1">
                  <c:v>1957</c:v>
                </c:pt>
                <c:pt idx="2">
                  <c:v>1776</c:v>
                </c:pt>
                <c:pt idx="3">
                  <c:v>2267</c:v>
                </c:pt>
                <c:pt idx="4">
                  <c:v>3175</c:v>
                </c:pt>
                <c:pt idx="5">
                  <c:v>4688</c:v>
                </c:pt>
                <c:pt idx="6">
                  <c:v>6388</c:v>
                </c:pt>
                <c:pt idx="7">
                  <c:v>7468</c:v>
                </c:pt>
                <c:pt idx="8">
                  <c:v>8327</c:v>
                </c:pt>
                <c:pt idx="9">
                  <c:v>8970</c:v>
                </c:pt>
                <c:pt idx="10">
                  <c:v>9490</c:v>
                </c:pt>
                <c:pt idx="11">
                  <c:v>10471</c:v>
                </c:pt>
                <c:pt idx="12">
                  <c:v>11225</c:v>
                </c:pt>
                <c:pt idx="13">
                  <c:v>12225</c:v>
                </c:pt>
                <c:pt idx="14">
                  <c:v>12769</c:v>
                </c:pt>
                <c:pt idx="15">
                  <c:v>12864</c:v>
                </c:pt>
                <c:pt idx="16">
                  <c:v>13081</c:v>
                </c:pt>
                <c:pt idx="17">
                  <c:v>13306</c:v>
                </c:pt>
                <c:pt idx="18">
                  <c:v>13433</c:v>
                </c:pt>
                <c:pt idx="19">
                  <c:v>13789</c:v>
                </c:pt>
                <c:pt idx="20">
                  <c:v>14134</c:v>
                </c:pt>
                <c:pt idx="21">
                  <c:v>14440</c:v>
                </c:pt>
                <c:pt idx="22">
                  <c:v>14751</c:v>
                </c:pt>
                <c:pt idx="23">
                  <c:v>14822</c:v>
                </c:pt>
                <c:pt idx="24">
                  <c:v>14626</c:v>
                </c:pt>
                <c:pt idx="25">
                  <c:v>14316</c:v>
                </c:pt>
                <c:pt idx="26">
                  <c:v>14045</c:v>
                </c:pt>
                <c:pt idx="27">
                  <c:v>13518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FA-F14E-922E-373CD9DF87E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Home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Data!$B$7:$AC$7</c:f>
              <c:numCache>
                <c:formatCode>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2205</c:v>
                </c:pt>
                <c:pt idx="3">
                  <c:v>2864</c:v>
                </c:pt>
                <c:pt idx="4">
                  <c:v>3844</c:v>
                </c:pt>
                <c:pt idx="5">
                  <c:v>4865</c:v>
                </c:pt>
                <c:pt idx="6">
                  <c:v>5887</c:v>
                </c:pt>
                <c:pt idx="7">
                  <c:v>6541</c:v>
                </c:pt>
                <c:pt idx="8">
                  <c:v>6703</c:v>
                </c:pt>
                <c:pt idx="9">
                  <c:v>6437</c:v>
                </c:pt>
                <c:pt idx="10">
                  <c:v>6801</c:v>
                </c:pt>
                <c:pt idx="11">
                  <c:v>7939</c:v>
                </c:pt>
                <c:pt idx="12">
                  <c:v>8933</c:v>
                </c:pt>
                <c:pt idx="13">
                  <c:v>10583</c:v>
                </c:pt>
                <c:pt idx="14">
                  <c:v>11346</c:v>
                </c:pt>
                <c:pt idx="15">
                  <c:v>11828</c:v>
                </c:pt>
                <c:pt idx="16">
                  <c:v>13184</c:v>
                </c:pt>
                <c:pt idx="17">
                  <c:v>15525</c:v>
                </c:pt>
                <c:pt idx="18">
                  <c:v>17359</c:v>
                </c:pt>
                <c:pt idx="19">
                  <c:v>19367</c:v>
                </c:pt>
                <c:pt idx="20">
                  <c:v>20722</c:v>
                </c:pt>
                <c:pt idx="21">
                  <c:v>22935</c:v>
                </c:pt>
                <c:pt idx="22">
                  <c:v>23632</c:v>
                </c:pt>
                <c:pt idx="23">
                  <c:v>23318</c:v>
                </c:pt>
                <c:pt idx="24">
                  <c:v>22074</c:v>
                </c:pt>
                <c:pt idx="25">
                  <c:v>20598</c:v>
                </c:pt>
                <c:pt idx="26">
                  <c:v>19656</c:v>
                </c:pt>
                <c:pt idx="27">
                  <c:v>18651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FA-F14E-922E-373CD9DF87E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Cooperation</c:v>
                </c:pt>
              </c:strCache>
            </c:strRef>
          </c:tx>
          <c:spPr>
            <a:ln w="158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Data!$B$8:$AC$8</c:f>
              <c:numCache>
                <c:formatCode>#,##0</c:formatCode>
                <c:ptCount val="28"/>
                <c:pt idx="0">
                  <c:v>19</c:v>
                </c:pt>
                <c:pt idx="1">
                  <c:v>28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42</c:v>
                </c:pt>
                <c:pt idx="15">
                  <c:v>59</c:v>
                </c:pt>
                <c:pt idx="16">
                  <c:v>61</c:v>
                </c:pt>
                <c:pt idx="17">
                  <c:v>65</c:v>
                </c:pt>
                <c:pt idx="18">
                  <c:v>66</c:v>
                </c:pt>
                <c:pt idx="19">
                  <c:v>74</c:v>
                </c:pt>
                <c:pt idx="20">
                  <c:v>89</c:v>
                </c:pt>
                <c:pt idx="21">
                  <c:v>113</c:v>
                </c:pt>
                <c:pt idx="22">
                  <c:v>129</c:v>
                </c:pt>
                <c:pt idx="23">
                  <c:v>149</c:v>
                </c:pt>
                <c:pt idx="24">
                  <c:v>155</c:v>
                </c:pt>
                <c:pt idx="25">
                  <c:v>157</c:v>
                </c:pt>
                <c:pt idx="26">
                  <c:v>164</c:v>
                </c:pt>
                <c:pt idx="27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9FA-F14E-922E-373CD9DF87E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Workplace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Data!$B$1:$AC$1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</c:strCache>
            </c:strRef>
          </c:cat>
          <c:val>
            <c:numRef>
              <c:f>Data!$B$9:$AC$9</c:f>
              <c:numCache>
                <c:formatCode>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29</c:v>
                </c:pt>
                <c:pt idx="3">
                  <c:v>37</c:v>
                </c:pt>
                <c:pt idx="4">
                  <c:v>87</c:v>
                </c:pt>
                <c:pt idx="5">
                  <c:v>117</c:v>
                </c:pt>
                <c:pt idx="6">
                  <c:v>158</c:v>
                </c:pt>
                <c:pt idx="7">
                  <c:v>184</c:v>
                </c:pt>
                <c:pt idx="8">
                  <c:v>207</c:v>
                </c:pt>
                <c:pt idx="9">
                  <c:v>204</c:v>
                </c:pt>
                <c:pt idx="10">
                  <c:v>196</c:v>
                </c:pt>
                <c:pt idx="11">
                  <c:v>199</c:v>
                </c:pt>
                <c:pt idx="12">
                  <c:v>236</c:v>
                </c:pt>
                <c:pt idx="13">
                  <c:v>243</c:v>
                </c:pt>
                <c:pt idx="14">
                  <c:v>263</c:v>
                </c:pt>
                <c:pt idx="15">
                  <c:v>298</c:v>
                </c:pt>
                <c:pt idx="16">
                  <c:v>320</c:v>
                </c:pt>
                <c:pt idx="17">
                  <c:v>350</c:v>
                </c:pt>
                <c:pt idx="18">
                  <c:v>370</c:v>
                </c:pt>
                <c:pt idx="19">
                  <c:v>401</c:v>
                </c:pt>
                <c:pt idx="20">
                  <c:v>449</c:v>
                </c:pt>
                <c:pt idx="21">
                  <c:v>523</c:v>
                </c:pt>
                <c:pt idx="22">
                  <c:v>619</c:v>
                </c:pt>
                <c:pt idx="23">
                  <c:v>692</c:v>
                </c:pt>
                <c:pt idx="24">
                  <c:v>785</c:v>
                </c:pt>
                <c:pt idx="25">
                  <c:v>948</c:v>
                </c:pt>
                <c:pt idx="26">
                  <c:v>1053</c:v>
                </c:pt>
                <c:pt idx="27">
                  <c:v>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9FA-F14E-922E-373CD9DF8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945536"/>
        <c:axId val="1837947216"/>
      </c:lineChart>
      <c:catAx>
        <c:axId val="1837945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947216"/>
        <c:crosses val="autoZero"/>
        <c:auto val="1"/>
        <c:lblAlgn val="ctr"/>
        <c:lblOffset val="100"/>
        <c:noMultiLvlLbl val="0"/>
      </c:catAx>
      <c:valAx>
        <c:axId val="18379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Total</a:t>
                </a:r>
                <a:r>
                  <a:rPr lang="en-US" baseline="0"/>
                  <a:t>  Number of Child Care Centres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794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+mn-lt"/>
                <a:cs typeface="Times New Roman" panose="02020603050405020304" pitchFamily="18" charset="0"/>
              </a:rPr>
              <a:t>Figure</a:t>
            </a:r>
            <a:r>
              <a:rPr lang="en-US" sz="1200" b="1" baseline="0">
                <a:latin typeface="+mn-lt"/>
                <a:cs typeface="Times New Roman" panose="02020603050405020304" pitchFamily="18" charset="0"/>
              </a:rPr>
              <a:t> 4: Annual Number of Children Enrolled in Child Care Centres (1990-2018)</a:t>
            </a:r>
            <a:endParaRPr lang="en-US" sz="1200" b="1">
              <a:latin typeface="+mn-lt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Total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Data!$B$2:$AD$2</c:f>
              <c:numCache>
                <c:formatCode>#,##0</c:formatCode>
                <c:ptCount val="29"/>
                <c:pt idx="0">
                  <c:v>48000</c:v>
                </c:pt>
                <c:pt idx="1">
                  <c:v>89441</c:v>
                </c:pt>
                <c:pt idx="2">
                  <c:v>123297</c:v>
                </c:pt>
                <c:pt idx="3">
                  <c:v>153270</c:v>
                </c:pt>
                <c:pt idx="4">
                  <c:v>219308</c:v>
                </c:pt>
                <c:pt idx="5">
                  <c:v>293747</c:v>
                </c:pt>
                <c:pt idx="6">
                  <c:v>403001</c:v>
                </c:pt>
                <c:pt idx="7">
                  <c:v>520959</c:v>
                </c:pt>
                <c:pt idx="8">
                  <c:v>556957</c:v>
                </c:pt>
                <c:pt idx="9">
                  <c:v>640915</c:v>
                </c:pt>
                <c:pt idx="10">
                  <c:v>686000</c:v>
                </c:pt>
                <c:pt idx="11">
                  <c:v>734192</c:v>
                </c:pt>
                <c:pt idx="12">
                  <c:v>800991</c:v>
                </c:pt>
                <c:pt idx="13">
                  <c:v>858345</c:v>
                </c:pt>
                <c:pt idx="14">
                  <c:v>930252</c:v>
                </c:pt>
                <c:pt idx="15">
                  <c:v>989390</c:v>
                </c:pt>
                <c:pt idx="16">
                  <c:v>1040361</c:v>
                </c:pt>
                <c:pt idx="17">
                  <c:v>1099933</c:v>
                </c:pt>
                <c:pt idx="18">
                  <c:v>1135502</c:v>
                </c:pt>
                <c:pt idx="19">
                  <c:v>1175049</c:v>
                </c:pt>
                <c:pt idx="20">
                  <c:v>1279910</c:v>
                </c:pt>
                <c:pt idx="21">
                  <c:v>1348729</c:v>
                </c:pt>
                <c:pt idx="22">
                  <c:v>1487361</c:v>
                </c:pt>
                <c:pt idx="23">
                  <c:v>1486980</c:v>
                </c:pt>
                <c:pt idx="24">
                  <c:v>1496671</c:v>
                </c:pt>
                <c:pt idx="25">
                  <c:v>1452813</c:v>
                </c:pt>
                <c:pt idx="26">
                  <c:v>1451215</c:v>
                </c:pt>
                <c:pt idx="27">
                  <c:v>1450243</c:v>
                </c:pt>
                <c:pt idx="28">
                  <c:v>1415742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D1-C646-B849-41312F8BE821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National· Public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Data!$B$3:$AD$3</c:f>
              <c:numCache>
                <c:formatCode>#,##0</c:formatCode>
                <c:ptCount val="29"/>
                <c:pt idx="0">
                  <c:v>25000</c:v>
                </c:pt>
                <c:pt idx="1">
                  <c:v>37017</c:v>
                </c:pt>
                <c:pt idx="2">
                  <c:v>49529</c:v>
                </c:pt>
                <c:pt idx="3">
                  <c:v>55133</c:v>
                </c:pt>
                <c:pt idx="4">
                  <c:v>70937</c:v>
                </c:pt>
                <c:pt idx="5">
                  <c:v>78831</c:v>
                </c:pt>
                <c:pt idx="6">
                  <c:v>85121</c:v>
                </c:pt>
                <c:pt idx="7">
                  <c:v>89002</c:v>
                </c:pt>
                <c:pt idx="8">
                  <c:v>91260</c:v>
                </c:pt>
                <c:pt idx="9">
                  <c:v>99866</c:v>
                </c:pt>
                <c:pt idx="10">
                  <c:v>99666</c:v>
                </c:pt>
                <c:pt idx="11">
                  <c:v>102118</c:v>
                </c:pt>
                <c:pt idx="12">
                  <c:v>103351</c:v>
                </c:pt>
                <c:pt idx="13">
                  <c:v>103474</c:v>
                </c:pt>
                <c:pt idx="14">
                  <c:v>107335</c:v>
                </c:pt>
                <c:pt idx="15">
                  <c:v>111911</c:v>
                </c:pt>
                <c:pt idx="16">
                  <c:v>114657</c:v>
                </c:pt>
                <c:pt idx="17">
                  <c:v>119141</c:v>
                </c:pt>
                <c:pt idx="18">
                  <c:v>123405</c:v>
                </c:pt>
                <c:pt idx="19">
                  <c:v>129656</c:v>
                </c:pt>
                <c:pt idx="20">
                  <c:v>137604</c:v>
                </c:pt>
                <c:pt idx="21">
                  <c:v>143035</c:v>
                </c:pt>
                <c:pt idx="22">
                  <c:v>149677</c:v>
                </c:pt>
                <c:pt idx="23">
                  <c:v>154465</c:v>
                </c:pt>
                <c:pt idx="24">
                  <c:v>159241</c:v>
                </c:pt>
                <c:pt idx="25">
                  <c:v>165743</c:v>
                </c:pt>
                <c:pt idx="26">
                  <c:v>175929</c:v>
                </c:pt>
                <c:pt idx="27">
                  <c:v>186916</c:v>
                </c:pt>
                <c:pt idx="28">
                  <c:v>200783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D1-C646-B849-41312F8BE821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Social Welfare Foundation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Data!$B$4:$AD$4</c:f>
              <c:numCache>
                <c:formatCode>#,##0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31243</c:v>
                </c:pt>
                <c:pt idx="3">
                  <c:v>44026</c:v>
                </c:pt>
                <c:pt idx="4">
                  <c:v>63466</c:v>
                </c:pt>
                <c:pt idx="5">
                  <c:v>77187</c:v>
                </c:pt>
                <c:pt idx="6">
                  <c:v>99119</c:v>
                </c:pt>
                <c:pt idx="7">
                  <c:v>123567</c:v>
                </c:pt>
                <c:pt idx="8">
                  <c:v>141616</c:v>
                </c:pt>
                <c:pt idx="9">
                  <c:v>151652</c:v>
                </c:pt>
                <c:pt idx="10">
                  <c:v>157993</c:v>
                </c:pt>
                <c:pt idx="11">
                  <c:v>161419</c:v>
                </c:pt>
                <c:pt idx="12">
                  <c:v>142035</c:v>
                </c:pt>
                <c:pt idx="13">
                  <c:v>140994</c:v>
                </c:pt>
                <c:pt idx="14">
                  <c:v>135531</c:v>
                </c:pt>
                <c:pt idx="15">
                  <c:v>125820</c:v>
                </c:pt>
                <c:pt idx="16">
                  <c:v>120551</c:v>
                </c:pt>
                <c:pt idx="17">
                  <c:v>118211</c:v>
                </c:pt>
                <c:pt idx="18">
                  <c:v>113894</c:v>
                </c:pt>
                <c:pt idx="19">
                  <c:v>112338</c:v>
                </c:pt>
                <c:pt idx="20">
                  <c:v>114054</c:v>
                </c:pt>
                <c:pt idx="21">
                  <c:v>112688</c:v>
                </c:pt>
                <c:pt idx="22">
                  <c:v>113049</c:v>
                </c:pt>
                <c:pt idx="23">
                  <c:v>108834</c:v>
                </c:pt>
                <c:pt idx="24">
                  <c:v>104552</c:v>
                </c:pt>
                <c:pt idx="25">
                  <c:v>99715</c:v>
                </c:pt>
                <c:pt idx="26">
                  <c:v>99113</c:v>
                </c:pt>
                <c:pt idx="27">
                  <c:v>96794</c:v>
                </c:pt>
                <c:pt idx="28">
                  <c:v>92787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D1-C646-B849-41312F8BE821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Corporation, Organization, Etc.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Data!$B$5:$AD$5</c:f>
              <c:numCache>
                <c:formatCode>#,##0</c:formatCode>
                <c:ptCount val="29"/>
                <c:pt idx="0">
                  <c:v>1500</c:v>
                </c:pt>
                <c:pt idx="1">
                  <c:v>36099</c:v>
                </c:pt>
                <c:pt idx="2">
                  <c:v>26554</c:v>
                </c:pt>
                <c:pt idx="3">
                  <c:v>854</c:v>
                </c:pt>
                <c:pt idx="4">
                  <c:v>759</c:v>
                </c:pt>
                <c:pt idx="5">
                  <c:v>591</c:v>
                </c:pt>
                <c:pt idx="6">
                  <c:v>2736</c:v>
                </c:pt>
                <c:pt idx="7">
                  <c:v>6727</c:v>
                </c:pt>
                <c:pt idx="8">
                  <c:v>9290</c:v>
                </c:pt>
                <c:pt idx="9">
                  <c:v>13195</c:v>
                </c:pt>
                <c:pt idx="10">
                  <c:v>15949</c:v>
                </c:pt>
                <c:pt idx="11">
                  <c:v>16483</c:v>
                </c:pt>
                <c:pt idx="12">
                  <c:v>30289</c:v>
                </c:pt>
                <c:pt idx="13">
                  <c:v>37911</c:v>
                </c:pt>
                <c:pt idx="14">
                  <c:v>48414</c:v>
                </c:pt>
                <c:pt idx="15">
                  <c:v>56374</c:v>
                </c:pt>
                <c:pt idx="16">
                  <c:v>58808</c:v>
                </c:pt>
                <c:pt idx="17">
                  <c:v>55906</c:v>
                </c:pt>
                <c:pt idx="18">
                  <c:v>53818</c:v>
                </c:pt>
                <c:pt idx="19">
                  <c:v>52718</c:v>
                </c:pt>
                <c:pt idx="20">
                  <c:v>51126</c:v>
                </c:pt>
                <c:pt idx="21">
                  <c:v>50676</c:v>
                </c:pt>
                <c:pt idx="22">
                  <c:v>51914</c:v>
                </c:pt>
                <c:pt idx="23">
                  <c:v>51684</c:v>
                </c:pt>
                <c:pt idx="24">
                  <c:v>49175</c:v>
                </c:pt>
                <c:pt idx="25">
                  <c:v>46858</c:v>
                </c:pt>
                <c:pt idx="26">
                  <c:v>45374</c:v>
                </c:pt>
                <c:pt idx="27">
                  <c:v>43404</c:v>
                </c:pt>
                <c:pt idx="28">
                  <c:v>41298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D1-C646-B849-41312F8BE821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Private</c:v>
                </c:pt>
              </c:strCache>
            </c:strRef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Data!$B$6:$AD$6</c:f>
              <c:numCache>
                <c:formatCode>#,##0</c:formatCode>
                <c:ptCount val="29"/>
                <c:pt idx="0">
                  <c:v>20000</c:v>
                </c:pt>
                <c:pt idx="1">
                  <c:v>15613</c:v>
                </c:pt>
                <c:pt idx="2">
                  <c:v>15203</c:v>
                </c:pt>
                <c:pt idx="3">
                  <c:v>35520</c:v>
                </c:pt>
                <c:pt idx="4">
                  <c:v>55743</c:v>
                </c:pt>
                <c:pt idx="5">
                  <c:v>92643</c:v>
                </c:pt>
                <c:pt idx="6">
                  <c:v>153990</c:v>
                </c:pt>
                <c:pt idx="7">
                  <c:v>227951</c:v>
                </c:pt>
                <c:pt idx="8">
                  <c:v>250000</c:v>
                </c:pt>
                <c:pt idx="9">
                  <c:v>301630</c:v>
                </c:pt>
                <c:pt idx="10">
                  <c:v>336625</c:v>
                </c:pt>
                <c:pt idx="11">
                  <c:v>369044</c:v>
                </c:pt>
                <c:pt idx="12">
                  <c:v>425647</c:v>
                </c:pt>
                <c:pt idx="13">
                  <c:v>461640</c:v>
                </c:pt>
                <c:pt idx="14">
                  <c:v>507398</c:v>
                </c:pt>
                <c:pt idx="15">
                  <c:v>552360</c:v>
                </c:pt>
                <c:pt idx="16">
                  <c:v>582329</c:v>
                </c:pt>
                <c:pt idx="17">
                  <c:v>612484</c:v>
                </c:pt>
                <c:pt idx="18">
                  <c:v>615647</c:v>
                </c:pt>
                <c:pt idx="19">
                  <c:v>623045</c:v>
                </c:pt>
                <c:pt idx="20">
                  <c:v>671891</c:v>
                </c:pt>
                <c:pt idx="21">
                  <c:v>706647</c:v>
                </c:pt>
                <c:pt idx="22">
                  <c:v>768256</c:v>
                </c:pt>
                <c:pt idx="23">
                  <c:v>770179</c:v>
                </c:pt>
                <c:pt idx="24">
                  <c:v>775414</c:v>
                </c:pt>
                <c:pt idx="25">
                  <c:v>747598</c:v>
                </c:pt>
                <c:pt idx="26">
                  <c:v>745663</c:v>
                </c:pt>
                <c:pt idx="27">
                  <c:v>738559</c:v>
                </c:pt>
                <c:pt idx="28">
                  <c:v>711209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D1-C646-B849-41312F8BE821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Home</c:v>
                </c:pt>
              </c:strCache>
            </c:strRef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Data!$B$7:$AD$7</c:f>
              <c:numCache>
                <c:formatCode>#,##0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17012</c:v>
                </c:pt>
                <c:pt idx="4">
                  <c:v>27427</c:v>
                </c:pt>
                <c:pt idx="5">
                  <c:v>42116</c:v>
                </c:pt>
                <c:pt idx="6">
                  <c:v>58440</c:v>
                </c:pt>
                <c:pt idx="7">
                  <c:v>68467</c:v>
                </c:pt>
                <c:pt idx="8">
                  <c:v>58968</c:v>
                </c:pt>
                <c:pt idx="9">
                  <c:v>67294</c:v>
                </c:pt>
                <c:pt idx="10">
                  <c:v>67960</c:v>
                </c:pt>
                <c:pt idx="11">
                  <c:v>77247</c:v>
                </c:pt>
                <c:pt idx="12">
                  <c:v>90939</c:v>
                </c:pt>
                <c:pt idx="13">
                  <c:v>103935</c:v>
                </c:pt>
                <c:pt idx="14">
                  <c:v>119787</c:v>
                </c:pt>
                <c:pt idx="15">
                  <c:v>129007</c:v>
                </c:pt>
                <c:pt idx="16">
                  <c:v>148240</c:v>
                </c:pt>
                <c:pt idx="17">
                  <c:v>177623</c:v>
                </c:pt>
                <c:pt idx="18">
                  <c:v>210438</c:v>
                </c:pt>
                <c:pt idx="19">
                  <c:v>236843</c:v>
                </c:pt>
                <c:pt idx="20">
                  <c:v>281436</c:v>
                </c:pt>
                <c:pt idx="21">
                  <c:v>308410</c:v>
                </c:pt>
                <c:pt idx="22">
                  <c:v>371671</c:v>
                </c:pt>
                <c:pt idx="23">
                  <c:v>364113</c:v>
                </c:pt>
                <c:pt idx="24">
                  <c:v>365250</c:v>
                </c:pt>
                <c:pt idx="25">
                  <c:v>344007</c:v>
                </c:pt>
                <c:pt idx="26">
                  <c:v>328594</c:v>
                </c:pt>
                <c:pt idx="27">
                  <c:v>321608</c:v>
                </c:pt>
                <c:pt idx="28">
                  <c:v>302674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D1-C646-B849-41312F8BE821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Cooperation</c:v>
                </c:pt>
              </c:strCache>
            </c:strRef>
          </c:tx>
          <c:spPr>
            <a:ln w="158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Data!$B$8:$AD$8</c:f>
              <c:numCache>
                <c:formatCode>#,##0</c:formatCode>
                <c:ptCount val="29"/>
                <c:pt idx="0">
                  <c:v>1500</c:v>
                </c:pt>
                <c:pt idx="1">
                  <c:v>712</c:v>
                </c:pt>
                <c:pt idx="2">
                  <c:v>768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933</c:v>
                </c:pt>
                <c:pt idx="16">
                  <c:v>1238</c:v>
                </c:pt>
                <c:pt idx="17">
                  <c:v>1444</c:v>
                </c:pt>
                <c:pt idx="18">
                  <c:v>1491</c:v>
                </c:pt>
                <c:pt idx="19">
                  <c:v>1655</c:v>
                </c:pt>
                <c:pt idx="20">
                  <c:v>1898</c:v>
                </c:pt>
                <c:pt idx="21">
                  <c:v>2286</c:v>
                </c:pt>
                <c:pt idx="22">
                  <c:v>2913</c:v>
                </c:pt>
                <c:pt idx="23">
                  <c:v>3226</c:v>
                </c:pt>
                <c:pt idx="24">
                  <c:v>3774</c:v>
                </c:pt>
                <c:pt idx="25">
                  <c:v>4127</c:v>
                </c:pt>
                <c:pt idx="26">
                  <c:v>4240</c:v>
                </c:pt>
                <c:pt idx="27">
                  <c:v>4508</c:v>
                </c:pt>
                <c:pt idx="28">
                  <c:v>4360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D1-C646-B849-41312F8BE821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Workplace</c:v>
                </c:pt>
              </c:strCache>
            </c:strRef>
          </c:tx>
          <c:spPr>
            <a:ln w="158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Data!$B$1:$AD$1</c:f>
              <c:strCach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strCache>
            </c:strRef>
          </c:cat>
          <c:val>
            <c:numRef>
              <c:f>Data!$B$9:$AD$9</c:f>
              <c:numCache>
                <c:formatCode>#,##0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725</c:v>
                </c:pt>
                <c:pt idx="4">
                  <c:v>976</c:v>
                </c:pt>
                <c:pt idx="5">
                  <c:v>2388</c:v>
                </c:pt>
                <c:pt idx="6">
                  <c:v>3596</c:v>
                </c:pt>
                <c:pt idx="7">
                  <c:v>5245</c:v>
                </c:pt>
                <c:pt idx="8">
                  <c:v>5823</c:v>
                </c:pt>
                <c:pt idx="9">
                  <c:v>7278</c:v>
                </c:pt>
                <c:pt idx="10">
                  <c:v>7807</c:v>
                </c:pt>
                <c:pt idx="11">
                  <c:v>7881</c:v>
                </c:pt>
                <c:pt idx="12">
                  <c:v>8730</c:v>
                </c:pt>
                <c:pt idx="13">
                  <c:v>10391</c:v>
                </c:pt>
                <c:pt idx="14">
                  <c:v>11787</c:v>
                </c:pt>
                <c:pt idx="15">
                  <c:v>12985</c:v>
                </c:pt>
                <c:pt idx="16">
                  <c:v>14538</c:v>
                </c:pt>
                <c:pt idx="17">
                  <c:v>15124</c:v>
                </c:pt>
                <c:pt idx="18">
                  <c:v>16809</c:v>
                </c:pt>
                <c:pt idx="19">
                  <c:v>18794</c:v>
                </c:pt>
                <c:pt idx="20">
                  <c:v>21901</c:v>
                </c:pt>
                <c:pt idx="21">
                  <c:v>24987</c:v>
                </c:pt>
                <c:pt idx="22">
                  <c:v>29881</c:v>
                </c:pt>
                <c:pt idx="23">
                  <c:v>34479</c:v>
                </c:pt>
                <c:pt idx="24">
                  <c:v>39265</c:v>
                </c:pt>
                <c:pt idx="25">
                  <c:v>44765</c:v>
                </c:pt>
                <c:pt idx="26">
                  <c:v>52302</c:v>
                </c:pt>
                <c:pt idx="27">
                  <c:v>58454</c:v>
                </c:pt>
                <c:pt idx="28">
                  <c:v>62631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D1-C646-B849-41312F8BE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832832"/>
        <c:axId val="1887834560"/>
      </c:lineChart>
      <c:catAx>
        <c:axId val="188783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34560"/>
        <c:crosses val="autoZero"/>
        <c:auto val="1"/>
        <c:lblAlgn val="ctr"/>
        <c:lblOffset val="100"/>
        <c:noMultiLvlLbl val="0"/>
      </c:catAx>
      <c:valAx>
        <c:axId val="18878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Annual</a:t>
                </a:r>
                <a:r>
                  <a:rPr lang="en-US" baseline="0"/>
                  <a:t> Number of Children Enrolled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783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9832-C362-8A43-84B9-3880FEC66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3931-1366-224F-9C27-FCEB165EF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77E83-72A8-764A-B61B-BDFA28476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99B4C-A4DA-5F45-8715-D7E7308A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2BAD-0DA2-D544-A914-8131A6DFEE99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D931E-2E88-AF49-8D17-3118CDD4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D5E4A-4019-B947-8E4B-44871091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D92F-0C24-D745-B21F-AF5F6148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7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C8F1-4F16-DF4E-96D0-4E647411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7B42-2C09-994B-A961-2D934311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EDA6-B0D9-874E-AE93-E0D3ECDE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2BAD-0DA2-D544-A914-8131A6DFEE99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A7B9E-1ED3-D847-9C4A-866EA918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4916-C10C-C34A-BA14-5E2E2E646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D92F-0C24-D745-B21F-AF5F6148F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93" r:id="rId4"/>
    <p:sldLayoutId id="2147483694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american.edu/careworkeconomy/expert/hyuna-moon/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s://research.american.edu/careworkeconomy/expert/jiweon-ju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american.edu/careworkeconomy/expert/ito-peng/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research.american.edu/careworkeconomy/expert/eunhye-kang/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DF3E8-895D-8248-A524-B5CD1469717A}"/>
              </a:ext>
            </a:extLst>
          </p:cNvPr>
          <p:cNvSpPr txBox="1"/>
          <p:nvPr/>
        </p:nvSpPr>
        <p:spPr>
          <a:xfrm>
            <a:off x="961901" y="2481942"/>
            <a:ext cx="73627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Understanding the Care Infrastructure in South Korea: </a:t>
            </a:r>
          </a:p>
          <a:p>
            <a:pPr algn="ctr"/>
            <a:r>
              <a:rPr lang="en-US" sz="3600" b="1" dirty="0"/>
              <a:t>Contexts, Policies and Data</a:t>
            </a:r>
            <a:endParaRPr lang="en-US" sz="2000" dirty="0"/>
          </a:p>
          <a:p>
            <a:pPr algn="ctr"/>
            <a:r>
              <a:rPr lang="en-US" sz="2000" b="1" dirty="0"/>
              <a:t>Ito Peng</a:t>
            </a:r>
          </a:p>
          <a:p>
            <a:pPr algn="ctr"/>
            <a:r>
              <a:rPr lang="en-US" sz="2000" b="1" dirty="0"/>
              <a:t>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33937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27AB035-B40F-E64A-86FD-E4BC0DDC1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67374"/>
              </p:ext>
            </p:extLst>
          </p:nvPr>
        </p:nvGraphicFramePr>
        <p:xfrm>
          <a:off x="617516" y="130628"/>
          <a:ext cx="7908967" cy="560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325DE4-0E1B-4248-97FD-6984CD442D7B}"/>
              </a:ext>
            </a:extLst>
          </p:cNvPr>
          <p:cNvSpPr txBox="1"/>
          <p:nvPr/>
        </p:nvSpPr>
        <p:spPr>
          <a:xfrm>
            <a:off x="5225143" y="5688281"/>
            <a:ext cx="357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Korea Statistical Information Agency</a:t>
            </a:r>
          </a:p>
        </p:txBody>
      </p:sp>
    </p:spTree>
    <p:extLst>
      <p:ext uri="{BB962C8B-B14F-4D97-AF65-F5344CB8AC3E}">
        <p14:creationId xmlns:p14="http://schemas.microsoft.com/office/powerpoint/2010/main" val="230090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80632D-A089-9448-A0DB-D2C8EDBEBA60}"/>
              </a:ext>
            </a:extLst>
          </p:cNvPr>
          <p:cNvSpPr txBox="1">
            <a:spLocks/>
          </p:cNvSpPr>
          <p:nvPr/>
        </p:nvSpPr>
        <p:spPr>
          <a:xfrm>
            <a:off x="462486" y="872546"/>
            <a:ext cx="8575287" cy="51129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dirty="0"/>
              <a:t>A steady expansion of </a:t>
            </a:r>
            <a:r>
              <a:rPr lang="en-CA" i="1" dirty="0"/>
              <a:t>publicly funded and mainly privately provided </a:t>
            </a:r>
            <a:r>
              <a:rPr lang="en-CA" dirty="0"/>
              <a:t>care services for children and the elderly, financial support for families with young children, and family support programs such as maternity and parental leaves and family care leaves.</a:t>
            </a:r>
            <a:endParaRPr lang="en-US" b="1" dirty="0"/>
          </a:p>
          <a:p>
            <a:pPr marL="0" indent="0">
              <a:buFont typeface="Arial"/>
              <a:buNone/>
            </a:pPr>
            <a:r>
              <a:rPr lang="en-US" b="1" u="sng" dirty="0"/>
              <a:t>Childcare/ECEC</a:t>
            </a:r>
          </a:p>
          <a:p>
            <a:r>
              <a:rPr lang="en-US" dirty="0"/>
              <a:t>Expanded maternity and parental leaves with income support</a:t>
            </a:r>
          </a:p>
          <a:p>
            <a:r>
              <a:rPr lang="en-US" dirty="0"/>
              <a:t>Expansion of kindergartens since the 1980s, and publicly funded childcare since the 1990s.</a:t>
            </a:r>
          </a:p>
          <a:p>
            <a:r>
              <a:rPr lang="en-US" dirty="0"/>
              <a:t>Free childcare and ECEC to children 0-5 since 2013 (</a:t>
            </a:r>
            <a:r>
              <a:rPr lang="en-CA" i="1" dirty="0" err="1"/>
              <a:t>noori</a:t>
            </a:r>
            <a:r>
              <a:rPr lang="en-CA" i="1" dirty="0"/>
              <a:t>-curriculum</a:t>
            </a:r>
            <a:r>
              <a:rPr lang="en-CA" dirty="0"/>
              <a:t>)</a:t>
            </a:r>
          </a:p>
          <a:p>
            <a:pPr marL="0" indent="0">
              <a:buFont typeface="Arial"/>
              <a:buNone/>
            </a:pPr>
            <a:r>
              <a:rPr lang="en-CA" b="1" u="sng" dirty="0"/>
              <a:t>Elder care</a:t>
            </a:r>
          </a:p>
          <a:p>
            <a:r>
              <a:rPr lang="en-US" sz="3100" dirty="0"/>
              <a:t>LTCI 2008 and subsequent enlargement of elderly people receiving LTC services.</a:t>
            </a:r>
          </a:p>
          <a:p>
            <a:r>
              <a:rPr lang="en-US" sz="3100" dirty="0"/>
              <a:t>% elderly people receiving LTCI services: 3.1% (targeted 2008) </a:t>
            </a:r>
            <a:r>
              <a:rPr lang="en-US" sz="3100" b="1" dirty="0"/>
              <a:t>        </a:t>
            </a:r>
            <a:r>
              <a:rPr lang="en-US" sz="3100" dirty="0"/>
              <a:t>8.0% (2017)</a:t>
            </a:r>
          </a:p>
          <a:p>
            <a:r>
              <a:rPr lang="en-US" sz="3100" dirty="0"/>
              <a:t>Total budget: </a:t>
            </a:r>
            <a:r>
              <a:rPr lang="en-CA" sz="3100" dirty="0"/>
              <a:t>1,737 billion Kr Won (2009) -- 5,148 billion Kr Won (2017)</a:t>
            </a:r>
          </a:p>
          <a:p>
            <a:r>
              <a:rPr lang="en-CA" sz="3100" dirty="0"/>
              <a:t>% GDP on LTC: 0.3% (2008) -- 0.9% (2017)</a:t>
            </a:r>
            <a:endParaRPr lang="en-US" sz="31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CC8788-CE6A-4642-B5DC-B85E687EFBAD}"/>
              </a:ext>
            </a:extLst>
          </p:cNvPr>
          <p:cNvSpPr txBox="1">
            <a:spLocks/>
          </p:cNvSpPr>
          <p:nvPr/>
        </p:nvSpPr>
        <p:spPr>
          <a:xfrm>
            <a:off x="462486" y="237508"/>
            <a:ext cx="7886700" cy="771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/>
              <a:t>Transformation of the care infrastructure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1488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B7F250-B82B-F24A-A033-47DB65AB5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993" y="93482"/>
            <a:ext cx="7886700" cy="677822"/>
          </a:xfrm>
        </p:spPr>
        <p:txBody>
          <a:bodyPr/>
          <a:lstStyle/>
          <a:p>
            <a:pPr algn="ctr"/>
            <a:r>
              <a:rPr lang="en-US" sz="2800" b="1" dirty="0"/>
              <a:t>Kindergartens/ECEC figures – 1980-2017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4ECD358-3F24-5A4C-8BB8-BDF603D1C5C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78047602"/>
              </p:ext>
            </p:extLst>
          </p:nvPr>
        </p:nvGraphicFramePr>
        <p:xfrm>
          <a:off x="188255" y="870305"/>
          <a:ext cx="4383088" cy="522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F86F8B1-ED33-B44A-BFED-7F2F482D8CA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92315696"/>
              </p:ext>
            </p:extLst>
          </p:nvPr>
        </p:nvGraphicFramePr>
        <p:xfrm>
          <a:off x="4572658" y="894328"/>
          <a:ext cx="4383087" cy="54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736C6F5-5F3F-EF42-B76A-6CAD314CD25F}"/>
              </a:ext>
            </a:extLst>
          </p:cNvPr>
          <p:cNvSpPr txBox="1"/>
          <p:nvPr/>
        </p:nvSpPr>
        <p:spPr>
          <a:xfrm>
            <a:off x="188255" y="6256687"/>
            <a:ext cx="456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Source: Korea Statistical Information Services (KOSIS)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3424-1CAC-1E41-86D8-C5423CE3E0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32690"/>
            <a:ext cx="7886700" cy="5048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Childcare figures, 1990-2018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B5E281E-F4EB-C04D-8895-1D897C7FBAF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77239"/>
              </p:ext>
            </p:extLst>
          </p:nvPr>
        </p:nvGraphicFramePr>
        <p:xfrm>
          <a:off x="240110" y="785812"/>
          <a:ext cx="427990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F628D9-E5EE-8946-B2E8-BF7F48E840D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61119379"/>
              </p:ext>
            </p:extLst>
          </p:nvPr>
        </p:nvGraphicFramePr>
        <p:xfrm>
          <a:off x="4572000" y="678739"/>
          <a:ext cx="4279900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05E203-46F7-FE47-A40F-C049D37D9C68}"/>
              </a:ext>
            </a:extLst>
          </p:cNvPr>
          <p:cNvSpPr txBox="1"/>
          <p:nvPr/>
        </p:nvSpPr>
        <p:spPr>
          <a:xfrm>
            <a:off x="411147" y="6220484"/>
            <a:ext cx="499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Source: Korea Statistical Information Services (KOSIS)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4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CF8340-322B-FF42-AC6B-F4211B1AAE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8759" y="235527"/>
            <a:ext cx="7886700" cy="728374"/>
          </a:xfrm>
        </p:spPr>
        <p:txBody>
          <a:bodyPr/>
          <a:lstStyle/>
          <a:p>
            <a:r>
              <a:rPr lang="en-US" sz="2800" b="1" dirty="0"/>
              <a:t>Features of Korean social care policies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B0EEA-4F0D-274B-85FA-A60D70F950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8759" y="963901"/>
            <a:ext cx="7886700" cy="52879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Pragmatic and instrumental ideational underpinning</a:t>
            </a:r>
          </a:p>
          <a:p>
            <a:pPr lvl="1"/>
            <a:r>
              <a:rPr lang="en-US" dirty="0"/>
              <a:t>Advanced by both progressive and conservative governments</a:t>
            </a:r>
          </a:p>
          <a:p>
            <a:pPr lvl="1"/>
            <a:r>
              <a:rPr lang="en-US" dirty="0"/>
              <a:t>Demographic imperatives + rising public demand</a:t>
            </a:r>
          </a:p>
          <a:p>
            <a:pPr lvl="1"/>
            <a:r>
              <a:rPr lang="en-US" dirty="0"/>
              <a:t>Idea of win-win-win strategy: care as a driver of new economy, employment creation, antidote to fertility decline, and gender equality.</a:t>
            </a:r>
          </a:p>
          <a:p>
            <a:r>
              <a:rPr lang="en-US" b="1" dirty="0"/>
              <a:t>Private market focused</a:t>
            </a:r>
          </a:p>
          <a:p>
            <a:pPr lvl="1"/>
            <a:r>
              <a:rPr lang="en-US" dirty="0"/>
              <a:t>publicly funded; privately provided (-for profit) </a:t>
            </a:r>
          </a:p>
          <a:p>
            <a:pPr lvl="1"/>
            <a:r>
              <a:rPr lang="en-US" dirty="0"/>
              <a:t>Inadequate institutional framework to support the rapid expansion – particularly in the case of the elder care</a:t>
            </a:r>
          </a:p>
          <a:p>
            <a:r>
              <a:rPr lang="en-US" b="1" dirty="0"/>
              <a:t>Women at both supply and demand side</a:t>
            </a:r>
          </a:p>
          <a:p>
            <a:pPr lvl="1"/>
            <a:r>
              <a:rPr lang="en-US" dirty="0"/>
              <a:t>Vast majority of care workers are women</a:t>
            </a:r>
          </a:p>
          <a:p>
            <a:pPr lvl="1"/>
            <a:r>
              <a:rPr lang="en-US" dirty="0"/>
              <a:t>Much of the demand is coming from women</a:t>
            </a:r>
          </a:p>
          <a:p>
            <a:pPr lvl="1"/>
            <a:r>
              <a:rPr lang="en-US" dirty="0"/>
              <a:t>Most of the elder care recipients are women</a:t>
            </a:r>
          </a:p>
          <a:p>
            <a:r>
              <a:rPr lang="en-US" b="1" dirty="0"/>
              <a:t>Rapid expansion but low wage and precarious employment</a:t>
            </a:r>
          </a:p>
          <a:p>
            <a:pPr lvl="1"/>
            <a:r>
              <a:rPr lang="en-US" dirty="0"/>
              <a:t>Care work remains a marginalized and precarious sector of the labour market</a:t>
            </a:r>
          </a:p>
          <a:p>
            <a:r>
              <a:rPr lang="en-US" b="1" dirty="0"/>
              <a:t>Increasing use of migrant co-ethnic care workers at the margin</a:t>
            </a:r>
          </a:p>
          <a:p>
            <a:pPr lvl="1"/>
            <a:r>
              <a:rPr lang="en-US" dirty="0"/>
              <a:t>mainly in the elder care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2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6B6676-F6D8-5141-BD2B-EDEBE59721C9}"/>
              </a:ext>
            </a:extLst>
          </p:cNvPr>
          <p:cNvSpPr txBox="1"/>
          <p:nvPr/>
        </p:nvSpPr>
        <p:spPr>
          <a:xfrm>
            <a:off x="831274" y="514597"/>
            <a:ext cx="77070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Data</a:t>
            </a:r>
          </a:p>
          <a:p>
            <a:r>
              <a:rPr lang="en-US" sz="2800" dirty="0"/>
              <a:t>To understand the care infrastructure in South Korea, we conducted the following research: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Environmental scan of social, economic, political contexts.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Survey of government policies related to family, gender and care since 1990.</a:t>
            </a:r>
            <a:endParaRPr lang="en-US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3 original surveys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Time Use Survey of Care Workers (n=600)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Survey of Unpaid Family Caregivers (n=1001)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/>
              <a:t>In-depth Interview Survey of Care Providers and Caregivers (n=96)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Centre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Meetings with care advocacy groups</a:t>
            </a:r>
          </a:p>
        </p:txBody>
      </p:sp>
    </p:spTree>
    <p:extLst>
      <p:ext uri="{BB962C8B-B14F-4D97-AF65-F5344CB8AC3E}">
        <p14:creationId xmlns:p14="http://schemas.microsoft.com/office/powerpoint/2010/main" val="796985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08F5E8-C8C8-434A-8ED1-DFC0D742F1A0}"/>
              </a:ext>
            </a:extLst>
          </p:cNvPr>
          <p:cNvSpPr txBox="1"/>
          <p:nvPr/>
        </p:nvSpPr>
        <p:spPr>
          <a:xfrm>
            <a:off x="593766" y="439388"/>
            <a:ext cx="79564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Process and Timing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Research Design and Planning – 2017-2018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2 group meetings in Seoul and many skype/conference calls to confirm research design, questionnaire questions, sampling design and approach, etc..</a:t>
            </a:r>
          </a:p>
          <a:p>
            <a:pPr marL="514350" indent="-514350">
              <a:buAutoNum type="arabicPeriod"/>
            </a:pPr>
            <a:r>
              <a:rPr lang="en-US" sz="2800" dirty="0"/>
              <a:t>Data Collection – spring 2018 to spring 2019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dirty="0"/>
              <a:t>large surveys conducted by Gallup Korea; interview survey conducted by 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Data Analyses – fall 2018 – ongoing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27 reports and papers in progress or planned</a:t>
            </a:r>
          </a:p>
        </p:txBody>
      </p:sp>
    </p:spTree>
    <p:extLst>
      <p:ext uri="{BB962C8B-B14F-4D97-AF65-F5344CB8AC3E}">
        <p14:creationId xmlns:p14="http://schemas.microsoft.com/office/powerpoint/2010/main" val="8647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2EF475-50F7-564E-85FE-7EBB158D8B96}"/>
              </a:ext>
            </a:extLst>
          </p:cNvPr>
          <p:cNvSpPr txBox="1"/>
          <p:nvPr/>
        </p:nvSpPr>
        <p:spPr>
          <a:xfrm>
            <a:off x="760021" y="356258"/>
            <a:ext cx="769521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Key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Huge unmet demands for care, and diversity of care provisions and modalities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Changing cultural norms and social practices about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Changing care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Roles of policies in shaping care and care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Care work as low-wage, low-status, and invisible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Multidimensional nature of care and caregiving, and the impacts of caregiving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care economy’s 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21662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51D59D-E112-B448-BDF7-7589FB0DC1A2}"/>
              </a:ext>
            </a:extLst>
          </p:cNvPr>
          <p:cNvSpPr txBox="1"/>
          <p:nvPr/>
        </p:nvSpPr>
        <p:spPr>
          <a:xfrm>
            <a:off x="760022" y="380009"/>
            <a:ext cx="77902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Experience and Reflections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Importance of building a strong and collaborative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Importance of planning, design and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Need to look at the big picture and the small picture – mixed methods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Follow 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Challenges – how to translate research and analysis into economic models, policies and action</a:t>
            </a:r>
          </a:p>
        </p:txBody>
      </p:sp>
    </p:spTree>
    <p:extLst>
      <p:ext uri="{BB962C8B-B14F-4D97-AF65-F5344CB8AC3E}">
        <p14:creationId xmlns:p14="http://schemas.microsoft.com/office/powerpoint/2010/main" val="396871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0BFA8A-D148-8E4F-9C4B-167CBACD8BDD}"/>
              </a:ext>
            </a:extLst>
          </p:cNvPr>
          <p:cNvSpPr txBox="1"/>
          <p:nvPr/>
        </p:nvSpPr>
        <p:spPr>
          <a:xfrm>
            <a:off x="1869006" y="306693"/>
            <a:ext cx="4694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Group 2 Korean Team</a:t>
            </a:r>
          </a:p>
        </p:txBody>
      </p:sp>
      <p:pic>
        <p:nvPicPr>
          <p:cNvPr id="6" name="Picture 5" descr="Jiweon Jun">
            <a:hlinkClick r:id="rId2"/>
            <a:extLst>
              <a:ext uri="{FF2B5EF4-FFF2-40B4-BE49-F238E27FC236}">
                <a16:creationId xmlns:a16="http://schemas.microsoft.com/office/drawing/2014/main" id="{B4246973-58D6-3541-B012-EF37375A5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65" y="1102416"/>
            <a:ext cx="1434171" cy="14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1EF1CEA-3586-C545-BA14-0CC3CF93C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059" y="1058605"/>
            <a:ext cx="1076553" cy="14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ung-Eun Cha">
            <a:extLst>
              <a:ext uri="{FF2B5EF4-FFF2-40B4-BE49-F238E27FC236}">
                <a16:creationId xmlns:a16="http://schemas.microsoft.com/office/drawing/2014/main" id="{56165F3A-9AFA-7F41-AE56-2414AB87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0" y="1102416"/>
            <a:ext cx="1402343" cy="140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F45D7E-1F05-0F43-8943-EAA933B33536}"/>
              </a:ext>
            </a:extLst>
          </p:cNvPr>
          <p:cNvSpPr txBox="1"/>
          <p:nvPr/>
        </p:nvSpPr>
        <p:spPr>
          <a:xfrm>
            <a:off x="5319132" y="2642106"/>
            <a:ext cx="310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err="1"/>
              <a:t>Jiweon</a:t>
            </a:r>
            <a:r>
              <a:rPr lang="en-US" dirty="0"/>
              <a:t> Ju </a:t>
            </a:r>
          </a:p>
          <a:p>
            <a:pPr lvl="1" algn="ctr"/>
            <a:r>
              <a:rPr lang="en-US" dirty="0"/>
              <a:t>Seoul National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D5B71-B218-B24C-AE3F-1723D56E20AD}"/>
              </a:ext>
            </a:extLst>
          </p:cNvPr>
          <p:cNvSpPr txBox="1"/>
          <p:nvPr/>
        </p:nvSpPr>
        <p:spPr>
          <a:xfrm>
            <a:off x="2396772" y="2668779"/>
            <a:ext cx="334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/>
              <a:t>Ki-</a:t>
            </a:r>
            <a:r>
              <a:rPr lang="en-US" dirty="0" err="1"/>
              <a:t>soo</a:t>
            </a:r>
            <a:r>
              <a:rPr lang="en-US" dirty="0"/>
              <a:t> </a:t>
            </a:r>
            <a:r>
              <a:rPr lang="en-US" dirty="0" err="1"/>
              <a:t>Eun</a:t>
            </a:r>
            <a:r>
              <a:rPr lang="en-US" dirty="0"/>
              <a:t> </a:t>
            </a:r>
          </a:p>
          <a:p>
            <a:pPr lvl="1" algn="ctr"/>
            <a:r>
              <a:rPr lang="en-US" dirty="0"/>
              <a:t>Seoul National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4454D4-673D-CE4D-8FDF-EA68AEF446DB}"/>
              </a:ext>
            </a:extLst>
          </p:cNvPr>
          <p:cNvSpPr txBox="1"/>
          <p:nvPr/>
        </p:nvSpPr>
        <p:spPr>
          <a:xfrm>
            <a:off x="-86855" y="2681148"/>
            <a:ext cx="282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/>
              <a:t>Seung-</a:t>
            </a:r>
            <a:r>
              <a:rPr lang="en-US" dirty="0" err="1"/>
              <a:t>Eun</a:t>
            </a:r>
            <a:r>
              <a:rPr lang="en-US" dirty="0"/>
              <a:t> Cha University of Suwon </a:t>
            </a:r>
          </a:p>
        </p:txBody>
      </p:sp>
      <p:pic>
        <p:nvPicPr>
          <p:cNvPr id="12" name="Picture 11" descr="Ito Peng">
            <a:hlinkClick r:id="rId6"/>
            <a:extLst>
              <a:ext uri="{FF2B5EF4-FFF2-40B4-BE49-F238E27FC236}">
                <a16:creationId xmlns:a16="http://schemas.microsoft.com/office/drawing/2014/main" id="{8FDB8198-E099-B948-9BB4-5E557848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65" y="3569564"/>
            <a:ext cx="1619905" cy="16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yuna Moon">
            <a:hlinkClick r:id="rId8"/>
            <a:extLst>
              <a:ext uri="{FF2B5EF4-FFF2-40B4-BE49-F238E27FC236}">
                <a16:creationId xmlns:a16="http://schemas.microsoft.com/office/drawing/2014/main" id="{FBF930C6-4449-DF49-8481-A928BC4B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20" y="3583284"/>
            <a:ext cx="1619905" cy="16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unhye Kang">
            <a:hlinkClick r:id="rId10"/>
            <a:extLst>
              <a:ext uri="{FF2B5EF4-FFF2-40B4-BE49-F238E27FC236}">
                <a16:creationId xmlns:a16="http://schemas.microsoft.com/office/drawing/2014/main" id="{1D2D5A45-DFA2-B144-B8B4-913546B47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0" y="3667418"/>
            <a:ext cx="1535772" cy="15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D9E64-72A3-5C41-948F-72D518DBA861}"/>
              </a:ext>
            </a:extLst>
          </p:cNvPr>
          <p:cNvSpPr txBox="1"/>
          <p:nvPr/>
        </p:nvSpPr>
        <p:spPr>
          <a:xfrm>
            <a:off x="-332810" y="5321944"/>
            <a:ext cx="332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err="1"/>
              <a:t>Eunhye</a:t>
            </a:r>
            <a:r>
              <a:rPr lang="en-US" dirty="0"/>
              <a:t> Kang </a:t>
            </a:r>
          </a:p>
          <a:p>
            <a:pPr lvl="1" algn="ctr"/>
            <a:r>
              <a:rPr lang="en-US" dirty="0"/>
              <a:t>Seoul National University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8DEC6-E933-5344-8DEF-66C2ADCE183E}"/>
              </a:ext>
            </a:extLst>
          </p:cNvPr>
          <p:cNvSpPr txBox="1"/>
          <p:nvPr/>
        </p:nvSpPr>
        <p:spPr>
          <a:xfrm>
            <a:off x="2715657" y="5309575"/>
            <a:ext cx="300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/>
              <a:t>Hyuna Moon</a:t>
            </a:r>
          </a:p>
          <a:p>
            <a:pPr lvl="1" algn="ctr"/>
            <a:r>
              <a:rPr lang="en-US" dirty="0"/>
              <a:t>Seoul National University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B57EC-4D5C-CB46-A0EA-200D934CCA2D}"/>
              </a:ext>
            </a:extLst>
          </p:cNvPr>
          <p:cNvSpPr txBox="1"/>
          <p:nvPr/>
        </p:nvSpPr>
        <p:spPr>
          <a:xfrm>
            <a:off x="5855011" y="5309575"/>
            <a:ext cx="291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Ito Peng</a:t>
            </a:r>
          </a:p>
          <a:p>
            <a:pPr algn="ctr"/>
            <a:r>
              <a:rPr lang="en-US" dirty="0"/>
              <a:t>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8424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2A9E09-7B3D-C248-AAE9-6AF0C660E7D5}"/>
              </a:ext>
            </a:extLst>
          </p:cNvPr>
          <p:cNvSpPr txBox="1"/>
          <p:nvPr/>
        </p:nvSpPr>
        <p:spPr>
          <a:xfrm>
            <a:off x="522514" y="106878"/>
            <a:ext cx="80395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Demographic changes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population ageing; very low fertility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Socio-economic transformations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rapid industrialization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rapid economic growth since 1987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rapid urbanization: 41% (1970); 74% (1990); 82% (2018)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compressed modernity: changing values, ideas, and social and cultural practices in an incongruent manner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Political-economic transformations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democratization in 1987, followed by democratic consolidation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welfare state expansion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gender equality agenda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child care and elder care expansion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/>
              <a:t>growth-redistribution tensions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680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CBD914-4350-6246-81AD-B7164D457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64933"/>
              </p:ext>
            </p:extLst>
          </p:nvPr>
        </p:nvGraphicFramePr>
        <p:xfrm>
          <a:off x="1056903" y="0"/>
          <a:ext cx="7303325" cy="604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7C6F99-8362-5D4A-812D-7FE031CACA6A}"/>
              </a:ext>
            </a:extLst>
          </p:cNvPr>
          <p:cNvSpPr txBox="1"/>
          <p:nvPr/>
        </p:nvSpPr>
        <p:spPr>
          <a:xfrm>
            <a:off x="391886" y="6175170"/>
            <a:ext cx="511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UNDESA World Population Prospects 2019 </a:t>
            </a:r>
          </a:p>
        </p:txBody>
      </p:sp>
    </p:spTree>
    <p:extLst>
      <p:ext uri="{BB962C8B-B14F-4D97-AF65-F5344CB8AC3E}">
        <p14:creationId xmlns:p14="http://schemas.microsoft.com/office/powerpoint/2010/main" val="217895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B4D394-3A89-8643-B9A9-59F68A640FE1}"/>
              </a:ext>
            </a:extLst>
          </p:cNvPr>
          <p:cNvSpPr txBox="1"/>
          <p:nvPr/>
        </p:nvSpPr>
        <p:spPr>
          <a:xfrm>
            <a:off x="332509" y="6187044"/>
            <a:ext cx="53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UNDESA World Population Prospects 2019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07F094-3006-2D47-8875-854F7D445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946752"/>
              </p:ext>
            </p:extLst>
          </p:nvPr>
        </p:nvGraphicFramePr>
        <p:xfrm>
          <a:off x="831273" y="1"/>
          <a:ext cx="7683335" cy="605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93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383345-6512-FA45-BE18-5AA8705E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32" y="926811"/>
            <a:ext cx="7736322" cy="46350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3D8376-001D-2041-85A7-C84C84A63303}"/>
              </a:ext>
            </a:extLst>
          </p:cNvPr>
          <p:cNvSpPr/>
          <p:nvPr/>
        </p:nvSpPr>
        <p:spPr>
          <a:xfrm>
            <a:off x="7060963" y="5561857"/>
            <a:ext cx="155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Lofgren (2019)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718906-DFBF-F043-A549-2EEC50526674}"/>
              </a:ext>
            </a:extLst>
          </p:cNvPr>
          <p:cNvSpPr txBox="1">
            <a:spLocks/>
          </p:cNvSpPr>
          <p:nvPr/>
        </p:nvSpPr>
        <p:spPr>
          <a:xfrm>
            <a:off x="1116280" y="365125"/>
            <a:ext cx="7053943" cy="52895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Total fertility rate</a:t>
            </a:r>
          </a:p>
        </p:txBody>
      </p:sp>
    </p:spTree>
    <p:extLst>
      <p:ext uri="{BB962C8B-B14F-4D97-AF65-F5344CB8AC3E}">
        <p14:creationId xmlns:p14="http://schemas.microsoft.com/office/powerpoint/2010/main" val="184004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B973D1-0C7B-EA4E-8560-F1F4ACAB8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91621"/>
              </p:ext>
            </p:extLst>
          </p:nvPr>
        </p:nvGraphicFramePr>
        <p:xfrm>
          <a:off x="38429" y="585192"/>
          <a:ext cx="9067143" cy="4497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023">
                  <a:extLst>
                    <a:ext uri="{9D8B030D-6E8A-4147-A177-3AD203B41FA5}">
                      <a16:colId xmlns:a16="http://schemas.microsoft.com/office/drawing/2014/main" val="671712721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4067716237"/>
                    </a:ext>
                  </a:extLst>
                </a:gridCol>
                <a:gridCol w="1275020">
                  <a:extLst>
                    <a:ext uri="{9D8B030D-6E8A-4147-A177-3AD203B41FA5}">
                      <a16:colId xmlns:a16="http://schemas.microsoft.com/office/drawing/2014/main" val="3421022884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1220219199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2557373563"/>
                    </a:ext>
                  </a:extLst>
                </a:gridCol>
                <a:gridCol w="1276020">
                  <a:extLst>
                    <a:ext uri="{9D8B030D-6E8A-4147-A177-3AD203B41FA5}">
                      <a16:colId xmlns:a16="http://schemas.microsoft.com/office/drawing/2014/main" val="2406965690"/>
                    </a:ext>
                  </a:extLst>
                </a:gridCol>
                <a:gridCol w="1275020">
                  <a:extLst>
                    <a:ext uri="{9D8B030D-6E8A-4147-A177-3AD203B41FA5}">
                      <a16:colId xmlns:a16="http://schemas.microsoft.com/office/drawing/2014/main" val="2942526160"/>
                    </a:ext>
                  </a:extLst>
                </a:gridCol>
              </a:tblGrid>
              <a:tr h="789124">
                <a:tc>
                  <a:txBody>
                    <a:bodyPr/>
                    <a:lstStyle/>
                    <a:p>
                      <a:pPr algn="l"/>
                      <a:endParaRPr lang="en-CA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1980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1990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2000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2008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2010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2014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1663255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Japan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69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59.7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49.1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44.1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42.2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40.6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5604314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Korea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80.5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68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49.1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29.8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27.3*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050605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Taiwan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82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61.88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58.05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N/A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52.06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2987059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China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68.7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59.9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N/A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N/A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8177410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Singapore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N/A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66.8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N/A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61.3</a:t>
                      </a:r>
                      <a:endParaRPr lang="en-CA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55.4</a:t>
                      </a:r>
                      <a:endParaRPr lang="en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9004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6885C8C-58C2-524E-947D-C2BE77C36710}"/>
              </a:ext>
            </a:extLst>
          </p:cNvPr>
          <p:cNvSpPr txBox="1"/>
          <p:nvPr/>
        </p:nvSpPr>
        <p:spPr>
          <a:xfrm>
            <a:off x="38428" y="61972"/>
            <a:ext cx="914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Percentage of People 65+ Living with Adult Children</a:t>
            </a:r>
            <a:endParaRPr lang="en-C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FC4C1-E3FA-B349-B4B0-FBF983612009}"/>
              </a:ext>
            </a:extLst>
          </p:cNvPr>
          <p:cNvSpPr txBox="1"/>
          <p:nvPr/>
        </p:nvSpPr>
        <p:spPr>
          <a:xfrm>
            <a:off x="359701" y="5183412"/>
            <a:ext cx="850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2011</a:t>
            </a:r>
          </a:p>
          <a:p>
            <a:r>
              <a:rPr lang="en-US" dirty="0"/>
              <a:t>Sources: </a:t>
            </a:r>
            <a:r>
              <a:rPr lang="en-CA" dirty="0"/>
              <a:t>Japan - Cabinet Office; Korea - Korean Statistical Information Services; Taiwan - Ministry of Interior, Accounting and Statistics Department. Singapore - MOSFD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D90F1D-1E05-1540-B4BD-DEAE84F37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46479"/>
              </p:ext>
            </p:extLst>
          </p:nvPr>
        </p:nvGraphicFramePr>
        <p:xfrm>
          <a:off x="890649" y="0"/>
          <a:ext cx="7766463" cy="613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01642D-8BF6-354C-B089-7A02F0B07C17}"/>
              </a:ext>
            </a:extLst>
          </p:cNvPr>
          <p:cNvSpPr txBox="1"/>
          <p:nvPr/>
        </p:nvSpPr>
        <p:spPr>
          <a:xfrm>
            <a:off x="2422566" y="6139542"/>
            <a:ext cx="298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World Bank</a:t>
            </a:r>
          </a:p>
        </p:txBody>
      </p:sp>
    </p:spTree>
    <p:extLst>
      <p:ext uri="{BB962C8B-B14F-4D97-AF65-F5344CB8AC3E}">
        <p14:creationId xmlns:p14="http://schemas.microsoft.com/office/powerpoint/2010/main" val="410698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9B21-67FE-EE48-BBB0-9292317C278D}"/>
              </a:ext>
            </a:extLst>
          </p:cNvPr>
          <p:cNvSpPr txBox="1">
            <a:spLocks/>
          </p:cNvSpPr>
          <p:nvPr/>
        </p:nvSpPr>
        <p:spPr>
          <a:xfrm>
            <a:off x="320634" y="249382"/>
            <a:ext cx="8502732" cy="58305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/>
              <a:t>Socio-economic and political changes since the late 1980s:</a:t>
            </a:r>
          </a:p>
          <a:p>
            <a:r>
              <a:rPr lang="en-US" sz="2400" b="1" dirty="0"/>
              <a:t>political democratization (1987/88) </a:t>
            </a:r>
            <a:r>
              <a:rPr lang="en-US" sz="2400" dirty="0"/>
              <a:t>– led by strong civil </a:t>
            </a:r>
            <a:r>
              <a:rPr lang="en-US" sz="2400" dirty="0" err="1"/>
              <a:t>societyadn</a:t>
            </a:r>
            <a:r>
              <a:rPr lang="en-US" sz="2400" dirty="0"/>
              <a:t> labour movement; contentious politics; active electoral competition with social policy a key electoral issue.</a:t>
            </a:r>
          </a:p>
          <a:p>
            <a:r>
              <a:rPr lang="en-US" sz="2400" b="1" dirty="0"/>
              <a:t>Asian economic crisis (1997/98) </a:t>
            </a:r>
            <a:r>
              <a:rPr lang="en-US" sz="2400" dirty="0"/>
              <a:t>– regime shift to progress government; focus on redistributive policies and gender equality; awareness of low-fertility and ageing society and the need for policies on care and work-family balance.</a:t>
            </a:r>
          </a:p>
          <a:p>
            <a:r>
              <a:rPr lang="en-US" sz="2400" b="1" dirty="0"/>
              <a:t>Progressive regimes (1998-2008) – </a:t>
            </a:r>
            <a:r>
              <a:rPr lang="en-US" sz="2400" dirty="0"/>
              <a:t>lowest fertility rate recorded in 2006; </a:t>
            </a:r>
            <a:r>
              <a:rPr lang="en-US" sz="2400" dirty="0" err="1"/>
              <a:t>Roh</a:t>
            </a:r>
            <a:r>
              <a:rPr lang="en-US" sz="2400" dirty="0"/>
              <a:t> Moo-</a:t>
            </a:r>
            <a:r>
              <a:rPr lang="en-US" sz="2400" dirty="0" err="1"/>
              <a:t>hyun</a:t>
            </a:r>
            <a:r>
              <a:rPr lang="en-US" sz="2400" dirty="0"/>
              <a:t> government (2003-2008) pushes for progressive policy reforms; public childcare expansion; LTCI policy idea and pilot projects in 2006.</a:t>
            </a:r>
          </a:p>
          <a:p>
            <a:r>
              <a:rPr lang="en-US" sz="2400" b="1" dirty="0"/>
              <a:t>2008 </a:t>
            </a:r>
            <a:r>
              <a:rPr lang="en-US" sz="2400" dirty="0"/>
              <a:t>– LTCI implemented</a:t>
            </a:r>
          </a:p>
          <a:p>
            <a:r>
              <a:rPr lang="en-US" sz="2400" b="1" dirty="0"/>
              <a:t>Conservative regimes (2008-2017) </a:t>
            </a:r>
            <a:r>
              <a:rPr lang="en-US" sz="2400" dirty="0"/>
              <a:t>– continuing expansion of social care.</a:t>
            </a:r>
          </a:p>
          <a:p>
            <a:endParaRPr lang="en-US" sz="24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991"/>
      </p:ext>
    </p:extLst>
  </p:cSld>
  <p:clrMapOvr>
    <a:masterClrMapping/>
  </p:clrMapOvr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1080</Words>
  <Application>Microsoft Macintosh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ESTILO 1</vt:lpstr>
      <vt:lpstr>ESTILO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Kindergartens/ECEC figures – 1980-2017</vt:lpstr>
      <vt:lpstr>Childcare figures, 1990-2018</vt:lpstr>
      <vt:lpstr>Features of Korean social care policies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 Peng</dc:creator>
  <cp:lastModifiedBy>Ito Peng</cp:lastModifiedBy>
  <cp:revision>15</cp:revision>
  <dcterms:created xsi:type="dcterms:W3CDTF">2019-09-25T16:37:12Z</dcterms:created>
  <dcterms:modified xsi:type="dcterms:W3CDTF">2019-09-26T16:34:26Z</dcterms:modified>
</cp:coreProperties>
</file>