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sldIdLst>
    <p:sldId id="256" r:id="rId3"/>
    <p:sldId id="264" r:id="rId4"/>
    <p:sldId id="268" r:id="rId5"/>
    <p:sldId id="269" r:id="rId6"/>
    <p:sldId id="275" r:id="rId7"/>
    <p:sldId id="276" r:id="rId8"/>
    <p:sldId id="270" r:id="rId9"/>
    <p:sldId id="267" r:id="rId10"/>
    <p:sldId id="263" r:id="rId11"/>
    <p:sldId id="274" r:id="rId12"/>
    <p:sldId id="265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07" autoAdjust="0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0C357-26FF-C74E-8E92-852D01DBF241}"/>
              </a:ext>
            </a:extLst>
          </p:cNvPr>
          <p:cNvSpPr txBox="1"/>
          <p:nvPr/>
        </p:nvSpPr>
        <p:spPr>
          <a:xfrm>
            <a:off x="358260" y="2767280"/>
            <a:ext cx="8185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/>
              <a:t>Brechas salariales en el sector salud</a:t>
            </a:r>
          </a:p>
          <a:p>
            <a:pPr algn="ctr"/>
            <a:r>
              <a:rPr lang="es-CO" sz="4000" dirty="0"/>
              <a:t>Diana Isabel Osorio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370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00807-33E0-3F46-870D-D609790EFE18}"/>
              </a:ext>
            </a:extLst>
          </p:cNvPr>
          <p:cNvSpPr txBox="1"/>
          <p:nvPr/>
        </p:nvSpPr>
        <p:spPr>
          <a:xfrm>
            <a:off x="1549400" y="580768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Pregunta</a:t>
            </a:r>
            <a:r>
              <a:rPr lang="en-US" sz="2800" b="1" dirty="0"/>
              <a:t> de </a:t>
            </a:r>
            <a:r>
              <a:rPr lang="en-US" sz="2800" b="1" dirty="0" err="1"/>
              <a:t>investigación</a:t>
            </a:r>
            <a:r>
              <a:rPr lang="en-US" sz="2800" b="1" dirty="0"/>
              <a:t>:</a:t>
            </a:r>
          </a:p>
          <a:p>
            <a:endParaRPr lang="en-US" sz="2800" b="1" dirty="0"/>
          </a:p>
          <a:p>
            <a:endParaRPr lang="en-US" sz="2800" i="1" dirty="0"/>
          </a:p>
          <a:p>
            <a:pPr algn="ctr"/>
            <a:r>
              <a:rPr lang="en-US" sz="2800" i="1" dirty="0"/>
              <a:t>¿</a:t>
            </a:r>
            <a:r>
              <a:rPr lang="en-US" sz="2800" i="1" dirty="0" err="1"/>
              <a:t>Cuál</a:t>
            </a:r>
            <a:r>
              <a:rPr lang="en-US" sz="2800" i="1" dirty="0"/>
              <a:t> es la </a:t>
            </a:r>
            <a:r>
              <a:rPr lang="en-US" sz="2800" i="1" dirty="0" err="1"/>
              <a:t>diferencia</a:t>
            </a:r>
            <a:r>
              <a:rPr lang="en-US" sz="2800" i="1" dirty="0"/>
              <a:t> </a:t>
            </a:r>
            <a:r>
              <a:rPr lang="en-US" sz="2800" i="1" dirty="0" err="1"/>
              <a:t>salarial</a:t>
            </a:r>
            <a:r>
              <a:rPr lang="en-US" sz="2800" i="1" dirty="0"/>
              <a:t> entre hombres y </a:t>
            </a:r>
            <a:r>
              <a:rPr lang="en-US" sz="2800" i="1" dirty="0" err="1"/>
              <a:t>mujeres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el sector </a:t>
            </a:r>
            <a:r>
              <a:rPr lang="en-US" sz="2800" i="1" dirty="0" err="1"/>
              <a:t>salud</a:t>
            </a:r>
            <a:r>
              <a:rPr lang="en-US" sz="2800" i="1" dirty="0"/>
              <a:t>?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280043-4A19-EC49-B12C-0850BF2E0DD3}"/>
              </a:ext>
            </a:extLst>
          </p:cNvPr>
          <p:cNvSpPr txBox="1"/>
          <p:nvPr/>
        </p:nvSpPr>
        <p:spPr>
          <a:xfrm>
            <a:off x="1612900" y="474345"/>
            <a:ext cx="734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</a:t>
            </a:r>
          </a:p>
          <a:p>
            <a:endParaRPr lang="en-US" b="1" dirty="0"/>
          </a:p>
          <a:p>
            <a:r>
              <a:rPr lang="en-US" dirty="0"/>
              <a:t>National statistics/registries: </a:t>
            </a:r>
            <a:r>
              <a:rPr lang="en-US" i="1" dirty="0" err="1"/>
              <a:t>ReTHUS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9DE71C-40F6-4015-A8F7-5A2E56879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300448"/>
            <a:ext cx="7061268" cy="27296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06383F-4F6B-434B-8C4B-05D3CD38A9DE}"/>
              </a:ext>
            </a:extLst>
          </p:cNvPr>
          <p:cNvSpPr txBox="1"/>
          <p:nvPr/>
        </p:nvSpPr>
        <p:spPr>
          <a:xfrm>
            <a:off x="2305878" y="4030089"/>
            <a:ext cx="6647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/>
              <a:t>PILA (Planilla Integrada de Liquidación de Aportes)</a:t>
            </a:r>
            <a:r>
              <a:rPr lang="es-CO" dirty="0"/>
              <a:t>: ventanilla virtual que permite el pago de seguridad social y parafiscales.</a:t>
            </a:r>
          </a:p>
          <a:p>
            <a:endParaRPr lang="es-CO" dirty="0"/>
          </a:p>
          <a:p>
            <a:r>
              <a:rPr lang="es-CO" i="1" dirty="0"/>
              <a:t>RUAF (Registro Único de Afiliados)</a:t>
            </a:r>
            <a:r>
              <a:rPr lang="es-CO" dirty="0"/>
              <a:t>: consolida las afiliaciones que reportan las entidades y administradoras del Sistema de Protección Social (pensiones, cesantías, riesgos laborales).</a:t>
            </a:r>
          </a:p>
        </p:txBody>
      </p:sp>
    </p:spTree>
    <p:extLst>
      <p:ext uri="{BB962C8B-B14F-4D97-AF65-F5344CB8AC3E}">
        <p14:creationId xmlns:p14="http://schemas.microsoft.com/office/powerpoint/2010/main" val="3890561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DEB489-2520-476A-80A5-8BD3B514A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" y="285750"/>
            <a:ext cx="7010400" cy="31432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27E6531-1EA5-4576-B43B-48B9495E6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73" y="3755749"/>
            <a:ext cx="69151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C82F5A4-26CC-4692-B689-9FB9E5E92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0" y="142047"/>
            <a:ext cx="7019925" cy="13525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E1934D-C38E-4849-84D4-38022667B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076" y="1547605"/>
            <a:ext cx="6181725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9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D1452-D765-B849-9CC9-588CEABFEBF7}"/>
              </a:ext>
            </a:extLst>
          </p:cNvPr>
          <p:cNvSpPr txBox="1"/>
          <p:nvPr/>
        </p:nvSpPr>
        <p:spPr>
          <a:xfrm>
            <a:off x="1524000" y="580768"/>
            <a:ext cx="708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err="1"/>
              <a:t>Metodología</a:t>
            </a:r>
            <a:r>
              <a:rPr lang="en-US" sz="2400" b="1" dirty="0"/>
              <a:t> (por </a:t>
            </a:r>
            <a:r>
              <a:rPr lang="en-US" sz="2400" b="1" dirty="0" err="1"/>
              <a:t>definir</a:t>
            </a:r>
            <a:r>
              <a:rPr lang="en-US" sz="2400" b="1" dirty="0"/>
              <a:t>)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Medición</a:t>
            </a:r>
            <a:r>
              <a:rPr lang="en-US" sz="2400" dirty="0"/>
              <a:t> de </a:t>
            </a:r>
            <a:r>
              <a:rPr lang="en-US" sz="2400" dirty="0" err="1"/>
              <a:t>brechas</a:t>
            </a:r>
            <a:r>
              <a:rPr lang="en-US" sz="2400" dirty="0"/>
              <a:t> </a:t>
            </a:r>
            <a:r>
              <a:rPr lang="en-US" sz="2400" dirty="0" err="1"/>
              <a:t>salariales</a:t>
            </a:r>
            <a:r>
              <a:rPr lang="en-US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Posibles</a:t>
            </a:r>
            <a:r>
              <a:rPr lang="en-US" sz="2400" dirty="0"/>
              <a:t> Variables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Edad</a:t>
            </a:r>
            <a:endParaRPr lang="en-US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Educación</a:t>
            </a:r>
            <a:r>
              <a:rPr lang="en-US" sz="2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Especialización</a:t>
            </a:r>
            <a:r>
              <a:rPr lang="en-US" sz="24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Localización</a:t>
            </a:r>
            <a:r>
              <a:rPr lang="en-US" sz="2400" dirty="0"/>
              <a:t> (</a:t>
            </a:r>
            <a:r>
              <a:rPr lang="en-US" sz="2400" dirty="0" err="1"/>
              <a:t>geográfica</a:t>
            </a:r>
            <a:r>
              <a:rPr lang="en-US" sz="2400" dirty="0"/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2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100807-33E0-3F46-870D-D609790EFE18}"/>
              </a:ext>
            </a:extLst>
          </p:cNvPr>
          <p:cNvSpPr txBox="1"/>
          <p:nvPr/>
        </p:nvSpPr>
        <p:spPr>
          <a:xfrm>
            <a:off x="1549400" y="421742"/>
            <a:ext cx="6858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Motivación</a:t>
            </a:r>
            <a:r>
              <a:rPr lang="en-US" sz="2000" b="1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Persistir</a:t>
            </a:r>
            <a:r>
              <a:rPr lang="en-US" sz="2000" dirty="0"/>
              <a:t> </a:t>
            </a: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Incorporar</a:t>
            </a:r>
            <a:r>
              <a:rPr lang="en-US" sz="2000" dirty="0"/>
              <a:t> los </a:t>
            </a:r>
            <a:r>
              <a:rPr lang="en-US" sz="2000" dirty="0" err="1"/>
              <a:t>conceptos</a:t>
            </a:r>
            <a:r>
              <a:rPr lang="en-US" sz="2000" dirty="0"/>
              <a:t> </a:t>
            </a:r>
            <a:r>
              <a:rPr lang="en-US" sz="2000" dirty="0" err="1"/>
              <a:t>aprendidos</a:t>
            </a:r>
            <a:r>
              <a:rPr lang="en-US" sz="2000" dirty="0"/>
              <a:t>, </a:t>
            </a:r>
            <a:r>
              <a:rPr lang="en-US" sz="2000" dirty="0" err="1"/>
              <a:t>identificando</a:t>
            </a:r>
            <a:r>
              <a:rPr lang="en-US" sz="2000" dirty="0"/>
              <a:t> </a:t>
            </a:r>
            <a:r>
              <a:rPr lang="en-US" sz="2000" dirty="0" err="1"/>
              <a:t>nuevos</a:t>
            </a:r>
            <a:r>
              <a:rPr lang="en-US" sz="2000" dirty="0"/>
              <a:t> </a:t>
            </a:r>
            <a:r>
              <a:rPr lang="en-US" sz="2000" dirty="0" err="1"/>
              <a:t>retos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sector </a:t>
            </a:r>
            <a:r>
              <a:rPr lang="en-US" sz="2000" dirty="0" err="1"/>
              <a:t>salud</a:t>
            </a:r>
            <a:r>
              <a:rPr lang="en-US" sz="2000" dirty="0"/>
              <a:t> con </a:t>
            </a:r>
            <a:r>
              <a:rPr lang="en-US" sz="2000" dirty="0" err="1"/>
              <a:t>perspectiva</a:t>
            </a:r>
            <a:r>
              <a:rPr lang="en-US" sz="2000" dirty="0"/>
              <a:t> de </a:t>
            </a:r>
            <a:r>
              <a:rPr lang="en-US" sz="2000" dirty="0" err="1"/>
              <a:t>género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Hay </a:t>
            </a:r>
            <a:r>
              <a:rPr lang="en-US" sz="2000" dirty="0" err="1"/>
              <a:t>pocos</a:t>
            </a:r>
            <a:r>
              <a:rPr lang="en-US" sz="2000" dirty="0"/>
              <a:t> </a:t>
            </a:r>
            <a:r>
              <a:rPr lang="en-US" sz="2000" dirty="0" err="1"/>
              <a:t>estudios</a:t>
            </a:r>
            <a:r>
              <a:rPr lang="en-US" sz="2000" dirty="0"/>
              <a:t> con </a:t>
            </a:r>
            <a:r>
              <a:rPr lang="en-US" sz="2000" dirty="0" err="1"/>
              <a:t>perspectiva</a:t>
            </a:r>
            <a:r>
              <a:rPr lang="en-US" sz="2000" dirty="0"/>
              <a:t> de </a:t>
            </a:r>
            <a:r>
              <a:rPr lang="en-US" sz="2000" dirty="0" err="1"/>
              <a:t>género</a:t>
            </a:r>
            <a:r>
              <a:rPr lang="en-US" sz="2000" dirty="0"/>
              <a:t>, </a:t>
            </a:r>
            <a:r>
              <a:rPr lang="en-US" sz="2000" dirty="0" err="1"/>
              <a:t>más</a:t>
            </a:r>
            <a:r>
              <a:rPr lang="en-US" sz="2000" dirty="0"/>
              <a:t> </a:t>
            </a:r>
            <a:r>
              <a:rPr lang="en-US" sz="2000" dirty="0" err="1"/>
              <a:t>allá</a:t>
            </a:r>
            <a:r>
              <a:rPr lang="en-US" sz="2000" dirty="0"/>
              <a:t> del </a:t>
            </a:r>
            <a:r>
              <a:rPr lang="en-US" sz="2000" dirty="0" err="1"/>
              <a:t>acceso</a:t>
            </a:r>
            <a:r>
              <a:rPr lang="en-US" sz="2000" dirty="0"/>
              <a:t> a </a:t>
            </a:r>
            <a:r>
              <a:rPr lang="en-US" sz="2000" dirty="0" err="1"/>
              <a:t>servicios</a:t>
            </a:r>
            <a:r>
              <a:rPr lang="en-US" sz="2000" dirty="0"/>
              <a:t> de </a:t>
            </a:r>
            <a:r>
              <a:rPr lang="en-US" sz="2000" dirty="0" err="1"/>
              <a:t>salud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especial derechos </a:t>
            </a:r>
            <a:r>
              <a:rPr lang="en-US" sz="2000" dirty="0" err="1"/>
              <a:t>sexuales</a:t>
            </a:r>
            <a:r>
              <a:rPr lang="en-US" sz="2000" dirty="0"/>
              <a:t> y </a:t>
            </a:r>
            <a:r>
              <a:rPr lang="en-US" sz="2000" dirty="0" err="1"/>
              <a:t>reproductivos</a:t>
            </a:r>
            <a:r>
              <a:rPr lang="en-US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Sector con </a:t>
            </a:r>
            <a:r>
              <a:rPr lang="en-US" sz="2000" dirty="0" err="1"/>
              <a:t>características</a:t>
            </a:r>
            <a:r>
              <a:rPr lang="en-US" sz="2000" dirty="0"/>
              <a:t> “</a:t>
            </a:r>
            <a:r>
              <a:rPr lang="en-US" sz="2000" dirty="0" err="1"/>
              <a:t>particulares</a:t>
            </a:r>
            <a:r>
              <a:rPr lang="en-US" sz="2000" dirty="0"/>
              <a:t>”: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Feminización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sector </a:t>
            </a:r>
            <a:r>
              <a:rPr lang="en-US" sz="2000" dirty="0" err="1"/>
              <a:t>salud</a:t>
            </a:r>
            <a:r>
              <a:rPr lang="en-US" sz="2000" dirty="0"/>
              <a:t>. Pero, </a:t>
            </a:r>
            <a:r>
              <a:rPr lang="en-US" sz="2000" i="1" dirty="0"/>
              <a:t>“</a:t>
            </a:r>
            <a:r>
              <a:rPr lang="es-ES" sz="2000" i="1" dirty="0"/>
              <a:t>¿Se ha traducido en una mejora en la inserción y condiciones de las trabajadoras de la salud, y en una mayor participación y representación en el sector? ¿Ha facilitado el desarrollo de trayectorias laborales en áreas de especialización tradicionalmente masculinas, la reducción de brechas de ingreso y el acceso a puestos directivos?” </a:t>
            </a:r>
            <a:r>
              <a:rPr lang="es-ES" sz="2000" dirty="0"/>
              <a:t>(PNUD 2018).</a:t>
            </a:r>
            <a:endParaRPr lang="en-US" sz="2800" i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b="1" dirty="0"/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1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860F62-2799-4987-83B1-28F129FE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702366"/>
            <a:ext cx="7321714" cy="38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913252-7518-4F26-BE00-79215316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49" y="338551"/>
            <a:ext cx="77914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3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C2F6F1-A76E-4031-9FA9-4BB0D879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76" y="415994"/>
            <a:ext cx="71247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C6C791-61C4-4F67-93A9-671570E0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93" y="615812"/>
            <a:ext cx="73533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2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1B5FCE-AE28-428A-A12C-912F842B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43" y="318053"/>
            <a:ext cx="7213218" cy="46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65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16755C-79FC-4696-9CE3-617EBDF0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12461"/>
            <a:ext cx="8982075" cy="36631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10C76E-A3C6-4D42-BA64-B30509E9C123}"/>
              </a:ext>
            </a:extLst>
          </p:cNvPr>
          <p:cNvSpPr txBox="1"/>
          <p:nvPr/>
        </p:nvSpPr>
        <p:spPr>
          <a:xfrm>
            <a:off x="2173357" y="4479235"/>
            <a:ext cx="6414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INGRESO BASE DE COTIZACIÓN (PROMEDIO) 2011-2017</a:t>
            </a:r>
          </a:p>
        </p:txBody>
      </p:sp>
    </p:spTree>
    <p:extLst>
      <p:ext uri="{BB962C8B-B14F-4D97-AF65-F5344CB8AC3E}">
        <p14:creationId xmlns:p14="http://schemas.microsoft.com/office/powerpoint/2010/main" val="44743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521AD1-01CF-1742-B88F-4C959B76BB14}"/>
              </a:ext>
            </a:extLst>
          </p:cNvPr>
          <p:cNvSpPr txBox="1"/>
          <p:nvPr/>
        </p:nvSpPr>
        <p:spPr>
          <a:xfrm>
            <a:off x="1574800" y="523944"/>
            <a:ext cx="708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Revisión</a:t>
            </a:r>
            <a:r>
              <a:rPr lang="en-US" b="1" dirty="0"/>
              <a:t> de </a:t>
            </a:r>
            <a:r>
              <a:rPr lang="en-US" b="1" dirty="0" err="1"/>
              <a:t>literatura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Normatividad</a:t>
            </a:r>
            <a:r>
              <a:rPr lang="en-US" dirty="0"/>
              <a:t> </a:t>
            </a:r>
            <a:r>
              <a:rPr lang="en-US" dirty="0" err="1"/>
              <a:t>vigente</a:t>
            </a:r>
            <a:r>
              <a:rPr lang="en-US" dirty="0"/>
              <a:t> (</a:t>
            </a:r>
            <a:r>
              <a:rPr lang="en-US" dirty="0" err="1"/>
              <a:t>algunos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Ley 1164 de 2007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Política</a:t>
            </a:r>
            <a:r>
              <a:rPr lang="en-US" dirty="0"/>
              <a:t> de </a:t>
            </a:r>
            <a:r>
              <a:rPr lang="en-US" dirty="0" err="1"/>
              <a:t>Talento</a:t>
            </a:r>
            <a:r>
              <a:rPr lang="en-US" dirty="0"/>
              <a:t> Humano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PNUD (2018) – Caso Argentina: </a:t>
            </a:r>
            <a:r>
              <a:rPr lang="es-ES" dirty="0"/>
              <a:t>en aspectos clave de los desafíos para alcanzar una mayor igualdad en los recursos humanos en el sector salud en el país.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Estudios</a:t>
            </a:r>
            <a:r>
              <a:rPr lang="en-US" dirty="0"/>
              <a:t> de </a:t>
            </a:r>
            <a:r>
              <a:rPr lang="en-US" dirty="0" err="1"/>
              <a:t>caracterización</a:t>
            </a:r>
            <a:r>
              <a:rPr lang="en-US" dirty="0"/>
              <a:t> de </a:t>
            </a:r>
            <a:r>
              <a:rPr lang="en-US" dirty="0" err="1"/>
              <a:t>Talento</a:t>
            </a:r>
            <a:r>
              <a:rPr lang="en-US" dirty="0"/>
              <a:t> Humano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 del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Estudio</a:t>
            </a:r>
            <a:r>
              <a:rPr lang="en-US" dirty="0"/>
              <a:t> de </a:t>
            </a:r>
            <a:r>
              <a:rPr lang="en-US" dirty="0" err="1"/>
              <a:t>equidad</a:t>
            </a:r>
            <a:r>
              <a:rPr lang="en-US" dirty="0"/>
              <a:t> de </a:t>
            </a:r>
            <a:r>
              <a:rPr lang="en-US" dirty="0" err="1"/>
              <a:t>género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salud</a:t>
            </a:r>
            <a:r>
              <a:rPr lang="en-US" dirty="0"/>
              <a:t>: </a:t>
            </a:r>
            <a:r>
              <a:rPr lang="en-US" dirty="0" err="1"/>
              <a:t>descriptivo</a:t>
            </a:r>
            <a:r>
              <a:rPr lang="en-US" dirty="0"/>
              <a:t>. Base de </a:t>
            </a:r>
            <a:r>
              <a:rPr lang="en-US" dirty="0" err="1"/>
              <a:t>datos</a:t>
            </a:r>
            <a:r>
              <a:rPr lang="en-US" dirty="0"/>
              <a:t> GEIH.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00030"/>
      </p:ext>
    </p:extLst>
  </p:cSld>
  <p:clrMapOvr>
    <a:masterClrMapping/>
  </p:clrMapOvr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310</Words>
  <Application>Microsoft Office PowerPoint</Application>
  <PresentationFormat>Presentación en pantalla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ESTILO 1</vt:lpstr>
      <vt:lpstr>ESTILO 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Diana Isabel Osorio</cp:lastModifiedBy>
  <cp:revision>46</cp:revision>
  <dcterms:created xsi:type="dcterms:W3CDTF">2019-05-21T04:55:41Z</dcterms:created>
  <dcterms:modified xsi:type="dcterms:W3CDTF">2019-10-08T18:36:48Z</dcterms:modified>
</cp:coreProperties>
</file>