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692" r:id="rId2"/>
  </p:sldMasterIdLst>
  <p:notesMasterIdLst>
    <p:notesMasterId r:id="rId11"/>
  </p:notesMasterIdLst>
  <p:sldIdLst>
    <p:sldId id="256" r:id="rId3"/>
    <p:sldId id="258" r:id="rId4"/>
    <p:sldId id="259" r:id="rId5"/>
    <p:sldId id="260" r:id="rId6"/>
    <p:sldId id="261" r:id="rId7"/>
    <p:sldId id="262" r:id="rId8"/>
    <p:sldId id="264" r:id="rId9"/>
    <p:sldId id="263" r:id="rId1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96" autoAdjust="0"/>
  </p:normalViewPr>
  <p:slideViewPr>
    <p:cSldViewPr snapToGrid="0" snapToObjects="1">
      <p:cViewPr>
        <p:scale>
          <a:sx n="70" d="100"/>
          <a:sy n="70" d="100"/>
        </p:scale>
        <p:origin x="138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C7BB99-E153-4AD7-844A-0D1840F0CFFB}" type="datetimeFigureOut">
              <a:rPr lang="es-CO" smtClean="0"/>
              <a:t>26/09/2019</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935F7B-76A7-4209-9FC4-8EB666A3B2BA}" type="slidenum">
              <a:rPr lang="es-CO" smtClean="0"/>
              <a:t>‹Nº›</a:t>
            </a:fld>
            <a:endParaRPr lang="es-CO"/>
          </a:p>
        </p:txBody>
      </p:sp>
    </p:spTree>
    <p:extLst>
      <p:ext uri="{BB962C8B-B14F-4D97-AF65-F5344CB8AC3E}">
        <p14:creationId xmlns:p14="http://schemas.microsoft.com/office/powerpoint/2010/main" val="273249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C935F7B-76A7-4209-9FC4-8EB666A3B2BA}" type="slidenum">
              <a:rPr lang="es-CO" smtClean="0"/>
              <a:t>3</a:t>
            </a:fld>
            <a:endParaRPr lang="es-CO"/>
          </a:p>
        </p:txBody>
      </p:sp>
    </p:spTree>
    <p:extLst>
      <p:ext uri="{BB962C8B-B14F-4D97-AF65-F5344CB8AC3E}">
        <p14:creationId xmlns:p14="http://schemas.microsoft.com/office/powerpoint/2010/main" val="116782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7708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853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3054913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159116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21662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84"/>
            <a:ext cx="9144000" cy="6853431"/>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5" y="0"/>
            <a:ext cx="9141969" cy="6858000"/>
          </a:xfrm>
          <a:prstGeom prst="rect">
            <a:avLst/>
          </a:prstGeom>
        </p:spPr>
      </p:pic>
    </p:spTree>
    <p:extLst>
      <p:ext uri="{BB962C8B-B14F-4D97-AF65-F5344CB8AC3E}">
        <p14:creationId xmlns:p14="http://schemas.microsoft.com/office/powerpoint/2010/main" val="4232289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799594"/>
      </p:ext>
    </p:extLst>
  </p:cSld>
  <p:clrMap bg1="lt1" tx1="dk1" bg2="lt2" tx2="dk2" accent1="accent1" accent2="accent2" accent3="accent3" accent4="accent4" accent5="accent5" accent6="accent6" hlink="hlink" folHlink="folHlink"/>
  <p:sldLayoutIdLst>
    <p:sldLayoutId id="2147483690" r:id="rId1"/>
    <p:sldLayoutId id="2147483686" r:id="rId2"/>
    <p:sldLayoutId id="2147483687" r:id="rId3"/>
    <p:sldLayoutId id="2147483688" r:id="rId4"/>
    <p:sldLayoutId id="2147483689" r:id="rId5"/>
    <p:sldLayoutId id="2147483682" r:id="rId6"/>
    <p:sldLayoutId id="2147483683" r:id="rId7"/>
    <p:sldLayoutId id="2147483684" r:id="rId8"/>
    <p:sldLayoutId id="214748368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7954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7"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72836" y="2658208"/>
            <a:ext cx="7897091" cy="2400657"/>
          </a:xfrm>
          <a:prstGeom prst="rect">
            <a:avLst/>
          </a:prstGeom>
        </p:spPr>
        <p:txBody>
          <a:bodyPr wrap="square">
            <a:spAutoFit/>
          </a:bodyPr>
          <a:lstStyle/>
          <a:p>
            <a:pPr algn="ctr">
              <a:spcAft>
                <a:spcPts val="0"/>
              </a:spcAft>
            </a:pPr>
            <a:r>
              <a:rPr lang="en-CA" b="1" dirty="0">
                <a:latin typeface="Cambria" panose="02040503050406030204" pitchFamily="18" charset="0"/>
                <a:ea typeface="Cambria" panose="02040503050406030204" pitchFamily="18" charset="0"/>
                <a:cs typeface="Cambria" panose="02040503050406030204" pitchFamily="18" charset="0"/>
              </a:rPr>
              <a:t>Determinant factors of the criminality of women in </a:t>
            </a:r>
            <a:r>
              <a:rPr lang="en-CA" b="1" dirty="0" smtClean="0">
                <a:latin typeface="Cambria" panose="02040503050406030204" pitchFamily="18" charset="0"/>
                <a:ea typeface="Cambria" panose="02040503050406030204" pitchFamily="18" charset="0"/>
                <a:cs typeface="Cambria" panose="02040503050406030204" pitchFamily="18" charset="0"/>
              </a:rPr>
              <a:t>Medellin: </a:t>
            </a:r>
            <a:r>
              <a:rPr lang="en-CA" b="1" dirty="0">
                <a:latin typeface="Cambria" panose="02040503050406030204" pitchFamily="18" charset="0"/>
                <a:ea typeface="Cambria" panose="02040503050406030204" pitchFamily="18" charset="0"/>
                <a:cs typeface="Cambria" panose="02040503050406030204" pitchFamily="18" charset="0"/>
              </a:rPr>
              <a:t>a spatial analysis. </a:t>
            </a:r>
          </a:p>
          <a:p>
            <a:pPr algn="ctr">
              <a:spcAft>
                <a:spcPts val="0"/>
              </a:spcAft>
            </a:pPr>
            <a:endParaRPr lang="en-CA" sz="1200" b="1" dirty="0">
              <a:latin typeface="Cambria" panose="02040503050406030204" pitchFamily="18" charset="0"/>
              <a:ea typeface="Times New Roman" panose="02020603050405020304" pitchFamily="18" charset="0"/>
            </a:endParaRPr>
          </a:p>
          <a:p>
            <a:pPr algn="ctr">
              <a:spcAft>
                <a:spcPts val="0"/>
              </a:spcAft>
            </a:pPr>
            <a:endParaRPr lang="en-CA" sz="1200" b="1" dirty="0">
              <a:latin typeface="Cambria" panose="02040503050406030204" pitchFamily="18" charset="0"/>
              <a:ea typeface="Times New Roman" panose="02020603050405020304" pitchFamily="18" charset="0"/>
            </a:endParaRPr>
          </a:p>
          <a:p>
            <a:pPr algn="ctr">
              <a:spcAft>
                <a:spcPts val="0"/>
              </a:spcAft>
            </a:pPr>
            <a:endParaRPr lang="es-CO" sz="1200" dirty="0">
              <a:latin typeface="Times New Roman" panose="02020603050405020304" pitchFamily="18" charset="0"/>
              <a:ea typeface="Times New Roman" panose="02020603050405020304" pitchFamily="18" charset="0"/>
            </a:endParaRPr>
          </a:p>
          <a:p>
            <a:pPr algn="ctr">
              <a:spcAft>
                <a:spcPts val="0"/>
              </a:spcAft>
            </a:pPr>
            <a:r>
              <a:rPr lang="en-CA" b="1" dirty="0">
                <a:latin typeface="Cambria" panose="02040503050406030204" pitchFamily="18" charset="0"/>
                <a:ea typeface="Cambria" panose="02040503050406030204" pitchFamily="18" charset="0"/>
                <a:cs typeface="Cambria" panose="02040503050406030204" pitchFamily="18" charset="0"/>
              </a:rPr>
              <a:t> </a:t>
            </a:r>
            <a:endParaRPr lang="es-CO" sz="1200" dirty="0">
              <a:latin typeface="Times New Roman" panose="02020603050405020304" pitchFamily="18" charset="0"/>
              <a:ea typeface="Times New Roman" panose="02020603050405020304" pitchFamily="18" charset="0"/>
            </a:endParaRPr>
          </a:p>
          <a:p>
            <a:pPr algn="ctr">
              <a:spcAft>
                <a:spcPts val="0"/>
              </a:spcAft>
            </a:pPr>
            <a:r>
              <a:rPr lang="en-CA" b="1" dirty="0">
                <a:latin typeface="Cambria" panose="02040503050406030204" pitchFamily="18" charset="0"/>
                <a:ea typeface="Cambria" panose="02040503050406030204" pitchFamily="18" charset="0"/>
                <a:cs typeface="Cambria" panose="02040503050406030204" pitchFamily="18" charset="0"/>
              </a:rPr>
              <a:t>Nataly Rendón González - Juan Carlos Duque. </a:t>
            </a:r>
          </a:p>
          <a:p>
            <a:pPr algn="ctr">
              <a:spcAft>
                <a:spcPts val="0"/>
              </a:spcAft>
            </a:pPr>
            <a:endParaRPr lang="en-CA" sz="1200" b="1" dirty="0">
              <a:latin typeface="Cambria" panose="02040503050406030204" pitchFamily="18" charset="0"/>
              <a:ea typeface="Times New Roman" panose="02020603050405020304" pitchFamily="18" charset="0"/>
            </a:endParaRPr>
          </a:p>
          <a:p>
            <a:pPr algn="ctr">
              <a:spcAft>
                <a:spcPts val="0"/>
              </a:spcAft>
            </a:pPr>
            <a:r>
              <a:rPr lang="en-CA" sz="1200" b="1" dirty="0">
                <a:latin typeface="Cambria" panose="02040503050406030204" pitchFamily="18" charset="0"/>
                <a:ea typeface="Times New Roman" panose="02020603050405020304" pitchFamily="18" charset="0"/>
              </a:rPr>
              <a:t>Universidad EIA  - Universidad </a:t>
            </a:r>
            <a:r>
              <a:rPr lang="en-CA" sz="1200" b="1" dirty="0" err="1">
                <a:latin typeface="Cambria" panose="02040503050406030204" pitchFamily="18" charset="0"/>
                <a:ea typeface="Times New Roman" panose="02020603050405020304" pitchFamily="18" charset="0"/>
              </a:rPr>
              <a:t>Eafit</a:t>
            </a:r>
            <a:r>
              <a:rPr lang="en-CA" sz="1200" b="1" dirty="0">
                <a:latin typeface="Cambria" panose="02040503050406030204" pitchFamily="18" charset="0"/>
                <a:ea typeface="Times New Roman" panose="02020603050405020304" pitchFamily="18" charset="0"/>
              </a:rPr>
              <a:t> </a:t>
            </a:r>
            <a:endParaRPr lang="es-CO" sz="1200" dirty="0">
              <a:latin typeface="Times New Roman" panose="02020603050405020304" pitchFamily="18" charset="0"/>
              <a:ea typeface="Times New Roman" panose="02020603050405020304" pitchFamily="18" charset="0"/>
            </a:endParaRPr>
          </a:p>
          <a:p>
            <a:pPr algn="just">
              <a:spcAft>
                <a:spcPts val="0"/>
              </a:spcAft>
            </a:pPr>
            <a:r>
              <a:rPr lang="en-CA" b="1" dirty="0">
                <a:latin typeface="Cambria" panose="02040503050406030204" pitchFamily="18" charset="0"/>
                <a:ea typeface="Cambria" panose="02040503050406030204" pitchFamily="18" charset="0"/>
                <a:cs typeface="Cambria" panose="02040503050406030204" pitchFamily="18" charset="0"/>
              </a:rPr>
              <a:t> </a:t>
            </a:r>
            <a:endParaRPr lang="es-CO"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370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6255" y="1846706"/>
            <a:ext cx="720436" cy="1908215"/>
          </a:xfrm>
          <a:prstGeom prst="rect">
            <a:avLst/>
          </a:prstGeom>
          <a:noFill/>
        </p:spPr>
        <p:txBody>
          <a:bodyPr wrap="square" rtlCol="0">
            <a:spAutoFit/>
          </a:bodyPr>
          <a:lstStyle/>
          <a:p>
            <a:r>
              <a:rPr lang="es-CO" sz="11800" b="1" dirty="0" smtClean="0">
                <a:latin typeface="Cambria" panose="02040503050406030204" pitchFamily="18" charset="0"/>
              </a:rPr>
              <a:t>1</a:t>
            </a:r>
            <a:endParaRPr lang="es-CO" sz="11800" b="1" dirty="0">
              <a:latin typeface="Cambria" panose="02040503050406030204" pitchFamily="18" charset="0"/>
            </a:endParaRPr>
          </a:p>
        </p:txBody>
      </p:sp>
      <p:sp>
        <p:nvSpPr>
          <p:cNvPr id="4" name="CuadroTexto 3"/>
          <p:cNvSpPr txBox="1"/>
          <p:nvPr/>
        </p:nvSpPr>
        <p:spPr>
          <a:xfrm>
            <a:off x="1496291" y="138546"/>
            <a:ext cx="6802582" cy="3416320"/>
          </a:xfrm>
          <a:prstGeom prst="rect">
            <a:avLst/>
          </a:prstGeom>
          <a:noFill/>
        </p:spPr>
        <p:txBody>
          <a:bodyPr wrap="square" rtlCol="0">
            <a:spAutoFit/>
          </a:bodyPr>
          <a:lstStyle/>
          <a:p>
            <a:pPr marL="285750" indent="-285750" algn="just">
              <a:buFont typeface="Arial" panose="020B0604020202020204" pitchFamily="34" charset="0"/>
              <a:buChar char="•"/>
            </a:pPr>
            <a:r>
              <a:rPr lang="en-CA" b="1" dirty="0"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Dual problem: </a:t>
            </a:r>
          </a:p>
          <a:p>
            <a:pPr algn="just"/>
            <a:endParaRPr lang="en-CA" b="1" dirty="0" smtClean="0">
              <a:latin typeface="Times New Roman" panose="02020603050405020304" pitchFamily="18" charset="0"/>
              <a:ea typeface="Times New Roman" panose="02020603050405020304" pitchFamily="18" charset="0"/>
            </a:endParaRPr>
          </a:p>
          <a:p>
            <a:pPr marL="285750" indent="-285750" algn="just">
              <a:buFont typeface="Wingdings" panose="05000000000000000000" pitchFamily="2" charset="2"/>
              <a:buChar char="ü"/>
            </a:pPr>
            <a:r>
              <a:rPr lang="en-CA" dirty="0" smtClean="0">
                <a:latin typeface="Times New Roman" panose="02020603050405020304" pitchFamily="18" charset="0"/>
                <a:ea typeface="Times New Roman" panose="02020603050405020304" pitchFamily="18" charset="0"/>
              </a:rPr>
              <a:t>Increase participation in criminal activities for feminine liberalization:</a:t>
            </a:r>
            <a:r>
              <a:rPr lang="en-CA" b="1" dirty="0" smtClean="0">
                <a:latin typeface="Times New Roman" panose="02020603050405020304" pitchFamily="18" charset="0"/>
                <a:ea typeface="Times New Roman" panose="02020603050405020304" pitchFamily="18" charset="0"/>
              </a:rPr>
              <a:t> </a:t>
            </a:r>
            <a:r>
              <a:rPr lang="en-CA" dirty="0" smtClean="0">
                <a:latin typeface="Cambria" panose="02040503050406030204" pitchFamily="18" charset="0"/>
                <a:ea typeface="Cambria" panose="02040503050406030204" pitchFamily="18" charset="0"/>
                <a:cs typeface="Cambria" panose="02040503050406030204" pitchFamily="18" charset="0"/>
              </a:rPr>
              <a:t>Beaton</a:t>
            </a:r>
            <a:r>
              <a:rPr lang="en-CA" dirty="0">
                <a:latin typeface="Cambria" panose="02040503050406030204" pitchFamily="18" charset="0"/>
                <a:ea typeface="Cambria" panose="02040503050406030204" pitchFamily="18" charset="0"/>
                <a:cs typeface="Cambria" panose="02040503050406030204" pitchFamily="18" charset="0"/>
              </a:rPr>
              <a:t>, Kidd and Machin (2018</a:t>
            </a:r>
            <a:r>
              <a:rPr lang="en-CA" dirty="0" smtClean="0">
                <a:latin typeface="Cambria" panose="02040503050406030204" pitchFamily="18" charset="0"/>
                <a:ea typeface="Cambria" panose="02040503050406030204" pitchFamily="18" charset="0"/>
                <a:cs typeface="Cambria" panose="02040503050406030204" pitchFamily="18" charset="0"/>
              </a:rPr>
              <a:t>).</a:t>
            </a:r>
          </a:p>
          <a:p>
            <a:pPr marL="285750" indent="-285750" algn="just">
              <a:buFont typeface="Wingdings" panose="05000000000000000000" pitchFamily="2" charset="2"/>
              <a:buChar char="ü"/>
            </a:pPr>
            <a:endParaRPr lang="en-CA" dirty="0" smtClean="0">
              <a:latin typeface="Cambria" panose="02040503050406030204" pitchFamily="18" charset="0"/>
              <a:ea typeface="Cambria" panose="02040503050406030204" pitchFamily="18" charset="0"/>
              <a:cs typeface="Cambria" panose="02040503050406030204" pitchFamily="18" charset="0"/>
            </a:endParaRPr>
          </a:p>
          <a:p>
            <a:pPr marL="285750" indent="-285750" algn="just">
              <a:buFont typeface="Wingdings" panose="05000000000000000000" pitchFamily="2" charset="2"/>
              <a:buChar char="ü"/>
            </a:pPr>
            <a:r>
              <a:rPr lang="en-CA" dirty="0" smtClean="0">
                <a:latin typeface="Cambria" panose="02040503050406030204" pitchFamily="18" charset="0"/>
                <a:ea typeface="Cambria" panose="02040503050406030204" pitchFamily="18" charset="0"/>
                <a:cs typeface="Cambria" panose="02040503050406030204" pitchFamily="18" charset="0"/>
              </a:rPr>
              <a:t>Greater </a:t>
            </a:r>
            <a:r>
              <a:rPr lang="en-CA" dirty="0">
                <a:latin typeface="Cambria" panose="02040503050406030204" pitchFamily="18" charset="0"/>
                <a:ea typeface="Cambria" panose="02040503050406030204" pitchFamily="18" charset="0"/>
                <a:cs typeface="Cambria" panose="02040503050406030204" pitchFamily="18" charset="0"/>
              </a:rPr>
              <a:t>participation in educational, political, and economic scenarios in which women have also had power roles allows them to acquire greater skills and therefore decreases the incentives to participate in criminal activities.</a:t>
            </a:r>
            <a:endParaRPr lang="es-CO" sz="2000" dirty="0">
              <a:latin typeface="Times New Roman" panose="02020603050405020304" pitchFamily="18" charset="0"/>
              <a:ea typeface="Times New Roman" panose="02020603050405020304" pitchFamily="18" charset="0"/>
            </a:endParaRPr>
          </a:p>
          <a:p>
            <a:pPr algn="just"/>
            <a:endParaRPr lang="en-CA" dirty="0">
              <a:latin typeface="Cambria" panose="02040503050406030204" pitchFamily="18" charset="0"/>
              <a:ea typeface="Cambria" panose="02040503050406030204" pitchFamily="18" charset="0"/>
              <a:cs typeface="Cambria" panose="02040503050406030204" pitchFamily="18" charset="0"/>
            </a:endParaRPr>
          </a:p>
          <a:p>
            <a:pPr algn="just"/>
            <a:endParaRPr lang="en-CA" dirty="0" smtClean="0">
              <a:latin typeface="Cambria" panose="02040503050406030204" pitchFamily="18" charset="0"/>
              <a:ea typeface="Cambria" panose="02040503050406030204" pitchFamily="18" charset="0"/>
              <a:cs typeface="Cambria" panose="02040503050406030204" pitchFamily="18" charset="0"/>
            </a:endParaRPr>
          </a:p>
          <a:p>
            <a:pPr marL="285750" indent="-285750" algn="just">
              <a:buFont typeface="Wingdings" panose="05000000000000000000" pitchFamily="2" charset="2"/>
              <a:buChar char="ü"/>
            </a:pPr>
            <a:endParaRPr lang="en-CA" b="1" dirty="0" smtClean="0">
              <a:latin typeface="Times New Roman" panose="02020603050405020304" pitchFamily="18" charset="0"/>
              <a:ea typeface="Times New Roman" panose="02020603050405020304" pitchFamily="18" charset="0"/>
            </a:endParaRPr>
          </a:p>
        </p:txBody>
      </p:sp>
      <p:sp>
        <p:nvSpPr>
          <p:cNvPr id="5" name="CuadroTexto 4"/>
          <p:cNvSpPr txBox="1"/>
          <p:nvPr/>
        </p:nvSpPr>
        <p:spPr>
          <a:xfrm>
            <a:off x="1496291" y="2856905"/>
            <a:ext cx="7509164" cy="3447098"/>
          </a:xfrm>
          <a:prstGeom prst="rect">
            <a:avLst/>
          </a:prstGeom>
          <a:noFill/>
        </p:spPr>
        <p:txBody>
          <a:bodyPr wrap="square" rtlCol="0">
            <a:spAutoFit/>
          </a:bodyPr>
          <a:lstStyle/>
          <a:p>
            <a:r>
              <a:rPr lang="en-CA" sz="2800" dirty="0" smtClean="0">
                <a:effectLst>
                  <a:outerShdw blurRad="38100" dist="38100" dir="2700000" algn="tl">
                    <a:srgbClr val="000000">
                      <a:alpha val="43137"/>
                    </a:srgbClr>
                  </a:outerShdw>
                </a:effectLst>
                <a:latin typeface="Cambria" panose="02040503050406030204" pitchFamily="18" charset="0"/>
              </a:rPr>
              <a:t>Crime </a:t>
            </a:r>
            <a:r>
              <a:rPr lang="en-CA" sz="2800" dirty="0">
                <a:effectLst>
                  <a:outerShdw blurRad="38100" dist="38100" dir="2700000" algn="tl">
                    <a:srgbClr val="000000">
                      <a:alpha val="43137"/>
                    </a:srgbClr>
                  </a:outerShdw>
                </a:effectLst>
                <a:latin typeface="Cambria" panose="02040503050406030204" pitchFamily="18" charset="0"/>
              </a:rPr>
              <a:t>studies have turned their attention </a:t>
            </a:r>
            <a:r>
              <a:rPr lang="en-CA" sz="2800" dirty="0" smtClean="0">
                <a:effectLst>
                  <a:outerShdw blurRad="38100" dist="38100" dir="2700000" algn="tl">
                    <a:srgbClr val="000000">
                      <a:alpha val="43137"/>
                    </a:srgbClr>
                  </a:outerShdw>
                </a:effectLst>
                <a:latin typeface="Cambria" panose="02040503050406030204" pitchFamily="18" charset="0"/>
              </a:rPr>
              <a:t>to </a:t>
            </a:r>
            <a:r>
              <a:rPr lang="en-CA" sz="2800" dirty="0">
                <a:effectLst>
                  <a:outerShdw blurRad="38100" dist="38100" dir="2700000" algn="tl">
                    <a:srgbClr val="000000">
                      <a:alpha val="43137"/>
                    </a:srgbClr>
                  </a:outerShdw>
                </a:effectLst>
                <a:latin typeface="Cambria" panose="02040503050406030204" pitchFamily="18" charset="0"/>
              </a:rPr>
              <a:t>male </a:t>
            </a:r>
            <a:r>
              <a:rPr lang="en-CA" sz="2800" dirty="0" smtClean="0">
                <a:effectLst>
                  <a:outerShdw blurRad="38100" dist="38100" dir="2700000" algn="tl">
                    <a:srgbClr val="000000">
                      <a:alpha val="43137"/>
                    </a:srgbClr>
                  </a:outerShdw>
                </a:effectLst>
                <a:latin typeface="Cambria" panose="02040503050406030204" pitchFamily="18" charset="0"/>
              </a:rPr>
              <a:t>crime: </a:t>
            </a:r>
          </a:p>
          <a:p>
            <a:pPr marL="285750" indent="-285750" algn="just">
              <a:buFont typeface="Wingdings" panose="05000000000000000000" pitchFamily="2" charset="2"/>
              <a:buChar char="ü"/>
            </a:pPr>
            <a:r>
              <a:rPr lang="en-CA" sz="1600" dirty="0" smtClean="0">
                <a:latin typeface="Cambria" panose="02040503050406030204" pitchFamily="18" charset="0"/>
              </a:rPr>
              <a:t>Lack </a:t>
            </a:r>
            <a:r>
              <a:rPr lang="en-CA" sz="1600" dirty="0">
                <a:latin typeface="Cambria" panose="02040503050406030204" pitchFamily="18" charset="0"/>
              </a:rPr>
              <a:t>of data, because they hide in the fact that </a:t>
            </a:r>
            <a:r>
              <a:rPr lang="en-CA" sz="1600" dirty="0" smtClean="0">
                <a:latin typeface="Cambria" panose="02040503050406030204" pitchFamily="18" charset="0"/>
              </a:rPr>
              <a:t>the </a:t>
            </a:r>
            <a:r>
              <a:rPr lang="en-CA" sz="1600" dirty="0">
                <a:latin typeface="Cambria" panose="02040503050406030204" pitchFamily="18" charset="0"/>
              </a:rPr>
              <a:t>illicit activity coming from men is much greater (</a:t>
            </a:r>
            <a:r>
              <a:rPr lang="en-CA" sz="1600" dirty="0" err="1">
                <a:latin typeface="Cambria" panose="02040503050406030204" pitchFamily="18" charset="0"/>
              </a:rPr>
              <a:t>Yugueros</a:t>
            </a:r>
            <a:r>
              <a:rPr lang="en-CA" sz="1600" dirty="0">
                <a:latin typeface="Cambria" panose="02040503050406030204" pitchFamily="18" charset="0"/>
              </a:rPr>
              <a:t>, 2013</a:t>
            </a:r>
            <a:r>
              <a:rPr lang="en-CA" sz="1600" dirty="0" smtClean="0">
                <a:latin typeface="Cambria" panose="02040503050406030204" pitchFamily="18" charset="0"/>
              </a:rPr>
              <a:t>).</a:t>
            </a:r>
          </a:p>
          <a:p>
            <a:pPr algn="just"/>
            <a:endParaRPr lang="en-CA" sz="1600" dirty="0" smtClean="0">
              <a:latin typeface="Cambria" panose="02040503050406030204" pitchFamily="18" charset="0"/>
            </a:endParaRPr>
          </a:p>
          <a:p>
            <a:pPr marL="285750" indent="-285750" algn="just">
              <a:buFont typeface="Wingdings" panose="05000000000000000000" pitchFamily="2" charset="2"/>
              <a:buChar char="ü"/>
            </a:pPr>
            <a:r>
              <a:rPr lang="en-CA" sz="1600" dirty="0">
                <a:latin typeface="Cambria" panose="02040503050406030204" pitchFamily="18" charset="0"/>
              </a:rPr>
              <a:t>T</a:t>
            </a:r>
            <a:r>
              <a:rPr lang="en-CA" sz="1600" dirty="0" smtClean="0">
                <a:latin typeface="Cambria" panose="02040503050406030204" pitchFamily="18" charset="0"/>
              </a:rPr>
              <a:t>he </a:t>
            </a:r>
            <a:r>
              <a:rPr lang="en-CA" sz="1600" dirty="0">
                <a:latin typeface="Cambria" panose="02040503050406030204" pitchFamily="18" charset="0"/>
              </a:rPr>
              <a:t>types of crimes committed by women are less serious (Beaton, Kidd and Machin, 2018; Sánchez, 2004; </a:t>
            </a:r>
            <a:r>
              <a:rPr lang="en-CA" sz="1600" dirty="0" err="1">
                <a:latin typeface="Cambria" panose="02040503050406030204" pitchFamily="18" charset="0"/>
              </a:rPr>
              <a:t>Realpe</a:t>
            </a:r>
            <a:r>
              <a:rPr lang="en-CA" sz="1600" dirty="0">
                <a:latin typeface="Cambria" panose="02040503050406030204" pitchFamily="18" charset="0"/>
              </a:rPr>
              <a:t> and Serrano, 2016). </a:t>
            </a:r>
            <a:endParaRPr lang="en-CA" sz="1600" dirty="0" smtClean="0">
              <a:latin typeface="Cambria" panose="02040503050406030204" pitchFamily="18" charset="0"/>
            </a:endParaRPr>
          </a:p>
          <a:p>
            <a:pPr algn="just"/>
            <a:endParaRPr lang="en-CA" sz="1600" dirty="0" smtClean="0">
              <a:latin typeface="Cambria" panose="02040503050406030204" pitchFamily="18" charset="0"/>
            </a:endParaRPr>
          </a:p>
          <a:p>
            <a:pPr marL="285750" indent="-285750" algn="just">
              <a:buFont typeface="Wingdings" panose="05000000000000000000" pitchFamily="2" charset="2"/>
              <a:buChar char="ü"/>
            </a:pPr>
            <a:r>
              <a:rPr lang="en-CA" sz="1600" dirty="0" smtClean="0">
                <a:latin typeface="Cambria" panose="02040503050406030204" pitchFamily="18" charset="0"/>
              </a:rPr>
              <a:t>The interests, knowledge, needs and tastes of men can be generalized for all humanity, leaving out the details of female behavior, both the good and the bad. The aforementioned point includes criminal conduct as well. Fuller (2007</a:t>
            </a:r>
            <a:r>
              <a:rPr lang="en-CA" sz="1600" dirty="0">
                <a:latin typeface="Cambria" panose="02040503050406030204" pitchFamily="18" charset="0"/>
              </a:rPr>
              <a:t>), </a:t>
            </a:r>
            <a:endParaRPr lang="es-CO" sz="1600" dirty="0" smtClean="0">
              <a:latin typeface="Cambria" panose="02040503050406030204" pitchFamily="18" charset="0"/>
            </a:endParaRPr>
          </a:p>
          <a:p>
            <a:pPr marL="285750" indent="-285750" algn="just">
              <a:buFont typeface="Wingdings" panose="05000000000000000000" pitchFamily="2" charset="2"/>
              <a:buChar char="ü"/>
            </a:pPr>
            <a:endParaRPr lang="en-CA"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26805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6255" y="1846706"/>
            <a:ext cx="720436" cy="1908215"/>
          </a:xfrm>
          <a:prstGeom prst="rect">
            <a:avLst/>
          </a:prstGeom>
          <a:noFill/>
        </p:spPr>
        <p:txBody>
          <a:bodyPr wrap="square" rtlCol="0">
            <a:spAutoFit/>
          </a:bodyPr>
          <a:lstStyle/>
          <a:p>
            <a:r>
              <a:rPr lang="es-CO" sz="11800" b="1" dirty="0">
                <a:latin typeface="Cambria" panose="02040503050406030204" pitchFamily="18" charset="0"/>
              </a:rPr>
              <a:t>2</a:t>
            </a:r>
            <a:endParaRPr lang="es-CO" sz="11800" b="1" dirty="0">
              <a:latin typeface="Cambria" panose="02040503050406030204" pitchFamily="18" charset="0"/>
            </a:endParaRPr>
          </a:p>
        </p:txBody>
      </p:sp>
      <p:sp>
        <p:nvSpPr>
          <p:cNvPr id="3" name="Rectángulo 2"/>
          <p:cNvSpPr/>
          <p:nvPr/>
        </p:nvSpPr>
        <p:spPr>
          <a:xfrm>
            <a:off x="886691" y="293407"/>
            <a:ext cx="7121236" cy="1477328"/>
          </a:xfrm>
          <a:prstGeom prst="rect">
            <a:avLst/>
          </a:prstGeom>
        </p:spPr>
        <p:txBody>
          <a:bodyPr wrap="square">
            <a:spAutoFit/>
          </a:bodyPr>
          <a:lstStyle/>
          <a:p>
            <a:r>
              <a:rPr lang="en-CA" dirty="0" smtClean="0">
                <a:latin typeface="Cambria" panose="02040503050406030204" pitchFamily="18" charset="0"/>
                <a:ea typeface="Cambria" panose="02040503050406030204" pitchFamily="18" charset="0"/>
                <a:cs typeface="Cambria" panose="02040503050406030204" pitchFamily="18" charset="0"/>
              </a:rPr>
              <a:t>The </a:t>
            </a:r>
            <a:r>
              <a:rPr lang="en-CA" dirty="0">
                <a:latin typeface="Cambria" panose="02040503050406030204" pitchFamily="18" charset="0"/>
                <a:ea typeface="Cambria" panose="02040503050406030204" pitchFamily="18" charset="0"/>
                <a:cs typeface="Cambria" panose="02040503050406030204" pitchFamily="18" charset="0"/>
              </a:rPr>
              <a:t>rate of women deprived of liberty in Latin America has increased, from 2000 to 2017, by 53</a:t>
            </a:r>
            <a:r>
              <a:rPr lang="en-CA" dirty="0" smtClean="0">
                <a:latin typeface="Cambria" panose="02040503050406030204" pitchFamily="18" charset="0"/>
                <a:ea typeface="Cambria" panose="02040503050406030204" pitchFamily="18" charset="0"/>
                <a:cs typeface="Cambria" panose="02040503050406030204" pitchFamily="18" charset="0"/>
              </a:rPr>
              <a:t>%. </a:t>
            </a:r>
          </a:p>
          <a:p>
            <a:endParaRPr lang="en-CA" dirty="0" smtClean="0">
              <a:effectLst>
                <a:outerShdw blurRad="38100" dist="38100" dir="2700000" algn="tl">
                  <a:srgbClr val="000000">
                    <a:alpha val="43137"/>
                  </a:srgbClr>
                </a:outerShdw>
              </a:effectLst>
              <a:latin typeface="Cambria" panose="02040503050406030204" pitchFamily="18" charset="0"/>
            </a:endParaRPr>
          </a:p>
          <a:p>
            <a:pPr marL="285750" indent="-285750">
              <a:buFont typeface="Arial" panose="020B0604020202020204" pitchFamily="34" charset="0"/>
              <a:buChar char="•"/>
            </a:pPr>
            <a:r>
              <a:rPr lang="en-CA" b="1" dirty="0" smtClean="0">
                <a:effectLst>
                  <a:outerShdw blurRad="38100" dist="38100" dir="2700000" algn="tl">
                    <a:srgbClr val="000000">
                      <a:alpha val="43137"/>
                    </a:srgbClr>
                  </a:outerShdw>
                </a:effectLst>
                <a:latin typeface="Cambria" panose="02040503050406030204" pitchFamily="18" charset="0"/>
              </a:rPr>
              <a:t>Colombia: </a:t>
            </a:r>
            <a:r>
              <a:rPr lang="en-CA" dirty="0" err="1"/>
              <a:t>Norza-Céspedes</a:t>
            </a:r>
            <a:r>
              <a:rPr lang="en-CA" dirty="0"/>
              <a:t> et al.(2012).</a:t>
            </a:r>
            <a:endParaRPr lang="es-CO" dirty="0"/>
          </a:p>
          <a:p>
            <a:endParaRPr lang="es-CO" dirty="0"/>
          </a:p>
        </p:txBody>
      </p:sp>
      <p:pic>
        <p:nvPicPr>
          <p:cNvPr id="4" name="Picture 1" descr="A screenshot of a cell phone&#10;&#10;Description automatically generated"/>
          <p:cNvPicPr/>
          <p:nvPr/>
        </p:nvPicPr>
        <p:blipFill>
          <a:blip r:embed="rId3">
            <a:extLst>
              <a:ext uri="{28A0092B-C50C-407E-A947-70E740481C1C}">
                <a14:useLocalDpi xmlns:a14="http://schemas.microsoft.com/office/drawing/2010/main" val="0"/>
              </a:ext>
            </a:extLst>
          </a:blip>
          <a:stretch>
            <a:fillRect/>
          </a:stretch>
        </p:blipFill>
        <p:spPr>
          <a:xfrm>
            <a:off x="2015837" y="1552910"/>
            <a:ext cx="6670964" cy="4404021"/>
          </a:xfrm>
          <a:prstGeom prst="rect">
            <a:avLst/>
          </a:prstGeom>
        </p:spPr>
      </p:pic>
    </p:spTree>
    <p:extLst>
      <p:ext uri="{BB962C8B-B14F-4D97-AF65-F5344CB8AC3E}">
        <p14:creationId xmlns:p14="http://schemas.microsoft.com/office/powerpoint/2010/main" val="77078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49565" y="1757479"/>
            <a:ext cx="1080745" cy="1908215"/>
          </a:xfrm>
          <a:prstGeom prst="rect">
            <a:avLst/>
          </a:prstGeom>
        </p:spPr>
        <p:txBody>
          <a:bodyPr wrap="none">
            <a:spAutoFit/>
          </a:bodyPr>
          <a:lstStyle/>
          <a:p>
            <a:r>
              <a:rPr lang="es-CO" sz="11800" b="1" dirty="0" smtClean="0">
                <a:latin typeface="Cambria" panose="02040503050406030204" pitchFamily="18" charset="0"/>
              </a:rPr>
              <a:t>3</a:t>
            </a:r>
            <a:endParaRPr lang="es-CO" sz="11800" b="1" dirty="0">
              <a:latin typeface="Cambria" panose="02040503050406030204" pitchFamily="18" charset="0"/>
            </a:endParaRPr>
          </a:p>
        </p:txBody>
      </p:sp>
      <p:sp>
        <p:nvSpPr>
          <p:cNvPr id="3" name="Rectángulo 2"/>
          <p:cNvSpPr/>
          <p:nvPr/>
        </p:nvSpPr>
        <p:spPr>
          <a:xfrm>
            <a:off x="2050472" y="271636"/>
            <a:ext cx="6733310" cy="5909310"/>
          </a:xfrm>
          <a:prstGeom prst="rect">
            <a:avLst/>
          </a:prstGeom>
        </p:spPr>
        <p:txBody>
          <a:bodyPr wrap="square">
            <a:spAutoFit/>
          </a:bodyPr>
          <a:lstStyle/>
          <a:p>
            <a:pPr algn="just">
              <a:spcAft>
                <a:spcPts val="0"/>
              </a:spcAft>
            </a:pPr>
            <a:r>
              <a:rPr lang="en-CA" b="1" dirty="0" err="1" smtClean="0">
                <a:latin typeface="Cambria" panose="02040503050406030204" pitchFamily="18" charset="0"/>
                <a:ea typeface="Cambria" panose="02040503050406030204" pitchFamily="18" charset="0"/>
                <a:cs typeface="Cambria" panose="02040503050406030204" pitchFamily="18" charset="0"/>
              </a:rPr>
              <a:t>Medellín</a:t>
            </a:r>
            <a:r>
              <a:rPr lang="en-CA" b="1" dirty="0" smtClean="0">
                <a:latin typeface="Cambria" panose="02040503050406030204" pitchFamily="18" charset="0"/>
                <a:ea typeface="Cambria" panose="02040503050406030204" pitchFamily="18" charset="0"/>
                <a:cs typeface="Cambria" panose="020405030504060302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n-CA"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mbria" panose="02040503050406030204" pitchFamily="18" charset="0"/>
              </a:rPr>
              <a:t> </a:t>
            </a:r>
            <a:endParaRPr lang="es-CO" sz="20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spcAft>
                <a:spcPts val="0"/>
              </a:spcAft>
            </a:pPr>
            <a:r>
              <a:rPr lang="en-CA"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mbria" panose="02040503050406030204" pitchFamily="18" charset="0"/>
              </a:rPr>
              <a:t>Historical scenarios: </a:t>
            </a:r>
          </a:p>
          <a:p>
            <a:pPr marL="285750" indent="-285750" algn="just">
              <a:spcAft>
                <a:spcPts val="0"/>
              </a:spcAft>
              <a:buFont typeface="Arial" panose="020B0604020202020204" pitchFamily="34" charset="0"/>
              <a:buChar char="•"/>
            </a:pPr>
            <a:r>
              <a:rPr lang="en-CA" dirty="0" smtClean="0">
                <a:latin typeface="Cambria" panose="02040503050406030204" pitchFamily="18" charset="0"/>
                <a:ea typeface="Cambria" panose="02040503050406030204" pitchFamily="18" charset="0"/>
                <a:cs typeface="Cambria" panose="02040503050406030204" pitchFamily="18" charset="0"/>
              </a:rPr>
              <a:t>In </a:t>
            </a:r>
            <a:r>
              <a:rPr lang="en-CA" dirty="0">
                <a:latin typeface="Cambria" panose="02040503050406030204" pitchFamily="18" charset="0"/>
                <a:ea typeface="Cambria" panose="02040503050406030204" pitchFamily="18" charset="0"/>
                <a:cs typeface="Cambria" panose="02040503050406030204" pitchFamily="18" charset="0"/>
              </a:rPr>
              <a:t>particular, reference is made to the rise in violence associated with the phenomenon of drug trafficking and hired killers (</a:t>
            </a:r>
            <a:r>
              <a:rPr lang="en-CA" dirty="0" smtClean="0">
                <a:latin typeface="Cambria" panose="02040503050406030204" pitchFamily="18" charset="0"/>
                <a:ea typeface="Cambria" panose="02040503050406030204" pitchFamily="18" charset="0"/>
                <a:cs typeface="Cambria" panose="02040503050406030204" pitchFamily="18" charset="0"/>
              </a:rPr>
              <a:t>1985-1991).</a:t>
            </a:r>
          </a:p>
          <a:p>
            <a:pPr algn="just">
              <a:spcAft>
                <a:spcPts val="0"/>
              </a:spcAft>
            </a:pPr>
            <a:endParaRPr lang="en-CA" dirty="0" smtClean="0">
              <a:latin typeface="Cambria" panose="02040503050406030204" pitchFamily="18" charset="0"/>
              <a:ea typeface="Cambria" panose="02040503050406030204" pitchFamily="18" charset="0"/>
              <a:cs typeface="Cambria" panose="02040503050406030204" pitchFamily="18" charset="0"/>
            </a:endParaRPr>
          </a:p>
          <a:p>
            <a:pPr marL="285750" indent="-285750" algn="just">
              <a:spcAft>
                <a:spcPts val="0"/>
              </a:spcAft>
              <a:buFont typeface="Arial" panose="020B0604020202020204" pitchFamily="34" charset="0"/>
              <a:buChar char="•"/>
            </a:pPr>
            <a:r>
              <a:rPr lang="en-CA" dirty="0" smtClean="0">
                <a:latin typeface="Cambria" panose="02040503050406030204" pitchFamily="18" charset="0"/>
                <a:ea typeface="Cambria" panose="02040503050406030204" pitchFamily="18" charset="0"/>
                <a:cs typeface="Cambria" panose="02040503050406030204" pitchFamily="18" charset="0"/>
              </a:rPr>
              <a:t>The </a:t>
            </a:r>
            <a:r>
              <a:rPr lang="en-CA" dirty="0">
                <a:latin typeface="Cambria" panose="02040503050406030204" pitchFamily="18" charset="0"/>
                <a:ea typeface="Cambria" panose="02040503050406030204" pitchFamily="18" charset="0"/>
                <a:cs typeface="Cambria" panose="02040503050406030204" pitchFamily="18" charset="0"/>
              </a:rPr>
              <a:t>creation of gangs and militias in the city, as well as the strengthening of guerrilla and paramilitary presence in the city (1991 - 2005). </a:t>
            </a:r>
            <a:endParaRPr lang="en-CA" dirty="0" smtClean="0">
              <a:latin typeface="Cambria" panose="02040503050406030204" pitchFamily="18" charset="0"/>
              <a:ea typeface="Cambria" panose="02040503050406030204" pitchFamily="18" charset="0"/>
              <a:cs typeface="Cambria" panose="02040503050406030204" pitchFamily="18" charset="0"/>
            </a:endParaRPr>
          </a:p>
          <a:p>
            <a:pPr marL="285750" indent="-285750" algn="just">
              <a:spcAft>
                <a:spcPts val="0"/>
              </a:spcAft>
              <a:buFont typeface="Arial" panose="020B0604020202020204" pitchFamily="34" charset="0"/>
              <a:buChar char="•"/>
            </a:pPr>
            <a:endParaRPr lang="en-CA" dirty="0">
              <a:latin typeface="Cambria" panose="02040503050406030204" pitchFamily="18" charset="0"/>
              <a:ea typeface="Cambria" panose="02040503050406030204" pitchFamily="18" charset="0"/>
              <a:cs typeface="Cambria" panose="02040503050406030204" pitchFamily="18" charset="0"/>
            </a:endParaRPr>
          </a:p>
          <a:p>
            <a:pPr marL="285750" indent="-285750" algn="just">
              <a:spcAft>
                <a:spcPts val="0"/>
              </a:spcAft>
              <a:buFont typeface="Arial" panose="020B0604020202020204" pitchFamily="34" charset="0"/>
              <a:buChar char="•"/>
            </a:pPr>
            <a:r>
              <a:rPr lang="en-CA" dirty="0" smtClean="0">
                <a:latin typeface="Cambria" panose="02040503050406030204" pitchFamily="18" charset="0"/>
                <a:ea typeface="Cambria" panose="02040503050406030204" pitchFamily="18" charset="0"/>
                <a:cs typeface="Cambria" panose="02040503050406030204" pitchFamily="18" charset="0"/>
              </a:rPr>
              <a:t>The failure </a:t>
            </a:r>
            <a:r>
              <a:rPr lang="en-CA" dirty="0">
                <a:latin typeface="Cambria" panose="02040503050406030204" pitchFamily="18" charset="0"/>
                <a:ea typeface="Cambria" panose="02040503050406030204" pitchFamily="18" charset="0"/>
                <a:cs typeface="Cambria" panose="02040503050406030204" pitchFamily="18" charset="0"/>
              </a:rPr>
              <a:t>of the war urbanization strategy that generated an increase in homicides in the city due to the demobilization of the Cacique </a:t>
            </a:r>
            <a:r>
              <a:rPr lang="en-CA" dirty="0" err="1">
                <a:latin typeface="Cambria" panose="02040503050406030204" pitchFamily="18" charset="0"/>
                <a:ea typeface="Cambria" panose="02040503050406030204" pitchFamily="18" charset="0"/>
                <a:cs typeface="Cambria" panose="02040503050406030204" pitchFamily="18" charset="0"/>
              </a:rPr>
              <a:t>Nutibara</a:t>
            </a:r>
            <a:r>
              <a:rPr lang="en-CA" dirty="0">
                <a:latin typeface="Cambria" panose="02040503050406030204" pitchFamily="18" charset="0"/>
                <a:ea typeface="Cambria" panose="02040503050406030204" pitchFamily="18" charset="0"/>
                <a:cs typeface="Cambria" panose="02040503050406030204" pitchFamily="18" charset="0"/>
              </a:rPr>
              <a:t> and </a:t>
            </a:r>
            <a:r>
              <a:rPr lang="en-CA" dirty="0" err="1">
                <a:latin typeface="Cambria" panose="02040503050406030204" pitchFamily="18" charset="0"/>
                <a:ea typeface="Cambria" panose="02040503050406030204" pitchFamily="18" charset="0"/>
                <a:cs typeface="Cambria" panose="02040503050406030204" pitchFamily="18" charset="0"/>
              </a:rPr>
              <a:t>Héroes</a:t>
            </a:r>
            <a:r>
              <a:rPr lang="en-CA" dirty="0">
                <a:latin typeface="Cambria" panose="02040503050406030204" pitchFamily="18" charset="0"/>
                <a:ea typeface="Cambria" panose="02040503050406030204" pitchFamily="18" charset="0"/>
                <a:cs typeface="Cambria" panose="02040503050406030204" pitchFamily="18" charset="0"/>
              </a:rPr>
              <a:t> de Granada blocks between 2005 and 2008. </a:t>
            </a:r>
            <a:endParaRPr lang="en-CA" dirty="0" smtClean="0">
              <a:latin typeface="Cambria" panose="02040503050406030204" pitchFamily="18" charset="0"/>
              <a:ea typeface="Cambria" panose="02040503050406030204" pitchFamily="18" charset="0"/>
              <a:cs typeface="Cambria" panose="02040503050406030204" pitchFamily="18" charset="0"/>
            </a:endParaRPr>
          </a:p>
          <a:p>
            <a:pPr algn="just">
              <a:spcAft>
                <a:spcPts val="0"/>
              </a:spcAft>
            </a:pPr>
            <a:endParaRPr lang="en-CA" dirty="0" smtClean="0">
              <a:latin typeface="Cambria" panose="02040503050406030204" pitchFamily="18" charset="0"/>
              <a:ea typeface="Cambria" panose="02040503050406030204" pitchFamily="18" charset="0"/>
              <a:cs typeface="Cambria" panose="02040503050406030204" pitchFamily="18" charset="0"/>
            </a:endParaRPr>
          </a:p>
          <a:p>
            <a:pPr marL="285750" indent="-285750" algn="just">
              <a:spcAft>
                <a:spcPts val="0"/>
              </a:spcAft>
              <a:buFont typeface="Arial" panose="020B0604020202020204" pitchFamily="34" charset="0"/>
              <a:buChar char="•"/>
            </a:pPr>
            <a:r>
              <a:rPr lang="en-CA" dirty="0" smtClean="0">
                <a:latin typeface="Cambria" panose="02040503050406030204" pitchFamily="18" charset="0"/>
                <a:ea typeface="Cambria" panose="02040503050406030204" pitchFamily="18" charset="0"/>
                <a:cs typeface="Cambria" panose="02040503050406030204" pitchFamily="18" charset="0"/>
              </a:rPr>
              <a:t>Finally</a:t>
            </a:r>
            <a:r>
              <a:rPr lang="en-CA" dirty="0">
                <a:latin typeface="Cambria" panose="02040503050406030204" pitchFamily="18" charset="0"/>
                <a:ea typeface="Cambria" panose="02040503050406030204" pitchFamily="18" charset="0"/>
                <a:cs typeface="Cambria" panose="02040503050406030204" pitchFamily="18" charset="0"/>
              </a:rPr>
              <a:t>, in the last decade the increase in criminal gangs, extortion in various markets of the city and an important re-emergence of criminal structures is evident.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n-CA" b="1" dirty="0">
                <a:latin typeface="Cambria" panose="02040503050406030204" pitchFamily="18" charset="0"/>
                <a:ea typeface="Cambria" panose="02040503050406030204" pitchFamily="18" charset="0"/>
                <a:cs typeface="Cambria" panose="02040503050406030204" pitchFamily="18" charset="0"/>
              </a:rPr>
              <a:t> </a:t>
            </a:r>
            <a:endParaRPr lang="es-CO" sz="2000" dirty="0">
              <a:latin typeface="Times New Roman" panose="02020603050405020304" pitchFamily="18" charset="0"/>
              <a:ea typeface="Times New Roman" panose="02020603050405020304" pitchFamily="18" charset="0"/>
            </a:endParaRPr>
          </a:p>
          <a:p>
            <a:pPr algn="just">
              <a:spcAft>
                <a:spcPts val="0"/>
              </a:spcAft>
            </a:pPr>
            <a:r>
              <a:rPr lang="en-CA" dirty="0">
                <a:latin typeface="Cambria" panose="02040503050406030204" pitchFamily="18" charset="0"/>
                <a:ea typeface="Cambria" panose="02040503050406030204" pitchFamily="18" charset="0"/>
                <a:cs typeface="Cambria" panose="02040503050406030204" pitchFamily="18" charset="0"/>
              </a:rPr>
              <a:t> </a:t>
            </a:r>
            <a:endParaRPr lang="es-CO"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185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2"/>
          <a:srcRect l="8284" t="31370" r="58048" b="20989"/>
          <a:stretch/>
        </p:blipFill>
        <p:spPr bwMode="auto">
          <a:xfrm>
            <a:off x="734290" y="798822"/>
            <a:ext cx="7841673" cy="4959928"/>
          </a:xfrm>
          <a:prstGeom prst="rect">
            <a:avLst/>
          </a:prstGeom>
          <a:ln>
            <a:noFill/>
          </a:ln>
          <a:extLst>
            <a:ext uri="{53640926-AAD7-44d8-BBD7-CCE9431645EC}">
              <a14:shadowObscured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lc="http://schemas.openxmlformats.org/drawingml/2006/lockedCanvas"/>
            </a:ext>
          </a:extLst>
        </p:spPr>
      </p:pic>
      <p:sp>
        <p:nvSpPr>
          <p:cNvPr id="3" name="Rectángulo 2"/>
          <p:cNvSpPr/>
          <p:nvPr/>
        </p:nvSpPr>
        <p:spPr>
          <a:xfrm>
            <a:off x="3884562" y="5574084"/>
            <a:ext cx="1541128" cy="369332"/>
          </a:xfrm>
          <a:prstGeom prst="rect">
            <a:avLst/>
          </a:prstGeom>
        </p:spPr>
        <p:txBody>
          <a:bodyPr wrap="none">
            <a:spAutoFit/>
          </a:bodyPr>
          <a:lstStyle/>
          <a:p>
            <a:pPr algn="ctr">
              <a:spcAft>
                <a:spcPts val="0"/>
              </a:spcAft>
            </a:pPr>
            <a:r>
              <a:rPr lang="es-ES_tradnl" dirty="0">
                <a:latin typeface="Cambria" panose="02040503050406030204" pitchFamily="18" charset="0"/>
                <a:ea typeface="MS Mincho"/>
                <a:cs typeface="Times New Roman" panose="02020603050405020304" pitchFamily="18" charset="0"/>
              </a:rPr>
              <a:t>Dávila (2016)</a:t>
            </a:r>
            <a:endParaRPr lang="es-CO" sz="2000" dirty="0">
              <a:effectLst/>
              <a:latin typeface="Cambria" panose="02040503050406030204" pitchFamily="18" charset="0"/>
              <a:ea typeface="MS Mincho"/>
              <a:cs typeface="Times New Roman" panose="02020603050405020304" pitchFamily="18" charset="0"/>
            </a:endParaRPr>
          </a:p>
        </p:txBody>
      </p:sp>
      <p:sp>
        <p:nvSpPr>
          <p:cNvPr id="4" name="Rectángulo 3"/>
          <p:cNvSpPr/>
          <p:nvPr/>
        </p:nvSpPr>
        <p:spPr>
          <a:xfrm>
            <a:off x="1669027" y="429490"/>
            <a:ext cx="1178528" cy="369332"/>
          </a:xfrm>
          <a:prstGeom prst="rect">
            <a:avLst/>
          </a:prstGeom>
        </p:spPr>
        <p:txBody>
          <a:bodyPr wrap="none">
            <a:spAutoFit/>
          </a:bodyPr>
          <a:lstStyle/>
          <a:p>
            <a:pPr algn="just">
              <a:spcAft>
                <a:spcPts val="0"/>
              </a:spcAft>
            </a:pPr>
            <a:r>
              <a:rPr lang="en-CA" b="1" dirty="0" err="1" smtClean="0">
                <a:latin typeface="Cambria" panose="02040503050406030204" pitchFamily="18" charset="0"/>
                <a:ea typeface="Cambria" panose="02040503050406030204" pitchFamily="18" charset="0"/>
                <a:cs typeface="Cambria" panose="02040503050406030204" pitchFamily="18" charset="0"/>
              </a:rPr>
              <a:t>Medellín</a:t>
            </a:r>
            <a:r>
              <a:rPr lang="en-CA" b="1" dirty="0" smtClean="0">
                <a:latin typeface="Cambria" panose="02040503050406030204" pitchFamily="18" charset="0"/>
                <a:ea typeface="Cambria" panose="02040503050406030204" pitchFamily="18" charset="0"/>
                <a:cs typeface="Cambria" panose="02040503050406030204" pitchFamily="18" charset="0"/>
              </a:rPr>
              <a:t>:</a:t>
            </a:r>
            <a:endParaRPr lang="es-CO"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00903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9366" y="323396"/>
            <a:ext cx="7841672" cy="4339650"/>
          </a:xfrm>
          <a:prstGeom prst="rect">
            <a:avLst/>
          </a:prstGeom>
        </p:spPr>
        <p:txBody>
          <a:bodyPr wrap="square">
            <a:spAutoFit/>
          </a:bodyPr>
          <a:lstStyle/>
          <a:p>
            <a:pPr algn="just">
              <a:spcAft>
                <a:spcPts val="0"/>
              </a:spcAft>
            </a:pPr>
            <a:r>
              <a:rPr lang="en-CA" b="1" dirty="0" smtClean="0">
                <a:latin typeface="Cambria" panose="02040503050406030204" pitchFamily="18" charset="0"/>
                <a:ea typeface="Cambria" panose="02040503050406030204" pitchFamily="18" charset="0"/>
                <a:cs typeface="Cambria" panose="02040503050406030204" pitchFamily="18" charset="0"/>
              </a:rPr>
              <a:t>Methodology</a:t>
            </a:r>
          </a:p>
          <a:p>
            <a:pPr algn="just">
              <a:spcAft>
                <a:spcPts val="0"/>
              </a:spcAft>
            </a:pPr>
            <a:endParaRPr lang="en-CA" b="1" dirty="0">
              <a:latin typeface="Cambria" panose="02040503050406030204" pitchFamily="18" charset="0"/>
            </a:endParaRPr>
          </a:p>
          <a:p>
            <a:pPr algn="just">
              <a:spcAft>
                <a:spcPts val="0"/>
              </a:spcAft>
            </a:pPr>
            <a:r>
              <a:rPr lang="en-CA" dirty="0" smtClean="0">
                <a:latin typeface="Cambria" panose="02040503050406030204" pitchFamily="18" charset="0"/>
              </a:rPr>
              <a:t>A spatial </a:t>
            </a:r>
            <a:r>
              <a:rPr lang="en-CA" dirty="0">
                <a:latin typeface="Cambria" panose="02040503050406030204" pitchFamily="18" charset="0"/>
              </a:rPr>
              <a:t>econometric model whose dependent variable is the homicide rate per 100,000 </a:t>
            </a:r>
            <a:r>
              <a:rPr lang="en-CA" dirty="0" smtClean="0">
                <a:latin typeface="Cambria" panose="02040503050406030204" pitchFamily="18" charset="0"/>
              </a:rPr>
              <a:t>inhabitants </a:t>
            </a:r>
            <a:r>
              <a:rPr lang="en-CA" dirty="0">
                <a:latin typeface="Cambria" panose="02040503050406030204" pitchFamily="18" charset="0"/>
              </a:rPr>
              <a:t>in the city of Medellin, explained by socioeconomic and demographic variables presented by the SISC (Information System for Security and Coexistence) and DANE. </a:t>
            </a:r>
            <a:endParaRPr lang="en-CA" dirty="0" smtClean="0">
              <a:latin typeface="Cambria" panose="02040503050406030204" pitchFamily="18" charset="0"/>
            </a:endParaRPr>
          </a:p>
          <a:p>
            <a:pPr algn="just">
              <a:spcAft>
                <a:spcPts val="0"/>
              </a:spcAft>
            </a:pPr>
            <a:endParaRPr lang="en-CA" sz="2000" b="1" dirty="0">
              <a:effectLst/>
              <a:latin typeface="Cambria" panose="02040503050406030204" pitchFamily="18" charset="0"/>
              <a:ea typeface="Times New Roman" panose="02020603050405020304" pitchFamily="18" charset="0"/>
            </a:endParaRPr>
          </a:p>
          <a:p>
            <a:pPr algn="just"/>
            <a:r>
              <a:rPr lang="en-CA" dirty="0">
                <a:latin typeface="Cambria" panose="02040503050406030204" pitchFamily="18" charset="0"/>
              </a:rPr>
              <a:t>Following </a:t>
            </a:r>
            <a:r>
              <a:rPr lang="en-CA" dirty="0" err="1">
                <a:latin typeface="Cambria" panose="02040503050406030204" pitchFamily="18" charset="0"/>
              </a:rPr>
              <a:t>Patiño</a:t>
            </a:r>
            <a:r>
              <a:rPr lang="en-CA" dirty="0">
                <a:latin typeface="Cambria" panose="02040503050406030204" pitchFamily="18" charset="0"/>
              </a:rPr>
              <a:t> et al. (2014), the work will collect some socioeconomic and demographic variables of </a:t>
            </a:r>
            <a:r>
              <a:rPr lang="en-CA" dirty="0" err="1">
                <a:latin typeface="Cambria" panose="02040503050406030204" pitchFamily="18" charset="0"/>
              </a:rPr>
              <a:t>Medellín</a:t>
            </a:r>
            <a:r>
              <a:rPr lang="en-CA" dirty="0">
                <a:latin typeface="Cambria" panose="02040503050406030204" pitchFamily="18" charset="0"/>
              </a:rPr>
              <a:t> for the </a:t>
            </a:r>
            <a:r>
              <a:rPr lang="en-CA" dirty="0" smtClean="0">
                <a:latin typeface="Cambria" panose="02040503050406030204" pitchFamily="18" charset="0"/>
              </a:rPr>
              <a:t>analysis:</a:t>
            </a:r>
          </a:p>
          <a:p>
            <a:pPr algn="just"/>
            <a:endParaRPr lang="en-CA" dirty="0">
              <a:latin typeface="Cambria" panose="02040503050406030204" pitchFamily="18" charset="0"/>
            </a:endParaRPr>
          </a:p>
          <a:p>
            <a:pPr algn="just"/>
            <a:endParaRPr lang="en-CA" dirty="0" smtClean="0">
              <a:latin typeface="Cambria" panose="02040503050406030204" pitchFamily="18" charset="0"/>
            </a:endParaRPr>
          </a:p>
          <a:p>
            <a:pPr algn="just"/>
            <a:r>
              <a:rPr lang="en-CA" dirty="0"/>
              <a:t> </a:t>
            </a:r>
            <a:endParaRPr lang="es-CO" dirty="0"/>
          </a:p>
          <a:p>
            <a:r>
              <a:rPr lang="en-CA" dirty="0"/>
              <a:t> </a:t>
            </a:r>
            <a:endParaRPr lang="en-CA" sz="2000" b="1" dirty="0" smtClean="0">
              <a:latin typeface="Cambria" panose="02040503050406030204" pitchFamily="18" charset="0"/>
              <a:ea typeface="Times New Roman" panose="02020603050405020304" pitchFamily="18" charset="0"/>
            </a:endParaRPr>
          </a:p>
          <a:p>
            <a:pPr algn="just">
              <a:spcAft>
                <a:spcPts val="0"/>
              </a:spcAft>
            </a:pPr>
            <a:endParaRPr lang="en-CA" sz="2000" b="1" dirty="0">
              <a:effectLst/>
              <a:latin typeface="Cambria" panose="02040503050406030204" pitchFamily="18" charset="0"/>
              <a:ea typeface="Times New Roman" panose="02020603050405020304" pitchFamily="18" charset="0"/>
            </a:endParaRPr>
          </a:p>
          <a:p>
            <a:pPr algn="just">
              <a:spcAft>
                <a:spcPts val="0"/>
              </a:spcAft>
            </a:pPr>
            <a:endParaRPr lang="en-CA" sz="2000" b="1" dirty="0" smtClean="0">
              <a:latin typeface="Cambria" panose="02040503050406030204" pitchFamily="18" charset="0"/>
              <a:ea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3453287823"/>
              </p:ext>
            </p:extLst>
          </p:nvPr>
        </p:nvGraphicFramePr>
        <p:xfrm>
          <a:off x="1981199" y="3173442"/>
          <a:ext cx="5569527" cy="2202120"/>
        </p:xfrm>
        <a:graphic>
          <a:graphicData uri="http://schemas.openxmlformats.org/drawingml/2006/table">
            <a:tbl>
              <a:tblPr/>
              <a:tblGrid>
                <a:gridCol w="3256032">
                  <a:extLst>
                    <a:ext uri="{9D8B030D-6E8A-4147-A177-3AD203B41FA5}">
                      <a16:colId xmlns:a16="http://schemas.microsoft.com/office/drawing/2014/main" val="2103539357"/>
                    </a:ext>
                  </a:extLst>
                </a:gridCol>
                <a:gridCol w="2313495">
                  <a:extLst>
                    <a:ext uri="{9D8B030D-6E8A-4147-A177-3AD203B41FA5}">
                      <a16:colId xmlns:a16="http://schemas.microsoft.com/office/drawing/2014/main" val="1605427065"/>
                    </a:ext>
                  </a:extLst>
                </a:gridCol>
              </a:tblGrid>
              <a:tr h="275265">
                <a:tc>
                  <a:txBody>
                    <a:bodyPr/>
                    <a:lstStyle/>
                    <a:p>
                      <a:pPr algn="ctr" fontAlgn="b"/>
                      <a:r>
                        <a:rPr lang="es-CO" sz="1000" b="1" i="0" u="none" strike="noStrike" dirty="0">
                          <a:solidFill>
                            <a:srgbClr val="000000"/>
                          </a:solidFill>
                          <a:effectLst/>
                          <a:latin typeface="Cambria" panose="02040503050406030204" pitchFamily="18" charset="0"/>
                        </a:rPr>
                        <a:t>Variable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s-CO" sz="1000" b="1" i="0" u="none" strike="noStrike">
                          <a:solidFill>
                            <a:srgbClr val="000000"/>
                          </a:solidFill>
                          <a:effectLst/>
                          <a:latin typeface="Cambria" panose="02040503050406030204" pitchFamily="18" charset="0"/>
                        </a:rPr>
                        <a:t>Expected relationship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098865571"/>
                  </a:ext>
                </a:extLst>
              </a:tr>
              <a:tr h="275265">
                <a:tc>
                  <a:txBody>
                    <a:bodyPr/>
                    <a:lstStyle/>
                    <a:p>
                      <a:pPr algn="ctr" fontAlgn="b"/>
                      <a:r>
                        <a:rPr lang="en-US" sz="1000" b="0" i="0" u="none" strike="noStrike">
                          <a:solidFill>
                            <a:srgbClr val="000000"/>
                          </a:solidFill>
                          <a:effectLst/>
                          <a:latin typeface="Cambria" panose="02040503050406030204" pitchFamily="18" charset="0"/>
                        </a:rPr>
                        <a:t>Men between 20 and 24 years old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mbria" panose="020405030504060302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662096"/>
                  </a:ext>
                </a:extLst>
              </a:tr>
              <a:tr h="275265">
                <a:tc>
                  <a:txBody>
                    <a:bodyPr/>
                    <a:lstStyle/>
                    <a:p>
                      <a:pPr algn="ctr" fontAlgn="b"/>
                      <a:r>
                        <a:rPr lang="es-CO" sz="1000" b="0" i="0" u="none" strike="noStrike" dirty="0" err="1">
                          <a:solidFill>
                            <a:srgbClr val="000000"/>
                          </a:solidFill>
                          <a:effectLst/>
                          <a:latin typeface="Cambria" panose="02040503050406030204" pitchFamily="18" charset="0"/>
                        </a:rPr>
                        <a:t>Unemployment</a:t>
                      </a:r>
                      <a:endParaRPr lang="es-CO" sz="1000" b="0" i="0" u="none" strike="noStrike" dirty="0">
                        <a:solidFill>
                          <a:srgbClr val="000000"/>
                        </a:solidFill>
                        <a:effectLst/>
                        <a:latin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942396"/>
                  </a:ext>
                </a:extLst>
              </a:tr>
              <a:tr h="275265">
                <a:tc>
                  <a:txBody>
                    <a:bodyPr/>
                    <a:lstStyle/>
                    <a:p>
                      <a:pPr algn="ctr" fontAlgn="b"/>
                      <a:r>
                        <a:rPr lang="es-CO" sz="1000" b="0" i="0" u="none" strike="noStrike">
                          <a:solidFill>
                            <a:srgbClr val="000000"/>
                          </a:solidFill>
                          <a:effectLst/>
                          <a:latin typeface="Cambria" panose="02040503050406030204" pitchFamily="18" charset="0"/>
                        </a:rPr>
                        <a:t>Poverty levels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1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64472"/>
                  </a:ext>
                </a:extLst>
              </a:tr>
              <a:tr h="275265">
                <a:tc>
                  <a:txBody>
                    <a:bodyPr/>
                    <a:lstStyle/>
                    <a:p>
                      <a:pPr algn="ctr" fontAlgn="b"/>
                      <a:r>
                        <a:rPr lang="es-CO" sz="1000" b="0" i="0" u="none" strike="noStrike">
                          <a:solidFill>
                            <a:srgbClr val="000000"/>
                          </a:solidFill>
                          <a:effectLst/>
                          <a:latin typeface="Cambria" panose="02040503050406030204" pitchFamily="18" charset="0"/>
                        </a:rPr>
                        <a:t>Housekeeper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5142531"/>
                  </a:ext>
                </a:extLst>
              </a:tr>
              <a:tr h="275265">
                <a:tc>
                  <a:txBody>
                    <a:bodyPr/>
                    <a:lstStyle/>
                    <a:p>
                      <a:pPr algn="ctr" fontAlgn="b"/>
                      <a:r>
                        <a:rPr lang="es-CO" sz="1000" b="0" i="0" u="none" strike="noStrike">
                          <a:solidFill>
                            <a:srgbClr val="000000"/>
                          </a:solidFill>
                          <a:effectLst/>
                          <a:latin typeface="Cambria" panose="02040503050406030204" pitchFamily="18" charset="0"/>
                        </a:rPr>
                        <a:t>Education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a:solidFill>
                            <a:srgbClr val="000000"/>
                          </a:solidFill>
                          <a:effectLst/>
                          <a:latin typeface="Cambria" panose="020405030504060302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0431237"/>
                  </a:ext>
                </a:extLst>
              </a:tr>
              <a:tr h="275265">
                <a:tc>
                  <a:txBody>
                    <a:bodyPr/>
                    <a:lstStyle/>
                    <a:p>
                      <a:pPr algn="ctr" fontAlgn="b"/>
                      <a:r>
                        <a:rPr lang="es-CO" sz="1000" b="0" i="0" u="none" strike="noStrike">
                          <a:solidFill>
                            <a:srgbClr val="000000"/>
                          </a:solidFill>
                          <a:effectLst/>
                          <a:latin typeface="Cambria" panose="02040503050406030204" pitchFamily="18" charset="0"/>
                        </a:rPr>
                        <a:t>Thef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900" b="0"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802341"/>
                  </a:ext>
                </a:extLst>
              </a:tr>
              <a:tr h="275265">
                <a:tc>
                  <a:txBody>
                    <a:bodyPr/>
                    <a:lstStyle/>
                    <a:p>
                      <a:pPr algn="ctr" fontAlgn="b"/>
                      <a:r>
                        <a:rPr lang="es-CO" sz="1000" b="0" i="0" u="none" strike="noStrike">
                          <a:solidFill>
                            <a:srgbClr val="000000"/>
                          </a:solidFill>
                          <a:effectLst/>
                          <a:latin typeface="Cambria" panose="02040503050406030204" pitchFamily="18" charset="0"/>
                        </a:rPr>
                        <a:t>Drugs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000" b="0" i="0" u="none" strike="noStrike" dirty="0">
                          <a:solidFill>
                            <a:srgbClr val="000000"/>
                          </a:solidFill>
                          <a:effectLst/>
                          <a:latin typeface="Cambria" panose="02040503050406030204" pitchFamily="18"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920225"/>
                  </a:ext>
                </a:extLst>
              </a:tr>
            </a:tbl>
          </a:graphicData>
        </a:graphic>
      </p:graphicFrame>
      <p:sp>
        <p:nvSpPr>
          <p:cNvPr id="5" name="Rectángulo 4"/>
          <p:cNvSpPr/>
          <p:nvPr/>
        </p:nvSpPr>
        <p:spPr>
          <a:xfrm>
            <a:off x="152584" y="2416277"/>
            <a:ext cx="1080745" cy="3385542"/>
          </a:xfrm>
          <a:prstGeom prst="rect">
            <a:avLst/>
          </a:prstGeom>
        </p:spPr>
        <p:txBody>
          <a:bodyPr wrap="none">
            <a:spAutoFit/>
          </a:bodyPr>
          <a:lstStyle/>
          <a:p>
            <a:r>
              <a:rPr lang="es-CO" sz="11800" b="1" dirty="0" smtClean="0">
                <a:latin typeface="Cambria" panose="02040503050406030204" pitchFamily="18" charset="0"/>
              </a:rPr>
              <a:t>4</a:t>
            </a:r>
          </a:p>
          <a:p>
            <a:endParaRPr lang="es-CO" sz="9600" b="1" dirty="0">
              <a:latin typeface="Cambria" panose="02040503050406030204" pitchFamily="18" charset="0"/>
            </a:endParaRPr>
          </a:p>
        </p:txBody>
      </p:sp>
    </p:spTree>
    <p:extLst>
      <p:ext uri="{BB962C8B-B14F-4D97-AF65-F5344CB8AC3E}">
        <p14:creationId xmlns:p14="http://schemas.microsoft.com/office/powerpoint/2010/main" val="222300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8740" y="809147"/>
            <a:ext cx="7710985" cy="4585871"/>
          </a:xfrm>
          <a:prstGeom prst="rect">
            <a:avLst/>
          </a:prstGeom>
          <a:noFill/>
        </p:spPr>
        <p:txBody>
          <a:bodyPr wrap="square" rtlCol="0">
            <a:spAutoFit/>
          </a:bodyPr>
          <a:lstStyle/>
          <a:p>
            <a:pPr algn="ctr"/>
            <a:r>
              <a:rPr lang="es-CO" sz="4000" dirty="0" err="1" smtClean="0">
                <a:latin typeface="Cambria" panose="02040503050406030204" pitchFamily="18" charset="0"/>
              </a:rPr>
              <a:t>Some</a:t>
            </a:r>
            <a:r>
              <a:rPr lang="es-CO" sz="4000" dirty="0" smtClean="0">
                <a:latin typeface="Cambria" panose="02040503050406030204" pitchFamily="18" charset="0"/>
              </a:rPr>
              <a:t> </a:t>
            </a:r>
            <a:r>
              <a:rPr lang="es-CO" sz="4000" dirty="0" err="1" smtClean="0">
                <a:latin typeface="Cambria" panose="02040503050406030204" pitchFamily="18" charset="0"/>
              </a:rPr>
              <a:t>questions</a:t>
            </a:r>
            <a:r>
              <a:rPr lang="es-CO" sz="4000" dirty="0" smtClean="0">
                <a:latin typeface="Cambria" panose="02040503050406030204" pitchFamily="18" charset="0"/>
              </a:rPr>
              <a:t>:</a:t>
            </a:r>
          </a:p>
          <a:p>
            <a:pPr algn="ctr"/>
            <a:endParaRPr lang="es-CO" dirty="0">
              <a:latin typeface="Cambria" panose="02040503050406030204" pitchFamily="18" charset="0"/>
            </a:endParaRPr>
          </a:p>
          <a:p>
            <a:pPr algn="ctr"/>
            <a:r>
              <a:rPr lang="es-CO" dirty="0" smtClean="0">
                <a:latin typeface="Cambria" panose="02040503050406030204" pitchFamily="18" charset="0"/>
              </a:rPr>
              <a:t>¿</a:t>
            </a:r>
            <a:r>
              <a:rPr lang="es-CO" dirty="0" err="1" smtClean="0">
                <a:latin typeface="Cambria" panose="02040503050406030204" pitchFamily="18" charset="0"/>
              </a:rPr>
              <a:t>It</a:t>
            </a:r>
            <a:r>
              <a:rPr lang="es-CO" dirty="0" smtClean="0">
                <a:latin typeface="Cambria" panose="02040503050406030204" pitchFamily="18" charset="0"/>
              </a:rPr>
              <a:t> </a:t>
            </a:r>
            <a:r>
              <a:rPr lang="es-CO" dirty="0" err="1" smtClean="0">
                <a:latin typeface="Cambria" panose="02040503050406030204" pitchFamily="18" charset="0"/>
              </a:rPr>
              <a:t>is</a:t>
            </a:r>
            <a:r>
              <a:rPr lang="es-CO" dirty="0" smtClean="0">
                <a:latin typeface="Cambria" panose="02040503050406030204" pitchFamily="18" charset="0"/>
              </a:rPr>
              <a:t> </a:t>
            </a:r>
            <a:r>
              <a:rPr lang="es-CO" dirty="0" err="1" smtClean="0">
                <a:latin typeface="Cambria" panose="02040503050406030204" pitchFamily="18" charset="0"/>
              </a:rPr>
              <a:t>necesary</a:t>
            </a:r>
            <a:r>
              <a:rPr lang="es-CO" dirty="0" smtClean="0">
                <a:latin typeface="Cambria" panose="02040503050406030204" pitchFamily="18" charset="0"/>
              </a:rPr>
              <a:t> a “criminal” </a:t>
            </a:r>
            <a:r>
              <a:rPr lang="es-CO" dirty="0" err="1" smtClean="0">
                <a:latin typeface="Cambria" panose="02040503050406030204" pitchFamily="18" charset="0"/>
              </a:rPr>
              <a:t>policy</a:t>
            </a:r>
            <a:r>
              <a:rPr lang="es-CO" dirty="0" smtClean="0">
                <a:latin typeface="Cambria" panose="02040503050406030204" pitchFamily="18" charset="0"/>
              </a:rPr>
              <a:t> </a:t>
            </a:r>
            <a:r>
              <a:rPr lang="es-CO" dirty="0" err="1" smtClean="0">
                <a:latin typeface="Cambria" panose="02040503050406030204" pitchFamily="18" charset="0"/>
              </a:rPr>
              <a:t>that</a:t>
            </a:r>
            <a:r>
              <a:rPr lang="es-CO" dirty="0" smtClean="0">
                <a:latin typeface="Cambria" panose="02040503050406030204" pitchFamily="18" charset="0"/>
              </a:rPr>
              <a:t> </a:t>
            </a:r>
            <a:r>
              <a:rPr lang="es-CO" dirty="0" err="1" smtClean="0">
                <a:latin typeface="Cambria" panose="02040503050406030204" pitchFamily="18" charset="0"/>
              </a:rPr>
              <a:t>take</a:t>
            </a:r>
            <a:r>
              <a:rPr lang="es-CO" dirty="0" smtClean="0">
                <a:latin typeface="Cambria" panose="02040503050406030204" pitchFamily="18" charset="0"/>
              </a:rPr>
              <a:t> </a:t>
            </a:r>
            <a:r>
              <a:rPr lang="es-CO" dirty="0" err="1" smtClean="0">
                <a:latin typeface="Cambria" panose="02040503050406030204" pitchFamily="18" charset="0"/>
              </a:rPr>
              <a:t>account</a:t>
            </a:r>
            <a:r>
              <a:rPr lang="es-CO" dirty="0" smtClean="0">
                <a:latin typeface="Cambria" panose="02040503050406030204" pitchFamily="18" charset="0"/>
              </a:rPr>
              <a:t> </a:t>
            </a:r>
            <a:r>
              <a:rPr lang="es-CO" dirty="0" err="1" smtClean="0">
                <a:latin typeface="Cambria" panose="02040503050406030204" pitchFamily="18" charset="0"/>
              </a:rPr>
              <a:t>the</a:t>
            </a:r>
            <a:r>
              <a:rPr lang="es-CO" dirty="0" smtClean="0">
                <a:latin typeface="Cambria" panose="02040503050406030204" pitchFamily="18" charset="0"/>
              </a:rPr>
              <a:t> </a:t>
            </a:r>
            <a:r>
              <a:rPr lang="es-CO" dirty="0" err="1" smtClean="0">
                <a:latin typeface="Cambria" panose="02040503050406030204" pitchFamily="18" charset="0"/>
              </a:rPr>
              <a:t>differences</a:t>
            </a:r>
            <a:r>
              <a:rPr lang="es-CO" dirty="0" smtClean="0">
                <a:latin typeface="Cambria" panose="02040503050406030204" pitchFamily="18" charset="0"/>
              </a:rPr>
              <a:t> in </a:t>
            </a:r>
            <a:r>
              <a:rPr lang="es-CO" dirty="0" err="1" smtClean="0">
                <a:latin typeface="Cambria" panose="02040503050406030204" pitchFamily="18" charset="0"/>
              </a:rPr>
              <a:t>gender</a:t>
            </a:r>
            <a:r>
              <a:rPr lang="es-CO" dirty="0" smtClean="0">
                <a:latin typeface="Cambria" panose="02040503050406030204" pitchFamily="18" charset="0"/>
              </a:rPr>
              <a:t>?  (</a:t>
            </a:r>
            <a:r>
              <a:rPr lang="es-CO" dirty="0" err="1" smtClean="0">
                <a:latin typeface="Cambria" panose="02040503050406030204" pitchFamily="18" charset="0"/>
              </a:rPr>
              <a:t>Stylized</a:t>
            </a:r>
            <a:r>
              <a:rPr lang="es-CO" dirty="0" smtClean="0">
                <a:latin typeface="Cambria" panose="02040503050406030204" pitchFamily="18" charset="0"/>
              </a:rPr>
              <a:t> </a:t>
            </a:r>
            <a:r>
              <a:rPr lang="es-CO" dirty="0" err="1">
                <a:latin typeface="Cambria" panose="02040503050406030204" pitchFamily="18" charset="0"/>
              </a:rPr>
              <a:t>facts</a:t>
            </a:r>
            <a:r>
              <a:rPr lang="es-CO" dirty="0">
                <a:latin typeface="Cambria" panose="02040503050406030204" pitchFamily="18" charset="0"/>
              </a:rPr>
              <a:t> </a:t>
            </a:r>
            <a:r>
              <a:rPr lang="es-CO" dirty="0" smtClean="0">
                <a:latin typeface="Cambria" panose="02040503050406030204" pitchFamily="18" charset="0"/>
              </a:rPr>
              <a:t>)</a:t>
            </a:r>
          </a:p>
          <a:p>
            <a:pPr algn="ctr"/>
            <a:endParaRPr lang="es-CO" dirty="0" smtClean="0">
              <a:latin typeface="Cambria" panose="02040503050406030204" pitchFamily="18" charset="0"/>
            </a:endParaRPr>
          </a:p>
          <a:p>
            <a:pPr algn="ctr"/>
            <a:endParaRPr lang="es-CO" dirty="0">
              <a:latin typeface="Cambria" panose="02040503050406030204" pitchFamily="18" charset="0"/>
            </a:endParaRPr>
          </a:p>
          <a:p>
            <a:pPr algn="ctr"/>
            <a:endParaRPr lang="es-CO" dirty="0">
              <a:latin typeface="Cambria" panose="02040503050406030204" pitchFamily="18" charset="0"/>
            </a:endParaRPr>
          </a:p>
          <a:p>
            <a:pPr algn="ctr"/>
            <a:r>
              <a:rPr lang="es-CO" dirty="0" smtClean="0">
                <a:latin typeface="Cambria" panose="02040503050406030204" pitchFamily="18" charset="0"/>
              </a:rPr>
              <a:t>¿</a:t>
            </a:r>
            <a:r>
              <a:rPr lang="en-US" dirty="0">
                <a:latin typeface="Cambria" panose="02040503050406030204" pitchFamily="18" charset="0"/>
              </a:rPr>
              <a:t>Are there other social factors that may explain female </a:t>
            </a:r>
            <a:r>
              <a:rPr lang="en-US" dirty="0" smtClean="0">
                <a:latin typeface="Cambria" panose="02040503050406030204" pitchFamily="18" charset="0"/>
              </a:rPr>
              <a:t>criminality? (Sociological and psychological literature)</a:t>
            </a:r>
          </a:p>
          <a:p>
            <a:pPr algn="ctr"/>
            <a:endParaRPr lang="en-US" dirty="0" smtClean="0">
              <a:latin typeface="Cambria" panose="02040503050406030204" pitchFamily="18" charset="0"/>
            </a:endParaRPr>
          </a:p>
          <a:p>
            <a:pPr algn="ctr"/>
            <a:endParaRPr lang="en-US" dirty="0">
              <a:latin typeface="Cambria" panose="02040503050406030204" pitchFamily="18" charset="0"/>
            </a:endParaRPr>
          </a:p>
          <a:p>
            <a:pPr algn="ctr"/>
            <a:endParaRPr lang="en-US" dirty="0" smtClean="0">
              <a:latin typeface="Cambria" panose="02040503050406030204" pitchFamily="18" charset="0"/>
            </a:endParaRPr>
          </a:p>
          <a:p>
            <a:pPr algn="ctr"/>
            <a:endParaRPr lang="en-US" dirty="0">
              <a:latin typeface="Cambria" panose="02040503050406030204" pitchFamily="18" charset="0"/>
            </a:endParaRPr>
          </a:p>
          <a:p>
            <a:pPr algn="ctr"/>
            <a:r>
              <a:rPr lang="en-US" dirty="0">
                <a:latin typeface="Cambria" panose="02040503050406030204" pitchFamily="18" charset="0"/>
              </a:rPr>
              <a:t>¿</a:t>
            </a:r>
            <a:r>
              <a:rPr lang="en-US" dirty="0" smtClean="0">
                <a:latin typeface="Cambria" panose="02040503050406030204" pitchFamily="18" charset="0"/>
              </a:rPr>
              <a:t>The care policy in Colombia may reduce the increasing in the female crime?</a:t>
            </a:r>
            <a:endParaRPr lang="en-US" dirty="0">
              <a:latin typeface="Cambria" panose="02040503050406030204" pitchFamily="18" charset="0"/>
            </a:endParaRPr>
          </a:p>
          <a:p>
            <a:pPr algn="ctr"/>
            <a:endParaRPr lang="es-CO" dirty="0">
              <a:latin typeface="Cambria" panose="02040503050406030204" pitchFamily="18" charset="0"/>
            </a:endParaRPr>
          </a:p>
        </p:txBody>
      </p:sp>
    </p:spTree>
    <p:extLst>
      <p:ext uri="{BB962C8B-B14F-4D97-AF65-F5344CB8AC3E}">
        <p14:creationId xmlns:p14="http://schemas.microsoft.com/office/powerpoint/2010/main" val="1497099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ummer of Than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424" y="1288473"/>
            <a:ext cx="7209657" cy="3496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IL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TILO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1188</TotalTime>
  <Words>366</Words>
  <Application>Microsoft Office PowerPoint</Application>
  <PresentationFormat>Presentación en pantalla (4:3)</PresentationFormat>
  <Paragraphs>80</Paragraphs>
  <Slides>8</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Arial</vt:lpstr>
      <vt:lpstr>Calibri</vt:lpstr>
      <vt:lpstr>Cambria</vt:lpstr>
      <vt:lpstr>MS Mincho</vt:lpstr>
      <vt:lpstr>Times New Roman</vt:lpstr>
      <vt:lpstr>Wingdings</vt:lpstr>
      <vt:lpstr>ESTILO 1</vt:lpstr>
      <vt:lpstr>ESTILO 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 de Microsoft Office</dc:creator>
  <cp:lastModifiedBy>Nataly Rendón González</cp:lastModifiedBy>
  <cp:revision>28</cp:revision>
  <dcterms:created xsi:type="dcterms:W3CDTF">2019-05-21T04:55:41Z</dcterms:created>
  <dcterms:modified xsi:type="dcterms:W3CDTF">2019-09-27T14:04:37Z</dcterms:modified>
</cp:coreProperties>
</file>