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1" r:id="rId1"/>
    <p:sldMasterId id="2147483692" r:id="rId2"/>
  </p:sldMasterIdLst>
  <p:sldIdLst>
    <p:sldId id="256" r:id="rId3"/>
    <p:sldId id="257" r:id="rId4"/>
    <p:sldId id="258" r:id="rId5"/>
    <p:sldId id="263" r:id="rId6"/>
    <p:sldId id="259" r:id="rId7"/>
    <p:sldId id="262" r:id="rId8"/>
  </p:sldIdLst>
  <p:sldSz cx="9144000" cy="6858000" type="screen4x3"/>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autoAdjust="0"/>
    <p:restoredTop sz="94607" autoAdjust="0"/>
  </p:normalViewPr>
  <p:slideViewPr>
    <p:cSldViewPr snapToGrid="0" snapToObjects="1">
      <p:cViewPr varScale="1">
        <p:scale>
          <a:sx n="69" d="100"/>
          <a:sy n="69" d="100"/>
        </p:scale>
        <p:origin x="1416"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Diapositiva de título">
    <p:spTree>
      <p:nvGrpSpPr>
        <p:cNvPr id="1" name=""/>
        <p:cNvGrpSpPr/>
        <p:nvPr/>
      </p:nvGrpSpPr>
      <p:grpSpPr>
        <a:xfrm>
          <a:off x="0" y="0"/>
          <a:ext cx="0" cy="0"/>
          <a:chOff x="0" y="0"/>
          <a:chExt cx="0" cy="0"/>
        </a:xfrm>
      </p:grpSpPr>
      <p:pic>
        <p:nvPicPr>
          <p:cNvPr id="7" name="Imagen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377083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pic>
        <p:nvPicPr>
          <p:cNvPr id="7" name="Imagen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485346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Diseño personalizado">
    <p:spTree>
      <p:nvGrpSpPr>
        <p:cNvPr id="1" name=""/>
        <p:cNvGrpSpPr/>
        <p:nvPr/>
      </p:nvGrpSpPr>
      <p:grpSpPr>
        <a:xfrm>
          <a:off x="0" y="0"/>
          <a:ext cx="0" cy="0"/>
          <a:chOff x="0" y="0"/>
          <a:chExt cx="0" cy="0"/>
        </a:xfrm>
      </p:grpSpPr>
      <p:pic>
        <p:nvPicPr>
          <p:cNvPr id="3" name="Imagen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284"/>
            <a:ext cx="9144000" cy="6853431"/>
          </a:xfrm>
          <a:prstGeom prst="rect">
            <a:avLst/>
          </a:prstGeom>
        </p:spPr>
      </p:pic>
    </p:spTree>
    <p:extLst>
      <p:ext uri="{BB962C8B-B14F-4D97-AF65-F5344CB8AC3E}">
        <p14:creationId xmlns:p14="http://schemas.microsoft.com/office/powerpoint/2010/main" val="30549138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Diseño personalizado">
    <p:spTree>
      <p:nvGrpSpPr>
        <p:cNvPr id="1" name=""/>
        <p:cNvGrpSpPr/>
        <p:nvPr/>
      </p:nvGrpSpPr>
      <p:grpSpPr>
        <a:xfrm>
          <a:off x="0" y="0"/>
          <a:ext cx="0" cy="0"/>
          <a:chOff x="0" y="0"/>
          <a:chExt cx="0" cy="0"/>
        </a:xfrm>
      </p:grpSpPr>
      <p:pic>
        <p:nvPicPr>
          <p:cNvPr id="2" name="Imagen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284"/>
            <a:ext cx="9144000" cy="6853431"/>
          </a:xfrm>
          <a:prstGeom prst="rect">
            <a:avLst/>
          </a:prstGeom>
        </p:spPr>
      </p:pic>
    </p:spTree>
    <p:extLst>
      <p:ext uri="{BB962C8B-B14F-4D97-AF65-F5344CB8AC3E}">
        <p14:creationId xmlns:p14="http://schemas.microsoft.com/office/powerpoint/2010/main" val="15911624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2_Diseño personalizado">
    <p:spTree>
      <p:nvGrpSpPr>
        <p:cNvPr id="1" name=""/>
        <p:cNvGrpSpPr/>
        <p:nvPr/>
      </p:nvGrpSpPr>
      <p:grpSpPr>
        <a:xfrm>
          <a:off x="0" y="0"/>
          <a:ext cx="0" cy="0"/>
          <a:chOff x="0" y="0"/>
          <a:chExt cx="0" cy="0"/>
        </a:xfrm>
      </p:grpSpPr>
      <p:pic>
        <p:nvPicPr>
          <p:cNvPr id="2" name="Imagen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284"/>
            <a:ext cx="9144000" cy="6853431"/>
          </a:xfrm>
          <a:prstGeom prst="rect">
            <a:avLst/>
          </a:prstGeom>
        </p:spPr>
      </p:pic>
    </p:spTree>
    <p:extLst>
      <p:ext uri="{BB962C8B-B14F-4D97-AF65-F5344CB8AC3E}">
        <p14:creationId xmlns:p14="http://schemas.microsoft.com/office/powerpoint/2010/main" val="42322894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3_Diseño personalizado">
    <p:spTree>
      <p:nvGrpSpPr>
        <p:cNvPr id="1" name=""/>
        <p:cNvGrpSpPr/>
        <p:nvPr/>
      </p:nvGrpSpPr>
      <p:grpSpPr>
        <a:xfrm>
          <a:off x="0" y="0"/>
          <a:ext cx="0" cy="0"/>
          <a:chOff x="0" y="0"/>
          <a:chExt cx="0" cy="0"/>
        </a:xfrm>
      </p:grpSpPr>
      <p:pic>
        <p:nvPicPr>
          <p:cNvPr id="2" name="Imagen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284"/>
            <a:ext cx="9144000" cy="6853431"/>
          </a:xfrm>
          <a:prstGeom prst="rect">
            <a:avLst/>
          </a:prstGeom>
        </p:spPr>
      </p:pic>
    </p:spTree>
    <p:extLst>
      <p:ext uri="{BB962C8B-B14F-4D97-AF65-F5344CB8AC3E}">
        <p14:creationId xmlns:p14="http://schemas.microsoft.com/office/powerpoint/2010/main" val="42322894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4_Diseño personalizado">
    <p:spTree>
      <p:nvGrpSpPr>
        <p:cNvPr id="1" name=""/>
        <p:cNvGrpSpPr/>
        <p:nvPr/>
      </p:nvGrpSpPr>
      <p:grpSpPr>
        <a:xfrm>
          <a:off x="0" y="0"/>
          <a:ext cx="0" cy="0"/>
          <a:chOff x="0" y="0"/>
          <a:chExt cx="0" cy="0"/>
        </a:xfrm>
      </p:grpSpPr>
      <p:pic>
        <p:nvPicPr>
          <p:cNvPr id="2" name="Imagen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5" y="0"/>
            <a:ext cx="9141969" cy="6858000"/>
          </a:xfrm>
          <a:prstGeom prst="rect">
            <a:avLst/>
          </a:prstGeom>
        </p:spPr>
      </p:pic>
    </p:spTree>
    <p:extLst>
      <p:ext uri="{BB962C8B-B14F-4D97-AF65-F5344CB8AC3E}">
        <p14:creationId xmlns:p14="http://schemas.microsoft.com/office/powerpoint/2010/main" val="21662335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5_Diseño personalizado">
    <p:spTree>
      <p:nvGrpSpPr>
        <p:cNvPr id="1" name=""/>
        <p:cNvGrpSpPr/>
        <p:nvPr/>
      </p:nvGrpSpPr>
      <p:grpSpPr>
        <a:xfrm>
          <a:off x="0" y="0"/>
          <a:ext cx="0" cy="0"/>
          <a:chOff x="0" y="0"/>
          <a:chExt cx="0" cy="0"/>
        </a:xfrm>
      </p:grpSpPr>
      <p:pic>
        <p:nvPicPr>
          <p:cNvPr id="2" name="Imagen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5" y="0"/>
            <a:ext cx="9141969" cy="6858000"/>
          </a:xfrm>
          <a:prstGeom prst="rect">
            <a:avLst/>
          </a:prstGeom>
        </p:spPr>
      </p:pic>
    </p:spTree>
    <p:extLst>
      <p:ext uri="{BB962C8B-B14F-4D97-AF65-F5344CB8AC3E}">
        <p14:creationId xmlns:p14="http://schemas.microsoft.com/office/powerpoint/2010/main" val="21662335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8_Diseño personalizado">
    <p:spTree>
      <p:nvGrpSpPr>
        <p:cNvPr id="1" name=""/>
        <p:cNvGrpSpPr/>
        <p:nvPr/>
      </p:nvGrpSpPr>
      <p:grpSpPr>
        <a:xfrm>
          <a:off x="0" y="0"/>
          <a:ext cx="0" cy="0"/>
          <a:chOff x="0" y="0"/>
          <a:chExt cx="0" cy="0"/>
        </a:xfrm>
      </p:grpSpPr>
      <p:pic>
        <p:nvPicPr>
          <p:cNvPr id="2" name="Imagen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284"/>
            <a:ext cx="9144000" cy="6853431"/>
          </a:xfrm>
          <a:prstGeom prst="rect">
            <a:avLst/>
          </a:prstGeom>
        </p:spPr>
      </p:pic>
    </p:spTree>
    <p:extLst>
      <p:ext uri="{BB962C8B-B14F-4D97-AF65-F5344CB8AC3E}">
        <p14:creationId xmlns:p14="http://schemas.microsoft.com/office/powerpoint/2010/main" val="42322894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9_Diseño personalizado">
    <p:spTree>
      <p:nvGrpSpPr>
        <p:cNvPr id="1" name=""/>
        <p:cNvGrpSpPr/>
        <p:nvPr/>
      </p:nvGrpSpPr>
      <p:grpSpPr>
        <a:xfrm>
          <a:off x="0" y="0"/>
          <a:ext cx="0" cy="0"/>
          <a:chOff x="0" y="0"/>
          <a:chExt cx="0" cy="0"/>
        </a:xfrm>
      </p:grpSpPr>
      <p:pic>
        <p:nvPicPr>
          <p:cNvPr id="2" name="Imagen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284"/>
            <a:ext cx="9144000" cy="6853431"/>
          </a:xfrm>
          <a:prstGeom prst="rect">
            <a:avLst/>
          </a:prstGeom>
        </p:spPr>
      </p:pic>
    </p:spTree>
    <p:extLst>
      <p:ext uri="{BB962C8B-B14F-4D97-AF65-F5344CB8AC3E}">
        <p14:creationId xmlns:p14="http://schemas.microsoft.com/office/powerpoint/2010/main" val="42322894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0_Diseño personalizado">
    <p:spTree>
      <p:nvGrpSpPr>
        <p:cNvPr id="1" name=""/>
        <p:cNvGrpSpPr/>
        <p:nvPr/>
      </p:nvGrpSpPr>
      <p:grpSpPr>
        <a:xfrm>
          <a:off x="0" y="0"/>
          <a:ext cx="0" cy="0"/>
          <a:chOff x="0" y="0"/>
          <a:chExt cx="0" cy="0"/>
        </a:xfrm>
      </p:grpSpPr>
      <p:pic>
        <p:nvPicPr>
          <p:cNvPr id="2" name="Imagen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5" y="0"/>
            <a:ext cx="9141969" cy="6858000"/>
          </a:xfrm>
          <a:prstGeom prst="rect">
            <a:avLst/>
          </a:prstGeom>
        </p:spPr>
      </p:pic>
    </p:spTree>
    <p:extLst>
      <p:ext uri="{BB962C8B-B14F-4D97-AF65-F5344CB8AC3E}">
        <p14:creationId xmlns:p14="http://schemas.microsoft.com/office/powerpoint/2010/main" val="42322894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1_Diseño personalizado">
    <p:spTree>
      <p:nvGrpSpPr>
        <p:cNvPr id="1" name=""/>
        <p:cNvGrpSpPr/>
        <p:nvPr/>
      </p:nvGrpSpPr>
      <p:grpSpPr>
        <a:xfrm>
          <a:off x="0" y="0"/>
          <a:ext cx="0" cy="0"/>
          <a:chOff x="0" y="0"/>
          <a:chExt cx="0" cy="0"/>
        </a:xfrm>
      </p:grpSpPr>
      <p:pic>
        <p:nvPicPr>
          <p:cNvPr id="2" name="Imagen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5" y="0"/>
            <a:ext cx="9141969" cy="6858000"/>
          </a:xfrm>
          <a:prstGeom prst="rect">
            <a:avLst/>
          </a:prstGeom>
        </p:spPr>
      </p:pic>
    </p:spTree>
    <p:extLst>
      <p:ext uri="{BB962C8B-B14F-4D97-AF65-F5344CB8AC3E}">
        <p14:creationId xmlns:p14="http://schemas.microsoft.com/office/powerpoint/2010/main" val="42322894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7799594"/>
      </p:ext>
    </p:extLst>
  </p:cSld>
  <p:clrMap bg1="lt1" tx1="dk1" bg2="lt2" tx2="dk2" accent1="accent1" accent2="accent2" accent3="accent3" accent4="accent4" accent5="accent5" accent6="accent6" hlink="hlink" folHlink="folHlink"/>
  <p:sldLayoutIdLst>
    <p:sldLayoutId id="2147483690" r:id="rId1"/>
    <p:sldLayoutId id="2147483686" r:id="rId2"/>
    <p:sldLayoutId id="2147483687" r:id="rId3"/>
    <p:sldLayoutId id="2147483688" r:id="rId4"/>
    <p:sldLayoutId id="2147483689" r:id="rId5"/>
    <p:sldLayoutId id="2147483682" r:id="rId6"/>
    <p:sldLayoutId id="2147483683" r:id="rId7"/>
    <p:sldLayoutId id="2147483684" r:id="rId8"/>
    <p:sldLayoutId id="2147483685" r:id="rId9"/>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779548"/>
      </p:ext>
    </p:extLst>
  </p:cSld>
  <p:clrMap bg1="lt1" tx1="dk1" bg2="lt2" tx2="dk2" accent1="accent1" accent2="accent2" accent3="accent3" accent4="accent4" accent5="accent5" accent6="accent6" hlink="hlink" folHlink="folHlink"/>
  <p:sldLayoutIdLst>
    <p:sldLayoutId id="2147483661" r:id="rId1"/>
    <p:sldLayoutId id="2147483676" r:id="rId2"/>
    <p:sldLayoutId id="2147483677"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40AB30F-8757-4246-BFAA-B5F908FB0661}"/>
              </a:ext>
            </a:extLst>
          </p:cNvPr>
          <p:cNvSpPr txBox="1"/>
          <p:nvPr/>
        </p:nvSpPr>
        <p:spPr>
          <a:xfrm>
            <a:off x="2888141" y="3727663"/>
            <a:ext cx="3367717" cy="1200329"/>
          </a:xfrm>
          <a:prstGeom prst="rect">
            <a:avLst/>
          </a:prstGeom>
          <a:noFill/>
        </p:spPr>
        <p:txBody>
          <a:bodyPr wrap="none" rtlCol="0">
            <a:spAutoFit/>
          </a:bodyPr>
          <a:lstStyle/>
          <a:p>
            <a:pPr algn="ctr"/>
            <a:r>
              <a:rPr lang="en-US" sz="2400" dirty="0" smtClean="0">
                <a:latin typeface="Cambria" panose="02040503050406030204" pitchFamily="18" charset="0"/>
              </a:rPr>
              <a:t>Nataly Rendón González</a:t>
            </a:r>
          </a:p>
          <a:p>
            <a:pPr algn="ctr"/>
            <a:r>
              <a:rPr lang="en-US" sz="2400" dirty="0" smtClean="0">
                <a:latin typeface="Cambria" panose="02040503050406030204" pitchFamily="18" charset="0"/>
              </a:rPr>
              <a:t>Universidad EIA </a:t>
            </a:r>
          </a:p>
          <a:p>
            <a:pPr algn="ctr"/>
            <a:r>
              <a:rPr lang="en-US" sz="2400" dirty="0" err="1" smtClean="0">
                <a:latin typeface="Cambria" panose="02040503050406030204" pitchFamily="18" charset="0"/>
              </a:rPr>
              <a:t>Medellín</a:t>
            </a:r>
            <a:r>
              <a:rPr lang="en-US" sz="2400" dirty="0" smtClean="0">
                <a:latin typeface="Cambria" panose="02040503050406030204" pitchFamily="18" charset="0"/>
              </a:rPr>
              <a:t>. </a:t>
            </a:r>
            <a:endParaRPr lang="en-US" sz="2400" dirty="0">
              <a:latin typeface="Cambria" panose="02040503050406030204" pitchFamily="18" charset="0"/>
            </a:endParaRPr>
          </a:p>
        </p:txBody>
      </p:sp>
      <p:sp>
        <p:nvSpPr>
          <p:cNvPr id="4" name="Rectángulo 3"/>
          <p:cNvSpPr/>
          <p:nvPr/>
        </p:nvSpPr>
        <p:spPr>
          <a:xfrm>
            <a:off x="470694" y="2734877"/>
            <a:ext cx="8202612" cy="830997"/>
          </a:xfrm>
          <a:prstGeom prst="rect">
            <a:avLst/>
          </a:prstGeom>
        </p:spPr>
        <p:txBody>
          <a:bodyPr wrap="square">
            <a:spAutoFit/>
          </a:bodyPr>
          <a:lstStyle/>
          <a:p>
            <a:pPr algn="ctr"/>
            <a:r>
              <a:rPr lang="en-CA" sz="2400" b="1" dirty="0">
                <a:latin typeface="Cambria" panose="02040503050406030204" pitchFamily="18" charset="0"/>
              </a:rPr>
              <a:t>Impact of monetary policy on employment in Colombia seen from a gender perspective</a:t>
            </a:r>
            <a:r>
              <a:rPr lang="en-CA" sz="2400" b="1" dirty="0"/>
              <a:t>.</a:t>
            </a:r>
            <a:endParaRPr lang="es-CO" sz="2400" b="1" dirty="0"/>
          </a:p>
        </p:txBody>
      </p:sp>
    </p:spTree>
    <p:extLst>
      <p:ext uri="{BB962C8B-B14F-4D97-AF65-F5344CB8AC3E}">
        <p14:creationId xmlns:p14="http://schemas.microsoft.com/office/powerpoint/2010/main" val="3393707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4100807-33E0-3F46-870D-D609790EFE18}"/>
              </a:ext>
            </a:extLst>
          </p:cNvPr>
          <p:cNvSpPr txBox="1"/>
          <p:nvPr/>
        </p:nvSpPr>
        <p:spPr>
          <a:xfrm>
            <a:off x="1646382" y="1883095"/>
            <a:ext cx="6858000" cy="1754326"/>
          </a:xfrm>
          <a:prstGeom prst="rect">
            <a:avLst/>
          </a:prstGeom>
          <a:noFill/>
        </p:spPr>
        <p:txBody>
          <a:bodyPr wrap="square" rtlCol="0">
            <a:spAutoFit/>
          </a:bodyPr>
          <a:lstStyle/>
          <a:p>
            <a:pPr algn="just"/>
            <a:endParaRPr lang="en-US" dirty="0">
              <a:latin typeface="Cambria" panose="02040503050406030204" pitchFamily="18" charset="0"/>
            </a:endParaRPr>
          </a:p>
          <a:p>
            <a:pPr algn="just"/>
            <a:r>
              <a:rPr lang="en-US" b="1" dirty="0" smtClean="0">
                <a:latin typeface="Cambria" panose="02040503050406030204" pitchFamily="18" charset="0"/>
              </a:rPr>
              <a:t>Research Question: </a:t>
            </a:r>
          </a:p>
          <a:p>
            <a:pPr algn="just"/>
            <a:endParaRPr lang="en-US" b="1" dirty="0">
              <a:latin typeface="Cambria" panose="02040503050406030204" pitchFamily="18" charset="0"/>
            </a:endParaRPr>
          </a:p>
          <a:p>
            <a:pPr algn="just"/>
            <a:r>
              <a:rPr lang="en-CA" dirty="0" smtClean="0">
                <a:latin typeface="Cambria" panose="02040503050406030204" pitchFamily="18" charset="0"/>
              </a:rPr>
              <a:t>¿What </a:t>
            </a:r>
            <a:r>
              <a:rPr lang="en-CA" dirty="0">
                <a:latin typeface="Cambria" panose="02040503050406030204" pitchFamily="18" charset="0"/>
              </a:rPr>
              <a:t>is the impact of monetary policy over the decrease of unemployment in Colombia? </a:t>
            </a:r>
            <a:endParaRPr lang="en-CA" dirty="0" smtClean="0">
              <a:latin typeface="Cambria" panose="02040503050406030204" pitchFamily="18" charset="0"/>
            </a:endParaRPr>
          </a:p>
          <a:p>
            <a:endParaRPr lang="en-CA" dirty="0"/>
          </a:p>
        </p:txBody>
      </p:sp>
    </p:spTree>
    <p:extLst>
      <p:ext uri="{BB962C8B-B14F-4D97-AF65-F5344CB8AC3E}">
        <p14:creationId xmlns:p14="http://schemas.microsoft.com/office/powerpoint/2010/main" val="8424560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B521AD1-01CF-1742-B88F-4C959B76BB14}"/>
              </a:ext>
            </a:extLst>
          </p:cNvPr>
          <p:cNvSpPr txBox="1"/>
          <p:nvPr/>
        </p:nvSpPr>
        <p:spPr>
          <a:xfrm>
            <a:off x="512619" y="898017"/>
            <a:ext cx="8315036" cy="4247317"/>
          </a:xfrm>
          <a:prstGeom prst="rect">
            <a:avLst/>
          </a:prstGeom>
          <a:noFill/>
        </p:spPr>
        <p:txBody>
          <a:bodyPr wrap="square" rtlCol="0">
            <a:spAutoFit/>
          </a:bodyPr>
          <a:lstStyle/>
          <a:p>
            <a:endParaRPr lang="en-US" b="1" dirty="0" smtClean="0">
              <a:latin typeface="Cambria" panose="02040503050406030204" pitchFamily="18" charset="0"/>
            </a:endParaRPr>
          </a:p>
          <a:p>
            <a:pPr algn="just"/>
            <a:r>
              <a:rPr lang="en-US" b="1" dirty="0" err="1" smtClean="0">
                <a:latin typeface="Cambria" panose="02040503050406030204" pitchFamily="18" charset="0"/>
              </a:rPr>
              <a:t>UNWomen</a:t>
            </a:r>
            <a:r>
              <a:rPr lang="en-US" b="1" dirty="0" smtClean="0">
                <a:latin typeface="Cambria" panose="02040503050406030204" pitchFamily="18" charset="0"/>
              </a:rPr>
              <a:t> (2009): </a:t>
            </a:r>
            <a:r>
              <a:rPr lang="en-CA" dirty="0">
                <a:latin typeface="Cambria" panose="02040503050406030204" pitchFamily="18" charset="0"/>
              </a:rPr>
              <a:t>men and women suffer different consequences when economic crises occur because opportunities regarding employment, wages and transfers from the State can have differential </a:t>
            </a:r>
            <a:r>
              <a:rPr lang="en-CA" dirty="0" smtClean="0">
                <a:latin typeface="Cambria" panose="02040503050406030204" pitchFamily="18" charset="0"/>
              </a:rPr>
              <a:t>impacts. </a:t>
            </a:r>
            <a:endParaRPr lang="en-US" b="1" dirty="0" smtClean="0">
              <a:latin typeface="Cambria" panose="02040503050406030204" pitchFamily="18" charset="0"/>
            </a:endParaRPr>
          </a:p>
          <a:p>
            <a:pPr algn="just"/>
            <a:endParaRPr lang="en-US" b="1" dirty="0">
              <a:latin typeface="Cambria" panose="02040503050406030204" pitchFamily="18" charset="0"/>
            </a:endParaRPr>
          </a:p>
          <a:p>
            <a:pPr algn="just"/>
            <a:r>
              <a:rPr lang="en-US" b="1" dirty="0" smtClean="0">
                <a:latin typeface="Cambria" panose="02040503050406030204" pitchFamily="18" charset="0"/>
              </a:rPr>
              <a:t>Akin(2009): </a:t>
            </a:r>
            <a:r>
              <a:rPr lang="en-CA" dirty="0">
                <a:latin typeface="Cambria" panose="02040503050406030204" pitchFamily="18" charset="0"/>
              </a:rPr>
              <a:t>states that little research has been concerned with making a true connection between the effects of monetary policy decisions and the reduction of gender gaps. Specifically, this causality could occur through the labor market, where it is well recognized that there are differences in terms of jobs, as well as wage levels</a:t>
            </a:r>
            <a:r>
              <a:rPr lang="en-CA" dirty="0" smtClean="0">
                <a:latin typeface="Cambria" panose="02040503050406030204" pitchFamily="18" charset="0"/>
              </a:rPr>
              <a:t>.</a:t>
            </a:r>
          </a:p>
          <a:p>
            <a:pPr algn="just"/>
            <a:endParaRPr lang="en-CA" b="1" dirty="0" smtClean="0">
              <a:latin typeface="Cambria" panose="02040503050406030204" pitchFamily="18" charset="0"/>
            </a:endParaRPr>
          </a:p>
          <a:p>
            <a:pPr lvl="3" algn="just"/>
            <a:r>
              <a:rPr lang="en-CA" dirty="0" smtClean="0">
                <a:latin typeface="Cambria" panose="02040503050406030204" pitchFamily="18" charset="0"/>
              </a:rPr>
              <a:t>Macroeconomic </a:t>
            </a:r>
            <a:r>
              <a:rPr lang="en-CA" dirty="0">
                <a:latin typeface="Cambria" panose="02040503050406030204" pitchFamily="18" charset="0"/>
              </a:rPr>
              <a:t>policies have effects in favor of certain groups, so it is possible to make policies that favor the increase of employment for women at certain times of the economic cycle. </a:t>
            </a:r>
            <a:endParaRPr lang="en-US" b="1" dirty="0" smtClean="0">
              <a:latin typeface="Cambria" panose="02040503050406030204" pitchFamily="18" charset="0"/>
            </a:endParaRPr>
          </a:p>
          <a:p>
            <a:pPr algn="just"/>
            <a:endParaRPr lang="en-US" b="1" dirty="0">
              <a:latin typeface="Cambria" panose="02040503050406030204" pitchFamily="18" charset="0"/>
            </a:endParaRPr>
          </a:p>
        </p:txBody>
      </p:sp>
      <p:sp>
        <p:nvSpPr>
          <p:cNvPr id="3" name="Rectángulo 2"/>
          <p:cNvSpPr/>
          <p:nvPr/>
        </p:nvSpPr>
        <p:spPr>
          <a:xfrm>
            <a:off x="2356427" y="143127"/>
            <a:ext cx="4294909" cy="584775"/>
          </a:xfrm>
          <a:prstGeom prst="rect">
            <a:avLst/>
          </a:prstGeom>
        </p:spPr>
        <p:txBody>
          <a:bodyPr wrap="square">
            <a:spAutoFit/>
          </a:bodyPr>
          <a:lstStyle/>
          <a:p>
            <a:pPr algn="ctr"/>
            <a:r>
              <a:rPr lang="en-US" sz="3200" b="1" dirty="0">
                <a:latin typeface="Cambria" panose="02040503050406030204" pitchFamily="18" charset="0"/>
              </a:rPr>
              <a:t>Literature Review</a:t>
            </a:r>
          </a:p>
        </p:txBody>
      </p:sp>
    </p:spTree>
    <p:extLst>
      <p:ext uri="{BB962C8B-B14F-4D97-AF65-F5344CB8AC3E}">
        <p14:creationId xmlns:p14="http://schemas.microsoft.com/office/powerpoint/2010/main" val="26268056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38545" y="1166843"/>
            <a:ext cx="8700655" cy="5355312"/>
          </a:xfrm>
          <a:prstGeom prst="rect">
            <a:avLst/>
          </a:prstGeom>
        </p:spPr>
        <p:txBody>
          <a:bodyPr wrap="square">
            <a:spAutoFit/>
          </a:bodyPr>
          <a:lstStyle/>
          <a:p>
            <a:pPr algn="just"/>
            <a:r>
              <a:rPr lang="es-CO" b="1" dirty="0" err="1">
                <a:latin typeface="Cambria" panose="02040503050406030204" pitchFamily="18" charset="0"/>
              </a:rPr>
              <a:t>Braunstein</a:t>
            </a:r>
            <a:r>
              <a:rPr lang="es-CO" b="1" dirty="0">
                <a:latin typeface="Cambria" panose="02040503050406030204" pitchFamily="18" charset="0"/>
              </a:rPr>
              <a:t> y </a:t>
            </a:r>
            <a:r>
              <a:rPr lang="es-CO" b="1" dirty="0" err="1">
                <a:latin typeface="Cambria" panose="02040503050406030204" pitchFamily="18" charset="0"/>
              </a:rPr>
              <a:t>Heintz</a:t>
            </a:r>
            <a:r>
              <a:rPr lang="es-CO" b="1" dirty="0">
                <a:latin typeface="Cambria" panose="02040503050406030204" pitchFamily="18" charset="0"/>
              </a:rPr>
              <a:t> (2008): </a:t>
            </a:r>
            <a:r>
              <a:rPr lang="en-CA" dirty="0">
                <a:latin typeface="Cambria" panose="02040503050406030204" pitchFamily="18" charset="0"/>
              </a:rPr>
              <a:t>it is necessary to think that monetary authorities should have the final effects of the application of their </a:t>
            </a:r>
            <a:r>
              <a:rPr lang="en-CA" dirty="0" smtClean="0">
                <a:latin typeface="Cambria" panose="02040503050406030204" pitchFamily="18" charset="0"/>
              </a:rPr>
              <a:t>policies, </a:t>
            </a:r>
            <a:r>
              <a:rPr lang="en-CA" dirty="0">
                <a:latin typeface="Cambria" panose="02040503050406030204" pitchFamily="18" charset="0"/>
              </a:rPr>
              <a:t>above all, the existing relation between monetary policy and welfare (that may be represented in an increase in employment) must be addressed, and specific indicators that keep the effects of monetary policy seen from a gender perspective should be proposed, specially.</a:t>
            </a:r>
            <a:endParaRPr lang="es-CO" dirty="0">
              <a:latin typeface="Cambria" panose="02040503050406030204" pitchFamily="18" charset="0"/>
            </a:endParaRPr>
          </a:p>
          <a:p>
            <a:endParaRPr lang="es-CO" b="1" dirty="0">
              <a:latin typeface="Cambria" panose="02040503050406030204" pitchFamily="18" charset="0"/>
            </a:endParaRPr>
          </a:p>
          <a:p>
            <a:pPr algn="just"/>
            <a:r>
              <a:rPr lang="es-CO" b="1" dirty="0" err="1">
                <a:latin typeface="Cambria" panose="02040503050406030204" pitchFamily="18" charset="0"/>
              </a:rPr>
              <a:t>Elson</a:t>
            </a:r>
            <a:r>
              <a:rPr lang="es-CO" b="1" dirty="0">
                <a:latin typeface="Cambria" panose="02040503050406030204" pitchFamily="18" charset="0"/>
              </a:rPr>
              <a:t> (2007</a:t>
            </a:r>
            <a:r>
              <a:rPr lang="es-CO" b="1" dirty="0" smtClean="0">
                <a:latin typeface="Cambria" panose="02040503050406030204" pitchFamily="18" charset="0"/>
              </a:rPr>
              <a:t>): </a:t>
            </a:r>
            <a:r>
              <a:rPr lang="en-CA" dirty="0">
                <a:latin typeface="Cambria" panose="02040503050406030204" pitchFamily="18" charset="0"/>
              </a:rPr>
              <a:t>that there are disproportionate effects on female and male employment when it is intended to reduce inflation. However, these effects may be minor if there is a competitive exchange rate.</a:t>
            </a:r>
            <a:endParaRPr lang="es-CO" b="1" dirty="0">
              <a:latin typeface="Cambria" panose="02040503050406030204" pitchFamily="18" charset="0"/>
            </a:endParaRPr>
          </a:p>
          <a:p>
            <a:endParaRPr lang="es-CO" b="1" dirty="0">
              <a:latin typeface="Cambria" panose="02040503050406030204" pitchFamily="18" charset="0"/>
            </a:endParaRPr>
          </a:p>
          <a:p>
            <a:pPr lvl="4" algn="just"/>
            <a:r>
              <a:rPr lang="es-CO" b="1" dirty="0" err="1">
                <a:latin typeface="Cambria" panose="02040503050406030204" pitchFamily="18" charset="0"/>
              </a:rPr>
              <a:t>Takhtamanova</a:t>
            </a:r>
            <a:r>
              <a:rPr lang="es-CO" b="1" dirty="0">
                <a:latin typeface="Cambria" panose="02040503050406030204" pitchFamily="18" charset="0"/>
              </a:rPr>
              <a:t> y </a:t>
            </a:r>
            <a:r>
              <a:rPr lang="es-CO" b="1" dirty="0" err="1">
                <a:latin typeface="Cambria" panose="02040503050406030204" pitchFamily="18" charset="0"/>
              </a:rPr>
              <a:t>Sierminska</a:t>
            </a:r>
            <a:r>
              <a:rPr lang="es-CO" b="1" dirty="0">
                <a:latin typeface="Cambria" panose="02040503050406030204" pitchFamily="18" charset="0"/>
              </a:rPr>
              <a:t> (2009</a:t>
            </a:r>
            <a:r>
              <a:rPr lang="es-CO" b="1" dirty="0" smtClean="0">
                <a:latin typeface="Cambria" panose="02040503050406030204" pitchFamily="18" charset="0"/>
              </a:rPr>
              <a:t>): </a:t>
            </a:r>
            <a:r>
              <a:rPr lang="en-CA" dirty="0" smtClean="0">
                <a:latin typeface="Cambria" panose="02040503050406030204" pitchFamily="18" charset="0"/>
              </a:rPr>
              <a:t>the </a:t>
            </a:r>
            <a:r>
              <a:rPr lang="en-CA" dirty="0">
                <a:latin typeface="Cambria" panose="02040503050406030204" pitchFamily="18" charset="0"/>
              </a:rPr>
              <a:t>influence of a reduction in inflation is reflected through the impact on aggregate demand. However, there is a weak link between short-term interest rates (instrument of monetary policy in some central banks) and employment in some industrialized countries. Monetary policy is significant when gender differentiated effects are examined, whenever employment is stratified by sectors.</a:t>
            </a:r>
            <a:endParaRPr lang="en-US" b="1" dirty="0">
              <a:latin typeface="Cambria" panose="02040503050406030204" pitchFamily="18" charset="0"/>
            </a:endParaRPr>
          </a:p>
          <a:p>
            <a:endParaRPr lang="en-US" b="1" dirty="0">
              <a:latin typeface="Cambria" panose="02040503050406030204" pitchFamily="18" charset="0"/>
            </a:endParaRPr>
          </a:p>
          <a:p>
            <a:endParaRPr lang="en-US" b="1" dirty="0">
              <a:latin typeface="Cambria" panose="02040503050406030204" pitchFamily="18" charset="0"/>
            </a:endParaRPr>
          </a:p>
        </p:txBody>
      </p:sp>
      <p:sp>
        <p:nvSpPr>
          <p:cNvPr id="3" name="Rectángulo 2"/>
          <p:cNvSpPr/>
          <p:nvPr/>
        </p:nvSpPr>
        <p:spPr>
          <a:xfrm>
            <a:off x="3132946" y="487278"/>
            <a:ext cx="2755235" cy="461665"/>
          </a:xfrm>
          <a:prstGeom prst="rect">
            <a:avLst/>
          </a:prstGeom>
        </p:spPr>
        <p:txBody>
          <a:bodyPr wrap="square">
            <a:spAutoFit/>
          </a:bodyPr>
          <a:lstStyle/>
          <a:p>
            <a:pPr algn="ctr"/>
            <a:r>
              <a:rPr lang="en-US" sz="2400" b="1" dirty="0">
                <a:latin typeface="Cambria" panose="02040503050406030204" pitchFamily="18" charset="0"/>
              </a:rPr>
              <a:t>Literature Review</a:t>
            </a:r>
          </a:p>
        </p:txBody>
      </p:sp>
    </p:spTree>
    <p:extLst>
      <p:ext uri="{BB962C8B-B14F-4D97-AF65-F5344CB8AC3E}">
        <p14:creationId xmlns:p14="http://schemas.microsoft.com/office/powerpoint/2010/main" val="18905853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6280043-4A19-EC49-B12C-0850BF2E0DD3}"/>
              </a:ext>
            </a:extLst>
          </p:cNvPr>
          <p:cNvSpPr txBox="1"/>
          <p:nvPr/>
        </p:nvSpPr>
        <p:spPr>
          <a:xfrm>
            <a:off x="429491" y="31000"/>
            <a:ext cx="8524009" cy="6063198"/>
          </a:xfrm>
          <a:prstGeom prst="rect">
            <a:avLst/>
          </a:prstGeom>
          <a:noFill/>
        </p:spPr>
        <p:txBody>
          <a:bodyPr wrap="square" rtlCol="0">
            <a:spAutoFit/>
          </a:bodyPr>
          <a:lstStyle/>
          <a:p>
            <a:pPr algn="ctr"/>
            <a:r>
              <a:rPr lang="en-US" sz="2800" b="1" dirty="0" smtClean="0">
                <a:latin typeface="Cambria" panose="02040503050406030204" pitchFamily="18" charset="0"/>
              </a:rPr>
              <a:t>¿What I have?</a:t>
            </a:r>
            <a:endParaRPr lang="en-US" sz="2800" b="1" dirty="0">
              <a:latin typeface="Cambria" panose="02040503050406030204" pitchFamily="18" charset="0"/>
            </a:endParaRPr>
          </a:p>
          <a:p>
            <a:endParaRPr lang="en-US" dirty="0"/>
          </a:p>
          <a:p>
            <a:pPr marL="285750" indent="-285750">
              <a:buFont typeface="Arial" panose="020B0604020202020204" pitchFamily="34" charset="0"/>
              <a:buChar char="•"/>
            </a:pPr>
            <a:r>
              <a:rPr lang="en-US" dirty="0" smtClean="0">
                <a:latin typeface="Cambria" panose="02040503050406030204" pitchFamily="18" charset="0"/>
              </a:rPr>
              <a:t>A DSGE model calibrated to 2015 in Colombia. </a:t>
            </a:r>
          </a:p>
          <a:p>
            <a:endParaRPr lang="en-US" dirty="0" smtClean="0">
              <a:latin typeface="Cambria" panose="02040503050406030204" pitchFamily="18" charset="0"/>
            </a:endParaRPr>
          </a:p>
          <a:p>
            <a:pPr marL="285750" indent="-285750">
              <a:buFont typeface="Arial" panose="020B0604020202020204" pitchFamily="34" charset="0"/>
              <a:buChar char="•"/>
            </a:pPr>
            <a:r>
              <a:rPr lang="en-US" dirty="0" smtClean="0">
                <a:latin typeface="Cambria" panose="02040503050406030204" pitchFamily="18" charset="0"/>
              </a:rPr>
              <a:t>Base </a:t>
            </a:r>
            <a:r>
              <a:rPr lang="en-US" dirty="0">
                <a:latin typeface="Cambria" panose="02040503050406030204" pitchFamily="18" charset="0"/>
              </a:rPr>
              <a:t>model with supply and demand of exports</a:t>
            </a:r>
            <a:r>
              <a:rPr lang="en-US" dirty="0" smtClean="0">
                <a:latin typeface="Cambria" panose="02040503050406030204" pitchFamily="18" charset="0"/>
              </a:rPr>
              <a:t>.</a:t>
            </a:r>
          </a:p>
          <a:p>
            <a:pPr marL="285750" indent="-285750">
              <a:buFont typeface="Arial" panose="020B0604020202020204" pitchFamily="34" charset="0"/>
              <a:buChar char="•"/>
            </a:pPr>
            <a:r>
              <a:rPr lang="en-US" dirty="0" smtClean="0">
                <a:latin typeface="Cambria" panose="02040503050406030204" pitchFamily="18" charset="0"/>
              </a:rPr>
              <a:t>Flexible </a:t>
            </a:r>
            <a:r>
              <a:rPr lang="en-US" dirty="0">
                <a:latin typeface="Cambria" panose="02040503050406030204" pitchFamily="18" charset="0"/>
              </a:rPr>
              <a:t>prices</a:t>
            </a:r>
            <a:r>
              <a:rPr lang="en-US" dirty="0" smtClean="0">
                <a:latin typeface="Cambria" panose="02040503050406030204" pitchFamily="18" charset="0"/>
              </a:rPr>
              <a:t>.</a:t>
            </a:r>
          </a:p>
          <a:p>
            <a:pPr marL="285750" indent="-285750">
              <a:buFont typeface="Arial" panose="020B0604020202020204" pitchFamily="34" charset="0"/>
              <a:buChar char="•"/>
            </a:pPr>
            <a:r>
              <a:rPr lang="en-US" dirty="0" smtClean="0">
                <a:latin typeface="Cambria" panose="02040503050406030204" pitchFamily="18" charset="0"/>
              </a:rPr>
              <a:t>Includes </a:t>
            </a:r>
            <a:r>
              <a:rPr lang="en-US" dirty="0">
                <a:latin typeface="Cambria" panose="02040503050406030204" pitchFamily="18" charset="0"/>
              </a:rPr>
              <a:t>foreign direct investment</a:t>
            </a:r>
            <a:r>
              <a:rPr lang="en-US" dirty="0" smtClean="0">
                <a:latin typeface="Cambria" panose="02040503050406030204" pitchFamily="18" charset="0"/>
              </a:rPr>
              <a:t>.</a:t>
            </a:r>
          </a:p>
          <a:p>
            <a:pPr marL="285750" indent="-285750">
              <a:buFont typeface="Arial" panose="020B0604020202020204" pitchFamily="34" charset="0"/>
              <a:buChar char="•"/>
            </a:pPr>
            <a:r>
              <a:rPr lang="en-US" dirty="0" smtClean="0">
                <a:latin typeface="Cambria" panose="02040503050406030204" pitchFamily="18" charset="0"/>
              </a:rPr>
              <a:t>Extractive </a:t>
            </a:r>
            <a:r>
              <a:rPr lang="en-US" dirty="0">
                <a:latin typeface="Cambria" panose="02040503050406030204" pitchFamily="18" charset="0"/>
              </a:rPr>
              <a:t>exports (oil), which are distributed between companies and government, </a:t>
            </a:r>
            <a:endParaRPr lang="en-US" dirty="0" smtClean="0">
              <a:latin typeface="Cambria" panose="02040503050406030204" pitchFamily="18" charset="0"/>
            </a:endParaRPr>
          </a:p>
          <a:p>
            <a:pPr marL="285750" indent="-285750">
              <a:buFont typeface="Arial" panose="020B0604020202020204" pitchFamily="34" charset="0"/>
              <a:buChar char="•"/>
            </a:pPr>
            <a:r>
              <a:rPr lang="en-US" dirty="0" smtClean="0">
                <a:latin typeface="Cambria" panose="02040503050406030204" pitchFamily="18" charset="0"/>
              </a:rPr>
              <a:t>Monopolistic </a:t>
            </a:r>
            <a:r>
              <a:rPr lang="en-US" dirty="0">
                <a:latin typeface="Cambria" panose="02040503050406030204" pitchFamily="18" charset="0"/>
              </a:rPr>
              <a:t>competition. </a:t>
            </a:r>
            <a:r>
              <a:rPr lang="en-US" dirty="0" smtClean="0">
                <a:latin typeface="Cambria" panose="02040503050406030204" pitchFamily="18" charset="0"/>
              </a:rPr>
              <a:t>The </a:t>
            </a:r>
            <a:r>
              <a:rPr lang="en-US" dirty="0">
                <a:latin typeface="Cambria" panose="02040503050406030204" pitchFamily="18" charset="0"/>
              </a:rPr>
              <a:t>profit is transferred to the investors to finance the investment</a:t>
            </a:r>
            <a:r>
              <a:rPr lang="en-US" dirty="0" smtClean="0">
                <a:latin typeface="Cambria" panose="02040503050406030204" pitchFamily="18" charset="0"/>
              </a:rPr>
              <a:t>.</a:t>
            </a:r>
          </a:p>
          <a:p>
            <a:pPr marL="285750" indent="-285750">
              <a:buFont typeface="Arial" panose="020B0604020202020204" pitchFamily="34" charset="0"/>
              <a:buChar char="•"/>
            </a:pPr>
            <a:r>
              <a:rPr lang="en-US" dirty="0" smtClean="0">
                <a:latin typeface="Cambria" panose="02040503050406030204" pitchFamily="18" charset="0"/>
              </a:rPr>
              <a:t>Demand </a:t>
            </a:r>
            <a:r>
              <a:rPr lang="en-US" dirty="0">
                <a:latin typeface="Cambria" panose="02040503050406030204" pitchFamily="18" charset="0"/>
              </a:rPr>
              <a:t>and supply of money</a:t>
            </a:r>
            <a:r>
              <a:rPr lang="en-US" dirty="0" smtClean="0">
                <a:latin typeface="Cambria" panose="02040503050406030204" pitchFamily="18" charset="0"/>
              </a:rPr>
              <a:t>.</a:t>
            </a:r>
          </a:p>
          <a:p>
            <a:pPr marL="285750" indent="-285750">
              <a:buFont typeface="Arial" panose="020B0604020202020204" pitchFamily="34" charset="0"/>
              <a:buChar char="•"/>
            </a:pPr>
            <a:r>
              <a:rPr lang="en-US" dirty="0" smtClean="0">
                <a:latin typeface="Cambria" panose="02040503050406030204" pitchFamily="18" charset="0"/>
              </a:rPr>
              <a:t>Separation </a:t>
            </a:r>
            <a:r>
              <a:rPr lang="en-US" dirty="0">
                <a:latin typeface="Cambria" panose="02040503050406030204" pitchFamily="18" charset="0"/>
              </a:rPr>
              <a:t>of decisions to save and invest</a:t>
            </a:r>
            <a:r>
              <a:rPr lang="en-US" dirty="0" smtClean="0">
                <a:latin typeface="Cambria" panose="02040503050406030204" pitchFamily="18" charset="0"/>
              </a:rPr>
              <a:t>.</a:t>
            </a:r>
          </a:p>
          <a:p>
            <a:pPr marL="1200150" lvl="2" indent="-285750">
              <a:buFont typeface="Arial" panose="020B0604020202020204" pitchFamily="34" charset="0"/>
              <a:buChar char="•"/>
            </a:pPr>
            <a:r>
              <a:rPr lang="en-US" dirty="0" smtClean="0">
                <a:latin typeface="Cambria" panose="02040503050406030204" pitchFamily="18" charset="0"/>
              </a:rPr>
              <a:t>The </a:t>
            </a:r>
            <a:r>
              <a:rPr lang="en-US" dirty="0">
                <a:latin typeface="Cambria" panose="02040503050406030204" pitchFamily="18" charset="0"/>
              </a:rPr>
              <a:t>financial intermediary maximizes its profit, given a loss function, costs to deposits and central bank credit</a:t>
            </a:r>
            <a:r>
              <a:rPr lang="en-US" dirty="0" smtClean="0">
                <a:latin typeface="Cambria" panose="02040503050406030204" pitchFamily="18" charset="0"/>
              </a:rPr>
              <a:t>.</a:t>
            </a:r>
          </a:p>
          <a:p>
            <a:pPr marL="1657350" lvl="3" indent="-285750">
              <a:buFont typeface="Arial" panose="020B0604020202020204" pitchFamily="34" charset="0"/>
              <a:buChar char="•"/>
            </a:pPr>
            <a:r>
              <a:rPr lang="en-US" dirty="0" smtClean="0">
                <a:latin typeface="Cambria" panose="02040503050406030204" pitchFamily="18" charset="0"/>
              </a:rPr>
              <a:t>The </a:t>
            </a:r>
            <a:r>
              <a:rPr lang="en-US" dirty="0">
                <a:latin typeface="Cambria" panose="02040503050406030204" pitchFamily="18" charset="0"/>
              </a:rPr>
              <a:t>central bank determines the money supply</a:t>
            </a:r>
            <a:r>
              <a:rPr lang="en-US" dirty="0" smtClean="0">
                <a:latin typeface="Cambria" panose="02040503050406030204" pitchFamily="18" charset="0"/>
              </a:rPr>
              <a:t>.</a:t>
            </a:r>
          </a:p>
          <a:p>
            <a:pPr marL="1657350" lvl="3" indent="-285750">
              <a:buFont typeface="Arial" panose="020B0604020202020204" pitchFamily="34" charset="0"/>
              <a:buChar char="•"/>
            </a:pPr>
            <a:r>
              <a:rPr lang="en-US" dirty="0" smtClean="0">
                <a:latin typeface="Cambria" panose="02040503050406030204" pitchFamily="18" charset="0"/>
              </a:rPr>
              <a:t>Households </a:t>
            </a:r>
            <a:r>
              <a:rPr lang="en-US" dirty="0">
                <a:latin typeface="Cambria" panose="02040503050406030204" pitchFamily="18" charset="0"/>
              </a:rPr>
              <a:t>derive their profit from consumption, leisure, home ownership and money holdings</a:t>
            </a:r>
            <a:r>
              <a:rPr lang="en-US" dirty="0" smtClean="0">
                <a:latin typeface="Cambria" panose="02040503050406030204" pitchFamily="18" charset="0"/>
              </a:rPr>
              <a:t>.</a:t>
            </a:r>
          </a:p>
          <a:p>
            <a:pPr marL="1657350" lvl="3" indent="-285750">
              <a:buFont typeface="Arial" panose="020B0604020202020204" pitchFamily="34" charset="0"/>
              <a:buChar char="•"/>
            </a:pPr>
            <a:r>
              <a:rPr lang="en-US" dirty="0" smtClean="0">
                <a:latin typeface="Cambria" panose="02040503050406030204" pitchFamily="18" charset="0"/>
              </a:rPr>
              <a:t>There </a:t>
            </a:r>
            <a:r>
              <a:rPr lang="en-US" dirty="0">
                <a:latin typeface="Cambria" panose="02040503050406030204" pitchFamily="18" charset="0"/>
              </a:rPr>
              <a:t>is a productive sector, which distributes its production between goods and services and </a:t>
            </a:r>
            <a:r>
              <a:rPr lang="en-US" dirty="0" smtClean="0">
                <a:latin typeface="Cambria" panose="02040503050406030204" pitchFamily="18" charset="0"/>
              </a:rPr>
              <a:t>construction.</a:t>
            </a:r>
            <a:endParaRPr lang="en-US" dirty="0" smtClean="0">
              <a:latin typeface="Cambria" panose="02040503050406030204" pitchFamily="18" charset="0"/>
            </a:endParaRPr>
          </a:p>
          <a:p>
            <a:endParaRPr lang="en-US" dirty="0"/>
          </a:p>
        </p:txBody>
      </p:sp>
    </p:spTree>
    <p:extLst>
      <p:ext uri="{BB962C8B-B14F-4D97-AF65-F5344CB8AC3E}">
        <p14:creationId xmlns:p14="http://schemas.microsoft.com/office/powerpoint/2010/main" val="770788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5A2968D-9F49-8E48-81F3-A310968133E7}"/>
              </a:ext>
            </a:extLst>
          </p:cNvPr>
          <p:cNvSpPr txBox="1"/>
          <p:nvPr/>
        </p:nvSpPr>
        <p:spPr>
          <a:xfrm>
            <a:off x="3365500" y="4165600"/>
            <a:ext cx="184731" cy="369332"/>
          </a:xfrm>
          <a:prstGeom prst="rect">
            <a:avLst/>
          </a:prstGeom>
          <a:noFill/>
        </p:spPr>
        <p:txBody>
          <a:bodyPr wrap="none" rtlCol="0">
            <a:spAutoFit/>
          </a:bodyPr>
          <a:lstStyle/>
          <a:p>
            <a:endParaRPr lang="en-US" dirty="0"/>
          </a:p>
        </p:txBody>
      </p:sp>
      <p:sp>
        <p:nvSpPr>
          <p:cNvPr id="3" name="TextBox 2">
            <a:extLst>
              <a:ext uri="{FF2B5EF4-FFF2-40B4-BE49-F238E27FC236}">
                <a16:creationId xmlns:a16="http://schemas.microsoft.com/office/drawing/2014/main" id="{D98F337D-C7D3-2942-B47E-08F9AD1145B9}"/>
              </a:ext>
            </a:extLst>
          </p:cNvPr>
          <p:cNvSpPr txBox="1"/>
          <p:nvPr/>
        </p:nvSpPr>
        <p:spPr>
          <a:xfrm>
            <a:off x="886692" y="-22446"/>
            <a:ext cx="7086600" cy="1200329"/>
          </a:xfrm>
          <a:prstGeom prst="rect">
            <a:avLst/>
          </a:prstGeom>
          <a:noFill/>
        </p:spPr>
        <p:txBody>
          <a:bodyPr wrap="square" rtlCol="0">
            <a:spAutoFit/>
          </a:bodyPr>
          <a:lstStyle/>
          <a:p>
            <a:endParaRPr lang="en-US" dirty="0"/>
          </a:p>
          <a:p>
            <a:pPr algn="ctr"/>
            <a:r>
              <a:rPr lang="en-US" b="1" dirty="0">
                <a:latin typeface="Cambria" panose="02040503050406030204" pitchFamily="18" charset="0"/>
              </a:rPr>
              <a:t>Preliminary results</a:t>
            </a:r>
          </a:p>
          <a:p>
            <a:endParaRPr lang="en-US" dirty="0" smtClean="0"/>
          </a:p>
          <a:p>
            <a:endParaRPr lang="en-US" dirty="0"/>
          </a:p>
        </p:txBody>
      </p:sp>
      <p:pic>
        <p:nvPicPr>
          <p:cNvPr id="4" name="Imagen 3"/>
          <p:cNvPicPr>
            <a:picLocks noChangeAspect="1"/>
          </p:cNvPicPr>
          <p:nvPr/>
        </p:nvPicPr>
        <p:blipFill rotWithShape="1">
          <a:blip r:embed="rId2"/>
          <a:srcRect l="31579" t="14667" r="31578" b="67898"/>
          <a:stretch/>
        </p:blipFill>
        <p:spPr>
          <a:xfrm>
            <a:off x="1173281" y="800937"/>
            <a:ext cx="6925705" cy="1842655"/>
          </a:xfrm>
          <a:prstGeom prst="rect">
            <a:avLst/>
          </a:prstGeom>
        </p:spPr>
      </p:pic>
      <p:pic>
        <p:nvPicPr>
          <p:cNvPr id="5" name="Imagen 4"/>
          <p:cNvPicPr>
            <a:picLocks noChangeAspect="1"/>
          </p:cNvPicPr>
          <p:nvPr/>
        </p:nvPicPr>
        <p:blipFill rotWithShape="1">
          <a:blip r:embed="rId3"/>
          <a:srcRect l="56389" t="47822" r="31046" b="32481"/>
          <a:stretch/>
        </p:blipFill>
        <p:spPr>
          <a:xfrm>
            <a:off x="1763847" y="2643592"/>
            <a:ext cx="2337213" cy="2059917"/>
          </a:xfrm>
          <a:prstGeom prst="rect">
            <a:avLst/>
          </a:prstGeom>
        </p:spPr>
      </p:pic>
      <p:pic>
        <p:nvPicPr>
          <p:cNvPr id="6" name="Imagen 5"/>
          <p:cNvPicPr>
            <a:picLocks noChangeAspect="1"/>
          </p:cNvPicPr>
          <p:nvPr/>
        </p:nvPicPr>
        <p:blipFill rotWithShape="1">
          <a:blip r:embed="rId4"/>
          <a:srcRect l="31052" t="31913" r="55105" b="50958"/>
          <a:stretch/>
        </p:blipFill>
        <p:spPr>
          <a:xfrm>
            <a:off x="4095995" y="2629106"/>
            <a:ext cx="2960859" cy="2059917"/>
          </a:xfrm>
          <a:prstGeom prst="rect">
            <a:avLst/>
          </a:prstGeom>
        </p:spPr>
      </p:pic>
      <p:sp>
        <p:nvSpPr>
          <p:cNvPr id="7" name="Rectángulo 6"/>
          <p:cNvSpPr/>
          <p:nvPr/>
        </p:nvSpPr>
        <p:spPr>
          <a:xfrm>
            <a:off x="351617" y="4737077"/>
            <a:ext cx="8156749" cy="1292662"/>
          </a:xfrm>
          <a:prstGeom prst="rect">
            <a:avLst/>
          </a:prstGeom>
        </p:spPr>
        <p:txBody>
          <a:bodyPr wrap="square">
            <a:spAutoFit/>
          </a:bodyPr>
          <a:lstStyle/>
          <a:p>
            <a:pPr algn="ctr"/>
            <a:r>
              <a:rPr lang="en-US" sz="2400" b="1" dirty="0">
                <a:latin typeface="Cambria" panose="02040503050406030204" pitchFamily="18" charset="0"/>
              </a:rPr>
              <a:t>Limitations </a:t>
            </a:r>
          </a:p>
          <a:p>
            <a:endParaRPr lang="en-US" dirty="0">
              <a:latin typeface="Cambria" panose="02040503050406030204" pitchFamily="18" charset="0"/>
            </a:endParaRPr>
          </a:p>
          <a:p>
            <a:r>
              <a:rPr lang="en-US" dirty="0">
                <a:latin typeface="Cambria" panose="02040503050406030204" pitchFamily="18" charset="0"/>
              </a:rPr>
              <a:t>¿How to model the specific link between the monetary policy and the female and male employment in a DSGE model?</a:t>
            </a:r>
            <a:endParaRPr lang="en-US" dirty="0">
              <a:latin typeface="Cambria" panose="02040503050406030204" pitchFamily="18" charset="0"/>
            </a:endParaRPr>
          </a:p>
        </p:txBody>
      </p:sp>
    </p:spTree>
    <p:extLst>
      <p:ext uri="{BB962C8B-B14F-4D97-AF65-F5344CB8AC3E}">
        <p14:creationId xmlns:p14="http://schemas.microsoft.com/office/powerpoint/2010/main" val="222300991"/>
      </p:ext>
    </p:extLst>
  </p:cSld>
  <p:clrMapOvr>
    <a:masterClrMapping/>
  </p:clrMapOvr>
</p:sld>
</file>

<file path=ppt/theme/theme1.xml><?xml version="1.0" encoding="utf-8"?>
<a:theme xmlns:a="http://schemas.openxmlformats.org/drawingml/2006/main" name="ESTILO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ESTILO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470</TotalTime>
  <Words>502</Words>
  <Application>Microsoft Office PowerPoint</Application>
  <PresentationFormat>Presentación en pantalla (4:3)</PresentationFormat>
  <Paragraphs>41</Paragraphs>
  <Slides>6</Slides>
  <Notes>0</Notes>
  <HiddenSlides>0</HiddenSlides>
  <MMClips>0</MMClips>
  <ScaleCrop>false</ScaleCrop>
  <HeadingPairs>
    <vt:vector size="6" baseType="variant">
      <vt:variant>
        <vt:lpstr>Fuentes usadas</vt:lpstr>
      </vt:variant>
      <vt:variant>
        <vt:i4>3</vt:i4>
      </vt:variant>
      <vt:variant>
        <vt:lpstr>Tema</vt:lpstr>
      </vt:variant>
      <vt:variant>
        <vt:i4>2</vt:i4>
      </vt:variant>
      <vt:variant>
        <vt:lpstr>Títulos de diapositiva</vt:lpstr>
      </vt:variant>
      <vt:variant>
        <vt:i4>6</vt:i4>
      </vt:variant>
    </vt:vector>
  </HeadingPairs>
  <TitlesOfParts>
    <vt:vector size="11" baseType="lpstr">
      <vt:lpstr>Arial</vt:lpstr>
      <vt:lpstr>Calibri</vt:lpstr>
      <vt:lpstr>Cambria</vt:lpstr>
      <vt:lpstr>ESTILO 1</vt:lpstr>
      <vt:lpstr>ESTILO 2</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Usuario de Microsoft Office</dc:creator>
  <cp:lastModifiedBy>Nataly Rendón González</cp:lastModifiedBy>
  <cp:revision>27</cp:revision>
  <dcterms:created xsi:type="dcterms:W3CDTF">2019-05-21T04:55:41Z</dcterms:created>
  <dcterms:modified xsi:type="dcterms:W3CDTF">2019-10-08T13:02:09Z</dcterms:modified>
</cp:coreProperties>
</file>