
<file path=[Content_Types].xml><?xml version="1.0" encoding="utf-8"?>
<Types xmlns="http://schemas.openxmlformats.org/package/2006/content-types">
  <Default Extension="jpeg" ContentType="image/jpeg"/>
  <Default Extension="jpg" ContentType="image/jpeg"/>
  <Default Extension="part"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 id="2147483692" r:id="rId2"/>
    <p:sldMasterId id="2147483693" r:id="rId3"/>
  </p:sldMasterIdLst>
  <p:notesMasterIdLst>
    <p:notesMasterId r:id="rId14"/>
  </p:notesMasterIdLst>
  <p:sldIdLst>
    <p:sldId id="256" r:id="rId4"/>
    <p:sldId id="257" r:id="rId5"/>
    <p:sldId id="258" r:id="rId6"/>
    <p:sldId id="263" r:id="rId7"/>
    <p:sldId id="264" r:id="rId8"/>
    <p:sldId id="265" r:id="rId9"/>
    <p:sldId id="262" r:id="rId10"/>
    <p:sldId id="266" r:id="rId11"/>
    <p:sldId id="267" r:id="rId12"/>
    <p:sldId id="268" r:id="rId1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7654"/>
  </p:normalViewPr>
  <p:slideViewPr>
    <p:cSldViewPr snapToGrid="0" snapToObjects="1">
      <p:cViewPr>
        <p:scale>
          <a:sx n="74" d="100"/>
          <a:sy n="74" d="100"/>
        </p:scale>
        <p:origin x="2624" y="8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E3FFA-8CFA-1F4A-9F68-C097E4DDCA82}" type="datetimeFigureOut">
              <a:rPr lang="es-AR" smtClean="0"/>
              <a:t>6/10/19</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95686D-21A9-5B46-A4F6-6BD748053D83}" type="slidenum">
              <a:rPr lang="es-AR" smtClean="0"/>
              <a:t>‹Nº›</a:t>
            </a:fld>
            <a:endParaRPr lang="es-AR"/>
          </a:p>
        </p:txBody>
      </p:sp>
    </p:spTree>
    <p:extLst>
      <p:ext uri="{BB962C8B-B14F-4D97-AF65-F5344CB8AC3E}">
        <p14:creationId xmlns:p14="http://schemas.microsoft.com/office/powerpoint/2010/main" val="1185296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paradigm" is proposed: </a:t>
            </a:r>
            <a:r>
              <a:rPr lang="en-US" sz="1200" kern="1200" dirty="0" err="1">
                <a:solidFill>
                  <a:schemeClr val="tx1"/>
                </a:solidFill>
                <a:effectLst/>
                <a:latin typeface="+mn-lt"/>
                <a:ea typeface="+mn-ea"/>
                <a:cs typeface="+mn-cs"/>
              </a:rPr>
              <a:t>womenomics</a:t>
            </a:r>
            <a:r>
              <a:rPr lang="en-US" sz="1200" kern="1200" dirty="0">
                <a:solidFill>
                  <a:schemeClr val="tx1"/>
                </a:solidFill>
                <a:effectLst/>
                <a:latin typeface="+mn-lt"/>
                <a:ea typeface="+mn-ea"/>
                <a:cs typeface="+mn-cs"/>
              </a:rPr>
              <a:t> that is based on the fact that women have the most economic power "new social revolution", this is because most of the university graduates say that they concentrate more talent and consume more, they make the companies more productive. Although it conceals —or does not seem to understand— that gender inequality is structural, that women do not have the economic power in the world and that the workplace continues to be a source of inequality. In this sense, the expert raises several feminine characteristics: a low profile, altruistic spirit, peaks of productivity after 40 years —when the children have already had—, sociable, receptive, multitasking, humble. In addition, he explains that companies to achieve this escalation of women in companies have had to achieve a "bilingual management" that speaks the female and male languages.</a:t>
            </a:r>
            <a:endParaRPr lang="es-AR"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E195686D-21A9-5B46-A4F6-6BD748053D83}" type="slidenum">
              <a:rPr lang="es-AR" smtClean="0"/>
              <a:t>9</a:t>
            </a:fld>
            <a:endParaRPr lang="es-AR"/>
          </a:p>
        </p:txBody>
      </p:sp>
    </p:spTree>
    <p:extLst>
      <p:ext uri="{BB962C8B-B14F-4D97-AF65-F5344CB8AC3E}">
        <p14:creationId xmlns:p14="http://schemas.microsoft.com/office/powerpoint/2010/main" val="4250640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770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853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3054913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1591162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9172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1979851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1172101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149855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3393840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15505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281302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149165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314909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216623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216623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799594"/>
      </p:ext>
    </p:extLst>
  </p:cSld>
  <p:clrMap bg1="lt1" tx1="dk1" bg2="lt2" tx2="dk2" accent1="accent1" accent2="accent2" accent3="accent3" accent4="accent4" accent5="accent5" accent6="accent6" hlink="hlink" folHlink="folHlink"/>
  <p:sldLayoutIdLst>
    <p:sldLayoutId id="2147483690" r:id="rId1"/>
    <p:sldLayoutId id="2147483686" r:id="rId2"/>
    <p:sldLayoutId id="2147483687" r:id="rId3"/>
    <p:sldLayoutId id="2147483688" r:id="rId4"/>
    <p:sldLayoutId id="2147483689" r:id="rId5"/>
    <p:sldLayoutId id="2147483682" r:id="rId6"/>
    <p:sldLayoutId id="2147483683" r:id="rId7"/>
    <p:sldLayoutId id="2147483684" r:id="rId8"/>
    <p:sldLayoutId id="214748368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79548"/>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08618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art"/><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0C357-26FF-C74E-8E92-852D01DBF241}"/>
              </a:ext>
            </a:extLst>
          </p:cNvPr>
          <p:cNvSpPr txBox="1"/>
          <p:nvPr/>
        </p:nvSpPr>
        <p:spPr>
          <a:xfrm>
            <a:off x="431901" y="2797564"/>
            <a:ext cx="8576432" cy="830997"/>
          </a:xfrm>
          <a:prstGeom prst="rect">
            <a:avLst/>
          </a:prstGeom>
          <a:noFill/>
        </p:spPr>
        <p:txBody>
          <a:bodyPr wrap="square" rtlCol="0">
            <a:spAutoFit/>
          </a:bodyPr>
          <a:lstStyle/>
          <a:p>
            <a:pPr algn="ctr"/>
            <a:r>
              <a:rPr lang="en-US" sz="2400" b="1" dirty="0">
                <a:latin typeface="Lucida Grande" panose="020B0600040502020204" pitchFamily="34" charset="0"/>
                <a:cs typeface="Lucida Grande" panose="020B0600040502020204" pitchFamily="34" charset="0"/>
              </a:rPr>
              <a:t>The dilemma of </a:t>
            </a:r>
            <a:r>
              <a:rPr lang="en-US" sz="2400" b="1" i="1" dirty="0">
                <a:latin typeface="Lucida Grande" panose="020B0600040502020204" pitchFamily="34" charset="0"/>
                <a:cs typeface="Lucida Grande" panose="020B0600040502020204" pitchFamily="34" charset="0"/>
              </a:rPr>
              <a:t>having it all</a:t>
            </a:r>
            <a:r>
              <a:rPr lang="en-US" sz="2400" b="1" dirty="0">
                <a:latin typeface="Lucida Grande" panose="020B0600040502020204" pitchFamily="34" charset="0"/>
                <a:cs typeface="Lucida Grande" panose="020B0600040502020204" pitchFamily="34" charset="0"/>
              </a:rPr>
              <a:t>: gender inequalities at the labor market of highly educated in Argentina</a:t>
            </a:r>
            <a:r>
              <a:rPr lang="es-AR" sz="2400" dirty="0">
                <a:latin typeface="Lucida Grande" panose="020B0600040502020204" pitchFamily="34" charset="0"/>
                <a:cs typeface="Lucida Grande" panose="020B0600040502020204" pitchFamily="34" charset="0"/>
              </a:rPr>
              <a:t> </a:t>
            </a:r>
            <a:r>
              <a:rPr lang="en-US" sz="2400" dirty="0">
                <a:latin typeface="Lucida Grande" panose="020B0600040502020204" pitchFamily="34" charset="0"/>
                <a:cs typeface="Lucida Grande" panose="020B0600040502020204" pitchFamily="34" charset="0"/>
              </a:rPr>
              <a:t> </a:t>
            </a:r>
          </a:p>
        </p:txBody>
      </p:sp>
      <p:sp>
        <p:nvSpPr>
          <p:cNvPr id="4" name="CuadroTexto 3">
            <a:extLst>
              <a:ext uri="{FF2B5EF4-FFF2-40B4-BE49-F238E27FC236}">
                <a16:creationId xmlns:a16="http://schemas.microsoft.com/office/drawing/2014/main" id="{D2B16759-FFC1-B14C-8F2A-5435DF15BA0B}"/>
              </a:ext>
            </a:extLst>
          </p:cNvPr>
          <p:cNvSpPr txBox="1"/>
          <p:nvPr/>
        </p:nvSpPr>
        <p:spPr>
          <a:xfrm>
            <a:off x="1437967" y="3622714"/>
            <a:ext cx="6268063" cy="1015663"/>
          </a:xfrm>
          <a:prstGeom prst="rect">
            <a:avLst/>
          </a:prstGeom>
          <a:noFill/>
        </p:spPr>
        <p:txBody>
          <a:bodyPr wrap="none" rtlCol="0">
            <a:spAutoFit/>
          </a:bodyPr>
          <a:lstStyle/>
          <a:p>
            <a:pPr algn="ctr"/>
            <a:r>
              <a:rPr lang="es-AR" sz="2000" dirty="0">
                <a:solidFill>
                  <a:schemeClr val="tx1">
                    <a:lumMod val="75000"/>
                    <a:lumOff val="25000"/>
                  </a:schemeClr>
                </a:solidFill>
                <a:latin typeface="Lucida Grande" panose="020B0600040502020204" pitchFamily="34" charset="0"/>
                <a:cs typeface="Lucida Grande" panose="020B0600040502020204" pitchFamily="34" charset="0"/>
              </a:rPr>
              <a:t>Natalia Escobar-Váquiro</a:t>
            </a:r>
          </a:p>
          <a:p>
            <a:pPr algn="ctr"/>
            <a:r>
              <a:rPr lang="es-AR" sz="2000" dirty="0">
                <a:solidFill>
                  <a:schemeClr val="tx1">
                    <a:lumMod val="75000"/>
                    <a:lumOff val="25000"/>
                  </a:schemeClr>
                </a:solidFill>
                <a:latin typeface="Lucida Grande" panose="020B0600040502020204" pitchFamily="34" charset="0"/>
                <a:cs typeface="Lucida Grande" panose="020B0600040502020204" pitchFamily="34" charset="0"/>
              </a:rPr>
              <a:t>FLACSO</a:t>
            </a:r>
          </a:p>
          <a:p>
            <a:pPr algn="ctr"/>
            <a:r>
              <a:rPr lang="es-AR" sz="2000" dirty="0">
                <a:solidFill>
                  <a:schemeClr val="tx1">
                    <a:lumMod val="75000"/>
                    <a:lumOff val="25000"/>
                  </a:schemeClr>
                </a:solidFill>
                <a:latin typeface="Lucida Grande" panose="020B0600040502020204" pitchFamily="34" charset="0"/>
                <a:cs typeface="Lucida Grande" panose="020B0600040502020204" pitchFamily="34" charset="0"/>
              </a:rPr>
              <a:t>Dissertation director: Corina Rodríguez-Enríquez</a:t>
            </a:r>
          </a:p>
        </p:txBody>
      </p:sp>
    </p:spTree>
    <p:extLst>
      <p:ext uri="{BB962C8B-B14F-4D97-AF65-F5344CB8AC3E}">
        <p14:creationId xmlns:p14="http://schemas.microsoft.com/office/powerpoint/2010/main" val="339370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A822768-446C-674E-97DC-79096F8E356F}"/>
              </a:ext>
            </a:extLst>
          </p:cNvPr>
          <p:cNvSpPr txBox="1"/>
          <p:nvPr/>
        </p:nvSpPr>
        <p:spPr>
          <a:xfrm>
            <a:off x="3453617" y="3105834"/>
            <a:ext cx="2236766" cy="923330"/>
          </a:xfrm>
          <a:prstGeom prst="rect">
            <a:avLst/>
          </a:prstGeom>
          <a:noFill/>
        </p:spPr>
        <p:txBody>
          <a:bodyPr wrap="none" rtlCol="0">
            <a:spAutoFit/>
          </a:bodyPr>
          <a:lstStyle/>
          <a:p>
            <a:r>
              <a:rPr lang="es-AR" sz="5400" dirty="0"/>
              <a:t>Gracias</a:t>
            </a:r>
          </a:p>
        </p:txBody>
      </p:sp>
    </p:spTree>
    <p:extLst>
      <p:ext uri="{BB962C8B-B14F-4D97-AF65-F5344CB8AC3E}">
        <p14:creationId xmlns:p14="http://schemas.microsoft.com/office/powerpoint/2010/main" val="275754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DBB758B-5263-C34A-803F-F875A873136A}"/>
              </a:ext>
            </a:extLst>
          </p:cNvPr>
          <p:cNvSpPr txBox="1"/>
          <p:nvPr/>
        </p:nvSpPr>
        <p:spPr>
          <a:xfrm>
            <a:off x="2910327" y="166255"/>
            <a:ext cx="3323346" cy="523220"/>
          </a:xfrm>
          <a:prstGeom prst="rect">
            <a:avLst/>
          </a:prstGeom>
          <a:noFill/>
        </p:spPr>
        <p:txBody>
          <a:bodyPr wrap="none" rtlCol="0">
            <a:spAutoFit/>
          </a:bodyPr>
          <a:lstStyle/>
          <a:p>
            <a:r>
              <a:rPr lang="es-AR" sz="2800" dirty="0">
                <a:latin typeface="Lucida Grande" panose="020B0600040502020204" pitchFamily="34" charset="0"/>
                <a:cs typeface="Lucida Grande" panose="020B0600040502020204" pitchFamily="34" charset="0"/>
              </a:rPr>
              <a:t>Research problem</a:t>
            </a:r>
          </a:p>
        </p:txBody>
      </p:sp>
      <p:sp>
        <p:nvSpPr>
          <p:cNvPr id="4" name="CuadroTexto 3">
            <a:extLst>
              <a:ext uri="{FF2B5EF4-FFF2-40B4-BE49-F238E27FC236}">
                <a16:creationId xmlns:a16="http://schemas.microsoft.com/office/drawing/2014/main" id="{B958E082-AD93-DB40-9BED-D5595855AA23}"/>
              </a:ext>
            </a:extLst>
          </p:cNvPr>
          <p:cNvSpPr txBox="1"/>
          <p:nvPr/>
        </p:nvSpPr>
        <p:spPr>
          <a:xfrm>
            <a:off x="1128156" y="1448790"/>
            <a:ext cx="7870565" cy="3416320"/>
          </a:xfrm>
          <a:prstGeom prst="rect">
            <a:avLst/>
          </a:prstGeom>
          <a:noFill/>
        </p:spPr>
        <p:txBody>
          <a:bodyPr wrap="square" rtlCol="0">
            <a:spAutoFit/>
          </a:bodyPr>
          <a:lstStyle/>
          <a:p>
            <a:pPr marL="285750" indent="-285750" algn="just">
              <a:buFont typeface="Arial" panose="020B0604020202020204" pitchFamily="34" charset="0"/>
              <a:buChar char="•"/>
            </a:pPr>
            <a:r>
              <a:rPr lang="es-AR" dirty="0"/>
              <a:t>Social: women who "decide" to have it all (superwomen)</a:t>
            </a:r>
          </a:p>
          <a:p>
            <a:pPr marL="285750" indent="-285750" algn="just">
              <a:buFont typeface="Arial" panose="020B0604020202020204" pitchFamily="34" charset="0"/>
              <a:buChar char="•"/>
            </a:pPr>
            <a:r>
              <a:rPr lang="es-AR" dirty="0"/>
              <a:t>Academic: feminist economics —</a:t>
            </a:r>
            <a:r>
              <a:rPr lang="en-US" dirty="0"/>
              <a:t>gender inequalities in the labor market are based on the power relations that are given by the ideals of men and women that have been socially constructed</a:t>
            </a:r>
            <a:r>
              <a:rPr lang="es-AR" dirty="0"/>
              <a:t>—</a:t>
            </a:r>
          </a:p>
          <a:p>
            <a:pPr marL="285750" indent="-285750" algn="just">
              <a:buFont typeface="Arial" panose="020B0604020202020204" pitchFamily="34" charset="0"/>
              <a:buChar char="•"/>
            </a:pPr>
            <a:r>
              <a:rPr lang="es-AR" dirty="0"/>
              <a:t>Vacancy: gender inequalities on highly educated in Argentina</a:t>
            </a:r>
          </a:p>
          <a:p>
            <a:pPr marL="285750" indent="-285750" algn="just">
              <a:buFont typeface="Arial" panose="020B0604020202020204" pitchFamily="34" charset="0"/>
              <a:buChar char="•"/>
            </a:pPr>
            <a:endParaRPr lang="es-AR" dirty="0"/>
          </a:p>
          <a:p>
            <a:pPr marL="285750" indent="-285750" algn="just">
              <a:buFont typeface="Arial" panose="020B0604020202020204" pitchFamily="34" charset="0"/>
              <a:buChar char="•"/>
            </a:pPr>
            <a:endParaRPr lang="es-AR" dirty="0"/>
          </a:p>
          <a:p>
            <a:pPr algn="just"/>
            <a:r>
              <a:rPr lang="en-US" dirty="0"/>
              <a:t>Research question:</a:t>
            </a:r>
          </a:p>
          <a:p>
            <a:pPr algn="just"/>
            <a:r>
              <a:rPr lang="en-US" u="sng" dirty="0"/>
              <a:t>How does it affect the ways of household provisioning in the generation of gender inequalities in the labor market of highly educated in Argentina in 1996, 2006 and 2016?</a:t>
            </a:r>
            <a:endParaRPr lang="es-AR" dirty="0"/>
          </a:p>
          <a:p>
            <a:pPr marL="285750" indent="-285750" algn="just">
              <a:buFont typeface="Arial" panose="020B0604020202020204" pitchFamily="34" charset="0"/>
              <a:buChar char="•"/>
            </a:pPr>
            <a:endParaRPr lang="es-AR" dirty="0"/>
          </a:p>
        </p:txBody>
      </p:sp>
    </p:spTree>
    <p:extLst>
      <p:ext uri="{BB962C8B-B14F-4D97-AF65-F5344CB8AC3E}">
        <p14:creationId xmlns:p14="http://schemas.microsoft.com/office/powerpoint/2010/main" val="84245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431BDD2-8100-FA4F-B370-44D58FD29905}"/>
              </a:ext>
            </a:extLst>
          </p:cNvPr>
          <p:cNvPicPr>
            <a:picLocks noChangeAspect="1"/>
          </p:cNvPicPr>
          <p:nvPr/>
        </p:nvPicPr>
        <p:blipFill>
          <a:blip r:embed="rId2"/>
          <a:stretch>
            <a:fillRect/>
          </a:stretch>
        </p:blipFill>
        <p:spPr>
          <a:xfrm>
            <a:off x="0" y="945159"/>
            <a:ext cx="9144000" cy="5157688"/>
          </a:xfrm>
          <a:prstGeom prst="rect">
            <a:avLst/>
          </a:prstGeom>
        </p:spPr>
      </p:pic>
      <p:sp>
        <p:nvSpPr>
          <p:cNvPr id="4" name="CuadroTexto 3">
            <a:extLst>
              <a:ext uri="{FF2B5EF4-FFF2-40B4-BE49-F238E27FC236}">
                <a16:creationId xmlns:a16="http://schemas.microsoft.com/office/drawing/2014/main" id="{E9DF605F-2208-1D4E-90C5-768521ED1C83}"/>
              </a:ext>
            </a:extLst>
          </p:cNvPr>
          <p:cNvSpPr txBox="1"/>
          <p:nvPr/>
        </p:nvSpPr>
        <p:spPr>
          <a:xfrm>
            <a:off x="2816551" y="170378"/>
            <a:ext cx="3510898" cy="584775"/>
          </a:xfrm>
          <a:prstGeom prst="rect">
            <a:avLst/>
          </a:prstGeom>
          <a:noFill/>
        </p:spPr>
        <p:txBody>
          <a:bodyPr wrap="none" rtlCol="0">
            <a:spAutoFit/>
          </a:bodyPr>
          <a:lstStyle/>
          <a:p>
            <a:r>
              <a:rPr lang="es-AR" sz="3200" dirty="0">
                <a:latin typeface="Lucida Grande" panose="020B0600040502020204" pitchFamily="34" charset="0"/>
                <a:cs typeface="Lucida Grande" panose="020B0600040502020204" pitchFamily="34" charset="0"/>
              </a:rPr>
              <a:t>Literature review</a:t>
            </a:r>
          </a:p>
        </p:txBody>
      </p:sp>
    </p:spTree>
    <p:extLst>
      <p:ext uri="{BB962C8B-B14F-4D97-AF65-F5344CB8AC3E}">
        <p14:creationId xmlns:p14="http://schemas.microsoft.com/office/powerpoint/2010/main" val="262680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E9AAE09-DCA7-E449-8377-BC09DE479E92}"/>
              </a:ext>
            </a:extLst>
          </p:cNvPr>
          <p:cNvSpPr txBox="1"/>
          <p:nvPr/>
        </p:nvSpPr>
        <p:spPr>
          <a:xfrm>
            <a:off x="2910359" y="195072"/>
            <a:ext cx="3323282" cy="523220"/>
          </a:xfrm>
          <a:prstGeom prst="rect">
            <a:avLst/>
          </a:prstGeom>
          <a:noFill/>
        </p:spPr>
        <p:txBody>
          <a:bodyPr wrap="none" rtlCol="0">
            <a:spAutoFit/>
          </a:bodyPr>
          <a:lstStyle/>
          <a:p>
            <a:r>
              <a:rPr lang="es-AR" sz="2800" dirty="0"/>
              <a:t>Three sources of data</a:t>
            </a:r>
          </a:p>
        </p:txBody>
      </p:sp>
      <p:sp>
        <p:nvSpPr>
          <p:cNvPr id="3" name="CuadroTexto 2">
            <a:extLst>
              <a:ext uri="{FF2B5EF4-FFF2-40B4-BE49-F238E27FC236}">
                <a16:creationId xmlns:a16="http://schemas.microsoft.com/office/drawing/2014/main" id="{390772D9-EE05-6646-BC33-57D210EE2A12}"/>
              </a:ext>
            </a:extLst>
          </p:cNvPr>
          <p:cNvSpPr txBox="1"/>
          <p:nvPr/>
        </p:nvSpPr>
        <p:spPr>
          <a:xfrm>
            <a:off x="1072896" y="1328928"/>
            <a:ext cx="3015569" cy="369332"/>
          </a:xfrm>
          <a:prstGeom prst="rect">
            <a:avLst/>
          </a:prstGeom>
          <a:noFill/>
        </p:spPr>
        <p:txBody>
          <a:bodyPr wrap="none" rtlCol="0">
            <a:spAutoFit/>
          </a:bodyPr>
          <a:lstStyle/>
          <a:p>
            <a:pPr marL="285750" indent="-285750">
              <a:buFont typeface="Arial" panose="020B0604020202020204" pitchFamily="34" charset="0"/>
              <a:buChar char="•"/>
            </a:pPr>
            <a:r>
              <a:rPr lang="es-AR" dirty="0">
                <a:latin typeface="Lucida Grande" panose="020B0600040502020204" pitchFamily="34" charset="0"/>
                <a:cs typeface="Lucida Grande" panose="020B0600040502020204" pitchFamily="34" charset="0"/>
              </a:rPr>
              <a:t>EHP 1996, 2006, 2016</a:t>
            </a:r>
          </a:p>
        </p:txBody>
      </p:sp>
      <p:graphicFrame>
        <p:nvGraphicFramePr>
          <p:cNvPr id="5" name="Tabla 4">
            <a:extLst>
              <a:ext uri="{FF2B5EF4-FFF2-40B4-BE49-F238E27FC236}">
                <a16:creationId xmlns:a16="http://schemas.microsoft.com/office/drawing/2014/main" id="{449E40A4-A560-3942-831D-15E5DCD538AA}"/>
              </a:ext>
            </a:extLst>
          </p:cNvPr>
          <p:cNvGraphicFramePr>
            <a:graphicFrameLocks noGrp="1"/>
          </p:cNvGraphicFramePr>
          <p:nvPr>
            <p:extLst>
              <p:ext uri="{D42A27DB-BD31-4B8C-83A1-F6EECF244321}">
                <p14:modId xmlns:p14="http://schemas.microsoft.com/office/powerpoint/2010/main" val="998794107"/>
              </p:ext>
            </p:extLst>
          </p:nvPr>
        </p:nvGraphicFramePr>
        <p:xfrm>
          <a:off x="2727707" y="1902496"/>
          <a:ext cx="3688586" cy="812800"/>
        </p:xfrm>
        <a:graphic>
          <a:graphicData uri="http://schemas.openxmlformats.org/drawingml/2006/table">
            <a:tbl>
              <a:tblPr>
                <a:tableStyleId>{5C22544A-7EE6-4342-B048-85BDC9FD1C3A}</a:tableStyleId>
              </a:tblPr>
              <a:tblGrid>
                <a:gridCol w="984314">
                  <a:extLst>
                    <a:ext uri="{9D8B030D-6E8A-4147-A177-3AD203B41FA5}">
                      <a16:colId xmlns:a16="http://schemas.microsoft.com/office/drawing/2014/main" val="3511652320"/>
                    </a:ext>
                  </a:extLst>
                </a:gridCol>
                <a:gridCol w="901424">
                  <a:extLst>
                    <a:ext uri="{9D8B030D-6E8A-4147-A177-3AD203B41FA5}">
                      <a16:colId xmlns:a16="http://schemas.microsoft.com/office/drawing/2014/main" val="2820674900"/>
                    </a:ext>
                  </a:extLst>
                </a:gridCol>
                <a:gridCol w="901424">
                  <a:extLst>
                    <a:ext uri="{9D8B030D-6E8A-4147-A177-3AD203B41FA5}">
                      <a16:colId xmlns:a16="http://schemas.microsoft.com/office/drawing/2014/main" val="3525589666"/>
                    </a:ext>
                  </a:extLst>
                </a:gridCol>
                <a:gridCol w="901424">
                  <a:extLst>
                    <a:ext uri="{9D8B030D-6E8A-4147-A177-3AD203B41FA5}">
                      <a16:colId xmlns:a16="http://schemas.microsoft.com/office/drawing/2014/main" val="3136013269"/>
                    </a:ext>
                  </a:extLst>
                </a:gridCol>
              </a:tblGrid>
              <a:tr h="203200">
                <a:tc>
                  <a:txBody>
                    <a:bodyPr/>
                    <a:lstStyle/>
                    <a:p>
                      <a:pPr algn="ctr" fontAlgn="b"/>
                      <a:r>
                        <a:rPr lang="es-AR" sz="1200" u="none" strike="noStrike" dirty="0">
                          <a:effectLst/>
                          <a:latin typeface="Lucida Grande" panose="020B0600040502020204" pitchFamily="34" charset="0"/>
                          <a:cs typeface="Lucida Grande" panose="020B0600040502020204" pitchFamily="34" charset="0"/>
                        </a:rPr>
                        <a:t> </a:t>
                      </a:r>
                      <a:endParaRPr lang="es-AR" sz="1200" b="0" i="0" u="none" strike="noStrike" dirty="0">
                        <a:solidFill>
                          <a:srgbClr val="000000"/>
                        </a:solidFill>
                        <a:effectLst/>
                        <a:latin typeface="Lucida Grande" panose="020B0600040502020204" pitchFamily="34" charset="0"/>
                        <a:cs typeface="Lucida Grande" panose="020B06000405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AR" sz="1200" b="1" u="none" strike="noStrike" dirty="0">
                          <a:effectLst/>
                          <a:latin typeface="Lucida Grande" panose="020B0600040502020204" pitchFamily="34" charset="0"/>
                          <a:cs typeface="Lucida Grande" panose="020B0600040502020204" pitchFamily="34" charset="0"/>
                        </a:rPr>
                        <a:t>1996</a:t>
                      </a:r>
                      <a:endParaRPr lang="es-AR" sz="1200" b="1" i="0" u="none" strike="noStrike" dirty="0">
                        <a:solidFill>
                          <a:srgbClr val="000000"/>
                        </a:solidFill>
                        <a:effectLst/>
                        <a:latin typeface="Lucida Grande" panose="020B0600040502020204" pitchFamily="34" charset="0"/>
                        <a:cs typeface="Lucida Grande" panose="020B06000405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AR" sz="1200" b="1" u="none" strike="noStrike" dirty="0">
                          <a:effectLst/>
                          <a:latin typeface="Lucida Grande" panose="020B0600040502020204" pitchFamily="34" charset="0"/>
                          <a:cs typeface="Lucida Grande" panose="020B0600040502020204" pitchFamily="34" charset="0"/>
                        </a:rPr>
                        <a:t>2006</a:t>
                      </a:r>
                      <a:endParaRPr lang="es-AR" sz="1200" b="1" i="0" u="none" strike="noStrike" dirty="0">
                        <a:solidFill>
                          <a:srgbClr val="000000"/>
                        </a:solidFill>
                        <a:effectLst/>
                        <a:latin typeface="Lucida Grande" panose="020B0600040502020204" pitchFamily="34" charset="0"/>
                        <a:cs typeface="Lucida Grande" panose="020B06000405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AR" sz="1200" b="1" u="none" strike="noStrike" dirty="0">
                          <a:effectLst/>
                          <a:latin typeface="Lucida Grande" panose="020B0600040502020204" pitchFamily="34" charset="0"/>
                          <a:cs typeface="Lucida Grande" panose="020B0600040502020204" pitchFamily="34" charset="0"/>
                        </a:rPr>
                        <a:t>2016</a:t>
                      </a:r>
                      <a:endParaRPr lang="es-AR" sz="1200" b="1" i="0" u="none" strike="noStrike" dirty="0">
                        <a:solidFill>
                          <a:srgbClr val="000000"/>
                        </a:solidFill>
                        <a:effectLst/>
                        <a:latin typeface="Lucida Grande" panose="020B0600040502020204" pitchFamily="34" charset="0"/>
                        <a:cs typeface="Lucida Grande" panose="020B06000405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8549850"/>
                  </a:ext>
                </a:extLst>
              </a:tr>
              <a:tr h="203200">
                <a:tc>
                  <a:txBody>
                    <a:bodyPr/>
                    <a:lstStyle/>
                    <a:p>
                      <a:pPr algn="ctr" fontAlgn="b"/>
                      <a:r>
                        <a:rPr lang="es-AR" sz="1200" u="none" strike="noStrike" dirty="0">
                          <a:effectLst/>
                          <a:latin typeface="Lucida Grande" panose="020B0600040502020204" pitchFamily="34" charset="0"/>
                          <a:cs typeface="Lucida Grande" panose="020B0600040502020204" pitchFamily="34" charset="0"/>
                        </a:rPr>
                        <a:t>Mujeres</a:t>
                      </a:r>
                      <a:endParaRPr lang="es-AR" sz="1200" b="0" i="0" u="none" strike="noStrike" dirty="0">
                        <a:solidFill>
                          <a:srgbClr val="000000"/>
                        </a:solidFill>
                        <a:effectLst/>
                        <a:latin typeface="Lucida Grande" panose="020B0600040502020204" pitchFamily="34" charset="0"/>
                        <a:cs typeface="Lucida Grande" panose="020B060004050202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es-AR" sz="1200" u="none" strike="noStrike">
                          <a:effectLst/>
                          <a:latin typeface="Lucida Grande" panose="020B0600040502020204" pitchFamily="34" charset="0"/>
                          <a:cs typeface="Lucida Grande" panose="020B0600040502020204" pitchFamily="34" charset="0"/>
                        </a:rPr>
                        <a:t>389,107</a:t>
                      </a:r>
                      <a:endParaRPr lang="es-AR" sz="1200" b="0" i="0" u="none" strike="noStrike">
                        <a:solidFill>
                          <a:srgbClr val="000000"/>
                        </a:solidFill>
                        <a:effectLst/>
                        <a:latin typeface="Lucida Grande" panose="020B0600040502020204" pitchFamily="34" charset="0"/>
                        <a:cs typeface="Lucida Grande" panose="020B060004050202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es-AR" sz="1200" u="none" strike="noStrike">
                          <a:effectLst/>
                          <a:latin typeface="Lucida Grande" panose="020B0600040502020204" pitchFamily="34" charset="0"/>
                          <a:cs typeface="Lucida Grande" panose="020B0600040502020204" pitchFamily="34" charset="0"/>
                        </a:rPr>
                        <a:t>716,773</a:t>
                      </a:r>
                      <a:endParaRPr lang="es-AR" sz="1200" b="0" i="0" u="none" strike="noStrike">
                        <a:solidFill>
                          <a:srgbClr val="000000"/>
                        </a:solidFill>
                        <a:effectLst/>
                        <a:latin typeface="Lucida Grande" panose="020B0600040502020204" pitchFamily="34" charset="0"/>
                        <a:cs typeface="Lucida Grande" panose="020B060004050202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es-AR" sz="1200" u="none" strike="noStrike">
                          <a:effectLst/>
                          <a:latin typeface="Lucida Grande" panose="020B0600040502020204" pitchFamily="34" charset="0"/>
                          <a:cs typeface="Lucida Grande" panose="020B0600040502020204" pitchFamily="34" charset="0"/>
                        </a:rPr>
                        <a:t>1,079,102</a:t>
                      </a:r>
                      <a:endParaRPr lang="es-AR" sz="1200" b="0" i="0" u="none" strike="noStrike">
                        <a:solidFill>
                          <a:srgbClr val="000000"/>
                        </a:solidFill>
                        <a:effectLst/>
                        <a:latin typeface="Lucida Grande" panose="020B0600040502020204" pitchFamily="34" charset="0"/>
                        <a:cs typeface="Lucida Grande" panose="020B060004050202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977353325"/>
                  </a:ext>
                </a:extLst>
              </a:tr>
              <a:tr h="203200">
                <a:tc>
                  <a:txBody>
                    <a:bodyPr/>
                    <a:lstStyle/>
                    <a:p>
                      <a:pPr algn="ctr" fontAlgn="b"/>
                      <a:r>
                        <a:rPr lang="es-AR" sz="1200" u="none" strike="noStrike">
                          <a:effectLst/>
                          <a:latin typeface="Lucida Grande" panose="020B0600040502020204" pitchFamily="34" charset="0"/>
                          <a:cs typeface="Lucida Grande" panose="020B0600040502020204" pitchFamily="34" charset="0"/>
                        </a:rPr>
                        <a:t>Hombres</a:t>
                      </a:r>
                      <a:endParaRPr lang="es-AR" sz="1200" b="0" i="0" u="none" strike="noStrike">
                        <a:solidFill>
                          <a:srgbClr val="000000"/>
                        </a:solidFill>
                        <a:effectLst/>
                        <a:latin typeface="Lucida Grande" panose="020B0600040502020204" pitchFamily="34" charset="0"/>
                        <a:cs typeface="Lucida Grande" panose="020B060004050202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s-AR" sz="1200" u="none" strike="noStrike">
                          <a:effectLst/>
                          <a:latin typeface="Lucida Grande" panose="020B0600040502020204" pitchFamily="34" charset="0"/>
                          <a:cs typeface="Lucida Grande" panose="020B0600040502020204" pitchFamily="34" charset="0"/>
                        </a:rPr>
                        <a:t>457,354</a:t>
                      </a:r>
                      <a:endParaRPr lang="es-AR" sz="1200" b="0" i="0" u="none" strike="noStrike">
                        <a:solidFill>
                          <a:srgbClr val="000000"/>
                        </a:solidFill>
                        <a:effectLst/>
                        <a:latin typeface="Lucida Grande" panose="020B0600040502020204" pitchFamily="34" charset="0"/>
                        <a:cs typeface="Lucida Grande" panose="020B060004050202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s-AR" sz="1200" u="none" strike="noStrike">
                          <a:effectLst/>
                          <a:latin typeface="Lucida Grande" panose="020B0600040502020204" pitchFamily="34" charset="0"/>
                          <a:cs typeface="Lucida Grande" panose="020B0600040502020204" pitchFamily="34" charset="0"/>
                        </a:rPr>
                        <a:t>608,030</a:t>
                      </a:r>
                      <a:endParaRPr lang="es-AR" sz="1200" b="0" i="0" u="none" strike="noStrike">
                        <a:solidFill>
                          <a:srgbClr val="000000"/>
                        </a:solidFill>
                        <a:effectLst/>
                        <a:latin typeface="Lucida Grande" panose="020B0600040502020204" pitchFamily="34" charset="0"/>
                        <a:cs typeface="Lucida Grande" panose="020B060004050202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s-AR" sz="1200" u="none" strike="noStrike">
                          <a:effectLst/>
                          <a:latin typeface="Lucida Grande" panose="020B0600040502020204" pitchFamily="34" charset="0"/>
                          <a:cs typeface="Lucida Grande" panose="020B0600040502020204" pitchFamily="34" charset="0"/>
                        </a:rPr>
                        <a:t>823,414</a:t>
                      </a:r>
                      <a:endParaRPr lang="es-AR" sz="1200" b="0" i="0" u="none" strike="noStrike">
                        <a:solidFill>
                          <a:srgbClr val="000000"/>
                        </a:solidFill>
                        <a:effectLst/>
                        <a:latin typeface="Lucida Grande" panose="020B0600040502020204" pitchFamily="34" charset="0"/>
                        <a:cs typeface="Lucida Grande" panose="020B060004050202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1854175"/>
                  </a:ext>
                </a:extLst>
              </a:tr>
              <a:tr h="203200">
                <a:tc>
                  <a:txBody>
                    <a:bodyPr/>
                    <a:lstStyle/>
                    <a:p>
                      <a:pPr algn="ctr" fontAlgn="b"/>
                      <a:r>
                        <a:rPr lang="es-AR" sz="1200" u="none" strike="noStrike" dirty="0">
                          <a:effectLst/>
                          <a:latin typeface="Lucida Grande" panose="020B0600040502020204" pitchFamily="34" charset="0"/>
                          <a:cs typeface="Lucida Grande" panose="020B0600040502020204" pitchFamily="34" charset="0"/>
                        </a:rPr>
                        <a:t>% population</a:t>
                      </a:r>
                      <a:endParaRPr lang="es-AR" sz="1200" b="0" i="0" u="none" strike="noStrike" dirty="0">
                        <a:solidFill>
                          <a:srgbClr val="000000"/>
                        </a:solidFill>
                        <a:effectLst/>
                        <a:latin typeface="Lucida Grande" panose="020B0600040502020204" pitchFamily="34" charset="0"/>
                        <a:cs typeface="Lucida Grande" panose="020B06000405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AR" sz="1200" u="none" strike="noStrike" dirty="0">
                          <a:effectLst/>
                          <a:latin typeface="Lucida Grande" panose="020B0600040502020204" pitchFamily="34" charset="0"/>
                          <a:cs typeface="Lucida Grande" panose="020B0600040502020204" pitchFamily="34" charset="0"/>
                        </a:rPr>
                        <a:t>4.7%</a:t>
                      </a:r>
                      <a:endParaRPr lang="es-AR" sz="1200" b="0" i="0" u="none" strike="noStrike" dirty="0">
                        <a:solidFill>
                          <a:srgbClr val="000000"/>
                        </a:solidFill>
                        <a:effectLst/>
                        <a:latin typeface="Lucida Grande" panose="020B0600040502020204" pitchFamily="34" charset="0"/>
                        <a:cs typeface="Lucida Grande" panose="020B06000405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AR" sz="1200" u="none" strike="noStrike" dirty="0">
                          <a:effectLst/>
                          <a:latin typeface="Lucida Grande" panose="020B0600040502020204" pitchFamily="34" charset="0"/>
                          <a:cs typeface="Lucida Grande" panose="020B0600040502020204" pitchFamily="34" charset="0"/>
                        </a:rPr>
                        <a:t>6.0%</a:t>
                      </a:r>
                      <a:endParaRPr lang="es-AR" sz="1200" b="0" i="0" u="none" strike="noStrike" dirty="0">
                        <a:solidFill>
                          <a:srgbClr val="000000"/>
                        </a:solidFill>
                        <a:effectLst/>
                        <a:latin typeface="Lucida Grande" panose="020B0600040502020204" pitchFamily="34" charset="0"/>
                        <a:cs typeface="Lucida Grande" panose="020B06000405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AR" sz="1200" u="none" strike="noStrike" dirty="0">
                          <a:effectLst/>
                          <a:latin typeface="Lucida Grande" panose="020B0600040502020204" pitchFamily="34" charset="0"/>
                          <a:cs typeface="Lucida Grande" panose="020B0600040502020204" pitchFamily="34" charset="0"/>
                        </a:rPr>
                        <a:t>7.5%</a:t>
                      </a:r>
                      <a:endParaRPr lang="es-AR" sz="1200" b="0" i="0" u="none" strike="noStrike" dirty="0">
                        <a:solidFill>
                          <a:srgbClr val="000000"/>
                        </a:solidFill>
                        <a:effectLst/>
                        <a:latin typeface="Lucida Grande" panose="020B0600040502020204" pitchFamily="34" charset="0"/>
                        <a:cs typeface="Lucida Grande" panose="020B06000405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3164025"/>
                  </a:ext>
                </a:extLst>
              </a:tr>
            </a:tbl>
          </a:graphicData>
        </a:graphic>
      </p:graphicFrame>
      <p:sp>
        <p:nvSpPr>
          <p:cNvPr id="6" name="CuadroTexto 5">
            <a:extLst>
              <a:ext uri="{FF2B5EF4-FFF2-40B4-BE49-F238E27FC236}">
                <a16:creationId xmlns:a16="http://schemas.microsoft.com/office/drawing/2014/main" id="{49FD0B86-662C-1342-940C-DA5B274CD780}"/>
              </a:ext>
            </a:extLst>
          </p:cNvPr>
          <p:cNvSpPr txBox="1"/>
          <p:nvPr/>
        </p:nvSpPr>
        <p:spPr>
          <a:xfrm>
            <a:off x="1072896" y="3105834"/>
            <a:ext cx="7461504" cy="1200329"/>
          </a:xfrm>
          <a:prstGeom prst="rect">
            <a:avLst/>
          </a:prstGeom>
          <a:noFill/>
        </p:spPr>
        <p:txBody>
          <a:bodyPr wrap="square" rtlCol="0">
            <a:spAutoFit/>
          </a:bodyPr>
          <a:lstStyle/>
          <a:p>
            <a:pPr marL="285750" indent="-285750">
              <a:buFont typeface="Arial" panose="020B0604020202020204" pitchFamily="34" charset="0"/>
              <a:buChar char="•"/>
            </a:pPr>
            <a:r>
              <a:rPr lang="es-AR" dirty="0"/>
              <a:t>Semi-structured interviews: </a:t>
            </a:r>
            <a:r>
              <a:rPr lang="en-US" dirty="0"/>
              <a:t>35 people were interviewed, 20 women and 15 men</a:t>
            </a:r>
            <a:endParaRPr lang="es-AR" dirty="0"/>
          </a:p>
          <a:p>
            <a:pPr marL="285750" indent="-285750">
              <a:buFont typeface="Arial" panose="020B0604020202020204" pitchFamily="34" charset="0"/>
              <a:buChar char="•"/>
            </a:pPr>
            <a:r>
              <a:rPr lang="en-US" dirty="0" err="1"/>
              <a:t>Ohlalá</a:t>
            </a:r>
            <a:r>
              <a:rPr lang="en-US" dirty="0"/>
              <a:t> Magazine: “a qualified audience with high consumption capacity” [traduced from Spanish] with an average age of 30 years (La </a:t>
            </a:r>
            <a:r>
              <a:rPr lang="en-US" dirty="0" err="1"/>
              <a:t>Nación</a:t>
            </a:r>
            <a:r>
              <a:rPr lang="en-US" dirty="0"/>
              <a:t>)</a:t>
            </a:r>
            <a:endParaRPr lang="es-AR" dirty="0"/>
          </a:p>
        </p:txBody>
      </p:sp>
    </p:spTree>
    <p:extLst>
      <p:ext uri="{BB962C8B-B14F-4D97-AF65-F5344CB8AC3E}">
        <p14:creationId xmlns:p14="http://schemas.microsoft.com/office/powerpoint/2010/main" val="2209775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A60C7B23-05A2-9F47-8F1C-B26BCA3FF94B}"/>
              </a:ext>
            </a:extLst>
          </p:cNvPr>
          <p:cNvSpPr txBox="1"/>
          <p:nvPr/>
        </p:nvSpPr>
        <p:spPr>
          <a:xfrm>
            <a:off x="1946922" y="329184"/>
            <a:ext cx="5250155" cy="584775"/>
          </a:xfrm>
          <a:prstGeom prst="rect">
            <a:avLst/>
          </a:prstGeom>
          <a:noFill/>
        </p:spPr>
        <p:txBody>
          <a:bodyPr wrap="none" rtlCol="0">
            <a:spAutoFit/>
          </a:bodyPr>
          <a:lstStyle/>
          <a:p>
            <a:pPr algn="ctr"/>
            <a:r>
              <a:rPr lang="es-AR" sz="3200" dirty="0">
                <a:latin typeface="Lucida Grande" panose="020B0600040502020204" pitchFamily="34" charset="0"/>
                <a:cs typeface="Lucida Grande" panose="020B0600040502020204" pitchFamily="34" charset="0"/>
              </a:rPr>
              <a:t>Triangulation of methods</a:t>
            </a:r>
          </a:p>
        </p:txBody>
      </p:sp>
      <p:sp>
        <p:nvSpPr>
          <p:cNvPr id="8" name="CuadroTexto 7">
            <a:extLst>
              <a:ext uri="{FF2B5EF4-FFF2-40B4-BE49-F238E27FC236}">
                <a16:creationId xmlns:a16="http://schemas.microsoft.com/office/drawing/2014/main" id="{7846D784-EFC9-E847-B7E1-6D4C9A6035B9}"/>
              </a:ext>
            </a:extLst>
          </p:cNvPr>
          <p:cNvSpPr txBox="1"/>
          <p:nvPr/>
        </p:nvSpPr>
        <p:spPr>
          <a:xfrm>
            <a:off x="1216808" y="1156697"/>
            <a:ext cx="2437911" cy="369332"/>
          </a:xfrm>
          <a:prstGeom prst="rect">
            <a:avLst/>
          </a:prstGeom>
          <a:noFill/>
        </p:spPr>
        <p:txBody>
          <a:bodyPr wrap="none" rtlCol="0">
            <a:spAutoFit/>
          </a:bodyPr>
          <a:lstStyle/>
          <a:p>
            <a:r>
              <a:rPr lang="es-AR" dirty="0"/>
              <a:t>Quantitative techniques</a:t>
            </a:r>
          </a:p>
        </p:txBody>
      </p:sp>
      <p:grpSp>
        <p:nvGrpSpPr>
          <p:cNvPr id="9" name="Agrupar 17">
            <a:extLst>
              <a:ext uri="{FF2B5EF4-FFF2-40B4-BE49-F238E27FC236}">
                <a16:creationId xmlns:a16="http://schemas.microsoft.com/office/drawing/2014/main" id="{B8946A46-4176-3C4D-928D-3EA80958C184}"/>
              </a:ext>
            </a:extLst>
          </p:cNvPr>
          <p:cNvGrpSpPr>
            <a:grpSpLocks/>
          </p:cNvGrpSpPr>
          <p:nvPr/>
        </p:nvGrpSpPr>
        <p:grpSpPr bwMode="auto">
          <a:xfrm>
            <a:off x="1946921" y="1747469"/>
            <a:ext cx="4749802" cy="1594231"/>
            <a:chOff x="-228641" y="5077"/>
            <a:chExt cx="4749509" cy="1591071"/>
          </a:xfrm>
        </p:grpSpPr>
        <p:sp>
          <p:nvSpPr>
            <p:cNvPr id="10" name="Cuadro de texto 1">
              <a:extLst>
                <a:ext uri="{FF2B5EF4-FFF2-40B4-BE49-F238E27FC236}">
                  <a16:creationId xmlns:a16="http://schemas.microsoft.com/office/drawing/2014/main" id="{EFD50628-2629-CC49-830F-99DD0B28741A}"/>
                </a:ext>
              </a:extLst>
            </p:cNvPr>
            <p:cNvSpPr txBox="1">
              <a:spLocks noChangeArrowheads="1"/>
            </p:cNvSpPr>
            <p:nvPr/>
          </p:nvSpPr>
          <p:spPr bwMode="auto">
            <a:xfrm>
              <a:off x="-228641" y="124819"/>
              <a:ext cx="796876" cy="37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50800" tIns="50800" rIns="50800" bIns="50800" anchor="t" anchorCtr="0" upright="1">
              <a:spAutoFit/>
            </a:bodyPr>
            <a:lstStyle/>
            <a:p>
              <a:pPr algn="ctr">
                <a:spcAft>
                  <a:spcPts val="0"/>
                </a:spcAft>
              </a:pPr>
              <a:r>
                <a:rPr lang="es-ES" sz="900">
                  <a:effectLst/>
                  <a:latin typeface="Lucida Grande" panose="020B0600040502020204" pitchFamily="34" charset="0"/>
                  <a:ea typeface="Calibri" panose="020F0502020204030204" pitchFamily="34" charset="0"/>
                  <a:cs typeface="Lucida Grande" panose="020B0600040502020204" pitchFamily="34" charset="0"/>
                </a:rPr>
                <a:t>Research scheme</a:t>
              </a:r>
              <a:endParaRPr lang="es-AR" sz="1100">
                <a:effectLst/>
                <a:latin typeface="Lucida Grande" panose="020B0600040502020204" pitchFamily="34" charset="0"/>
                <a:ea typeface="Calibri" panose="020F0502020204030204" pitchFamily="34" charset="0"/>
                <a:cs typeface="Lucida Grande" panose="020B0600040502020204" pitchFamily="34" charset="0"/>
              </a:endParaRPr>
            </a:p>
          </p:txBody>
        </p:sp>
        <p:sp>
          <p:nvSpPr>
            <p:cNvPr id="11" name="Cuadro de texto 2">
              <a:extLst>
                <a:ext uri="{FF2B5EF4-FFF2-40B4-BE49-F238E27FC236}">
                  <a16:creationId xmlns:a16="http://schemas.microsoft.com/office/drawing/2014/main" id="{A0EA38FE-F366-484D-88DD-F892BF98C62B}"/>
                </a:ext>
              </a:extLst>
            </p:cNvPr>
            <p:cNvSpPr txBox="1">
              <a:spLocks noChangeArrowheads="1"/>
            </p:cNvSpPr>
            <p:nvPr/>
          </p:nvSpPr>
          <p:spPr bwMode="auto">
            <a:xfrm>
              <a:off x="1830011" y="5077"/>
              <a:ext cx="1146105" cy="24061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50800" tIns="50800" rIns="50800" bIns="50800" anchor="t" anchorCtr="0" upright="1">
              <a:spAutoFit/>
            </a:bodyPr>
            <a:lstStyle/>
            <a:p>
              <a:pPr algn="ctr">
                <a:spcAft>
                  <a:spcPts val="0"/>
                </a:spcAft>
              </a:pPr>
              <a:r>
                <a:rPr lang="es-ES" sz="900">
                  <a:effectLst/>
                  <a:latin typeface="Lucida Grande" panose="020B0600040502020204" pitchFamily="34" charset="0"/>
                  <a:ea typeface="Calibri" panose="020F0502020204030204" pitchFamily="34" charset="0"/>
                  <a:cs typeface="Lucida Grande" panose="020B0600040502020204" pitchFamily="34" charset="0"/>
                </a:rPr>
                <a:t>Domestic unit</a:t>
              </a:r>
              <a:endParaRPr lang="es-AR" sz="1100">
                <a:effectLst/>
                <a:latin typeface="Lucida Grande" panose="020B0600040502020204" pitchFamily="34" charset="0"/>
                <a:ea typeface="Calibri" panose="020F0502020204030204" pitchFamily="34" charset="0"/>
                <a:cs typeface="Lucida Grande" panose="020B0600040502020204" pitchFamily="34" charset="0"/>
              </a:endParaRPr>
            </a:p>
          </p:txBody>
        </p:sp>
        <p:sp>
          <p:nvSpPr>
            <p:cNvPr id="12" name="Cuadro de texto 3">
              <a:extLst>
                <a:ext uri="{FF2B5EF4-FFF2-40B4-BE49-F238E27FC236}">
                  <a16:creationId xmlns:a16="http://schemas.microsoft.com/office/drawing/2014/main" id="{8AEBA3BA-9C0C-8347-9950-CCDA940E3224}"/>
                </a:ext>
              </a:extLst>
            </p:cNvPr>
            <p:cNvSpPr txBox="1">
              <a:spLocks noChangeArrowheads="1"/>
            </p:cNvSpPr>
            <p:nvPr/>
          </p:nvSpPr>
          <p:spPr bwMode="auto">
            <a:xfrm>
              <a:off x="1601544" y="463571"/>
              <a:ext cx="1599467" cy="24061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50800" tIns="50800" rIns="50800" bIns="50800" anchor="t" anchorCtr="0" upright="1">
              <a:spAutoFit/>
            </a:bodyPr>
            <a:lstStyle/>
            <a:p>
              <a:pPr algn="ctr">
                <a:spcAft>
                  <a:spcPts val="0"/>
                </a:spcAft>
              </a:pPr>
              <a:r>
                <a:rPr lang="es-ES" sz="900">
                  <a:effectLst/>
                  <a:latin typeface="Lucida Grande" panose="020B0600040502020204" pitchFamily="34" charset="0"/>
                  <a:ea typeface="Calibri" panose="020F0502020204030204" pitchFamily="34" charset="0"/>
                  <a:cs typeface="Lucida Grande" panose="020B0600040502020204" pitchFamily="34" charset="0"/>
                </a:rPr>
                <a:t>Individual characteristics</a:t>
              </a:r>
              <a:endParaRPr lang="es-AR" sz="1100">
                <a:effectLst/>
                <a:latin typeface="Lucida Grande" panose="020B0600040502020204" pitchFamily="34" charset="0"/>
                <a:ea typeface="Calibri" panose="020F0502020204030204" pitchFamily="34" charset="0"/>
                <a:cs typeface="Lucida Grande" panose="020B0600040502020204" pitchFamily="34" charset="0"/>
              </a:endParaRPr>
            </a:p>
          </p:txBody>
        </p:sp>
        <p:sp>
          <p:nvSpPr>
            <p:cNvPr id="13" name="Cerrar llave 12">
              <a:extLst>
                <a:ext uri="{FF2B5EF4-FFF2-40B4-BE49-F238E27FC236}">
                  <a16:creationId xmlns:a16="http://schemas.microsoft.com/office/drawing/2014/main" id="{2228330C-C1A4-7A44-B5AA-2F7D360C4D68}"/>
                </a:ext>
              </a:extLst>
            </p:cNvPr>
            <p:cNvSpPr>
              <a:spLocks/>
            </p:cNvSpPr>
            <p:nvPr/>
          </p:nvSpPr>
          <p:spPr bwMode="auto">
            <a:xfrm>
              <a:off x="573448" y="10514"/>
              <a:ext cx="118939" cy="687435"/>
            </a:xfrm>
            <a:prstGeom prst="rightBrace">
              <a:avLst>
                <a:gd name="adj1" fmla="val 8322"/>
                <a:gd name="adj2" fmla="val 50000"/>
              </a:avLst>
            </a:prstGeom>
            <a:noFill/>
            <a:ln w="6350">
              <a:solidFill>
                <a:srgbClr val="000000"/>
              </a:solidFill>
              <a:miter lim="400000"/>
              <a:headEnd/>
              <a:tailEnd/>
            </a:ln>
            <a:extLst>
              <a:ext uri="{909E8E84-426E-40DD-AFC4-6F175D3DCCD1}">
                <a14:hiddenFill xmlns:a14="http://schemas.microsoft.com/office/drawing/2010/main">
                  <a:solidFill>
                    <a:srgbClr val="FFFFFF"/>
                  </a:solidFill>
                </a14:hiddenFill>
              </a:ext>
            </a:extLst>
          </p:spPr>
          <p:txBody>
            <a:bodyPr rot="0" vert="horz" wrap="square" lIns="91438" tIns="45720" rIns="91438" bIns="45720" anchor="t" anchorCtr="0" upright="1">
              <a:noAutofit/>
            </a:bodyPr>
            <a:lstStyle/>
            <a:p>
              <a:endParaRPr lang="es-ES_tradnl" sz="1600">
                <a:latin typeface="Lucida Grande" panose="020B0600040502020204" pitchFamily="34" charset="0"/>
                <a:cs typeface="Lucida Grande" panose="020B0600040502020204" pitchFamily="34" charset="0"/>
              </a:endParaRPr>
            </a:p>
          </p:txBody>
        </p:sp>
        <p:sp>
          <p:nvSpPr>
            <p:cNvPr id="14" name="Cuadro de texto 5">
              <a:extLst>
                <a:ext uri="{FF2B5EF4-FFF2-40B4-BE49-F238E27FC236}">
                  <a16:creationId xmlns:a16="http://schemas.microsoft.com/office/drawing/2014/main" id="{F16D51F7-B2C8-7646-AE8E-00C9FAB2C32C}"/>
                </a:ext>
              </a:extLst>
            </p:cNvPr>
            <p:cNvSpPr txBox="1">
              <a:spLocks noChangeArrowheads="1"/>
            </p:cNvSpPr>
            <p:nvPr/>
          </p:nvSpPr>
          <p:spPr bwMode="auto">
            <a:xfrm>
              <a:off x="801909" y="238820"/>
              <a:ext cx="504915" cy="24061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none" lIns="50800" tIns="50800" rIns="50800" bIns="50800" anchor="t" anchorCtr="0" upright="1">
              <a:spAutoFit/>
            </a:bodyPr>
            <a:lstStyle/>
            <a:p>
              <a:pPr>
                <a:spcAft>
                  <a:spcPts val="0"/>
                </a:spcAft>
              </a:pPr>
              <a:r>
                <a:rPr lang="en-US" sz="900">
                  <a:effectLst/>
                  <a:latin typeface="Lucida Grande" panose="020B0600040502020204" pitchFamily="34" charset="0"/>
                  <a:ea typeface="Calibri" panose="020F0502020204030204" pitchFamily="34" charset="0"/>
                  <a:cs typeface="Lucida Grande" panose="020B0600040502020204" pitchFamily="34" charset="0"/>
                </a:rPr>
                <a:t>Gender</a:t>
              </a:r>
              <a:endParaRPr lang="es-AR" sz="1100">
                <a:effectLst/>
                <a:latin typeface="Lucida Grande" panose="020B0600040502020204" pitchFamily="34" charset="0"/>
                <a:ea typeface="Calibri" panose="020F0502020204030204" pitchFamily="34" charset="0"/>
                <a:cs typeface="Lucida Grande" panose="020B0600040502020204" pitchFamily="34" charset="0"/>
              </a:endParaRPr>
            </a:p>
          </p:txBody>
        </p:sp>
        <p:sp>
          <p:nvSpPr>
            <p:cNvPr id="15" name="Cuadro de texto 6">
              <a:extLst>
                <a:ext uri="{FF2B5EF4-FFF2-40B4-BE49-F238E27FC236}">
                  <a16:creationId xmlns:a16="http://schemas.microsoft.com/office/drawing/2014/main" id="{8313A16F-2A7F-ED42-B1E2-206205B991EF}"/>
                </a:ext>
              </a:extLst>
            </p:cNvPr>
            <p:cNvSpPr txBox="1">
              <a:spLocks noChangeArrowheads="1"/>
            </p:cNvSpPr>
            <p:nvPr/>
          </p:nvSpPr>
          <p:spPr bwMode="auto">
            <a:xfrm>
              <a:off x="3429281" y="235591"/>
              <a:ext cx="1031812" cy="37883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50800" tIns="50800" rIns="50800" bIns="50800" anchor="t" anchorCtr="0" upright="1">
              <a:spAutoFit/>
            </a:bodyPr>
            <a:lstStyle/>
            <a:p>
              <a:pPr algn="ctr">
                <a:spcAft>
                  <a:spcPts val="0"/>
                </a:spcAft>
              </a:pPr>
              <a:r>
                <a:rPr lang="es-ES" sz="900">
                  <a:effectLst/>
                  <a:latin typeface="Lucida Grande" panose="020B0600040502020204" pitchFamily="34" charset="0"/>
                  <a:ea typeface="Calibri" panose="020F0502020204030204" pitchFamily="34" charset="0"/>
                  <a:cs typeface="Lucida Grande" panose="020B0600040502020204" pitchFamily="34" charset="0"/>
                </a:rPr>
                <a:t>Labor market conditions</a:t>
              </a:r>
              <a:endParaRPr lang="es-AR" sz="1100">
                <a:effectLst/>
                <a:latin typeface="Lucida Grande" panose="020B0600040502020204" pitchFamily="34" charset="0"/>
                <a:ea typeface="Calibri" panose="020F0502020204030204" pitchFamily="34" charset="0"/>
                <a:cs typeface="Lucida Grande" panose="020B0600040502020204" pitchFamily="34" charset="0"/>
              </a:endParaRPr>
            </a:p>
          </p:txBody>
        </p:sp>
        <p:cxnSp>
          <p:nvCxnSpPr>
            <p:cNvPr id="16" name="Conector recto de flecha 15">
              <a:extLst>
                <a:ext uri="{FF2B5EF4-FFF2-40B4-BE49-F238E27FC236}">
                  <a16:creationId xmlns:a16="http://schemas.microsoft.com/office/drawing/2014/main" id="{D1C8482E-8CA7-C14B-AC3F-BAF319C31AA0}"/>
                </a:ext>
              </a:extLst>
            </p:cNvPr>
            <p:cNvCxnSpPr>
              <a:cxnSpLocks noChangeShapeType="1"/>
            </p:cNvCxnSpPr>
            <p:nvPr/>
          </p:nvCxnSpPr>
          <p:spPr bwMode="auto">
            <a:xfrm flipV="1">
              <a:off x="2401164" y="258806"/>
              <a:ext cx="1908" cy="204865"/>
            </a:xfrm>
            <a:prstGeom prst="straightConnector1">
              <a:avLst/>
            </a:prstGeom>
            <a:noFill/>
            <a:ln w="6350">
              <a:solidFill>
                <a:srgbClr val="000000"/>
              </a:solidFill>
              <a:prstDash val="dash"/>
              <a:miter lim="400000"/>
              <a:headEnd/>
              <a:tailEnd type="triangle" w="med" len="med"/>
            </a:ln>
            <a:extLst>
              <a:ext uri="{909E8E84-426E-40DD-AFC4-6F175D3DCCD1}">
                <a14:hiddenFill xmlns:a14="http://schemas.microsoft.com/office/drawing/2010/main">
                  <a:noFill/>
                </a14:hiddenFill>
              </a:ext>
            </a:extLst>
          </p:spPr>
        </p:cxnSp>
        <p:sp>
          <p:nvSpPr>
            <p:cNvPr id="17" name="Cuadro de texto 10">
              <a:extLst>
                <a:ext uri="{FF2B5EF4-FFF2-40B4-BE49-F238E27FC236}">
                  <a16:creationId xmlns:a16="http://schemas.microsoft.com/office/drawing/2014/main" id="{D122DDB6-97BF-7A46-9138-4FAE661CD064}"/>
                </a:ext>
              </a:extLst>
            </p:cNvPr>
            <p:cNvSpPr txBox="1">
              <a:spLocks noChangeArrowheads="1"/>
            </p:cNvSpPr>
            <p:nvPr/>
          </p:nvSpPr>
          <p:spPr bwMode="auto">
            <a:xfrm>
              <a:off x="2394" y="1033523"/>
              <a:ext cx="1374056" cy="37883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50800" tIns="50800" rIns="50800" bIns="50800" anchor="t" anchorCtr="0" upright="1">
              <a:spAutoFit/>
            </a:bodyPr>
            <a:lstStyle/>
            <a:p>
              <a:pPr algn="ctr">
                <a:spcAft>
                  <a:spcPts val="0"/>
                </a:spcAft>
              </a:pPr>
              <a:r>
                <a:rPr lang="es-AR" sz="900" dirty="0">
                  <a:effectLst/>
                  <a:latin typeface="Lucida Grande" panose="020B0600040502020204" pitchFamily="34" charset="0"/>
                  <a:ea typeface="Calibri" panose="020F0502020204030204" pitchFamily="34" charset="0"/>
                  <a:cs typeface="Lucida Grande" panose="020B0600040502020204" pitchFamily="34" charset="0"/>
                </a:rPr>
                <a:t>Objective of this research type</a:t>
              </a:r>
              <a:endParaRPr lang="es-AR" sz="1100" dirty="0">
                <a:effectLst/>
                <a:latin typeface="Lucida Grande" panose="020B0600040502020204" pitchFamily="34" charset="0"/>
                <a:ea typeface="Calibri" panose="020F0502020204030204" pitchFamily="34" charset="0"/>
                <a:cs typeface="Lucida Grande" panose="020B0600040502020204" pitchFamily="34" charset="0"/>
              </a:endParaRPr>
            </a:p>
          </p:txBody>
        </p:sp>
        <p:sp>
          <p:nvSpPr>
            <p:cNvPr id="18" name="Cuadro de texto 11">
              <a:extLst>
                <a:ext uri="{FF2B5EF4-FFF2-40B4-BE49-F238E27FC236}">
                  <a16:creationId xmlns:a16="http://schemas.microsoft.com/office/drawing/2014/main" id="{17C9FC89-51D0-214D-8219-103A81385496}"/>
                </a:ext>
              </a:extLst>
            </p:cNvPr>
            <p:cNvSpPr txBox="1">
              <a:spLocks noChangeArrowheads="1"/>
            </p:cNvSpPr>
            <p:nvPr/>
          </p:nvSpPr>
          <p:spPr bwMode="auto">
            <a:xfrm>
              <a:off x="1945375" y="1033010"/>
              <a:ext cx="2565243" cy="5631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50800" tIns="50800" rIns="50800" bIns="50800" anchor="t" anchorCtr="0" upright="1">
              <a:spAutoFit/>
            </a:bodyPr>
            <a:lstStyle/>
            <a:p>
              <a:pPr algn="ctr">
                <a:spcAft>
                  <a:spcPts val="0"/>
                </a:spcAft>
              </a:pPr>
              <a:r>
                <a:rPr lang="en-US" sz="1000">
                  <a:effectLst/>
                  <a:latin typeface="Lucida Grande" panose="020B0600040502020204" pitchFamily="34" charset="0"/>
                  <a:ea typeface="Times New Roman" panose="02020603050405020304" pitchFamily="18" charset="0"/>
                  <a:cs typeface="Lucida Grande" panose="020B0600040502020204" pitchFamily="34" charset="0"/>
                </a:rPr>
                <a:t>Macrosocial reconstruction of the structure from the individual units of analysis</a:t>
              </a:r>
              <a:endParaRPr lang="es-AR" sz="1100">
                <a:effectLst/>
                <a:latin typeface="Lucida Grande" panose="020B0600040502020204" pitchFamily="34" charset="0"/>
                <a:ea typeface="Calibri" panose="020F0502020204030204" pitchFamily="34" charset="0"/>
                <a:cs typeface="Lucida Grande" panose="020B0600040502020204" pitchFamily="34" charset="0"/>
              </a:endParaRPr>
            </a:p>
          </p:txBody>
        </p:sp>
        <p:cxnSp>
          <p:nvCxnSpPr>
            <p:cNvPr id="19" name="Conector recto de flecha 18">
              <a:extLst>
                <a:ext uri="{FF2B5EF4-FFF2-40B4-BE49-F238E27FC236}">
                  <a16:creationId xmlns:a16="http://schemas.microsoft.com/office/drawing/2014/main" id="{5A9F8D13-0D49-F149-A4B5-836E57D3820D}"/>
                </a:ext>
              </a:extLst>
            </p:cNvPr>
            <p:cNvCxnSpPr>
              <a:cxnSpLocks noChangeShapeType="1"/>
            </p:cNvCxnSpPr>
            <p:nvPr/>
          </p:nvCxnSpPr>
          <p:spPr bwMode="auto">
            <a:xfrm>
              <a:off x="1376785" y="1233772"/>
              <a:ext cx="568590" cy="261"/>
            </a:xfrm>
            <a:prstGeom prst="straightConnector1">
              <a:avLst/>
            </a:prstGeom>
            <a:noFill/>
            <a:ln w="6350">
              <a:solidFill>
                <a:srgbClr val="000000"/>
              </a:solidFill>
              <a:miter lim="400000"/>
              <a:headEnd/>
              <a:tailEnd type="triangle" w="med" len="med"/>
            </a:ln>
            <a:extLst>
              <a:ext uri="{909E8E84-426E-40DD-AFC4-6F175D3DCCD1}">
                <a14:hiddenFill xmlns:a14="http://schemas.microsoft.com/office/drawing/2010/main">
                  <a:noFill/>
                </a14:hiddenFill>
              </a:ext>
            </a:extLst>
          </p:spPr>
        </p:cxnSp>
        <p:sp>
          <p:nvSpPr>
            <p:cNvPr id="20" name="Abrir llave 19">
              <a:extLst>
                <a:ext uri="{FF2B5EF4-FFF2-40B4-BE49-F238E27FC236}">
                  <a16:creationId xmlns:a16="http://schemas.microsoft.com/office/drawing/2014/main" id="{2BFCFB90-49DE-9841-A753-B2E000D488B2}"/>
                </a:ext>
              </a:extLst>
            </p:cNvPr>
            <p:cNvSpPr>
              <a:spLocks/>
            </p:cNvSpPr>
            <p:nvPr/>
          </p:nvSpPr>
          <p:spPr bwMode="auto">
            <a:xfrm rot="-5400000">
              <a:off x="2034943" y="-1569133"/>
              <a:ext cx="224790" cy="4747060"/>
            </a:xfrm>
            <a:prstGeom prst="leftBrace">
              <a:avLst>
                <a:gd name="adj1" fmla="val 8310"/>
                <a:gd name="adj2" fmla="val 50000"/>
              </a:avLst>
            </a:prstGeom>
            <a:noFill/>
            <a:ln w="12700">
              <a:solidFill>
                <a:srgbClr val="000000"/>
              </a:solidFill>
              <a:miter lim="400000"/>
              <a:headEnd/>
              <a:tailEnd/>
            </a:ln>
            <a:extLst>
              <a:ext uri="{909E8E84-426E-40DD-AFC4-6F175D3DCCD1}">
                <a14:hiddenFill xmlns:a14="http://schemas.microsoft.com/office/drawing/2010/main">
                  <a:solidFill>
                    <a:srgbClr val="FFFFFF"/>
                  </a:solidFill>
                </a14:hiddenFill>
              </a:ext>
            </a:extLst>
          </p:spPr>
          <p:txBody>
            <a:bodyPr rot="0" vert="horz" wrap="square" lIns="91438" tIns="45720" rIns="91438" bIns="45720" anchor="t" anchorCtr="0" upright="1">
              <a:noAutofit/>
            </a:bodyPr>
            <a:lstStyle/>
            <a:p>
              <a:endParaRPr lang="es-ES_tradnl" sz="1600">
                <a:latin typeface="Lucida Grande" panose="020B0600040502020204" pitchFamily="34" charset="0"/>
                <a:cs typeface="Lucida Grande" panose="020B0600040502020204" pitchFamily="34" charset="0"/>
              </a:endParaRPr>
            </a:p>
          </p:txBody>
        </p:sp>
        <p:cxnSp>
          <p:nvCxnSpPr>
            <p:cNvPr id="21" name="Conector recto de flecha 20">
              <a:extLst>
                <a:ext uri="{FF2B5EF4-FFF2-40B4-BE49-F238E27FC236}">
                  <a16:creationId xmlns:a16="http://schemas.microsoft.com/office/drawing/2014/main" id="{9063D469-557D-0644-9A2F-C6F30F4264D5}"/>
                </a:ext>
              </a:extLst>
            </p:cNvPr>
            <p:cNvCxnSpPr>
              <a:cxnSpLocks noChangeShapeType="1"/>
            </p:cNvCxnSpPr>
            <p:nvPr/>
          </p:nvCxnSpPr>
          <p:spPr bwMode="auto">
            <a:xfrm>
              <a:off x="1307602" y="353049"/>
              <a:ext cx="342900" cy="0"/>
            </a:xfrm>
            <a:prstGeom prst="straightConnector1">
              <a:avLst/>
            </a:prstGeom>
            <a:noFill/>
            <a:ln w="6350">
              <a:solidFill>
                <a:srgbClr val="000000"/>
              </a:solidFill>
              <a:miter lim="400000"/>
              <a:headEnd/>
              <a:tailEnd type="triangle" w="med" len="med"/>
            </a:ln>
            <a:extLst>
              <a:ext uri="{909E8E84-426E-40DD-AFC4-6F175D3DCCD1}">
                <a14:hiddenFill xmlns:a14="http://schemas.microsoft.com/office/drawing/2010/main">
                  <a:noFill/>
                </a14:hiddenFill>
              </a:ext>
            </a:extLst>
          </p:spPr>
        </p:cxnSp>
        <p:cxnSp>
          <p:nvCxnSpPr>
            <p:cNvPr id="22" name="Conector recto de flecha 21">
              <a:extLst>
                <a:ext uri="{FF2B5EF4-FFF2-40B4-BE49-F238E27FC236}">
                  <a16:creationId xmlns:a16="http://schemas.microsoft.com/office/drawing/2014/main" id="{B45B19B6-010D-974F-9DA6-66BBA91C2269}"/>
                </a:ext>
              </a:extLst>
            </p:cNvPr>
            <p:cNvCxnSpPr>
              <a:cxnSpLocks noChangeShapeType="1"/>
            </p:cNvCxnSpPr>
            <p:nvPr/>
          </p:nvCxnSpPr>
          <p:spPr bwMode="auto">
            <a:xfrm>
              <a:off x="2976133" y="131942"/>
              <a:ext cx="453149" cy="303724"/>
            </a:xfrm>
            <a:prstGeom prst="straightConnector1">
              <a:avLst/>
            </a:prstGeom>
            <a:noFill/>
            <a:ln w="6350">
              <a:solidFill>
                <a:srgbClr val="000000"/>
              </a:solidFill>
              <a:miter lim="400000"/>
              <a:headEnd/>
              <a:tailEnd type="triangle" w="med" len="med"/>
            </a:ln>
            <a:extLst>
              <a:ext uri="{909E8E84-426E-40DD-AFC4-6F175D3DCCD1}">
                <a14:hiddenFill xmlns:a14="http://schemas.microsoft.com/office/drawing/2010/main">
                  <a:noFill/>
                </a14:hiddenFill>
              </a:ext>
            </a:extLst>
          </p:spPr>
        </p:cxnSp>
        <p:cxnSp>
          <p:nvCxnSpPr>
            <p:cNvPr id="23" name="Conector recto de flecha 22">
              <a:extLst>
                <a:ext uri="{FF2B5EF4-FFF2-40B4-BE49-F238E27FC236}">
                  <a16:creationId xmlns:a16="http://schemas.microsoft.com/office/drawing/2014/main" id="{6D971146-0662-6F48-B608-900C18D693AE}"/>
                </a:ext>
              </a:extLst>
            </p:cNvPr>
            <p:cNvCxnSpPr>
              <a:cxnSpLocks noChangeShapeType="1"/>
            </p:cNvCxnSpPr>
            <p:nvPr/>
          </p:nvCxnSpPr>
          <p:spPr bwMode="auto">
            <a:xfrm flipV="1">
              <a:off x="3200784" y="435666"/>
              <a:ext cx="228497" cy="154870"/>
            </a:xfrm>
            <a:prstGeom prst="straightConnector1">
              <a:avLst/>
            </a:prstGeom>
            <a:noFill/>
            <a:ln w="6350">
              <a:solidFill>
                <a:srgbClr val="000000"/>
              </a:solidFill>
              <a:miter lim="400000"/>
              <a:headEnd/>
              <a:tailEnd type="triangle" w="med" len="med"/>
            </a:ln>
            <a:extLst>
              <a:ext uri="{909E8E84-426E-40DD-AFC4-6F175D3DCCD1}">
                <a14:hiddenFill xmlns:a14="http://schemas.microsoft.com/office/drawing/2010/main">
                  <a:noFill/>
                </a14:hiddenFill>
              </a:ext>
            </a:extLst>
          </p:spPr>
        </p:cxnSp>
      </p:grpSp>
      <p:sp>
        <p:nvSpPr>
          <p:cNvPr id="24" name="CuadroTexto 23">
            <a:extLst>
              <a:ext uri="{FF2B5EF4-FFF2-40B4-BE49-F238E27FC236}">
                <a16:creationId xmlns:a16="http://schemas.microsoft.com/office/drawing/2014/main" id="{683B9301-AC1D-3649-B84D-78B58D3D60D9}"/>
              </a:ext>
            </a:extLst>
          </p:cNvPr>
          <p:cNvSpPr txBox="1"/>
          <p:nvPr/>
        </p:nvSpPr>
        <p:spPr>
          <a:xfrm>
            <a:off x="3218423" y="3463882"/>
            <a:ext cx="2707151" cy="276999"/>
          </a:xfrm>
          <a:prstGeom prst="rect">
            <a:avLst/>
          </a:prstGeom>
          <a:noFill/>
        </p:spPr>
        <p:txBody>
          <a:bodyPr wrap="none" rtlCol="0">
            <a:spAutoFit/>
          </a:bodyPr>
          <a:lstStyle/>
          <a:p>
            <a:r>
              <a:rPr lang="en-US" sz="1200" dirty="0"/>
              <a:t>Source: adaptation of </a:t>
            </a:r>
            <a:r>
              <a:rPr lang="en-US" sz="1200" dirty="0" err="1"/>
              <a:t>Sautu</a:t>
            </a:r>
            <a:r>
              <a:rPr lang="en-US" sz="1200" dirty="0"/>
              <a:t> et al. (2005)</a:t>
            </a:r>
            <a:endParaRPr lang="es-AR" sz="1200" dirty="0"/>
          </a:p>
        </p:txBody>
      </p:sp>
      <p:sp>
        <p:nvSpPr>
          <p:cNvPr id="25" name="CuadroTexto 24">
            <a:extLst>
              <a:ext uri="{FF2B5EF4-FFF2-40B4-BE49-F238E27FC236}">
                <a16:creationId xmlns:a16="http://schemas.microsoft.com/office/drawing/2014/main" id="{C336F13C-C35F-2D44-8A69-FAA6E8FCE435}"/>
              </a:ext>
            </a:extLst>
          </p:cNvPr>
          <p:cNvSpPr txBox="1"/>
          <p:nvPr/>
        </p:nvSpPr>
        <p:spPr>
          <a:xfrm>
            <a:off x="1266051" y="3876193"/>
            <a:ext cx="2339423" cy="369332"/>
          </a:xfrm>
          <a:prstGeom prst="rect">
            <a:avLst/>
          </a:prstGeom>
          <a:noFill/>
        </p:spPr>
        <p:txBody>
          <a:bodyPr wrap="none" rtlCol="0">
            <a:spAutoFit/>
          </a:bodyPr>
          <a:lstStyle>
            <a:defPPr>
              <a:defRPr lang="es-ES"/>
            </a:defPPr>
          </a:lstStyle>
          <a:p>
            <a:r>
              <a:rPr lang="en-US" dirty="0"/>
              <a:t>Qualitative techniques</a:t>
            </a:r>
            <a:endParaRPr lang="es-AR" dirty="0"/>
          </a:p>
        </p:txBody>
      </p:sp>
      <p:sp>
        <p:nvSpPr>
          <p:cNvPr id="26" name="CuadroTexto 25">
            <a:extLst>
              <a:ext uri="{FF2B5EF4-FFF2-40B4-BE49-F238E27FC236}">
                <a16:creationId xmlns:a16="http://schemas.microsoft.com/office/drawing/2014/main" id="{9A5F93D6-20DF-BF45-9668-37AE5B03CA4C}"/>
              </a:ext>
            </a:extLst>
          </p:cNvPr>
          <p:cNvSpPr txBox="1"/>
          <p:nvPr/>
        </p:nvSpPr>
        <p:spPr>
          <a:xfrm>
            <a:off x="1597153" y="4225897"/>
            <a:ext cx="7303008" cy="2092881"/>
          </a:xfrm>
          <a:prstGeom prst="rect">
            <a:avLst/>
          </a:prstGeom>
          <a:noFill/>
        </p:spPr>
        <p:txBody>
          <a:bodyPr wrap="square" rtlCol="0">
            <a:spAutoFit/>
          </a:bodyPr>
          <a:lstStyle/>
          <a:p>
            <a:pPr marL="285750" indent="-285750" algn="just">
              <a:buFont typeface="Arial" panose="020B0604020202020204" pitchFamily="34" charset="0"/>
              <a:buChar char="•"/>
            </a:pPr>
            <a:r>
              <a:rPr lang="es-AR" sz="1400" dirty="0"/>
              <a:t>Semi-structured interviews: </a:t>
            </a:r>
            <a:r>
              <a:rPr lang="en-US" sz="1400" dirty="0"/>
              <a:t>The call to interviews was made through snowball sampling.</a:t>
            </a:r>
            <a:endParaRPr lang="es-AR" sz="1400" dirty="0"/>
          </a:p>
          <a:p>
            <a:pPr marL="285750" indent="-285750" algn="just">
              <a:buFont typeface="Arial" panose="020B0604020202020204" pitchFamily="34" charset="0"/>
              <a:buChar char="•"/>
            </a:pPr>
            <a:r>
              <a:rPr lang="en-US" sz="1400" dirty="0"/>
              <a:t>The key dimensions for conducting the interviews were:</a:t>
            </a:r>
            <a:endParaRPr lang="es-AR" sz="1400" dirty="0"/>
          </a:p>
          <a:p>
            <a:pPr marL="285750" lvl="0" indent="-285750" algn="just">
              <a:buFont typeface="Arial" panose="020B0604020202020204" pitchFamily="34" charset="0"/>
              <a:buChar char="•"/>
            </a:pPr>
            <a:r>
              <a:rPr lang="en-US" sz="1400" dirty="0"/>
              <a:t>History and composition of their household</a:t>
            </a:r>
            <a:endParaRPr lang="es-AR" sz="1400" dirty="0"/>
          </a:p>
          <a:p>
            <a:pPr marL="285750" lvl="0" indent="-285750" algn="just">
              <a:buFont typeface="Arial" panose="020B0604020202020204" pitchFamily="34" charset="0"/>
              <a:buChar char="•"/>
            </a:pPr>
            <a:r>
              <a:rPr lang="en-US" sz="1400" dirty="0"/>
              <a:t>Choice of profession: segregation, family pressures, “rational” choice.</a:t>
            </a:r>
            <a:endParaRPr lang="es-AR" sz="1400" dirty="0"/>
          </a:p>
          <a:p>
            <a:pPr marL="285750" lvl="0" indent="-285750" algn="just">
              <a:buFont typeface="Arial" panose="020B0604020202020204" pitchFamily="34" charset="0"/>
              <a:buChar char="•"/>
            </a:pPr>
            <a:r>
              <a:rPr lang="en-US" sz="1400" dirty="0"/>
              <a:t>Conditions in the employment market: entry, segregation, discrimination, underemployment, unemployment.</a:t>
            </a:r>
            <a:endParaRPr lang="es-AR" sz="1400" dirty="0"/>
          </a:p>
          <a:p>
            <a:pPr marL="285750" lvl="0" indent="-285750" algn="just">
              <a:buFont typeface="Arial" panose="020B0604020202020204" pitchFamily="34" charset="0"/>
              <a:buChar char="•"/>
            </a:pPr>
            <a:r>
              <a:rPr lang="en-US" sz="1400" dirty="0"/>
              <a:t>Provisioning: labor inactivity, care and domesticity, family income.</a:t>
            </a:r>
            <a:endParaRPr lang="es-AR" sz="1400" dirty="0"/>
          </a:p>
          <a:p>
            <a:pPr marL="285750" lvl="0" indent="-285750" algn="just">
              <a:buFont typeface="Arial" panose="020B0604020202020204" pitchFamily="34" charset="0"/>
              <a:buChar char="•"/>
            </a:pPr>
            <a:r>
              <a:rPr lang="en-US" sz="1400" dirty="0"/>
              <a:t>Maternity/paternity: choice about life cycle, number of children.</a:t>
            </a:r>
            <a:endParaRPr lang="es-AR" sz="1400" dirty="0"/>
          </a:p>
          <a:p>
            <a:pPr algn="just"/>
            <a:endParaRPr lang="es-AR" sz="1400" dirty="0"/>
          </a:p>
        </p:txBody>
      </p:sp>
    </p:spTree>
    <p:extLst>
      <p:ext uri="{BB962C8B-B14F-4D97-AF65-F5344CB8AC3E}">
        <p14:creationId xmlns:p14="http://schemas.microsoft.com/office/powerpoint/2010/main" val="1332026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A60C7B23-05A2-9F47-8F1C-B26BCA3FF94B}"/>
              </a:ext>
            </a:extLst>
          </p:cNvPr>
          <p:cNvSpPr txBox="1"/>
          <p:nvPr/>
        </p:nvSpPr>
        <p:spPr>
          <a:xfrm>
            <a:off x="1946922" y="329184"/>
            <a:ext cx="5250155" cy="584775"/>
          </a:xfrm>
          <a:prstGeom prst="rect">
            <a:avLst/>
          </a:prstGeom>
          <a:noFill/>
        </p:spPr>
        <p:txBody>
          <a:bodyPr wrap="none" rtlCol="0">
            <a:spAutoFit/>
          </a:bodyPr>
          <a:lstStyle/>
          <a:p>
            <a:pPr algn="ctr"/>
            <a:r>
              <a:rPr lang="es-AR" sz="3200" dirty="0">
                <a:latin typeface="Lucida Grande" panose="020B0600040502020204" pitchFamily="34" charset="0"/>
                <a:cs typeface="Lucida Grande" panose="020B0600040502020204" pitchFamily="34" charset="0"/>
              </a:rPr>
              <a:t>Triangulation of methods</a:t>
            </a:r>
          </a:p>
        </p:txBody>
      </p:sp>
      <p:sp>
        <p:nvSpPr>
          <p:cNvPr id="25" name="CuadroTexto 24">
            <a:extLst>
              <a:ext uri="{FF2B5EF4-FFF2-40B4-BE49-F238E27FC236}">
                <a16:creationId xmlns:a16="http://schemas.microsoft.com/office/drawing/2014/main" id="{C336F13C-C35F-2D44-8A69-FAA6E8FCE435}"/>
              </a:ext>
            </a:extLst>
          </p:cNvPr>
          <p:cNvSpPr txBox="1"/>
          <p:nvPr/>
        </p:nvSpPr>
        <p:spPr>
          <a:xfrm>
            <a:off x="797386" y="948021"/>
            <a:ext cx="2339423" cy="369332"/>
          </a:xfrm>
          <a:prstGeom prst="rect">
            <a:avLst/>
          </a:prstGeom>
          <a:noFill/>
        </p:spPr>
        <p:txBody>
          <a:bodyPr wrap="none" rtlCol="0">
            <a:spAutoFit/>
          </a:bodyPr>
          <a:lstStyle>
            <a:defPPr>
              <a:defRPr lang="es-ES"/>
            </a:defPPr>
          </a:lstStyle>
          <a:p>
            <a:r>
              <a:rPr lang="en-US" dirty="0"/>
              <a:t>Qualitative techniques</a:t>
            </a:r>
            <a:endParaRPr lang="es-AR" dirty="0"/>
          </a:p>
        </p:txBody>
      </p:sp>
      <p:sp>
        <p:nvSpPr>
          <p:cNvPr id="2" name="Rectángulo 1">
            <a:extLst>
              <a:ext uri="{FF2B5EF4-FFF2-40B4-BE49-F238E27FC236}">
                <a16:creationId xmlns:a16="http://schemas.microsoft.com/office/drawing/2014/main" id="{B842C4B0-1752-1A4F-A823-0F7F57D3D1CC}"/>
              </a:ext>
            </a:extLst>
          </p:cNvPr>
          <p:cNvSpPr/>
          <p:nvPr/>
        </p:nvSpPr>
        <p:spPr>
          <a:xfrm>
            <a:off x="3138855" y="1462663"/>
            <a:ext cx="2416944" cy="369332"/>
          </a:xfrm>
          <a:prstGeom prst="rect">
            <a:avLst/>
          </a:prstGeom>
        </p:spPr>
        <p:txBody>
          <a:bodyPr wrap="none">
            <a:spAutoFit/>
          </a:bodyPr>
          <a:lstStyle/>
          <a:p>
            <a:r>
              <a:rPr lang="en-US" u="sng" dirty="0">
                <a:latin typeface="Cambria" panose="02040503050406030204" pitchFamily="18" charset="0"/>
                <a:ea typeface="Calibri" panose="020F0502020204030204" pitchFamily="34" charset="0"/>
                <a:cs typeface="Times New Roman" panose="02020603050405020304" pitchFamily="18" charset="0"/>
              </a:rPr>
              <a:t>Documentary analysis</a:t>
            </a:r>
            <a:r>
              <a:rPr lang="es-AR" dirty="0"/>
              <a:t> </a:t>
            </a:r>
          </a:p>
        </p:txBody>
      </p:sp>
      <p:grpSp>
        <p:nvGrpSpPr>
          <p:cNvPr id="27" name="Grupo 26">
            <a:extLst>
              <a:ext uri="{FF2B5EF4-FFF2-40B4-BE49-F238E27FC236}">
                <a16:creationId xmlns:a16="http://schemas.microsoft.com/office/drawing/2014/main" id="{5068EFED-117C-FF44-8C81-70DA8659560F}"/>
              </a:ext>
            </a:extLst>
          </p:cNvPr>
          <p:cNvGrpSpPr/>
          <p:nvPr/>
        </p:nvGrpSpPr>
        <p:grpSpPr>
          <a:xfrm>
            <a:off x="2213626" y="2003570"/>
            <a:ext cx="4429018" cy="3912251"/>
            <a:chOff x="-294111" y="73017"/>
            <a:chExt cx="4429018" cy="3912671"/>
          </a:xfrm>
        </p:grpSpPr>
        <p:cxnSp>
          <p:nvCxnSpPr>
            <p:cNvPr id="28" name="Conector recto 27">
              <a:extLst>
                <a:ext uri="{FF2B5EF4-FFF2-40B4-BE49-F238E27FC236}">
                  <a16:creationId xmlns:a16="http://schemas.microsoft.com/office/drawing/2014/main" id="{002BDECB-B792-1D48-956A-F8C4915EF390}"/>
                </a:ext>
              </a:extLst>
            </p:cNvPr>
            <p:cNvCxnSpPr>
              <a:cxnSpLocks/>
              <a:stCxn id="29" idx="2"/>
            </p:cNvCxnSpPr>
            <p:nvPr/>
          </p:nvCxnSpPr>
          <p:spPr>
            <a:xfrm>
              <a:off x="1515383" y="376274"/>
              <a:ext cx="0" cy="1375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Cuadro de texto 7">
              <a:extLst>
                <a:ext uri="{FF2B5EF4-FFF2-40B4-BE49-F238E27FC236}">
                  <a16:creationId xmlns:a16="http://schemas.microsoft.com/office/drawing/2014/main" id="{7102E080-CA94-424B-9F94-D31F0A68BCDB}"/>
                </a:ext>
              </a:extLst>
            </p:cNvPr>
            <p:cNvSpPr txBox="1"/>
            <p:nvPr/>
          </p:nvSpPr>
          <p:spPr>
            <a:xfrm>
              <a:off x="-294111" y="73017"/>
              <a:ext cx="3618988" cy="303257"/>
            </a:xfrm>
            <a:prstGeom prst="rect">
              <a:avLst/>
            </a:prstGeom>
            <a:no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 sz="1100" b="1" dirty="0" err="1">
                  <a:ea typeface="Arial Unicode MS" panose="020B0604020202020204" pitchFamily="34" charset="-128"/>
                  <a:cs typeface="Lucida Grande" panose="020B0600040502020204" pitchFamily="34" charset="0"/>
                </a:rPr>
                <a:t>Selection</a:t>
              </a:r>
              <a:r>
                <a:rPr lang="es-ES" sz="1100" b="1" dirty="0">
                  <a:ea typeface="Arial Unicode MS" panose="020B0604020202020204" pitchFamily="34" charset="-128"/>
                  <a:cs typeface="Lucida Grande" panose="020B0600040502020204" pitchFamily="34" charset="0"/>
                </a:rPr>
                <a:t> of </a:t>
              </a:r>
              <a:r>
                <a:rPr lang="es-ES" sz="1100" b="1" dirty="0" err="1">
                  <a:ea typeface="Arial Unicode MS" panose="020B0604020202020204" pitchFamily="34" charset="-128"/>
                  <a:cs typeface="Lucida Grande" panose="020B0600040502020204" pitchFamily="34" charset="0"/>
                </a:rPr>
                <a:t>the</a:t>
              </a:r>
              <a:r>
                <a:rPr lang="es-ES" sz="1100" b="1" dirty="0">
                  <a:ea typeface="Arial Unicode MS" panose="020B0604020202020204" pitchFamily="34" charset="-128"/>
                  <a:cs typeface="Lucida Grande" panose="020B0600040502020204" pitchFamily="34" charset="0"/>
                </a:rPr>
                <a:t> </a:t>
              </a:r>
              <a:r>
                <a:rPr lang="es-ES" sz="1100" b="1" dirty="0" err="1">
                  <a:ea typeface="Arial Unicode MS" panose="020B0604020202020204" pitchFamily="34" charset="-128"/>
                  <a:cs typeface="Lucida Grande" panose="020B0600040502020204" pitchFamily="34" charset="0"/>
                </a:rPr>
                <a:t>analysis</a:t>
              </a:r>
              <a:r>
                <a:rPr lang="es-ES" sz="1100" b="1" dirty="0">
                  <a:ea typeface="Arial Unicode MS" panose="020B0604020202020204" pitchFamily="34" charset="-128"/>
                  <a:cs typeface="Lucida Grande" panose="020B0600040502020204" pitchFamily="34" charset="0"/>
                </a:rPr>
                <a:t> </a:t>
              </a:r>
              <a:r>
                <a:rPr lang="es-ES" sz="1100" b="1" dirty="0" err="1">
                  <a:ea typeface="Arial Unicode MS" panose="020B0604020202020204" pitchFamily="34" charset="-128"/>
                  <a:cs typeface="Lucida Grande" panose="020B0600040502020204" pitchFamily="34" charset="0"/>
                </a:rPr>
                <a:t>object</a:t>
              </a:r>
              <a:r>
                <a:rPr lang="es-ES" sz="1100" dirty="0">
                  <a:ea typeface="Arial Unicode MS" panose="020B0604020202020204" pitchFamily="34" charset="-128"/>
                  <a:cs typeface="Lucida Grande" panose="020B0600040502020204" pitchFamily="34" charset="0"/>
                </a:rPr>
                <a:t>: </a:t>
              </a:r>
              <a:r>
                <a:rPr lang="es-ES" sz="1100" dirty="0" err="1">
                  <a:effectLst/>
                  <a:ea typeface="Arial Unicode MS" panose="020B0604020202020204" pitchFamily="34" charset="-128"/>
                  <a:cs typeface="Lucida Grande" panose="020B0600040502020204" pitchFamily="34" charset="0"/>
                </a:rPr>
                <a:t>Ohlalá</a:t>
              </a:r>
              <a:r>
                <a:rPr lang="es-ES" sz="1100" dirty="0">
                  <a:effectLst/>
                  <a:ea typeface="Arial Unicode MS" panose="020B0604020202020204" pitchFamily="34" charset="-128"/>
                  <a:cs typeface="Lucida Grande" panose="020B0600040502020204" pitchFamily="34" charset="0"/>
                </a:rPr>
                <a:t> Magazines </a:t>
              </a:r>
              <a:r>
                <a:rPr lang="es-ES" sz="1100" dirty="0" err="1">
                  <a:effectLst/>
                  <a:ea typeface="Arial Unicode MS" panose="020B0604020202020204" pitchFamily="34" charset="-128"/>
                  <a:cs typeface="Lucida Grande" panose="020B0600040502020204" pitchFamily="34" charset="0"/>
                </a:rPr>
                <a:t>editions</a:t>
              </a:r>
              <a:endParaRPr lang="es-AR" sz="1200" dirty="0">
                <a:effectLst/>
                <a:ea typeface="Arial Unicode MS" panose="020B0604020202020204" pitchFamily="34" charset="-128"/>
                <a:cs typeface="Lucida Grande" panose="020B0600040502020204" pitchFamily="34" charset="0"/>
              </a:endParaRPr>
            </a:p>
          </p:txBody>
        </p:sp>
        <p:sp>
          <p:nvSpPr>
            <p:cNvPr id="30" name="Cuadro de texto 8">
              <a:extLst>
                <a:ext uri="{FF2B5EF4-FFF2-40B4-BE49-F238E27FC236}">
                  <a16:creationId xmlns:a16="http://schemas.microsoft.com/office/drawing/2014/main" id="{AA465C10-664D-2941-B843-304D118AC394}"/>
                </a:ext>
              </a:extLst>
            </p:cNvPr>
            <p:cNvSpPr txBox="1"/>
            <p:nvPr/>
          </p:nvSpPr>
          <p:spPr>
            <a:xfrm>
              <a:off x="-262560" y="523695"/>
              <a:ext cx="3614632" cy="712559"/>
            </a:xfrm>
            <a:prstGeom prst="rect">
              <a:avLst/>
            </a:prstGeom>
            <a:no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ES" sz="1000" b="1" dirty="0">
                  <a:ea typeface="Arial Unicode MS" panose="020B0604020202020204" pitchFamily="34" charset="-128"/>
                  <a:cs typeface="Lucida Grande" panose="020B0600040502020204" pitchFamily="34" charset="0"/>
                </a:rPr>
                <a:t>Pre-</a:t>
              </a:r>
              <a:r>
                <a:rPr lang="es-ES" sz="1000" b="1" dirty="0" err="1">
                  <a:ea typeface="Arial Unicode MS" panose="020B0604020202020204" pitchFamily="34" charset="-128"/>
                  <a:cs typeface="Lucida Grande" panose="020B0600040502020204" pitchFamily="34" charset="0"/>
                </a:rPr>
                <a:t>analysis</a:t>
              </a:r>
              <a:r>
                <a:rPr lang="es-ES" sz="1000" b="1" dirty="0">
                  <a:ea typeface="Arial Unicode MS" panose="020B0604020202020204" pitchFamily="34" charset="-128"/>
                  <a:cs typeface="Lucida Grande" panose="020B0600040502020204" pitchFamily="34" charset="0"/>
                </a:rPr>
                <a:t> </a:t>
              </a:r>
              <a:r>
                <a:rPr lang="es-ES" sz="1000" b="1" dirty="0" err="1">
                  <a:ea typeface="Arial Unicode MS" panose="020B0604020202020204" pitchFamily="34" charset="-128"/>
                  <a:cs typeface="Lucida Grande" panose="020B0600040502020204" pitchFamily="34" charset="0"/>
                </a:rPr>
                <a:t>development</a:t>
              </a:r>
              <a:endParaRPr lang="es-AR" sz="1000" dirty="0">
                <a:cs typeface="Lucida Grande" panose="020B0600040502020204" pitchFamily="34" charset="0"/>
              </a:endParaRPr>
            </a:p>
            <a:p>
              <a:pPr marL="171450" indent="-171450">
                <a:buFont typeface="Arial" panose="020B0604020202020204" pitchFamily="34" charset="0"/>
                <a:buChar char="•"/>
              </a:pPr>
              <a:r>
                <a:rPr lang="es-AR" sz="1000" dirty="0">
                  <a:cs typeface="Lucida Grande" panose="020B0600040502020204" pitchFamily="34" charset="0"/>
                </a:rPr>
                <a:t>Collect documents </a:t>
              </a:r>
            </a:p>
            <a:p>
              <a:pPr marL="171450" indent="-171450">
                <a:buFont typeface="Arial" panose="020B0604020202020204" pitchFamily="34" charset="0"/>
                <a:buChar char="•"/>
              </a:pPr>
              <a:r>
                <a:rPr lang="es-AR" sz="1000" dirty="0">
                  <a:cs typeface="Lucida Grande" panose="020B0600040502020204" pitchFamily="34" charset="0"/>
                </a:rPr>
                <a:t>Formulate analysis work guides </a:t>
              </a:r>
            </a:p>
            <a:p>
              <a:pPr marL="171450" indent="-171450">
                <a:buFont typeface="Arial" panose="020B0604020202020204" pitchFamily="34" charset="0"/>
                <a:buChar char="•"/>
              </a:pPr>
              <a:r>
                <a:rPr lang="es-AR" sz="1000" dirty="0">
                  <a:cs typeface="Lucida Grande" panose="020B0600040502020204" pitchFamily="34" charset="0"/>
                </a:rPr>
                <a:t>Set indicators</a:t>
              </a:r>
            </a:p>
            <a:p>
              <a:pPr>
                <a:spcAft>
                  <a:spcPts val="0"/>
                </a:spcAft>
              </a:pPr>
              <a:endParaRPr lang="es-ES" sz="1000" b="1" dirty="0">
                <a:effectLst/>
                <a:ea typeface="Arial Unicode MS" panose="020B0604020202020204" pitchFamily="34" charset="-128"/>
                <a:cs typeface="Lucida Grande" panose="020B0600040502020204" pitchFamily="34" charset="0"/>
              </a:endParaRPr>
            </a:p>
          </p:txBody>
        </p:sp>
        <p:sp>
          <p:nvSpPr>
            <p:cNvPr id="31" name="Cuadro de texto 18">
              <a:extLst>
                <a:ext uri="{FF2B5EF4-FFF2-40B4-BE49-F238E27FC236}">
                  <a16:creationId xmlns:a16="http://schemas.microsoft.com/office/drawing/2014/main" id="{0021EDFA-FBA2-3447-A0FE-0780AB8AFCE0}"/>
                </a:ext>
              </a:extLst>
            </p:cNvPr>
            <p:cNvSpPr txBox="1"/>
            <p:nvPr/>
          </p:nvSpPr>
          <p:spPr>
            <a:xfrm>
              <a:off x="-294111" y="1394362"/>
              <a:ext cx="3618985" cy="421003"/>
            </a:xfrm>
            <a:prstGeom prst="rect">
              <a:avLst/>
            </a:prstGeom>
            <a:no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 sz="1100" b="1" dirty="0" err="1">
                  <a:ea typeface="Arial Unicode MS" panose="020B0604020202020204" pitchFamily="34" charset="-128"/>
                  <a:cs typeface="Lucida Grande" panose="020B0600040502020204" pitchFamily="34" charset="0"/>
                </a:rPr>
                <a:t>Definition</a:t>
              </a:r>
              <a:r>
                <a:rPr lang="es-ES" sz="1100" b="1" dirty="0">
                  <a:ea typeface="Arial Unicode MS" panose="020B0604020202020204" pitchFamily="34" charset="-128"/>
                  <a:cs typeface="Lucida Grande" panose="020B0600040502020204" pitchFamily="34" charset="0"/>
                </a:rPr>
                <a:t> of </a:t>
              </a:r>
              <a:r>
                <a:rPr lang="es-ES" sz="1100" b="1" dirty="0" err="1">
                  <a:ea typeface="Arial Unicode MS" panose="020B0604020202020204" pitchFamily="34" charset="-128"/>
                  <a:cs typeface="Lucida Grande" panose="020B0600040502020204" pitchFamily="34" charset="0"/>
                </a:rPr>
                <a:t>analysis</a:t>
              </a:r>
              <a:r>
                <a:rPr lang="es-ES" sz="1100" b="1" dirty="0">
                  <a:ea typeface="Arial Unicode MS" panose="020B0604020202020204" pitchFamily="34" charset="-128"/>
                  <a:cs typeface="Lucida Grande" panose="020B0600040502020204" pitchFamily="34" charset="0"/>
                </a:rPr>
                <a:t> </a:t>
              </a:r>
              <a:r>
                <a:rPr lang="es-ES" sz="1100" b="1" dirty="0" err="1">
                  <a:ea typeface="Arial Unicode MS" panose="020B0604020202020204" pitchFamily="34" charset="-128"/>
                  <a:cs typeface="Lucida Grande" panose="020B0600040502020204" pitchFamily="34" charset="0"/>
                </a:rPr>
                <a:t>units</a:t>
              </a:r>
              <a:r>
                <a:rPr lang="es-ES" sz="1100" dirty="0">
                  <a:effectLst/>
                  <a:ea typeface="Arial Unicode MS" panose="020B0604020202020204" pitchFamily="34" charset="-128"/>
                  <a:cs typeface="Lucida Grande" panose="020B0600040502020204" pitchFamily="34" charset="0"/>
                </a:rPr>
                <a:t>: in </a:t>
              </a:r>
              <a:r>
                <a:rPr lang="es-ES" sz="1100" dirty="0" err="1">
                  <a:effectLst/>
                  <a:ea typeface="Arial Unicode MS" panose="020B0604020202020204" pitchFamily="34" charset="-128"/>
                  <a:cs typeface="Lucida Grande" panose="020B0600040502020204" pitchFamily="34" charset="0"/>
                </a:rPr>
                <a:t>this</a:t>
              </a:r>
              <a:r>
                <a:rPr lang="es-ES" sz="1100" dirty="0">
                  <a:effectLst/>
                  <a:ea typeface="Arial Unicode MS" panose="020B0604020202020204" pitchFamily="34" charset="-128"/>
                  <a:cs typeface="Lucida Grande" panose="020B0600040502020204" pitchFamily="34" charset="0"/>
                </a:rPr>
                <a:t> case are gramatical </a:t>
              </a:r>
              <a:r>
                <a:rPr lang="es-ES" sz="1100" dirty="0" err="1">
                  <a:effectLst/>
                  <a:ea typeface="Arial Unicode MS" panose="020B0604020202020204" pitchFamily="34" charset="-128"/>
                  <a:cs typeface="Lucida Grande" panose="020B0600040502020204" pitchFamily="34" charset="0"/>
                </a:rPr>
                <a:t>based</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words</a:t>
              </a:r>
              <a:r>
                <a:rPr lang="es-ES" sz="1100" dirty="0">
                  <a:ea typeface="Arial Unicode MS" panose="020B0604020202020204" pitchFamily="34" charset="-128"/>
                  <a:cs typeface="Lucida Grande" panose="020B0600040502020204" pitchFamily="34" charset="0"/>
                </a:rPr>
                <a:t> and </a:t>
              </a:r>
              <a:r>
                <a:rPr lang="es-ES" sz="1100" dirty="0" err="1">
                  <a:ea typeface="Arial Unicode MS" panose="020B0604020202020204" pitchFamily="34" charset="-128"/>
                  <a:cs typeface="Lucida Grande" panose="020B0600040502020204" pitchFamily="34" charset="0"/>
                </a:rPr>
                <a:t>phrases</a:t>
              </a:r>
              <a:endParaRPr lang="es-ES" sz="1100" dirty="0">
                <a:effectLst/>
                <a:ea typeface="Arial Unicode MS" panose="020B0604020202020204" pitchFamily="34" charset="-128"/>
                <a:cs typeface="Lucida Grande" panose="020B0600040502020204" pitchFamily="34" charset="0"/>
              </a:endParaRPr>
            </a:p>
          </p:txBody>
        </p:sp>
        <p:sp>
          <p:nvSpPr>
            <p:cNvPr id="32" name="Cuadro de texto 19">
              <a:extLst>
                <a:ext uri="{FF2B5EF4-FFF2-40B4-BE49-F238E27FC236}">
                  <a16:creationId xmlns:a16="http://schemas.microsoft.com/office/drawing/2014/main" id="{898D0EDC-C357-7A4D-A4D0-D252B79DC4B6}"/>
                </a:ext>
              </a:extLst>
            </p:cNvPr>
            <p:cNvSpPr txBox="1"/>
            <p:nvPr/>
          </p:nvSpPr>
          <p:spPr>
            <a:xfrm>
              <a:off x="-294111" y="1927670"/>
              <a:ext cx="3618975" cy="416560"/>
            </a:xfrm>
            <a:prstGeom prst="rect">
              <a:avLst/>
            </a:prstGeom>
            <a:no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 sz="1100" b="1" dirty="0" err="1">
                  <a:ea typeface="Arial Unicode MS" panose="020B0604020202020204" pitchFamily="34" charset="-128"/>
                  <a:cs typeface="Lucida Grande" panose="020B0600040502020204" pitchFamily="34" charset="0"/>
                </a:rPr>
                <a:t>Development</a:t>
              </a:r>
              <a:r>
                <a:rPr lang="es-ES" sz="1100" b="1" dirty="0">
                  <a:ea typeface="Arial Unicode MS" panose="020B0604020202020204" pitchFamily="34" charset="-128"/>
                  <a:cs typeface="Lucida Grande" panose="020B0600040502020204" pitchFamily="34" charset="0"/>
                </a:rPr>
                <a:t> of </a:t>
              </a:r>
              <a:r>
                <a:rPr lang="es-ES" sz="1100" b="1" dirty="0" err="1">
                  <a:ea typeface="Arial Unicode MS" panose="020B0604020202020204" pitchFamily="34" charset="-128"/>
                  <a:cs typeface="Lucida Grande" panose="020B0600040502020204" pitchFamily="34" charset="0"/>
                </a:rPr>
                <a:t>analysis</a:t>
              </a:r>
              <a:r>
                <a:rPr lang="es-ES" sz="1100" b="1" dirty="0">
                  <a:ea typeface="Arial Unicode MS" panose="020B0604020202020204" pitchFamily="34" charset="-128"/>
                  <a:cs typeface="Lucida Grande" panose="020B0600040502020204" pitchFamily="34" charset="0"/>
                </a:rPr>
                <a:t> rules</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agreements</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between</a:t>
              </a:r>
              <a:r>
                <a:rPr lang="es-ES" sz="1100" dirty="0">
                  <a:ea typeface="Arial Unicode MS" panose="020B0604020202020204" pitchFamily="34" charset="-128"/>
                  <a:cs typeface="Lucida Grande" panose="020B0600040502020204" pitchFamily="34" charset="0"/>
                </a:rPr>
                <a:t> at </a:t>
              </a:r>
              <a:r>
                <a:rPr lang="es-ES" sz="1100" dirty="0" err="1">
                  <a:ea typeface="Arial Unicode MS" panose="020B0604020202020204" pitchFamily="34" charset="-128"/>
                  <a:cs typeface="Lucida Grande" panose="020B0600040502020204" pitchFamily="34" charset="0"/>
                </a:rPr>
                <a:t>least</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two</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experts</a:t>
              </a:r>
              <a:r>
                <a:rPr lang="es-ES" sz="1100" dirty="0">
                  <a:ea typeface="Arial Unicode MS" panose="020B0604020202020204" pitchFamily="34" charset="-128"/>
                  <a:cs typeface="Lucida Grande" panose="020B0600040502020204" pitchFamily="34" charset="0"/>
                </a:rPr>
                <a:t> of </a:t>
              </a:r>
              <a:r>
                <a:rPr lang="es-ES" sz="1100" dirty="0" err="1">
                  <a:ea typeface="Arial Unicode MS" panose="020B0604020202020204" pitchFamily="34" charset="-128"/>
                  <a:cs typeface="Lucida Grande" panose="020B0600040502020204" pitchFamily="34" charset="0"/>
                </a:rPr>
                <a:t>the</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conditions</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for</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coding</a:t>
              </a:r>
              <a:r>
                <a:rPr lang="es-ES" sz="1100" dirty="0">
                  <a:ea typeface="Arial Unicode MS" panose="020B0604020202020204" pitchFamily="34" charset="-128"/>
                  <a:cs typeface="Lucida Grande" panose="020B0600040502020204" pitchFamily="34" charset="0"/>
                </a:rPr>
                <a:t> and </a:t>
              </a:r>
              <a:r>
                <a:rPr lang="es-ES" sz="1100" dirty="0" err="1">
                  <a:ea typeface="Arial Unicode MS" panose="020B0604020202020204" pitchFamily="34" charset="-128"/>
                  <a:cs typeface="Lucida Grande" panose="020B0600040502020204" pitchFamily="34" charset="0"/>
                </a:rPr>
                <a:t>categorizing</a:t>
              </a:r>
              <a:endParaRPr lang="es-AR" sz="1200" dirty="0">
                <a:effectLst/>
                <a:ea typeface="Arial Unicode MS" panose="020B0604020202020204" pitchFamily="34" charset="-128"/>
                <a:cs typeface="Lucida Grande" panose="020B0600040502020204" pitchFamily="34" charset="0"/>
              </a:endParaRPr>
            </a:p>
          </p:txBody>
        </p:sp>
        <p:sp>
          <p:nvSpPr>
            <p:cNvPr id="33" name="Cuadro de texto 20">
              <a:extLst>
                <a:ext uri="{FF2B5EF4-FFF2-40B4-BE49-F238E27FC236}">
                  <a16:creationId xmlns:a16="http://schemas.microsoft.com/office/drawing/2014/main" id="{948C608A-8DEC-534A-90AD-D245EB3D616A}"/>
                </a:ext>
              </a:extLst>
            </p:cNvPr>
            <p:cNvSpPr txBox="1"/>
            <p:nvPr/>
          </p:nvSpPr>
          <p:spPr>
            <a:xfrm>
              <a:off x="97577" y="2513572"/>
              <a:ext cx="4032885" cy="417830"/>
            </a:xfrm>
            <a:prstGeom prst="rect">
              <a:avLst/>
            </a:prstGeom>
            <a:no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 sz="1100" b="1" dirty="0" err="1">
                  <a:ea typeface="Arial Unicode MS" panose="020B0604020202020204" pitchFamily="34" charset="-128"/>
                  <a:cs typeface="Lucida Grande" panose="020B0600040502020204" pitchFamily="34" charset="0"/>
                </a:rPr>
                <a:t>Code</a:t>
              </a:r>
              <a:r>
                <a:rPr lang="es-ES" sz="1100" b="1" dirty="0">
                  <a:ea typeface="Arial Unicode MS" panose="020B0604020202020204" pitchFamily="34" charset="-128"/>
                  <a:cs typeface="Lucida Grande" panose="020B0600040502020204" pitchFamily="34" charset="0"/>
                </a:rPr>
                <a:t> </a:t>
              </a:r>
              <a:r>
                <a:rPr lang="es-ES" sz="1100" b="1" dirty="0" err="1">
                  <a:ea typeface="Arial Unicode MS" panose="020B0604020202020204" pitchFamily="34" charset="-128"/>
                  <a:cs typeface="Lucida Grande" panose="020B0600040502020204" pitchFamily="34" charset="0"/>
                </a:rPr>
                <a:t>Development</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After</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segmenting</a:t>
              </a:r>
              <a:r>
                <a:rPr lang="es-ES" sz="1100" dirty="0">
                  <a:ea typeface="Arial Unicode MS" panose="020B0604020202020204" pitchFamily="34" charset="-128"/>
                  <a:cs typeface="Lucida Grande" panose="020B0600040502020204" pitchFamily="34" charset="0"/>
                </a:rPr>
                <a:t> and </a:t>
              </a:r>
              <a:r>
                <a:rPr lang="es-ES" sz="1100" dirty="0" err="1">
                  <a:ea typeface="Arial Unicode MS" panose="020B0604020202020204" pitchFamily="34" charset="-128"/>
                  <a:cs typeface="Lucida Grande" panose="020B0600040502020204" pitchFamily="34" charset="0"/>
                </a:rPr>
                <a:t>grouping</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according</a:t>
              </a:r>
              <a:r>
                <a:rPr lang="es-ES" sz="1100" dirty="0">
                  <a:ea typeface="Arial Unicode MS" panose="020B0604020202020204" pitchFamily="34" charset="-128"/>
                  <a:cs typeface="Lucida Grande" panose="020B0600040502020204" pitchFamily="34" charset="0"/>
                </a:rPr>
                <a:t> to </a:t>
              </a:r>
              <a:r>
                <a:rPr lang="es-ES" sz="1100" dirty="0" err="1">
                  <a:ea typeface="Arial Unicode MS" panose="020B0604020202020204" pitchFamily="34" charset="-128"/>
                  <a:cs typeface="Lucida Grande" panose="020B0600040502020204" pitchFamily="34" charset="0"/>
                </a:rPr>
                <a:t>the</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analysis</a:t>
              </a:r>
              <a:r>
                <a:rPr lang="es-ES" sz="1100" dirty="0">
                  <a:ea typeface="Arial Unicode MS" panose="020B0604020202020204" pitchFamily="34" charset="-128"/>
                  <a:cs typeface="Lucida Grande" panose="020B0600040502020204" pitchFamily="34" charset="0"/>
                </a:rPr>
                <a:t> rules, </a:t>
              </a:r>
              <a:r>
                <a:rPr lang="es-ES" sz="1100" dirty="0" err="1">
                  <a:ea typeface="Arial Unicode MS" panose="020B0604020202020204" pitchFamily="34" charset="-128"/>
                  <a:cs typeface="Lucida Grande" panose="020B0600040502020204" pitchFamily="34" charset="0"/>
                </a:rPr>
                <a:t>identifiers</a:t>
              </a:r>
              <a:r>
                <a:rPr lang="es-ES" sz="1100" dirty="0">
                  <a:ea typeface="Arial Unicode MS" panose="020B0604020202020204" pitchFamily="34" charset="-128"/>
                  <a:cs typeface="Lucida Grande" panose="020B0600040502020204" pitchFamily="34" charset="0"/>
                </a:rPr>
                <a:t> are </a:t>
              </a:r>
              <a:r>
                <a:rPr lang="es-ES" sz="1100" dirty="0" err="1">
                  <a:ea typeface="Arial Unicode MS" panose="020B0604020202020204" pitchFamily="34" charset="-128"/>
                  <a:cs typeface="Lucida Grande" panose="020B0600040502020204" pitchFamily="34" charset="0"/>
                </a:rPr>
                <a:t>obtained</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for</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each</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group</a:t>
              </a:r>
              <a:r>
                <a:rPr lang="es-ES" sz="1100" dirty="0">
                  <a:ea typeface="Arial Unicode MS" panose="020B0604020202020204" pitchFamily="34" charset="-128"/>
                  <a:cs typeface="Lucida Grande" panose="020B0600040502020204" pitchFamily="34" charset="0"/>
                </a:rPr>
                <a:t>.</a:t>
              </a:r>
              <a:endParaRPr lang="es-AR" sz="1200" dirty="0">
                <a:effectLst/>
                <a:ea typeface="Arial Unicode MS" panose="020B0604020202020204" pitchFamily="34" charset="-128"/>
                <a:cs typeface="Lucida Grande" panose="020B0600040502020204" pitchFamily="34" charset="0"/>
              </a:endParaRPr>
            </a:p>
          </p:txBody>
        </p:sp>
        <p:sp>
          <p:nvSpPr>
            <p:cNvPr id="34" name="Cuadro de texto 21">
              <a:extLst>
                <a:ext uri="{FF2B5EF4-FFF2-40B4-BE49-F238E27FC236}">
                  <a16:creationId xmlns:a16="http://schemas.microsoft.com/office/drawing/2014/main" id="{BAC4A7BE-8729-354D-90E0-5608DB216502}"/>
                </a:ext>
              </a:extLst>
            </p:cNvPr>
            <p:cNvSpPr txBox="1"/>
            <p:nvPr/>
          </p:nvSpPr>
          <p:spPr>
            <a:xfrm>
              <a:off x="629072" y="3009930"/>
              <a:ext cx="3505835" cy="471805"/>
            </a:xfrm>
            <a:prstGeom prst="rect">
              <a:avLst/>
            </a:prstGeom>
            <a:no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 sz="1100" b="1" dirty="0" err="1">
                  <a:ea typeface="Arial Unicode MS" panose="020B0604020202020204" pitchFamily="34" charset="-128"/>
                  <a:cs typeface="Lucida Grande" panose="020B0600040502020204" pitchFamily="34" charset="0"/>
                </a:rPr>
                <a:t>Category</a:t>
              </a:r>
              <a:r>
                <a:rPr lang="es-ES" sz="1100" b="1" dirty="0">
                  <a:ea typeface="Arial Unicode MS" panose="020B0604020202020204" pitchFamily="34" charset="-128"/>
                  <a:cs typeface="Lucida Grande" panose="020B0600040502020204" pitchFamily="34" charset="0"/>
                </a:rPr>
                <a:t> </a:t>
              </a:r>
              <a:r>
                <a:rPr lang="es-ES" sz="1100" b="1" dirty="0" err="1">
                  <a:ea typeface="Arial Unicode MS" panose="020B0604020202020204" pitchFamily="34" charset="-128"/>
                  <a:cs typeface="Lucida Grande" panose="020B0600040502020204" pitchFamily="34" charset="0"/>
                </a:rPr>
                <a:t>Development</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previously</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encoded</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content</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is</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definitely</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ordered</a:t>
              </a:r>
              <a:endParaRPr lang="es-ES" sz="1100" dirty="0">
                <a:ea typeface="Arial Unicode MS" panose="020B0604020202020204" pitchFamily="34" charset="-128"/>
                <a:cs typeface="Lucida Grande" panose="020B0600040502020204" pitchFamily="34" charset="0"/>
              </a:endParaRPr>
            </a:p>
            <a:p>
              <a:pPr algn="ctr">
                <a:spcAft>
                  <a:spcPts val="0"/>
                </a:spcAft>
              </a:pPr>
              <a:endParaRPr lang="es-ES" sz="1100" dirty="0">
                <a:ea typeface="Arial Unicode MS" panose="020B0604020202020204" pitchFamily="34" charset="-128"/>
                <a:cs typeface="Lucida Grande" panose="020B0600040502020204" pitchFamily="34" charset="0"/>
              </a:endParaRPr>
            </a:p>
            <a:p>
              <a:pPr algn="ctr">
                <a:spcAft>
                  <a:spcPts val="0"/>
                </a:spcAft>
              </a:pPr>
              <a:endParaRPr lang="es-AR" sz="1200" dirty="0">
                <a:effectLst/>
                <a:ea typeface="Arial Unicode MS" panose="020B0604020202020204" pitchFamily="34" charset="-128"/>
                <a:cs typeface="Lucida Grande" panose="020B0600040502020204" pitchFamily="34" charset="0"/>
              </a:endParaRPr>
            </a:p>
          </p:txBody>
        </p:sp>
        <p:sp>
          <p:nvSpPr>
            <p:cNvPr id="35" name="Cuadro de texto 22">
              <a:extLst>
                <a:ext uri="{FF2B5EF4-FFF2-40B4-BE49-F238E27FC236}">
                  <a16:creationId xmlns:a16="http://schemas.microsoft.com/office/drawing/2014/main" id="{EECC1A4F-38B5-7F48-BB05-A7BD0C8C04BE}"/>
                </a:ext>
              </a:extLst>
            </p:cNvPr>
            <p:cNvSpPr txBox="1"/>
            <p:nvPr/>
          </p:nvSpPr>
          <p:spPr>
            <a:xfrm>
              <a:off x="473497" y="3569128"/>
              <a:ext cx="3656965" cy="416560"/>
            </a:xfrm>
            <a:prstGeom prst="rect">
              <a:avLst/>
            </a:prstGeom>
            <a:no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 sz="1100" b="1" dirty="0">
                  <a:ea typeface="Arial Unicode MS" panose="020B0604020202020204" pitchFamily="34" charset="-128"/>
                  <a:cs typeface="Lucida Grande" panose="020B0600040502020204" pitchFamily="34" charset="0"/>
                </a:rPr>
                <a:t>Final </a:t>
              </a:r>
              <a:r>
                <a:rPr lang="es-ES" sz="1100" b="1" dirty="0" err="1">
                  <a:ea typeface="Arial Unicode MS" panose="020B0604020202020204" pitchFamily="34" charset="-128"/>
                  <a:cs typeface="Lucida Grande" panose="020B0600040502020204" pitchFamily="34" charset="0"/>
                </a:rPr>
                <a:t>integration</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entanglement</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between</a:t>
              </a:r>
              <a:r>
                <a:rPr lang="es-ES" sz="1100" dirty="0">
                  <a:ea typeface="Arial Unicode MS" panose="020B0604020202020204" pitchFamily="34" charset="-128"/>
                  <a:cs typeface="Lucida Grande" panose="020B0600040502020204" pitchFamily="34" charset="0"/>
                </a:rPr>
                <a:t> data </a:t>
              </a:r>
              <a:r>
                <a:rPr lang="es-ES" sz="1100" dirty="0" err="1">
                  <a:ea typeface="Arial Unicode MS" panose="020B0604020202020204" pitchFamily="34" charset="-128"/>
                  <a:cs typeface="Lucida Grande" panose="020B0600040502020204" pitchFamily="34" charset="0"/>
                </a:rPr>
                <a:t>collection</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coding</a:t>
              </a:r>
              <a:r>
                <a:rPr lang="es-ES" sz="1100" dirty="0">
                  <a:ea typeface="Arial Unicode MS" panose="020B0604020202020204" pitchFamily="34" charset="-128"/>
                  <a:cs typeface="Lucida Grande" panose="020B0600040502020204" pitchFamily="34" charset="0"/>
                </a:rPr>
                <a:t>, </a:t>
              </a:r>
              <a:r>
                <a:rPr lang="es-ES" sz="1100" dirty="0" err="1">
                  <a:ea typeface="Arial Unicode MS" panose="020B0604020202020204" pitchFamily="34" charset="-128"/>
                  <a:cs typeface="Lucida Grande" panose="020B0600040502020204" pitchFamily="34" charset="0"/>
                </a:rPr>
                <a:t>categorization</a:t>
              </a:r>
              <a:r>
                <a:rPr lang="es-ES" sz="1100" dirty="0">
                  <a:ea typeface="Arial Unicode MS" panose="020B0604020202020204" pitchFamily="34" charset="-128"/>
                  <a:cs typeface="Lucida Grande" panose="020B0600040502020204" pitchFamily="34" charset="0"/>
                </a:rPr>
                <a:t> and final </a:t>
              </a:r>
              <a:r>
                <a:rPr lang="es-ES" sz="1100" dirty="0" err="1">
                  <a:ea typeface="Arial Unicode MS" panose="020B0604020202020204" pitchFamily="34" charset="-128"/>
                  <a:cs typeface="Lucida Grande" panose="020B0600040502020204" pitchFamily="34" charset="0"/>
                </a:rPr>
                <a:t>interpretation</a:t>
              </a:r>
              <a:endParaRPr lang="es-ES" sz="1100" dirty="0">
                <a:ea typeface="Arial Unicode MS" panose="020B0604020202020204" pitchFamily="34" charset="-128"/>
                <a:cs typeface="Lucida Grande" panose="020B0600040502020204" pitchFamily="34" charset="0"/>
              </a:endParaRPr>
            </a:p>
            <a:p>
              <a:pPr algn="ctr">
                <a:spcAft>
                  <a:spcPts val="0"/>
                </a:spcAft>
              </a:pPr>
              <a:endParaRPr lang="es-ES" sz="1100" dirty="0">
                <a:ea typeface="Arial Unicode MS" panose="020B0604020202020204" pitchFamily="34" charset="-128"/>
                <a:cs typeface="Lucida Grande" panose="020B0600040502020204" pitchFamily="34" charset="0"/>
              </a:endParaRPr>
            </a:p>
            <a:p>
              <a:pPr algn="ctr">
                <a:spcAft>
                  <a:spcPts val="0"/>
                </a:spcAft>
              </a:pPr>
              <a:endParaRPr lang="es-AR" sz="1200" dirty="0">
                <a:effectLst/>
                <a:ea typeface="Arial Unicode MS" panose="020B0604020202020204" pitchFamily="34" charset="-128"/>
                <a:cs typeface="Lucida Grande" panose="020B0600040502020204" pitchFamily="34" charset="0"/>
              </a:endParaRPr>
            </a:p>
          </p:txBody>
        </p:sp>
        <p:cxnSp>
          <p:nvCxnSpPr>
            <p:cNvPr id="36" name="Conector recto 35">
              <a:extLst>
                <a:ext uri="{FF2B5EF4-FFF2-40B4-BE49-F238E27FC236}">
                  <a16:creationId xmlns:a16="http://schemas.microsoft.com/office/drawing/2014/main" id="{71C70B08-7C92-C649-99EA-79931B02C558}"/>
                </a:ext>
              </a:extLst>
            </p:cNvPr>
            <p:cNvCxnSpPr>
              <a:cxnSpLocks/>
            </p:cNvCxnSpPr>
            <p:nvPr/>
          </p:nvCxnSpPr>
          <p:spPr>
            <a:xfrm>
              <a:off x="1515383" y="1236255"/>
              <a:ext cx="0" cy="1514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EE30CA46-1D3D-6C49-A398-D103359D69B4}"/>
                </a:ext>
              </a:extLst>
            </p:cNvPr>
            <p:cNvCxnSpPr/>
            <p:nvPr/>
          </p:nvCxnSpPr>
          <p:spPr>
            <a:xfrm flipH="1">
              <a:off x="1515383" y="1815365"/>
              <a:ext cx="0" cy="114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ector angular 37">
              <a:extLst>
                <a:ext uri="{FF2B5EF4-FFF2-40B4-BE49-F238E27FC236}">
                  <a16:creationId xmlns:a16="http://schemas.microsoft.com/office/drawing/2014/main" id="{05612A0C-E851-D64D-A516-D70641F26E46}"/>
                </a:ext>
              </a:extLst>
            </p:cNvPr>
            <p:cNvCxnSpPr>
              <a:cxnSpLocks/>
              <a:stCxn id="32" idx="3"/>
            </p:cNvCxnSpPr>
            <p:nvPr/>
          </p:nvCxnSpPr>
          <p:spPr>
            <a:xfrm>
              <a:off x="3324864" y="2135950"/>
              <a:ext cx="316199" cy="381551"/>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angular 38">
              <a:extLst>
                <a:ext uri="{FF2B5EF4-FFF2-40B4-BE49-F238E27FC236}">
                  <a16:creationId xmlns:a16="http://schemas.microsoft.com/office/drawing/2014/main" id="{152FF94C-6234-C54C-AE72-96FD2DA6F918}"/>
                </a:ext>
              </a:extLst>
            </p:cNvPr>
            <p:cNvCxnSpPr/>
            <p:nvPr/>
          </p:nvCxnSpPr>
          <p:spPr>
            <a:xfrm>
              <a:off x="97577" y="2709257"/>
              <a:ext cx="531495" cy="514985"/>
            </a:xfrm>
            <a:prstGeom prst="bentConnector3">
              <a:avLst>
                <a:gd name="adj1" fmla="val -2010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angular 39">
              <a:extLst>
                <a:ext uri="{FF2B5EF4-FFF2-40B4-BE49-F238E27FC236}">
                  <a16:creationId xmlns:a16="http://schemas.microsoft.com/office/drawing/2014/main" id="{5C18135B-32C4-2E49-83B0-22712BC2AE75}"/>
                </a:ext>
              </a:extLst>
            </p:cNvPr>
            <p:cNvCxnSpPr>
              <a:cxnSpLocks/>
              <a:stCxn id="33" idx="3"/>
              <a:endCxn id="31" idx="3"/>
            </p:cNvCxnSpPr>
            <p:nvPr/>
          </p:nvCxnSpPr>
          <p:spPr>
            <a:xfrm flipH="1" flipV="1">
              <a:off x="3324874" y="1604863"/>
              <a:ext cx="805588" cy="1117624"/>
            </a:xfrm>
            <a:prstGeom prst="bentConnector3">
              <a:avLst>
                <a:gd name="adj1" fmla="val -28377"/>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angular 40">
              <a:extLst>
                <a:ext uri="{FF2B5EF4-FFF2-40B4-BE49-F238E27FC236}">
                  <a16:creationId xmlns:a16="http://schemas.microsoft.com/office/drawing/2014/main" id="{FD91AD79-96A7-A042-9049-BD7604F7069E}"/>
                </a:ext>
              </a:extLst>
            </p:cNvPr>
            <p:cNvCxnSpPr>
              <a:cxnSpLocks/>
              <a:stCxn id="35" idx="3"/>
              <a:endCxn id="30" idx="3"/>
            </p:cNvCxnSpPr>
            <p:nvPr/>
          </p:nvCxnSpPr>
          <p:spPr>
            <a:xfrm flipH="1" flipV="1">
              <a:off x="3352072" y="879976"/>
              <a:ext cx="778390" cy="2897433"/>
            </a:xfrm>
            <a:prstGeom prst="bentConnector3">
              <a:avLst>
                <a:gd name="adj1" fmla="val -46943"/>
              </a:avLst>
            </a:prstGeom>
            <a:noFill/>
            <a:ln w="127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67608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2968D-9F49-8E48-81F3-A310968133E7}"/>
              </a:ext>
            </a:extLst>
          </p:cNvPr>
          <p:cNvSpPr txBox="1"/>
          <p:nvPr/>
        </p:nvSpPr>
        <p:spPr>
          <a:xfrm>
            <a:off x="3365500" y="4165600"/>
            <a:ext cx="184731" cy="369332"/>
          </a:xfrm>
          <a:prstGeom prst="rect">
            <a:avLst/>
          </a:prstGeom>
          <a:noFill/>
        </p:spPr>
        <p:txBody>
          <a:bodyPr wrap="none" rtlCol="0">
            <a:spAutoFit/>
          </a:bodyPr>
          <a:lstStyle/>
          <a:p>
            <a:endParaRPr lang="en-US" dirty="0"/>
          </a:p>
        </p:txBody>
      </p:sp>
      <p:sp>
        <p:nvSpPr>
          <p:cNvPr id="4" name="CuadroTexto 3">
            <a:extLst>
              <a:ext uri="{FF2B5EF4-FFF2-40B4-BE49-F238E27FC236}">
                <a16:creationId xmlns:a16="http://schemas.microsoft.com/office/drawing/2014/main" id="{E02A9ACF-8CA6-4F4F-BF4F-4FA2640BA2D5}"/>
              </a:ext>
            </a:extLst>
          </p:cNvPr>
          <p:cNvSpPr txBox="1"/>
          <p:nvPr/>
        </p:nvSpPr>
        <p:spPr>
          <a:xfrm>
            <a:off x="3504592" y="188535"/>
            <a:ext cx="2134815" cy="400110"/>
          </a:xfrm>
          <a:prstGeom prst="rect">
            <a:avLst/>
          </a:prstGeom>
          <a:noFill/>
        </p:spPr>
        <p:txBody>
          <a:bodyPr wrap="none" rtlCol="0">
            <a:spAutoFit/>
          </a:bodyPr>
          <a:lstStyle/>
          <a:p>
            <a:r>
              <a:rPr lang="es-AR" sz="2000" dirty="0"/>
              <a:t>Preliminary results</a:t>
            </a:r>
          </a:p>
        </p:txBody>
      </p:sp>
      <p:sp>
        <p:nvSpPr>
          <p:cNvPr id="5" name="CuadroTexto 4">
            <a:extLst>
              <a:ext uri="{FF2B5EF4-FFF2-40B4-BE49-F238E27FC236}">
                <a16:creationId xmlns:a16="http://schemas.microsoft.com/office/drawing/2014/main" id="{18C03558-B445-AD47-A0CF-669B031EB7FC}"/>
              </a:ext>
            </a:extLst>
          </p:cNvPr>
          <p:cNvSpPr txBox="1"/>
          <p:nvPr/>
        </p:nvSpPr>
        <p:spPr>
          <a:xfrm>
            <a:off x="1338606" y="970961"/>
            <a:ext cx="7494309" cy="5262979"/>
          </a:xfrm>
          <a:prstGeom prst="rect">
            <a:avLst/>
          </a:prstGeom>
          <a:noFill/>
        </p:spPr>
        <p:txBody>
          <a:bodyPr wrap="square" rtlCol="0">
            <a:spAutoFit/>
          </a:bodyPr>
          <a:lstStyle/>
          <a:p>
            <a:r>
              <a:rPr lang="es-AR" dirty="0"/>
              <a:t>Strong relationship with market labor in worst labor conditions than men. Labor force participation 80%. The sexual division of labour is resilient </a:t>
            </a:r>
          </a:p>
          <a:p>
            <a:r>
              <a:rPr lang="es-AR" dirty="0"/>
              <a:t>even for the most educated.</a:t>
            </a:r>
          </a:p>
          <a:p>
            <a:endParaRPr lang="es-AR" dirty="0"/>
          </a:p>
          <a:p>
            <a:r>
              <a:rPr lang="es-AR" dirty="0"/>
              <a:t>Question </a:t>
            </a:r>
            <a:r>
              <a:rPr lang="es-ES" dirty="0"/>
              <a:t>¿quieren las mujeres realmente renunciar a ser las principales responsables del cuidado del hogar?</a:t>
            </a:r>
            <a:r>
              <a:rPr lang="es-AR" dirty="0"/>
              <a:t> (Agency)</a:t>
            </a:r>
          </a:p>
          <a:p>
            <a:endParaRPr lang="es-AR" dirty="0"/>
          </a:p>
          <a:p>
            <a:r>
              <a:rPr lang="es-AR" sz="1400" dirty="0"/>
              <a:t>«We made stipulations, splitting all tasks in half. For example, he is at home on Mondays, and I am free. On Tuesday, the same, only the other way around. But when I saw him buy new socks from the children or take them to the doctor, I collapsed. It is difficult to give up being a true mother, the only one who is really responsible for children and the house, the really important person, who counts…, sharing that role, instead of limiting that of a simple helper. ”(P. 64 ). Friedan, The second stage</a:t>
            </a:r>
          </a:p>
          <a:p>
            <a:endParaRPr lang="es-AR" sz="1400" dirty="0"/>
          </a:p>
          <a:p>
            <a:r>
              <a:rPr lang="es-AR" dirty="0"/>
              <a:t>There is similar process: </a:t>
            </a:r>
            <a:r>
              <a:rPr lang="es-ES_tradnl" dirty="0" err="1"/>
              <a:t>Bradshaw</a:t>
            </a:r>
            <a:r>
              <a:rPr lang="es-ES_tradnl" dirty="0"/>
              <a:t>, S., </a:t>
            </a:r>
            <a:r>
              <a:rPr lang="es-ES_tradnl" dirty="0" err="1"/>
              <a:t>Chant</a:t>
            </a:r>
            <a:r>
              <a:rPr lang="es-ES_tradnl" dirty="0"/>
              <a:t>, S., &amp; </a:t>
            </a:r>
            <a:r>
              <a:rPr lang="es-ES_tradnl" dirty="0" err="1"/>
              <a:t>Linneker</a:t>
            </a:r>
            <a:r>
              <a:rPr lang="es-ES_tradnl" dirty="0"/>
              <a:t>, B. (2018). </a:t>
            </a:r>
            <a:r>
              <a:rPr lang="en-US" dirty="0"/>
              <a:t>Challenges and Changes in Gendered Poverty: The Feminization , De-Feminization , and Re- Feminization of Poverty in Latin America. </a:t>
            </a:r>
            <a:r>
              <a:rPr lang="en-US" i="1" dirty="0"/>
              <a:t>Feminist Economics</a:t>
            </a:r>
            <a:r>
              <a:rPr lang="en-US" dirty="0"/>
              <a:t>, </a:t>
            </a:r>
            <a:r>
              <a:rPr lang="en-US" i="1" dirty="0"/>
              <a:t>25</a:t>
            </a:r>
            <a:r>
              <a:rPr lang="en-US" dirty="0"/>
              <a:t>(1), 119–144.</a:t>
            </a:r>
            <a:r>
              <a:rPr lang="es-AR" sz="1400" dirty="0"/>
              <a:t> </a:t>
            </a:r>
          </a:p>
          <a:p>
            <a:endParaRPr lang="es-AR" dirty="0"/>
          </a:p>
          <a:p>
            <a:endParaRPr lang="es-AR" dirty="0"/>
          </a:p>
          <a:p>
            <a:endParaRPr lang="es-AR" dirty="0"/>
          </a:p>
        </p:txBody>
      </p:sp>
    </p:spTree>
    <p:extLst>
      <p:ext uri="{BB962C8B-B14F-4D97-AF65-F5344CB8AC3E}">
        <p14:creationId xmlns:p14="http://schemas.microsoft.com/office/powerpoint/2010/main" val="22230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5F7D618-D276-BD49-A951-A95364C01D3B}"/>
              </a:ext>
            </a:extLst>
          </p:cNvPr>
          <p:cNvPicPr/>
          <p:nvPr/>
        </p:nvPicPr>
        <p:blipFill rotWithShape="1">
          <a:blip r:embed="rId2" cstate="print">
            <a:extLst>
              <a:ext uri="{28A0092B-C50C-407E-A947-70E740481C1C}">
                <a14:useLocalDpi xmlns:a14="http://schemas.microsoft.com/office/drawing/2010/main" val="0"/>
              </a:ext>
            </a:extLst>
          </a:blip>
          <a:srcRect l="7863" t="4836" b="8876"/>
          <a:stretch/>
        </p:blipFill>
        <p:spPr bwMode="auto">
          <a:xfrm>
            <a:off x="2449245" y="535873"/>
            <a:ext cx="3621615" cy="3093447"/>
          </a:xfrm>
          <a:prstGeom prst="rect">
            <a:avLst/>
          </a:prstGeom>
          <a:ln>
            <a:noFill/>
          </a:ln>
          <a:extLst>
            <a:ext uri="{53640926-AAD7-44D8-BBD7-CCE9431645EC}">
              <a14:shadowObscured xmlns:a14="http://schemas.microsoft.com/office/drawing/2010/main"/>
            </a:ext>
          </a:extLst>
        </p:spPr>
      </p:pic>
      <p:sp>
        <p:nvSpPr>
          <p:cNvPr id="3" name="Rectángulo 2">
            <a:extLst>
              <a:ext uri="{FF2B5EF4-FFF2-40B4-BE49-F238E27FC236}">
                <a16:creationId xmlns:a16="http://schemas.microsoft.com/office/drawing/2014/main" id="{82F7BD08-F674-4C46-9C28-7FFB719C707C}"/>
              </a:ext>
            </a:extLst>
          </p:cNvPr>
          <p:cNvSpPr/>
          <p:nvPr/>
        </p:nvSpPr>
        <p:spPr>
          <a:xfrm>
            <a:off x="3739654" y="251382"/>
            <a:ext cx="1040798" cy="369332"/>
          </a:xfrm>
          <a:prstGeom prst="rect">
            <a:avLst/>
          </a:prstGeom>
        </p:spPr>
        <p:txBody>
          <a:bodyPr wrap="none">
            <a:spAutoFit/>
          </a:bodyPr>
          <a:lstStyle/>
          <a:p>
            <a:r>
              <a:rPr lang="es-AR" dirty="0"/>
              <a:t>synthesis</a:t>
            </a:r>
          </a:p>
        </p:txBody>
      </p:sp>
      <p:sp>
        <p:nvSpPr>
          <p:cNvPr id="4" name="CuadroTexto 3">
            <a:extLst>
              <a:ext uri="{FF2B5EF4-FFF2-40B4-BE49-F238E27FC236}">
                <a16:creationId xmlns:a16="http://schemas.microsoft.com/office/drawing/2014/main" id="{48F6C904-8A80-F24D-9D84-8786B60EF6E0}"/>
              </a:ext>
            </a:extLst>
          </p:cNvPr>
          <p:cNvSpPr txBox="1"/>
          <p:nvPr/>
        </p:nvSpPr>
        <p:spPr>
          <a:xfrm>
            <a:off x="0" y="3544479"/>
            <a:ext cx="9030878" cy="3970318"/>
          </a:xfrm>
          <a:prstGeom prst="rect">
            <a:avLst/>
          </a:prstGeom>
          <a:noFill/>
        </p:spPr>
        <p:txBody>
          <a:bodyPr wrap="square" rtlCol="0">
            <a:spAutoFit/>
          </a:bodyPr>
          <a:lstStyle/>
          <a:p>
            <a:pPr marL="285750" indent="-285750">
              <a:buFont typeface="Arial" panose="020B0604020202020204" pitchFamily="34" charset="0"/>
              <a:buChar char="•"/>
            </a:pPr>
            <a:r>
              <a:rPr lang="es-AR" dirty="0"/>
              <a:t>The guilt for domestic work does not remain but for care work</a:t>
            </a:r>
          </a:p>
          <a:p>
            <a:pPr marL="285750" indent="-285750">
              <a:buFont typeface="Arial" panose="020B0604020202020204" pitchFamily="34" charset="0"/>
              <a:buChar char="•"/>
            </a:pPr>
            <a:r>
              <a:rPr lang="es-AR" dirty="0"/>
              <a:t>other households put work intensively to support care and housework</a:t>
            </a:r>
          </a:p>
          <a:p>
            <a:pPr marL="285750" indent="-285750">
              <a:buFont typeface="Arial" panose="020B0604020202020204" pitchFamily="34" charset="0"/>
              <a:buChar char="•"/>
            </a:pPr>
            <a:r>
              <a:rPr lang="es-AR" dirty="0"/>
              <a:t>there is a high component of distrust in the care that men do</a:t>
            </a:r>
          </a:p>
          <a:p>
            <a:pPr marL="285750" indent="-285750">
              <a:buFont typeface="Arial" panose="020B0604020202020204" pitchFamily="34" charset="0"/>
              <a:buChar char="•"/>
            </a:pPr>
            <a:r>
              <a:rPr lang="es-AR" dirty="0"/>
              <a:t>most mothers would like to quit their job to take care of their childs (at least a few years) and most men think it is the ideal setting</a:t>
            </a:r>
          </a:p>
          <a:p>
            <a:pPr marL="285750" indent="-285750">
              <a:buFont typeface="Arial" panose="020B0604020202020204" pitchFamily="34" charset="0"/>
              <a:buChar char="•"/>
            </a:pPr>
            <a:r>
              <a:rPr lang="es-AR" dirty="0"/>
              <a:t>men competed more for jobs of greater hierarchy</a:t>
            </a:r>
          </a:p>
          <a:p>
            <a:pPr marL="285750" indent="-285750">
              <a:buFont typeface="Arial" panose="020B0604020202020204" pitchFamily="34" charset="0"/>
              <a:buChar char="•"/>
            </a:pPr>
            <a:r>
              <a:rPr lang="es-AR" dirty="0"/>
              <a:t>most believe in meritocracy, but they know that gender inequities exist</a:t>
            </a:r>
          </a:p>
          <a:p>
            <a:r>
              <a:rPr lang="es-AR" dirty="0"/>
              <a:t>most believe that the ideal family model is a couple and that there is an inexplicable link between children and mother that is generated in a "magical" way</a:t>
            </a:r>
          </a:p>
          <a:p>
            <a:pPr marL="285750" indent="-285750">
              <a:buFont typeface="Arial" panose="020B0604020202020204" pitchFamily="34" charset="0"/>
              <a:buChar char="•"/>
            </a:pPr>
            <a:endParaRPr lang="es-AR" dirty="0"/>
          </a:p>
          <a:p>
            <a:pPr marL="285750" indent="-285750">
              <a:buFont typeface="Arial" panose="020B0604020202020204" pitchFamily="34" charset="0"/>
              <a:buChar char="•"/>
            </a:pPr>
            <a:endParaRPr lang="es-AR" dirty="0"/>
          </a:p>
          <a:p>
            <a:endParaRPr lang="es-AR" dirty="0"/>
          </a:p>
          <a:p>
            <a:endParaRPr lang="es-AR" dirty="0"/>
          </a:p>
          <a:p>
            <a:endParaRPr lang="es-AR" dirty="0"/>
          </a:p>
        </p:txBody>
      </p:sp>
    </p:spTree>
    <p:extLst>
      <p:ext uri="{BB962C8B-B14F-4D97-AF65-F5344CB8AC3E}">
        <p14:creationId xmlns:p14="http://schemas.microsoft.com/office/powerpoint/2010/main" val="1274040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1D92858-A883-5A4B-AA3F-03EEA92F82EF}"/>
              </a:ext>
            </a:extLst>
          </p:cNvPr>
          <p:cNvPicPr>
            <a:picLocks noChangeAspect="1"/>
          </p:cNvPicPr>
          <p:nvPr/>
        </p:nvPicPr>
        <p:blipFill>
          <a:blip r:embed="rId3"/>
          <a:stretch>
            <a:fillRect/>
          </a:stretch>
        </p:blipFill>
        <p:spPr>
          <a:xfrm>
            <a:off x="2888705" y="516212"/>
            <a:ext cx="3648624" cy="4956048"/>
          </a:xfrm>
          <a:prstGeom prst="rect">
            <a:avLst/>
          </a:prstGeom>
        </p:spPr>
      </p:pic>
    </p:spTree>
    <p:extLst>
      <p:ext uri="{BB962C8B-B14F-4D97-AF65-F5344CB8AC3E}">
        <p14:creationId xmlns:p14="http://schemas.microsoft.com/office/powerpoint/2010/main" val="3330437576"/>
      </p:ext>
    </p:extLst>
  </p:cSld>
  <p:clrMapOvr>
    <a:masterClrMapping/>
  </p:clrMapOvr>
</p:sld>
</file>

<file path=ppt/theme/theme1.xml><?xml version="1.0" encoding="utf-8"?>
<a:theme xmlns:a="http://schemas.openxmlformats.org/drawingml/2006/main" name="ESTIL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TIL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ESTIL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3294</TotalTime>
  <Words>915</Words>
  <Application>Microsoft Macintosh PowerPoint</Application>
  <PresentationFormat>Presentación en pantalla (4:3)</PresentationFormat>
  <Paragraphs>88</Paragraphs>
  <Slides>10</Slides>
  <Notes>1</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10</vt:i4>
      </vt:variant>
    </vt:vector>
  </HeadingPairs>
  <TitlesOfParts>
    <vt:vector size="17" baseType="lpstr">
      <vt:lpstr>Arial</vt:lpstr>
      <vt:lpstr>Calibri</vt:lpstr>
      <vt:lpstr>Cambria</vt:lpstr>
      <vt:lpstr>Lucida Grande</vt:lpstr>
      <vt:lpstr>ESTILO 1</vt:lpstr>
      <vt:lpstr>ESTILO 2</vt:lpstr>
      <vt:lpstr>1_ESTILO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Natalia Escobar Váquiro</cp:lastModifiedBy>
  <cp:revision>17</cp:revision>
  <dcterms:modified xsi:type="dcterms:W3CDTF">2019-10-07T04:19:31Z</dcterms:modified>
</cp:coreProperties>
</file>