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3" r:id="rId1"/>
    <p:sldMasterId id="2147483658" r:id="rId2"/>
  </p:sldMasterIdLst>
  <p:notesMasterIdLst>
    <p:notesMasterId r:id="rId37"/>
  </p:notesMasterIdLst>
  <p:handoutMasterIdLst>
    <p:handoutMasterId r:id="rId38"/>
  </p:handoutMasterIdLst>
  <p:sldIdLst>
    <p:sldId id="271" r:id="rId3"/>
    <p:sldId id="330" r:id="rId4"/>
    <p:sldId id="415" r:id="rId5"/>
    <p:sldId id="416" r:id="rId6"/>
    <p:sldId id="419" r:id="rId7"/>
    <p:sldId id="256" r:id="rId8"/>
    <p:sldId id="311" r:id="rId9"/>
    <p:sldId id="339" r:id="rId10"/>
    <p:sldId id="433" r:id="rId11"/>
    <p:sldId id="417" r:id="rId12"/>
    <p:sldId id="411" r:id="rId13"/>
    <p:sldId id="413" r:id="rId14"/>
    <p:sldId id="335" r:id="rId15"/>
    <p:sldId id="422" r:id="rId16"/>
    <p:sldId id="426" r:id="rId17"/>
    <p:sldId id="429" r:id="rId18"/>
    <p:sldId id="430" r:id="rId19"/>
    <p:sldId id="431" r:id="rId20"/>
    <p:sldId id="425" r:id="rId21"/>
    <p:sldId id="428" r:id="rId22"/>
    <p:sldId id="349" r:id="rId23"/>
    <p:sldId id="432" r:id="rId24"/>
    <p:sldId id="423" r:id="rId25"/>
    <p:sldId id="427" r:id="rId26"/>
    <p:sldId id="333" r:id="rId27"/>
    <p:sldId id="418" r:id="rId28"/>
    <p:sldId id="321" r:id="rId29"/>
    <p:sldId id="334" r:id="rId30"/>
    <p:sldId id="345" r:id="rId31"/>
    <p:sldId id="421" r:id="rId32"/>
    <p:sldId id="312" r:id="rId33"/>
    <p:sldId id="414" r:id="rId34"/>
    <p:sldId id="336" r:id="rId35"/>
    <p:sldId id="292" r:id="rId3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31D"/>
    <a:srgbClr val="EF4429"/>
    <a:srgbClr val="FEEBE8"/>
    <a:srgbClr val="E82E21"/>
    <a:srgbClr val="6D6E6D"/>
    <a:srgbClr val="939635"/>
    <a:srgbClr val="6B872E"/>
    <a:srgbClr val="FED7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snapToObjects="1">
      <p:cViewPr>
        <p:scale>
          <a:sx n="67" d="100"/>
          <a:sy n="67" d="100"/>
        </p:scale>
        <p:origin x="1208" y="48"/>
      </p:cViewPr>
      <p:guideLst>
        <p:guide orient="horz" pos="213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G:\My%20Drive\1.%20SCEPA%20Re-Lab\1.%20Research%20-HRS\3.%20Widows%20in%20Poverty\4.%20Widows%20in%20Poverty%20-%20Policy%20BriefTab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My%20Drive\1.%20SCEPA%20Re-Lab\1.%20Research%20-HRS\3.%20Widows%20in%20Poverty\4.%20Widows%20in%20Poverty%20-%20Policy%20BriefT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My%20Drive\1.%20SCEPA%20Re-Lab\1.%20Research%20-HRS\3.%20Widows%20in%20Poverty\4.%20Widows%20in%20Poverty%20-%20Policy%20BriefTabl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My%20Drive\1.%20SCEPA%20Re-Lab\1.%20Research%20-HRS\3.%20Widows%20in%20Poverty\4.%20Widows%20in%20Poverty%20-%20Policy%20BriefTable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My%20Drive\1.%20SCEPA%20Re-Lab\1.%20Research%20-HRS\3.%20Widows%20in%20Poverty\4.%20Widows%20in%20Poverty%20-%20Policy%20BriefTables.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G:\My%20Drive\1.%20SCEPA%20Re-Lab\1.%20Research%20-HRS\3.%20Widows%20in%20Poverty\4.%20Widows%20in%20Poverty%20-%20Policy%20BriefTable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My%20Drive\1.%20SCEPA%20Re-Lab\1.%20Research%20-HRS\3.%20Widows%20in%20Poverty\4.%20Widows%20in%20Poverty%20-%20Policy%20BriefTables.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Poverty Rate old age 65+</a:t>
            </a:r>
            <a:r>
              <a:rPr lang="en-US" baseline="0"/>
              <a:t> and 80+</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 Figure2. Poverty FPL'!$E$4</c:f>
              <c:strCache>
                <c:ptCount val="1"/>
                <c:pt idx="0">
                  <c:v>Men</c:v>
                </c:pt>
              </c:strCache>
            </c:strRef>
          </c:tx>
          <c:spPr>
            <a:solidFill>
              <a:srgbClr val="F8931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Figure2. Poverty FPL'!$F$3:$G$3</c:f>
              <c:strCache>
                <c:ptCount val="2"/>
                <c:pt idx="0">
                  <c:v>65+</c:v>
                </c:pt>
                <c:pt idx="1">
                  <c:v>80+</c:v>
                </c:pt>
              </c:strCache>
            </c:strRef>
          </c:cat>
          <c:val>
            <c:numRef>
              <c:f>' Figure2. Poverty FPL'!$F$4:$G$4</c:f>
              <c:numCache>
                <c:formatCode>0.0%</c:formatCode>
                <c:ptCount val="2"/>
                <c:pt idx="0">
                  <c:v>7.6139273645938754E-2</c:v>
                </c:pt>
                <c:pt idx="1">
                  <c:v>7.6581291827013481E-2</c:v>
                </c:pt>
              </c:numCache>
            </c:numRef>
          </c:val>
          <c:extLst>
            <c:ext xmlns:c16="http://schemas.microsoft.com/office/drawing/2014/chart" uri="{C3380CC4-5D6E-409C-BE32-E72D297353CC}">
              <c16:uniqueId val="{00000000-F74F-4347-BDF3-8F44AAC48E34}"/>
            </c:ext>
          </c:extLst>
        </c:ser>
        <c:ser>
          <c:idx val="1"/>
          <c:order val="1"/>
          <c:tx>
            <c:strRef>
              <c:f>' Figure2. Poverty FPL'!$E$5</c:f>
              <c:strCache>
                <c:ptCount val="1"/>
                <c:pt idx="0">
                  <c:v>Women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Figure2. Poverty FPL'!$F$3:$G$3</c:f>
              <c:strCache>
                <c:ptCount val="2"/>
                <c:pt idx="0">
                  <c:v>65+</c:v>
                </c:pt>
                <c:pt idx="1">
                  <c:v>80+</c:v>
                </c:pt>
              </c:strCache>
            </c:strRef>
          </c:cat>
          <c:val>
            <c:numRef>
              <c:f>' Figure2. Poverty FPL'!$F$5:$G$5</c:f>
              <c:numCache>
                <c:formatCode>0.0%</c:formatCode>
                <c:ptCount val="2"/>
                <c:pt idx="0">
                  <c:v>0.10623472453891891</c:v>
                </c:pt>
                <c:pt idx="1">
                  <c:v>0.13658624594871305</c:v>
                </c:pt>
              </c:numCache>
            </c:numRef>
          </c:val>
          <c:extLst>
            <c:ext xmlns:c16="http://schemas.microsoft.com/office/drawing/2014/chart" uri="{C3380CC4-5D6E-409C-BE32-E72D297353CC}">
              <c16:uniqueId val="{00000001-F74F-4347-BDF3-8F44AAC48E34}"/>
            </c:ext>
          </c:extLst>
        </c:ser>
        <c:dLbls>
          <c:showLegendKey val="0"/>
          <c:showVal val="0"/>
          <c:showCatName val="0"/>
          <c:showSerName val="0"/>
          <c:showPercent val="0"/>
          <c:showBubbleSize val="0"/>
        </c:dLbls>
        <c:gapWidth val="219"/>
        <c:overlap val="-27"/>
        <c:axId val="1441668015"/>
        <c:axId val="1440576319"/>
      </c:barChart>
      <c:catAx>
        <c:axId val="14416680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0576319"/>
        <c:crosses val="autoZero"/>
        <c:auto val="1"/>
        <c:lblAlgn val="ctr"/>
        <c:lblOffset val="100"/>
        <c:noMultiLvlLbl val="0"/>
      </c:catAx>
      <c:valAx>
        <c:axId val="1440576319"/>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166801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Life Expectancy</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'Life Expectancy'!$C$2</c:f>
              <c:strCache>
                <c:ptCount val="1"/>
                <c:pt idx="0">
                  <c:v>Men </c:v>
                </c:pt>
              </c:strCache>
            </c:strRef>
          </c:tx>
          <c:spPr>
            <a:solidFill>
              <a:srgbClr val="F8931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'Life Expectancy'!$B$3:$B$4</c:f>
              <c:strCache>
                <c:ptCount val="2"/>
                <c:pt idx="0">
                  <c:v>At birth</c:v>
                </c:pt>
                <c:pt idx="1">
                  <c:v>At age 65</c:v>
                </c:pt>
              </c:strCache>
            </c:strRef>
          </c:cat>
          <c:val>
            <c:numRef>
              <c:f>'Life Expectancy'!$C$3:$C$4</c:f>
              <c:numCache>
                <c:formatCode>General</c:formatCode>
                <c:ptCount val="2"/>
                <c:pt idx="0">
                  <c:v>76</c:v>
                </c:pt>
                <c:pt idx="1">
                  <c:v>18</c:v>
                </c:pt>
              </c:numCache>
            </c:numRef>
          </c:val>
          <c:extLst>
            <c:ext xmlns:c16="http://schemas.microsoft.com/office/drawing/2014/chart" uri="{C3380CC4-5D6E-409C-BE32-E72D297353CC}">
              <c16:uniqueId val="{00000000-E9A8-4B35-85A3-01EA34A4F0DB}"/>
            </c:ext>
          </c:extLst>
        </c:ser>
        <c:ser>
          <c:idx val="1"/>
          <c:order val="1"/>
          <c:tx>
            <c:strRef>
              <c:f>'Life Expectancy'!$D$2</c:f>
              <c:strCache>
                <c:ptCount val="1"/>
                <c:pt idx="0">
                  <c:v>Women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'Life Expectancy'!$B$3:$B$4</c:f>
              <c:strCache>
                <c:ptCount val="2"/>
                <c:pt idx="0">
                  <c:v>At birth</c:v>
                </c:pt>
                <c:pt idx="1">
                  <c:v>At age 65</c:v>
                </c:pt>
              </c:strCache>
            </c:strRef>
          </c:cat>
          <c:val>
            <c:numRef>
              <c:f>'Life Expectancy'!$D$3:$D$4</c:f>
              <c:numCache>
                <c:formatCode>General</c:formatCode>
                <c:ptCount val="2"/>
                <c:pt idx="0">
                  <c:v>81</c:v>
                </c:pt>
                <c:pt idx="1">
                  <c:v>20</c:v>
                </c:pt>
              </c:numCache>
            </c:numRef>
          </c:val>
          <c:extLst>
            <c:ext xmlns:c16="http://schemas.microsoft.com/office/drawing/2014/chart" uri="{C3380CC4-5D6E-409C-BE32-E72D297353CC}">
              <c16:uniqueId val="{00000001-E9A8-4B35-85A3-01EA34A4F0DB}"/>
            </c:ext>
          </c:extLst>
        </c:ser>
        <c:dLbls>
          <c:showLegendKey val="0"/>
          <c:showVal val="0"/>
          <c:showCatName val="0"/>
          <c:showSerName val="0"/>
          <c:showPercent val="0"/>
          <c:showBubbleSize val="0"/>
        </c:dLbls>
        <c:gapWidth val="182"/>
        <c:axId val="1229454191"/>
        <c:axId val="1227459871"/>
      </c:barChart>
      <c:catAx>
        <c:axId val="12294541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7459871"/>
        <c:crosses val="autoZero"/>
        <c:auto val="1"/>
        <c:lblAlgn val="ctr"/>
        <c:lblOffset val="100"/>
        <c:noMultiLvlLbl val="0"/>
      </c:catAx>
      <c:valAx>
        <c:axId val="122745987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94541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'Table1. Gender Gap'!$B$4</c:f>
              <c:strCache>
                <c:ptCount val="1"/>
                <c:pt idx="0">
                  <c:v>Gender Gap</c:v>
                </c:pt>
              </c:strCache>
            </c:strRef>
          </c:tx>
          <c:spPr>
            <a:solidFill>
              <a:srgbClr val="F20000"/>
            </a:solidFill>
            <a:ln>
              <a:noFill/>
            </a:ln>
            <a:effectLst/>
          </c:spPr>
          <c:invertIfNegative val="0"/>
          <c:dPt>
            <c:idx val="0"/>
            <c:invertIfNegative val="0"/>
            <c:bubble3D val="0"/>
            <c:spPr>
              <a:solidFill>
                <a:srgbClr val="FF9999"/>
              </a:solidFill>
              <a:ln>
                <a:noFill/>
              </a:ln>
              <a:effectLst/>
            </c:spPr>
            <c:extLst>
              <c:ext xmlns:c16="http://schemas.microsoft.com/office/drawing/2014/chart" uri="{C3380CC4-5D6E-409C-BE32-E72D297353CC}">
                <c16:uniqueId val="{00000001-8456-42AB-99E8-10313A09FAF7}"/>
              </c:ext>
            </c:extLst>
          </c:dPt>
          <c:dPt>
            <c:idx val="1"/>
            <c:invertIfNegative val="0"/>
            <c:bubble3D val="0"/>
            <c:spPr>
              <a:solidFill>
                <a:srgbClr val="FF5050"/>
              </a:solidFill>
              <a:ln>
                <a:noFill/>
              </a:ln>
              <a:effectLst/>
            </c:spPr>
            <c:extLst>
              <c:ext xmlns:c16="http://schemas.microsoft.com/office/drawing/2014/chart" uri="{C3380CC4-5D6E-409C-BE32-E72D297353CC}">
                <c16:uniqueId val="{00000003-8456-42AB-99E8-10313A09FAF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'Table1. Gender Gap'!$A$5:$A$7</c:f>
              <c:strCache>
                <c:ptCount val="3"/>
                <c:pt idx="0">
                  <c:v>Weekly earnings</c:v>
                </c:pt>
                <c:pt idx="1">
                  <c:v>SS Benefits</c:v>
                </c:pt>
                <c:pt idx="2">
                  <c:v>Account Balances</c:v>
                </c:pt>
              </c:strCache>
            </c:strRef>
          </c:cat>
          <c:val>
            <c:numRef>
              <c:f>'Table1. Gender Gap'!$B$5:$B$7</c:f>
              <c:numCache>
                <c:formatCode>0.0%</c:formatCode>
                <c:ptCount val="3"/>
                <c:pt idx="0">
                  <c:v>0.18710359408033828</c:v>
                </c:pt>
                <c:pt idx="1">
                  <c:v>0.20225896767091811</c:v>
                </c:pt>
                <c:pt idx="2">
                  <c:v>0.3728813559322034</c:v>
                </c:pt>
              </c:numCache>
            </c:numRef>
          </c:val>
          <c:extLst>
            <c:ext xmlns:c16="http://schemas.microsoft.com/office/drawing/2014/chart" uri="{C3380CC4-5D6E-409C-BE32-E72D297353CC}">
              <c16:uniqueId val="{00000004-8456-42AB-99E8-10313A09FAF7}"/>
            </c:ext>
          </c:extLst>
        </c:ser>
        <c:dLbls>
          <c:showLegendKey val="0"/>
          <c:showVal val="0"/>
          <c:showCatName val="0"/>
          <c:showSerName val="0"/>
          <c:showPercent val="0"/>
          <c:showBubbleSize val="0"/>
        </c:dLbls>
        <c:gapWidth val="182"/>
        <c:axId val="1092221887"/>
        <c:axId val="1092019519"/>
      </c:barChart>
      <c:catAx>
        <c:axId val="109222188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2019519"/>
        <c:crosses val="autoZero"/>
        <c:auto val="1"/>
        <c:lblAlgn val="ctr"/>
        <c:lblOffset val="100"/>
        <c:noMultiLvlLbl val="0"/>
      </c:catAx>
      <c:valAx>
        <c:axId val="1092019519"/>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222188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217160407963661"/>
          <c:y val="4.6709129511677279E-2"/>
          <c:w val="0.70502744187381605"/>
          <c:h val="0.78259758931407442"/>
        </c:manualLayout>
      </c:layout>
      <c:barChart>
        <c:barDir val="bar"/>
        <c:grouping val="clustered"/>
        <c:varyColors val="0"/>
        <c:ser>
          <c:idx val="1"/>
          <c:order val="0"/>
          <c:tx>
            <c:strRef>
              <c:f>' Figure2. Poverty FPL'!$M$2</c:f>
              <c:strCache>
                <c:ptCount val="1"/>
                <c:pt idx="0">
                  <c:v>Men</c:v>
                </c:pt>
              </c:strCache>
            </c:strRef>
          </c:tx>
          <c:spPr>
            <a:solidFill>
              <a:srgbClr val="F8931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Figure2. Poverty FPL'!$K$3:$K$6</c:f>
              <c:strCache>
                <c:ptCount val="4"/>
                <c:pt idx="0">
                  <c:v>Married</c:v>
                </c:pt>
                <c:pt idx="1">
                  <c:v>Widowed</c:v>
                </c:pt>
                <c:pt idx="2">
                  <c:v>Divorced</c:v>
                </c:pt>
                <c:pt idx="3">
                  <c:v>Never Married</c:v>
                </c:pt>
              </c:strCache>
            </c:strRef>
          </c:cat>
          <c:val>
            <c:numRef>
              <c:f>' Figure2. Poverty FPL'!$M$3:$M$6</c:f>
              <c:numCache>
                <c:formatCode>0.0%</c:formatCode>
                <c:ptCount val="4"/>
                <c:pt idx="0">
                  <c:v>4.4999999999999998E-2</c:v>
                </c:pt>
                <c:pt idx="1">
                  <c:v>0.14000000000000001</c:v>
                </c:pt>
                <c:pt idx="2">
                  <c:v>0.157</c:v>
                </c:pt>
                <c:pt idx="3">
                  <c:v>0.188</c:v>
                </c:pt>
              </c:numCache>
            </c:numRef>
          </c:val>
          <c:extLst>
            <c:ext xmlns:c16="http://schemas.microsoft.com/office/drawing/2014/chart" uri="{C3380CC4-5D6E-409C-BE32-E72D297353CC}">
              <c16:uniqueId val="{00000000-9BDE-4047-A163-DEEE1A24E902}"/>
            </c:ext>
          </c:extLst>
        </c:ser>
        <c:ser>
          <c:idx val="0"/>
          <c:order val="1"/>
          <c:tx>
            <c:strRef>
              <c:f>' Figure2. Poverty FPL'!$L$2</c:f>
              <c:strCache>
                <c:ptCount val="1"/>
                <c:pt idx="0">
                  <c:v>Women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Figure2. Poverty FPL'!$K$3:$K$6</c:f>
              <c:strCache>
                <c:ptCount val="4"/>
                <c:pt idx="0">
                  <c:v>Married</c:v>
                </c:pt>
                <c:pt idx="1">
                  <c:v>Widowed</c:v>
                </c:pt>
                <c:pt idx="2">
                  <c:v>Divorced</c:v>
                </c:pt>
                <c:pt idx="3">
                  <c:v>Never Married</c:v>
                </c:pt>
              </c:strCache>
            </c:strRef>
          </c:cat>
          <c:val>
            <c:numRef>
              <c:f>' Figure2. Poverty FPL'!$L$3:$L$6</c:f>
              <c:numCache>
                <c:formatCode>0.0%</c:formatCode>
                <c:ptCount val="4"/>
                <c:pt idx="0">
                  <c:v>4.5343931202322087E-2</c:v>
                </c:pt>
                <c:pt idx="1">
                  <c:v>0.14231462481063209</c:v>
                </c:pt>
                <c:pt idx="2">
                  <c:v>0.16239986399270878</c:v>
                </c:pt>
                <c:pt idx="3">
                  <c:v>0.25722379315642652</c:v>
                </c:pt>
              </c:numCache>
            </c:numRef>
          </c:val>
          <c:extLst>
            <c:ext xmlns:c16="http://schemas.microsoft.com/office/drawing/2014/chart" uri="{C3380CC4-5D6E-409C-BE32-E72D297353CC}">
              <c16:uniqueId val="{00000001-9BDE-4047-A163-DEEE1A24E902}"/>
            </c:ext>
          </c:extLst>
        </c:ser>
        <c:dLbls>
          <c:showLegendKey val="0"/>
          <c:showVal val="0"/>
          <c:showCatName val="0"/>
          <c:showSerName val="0"/>
          <c:showPercent val="0"/>
          <c:showBubbleSize val="0"/>
        </c:dLbls>
        <c:gapWidth val="182"/>
        <c:axId val="1440019279"/>
        <c:axId val="1440591007"/>
      </c:barChart>
      <c:catAx>
        <c:axId val="144001927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0591007"/>
        <c:crosses val="autoZero"/>
        <c:auto val="1"/>
        <c:lblAlgn val="ctr"/>
        <c:lblOffset val="100"/>
        <c:noMultiLvlLbl val="0"/>
      </c:catAx>
      <c:valAx>
        <c:axId val="1440591007"/>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40019279"/>
        <c:crosses val="autoZero"/>
        <c:crossBetween val="between"/>
      </c:valAx>
      <c:spPr>
        <a:noFill/>
        <a:ln>
          <a:noFill/>
        </a:ln>
        <a:effectLst/>
      </c:spPr>
    </c:plotArea>
    <c:legend>
      <c:legendPos val="r"/>
      <c:layout>
        <c:manualLayout>
          <c:xMode val="edge"/>
          <c:yMode val="edge"/>
          <c:x val="0.37468368987408618"/>
          <c:y val="0.89768740797644198"/>
          <c:w val="0.36374549679054646"/>
          <c:h val="0.1006107163433838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4734711899330337E-2"/>
          <c:y val="5.5555555555555552E-2"/>
          <c:w val="0.8708207268483964"/>
          <c:h val="0.63940841865756537"/>
        </c:manualLayout>
      </c:layout>
      <c:barChart>
        <c:barDir val="col"/>
        <c:grouping val="clustered"/>
        <c:varyColors val="0"/>
        <c:ser>
          <c:idx val="1"/>
          <c:order val="0"/>
          <c:tx>
            <c:strRef>
              <c:f>'Figure 1. HRS MarStat'!$B$15</c:f>
              <c:strCache>
                <c:ptCount val="1"/>
                <c:pt idx="0">
                  <c:v>Women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1. HRS MarStat'!$C$14:$F$14</c:f>
              <c:strCache>
                <c:ptCount val="4"/>
                <c:pt idx="0">
                  <c:v>Married </c:v>
                </c:pt>
                <c:pt idx="1">
                  <c:v>Widowed</c:v>
                </c:pt>
                <c:pt idx="2">
                  <c:v>Divorced or separated</c:v>
                </c:pt>
                <c:pt idx="3">
                  <c:v>Never Married </c:v>
                </c:pt>
              </c:strCache>
            </c:strRef>
          </c:cat>
          <c:val>
            <c:numRef>
              <c:f>'Figure 1. HRS MarStat'!$C$15:$F$15</c:f>
              <c:numCache>
                <c:formatCode>0.0</c:formatCode>
                <c:ptCount val="4"/>
                <c:pt idx="0">
                  <c:v>78.150000000000006</c:v>
                </c:pt>
                <c:pt idx="1">
                  <c:v>7.15</c:v>
                </c:pt>
                <c:pt idx="2">
                  <c:v>9.34</c:v>
                </c:pt>
                <c:pt idx="3">
                  <c:v>5.3</c:v>
                </c:pt>
              </c:numCache>
            </c:numRef>
          </c:val>
          <c:extLst>
            <c:ext xmlns:c16="http://schemas.microsoft.com/office/drawing/2014/chart" uri="{C3380CC4-5D6E-409C-BE32-E72D297353CC}">
              <c16:uniqueId val="{00000000-D9BC-403F-A2B1-F61509CA6396}"/>
            </c:ext>
          </c:extLst>
        </c:ser>
        <c:ser>
          <c:idx val="0"/>
          <c:order val="1"/>
          <c:tx>
            <c:strRef>
              <c:f>'Figure 1. HRS MarStat'!$B$16</c:f>
              <c:strCache>
                <c:ptCount val="1"/>
                <c:pt idx="0">
                  <c:v>Men</c:v>
                </c:pt>
              </c:strCache>
            </c:strRef>
          </c:tx>
          <c:spPr>
            <a:solidFill>
              <a:srgbClr val="F8931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'Figure 1. HRS MarStat'!$C$14:$F$14</c:f>
              <c:strCache>
                <c:ptCount val="4"/>
                <c:pt idx="0">
                  <c:v>Married </c:v>
                </c:pt>
                <c:pt idx="1">
                  <c:v>Widowed</c:v>
                </c:pt>
                <c:pt idx="2">
                  <c:v>Divorced or separated</c:v>
                </c:pt>
                <c:pt idx="3">
                  <c:v>Never Married </c:v>
                </c:pt>
              </c:strCache>
            </c:strRef>
          </c:cat>
          <c:val>
            <c:numRef>
              <c:f>'Figure 1. HRS MarStat'!$C$16:$F$16</c:f>
              <c:numCache>
                <c:formatCode>0.0</c:formatCode>
                <c:ptCount val="4"/>
                <c:pt idx="0">
                  <c:v>84.61</c:v>
                </c:pt>
                <c:pt idx="1">
                  <c:v>1.74</c:v>
                </c:pt>
                <c:pt idx="2">
                  <c:v>6.77</c:v>
                </c:pt>
                <c:pt idx="3">
                  <c:v>6.88</c:v>
                </c:pt>
              </c:numCache>
            </c:numRef>
          </c:val>
          <c:extLst>
            <c:ext xmlns:c16="http://schemas.microsoft.com/office/drawing/2014/chart" uri="{C3380CC4-5D6E-409C-BE32-E72D297353CC}">
              <c16:uniqueId val="{00000001-D9BC-403F-A2B1-F61509CA6396}"/>
            </c:ext>
          </c:extLst>
        </c:ser>
        <c:dLbls>
          <c:dLblPos val="outEnd"/>
          <c:showLegendKey val="0"/>
          <c:showVal val="1"/>
          <c:showCatName val="0"/>
          <c:showSerName val="0"/>
          <c:showPercent val="0"/>
          <c:showBubbleSize val="0"/>
        </c:dLbls>
        <c:gapWidth val="219"/>
        <c:overlap val="-27"/>
        <c:axId val="264499759"/>
        <c:axId val="272252255"/>
      </c:barChart>
      <c:catAx>
        <c:axId val="2644997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2252255"/>
        <c:crosses val="autoZero"/>
        <c:auto val="1"/>
        <c:lblAlgn val="ctr"/>
        <c:lblOffset val="100"/>
        <c:noMultiLvlLbl val="0"/>
      </c:catAx>
      <c:valAx>
        <c:axId val="27225225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4499759"/>
        <c:crosses val="autoZero"/>
        <c:crossBetween val="between"/>
      </c:valAx>
      <c:spPr>
        <a:noFill/>
        <a:ln>
          <a:noFill/>
        </a:ln>
        <a:effectLst/>
      </c:spPr>
    </c:plotArea>
    <c:legend>
      <c:legendPos val="r"/>
      <c:layout>
        <c:manualLayout>
          <c:xMode val="edge"/>
          <c:yMode val="edge"/>
          <c:x val="0.26558981529178016"/>
          <c:y val="0.83731405587953378"/>
          <c:w val="0.48874930353332002"/>
          <c:h val="0.15358469269839567"/>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'Life Expectancy'!$C$8</c:f>
              <c:strCache>
                <c:ptCount val="1"/>
                <c:pt idx="0">
                  <c:v>Men </c:v>
                </c:pt>
              </c:strCache>
            </c:strRef>
          </c:tx>
          <c:spPr>
            <a:solidFill>
              <a:srgbClr val="F8931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'Life Expectancy'!$B$9:$B$12</c:f>
              <c:strCache>
                <c:ptCount val="4"/>
                <c:pt idx="0">
                  <c:v>62</c:v>
                </c:pt>
                <c:pt idx="1">
                  <c:v>63-64</c:v>
                </c:pt>
                <c:pt idx="2">
                  <c:v>65</c:v>
                </c:pt>
                <c:pt idx="3">
                  <c:v>70</c:v>
                </c:pt>
              </c:strCache>
            </c:strRef>
          </c:cat>
          <c:val>
            <c:numRef>
              <c:f>'Life Expectancy'!$C$9:$C$12</c:f>
              <c:numCache>
                <c:formatCode>General</c:formatCode>
                <c:ptCount val="4"/>
                <c:pt idx="0">
                  <c:v>51.8</c:v>
                </c:pt>
                <c:pt idx="1">
                  <c:v>24.78</c:v>
                </c:pt>
                <c:pt idx="2">
                  <c:v>18.399999999999999</c:v>
                </c:pt>
                <c:pt idx="3">
                  <c:v>5.0199999999999996</c:v>
                </c:pt>
              </c:numCache>
            </c:numRef>
          </c:val>
          <c:extLst>
            <c:ext xmlns:c16="http://schemas.microsoft.com/office/drawing/2014/chart" uri="{C3380CC4-5D6E-409C-BE32-E72D297353CC}">
              <c16:uniqueId val="{00000000-B578-42D8-B0BA-999B8C7937CF}"/>
            </c:ext>
          </c:extLst>
        </c:ser>
        <c:ser>
          <c:idx val="1"/>
          <c:order val="1"/>
          <c:tx>
            <c:strRef>
              <c:f>'Life Expectancy'!$D$8</c:f>
              <c:strCache>
                <c:ptCount val="1"/>
                <c:pt idx="0">
                  <c:v>Women</c:v>
                </c:pt>
              </c:strCache>
            </c:strRef>
          </c:tx>
          <c:spPr>
            <a:solidFill>
              <a:srgbClr val="FF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'Life Expectancy'!$B$9:$B$12</c:f>
              <c:strCache>
                <c:ptCount val="4"/>
                <c:pt idx="0">
                  <c:v>62</c:v>
                </c:pt>
                <c:pt idx="1">
                  <c:v>63-64</c:v>
                </c:pt>
                <c:pt idx="2">
                  <c:v>65</c:v>
                </c:pt>
                <c:pt idx="3">
                  <c:v>70</c:v>
                </c:pt>
              </c:strCache>
            </c:strRef>
          </c:cat>
          <c:val>
            <c:numRef>
              <c:f>'Life Expectancy'!$D$9:$D$12</c:f>
              <c:numCache>
                <c:formatCode>General</c:formatCode>
                <c:ptCount val="4"/>
                <c:pt idx="0">
                  <c:v>61.95</c:v>
                </c:pt>
                <c:pt idx="1">
                  <c:v>19.8</c:v>
                </c:pt>
                <c:pt idx="2">
                  <c:v>12</c:v>
                </c:pt>
                <c:pt idx="3">
                  <c:v>6.3</c:v>
                </c:pt>
              </c:numCache>
            </c:numRef>
          </c:val>
          <c:extLst>
            <c:ext xmlns:c16="http://schemas.microsoft.com/office/drawing/2014/chart" uri="{C3380CC4-5D6E-409C-BE32-E72D297353CC}">
              <c16:uniqueId val="{00000001-B578-42D8-B0BA-999B8C7937CF}"/>
            </c:ext>
          </c:extLst>
        </c:ser>
        <c:dLbls>
          <c:showLegendKey val="0"/>
          <c:showVal val="0"/>
          <c:showCatName val="0"/>
          <c:showSerName val="0"/>
          <c:showPercent val="0"/>
          <c:showBubbleSize val="0"/>
        </c:dLbls>
        <c:gapWidth val="219"/>
        <c:overlap val="-27"/>
        <c:axId val="963893695"/>
        <c:axId val="1106959647"/>
      </c:barChart>
      <c:catAx>
        <c:axId val="963893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06959647"/>
        <c:crosses val="autoZero"/>
        <c:auto val="1"/>
        <c:lblAlgn val="ctr"/>
        <c:lblOffset val="100"/>
        <c:noMultiLvlLbl val="0"/>
      </c:catAx>
      <c:valAx>
        <c:axId val="11069596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638936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7777777777777776E-2"/>
          <c:y val="9.3963062427543126E-2"/>
          <c:w val="0.97209767832570115"/>
          <c:h val="0.71464009430580744"/>
        </c:manualLayout>
      </c:layout>
      <c:barChart>
        <c:barDir val="col"/>
        <c:grouping val="clustered"/>
        <c:varyColors val="0"/>
        <c:ser>
          <c:idx val="0"/>
          <c:order val="0"/>
          <c:tx>
            <c:strRef>
              <c:f>'SS Income in Ret'!$C$2</c:f>
              <c:strCache>
                <c:ptCount val="1"/>
                <c:pt idx="0">
                  <c:v>50%</c:v>
                </c:pt>
              </c:strCache>
            </c:strRef>
          </c:tx>
          <c:spPr>
            <a:solidFill>
              <a:schemeClr val="accent2">
                <a:lumMod val="60000"/>
                <a:lumOff val="40000"/>
              </a:schemeClr>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E-9CB1-43A3-8E52-129A1F5F5F99}"/>
              </c:ext>
            </c:extLst>
          </c:dPt>
          <c:dPt>
            <c:idx val="1"/>
            <c:invertIfNegative val="0"/>
            <c:bubble3D val="0"/>
            <c:spPr>
              <a:solidFill>
                <a:srgbClr val="FF0000"/>
              </a:solidFill>
              <a:ln>
                <a:noFill/>
              </a:ln>
              <a:effectLst/>
            </c:spPr>
            <c:extLst>
              <c:ext xmlns:c16="http://schemas.microsoft.com/office/drawing/2014/chart" uri="{C3380CC4-5D6E-409C-BE32-E72D297353CC}">
                <c16:uniqueId val="{00000001-9CB1-43A3-8E52-129A1F5F5F99}"/>
              </c:ext>
            </c:extLst>
          </c:dPt>
          <c:dPt>
            <c:idx val="2"/>
            <c:invertIfNegative val="0"/>
            <c:bubble3D val="0"/>
            <c:spPr>
              <a:solidFill>
                <a:srgbClr val="FF0000"/>
              </a:solidFill>
              <a:ln>
                <a:noFill/>
              </a:ln>
              <a:effectLst/>
            </c:spPr>
            <c:extLst>
              <c:ext xmlns:c16="http://schemas.microsoft.com/office/drawing/2014/chart" uri="{C3380CC4-5D6E-409C-BE32-E72D297353CC}">
                <c16:uniqueId val="{00000003-9CB1-43A3-8E52-129A1F5F5F99}"/>
              </c:ext>
            </c:extLst>
          </c:dPt>
          <c:dPt>
            <c:idx val="3"/>
            <c:invertIfNegative val="0"/>
            <c:bubble3D val="0"/>
            <c:spPr>
              <a:solidFill>
                <a:srgbClr val="FF0000"/>
              </a:solidFill>
              <a:ln>
                <a:noFill/>
              </a:ln>
              <a:effectLst/>
            </c:spPr>
            <c:extLst>
              <c:ext xmlns:c16="http://schemas.microsoft.com/office/drawing/2014/chart" uri="{C3380CC4-5D6E-409C-BE32-E72D297353CC}">
                <c16:uniqueId val="{00000005-9CB1-43A3-8E52-129A1F5F5F99}"/>
              </c:ext>
            </c:extLst>
          </c:dPt>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'SS Income in Ret'!$B$3:$B$6</c:f>
              <c:strCache>
                <c:ptCount val="4"/>
                <c:pt idx="0">
                  <c:v>Married Couples</c:v>
                </c:pt>
                <c:pt idx="1">
                  <c:v>Widows</c:v>
                </c:pt>
                <c:pt idx="2">
                  <c:v>Divorced</c:v>
                </c:pt>
                <c:pt idx="3">
                  <c:v>Never Married</c:v>
                </c:pt>
              </c:strCache>
            </c:strRef>
          </c:cat>
          <c:val>
            <c:numRef>
              <c:f>'SS Income in Ret'!$C$3:$C$6</c:f>
              <c:numCache>
                <c:formatCode>General</c:formatCode>
                <c:ptCount val="4"/>
                <c:pt idx="0">
                  <c:v>47.8</c:v>
                </c:pt>
                <c:pt idx="1">
                  <c:v>69</c:v>
                </c:pt>
                <c:pt idx="2">
                  <c:v>58.5</c:v>
                </c:pt>
                <c:pt idx="3">
                  <c:v>52.5</c:v>
                </c:pt>
              </c:numCache>
            </c:numRef>
          </c:val>
          <c:extLst>
            <c:ext xmlns:c16="http://schemas.microsoft.com/office/drawing/2014/chart" uri="{C3380CC4-5D6E-409C-BE32-E72D297353CC}">
              <c16:uniqueId val="{00000006-9CB1-43A3-8E52-129A1F5F5F99}"/>
            </c:ext>
          </c:extLst>
        </c:ser>
        <c:ser>
          <c:idx val="1"/>
          <c:order val="1"/>
          <c:tx>
            <c:strRef>
              <c:f>'SS Income in Ret'!$D$2</c:f>
              <c:strCache>
                <c:ptCount val="1"/>
                <c:pt idx="0">
                  <c:v>90%</c:v>
                </c:pt>
              </c:strCache>
            </c:strRef>
          </c:tx>
          <c:spPr>
            <a:solidFill>
              <a:schemeClr val="accent2"/>
            </a:solidFill>
            <a:ln>
              <a:noFill/>
            </a:ln>
            <a:effectLst/>
          </c:spPr>
          <c:invertIfNegative val="0"/>
          <c:dPt>
            <c:idx val="0"/>
            <c:invertIfNegative val="0"/>
            <c:bubble3D val="0"/>
            <c:spPr>
              <a:solidFill>
                <a:srgbClr val="F8931D"/>
              </a:solidFill>
              <a:ln>
                <a:noFill/>
              </a:ln>
              <a:effectLst/>
            </c:spPr>
            <c:extLst>
              <c:ext xmlns:c16="http://schemas.microsoft.com/office/drawing/2014/chart" uri="{C3380CC4-5D6E-409C-BE32-E72D297353CC}">
                <c16:uniqueId val="{0000000F-9CB1-43A3-8E52-129A1F5F5F99}"/>
              </c:ext>
            </c:extLst>
          </c:dPt>
          <c:dPt>
            <c:idx val="1"/>
            <c:invertIfNegative val="0"/>
            <c:bubble3D val="0"/>
            <c:spPr>
              <a:solidFill>
                <a:srgbClr val="C00000"/>
              </a:solidFill>
              <a:ln>
                <a:noFill/>
              </a:ln>
              <a:effectLst/>
            </c:spPr>
            <c:extLst>
              <c:ext xmlns:c16="http://schemas.microsoft.com/office/drawing/2014/chart" uri="{C3380CC4-5D6E-409C-BE32-E72D297353CC}">
                <c16:uniqueId val="{00000008-9CB1-43A3-8E52-129A1F5F5F99}"/>
              </c:ext>
            </c:extLst>
          </c:dPt>
          <c:dPt>
            <c:idx val="2"/>
            <c:invertIfNegative val="0"/>
            <c:bubble3D val="0"/>
            <c:spPr>
              <a:solidFill>
                <a:srgbClr val="C00000"/>
              </a:solidFill>
              <a:ln>
                <a:noFill/>
              </a:ln>
              <a:effectLst/>
            </c:spPr>
            <c:extLst>
              <c:ext xmlns:c16="http://schemas.microsoft.com/office/drawing/2014/chart" uri="{C3380CC4-5D6E-409C-BE32-E72D297353CC}">
                <c16:uniqueId val="{0000000A-9CB1-43A3-8E52-129A1F5F5F99}"/>
              </c:ext>
            </c:extLst>
          </c:dPt>
          <c:dPt>
            <c:idx val="3"/>
            <c:invertIfNegative val="0"/>
            <c:bubble3D val="0"/>
            <c:spPr>
              <a:solidFill>
                <a:srgbClr val="C00000"/>
              </a:solidFill>
              <a:ln>
                <a:noFill/>
              </a:ln>
              <a:effectLst/>
            </c:spPr>
            <c:extLst>
              <c:ext xmlns:c16="http://schemas.microsoft.com/office/drawing/2014/chart" uri="{C3380CC4-5D6E-409C-BE32-E72D297353CC}">
                <c16:uniqueId val="{0000000C-9CB1-43A3-8E52-129A1F5F5F99}"/>
              </c:ext>
            </c:extLst>
          </c:dPt>
          <c:dLbls>
            <c:spPr>
              <a:noFill/>
              <a:ln>
                <a:noFill/>
              </a:ln>
              <a:effectLst/>
            </c:spPr>
            <c:txPr>
              <a:bodyPr rot="-5400000" spcFirstLastPara="1" vertOverflow="clip" horzOverflow="clip" vert="horz" wrap="square" lIns="38100" tIns="19050" rIns="38100" bIns="19050" anchor="ctr" anchorCtr="1">
                <a:spAutoFit/>
              </a:bodyPr>
              <a:lstStyle/>
              <a:p>
                <a:pPr>
                  <a:defRPr sz="800"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'SS Income in Ret'!$B$3:$B$6</c:f>
              <c:strCache>
                <c:ptCount val="4"/>
                <c:pt idx="0">
                  <c:v>Married Couples</c:v>
                </c:pt>
                <c:pt idx="1">
                  <c:v>Widows</c:v>
                </c:pt>
                <c:pt idx="2">
                  <c:v>Divorced</c:v>
                </c:pt>
                <c:pt idx="3">
                  <c:v>Never Married</c:v>
                </c:pt>
              </c:strCache>
            </c:strRef>
          </c:cat>
          <c:val>
            <c:numRef>
              <c:f>'SS Income in Ret'!$D$3:$D$6</c:f>
              <c:numCache>
                <c:formatCode>General</c:formatCode>
                <c:ptCount val="4"/>
                <c:pt idx="0">
                  <c:v>27.3</c:v>
                </c:pt>
                <c:pt idx="1">
                  <c:v>36.5</c:v>
                </c:pt>
                <c:pt idx="2">
                  <c:v>35.299999999999997</c:v>
                </c:pt>
                <c:pt idx="3">
                  <c:v>30.5</c:v>
                </c:pt>
              </c:numCache>
            </c:numRef>
          </c:val>
          <c:extLst>
            <c:ext xmlns:c16="http://schemas.microsoft.com/office/drawing/2014/chart" uri="{C3380CC4-5D6E-409C-BE32-E72D297353CC}">
              <c16:uniqueId val="{0000000D-9CB1-43A3-8E52-129A1F5F5F99}"/>
            </c:ext>
          </c:extLst>
        </c:ser>
        <c:dLbls>
          <c:dLblPos val="outEnd"/>
          <c:showLegendKey val="0"/>
          <c:showVal val="1"/>
          <c:showCatName val="0"/>
          <c:showSerName val="0"/>
          <c:showPercent val="0"/>
          <c:showBubbleSize val="0"/>
        </c:dLbls>
        <c:gapWidth val="444"/>
        <c:overlap val="-90"/>
        <c:axId val="1224112783"/>
        <c:axId val="1226606175"/>
      </c:barChart>
      <c:catAx>
        <c:axId val="122411278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n-US"/>
          </a:p>
        </c:txPr>
        <c:crossAx val="1226606175"/>
        <c:crosses val="autoZero"/>
        <c:auto val="1"/>
        <c:lblAlgn val="ctr"/>
        <c:lblOffset val="100"/>
        <c:noMultiLvlLbl val="0"/>
      </c:catAx>
      <c:valAx>
        <c:axId val="1226606175"/>
        <c:scaling>
          <c:orientation val="minMax"/>
        </c:scaling>
        <c:delete val="1"/>
        <c:axPos val="l"/>
        <c:numFmt formatCode="General" sourceLinked="1"/>
        <c:majorTickMark val="none"/>
        <c:minorTickMark val="none"/>
        <c:tickLblPos val="nextTo"/>
        <c:crossAx val="1224112783"/>
        <c:crosses val="autoZero"/>
        <c:crossBetween val="between"/>
      </c:valAx>
      <c:spPr>
        <a:noFill/>
        <a:ln>
          <a:noFill/>
        </a:ln>
        <a:effectLst/>
      </c:spPr>
    </c:plotArea>
    <c:legend>
      <c:legendPos val="t"/>
      <c:layout>
        <c:manualLayout>
          <c:xMode val="edge"/>
          <c:yMode val="edge"/>
          <c:x val="0.42075021872265966"/>
          <c:y val="0.91912037037037042"/>
          <c:w val="0.16961045494313212"/>
          <c:h val="7.8125546806649182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800"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4FE0D50-C2C4-4FDA-A218-315FDCC5A7FF}" type="doc">
      <dgm:prSet loTypeId="urn:microsoft.com/office/officeart/2005/8/layout/hProcess11" loCatId="process" qsTypeId="urn:microsoft.com/office/officeart/2005/8/quickstyle/simple1" qsCatId="simple" csTypeId="urn:microsoft.com/office/officeart/2005/8/colors/accent2_1" csCatId="accent2" phldr="1"/>
      <dgm:spPr/>
    </dgm:pt>
    <dgm:pt modelId="{8957060E-99B3-4BA7-8FFF-26F9DA1F69B7}">
      <dgm:prSet phldrT="[Text]" custT="1"/>
      <dgm:spPr/>
      <dgm:t>
        <a:bodyPr/>
        <a:lstStyle/>
        <a:p>
          <a:r>
            <a:rPr lang="en-US" sz="1400" b="1" dirty="0"/>
            <a:t>1935</a:t>
          </a:r>
          <a:endParaRPr lang="en-US" sz="1400" dirty="0"/>
        </a:p>
        <a:p>
          <a:r>
            <a:rPr lang="en-US" sz="1400" i="1" dirty="0"/>
            <a:t>Social Security Act </a:t>
          </a:r>
          <a:r>
            <a:rPr lang="en-US" sz="1400" dirty="0"/>
            <a:t>Full Retirement Age at 65</a:t>
          </a:r>
        </a:p>
      </dgm:t>
    </dgm:pt>
    <dgm:pt modelId="{AE4B3AE3-D1CF-41A6-AC3F-B8D8C8F39B57}" type="parTrans" cxnId="{26BA7BFE-EF58-4E21-9D74-34293ABFC1C6}">
      <dgm:prSet/>
      <dgm:spPr/>
      <dgm:t>
        <a:bodyPr/>
        <a:lstStyle/>
        <a:p>
          <a:endParaRPr lang="en-US" sz="1400"/>
        </a:p>
      </dgm:t>
    </dgm:pt>
    <dgm:pt modelId="{FD41211A-0D24-4AEE-A9EB-21A9F43CAC0C}" type="sibTrans" cxnId="{26BA7BFE-EF58-4E21-9D74-34293ABFC1C6}">
      <dgm:prSet/>
      <dgm:spPr/>
      <dgm:t>
        <a:bodyPr/>
        <a:lstStyle/>
        <a:p>
          <a:endParaRPr lang="en-US" sz="1400"/>
        </a:p>
      </dgm:t>
    </dgm:pt>
    <dgm:pt modelId="{8B35A81F-78BF-41E3-AFFB-D3EB7F7B4CF4}">
      <dgm:prSet phldrT="[Text]" custT="1"/>
      <dgm:spPr/>
      <dgm:t>
        <a:bodyPr/>
        <a:lstStyle/>
        <a:p>
          <a:r>
            <a:rPr lang="en-US" sz="1400" b="1" dirty="0"/>
            <a:t>1956</a:t>
          </a:r>
          <a:endParaRPr lang="en-US" sz="1400" b="0" dirty="0"/>
        </a:p>
        <a:p>
          <a:r>
            <a:rPr lang="en-US" sz="1400" b="0" i="1" dirty="0"/>
            <a:t>Amendments to SS Act </a:t>
          </a:r>
          <a:r>
            <a:rPr lang="en-US" sz="1400" b="0" i="0" dirty="0"/>
            <a:t>F</a:t>
          </a:r>
          <a:r>
            <a:rPr lang="en-US" sz="1400" b="0" dirty="0"/>
            <a:t>emale workers and wives allowed to claim starting at 62</a:t>
          </a:r>
          <a:endParaRPr lang="en-US" sz="1400" b="1" dirty="0"/>
        </a:p>
      </dgm:t>
    </dgm:pt>
    <dgm:pt modelId="{96F7CAA1-C494-4228-BC30-2A47E2C64807}" type="parTrans" cxnId="{76AA010F-4DE5-4753-AC03-EA492BE9DABA}">
      <dgm:prSet/>
      <dgm:spPr/>
      <dgm:t>
        <a:bodyPr/>
        <a:lstStyle/>
        <a:p>
          <a:endParaRPr lang="en-US" sz="1400"/>
        </a:p>
      </dgm:t>
    </dgm:pt>
    <dgm:pt modelId="{CC201605-71D0-4B6D-A1C3-766C39912861}" type="sibTrans" cxnId="{76AA010F-4DE5-4753-AC03-EA492BE9DABA}">
      <dgm:prSet/>
      <dgm:spPr/>
      <dgm:t>
        <a:bodyPr/>
        <a:lstStyle/>
        <a:p>
          <a:endParaRPr lang="en-US" sz="1400"/>
        </a:p>
      </dgm:t>
    </dgm:pt>
    <dgm:pt modelId="{86320CC5-C86A-4C0A-A6EA-42D0888C8E9B}">
      <dgm:prSet phldrT="[Text]" custT="1"/>
      <dgm:spPr/>
      <dgm:t>
        <a:bodyPr/>
        <a:lstStyle/>
        <a:p>
          <a:r>
            <a:rPr lang="en-US" sz="1400" b="1" dirty="0"/>
            <a:t>1961</a:t>
          </a:r>
        </a:p>
        <a:p>
          <a:r>
            <a:rPr lang="en-US" sz="1400" b="0" i="1" dirty="0"/>
            <a:t>Amendments to SS Act</a:t>
          </a:r>
          <a:r>
            <a:rPr lang="en-US" sz="1400" b="0" dirty="0"/>
            <a:t> Early Age for male retirees lowered to 62</a:t>
          </a:r>
        </a:p>
      </dgm:t>
    </dgm:pt>
    <dgm:pt modelId="{BA54D018-CF77-4578-8941-928A41B5E7E9}" type="parTrans" cxnId="{F6EEA0DB-236D-4E16-A5CB-0B57CBA94B66}">
      <dgm:prSet/>
      <dgm:spPr/>
      <dgm:t>
        <a:bodyPr/>
        <a:lstStyle/>
        <a:p>
          <a:endParaRPr lang="en-US" sz="1400"/>
        </a:p>
      </dgm:t>
    </dgm:pt>
    <dgm:pt modelId="{1D23FA5F-F0D8-4AF9-869C-ED7F4B67415A}" type="sibTrans" cxnId="{F6EEA0DB-236D-4E16-A5CB-0B57CBA94B66}">
      <dgm:prSet/>
      <dgm:spPr/>
      <dgm:t>
        <a:bodyPr/>
        <a:lstStyle/>
        <a:p>
          <a:endParaRPr lang="en-US" sz="1400"/>
        </a:p>
      </dgm:t>
    </dgm:pt>
    <dgm:pt modelId="{2C3D4368-D665-47DB-89B6-756E0D87568A}">
      <dgm:prSet phldrT="[Text]" custT="1"/>
      <dgm:spPr/>
      <dgm:t>
        <a:bodyPr/>
        <a:lstStyle/>
        <a:p>
          <a:r>
            <a:rPr lang="en-US" sz="1400" b="1" dirty="0"/>
            <a:t>1972</a:t>
          </a:r>
        </a:p>
        <a:p>
          <a:r>
            <a:rPr lang="en-US" sz="1400" b="0" i="1" dirty="0"/>
            <a:t>Amendments to SS Act </a:t>
          </a:r>
          <a:r>
            <a:rPr lang="en-US" sz="1400" b="1" i="1" dirty="0">
              <a:solidFill>
                <a:srgbClr val="FF0000"/>
              </a:solidFill>
            </a:rPr>
            <a:t>Delayed Retirement Credit –DRC- </a:t>
          </a:r>
          <a:r>
            <a:rPr lang="en-US" sz="1400" b="0" dirty="0"/>
            <a:t>instituted as a </a:t>
          </a:r>
          <a:r>
            <a:rPr lang="en-US" sz="1400" b="0" i="1" dirty="0"/>
            <a:t>fair</a:t>
          </a:r>
          <a:r>
            <a:rPr lang="en-US" sz="1400" b="0" i="0" dirty="0"/>
            <a:t> compensation for delaying</a:t>
          </a:r>
          <a:endParaRPr lang="en-US" sz="1400" b="0" dirty="0"/>
        </a:p>
      </dgm:t>
    </dgm:pt>
    <dgm:pt modelId="{BD71C915-8C8C-4800-AF5D-02C7E3B6B1C0}" type="parTrans" cxnId="{04514642-F29D-44BE-A3DD-3344B14D4336}">
      <dgm:prSet/>
      <dgm:spPr/>
      <dgm:t>
        <a:bodyPr/>
        <a:lstStyle/>
        <a:p>
          <a:endParaRPr lang="en-US" sz="1400"/>
        </a:p>
      </dgm:t>
    </dgm:pt>
    <dgm:pt modelId="{26D5DBD1-DA9E-4B26-A0D7-EFEAB72EBF68}" type="sibTrans" cxnId="{04514642-F29D-44BE-A3DD-3344B14D4336}">
      <dgm:prSet/>
      <dgm:spPr/>
      <dgm:t>
        <a:bodyPr/>
        <a:lstStyle/>
        <a:p>
          <a:endParaRPr lang="en-US" sz="1400"/>
        </a:p>
      </dgm:t>
    </dgm:pt>
    <dgm:pt modelId="{28D91FE5-B0FC-43FE-8A36-2FE11D45BF40}">
      <dgm:prSet phldrT="[Text]" custT="1"/>
      <dgm:spPr/>
      <dgm:t>
        <a:bodyPr/>
        <a:lstStyle/>
        <a:p>
          <a:r>
            <a:rPr lang="en-US" sz="1400" b="1" dirty="0"/>
            <a:t>1983</a:t>
          </a:r>
          <a:br>
            <a:rPr lang="en-US" sz="1400" b="0" dirty="0"/>
          </a:br>
          <a:r>
            <a:rPr lang="en-US" sz="1400" b="0" i="1" dirty="0"/>
            <a:t>Amendments to SS Act</a:t>
          </a:r>
          <a:br>
            <a:rPr lang="en-US" sz="1400" b="0" i="1" dirty="0"/>
          </a:br>
          <a:r>
            <a:rPr lang="en-US" sz="1400" b="0" i="0" dirty="0"/>
            <a:t>Gradual increase of Full Retirement Age from age 65 to 66 (2003-2009) and to age 67 by 2027. DRC lowered from 72 to 70 starting 1984</a:t>
          </a:r>
          <a:endParaRPr lang="en-US" sz="1400" b="0" dirty="0"/>
        </a:p>
      </dgm:t>
    </dgm:pt>
    <dgm:pt modelId="{B8B823E7-571B-4F3D-A270-3156C3A435FA}" type="parTrans" cxnId="{BA781DA7-5A87-4092-8236-E2F0E7CECD73}">
      <dgm:prSet/>
      <dgm:spPr/>
      <dgm:t>
        <a:bodyPr/>
        <a:lstStyle/>
        <a:p>
          <a:endParaRPr lang="en-US" sz="1400"/>
        </a:p>
      </dgm:t>
    </dgm:pt>
    <dgm:pt modelId="{C8E799E2-1CF3-435D-9CF0-19192B03C7F1}" type="sibTrans" cxnId="{BA781DA7-5A87-4092-8236-E2F0E7CECD73}">
      <dgm:prSet/>
      <dgm:spPr/>
      <dgm:t>
        <a:bodyPr/>
        <a:lstStyle/>
        <a:p>
          <a:endParaRPr lang="en-US" sz="1400"/>
        </a:p>
      </dgm:t>
    </dgm:pt>
    <dgm:pt modelId="{5B35AE60-4AEC-49AA-BE81-51C9CE2B1014}" type="pres">
      <dgm:prSet presAssocID="{64FE0D50-C2C4-4FDA-A218-315FDCC5A7FF}" presName="Name0" presStyleCnt="0">
        <dgm:presLayoutVars>
          <dgm:dir/>
          <dgm:resizeHandles val="exact"/>
        </dgm:presLayoutVars>
      </dgm:prSet>
      <dgm:spPr/>
    </dgm:pt>
    <dgm:pt modelId="{754132FA-1487-4843-B270-6D42945F6EFF}" type="pres">
      <dgm:prSet presAssocID="{64FE0D50-C2C4-4FDA-A218-315FDCC5A7FF}" presName="arrow" presStyleLbl="bgShp" presStyleIdx="0" presStyleCnt="1" custLinFactNeighborX="-246" custLinFactNeighborY="1289"/>
      <dgm:spPr/>
    </dgm:pt>
    <dgm:pt modelId="{2F66A40D-FD19-46BA-9666-E6756342BFB2}" type="pres">
      <dgm:prSet presAssocID="{64FE0D50-C2C4-4FDA-A218-315FDCC5A7FF}" presName="points" presStyleCnt="0"/>
      <dgm:spPr/>
    </dgm:pt>
    <dgm:pt modelId="{032AD584-F955-40B1-8243-5D264438567D}" type="pres">
      <dgm:prSet presAssocID="{8957060E-99B3-4BA7-8FFF-26F9DA1F69B7}" presName="compositeA" presStyleCnt="0"/>
      <dgm:spPr/>
    </dgm:pt>
    <dgm:pt modelId="{F1AB75FE-9846-41B9-A573-9CAD35A329C0}" type="pres">
      <dgm:prSet presAssocID="{8957060E-99B3-4BA7-8FFF-26F9DA1F69B7}" presName="textA" presStyleLbl="revTx" presStyleIdx="0" presStyleCnt="5" custScaleX="133073">
        <dgm:presLayoutVars>
          <dgm:bulletEnabled val="1"/>
        </dgm:presLayoutVars>
      </dgm:prSet>
      <dgm:spPr/>
    </dgm:pt>
    <dgm:pt modelId="{41F86386-7B52-48D1-A6F5-559FA2222929}" type="pres">
      <dgm:prSet presAssocID="{8957060E-99B3-4BA7-8FFF-26F9DA1F69B7}" presName="circleA" presStyleLbl="node1" presStyleIdx="0" presStyleCnt="5"/>
      <dgm:spPr/>
    </dgm:pt>
    <dgm:pt modelId="{C06AF766-3E90-4AA3-8915-D43D76670290}" type="pres">
      <dgm:prSet presAssocID="{8957060E-99B3-4BA7-8FFF-26F9DA1F69B7}" presName="spaceA" presStyleCnt="0"/>
      <dgm:spPr/>
    </dgm:pt>
    <dgm:pt modelId="{79A61891-1AD4-437F-8CE2-38C3E3AEE418}" type="pres">
      <dgm:prSet presAssocID="{FD41211A-0D24-4AEE-A9EB-21A9F43CAC0C}" presName="space" presStyleCnt="0"/>
      <dgm:spPr/>
    </dgm:pt>
    <dgm:pt modelId="{73B2009A-0649-4882-98FC-96020FF3503C}" type="pres">
      <dgm:prSet presAssocID="{8B35A81F-78BF-41E3-AFFB-D3EB7F7B4CF4}" presName="compositeB" presStyleCnt="0"/>
      <dgm:spPr/>
    </dgm:pt>
    <dgm:pt modelId="{EE3D1F6A-A9D9-4670-9D08-AAC36AE7B775}" type="pres">
      <dgm:prSet presAssocID="{8B35A81F-78BF-41E3-AFFB-D3EB7F7B4CF4}" presName="textB" presStyleLbl="revTx" presStyleIdx="1" presStyleCnt="5" custScaleX="162090">
        <dgm:presLayoutVars>
          <dgm:bulletEnabled val="1"/>
        </dgm:presLayoutVars>
      </dgm:prSet>
      <dgm:spPr/>
    </dgm:pt>
    <dgm:pt modelId="{1B985CA2-901D-4D1B-9BF6-7465C1C9F2D5}" type="pres">
      <dgm:prSet presAssocID="{8B35A81F-78BF-41E3-AFFB-D3EB7F7B4CF4}" presName="circleB" presStyleLbl="node1" presStyleIdx="1" presStyleCnt="5"/>
      <dgm:spPr/>
    </dgm:pt>
    <dgm:pt modelId="{0F25A280-CA99-4ADC-BCE7-29D06DE2A2B7}" type="pres">
      <dgm:prSet presAssocID="{8B35A81F-78BF-41E3-AFFB-D3EB7F7B4CF4}" presName="spaceB" presStyleCnt="0"/>
      <dgm:spPr/>
    </dgm:pt>
    <dgm:pt modelId="{98C9F280-FAC1-4CE2-8A71-500C20833275}" type="pres">
      <dgm:prSet presAssocID="{CC201605-71D0-4B6D-A1C3-766C39912861}" presName="space" presStyleCnt="0"/>
      <dgm:spPr/>
    </dgm:pt>
    <dgm:pt modelId="{BD823D39-550E-4AED-89E8-1C6EF8927DC4}" type="pres">
      <dgm:prSet presAssocID="{86320CC5-C86A-4C0A-A6EA-42D0888C8E9B}" presName="compositeA" presStyleCnt="0"/>
      <dgm:spPr/>
    </dgm:pt>
    <dgm:pt modelId="{B6187924-734E-446F-B379-D103B616CDC5}" type="pres">
      <dgm:prSet presAssocID="{86320CC5-C86A-4C0A-A6EA-42D0888C8E9B}" presName="textA" presStyleLbl="revTx" presStyleIdx="2" presStyleCnt="5" custScaleX="178171">
        <dgm:presLayoutVars>
          <dgm:bulletEnabled val="1"/>
        </dgm:presLayoutVars>
      </dgm:prSet>
      <dgm:spPr/>
    </dgm:pt>
    <dgm:pt modelId="{0BDF0D87-DBAE-4A8C-AFBB-3114A065B7C3}" type="pres">
      <dgm:prSet presAssocID="{86320CC5-C86A-4C0A-A6EA-42D0888C8E9B}" presName="circleA" presStyleLbl="node1" presStyleIdx="2" presStyleCnt="5"/>
      <dgm:spPr/>
    </dgm:pt>
    <dgm:pt modelId="{CAECCF8E-7581-4413-8446-0A28BC6FDB96}" type="pres">
      <dgm:prSet presAssocID="{86320CC5-C86A-4C0A-A6EA-42D0888C8E9B}" presName="spaceA" presStyleCnt="0"/>
      <dgm:spPr/>
    </dgm:pt>
    <dgm:pt modelId="{75B1E1DF-39DF-4723-ACD9-DCBEE3B0DBF8}" type="pres">
      <dgm:prSet presAssocID="{1D23FA5F-F0D8-4AF9-869C-ED7F4B67415A}" presName="space" presStyleCnt="0"/>
      <dgm:spPr/>
    </dgm:pt>
    <dgm:pt modelId="{65DB5C5F-2E6F-47CC-9575-3DDBA47FAFA3}" type="pres">
      <dgm:prSet presAssocID="{2C3D4368-D665-47DB-89B6-756E0D87568A}" presName="compositeB" presStyleCnt="0"/>
      <dgm:spPr/>
    </dgm:pt>
    <dgm:pt modelId="{1A304FAF-3191-4400-863F-C239F8B5C92C}" type="pres">
      <dgm:prSet presAssocID="{2C3D4368-D665-47DB-89B6-756E0D87568A}" presName="textB" presStyleLbl="revTx" presStyleIdx="3" presStyleCnt="5" custScaleX="165922">
        <dgm:presLayoutVars>
          <dgm:bulletEnabled val="1"/>
        </dgm:presLayoutVars>
      </dgm:prSet>
      <dgm:spPr/>
    </dgm:pt>
    <dgm:pt modelId="{D200572E-CA4B-48E7-B7EB-3809CD7A61F7}" type="pres">
      <dgm:prSet presAssocID="{2C3D4368-D665-47DB-89B6-756E0D87568A}" presName="circleB" presStyleLbl="node1" presStyleIdx="3" presStyleCnt="5"/>
      <dgm:spPr/>
    </dgm:pt>
    <dgm:pt modelId="{859924C5-047B-475B-B642-F09E5FC8DC07}" type="pres">
      <dgm:prSet presAssocID="{2C3D4368-D665-47DB-89B6-756E0D87568A}" presName="spaceB" presStyleCnt="0"/>
      <dgm:spPr/>
    </dgm:pt>
    <dgm:pt modelId="{7BCAB28D-8EFF-4E89-81EC-733F134C616A}" type="pres">
      <dgm:prSet presAssocID="{26D5DBD1-DA9E-4B26-A0D7-EFEAB72EBF68}" presName="space" presStyleCnt="0"/>
      <dgm:spPr/>
    </dgm:pt>
    <dgm:pt modelId="{307864AF-72D0-4DC7-BACE-F4DE3BFC7161}" type="pres">
      <dgm:prSet presAssocID="{28D91FE5-B0FC-43FE-8A36-2FE11D45BF40}" presName="compositeA" presStyleCnt="0"/>
      <dgm:spPr/>
    </dgm:pt>
    <dgm:pt modelId="{2E8FAC76-FDE2-4217-A155-F1C5287D4914}" type="pres">
      <dgm:prSet presAssocID="{28D91FE5-B0FC-43FE-8A36-2FE11D45BF40}" presName="textA" presStyleLbl="revTx" presStyleIdx="4" presStyleCnt="5" custScaleX="233067" custScaleY="108471">
        <dgm:presLayoutVars>
          <dgm:bulletEnabled val="1"/>
        </dgm:presLayoutVars>
      </dgm:prSet>
      <dgm:spPr/>
    </dgm:pt>
    <dgm:pt modelId="{3E740863-813C-4106-AF3C-2C94351153F8}" type="pres">
      <dgm:prSet presAssocID="{28D91FE5-B0FC-43FE-8A36-2FE11D45BF40}" presName="circleA" presStyleLbl="node1" presStyleIdx="4" presStyleCnt="5"/>
      <dgm:spPr/>
    </dgm:pt>
    <dgm:pt modelId="{9FE55FB0-90A8-4495-9D1C-6C44EEF05895}" type="pres">
      <dgm:prSet presAssocID="{28D91FE5-B0FC-43FE-8A36-2FE11D45BF40}" presName="spaceA" presStyleCnt="0"/>
      <dgm:spPr/>
    </dgm:pt>
  </dgm:ptLst>
  <dgm:cxnLst>
    <dgm:cxn modelId="{76AA010F-4DE5-4753-AC03-EA492BE9DABA}" srcId="{64FE0D50-C2C4-4FDA-A218-315FDCC5A7FF}" destId="{8B35A81F-78BF-41E3-AFFB-D3EB7F7B4CF4}" srcOrd="1" destOrd="0" parTransId="{96F7CAA1-C494-4228-BC30-2A47E2C64807}" sibTransId="{CC201605-71D0-4B6D-A1C3-766C39912861}"/>
    <dgm:cxn modelId="{4513983C-3A1B-4944-9577-5C32B7C50B23}" type="presOf" srcId="{28D91FE5-B0FC-43FE-8A36-2FE11D45BF40}" destId="{2E8FAC76-FDE2-4217-A155-F1C5287D4914}" srcOrd="0" destOrd="0" presId="urn:microsoft.com/office/officeart/2005/8/layout/hProcess11"/>
    <dgm:cxn modelId="{04514642-F29D-44BE-A3DD-3344B14D4336}" srcId="{64FE0D50-C2C4-4FDA-A218-315FDCC5A7FF}" destId="{2C3D4368-D665-47DB-89B6-756E0D87568A}" srcOrd="3" destOrd="0" parTransId="{BD71C915-8C8C-4800-AF5D-02C7E3B6B1C0}" sibTransId="{26D5DBD1-DA9E-4B26-A0D7-EFEAB72EBF68}"/>
    <dgm:cxn modelId="{BA781DA7-5A87-4092-8236-E2F0E7CECD73}" srcId="{64FE0D50-C2C4-4FDA-A218-315FDCC5A7FF}" destId="{28D91FE5-B0FC-43FE-8A36-2FE11D45BF40}" srcOrd="4" destOrd="0" parTransId="{B8B823E7-571B-4F3D-A270-3156C3A435FA}" sibTransId="{C8E799E2-1CF3-435D-9CF0-19192B03C7F1}"/>
    <dgm:cxn modelId="{1B2B3FBE-D68A-4F6E-B2FF-5D4DBAD23449}" type="presOf" srcId="{2C3D4368-D665-47DB-89B6-756E0D87568A}" destId="{1A304FAF-3191-4400-863F-C239F8B5C92C}" srcOrd="0" destOrd="0" presId="urn:microsoft.com/office/officeart/2005/8/layout/hProcess11"/>
    <dgm:cxn modelId="{C2CE21BF-15B1-41A7-80DE-6A1D15AB9E6C}" type="presOf" srcId="{64FE0D50-C2C4-4FDA-A218-315FDCC5A7FF}" destId="{5B35AE60-4AEC-49AA-BE81-51C9CE2B1014}" srcOrd="0" destOrd="0" presId="urn:microsoft.com/office/officeart/2005/8/layout/hProcess11"/>
    <dgm:cxn modelId="{23C254C1-3F81-4F18-80F4-9F67B60E3F77}" type="presOf" srcId="{86320CC5-C86A-4C0A-A6EA-42D0888C8E9B}" destId="{B6187924-734E-446F-B379-D103B616CDC5}" srcOrd="0" destOrd="0" presId="urn:microsoft.com/office/officeart/2005/8/layout/hProcess11"/>
    <dgm:cxn modelId="{F6EEA0DB-236D-4E16-A5CB-0B57CBA94B66}" srcId="{64FE0D50-C2C4-4FDA-A218-315FDCC5A7FF}" destId="{86320CC5-C86A-4C0A-A6EA-42D0888C8E9B}" srcOrd="2" destOrd="0" parTransId="{BA54D018-CF77-4578-8941-928A41B5E7E9}" sibTransId="{1D23FA5F-F0D8-4AF9-869C-ED7F4B67415A}"/>
    <dgm:cxn modelId="{8BA18BDF-EE2A-41BB-8EF6-75CEF40EFF8F}" type="presOf" srcId="{8957060E-99B3-4BA7-8FFF-26F9DA1F69B7}" destId="{F1AB75FE-9846-41B9-A573-9CAD35A329C0}" srcOrd="0" destOrd="0" presId="urn:microsoft.com/office/officeart/2005/8/layout/hProcess11"/>
    <dgm:cxn modelId="{7B5FD7F0-B43B-470E-9D90-6F38A7F65D91}" type="presOf" srcId="{8B35A81F-78BF-41E3-AFFB-D3EB7F7B4CF4}" destId="{EE3D1F6A-A9D9-4670-9D08-AAC36AE7B775}" srcOrd="0" destOrd="0" presId="urn:microsoft.com/office/officeart/2005/8/layout/hProcess11"/>
    <dgm:cxn modelId="{26BA7BFE-EF58-4E21-9D74-34293ABFC1C6}" srcId="{64FE0D50-C2C4-4FDA-A218-315FDCC5A7FF}" destId="{8957060E-99B3-4BA7-8FFF-26F9DA1F69B7}" srcOrd="0" destOrd="0" parTransId="{AE4B3AE3-D1CF-41A6-AC3F-B8D8C8F39B57}" sibTransId="{FD41211A-0D24-4AEE-A9EB-21A9F43CAC0C}"/>
    <dgm:cxn modelId="{AC556413-FDF1-402A-82A5-39AF4476F09E}" type="presParOf" srcId="{5B35AE60-4AEC-49AA-BE81-51C9CE2B1014}" destId="{754132FA-1487-4843-B270-6D42945F6EFF}" srcOrd="0" destOrd="0" presId="urn:microsoft.com/office/officeart/2005/8/layout/hProcess11"/>
    <dgm:cxn modelId="{D0BAF709-997C-45C2-98E3-F74E199116F6}" type="presParOf" srcId="{5B35AE60-4AEC-49AA-BE81-51C9CE2B1014}" destId="{2F66A40D-FD19-46BA-9666-E6756342BFB2}" srcOrd="1" destOrd="0" presId="urn:microsoft.com/office/officeart/2005/8/layout/hProcess11"/>
    <dgm:cxn modelId="{ABD0EF52-047F-47DE-8079-CFD145CCD491}" type="presParOf" srcId="{2F66A40D-FD19-46BA-9666-E6756342BFB2}" destId="{032AD584-F955-40B1-8243-5D264438567D}" srcOrd="0" destOrd="0" presId="urn:microsoft.com/office/officeart/2005/8/layout/hProcess11"/>
    <dgm:cxn modelId="{1D8BDDB9-1563-4DDC-8F7F-0FFAA82BA8EA}" type="presParOf" srcId="{032AD584-F955-40B1-8243-5D264438567D}" destId="{F1AB75FE-9846-41B9-A573-9CAD35A329C0}" srcOrd="0" destOrd="0" presId="urn:microsoft.com/office/officeart/2005/8/layout/hProcess11"/>
    <dgm:cxn modelId="{3DD0FF98-B2AA-48CB-8CA7-E5799935E39E}" type="presParOf" srcId="{032AD584-F955-40B1-8243-5D264438567D}" destId="{41F86386-7B52-48D1-A6F5-559FA2222929}" srcOrd="1" destOrd="0" presId="urn:microsoft.com/office/officeart/2005/8/layout/hProcess11"/>
    <dgm:cxn modelId="{B00D5CD9-4FED-4617-AB24-0B26B35317FE}" type="presParOf" srcId="{032AD584-F955-40B1-8243-5D264438567D}" destId="{C06AF766-3E90-4AA3-8915-D43D76670290}" srcOrd="2" destOrd="0" presId="urn:microsoft.com/office/officeart/2005/8/layout/hProcess11"/>
    <dgm:cxn modelId="{0F5FDADD-34E8-4FD8-A1C7-76ADA6C48CD8}" type="presParOf" srcId="{2F66A40D-FD19-46BA-9666-E6756342BFB2}" destId="{79A61891-1AD4-437F-8CE2-38C3E3AEE418}" srcOrd="1" destOrd="0" presId="urn:microsoft.com/office/officeart/2005/8/layout/hProcess11"/>
    <dgm:cxn modelId="{619BE3CB-845D-44A0-A920-A4DC4AAA2336}" type="presParOf" srcId="{2F66A40D-FD19-46BA-9666-E6756342BFB2}" destId="{73B2009A-0649-4882-98FC-96020FF3503C}" srcOrd="2" destOrd="0" presId="urn:microsoft.com/office/officeart/2005/8/layout/hProcess11"/>
    <dgm:cxn modelId="{B905436C-3A93-47B7-AA33-1AA8AA7864EE}" type="presParOf" srcId="{73B2009A-0649-4882-98FC-96020FF3503C}" destId="{EE3D1F6A-A9D9-4670-9D08-AAC36AE7B775}" srcOrd="0" destOrd="0" presId="urn:microsoft.com/office/officeart/2005/8/layout/hProcess11"/>
    <dgm:cxn modelId="{3C090E5A-7DA7-4C11-8D53-6720AAF6AC6B}" type="presParOf" srcId="{73B2009A-0649-4882-98FC-96020FF3503C}" destId="{1B985CA2-901D-4D1B-9BF6-7465C1C9F2D5}" srcOrd="1" destOrd="0" presId="urn:microsoft.com/office/officeart/2005/8/layout/hProcess11"/>
    <dgm:cxn modelId="{1189ED63-DFD4-4C2F-A312-74A1CA1FA0F9}" type="presParOf" srcId="{73B2009A-0649-4882-98FC-96020FF3503C}" destId="{0F25A280-CA99-4ADC-BCE7-29D06DE2A2B7}" srcOrd="2" destOrd="0" presId="urn:microsoft.com/office/officeart/2005/8/layout/hProcess11"/>
    <dgm:cxn modelId="{0CD97FCB-9153-46C6-917B-33950CDFDFEC}" type="presParOf" srcId="{2F66A40D-FD19-46BA-9666-E6756342BFB2}" destId="{98C9F280-FAC1-4CE2-8A71-500C20833275}" srcOrd="3" destOrd="0" presId="urn:microsoft.com/office/officeart/2005/8/layout/hProcess11"/>
    <dgm:cxn modelId="{51B992EC-4356-4CA6-B522-819F3A65800E}" type="presParOf" srcId="{2F66A40D-FD19-46BA-9666-E6756342BFB2}" destId="{BD823D39-550E-4AED-89E8-1C6EF8927DC4}" srcOrd="4" destOrd="0" presId="urn:microsoft.com/office/officeart/2005/8/layout/hProcess11"/>
    <dgm:cxn modelId="{DBFE5B77-7785-4264-B280-6F447A6CAA66}" type="presParOf" srcId="{BD823D39-550E-4AED-89E8-1C6EF8927DC4}" destId="{B6187924-734E-446F-B379-D103B616CDC5}" srcOrd="0" destOrd="0" presId="urn:microsoft.com/office/officeart/2005/8/layout/hProcess11"/>
    <dgm:cxn modelId="{9A610DDC-7449-4F60-89D9-1DDECB2FA297}" type="presParOf" srcId="{BD823D39-550E-4AED-89E8-1C6EF8927DC4}" destId="{0BDF0D87-DBAE-4A8C-AFBB-3114A065B7C3}" srcOrd="1" destOrd="0" presId="urn:microsoft.com/office/officeart/2005/8/layout/hProcess11"/>
    <dgm:cxn modelId="{4F7225D6-011E-46F0-BBD5-3A63C0B21BC2}" type="presParOf" srcId="{BD823D39-550E-4AED-89E8-1C6EF8927DC4}" destId="{CAECCF8E-7581-4413-8446-0A28BC6FDB96}" srcOrd="2" destOrd="0" presId="urn:microsoft.com/office/officeart/2005/8/layout/hProcess11"/>
    <dgm:cxn modelId="{4D3A8BDF-F2E7-4ED4-898E-8D2188AFFF42}" type="presParOf" srcId="{2F66A40D-FD19-46BA-9666-E6756342BFB2}" destId="{75B1E1DF-39DF-4723-ACD9-DCBEE3B0DBF8}" srcOrd="5" destOrd="0" presId="urn:microsoft.com/office/officeart/2005/8/layout/hProcess11"/>
    <dgm:cxn modelId="{823F719C-E1F1-4F43-A9D8-30E4A6A0EEC0}" type="presParOf" srcId="{2F66A40D-FD19-46BA-9666-E6756342BFB2}" destId="{65DB5C5F-2E6F-47CC-9575-3DDBA47FAFA3}" srcOrd="6" destOrd="0" presId="urn:microsoft.com/office/officeart/2005/8/layout/hProcess11"/>
    <dgm:cxn modelId="{E5589F1C-3B46-412C-8A38-A07FE71808B3}" type="presParOf" srcId="{65DB5C5F-2E6F-47CC-9575-3DDBA47FAFA3}" destId="{1A304FAF-3191-4400-863F-C239F8B5C92C}" srcOrd="0" destOrd="0" presId="urn:microsoft.com/office/officeart/2005/8/layout/hProcess11"/>
    <dgm:cxn modelId="{7E0C2D37-1679-48E0-9F9F-F02564F9CF62}" type="presParOf" srcId="{65DB5C5F-2E6F-47CC-9575-3DDBA47FAFA3}" destId="{D200572E-CA4B-48E7-B7EB-3809CD7A61F7}" srcOrd="1" destOrd="0" presId="urn:microsoft.com/office/officeart/2005/8/layout/hProcess11"/>
    <dgm:cxn modelId="{71F2B3AB-1A83-4335-9333-EB6C234D754E}" type="presParOf" srcId="{65DB5C5F-2E6F-47CC-9575-3DDBA47FAFA3}" destId="{859924C5-047B-475B-B642-F09E5FC8DC07}" srcOrd="2" destOrd="0" presId="urn:microsoft.com/office/officeart/2005/8/layout/hProcess11"/>
    <dgm:cxn modelId="{10D653A4-64CD-4D7F-A096-372A7F308CC5}" type="presParOf" srcId="{2F66A40D-FD19-46BA-9666-E6756342BFB2}" destId="{7BCAB28D-8EFF-4E89-81EC-733F134C616A}" srcOrd="7" destOrd="0" presId="urn:microsoft.com/office/officeart/2005/8/layout/hProcess11"/>
    <dgm:cxn modelId="{D7B9DB98-B732-438C-AEC4-CED9BF07E30E}" type="presParOf" srcId="{2F66A40D-FD19-46BA-9666-E6756342BFB2}" destId="{307864AF-72D0-4DC7-BACE-F4DE3BFC7161}" srcOrd="8" destOrd="0" presId="urn:microsoft.com/office/officeart/2005/8/layout/hProcess11"/>
    <dgm:cxn modelId="{EBDC1567-A55A-4844-9C04-FF23A7D4E611}" type="presParOf" srcId="{307864AF-72D0-4DC7-BACE-F4DE3BFC7161}" destId="{2E8FAC76-FDE2-4217-A155-F1C5287D4914}" srcOrd="0" destOrd="0" presId="urn:microsoft.com/office/officeart/2005/8/layout/hProcess11"/>
    <dgm:cxn modelId="{7E468FFC-1690-44B1-9026-C575678F9438}" type="presParOf" srcId="{307864AF-72D0-4DC7-BACE-F4DE3BFC7161}" destId="{3E740863-813C-4106-AF3C-2C94351153F8}" srcOrd="1" destOrd="0" presId="urn:microsoft.com/office/officeart/2005/8/layout/hProcess11"/>
    <dgm:cxn modelId="{EFE5A8D1-CE71-4B51-B4E6-2EA6D09414FC}" type="presParOf" srcId="{307864AF-72D0-4DC7-BACE-F4DE3BFC7161}" destId="{9FE55FB0-90A8-4495-9D1C-6C44EEF05895}"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4132FA-1487-4843-B270-6D42945F6EFF}">
      <dsp:nvSpPr>
        <dsp:cNvPr id="0" name=""/>
        <dsp:cNvSpPr/>
      </dsp:nvSpPr>
      <dsp:spPr>
        <a:xfrm>
          <a:off x="0" y="1049604"/>
          <a:ext cx="7870774" cy="1375826"/>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1AB75FE-9846-41B9-A573-9CAD35A329C0}">
      <dsp:nvSpPr>
        <dsp:cNvPr id="0" name=""/>
        <dsp:cNvSpPr/>
      </dsp:nvSpPr>
      <dsp:spPr>
        <a:xfrm>
          <a:off x="3663" y="0"/>
          <a:ext cx="1055305" cy="1375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b="1" kern="1200" dirty="0"/>
            <a:t>1935</a:t>
          </a:r>
          <a:endParaRPr lang="en-US" sz="1400" kern="1200" dirty="0"/>
        </a:p>
        <a:p>
          <a:pPr marL="0" lvl="0" indent="0" algn="ctr" defTabSz="622300">
            <a:lnSpc>
              <a:spcPct val="90000"/>
            </a:lnSpc>
            <a:spcBef>
              <a:spcPct val="0"/>
            </a:spcBef>
            <a:spcAft>
              <a:spcPct val="35000"/>
            </a:spcAft>
            <a:buNone/>
          </a:pPr>
          <a:r>
            <a:rPr lang="en-US" sz="1400" i="1" kern="1200" dirty="0"/>
            <a:t>Social Security Act </a:t>
          </a:r>
          <a:r>
            <a:rPr lang="en-US" sz="1400" kern="1200" dirty="0"/>
            <a:t>Full Retirement Age at 65</a:t>
          </a:r>
        </a:p>
      </dsp:txBody>
      <dsp:txXfrm>
        <a:off x="3663" y="0"/>
        <a:ext cx="1055305" cy="1375826"/>
      </dsp:txXfrm>
    </dsp:sp>
    <dsp:sp modelId="{41F86386-7B52-48D1-A6F5-559FA2222929}">
      <dsp:nvSpPr>
        <dsp:cNvPr id="0" name=""/>
        <dsp:cNvSpPr/>
      </dsp:nvSpPr>
      <dsp:spPr>
        <a:xfrm>
          <a:off x="359338" y="1547804"/>
          <a:ext cx="343956" cy="34395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3D1F6A-A9D9-4670-9D08-AAC36AE7B775}">
      <dsp:nvSpPr>
        <dsp:cNvPr id="0" name=""/>
        <dsp:cNvSpPr/>
      </dsp:nvSpPr>
      <dsp:spPr>
        <a:xfrm>
          <a:off x="1098621" y="2063739"/>
          <a:ext cx="1285418" cy="1375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t>1956</a:t>
          </a:r>
          <a:endParaRPr lang="en-US" sz="1400" b="0" kern="1200" dirty="0"/>
        </a:p>
        <a:p>
          <a:pPr marL="0" lvl="0" indent="0" algn="ctr" defTabSz="622300">
            <a:lnSpc>
              <a:spcPct val="90000"/>
            </a:lnSpc>
            <a:spcBef>
              <a:spcPct val="0"/>
            </a:spcBef>
            <a:spcAft>
              <a:spcPct val="35000"/>
            </a:spcAft>
            <a:buNone/>
          </a:pPr>
          <a:r>
            <a:rPr lang="en-US" sz="1400" b="0" i="1" kern="1200" dirty="0"/>
            <a:t>Amendments to SS Act </a:t>
          </a:r>
          <a:r>
            <a:rPr lang="en-US" sz="1400" b="0" i="0" kern="1200" dirty="0"/>
            <a:t>F</a:t>
          </a:r>
          <a:r>
            <a:rPr lang="en-US" sz="1400" b="0" kern="1200" dirty="0"/>
            <a:t>emale workers and wives allowed to claim starting at 62</a:t>
          </a:r>
          <a:endParaRPr lang="en-US" sz="1400" b="1" kern="1200" dirty="0"/>
        </a:p>
      </dsp:txBody>
      <dsp:txXfrm>
        <a:off x="1098621" y="2063739"/>
        <a:ext cx="1285418" cy="1375826"/>
      </dsp:txXfrm>
    </dsp:sp>
    <dsp:sp modelId="{1B985CA2-901D-4D1B-9BF6-7465C1C9F2D5}">
      <dsp:nvSpPr>
        <dsp:cNvPr id="0" name=""/>
        <dsp:cNvSpPr/>
      </dsp:nvSpPr>
      <dsp:spPr>
        <a:xfrm>
          <a:off x="1569352" y="1547804"/>
          <a:ext cx="343956" cy="34395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187924-734E-446F-B379-D103B616CDC5}">
      <dsp:nvSpPr>
        <dsp:cNvPr id="0" name=""/>
        <dsp:cNvSpPr/>
      </dsp:nvSpPr>
      <dsp:spPr>
        <a:xfrm>
          <a:off x="2423691" y="0"/>
          <a:ext cx="1412945" cy="1375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b="1" kern="1200" dirty="0"/>
            <a:t>1961</a:t>
          </a:r>
        </a:p>
        <a:p>
          <a:pPr marL="0" lvl="0" indent="0" algn="ctr" defTabSz="622300">
            <a:lnSpc>
              <a:spcPct val="90000"/>
            </a:lnSpc>
            <a:spcBef>
              <a:spcPct val="0"/>
            </a:spcBef>
            <a:spcAft>
              <a:spcPct val="35000"/>
            </a:spcAft>
            <a:buNone/>
          </a:pPr>
          <a:r>
            <a:rPr lang="en-US" sz="1400" b="0" i="1" kern="1200" dirty="0"/>
            <a:t>Amendments to SS Act</a:t>
          </a:r>
          <a:r>
            <a:rPr lang="en-US" sz="1400" b="0" kern="1200" dirty="0"/>
            <a:t> Early Age for male retirees lowered to 62</a:t>
          </a:r>
        </a:p>
      </dsp:txBody>
      <dsp:txXfrm>
        <a:off x="2423691" y="0"/>
        <a:ext cx="1412945" cy="1375826"/>
      </dsp:txXfrm>
    </dsp:sp>
    <dsp:sp modelId="{0BDF0D87-DBAE-4A8C-AFBB-3114A065B7C3}">
      <dsp:nvSpPr>
        <dsp:cNvPr id="0" name=""/>
        <dsp:cNvSpPr/>
      </dsp:nvSpPr>
      <dsp:spPr>
        <a:xfrm>
          <a:off x="2958185" y="1547804"/>
          <a:ext cx="343956" cy="34395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304FAF-3191-4400-863F-C239F8B5C92C}">
      <dsp:nvSpPr>
        <dsp:cNvPr id="0" name=""/>
        <dsp:cNvSpPr/>
      </dsp:nvSpPr>
      <dsp:spPr>
        <a:xfrm>
          <a:off x="3876287" y="2063739"/>
          <a:ext cx="1315807" cy="13758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b="1" kern="1200" dirty="0"/>
            <a:t>1972</a:t>
          </a:r>
        </a:p>
        <a:p>
          <a:pPr marL="0" lvl="0" indent="0" algn="ctr" defTabSz="622300">
            <a:lnSpc>
              <a:spcPct val="90000"/>
            </a:lnSpc>
            <a:spcBef>
              <a:spcPct val="0"/>
            </a:spcBef>
            <a:spcAft>
              <a:spcPct val="35000"/>
            </a:spcAft>
            <a:buNone/>
          </a:pPr>
          <a:r>
            <a:rPr lang="en-US" sz="1400" b="0" i="1" kern="1200" dirty="0"/>
            <a:t>Amendments to SS Act </a:t>
          </a:r>
          <a:r>
            <a:rPr lang="en-US" sz="1400" b="1" i="1" kern="1200" dirty="0">
              <a:solidFill>
                <a:srgbClr val="FF0000"/>
              </a:solidFill>
            </a:rPr>
            <a:t>Delayed Retirement Credit –DRC- </a:t>
          </a:r>
          <a:r>
            <a:rPr lang="en-US" sz="1400" b="0" kern="1200" dirty="0"/>
            <a:t>instituted as a </a:t>
          </a:r>
          <a:r>
            <a:rPr lang="en-US" sz="1400" b="0" i="1" kern="1200" dirty="0"/>
            <a:t>fair</a:t>
          </a:r>
          <a:r>
            <a:rPr lang="en-US" sz="1400" b="0" i="0" kern="1200" dirty="0"/>
            <a:t> compensation for delaying</a:t>
          </a:r>
          <a:endParaRPr lang="en-US" sz="1400" b="0" kern="1200" dirty="0"/>
        </a:p>
      </dsp:txBody>
      <dsp:txXfrm>
        <a:off x="3876287" y="2063739"/>
        <a:ext cx="1315807" cy="1375826"/>
      </dsp:txXfrm>
    </dsp:sp>
    <dsp:sp modelId="{D200572E-CA4B-48E7-B7EB-3809CD7A61F7}">
      <dsp:nvSpPr>
        <dsp:cNvPr id="0" name=""/>
        <dsp:cNvSpPr/>
      </dsp:nvSpPr>
      <dsp:spPr>
        <a:xfrm>
          <a:off x="4362213" y="1547804"/>
          <a:ext cx="343956" cy="34395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8FAC76-FDE2-4217-A155-F1C5287D4914}">
      <dsp:nvSpPr>
        <dsp:cNvPr id="0" name=""/>
        <dsp:cNvSpPr/>
      </dsp:nvSpPr>
      <dsp:spPr>
        <a:xfrm>
          <a:off x="5231746" y="-29136"/>
          <a:ext cx="1848285" cy="14923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b="1" kern="1200" dirty="0"/>
            <a:t>1983</a:t>
          </a:r>
          <a:br>
            <a:rPr lang="en-US" sz="1400" b="0" kern="1200" dirty="0"/>
          </a:br>
          <a:r>
            <a:rPr lang="en-US" sz="1400" b="0" i="1" kern="1200" dirty="0"/>
            <a:t>Amendments to SS Act</a:t>
          </a:r>
          <a:br>
            <a:rPr lang="en-US" sz="1400" b="0" i="1" kern="1200" dirty="0"/>
          </a:br>
          <a:r>
            <a:rPr lang="en-US" sz="1400" b="0" i="0" kern="1200" dirty="0"/>
            <a:t>Gradual increase of Full Retirement Age from age 65 to 66 (2003-2009) and to age 67 by 2027. DRC lowered from 72 to 70 starting 1984</a:t>
          </a:r>
          <a:endParaRPr lang="en-US" sz="1400" b="0" kern="1200" dirty="0"/>
        </a:p>
      </dsp:txBody>
      <dsp:txXfrm>
        <a:off x="5231746" y="-29136"/>
        <a:ext cx="1848285" cy="1492372"/>
      </dsp:txXfrm>
    </dsp:sp>
    <dsp:sp modelId="{3E740863-813C-4106-AF3C-2C94351153F8}">
      <dsp:nvSpPr>
        <dsp:cNvPr id="0" name=""/>
        <dsp:cNvSpPr/>
      </dsp:nvSpPr>
      <dsp:spPr>
        <a:xfrm>
          <a:off x="5983911" y="1576941"/>
          <a:ext cx="343956" cy="343956"/>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0.14931</cdr:y>
    </cdr:from>
    <cdr:to>
      <cdr:x>0.06667</cdr:x>
      <cdr:y>0.23958</cdr:y>
    </cdr:to>
    <cdr:sp macro="" textlink="">
      <cdr:nvSpPr>
        <cdr:cNvPr id="2" name="TextBox 1">
          <a:extLst xmlns:a="http://schemas.openxmlformats.org/drawingml/2006/main">
            <a:ext uri="{FF2B5EF4-FFF2-40B4-BE49-F238E27FC236}">
              <a16:creationId xmlns:a16="http://schemas.microsoft.com/office/drawing/2014/main" id="{2ABF1D1D-A808-4241-8747-8F4D4BF1FA26}"/>
            </a:ext>
          </a:extLst>
        </cdr:cNvPr>
        <cdr:cNvSpPr txBox="1"/>
      </cdr:nvSpPr>
      <cdr:spPr>
        <a:xfrm xmlns:a="http://schemas.openxmlformats.org/drawingml/2006/main">
          <a:off x="0" y="409575"/>
          <a:ext cx="304800"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0.34937</cdr:x>
      <cdr:y>0.1344</cdr:y>
    </cdr:from>
    <cdr:to>
      <cdr:x>0.95052</cdr:x>
      <cdr:y>0.22496</cdr:y>
    </cdr:to>
    <cdr:sp macro="" textlink="">
      <cdr:nvSpPr>
        <cdr:cNvPr id="3" name="Text Box 1">
          <a:extLst xmlns:a="http://schemas.openxmlformats.org/drawingml/2006/main">
            <a:ext uri="{FF2B5EF4-FFF2-40B4-BE49-F238E27FC236}">
              <a16:creationId xmlns:a16="http://schemas.microsoft.com/office/drawing/2014/main" id="{53FAA32D-CB45-4900-8DA6-8C5F67D6813D}"/>
            </a:ext>
          </a:extLst>
        </cdr:cNvPr>
        <cdr:cNvSpPr txBox="1"/>
      </cdr:nvSpPr>
      <cdr:spPr>
        <a:xfrm xmlns:a="http://schemas.openxmlformats.org/drawingml/2006/main">
          <a:off x="1597315" y="368677"/>
          <a:ext cx="2748457" cy="248424"/>
        </a:xfrm>
        <a:prstGeom xmlns:a="http://schemas.openxmlformats.org/drawingml/2006/main" prst="rect">
          <a:avLst/>
        </a:prstGeom>
        <a:gradFill xmlns:a="http://schemas.openxmlformats.org/drawingml/2006/main">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a:solidFill>
                <a:schemeClr val="tx1">
                  <a:lumMod val="50000"/>
                  <a:lumOff val="50000"/>
                </a:schemeClr>
              </a:solidFill>
            </a:rPr>
            <a:t>No</a:t>
          </a:r>
          <a:r>
            <a:rPr lang="en-US" sz="1100" baseline="0">
              <a:solidFill>
                <a:schemeClr val="tx1">
                  <a:lumMod val="50000"/>
                  <a:lumOff val="50000"/>
                </a:schemeClr>
              </a:solidFill>
            </a:rPr>
            <a:t>t married</a:t>
          </a:r>
          <a:endParaRPr lang="en-US" sz="1100">
            <a:solidFill>
              <a:schemeClr val="tx1">
                <a:lumMod val="50000"/>
                <a:lumOff val="50000"/>
              </a:schemeClr>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02EEC9-9E41-46FE-9448-FFFB26A559C5}"/>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MS PGothic" charset="0"/>
                <a:cs typeface="MS PGothic" charset="0"/>
              </a:defRPr>
            </a:lvl1pPr>
          </a:lstStyle>
          <a:p>
            <a:pPr>
              <a:defRPr/>
            </a:pPr>
            <a:endParaRPr lang="en-US"/>
          </a:p>
        </p:txBody>
      </p:sp>
      <p:sp>
        <p:nvSpPr>
          <p:cNvPr id="3" name="Date Placeholder 2">
            <a:extLst>
              <a:ext uri="{FF2B5EF4-FFF2-40B4-BE49-F238E27FC236}">
                <a16:creationId xmlns:a16="http://schemas.microsoft.com/office/drawing/2014/main" id="{D045987F-29FD-4421-AC21-1FECCB3CB10A}"/>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A1CEB78B-6A92-4571-B926-505574E32CA9}" type="datetimeFigureOut">
              <a:rPr lang="en-US" altLang="en-US"/>
              <a:pPr>
                <a:defRPr/>
              </a:pPr>
              <a:t>10/9/2019</a:t>
            </a:fld>
            <a:endParaRPr lang="en-US" altLang="en-US"/>
          </a:p>
        </p:txBody>
      </p:sp>
      <p:sp>
        <p:nvSpPr>
          <p:cNvPr id="4" name="Footer Placeholder 3">
            <a:extLst>
              <a:ext uri="{FF2B5EF4-FFF2-40B4-BE49-F238E27FC236}">
                <a16:creationId xmlns:a16="http://schemas.microsoft.com/office/drawing/2014/main" id="{D90D82E0-73B6-445E-B4B2-8C09A2FE7161}"/>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MS PGothic" charset="0"/>
                <a:cs typeface="MS PGothic" charset="0"/>
              </a:defRPr>
            </a:lvl1pPr>
          </a:lstStyle>
          <a:p>
            <a:pPr>
              <a:defRPr/>
            </a:pPr>
            <a:endParaRPr lang="en-US"/>
          </a:p>
        </p:txBody>
      </p:sp>
      <p:sp>
        <p:nvSpPr>
          <p:cNvPr id="5" name="Slide Number Placeholder 4">
            <a:extLst>
              <a:ext uri="{FF2B5EF4-FFF2-40B4-BE49-F238E27FC236}">
                <a16:creationId xmlns:a16="http://schemas.microsoft.com/office/drawing/2014/main" id="{3D3BCE25-E5B6-419E-868B-9866DD438E1B}"/>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94EFF624-3256-41F9-A515-5504E34839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F22390-8BF0-4637-99D8-241510E56C28}"/>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MS PGothic" charset="0"/>
                <a:cs typeface="MS PGothic" charset="0"/>
              </a:defRPr>
            </a:lvl1pPr>
          </a:lstStyle>
          <a:p>
            <a:pPr>
              <a:defRPr/>
            </a:pPr>
            <a:endParaRPr lang="en-US"/>
          </a:p>
        </p:txBody>
      </p:sp>
      <p:sp>
        <p:nvSpPr>
          <p:cNvPr id="3" name="Date Placeholder 2">
            <a:extLst>
              <a:ext uri="{FF2B5EF4-FFF2-40B4-BE49-F238E27FC236}">
                <a16:creationId xmlns:a16="http://schemas.microsoft.com/office/drawing/2014/main" id="{097445D4-85AD-4D3E-8C92-E4DE62560E54}"/>
              </a:ext>
            </a:extLst>
          </p:cNvPr>
          <p:cNvSpPr>
            <a:spLocks noGrp="1"/>
          </p:cNvSpPr>
          <p:nvPr>
            <p:ph type="dt"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20B448E9-73E0-440F-9376-AD0438FB48DA}" type="datetimeFigureOut">
              <a:rPr lang="en-US" altLang="en-US"/>
              <a:pPr>
                <a:defRPr/>
              </a:pPr>
              <a:t>10/9/2019</a:t>
            </a:fld>
            <a:endParaRPr lang="en-US" altLang="en-US"/>
          </a:p>
        </p:txBody>
      </p:sp>
      <p:sp>
        <p:nvSpPr>
          <p:cNvPr id="4" name="Slide Image Placeholder 3">
            <a:extLst>
              <a:ext uri="{FF2B5EF4-FFF2-40B4-BE49-F238E27FC236}">
                <a16:creationId xmlns:a16="http://schemas.microsoft.com/office/drawing/2014/main" id="{82835D5B-A47C-4E2F-9AEB-6934E78EFF06}"/>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7FA76FC-2932-4862-832F-344D449D2275}"/>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C6CBF1C-8962-427D-8245-CC4079E59540}"/>
              </a:ext>
            </a:extLst>
          </p:cNvPr>
          <p:cNvSpPr>
            <a:spLocks noGrp="1"/>
          </p:cNvSpPr>
          <p:nvPr>
            <p:ph type="ftr" sz="quarter" idx="4"/>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MS PGothic" charset="0"/>
                <a:cs typeface="MS PGothic" charset="0"/>
              </a:defRPr>
            </a:lvl1pPr>
          </a:lstStyle>
          <a:p>
            <a:pPr>
              <a:defRPr/>
            </a:pPr>
            <a:endParaRPr lang="en-US"/>
          </a:p>
        </p:txBody>
      </p:sp>
      <p:sp>
        <p:nvSpPr>
          <p:cNvPr id="7" name="Slide Number Placeholder 6">
            <a:extLst>
              <a:ext uri="{FF2B5EF4-FFF2-40B4-BE49-F238E27FC236}">
                <a16:creationId xmlns:a16="http://schemas.microsoft.com/office/drawing/2014/main" id="{1CA9AD71-F853-4187-BD60-6D223A8D1FB3}"/>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E3A1B5F-76D8-4D27-8F73-7876EF88435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62EA077-C41E-4DCA-8B3C-6F59C37E20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D3F457F5-DA10-4050-9A3E-C5D7727680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2400"/>
              <a:t>Thank you for inviting me. This is joint work with Teresa Ghilarducci, Michael Papadopoulos, and Wei Sun. </a:t>
            </a:r>
          </a:p>
        </p:txBody>
      </p:sp>
      <p:sp>
        <p:nvSpPr>
          <p:cNvPr id="10244" name="Slide Number Placeholder 3">
            <a:extLst>
              <a:ext uri="{FF2B5EF4-FFF2-40B4-BE49-F238E27FC236}">
                <a16:creationId xmlns:a16="http://schemas.microsoft.com/office/drawing/2014/main" id="{FB9D97D7-D7F2-4A06-8CE3-4894256369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F94EDC3-7EA2-4B12-95BA-101788C77166}" type="slidenum">
              <a:rPr lang="en-US" altLang="en-US" smtClean="0"/>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50B37066-577C-465C-95F3-4CB290876E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C5E0F2F-D3E8-49E8-96E0-DCD4744257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2400"/>
              <a:t>The U.S faces a retirement savings crisis. Over half of working age households will be unable to maintain their standard of living in retirement.</a:t>
            </a:r>
          </a:p>
        </p:txBody>
      </p:sp>
      <p:sp>
        <p:nvSpPr>
          <p:cNvPr id="17412" name="Slide Number Placeholder 3">
            <a:extLst>
              <a:ext uri="{FF2B5EF4-FFF2-40B4-BE49-F238E27FC236}">
                <a16:creationId xmlns:a16="http://schemas.microsoft.com/office/drawing/2014/main" id="{83C91671-2112-4DED-9C03-AB570B4050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5C7AB23-E6C0-4017-A88E-740F01ED9557}" type="slidenum">
              <a:rPr lang="en-US" altLang="en-US" smtClean="0"/>
              <a:pPr/>
              <a:t>11</a:t>
            </a:fld>
            <a:endParaRPr lang="en-US" altLang="en-US"/>
          </a:p>
        </p:txBody>
      </p:sp>
    </p:spTree>
    <p:extLst>
      <p:ext uri="{BB962C8B-B14F-4D97-AF65-F5344CB8AC3E}">
        <p14:creationId xmlns:p14="http://schemas.microsoft.com/office/powerpoint/2010/main" val="199945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E6275C3-3C16-4193-9831-F10CA37583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C3E235D3-5601-4FE5-93A0-059CBE38CF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a:t>I thank you for your time</a:t>
            </a:r>
          </a:p>
        </p:txBody>
      </p:sp>
      <p:sp>
        <p:nvSpPr>
          <p:cNvPr id="31748" name="Slide Number Placeholder 3">
            <a:extLst>
              <a:ext uri="{FF2B5EF4-FFF2-40B4-BE49-F238E27FC236}">
                <a16:creationId xmlns:a16="http://schemas.microsoft.com/office/drawing/2014/main" id="{413393B4-D6F4-4348-BD7D-7DFD9C2891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14208C3-F8FB-4990-B615-B6148FB9F981}" type="slidenum">
              <a:rPr lang="en-US" altLang="en-US" smtClean="0"/>
              <a:pPr/>
              <a:t>34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NS-Red Title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337DA-DB59-4535-A3C6-989C7217C813}"/>
              </a:ext>
            </a:extLst>
          </p:cNvPr>
          <p:cNvSpPr txBox="1">
            <a:spLocks/>
          </p:cNvSpPr>
          <p:nvPr userDrawn="1"/>
        </p:nvSpPr>
        <p:spPr bwMode="auto">
          <a:xfrm>
            <a:off x="571500" y="425450"/>
            <a:ext cx="6877050" cy="787400"/>
          </a:xfrm>
          <a:prstGeom prst="rect">
            <a:avLst/>
          </a:prstGeom>
          <a:noFill/>
          <a:ln>
            <a:miter lim="800000"/>
            <a:headEnd/>
            <a:tailEnd/>
          </a:ln>
        </p:spPr>
        <p:txBody>
          <a:bodyPr/>
          <a:lstStyle>
            <a:lvl1pPr indent="-342900">
              <a:defRPr>
                <a:solidFill>
                  <a:schemeClr val="tx1"/>
                </a:solidFill>
                <a:latin typeface="Calibri" charset="0"/>
                <a:ea typeface="MS PGothic" charset="0"/>
                <a:cs typeface="MS PGothic" charset="0"/>
              </a:defRPr>
            </a:lvl1pPr>
            <a:lvl2pPr marL="37931725" indent="-37474525">
              <a:defRPr>
                <a:solidFill>
                  <a:schemeClr val="tx1"/>
                </a:solidFill>
                <a:latin typeface="Calibri" charset="0"/>
                <a:ea typeface="MS PGothic" charset="0"/>
                <a:cs typeface="MS PGothic" charset="0"/>
              </a:defRPr>
            </a:lvl2pPr>
            <a:lvl3pPr marL="1143000" indent="-228600">
              <a:defRPr>
                <a:solidFill>
                  <a:schemeClr val="tx1"/>
                </a:solidFill>
                <a:latin typeface="Calibri" charset="0"/>
                <a:ea typeface="MS PGothic" charset="0"/>
                <a:cs typeface="MS PGothic" charset="0"/>
              </a:defRPr>
            </a:lvl3pPr>
            <a:lvl4pPr marL="1600200" indent="-228600">
              <a:defRPr>
                <a:solidFill>
                  <a:schemeClr val="tx1"/>
                </a:solidFill>
                <a:latin typeface="Calibri" charset="0"/>
                <a:ea typeface="MS PGothic" charset="0"/>
                <a:cs typeface="MS PGothic" charset="0"/>
              </a:defRPr>
            </a:lvl4pPr>
            <a:lvl5pPr marL="2057400" indent="-22860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lnSpc>
                <a:spcPts val="1500"/>
              </a:lnSpc>
              <a:buFont typeface="Arial" charset="0"/>
              <a:buNone/>
              <a:defRPr/>
            </a:pPr>
            <a:endParaRPr lang="en-US" sz="1300">
              <a:solidFill>
                <a:schemeClr val="bg1"/>
              </a:solidFill>
              <a:latin typeface="Neue Bold" charset="0"/>
            </a:endParaRPr>
          </a:p>
        </p:txBody>
      </p:sp>
      <p:sp>
        <p:nvSpPr>
          <p:cNvPr id="14" name="Title 13"/>
          <p:cNvSpPr>
            <a:spLocks noGrp="1"/>
          </p:cNvSpPr>
          <p:nvPr>
            <p:ph type="title"/>
          </p:nvPr>
        </p:nvSpPr>
        <p:spPr>
          <a:xfrm>
            <a:off x="571500" y="1771650"/>
            <a:ext cx="8229600" cy="1143000"/>
          </a:xfrm>
          <a:prstGeom prst="rect">
            <a:avLst/>
          </a:prstGeom>
        </p:spPr>
        <p:txBody>
          <a:bodyPr vert="horz"/>
          <a:lstStyle>
            <a:lvl1pPr algn="l">
              <a:lnSpc>
                <a:spcPts val="6000"/>
              </a:lnSpc>
              <a:defRPr sz="4800">
                <a:solidFill>
                  <a:srgbClr val="FFFFFF"/>
                </a:solidFill>
                <a:latin typeface="Neue Display Black"/>
                <a:cs typeface="Neue Display Black"/>
              </a:defRPr>
            </a:lvl1pPr>
          </a:lstStyle>
          <a:p>
            <a:r>
              <a:rPr lang="en-US" dirty="0"/>
              <a:t>Click to edit Master title style</a:t>
            </a:r>
          </a:p>
        </p:txBody>
      </p:sp>
    </p:spTree>
    <p:extLst>
      <p:ext uri="{BB962C8B-B14F-4D97-AF65-F5344CB8AC3E}">
        <p14:creationId xmlns:p14="http://schemas.microsoft.com/office/powerpoint/2010/main" val="1997693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D5D59D4-D63F-44C5-ADD9-20FE52393EF0}"/>
              </a:ext>
            </a:extLst>
          </p:cNvPr>
          <p:cNvSpPr txBox="1">
            <a:spLocks/>
          </p:cNvSpPr>
          <p:nvPr userDrawn="1"/>
        </p:nvSpPr>
        <p:spPr>
          <a:xfrm>
            <a:off x="342900" y="274638"/>
            <a:ext cx="8229600" cy="798512"/>
          </a:xfrm>
          <a:prstGeom prst="rect">
            <a:avLst/>
          </a:prstGeom>
        </p:spPr>
        <p:txBody>
          <a:bodyPr/>
          <a:lstStyle>
            <a:lvl1pPr>
              <a:defRPr>
                <a:solidFill>
                  <a:schemeClr val="tx1"/>
                </a:solidFill>
                <a:latin typeface="Calibri" charset="0"/>
                <a:ea typeface="MS PGothic" charset="0"/>
                <a:cs typeface="MS PGothic" charset="0"/>
              </a:defRPr>
            </a:lvl1pPr>
            <a:lvl2pPr marL="37931725" indent="-37474525">
              <a:defRPr>
                <a:solidFill>
                  <a:schemeClr val="tx1"/>
                </a:solidFill>
                <a:latin typeface="Calibri" charset="0"/>
                <a:ea typeface="MS PGothic" charset="0"/>
                <a:cs typeface="MS PGothic" charset="0"/>
              </a:defRPr>
            </a:lvl2pPr>
            <a:lvl3pPr marL="1143000" indent="-228600">
              <a:defRPr>
                <a:solidFill>
                  <a:schemeClr val="tx1"/>
                </a:solidFill>
                <a:latin typeface="Calibri" charset="0"/>
                <a:ea typeface="MS PGothic" charset="0"/>
                <a:cs typeface="MS PGothic" charset="0"/>
              </a:defRPr>
            </a:lvl3pPr>
            <a:lvl4pPr marL="1600200" indent="-228600">
              <a:defRPr>
                <a:solidFill>
                  <a:schemeClr val="tx1"/>
                </a:solidFill>
                <a:latin typeface="Calibri" charset="0"/>
                <a:ea typeface="MS PGothic" charset="0"/>
                <a:cs typeface="MS PGothic" charset="0"/>
              </a:defRPr>
            </a:lvl4pPr>
            <a:lvl5pPr marL="2057400" indent="-22860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defRPr/>
            </a:pPr>
            <a:br>
              <a:rPr lang="en-US" sz="4600">
                <a:latin typeface="Neue Display Black" charset="0"/>
              </a:rPr>
            </a:br>
            <a:br>
              <a:rPr lang="en-US" sz="2400">
                <a:latin typeface="Neue Bold" charset="0"/>
              </a:rPr>
            </a:br>
            <a:endParaRPr lang="en-US" sz="4600">
              <a:latin typeface="Neue Display Black" charset="0"/>
            </a:endParaRPr>
          </a:p>
        </p:txBody>
      </p:sp>
      <p:sp>
        <p:nvSpPr>
          <p:cNvPr id="6" name="Footer Placeholder 2">
            <a:extLst>
              <a:ext uri="{FF2B5EF4-FFF2-40B4-BE49-F238E27FC236}">
                <a16:creationId xmlns:a16="http://schemas.microsoft.com/office/drawing/2014/main" id="{7059963A-7F52-4C5A-971F-8DF1901B1B0A}"/>
              </a:ext>
            </a:extLst>
          </p:cNvPr>
          <p:cNvSpPr txBox="1">
            <a:spLocks/>
          </p:cNvSpPr>
          <p:nvPr userDrawn="1"/>
        </p:nvSpPr>
        <p:spPr>
          <a:xfrm>
            <a:off x="4552950" y="6600825"/>
            <a:ext cx="2895600" cy="227013"/>
          </a:xfrm>
          <a:prstGeom prst="rect">
            <a:avLst/>
          </a:prstGeom>
        </p:spPr>
        <p:txBody>
          <a:bodyPr anchor="ctr"/>
          <a:lstStyle>
            <a:lvl1pPr>
              <a:defRPr>
                <a:solidFill>
                  <a:schemeClr val="tx1"/>
                </a:solidFill>
                <a:latin typeface="Calibri" charset="0"/>
                <a:ea typeface="MS PGothic" charset="0"/>
                <a:cs typeface="MS PGothic" charset="0"/>
              </a:defRPr>
            </a:lvl1pPr>
            <a:lvl2pPr marL="742950" indent="-285750">
              <a:defRPr>
                <a:solidFill>
                  <a:schemeClr val="tx1"/>
                </a:solidFill>
                <a:latin typeface="Calibri" charset="0"/>
                <a:ea typeface="MS PGothic" charset="0"/>
                <a:cs typeface="MS PGothic" charset="0"/>
              </a:defRPr>
            </a:lvl2pPr>
            <a:lvl3pPr marL="1143000" indent="-228600">
              <a:defRPr>
                <a:solidFill>
                  <a:schemeClr val="tx1"/>
                </a:solidFill>
                <a:latin typeface="Calibri" charset="0"/>
                <a:ea typeface="MS PGothic" charset="0"/>
                <a:cs typeface="MS PGothic" charset="0"/>
              </a:defRPr>
            </a:lvl3pPr>
            <a:lvl4pPr marL="1600200" indent="-228600">
              <a:defRPr>
                <a:solidFill>
                  <a:schemeClr val="tx1"/>
                </a:solidFill>
                <a:latin typeface="Calibri" charset="0"/>
                <a:ea typeface="MS PGothic" charset="0"/>
                <a:cs typeface="MS PGothic" charset="0"/>
              </a:defRPr>
            </a:lvl4pPr>
            <a:lvl5pPr marL="2057400" indent="-22860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algn="r" eaLnBrk="1" hangingPunct="1">
              <a:defRPr/>
            </a:pPr>
            <a:endParaRPr lang="en-US" sz="800">
              <a:solidFill>
                <a:srgbClr val="8F8F8F"/>
              </a:solidFill>
              <a:latin typeface="Neue Regular" charset="0"/>
              <a:cs typeface="Neue Regular" charset="0"/>
            </a:endParaRPr>
          </a:p>
        </p:txBody>
      </p:sp>
      <p:sp>
        <p:nvSpPr>
          <p:cNvPr id="8" name="Text Placeholder 2"/>
          <p:cNvSpPr>
            <a:spLocks noGrp="1"/>
          </p:cNvSpPr>
          <p:nvPr>
            <p:ph idx="1"/>
          </p:nvPr>
        </p:nvSpPr>
        <p:spPr>
          <a:xfrm>
            <a:off x="317500" y="1835150"/>
            <a:ext cx="8504238"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4"/>
            <a:endParaRPr lang="en-US" noProof="0" dirty="0"/>
          </a:p>
        </p:txBody>
      </p:sp>
      <p:sp>
        <p:nvSpPr>
          <p:cNvPr id="11" name="Text Placeholder 10"/>
          <p:cNvSpPr>
            <a:spLocks noGrp="1"/>
          </p:cNvSpPr>
          <p:nvPr>
            <p:ph type="body" sz="quarter" idx="13"/>
          </p:nvPr>
        </p:nvSpPr>
        <p:spPr>
          <a:xfrm>
            <a:off x="317500" y="1169792"/>
            <a:ext cx="8504238" cy="501650"/>
          </a:xfrm>
          <a:prstGeom prst="rect">
            <a:avLst/>
          </a:prstGeom>
        </p:spPr>
        <p:txBody>
          <a:bodyPr vert="horz"/>
          <a:lstStyle>
            <a:lvl1pPr marL="0" indent="0">
              <a:buFontTx/>
              <a:buNone/>
              <a:defRPr sz="2400" b="0" i="0" baseline="0">
                <a:latin typeface="Neue Bold"/>
                <a:cs typeface="Neue Bold"/>
              </a:defRPr>
            </a:lvl1pPr>
          </a:lstStyle>
          <a:p>
            <a:pPr lvl="0"/>
            <a:r>
              <a:rPr lang="en-US" dirty="0"/>
              <a:t>Click to edit Master text styles</a:t>
            </a:r>
          </a:p>
        </p:txBody>
      </p:sp>
      <p:sp>
        <p:nvSpPr>
          <p:cNvPr id="16" name="Title 15"/>
          <p:cNvSpPr>
            <a:spLocks noGrp="1"/>
          </p:cNvSpPr>
          <p:nvPr>
            <p:ph type="title"/>
          </p:nvPr>
        </p:nvSpPr>
        <p:spPr>
          <a:xfrm>
            <a:off x="317500" y="457200"/>
            <a:ext cx="8504238" cy="654050"/>
          </a:xfrm>
        </p:spPr>
        <p:txBody>
          <a:bodyPr/>
          <a:lstStyle>
            <a:lvl1pPr>
              <a:defRPr b="1" i="0">
                <a:latin typeface="Neue Black" charset="0"/>
                <a:ea typeface="Neue Black" charset="0"/>
                <a:cs typeface="Neue Black" charset="0"/>
              </a:defRPr>
            </a:lvl1pPr>
          </a:lstStyle>
          <a:p>
            <a:r>
              <a:rPr lang="en-US" dirty="0"/>
              <a:t>Click to edit Master title style</a:t>
            </a:r>
          </a:p>
        </p:txBody>
      </p:sp>
      <p:sp>
        <p:nvSpPr>
          <p:cNvPr id="7" name="Slide Number Placeholder 5">
            <a:extLst>
              <a:ext uri="{FF2B5EF4-FFF2-40B4-BE49-F238E27FC236}">
                <a16:creationId xmlns:a16="http://schemas.microsoft.com/office/drawing/2014/main" id="{40F17673-0D67-4427-9339-A7CC20E08D38}"/>
              </a:ext>
            </a:extLst>
          </p:cNvPr>
          <p:cNvSpPr>
            <a:spLocks noGrp="1"/>
          </p:cNvSpPr>
          <p:nvPr>
            <p:ph type="sldNum" sz="quarter" idx="14"/>
          </p:nvPr>
        </p:nvSpPr>
        <p:spPr/>
        <p:txBody>
          <a:bodyPr/>
          <a:lstStyle>
            <a:lvl1pPr>
              <a:defRPr/>
            </a:lvl1pPr>
          </a:lstStyle>
          <a:p>
            <a:pPr>
              <a:defRPr/>
            </a:pPr>
            <a:fld id="{C078069B-C598-4E8D-B862-F047A06A54CD}" type="slidenum">
              <a:rPr lang="en-US" altLang="en-US"/>
              <a:pPr>
                <a:defRPr/>
              </a:pPr>
              <a:t>‹#›</a:t>
            </a:fld>
            <a:endParaRPr lang="en-US" altLang="en-US"/>
          </a:p>
        </p:txBody>
      </p:sp>
      <p:sp>
        <p:nvSpPr>
          <p:cNvPr id="9" name="Footer Placeholder 2">
            <a:extLst>
              <a:ext uri="{FF2B5EF4-FFF2-40B4-BE49-F238E27FC236}">
                <a16:creationId xmlns:a16="http://schemas.microsoft.com/office/drawing/2014/main" id="{9C32C9C3-C9B0-4D67-9742-2DDB13CD7BA3}"/>
              </a:ext>
            </a:extLst>
          </p:cNvPr>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235039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NS- Title and Bullets">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6589D6B0-B447-46A9-BB46-E03A9B238842}"/>
              </a:ext>
            </a:extLst>
          </p:cNvPr>
          <p:cNvSpPr txBox="1">
            <a:spLocks/>
          </p:cNvSpPr>
          <p:nvPr userDrawn="1"/>
        </p:nvSpPr>
        <p:spPr>
          <a:xfrm>
            <a:off x="4552950" y="6600825"/>
            <a:ext cx="2895600" cy="227013"/>
          </a:xfrm>
          <a:prstGeom prst="rect">
            <a:avLst/>
          </a:prstGeom>
        </p:spPr>
        <p:txBody>
          <a:bodyPr anchor="ctr"/>
          <a:lstStyle>
            <a:lvl1pPr>
              <a:defRPr>
                <a:solidFill>
                  <a:schemeClr val="tx1"/>
                </a:solidFill>
                <a:latin typeface="Calibri" charset="0"/>
                <a:ea typeface="MS PGothic" charset="0"/>
                <a:cs typeface="MS PGothic" charset="0"/>
              </a:defRPr>
            </a:lvl1pPr>
            <a:lvl2pPr marL="742950" indent="-285750">
              <a:defRPr>
                <a:solidFill>
                  <a:schemeClr val="tx1"/>
                </a:solidFill>
                <a:latin typeface="Calibri" charset="0"/>
                <a:ea typeface="MS PGothic" charset="0"/>
                <a:cs typeface="MS PGothic" charset="0"/>
              </a:defRPr>
            </a:lvl2pPr>
            <a:lvl3pPr marL="1143000" indent="-228600">
              <a:defRPr>
                <a:solidFill>
                  <a:schemeClr val="tx1"/>
                </a:solidFill>
                <a:latin typeface="Calibri" charset="0"/>
                <a:ea typeface="MS PGothic" charset="0"/>
                <a:cs typeface="MS PGothic" charset="0"/>
              </a:defRPr>
            </a:lvl3pPr>
            <a:lvl4pPr marL="1600200" indent="-228600">
              <a:defRPr>
                <a:solidFill>
                  <a:schemeClr val="tx1"/>
                </a:solidFill>
                <a:latin typeface="Calibri" charset="0"/>
                <a:ea typeface="MS PGothic" charset="0"/>
                <a:cs typeface="MS PGothic" charset="0"/>
              </a:defRPr>
            </a:lvl4pPr>
            <a:lvl5pPr marL="2057400" indent="-22860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algn="r" eaLnBrk="1" hangingPunct="1">
              <a:defRPr/>
            </a:pPr>
            <a:endParaRPr lang="en-US" sz="800">
              <a:solidFill>
                <a:srgbClr val="8F8F8F"/>
              </a:solidFill>
              <a:latin typeface="Neue Regular" charset="0"/>
              <a:cs typeface="Neue Regular" charset="0"/>
            </a:endParaRPr>
          </a:p>
        </p:txBody>
      </p:sp>
      <p:sp>
        <p:nvSpPr>
          <p:cNvPr id="10" name="Text Placeholder 9"/>
          <p:cNvSpPr>
            <a:spLocks noGrp="1"/>
          </p:cNvSpPr>
          <p:nvPr>
            <p:ph type="body" sz="quarter" idx="13"/>
          </p:nvPr>
        </p:nvSpPr>
        <p:spPr>
          <a:xfrm>
            <a:off x="298450" y="1835151"/>
            <a:ext cx="8477250" cy="4291012"/>
          </a:xfrm>
          <a:prstGeom prst="rect">
            <a:avLst/>
          </a:prstGeom>
        </p:spPr>
        <p:txBody>
          <a:bodyPr vert="horz"/>
          <a:lstStyle>
            <a:lvl1pPr marL="228600" indent="-228600">
              <a:lnSpc>
                <a:spcPts val="3800"/>
              </a:lnSpc>
              <a:spcBef>
                <a:spcPts val="0"/>
              </a:spcBef>
              <a:spcAft>
                <a:spcPts val="0"/>
              </a:spcAft>
              <a:buFont typeface="Wingdings" charset="2"/>
              <a:buChar char="§"/>
              <a:defRPr sz="2400">
                <a:latin typeface="Neue Regular"/>
                <a:cs typeface="Neue Regular"/>
              </a:defRPr>
            </a:lvl1pPr>
            <a:lvl2pPr marL="685800" indent="-228600">
              <a:lnSpc>
                <a:spcPts val="3800"/>
              </a:lnSpc>
              <a:spcBef>
                <a:spcPts val="0"/>
              </a:spcBef>
              <a:spcAft>
                <a:spcPts val="0"/>
              </a:spcAft>
              <a:buFont typeface="Wingdings" charset="2"/>
              <a:buChar char="§"/>
              <a:defRPr sz="2000">
                <a:latin typeface="Neue Regular"/>
                <a:cs typeface="Neue Regular"/>
              </a:defRPr>
            </a:lvl2pPr>
            <a:lvl3pPr>
              <a:lnSpc>
                <a:spcPts val="3800"/>
              </a:lnSpc>
              <a:spcBef>
                <a:spcPts val="0"/>
              </a:spcBef>
              <a:spcAft>
                <a:spcPts val="0"/>
              </a:spcAft>
              <a:buFont typeface="Wingdings" charset="2"/>
              <a:buChar char="§"/>
              <a:defRPr sz="1600">
                <a:latin typeface="Neue Regular"/>
                <a:cs typeface="Neue Regular"/>
              </a:defRPr>
            </a:lvl3pPr>
            <a:lvl4pPr>
              <a:lnSpc>
                <a:spcPts val="3800"/>
              </a:lnSpc>
              <a:spcBef>
                <a:spcPts val="0"/>
              </a:spcBef>
              <a:spcAft>
                <a:spcPts val="0"/>
              </a:spcAft>
              <a:buFont typeface="Wingdings" charset="2"/>
              <a:buChar char="§"/>
              <a:defRPr sz="1400">
                <a:latin typeface="Neue Regular"/>
                <a:cs typeface="Neue Regular"/>
              </a:defRPr>
            </a:lvl4pPr>
            <a:lvl5pPr marL="2171700" indent="-228600">
              <a:lnSpc>
                <a:spcPts val="3800"/>
              </a:lnSpc>
              <a:spcBef>
                <a:spcPts val="0"/>
              </a:spcBef>
              <a:spcAft>
                <a:spcPts val="0"/>
              </a:spcAft>
              <a:buFont typeface="Wingdings" charset="2"/>
              <a:buChar char="§"/>
              <a:defRPr sz="1400">
                <a:latin typeface="Neue Regular"/>
                <a:cs typeface="Neue Regul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0"/>
          <p:cNvSpPr>
            <a:spLocks noGrp="1"/>
          </p:cNvSpPr>
          <p:nvPr>
            <p:ph type="title"/>
          </p:nvPr>
        </p:nvSpPr>
        <p:spPr>
          <a:xfrm>
            <a:off x="298450" y="457200"/>
            <a:ext cx="8523288" cy="606425"/>
          </a:xfrm>
        </p:spPr>
        <p:txBody>
          <a:bodyPr/>
          <a:lstStyle>
            <a:lvl1pPr>
              <a:defRPr b="1" i="0">
                <a:latin typeface="Neue Black" charset="0"/>
                <a:ea typeface="Neue Black" charset="0"/>
                <a:cs typeface="Neue Black" charset="0"/>
              </a:defRPr>
            </a:lvl1pPr>
          </a:lstStyle>
          <a:p>
            <a:r>
              <a:rPr lang="en-US" dirty="0"/>
              <a:t>Click to edit Master title style</a:t>
            </a:r>
          </a:p>
        </p:txBody>
      </p:sp>
      <p:sp>
        <p:nvSpPr>
          <p:cNvPr id="12" name="Text Placeholder 10"/>
          <p:cNvSpPr>
            <a:spLocks noGrp="1"/>
          </p:cNvSpPr>
          <p:nvPr>
            <p:ph type="body" sz="quarter" idx="14"/>
          </p:nvPr>
        </p:nvSpPr>
        <p:spPr>
          <a:xfrm>
            <a:off x="298450" y="1150840"/>
            <a:ext cx="8523288" cy="501650"/>
          </a:xfrm>
          <a:prstGeom prst="rect">
            <a:avLst/>
          </a:prstGeom>
        </p:spPr>
        <p:txBody>
          <a:bodyPr vert="horz"/>
          <a:lstStyle>
            <a:lvl1pPr>
              <a:buFontTx/>
              <a:buNone/>
              <a:defRPr sz="2400" b="0" i="0" baseline="0">
                <a:latin typeface="Neue Bold"/>
                <a:cs typeface="Neue Bold"/>
              </a:defRPr>
            </a:lvl1pPr>
          </a:lstStyle>
          <a:p>
            <a:pPr lvl="0"/>
            <a:r>
              <a:rPr lang="en-US" dirty="0"/>
              <a:t>Click to edit Master text styles</a:t>
            </a:r>
          </a:p>
        </p:txBody>
      </p:sp>
      <p:sp>
        <p:nvSpPr>
          <p:cNvPr id="6" name="Slide Number Placeholder 5">
            <a:extLst>
              <a:ext uri="{FF2B5EF4-FFF2-40B4-BE49-F238E27FC236}">
                <a16:creationId xmlns:a16="http://schemas.microsoft.com/office/drawing/2014/main" id="{C2F702BB-2511-42DC-A73B-B63BE781D0C2}"/>
              </a:ext>
            </a:extLst>
          </p:cNvPr>
          <p:cNvSpPr>
            <a:spLocks noGrp="1"/>
          </p:cNvSpPr>
          <p:nvPr>
            <p:ph type="sldNum" sz="quarter" idx="15"/>
          </p:nvPr>
        </p:nvSpPr>
        <p:spPr/>
        <p:txBody>
          <a:bodyPr/>
          <a:lstStyle>
            <a:lvl1pPr>
              <a:defRPr/>
            </a:lvl1pPr>
          </a:lstStyle>
          <a:p>
            <a:pPr>
              <a:defRPr/>
            </a:pPr>
            <a:fld id="{D492E068-3A2B-4E39-AF51-ECFC0049FD00}" type="slidenum">
              <a:rPr lang="en-US" altLang="en-US"/>
              <a:pPr>
                <a:defRPr/>
              </a:pPr>
              <a:t>‹#›</a:t>
            </a:fld>
            <a:endParaRPr lang="en-US" altLang="en-US"/>
          </a:p>
        </p:txBody>
      </p:sp>
      <p:sp>
        <p:nvSpPr>
          <p:cNvPr id="7" name="Footer Placeholder 2">
            <a:extLst>
              <a:ext uri="{FF2B5EF4-FFF2-40B4-BE49-F238E27FC236}">
                <a16:creationId xmlns:a16="http://schemas.microsoft.com/office/drawing/2014/main" id="{DF7B25CF-6E1B-4428-81FD-1FF9CC74C81B}"/>
              </a:ext>
            </a:extLst>
          </p:cNvPr>
          <p:cNvSpPr>
            <a:spLocks noGrp="1"/>
          </p:cNvSpPr>
          <p:nvPr>
            <p:ph type="ftr" sz="quarter" idx="16"/>
          </p:nvPr>
        </p:nvSpPr>
        <p:spPr/>
        <p:txBody>
          <a:bodyPr/>
          <a:lstStyle>
            <a:lvl1pPr>
              <a:defRPr/>
            </a:lvl1pPr>
          </a:lstStyle>
          <a:p>
            <a:pPr>
              <a:defRPr/>
            </a:pPr>
            <a:endParaRPr lang="en-US"/>
          </a:p>
        </p:txBody>
      </p:sp>
    </p:spTree>
    <p:extLst>
      <p:ext uri="{BB962C8B-B14F-4D97-AF65-F5344CB8AC3E}">
        <p14:creationId xmlns:p14="http://schemas.microsoft.com/office/powerpoint/2010/main" val="1111414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74B1A-25D6-4503-9D28-A6173C9EB141}"/>
              </a:ext>
            </a:extLst>
          </p:cNvPr>
          <p:cNvSpPr>
            <a:spLocks noGrp="1"/>
          </p:cNvSpPr>
          <p:nvPr>
            <p:ph type="dt" sz="half" idx="10"/>
          </p:nvPr>
        </p:nvSpPr>
        <p:spPr>
          <a:xfrm>
            <a:off x="6286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054E894B-1DA8-48EE-A8C0-E5C97B0BDD9B}" type="datetimeFigureOut">
              <a:rPr lang="en-US" altLang="en-US"/>
              <a:pPr>
                <a:defRPr/>
              </a:pPr>
              <a:t>10/9/2019</a:t>
            </a:fld>
            <a:endParaRPr lang="en-US" altLang="en-US"/>
          </a:p>
        </p:txBody>
      </p:sp>
      <p:sp>
        <p:nvSpPr>
          <p:cNvPr id="5" name="Footer Placeholder 4">
            <a:extLst>
              <a:ext uri="{FF2B5EF4-FFF2-40B4-BE49-F238E27FC236}">
                <a16:creationId xmlns:a16="http://schemas.microsoft.com/office/drawing/2014/main" id="{42B6F574-0CC2-4487-9324-4D7735B0FD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3DDE81-52F2-4AE3-B405-71F64ECDEE54}"/>
              </a:ext>
            </a:extLst>
          </p:cNvPr>
          <p:cNvSpPr>
            <a:spLocks noGrp="1"/>
          </p:cNvSpPr>
          <p:nvPr>
            <p:ph type="sldNum" sz="quarter" idx="12"/>
          </p:nvPr>
        </p:nvSpPr>
        <p:spPr/>
        <p:txBody>
          <a:bodyPr/>
          <a:lstStyle>
            <a:lvl1pPr>
              <a:defRPr/>
            </a:lvl1pPr>
          </a:lstStyle>
          <a:p>
            <a:pPr>
              <a:defRPr/>
            </a:pPr>
            <a:fld id="{B01409E0-17DA-488E-8347-F24E48EEF122}" type="slidenum">
              <a:rPr lang="en-US" altLang="en-US"/>
              <a:pPr>
                <a:defRPr/>
              </a:pPr>
              <a:t>‹#›</a:t>
            </a:fld>
            <a:endParaRPr lang="en-US" altLang="en-US"/>
          </a:p>
        </p:txBody>
      </p:sp>
    </p:spTree>
    <p:extLst>
      <p:ext uri="{BB962C8B-B14F-4D97-AF65-F5344CB8AC3E}">
        <p14:creationId xmlns:p14="http://schemas.microsoft.com/office/powerpoint/2010/main" val="261480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NS-Red Title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286B1D2-48B6-4421-8905-99E04BF34D3E}"/>
              </a:ext>
            </a:extLst>
          </p:cNvPr>
          <p:cNvSpPr txBox="1">
            <a:spLocks/>
          </p:cNvSpPr>
          <p:nvPr userDrawn="1"/>
        </p:nvSpPr>
        <p:spPr bwMode="auto">
          <a:xfrm>
            <a:off x="571500" y="425451"/>
            <a:ext cx="6877050" cy="787400"/>
          </a:xfrm>
          <a:prstGeom prst="rect">
            <a:avLst/>
          </a:prstGeom>
          <a:noFill/>
          <a:ln>
            <a:miter lim="800000"/>
            <a:headEnd/>
            <a:tailEnd/>
          </a:ln>
        </p:spPr>
        <p:txBody>
          <a:bodyPr/>
          <a:lstStyle>
            <a:lvl1pPr indent="-342900">
              <a:defRPr>
                <a:solidFill>
                  <a:schemeClr val="tx1"/>
                </a:solidFill>
                <a:latin typeface="Calibri" charset="0"/>
                <a:ea typeface="MS PGothic" charset="0"/>
                <a:cs typeface="MS PGothic" charset="0"/>
              </a:defRPr>
            </a:lvl1pPr>
            <a:lvl2pPr marL="37931725" indent="-37474525">
              <a:defRPr>
                <a:solidFill>
                  <a:schemeClr val="tx1"/>
                </a:solidFill>
                <a:latin typeface="Calibri" charset="0"/>
                <a:ea typeface="MS PGothic" charset="0"/>
                <a:cs typeface="MS PGothic" charset="0"/>
              </a:defRPr>
            </a:lvl2pPr>
            <a:lvl3pPr marL="1143000" indent="-228600">
              <a:defRPr>
                <a:solidFill>
                  <a:schemeClr val="tx1"/>
                </a:solidFill>
                <a:latin typeface="Calibri" charset="0"/>
                <a:ea typeface="MS PGothic" charset="0"/>
                <a:cs typeface="MS PGothic" charset="0"/>
              </a:defRPr>
            </a:lvl3pPr>
            <a:lvl4pPr marL="1600200" indent="-228600">
              <a:defRPr>
                <a:solidFill>
                  <a:schemeClr val="tx1"/>
                </a:solidFill>
                <a:latin typeface="Calibri" charset="0"/>
                <a:ea typeface="MS PGothic" charset="0"/>
                <a:cs typeface="MS PGothic" charset="0"/>
              </a:defRPr>
            </a:lvl4pPr>
            <a:lvl5pPr marL="2057400" indent="-22860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lnSpc>
                <a:spcPts val="1092"/>
              </a:lnSpc>
              <a:buFont typeface="Arial" charset="0"/>
              <a:buNone/>
              <a:defRPr/>
            </a:pPr>
            <a:endParaRPr lang="en-US" sz="947">
              <a:solidFill>
                <a:schemeClr val="bg1"/>
              </a:solidFill>
              <a:latin typeface="Neue Bold" charset="0"/>
            </a:endParaRPr>
          </a:p>
        </p:txBody>
      </p:sp>
      <p:sp>
        <p:nvSpPr>
          <p:cNvPr id="14" name="Title 13"/>
          <p:cNvSpPr>
            <a:spLocks noGrp="1"/>
          </p:cNvSpPr>
          <p:nvPr>
            <p:ph type="title"/>
          </p:nvPr>
        </p:nvSpPr>
        <p:spPr>
          <a:xfrm>
            <a:off x="571500" y="1771650"/>
            <a:ext cx="8229600" cy="542627"/>
          </a:xfrm>
          <a:prstGeom prst="rect">
            <a:avLst/>
          </a:prstGeom>
        </p:spPr>
        <p:txBody>
          <a:bodyPr vert="horz"/>
          <a:lstStyle>
            <a:lvl1pPr algn="l">
              <a:lnSpc>
                <a:spcPts val="4368"/>
              </a:lnSpc>
              <a:defRPr sz="3494">
                <a:solidFill>
                  <a:srgbClr val="FFFFFF"/>
                </a:solidFill>
                <a:latin typeface="Neue Display Black"/>
                <a:cs typeface="Neue Display Black"/>
              </a:defRPr>
            </a:lvl1pPr>
          </a:lstStyle>
          <a:p>
            <a:r>
              <a:rPr lang="en-US" dirty="0"/>
              <a:t>Click to edit Master title style</a:t>
            </a:r>
          </a:p>
        </p:txBody>
      </p:sp>
    </p:spTree>
    <p:extLst>
      <p:ext uri="{BB962C8B-B14F-4D97-AF65-F5344CB8AC3E}">
        <p14:creationId xmlns:p14="http://schemas.microsoft.com/office/powerpoint/2010/main" val="3726786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66673-424C-4747-B013-85CB51294A2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4A38FA9-54B3-4742-9121-E6A63E5B468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FACC9ACC-38CE-4871-BABA-F30C6D3522DF}"/>
              </a:ext>
            </a:extLst>
          </p:cNvPr>
          <p:cNvSpPr>
            <a:spLocks noGrp="1"/>
          </p:cNvSpPr>
          <p:nvPr>
            <p:ph type="dt" sz="half" idx="10"/>
          </p:nvPr>
        </p:nvSpPr>
        <p:spPr/>
        <p:txBody>
          <a:bodyPr/>
          <a:lstStyle/>
          <a:p>
            <a:fld id="{DA648372-43C1-45FB-8139-9DFAAD20546E}" type="datetimeFigureOut">
              <a:rPr lang="en-US" smtClean="0"/>
              <a:t>10/9/2019</a:t>
            </a:fld>
            <a:endParaRPr lang="en-US"/>
          </a:p>
        </p:txBody>
      </p:sp>
      <p:sp>
        <p:nvSpPr>
          <p:cNvPr id="5" name="Footer Placeholder 4">
            <a:extLst>
              <a:ext uri="{FF2B5EF4-FFF2-40B4-BE49-F238E27FC236}">
                <a16:creationId xmlns:a16="http://schemas.microsoft.com/office/drawing/2014/main" id="{299D2B16-B7B0-4E14-B32D-42A3775919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E3AB7-71B6-4D0D-995D-2732F14BBE76}"/>
              </a:ext>
            </a:extLst>
          </p:cNvPr>
          <p:cNvSpPr>
            <a:spLocks noGrp="1"/>
          </p:cNvSpPr>
          <p:nvPr>
            <p:ph type="sldNum" sz="quarter" idx="12"/>
          </p:nvPr>
        </p:nvSpPr>
        <p:spPr/>
        <p:txBody>
          <a:bodyPr/>
          <a:lstStyle/>
          <a:p>
            <a:fld id="{EB64D934-1CE0-4E41-9127-AF48A7823123}" type="slidenum">
              <a:rPr lang="en-US" smtClean="0"/>
              <a:t>‹#›</a:t>
            </a:fld>
            <a:endParaRPr lang="en-US"/>
          </a:p>
        </p:txBody>
      </p:sp>
    </p:spTree>
    <p:extLst>
      <p:ext uri="{BB962C8B-B14F-4D97-AF65-F5344CB8AC3E}">
        <p14:creationId xmlns:p14="http://schemas.microsoft.com/office/powerpoint/2010/main" val="19993608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32726"/>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4371F0BC-CB8C-48FC-8B6F-42B2A241994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0413" y="5508625"/>
            <a:ext cx="39751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5A759EB-11C2-4E2D-BF66-8A3506E8AF5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Neue Regular" charset="0"/>
              </a:defRPr>
            </a:lvl1pPr>
          </a:lstStyle>
          <a:p>
            <a:pPr>
              <a:defRPr/>
            </a:pPr>
            <a:fld id="{B43DC602-38AD-4795-B915-87AE12BBB21D}"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4162"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panose="020B0600070205080204" pitchFamily="34" charset="-128"/>
        </a:defRPr>
      </a:lvl1pPr>
      <a:lvl2pPr algn="ctr" defTabSz="457200" rtl="0" eaLnBrk="0" fontAlgn="base" hangingPunct="0">
        <a:spcBef>
          <a:spcPct val="0"/>
        </a:spcBef>
        <a:spcAft>
          <a:spcPct val="0"/>
        </a:spcAft>
        <a:defRPr sz="4400">
          <a:solidFill>
            <a:schemeClr val="tx1"/>
          </a:solidFill>
          <a:latin typeface="Calibri" pitchFamily="-106" charset="0"/>
          <a:ea typeface="MS PGothic" panose="020B0600070205080204" pitchFamily="34" charset="-128"/>
          <a:cs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itchFamily="-106" charset="0"/>
          <a:ea typeface="MS PGothic" panose="020B0600070205080204" pitchFamily="34" charset="-128"/>
          <a:cs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itchFamily="-106" charset="0"/>
          <a:ea typeface="MS PGothic" panose="020B0600070205080204" pitchFamily="34" charset="-128"/>
          <a:cs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itchFamily="-106" charset="0"/>
          <a:ea typeface="MS PGothic" panose="020B0600070205080204" pitchFamily="34" charset="-128"/>
          <a:cs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fontAlgn="base">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fontAlgn="base">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fontAlgn="base">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panose="020B0600070205080204" pitchFamily="34"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pitchFamily="-102"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ヒラギノ角ゴ Pro W3"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pitchFamily="-102"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402F05AE-C4AB-4738-B5CF-B0B3D75FFF6E}"/>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342900" y="6118225"/>
            <a:ext cx="847883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a:extLst>
              <a:ext uri="{FF2B5EF4-FFF2-40B4-BE49-F238E27FC236}">
                <a16:creationId xmlns:a16="http://schemas.microsoft.com/office/drawing/2014/main" id="{82A7BAC2-4F4B-4CCF-BB25-1DAF7080E877}"/>
              </a:ext>
            </a:extLst>
          </p:cNvPr>
          <p:cNvSpPr txBox="1">
            <a:spLocks/>
          </p:cNvSpPr>
          <p:nvPr userDrawn="1"/>
        </p:nvSpPr>
        <p:spPr>
          <a:xfrm>
            <a:off x="342900" y="274638"/>
            <a:ext cx="8229600" cy="798512"/>
          </a:xfrm>
          <a:prstGeom prst="rect">
            <a:avLst/>
          </a:prstGeom>
        </p:spPr>
        <p:txBody>
          <a:bodyPr/>
          <a:lstStyle>
            <a:lvl1pPr>
              <a:defRPr>
                <a:solidFill>
                  <a:schemeClr val="tx1"/>
                </a:solidFill>
                <a:latin typeface="Calibri" charset="0"/>
                <a:ea typeface="MS PGothic" charset="0"/>
                <a:cs typeface="MS PGothic" charset="0"/>
              </a:defRPr>
            </a:lvl1pPr>
            <a:lvl2pPr marL="37931725" indent="-37474525">
              <a:defRPr>
                <a:solidFill>
                  <a:schemeClr val="tx1"/>
                </a:solidFill>
                <a:latin typeface="Calibri" charset="0"/>
                <a:ea typeface="MS PGothic" charset="0"/>
                <a:cs typeface="MS PGothic" charset="0"/>
              </a:defRPr>
            </a:lvl2pPr>
            <a:lvl3pPr marL="1143000" indent="-228600">
              <a:defRPr>
                <a:solidFill>
                  <a:schemeClr val="tx1"/>
                </a:solidFill>
                <a:latin typeface="Calibri" charset="0"/>
                <a:ea typeface="MS PGothic" charset="0"/>
                <a:cs typeface="MS PGothic" charset="0"/>
              </a:defRPr>
            </a:lvl3pPr>
            <a:lvl4pPr marL="1600200" indent="-228600">
              <a:defRPr>
                <a:solidFill>
                  <a:schemeClr val="tx1"/>
                </a:solidFill>
                <a:latin typeface="Calibri" charset="0"/>
                <a:ea typeface="MS PGothic" charset="0"/>
                <a:cs typeface="MS PGothic" charset="0"/>
              </a:defRPr>
            </a:lvl4pPr>
            <a:lvl5pPr marL="2057400" indent="-22860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eaLnBrk="1" hangingPunct="1">
              <a:defRPr/>
            </a:pPr>
            <a:br>
              <a:rPr lang="en-US" sz="4600">
                <a:latin typeface="Neue Display Black" charset="0"/>
              </a:rPr>
            </a:br>
            <a:br>
              <a:rPr lang="en-US" sz="2400">
                <a:latin typeface="Neue Bold" charset="0"/>
              </a:rPr>
            </a:br>
            <a:endParaRPr lang="en-US" sz="4600">
              <a:latin typeface="Neue Display Black" charset="0"/>
            </a:endParaRPr>
          </a:p>
        </p:txBody>
      </p:sp>
      <p:sp>
        <p:nvSpPr>
          <p:cNvPr id="2052" name="Title Placeholder 15">
            <a:extLst>
              <a:ext uri="{FF2B5EF4-FFF2-40B4-BE49-F238E27FC236}">
                <a16:creationId xmlns:a16="http://schemas.microsoft.com/office/drawing/2014/main" id="{E8A7C880-734F-484F-BDB8-1400CD1DE1FF}"/>
              </a:ext>
            </a:extLst>
          </p:cNvPr>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8" name="Slide Number Placeholder 5">
            <a:extLst>
              <a:ext uri="{FF2B5EF4-FFF2-40B4-BE49-F238E27FC236}">
                <a16:creationId xmlns:a16="http://schemas.microsoft.com/office/drawing/2014/main" id="{C3C04BEE-7F69-46A7-9B3A-6A2AFD2C72E0}"/>
              </a:ext>
            </a:extLst>
          </p:cNvPr>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rgbClr val="000000"/>
                </a:solidFill>
                <a:latin typeface="Neue Regular" charset="0"/>
              </a:defRPr>
            </a:lvl1pPr>
          </a:lstStyle>
          <a:p>
            <a:pPr>
              <a:defRPr/>
            </a:pPr>
            <a:fld id="{1072ECF9-CDE2-41F1-9ADD-CEC6082F3F04}" type="slidenum">
              <a:rPr lang="en-US" altLang="en-US"/>
              <a:pPr>
                <a:defRPr/>
              </a:pPr>
              <a:t>‹#›</a:t>
            </a:fld>
            <a:endParaRPr lang="en-US" altLang="en-US"/>
          </a:p>
        </p:txBody>
      </p:sp>
      <p:sp>
        <p:nvSpPr>
          <p:cNvPr id="9" name="Footer Placeholder 2">
            <a:extLst>
              <a:ext uri="{FF2B5EF4-FFF2-40B4-BE49-F238E27FC236}">
                <a16:creationId xmlns:a16="http://schemas.microsoft.com/office/drawing/2014/main" id="{FFF71F14-5882-4453-8BED-765AA3C7D477}"/>
              </a:ext>
            </a:extLst>
          </p:cNvPr>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latin typeface="Neue Regular" charset="0"/>
                <a:ea typeface="MS PGothic" charset="0"/>
                <a:cs typeface="Neue Regular" charset="0"/>
              </a:defRPr>
            </a:lvl1pPr>
          </a:lstStyle>
          <a:p>
            <a:pPr>
              <a:defRPr/>
            </a:pPr>
            <a:endParaRPr lang="en-US"/>
          </a:p>
        </p:txBody>
      </p:sp>
      <p:sp>
        <p:nvSpPr>
          <p:cNvPr id="11" name="Footer Placeholder 2">
            <a:extLst>
              <a:ext uri="{FF2B5EF4-FFF2-40B4-BE49-F238E27FC236}">
                <a16:creationId xmlns:a16="http://schemas.microsoft.com/office/drawing/2014/main" id="{F182EB12-5147-4B2E-9BEB-4F392BC0B4F3}"/>
              </a:ext>
            </a:extLst>
          </p:cNvPr>
          <p:cNvSpPr txBox="1">
            <a:spLocks/>
          </p:cNvSpPr>
          <p:nvPr userDrawn="1"/>
        </p:nvSpPr>
        <p:spPr>
          <a:xfrm>
            <a:off x="4552950" y="6600825"/>
            <a:ext cx="2895600" cy="227013"/>
          </a:xfrm>
          <a:prstGeom prst="rect">
            <a:avLst/>
          </a:prstGeom>
        </p:spPr>
        <p:txBody>
          <a:bodyPr anchor="ctr"/>
          <a:lstStyle>
            <a:lvl1pPr>
              <a:defRPr>
                <a:solidFill>
                  <a:schemeClr val="tx1"/>
                </a:solidFill>
                <a:latin typeface="Calibri" charset="0"/>
                <a:ea typeface="MS PGothic" charset="0"/>
                <a:cs typeface="MS PGothic" charset="0"/>
              </a:defRPr>
            </a:lvl1pPr>
            <a:lvl2pPr marL="742950" indent="-285750">
              <a:defRPr>
                <a:solidFill>
                  <a:schemeClr val="tx1"/>
                </a:solidFill>
                <a:latin typeface="Calibri" charset="0"/>
                <a:ea typeface="MS PGothic" charset="0"/>
                <a:cs typeface="MS PGothic" charset="0"/>
              </a:defRPr>
            </a:lvl2pPr>
            <a:lvl3pPr marL="1143000" indent="-228600">
              <a:defRPr>
                <a:solidFill>
                  <a:schemeClr val="tx1"/>
                </a:solidFill>
                <a:latin typeface="Calibri" charset="0"/>
                <a:ea typeface="MS PGothic" charset="0"/>
                <a:cs typeface="MS PGothic" charset="0"/>
              </a:defRPr>
            </a:lvl3pPr>
            <a:lvl4pPr marL="1600200" indent="-228600">
              <a:defRPr>
                <a:solidFill>
                  <a:schemeClr val="tx1"/>
                </a:solidFill>
                <a:latin typeface="Calibri" charset="0"/>
                <a:ea typeface="MS PGothic" charset="0"/>
                <a:cs typeface="MS PGothic" charset="0"/>
              </a:defRPr>
            </a:lvl4pPr>
            <a:lvl5pPr marL="2057400" indent="-228600">
              <a:defRPr>
                <a:solidFill>
                  <a:schemeClr val="tx1"/>
                </a:solidFill>
                <a:latin typeface="Calibri"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Calibri"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Calibri"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Calibri"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Calibri" charset="0"/>
                <a:ea typeface="MS PGothic" charset="0"/>
                <a:cs typeface="MS PGothic" charset="0"/>
              </a:defRPr>
            </a:lvl9pPr>
          </a:lstStyle>
          <a:p>
            <a:pPr algn="r" eaLnBrk="1" hangingPunct="1">
              <a:defRPr/>
            </a:pPr>
            <a:endParaRPr lang="en-US" sz="800">
              <a:solidFill>
                <a:srgbClr val="8F8F8F"/>
              </a:solidFill>
              <a:latin typeface="Neue Regular" charset="0"/>
              <a:cs typeface="Neue Regular" charset="0"/>
            </a:endParaRPr>
          </a:p>
        </p:txBody>
      </p:sp>
    </p:spTree>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6" r:id="rId4"/>
    <p:sldLayoutId id="2147484167" r:id="rId5"/>
  </p:sldLayoutIdLst>
  <p:hf hdr="0" ftr="0" dt="0"/>
  <p:txStyles>
    <p:titleStyle>
      <a:lvl1pPr algn="l" defTabSz="457200" rtl="0" eaLnBrk="0" fontAlgn="base" hangingPunct="0">
        <a:spcBef>
          <a:spcPct val="0"/>
        </a:spcBef>
        <a:spcAft>
          <a:spcPct val="0"/>
        </a:spcAft>
        <a:defRPr sz="3600" kern="1200">
          <a:solidFill>
            <a:srgbClr val="E32726"/>
          </a:solidFill>
          <a:latin typeface="Neue Display Black"/>
          <a:ea typeface="MS PGothic" panose="020B0600070205080204" pitchFamily="34" charset="-128"/>
          <a:cs typeface="Neue Display Black"/>
        </a:defRPr>
      </a:lvl1pPr>
      <a:lvl2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2pPr>
      <a:lvl3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3pPr>
      <a:lvl4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4pPr>
      <a:lvl5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5pPr>
      <a:lvl6pPr marL="4572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0" algn="l" defTabSz="457200" rtl="0" eaLnBrk="0" fontAlgn="base" hangingPunct="0">
        <a:lnSpc>
          <a:spcPts val="5200"/>
        </a:lnSpc>
        <a:spcBef>
          <a:spcPct val="0"/>
        </a:spcBef>
        <a:spcAft>
          <a:spcPts val="600"/>
        </a:spcAft>
        <a:defRPr sz="4000" kern="1200">
          <a:solidFill>
            <a:schemeClr val="tx1"/>
          </a:solidFill>
          <a:latin typeface="Neue Light"/>
          <a:ea typeface="MS PGothic" panose="020B0600070205080204" pitchFamily="34" charset="-128"/>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s://www.economicpolicyresearch.org/jobs-report/old-age-poverty-single-women-and-widows-and-a-lack-of-retirement-security"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2">
            <a:extLst>
              <a:ext uri="{FF2B5EF4-FFF2-40B4-BE49-F238E27FC236}">
                <a16:creationId xmlns:a16="http://schemas.microsoft.com/office/drawing/2014/main" id="{49B7B646-C362-4FAD-942C-9128BE35B792}"/>
              </a:ext>
            </a:extLst>
          </p:cNvPr>
          <p:cNvSpPr txBox="1">
            <a:spLocks/>
          </p:cNvSpPr>
          <p:nvPr/>
        </p:nvSpPr>
        <p:spPr bwMode="auto">
          <a:xfrm>
            <a:off x="-285871" y="1199278"/>
            <a:ext cx="9715742" cy="83099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lvl1pPr>
              <a:defRPr>
                <a:latin typeface="+mj-lt"/>
                <a:ea typeface="+mj-ea"/>
                <a:cs typeface="+mj-cs"/>
              </a:defRPr>
            </a:lvl1pPr>
          </a:lstStyle>
          <a:p>
            <a:pPr algn="ctr">
              <a:spcBef>
                <a:spcPts val="1800"/>
              </a:spcBef>
            </a:pPr>
            <a:r>
              <a:rPr lang="en-US" altLang="ja-JP" sz="2800" b="1" i="1" kern="0" dirty="0">
                <a:solidFill>
                  <a:srgbClr val="FEEBE8"/>
                </a:solidFill>
                <a:effectLst>
                  <a:outerShdw blurRad="38100" dist="38100" dir="2700000" algn="tl">
                    <a:srgbClr val="000000">
                      <a:alpha val="43137"/>
                    </a:srgbClr>
                  </a:outerShdw>
                </a:effectLst>
                <a:latin typeface="Neue Display Black" charset="0"/>
              </a:rPr>
              <a:t>Effect of the wage gap on retirement age women’s</a:t>
            </a:r>
          </a:p>
          <a:p>
            <a:pPr algn="ctr">
              <a:spcBef>
                <a:spcPts val="1800"/>
              </a:spcBef>
            </a:pPr>
            <a:r>
              <a:rPr lang="en-US" altLang="ja-JP" sz="2800" b="1" i="1" kern="0" dirty="0">
                <a:solidFill>
                  <a:srgbClr val="FEEBE8"/>
                </a:solidFill>
                <a:effectLst>
                  <a:outerShdw blurRad="38100" dist="38100" dir="2700000" algn="tl">
                    <a:srgbClr val="000000">
                      <a:alpha val="43137"/>
                    </a:srgbClr>
                  </a:outerShdw>
                </a:effectLst>
                <a:latin typeface="Neue Display Black" charset="0"/>
              </a:rPr>
              <a:t> poverty risk</a:t>
            </a:r>
            <a:br>
              <a:rPr lang="en-US" altLang="ja-JP" sz="2800" b="1" i="1" kern="0" dirty="0">
                <a:solidFill>
                  <a:srgbClr val="FEEBE8"/>
                </a:solidFill>
                <a:effectLst>
                  <a:outerShdw blurRad="38100" dist="38100" dir="2700000" algn="tl">
                    <a:srgbClr val="000000">
                      <a:alpha val="43137"/>
                    </a:srgbClr>
                  </a:outerShdw>
                </a:effectLst>
                <a:latin typeface="Neue Display Black" charset="0"/>
              </a:rPr>
            </a:br>
            <a:br>
              <a:rPr lang="en-US" altLang="ja-JP" sz="2800" b="1" i="1" kern="0" dirty="0">
                <a:solidFill>
                  <a:srgbClr val="FEEBE8"/>
                </a:solidFill>
                <a:effectLst>
                  <a:outerShdw blurRad="38100" dist="38100" dir="2700000" algn="tl">
                    <a:srgbClr val="000000">
                      <a:alpha val="43137"/>
                    </a:srgbClr>
                  </a:outerShdw>
                </a:effectLst>
                <a:latin typeface="Neue Display Black" charset="0"/>
              </a:rPr>
            </a:br>
            <a:endParaRPr lang="en-US" altLang="en-US" sz="2800" b="1" i="1" kern="0" dirty="0">
              <a:solidFill>
                <a:srgbClr val="FEEBE8"/>
              </a:solidFill>
              <a:effectLst>
                <a:outerShdw blurRad="38100" dist="38100" dir="2700000" algn="tl">
                  <a:srgbClr val="000000">
                    <a:alpha val="43137"/>
                  </a:srgbClr>
                </a:outerShdw>
              </a:effectLst>
              <a:latin typeface="Neue" pitchFamily="50" charset="0"/>
            </a:endParaRPr>
          </a:p>
        </p:txBody>
      </p:sp>
      <p:sp>
        <p:nvSpPr>
          <p:cNvPr id="21" name="TextBox 3">
            <a:extLst>
              <a:ext uri="{FF2B5EF4-FFF2-40B4-BE49-F238E27FC236}">
                <a16:creationId xmlns:a16="http://schemas.microsoft.com/office/drawing/2014/main" id="{282E0FF0-4E58-4D19-884C-A955A2BD5A1B}"/>
              </a:ext>
            </a:extLst>
          </p:cNvPr>
          <p:cNvSpPr txBox="1">
            <a:spLocks noChangeArrowheads="1"/>
          </p:cNvSpPr>
          <p:nvPr/>
        </p:nvSpPr>
        <p:spPr bwMode="auto">
          <a:xfrm>
            <a:off x="1759037" y="3057525"/>
            <a:ext cx="562592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algn="ctr"/>
            <a:r>
              <a:rPr lang="en-US" altLang="en-US" sz="2400" b="1" dirty="0">
                <a:solidFill>
                  <a:schemeClr val="tx2">
                    <a:lumMod val="10000"/>
                  </a:schemeClr>
                </a:solidFill>
              </a:rPr>
              <a:t>Martha Susana Jaimes </a:t>
            </a:r>
          </a:p>
          <a:p>
            <a:pPr algn="ctr"/>
            <a:r>
              <a:rPr lang="en-US" altLang="en-US" b="1" dirty="0">
                <a:solidFill>
                  <a:schemeClr val="tx2">
                    <a:lumMod val="10000"/>
                  </a:schemeClr>
                </a:solidFill>
              </a:rPr>
              <a:t>PhD Candidate Public and Urban Policy </a:t>
            </a:r>
          </a:p>
          <a:p>
            <a:pPr algn="ctr"/>
            <a:r>
              <a:rPr lang="en-US" altLang="en-US" b="1" dirty="0">
                <a:solidFill>
                  <a:schemeClr val="tx2">
                    <a:lumMod val="10000"/>
                  </a:schemeClr>
                </a:solidFill>
              </a:rPr>
              <a:t>The New School</a:t>
            </a:r>
          </a:p>
        </p:txBody>
      </p:sp>
      <p:sp>
        <p:nvSpPr>
          <p:cNvPr id="22" name="TextBox 21">
            <a:extLst>
              <a:ext uri="{FF2B5EF4-FFF2-40B4-BE49-F238E27FC236}">
                <a16:creationId xmlns:a16="http://schemas.microsoft.com/office/drawing/2014/main" id="{BFE0E22F-59C4-4059-886C-CB9D10113C13}"/>
              </a:ext>
            </a:extLst>
          </p:cNvPr>
          <p:cNvSpPr txBox="1"/>
          <p:nvPr/>
        </p:nvSpPr>
        <p:spPr>
          <a:xfrm>
            <a:off x="323849" y="4585778"/>
            <a:ext cx="8496301" cy="830997"/>
          </a:xfrm>
          <a:prstGeom prst="rect">
            <a:avLst/>
          </a:prstGeom>
          <a:noFill/>
        </p:spPr>
        <p:txBody>
          <a:bodyPr wrap="square" rtlCol="0">
            <a:spAutoFit/>
          </a:bodyPr>
          <a:lstStyle/>
          <a:p>
            <a:pPr algn="ctr"/>
            <a:r>
              <a:rPr lang="en-US" sz="2400" i="1" dirty="0"/>
              <a:t>Workshop Productivity, International Economy and Gender</a:t>
            </a:r>
          </a:p>
          <a:p>
            <a:pPr algn="ctr"/>
            <a:r>
              <a:rPr lang="en-US" sz="2400" i="1" dirty="0"/>
              <a:t>October 8,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0DC5-CD58-41F5-B145-FDF88AF6B41A}"/>
              </a:ext>
            </a:extLst>
          </p:cNvPr>
          <p:cNvSpPr>
            <a:spLocks noGrp="1"/>
          </p:cNvSpPr>
          <p:nvPr>
            <p:ph type="title"/>
          </p:nvPr>
        </p:nvSpPr>
        <p:spPr>
          <a:xfrm>
            <a:off x="578224" y="1248612"/>
            <a:ext cx="7987553" cy="542627"/>
          </a:xfrm>
        </p:spPr>
        <p:txBody>
          <a:bodyPr/>
          <a:lstStyle/>
          <a:p>
            <a:r>
              <a:rPr lang="en-US" dirty="0">
                <a:solidFill>
                  <a:srgbClr val="FF0000"/>
                </a:solidFill>
              </a:rPr>
              <a:t>2. Research Question</a:t>
            </a:r>
          </a:p>
        </p:txBody>
      </p:sp>
    </p:spTree>
    <p:extLst>
      <p:ext uri="{BB962C8B-B14F-4D97-AF65-F5344CB8AC3E}">
        <p14:creationId xmlns:p14="http://schemas.microsoft.com/office/powerpoint/2010/main" val="3865167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id="{0777BDB4-535D-40A0-87DC-EEB8A9271FB0}"/>
              </a:ext>
            </a:extLst>
          </p:cNvPr>
          <p:cNvSpPr>
            <a:spLocks noGrp="1"/>
          </p:cNvSpPr>
          <p:nvPr>
            <p:ph type="title"/>
          </p:nvPr>
        </p:nvSpPr>
        <p:spPr>
          <a:xfrm>
            <a:off x="298450" y="436563"/>
            <a:ext cx="822960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3200" b="1" dirty="0">
                <a:solidFill>
                  <a:srgbClr val="FF0000"/>
                </a:solidFill>
              </a:rPr>
              <a:t>My research question:</a:t>
            </a:r>
            <a:br>
              <a:rPr lang="en-US" altLang="en-US" sz="3200" b="1" dirty="0">
                <a:solidFill>
                  <a:srgbClr val="FF0000"/>
                </a:solidFill>
              </a:rPr>
            </a:br>
            <a:endParaRPr lang="en-US" altLang="en-US" sz="3200" b="1" dirty="0">
              <a:solidFill>
                <a:srgbClr val="FF0000"/>
              </a:solidFill>
            </a:endParaRPr>
          </a:p>
        </p:txBody>
      </p:sp>
      <p:sp>
        <p:nvSpPr>
          <p:cNvPr id="16386" name="Content Placeholder 2">
            <a:extLst>
              <a:ext uri="{FF2B5EF4-FFF2-40B4-BE49-F238E27FC236}">
                <a16:creationId xmlns:a16="http://schemas.microsoft.com/office/drawing/2014/main" id="{4D03A86D-AF89-4B40-B621-303F5BDACD0F}"/>
              </a:ext>
            </a:extLst>
          </p:cNvPr>
          <p:cNvSpPr>
            <a:spLocks noGrp="1"/>
          </p:cNvSpPr>
          <p:nvPr>
            <p:ph idx="1"/>
          </p:nvPr>
        </p:nvSpPr>
        <p:spPr bwMode="auto">
          <a:xfrm>
            <a:off x="277812" y="1340644"/>
            <a:ext cx="8567738" cy="4043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ja-JP" sz="2800" i="1" dirty="0">
                <a:solidFill>
                  <a:srgbClr val="FF0000"/>
                </a:solidFill>
                <a:latin typeface="Neue Display Black" charset="0"/>
              </a:rPr>
              <a:t>What is the impact of the United States’ current retirement structure on female old age poverty?</a:t>
            </a:r>
          </a:p>
          <a:p>
            <a:endParaRPr lang="en-US" altLang="en-US" sz="2400" dirty="0">
              <a:cs typeface="MS PGothic" panose="020B0600070205080204" pitchFamily="34" charset="-128"/>
            </a:endParaRPr>
          </a:p>
          <a:p>
            <a:pPr lvl="1"/>
            <a:r>
              <a:rPr lang="en-US" altLang="ja-JP" sz="2400" i="1" dirty="0">
                <a:latin typeface="Neue Display Black" charset="0"/>
              </a:rPr>
              <a:t>What are the determinants of female poverty risk in old age?</a:t>
            </a:r>
          </a:p>
          <a:p>
            <a:pPr lvl="2"/>
            <a:r>
              <a:rPr lang="en-US" altLang="ja-JP" sz="2000" i="1" dirty="0">
                <a:latin typeface="Neue Display Black" charset="0"/>
              </a:rPr>
              <a:t>Gender gap</a:t>
            </a:r>
          </a:p>
          <a:p>
            <a:pPr lvl="2"/>
            <a:r>
              <a:rPr lang="en-US" altLang="ja-JP" sz="2000" i="1" dirty="0">
                <a:latin typeface="Neue Display Black" charset="0"/>
              </a:rPr>
              <a:t>Life Expectancy</a:t>
            </a:r>
          </a:p>
          <a:p>
            <a:pPr lvl="2"/>
            <a:r>
              <a:rPr lang="en-US" altLang="ja-JP" sz="2000" i="1" dirty="0">
                <a:latin typeface="Neue Display Black" charset="0"/>
              </a:rPr>
              <a:t>Wealth accumulation</a:t>
            </a:r>
          </a:p>
          <a:p>
            <a:pPr lvl="1"/>
            <a:endParaRPr lang="en-US" altLang="ja-JP" sz="2400" i="1" dirty="0">
              <a:latin typeface="Neue Display Black" charset="0"/>
            </a:endParaRPr>
          </a:p>
          <a:p>
            <a:pPr marL="342900" lvl="1" indent="-342900">
              <a:buFont typeface="Arial" panose="020B0604020202020204" pitchFamily="34" charset="0"/>
              <a:buChar char="•"/>
            </a:pPr>
            <a:r>
              <a:rPr lang="en-US" altLang="ja-JP" sz="2400" i="1" dirty="0">
                <a:latin typeface="Neue Display Black" charset="0"/>
              </a:rPr>
              <a:t> Are the current rules for Social Security’s retired worker benefits contributing (or not) to female’s retirement security ?</a:t>
            </a:r>
          </a:p>
          <a:p>
            <a:pPr lvl="1"/>
            <a:endParaRPr lang="en-US" altLang="ja-JP" sz="2000" i="1" dirty="0">
              <a:latin typeface="Neue Display Black" charset="0"/>
            </a:endParaRPr>
          </a:p>
          <a:p>
            <a:pPr marL="0" indent="0">
              <a:buNone/>
            </a:pPr>
            <a:endParaRPr lang="en-US" altLang="en-US" sz="2400" dirty="0">
              <a:cs typeface="MS PGothic" panose="020B0600070205080204" pitchFamily="34" charset="-128"/>
            </a:endParaRPr>
          </a:p>
        </p:txBody>
      </p:sp>
      <p:sp>
        <p:nvSpPr>
          <p:cNvPr id="16387" name="TextBox 5">
            <a:extLst>
              <a:ext uri="{FF2B5EF4-FFF2-40B4-BE49-F238E27FC236}">
                <a16:creationId xmlns:a16="http://schemas.microsoft.com/office/drawing/2014/main" id="{9DBC176D-1C32-49B6-A467-290897EC7DA4}"/>
              </a:ext>
            </a:extLst>
          </p:cNvPr>
          <p:cNvSpPr txBox="1">
            <a:spLocks noChangeArrowheads="1"/>
          </p:cNvSpPr>
          <p:nvPr/>
        </p:nvSpPr>
        <p:spPr bwMode="auto">
          <a:xfrm>
            <a:off x="1317625" y="6588125"/>
            <a:ext cx="7918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sz="1100" dirty="0">
                <a:latin typeface="Neue" pitchFamily="50" charset="0"/>
              </a:rPr>
              <a:t>M. Jaimes | June 26, 2019</a:t>
            </a:r>
          </a:p>
          <a:p>
            <a:endParaRPr lang="en-US" altLang="en-US" sz="1100" i="1" dirty="0">
              <a:latin typeface="Neue" pitchFamily="50" charset="0"/>
            </a:endParaRPr>
          </a:p>
        </p:txBody>
      </p:sp>
    </p:spTree>
    <p:extLst>
      <p:ext uri="{BB962C8B-B14F-4D97-AF65-F5344CB8AC3E}">
        <p14:creationId xmlns:p14="http://schemas.microsoft.com/office/powerpoint/2010/main" val="1670279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CCAFB3-57AD-4EB3-A9F2-6F38C68A77B0}"/>
              </a:ext>
            </a:extLst>
          </p:cNvPr>
          <p:cNvSpPr>
            <a:spLocks noGrp="1"/>
          </p:cNvSpPr>
          <p:nvPr>
            <p:ph idx="1"/>
          </p:nvPr>
        </p:nvSpPr>
        <p:spPr>
          <a:xfrm>
            <a:off x="476250" y="369888"/>
            <a:ext cx="8216900" cy="3989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Autofit/>
          </a:bodyPr>
          <a:lstStyle/>
          <a:p>
            <a:pPr marL="228600" indent="-228600" defTabSz="914400" eaLnBrk="1" hangingPunct="1">
              <a:lnSpc>
                <a:spcPct val="90000"/>
              </a:lnSpc>
              <a:spcBef>
                <a:spcPts val="1000"/>
              </a:spcBef>
            </a:pPr>
            <a:endParaRPr lang="en-US" sz="2471" dirty="0">
              <a:latin typeface="Neue Display Black" charset="0"/>
              <a:ea typeface="+mn-ea"/>
              <a:cs typeface="+mn-cs"/>
            </a:endParaRPr>
          </a:p>
          <a:p>
            <a:pPr marL="228600" indent="-228600" defTabSz="914400" eaLnBrk="1" hangingPunct="1">
              <a:lnSpc>
                <a:spcPct val="90000"/>
              </a:lnSpc>
              <a:spcBef>
                <a:spcPts val="1000"/>
              </a:spcBef>
            </a:pPr>
            <a:endParaRPr lang="en-US" sz="2471" dirty="0">
              <a:latin typeface="Neue Display Black" charset="0"/>
              <a:ea typeface="+mn-ea"/>
              <a:cs typeface="+mn-cs"/>
            </a:endParaRPr>
          </a:p>
          <a:p>
            <a:pPr marL="457200" indent="-457200" defTabSz="914400" eaLnBrk="1" hangingPunct="1">
              <a:lnSpc>
                <a:spcPct val="90000"/>
              </a:lnSpc>
              <a:spcBef>
                <a:spcPts val="1000"/>
              </a:spcBef>
              <a:buFont typeface="+mj-lt"/>
              <a:buAutoNum type="arabicPeriod"/>
            </a:pPr>
            <a:r>
              <a:rPr lang="en-US" sz="2471" i="1" dirty="0">
                <a:latin typeface="Neue Display Black" charset="0"/>
                <a:ea typeface="+mn-ea"/>
                <a:cs typeface="+mn-cs"/>
              </a:rPr>
              <a:t>Women’s old age poverty risk is higher due to less bargaining power derived from the gendered distribution of paid and unpaid work, labor market inequalities, and interrupted work histories. This factors lead to reduced women’s retirement security by lowering access to retirement benefits (DB or DC accounts) and accrued income inequality reflects on both lower account balances and lower OAI Social Security benefits. </a:t>
            </a:r>
          </a:p>
          <a:p>
            <a:pPr marL="457200" indent="-457200" defTabSz="914400" eaLnBrk="1" hangingPunct="1">
              <a:lnSpc>
                <a:spcPct val="90000"/>
              </a:lnSpc>
              <a:spcBef>
                <a:spcPts val="1000"/>
              </a:spcBef>
              <a:buFont typeface="+mj-lt"/>
              <a:buAutoNum type="arabicPeriod"/>
            </a:pPr>
            <a:endParaRPr lang="en-US" sz="2471" dirty="0">
              <a:latin typeface="Neue Display Black" charset="0"/>
              <a:ea typeface="+mn-ea"/>
              <a:cs typeface="+mn-cs"/>
            </a:endParaRPr>
          </a:p>
          <a:p>
            <a:pPr marL="457200" indent="-457200" defTabSz="914400" eaLnBrk="1" hangingPunct="1">
              <a:lnSpc>
                <a:spcPct val="90000"/>
              </a:lnSpc>
              <a:spcBef>
                <a:spcPts val="1000"/>
              </a:spcBef>
              <a:buFont typeface="+mj-lt"/>
              <a:buAutoNum type="arabicPeriod"/>
            </a:pPr>
            <a:r>
              <a:rPr lang="en-US" sz="2471" dirty="0">
                <a:latin typeface="Neue Display Black" charset="0"/>
                <a:ea typeface="+mn-ea"/>
                <a:cs typeface="+mn-cs"/>
              </a:rPr>
              <a:t>The relation between mortality risk, socioeconomic status and claiming behavior compromises the progressivity of the Social Security benefits formula. </a:t>
            </a:r>
          </a:p>
          <a:p>
            <a:pPr marL="0" indent="0" defTabSz="914400" eaLnBrk="1" hangingPunct="1">
              <a:lnSpc>
                <a:spcPct val="90000"/>
              </a:lnSpc>
              <a:spcBef>
                <a:spcPts val="1000"/>
              </a:spcBef>
              <a:buNone/>
            </a:pPr>
            <a:endParaRPr lang="en-US" sz="2471" dirty="0">
              <a:latin typeface="Neue Display Black" charset="0"/>
              <a:ea typeface="+mn-ea"/>
              <a:cs typeface="+mn-cs"/>
            </a:endParaRPr>
          </a:p>
          <a:p>
            <a:pPr marL="228600" indent="-228600" defTabSz="914400" eaLnBrk="1" hangingPunct="1">
              <a:lnSpc>
                <a:spcPct val="90000"/>
              </a:lnSpc>
              <a:spcBef>
                <a:spcPts val="1000"/>
              </a:spcBef>
            </a:pPr>
            <a:endParaRPr lang="en-US" sz="2471" dirty="0">
              <a:latin typeface="Neue Display Black" charset="0"/>
              <a:ea typeface="+mn-ea"/>
              <a:cs typeface="+mn-cs"/>
            </a:endParaRPr>
          </a:p>
        </p:txBody>
      </p:sp>
      <p:sp>
        <p:nvSpPr>
          <p:cNvPr id="4" name="Slide Number Placeholder 3">
            <a:extLst>
              <a:ext uri="{FF2B5EF4-FFF2-40B4-BE49-F238E27FC236}">
                <a16:creationId xmlns:a16="http://schemas.microsoft.com/office/drawing/2014/main" id="{74507566-032F-4A75-907E-088FC7CAE5A1}"/>
              </a:ext>
            </a:extLst>
          </p:cNvPr>
          <p:cNvSpPr>
            <a:spLocks noGrp="1"/>
          </p:cNvSpPr>
          <p:nvPr>
            <p:ph type="sldNum" sz="quarter" idx="12"/>
          </p:nvPr>
        </p:nvSpPr>
        <p:spPr/>
        <p:txBody>
          <a:bodyPr/>
          <a:lstStyle/>
          <a:p>
            <a:pPr>
              <a:defRPr/>
            </a:pPr>
            <a:fld id="{B01409E0-17DA-488E-8347-F24E48EEF122}" type="slidenum">
              <a:rPr lang="en-US" altLang="en-US" smtClean="0"/>
              <a:pPr>
                <a:defRPr/>
              </a:pPr>
              <a:t>12</a:t>
            </a:fld>
            <a:endParaRPr lang="en-US" altLang="en-US"/>
          </a:p>
        </p:txBody>
      </p:sp>
      <p:sp>
        <p:nvSpPr>
          <p:cNvPr id="5" name="Title 1">
            <a:extLst>
              <a:ext uri="{FF2B5EF4-FFF2-40B4-BE49-F238E27FC236}">
                <a16:creationId xmlns:a16="http://schemas.microsoft.com/office/drawing/2014/main" id="{842ECED1-F475-4CDA-A742-DB0EF66EED79}"/>
              </a:ext>
            </a:extLst>
          </p:cNvPr>
          <p:cNvSpPr>
            <a:spLocks noGrp="1"/>
          </p:cNvSpPr>
          <p:nvPr>
            <p:ph type="title"/>
          </p:nvPr>
        </p:nvSpPr>
        <p:spPr>
          <a:xfrm>
            <a:off x="463550" y="369888"/>
            <a:ext cx="8229600" cy="114300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altLang="en-US" sz="3200" b="1" dirty="0">
                <a:solidFill>
                  <a:srgbClr val="FF0000"/>
                </a:solidFill>
              </a:rPr>
              <a:t>My hypothesis:</a:t>
            </a:r>
            <a:br>
              <a:rPr lang="en-US" altLang="en-US" sz="3200" b="1" dirty="0">
                <a:solidFill>
                  <a:srgbClr val="FF0000"/>
                </a:solidFill>
              </a:rPr>
            </a:br>
            <a:endParaRPr lang="en-US" altLang="en-US" sz="3200" b="1" dirty="0">
              <a:solidFill>
                <a:srgbClr val="FF0000"/>
              </a:solidFill>
            </a:endParaRPr>
          </a:p>
        </p:txBody>
      </p:sp>
    </p:spTree>
    <p:extLst>
      <p:ext uri="{BB962C8B-B14F-4D97-AF65-F5344CB8AC3E}">
        <p14:creationId xmlns:p14="http://schemas.microsoft.com/office/powerpoint/2010/main" val="3701034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0DC5-CD58-41F5-B145-FDF88AF6B41A}"/>
              </a:ext>
            </a:extLst>
          </p:cNvPr>
          <p:cNvSpPr>
            <a:spLocks noGrp="1"/>
          </p:cNvSpPr>
          <p:nvPr>
            <p:ph type="title"/>
          </p:nvPr>
        </p:nvSpPr>
        <p:spPr>
          <a:xfrm>
            <a:off x="578224" y="874059"/>
            <a:ext cx="7987553" cy="542627"/>
          </a:xfrm>
        </p:spPr>
        <p:txBody>
          <a:bodyPr/>
          <a:lstStyle/>
          <a:p>
            <a:r>
              <a:rPr lang="en-US" dirty="0">
                <a:solidFill>
                  <a:srgbClr val="FF0000"/>
                </a:solidFill>
              </a:rPr>
              <a:t>3. Findings</a:t>
            </a:r>
          </a:p>
        </p:txBody>
      </p:sp>
    </p:spTree>
    <p:extLst>
      <p:ext uri="{BB962C8B-B14F-4D97-AF65-F5344CB8AC3E}">
        <p14:creationId xmlns:p14="http://schemas.microsoft.com/office/powerpoint/2010/main" val="2460188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F0A44CCF-C906-4B2F-885A-E2B6F56C2100}"/>
              </a:ext>
            </a:extLst>
          </p:cNvPr>
          <p:cNvSpPr>
            <a:spLocks noGrp="1"/>
          </p:cNvSpPr>
          <p:nvPr>
            <p:ph type="title"/>
          </p:nvPr>
        </p:nvSpPr>
        <p:spPr>
          <a:xfrm>
            <a:off x="727261" y="129166"/>
            <a:ext cx="7987553" cy="542627"/>
          </a:xfrm>
        </p:spPr>
        <p:txBody>
          <a:bodyPr/>
          <a:lstStyle/>
          <a:p>
            <a:pPr>
              <a:lnSpc>
                <a:spcPct val="100000"/>
              </a:lnSpc>
            </a:pPr>
            <a:r>
              <a:rPr lang="en-US" sz="3200" b="1" dirty="0">
                <a:solidFill>
                  <a:srgbClr val="FF0000"/>
                </a:solidFill>
              </a:rPr>
              <a:t>The Gender Pay Gap in Retirement Resources Exceeds the Pay Gap</a:t>
            </a:r>
          </a:p>
        </p:txBody>
      </p:sp>
      <p:graphicFrame>
        <p:nvGraphicFramePr>
          <p:cNvPr id="5" name="Chart 4">
            <a:extLst>
              <a:ext uri="{FF2B5EF4-FFF2-40B4-BE49-F238E27FC236}">
                <a16:creationId xmlns:a16="http://schemas.microsoft.com/office/drawing/2014/main" id="{57FA4672-3AB2-4DA6-A60C-536E8B2908A5}"/>
              </a:ext>
            </a:extLst>
          </p:cNvPr>
          <p:cNvGraphicFramePr>
            <a:graphicFrameLocks/>
          </p:cNvGraphicFramePr>
          <p:nvPr>
            <p:extLst>
              <p:ext uri="{D42A27DB-BD31-4B8C-83A1-F6EECF244321}">
                <p14:modId xmlns:p14="http://schemas.microsoft.com/office/powerpoint/2010/main" val="1173641897"/>
              </p:ext>
            </p:extLst>
          </p:nvPr>
        </p:nvGraphicFramePr>
        <p:xfrm>
          <a:off x="816351" y="1309688"/>
          <a:ext cx="7765674" cy="407721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1C1E8E2-6423-4011-B86A-7C8EC596F4B4}"/>
              </a:ext>
            </a:extLst>
          </p:cNvPr>
          <p:cNvSpPr txBox="1"/>
          <p:nvPr/>
        </p:nvSpPr>
        <p:spPr>
          <a:xfrm>
            <a:off x="1805826" y="5386906"/>
            <a:ext cx="6521824" cy="744243"/>
          </a:xfrm>
          <a:prstGeom prst="rect">
            <a:avLst/>
          </a:prstGeom>
          <a:noFill/>
        </p:spPr>
        <p:txBody>
          <a:bodyPr wrap="square" rtlCol="0">
            <a:spAutoFit/>
          </a:bodyPr>
          <a:lstStyle/>
          <a:p>
            <a:r>
              <a:rPr lang="en-US" sz="1412" i="1" dirty="0"/>
              <a:t>Author’s calculations using Bureau of Labor Statistics avg. weekly earnings 2017, Social Security average monthly benefit paid at FRA, Survey of Income and Program Participation data for 2014 .</a:t>
            </a:r>
          </a:p>
        </p:txBody>
      </p:sp>
    </p:spTree>
    <p:extLst>
      <p:ext uri="{BB962C8B-B14F-4D97-AF65-F5344CB8AC3E}">
        <p14:creationId xmlns:p14="http://schemas.microsoft.com/office/powerpoint/2010/main" val="1970648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03274-49CF-41C3-8318-B6223B7E2AC2}"/>
              </a:ext>
            </a:extLst>
          </p:cNvPr>
          <p:cNvSpPr txBox="1">
            <a:spLocks noChangeArrowheads="1"/>
          </p:cNvSpPr>
          <p:nvPr/>
        </p:nvSpPr>
        <p:spPr bwMode="auto">
          <a:xfrm>
            <a:off x="490817" y="1023938"/>
            <a:ext cx="8162365" cy="481012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ja-JP" sz="2824" dirty="0">
                <a:latin typeface="Neue Display Black" charset="0"/>
              </a:rPr>
              <a:t>These gaps result in women having lower average retirement income (relevant intersectional analysis).</a:t>
            </a:r>
          </a:p>
          <a:p>
            <a:endParaRPr lang="en-US" altLang="ja-JP" sz="2824" dirty="0">
              <a:latin typeface="Neue Display Black" charset="0"/>
            </a:endParaRPr>
          </a:p>
          <a:p>
            <a:r>
              <a:rPr lang="en-US" altLang="ja-JP" sz="2824" dirty="0">
                <a:latin typeface="Neue Display Black" charset="0"/>
              </a:rPr>
              <a:t>The disparity in retirement income does not affect the poverty rate of married couples, which is calculated under the assumption of income pooling between spouses. </a:t>
            </a:r>
          </a:p>
          <a:p>
            <a:endParaRPr lang="en-US" altLang="ja-JP" sz="2824" dirty="0">
              <a:latin typeface="Neue Display Black" charset="0"/>
            </a:endParaRPr>
          </a:p>
          <a:p>
            <a:r>
              <a:rPr lang="en-US" altLang="ja-JP" sz="2824" dirty="0">
                <a:latin typeface="Neue Display Black" charset="0"/>
              </a:rPr>
              <a:t>However, married women are exposed to the risk of substantial income declines upon divorce or the death of a husband. </a:t>
            </a:r>
          </a:p>
          <a:p>
            <a:endParaRPr lang="en-US" altLang="ja-JP" sz="2824" dirty="0">
              <a:latin typeface="Neue Display Black" charset="0"/>
            </a:endParaRPr>
          </a:p>
          <a:p>
            <a:pPr lvl="1"/>
            <a:r>
              <a:rPr lang="en-US" altLang="ja-JP" sz="2424" dirty="0">
                <a:latin typeface="Neue Display Black" charset="0"/>
              </a:rPr>
              <a:t>Medical and funeral expenses can go up to 37% of annual income when spouse dies. (Fan and </a:t>
            </a:r>
            <a:r>
              <a:rPr lang="en-US" altLang="ja-JP" sz="2424" dirty="0" err="1">
                <a:latin typeface="Neue Display Black" charset="0"/>
              </a:rPr>
              <a:t>Zick</a:t>
            </a:r>
            <a:r>
              <a:rPr lang="en-US" altLang="ja-JP" sz="2424" dirty="0">
                <a:latin typeface="Neue Display Black" charset="0"/>
              </a:rPr>
              <a:t>, 2004)</a:t>
            </a:r>
          </a:p>
          <a:p>
            <a:pPr lvl="1"/>
            <a:endParaRPr lang="en-US" altLang="ja-JP" sz="2424" dirty="0">
              <a:latin typeface="Neue Display Black" charset="0"/>
            </a:endParaRPr>
          </a:p>
          <a:p>
            <a:r>
              <a:rPr lang="en-US" altLang="ja-JP" sz="2824" dirty="0">
                <a:latin typeface="Neue Display Black" charset="0"/>
              </a:rPr>
              <a:t>Never married woman do not benefit from income pooling or Social Security spousal or widow’s benefits</a:t>
            </a:r>
          </a:p>
          <a:p>
            <a:endParaRPr lang="en-US" altLang="ja-JP" sz="2824" dirty="0">
              <a:latin typeface="Neue Display Black" charset="0"/>
            </a:endParaRPr>
          </a:p>
          <a:p>
            <a:endParaRPr lang="en-US" altLang="ja-JP" sz="2824" dirty="0">
              <a:latin typeface="Neue Display Black" charset="0"/>
            </a:endParaRPr>
          </a:p>
        </p:txBody>
      </p:sp>
      <p:sp>
        <p:nvSpPr>
          <p:cNvPr id="5" name="Title 1">
            <a:extLst>
              <a:ext uri="{FF2B5EF4-FFF2-40B4-BE49-F238E27FC236}">
                <a16:creationId xmlns:a16="http://schemas.microsoft.com/office/drawing/2014/main" id="{C9FC3A4E-F318-4355-A55B-50D0510ECCF6}"/>
              </a:ext>
            </a:extLst>
          </p:cNvPr>
          <p:cNvSpPr>
            <a:spLocks noGrp="1"/>
          </p:cNvSpPr>
          <p:nvPr>
            <p:ph type="title"/>
          </p:nvPr>
        </p:nvSpPr>
        <p:spPr>
          <a:xfrm>
            <a:off x="490817" y="168277"/>
            <a:ext cx="8357908"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200" b="1" dirty="0">
                <a:solidFill>
                  <a:srgbClr val="FF0000"/>
                </a:solidFill>
              </a:rPr>
              <a:t>Gender gaps in retirement age</a:t>
            </a:r>
            <a:br>
              <a:rPr lang="en-US" altLang="en-US" sz="3200" b="1" dirty="0">
                <a:solidFill>
                  <a:srgbClr val="FF0000"/>
                </a:solidFill>
              </a:rPr>
            </a:br>
            <a:endParaRPr lang="en-US" altLang="en-US" sz="3200" b="1" dirty="0">
              <a:solidFill>
                <a:srgbClr val="FF0000"/>
              </a:solidFill>
            </a:endParaRPr>
          </a:p>
        </p:txBody>
      </p:sp>
    </p:spTree>
    <p:extLst>
      <p:ext uri="{BB962C8B-B14F-4D97-AF65-F5344CB8AC3E}">
        <p14:creationId xmlns:p14="http://schemas.microsoft.com/office/powerpoint/2010/main" val="706539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69479571-C428-4954-807F-40D1A8A7E41C}"/>
              </a:ext>
            </a:extLst>
          </p:cNvPr>
          <p:cNvGraphicFramePr>
            <a:graphicFrameLocks/>
          </p:cNvGraphicFramePr>
          <p:nvPr>
            <p:extLst>
              <p:ext uri="{D42A27DB-BD31-4B8C-83A1-F6EECF244321}">
                <p14:modId xmlns:p14="http://schemas.microsoft.com/office/powerpoint/2010/main" val="1491229688"/>
              </p:ext>
            </p:extLst>
          </p:nvPr>
        </p:nvGraphicFramePr>
        <p:xfrm>
          <a:off x="695325" y="1264405"/>
          <a:ext cx="7781925" cy="4345819"/>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52978DD4-9F07-4B59-8AFF-DC2EECBAD323}"/>
              </a:ext>
            </a:extLst>
          </p:cNvPr>
          <p:cNvSpPr>
            <a:spLocks noGrp="1"/>
          </p:cNvSpPr>
          <p:nvPr>
            <p:ph type="title"/>
          </p:nvPr>
        </p:nvSpPr>
        <p:spPr>
          <a:xfrm>
            <a:off x="457200" y="227013"/>
            <a:ext cx="8229600"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gn="ctr">
              <a:lnSpc>
                <a:spcPct val="100000"/>
              </a:lnSpc>
            </a:pPr>
            <a:r>
              <a:rPr lang="en-US" altLang="en-US" sz="3200" b="1" dirty="0">
                <a:solidFill>
                  <a:srgbClr val="FF0000"/>
                </a:solidFill>
              </a:rPr>
              <a:t>Poverty Incidence in Retirement Age (Old Age, 65+) </a:t>
            </a:r>
            <a:br>
              <a:rPr lang="en-US" altLang="en-US" sz="3200" b="1" dirty="0">
                <a:solidFill>
                  <a:srgbClr val="FF0000"/>
                </a:solidFill>
              </a:rPr>
            </a:br>
            <a:r>
              <a:rPr lang="en-US" altLang="en-US" sz="3200" b="1" dirty="0">
                <a:solidFill>
                  <a:srgbClr val="FF0000"/>
                </a:solidFill>
              </a:rPr>
              <a:t>by gender and marital status</a:t>
            </a:r>
          </a:p>
        </p:txBody>
      </p:sp>
      <p:sp>
        <p:nvSpPr>
          <p:cNvPr id="5" name="TextBox 4">
            <a:extLst>
              <a:ext uri="{FF2B5EF4-FFF2-40B4-BE49-F238E27FC236}">
                <a16:creationId xmlns:a16="http://schemas.microsoft.com/office/drawing/2014/main" id="{209E9867-C8BD-4C91-8A83-668C8B77159A}"/>
              </a:ext>
            </a:extLst>
          </p:cNvPr>
          <p:cNvSpPr txBox="1"/>
          <p:nvPr/>
        </p:nvSpPr>
        <p:spPr>
          <a:xfrm>
            <a:off x="1612526" y="5531606"/>
            <a:ext cx="6521824" cy="309637"/>
          </a:xfrm>
          <a:prstGeom prst="rect">
            <a:avLst/>
          </a:prstGeom>
          <a:noFill/>
        </p:spPr>
        <p:txBody>
          <a:bodyPr wrap="square" rtlCol="0">
            <a:spAutoFit/>
          </a:bodyPr>
          <a:lstStyle/>
          <a:p>
            <a:r>
              <a:rPr lang="en-US" sz="1412" i="1" dirty="0"/>
              <a:t>Source: Author’s calculations using United State’s 2016 Current Population Survey (CPS) </a:t>
            </a:r>
          </a:p>
        </p:txBody>
      </p:sp>
    </p:spTree>
    <p:extLst>
      <p:ext uri="{BB962C8B-B14F-4D97-AF65-F5344CB8AC3E}">
        <p14:creationId xmlns:p14="http://schemas.microsoft.com/office/powerpoint/2010/main" val="27320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03274-49CF-41C3-8318-B6223B7E2AC2}"/>
              </a:ext>
            </a:extLst>
          </p:cNvPr>
          <p:cNvSpPr txBox="1">
            <a:spLocks noChangeArrowheads="1"/>
          </p:cNvSpPr>
          <p:nvPr/>
        </p:nvSpPr>
        <p:spPr bwMode="auto">
          <a:xfrm>
            <a:off x="490817" y="1590675"/>
            <a:ext cx="8162365" cy="456732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ja-JP" sz="2824" b="1" dirty="0">
                <a:latin typeface="Neue Display Black" charset="0"/>
              </a:rPr>
              <a:t>78.2% </a:t>
            </a:r>
            <a:r>
              <a:rPr lang="en-US" altLang="ja-JP" sz="2824" dirty="0">
                <a:latin typeface="Neue Display Black" charset="0"/>
              </a:rPr>
              <a:t>of women in the cohorts 1931-1951 entered retirement as part of a married couple. </a:t>
            </a:r>
          </a:p>
          <a:p>
            <a:endParaRPr lang="en-US" altLang="ja-JP" sz="2824" b="1" dirty="0">
              <a:latin typeface="Neue Display Black" charset="0"/>
            </a:endParaRPr>
          </a:p>
          <a:p>
            <a:r>
              <a:rPr lang="en-US" altLang="ja-JP" sz="2824" dirty="0">
                <a:latin typeface="Neue Display Black" charset="0"/>
              </a:rPr>
              <a:t>Most of these women will spend a considerable part of their retirement in widowhood</a:t>
            </a:r>
          </a:p>
          <a:p>
            <a:endParaRPr lang="en-US" altLang="ja-JP" sz="2824" dirty="0">
              <a:latin typeface="Neue Display Black" charset="0"/>
            </a:endParaRPr>
          </a:p>
          <a:p>
            <a:r>
              <a:rPr lang="en-US" altLang="ja-JP" sz="2824" dirty="0">
                <a:latin typeface="Neue Display Black" charset="0"/>
              </a:rPr>
              <a:t>The average age difference with their husbands was </a:t>
            </a:r>
            <a:r>
              <a:rPr lang="en-US" altLang="ja-JP" sz="2824" b="1" dirty="0">
                <a:latin typeface="Neue Display Black" charset="0"/>
              </a:rPr>
              <a:t>4.2 years</a:t>
            </a:r>
          </a:p>
          <a:p>
            <a:endParaRPr lang="en-US" altLang="ja-JP" sz="2824" b="1" dirty="0">
              <a:latin typeface="Neue Display Black" charset="0"/>
            </a:endParaRPr>
          </a:p>
          <a:p>
            <a:r>
              <a:rPr lang="en-US" altLang="ja-JP" sz="2824" dirty="0">
                <a:latin typeface="Neue Display Black" charset="0"/>
              </a:rPr>
              <a:t>Assuming average population mortality for these cohorts, </a:t>
            </a:r>
            <a:r>
              <a:rPr lang="en-US" altLang="ja-JP" sz="2824" b="1" dirty="0">
                <a:latin typeface="Neue Display Black" charset="0"/>
              </a:rPr>
              <a:t>64.2% </a:t>
            </a:r>
            <a:r>
              <a:rPr lang="en-US" altLang="ja-JP" sz="2824" dirty="0">
                <a:latin typeface="Neue Display Black" charset="0"/>
              </a:rPr>
              <a:t>will outlive their husbands by an average of </a:t>
            </a:r>
            <a:r>
              <a:rPr lang="en-US" altLang="ja-JP" sz="2824" b="1" dirty="0">
                <a:latin typeface="Neue Display Black" charset="0"/>
              </a:rPr>
              <a:t>8.5 years.</a:t>
            </a:r>
          </a:p>
          <a:p>
            <a:endParaRPr lang="en-US" altLang="ja-JP" sz="2824" dirty="0">
              <a:latin typeface="Neue Display Black" charset="0"/>
            </a:endParaRPr>
          </a:p>
        </p:txBody>
      </p:sp>
      <p:sp>
        <p:nvSpPr>
          <p:cNvPr id="5" name="Title 1">
            <a:extLst>
              <a:ext uri="{FF2B5EF4-FFF2-40B4-BE49-F238E27FC236}">
                <a16:creationId xmlns:a16="http://schemas.microsoft.com/office/drawing/2014/main" id="{C9FC3A4E-F318-4355-A55B-50D0510ECCF6}"/>
              </a:ext>
            </a:extLst>
          </p:cNvPr>
          <p:cNvSpPr>
            <a:spLocks noGrp="1"/>
          </p:cNvSpPr>
          <p:nvPr>
            <p:ph type="title"/>
          </p:nvPr>
        </p:nvSpPr>
        <p:spPr>
          <a:xfrm>
            <a:off x="490817" y="112713"/>
            <a:ext cx="8357908"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200" b="1" dirty="0">
                <a:solidFill>
                  <a:srgbClr val="FF0000"/>
                </a:solidFill>
              </a:rPr>
              <a:t>Probability of Married Women Outliving their husbands</a:t>
            </a:r>
            <a:br>
              <a:rPr lang="en-US" altLang="en-US" sz="3200" b="1" dirty="0">
                <a:solidFill>
                  <a:srgbClr val="FF0000"/>
                </a:solidFill>
              </a:rPr>
            </a:br>
            <a:endParaRPr lang="en-US" altLang="en-US" sz="3200" b="1" dirty="0">
              <a:solidFill>
                <a:srgbClr val="FF0000"/>
              </a:solidFill>
            </a:endParaRPr>
          </a:p>
        </p:txBody>
      </p:sp>
    </p:spTree>
    <p:extLst>
      <p:ext uri="{BB962C8B-B14F-4D97-AF65-F5344CB8AC3E}">
        <p14:creationId xmlns:p14="http://schemas.microsoft.com/office/powerpoint/2010/main" val="3399535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66A12900-183F-419D-B3E6-CB2DA6245435}"/>
              </a:ext>
            </a:extLst>
          </p:cNvPr>
          <p:cNvGraphicFramePr>
            <a:graphicFrameLocks/>
          </p:cNvGraphicFramePr>
          <p:nvPr>
            <p:extLst>
              <p:ext uri="{D42A27DB-BD31-4B8C-83A1-F6EECF244321}">
                <p14:modId xmlns:p14="http://schemas.microsoft.com/office/powerpoint/2010/main" val="4106454911"/>
              </p:ext>
            </p:extLst>
          </p:nvPr>
        </p:nvGraphicFramePr>
        <p:xfrm>
          <a:off x="647701" y="1047751"/>
          <a:ext cx="7762874" cy="4533899"/>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52A510CE-6DE4-4CB0-AA15-CB55C857795E}"/>
              </a:ext>
            </a:extLst>
          </p:cNvPr>
          <p:cNvSpPr>
            <a:spLocks noGrp="1"/>
          </p:cNvSpPr>
          <p:nvPr>
            <p:ph type="title"/>
          </p:nvPr>
        </p:nvSpPr>
        <p:spPr>
          <a:xfrm>
            <a:off x="457200" y="227013"/>
            <a:ext cx="8229600"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ctr">
              <a:lnSpc>
                <a:spcPct val="100000"/>
              </a:lnSpc>
            </a:pPr>
            <a:r>
              <a:rPr lang="en-US" altLang="en-US" sz="3200" b="1" dirty="0">
                <a:solidFill>
                  <a:srgbClr val="FF0000"/>
                </a:solidFill>
              </a:rPr>
              <a:t>Marital Status at Age 60 by Gender</a:t>
            </a:r>
          </a:p>
        </p:txBody>
      </p:sp>
      <p:sp>
        <p:nvSpPr>
          <p:cNvPr id="5" name="TextBox 4">
            <a:extLst>
              <a:ext uri="{FF2B5EF4-FFF2-40B4-BE49-F238E27FC236}">
                <a16:creationId xmlns:a16="http://schemas.microsoft.com/office/drawing/2014/main" id="{185FD485-5DCF-4A6E-B573-2F93A7050002}"/>
              </a:ext>
            </a:extLst>
          </p:cNvPr>
          <p:cNvSpPr txBox="1"/>
          <p:nvPr/>
        </p:nvSpPr>
        <p:spPr>
          <a:xfrm>
            <a:off x="942975" y="5531606"/>
            <a:ext cx="7620000" cy="526939"/>
          </a:xfrm>
          <a:prstGeom prst="rect">
            <a:avLst/>
          </a:prstGeom>
          <a:noFill/>
        </p:spPr>
        <p:txBody>
          <a:bodyPr wrap="square" rtlCol="0">
            <a:spAutoFit/>
          </a:bodyPr>
          <a:lstStyle/>
          <a:p>
            <a:r>
              <a:rPr lang="en-US" sz="1412" i="1" dirty="0"/>
              <a:t>Source: Author’s calculations using Health and Retirement Study Data for cohorts 1931-1951 using HRS sample weights. </a:t>
            </a:r>
          </a:p>
        </p:txBody>
      </p:sp>
    </p:spTree>
    <p:extLst>
      <p:ext uri="{BB962C8B-B14F-4D97-AF65-F5344CB8AC3E}">
        <p14:creationId xmlns:p14="http://schemas.microsoft.com/office/powerpoint/2010/main" val="3743008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03274-49CF-41C3-8318-B6223B7E2AC2}"/>
              </a:ext>
            </a:extLst>
          </p:cNvPr>
          <p:cNvSpPr txBox="1">
            <a:spLocks noChangeArrowheads="1"/>
          </p:cNvSpPr>
          <p:nvPr/>
        </p:nvSpPr>
        <p:spPr bwMode="auto">
          <a:xfrm>
            <a:off x="490817" y="1223122"/>
            <a:ext cx="8162365" cy="4811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ja-JP" sz="2824" dirty="0">
                <a:latin typeface="Neue Display Black" charset="0"/>
              </a:rPr>
              <a:t>Disparities in poverty rates partly reflect the greater prevalence of widowhood among low socioeconomic status women. </a:t>
            </a:r>
          </a:p>
          <a:p>
            <a:endParaRPr lang="en-US" altLang="ja-JP" sz="2824" dirty="0">
              <a:latin typeface="Neue Display Black" charset="0"/>
            </a:endParaRPr>
          </a:p>
          <a:p>
            <a:r>
              <a:rPr lang="en-US" altLang="ja-JP" sz="2824" dirty="0">
                <a:latin typeface="Neue Display Black" charset="0"/>
              </a:rPr>
              <a:t>Social Security benefit formula takes 35 years’ wage-indexed earnings as starting point. Women are more likely to interrupt work for child and elder (including husband) care, which leads to fewer years in the workforce and lower average earnings. </a:t>
            </a:r>
          </a:p>
          <a:p>
            <a:endParaRPr lang="en-US" altLang="ja-JP" sz="2824" dirty="0">
              <a:latin typeface="Neue Display Black" charset="0"/>
            </a:endParaRPr>
          </a:p>
          <a:p>
            <a:r>
              <a:rPr lang="en-US" altLang="ja-JP" sz="2824" dirty="0">
                <a:latin typeface="Neue Display Black" charset="0"/>
              </a:rPr>
              <a:t>Were it not for the progressivity of the Social Security benefit formula, gender gap in SS benefits would be higher. </a:t>
            </a:r>
            <a:endParaRPr lang="en-US" altLang="ja-JP" sz="2824" b="1" dirty="0">
              <a:latin typeface="Neue Display Black" charset="0"/>
            </a:endParaRPr>
          </a:p>
          <a:p>
            <a:endParaRPr lang="en-US" altLang="ja-JP" sz="2824" dirty="0">
              <a:latin typeface="Neue Display Black" charset="0"/>
            </a:endParaRPr>
          </a:p>
          <a:p>
            <a:endParaRPr lang="en-US" altLang="ja-JP" sz="2824" dirty="0">
              <a:latin typeface="Neue Display Black" charset="0"/>
            </a:endParaRPr>
          </a:p>
        </p:txBody>
      </p:sp>
      <p:sp>
        <p:nvSpPr>
          <p:cNvPr id="5" name="Title 1">
            <a:extLst>
              <a:ext uri="{FF2B5EF4-FFF2-40B4-BE49-F238E27FC236}">
                <a16:creationId xmlns:a16="http://schemas.microsoft.com/office/drawing/2014/main" id="{C9FC3A4E-F318-4355-A55B-50D0510ECCF6}"/>
              </a:ext>
            </a:extLst>
          </p:cNvPr>
          <p:cNvSpPr>
            <a:spLocks noGrp="1"/>
          </p:cNvSpPr>
          <p:nvPr>
            <p:ph type="title"/>
          </p:nvPr>
        </p:nvSpPr>
        <p:spPr>
          <a:xfrm>
            <a:off x="490817" y="303213"/>
            <a:ext cx="8357908"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200" b="1" dirty="0">
                <a:solidFill>
                  <a:srgbClr val="FF0000"/>
                </a:solidFill>
              </a:rPr>
              <a:t>Social Security retirement benefit gap</a:t>
            </a:r>
            <a:br>
              <a:rPr lang="en-US" altLang="en-US" sz="3200" b="1" dirty="0">
                <a:solidFill>
                  <a:srgbClr val="FF0000"/>
                </a:solidFill>
              </a:rPr>
            </a:br>
            <a:endParaRPr lang="en-US" altLang="en-US" sz="3200" b="1" dirty="0">
              <a:solidFill>
                <a:srgbClr val="FF0000"/>
              </a:solidFill>
            </a:endParaRPr>
          </a:p>
        </p:txBody>
      </p:sp>
    </p:spTree>
    <p:extLst>
      <p:ext uri="{BB962C8B-B14F-4D97-AF65-F5344CB8AC3E}">
        <p14:creationId xmlns:p14="http://schemas.microsoft.com/office/powerpoint/2010/main" val="81946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0DC5-CD58-41F5-B145-FDF88AF6B41A}"/>
              </a:ext>
            </a:extLst>
          </p:cNvPr>
          <p:cNvSpPr>
            <a:spLocks noGrp="1"/>
          </p:cNvSpPr>
          <p:nvPr>
            <p:ph type="title"/>
          </p:nvPr>
        </p:nvSpPr>
        <p:spPr>
          <a:xfrm>
            <a:off x="578224" y="1248612"/>
            <a:ext cx="7987553" cy="542627"/>
          </a:xfrm>
        </p:spPr>
        <p:txBody>
          <a:bodyPr/>
          <a:lstStyle/>
          <a:p>
            <a:r>
              <a:rPr lang="en-US" dirty="0">
                <a:solidFill>
                  <a:srgbClr val="FF0000"/>
                </a:solidFill>
              </a:rPr>
              <a:t>1. Motivation</a:t>
            </a:r>
          </a:p>
        </p:txBody>
      </p:sp>
    </p:spTree>
    <p:extLst>
      <p:ext uri="{BB962C8B-B14F-4D97-AF65-F5344CB8AC3E}">
        <p14:creationId xmlns:p14="http://schemas.microsoft.com/office/powerpoint/2010/main" val="3054266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03274-49CF-41C3-8318-B6223B7E2AC2}"/>
              </a:ext>
            </a:extLst>
          </p:cNvPr>
          <p:cNvSpPr txBox="1">
            <a:spLocks noChangeArrowheads="1"/>
          </p:cNvSpPr>
          <p:nvPr/>
        </p:nvSpPr>
        <p:spPr bwMode="auto">
          <a:xfrm>
            <a:off x="490817" y="1223122"/>
            <a:ext cx="8162365" cy="4811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ja-JP" sz="2824" dirty="0">
                <a:latin typeface="Neue Display Black" charset="0"/>
              </a:rPr>
              <a:t>Today, married women and men are entitled to three distinct types of Social Security benefits:</a:t>
            </a:r>
          </a:p>
          <a:p>
            <a:endParaRPr lang="en-US" altLang="ja-JP" sz="2824" dirty="0">
              <a:latin typeface="Neue Display Black" charset="0"/>
            </a:endParaRPr>
          </a:p>
          <a:p>
            <a:pPr marL="914400" lvl="1" indent="-457200">
              <a:buAutoNum type="arabicParenR"/>
            </a:pPr>
            <a:r>
              <a:rPr lang="en-US" altLang="ja-JP" sz="2424" i="1" dirty="0">
                <a:latin typeface="Neue Display Black" charset="0"/>
              </a:rPr>
              <a:t>Benefits based on their own earnings records</a:t>
            </a:r>
          </a:p>
          <a:p>
            <a:pPr marL="914400" lvl="1" indent="-457200">
              <a:buAutoNum type="arabicParenR"/>
            </a:pPr>
            <a:r>
              <a:rPr lang="en-US" altLang="ja-JP" sz="2424" i="1" dirty="0">
                <a:latin typeface="Neue Display Black" charset="0"/>
              </a:rPr>
              <a:t>Spousal benefits</a:t>
            </a:r>
          </a:p>
          <a:p>
            <a:pPr marL="914400" lvl="1" indent="-457200">
              <a:buAutoNum type="arabicParenR"/>
            </a:pPr>
            <a:r>
              <a:rPr lang="en-US" altLang="ja-JP" sz="2424" i="1" dirty="0">
                <a:latin typeface="Neue Display Black" charset="0"/>
              </a:rPr>
              <a:t>Survivor benefits</a:t>
            </a:r>
          </a:p>
          <a:p>
            <a:endParaRPr lang="en-US" altLang="ja-JP" sz="2824" dirty="0">
              <a:latin typeface="Neue Display Black" charset="0"/>
            </a:endParaRPr>
          </a:p>
        </p:txBody>
      </p:sp>
      <p:sp>
        <p:nvSpPr>
          <p:cNvPr id="5" name="Title 1">
            <a:extLst>
              <a:ext uri="{FF2B5EF4-FFF2-40B4-BE49-F238E27FC236}">
                <a16:creationId xmlns:a16="http://schemas.microsoft.com/office/drawing/2014/main" id="{C9FC3A4E-F318-4355-A55B-50D0510ECCF6}"/>
              </a:ext>
            </a:extLst>
          </p:cNvPr>
          <p:cNvSpPr>
            <a:spLocks noGrp="1"/>
          </p:cNvSpPr>
          <p:nvPr>
            <p:ph type="title"/>
          </p:nvPr>
        </p:nvSpPr>
        <p:spPr>
          <a:xfrm>
            <a:off x="490817" y="303213"/>
            <a:ext cx="8357908"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200" b="1" dirty="0">
                <a:solidFill>
                  <a:srgbClr val="FF0000"/>
                </a:solidFill>
              </a:rPr>
              <a:t>Social Security retirement benefit gap</a:t>
            </a:r>
            <a:br>
              <a:rPr lang="en-US" altLang="en-US" sz="3200" b="1" dirty="0">
                <a:solidFill>
                  <a:srgbClr val="FF0000"/>
                </a:solidFill>
              </a:rPr>
            </a:br>
            <a:endParaRPr lang="en-US" altLang="en-US" sz="3200" b="1" dirty="0">
              <a:solidFill>
                <a:srgbClr val="FF0000"/>
              </a:solidFill>
            </a:endParaRPr>
          </a:p>
        </p:txBody>
      </p:sp>
    </p:spTree>
    <p:extLst>
      <p:ext uri="{BB962C8B-B14F-4D97-AF65-F5344CB8AC3E}">
        <p14:creationId xmlns:p14="http://schemas.microsoft.com/office/powerpoint/2010/main" val="3668350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B276C-19C9-4B9F-AD88-2F23CBCB8902}"/>
              </a:ext>
            </a:extLst>
          </p:cNvPr>
          <p:cNvSpPr>
            <a:spLocks noGrp="1"/>
          </p:cNvSpPr>
          <p:nvPr>
            <p:ph type="title"/>
          </p:nvPr>
        </p:nvSpPr>
        <p:spPr>
          <a:xfrm>
            <a:off x="285750" y="184076"/>
            <a:ext cx="8696325" cy="542627"/>
          </a:xfrm>
        </p:spPr>
        <p:txBody>
          <a:bodyPr/>
          <a:lstStyle/>
          <a:p>
            <a:r>
              <a:rPr lang="en-US" dirty="0">
                <a:solidFill>
                  <a:srgbClr val="FF0000"/>
                </a:solidFill>
              </a:rPr>
              <a:t>Claiming behavior – HRS Participants in sample</a:t>
            </a:r>
          </a:p>
        </p:txBody>
      </p:sp>
      <p:sp>
        <p:nvSpPr>
          <p:cNvPr id="7" name="TextBox 6">
            <a:extLst>
              <a:ext uri="{FF2B5EF4-FFF2-40B4-BE49-F238E27FC236}">
                <a16:creationId xmlns:a16="http://schemas.microsoft.com/office/drawing/2014/main" id="{3DD9613B-7B44-48B2-8AF2-06C8071A2A66}"/>
              </a:ext>
            </a:extLst>
          </p:cNvPr>
          <p:cNvSpPr txBox="1"/>
          <p:nvPr/>
        </p:nvSpPr>
        <p:spPr>
          <a:xfrm>
            <a:off x="1892113" y="5635479"/>
            <a:ext cx="6521824" cy="309637"/>
          </a:xfrm>
          <a:prstGeom prst="rect">
            <a:avLst/>
          </a:prstGeom>
          <a:noFill/>
        </p:spPr>
        <p:txBody>
          <a:bodyPr wrap="square" rtlCol="0">
            <a:spAutoFit/>
          </a:bodyPr>
          <a:lstStyle/>
          <a:p>
            <a:r>
              <a:rPr lang="en-US" sz="1412" i="1" dirty="0"/>
              <a:t>Author’s calculations using HRS administrative data for cohorts 1929-1952</a:t>
            </a:r>
          </a:p>
        </p:txBody>
      </p:sp>
      <p:graphicFrame>
        <p:nvGraphicFramePr>
          <p:cNvPr id="8" name="Chart 7">
            <a:extLst>
              <a:ext uri="{FF2B5EF4-FFF2-40B4-BE49-F238E27FC236}">
                <a16:creationId xmlns:a16="http://schemas.microsoft.com/office/drawing/2014/main" id="{CFC73CEB-4208-4EC0-A3B9-ADE43AD489D4}"/>
              </a:ext>
            </a:extLst>
          </p:cNvPr>
          <p:cNvGraphicFramePr>
            <a:graphicFrameLocks/>
          </p:cNvGraphicFramePr>
          <p:nvPr>
            <p:extLst>
              <p:ext uri="{D42A27DB-BD31-4B8C-83A1-F6EECF244321}">
                <p14:modId xmlns:p14="http://schemas.microsoft.com/office/powerpoint/2010/main" val="2466201937"/>
              </p:ext>
            </p:extLst>
          </p:nvPr>
        </p:nvGraphicFramePr>
        <p:xfrm>
          <a:off x="933450" y="1353510"/>
          <a:ext cx="7319962" cy="420909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D3407CF8-89D8-4744-A416-E18288EB48A6}"/>
              </a:ext>
            </a:extLst>
          </p:cNvPr>
          <p:cNvSpPr txBox="1"/>
          <p:nvPr/>
        </p:nvSpPr>
        <p:spPr>
          <a:xfrm>
            <a:off x="2924175" y="1044059"/>
            <a:ext cx="4457700" cy="369332"/>
          </a:xfrm>
          <a:prstGeom prst="rect">
            <a:avLst/>
          </a:prstGeom>
          <a:noFill/>
        </p:spPr>
        <p:txBody>
          <a:bodyPr wrap="square" rtlCol="0">
            <a:spAutoFit/>
          </a:bodyPr>
          <a:lstStyle/>
          <a:p>
            <a:r>
              <a:rPr lang="en-US" dirty="0">
                <a:solidFill>
                  <a:srgbClr val="FF0000"/>
                </a:solidFill>
              </a:rPr>
              <a:t>Claim Age of Retired Worker Benefits (%)</a:t>
            </a:r>
          </a:p>
        </p:txBody>
      </p:sp>
    </p:spTree>
    <p:extLst>
      <p:ext uri="{BB962C8B-B14F-4D97-AF65-F5344CB8AC3E}">
        <p14:creationId xmlns:p14="http://schemas.microsoft.com/office/powerpoint/2010/main" val="77812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47941668-816F-4C93-AC35-FDA871ABAFDE}"/>
              </a:ext>
            </a:extLst>
          </p:cNvPr>
          <p:cNvGraphicFramePr>
            <a:graphicFrameLocks/>
          </p:cNvGraphicFramePr>
          <p:nvPr>
            <p:extLst>
              <p:ext uri="{D42A27DB-BD31-4B8C-83A1-F6EECF244321}">
                <p14:modId xmlns:p14="http://schemas.microsoft.com/office/powerpoint/2010/main" val="3611563361"/>
              </p:ext>
            </p:extLst>
          </p:nvPr>
        </p:nvGraphicFramePr>
        <p:xfrm>
          <a:off x="600075" y="1038225"/>
          <a:ext cx="7943850" cy="4933949"/>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1">
            <a:extLst>
              <a:ext uri="{FF2B5EF4-FFF2-40B4-BE49-F238E27FC236}">
                <a16:creationId xmlns:a16="http://schemas.microsoft.com/office/drawing/2014/main" id="{56F463FF-143A-46EB-826E-4ED59057CA7A}"/>
              </a:ext>
            </a:extLst>
          </p:cNvPr>
          <p:cNvSpPr>
            <a:spLocks noGrp="1"/>
          </p:cNvSpPr>
          <p:nvPr>
            <p:ph type="title"/>
          </p:nvPr>
        </p:nvSpPr>
        <p:spPr>
          <a:xfrm>
            <a:off x="490817" y="227013"/>
            <a:ext cx="8357908"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gn="ctr"/>
            <a:r>
              <a:rPr lang="en-US" altLang="en-US" sz="3200" b="1" dirty="0">
                <a:solidFill>
                  <a:srgbClr val="FF0000"/>
                </a:solidFill>
              </a:rPr>
              <a:t>Percentage of Income from Social Security, by Marital Status</a:t>
            </a:r>
            <a:br>
              <a:rPr lang="en-US" altLang="en-US" sz="3200" b="1" dirty="0">
                <a:solidFill>
                  <a:srgbClr val="FF0000"/>
                </a:solidFill>
              </a:rPr>
            </a:br>
            <a:endParaRPr lang="en-US" altLang="en-US" sz="3200" b="1" dirty="0">
              <a:solidFill>
                <a:srgbClr val="FF0000"/>
              </a:solidFill>
            </a:endParaRPr>
          </a:p>
        </p:txBody>
      </p:sp>
    </p:spTree>
    <p:extLst>
      <p:ext uri="{BB962C8B-B14F-4D97-AF65-F5344CB8AC3E}">
        <p14:creationId xmlns:p14="http://schemas.microsoft.com/office/powerpoint/2010/main" val="373467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03274-49CF-41C3-8318-B6223B7E2AC2}"/>
              </a:ext>
            </a:extLst>
          </p:cNvPr>
          <p:cNvSpPr txBox="1">
            <a:spLocks noChangeArrowheads="1"/>
          </p:cNvSpPr>
          <p:nvPr/>
        </p:nvSpPr>
        <p:spPr bwMode="auto">
          <a:xfrm>
            <a:off x="490817" y="1223122"/>
            <a:ext cx="8162365" cy="4811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ja-JP" sz="2824" dirty="0">
                <a:latin typeface="Neue Display Black" charset="0"/>
              </a:rPr>
              <a:t>Men ages 55-64 have a median DC balance of $118,000 compared to $74,000 for women. </a:t>
            </a:r>
          </a:p>
          <a:p>
            <a:endParaRPr lang="en-US" altLang="ja-JP" sz="2824" dirty="0">
              <a:latin typeface="Neue Display Black" charset="0"/>
            </a:endParaRPr>
          </a:p>
          <a:p>
            <a:r>
              <a:rPr lang="en-US" altLang="ja-JP" sz="2824" dirty="0">
                <a:latin typeface="Neue Display Black" charset="0"/>
              </a:rPr>
              <a:t>This gap does not reflect disparities in participation rates between men and women workers, which are identical. </a:t>
            </a:r>
          </a:p>
          <a:p>
            <a:endParaRPr lang="en-US" altLang="ja-JP" sz="2824" dirty="0">
              <a:latin typeface="Neue Display Black" charset="0"/>
            </a:endParaRPr>
          </a:p>
          <a:p>
            <a:r>
              <a:rPr lang="en-US" altLang="ja-JP" sz="2824" dirty="0">
                <a:latin typeface="Neue Display Black" charset="0"/>
              </a:rPr>
              <a:t>Gap reflects women’s lower lifetime earnings and interrupted work histories. </a:t>
            </a:r>
          </a:p>
          <a:p>
            <a:endParaRPr lang="en-US" altLang="ja-JP" sz="2824" dirty="0">
              <a:latin typeface="Neue Display Black" charset="0"/>
            </a:endParaRPr>
          </a:p>
          <a:p>
            <a:endParaRPr lang="en-US" altLang="ja-JP" sz="2824" dirty="0">
              <a:latin typeface="Neue Display Black" charset="0"/>
            </a:endParaRPr>
          </a:p>
          <a:p>
            <a:endParaRPr lang="en-US" altLang="ja-JP" sz="2824" dirty="0">
              <a:latin typeface="Neue Display Black" charset="0"/>
            </a:endParaRPr>
          </a:p>
        </p:txBody>
      </p:sp>
      <p:sp>
        <p:nvSpPr>
          <p:cNvPr id="5" name="Title 1">
            <a:extLst>
              <a:ext uri="{FF2B5EF4-FFF2-40B4-BE49-F238E27FC236}">
                <a16:creationId xmlns:a16="http://schemas.microsoft.com/office/drawing/2014/main" id="{C9FC3A4E-F318-4355-A55B-50D0510ECCF6}"/>
              </a:ext>
            </a:extLst>
          </p:cNvPr>
          <p:cNvSpPr>
            <a:spLocks noGrp="1"/>
          </p:cNvSpPr>
          <p:nvPr>
            <p:ph type="title"/>
          </p:nvPr>
        </p:nvSpPr>
        <p:spPr>
          <a:xfrm>
            <a:off x="490817" y="303213"/>
            <a:ext cx="8357908"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200" b="1" dirty="0">
                <a:solidFill>
                  <a:srgbClr val="FF0000"/>
                </a:solidFill>
              </a:rPr>
              <a:t>Defined Contribution Account Balances Gap</a:t>
            </a:r>
            <a:br>
              <a:rPr lang="en-US" altLang="en-US" sz="3200" b="1" dirty="0">
                <a:solidFill>
                  <a:srgbClr val="FF0000"/>
                </a:solidFill>
              </a:rPr>
            </a:br>
            <a:endParaRPr lang="en-US" altLang="en-US" sz="3200" b="1" dirty="0">
              <a:solidFill>
                <a:srgbClr val="FF0000"/>
              </a:solidFill>
            </a:endParaRPr>
          </a:p>
        </p:txBody>
      </p:sp>
    </p:spTree>
    <p:extLst>
      <p:ext uri="{BB962C8B-B14F-4D97-AF65-F5344CB8AC3E}">
        <p14:creationId xmlns:p14="http://schemas.microsoft.com/office/powerpoint/2010/main" val="117364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F1D6B7B-5C22-4E82-89D6-32483ECDDB12}"/>
              </a:ext>
            </a:extLst>
          </p:cNvPr>
          <p:cNvSpPr>
            <a:spLocks noGrp="1"/>
          </p:cNvSpPr>
          <p:nvPr>
            <p:ph type="title"/>
          </p:nvPr>
        </p:nvSpPr>
        <p:spPr>
          <a:xfrm>
            <a:off x="490817" y="227013"/>
            <a:ext cx="8357908"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gn="ctr"/>
            <a:r>
              <a:rPr lang="en-US" altLang="en-US" sz="3200" b="1" dirty="0">
                <a:solidFill>
                  <a:srgbClr val="FF0000"/>
                </a:solidFill>
              </a:rPr>
              <a:t>Median Non-Housing Wealth by Marital Status and Gender of Household Head at Age 65</a:t>
            </a:r>
            <a:br>
              <a:rPr lang="en-US" altLang="en-US" sz="3200" b="1" dirty="0">
                <a:solidFill>
                  <a:srgbClr val="FF0000"/>
                </a:solidFill>
              </a:rPr>
            </a:br>
            <a:endParaRPr lang="en-US" altLang="en-US" sz="3200" b="1" dirty="0">
              <a:solidFill>
                <a:srgbClr val="FF0000"/>
              </a:solidFill>
            </a:endParaRPr>
          </a:p>
        </p:txBody>
      </p:sp>
      <p:pic>
        <p:nvPicPr>
          <p:cNvPr id="4" name="Picture 3">
            <a:extLst>
              <a:ext uri="{FF2B5EF4-FFF2-40B4-BE49-F238E27FC236}">
                <a16:creationId xmlns:a16="http://schemas.microsoft.com/office/drawing/2014/main" id="{31563F3B-9C2B-495B-8A4E-960B7B89BE69}"/>
              </a:ext>
            </a:extLst>
          </p:cNvPr>
          <p:cNvPicPr>
            <a:picLocks noChangeAspect="1"/>
          </p:cNvPicPr>
          <p:nvPr/>
        </p:nvPicPr>
        <p:blipFill>
          <a:blip r:embed="rId2"/>
          <a:stretch>
            <a:fillRect/>
          </a:stretch>
        </p:blipFill>
        <p:spPr>
          <a:xfrm>
            <a:off x="1166406" y="1676398"/>
            <a:ext cx="6811188" cy="4108479"/>
          </a:xfrm>
          <a:prstGeom prst="rect">
            <a:avLst/>
          </a:prstGeom>
        </p:spPr>
      </p:pic>
      <p:sp>
        <p:nvSpPr>
          <p:cNvPr id="5" name="TextBox 4">
            <a:extLst>
              <a:ext uri="{FF2B5EF4-FFF2-40B4-BE49-F238E27FC236}">
                <a16:creationId xmlns:a16="http://schemas.microsoft.com/office/drawing/2014/main" id="{48530B6D-B2F3-49E5-86EA-0A1FBD9AA893}"/>
              </a:ext>
            </a:extLst>
          </p:cNvPr>
          <p:cNvSpPr txBox="1"/>
          <p:nvPr/>
        </p:nvSpPr>
        <p:spPr>
          <a:xfrm>
            <a:off x="5758268" y="2552700"/>
            <a:ext cx="2133601" cy="369332"/>
          </a:xfrm>
          <a:prstGeom prst="rect">
            <a:avLst/>
          </a:prstGeom>
          <a:noFill/>
        </p:spPr>
        <p:txBody>
          <a:bodyPr wrap="square" rtlCol="0">
            <a:spAutoFit/>
          </a:bodyPr>
          <a:lstStyle/>
          <a:p>
            <a:r>
              <a:rPr lang="en-US" i="1" dirty="0">
                <a:solidFill>
                  <a:srgbClr val="FF0000"/>
                </a:solidFill>
                <a:effectLst>
                  <a:outerShdw blurRad="38100" dist="38100" dir="2700000" algn="tl">
                    <a:srgbClr val="000000">
                      <a:alpha val="43137"/>
                    </a:srgbClr>
                  </a:outerShdw>
                </a:effectLst>
              </a:rPr>
              <a:t>Current $USD, 2014</a:t>
            </a:r>
          </a:p>
        </p:txBody>
      </p:sp>
    </p:spTree>
    <p:extLst>
      <p:ext uri="{BB962C8B-B14F-4D97-AF65-F5344CB8AC3E}">
        <p14:creationId xmlns:p14="http://schemas.microsoft.com/office/powerpoint/2010/main" val="971560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0DC5-CD58-41F5-B145-FDF88AF6B41A}"/>
              </a:ext>
            </a:extLst>
          </p:cNvPr>
          <p:cNvSpPr>
            <a:spLocks noGrp="1"/>
          </p:cNvSpPr>
          <p:nvPr>
            <p:ph type="title"/>
          </p:nvPr>
        </p:nvSpPr>
        <p:spPr>
          <a:xfrm>
            <a:off x="578224" y="1075765"/>
            <a:ext cx="7987553" cy="542627"/>
          </a:xfrm>
        </p:spPr>
        <p:txBody>
          <a:bodyPr/>
          <a:lstStyle/>
          <a:p>
            <a:r>
              <a:rPr lang="en-US" dirty="0">
                <a:solidFill>
                  <a:srgbClr val="FF0000"/>
                </a:solidFill>
              </a:rPr>
              <a:t>3. Data</a:t>
            </a:r>
          </a:p>
        </p:txBody>
      </p:sp>
    </p:spTree>
    <p:extLst>
      <p:ext uri="{BB962C8B-B14F-4D97-AF65-F5344CB8AC3E}">
        <p14:creationId xmlns:p14="http://schemas.microsoft.com/office/powerpoint/2010/main" val="3531900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0DC5-CD58-41F5-B145-FDF88AF6B41A}"/>
              </a:ext>
            </a:extLst>
          </p:cNvPr>
          <p:cNvSpPr>
            <a:spLocks noGrp="1"/>
          </p:cNvSpPr>
          <p:nvPr>
            <p:ph type="title"/>
          </p:nvPr>
        </p:nvSpPr>
        <p:spPr>
          <a:xfrm>
            <a:off x="578224" y="424441"/>
            <a:ext cx="7987553" cy="542627"/>
          </a:xfrm>
        </p:spPr>
        <p:txBody>
          <a:bodyPr/>
          <a:lstStyle/>
          <a:p>
            <a:r>
              <a:rPr lang="en-US" b="1" dirty="0">
                <a:solidFill>
                  <a:srgbClr val="FF0000"/>
                </a:solidFill>
              </a:rPr>
              <a:t>Data: Health and Retirement Study</a:t>
            </a:r>
          </a:p>
        </p:txBody>
      </p:sp>
      <p:sp>
        <p:nvSpPr>
          <p:cNvPr id="3" name="Content Placeholder 2">
            <a:extLst>
              <a:ext uri="{FF2B5EF4-FFF2-40B4-BE49-F238E27FC236}">
                <a16:creationId xmlns:a16="http://schemas.microsoft.com/office/drawing/2014/main" id="{28B03274-49CF-41C3-8318-B6223B7E2AC2}"/>
              </a:ext>
            </a:extLst>
          </p:cNvPr>
          <p:cNvSpPr txBox="1">
            <a:spLocks noChangeArrowheads="1"/>
          </p:cNvSpPr>
          <p:nvPr/>
        </p:nvSpPr>
        <p:spPr bwMode="auto">
          <a:xfrm>
            <a:off x="470647" y="1344706"/>
            <a:ext cx="7987553" cy="4168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24" dirty="0"/>
              <a:t>Health and Retirement Study (HRS) data is a nationally representative longitudinal survey focused on the health status and retirement transitions of older Americans</a:t>
            </a:r>
          </a:p>
          <a:p>
            <a:endParaRPr lang="en-US" altLang="ja-JP" sz="2824" dirty="0">
              <a:latin typeface="Neue Display Black" charset="0"/>
            </a:endParaRPr>
          </a:p>
          <a:p>
            <a:r>
              <a:rPr lang="en-US" altLang="ja-JP" sz="2824" dirty="0">
                <a:latin typeface="Neue Display Black" charset="0"/>
              </a:rPr>
              <a:t>The study interviews participants over age 50 and their spouses -nearly 23,000 households- a total of 39,000 individuals have entered the survey to date. </a:t>
            </a:r>
          </a:p>
          <a:p>
            <a:endParaRPr lang="en-US" altLang="ja-JP" sz="2824" dirty="0">
              <a:latin typeface="Neue Display Black" charset="0"/>
            </a:endParaRPr>
          </a:p>
          <a:p>
            <a:r>
              <a:rPr lang="en-US" altLang="ja-JP" sz="2824" dirty="0">
                <a:latin typeface="Neue Display Black" charset="0"/>
              </a:rPr>
              <a:t>Interviews are done every two years since 1992 and constitutes the main national panel survey with information on retirement and health.</a:t>
            </a:r>
          </a:p>
          <a:p>
            <a:endParaRPr lang="en-US" altLang="ja-JP" sz="2824" dirty="0">
              <a:latin typeface="Neue Display Black" charset="0"/>
            </a:endParaRPr>
          </a:p>
          <a:p>
            <a:r>
              <a:rPr lang="en-US" altLang="ja-JP" sz="2824" dirty="0">
                <a:latin typeface="Neue Display Black" charset="0"/>
              </a:rPr>
              <a:t>I use Social Security administrative data linked to HRS</a:t>
            </a:r>
          </a:p>
          <a:p>
            <a:endParaRPr lang="en-US" altLang="ja-JP" sz="2824" dirty="0">
              <a:latin typeface="Neue Display Black" charset="0"/>
            </a:endParaRPr>
          </a:p>
          <a:p>
            <a:endParaRPr lang="en-US" altLang="ja-JP" sz="2824" dirty="0">
              <a:latin typeface="Neue Display Black" charset="0"/>
            </a:endParaRPr>
          </a:p>
          <a:p>
            <a:endParaRPr lang="en-US" altLang="ja-JP" sz="2824" dirty="0">
              <a:latin typeface="Neue Display Black" charset="0"/>
            </a:endParaRPr>
          </a:p>
          <a:p>
            <a:endParaRPr lang="en-US" altLang="ja-JP" sz="2824" dirty="0">
              <a:latin typeface="Neue Display Black" charset="0"/>
            </a:endParaRPr>
          </a:p>
        </p:txBody>
      </p:sp>
    </p:spTree>
    <p:extLst>
      <p:ext uri="{BB962C8B-B14F-4D97-AF65-F5344CB8AC3E}">
        <p14:creationId xmlns:p14="http://schemas.microsoft.com/office/powerpoint/2010/main" val="150536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0DC5-CD58-41F5-B145-FDF88AF6B41A}"/>
              </a:ext>
            </a:extLst>
          </p:cNvPr>
          <p:cNvSpPr>
            <a:spLocks noGrp="1"/>
          </p:cNvSpPr>
          <p:nvPr>
            <p:ph type="title"/>
          </p:nvPr>
        </p:nvSpPr>
        <p:spPr>
          <a:xfrm>
            <a:off x="427224" y="451520"/>
            <a:ext cx="8289551" cy="542627"/>
          </a:xfrm>
        </p:spPr>
        <p:txBody>
          <a:bodyPr/>
          <a:lstStyle/>
          <a:p>
            <a:r>
              <a:rPr lang="en-US" b="1" dirty="0">
                <a:solidFill>
                  <a:srgbClr val="FF0000"/>
                </a:solidFill>
              </a:rPr>
              <a:t>Data: HRS Administrative Records </a:t>
            </a:r>
          </a:p>
        </p:txBody>
      </p:sp>
      <p:sp>
        <p:nvSpPr>
          <p:cNvPr id="3" name="Content Placeholder 2">
            <a:extLst>
              <a:ext uri="{FF2B5EF4-FFF2-40B4-BE49-F238E27FC236}">
                <a16:creationId xmlns:a16="http://schemas.microsoft.com/office/drawing/2014/main" id="{28B03274-49CF-41C3-8318-B6223B7E2AC2}"/>
              </a:ext>
            </a:extLst>
          </p:cNvPr>
          <p:cNvSpPr txBox="1">
            <a:spLocks noChangeArrowheads="1"/>
          </p:cNvSpPr>
          <p:nvPr/>
        </p:nvSpPr>
        <p:spPr bwMode="auto">
          <a:xfrm>
            <a:off x="427224" y="1589927"/>
            <a:ext cx="8289551" cy="4168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24" dirty="0"/>
              <a:t>My study includes Health and Retirement Study (HRS) data for cohorts between 1892 and 1952</a:t>
            </a:r>
          </a:p>
          <a:p>
            <a:endParaRPr lang="en-US" altLang="ja-JP" sz="2824" dirty="0">
              <a:latin typeface="Neue Display Black" charset="0"/>
            </a:endParaRPr>
          </a:p>
          <a:p>
            <a:r>
              <a:rPr lang="en-US" altLang="ja-JP" sz="2824" dirty="0">
                <a:latin typeface="Neue Display Black" charset="0"/>
              </a:rPr>
              <a:t>Administrative information:</a:t>
            </a:r>
          </a:p>
          <a:p>
            <a:pPr lvl="1"/>
            <a:r>
              <a:rPr lang="en-US" altLang="ja-JP" sz="2071" dirty="0">
                <a:latin typeface="Neue Display Black" charset="0"/>
              </a:rPr>
              <a:t>Birth date</a:t>
            </a:r>
          </a:p>
          <a:p>
            <a:pPr lvl="1"/>
            <a:r>
              <a:rPr lang="en-US" altLang="ja-JP" sz="2071" dirty="0">
                <a:latin typeface="Neue Display Black" charset="0"/>
              </a:rPr>
              <a:t>Death date</a:t>
            </a:r>
          </a:p>
          <a:p>
            <a:pPr lvl="1"/>
            <a:r>
              <a:rPr lang="en-US" altLang="ja-JP" sz="2071" dirty="0">
                <a:latin typeface="Neue Display Black" charset="0"/>
              </a:rPr>
              <a:t>Type of benefits claimed</a:t>
            </a:r>
          </a:p>
          <a:p>
            <a:pPr lvl="1"/>
            <a:r>
              <a:rPr lang="en-US" altLang="ja-JP" sz="2071" dirty="0">
                <a:latin typeface="Neue Display Black" charset="0"/>
              </a:rPr>
              <a:t>Age at which first benefits are claimed</a:t>
            </a:r>
          </a:p>
          <a:p>
            <a:endParaRPr lang="en-US" altLang="ja-JP" sz="2824" dirty="0">
              <a:latin typeface="Neue Display Black" charset="0"/>
            </a:endParaRPr>
          </a:p>
          <a:p>
            <a:endParaRPr lang="en-US" altLang="ja-JP" sz="2824" dirty="0">
              <a:latin typeface="Neue Display Black" charset="0"/>
            </a:endParaRPr>
          </a:p>
          <a:p>
            <a:endParaRPr lang="en-US" altLang="ja-JP" sz="2824" dirty="0">
              <a:latin typeface="Neue Display Black" charset="0"/>
            </a:endParaRPr>
          </a:p>
          <a:p>
            <a:endParaRPr lang="en-US" altLang="ja-JP" sz="2824" dirty="0">
              <a:latin typeface="Neue Display Black" charset="0"/>
            </a:endParaRPr>
          </a:p>
        </p:txBody>
      </p:sp>
      <p:sp>
        <p:nvSpPr>
          <p:cNvPr id="4" name="TextBox 5">
            <a:extLst>
              <a:ext uri="{FF2B5EF4-FFF2-40B4-BE49-F238E27FC236}">
                <a16:creationId xmlns:a16="http://schemas.microsoft.com/office/drawing/2014/main" id="{C5411A10-8DBB-4303-B865-5E77A04A9410}"/>
              </a:ext>
            </a:extLst>
          </p:cNvPr>
          <p:cNvSpPr txBox="1">
            <a:spLocks noChangeArrowheads="1"/>
          </p:cNvSpPr>
          <p:nvPr/>
        </p:nvSpPr>
        <p:spPr bwMode="auto">
          <a:xfrm>
            <a:off x="1317625" y="6645275"/>
            <a:ext cx="7918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sz="1100" dirty="0">
                <a:latin typeface="Neue" pitchFamily="50" charset="0"/>
              </a:rPr>
              <a:t>MS. Jaimes | CRR – Boston College  | 3 April, 2019</a:t>
            </a:r>
          </a:p>
          <a:p>
            <a:endParaRPr lang="en-US" altLang="en-US" sz="1100" i="1" dirty="0">
              <a:latin typeface="Neue" pitchFamily="50" charset="0"/>
            </a:endParaRPr>
          </a:p>
        </p:txBody>
      </p:sp>
    </p:spTree>
    <p:extLst>
      <p:ext uri="{BB962C8B-B14F-4D97-AF65-F5344CB8AC3E}">
        <p14:creationId xmlns:p14="http://schemas.microsoft.com/office/powerpoint/2010/main" val="2993911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0DC5-CD58-41F5-B145-FDF88AF6B41A}"/>
              </a:ext>
            </a:extLst>
          </p:cNvPr>
          <p:cNvSpPr>
            <a:spLocks noGrp="1"/>
          </p:cNvSpPr>
          <p:nvPr>
            <p:ph type="title"/>
          </p:nvPr>
        </p:nvSpPr>
        <p:spPr>
          <a:xfrm>
            <a:off x="578224" y="874059"/>
            <a:ext cx="7987553" cy="542627"/>
          </a:xfrm>
        </p:spPr>
        <p:txBody>
          <a:bodyPr/>
          <a:lstStyle/>
          <a:p>
            <a:r>
              <a:rPr lang="en-US" dirty="0">
                <a:solidFill>
                  <a:srgbClr val="FF0000"/>
                </a:solidFill>
              </a:rPr>
              <a:t>4. Methodology</a:t>
            </a:r>
          </a:p>
        </p:txBody>
      </p:sp>
    </p:spTree>
    <p:extLst>
      <p:ext uri="{BB962C8B-B14F-4D97-AF65-F5344CB8AC3E}">
        <p14:creationId xmlns:p14="http://schemas.microsoft.com/office/powerpoint/2010/main" val="1697001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44AF1-7EBB-4658-A56A-5528DB056ADA}"/>
              </a:ext>
            </a:extLst>
          </p:cNvPr>
          <p:cNvSpPr>
            <a:spLocks noGrp="1"/>
          </p:cNvSpPr>
          <p:nvPr>
            <p:ph type="title"/>
          </p:nvPr>
        </p:nvSpPr>
        <p:spPr>
          <a:xfrm>
            <a:off x="448519" y="364357"/>
            <a:ext cx="7987553" cy="542627"/>
          </a:xfrm>
        </p:spPr>
        <p:txBody>
          <a:bodyPr/>
          <a:lstStyle/>
          <a:p>
            <a:r>
              <a:rPr lang="en-US" dirty="0">
                <a:solidFill>
                  <a:srgbClr val="FF0000"/>
                </a:solidFill>
              </a:rPr>
              <a:t>Descriptive Analysis - Methodology</a:t>
            </a:r>
          </a:p>
        </p:txBody>
      </p:sp>
      <p:sp>
        <p:nvSpPr>
          <p:cNvPr id="3" name="Content Placeholder 2">
            <a:extLst>
              <a:ext uri="{FF2B5EF4-FFF2-40B4-BE49-F238E27FC236}">
                <a16:creationId xmlns:a16="http://schemas.microsoft.com/office/drawing/2014/main" id="{06CB4AAD-C8E3-444C-B4AE-FE5BB728CC91}"/>
              </a:ext>
            </a:extLst>
          </p:cNvPr>
          <p:cNvSpPr txBox="1">
            <a:spLocks noChangeArrowheads="1"/>
          </p:cNvSpPr>
          <p:nvPr/>
        </p:nvSpPr>
        <p:spPr bwMode="auto">
          <a:xfrm>
            <a:off x="448519" y="910741"/>
            <a:ext cx="8224834" cy="5311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71" dirty="0"/>
          </a:p>
          <a:p>
            <a:r>
              <a:rPr lang="en-US" sz="2471" dirty="0"/>
              <a:t>Calculation of age difference between married couples based on Social Security cohort life tables and HRS sample cohorts. </a:t>
            </a:r>
          </a:p>
          <a:p>
            <a:endParaRPr lang="en-US" sz="2471" dirty="0"/>
          </a:p>
          <a:p>
            <a:pPr lvl="1"/>
            <a:r>
              <a:rPr lang="en-US" sz="2071" dirty="0"/>
              <a:t>Age difference is calculated for married women born between 1931 and 1951, and their husbands. Using this information I estimate the probability of women outliving their husbands and the average number of years women will remain as widows. </a:t>
            </a:r>
          </a:p>
          <a:p>
            <a:endParaRPr lang="en-US" sz="2471" dirty="0"/>
          </a:p>
          <a:p>
            <a:r>
              <a:rPr lang="en-US" sz="2471" dirty="0"/>
              <a:t>Median Non-Housing Wealth based on gender of household head at age 65. Wealth defined as net value of non-housing wealth including real state other than equity in the primary residence. </a:t>
            </a:r>
          </a:p>
          <a:p>
            <a:endParaRPr lang="en-US" sz="2471" dirty="0"/>
          </a:p>
          <a:p>
            <a:r>
              <a:rPr lang="en-US" sz="2471" dirty="0"/>
              <a:t>My focus in this initial part of the study is on quantifying the relationship between claim age and subsequent mortality</a:t>
            </a:r>
          </a:p>
          <a:p>
            <a:pPr marL="0" indent="0">
              <a:buNone/>
            </a:pPr>
            <a:r>
              <a:rPr lang="en-US" sz="2471" dirty="0"/>
              <a:t>	</a:t>
            </a:r>
            <a:endParaRPr lang="en-US" altLang="ja-JP" sz="2824" dirty="0">
              <a:latin typeface="Neue Display Black" charset="0"/>
            </a:endParaRPr>
          </a:p>
          <a:p>
            <a:endParaRPr lang="en-US" altLang="ja-JP" sz="2824" dirty="0">
              <a:latin typeface="Neue Display Black" charset="0"/>
            </a:endParaRPr>
          </a:p>
          <a:p>
            <a:endParaRPr lang="en-US" altLang="ja-JP" sz="2824" dirty="0">
              <a:latin typeface="Neue Display Black" charset="0"/>
            </a:endParaRPr>
          </a:p>
        </p:txBody>
      </p:sp>
    </p:spTree>
    <p:extLst>
      <p:ext uri="{BB962C8B-B14F-4D97-AF65-F5344CB8AC3E}">
        <p14:creationId xmlns:p14="http://schemas.microsoft.com/office/powerpoint/2010/main" val="294257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03274-49CF-41C3-8318-B6223B7E2AC2}"/>
              </a:ext>
            </a:extLst>
          </p:cNvPr>
          <p:cNvSpPr txBox="1">
            <a:spLocks noChangeArrowheads="1"/>
          </p:cNvSpPr>
          <p:nvPr/>
        </p:nvSpPr>
        <p:spPr bwMode="auto">
          <a:xfrm>
            <a:off x="490817" y="1724025"/>
            <a:ext cx="8162365" cy="428157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ja-JP" sz="2824" dirty="0">
                <a:latin typeface="Neue Display Black" charset="0"/>
              </a:rPr>
              <a:t>Rates of elder poverty among single women (never married) and widows are higher than among couples and men. </a:t>
            </a:r>
          </a:p>
          <a:p>
            <a:endParaRPr lang="en-US" altLang="ja-JP" sz="2400" dirty="0">
              <a:latin typeface="Neue Display Black" charset="0"/>
            </a:endParaRPr>
          </a:p>
          <a:p>
            <a:r>
              <a:rPr lang="en-US" altLang="ja-JP" sz="2824" dirty="0">
                <a:latin typeface="Neue Display Black" charset="0"/>
              </a:rPr>
              <a:t>Poverty among single women reflects low lifetime earnings and spotty pension coverage. </a:t>
            </a:r>
          </a:p>
          <a:p>
            <a:endParaRPr lang="en-US" altLang="ja-JP" sz="2824" dirty="0">
              <a:latin typeface="Neue Display Black" charset="0"/>
            </a:endParaRPr>
          </a:p>
          <a:p>
            <a:r>
              <a:rPr lang="en-US" altLang="ja-JP" sz="2824" dirty="0">
                <a:latin typeface="Neue Display Black" charset="0"/>
              </a:rPr>
              <a:t>Poverty among widows results from the exhaustion of financial resources </a:t>
            </a:r>
          </a:p>
          <a:p>
            <a:endParaRPr lang="en-US" altLang="ja-JP" sz="2824" dirty="0">
              <a:latin typeface="Neue Display Black" charset="0"/>
            </a:endParaRPr>
          </a:p>
          <a:p>
            <a:endParaRPr lang="en-US" altLang="ja-JP" sz="2824" dirty="0">
              <a:latin typeface="Neue Display Black" charset="0"/>
            </a:endParaRPr>
          </a:p>
        </p:txBody>
      </p:sp>
      <p:sp>
        <p:nvSpPr>
          <p:cNvPr id="4" name="Title 1">
            <a:extLst>
              <a:ext uri="{FF2B5EF4-FFF2-40B4-BE49-F238E27FC236}">
                <a16:creationId xmlns:a16="http://schemas.microsoft.com/office/drawing/2014/main" id="{08BB03EE-18C9-41AF-995C-5949BF0BB6D0}"/>
              </a:ext>
            </a:extLst>
          </p:cNvPr>
          <p:cNvSpPr>
            <a:spLocks noGrp="1"/>
          </p:cNvSpPr>
          <p:nvPr>
            <p:ph type="title"/>
          </p:nvPr>
        </p:nvSpPr>
        <p:spPr>
          <a:xfrm>
            <a:off x="423582" y="407988"/>
            <a:ext cx="8229600"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nSpc>
                <a:spcPct val="100000"/>
              </a:lnSpc>
            </a:pPr>
            <a:r>
              <a:rPr lang="en-US" altLang="en-US" sz="3200" b="1" dirty="0">
                <a:solidFill>
                  <a:srgbClr val="FF0000"/>
                </a:solidFill>
              </a:rPr>
              <a:t>Single Women, Widows, and a Lack of Retirement Security</a:t>
            </a:r>
            <a:br>
              <a:rPr lang="en-US" altLang="en-US" sz="3200" b="1" dirty="0">
                <a:solidFill>
                  <a:srgbClr val="FF0000"/>
                </a:solidFill>
              </a:rPr>
            </a:br>
            <a:endParaRPr lang="en-US" altLang="en-US" sz="3200" b="1" dirty="0">
              <a:solidFill>
                <a:srgbClr val="FF0000"/>
              </a:solidFill>
            </a:endParaRPr>
          </a:p>
        </p:txBody>
      </p:sp>
    </p:spTree>
    <p:extLst>
      <p:ext uri="{BB962C8B-B14F-4D97-AF65-F5344CB8AC3E}">
        <p14:creationId xmlns:p14="http://schemas.microsoft.com/office/powerpoint/2010/main" val="3412927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44AF1-7EBB-4658-A56A-5528DB056ADA}"/>
              </a:ext>
            </a:extLst>
          </p:cNvPr>
          <p:cNvSpPr>
            <a:spLocks noGrp="1"/>
          </p:cNvSpPr>
          <p:nvPr>
            <p:ph type="title"/>
          </p:nvPr>
        </p:nvSpPr>
        <p:spPr>
          <a:xfrm>
            <a:off x="459583" y="257943"/>
            <a:ext cx="8224834" cy="542627"/>
          </a:xfrm>
        </p:spPr>
        <p:txBody>
          <a:bodyPr/>
          <a:lstStyle/>
          <a:p>
            <a:r>
              <a:rPr lang="en-US" b="1" dirty="0" err="1">
                <a:solidFill>
                  <a:srgbClr val="FF0000"/>
                </a:solidFill>
              </a:rPr>
              <a:t>Gompertz</a:t>
            </a:r>
            <a:r>
              <a:rPr lang="en-US" b="1" dirty="0">
                <a:solidFill>
                  <a:srgbClr val="FF0000"/>
                </a:solidFill>
              </a:rPr>
              <a:t> Survival Model and </a:t>
            </a:r>
            <a:r>
              <a:rPr lang="en-US" b="1" dirty="0" err="1">
                <a:solidFill>
                  <a:srgbClr val="FF0000"/>
                </a:solidFill>
              </a:rPr>
              <a:t>Probit</a:t>
            </a:r>
            <a:r>
              <a:rPr lang="en-US" b="1" dirty="0">
                <a:solidFill>
                  <a:srgbClr val="FF0000"/>
                </a:solidFill>
              </a:rPr>
              <a:t> Model</a:t>
            </a:r>
          </a:p>
        </p:txBody>
      </p:sp>
      <p:sp>
        <p:nvSpPr>
          <p:cNvPr id="3" name="Content Placeholder 2">
            <a:extLst>
              <a:ext uri="{FF2B5EF4-FFF2-40B4-BE49-F238E27FC236}">
                <a16:creationId xmlns:a16="http://schemas.microsoft.com/office/drawing/2014/main" id="{06CB4AAD-C8E3-444C-B4AE-FE5BB728CC91}"/>
              </a:ext>
            </a:extLst>
          </p:cNvPr>
          <p:cNvSpPr txBox="1">
            <a:spLocks noChangeArrowheads="1"/>
          </p:cNvSpPr>
          <p:nvPr/>
        </p:nvSpPr>
        <p:spPr bwMode="auto">
          <a:xfrm>
            <a:off x="459583" y="931472"/>
            <a:ext cx="8224834" cy="53115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471" dirty="0"/>
          </a:p>
          <a:p>
            <a:r>
              <a:rPr lang="en-US" sz="2471" dirty="0"/>
              <a:t>I estimate a </a:t>
            </a:r>
            <a:r>
              <a:rPr lang="en-US" sz="2471" dirty="0" err="1"/>
              <a:t>Gompertz</a:t>
            </a:r>
            <a:r>
              <a:rPr lang="en-US" sz="2471" dirty="0"/>
              <a:t> survival model to test mortality risk according to the claim age and socioeconomic status variables (race, gender, occupation, educational level, marital status) </a:t>
            </a:r>
          </a:p>
          <a:p>
            <a:endParaRPr lang="en-US" sz="2471" dirty="0"/>
          </a:p>
          <a:p>
            <a:r>
              <a:rPr lang="en-US" sz="2471" dirty="0"/>
              <a:t>The </a:t>
            </a:r>
            <a:r>
              <a:rPr lang="en-US" sz="2471" dirty="0" err="1"/>
              <a:t>Gompertz</a:t>
            </a:r>
            <a:r>
              <a:rPr lang="en-US" sz="2471" dirty="0"/>
              <a:t> is a parametric model commonly used in demography to analyze mortality rates in older ages. </a:t>
            </a:r>
          </a:p>
          <a:p>
            <a:endParaRPr lang="en-US" sz="2471" dirty="0"/>
          </a:p>
          <a:p>
            <a:r>
              <a:rPr lang="en-US" sz="2471" dirty="0" err="1"/>
              <a:t>Probit</a:t>
            </a:r>
            <a:r>
              <a:rPr lang="en-US" sz="2471" dirty="0"/>
              <a:t> model associating claim age and SES variables to study determinants of poverty risk</a:t>
            </a:r>
          </a:p>
          <a:p>
            <a:pPr marL="0" indent="0">
              <a:buNone/>
            </a:pPr>
            <a:r>
              <a:rPr lang="en-US" sz="2471" dirty="0"/>
              <a:t>	</a:t>
            </a:r>
            <a:endParaRPr lang="en-US" altLang="ja-JP" sz="2824" dirty="0">
              <a:latin typeface="Neue Display Black" charset="0"/>
            </a:endParaRPr>
          </a:p>
          <a:p>
            <a:endParaRPr lang="en-US" altLang="ja-JP" sz="2824" dirty="0">
              <a:latin typeface="Neue Display Black" charset="0"/>
            </a:endParaRPr>
          </a:p>
          <a:p>
            <a:endParaRPr lang="en-US" altLang="ja-JP" sz="2824" dirty="0">
              <a:latin typeface="Neue Display Black" charset="0"/>
            </a:endParaRPr>
          </a:p>
        </p:txBody>
      </p:sp>
    </p:spTree>
    <p:extLst>
      <p:ext uri="{BB962C8B-B14F-4D97-AF65-F5344CB8AC3E}">
        <p14:creationId xmlns:p14="http://schemas.microsoft.com/office/powerpoint/2010/main" val="34158039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C6EC3A2A-E8BB-4254-80AE-F8BD4BE6EE75}"/>
              </a:ext>
            </a:extLst>
          </p:cNvPr>
          <p:cNvSpPr>
            <a:spLocks noGrp="1" noChangeArrowheads="1"/>
          </p:cNvSpPr>
          <p:nvPr>
            <p:ph idx="1"/>
          </p:nvPr>
        </p:nvSpPr>
        <p:spPr bwMode="auto">
          <a:xfrm>
            <a:off x="628650" y="1098550"/>
            <a:ext cx="7886700" cy="5103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cs typeface="MS PGothic" panose="020B0600070205080204" pitchFamily="34" charset="-128"/>
              </a:rPr>
              <a:t>The </a:t>
            </a:r>
            <a:r>
              <a:rPr lang="en-US" altLang="en-US" dirty="0" err="1">
                <a:cs typeface="MS PGothic" panose="020B0600070205080204" pitchFamily="34" charset="-128"/>
              </a:rPr>
              <a:t>Gompertz</a:t>
            </a:r>
            <a:r>
              <a:rPr lang="en-US" altLang="en-US" dirty="0">
                <a:cs typeface="MS PGothic" panose="020B0600070205080204" pitchFamily="34" charset="-128"/>
              </a:rPr>
              <a:t> Model has a hazard function of the form:</a:t>
            </a:r>
          </a:p>
          <a:p>
            <a:endParaRPr lang="en-US" altLang="en-US" dirty="0">
              <a:cs typeface="MS PGothic" panose="020B0600070205080204" pitchFamily="34" charset="-128"/>
            </a:endParaRPr>
          </a:p>
          <a:p>
            <a:endParaRPr lang="en-US" altLang="en-US" dirty="0">
              <a:cs typeface="MS PGothic" panose="020B0600070205080204" pitchFamily="34" charset="-128"/>
            </a:endParaRPr>
          </a:p>
          <a:p>
            <a:r>
              <a:rPr lang="en-US" altLang="en-US" dirty="0">
                <a:cs typeface="MS PGothic" panose="020B0600070205080204" pitchFamily="34" charset="-128"/>
              </a:rPr>
              <a:t>The first parameter models the first moment, allowing covariates that influence the level of the hazard as follows:</a:t>
            </a:r>
          </a:p>
          <a:p>
            <a:endParaRPr lang="en-US" altLang="en-US" dirty="0">
              <a:cs typeface="MS PGothic" panose="020B0600070205080204" pitchFamily="34" charset="-128"/>
            </a:endParaRPr>
          </a:p>
        </p:txBody>
      </p:sp>
      <p:sp>
        <p:nvSpPr>
          <p:cNvPr id="22531" name="Slide Number Placeholder 3">
            <a:extLst>
              <a:ext uri="{FF2B5EF4-FFF2-40B4-BE49-F238E27FC236}">
                <a16:creationId xmlns:a16="http://schemas.microsoft.com/office/drawing/2014/main" id="{4AD1F55E-4176-44B5-B23C-364060B8235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B367AB3-3E43-4D8B-BE91-DE02C9F80407}" type="slidenum">
              <a:rPr lang="en-US" altLang="en-US" smtClean="0">
                <a:solidFill>
                  <a:srgbClr val="000000"/>
                </a:solidFill>
                <a:latin typeface="Neue Regular" charset="0"/>
              </a:rPr>
              <a:pPr/>
              <a:t>31</a:t>
            </a:fld>
            <a:endParaRPr lang="en-US" altLang="en-US">
              <a:solidFill>
                <a:srgbClr val="000000"/>
              </a:solidFill>
              <a:latin typeface="Neue Regular" charset="0"/>
            </a:endParaRPr>
          </a:p>
        </p:txBody>
      </p:sp>
      <p:pic>
        <p:nvPicPr>
          <p:cNvPr id="22532" name="Picture 4">
            <a:extLst>
              <a:ext uri="{FF2B5EF4-FFF2-40B4-BE49-F238E27FC236}">
                <a16:creationId xmlns:a16="http://schemas.microsoft.com/office/drawing/2014/main" id="{6129873E-70D2-4C8C-BEA7-9FE9982A31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3613" y="2055813"/>
            <a:ext cx="467677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5">
            <a:extLst>
              <a:ext uri="{FF2B5EF4-FFF2-40B4-BE49-F238E27FC236}">
                <a16:creationId xmlns:a16="http://schemas.microsoft.com/office/drawing/2014/main" id="{96395E56-9CD0-411C-BFD5-7DE59AF6C1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1475" y="4894263"/>
            <a:ext cx="35687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CFC611A0-EF9B-4917-A34D-19C63DDA6DBD}"/>
              </a:ext>
            </a:extLst>
          </p:cNvPr>
          <p:cNvSpPr>
            <a:spLocks noGrp="1"/>
          </p:cNvSpPr>
          <p:nvPr>
            <p:ph type="title"/>
          </p:nvPr>
        </p:nvSpPr>
        <p:spPr>
          <a:xfrm>
            <a:off x="457200" y="418307"/>
            <a:ext cx="8229600" cy="56356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ts val="4368"/>
              </a:lnSpc>
            </a:pPr>
            <a:r>
              <a:rPr lang="en-US" altLang="en-US" sz="3494" dirty="0">
                <a:solidFill>
                  <a:srgbClr val="FF0000"/>
                </a:solidFill>
              </a:rPr>
              <a:t>Model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1265EE-C0D9-4C2D-BDDB-AA2AFD109149}"/>
              </a:ext>
            </a:extLst>
          </p:cNvPr>
          <p:cNvPicPr>
            <a:picLocks noChangeAspect="1"/>
          </p:cNvPicPr>
          <p:nvPr/>
        </p:nvPicPr>
        <p:blipFill>
          <a:blip r:embed="rId2"/>
          <a:stretch>
            <a:fillRect/>
          </a:stretch>
        </p:blipFill>
        <p:spPr>
          <a:xfrm>
            <a:off x="997748" y="1878275"/>
            <a:ext cx="6793702" cy="2941518"/>
          </a:xfrm>
          <a:prstGeom prst="rect">
            <a:avLst/>
          </a:prstGeom>
        </p:spPr>
      </p:pic>
      <p:sp>
        <p:nvSpPr>
          <p:cNvPr id="4" name="Title 1">
            <a:extLst>
              <a:ext uri="{FF2B5EF4-FFF2-40B4-BE49-F238E27FC236}">
                <a16:creationId xmlns:a16="http://schemas.microsoft.com/office/drawing/2014/main" id="{81D4C401-7536-44C0-84F8-A74C6A78AEE8}"/>
              </a:ext>
            </a:extLst>
          </p:cNvPr>
          <p:cNvSpPr txBox="1">
            <a:spLocks/>
          </p:cNvSpPr>
          <p:nvPr/>
        </p:nvSpPr>
        <p:spPr bwMode="auto">
          <a:xfrm>
            <a:off x="61912" y="563598"/>
            <a:ext cx="9145588" cy="542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lnSpc>
                <a:spcPts val="4368"/>
              </a:lnSpc>
              <a:spcBef>
                <a:spcPct val="0"/>
              </a:spcBef>
              <a:spcAft>
                <a:spcPct val="0"/>
              </a:spcAft>
              <a:defRPr sz="3494" kern="1200">
                <a:solidFill>
                  <a:srgbClr val="FFFFFF"/>
                </a:solidFill>
                <a:latin typeface="Neue Display Black"/>
                <a:ea typeface="MS PGothic" panose="020B0600070205080204" pitchFamily="34" charset="-128"/>
                <a:cs typeface="Neue Display Black"/>
              </a:defRPr>
            </a:lvl1pPr>
            <a:lvl2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2pPr>
            <a:lvl3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3pPr>
            <a:lvl4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4pPr>
            <a:lvl5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5pPr>
            <a:lvl6pPr marL="4572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9pPr>
          </a:lstStyle>
          <a:p>
            <a:pPr algn="ctr"/>
            <a:r>
              <a:rPr lang="en-US" sz="3200" b="1" dirty="0">
                <a:solidFill>
                  <a:srgbClr val="FF0000"/>
                </a:solidFill>
              </a:rPr>
              <a:t>RESULTS: Mortality Participants by Claim Age</a:t>
            </a:r>
          </a:p>
        </p:txBody>
      </p:sp>
    </p:spTree>
    <p:extLst>
      <p:ext uri="{BB962C8B-B14F-4D97-AF65-F5344CB8AC3E}">
        <p14:creationId xmlns:p14="http://schemas.microsoft.com/office/powerpoint/2010/main" val="3654492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40DC5-CD58-41F5-B145-FDF88AF6B41A}"/>
              </a:ext>
            </a:extLst>
          </p:cNvPr>
          <p:cNvSpPr>
            <a:spLocks noGrp="1"/>
          </p:cNvSpPr>
          <p:nvPr>
            <p:ph type="title"/>
          </p:nvPr>
        </p:nvSpPr>
        <p:spPr>
          <a:xfrm>
            <a:off x="578223" y="302559"/>
            <a:ext cx="7987553" cy="542627"/>
          </a:xfrm>
        </p:spPr>
        <p:txBody>
          <a:bodyPr/>
          <a:lstStyle/>
          <a:p>
            <a:r>
              <a:rPr lang="en-US" b="1" dirty="0">
                <a:solidFill>
                  <a:srgbClr val="FF0000"/>
                </a:solidFill>
              </a:rPr>
              <a:t>Conclusions</a:t>
            </a:r>
          </a:p>
        </p:txBody>
      </p:sp>
      <p:sp>
        <p:nvSpPr>
          <p:cNvPr id="3" name="Content Placeholder 2">
            <a:extLst>
              <a:ext uri="{FF2B5EF4-FFF2-40B4-BE49-F238E27FC236}">
                <a16:creationId xmlns:a16="http://schemas.microsoft.com/office/drawing/2014/main" id="{7040AF07-DA7D-4DA9-B751-C5C7712AB08A}"/>
              </a:ext>
            </a:extLst>
          </p:cNvPr>
          <p:cNvSpPr txBox="1">
            <a:spLocks noChangeArrowheads="1"/>
          </p:cNvSpPr>
          <p:nvPr/>
        </p:nvSpPr>
        <p:spPr bwMode="auto">
          <a:xfrm>
            <a:off x="448519" y="1107141"/>
            <a:ext cx="7987553" cy="50426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altLang="ja-JP" sz="2400" dirty="0">
                <a:latin typeface="Neue Display Black" charset="0"/>
              </a:rPr>
              <a:t>The United States’ Retirement Crisis: In both cases women will benefit from policy reform that strengthens Social Security and creates Guaranteed Retirement Accounts (GRAs) as a source of independent retirement income lasting a lifetime</a:t>
            </a:r>
          </a:p>
          <a:p>
            <a:pPr lvl="0"/>
            <a:endParaRPr lang="en-US" altLang="ja-JP" sz="2400" dirty="0">
              <a:latin typeface="Neue Display Black" charset="0"/>
            </a:endParaRPr>
          </a:p>
          <a:p>
            <a:pPr lvl="0"/>
            <a:r>
              <a:rPr lang="en-US" altLang="ja-JP" sz="2400" dirty="0">
                <a:latin typeface="Neue Display Black" charset="0"/>
              </a:rPr>
              <a:t>Proposals to strengthen Social Security to better meet the needs of higher poverty risk groups range from applying incremental changes to the rules for spousal and survival benefits to creating a </a:t>
            </a:r>
            <a:r>
              <a:rPr lang="en-US" altLang="ja-JP" sz="2400" b="1" dirty="0">
                <a:latin typeface="Neue Display Black" charset="0"/>
              </a:rPr>
              <a:t>universal minimum benefit</a:t>
            </a:r>
            <a:r>
              <a:rPr lang="en-US" altLang="ja-JP" sz="2400" dirty="0">
                <a:latin typeface="Neue Display Black" charset="0"/>
              </a:rPr>
              <a:t>.</a:t>
            </a:r>
            <a:br>
              <a:rPr lang="en-US" altLang="ja-JP" sz="2400" dirty="0">
                <a:latin typeface="Neue Display Black" charset="0"/>
              </a:rPr>
            </a:br>
            <a:endParaRPr lang="en-US" altLang="ja-JP" sz="2400" dirty="0">
              <a:latin typeface="Neue Display Black" charset="0"/>
            </a:endParaRPr>
          </a:p>
          <a:p>
            <a:pPr marL="0" indent="0">
              <a:buNone/>
            </a:pPr>
            <a:r>
              <a:rPr lang="en-US" altLang="ja-JP" sz="2000" b="1" dirty="0">
                <a:latin typeface="Neue Display Black" charset="0"/>
              </a:rPr>
              <a:t>Policy Note: </a:t>
            </a:r>
            <a:r>
              <a:rPr lang="en-US" sz="2000" b="1" dirty="0">
                <a:hlinkClick r:id="rId2"/>
              </a:rPr>
              <a:t>https://www.economicpolicyresearch.org/jobs-report/old-age-poverty-single-women-and-widows-and-a-lack-of-retirement-security</a:t>
            </a:r>
            <a:endParaRPr lang="en-US" altLang="ja-JP" sz="2000" b="1" dirty="0">
              <a:latin typeface="Neue Display Black" charset="0"/>
            </a:endParaRPr>
          </a:p>
          <a:p>
            <a:endParaRPr lang="en-US" altLang="ja-JP" sz="2400" dirty="0">
              <a:latin typeface="Neue Display Black" charset="0"/>
            </a:endParaRPr>
          </a:p>
        </p:txBody>
      </p:sp>
    </p:spTree>
    <p:extLst>
      <p:ext uri="{BB962C8B-B14F-4D97-AF65-F5344CB8AC3E}">
        <p14:creationId xmlns:p14="http://schemas.microsoft.com/office/powerpoint/2010/main" val="94667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AC913BC2-F539-4462-84B6-C4BD2BB1DFCE}"/>
              </a:ext>
            </a:extLst>
          </p:cNvPr>
          <p:cNvSpPr>
            <a:spLocks noGrp="1"/>
          </p:cNvSpPr>
          <p:nvPr>
            <p:ph type="title"/>
          </p:nvPr>
        </p:nvSpPr>
        <p:spPr bwMode="auto">
          <a:xfrm>
            <a:off x="457200" y="22860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algn="ctr"/>
            <a:r>
              <a:rPr lang="en-US" altLang="en-US" dirty="0">
                <a:latin typeface="Neue Display Black" charset="0"/>
              </a:rPr>
              <a:t>Thank you</a:t>
            </a:r>
          </a:p>
        </p:txBody>
      </p:sp>
      <p:sp>
        <p:nvSpPr>
          <p:cNvPr id="2" name="TextBox 1">
            <a:extLst>
              <a:ext uri="{FF2B5EF4-FFF2-40B4-BE49-F238E27FC236}">
                <a16:creationId xmlns:a16="http://schemas.microsoft.com/office/drawing/2014/main" id="{06DD41E8-C331-46AA-AE32-1F533A28CD2D}"/>
              </a:ext>
            </a:extLst>
          </p:cNvPr>
          <p:cNvSpPr txBox="1"/>
          <p:nvPr/>
        </p:nvSpPr>
        <p:spPr>
          <a:xfrm>
            <a:off x="4836160" y="5557520"/>
            <a:ext cx="3942080" cy="646331"/>
          </a:xfrm>
          <a:prstGeom prst="rect">
            <a:avLst/>
          </a:prstGeom>
          <a:noFill/>
        </p:spPr>
        <p:txBody>
          <a:bodyPr wrap="square" rtlCol="0">
            <a:spAutoFit/>
          </a:bodyPr>
          <a:lstStyle/>
          <a:p>
            <a:pPr algn="r"/>
            <a:r>
              <a:rPr lang="en-US" dirty="0"/>
              <a:t>Martha Susana Jaimes </a:t>
            </a:r>
          </a:p>
          <a:p>
            <a:pPr algn="r"/>
            <a:r>
              <a:rPr lang="en-US" dirty="0"/>
              <a:t>msjaimes@newschool.edu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F741BDA-3770-4AD1-8EBF-011D69A09C84}"/>
              </a:ext>
            </a:extLst>
          </p:cNvPr>
          <p:cNvSpPr>
            <a:spLocks noGrp="1"/>
          </p:cNvSpPr>
          <p:nvPr>
            <p:ph type="title"/>
          </p:nvPr>
        </p:nvSpPr>
        <p:spPr>
          <a:xfrm>
            <a:off x="423582" y="388938"/>
            <a:ext cx="8229600"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ctr">
              <a:lnSpc>
                <a:spcPct val="100000"/>
              </a:lnSpc>
            </a:pPr>
            <a:r>
              <a:rPr lang="en-US" altLang="en-US" sz="3200" b="1" dirty="0">
                <a:solidFill>
                  <a:srgbClr val="FF0000"/>
                </a:solidFill>
              </a:rPr>
              <a:t>Poverty in Retirement Age</a:t>
            </a:r>
          </a:p>
        </p:txBody>
      </p:sp>
      <p:sp>
        <p:nvSpPr>
          <p:cNvPr id="5" name="TextBox 4">
            <a:extLst>
              <a:ext uri="{FF2B5EF4-FFF2-40B4-BE49-F238E27FC236}">
                <a16:creationId xmlns:a16="http://schemas.microsoft.com/office/drawing/2014/main" id="{E15A1751-87FE-4967-BE25-4F1E06328B48}"/>
              </a:ext>
            </a:extLst>
          </p:cNvPr>
          <p:cNvSpPr txBox="1"/>
          <p:nvPr/>
        </p:nvSpPr>
        <p:spPr>
          <a:xfrm>
            <a:off x="1317625" y="5319638"/>
            <a:ext cx="6521824" cy="309637"/>
          </a:xfrm>
          <a:prstGeom prst="rect">
            <a:avLst/>
          </a:prstGeom>
          <a:noFill/>
        </p:spPr>
        <p:txBody>
          <a:bodyPr wrap="square" rtlCol="0">
            <a:spAutoFit/>
          </a:bodyPr>
          <a:lstStyle/>
          <a:p>
            <a:r>
              <a:rPr lang="en-US" sz="1412" i="1" dirty="0"/>
              <a:t>Source: Author’s calculations using United State’s 2016 Current Population Survey (CPS) </a:t>
            </a:r>
          </a:p>
        </p:txBody>
      </p:sp>
      <p:graphicFrame>
        <p:nvGraphicFramePr>
          <p:cNvPr id="6" name="Chart 5">
            <a:extLst>
              <a:ext uri="{FF2B5EF4-FFF2-40B4-BE49-F238E27FC236}">
                <a16:creationId xmlns:a16="http://schemas.microsoft.com/office/drawing/2014/main" id="{88C98FF0-7684-4579-B48F-0038189FE8DB}"/>
              </a:ext>
            </a:extLst>
          </p:cNvPr>
          <p:cNvGraphicFramePr>
            <a:graphicFrameLocks/>
          </p:cNvGraphicFramePr>
          <p:nvPr>
            <p:extLst>
              <p:ext uri="{D42A27DB-BD31-4B8C-83A1-F6EECF244321}">
                <p14:modId xmlns:p14="http://schemas.microsoft.com/office/powerpoint/2010/main" val="3341559316"/>
              </p:ext>
            </p:extLst>
          </p:nvPr>
        </p:nvGraphicFramePr>
        <p:xfrm>
          <a:off x="1400174" y="1228724"/>
          <a:ext cx="6276975" cy="40909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2100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69B5EA-7A30-421F-8B2D-53564C2A943A}"/>
              </a:ext>
            </a:extLst>
          </p:cNvPr>
          <p:cNvSpPr>
            <a:spLocks noGrp="1"/>
          </p:cNvSpPr>
          <p:nvPr>
            <p:ph idx="1"/>
          </p:nvPr>
        </p:nvSpPr>
        <p:spPr>
          <a:xfrm>
            <a:off x="495300" y="1171575"/>
            <a:ext cx="7886700" cy="45235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Autofit/>
          </a:bodyPr>
          <a:lstStyle/>
          <a:p>
            <a:pPr marL="228600" indent="-228600" defTabSz="914400" eaLnBrk="1" hangingPunct="1">
              <a:lnSpc>
                <a:spcPct val="90000"/>
              </a:lnSpc>
              <a:spcBef>
                <a:spcPts val="1000"/>
              </a:spcBef>
            </a:pPr>
            <a:r>
              <a:rPr lang="en-US" sz="2471" dirty="0">
                <a:latin typeface="Neue Display Black" charset="0"/>
                <a:ea typeface="+mn-ea"/>
                <a:cs typeface="+mn-cs"/>
              </a:rPr>
              <a:t>Women have higher life expectancy than men at all ages</a:t>
            </a:r>
          </a:p>
          <a:p>
            <a:pPr marL="228600" indent="-228600" defTabSz="914400" eaLnBrk="1" hangingPunct="1">
              <a:lnSpc>
                <a:spcPct val="90000"/>
              </a:lnSpc>
              <a:spcBef>
                <a:spcPts val="1000"/>
              </a:spcBef>
            </a:pPr>
            <a:endParaRPr lang="en-US" sz="2471" dirty="0">
              <a:latin typeface="Neue Display Black" charset="0"/>
              <a:ea typeface="+mn-ea"/>
              <a:cs typeface="+mn-cs"/>
            </a:endParaRPr>
          </a:p>
          <a:p>
            <a:pPr marL="228600" indent="-228600" defTabSz="914400" eaLnBrk="1" hangingPunct="1">
              <a:lnSpc>
                <a:spcPct val="90000"/>
              </a:lnSpc>
              <a:spcBef>
                <a:spcPts val="1000"/>
              </a:spcBef>
            </a:pPr>
            <a:endParaRPr lang="en-US" sz="2471" dirty="0">
              <a:latin typeface="Neue Display Black" charset="0"/>
              <a:ea typeface="+mn-ea"/>
              <a:cs typeface="+mn-cs"/>
            </a:endParaRPr>
          </a:p>
          <a:p>
            <a:pPr marL="228600" indent="-228600" defTabSz="914400" eaLnBrk="1" hangingPunct="1">
              <a:lnSpc>
                <a:spcPct val="90000"/>
              </a:lnSpc>
              <a:spcBef>
                <a:spcPts val="1000"/>
              </a:spcBef>
            </a:pPr>
            <a:endParaRPr lang="en-US" sz="2471" dirty="0">
              <a:latin typeface="Neue Display Black" charset="0"/>
              <a:ea typeface="+mn-ea"/>
              <a:cs typeface="+mn-cs"/>
            </a:endParaRPr>
          </a:p>
          <a:p>
            <a:pPr marL="228600" indent="-228600" defTabSz="914400" eaLnBrk="1" hangingPunct="1">
              <a:lnSpc>
                <a:spcPct val="90000"/>
              </a:lnSpc>
              <a:spcBef>
                <a:spcPts val="1000"/>
              </a:spcBef>
            </a:pPr>
            <a:endParaRPr lang="en-US" sz="2471" dirty="0">
              <a:latin typeface="Neue Display Black" charset="0"/>
              <a:ea typeface="+mn-ea"/>
              <a:cs typeface="+mn-cs"/>
            </a:endParaRPr>
          </a:p>
          <a:p>
            <a:pPr marL="228600" indent="-228600" defTabSz="914400" eaLnBrk="1" hangingPunct="1">
              <a:lnSpc>
                <a:spcPct val="90000"/>
              </a:lnSpc>
              <a:spcBef>
                <a:spcPts val="1000"/>
              </a:spcBef>
            </a:pPr>
            <a:endParaRPr lang="en-US" sz="2471" dirty="0">
              <a:latin typeface="Neue Display Black" charset="0"/>
              <a:ea typeface="+mn-ea"/>
              <a:cs typeface="+mn-cs"/>
            </a:endParaRPr>
          </a:p>
          <a:p>
            <a:pPr marL="228600" indent="-228600" defTabSz="914400" eaLnBrk="1" hangingPunct="1">
              <a:lnSpc>
                <a:spcPct val="90000"/>
              </a:lnSpc>
              <a:spcBef>
                <a:spcPts val="1000"/>
              </a:spcBef>
            </a:pPr>
            <a:endParaRPr lang="en-US" sz="2471" dirty="0">
              <a:latin typeface="Neue Display Black" charset="0"/>
              <a:ea typeface="+mn-ea"/>
              <a:cs typeface="+mn-cs"/>
            </a:endParaRPr>
          </a:p>
        </p:txBody>
      </p:sp>
      <p:sp>
        <p:nvSpPr>
          <p:cNvPr id="4" name="Slide Number Placeholder 3">
            <a:extLst>
              <a:ext uri="{FF2B5EF4-FFF2-40B4-BE49-F238E27FC236}">
                <a16:creationId xmlns:a16="http://schemas.microsoft.com/office/drawing/2014/main" id="{F1968FAA-6ED7-4E94-A3C0-4D79ECCF68E4}"/>
              </a:ext>
            </a:extLst>
          </p:cNvPr>
          <p:cNvSpPr>
            <a:spLocks noGrp="1"/>
          </p:cNvSpPr>
          <p:nvPr>
            <p:ph type="sldNum" sz="quarter" idx="12"/>
          </p:nvPr>
        </p:nvSpPr>
        <p:spPr/>
        <p:txBody>
          <a:bodyPr/>
          <a:lstStyle/>
          <a:p>
            <a:pPr>
              <a:defRPr/>
            </a:pPr>
            <a:fld id="{B01409E0-17DA-488E-8347-F24E48EEF122}" type="slidenum">
              <a:rPr lang="en-US" altLang="en-US" smtClean="0"/>
              <a:pPr>
                <a:defRPr/>
              </a:pPr>
              <a:t>5</a:t>
            </a:fld>
            <a:endParaRPr lang="en-US" altLang="en-US"/>
          </a:p>
        </p:txBody>
      </p:sp>
      <p:sp>
        <p:nvSpPr>
          <p:cNvPr id="5" name="Title 1">
            <a:extLst>
              <a:ext uri="{FF2B5EF4-FFF2-40B4-BE49-F238E27FC236}">
                <a16:creationId xmlns:a16="http://schemas.microsoft.com/office/drawing/2014/main" id="{E2F2BCE7-0408-4C63-8949-BF1FFE4073BB}"/>
              </a:ext>
            </a:extLst>
          </p:cNvPr>
          <p:cNvSpPr>
            <a:spLocks noGrp="1"/>
          </p:cNvSpPr>
          <p:nvPr>
            <p:ph type="title"/>
          </p:nvPr>
        </p:nvSpPr>
        <p:spPr>
          <a:xfrm>
            <a:off x="457200" y="67469"/>
            <a:ext cx="8229600" cy="1143000"/>
          </a:xfrm>
        </p:spPr>
        <p:txBody>
          <a:bodyPr vert="horz" lIns="91440" tIns="45720" rIns="91440" bIns="45720" rtlCol="0" anchor="ctr">
            <a:normAutofit/>
          </a:bodyPr>
          <a:lstStyle/>
          <a:p>
            <a:r>
              <a:rPr lang="en-US" altLang="en-US" b="1" dirty="0">
                <a:solidFill>
                  <a:srgbClr val="FF0000"/>
                </a:solidFill>
                <a:latin typeface="Neue Display Black" charset="0"/>
              </a:rPr>
              <a:t>Differential life expectancy</a:t>
            </a:r>
          </a:p>
        </p:txBody>
      </p:sp>
      <p:graphicFrame>
        <p:nvGraphicFramePr>
          <p:cNvPr id="10" name="Chart 9">
            <a:extLst>
              <a:ext uri="{FF2B5EF4-FFF2-40B4-BE49-F238E27FC236}">
                <a16:creationId xmlns:a16="http://schemas.microsoft.com/office/drawing/2014/main" id="{AEA129AD-96B7-4C3D-8D00-C122ADBC7817}"/>
              </a:ext>
            </a:extLst>
          </p:cNvPr>
          <p:cNvGraphicFramePr>
            <a:graphicFrameLocks/>
          </p:cNvGraphicFramePr>
          <p:nvPr>
            <p:extLst>
              <p:ext uri="{D42A27DB-BD31-4B8C-83A1-F6EECF244321}">
                <p14:modId xmlns:p14="http://schemas.microsoft.com/office/powerpoint/2010/main" val="3254749966"/>
              </p:ext>
            </p:extLst>
          </p:nvPr>
        </p:nvGraphicFramePr>
        <p:xfrm>
          <a:off x="866775" y="1774824"/>
          <a:ext cx="7410449" cy="3644107"/>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D032BF7A-DF8C-4EFE-87AF-80AE0F82037B}"/>
              </a:ext>
            </a:extLst>
          </p:cNvPr>
          <p:cNvSpPr txBox="1"/>
          <p:nvPr/>
        </p:nvSpPr>
        <p:spPr>
          <a:xfrm>
            <a:off x="1612526" y="5531606"/>
            <a:ext cx="6521824" cy="309637"/>
          </a:xfrm>
          <a:prstGeom prst="rect">
            <a:avLst/>
          </a:prstGeom>
          <a:noFill/>
        </p:spPr>
        <p:txBody>
          <a:bodyPr wrap="square" rtlCol="0">
            <a:spAutoFit/>
          </a:bodyPr>
          <a:lstStyle/>
          <a:p>
            <a:pPr algn="ctr"/>
            <a:r>
              <a:rPr lang="en-US" sz="1412" i="1" dirty="0"/>
              <a:t>Source: Social Security’s period life tables for 2017</a:t>
            </a:r>
          </a:p>
        </p:txBody>
      </p:sp>
    </p:spTree>
    <p:extLst>
      <p:ext uri="{BB962C8B-B14F-4D97-AF65-F5344CB8AC3E}">
        <p14:creationId xmlns:p14="http://schemas.microsoft.com/office/powerpoint/2010/main" val="2549479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15E08FFD-97A7-484E-9035-F87FC1267F7E}"/>
              </a:ext>
            </a:extLst>
          </p:cNvPr>
          <p:cNvGrpSpPr/>
          <p:nvPr/>
        </p:nvGrpSpPr>
        <p:grpSpPr>
          <a:xfrm>
            <a:off x="1466850" y="1181101"/>
            <a:ext cx="6048375" cy="4667118"/>
            <a:chOff x="1609725" y="742951"/>
            <a:chExt cx="6048375" cy="4667118"/>
          </a:xfrm>
        </p:grpSpPr>
        <p:sp>
          <p:nvSpPr>
            <p:cNvPr id="4" name="Flowchart: Extract 3">
              <a:extLst>
                <a:ext uri="{FF2B5EF4-FFF2-40B4-BE49-F238E27FC236}">
                  <a16:creationId xmlns:a16="http://schemas.microsoft.com/office/drawing/2014/main" id="{88E330F7-7948-444F-BFDA-C0CEBAE4E43E}"/>
                </a:ext>
              </a:extLst>
            </p:cNvPr>
            <p:cNvSpPr/>
            <p:nvPr/>
          </p:nvSpPr>
          <p:spPr>
            <a:xfrm>
              <a:off x="1609725" y="742951"/>
              <a:ext cx="6048375" cy="4667118"/>
            </a:xfrm>
            <a:prstGeom prst="flowChartExtra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dirty="0"/>
            </a:p>
          </p:txBody>
        </p:sp>
        <p:sp>
          <p:nvSpPr>
            <p:cNvPr id="5" name="TextBox 4">
              <a:extLst>
                <a:ext uri="{FF2B5EF4-FFF2-40B4-BE49-F238E27FC236}">
                  <a16:creationId xmlns:a16="http://schemas.microsoft.com/office/drawing/2014/main" id="{30B3050E-2FFE-4CC2-B357-83CEFC3B3C82}"/>
                </a:ext>
              </a:extLst>
            </p:cNvPr>
            <p:cNvSpPr txBox="1"/>
            <p:nvPr/>
          </p:nvSpPr>
          <p:spPr>
            <a:xfrm>
              <a:off x="2571750" y="3873411"/>
              <a:ext cx="4067175" cy="1477328"/>
            </a:xfrm>
            <a:prstGeom prst="rect">
              <a:avLst/>
            </a:prstGeom>
            <a:noFill/>
            <a:ln>
              <a:solidFill>
                <a:schemeClr val="tx1"/>
              </a:solidFill>
            </a:ln>
          </p:spPr>
          <p:txBody>
            <a:bodyPr wrap="square" rtlCol="0">
              <a:spAutoFit/>
            </a:bodyPr>
            <a:lstStyle/>
            <a:p>
              <a:r>
                <a:rPr lang="en-US" b="1" dirty="0">
                  <a:solidFill>
                    <a:schemeClr val="bg1"/>
                  </a:solidFill>
                </a:rPr>
                <a:t>Social Security Old Age Insurance</a:t>
              </a:r>
            </a:p>
            <a:p>
              <a:endParaRPr lang="en-US" dirty="0">
                <a:solidFill>
                  <a:schemeClr val="bg1"/>
                </a:solidFill>
              </a:endParaRPr>
            </a:p>
            <a:p>
              <a:pPr marL="214313" indent="-214313">
                <a:buFontTx/>
                <a:buChar char="-"/>
              </a:pPr>
              <a:r>
                <a:rPr lang="en-US" dirty="0">
                  <a:solidFill>
                    <a:schemeClr val="bg1"/>
                  </a:solidFill>
                </a:rPr>
                <a:t>Retired Worker benefits</a:t>
              </a:r>
            </a:p>
            <a:p>
              <a:pPr marL="214313" indent="-214313">
                <a:buFontTx/>
                <a:buChar char="-"/>
              </a:pPr>
              <a:r>
                <a:rPr lang="en-US" dirty="0">
                  <a:solidFill>
                    <a:schemeClr val="bg1"/>
                  </a:solidFill>
                </a:rPr>
                <a:t>Spousal benefits</a:t>
              </a:r>
            </a:p>
            <a:p>
              <a:pPr marL="214313" indent="-214313">
                <a:buFontTx/>
                <a:buChar char="-"/>
              </a:pPr>
              <a:r>
                <a:rPr lang="en-US" dirty="0">
                  <a:solidFill>
                    <a:schemeClr val="bg1"/>
                  </a:solidFill>
                </a:rPr>
                <a:t>Widows/widowers benefits</a:t>
              </a:r>
            </a:p>
          </p:txBody>
        </p:sp>
        <p:sp>
          <p:nvSpPr>
            <p:cNvPr id="6" name="TextBox 5">
              <a:extLst>
                <a:ext uri="{FF2B5EF4-FFF2-40B4-BE49-F238E27FC236}">
                  <a16:creationId xmlns:a16="http://schemas.microsoft.com/office/drawing/2014/main" id="{61D73709-B7BC-47C0-B006-82B068B46860}"/>
                </a:ext>
              </a:extLst>
            </p:cNvPr>
            <p:cNvSpPr txBox="1"/>
            <p:nvPr/>
          </p:nvSpPr>
          <p:spPr>
            <a:xfrm>
              <a:off x="3371851" y="2664642"/>
              <a:ext cx="2581274" cy="1200329"/>
            </a:xfrm>
            <a:prstGeom prst="rect">
              <a:avLst/>
            </a:prstGeom>
            <a:noFill/>
            <a:ln>
              <a:solidFill>
                <a:schemeClr val="tx1"/>
              </a:solidFill>
            </a:ln>
          </p:spPr>
          <p:txBody>
            <a:bodyPr wrap="square" rtlCol="0">
              <a:spAutoFit/>
            </a:bodyPr>
            <a:lstStyle/>
            <a:p>
              <a:r>
                <a:rPr lang="en-US" b="1" dirty="0">
                  <a:solidFill>
                    <a:schemeClr val="bg1"/>
                  </a:solidFill>
                </a:rPr>
                <a:t>Pensions: </a:t>
              </a:r>
            </a:p>
            <a:p>
              <a:endParaRPr lang="en-US" dirty="0">
                <a:solidFill>
                  <a:schemeClr val="bg1"/>
                </a:solidFill>
              </a:endParaRPr>
            </a:p>
            <a:p>
              <a:r>
                <a:rPr lang="en-US" dirty="0">
                  <a:solidFill>
                    <a:schemeClr val="bg1"/>
                  </a:solidFill>
                </a:rPr>
                <a:t> - Defined Benefits</a:t>
              </a:r>
            </a:p>
            <a:p>
              <a:r>
                <a:rPr lang="en-US" dirty="0">
                  <a:solidFill>
                    <a:schemeClr val="bg1"/>
                  </a:solidFill>
                </a:rPr>
                <a:t>- Defined Contribution</a:t>
              </a:r>
            </a:p>
          </p:txBody>
        </p:sp>
        <p:sp>
          <p:nvSpPr>
            <p:cNvPr id="7" name="TextBox 6">
              <a:extLst>
                <a:ext uri="{FF2B5EF4-FFF2-40B4-BE49-F238E27FC236}">
                  <a16:creationId xmlns:a16="http://schemas.microsoft.com/office/drawing/2014/main" id="{2013FBFA-35F7-48E1-A971-0BFB70D7DC23}"/>
                </a:ext>
              </a:extLst>
            </p:cNvPr>
            <p:cNvSpPr txBox="1"/>
            <p:nvPr/>
          </p:nvSpPr>
          <p:spPr>
            <a:xfrm>
              <a:off x="4031931" y="1664970"/>
              <a:ext cx="1292543" cy="923330"/>
            </a:xfrm>
            <a:prstGeom prst="rect">
              <a:avLst/>
            </a:prstGeom>
            <a:noFill/>
            <a:ln>
              <a:solidFill>
                <a:schemeClr val="tx1"/>
              </a:solidFill>
            </a:ln>
          </p:spPr>
          <p:txBody>
            <a:bodyPr wrap="square" rtlCol="0">
              <a:spAutoFit/>
            </a:bodyPr>
            <a:lstStyle/>
            <a:p>
              <a:r>
                <a:rPr lang="en-US" b="1" dirty="0">
                  <a:solidFill>
                    <a:schemeClr val="bg1"/>
                  </a:solidFill>
                </a:rPr>
                <a:t>Private Savings</a:t>
              </a:r>
            </a:p>
            <a:p>
              <a:r>
                <a:rPr lang="en-US" dirty="0">
                  <a:solidFill>
                    <a:schemeClr val="bg1"/>
                  </a:solidFill>
                </a:rPr>
                <a:t> </a:t>
              </a:r>
            </a:p>
          </p:txBody>
        </p:sp>
      </p:grpSp>
      <p:sp>
        <p:nvSpPr>
          <p:cNvPr id="8" name="Title 1">
            <a:extLst>
              <a:ext uri="{FF2B5EF4-FFF2-40B4-BE49-F238E27FC236}">
                <a16:creationId xmlns:a16="http://schemas.microsoft.com/office/drawing/2014/main" id="{DF908787-2BB0-4F09-893D-6AE8A280FCCC}"/>
              </a:ext>
            </a:extLst>
          </p:cNvPr>
          <p:cNvSpPr txBox="1">
            <a:spLocks/>
          </p:cNvSpPr>
          <p:nvPr/>
        </p:nvSpPr>
        <p:spPr bwMode="auto">
          <a:xfrm>
            <a:off x="423582" y="303213"/>
            <a:ext cx="8229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lvl1pPr algn="ctr" defTabSz="457200" rtl="0" eaLnBrk="0" fontAlgn="base" hangingPunct="0">
              <a:spcBef>
                <a:spcPct val="0"/>
              </a:spcBef>
              <a:spcAft>
                <a:spcPct val="0"/>
              </a:spcAft>
              <a:defRPr sz="4500" kern="1200">
                <a:solidFill>
                  <a:srgbClr val="E32726"/>
                </a:solidFill>
                <a:latin typeface="Neue Display Black"/>
                <a:ea typeface="MS PGothic" panose="020B0600070205080204" pitchFamily="34" charset="-128"/>
                <a:cs typeface="Neue Display Black"/>
              </a:defRPr>
            </a:lvl1pPr>
            <a:lvl2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2pPr>
            <a:lvl3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3pPr>
            <a:lvl4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4pPr>
            <a:lvl5pPr algn="l" defTabSz="457200" rtl="0" eaLnBrk="0" fontAlgn="base" hangingPunct="0">
              <a:spcBef>
                <a:spcPct val="0"/>
              </a:spcBef>
              <a:spcAft>
                <a:spcPct val="0"/>
              </a:spcAft>
              <a:defRPr sz="3600">
                <a:solidFill>
                  <a:srgbClr val="E32726"/>
                </a:solidFill>
                <a:latin typeface="Neue Display Black" pitchFamily="-65" charset="0"/>
                <a:ea typeface="MS PGothic" panose="020B0600070205080204" pitchFamily="34" charset="-128"/>
                <a:cs typeface="Neue Display Black" charset="0"/>
              </a:defRPr>
            </a:lvl5pPr>
            <a:lvl6pPr marL="4572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fontAlgn="base">
              <a:spcBef>
                <a:spcPct val="0"/>
              </a:spcBef>
              <a:spcAft>
                <a:spcPct val="0"/>
              </a:spcAft>
              <a:defRPr sz="4600">
                <a:solidFill>
                  <a:schemeClr val="tx1"/>
                </a:solidFill>
                <a:latin typeface="Neue Display Black" pitchFamily="-65" charset="0"/>
                <a:ea typeface="ＭＳ Ｐゴシック" pitchFamily="-65" charset="-128"/>
              </a:defRPr>
            </a:lvl9pPr>
          </a:lstStyle>
          <a:p>
            <a:r>
              <a:rPr lang="en-US" altLang="en-US" sz="3200" b="1" dirty="0">
                <a:solidFill>
                  <a:srgbClr val="FF0000"/>
                </a:solidFill>
              </a:rPr>
              <a:t>Sources of Retirement Income in the United States</a:t>
            </a:r>
          </a:p>
        </p:txBody>
      </p:sp>
    </p:spTree>
    <p:extLst>
      <p:ext uri="{BB962C8B-B14F-4D97-AF65-F5344CB8AC3E}">
        <p14:creationId xmlns:p14="http://schemas.microsoft.com/office/powerpoint/2010/main" val="214405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B03274-49CF-41C3-8318-B6223B7E2AC2}"/>
              </a:ext>
            </a:extLst>
          </p:cNvPr>
          <p:cNvSpPr txBox="1">
            <a:spLocks noChangeArrowheads="1"/>
          </p:cNvSpPr>
          <p:nvPr/>
        </p:nvSpPr>
        <p:spPr bwMode="auto">
          <a:xfrm>
            <a:off x="490817" y="1223122"/>
            <a:ext cx="8162365" cy="4811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563" tIns="33281" rIns="66563" bIns="33281" numCol="1" rtlCol="0" anchor="t" anchorCtr="0" compatLnSpc="1">
            <a:prstTxWarp prst="textNoShape">
              <a:avLst/>
            </a:prstTxWarp>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ja-JP" sz="2824" dirty="0">
                <a:latin typeface="Neue Display Black" charset="0"/>
              </a:rPr>
              <a:t>Highly regarded as the basic structure of the country’s welfare programs, Social Security’s design is what classifies the United States as “the least generous welfare state of any advanced industrial democracy (Huber and Stephens, 2001:p. 126)”</a:t>
            </a:r>
          </a:p>
          <a:p>
            <a:endParaRPr lang="en-US" altLang="ja-JP" sz="2824" dirty="0">
              <a:latin typeface="Neue Display Black" charset="0"/>
            </a:endParaRPr>
          </a:p>
          <a:p>
            <a:r>
              <a:rPr lang="en-US" altLang="ja-JP" sz="2824" dirty="0">
                <a:latin typeface="Neue Display Black" charset="0"/>
              </a:rPr>
              <a:t>The Social Security’s structure as social insurance instead of welfare assistance situates the provision of social services and poverty relief as a solution to a market failure (unemployment or low savings)</a:t>
            </a:r>
          </a:p>
          <a:p>
            <a:endParaRPr lang="en-US" altLang="ja-JP" sz="2824" dirty="0">
              <a:latin typeface="Neue Display Black" charset="0"/>
            </a:endParaRPr>
          </a:p>
          <a:p>
            <a:r>
              <a:rPr lang="en-US" altLang="ja-JP" sz="2824" dirty="0">
                <a:latin typeface="Neue Display Black" charset="0"/>
              </a:rPr>
              <a:t>Old age Social insurance is provided as </a:t>
            </a:r>
            <a:r>
              <a:rPr lang="en-US" altLang="ja-JP" sz="2824" b="1" dirty="0">
                <a:latin typeface="Neue Display Black" charset="0"/>
              </a:rPr>
              <a:t>poverty</a:t>
            </a:r>
            <a:r>
              <a:rPr lang="en-US" altLang="ja-JP" sz="2824" dirty="0">
                <a:latin typeface="Neue Display Black" charset="0"/>
              </a:rPr>
              <a:t> is considered an </a:t>
            </a:r>
            <a:r>
              <a:rPr lang="en-US" altLang="ja-JP" sz="2824" dirty="0" err="1">
                <a:latin typeface="Neue Display Black" charset="0"/>
              </a:rPr>
              <a:t>idividual</a:t>
            </a:r>
            <a:r>
              <a:rPr lang="en-US" altLang="ja-JP" sz="2824" dirty="0">
                <a:latin typeface="Neue Display Black" charset="0"/>
              </a:rPr>
              <a:t> </a:t>
            </a:r>
            <a:r>
              <a:rPr lang="en-US" altLang="ja-JP" sz="2824" b="1" dirty="0">
                <a:latin typeface="Neue Display Black" charset="0"/>
              </a:rPr>
              <a:t>risk</a:t>
            </a:r>
          </a:p>
          <a:p>
            <a:endParaRPr lang="en-US" altLang="ja-JP" sz="2824" dirty="0">
              <a:latin typeface="Neue Display Black" charset="0"/>
            </a:endParaRPr>
          </a:p>
          <a:p>
            <a:endParaRPr lang="en-US" altLang="ja-JP" sz="2824" dirty="0">
              <a:latin typeface="Neue Display Black" charset="0"/>
            </a:endParaRPr>
          </a:p>
        </p:txBody>
      </p:sp>
      <p:sp>
        <p:nvSpPr>
          <p:cNvPr id="5" name="Title 1">
            <a:extLst>
              <a:ext uri="{FF2B5EF4-FFF2-40B4-BE49-F238E27FC236}">
                <a16:creationId xmlns:a16="http://schemas.microsoft.com/office/drawing/2014/main" id="{C9FC3A4E-F318-4355-A55B-50D0510ECCF6}"/>
              </a:ext>
            </a:extLst>
          </p:cNvPr>
          <p:cNvSpPr>
            <a:spLocks noGrp="1"/>
          </p:cNvSpPr>
          <p:nvPr>
            <p:ph type="title"/>
          </p:nvPr>
        </p:nvSpPr>
        <p:spPr>
          <a:xfrm>
            <a:off x="490817" y="360363"/>
            <a:ext cx="8229600" cy="620712"/>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3200" b="1" dirty="0">
                <a:solidFill>
                  <a:srgbClr val="FF0000"/>
                </a:solidFill>
              </a:rPr>
              <a:t>Social Security’s Old Age Insurance (OAI)</a:t>
            </a:r>
            <a:br>
              <a:rPr lang="en-US" altLang="en-US" sz="3200" b="1" dirty="0">
                <a:solidFill>
                  <a:srgbClr val="FF0000"/>
                </a:solidFill>
              </a:rPr>
            </a:br>
            <a:endParaRPr lang="en-US" altLang="en-US" sz="3200" b="1" dirty="0">
              <a:solidFill>
                <a:srgbClr val="FF0000"/>
              </a:solidFill>
            </a:endParaRPr>
          </a:p>
        </p:txBody>
      </p:sp>
    </p:spTree>
    <p:extLst>
      <p:ext uri="{BB962C8B-B14F-4D97-AF65-F5344CB8AC3E}">
        <p14:creationId xmlns:p14="http://schemas.microsoft.com/office/powerpoint/2010/main" val="1416967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554D7-72C9-4FBB-9199-210BF985AF5A}"/>
              </a:ext>
            </a:extLst>
          </p:cNvPr>
          <p:cNvSpPr>
            <a:spLocks noGrp="1"/>
          </p:cNvSpPr>
          <p:nvPr>
            <p:ph type="title"/>
          </p:nvPr>
        </p:nvSpPr>
        <p:spPr>
          <a:xfrm>
            <a:off x="547486" y="345389"/>
            <a:ext cx="7939999" cy="380194"/>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nSpc>
                <a:spcPts val="4368"/>
              </a:lnSpc>
            </a:pPr>
            <a:r>
              <a:rPr lang="en-US" sz="3200" b="1" dirty="0">
                <a:solidFill>
                  <a:srgbClr val="FF0000"/>
                </a:solidFill>
              </a:rPr>
              <a:t>Social Security reforms affecting claim age</a:t>
            </a:r>
          </a:p>
        </p:txBody>
      </p:sp>
      <p:graphicFrame>
        <p:nvGraphicFramePr>
          <p:cNvPr id="7" name="Content Placeholder 6">
            <a:extLst>
              <a:ext uri="{FF2B5EF4-FFF2-40B4-BE49-F238E27FC236}">
                <a16:creationId xmlns:a16="http://schemas.microsoft.com/office/drawing/2014/main" id="{7479ACE9-C929-409F-94C6-3B5CD8E915E1}"/>
              </a:ext>
            </a:extLst>
          </p:cNvPr>
          <p:cNvGraphicFramePr>
            <a:graphicFrameLocks noGrp="1"/>
          </p:cNvGraphicFramePr>
          <p:nvPr>
            <p:ph idx="1"/>
            <p:extLst>
              <p:ext uri="{D42A27DB-BD31-4B8C-83A1-F6EECF244321}">
                <p14:modId xmlns:p14="http://schemas.microsoft.com/office/powerpoint/2010/main" val="72811542"/>
              </p:ext>
            </p:extLst>
          </p:nvPr>
        </p:nvGraphicFramePr>
        <p:xfrm>
          <a:off x="777824" y="1709217"/>
          <a:ext cx="7870774" cy="34395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92537EAE-245F-4A05-B033-D60918CA41E0}"/>
              </a:ext>
            </a:extLst>
          </p:cNvPr>
          <p:cNvSpPr txBox="1"/>
          <p:nvPr/>
        </p:nvSpPr>
        <p:spPr>
          <a:xfrm>
            <a:off x="777824" y="6185647"/>
            <a:ext cx="2793892" cy="226857"/>
          </a:xfrm>
          <a:prstGeom prst="rect">
            <a:avLst/>
          </a:prstGeom>
          <a:noFill/>
        </p:spPr>
        <p:txBody>
          <a:bodyPr wrap="square" rtlCol="0">
            <a:spAutoFit/>
          </a:bodyPr>
          <a:lstStyle/>
          <a:p>
            <a:r>
              <a:rPr lang="en-US" sz="874" i="1" dirty="0"/>
              <a:t>Based on Knoll and Olsen (2014)</a:t>
            </a:r>
          </a:p>
        </p:txBody>
      </p:sp>
    </p:spTree>
    <p:extLst>
      <p:ext uri="{BB962C8B-B14F-4D97-AF65-F5344CB8AC3E}">
        <p14:creationId xmlns:p14="http://schemas.microsoft.com/office/powerpoint/2010/main" val="2993257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49E1C-1946-4377-B0C3-E41B3FD120C4}"/>
              </a:ext>
            </a:extLst>
          </p:cNvPr>
          <p:cNvSpPr>
            <a:spLocks noGrp="1"/>
          </p:cNvSpPr>
          <p:nvPr>
            <p:ph type="title"/>
          </p:nvPr>
        </p:nvSpPr>
        <p:spPr>
          <a:xfrm>
            <a:off x="298450" y="257174"/>
            <a:ext cx="8523288" cy="561975"/>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a:lnSpc>
                <a:spcPts val="4368"/>
              </a:lnSpc>
            </a:pPr>
            <a:r>
              <a:rPr lang="en-US" sz="3200" b="1" dirty="0">
                <a:solidFill>
                  <a:srgbClr val="FF0000"/>
                </a:solidFill>
              </a:rPr>
              <a:t>Actuarial Adjustments and Claiming behavior will impact Social Security retirement benefits</a:t>
            </a:r>
          </a:p>
        </p:txBody>
      </p:sp>
      <p:sp>
        <p:nvSpPr>
          <p:cNvPr id="4" name="Slide Number Placeholder 3">
            <a:extLst>
              <a:ext uri="{FF2B5EF4-FFF2-40B4-BE49-F238E27FC236}">
                <a16:creationId xmlns:a16="http://schemas.microsoft.com/office/drawing/2014/main" id="{67AAFD4A-9E44-4D9D-9F0E-B3C16DFDB271}"/>
              </a:ext>
            </a:extLst>
          </p:cNvPr>
          <p:cNvSpPr>
            <a:spLocks noGrp="1"/>
          </p:cNvSpPr>
          <p:nvPr>
            <p:ph type="sldNum" sz="quarter" idx="12"/>
          </p:nvPr>
        </p:nvSpPr>
        <p:spPr/>
        <p:txBody>
          <a:bodyPr/>
          <a:lstStyle/>
          <a:p>
            <a:pPr>
              <a:defRPr/>
            </a:pPr>
            <a:fld id="{B01409E0-17DA-488E-8347-F24E48EEF122}" type="slidenum">
              <a:rPr lang="en-US" altLang="en-US" smtClean="0"/>
              <a:pPr>
                <a:defRPr/>
              </a:pPr>
              <a:t>9</a:t>
            </a:fld>
            <a:endParaRPr lang="en-US" altLang="en-US"/>
          </a:p>
        </p:txBody>
      </p:sp>
      <p:pic>
        <p:nvPicPr>
          <p:cNvPr id="7" name="Picture 6">
            <a:extLst>
              <a:ext uri="{FF2B5EF4-FFF2-40B4-BE49-F238E27FC236}">
                <a16:creationId xmlns:a16="http://schemas.microsoft.com/office/drawing/2014/main" id="{FFF1C685-0BF3-4682-9427-C9CCAD7BDD23}"/>
              </a:ext>
            </a:extLst>
          </p:cNvPr>
          <p:cNvPicPr>
            <a:picLocks noChangeAspect="1"/>
          </p:cNvPicPr>
          <p:nvPr/>
        </p:nvPicPr>
        <p:blipFill>
          <a:blip r:embed="rId2"/>
          <a:stretch>
            <a:fillRect/>
          </a:stretch>
        </p:blipFill>
        <p:spPr>
          <a:xfrm>
            <a:off x="182732" y="2127824"/>
            <a:ext cx="8753306" cy="2602351"/>
          </a:xfrm>
          <a:prstGeom prst="rect">
            <a:avLst/>
          </a:prstGeom>
        </p:spPr>
      </p:pic>
    </p:spTree>
    <p:extLst>
      <p:ext uri="{BB962C8B-B14F-4D97-AF65-F5344CB8AC3E}">
        <p14:creationId xmlns:p14="http://schemas.microsoft.com/office/powerpoint/2010/main" val="2349827401"/>
      </p:ext>
    </p:extLst>
  </p:cSld>
  <p:clrMapOvr>
    <a:masterClrMapping/>
  </p:clrMapOvr>
</p:sld>
</file>

<file path=ppt/theme/theme1.xml><?xml version="1.0" encoding="utf-8"?>
<a:theme xmlns:a="http://schemas.openxmlformats.org/drawingml/2006/main" name="TNS RED - TITLE THEME">
  <a:themeElements>
    <a:clrScheme name="TNS red">
      <a:dk1>
        <a:srgbClr val="FF2726"/>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NS WHITE - INTERIOR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9784</TotalTime>
  <Words>1544</Words>
  <Application>Microsoft Office PowerPoint</Application>
  <PresentationFormat>On-screen Show (4:3)</PresentationFormat>
  <Paragraphs>189</Paragraphs>
  <Slides>34</Slides>
  <Notes>3</Notes>
  <HiddenSlides>2</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34</vt:i4>
      </vt:variant>
    </vt:vector>
  </HeadingPairs>
  <TitlesOfParts>
    <vt:vector size="45" baseType="lpstr">
      <vt:lpstr>Arial</vt:lpstr>
      <vt:lpstr>Calibri</vt:lpstr>
      <vt:lpstr>Neue</vt:lpstr>
      <vt:lpstr>Neue Black</vt:lpstr>
      <vt:lpstr>Neue Bold</vt:lpstr>
      <vt:lpstr>Neue Display Black</vt:lpstr>
      <vt:lpstr>Neue Light</vt:lpstr>
      <vt:lpstr>Neue Regular</vt:lpstr>
      <vt:lpstr>Wingdings</vt:lpstr>
      <vt:lpstr>TNS RED - TITLE THEME</vt:lpstr>
      <vt:lpstr>TNS WHITE - INTERIOR THEME</vt:lpstr>
      <vt:lpstr>PowerPoint Presentation</vt:lpstr>
      <vt:lpstr>1. Motivation</vt:lpstr>
      <vt:lpstr>Single Women, Widows, and a Lack of Retirement Security </vt:lpstr>
      <vt:lpstr>Poverty in Retirement Age</vt:lpstr>
      <vt:lpstr>Differential life expectancy</vt:lpstr>
      <vt:lpstr>PowerPoint Presentation</vt:lpstr>
      <vt:lpstr>Social Security’s Old Age Insurance (OAI) </vt:lpstr>
      <vt:lpstr>Social Security reforms affecting claim age</vt:lpstr>
      <vt:lpstr>Actuarial Adjustments and Claiming behavior will impact Social Security retirement benefits</vt:lpstr>
      <vt:lpstr>2. Research Question</vt:lpstr>
      <vt:lpstr>My research question: </vt:lpstr>
      <vt:lpstr>My hypothesis: </vt:lpstr>
      <vt:lpstr>3. Findings</vt:lpstr>
      <vt:lpstr>The Gender Pay Gap in Retirement Resources Exceeds the Pay Gap</vt:lpstr>
      <vt:lpstr>Gender gaps in retirement age </vt:lpstr>
      <vt:lpstr>Poverty Incidence in Retirement Age (Old Age, 65+)  by gender and marital status</vt:lpstr>
      <vt:lpstr>Probability of Married Women Outliving their husbands </vt:lpstr>
      <vt:lpstr>Marital Status at Age 60 by Gender</vt:lpstr>
      <vt:lpstr>Social Security retirement benefit gap </vt:lpstr>
      <vt:lpstr>Social Security retirement benefit gap </vt:lpstr>
      <vt:lpstr>Claiming behavior – HRS Participants in sample</vt:lpstr>
      <vt:lpstr>Percentage of Income from Social Security, by Marital Status </vt:lpstr>
      <vt:lpstr>Defined Contribution Account Balances Gap </vt:lpstr>
      <vt:lpstr>Median Non-Housing Wealth by Marital Status and Gender of Household Head at Age 65 </vt:lpstr>
      <vt:lpstr>3. Data</vt:lpstr>
      <vt:lpstr>Data: Health and Retirement Study</vt:lpstr>
      <vt:lpstr>Data: HRS Administrative Records </vt:lpstr>
      <vt:lpstr>4. Methodology</vt:lpstr>
      <vt:lpstr>Descriptive Analysis - Methodology</vt:lpstr>
      <vt:lpstr>Gompertz Survival Model and Probit Model</vt:lpstr>
      <vt:lpstr>Model</vt:lpstr>
      <vt:lpstr>PowerPoint Presentation</vt:lpstr>
      <vt:lpstr>Conclusions</vt:lpstr>
      <vt:lpstr>Thank you</vt:lpstr>
    </vt:vector>
  </TitlesOfParts>
  <Company>Pentagram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The  New School?</dc:title>
  <dc:creator>Jeff Close</dc:creator>
  <cp:lastModifiedBy>Martha Susana Jaimes</cp:lastModifiedBy>
  <cp:revision>329</cp:revision>
  <cp:lastPrinted>2017-10-18T14:45:02Z</cp:lastPrinted>
  <dcterms:created xsi:type="dcterms:W3CDTF">2015-03-27T23:45:38Z</dcterms:created>
  <dcterms:modified xsi:type="dcterms:W3CDTF">2019-10-09T10:25:57Z</dcterms:modified>
</cp:coreProperties>
</file>