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6" r:id="rId4"/>
    <p:sldId id="302" r:id="rId5"/>
    <p:sldId id="299" r:id="rId6"/>
    <p:sldId id="300" r:id="rId7"/>
    <p:sldId id="298" r:id="rId8"/>
    <p:sldId id="303" r:id="rId9"/>
    <p:sldId id="261" r:id="rId10"/>
    <p:sldId id="316" r:id="rId11"/>
    <p:sldId id="318" r:id="rId12"/>
    <p:sldId id="319" r:id="rId13"/>
    <p:sldId id="306" r:id="rId14"/>
    <p:sldId id="321" r:id="rId15"/>
    <p:sldId id="310" r:id="rId16"/>
    <p:sldId id="322" r:id="rId17"/>
    <p:sldId id="323" r:id="rId18"/>
    <p:sldId id="325" r:id="rId19"/>
    <p:sldId id="326" r:id="rId20"/>
    <p:sldId id="295" r:id="rId21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927" autoAdjust="0"/>
  </p:normalViewPr>
  <p:slideViewPr>
    <p:cSldViewPr snapToGrid="0">
      <p:cViewPr varScale="1">
        <p:scale>
          <a:sx n="43" d="100"/>
          <a:sy n="43" d="100"/>
        </p:scale>
        <p:origin x="1776" y="30"/>
      </p:cViewPr>
      <p:guideLst/>
    </p:cSldViewPr>
  </p:slideViewPr>
  <p:outlineViewPr>
    <p:cViewPr>
      <p:scale>
        <a:sx n="33" d="100"/>
        <a:sy n="33" d="100"/>
      </p:scale>
      <p:origin x="0" y="-10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4AEA-1BE4-4A5E-9C67-7A36CC2C0FE4}" type="datetimeFigureOut">
              <a:rPr lang="es-CO" smtClean="0"/>
              <a:t>24/10/2019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2EF4-43B7-43B8-8CB6-306EAD58A7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685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C3E84-71A8-4965-B753-8F9BA4827E00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FD9B-7B2A-471A-AFD8-2D510A3D8C1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587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319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aseline="0" dirty="0" smtClean="0"/>
              <a:t>Hay que apoyarse en el trabajo que se hace a nivel internacional. Hay varias cosas que vale la pena estar pendientes para tener luces</a:t>
            </a:r>
          </a:p>
          <a:p>
            <a:endParaRPr lang="es-CO" baseline="0" dirty="0" smtClean="0"/>
          </a:p>
          <a:p>
            <a:endParaRPr lang="es-C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919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aseline="0" dirty="0" smtClean="0"/>
              <a:t>Hay que apoyarse en el trabajo que se hace a nivel internacional. Hay varias cosas que vale la pena estar pendientes para tener luces. </a:t>
            </a:r>
            <a:r>
              <a:rPr lang="es-CO" baseline="0" dirty="0" err="1" smtClean="0"/>
              <a:t>Parenle</a:t>
            </a:r>
            <a:r>
              <a:rPr lang="es-CO" baseline="0" dirty="0" smtClean="0"/>
              <a:t> bolas a lo que pasa en Europa, en </a:t>
            </a:r>
            <a:r>
              <a:rPr lang="es-CO" baseline="0" dirty="0" err="1" smtClean="0"/>
              <a:t>europa</a:t>
            </a:r>
            <a:r>
              <a:rPr lang="es-CO" baseline="0" dirty="0" smtClean="0"/>
              <a:t> ya hay un </a:t>
            </a:r>
            <a:r>
              <a:rPr lang="es-CO" baseline="0" dirty="0" err="1" smtClean="0"/>
              <a:t>draft</a:t>
            </a:r>
            <a:r>
              <a:rPr lang="es-CO" baseline="0" dirty="0" smtClean="0"/>
              <a:t> </a:t>
            </a:r>
            <a:r>
              <a:rPr lang="es-CO" baseline="0" dirty="0" err="1" smtClean="0"/>
              <a:t>report</a:t>
            </a:r>
            <a:r>
              <a:rPr lang="es-CO" baseline="0" dirty="0" smtClean="0"/>
              <a:t> . En el parlamento se estudia esto. </a:t>
            </a:r>
          </a:p>
          <a:p>
            <a:endParaRPr lang="es-CO" baseline="0" dirty="0" smtClean="0"/>
          </a:p>
          <a:p>
            <a:endParaRPr lang="es-CO" baseline="0" dirty="0" smtClean="0"/>
          </a:p>
          <a:p>
            <a:endParaRPr lang="es-C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430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/>
          </a:p>
          <a:p>
            <a:endParaRPr lang="es-C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785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aseline="0" dirty="0" smtClean="0"/>
              <a:t>Hay que apoyarse en el trabajo que se hace a nivel internacional. Hay varias cosas que vale la pena estar pendientes para tener luces</a:t>
            </a:r>
          </a:p>
          <a:p>
            <a:endParaRPr lang="es-CO" baseline="0" dirty="0" smtClean="0"/>
          </a:p>
          <a:p>
            <a:endParaRPr lang="es-C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575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758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85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176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Que puedan servir</a:t>
            </a:r>
            <a:r>
              <a:rPr lang="es-CO" baseline="0" dirty="0" smtClean="0"/>
              <a:t> para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877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94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49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691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Clave entrar de una</a:t>
            </a:r>
            <a:r>
              <a:rPr lang="es-CO" baseline="0" dirty="0" smtClean="0"/>
              <a:t> forma que anime a las feministas y el tema de la discriminación es clave. Busquen economistas feministas. Aunque los fiscalistas digan ser sensibles al tema. </a:t>
            </a:r>
          </a:p>
          <a:p>
            <a:r>
              <a:rPr lang="es-CO" baseline="0" dirty="0" smtClean="0"/>
              <a:t>Cuando organizamos el encuentro global en Bogotá teníamos esa duda: invitamos a los fiscalistas y les contamos de esto o invitamos a mujeres y les contamos que es todo esto de la injusticia fiscal? Y decidimos invitar a feministas, y no nos equivocamos. </a:t>
            </a:r>
          </a:p>
          <a:p>
            <a:r>
              <a:rPr lang="es-CO" baseline="0" dirty="0" smtClean="0"/>
              <a:t>Una vez las feministas logremos posesionar el tema, los fiscalistas se lo van a apropiar. Y está bien. </a:t>
            </a:r>
          </a:p>
          <a:p>
            <a:endParaRPr lang="es-CO" baseline="0" dirty="0" smtClean="0"/>
          </a:p>
          <a:p>
            <a:r>
              <a:rPr lang="es-CO" baseline="0" dirty="0" smtClean="0"/>
              <a:t>Tengo dos ejemplos de esto</a:t>
            </a:r>
          </a:p>
          <a:p>
            <a:endParaRPr lang="es-CO" baseline="0" dirty="0" smtClean="0"/>
          </a:p>
          <a:p>
            <a:r>
              <a:rPr lang="es-CO" baseline="0" dirty="0" smtClean="0"/>
              <a:t>La semana pasada me encontré con el que manejaba los asuntos de impuestos en CEPAL, él ahora trabaja para ICRICT y nos encontrábamos en un espacio muy abierto, yo le decía que en </a:t>
            </a:r>
            <a:r>
              <a:rPr lang="es-CO" baseline="0" dirty="0" err="1" smtClean="0"/>
              <a:t>cepal</a:t>
            </a:r>
            <a:r>
              <a:rPr lang="es-CO" baseline="0" dirty="0" smtClean="0"/>
              <a:t> no trabajan temas de genero, es más, en el dpto. que trabaja esto no hay muchas mujeres, si mucho alguna asistente, pero él ya habla de estos temas, porque está sensibilizado. 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090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Otro ejemplo es el de menstruación libre de impuestos. Esto</a:t>
            </a:r>
            <a:r>
              <a:rPr lang="es-CO" baseline="0" dirty="0" smtClean="0"/>
              <a:t> fue liderado principalmente por mujeres no expertas en impuestos. Una vez en el congreso me acuerdo que llevaron a un experto de política fiscal y él explicaba y trataba de justificar. El </a:t>
            </a:r>
            <a:r>
              <a:rPr lang="es-CO" baseline="0" dirty="0" err="1" smtClean="0"/>
              <a:t>minsistro</a:t>
            </a:r>
            <a:r>
              <a:rPr lang="es-CO" baseline="0" dirty="0" smtClean="0"/>
              <a:t> empezó a robarse el </a:t>
            </a:r>
            <a:r>
              <a:rPr lang="es-CO" baseline="0" dirty="0" err="1" smtClean="0"/>
              <a:t>duscurso</a:t>
            </a:r>
            <a:r>
              <a:rPr lang="es-CO" baseline="0" dirty="0" smtClean="0"/>
              <a:t>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FD9B-7B2A-471A-AFD8-2D510A3D8C13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2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73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76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569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2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180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950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489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75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270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467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7A8A-CB34-4CB9-83F8-318AF909B207}" type="datetimeFigureOut">
              <a:rPr lang="es-CO" smtClean="0"/>
              <a:t>24/10/2019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6AEE-44EA-4723-8E80-909F646A073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98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CbFB-Psg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8171" y="1832385"/>
            <a:ext cx="9144000" cy="4363709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Frutiger LT 45 Light" panose="020B0500000000000000" pitchFamily="34" charset="0"/>
              </a:rPr>
              <a:t/>
            </a:r>
            <a:br>
              <a:rPr lang="es-CO" dirty="0" smtClean="0">
                <a:latin typeface="Frutiger LT 45 Light" panose="020B0500000000000000" pitchFamily="34" charset="0"/>
              </a:rPr>
            </a:br>
            <a:r>
              <a:rPr lang="es-CO" dirty="0" smtClean="0">
                <a:latin typeface="Frutiger LT 45 Light" panose="020B0500000000000000" pitchFamily="34" charset="0"/>
              </a:rPr>
              <a:t>Tributación y Genero </a:t>
            </a:r>
            <a:br>
              <a:rPr lang="es-CO" dirty="0" smtClean="0">
                <a:latin typeface="Frutiger LT 45 Light" panose="020B0500000000000000" pitchFamily="34" charset="0"/>
              </a:rPr>
            </a:br>
            <a:r>
              <a:rPr lang="es-CO" dirty="0" smtClean="0">
                <a:latin typeface="Frutiger LT 45 Light" panose="020B0500000000000000" pitchFamily="34" charset="0"/>
              </a:rPr>
              <a:t>Proyecto FES Tributación</a:t>
            </a:r>
            <a:br>
              <a:rPr lang="es-CO" dirty="0" smtClean="0">
                <a:latin typeface="Frutiger LT 45 Light" panose="020B0500000000000000" pitchFamily="34" charset="0"/>
              </a:rPr>
            </a:br>
            <a:r>
              <a:rPr lang="es-CO" dirty="0">
                <a:latin typeface="Frutiger LT 45 Light" panose="020B0500000000000000" pitchFamily="34" charset="0"/>
              </a:rPr>
              <a:t/>
            </a:r>
            <a:br>
              <a:rPr lang="es-CO" dirty="0">
                <a:latin typeface="Frutiger LT 45 Light" panose="020B0500000000000000" pitchFamily="34" charset="0"/>
              </a:rPr>
            </a:br>
            <a:r>
              <a:rPr lang="es-CO" dirty="0" smtClean="0">
                <a:latin typeface="Frutiger LT 45 Light" panose="020B0500000000000000" pitchFamily="34" charset="0"/>
              </a:rPr>
              <a:t/>
            </a:r>
            <a:br>
              <a:rPr lang="es-CO" dirty="0" smtClean="0">
                <a:latin typeface="Frutiger LT 45 Light" panose="020B0500000000000000" pitchFamily="34" charset="0"/>
              </a:rPr>
            </a:br>
            <a:endParaRPr lang="es-CO" dirty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3" y="464134"/>
            <a:ext cx="4183324" cy="6582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56" y="60181"/>
            <a:ext cx="2874270" cy="164897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98171" y="4601029"/>
            <a:ext cx="9332686" cy="2090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@</a:t>
            </a:r>
            <a:r>
              <a:rPr lang="es-C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FESTributacion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Enfoques metodológicos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Sesgos de género con y sin estimaciones </a:t>
            </a:r>
          </a:p>
          <a:p>
            <a:pPr marL="514350" indent="-514350">
              <a:buAutoNum type="arabicPeriod" startAt="2"/>
            </a:pPr>
            <a:r>
              <a:rPr lang="es-CO" dirty="0" smtClean="0"/>
              <a:t>Información de declaraciones de renta.</a:t>
            </a:r>
          </a:p>
          <a:p>
            <a:pPr marL="514350" indent="-514350">
              <a:buAutoNum type="arabicPeriod" startAt="2"/>
            </a:pPr>
            <a:r>
              <a:rPr lang="es-CO" dirty="0" smtClean="0"/>
              <a:t>Impuestos sexistas </a:t>
            </a:r>
          </a:p>
          <a:p>
            <a:pPr marL="514350" indent="-514350">
              <a:buAutoNum type="arabicPeriod" startAt="2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50126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Enfoques metodológicos </a:t>
            </a:r>
            <a:r>
              <a:rPr lang="es-CO" dirty="0" smtClean="0">
                <a:solidFill>
                  <a:srgbClr val="ED7E33"/>
                </a:solidFill>
              </a:rPr>
              <a:t>LIMITACIONES</a:t>
            </a:r>
            <a:endParaRPr lang="es-CO" dirty="0">
              <a:solidFill>
                <a:srgbClr val="ED7E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Sesgos de género con y sin estimaciones </a:t>
            </a:r>
            <a:r>
              <a:rPr lang="es-CO" dirty="0" smtClean="0">
                <a:solidFill>
                  <a:srgbClr val="ED7E33"/>
                </a:solidFill>
              </a:rPr>
              <a:t>dificultad de ver un todo y de medir los sesgos de una forma clara. </a:t>
            </a:r>
          </a:p>
          <a:p>
            <a:pPr marL="514350" indent="-514350">
              <a:buAutoNum type="arabicPeriod" startAt="2"/>
            </a:pPr>
            <a:r>
              <a:rPr lang="es-CO" dirty="0" smtClean="0"/>
              <a:t>Información de declaraciones de renta</a:t>
            </a:r>
            <a:r>
              <a:rPr lang="es-CO" dirty="0"/>
              <a:t> </a:t>
            </a:r>
            <a:r>
              <a:rPr lang="es-CO" dirty="0" smtClean="0"/>
              <a:t>mujeres </a:t>
            </a:r>
            <a:r>
              <a:rPr lang="es-CO" dirty="0" smtClean="0">
                <a:solidFill>
                  <a:srgbClr val="ED7E33"/>
                </a:solidFill>
              </a:rPr>
              <a:t>son muy pobres 	para tributar renta</a:t>
            </a:r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es-CO" dirty="0" smtClean="0"/>
              <a:t>Impuestos sexistas </a:t>
            </a:r>
            <a:r>
              <a:rPr lang="es-CO" dirty="0" smtClean="0">
                <a:solidFill>
                  <a:srgbClr val="ED7E33"/>
                </a:solidFill>
              </a:rPr>
              <a:t>su impacto en la igualdad de las mujeres es pequeño </a:t>
            </a:r>
            <a:endParaRPr lang="es-CO" dirty="0">
              <a:solidFill>
                <a:srgbClr val="ED7E33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83" y="406231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Enfoques metodológicos </a:t>
            </a:r>
            <a:r>
              <a:rPr lang="es-CO" dirty="0" smtClean="0">
                <a:solidFill>
                  <a:srgbClr val="ED7E33"/>
                </a:solidFill>
              </a:rPr>
              <a:t>LIMITACIONES</a:t>
            </a:r>
            <a:endParaRPr lang="es-CO" dirty="0">
              <a:solidFill>
                <a:srgbClr val="ED7E3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Sesgos de género con y sin estimaciones </a:t>
            </a:r>
            <a:r>
              <a:rPr lang="es-CO" dirty="0" smtClean="0">
                <a:solidFill>
                  <a:srgbClr val="ED7E33"/>
                </a:solidFill>
              </a:rPr>
              <a:t>dificultad de ver un todo y de medir los sesgos de una forma clara. </a:t>
            </a:r>
          </a:p>
          <a:p>
            <a:pPr marL="514350" indent="-514350">
              <a:buAutoNum type="arabicPeriod" startAt="2"/>
            </a:pPr>
            <a:r>
              <a:rPr lang="es-CO" dirty="0" smtClean="0"/>
              <a:t>Información de declaraciones de renta</a:t>
            </a:r>
            <a:r>
              <a:rPr lang="es-CO" dirty="0"/>
              <a:t> </a:t>
            </a:r>
            <a:r>
              <a:rPr lang="es-CO" dirty="0" smtClean="0"/>
              <a:t>mujeres </a:t>
            </a:r>
            <a:r>
              <a:rPr lang="es-CO" dirty="0" smtClean="0">
                <a:solidFill>
                  <a:srgbClr val="ED7E33"/>
                </a:solidFill>
              </a:rPr>
              <a:t>son muy pobres 	para tributar renta</a:t>
            </a:r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es-CO" dirty="0" smtClean="0"/>
              <a:t>Impuestos sexistas </a:t>
            </a:r>
            <a:r>
              <a:rPr lang="es-CO" dirty="0" smtClean="0">
                <a:solidFill>
                  <a:srgbClr val="ED7E33"/>
                </a:solidFill>
              </a:rPr>
              <a:t>su impacto en la igualdad de las mujeres es pequeño </a:t>
            </a:r>
            <a:endParaRPr lang="es-CO" dirty="0">
              <a:solidFill>
                <a:srgbClr val="ED7E3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29310" y="4916905"/>
            <a:ext cx="8133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¡Además de falta de datos!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64" y="3927382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2. </a:t>
            </a: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s difícil que las feministas trabajen este tema, pero es más difícil que los economistas o fiscalistas lo hagan.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2. </a:t>
            </a: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s difícil que las feministas trabajen este tema, pero es más difícil que los fiscalistas lo hagan.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Picture 2" descr="Resultado de imagen para menstruacion libre de impue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60" y="3012612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3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. No olvidar el aspecto internacional y trabajar en  red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  <p:pic>
        <p:nvPicPr>
          <p:cNvPr id="1026" name="Picture 2" descr="Resultado de imagen para tax justice wo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58" y="2364059"/>
            <a:ext cx="4012751" cy="22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679" y="2298972"/>
            <a:ext cx="3138151" cy="2325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354" y="4001294"/>
            <a:ext cx="2762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3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. No olvidar el aspecto internacional y trabajar en red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098" name="Picture 2" descr="Resultado de imagen para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409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63" y="2260120"/>
            <a:ext cx="5312506" cy="35681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3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. No olvidar el aspecto internacional y trabajar en red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098" name="Picture 2" descr="Resultado de imagen para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409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78" y="2570851"/>
            <a:ext cx="7065397" cy="37410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3</a:t>
            </a: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. No olvidar el aspecto internacional y formar redes 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5122" name="Picture 2" descr="Resultado de imagen para america lat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5328"/>
            <a:ext cx="1871931" cy="187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15" y="2334863"/>
            <a:ext cx="7675622" cy="41135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9" y="419400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Temas a tratar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Frutiger LT 45 Light" panose="020B0500000000000000" pitchFamily="34" charset="0"/>
              </a:rPr>
              <a:t>El proyecto </a:t>
            </a:r>
            <a:r>
              <a:rPr lang="es-CO" sz="4400" dirty="0" err="1" smtClean="0">
                <a:latin typeface="Frutiger LT 45 Light" panose="020B0500000000000000" pitchFamily="34" charset="0"/>
              </a:rPr>
              <a:t>Tribubutación</a:t>
            </a:r>
            <a:r>
              <a:rPr lang="es-CO" sz="4400" dirty="0" smtClean="0">
                <a:latin typeface="Frutiger LT 45 Light" panose="020B0500000000000000" pitchFamily="34" charset="0"/>
              </a:rPr>
              <a:t> para la Equidad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r>
              <a:rPr lang="es-CO" sz="4400" dirty="0" smtClean="0">
                <a:latin typeface="Frutiger LT 45 Light" panose="020B0500000000000000" pitchFamily="34" charset="0"/>
              </a:rPr>
              <a:t>(3) cosas que hemos aprendido en 2 años de proyecto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29" y="5052172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Temas a tratar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Frutiger LT 45 Light" panose="020B0500000000000000" pitchFamily="34" charset="0"/>
              </a:rPr>
              <a:t>El proyecto </a:t>
            </a:r>
            <a:r>
              <a:rPr lang="es-CO" sz="4400" dirty="0" err="1" smtClean="0">
                <a:latin typeface="Frutiger LT 45 Light" panose="020B0500000000000000" pitchFamily="34" charset="0"/>
              </a:rPr>
              <a:t>Tribubutación</a:t>
            </a:r>
            <a:r>
              <a:rPr lang="es-CO" sz="4400" dirty="0" smtClean="0">
                <a:latin typeface="Frutiger LT 45 Light" panose="020B0500000000000000" pitchFamily="34" charset="0"/>
              </a:rPr>
              <a:t> para la Equidad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r>
              <a:rPr lang="es-CO" sz="4400" dirty="0" smtClean="0">
                <a:latin typeface="Frutiger LT 45 Light" panose="020B0500000000000000" pitchFamily="34" charset="0"/>
              </a:rPr>
              <a:t>(3) cosas que hemos aprendido en 2 años de proyecto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071" y="460841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82235"/>
            <a:ext cx="9144000" cy="2387600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Frutiger LT 45 Light" panose="020B0500000000000000" pitchFamily="34" charset="0"/>
              </a:rPr>
              <a:t/>
            </a:r>
            <a:br>
              <a:rPr lang="es-CO" dirty="0" smtClean="0">
                <a:latin typeface="Frutiger LT 45 Light" panose="020B0500000000000000" pitchFamily="34" charset="0"/>
              </a:rPr>
            </a:br>
            <a:r>
              <a:rPr lang="es-CO" dirty="0" smtClean="0">
                <a:latin typeface="Frutiger LT 45 Light" panose="020B0500000000000000" pitchFamily="34" charset="0"/>
              </a:rPr>
              <a:t>Muchas Gracias</a:t>
            </a:r>
            <a:endParaRPr lang="es-CO" dirty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3" y="464134"/>
            <a:ext cx="4183324" cy="6582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56" y="60181"/>
            <a:ext cx="2874270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0" y="1690687"/>
            <a:ext cx="10870580" cy="1520863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Temas a tratar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Frutiger LT 45 Light" panose="020B0500000000000000" pitchFamily="34" charset="0"/>
              </a:rPr>
              <a:t>El proyecto </a:t>
            </a:r>
            <a:r>
              <a:rPr lang="es-CO" sz="4400" dirty="0" err="1" smtClean="0">
                <a:latin typeface="Frutiger LT 45 Light" panose="020B0500000000000000" pitchFamily="34" charset="0"/>
              </a:rPr>
              <a:t>Tribubutación</a:t>
            </a:r>
            <a:r>
              <a:rPr lang="es-CO" sz="4400" dirty="0" smtClean="0">
                <a:latin typeface="Frutiger LT 45 Light" panose="020B0500000000000000" pitchFamily="34" charset="0"/>
              </a:rPr>
              <a:t> para la Equidad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r>
              <a:rPr lang="es-CO" sz="4400" dirty="0" smtClean="0">
                <a:latin typeface="Frutiger LT 45 Light" panose="020B0500000000000000" pitchFamily="34" charset="0"/>
              </a:rPr>
              <a:t>(3) aprendizajes de 3 años de proyecto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09" y="460841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El Proyecto </a:t>
            </a:r>
            <a:r>
              <a:rPr lang="es-CO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FEStributación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282" y="1825625"/>
            <a:ext cx="43248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400" dirty="0" smtClean="0">
                <a:latin typeface="Frutiger LT 45 Light" panose="020B0500000000000000" pitchFamily="34" charset="0"/>
              </a:rPr>
              <a:t>¿Qué es el proyecto Tributación para la Equidad?</a:t>
            </a:r>
          </a:p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87297" y="29409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1825625"/>
            <a:ext cx="6144206" cy="3177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29" y="460841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El Proyecto </a:t>
            </a:r>
            <a:r>
              <a:rPr lang="es-CO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FEStributación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352" y="1825625"/>
            <a:ext cx="4497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400" dirty="0" smtClean="0">
                <a:latin typeface="Frutiger LT 45 Light" panose="020B0500000000000000" pitchFamily="34" charset="0"/>
              </a:rPr>
              <a:t>Talleres en Perú, Colombia, Chile, Venezuela 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6" y="1379336"/>
            <a:ext cx="4151871" cy="31139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76" y="3323706"/>
            <a:ext cx="4151871" cy="2981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38" y="3323706"/>
            <a:ext cx="3313622" cy="3214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7" y="4243242"/>
            <a:ext cx="2293999" cy="22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El Proyecto </a:t>
            </a:r>
            <a:r>
              <a:rPr lang="es-CO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FEStributación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353" y="1825625"/>
            <a:ext cx="4655810" cy="1980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4400" dirty="0" smtClean="0">
                <a:latin typeface="Frutiger LT 45 Light" panose="020B0500000000000000" pitchFamily="34" charset="0"/>
              </a:rPr>
              <a:t>Llevamos el tema a conferencias internacionales </a:t>
            </a:r>
          </a:p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763" y="3984509"/>
            <a:ext cx="5719926" cy="3042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79" y="4102019"/>
            <a:ext cx="4230130" cy="31725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96" y="1690688"/>
            <a:ext cx="4376442" cy="32823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9" y="3984509"/>
            <a:ext cx="4679817" cy="35098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37" y="1712808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El Proyecto </a:t>
            </a:r>
            <a:r>
              <a:rPr lang="es-CO" sz="6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FEStributación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352" y="1825625"/>
            <a:ext cx="4721185" cy="5032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sz="4400" dirty="0" smtClean="0">
                <a:latin typeface="Frutiger LT 45 Light" panose="020B0500000000000000" pitchFamily="34" charset="0"/>
              </a:rPr>
              <a:t>Análisis de tributación con enfoque de género en </a:t>
            </a:r>
            <a:r>
              <a:rPr lang="es-CO" sz="4400" dirty="0" err="1" smtClean="0">
                <a:latin typeface="Frutiger LT 45 Light" panose="020B0500000000000000" pitchFamily="34" charset="0"/>
              </a:rPr>
              <a:t>Bolivia,Venezuela</a:t>
            </a:r>
            <a:r>
              <a:rPr lang="es-CO" sz="4400" dirty="0" smtClean="0">
                <a:latin typeface="Frutiger LT 45 Light" panose="020B0500000000000000" pitchFamily="34" charset="0"/>
              </a:rPr>
              <a:t>, Ecuador  Colombia y Uruguay y estamos avanzando en Honduras, El Salvador y Costa Rica 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>
              <a:latin typeface="Frutiger LT 45 Light" panose="020B0500000000000000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10" y="1353449"/>
            <a:ext cx="7146290" cy="4355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3" y="3877256"/>
            <a:ext cx="5075883" cy="4309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76" y="5086107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0" y="3791415"/>
            <a:ext cx="10515600" cy="1828800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Temas a tratar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Frutiger LT 45 Light" panose="020B0500000000000000" pitchFamily="34" charset="0"/>
              </a:rPr>
              <a:t>El proyecto </a:t>
            </a:r>
            <a:r>
              <a:rPr lang="es-CO" sz="4400" dirty="0" err="1" smtClean="0">
                <a:latin typeface="Frutiger LT 45 Light" panose="020B0500000000000000" pitchFamily="34" charset="0"/>
              </a:rPr>
              <a:t>Tribubutación</a:t>
            </a:r>
            <a:r>
              <a:rPr lang="es-CO" sz="4400" dirty="0" smtClean="0">
                <a:latin typeface="Frutiger LT 45 Light" panose="020B0500000000000000" pitchFamily="34" charset="0"/>
              </a:rPr>
              <a:t> para la Equidad</a:t>
            </a: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  <a:p>
            <a:r>
              <a:rPr lang="es-CO" sz="4400" dirty="0">
                <a:latin typeface="Frutiger LT 45 Light" panose="020B0500000000000000" pitchFamily="34" charset="0"/>
              </a:rPr>
              <a:t>(3) aprendizajes de </a:t>
            </a:r>
            <a:r>
              <a:rPr lang="es-CO" sz="4400" dirty="0" smtClean="0">
                <a:latin typeface="Frutiger LT 45 Light" panose="020B0500000000000000" pitchFamily="34" charset="0"/>
              </a:rPr>
              <a:t>estos </a:t>
            </a:r>
            <a:r>
              <a:rPr lang="es-CO" sz="4400" dirty="0">
                <a:latin typeface="Frutiger LT 45 Light" panose="020B0500000000000000" pitchFamily="34" charset="0"/>
              </a:rPr>
              <a:t>años de proyecto</a:t>
            </a:r>
          </a:p>
          <a:p>
            <a:endParaRPr lang="es-CO" sz="4400" dirty="0" smtClean="0">
              <a:latin typeface="Frutiger LT 45 Light" panose="020B0500000000000000" pitchFamily="34" charset="0"/>
            </a:endParaRPr>
          </a:p>
          <a:p>
            <a:endParaRPr lang="es-CO" sz="4400" dirty="0" smtClean="0">
              <a:latin typeface="Frutiger LT 45 Light" panose="020B0500000000000000" pitchFamily="34" charset="0"/>
            </a:endParaRPr>
          </a:p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29" y="4495424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/>
            </a:r>
            <a:b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</a:br>
            <a:r>
              <a:rPr lang="es-CO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LT 45 Light" panose="020B0500000000000000" pitchFamily="34" charset="0"/>
              </a:rPr>
              <a:t>1. Todavía nos falta un camino por recorrer para mostrar evidencia sólida de la existencia de injusticia de género en la tributación, pero estamos cada vez más cerca.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LT 45 Light" panose="020B0500000000000000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4400" dirty="0" smtClean="0">
              <a:latin typeface="Frutiger LT 45 Light" panose="020B05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66" y="4608419"/>
            <a:ext cx="2248271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583</Words>
  <Application>Microsoft Office PowerPoint</Application>
  <PresentationFormat>Panorámica</PresentationFormat>
  <Paragraphs>75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Frutiger LT 45 Light</vt:lpstr>
      <vt:lpstr>Tema de Office</vt:lpstr>
      <vt:lpstr> Tributación y Genero  Proyecto FES Tributación   </vt:lpstr>
      <vt:lpstr>Temas a tratar</vt:lpstr>
      <vt:lpstr>Temas a tratar</vt:lpstr>
      <vt:lpstr>El Proyecto FEStributación</vt:lpstr>
      <vt:lpstr>El Proyecto FEStributación</vt:lpstr>
      <vt:lpstr>El Proyecto FEStributación</vt:lpstr>
      <vt:lpstr>El Proyecto FEStributación</vt:lpstr>
      <vt:lpstr>Temas a tratar</vt:lpstr>
      <vt:lpstr>       1. Todavía nos falta un camino por recorrer para mostrar evidencia sólida de la existencia de injusticia de género en la tributación, pero estamos cada vez más cerca.</vt:lpstr>
      <vt:lpstr>Enfoques metodológicos</vt:lpstr>
      <vt:lpstr>Enfoques metodológicos LIMITACIONES</vt:lpstr>
      <vt:lpstr>Enfoques metodológicos LIMITACIONES</vt:lpstr>
      <vt:lpstr>    2. Es difícil que las feministas trabajen este tema, pero es más difícil que los economistas o fiscalistas lo hagan. </vt:lpstr>
      <vt:lpstr> 2. Es difícil que las feministas trabajen este tema, pero es más difícil que los fiscalistas lo hagan. </vt:lpstr>
      <vt:lpstr> 3. No olvidar el aspecto internacional y trabajar en  red </vt:lpstr>
      <vt:lpstr> 3. No olvidar el aspecto internacional y trabajar en red</vt:lpstr>
      <vt:lpstr> 3. No olvidar el aspecto internacional y trabajar en red</vt:lpstr>
      <vt:lpstr> 3. No olvidar el aspecto internacional y formar redes </vt:lpstr>
      <vt:lpstr>Temas a tratar</vt:lpstr>
      <vt:lpstr> 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Regional Tributación para la Equidad</dc:title>
  <dc:creator>Rev 1</dc:creator>
  <cp:lastModifiedBy>ASUS</cp:lastModifiedBy>
  <cp:revision>142</cp:revision>
  <cp:lastPrinted>2017-03-22T20:54:20Z</cp:lastPrinted>
  <dcterms:created xsi:type="dcterms:W3CDTF">2017-03-17T16:17:44Z</dcterms:created>
  <dcterms:modified xsi:type="dcterms:W3CDTF">2019-10-24T16:09:11Z</dcterms:modified>
</cp:coreProperties>
</file>