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16"/>
  </p:notesMasterIdLst>
  <p:sldIdLst>
    <p:sldId id="256" r:id="rId2"/>
    <p:sldId id="313" r:id="rId3"/>
    <p:sldId id="258" r:id="rId4"/>
    <p:sldId id="317" r:id="rId5"/>
    <p:sldId id="261" r:id="rId6"/>
    <p:sldId id="318" r:id="rId7"/>
    <p:sldId id="319" r:id="rId8"/>
    <p:sldId id="300" r:id="rId9"/>
    <p:sldId id="301" r:id="rId10"/>
    <p:sldId id="302" r:id="rId11"/>
    <p:sldId id="323" r:id="rId12"/>
    <p:sldId id="322" r:id="rId13"/>
    <p:sldId id="321" r:id="rId14"/>
    <p:sldId id="32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61"/>
    <p:restoredTop sz="69690"/>
  </p:normalViewPr>
  <p:slideViewPr>
    <p:cSldViewPr snapToGrid="0" snapToObjects="1">
      <p:cViewPr varScale="1">
        <p:scale>
          <a:sx n="99" d="100"/>
          <a:sy n="99" d="100"/>
        </p:scale>
        <p:origin x="9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1E122-7D4C-E047-9B25-0B6A6B43367E}" type="datetimeFigureOut">
              <a:rPr lang="en-US" smtClean="0"/>
              <a:t>10/6/19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1AAF8-1E14-4C4F-A776-F1829201D237}" type="slidenum">
              <a:rPr lang="en-US" smtClean="0"/>
              <a:t>‹#›</a:t>
            </a:fld>
            <a:endParaRPr lang="en-US"/>
          </a:p>
        </p:txBody>
      </p:sp>
    </p:spTree>
    <p:extLst>
      <p:ext uri="{BB962C8B-B14F-4D97-AF65-F5344CB8AC3E}">
        <p14:creationId xmlns:p14="http://schemas.microsoft.com/office/powerpoint/2010/main" val="3247650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3C6E6-DB72-134C-BF9F-867AEBD3C389}" type="slidenum">
              <a:rPr lang="en-US" smtClean="0"/>
              <a:t>2</a:t>
            </a:fld>
            <a:endParaRPr lang="en-US"/>
          </a:p>
        </p:txBody>
      </p:sp>
    </p:spTree>
    <p:extLst>
      <p:ext uri="{BB962C8B-B14F-4D97-AF65-F5344CB8AC3E}">
        <p14:creationId xmlns:p14="http://schemas.microsoft.com/office/powerpoint/2010/main" val="145409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Central Bankers put more emphasis</a:t>
            </a:r>
            <a:r>
              <a:rPr lang="en-US" baseline="0" dirty="0"/>
              <a:t> on inflation (versus UE) than is warranted by the concerns of the public or the empirical evidence. What’s up with that?</a:t>
            </a:r>
          </a:p>
          <a:p>
            <a:endParaRPr lang="en-US" baseline="0" dirty="0"/>
          </a:p>
          <a:p>
            <a:r>
              <a:rPr lang="en-US" dirty="0"/>
              <a:t>Gender</a:t>
            </a:r>
            <a:r>
              <a:rPr lang="en-US" baseline="0" dirty="0"/>
              <a:t> sensitive CB targets</a:t>
            </a:r>
          </a:p>
          <a:p>
            <a:pPr lvl="1"/>
            <a:r>
              <a:rPr lang="en-US" sz="1200" kern="1200" dirty="0">
                <a:solidFill>
                  <a:schemeClr val="tx1"/>
                </a:solidFill>
                <a:effectLst/>
                <a:latin typeface="+mn-lt"/>
                <a:ea typeface="+mn-ea"/>
                <a:cs typeface="+mn-cs"/>
              </a:rPr>
              <a:t>Real targeting</a:t>
            </a:r>
          </a:p>
        </p:txBody>
      </p:sp>
      <p:sp>
        <p:nvSpPr>
          <p:cNvPr id="4" name="Slide Number Placeholder 3"/>
          <p:cNvSpPr>
            <a:spLocks noGrp="1"/>
          </p:cNvSpPr>
          <p:nvPr>
            <p:ph type="sldNum" sz="quarter" idx="10"/>
          </p:nvPr>
        </p:nvSpPr>
        <p:spPr/>
        <p:txBody>
          <a:bodyPr/>
          <a:lstStyle/>
          <a:p>
            <a:fld id="{1653C6E6-DB72-134C-BF9F-867AEBD3C389}" type="slidenum">
              <a:rPr lang="en-US" smtClean="0"/>
              <a:t>3</a:t>
            </a:fld>
            <a:endParaRPr lang="en-US"/>
          </a:p>
        </p:txBody>
      </p:sp>
    </p:spTree>
    <p:extLst>
      <p:ext uri="{BB962C8B-B14F-4D97-AF65-F5344CB8AC3E}">
        <p14:creationId xmlns:p14="http://schemas.microsoft.com/office/powerpoint/2010/main" val="513589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3C6E6-DB72-134C-BF9F-867AEBD3C389}" type="slidenum">
              <a:rPr lang="en-US" smtClean="0"/>
              <a:t>14</a:t>
            </a:fld>
            <a:endParaRPr lang="en-US"/>
          </a:p>
        </p:txBody>
      </p:sp>
    </p:spTree>
    <p:extLst>
      <p:ext uri="{BB962C8B-B14F-4D97-AF65-F5344CB8AC3E}">
        <p14:creationId xmlns:p14="http://schemas.microsoft.com/office/powerpoint/2010/main" val="2603527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9CF3-06FE-F44C-8144-7B9C5E8EC0D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791E5B9-90C5-AF44-8EF5-2F2759D35DC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425C91E-4777-1E49-99FD-0F1F79B8131B}"/>
              </a:ext>
            </a:extLst>
          </p:cNvPr>
          <p:cNvSpPr>
            <a:spLocks noGrp="1"/>
          </p:cNvSpPr>
          <p:nvPr>
            <p:ph type="dt" sz="half" idx="10"/>
          </p:nvPr>
        </p:nvSpPr>
        <p:spPr/>
        <p:txBody>
          <a:bodyPr/>
          <a:lstStyle/>
          <a:p>
            <a:fld id="{EFE0200B-4A8C-F347-BD8E-167CE99517C1}" type="datetime1">
              <a:rPr lang="en-US" smtClean="0"/>
              <a:t>10/6/19</a:t>
            </a:fld>
            <a:endParaRPr lang="en-US"/>
          </a:p>
        </p:txBody>
      </p:sp>
      <p:sp>
        <p:nvSpPr>
          <p:cNvPr id="5" name="Footer Placeholder 4">
            <a:extLst>
              <a:ext uri="{FF2B5EF4-FFF2-40B4-BE49-F238E27FC236}">
                <a16:creationId xmlns:a16="http://schemas.microsoft.com/office/drawing/2014/main" id="{CF676B58-90FB-6B4C-9445-3CE785E415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29D87-3F10-3A4F-AB18-A1622284F8EA}"/>
              </a:ext>
            </a:extLst>
          </p:cNvPr>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91041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B4DE3-44C9-8348-8374-A75FF95C5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D2790B-C2AA-AD40-B3B4-3049702990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6EA7A-D858-3A4B-9B9D-5D253FDA1331}"/>
              </a:ext>
            </a:extLst>
          </p:cNvPr>
          <p:cNvSpPr>
            <a:spLocks noGrp="1"/>
          </p:cNvSpPr>
          <p:nvPr>
            <p:ph type="dt" sz="half" idx="10"/>
          </p:nvPr>
        </p:nvSpPr>
        <p:spPr/>
        <p:txBody>
          <a:bodyPr/>
          <a:lstStyle/>
          <a:p>
            <a:fld id="{4EE1837B-92E4-FD41-B28B-2FC795FF4EC3}" type="datetime1">
              <a:rPr lang="en-US" smtClean="0"/>
              <a:t>10/6/19</a:t>
            </a:fld>
            <a:endParaRPr lang="en-US"/>
          </a:p>
        </p:txBody>
      </p:sp>
      <p:sp>
        <p:nvSpPr>
          <p:cNvPr id="5" name="Footer Placeholder 4">
            <a:extLst>
              <a:ext uri="{FF2B5EF4-FFF2-40B4-BE49-F238E27FC236}">
                <a16:creationId xmlns:a16="http://schemas.microsoft.com/office/drawing/2014/main" id="{945A9C5F-92C4-444E-9BE6-E2EF3B7C24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EB415-8093-094C-BC4D-3C23FFFF7397}"/>
              </a:ext>
            </a:extLst>
          </p:cNvPr>
          <p:cNvSpPr>
            <a:spLocks noGrp="1"/>
          </p:cNvSpPr>
          <p:nvPr>
            <p:ph type="sldNum" sz="quarter" idx="12"/>
          </p:nvPr>
        </p:nvSpPr>
        <p:spPr/>
        <p:txBody>
          <a:bodyPr/>
          <a:lstStyle/>
          <a:p>
            <a:fld id="{BA1A3786-7A98-D041-AB45-26DFE570BF0C}" type="slidenum">
              <a:rPr lang="en-US" smtClean="0"/>
              <a:t>‹#›</a:t>
            </a:fld>
            <a:endParaRPr lang="en-US"/>
          </a:p>
        </p:txBody>
      </p:sp>
    </p:spTree>
    <p:extLst>
      <p:ext uri="{BB962C8B-B14F-4D97-AF65-F5344CB8AC3E}">
        <p14:creationId xmlns:p14="http://schemas.microsoft.com/office/powerpoint/2010/main" val="174951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8FBFA1-6459-0045-A015-88D8BFA7AB8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3DC4B7-72AE-CA42-B84F-A2608AF8A88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23BBE-9742-9342-8FF0-ED6C059C5C42}"/>
              </a:ext>
            </a:extLst>
          </p:cNvPr>
          <p:cNvSpPr>
            <a:spLocks noGrp="1"/>
          </p:cNvSpPr>
          <p:nvPr>
            <p:ph type="dt" sz="half" idx="10"/>
          </p:nvPr>
        </p:nvSpPr>
        <p:spPr/>
        <p:txBody>
          <a:bodyPr/>
          <a:lstStyle/>
          <a:p>
            <a:fld id="{E7AFBF7A-8201-0143-B2AE-EC105F52DBB3}" type="datetime1">
              <a:rPr lang="en-US" smtClean="0"/>
              <a:t>10/6/19</a:t>
            </a:fld>
            <a:endParaRPr lang="en-US"/>
          </a:p>
        </p:txBody>
      </p:sp>
      <p:sp>
        <p:nvSpPr>
          <p:cNvPr id="5" name="Footer Placeholder 4">
            <a:extLst>
              <a:ext uri="{FF2B5EF4-FFF2-40B4-BE49-F238E27FC236}">
                <a16:creationId xmlns:a16="http://schemas.microsoft.com/office/drawing/2014/main" id="{95F20B3C-FF1B-B646-8212-C02199B95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7DC10-17D0-8F49-ABE6-61C55B0D2543}"/>
              </a:ext>
            </a:extLst>
          </p:cNvPr>
          <p:cNvSpPr>
            <a:spLocks noGrp="1"/>
          </p:cNvSpPr>
          <p:nvPr>
            <p:ph type="sldNum" sz="quarter" idx="12"/>
          </p:nvPr>
        </p:nvSpPr>
        <p:spPr/>
        <p:txBody>
          <a:bodyPr/>
          <a:lstStyle/>
          <a:p>
            <a:fld id="{BA1A3786-7A98-D041-AB45-26DFE570BF0C}" type="slidenum">
              <a:rPr lang="en-US" smtClean="0"/>
              <a:t>‹#›</a:t>
            </a:fld>
            <a:endParaRPr lang="en-US"/>
          </a:p>
        </p:txBody>
      </p:sp>
    </p:spTree>
    <p:extLst>
      <p:ext uri="{BB962C8B-B14F-4D97-AF65-F5344CB8AC3E}">
        <p14:creationId xmlns:p14="http://schemas.microsoft.com/office/powerpoint/2010/main" val="336128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FFB31-E0EB-154E-81BE-782A50C25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819418-B097-9A47-A79D-40B3C48738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07881-3617-C643-B017-A7F181B9FBDA}"/>
              </a:ext>
            </a:extLst>
          </p:cNvPr>
          <p:cNvSpPr>
            <a:spLocks noGrp="1"/>
          </p:cNvSpPr>
          <p:nvPr>
            <p:ph type="dt" sz="half" idx="10"/>
          </p:nvPr>
        </p:nvSpPr>
        <p:spPr/>
        <p:txBody>
          <a:bodyPr/>
          <a:lstStyle/>
          <a:p>
            <a:fld id="{21FF6C07-015F-AA41-B342-2A997E4ABB31}" type="datetime1">
              <a:rPr lang="en-US" smtClean="0"/>
              <a:t>10/6/19</a:t>
            </a:fld>
            <a:endParaRPr lang="en-US"/>
          </a:p>
        </p:txBody>
      </p:sp>
      <p:sp>
        <p:nvSpPr>
          <p:cNvPr id="5" name="Footer Placeholder 4">
            <a:extLst>
              <a:ext uri="{FF2B5EF4-FFF2-40B4-BE49-F238E27FC236}">
                <a16:creationId xmlns:a16="http://schemas.microsoft.com/office/drawing/2014/main" id="{EF13C1F6-A269-4043-9551-B97A6EEC0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5F8FF-F8A6-9E4D-AA99-92885739B2C4}"/>
              </a:ext>
            </a:extLst>
          </p:cNvPr>
          <p:cNvSpPr>
            <a:spLocks noGrp="1"/>
          </p:cNvSpPr>
          <p:nvPr>
            <p:ph type="sldNum" sz="quarter" idx="12"/>
          </p:nvPr>
        </p:nvSpPr>
        <p:spPr/>
        <p:txBody>
          <a:bodyPr/>
          <a:lstStyle/>
          <a:p>
            <a:fld id="{BA1A3786-7A98-D041-AB45-26DFE570BF0C}" type="slidenum">
              <a:rPr lang="en-US" smtClean="0"/>
              <a:t>‹#›</a:t>
            </a:fld>
            <a:endParaRPr lang="en-US"/>
          </a:p>
        </p:txBody>
      </p:sp>
    </p:spTree>
    <p:extLst>
      <p:ext uri="{BB962C8B-B14F-4D97-AF65-F5344CB8AC3E}">
        <p14:creationId xmlns:p14="http://schemas.microsoft.com/office/powerpoint/2010/main" val="76729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DD81-CA0F-AB45-B214-2F594C19BB8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A64167C-D7F9-DF41-A38A-6BFD9410467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4F1F67-E614-0648-AE05-3E623BECE77D}"/>
              </a:ext>
            </a:extLst>
          </p:cNvPr>
          <p:cNvSpPr>
            <a:spLocks noGrp="1"/>
          </p:cNvSpPr>
          <p:nvPr>
            <p:ph type="dt" sz="half" idx="10"/>
          </p:nvPr>
        </p:nvSpPr>
        <p:spPr/>
        <p:txBody>
          <a:bodyPr/>
          <a:lstStyle/>
          <a:p>
            <a:fld id="{BB651F67-1AEB-4C4D-81A5-E535DD8631A5}" type="datetime1">
              <a:rPr lang="en-US" smtClean="0"/>
              <a:t>10/6/19</a:t>
            </a:fld>
            <a:endParaRPr lang="en-US"/>
          </a:p>
        </p:txBody>
      </p:sp>
      <p:sp>
        <p:nvSpPr>
          <p:cNvPr id="5" name="Footer Placeholder 4">
            <a:extLst>
              <a:ext uri="{FF2B5EF4-FFF2-40B4-BE49-F238E27FC236}">
                <a16:creationId xmlns:a16="http://schemas.microsoft.com/office/drawing/2014/main" id="{F7DBA507-6235-284C-AD56-DA3744B92B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BC93B-CBEF-9142-826C-DC8D602089F0}"/>
              </a:ext>
            </a:extLst>
          </p:cNvPr>
          <p:cNvSpPr>
            <a:spLocks noGrp="1"/>
          </p:cNvSpPr>
          <p:nvPr>
            <p:ph type="sldNum" sz="quarter" idx="12"/>
          </p:nvPr>
        </p:nvSpPr>
        <p:spPr/>
        <p:txBody>
          <a:bodyPr/>
          <a:lstStyle/>
          <a:p>
            <a:fld id="{BA1A3786-7A98-D041-AB45-26DFE570BF0C}" type="slidenum">
              <a:rPr lang="en-US" smtClean="0"/>
              <a:t>‹#›</a:t>
            </a:fld>
            <a:endParaRPr lang="en-US"/>
          </a:p>
        </p:txBody>
      </p:sp>
    </p:spTree>
    <p:extLst>
      <p:ext uri="{BB962C8B-B14F-4D97-AF65-F5344CB8AC3E}">
        <p14:creationId xmlns:p14="http://schemas.microsoft.com/office/powerpoint/2010/main" val="194108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9639-2634-BB43-A169-FCB8F13BE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DBCE55-42E7-8E45-B7C6-BD5C01CE2B0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678945-8F53-B640-A3A3-C3746B14271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08C2A5-F51C-6A4A-A44E-3ECFC373FAA1}"/>
              </a:ext>
            </a:extLst>
          </p:cNvPr>
          <p:cNvSpPr>
            <a:spLocks noGrp="1"/>
          </p:cNvSpPr>
          <p:nvPr>
            <p:ph type="dt" sz="half" idx="10"/>
          </p:nvPr>
        </p:nvSpPr>
        <p:spPr/>
        <p:txBody>
          <a:bodyPr/>
          <a:lstStyle/>
          <a:p>
            <a:fld id="{F18C73F2-141E-0247-B202-0F58B38ED32C}" type="datetime1">
              <a:rPr lang="en-US" smtClean="0"/>
              <a:t>10/6/19</a:t>
            </a:fld>
            <a:endParaRPr lang="en-US"/>
          </a:p>
        </p:txBody>
      </p:sp>
      <p:sp>
        <p:nvSpPr>
          <p:cNvPr id="6" name="Footer Placeholder 5">
            <a:extLst>
              <a:ext uri="{FF2B5EF4-FFF2-40B4-BE49-F238E27FC236}">
                <a16:creationId xmlns:a16="http://schemas.microsoft.com/office/drawing/2014/main" id="{007406A5-A9E4-C945-AB23-CB99F3C06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596720-9E7D-9F40-A045-99F71CCFB7E3}"/>
              </a:ext>
            </a:extLst>
          </p:cNvPr>
          <p:cNvSpPr>
            <a:spLocks noGrp="1"/>
          </p:cNvSpPr>
          <p:nvPr>
            <p:ph type="sldNum" sz="quarter" idx="12"/>
          </p:nvPr>
        </p:nvSpPr>
        <p:spPr/>
        <p:txBody>
          <a:bodyPr/>
          <a:lstStyle/>
          <a:p>
            <a:fld id="{BA1A3786-7A98-D041-AB45-26DFE570BF0C}" type="slidenum">
              <a:rPr lang="en-US" smtClean="0"/>
              <a:t>‹#›</a:t>
            </a:fld>
            <a:endParaRPr lang="en-US"/>
          </a:p>
        </p:txBody>
      </p:sp>
    </p:spTree>
    <p:extLst>
      <p:ext uri="{BB962C8B-B14F-4D97-AF65-F5344CB8AC3E}">
        <p14:creationId xmlns:p14="http://schemas.microsoft.com/office/powerpoint/2010/main" val="382196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BE125-C677-F443-AE1B-E4F58D821D1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8289E7-FB6E-8944-8361-75330962AD1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3C613DA-A6B3-AA43-A16D-C91F6589168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5D3CAE-8B8F-4A43-A52F-CFE7C2DE6BB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3C0ECF8-D220-7D4E-ABFC-5B2461AF085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3655F1-6AF3-764A-A39A-F27682E076D9}"/>
              </a:ext>
            </a:extLst>
          </p:cNvPr>
          <p:cNvSpPr>
            <a:spLocks noGrp="1"/>
          </p:cNvSpPr>
          <p:nvPr>
            <p:ph type="dt" sz="half" idx="10"/>
          </p:nvPr>
        </p:nvSpPr>
        <p:spPr/>
        <p:txBody>
          <a:bodyPr/>
          <a:lstStyle/>
          <a:p>
            <a:fld id="{BAACABD3-F07C-4443-8286-A1BDBCE3B476}" type="datetime1">
              <a:rPr lang="en-US" smtClean="0"/>
              <a:t>10/6/19</a:t>
            </a:fld>
            <a:endParaRPr lang="en-US"/>
          </a:p>
        </p:txBody>
      </p:sp>
      <p:sp>
        <p:nvSpPr>
          <p:cNvPr id="8" name="Footer Placeholder 7">
            <a:extLst>
              <a:ext uri="{FF2B5EF4-FFF2-40B4-BE49-F238E27FC236}">
                <a16:creationId xmlns:a16="http://schemas.microsoft.com/office/drawing/2014/main" id="{A4FDD54F-48B1-334F-982D-49A01FD7E8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B56EB3-F5CD-DE4F-A85A-EF8811A6AC8D}"/>
              </a:ext>
            </a:extLst>
          </p:cNvPr>
          <p:cNvSpPr>
            <a:spLocks noGrp="1"/>
          </p:cNvSpPr>
          <p:nvPr>
            <p:ph type="sldNum" sz="quarter" idx="12"/>
          </p:nvPr>
        </p:nvSpPr>
        <p:spPr/>
        <p:txBody>
          <a:bodyPr/>
          <a:lstStyle/>
          <a:p>
            <a:fld id="{BA1A3786-7A98-D041-AB45-26DFE570BF0C}" type="slidenum">
              <a:rPr lang="en-US" smtClean="0"/>
              <a:t>‹#›</a:t>
            </a:fld>
            <a:endParaRPr lang="en-US"/>
          </a:p>
        </p:txBody>
      </p:sp>
    </p:spTree>
    <p:extLst>
      <p:ext uri="{BB962C8B-B14F-4D97-AF65-F5344CB8AC3E}">
        <p14:creationId xmlns:p14="http://schemas.microsoft.com/office/powerpoint/2010/main" val="44166434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D40A-A676-294D-BCCD-3180DE4FC6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9983D9-C147-5D48-8A18-7A43950ACDCE}"/>
              </a:ext>
            </a:extLst>
          </p:cNvPr>
          <p:cNvSpPr>
            <a:spLocks noGrp="1"/>
          </p:cNvSpPr>
          <p:nvPr>
            <p:ph type="dt" sz="half" idx="10"/>
          </p:nvPr>
        </p:nvSpPr>
        <p:spPr/>
        <p:txBody>
          <a:bodyPr/>
          <a:lstStyle/>
          <a:p>
            <a:fld id="{F08E92C3-E577-4D4B-B9B3-FBB9A2A7188A}" type="datetime1">
              <a:rPr lang="en-US" smtClean="0"/>
              <a:t>10/6/19</a:t>
            </a:fld>
            <a:endParaRPr lang="en-US"/>
          </a:p>
        </p:txBody>
      </p:sp>
      <p:sp>
        <p:nvSpPr>
          <p:cNvPr id="4" name="Footer Placeholder 3">
            <a:extLst>
              <a:ext uri="{FF2B5EF4-FFF2-40B4-BE49-F238E27FC236}">
                <a16:creationId xmlns:a16="http://schemas.microsoft.com/office/drawing/2014/main" id="{BCBBD927-53BB-7343-8FEB-34242C05AA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999E31-2201-AF4A-93B1-04EE06C63253}"/>
              </a:ext>
            </a:extLst>
          </p:cNvPr>
          <p:cNvSpPr>
            <a:spLocks noGrp="1"/>
          </p:cNvSpPr>
          <p:nvPr>
            <p:ph type="sldNum" sz="quarter" idx="12"/>
          </p:nvPr>
        </p:nvSpPr>
        <p:spPr/>
        <p:txBody>
          <a:bodyPr/>
          <a:lstStyle/>
          <a:p>
            <a:fld id="{BA1A3786-7A98-D041-AB45-26DFE570BF0C}" type="slidenum">
              <a:rPr lang="en-US" smtClean="0"/>
              <a:t>‹#›</a:t>
            </a:fld>
            <a:endParaRPr lang="en-US"/>
          </a:p>
        </p:txBody>
      </p:sp>
    </p:spTree>
    <p:extLst>
      <p:ext uri="{BB962C8B-B14F-4D97-AF65-F5344CB8AC3E}">
        <p14:creationId xmlns:p14="http://schemas.microsoft.com/office/powerpoint/2010/main" val="424437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FB2D4B-D9ED-7944-9395-97D0F8138C59}"/>
              </a:ext>
            </a:extLst>
          </p:cNvPr>
          <p:cNvSpPr>
            <a:spLocks noGrp="1"/>
          </p:cNvSpPr>
          <p:nvPr>
            <p:ph type="dt" sz="half" idx="10"/>
          </p:nvPr>
        </p:nvSpPr>
        <p:spPr/>
        <p:txBody>
          <a:bodyPr/>
          <a:lstStyle/>
          <a:p>
            <a:fld id="{57DAB665-047F-CA4F-9628-69D9B7AB7B10}" type="datetime1">
              <a:rPr lang="en-US" smtClean="0"/>
              <a:t>10/6/19</a:t>
            </a:fld>
            <a:endParaRPr lang="en-US"/>
          </a:p>
        </p:txBody>
      </p:sp>
      <p:sp>
        <p:nvSpPr>
          <p:cNvPr id="3" name="Footer Placeholder 2">
            <a:extLst>
              <a:ext uri="{FF2B5EF4-FFF2-40B4-BE49-F238E27FC236}">
                <a16:creationId xmlns:a16="http://schemas.microsoft.com/office/drawing/2014/main" id="{B6EBDD72-A94C-DB44-8364-1380A6F742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C90611-E684-C44F-A6D8-CCAF416AA0DC}"/>
              </a:ext>
            </a:extLst>
          </p:cNvPr>
          <p:cNvSpPr>
            <a:spLocks noGrp="1"/>
          </p:cNvSpPr>
          <p:nvPr>
            <p:ph type="sldNum" sz="quarter" idx="12"/>
          </p:nvPr>
        </p:nvSpPr>
        <p:spPr/>
        <p:txBody>
          <a:bodyPr/>
          <a:lstStyle/>
          <a:p>
            <a:fld id="{BA1A3786-7A98-D041-AB45-26DFE570BF0C}" type="slidenum">
              <a:rPr lang="en-US" smtClean="0"/>
              <a:t>‹#›</a:t>
            </a:fld>
            <a:endParaRPr lang="en-US"/>
          </a:p>
        </p:txBody>
      </p:sp>
    </p:spTree>
    <p:extLst>
      <p:ext uri="{BB962C8B-B14F-4D97-AF65-F5344CB8AC3E}">
        <p14:creationId xmlns:p14="http://schemas.microsoft.com/office/powerpoint/2010/main" val="1514619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45685-2A91-C340-9298-850237663DA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BFF768D-C63F-4648-A0F9-D13E8CE73EF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E35070-75FF-B745-B9D1-7C77D164B5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B568CB3-0C79-5A41-AE80-FA6B778506F9}"/>
              </a:ext>
            </a:extLst>
          </p:cNvPr>
          <p:cNvSpPr>
            <a:spLocks noGrp="1"/>
          </p:cNvSpPr>
          <p:nvPr>
            <p:ph type="dt" sz="half" idx="10"/>
          </p:nvPr>
        </p:nvSpPr>
        <p:spPr/>
        <p:txBody>
          <a:bodyPr/>
          <a:lstStyle/>
          <a:p>
            <a:fld id="{D7A00407-F1F0-BB43-9785-5FBB4218C26F}" type="datetime1">
              <a:rPr lang="en-US" smtClean="0"/>
              <a:t>10/6/19</a:t>
            </a:fld>
            <a:endParaRPr lang="en-US"/>
          </a:p>
        </p:txBody>
      </p:sp>
      <p:sp>
        <p:nvSpPr>
          <p:cNvPr id="6" name="Footer Placeholder 5">
            <a:extLst>
              <a:ext uri="{FF2B5EF4-FFF2-40B4-BE49-F238E27FC236}">
                <a16:creationId xmlns:a16="http://schemas.microsoft.com/office/drawing/2014/main" id="{30766901-6387-D34F-A4FD-2F0D109286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00AFBB-7835-A748-BF69-5B82447FDBD8}"/>
              </a:ext>
            </a:extLst>
          </p:cNvPr>
          <p:cNvSpPr>
            <a:spLocks noGrp="1"/>
          </p:cNvSpPr>
          <p:nvPr>
            <p:ph type="sldNum" sz="quarter" idx="12"/>
          </p:nvPr>
        </p:nvSpPr>
        <p:spPr/>
        <p:txBody>
          <a:bodyPr/>
          <a:lstStyle/>
          <a:p>
            <a:fld id="{BA1A3786-7A98-D041-AB45-26DFE570BF0C}" type="slidenum">
              <a:rPr lang="en-US" smtClean="0"/>
              <a:t>‹#›</a:t>
            </a:fld>
            <a:endParaRPr lang="en-US"/>
          </a:p>
        </p:txBody>
      </p:sp>
    </p:spTree>
    <p:extLst>
      <p:ext uri="{BB962C8B-B14F-4D97-AF65-F5344CB8AC3E}">
        <p14:creationId xmlns:p14="http://schemas.microsoft.com/office/powerpoint/2010/main" val="418833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4703-EFAA-E546-8AA5-5AFFE5C2CA4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C4357E9-84AE-284A-A928-0A4AF17D98E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47AE000-2E9A-4F48-A439-BA8C2B3280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A54FB7-297D-BC42-9A3E-A06A7958052C}"/>
              </a:ext>
            </a:extLst>
          </p:cNvPr>
          <p:cNvSpPr>
            <a:spLocks noGrp="1"/>
          </p:cNvSpPr>
          <p:nvPr>
            <p:ph type="dt" sz="half" idx="10"/>
          </p:nvPr>
        </p:nvSpPr>
        <p:spPr/>
        <p:txBody>
          <a:bodyPr/>
          <a:lstStyle/>
          <a:p>
            <a:fld id="{DAEEC67B-3351-D848-B061-8973B1B8E167}" type="datetime1">
              <a:rPr lang="en-US" smtClean="0"/>
              <a:t>10/6/19</a:t>
            </a:fld>
            <a:endParaRPr lang="en-US"/>
          </a:p>
        </p:txBody>
      </p:sp>
      <p:sp>
        <p:nvSpPr>
          <p:cNvPr id="6" name="Footer Placeholder 5">
            <a:extLst>
              <a:ext uri="{FF2B5EF4-FFF2-40B4-BE49-F238E27FC236}">
                <a16:creationId xmlns:a16="http://schemas.microsoft.com/office/drawing/2014/main" id="{D0A0AB1C-9C74-6242-B2E4-3B2D63A9B9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034B73-AC76-A54B-88CE-0FB74B50D1DE}"/>
              </a:ext>
            </a:extLst>
          </p:cNvPr>
          <p:cNvSpPr>
            <a:spLocks noGrp="1"/>
          </p:cNvSpPr>
          <p:nvPr>
            <p:ph type="sldNum" sz="quarter" idx="12"/>
          </p:nvPr>
        </p:nvSpPr>
        <p:spPr/>
        <p:txBody>
          <a:bodyPr/>
          <a:lstStyle/>
          <a:p>
            <a:fld id="{BA1A3786-7A98-D041-AB45-26DFE570BF0C}" type="slidenum">
              <a:rPr lang="en-US" smtClean="0"/>
              <a:t>‹#›</a:t>
            </a:fld>
            <a:endParaRPr lang="en-US"/>
          </a:p>
        </p:txBody>
      </p:sp>
    </p:spTree>
    <p:extLst>
      <p:ext uri="{BB962C8B-B14F-4D97-AF65-F5344CB8AC3E}">
        <p14:creationId xmlns:p14="http://schemas.microsoft.com/office/powerpoint/2010/main" val="12106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119CD6-7738-A34D-A015-7393AEC7DCE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2B76FD-CA1F-274F-8F46-99152AE907B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ACC7456-378A-5544-8AB9-0BAA4B26946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AACABD3-F07C-4443-8286-A1BDBCE3B476}" type="datetime1">
              <a:rPr lang="en-US" smtClean="0"/>
              <a:t>10/6/19</a:t>
            </a:fld>
            <a:endParaRPr lang="en-US"/>
          </a:p>
        </p:txBody>
      </p:sp>
      <p:sp>
        <p:nvSpPr>
          <p:cNvPr id="5" name="Footer Placeholder 4">
            <a:extLst>
              <a:ext uri="{FF2B5EF4-FFF2-40B4-BE49-F238E27FC236}">
                <a16:creationId xmlns:a16="http://schemas.microsoft.com/office/drawing/2014/main" id="{97651421-31A8-754C-85CE-6613182931F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013A6B-DD51-7846-A0E3-AB7C278E428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1A3786-7A98-D041-AB45-26DFE570BF0C}" type="slidenum">
              <a:rPr lang="en-US" smtClean="0"/>
              <a:t>‹#›</a:t>
            </a:fld>
            <a:endParaRPr lang="en-US"/>
          </a:p>
        </p:txBody>
      </p:sp>
    </p:spTree>
    <p:extLst>
      <p:ext uri="{BB962C8B-B14F-4D97-AF65-F5344CB8AC3E}">
        <p14:creationId xmlns:p14="http://schemas.microsoft.com/office/powerpoint/2010/main" val="2524078128"/>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FFC00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26DA-8C87-FB40-9999-1D679ECFBE24}"/>
              </a:ext>
            </a:extLst>
          </p:cNvPr>
          <p:cNvSpPr>
            <a:spLocks noGrp="1"/>
          </p:cNvSpPr>
          <p:nvPr>
            <p:ph type="ctrTitle"/>
          </p:nvPr>
        </p:nvSpPr>
        <p:spPr/>
        <p:txBody>
          <a:bodyPr>
            <a:normAutofit/>
          </a:bodyPr>
          <a:lstStyle/>
          <a:p>
            <a:r>
              <a:rPr lang="en-US" sz="5400" dirty="0"/>
              <a:t>Macro Policy for </a:t>
            </a:r>
            <a:br>
              <a:rPr lang="en-US" sz="5400" dirty="0"/>
            </a:br>
            <a:r>
              <a:rPr lang="en-US" sz="5400" dirty="0"/>
              <a:t>Gender Equality</a:t>
            </a:r>
          </a:p>
        </p:txBody>
      </p:sp>
      <p:sp>
        <p:nvSpPr>
          <p:cNvPr id="3" name="Subtitle 2">
            <a:extLst>
              <a:ext uri="{FF2B5EF4-FFF2-40B4-BE49-F238E27FC236}">
                <a16:creationId xmlns:a16="http://schemas.microsoft.com/office/drawing/2014/main" id="{28A91CCF-D633-0D48-B158-6F8735D885F0}"/>
              </a:ext>
            </a:extLst>
          </p:cNvPr>
          <p:cNvSpPr>
            <a:spLocks noGrp="1"/>
          </p:cNvSpPr>
          <p:nvPr>
            <p:ph type="subTitle" idx="1"/>
          </p:nvPr>
        </p:nvSpPr>
        <p:spPr/>
        <p:txBody>
          <a:bodyPr>
            <a:normAutofit/>
          </a:bodyPr>
          <a:lstStyle/>
          <a:p>
            <a:r>
              <a:rPr lang="en-US" sz="2400" dirty="0"/>
              <a:t>Elissa Braunstein</a:t>
            </a:r>
          </a:p>
          <a:p>
            <a:pPr>
              <a:spcBef>
                <a:spcPts val="0"/>
              </a:spcBef>
            </a:pPr>
            <a:r>
              <a:rPr lang="en-US" dirty="0"/>
              <a:t>Professor &amp; Chair, Department of Economics</a:t>
            </a:r>
          </a:p>
          <a:p>
            <a:pPr>
              <a:spcBef>
                <a:spcPts val="0"/>
              </a:spcBef>
            </a:pPr>
            <a:r>
              <a:rPr lang="en-US" dirty="0"/>
              <a:t>Colorado State University</a:t>
            </a:r>
          </a:p>
          <a:p>
            <a:r>
              <a:rPr lang="en-US" dirty="0"/>
              <a:t>Editor, </a:t>
            </a:r>
            <a:r>
              <a:rPr lang="en-US" i="1" dirty="0"/>
              <a:t>Feminist Economics</a:t>
            </a:r>
          </a:p>
          <a:p>
            <a:endParaRPr lang="en-US" dirty="0"/>
          </a:p>
          <a:p>
            <a:endParaRPr lang="en-US" dirty="0"/>
          </a:p>
          <a:p>
            <a:endParaRPr lang="en-US" dirty="0"/>
          </a:p>
        </p:txBody>
      </p:sp>
    </p:spTree>
    <p:extLst>
      <p:ext uri="{BB962C8B-B14F-4D97-AF65-F5344CB8AC3E}">
        <p14:creationId xmlns:p14="http://schemas.microsoft.com/office/powerpoint/2010/main" val="2957912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56" y="107577"/>
            <a:ext cx="8836974" cy="1518129"/>
          </a:xfrm>
        </p:spPr>
        <p:txBody>
          <a:bodyPr>
            <a:normAutofit/>
          </a:bodyPr>
          <a:lstStyle/>
          <a:p>
            <a:pPr algn="ctr"/>
            <a:r>
              <a:rPr lang="en-US" dirty="0"/>
              <a:t>The Demand Side: Economic Growth</a:t>
            </a:r>
          </a:p>
        </p:txBody>
      </p:sp>
      <p:graphicFrame>
        <p:nvGraphicFramePr>
          <p:cNvPr id="12" name="Table 11"/>
          <p:cNvGraphicFramePr>
            <a:graphicFrameLocks noGrp="1"/>
          </p:cNvGraphicFramePr>
          <p:nvPr>
            <p:extLst>
              <p:ext uri="{D42A27DB-BD31-4B8C-83A1-F6EECF244321}">
                <p14:modId xmlns:p14="http://schemas.microsoft.com/office/powerpoint/2010/main" val="973736661"/>
              </p:ext>
            </p:extLst>
          </p:nvPr>
        </p:nvGraphicFramePr>
        <p:xfrm>
          <a:off x="3947138" y="1788657"/>
          <a:ext cx="4809750" cy="2967688"/>
        </p:xfrm>
        <a:graphic>
          <a:graphicData uri="http://schemas.openxmlformats.org/drawingml/2006/table">
            <a:tbl>
              <a:tblPr firstRow="1" bandRow="1">
                <a:tableStyleId>{5C22544A-7EE6-4342-B048-85BDC9FD1C3A}</a:tableStyleId>
              </a:tblPr>
              <a:tblGrid>
                <a:gridCol w="1603250">
                  <a:extLst>
                    <a:ext uri="{9D8B030D-6E8A-4147-A177-3AD203B41FA5}">
                      <a16:colId xmlns:a16="http://schemas.microsoft.com/office/drawing/2014/main" val="20000"/>
                    </a:ext>
                  </a:extLst>
                </a:gridCol>
                <a:gridCol w="1603250">
                  <a:extLst>
                    <a:ext uri="{9D8B030D-6E8A-4147-A177-3AD203B41FA5}">
                      <a16:colId xmlns:a16="http://schemas.microsoft.com/office/drawing/2014/main" val="20001"/>
                    </a:ext>
                  </a:extLst>
                </a:gridCol>
                <a:gridCol w="1603250">
                  <a:extLst>
                    <a:ext uri="{9D8B030D-6E8A-4147-A177-3AD203B41FA5}">
                      <a16:colId xmlns:a16="http://schemas.microsoft.com/office/drawing/2014/main" val="20002"/>
                    </a:ext>
                  </a:extLst>
                </a:gridCol>
              </a:tblGrid>
              <a:tr h="482481">
                <a:tc>
                  <a:txBody>
                    <a:bodyPr/>
                    <a:lstStyle/>
                    <a:p>
                      <a:endParaRPr lang="en-US" sz="1400" dirty="0"/>
                    </a:p>
                  </a:txBody>
                  <a:tcPr marL="68580" marR="68580" marT="34290" marB="34290"/>
                </a:tc>
                <a:tc>
                  <a:txBody>
                    <a:bodyPr/>
                    <a:lstStyle/>
                    <a:p>
                      <a:pPr algn="ctr"/>
                      <a:r>
                        <a:rPr lang="en-US" sz="1400" dirty="0"/>
                        <a:t>Wage- or </a:t>
                      </a:r>
                    </a:p>
                    <a:p>
                      <a:pPr algn="ctr"/>
                      <a:r>
                        <a:rPr lang="en-US" sz="1400" dirty="0"/>
                        <a:t>Care-led</a:t>
                      </a:r>
                    </a:p>
                  </a:txBody>
                  <a:tcPr marL="68580" marR="68580" marT="34290" marB="34290" anchor="ctr"/>
                </a:tc>
                <a:tc>
                  <a:txBody>
                    <a:bodyPr/>
                    <a:lstStyle/>
                    <a:p>
                      <a:pPr algn="ctr"/>
                      <a:r>
                        <a:rPr lang="en-US" sz="1400" dirty="0"/>
                        <a:t>Inequality-led</a:t>
                      </a:r>
                    </a:p>
                  </a:txBody>
                  <a:tcPr marL="68580" marR="68580" marT="34290" marB="34290" anchor="ctr"/>
                </a:tc>
                <a:extLst>
                  <a:ext uri="{0D108BD9-81ED-4DB2-BD59-A6C34878D82A}">
                    <a16:rowId xmlns:a16="http://schemas.microsoft.com/office/drawing/2014/main" val="10000"/>
                  </a:ext>
                </a:extLst>
              </a:tr>
              <a:tr h="896036">
                <a:tc>
                  <a:txBody>
                    <a:bodyPr/>
                    <a:lstStyle/>
                    <a:p>
                      <a:r>
                        <a:rPr lang="en-US" sz="1400" i="1" dirty="0"/>
                        <a:t>Relationship</a:t>
                      </a:r>
                      <a:r>
                        <a:rPr lang="en-US" sz="1400" i="1" baseline="0" dirty="0"/>
                        <a:t> between gender equality in the labor market &amp; growth</a:t>
                      </a:r>
                      <a:endParaRPr lang="en-US" sz="1400" i="1" dirty="0"/>
                    </a:p>
                  </a:txBody>
                  <a:tcPr marL="68580" marR="68580" marT="34290" marB="34290"/>
                </a:tc>
                <a:tc>
                  <a:txBody>
                    <a:bodyPr/>
                    <a:lstStyle/>
                    <a:p>
                      <a:pPr algn="ctr"/>
                      <a:r>
                        <a:rPr lang="en-US" sz="1400" dirty="0"/>
                        <a:t>Positive</a:t>
                      </a:r>
                    </a:p>
                  </a:txBody>
                  <a:tcPr marL="68580" marR="68580" marT="34290" marB="34290" anchor="ctr"/>
                </a:tc>
                <a:tc>
                  <a:txBody>
                    <a:bodyPr/>
                    <a:lstStyle/>
                    <a:p>
                      <a:pPr algn="ctr"/>
                      <a:r>
                        <a:rPr lang="en-US" sz="1400" dirty="0"/>
                        <a:t>Negative</a:t>
                      </a:r>
                    </a:p>
                  </a:txBody>
                  <a:tcPr marL="68580" marR="68580" marT="34290" marB="34290" anchor="ctr"/>
                </a:tc>
                <a:extLst>
                  <a:ext uri="{0D108BD9-81ED-4DB2-BD59-A6C34878D82A}">
                    <a16:rowId xmlns:a16="http://schemas.microsoft.com/office/drawing/2014/main" val="10001"/>
                  </a:ext>
                </a:extLst>
              </a:tr>
              <a:tr h="314174">
                <a:tc gridSpan="3">
                  <a:txBody>
                    <a:bodyPr/>
                    <a:lstStyle/>
                    <a:p>
                      <a:pPr algn="ctr"/>
                      <a:r>
                        <a:rPr lang="en-US" sz="1400" dirty="0">
                          <a:solidFill>
                            <a:schemeClr val="tx1"/>
                          </a:solidFill>
                        </a:rPr>
                        <a:t>Characteristics</a:t>
                      </a:r>
                    </a:p>
                  </a:txBody>
                  <a:tcPr marL="68580" marR="68580" marT="34290" marB="34290">
                    <a:solidFill>
                      <a:schemeClr val="accent1"/>
                    </a:solidFill>
                  </a:tcP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2"/>
                  </a:ext>
                </a:extLst>
              </a:tr>
              <a:tr h="314174">
                <a:tc>
                  <a:txBody>
                    <a:bodyPr/>
                    <a:lstStyle/>
                    <a:p>
                      <a:pPr lvl="0"/>
                      <a:r>
                        <a:rPr lang="en-US" sz="1400" i="1" dirty="0"/>
                        <a:t>Caring spirits</a:t>
                      </a:r>
                    </a:p>
                  </a:txBody>
                  <a:tcPr marL="68580" marR="68580" marT="34290" marB="34290" anchor="ctr"/>
                </a:tc>
                <a:tc>
                  <a:txBody>
                    <a:bodyPr/>
                    <a:lstStyle/>
                    <a:p>
                      <a:pPr algn="ctr"/>
                      <a:r>
                        <a:rPr lang="en-US" sz="1400" dirty="0"/>
                        <a:t>Strong</a:t>
                      </a:r>
                    </a:p>
                  </a:txBody>
                  <a:tcPr marL="68580" marR="68580" marT="34290" marB="34290" anchor="ctr"/>
                </a:tc>
                <a:tc>
                  <a:txBody>
                    <a:bodyPr/>
                    <a:lstStyle/>
                    <a:p>
                      <a:pPr algn="ctr"/>
                      <a:r>
                        <a:rPr lang="en-US" sz="1400" dirty="0"/>
                        <a:t>Weak</a:t>
                      </a:r>
                    </a:p>
                  </a:txBody>
                  <a:tcPr marL="68580" marR="68580" marT="34290" marB="34290" anchor="ctr"/>
                </a:tc>
                <a:extLst>
                  <a:ext uri="{0D108BD9-81ED-4DB2-BD59-A6C34878D82A}">
                    <a16:rowId xmlns:a16="http://schemas.microsoft.com/office/drawing/2014/main" val="10003"/>
                  </a:ext>
                </a:extLst>
              </a:tr>
              <a:tr h="689259">
                <a:tc>
                  <a:txBody>
                    <a:bodyPr/>
                    <a:lstStyle/>
                    <a:p>
                      <a:pPr lvl="0"/>
                      <a:endParaRPr lang="en-US" sz="1400" i="1" dirty="0"/>
                    </a:p>
                  </a:txBody>
                  <a:tcPr marL="68580" marR="68580" marT="34290" marB="34290" anchor="ctr"/>
                </a:tc>
                <a:tc>
                  <a:txBody>
                    <a:bodyPr/>
                    <a:lstStyle/>
                    <a:p>
                      <a:pPr algn="ctr"/>
                      <a:endParaRPr lang="en-US" sz="1400" dirty="0"/>
                    </a:p>
                  </a:txBody>
                  <a:tcPr marL="68580" marR="68580" marT="34290" marB="34290" anchor="ctr"/>
                </a:tc>
                <a:tc>
                  <a:txBody>
                    <a:bodyPr/>
                    <a:lstStyle/>
                    <a:p>
                      <a:pPr algn="ctr"/>
                      <a:endParaRPr lang="en-US" sz="1400" dirty="0"/>
                    </a:p>
                    <a:p>
                      <a:pPr algn="ctr"/>
                      <a:endParaRPr lang="en-US" sz="1400" dirty="0"/>
                    </a:p>
                    <a:p>
                      <a:pPr algn="ctr"/>
                      <a:endParaRPr lang="en-US" sz="1400" dirty="0"/>
                    </a:p>
                    <a:p>
                      <a:pPr algn="ctr"/>
                      <a:endParaRPr lang="en-US" sz="1400" dirty="0"/>
                    </a:p>
                  </a:txBody>
                  <a:tcPr marL="68580" marR="68580" marT="34290" marB="34290" anchor="ctr"/>
                </a:tc>
                <a:extLst>
                  <a:ext uri="{0D108BD9-81ED-4DB2-BD59-A6C34878D82A}">
                    <a16:rowId xmlns:a16="http://schemas.microsoft.com/office/drawing/2014/main" val="10005"/>
                  </a:ext>
                </a:extLst>
              </a:tr>
            </a:tbl>
          </a:graphicData>
        </a:graphic>
      </p:graphicFrame>
      <p:sp>
        <p:nvSpPr>
          <p:cNvPr id="17" name="TextBox 16"/>
          <p:cNvSpPr txBox="1"/>
          <p:nvPr/>
        </p:nvSpPr>
        <p:spPr>
          <a:xfrm>
            <a:off x="3947141" y="1419325"/>
            <a:ext cx="480974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Stylized types of economies</a:t>
            </a:r>
          </a:p>
        </p:txBody>
      </p:sp>
      <p:sp>
        <p:nvSpPr>
          <p:cNvPr id="11" name="TextBox 10">
            <a:extLst>
              <a:ext uri="{FF2B5EF4-FFF2-40B4-BE49-F238E27FC236}">
                <a16:creationId xmlns:a16="http://schemas.microsoft.com/office/drawing/2014/main" id="{3FFEE142-8B50-884F-85BA-A9E28DD4F1F8}"/>
              </a:ext>
            </a:extLst>
          </p:cNvPr>
          <p:cNvSpPr txBox="1"/>
          <p:nvPr/>
        </p:nvSpPr>
        <p:spPr>
          <a:xfrm>
            <a:off x="743448" y="5127030"/>
            <a:ext cx="7848105"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News Gothic MT"/>
                <a:ea typeface="+mn-ea"/>
                <a:cs typeface="+mn-cs"/>
              </a:rPr>
              <a:t>Caring spirits: </a:t>
            </a:r>
            <a:r>
              <a:rPr kumimoji="0" lang="en-US" sz="1800" b="0" i="0" u="none" strike="noStrike" kern="1200" cap="none" spc="0" normalizeH="0" baseline="0" noProof="0" dirty="0">
                <a:ln>
                  <a:noFill/>
                </a:ln>
                <a:solidFill>
                  <a:prstClr val="white"/>
                </a:solidFill>
                <a:effectLst/>
                <a:uLnTx/>
                <a:uFillTx/>
                <a:latin typeface="News Gothic MT"/>
                <a:ea typeface="+mn-ea"/>
                <a:cs typeface="+mn-cs"/>
              </a:rPr>
              <a:t>the tendency, whether determined by social norms, individual motivation, or public preferences as reflected in the structure of the social welfare state, to provide care (or support for care) for one’s self and others in ways that add to current production and future economic productivity.  </a:t>
            </a:r>
          </a:p>
        </p:txBody>
      </p:sp>
      <p:grpSp>
        <p:nvGrpSpPr>
          <p:cNvPr id="14" name="Group 13">
            <a:extLst>
              <a:ext uri="{FF2B5EF4-FFF2-40B4-BE49-F238E27FC236}">
                <a16:creationId xmlns:a16="http://schemas.microsoft.com/office/drawing/2014/main" id="{707DF349-EC44-FD44-A4CE-A3176E38418F}"/>
              </a:ext>
            </a:extLst>
          </p:cNvPr>
          <p:cNvGrpSpPr/>
          <p:nvPr/>
        </p:nvGrpSpPr>
        <p:grpSpPr>
          <a:xfrm>
            <a:off x="-114600" y="2671225"/>
            <a:ext cx="4061741" cy="1823800"/>
            <a:chOff x="-114600" y="2671225"/>
            <a:chExt cx="4061741" cy="1823800"/>
          </a:xfrm>
        </p:grpSpPr>
        <p:sp>
          <p:nvSpPr>
            <p:cNvPr id="15" name="TextBox 14">
              <a:extLst>
                <a:ext uri="{FF2B5EF4-FFF2-40B4-BE49-F238E27FC236}">
                  <a16:creationId xmlns:a16="http://schemas.microsoft.com/office/drawing/2014/main" id="{F7A25A78-DA35-A64B-B48F-10E2B78915DD}"/>
                </a:ext>
              </a:extLst>
            </p:cNvPr>
            <p:cNvSpPr txBox="1"/>
            <p:nvPr/>
          </p:nvSpPr>
          <p:spPr>
            <a:xfrm>
              <a:off x="-114600" y="2728932"/>
              <a:ext cx="2547817" cy="6463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C000"/>
                  </a:solidFill>
                  <a:effectLst/>
                  <a:uLnTx/>
                  <a:uFillTx/>
                  <a:latin typeface="Corbel" panose="020B0503020204020204"/>
                  <a:ea typeface="+mn-ea"/>
                  <a:cs typeface="+mn-cs"/>
                </a:rPr>
                <a:t>Gender equality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C000"/>
                  </a:solidFill>
                  <a:effectLst/>
                  <a:uLnTx/>
                  <a:uFillTx/>
                  <a:latin typeface="Corbel" panose="020B0503020204020204"/>
                  <a:ea typeface="+mn-ea"/>
                  <a:cs typeface="+mn-cs"/>
                </a:rPr>
                <a:t>in the labor market</a:t>
              </a:r>
            </a:p>
          </p:txBody>
        </p:sp>
        <p:sp>
          <p:nvSpPr>
            <p:cNvPr id="16" name="TextBox 15">
              <a:extLst>
                <a:ext uri="{FF2B5EF4-FFF2-40B4-BE49-F238E27FC236}">
                  <a16:creationId xmlns:a16="http://schemas.microsoft.com/office/drawing/2014/main" id="{9069A824-2A38-8F4E-9D72-B6C23C6F2E74}"/>
                </a:ext>
              </a:extLst>
            </p:cNvPr>
            <p:cNvSpPr txBox="1"/>
            <p:nvPr/>
          </p:nvSpPr>
          <p:spPr>
            <a:xfrm>
              <a:off x="558996" y="3910250"/>
              <a:ext cx="2997597"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Depends on the impacts on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production and profitability</a:t>
              </a:r>
            </a:p>
          </p:txBody>
        </p:sp>
        <p:sp>
          <p:nvSpPr>
            <p:cNvPr id="18" name="Up Arrow 17">
              <a:extLst>
                <a:ext uri="{FF2B5EF4-FFF2-40B4-BE49-F238E27FC236}">
                  <a16:creationId xmlns:a16="http://schemas.microsoft.com/office/drawing/2014/main" id="{E7072BC9-7BE6-2944-92E5-0120526F573B}"/>
                </a:ext>
              </a:extLst>
            </p:cNvPr>
            <p:cNvSpPr/>
            <p:nvPr/>
          </p:nvSpPr>
          <p:spPr>
            <a:xfrm rot="5400000" flipH="1">
              <a:off x="2081198" y="2856656"/>
              <a:ext cx="704038" cy="333176"/>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9" name="TextBox 18">
              <a:extLst>
                <a:ext uri="{FF2B5EF4-FFF2-40B4-BE49-F238E27FC236}">
                  <a16:creationId xmlns:a16="http://schemas.microsoft.com/office/drawing/2014/main" id="{8FCE8884-C6EF-BB43-B3A9-B1B1A2DC3348}"/>
                </a:ext>
              </a:extLst>
            </p:cNvPr>
            <p:cNvSpPr txBox="1"/>
            <p:nvPr/>
          </p:nvSpPr>
          <p:spPr>
            <a:xfrm>
              <a:off x="2678575" y="2891847"/>
              <a:ext cx="1268566"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C000"/>
                  </a:solidFill>
                  <a:effectLst/>
                  <a:uLnTx/>
                  <a:uFillTx/>
                  <a:latin typeface="Corbel" panose="020B0503020204020204"/>
                  <a:ea typeface="+mn-ea"/>
                  <a:cs typeface="+mn-cs"/>
                </a:rPr>
                <a:t>Growth</a:t>
              </a:r>
            </a:p>
          </p:txBody>
        </p:sp>
        <p:cxnSp>
          <p:nvCxnSpPr>
            <p:cNvPr id="20" name="Straight Arrow Connector 19">
              <a:extLst>
                <a:ext uri="{FF2B5EF4-FFF2-40B4-BE49-F238E27FC236}">
                  <a16:creationId xmlns:a16="http://schemas.microsoft.com/office/drawing/2014/main" id="{8B699A84-F2B9-0E4D-B297-61FA82FF7678}"/>
                </a:ext>
              </a:extLst>
            </p:cNvPr>
            <p:cNvCxnSpPr/>
            <p:nvPr/>
          </p:nvCxnSpPr>
          <p:spPr>
            <a:xfrm flipH="1" flipV="1">
              <a:off x="2420485" y="3461898"/>
              <a:ext cx="8681" cy="4483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5986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56" y="107577"/>
            <a:ext cx="8836974" cy="1518129"/>
          </a:xfrm>
        </p:spPr>
        <p:txBody>
          <a:bodyPr>
            <a:normAutofit/>
          </a:bodyPr>
          <a:lstStyle/>
          <a:p>
            <a:pPr algn="ctr"/>
            <a:r>
              <a:rPr lang="en-US" dirty="0"/>
              <a:t>The Demand Side: Economic Growth</a:t>
            </a:r>
          </a:p>
        </p:txBody>
      </p:sp>
      <p:graphicFrame>
        <p:nvGraphicFramePr>
          <p:cNvPr id="12" name="Table 11"/>
          <p:cNvGraphicFramePr>
            <a:graphicFrameLocks noGrp="1"/>
          </p:cNvGraphicFramePr>
          <p:nvPr>
            <p:extLst>
              <p:ext uri="{D42A27DB-BD31-4B8C-83A1-F6EECF244321}">
                <p14:modId xmlns:p14="http://schemas.microsoft.com/office/powerpoint/2010/main" val="380701640"/>
              </p:ext>
            </p:extLst>
          </p:nvPr>
        </p:nvGraphicFramePr>
        <p:xfrm>
          <a:off x="3947138" y="1788657"/>
          <a:ext cx="4809750" cy="2754328"/>
        </p:xfrm>
        <a:graphic>
          <a:graphicData uri="http://schemas.openxmlformats.org/drawingml/2006/table">
            <a:tbl>
              <a:tblPr firstRow="1" bandRow="1">
                <a:tableStyleId>{5C22544A-7EE6-4342-B048-85BDC9FD1C3A}</a:tableStyleId>
              </a:tblPr>
              <a:tblGrid>
                <a:gridCol w="1603250">
                  <a:extLst>
                    <a:ext uri="{9D8B030D-6E8A-4147-A177-3AD203B41FA5}">
                      <a16:colId xmlns:a16="http://schemas.microsoft.com/office/drawing/2014/main" val="20000"/>
                    </a:ext>
                  </a:extLst>
                </a:gridCol>
                <a:gridCol w="1603250">
                  <a:extLst>
                    <a:ext uri="{9D8B030D-6E8A-4147-A177-3AD203B41FA5}">
                      <a16:colId xmlns:a16="http://schemas.microsoft.com/office/drawing/2014/main" val="20001"/>
                    </a:ext>
                  </a:extLst>
                </a:gridCol>
                <a:gridCol w="1603250">
                  <a:extLst>
                    <a:ext uri="{9D8B030D-6E8A-4147-A177-3AD203B41FA5}">
                      <a16:colId xmlns:a16="http://schemas.microsoft.com/office/drawing/2014/main" val="20002"/>
                    </a:ext>
                  </a:extLst>
                </a:gridCol>
              </a:tblGrid>
              <a:tr h="482481">
                <a:tc>
                  <a:txBody>
                    <a:bodyPr/>
                    <a:lstStyle/>
                    <a:p>
                      <a:endParaRPr lang="en-US" sz="1400" dirty="0"/>
                    </a:p>
                  </a:txBody>
                  <a:tcPr marL="68580" marR="68580" marT="34290" marB="34290"/>
                </a:tc>
                <a:tc>
                  <a:txBody>
                    <a:bodyPr/>
                    <a:lstStyle/>
                    <a:p>
                      <a:pPr algn="ctr"/>
                      <a:r>
                        <a:rPr lang="en-US" sz="1400" dirty="0"/>
                        <a:t>Wage- or </a:t>
                      </a:r>
                    </a:p>
                    <a:p>
                      <a:pPr algn="ctr"/>
                      <a:r>
                        <a:rPr lang="en-US" sz="1400" dirty="0"/>
                        <a:t>Care-led</a:t>
                      </a:r>
                    </a:p>
                  </a:txBody>
                  <a:tcPr marL="68580" marR="68580" marT="34290" marB="34290" anchor="ctr"/>
                </a:tc>
                <a:tc>
                  <a:txBody>
                    <a:bodyPr/>
                    <a:lstStyle/>
                    <a:p>
                      <a:pPr algn="ctr"/>
                      <a:r>
                        <a:rPr lang="en-US" sz="1400" dirty="0"/>
                        <a:t>Inequality-led</a:t>
                      </a:r>
                    </a:p>
                  </a:txBody>
                  <a:tcPr marL="68580" marR="68580" marT="34290" marB="34290" anchor="ctr"/>
                </a:tc>
                <a:extLst>
                  <a:ext uri="{0D108BD9-81ED-4DB2-BD59-A6C34878D82A}">
                    <a16:rowId xmlns:a16="http://schemas.microsoft.com/office/drawing/2014/main" val="10000"/>
                  </a:ext>
                </a:extLst>
              </a:tr>
              <a:tr h="896036">
                <a:tc>
                  <a:txBody>
                    <a:bodyPr/>
                    <a:lstStyle/>
                    <a:p>
                      <a:r>
                        <a:rPr lang="en-US" sz="1400" i="1" dirty="0"/>
                        <a:t>Relationship</a:t>
                      </a:r>
                      <a:r>
                        <a:rPr lang="en-US" sz="1400" i="1" baseline="0" dirty="0"/>
                        <a:t> between gender equality in the labor market &amp; growth</a:t>
                      </a:r>
                      <a:endParaRPr lang="en-US" sz="1400" i="1" dirty="0"/>
                    </a:p>
                  </a:txBody>
                  <a:tcPr marL="68580" marR="68580" marT="34290" marB="34290"/>
                </a:tc>
                <a:tc>
                  <a:txBody>
                    <a:bodyPr/>
                    <a:lstStyle/>
                    <a:p>
                      <a:pPr algn="ctr"/>
                      <a:r>
                        <a:rPr lang="en-US" sz="1400" dirty="0"/>
                        <a:t>Positive</a:t>
                      </a:r>
                    </a:p>
                  </a:txBody>
                  <a:tcPr marL="68580" marR="68580" marT="34290" marB="34290" anchor="ctr"/>
                </a:tc>
                <a:tc>
                  <a:txBody>
                    <a:bodyPr/>
                    <a:lstStyle/>
                    <a:p>
                      <a:pPr algn="ctr"/>
                      <a:r>
                        <a:rPr lang="en-US" sz="1400" dirty="0"/>
                        <a:t>Negative</a:t>
                      </a:r>
                    </a:p>
                  </a:txBody>
                  <a:tcPr marL="68580" marR="68580" marT="34290" marB="34290" anchor="ctr"/>
                </a:tc>
                <a:extLst>
                  <a:ext uri="{0D108BD9-81ED-4DB2-BD59-A6C34878D82A}">
                    <a16:rowId xmlns:a16="http://schemas.microsoft.com/office/drawing/2014/main" val="10001"/>
                  </a:ext>
                </a:extLst>
              </a:tr>
              <a:tr h="314174">
                <a:tc gridSpan="3">
                  <a:txBody>
                    <a:bodyPr/>
                    <a:lstStyle/>
                    <a:p>
                      <a:pPr algn="ctr"/>
                      <a:r>
                        <a:rPr lang="en-US" sz="1400" dirty="0">
                          <a:solidFill>
                            <a:schemeClr val="tx1"/>
                          </a:solidFill>
                        </a:rPr>
                        <a:t>Characteristics</a:t>
                      </a:r>
                    </a:p>
                  </a:txBody>
                  <a:tcPr marL="68580" marR="68580" marT="34290" marB="34290">
                    <a:solidFill>
                      <a:schemeClr val="accent1"/>
                    </a:solidFill>
                  </a:tcP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2"/>
                  </a:ext>
                </a:extLst>
              </a:tr>
              <a:tr h="314174">
                <a:tc>
                  <a:txBody>
                    <a:bodyPr/>
                    <a:lstStyle/>
                    <a:p>
                      <a:pPr lvl="0"/>
                      <a:r>
                        <a:rPr lang="en-US" sz="1400" i="1" dirty="0"/>
                        <a:t>Caring spirits</a:t>
                      </a:r>
                    </a:p>
                  </a:txBody>
                  <a:tcPr marL="68580" marR="68580" marT="34290" marB="34290" anchor="ctr"/>
                </a:tc>
                <a:tc>
                  <a:txBody>
                    <a:bodyPr/>
                    <a:lstStyle/>
                    <a:p>
                      <a:pPr algn="ctr"/>
                      <a:r>
                        <a:rPr lang="en-US" sz="1400" dirty="0"/>
                        <a:t>Strong</a:t>
                      </a:r>
                    </a:p>
                  </a:txBody>
                  <a:tcPr marL="68580" marR="68580" marT="34290" marB="34290" anchor="ctr"/>
                </a:tc>
                <a:tc>
                  <a:txBody>
                    <a:bodyPr/>
                    <a:lstStyle/>
                    <a:p>
                      <a:pPr algn="ctr"/>
                      <a:r>
                        <a:rPr lang="en-US" sz="1400" dirty="0"/>
                        <a:t>Weak</a:t>
                      </a:r>
                    </a:p>
                  </a:txBody>
                  <a:tcPr marL="68580" marR="68580" marT="34290" marB="34290" anchor="ctr"/>
                </a:tc>
                <a:extLst>
                  <a:ext uri="{0D108BD9-81ED-4DB2-BD59-A6C34878D82A}">
                    <a16:rowId xmlns:a16="http://schemas.microsoft.com/office/drawing/2014/main" val="10003"/>
                  </a:ext>
                </a:extLst>
              </a:tr>
              <a:tr h="689259">
                <a:tc>
                  <a:txBody>
                    <a:bodyPr/>
                    <a:lstStyle/>
                    <a:p>
                      <a:pPr lvl="0"/>
                      <a:r>
                        <a:rPr lang="en-US" sz="1400" i="1" dirty="0"/>
                        <a:t>Macro policy stance</a:t>
                      </a:r>
                    </a:p>
                  </a:txBody>
                  <a:tcPr marL="68580" marR="68580" marT="34290" marB="34290" anchor="ctr"/>
                </a:tc>
                <a:tc>
                  <a:txBody>
                    <a:bodyPr/>
                    <a:lstStyle/>
                    <a:p>
                      <a:pPr algn="ctr"/>
                      <a:r>
                        <a:rPr lang="en-US" sz="1400" dirty="0"/>
                        <a:t>Developmental, employment-oriented</a:t>
                      </a:r>
                    </a:p>
                  </a:txBody>
                  <a:tcPr marL="68580" marR="68580" marT="34290" marB="34290" anchor="ctr"/>
                </a:tc>
                <a:tc>
                  <a:txBody>
                    <a:bodyPr/>
                    <a:lstStyle/>
                    <a:p>
                      <a:pPr algn="ctr"/>
                      <a:r>
                        <a:rPr lang="en-US" sz="1400" dirty="0"/>
                        <a:t>Geared</a:t>
                      </a:r>
                      <a:r>
                        <a:rPr lang="en-US" sz="1400" baseline="0" dirty="0"/>
                        <a:t> to managing financial openness</a:t>
                      </a:r>
                      <a:endParaRPr lang="en-US" sz="1400" dirty="0"/>
                    </a:p>
                  </a:txBody>
                  <a:tcPr marL="68580" marR="68580" marT="34290" marB="34290" anchor="ctr"/>
                </a:tc>
                <a:extLst>
                  <a:ext uri="{0D108BD9-81ED-4DB2-BD59-A6C34878D82A}">
                    <a16:rowId xmlns:a16="http://schemas.microsoft.com/office/drawing/2014/main" val="10005"/>
                  </a:ext>
                </a:extLst>
              </a:tr>
            </a:tbl>
          </a:graphicData>
        </a:graphic>
      </p:graphicFrame>
      <p:sp>
        <p:nvSpPr>
          <p:cNvPr id="17" name="TextBox 16"/>
          <p:cNvSpPr txBox="1"/>
          <p:nvPr/>
        </p:nvSpPr>
        <p:spPr>
          <a:xfrm>
            <a:off x="3947141" y="1419325"/>
            <a:ext cx="480974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Stylized types of economies</a:t>
            </a:r>
          </a:p>
        </p:txBody>
      </p:sp>
      <p:sp>
        <p:nvSpPr>
          <p:cNvPr id="11" name="TextBox 10">
            <a:extLst>
              <a:ext uri="{FF2B5EF4-FFF2-40B4-BE49-F238E27FC236}">
                <a16:creationId xmlns:a16="http://schemas.microsoft.com/office/drawing/2014/main" id="{3FFEE142-8B50-884F-85BA-A9E28DD4F1F8}"/>
              </a:ext>
            </a:extLst>
          </p:cNvPr>
          <p:cNvSpPr txBox="1"/>
          <p:nvPr/>
        </p:nvSpPr>
        <p:spPr>
          <a:xfrm>
            <a:off x="743448" y="5127030"/>
            <a:ext cx="7848105"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News Gothic MT"/>
                <a:ea typeface="+mn-ea"/>
                <a:cs typeface="+mn-cs"/>
              </a:rPr>
              <a:t>Caring spirits: </a:t>
            </a:r>
            <a:r>
              <a:rPr kumimoji="0" lang="en-US" sz="1800" b="0" i="0" u="none" strike="noStrike" kern="1200" cap="none" spc="0" normalizeH="0" baseline="0" noProof="0" dirty="0">
                <a:ln>
                  <a:noFill/>
                </a:ln>
                <a:solidFill>
                  <a:prstClr val="white"/>
                </a:solidFill>
                <a:effectLst/>
                <a:uLnTx/>
                <a:uFillTx/>
                <a:latin typeface="News Gothic MT"/>
                <a:ea typeface="+mn-ea"/>
                <a:cs typeface="+mn-cs"/>
              </a:rPr>
              <a:t>the tendency, whether determined by social norms, individual motivation, or public preferences as reflected in the structure of the social welfare state, to provide care (or support for care) for one’s self and others in ways that add to current production and future economic productivity.  </a:t>
            </a:r>
          </a:p>
        </p:txBody>
      </p:sp>
      <p:grpSp>
        <p:nvGrpSpPr>
          <p:cNvPr id="14" name="Group 13">
            <a:extLst>
              <a:ext uri="{FF2B5EF4-FFF2-40B4-BE49-F238E27FC236}">
                <a16:creationId xmlns:a16="http://schemas.microsoft.com/office/drawing/2014/main" id="{707DF349-EC44-FD44-A4CE-A3176E38418F}"/>
              </a:ext>
            </a:extLst>
          </p:cNvPr>
          <p:cNvGrpSpPr/>
          <p:nvPr/>
        </p:nvGrpSpPr>
        <p:grpSpPr>
          <a:xfrm>
            <a:off x="-114600" y="2671225"/>
            <a:ext cx="4061741" cy="1823800"/>
            <a:chOff x="-114600" y="2671225"/>
            <a:chExt cx="4061741" cy="1823800"/>
          </a:xfrm>
        </p:grpSpPr>
        <p:sp>
          <p:nvSpPr>
            <p:cNvPr id="15" name="TextBox 14">
              <a:extLst>
                <a:ext uri="{FF2B5EF4-FFF2-40B4-BE49-F238E27FC236}">
                  <a16:creationId xmlns:a16="http://schemas.microsoft.com/office/drawing/2014/main" id="{F7A25A78-DA35-A64B-B48F-10E2B78915DD}"/>
                </a:ext>
              </a:extLst>
            </p:cNvPr>
            <p:cNvSpPr txBox="1"/>
            <p:nvPr/>
          </p:nvSpPr>
          <p:spPr>
            <a:xfrm>
              <a:off x="-114600" y="2728932"/>
              <a:ext cx="2547817" cy="6463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C000"/>
                  </a:solidFill>
                  <a:effectLst/>
                  <a:uLnTx/>
                  <a:uFillTx/>
                  <a:latin typeface="Corbel" panose="020B0503020204020204"/>
                  <a:ea typeface="+mn-ea"/>
                  <a:cs typeface="+mn-cs"/>
                </a:rPr>
                <a:t>Gender equality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C000"/>
                  </a:solidFill>
                  <a:effectLst/>
                  <a:uLnTx/>
                  <a:uFillTx/>
                  <a:latin typeface="Corbel" panose="020B0503020204020204"/>
                  <a:ea typeface="+mn-ea"/>
                  <a:cs typeface="+mn-cs"/>
                </a:rPr>
                <a:t>in the labor market</a:t>
              </a:r>
            </a:p>
          </p:txBody>
        </p:sp>
        <p:sp>
          <p:nvSpPr>
            <p:cNvPr id="16" name="TextBox 15">
              <a:extLst>
                <a:ext uri="{FF2B5EF4-FFF2-40B4-BE49-F238E27FC236}">
                  <a16:creationId xmlns:a16="http://schemas.microsoft.com/office/drawing/2014/main" id="{9069A824-2A38-8F4E-9D72-B6C23C6F2E74}"/>
                </a:ext>
              </a:extLst>
            </p:cNvPr>
            <p:cNvSpPr txBox="1"/>
            <p:nvPr/>
          </p:nvSpPr>
          <p:spPr>
            <a:xfrm>
              <a:off x="558996" y="3910250"/>
              <a:ext cx="2997597"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Depends on the impacts on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production and profitability</a:t>
              </a:r>
            </a:p>
          </p:txBody>
        </p:sp>
        <p:sp>
          <p:nvSpPr>
            <p:cNvPr id="18" name="Up Arrow 17">
              <a:extLst>
                <a:ext uri="{FF2B5EF4-FFF2-40B4-BE49-F238E27FC236}">
                  <a16:creationId xmlns:a16="http://schemas.microsoft.com/office/drawing/2014/main" id="{E7072BC9-7BE6-2944-92E5-0120526F573B}"/>
                </a:ext>
              </a:extLst>
            </p:cNvPr>
            <p:cNvSpPr/>
            <p:nvPr/>
          </p:nvSpPr>
          <p:spPr>
            <a:xfrm rot="5400000" flipH="1">
              <a:off x="2081198" y="2856656"/>
              <a:ext cx="704038" cy="333176"/>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9" name="TextBox 18">
              <a:extLst>
                <a:ext uri="{FF2B5EF4-FFF2-40B4-BE49-F238E27FC236}">
                  <a16:creationId xmlns:a16="http://schemas.microsoft.com/office/drawing/2014/main" id="{8FCE8884-C6EF-BB43-B3A9-B1B1A2DC3348}"/>
                </a:ext>
              </a:extLst>
            </p:cNvPr>
            <p:cNvSpPr txBox="1"/>
            <p:nvPr/>
          </p:nvSpPr>
          <p:spPr>
            <a:xfrm>
              <a:off x="2678575" y="2891847"/>
              <a:ext cx="1268566"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C000"/>
                  </a:solidFill>
                  <a:effectLst/>
                  <a:uLnTx/>
                  <a:uFillTx/>
                  <a:latin typeface="Corbel" panose="020B0503020204020204"/>
                  <a:ea typeface="+mn-ea"/>
                  <a:cs typeface="+mn-cs"/>
                </a:rPr>
                <a:t>Growth</a:t>
              </a:r>
            </a:p>
          </p:txBody>
        </p:sp>
        <p:cxnSp>
          <p:nvCxnSpPr>
            <p:cNvPr id="20" name="Straight Arrow Connector 19">
              <a:extLst>
                <a:ext uri="{FF2B5EF4-FFF2-40B4-BE49-F238E27FC236}">
                  <a16:creationId xmlns:a16="http://schemas.microsoft.com/office/drawing/2014/main" id="{8B699A84-F2B9-0E4D-B297-61FA82FF7678}"/>
                </a:ext>
              </a:extLst>
            </p:cNvPr>
            <p:cNvCxnSpPr/>
            <p:nvPr/>
          </p:nvCxnSpPr>
          <p:spPr>
            <a:xfrm flipH="1" flipV="1">
              <a:off x="2420485" y="3461898"/>
              <a:ext cx="8681" cy="4483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9013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01CE-B047-DD43-8F99-C28394B4B469}"/>
              </a:ext>
            </a:extLst>
          </p:cNvPr>
          <p:cNvSpPr>
            <a:spLocks noGrp="1"/>
          </p:cNvSpPr>
          <p:nvPr>
            <p:ph type="title"/>
          </p:nvPr>
        </p:nvSpPr>
        <p:spPr>
          <a:xfrm>
            <a:off x="458282" y="452407"/>
            <a:ext cx="8113014" cy="606390"/>
          </a:xfrm>
        </p:spPr>
        <p:txBody>
          <a:bodyPr>
            <a:normAutofit/>
          </a:bodyPr>
          <a:lstStyle/>
          <a:p>
            <a:r>
              <a:rPr lang="en-US" dirty="0"/>
              <a:t>Growth &amp; Social Reproduction</a:t>
            </a:r>
          </a:p>
        </p:txBody>
      </p:sp>
      <p:graphicFrame>
        <p:nvGraphicFramePr>
          <p:cNvPr id="7" name="Table 6">
            <a:extLst>
              <a:ext uri="{FF2B5EF4-FFF2-40B4-BE49-F238E27FC236}">
                <a16:creationId xmlns:a16="http://schemas.microsoft.com/office/drawing/2014/main" id="{2FB9E42F-6889-3346-A3A0-6971B0A22246}"/>
              </a:ext>
            </a:extLst>
          </p:cNvPr>
          <p:cNvGraphicFramePr>
            <a:graphicFrameLocks noGrp="1"/>
          </p:cNvGraphicFramePr>
          <p:nvPr>
            <p:extLst>
              <p:ext uri="{D42A27DB-BD31-4B8C-83A1-F6EECF244321}">
                <p14:modId xmlns:p14="http://schemas.microsoft.com/office/powerpoint/2010/main" val="2114159908"/>
              </p:ext>
            </p:extLst>
          </p:nvPr>
        </p:nvGraphicFramePr>
        <p:xfrm>
          <a:off x="1185161" y="1361197"/>
          <a:ext cx="6456057" cy="4166085"/>
        </p:xfrm>
        <a:graphic>
          <a:graphicData uri="http://schemas.openxmlformats.org/drawingml/2006/table">
            <a:tbl>
              <a:tblPr firstRow="1" bandRow="1"/>
              <a:tblGrid>
                <a:gridCol w="1429546">
                  <a:extLst>
                    <a:ext uri="{9D8B030D-6E8A-4147-A177-3AD203B41FA5}">
                      <a16:colId xmlns:a16="http://schemas.microsoft.com/office/drawing/2014/main" val="3366346947"/>
                    </a:ext>
                  </a:extLst>
                </a:gridCol>
                <a:gridCol w="2640796">
                  <a:extLst>
                    <a:ext uri="{9D8B030D-6E8A-4147-A177-3AD203B41FA5}">
                      <a16:colId xmlns:a16="http://schemas.microsoft.com/office/drawing/2014/main" val="3389778876"/>
                    </a:ext>
                  </a:extLst>
                </a:gridCol>
                <a:gridCol w="2385715">
                  <a:extLst>
                    <a:ext uri="{9D8B030D-6E8A-4147-A177-3AD203B41FA5}">
                      <a16:colId xmlns:a16="http://schemas.microsoft.com/office/drawing/2014/main" val="1951149291"/>
                    </a:ext>
                  </a:extLst>
                </a:gridCol>
              </a:tblGrid>
              <a:tr h="274320">
                <a:tc rowSpan="2">
                  <a:txBody>
                    <a:bodyPr/>
                    <a:lstStyle>
                      <a:lvl1pPr marL="0" algn="l" defTabSz="914400" rtl="0" eaLnBrk="1" latinLnBrk="0" hangingPunct="1">
                        <a:defRPr sz="1800" b="1" kern="1200">
                          <a:solidFill>
                            <a:schemeClr val="lt1"/>
                          </a:solidFill>
                          <a:latin typeface="Corbel" panose="020B0503020204020204"/>
                        </a:defRPr>
                      </a:lvl1pPr>
                      <a:lvl2pPr marL="457200" algn="l" defTabSz="914400" rtl="0" eaLnBrk="1" latinLnBrk="0" hangingPunct="1">
                        <a:defRPr sz="1800" b="1" kern="1200">
                          <a:solidFill>
                            <a:schemeClr val="lt1"/>
                          </a:solidFill>
                          <a:latin typeface="Corbel" panose="020B0503020204020204"/>
                        </a:defRPr>
                      </a:lvl2pPr>
                      <a:lvl3pPr marL="914400" algn="l" defTabSz="914400" rtl="0" eaLnBrk="1" latinLnBrk="0" hangingPunct="1">
                        <a:defRPr sz="1800" b="1" kern="1200">
                          <a:solidFill>
                            <a:schemeClr val="lt1"/>
                          </a:solidFill>
                          <a:latin typeface="Corbel" panose="020B0503020204020204"/>
                        </a:defRPr>
                      </a:lvl3pPr>
                      <a:lvl4pPr marL="1371600" algn="l" defTabSz="914400" rtl="0" eaLnBrk="1" latinLnBrk="0" hangingPunct="1">
                        <a:defRPr sz="1800" b="1" kern="1200">
                          <a:solidFill>
                            <a:schemeClr val="lt1"/>
                          </a:solidFill>
                          <a:latin typeface="Corbel" panose="020B0503020204020204"/>
                        </a:defRPr>
                      </a:lvl4pPr>
                      <a:lvl5pPr marL="1828800" algn="l" defTabSz="914400" rtl="0" eaLnBrk="1" latinLnBrk="0" hangingPunct="1">
                        <a:defRPr sz="1800" b="1" kern="1200">
                          <a:solidFill>
                            <a:schemeClr val="lt1"/>
                          </a:solidFill>
                          <a:latin typeface="Corbel" panose="020B0503020204020204"/>
                        </a:defRPr>
                      </a:lvl5pPr>
                      <a:lvl6pPr marL="2286000" algn="l" defTabSz="914400" rtl="0" eaLnBrk="1" latinLnBrk="0" hangingPunct="1">
                        <a:defRPr sz="1800" b="1" kern="1200">
                          <a:solidFill>
                            <a:schemeClr val="lt1"/>
                          </a:solidFill>
                          <a:latin typeface="Corbel" panose="020B0503020204020204"/>
                        </a:defRPr>
                      </a:lvl6pPr>
                      <a:lvl7pPr marL="2743200" algn="l" defTabSz="914400" rtl="0" eaLnBrk="1" latinLnBrk="0" hangingPunct="1">
                        <a:defRPr sz="1800" b="1" kern="1200">
                          <a:solidFill>
                            <a:schemeClr val="lt1"/>
                          </a:solidFill>
                          <a:latin typeface="Corbel" panose="020B0503020204020204"/>
                        </a:defRPr>
                      </a:lvl7pPr>
                      <a:lvl8pPr marL="3200400" algn="l" defTabSz="914400" rtl="0" eaLnBrk="1" latinLnBrk="0" hangingPunct="1">
                        <a:defRPr sz="1800" b="1" kern="1200">
                          <a:solidFill>
                            <a:schemeClr val="lt1"/>
                          </a:solidFill>
                          <a:latin typeface="Corbel" panose="020B0503020204020204"/>
                        </a:defRPr>
                      </a:lvl8pPr>
                      <a:lvl9pPr marL="3657600" algn="l" defTabSz="914400" rtl="0" eaLnBrk="1" latinLnBrk="0" hangingPunct="1">
                        <a:defRPr sz="1800" b="1" kern="1200">
                          <a:solidFill>
                            <a:schemeClr val="lt1"/>
                          </a:solidFill>
                          <a:latin typeface="Corbel" panose="020B0503020204020204"/>
                        </a:defRPr>
                      </a:lvl9pPr>
                    </a:lstStyle>
                    <a:p>
                      <a:r>
                        <a:rPr lang="en-US" sz="1600" b="1" dirty="0">
                          <a:solidFill>
                            <a:srgbClr val="FFFF00"/>
                          </a:solidFill>
                          <a:latin typeface="Corbel" panose="020B0503020204020204" pitchFamily="34" charset="0"/>
                        </a:rPr>
                        <a:t>Demand: Growth</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D7E4">
                        <a:lumMod val="75000"/>
                      </a:srgbClr>
                    </a:solidFill>
                  </a:tcPr>
                </a:tc>
                <a:tc gridSpan="2">
                  <a:txBody>
                    <a:bodyPr/>
                    <a:lstStyle>
                      <a:lvl1pPr marL="0" algn="l" defTabSz="914400" rtl="0" eaLnBrk="1" latinLnBrk="0" hangingPunct="1">
                        <a:defRPr sz="1800" b="1" kern="1200">
                          <a:solidFill>
                            <a:schemeClr val="lt1"/>
                          </a:solidFill>
                          <a:latin typeface="Corbel" panose="020B0503020204020204"/>
                        </a:defRPr>
                      </a:lvl1pPr>
                      <a:lvl2pPr marL="457200" algn="l" defTabSz="914400" rtl="0" eaLnBrk="1" latinLnBrk="0" hangingPunct="1">
                        <a:defRPr sz="1800" b="1" kern="1200">
                          <a:solidFill>
                            <a:schemeClr val="lt1"/>
                          </a:solidFill>
                          <a:latin typeface="Corbel" panose="020B0503020204020204"/>
                        </a:defRPr>
                      </a:lvl2pPr>
                      <a:lvl3pPr marL="914400" algn="l" defTabSz="914400" rtl="0" eaLnBrk="1" latinLnBrk="0" hangingPunct="1">
                        <a:defRPr sz="1800" b="1" kern="1200">
                          <a:solidFill>
                            <a:schemeClr val="lt1"/>
                          </a:solidFill>
                          <a:latin typeface="Corbel" panose="020B0503020204020204"/>
                        </a:defRPr>
                      </a:lvl3pPr>
                      <a:lvl4pPr marL="1371600" algn="l" defTabSz="914400" rtl="0" eaLnBrk="1" latinLnBrk="0" hangingPunct="1">
                        <a:defRPr sz="1800" b="1" kern="1200">
                          <a:solidFill>
                            <a:schemeClr val="lt1"/>
                          </a:solidFill>
                          <a:latin typeface="Corbel" panose="020B0503020204020204"/>
                        </a:defRPr>
                      </a:lvl4pPr>
                      <a:lvl5pPr marL="1828800" algn="l" defTabSz="914400" rtl="0" eaLnBrk="1" latinLnBrk="0" hangingPunct="1">
                        <a:defRPr sz="1800" b="1" kern="1200">
                          <a:solidFill>
                            <a:schemeClr val="lt1"/>
                          </a:solidFill>
                          <a:latin typeface="Corbel" panose="020B0503020204020204"/>
                        </a:defRPr>
                      </a:lvl5pPr>
                      <a:lvl6pPr marL="2286000" algn="l" defTabSz="914400" rtl="0" eaLnBrk="1" latinLnBrk="0" hangingPunct="1">
                        <a:defRPr sz="1800" b="1" kern="1200">
                          <a:solidFill>
                            <a:schemeClr val="lt1"/>
                          </a:solidFill>
                          <a:latin typeface="Corbel" panose="020B0503020204020204"/>
                        </a:defRPr>
                      </a:lvl6pPr>
                      <a:lvl7pPr marL="2743200" algn="l" defTabSz="914400" rtl="0" eaLnBrk="1" latinLnBrk="0" hangingPunct="1">
                        <a:defRPr sz="1800" b="1" kern="1200">
                          <a:solidFill>
                            <a:schemeClr val="lt1"/>
                          </a:solidFill>
                          <a:latin typeface="Corbel" panose="020B0503020204020204"/>
                        </a:defRPr>
                      </a:lvl7pPr>
                      <a:lvl8pPr marL="3200400" algn="l" defTabSz="914400" rtl="0" eaLnBrk="1" latinLnBrk="0" hangingPunct="1">
                        <a:defRPr sz="1800" b="1" kern="1200">
                          <a:solidFill>
                            <a:schemeClr val="lt1"/>
                          </a:solidFill>
                          <a:latin typeface="Corbel" panose="020B0503020204020204"/>
                        </a:defRPr>
                      </a:lvl8pPr>
                      <a:lvl9pPr marL="3657600" algn="l" defTabSz="914400" rtl="0" eaLnBrk="1" latinLnBrk="0" hangingPunct="1">
                        <a:defRPr sz="1800" b="1" kern="1200">
                          <a:solidFill>
                            <a:schemeClr val="lt1"/>
                          </a:solidFill>
                          <a:latin typeface="Corbel" panose="020B0503020204020204"/>
                        </a:defRPr>
                      </a:lvl9pPr>
                    </a:lstStyle>
                    <a:p>
                      <a:r>
                        <a:rPr lang="en-US" sz="1600" dirty="0">
                          <a:solidFill>
                            <a:srgbClr val="FFFF00"/>
                          </a:solidFill>
                          <a:latin typeface="Corbel" panose="020B0503020204020204" pitchFamily="34" charset="0"/>
                        </a:rPr>
                        <a:t>Supply: Distribution of social reproduction</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hMerge="1">
                  <a:txBody>
                    <a:bodyPr/>
                    <a:lstStyle/>
                    <a:p>
                      <a:endParaRPr lang="en-US"/>
                    </a:p>
                  </a:txBody>
                  <a:tcPr/>
                </a:tc>
                <a:extLst>
                  <a:ext uri="{0D108BD9-81ED-4DB2-BD59-A6C34878D82A}">
                    <a16:rowId xmlns:a16="http://schemas.microsoft.com/office/drawing/2014/main" val="3163459577"/>
                  </a:ext>
                </a:extLst>
              </a:tr>
              <a:tr h="685800">
                <a:tc vMerge="1">
                  <a:txBody>
                    <a:bodyPr/>
                    <a:lstStyle/>
                    <a:p>
                      <a:endParaRPr lang="en-US" b="1">
                        <a:solidFill>
                          <a:schemeClr val="bg1"/>
                        </a:solidFill>
                        <a:latin typeface="+mn-lt"/>
                      </a:endParaRPr>
                    </a:p>
                  </a:txBody>
                  <a:tcPr>
                    <a:solidFill>
                      <a:schemeClr val="accent5">
                        <a:lumMod val="60000"/>
                        <a:lumOff val="40000"/>
                      </a:schemeClr>
                    </a:solidFill>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algn="ctr"/>
                      <a:r>
                        <a:rPr lang="en-US" sz="1400" b="1">
                          <a:latin typeface="Corbel" panose="020B0503020204020204" pitchFamily="34" charset="0"/>
                        </a:rPr>
                        <a:t>Low-road: </a:t>
                      </a:r>
                    </a:p>
                    <a:p>
                      <a:pPr algn="ctr"/>
                      <a:r>
                        <a:rPr lang="en-US" sz="1400">
                          <a:latin typeface="Corbel" panose="020B0503020204020204" pitchFamily="34" charset="0"/>
                        </a:rPr>
                        <a:t>Feminization of responsibility and obligation</a:t>
                      </a:r>
                    </a:p>
                  </a:txBody>
                  <a:tcPr marL="68580" marR="68580" marT="34290" marB="34290">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D7E4"/>
                    </a:solidFill>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algn="ctr"/>
                      <a:r>
                        <a:rPr lang="en-US" sz="1400" b="1" dirty="0">
                          <a:latin typeface="Corbel" panose="020B0503020204020204" pitchFamily="34" charset="0"/>
                        </a:rPr>
                        <a:t>High-road:</a:t>
                      </a:r>
                    </a:p>
                    <a:p>
                      <a:pPr algn="ctr"/>
                      <a:r>
                        <a:rPr lang="en-US" sz="1400" dirty="0">
                          <a:latin typeface="Corbel" panose="020B0503020204020204" pitchFamily="34" charset="0"/>
                        </a:rPr>
                        <a:t>Gender egalitarian</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D7E4"/>
                    </a:solidFill>
                  </a:tcPr>
                </a:tc>
                <a:extLst>
                  <a:ext uri="{0D108BD9-81ED-4DB2-BD59-A6C34878D82A}">
                    <a16:rowId xmlns:a16="http://schemas.microsoft.com/office/drawing/2014/main" val="2033245583"/>
                  </a:ext>
                </a:extLst>
              </a:tr>
              <a:tr h="1508760">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r>
                        <a:rPr lang="en-US" sz="1200" b="1" dirty="0">
                          <a:latin typeface="Corbel" panose="020B0503020204020204" pitchFamily="34" charset="0"/>
                        </a:rPr>
                        <a:t>Care-led: </a:t>
                      </a:r>
                    </a:p>
                    <a:p>
                      <a:r>
                        <a:rPr lang="en-US" sz="1200" b="1" dirty="0">
                          <a:latin typeface="Corbel" panose="020B0503020204020204" pitchFamily="34" charset="0"/>
                        </a:rPr>
                        <a:t>Strong caring spirits</a:t>
                      </a: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D7E4">
                        <a:lumMod val="75000"/>
                      </a:srgbClr>
                    </a:solidFill>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algn="l"/>
                      <a:endParaRPr lang="en-US" sz="1400" b="1" dirty="0">
                        <a:solidFill>
                          <a:schemeClr val="tx2">
                            <a:lumMod val="50000"/>
                          </a:schemeClr>
                        </a:solidFill>
                        <a:effectLst/>
                        <a:latin typeface="Corbel" panose="020B0503020204020204" pitchFamily="34" charset="0"/>
                      </a:endParaRPr>
                    </a:p>
                    <a:p>
                      <a:pPr algn="l"/>
                      <a:r>
                        <a:rPr lang="en-US" sz="1400" b="1" dirty="0">
                          <a:solidFill>
                            <a:schemeClr val="accent1"/>
                          </a:solidFill>
                          <a:effectLst/>
                          <a:latin typeface="Corbel" panose="020B0503020204020204" pitchFamily="34" charset="0"/>
                        </a:rPr>
                        <a:t>Time squeeze </a:t>
                      </a:r>
                      <a:endParaRPr lang="en-US" sz="1400" dirty="0">
                        <a:solidFill>
                          <a:schemeClr val="accent1"/>
                        </a:solidFill>
                        <a:effectLst/>
                        <a:latin typeface="Corbel" panose="020B0503020204020204" pitchFamily="34" charset="0"/>
                      </a:endParaRPr>
                    </a:p>
                    <a:p>
                      <a:r>
                        <a:rPr lang="en-US" sz="1200" dirty="0">
                          <a:solidFill>
                            <a:srgbClr val="2C2728"/>
                          </a:solidFill>
                          <a:effectLst/>
                          <a:latin typeface="Corbel" panose="020B0503020204020204" pitchFamily="34" charset="0"/>
                        </a:rPr>
                        <a:t>Higher wages for women are good for growth, but more market participation squeezes time and lowers human capacities production. </a:t>
                      </a:r>
                    </a:p>
                    <a:p>
                      <a:r>
                        <a:rPr lang="en-US" sz="1200" b="1" i="1" dirty="0">
                          <a:solidFill>
                            <a:srgbClr val="2C2728"/>
                          </a:solidFill>
                          <a:effectLst/>
                          <a:latin typeface="Corbel" panose="020B0503020204020204" pitchFamily="34" charset="0"/>
                        </a:rPr>
                        <a:t>Growth is elusive or unstable.</a:t>
                      </a:r>
                    </a:p>
                  </a:txBody>
                  <a:tcPr marL="35719" marR="3571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AEBD">
                        <a:tint val="20000"/>
                      </a:srgbClr>
                    </a:solidFill>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endParaRPr lang="en-US" sz="1400" b="1" dirty="0">
                        <a:solidFill>
                          <a:schemeClr val="tx2">
                            <a:lumMod val="50000"/>
                          </a:schemeClr>
                        </a:solidFill>
                        <a:effectLst/>
                        <a:latin typeface="Corbel" panose="020B0503020204020204" pitchFamily="34" charset="0"/>
                      </a:endParaRPr>
                    </a:p>
                    <a:p>
                      <a:r>
                        <a:rPr lang="en-US" sz="1400" b="1" dirty="0">
                          <a:solidFill>
                            <a:schemeClr val="accent1"/>
                          </a:solidFill>
                          <a:effectLst/>
                          <a:latin typeface="Corbel" panose="020B0503020204020204" pitchFamily="34" charset="0"/>
                        </a:rPr>
                        <a:t>Mutual</a:t>
                      </a:r>
                      <a:r>
                        <a:rPr lang="en-US" sz="1400" b="1" dirty="0">
                          <a:solidFill>
                            <a:schemeClr val="tx2">
                              <a:lumMod val="50000"/>
                            </a:schemeClr>
                          </a:solidFill>
                          <a:effectLst/>
                          <a:latin typeface="Corbel" panose="020B0503020204020204" pitchFamily="34" charset="0"/>
                        </a:rPr>
                        <a:t> </a:t>
                      </a:r>
                      <a:endParaRPr lang="en-US" sz="1400" dirty="0">
                        <a:solidFill>
                          <a:schemeClr val="tx2">
                            <a:lumMod val="50000"/>
                          </a:schemeClr>
                        </a:solidFill>
                        <a:effectLst/>
                        <a:latin typeface="Corbel" panose="020B0503020204020204" pitchFamily="34" charset="0"/>
                      </a:endParaRPr>
                    </a:p>
                    <a:p>
                      <a:r>
                        <a:rPr lang="en-US" sz="1200" dirty="0">
                          <a:solidFill>
                            <a:srgbClr val="2C2728"/>
                          </a:solidFill>
                          <a:effectLst/>
                          <a:latin typeface="Corbel" panose="020B0503020204020204" pitchFamily="34" charset="0"/>
                        </a:rPr>
                        <a:t>Higher wages for women are good for growth, and more market participation increases human capacities production. </a:t>
                      </a:r>
                      <a:r>
                        <a:rPr lang="en-US" sz="1200" b="1" i="1" dirty="0">
                          <a:solidFill>
                            <a:srgbClr val="2C2728"/>
                          </a:solidFill>
                          <a:effectLst/>
                          <a:latin typeface="Corbel" panose="020B0503020204020204" pitchFamily="34" charset="0"/>
                        </a:rPr>
                        <a:t>Growth and social reproduction reinforce one another. </a:t>
                      </a:r>
                    </a:p>
                  </a:txBody>
                  <a:tcPr marL="35719" marR="3571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AEBD">
                        <a:tint val="20000"/>
                      </a:srgbClr>
                    </a:solidFill>
                  </a:tcPr>
                </a:tc>
                <a:extLst>
                  <a:ext uri="{0D108BD9-81ED-4DB2-BD59-A6C34878D82A}">
                    <a16:rowId xmlns:a16="http://schemas.microsoft.com/office/drawing/2014/main" val="1324108961"/>
                  </a:ext>
                </a:extLst>
              </a:tr>
              <a:tr h="1621005">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r>
                        <a:rPr lang="en-US" sz="1200" b="1" dirty="0">
                          <a:latin typeface="Corbel" panose="020B0503020204020204" pitchFamily="34" charset="0"/>
                        </a:rPr>
                        <a:t>Inequality-led: </a:t>
                      </a:r>
                    </a:p>
                    <a:p>
                      <a:r>
                        <a:rPr lang="en-US" sz="1200" b="1" dirty="0">
                          <a:latin typeface="Corbel" panose="020B0503020204020204" pitchFamily="34" charset="0"/>
                        </a:rPr>
                        <a:t>Weak caring spirits &amp; neoliberal macro </a:t>
                      </a:r>
                      <a:r>
                        <a:rPr lang="en-US" sz="1200" b="1" dirty="0" err="1">
                          <a:latin typeface="Corbel" panose="020B0503020204020204" pitchFamily="34" charset="0"/>
                        </a:rPr>
                        <a:t>polilcy</a:t>
                      </a:r>
                      <a:endParaRPr lang="en-US" sz="1200" b="1" dirty="0">
                        <a:latin typeface="Corbel" panose="020B0503020204020204" pitchFamily="34" charset="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D7E4">
                        <a:lumMod val="75000"/>
                      </a:srgbClr>
                    </a:solidFill>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endParaRPr lang="en-US" sz="1400" b="1" dirty="0">
                        <a:solidFill>
                          <a:schemeClr val="tx2">
                            <a:lumMod val="50000"/>
                          </a:schemeClr>
                        </a:solidFill>
                        <a:effectLst/>
                        <a:latin typeface="Corbel" panose="020B0503020204020204" pitchFamily="34" charset="0"/>
                      </a:endParaRPr>
                    </a:p>
                    <a:p>
                      <a:r>
                        <a:rPr lang="en-US" sz="1400" b="1" dirty="0">
                          <a:solidFill>
                            <a:schemeClr val="accent1"/>
                          </a:solidFill>
                          <a:effectLst/>
                          <a:latin typeface="Corbel" panose="020B0503020204020204" pitchFamily="34" charset="0"/>
                        </a:rPr>
                        <a:t>Exploitation</a:t>
                      </a:r>
                      <a:r>
                        <a:rPr lang="en-US" sz="1400" b="1" dirty="0">
                          <a:solidFill>
                            <a:srgbClr val="2C2728"/>
                          </a:solidFill>
                          <a:effectLst/>
                          <a:latin typeface="Corbel" panose="020B0503020204020204" pitchFamily="34" charset="0"/>
                        </a:rPr>
                        <a:t> </a:t>
                      </a:r>
                      <a:endParaRPr lang="en-US" sz="1400" dirty="0">
                        <a:solidFill>
                          <a:srgbClr val="2C2728"/>
                        </a:solidFill>
                        <a:effectLst/>
                        <a:latin typeface="Corbel" panose="020B0503020204020204" pitchFamily="34" charset="0"/>
                      </a:endParaRPr>
                    </a:p>
                    <a:p>
                      <a:r>
                        <a:rPr lang="en-US" sz="1200" dirty="0">
                          <a:solidFill>
                            <a:srgbClr val="2C2728"/>
                          </a:solidFill>
                          <a:effectLst/>
                          <a:latin typeface="Corbel" panose="020B0503020204020204" pitchFamily="34" charset="0"/>
                        </a:rPr>
                        <a:t>Higher wages for women lower growth, and more market participation squeezes time and lowers human capacities production. </a:t>
                      </a:r>
                      <a:r>
                        <a:rPr lang="en-US" sz="1200" b="1" i="1" dirty="0">
                          <a:solidFill>
                            <a:srgbClr val="2C2728"/>
                          </a:solidFill>
                          <a:effectLst/>
                          <a:latin typeface="Corbel" panose="020B0503020204020204" pitchFamily="34" charset="0"/>
                        </a:rPr>
                        <a:t>Growth is partly based on exploiting women’s labor and human resources.</a:t>
                      </a:r>
                      <a:r>
                        <a:rPr lang="en-US" sz="1400" b="1" i="1" dirty="0">
                          <a:solidFill>
                            <a:srgbClr val="2C2728"/>
                          </a:solidFill>
                          <a:effectLst/>
                          <a:latin typeface="Corbel" panose="020B0503020204020204" pitchFamily="34" charset="0"/>
                        </a:rPr>
                        <a:t> </a:t>
                      </a:r>
                    </a:p>
                  </a:txBody>
                  <a:tcPr marL="35719" marR="3571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AEBD">
                        <a:tint val="40000"/>
                      </a:srgbClr>
                    </a:solidFill>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endParaRPr lang="en-US" sz="1400" b="1" dirty="0">
                        <a:solidFill>
                          <a:schemeClr val="tx2">
                            <a:lumMod val="50000"/>
                          </a:schemeClr>
                        </a:solidFill>
                        <a:effectLst/>
                        <a:latin typeface="Corbel" panose="020B0503020204020204" pitchFamily="34" charset="0"/>
                      </a:endParaRPr>
                    </a:p>
                    <a:p>
                      <a:r>
                        <a:rPr lang="en-US" sz="1400" b="1" dirty="0">
                          <a:solidFill>
                            <a:schemeClr val="accent1"/>
                          </a:solidFill>
                          <a:effectLst/>
                          <a:latin typeface="Corbel" panose="020B0503020204020204" pitchFamily="34" charset="0"/>
                        </a:rPr>
                        <a:t>Wage squeeze</a:t>
                      </a:r>
                      <a:r>
                        <a:rPr lang="en-US" sz="1400" b="1" dirty="0">
                          <a:solidFill>
                            <a:schemeClr val="tx2">
                              <a:lumMod val="50000"/>
                            </a:schemeClr>
                          </a:solidFill>
                          <a:effectLst/>
                          <a:latin typeface="Corbel" panose="020B0503020204020204" pitchFamily="34" charset="0"/>
                        </a:rPr>
                        <a:t> </a:t>
                      </a:r>
                      <a:endParaRPr lang="en-US" sz="1400" dirty="0">
                        <a:solidFill>
                          <a:schemeClr val="tx2">
                            <a:lumMod val="50000"/>
                          </a:schemeClr>
                        </a:solidFill>
                        <a:effectLst/>
                        <a:latin typeface="Corbel" panose="020B0503020204020204" pitchFamily="34" charset="0"/>
                      </a:endParaRPr>
                    </a:p>
                    <a:p>
                      <a:r>
                        <a:rPr lang="en-US" sz="1200" dirty="0">
                          <a:solidFill>
                            <a:srgbClr val="2C2728"/>
                          </a:solidFill>
                          <a:effectLst/>
                          <a:latin typeface="Corbel" panose="020B0503020204020204" pitchFamily="34" charset="0"/>
                        </a:rPr>
                        <a:t>Higher wages for women lower growth, but more market participation enhances human capacities production. </a:t>
                      </a:r>
                      <a:r>
                        <a:rPr lang="en-US" sz="1200" b="1" i="1" dirty="0">
                          <a:solidFill>
                            <a:srgbClr val="2C2728"/>
                          </a:solidFill>
                          <a:effectLst/>
                          <a:latin typeface="Corbel" panose="020B0503020204020204" pitchFamily="34" charset="0"/>
                        </a:rPr>
                        <a:t>Growth is elusive or unstable.</a:t>
                      </a:r>
                    </a:p>
                  </a:txBody>
                  <a:tcPr marL="35719" marR="3571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AEBD">
                        <a:tint val="40000"/>
                      </a:srgbClr>
                    </a:solidFill>
                  </a:tcPr>
                </a:tc>
                <a:extLst>
                  <a:ext uri="{0D108BD9-81ED-4DB2-BD59-A6C34878D82A}">
                    <a16:rowId xmlns:a16="http://schemas.microsoft.com/office/drawing/2014/main" val="1045295586"/>
                  </a:ext>
                </a:extLst>
              </a:tr>
            </a:tbl>
          </a:graphicData>
        </a:graphic>
      </p:graphicFrame>
    </p:spTree>
    <p:extLst>
      <p:ext uri="{BB962C8B-B14F-4D97-AF65-F5344CB8AC3E}">
        <p14:creationId xmlns:p14="http://schemas.microsoft.com/office/powerpoint/2010/main" val="2696222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53DD-FA1C-DD40-99C3-5C09C8E305E9}"/>
              </a:ext>
            </a:extLst>
          </p:cNvPr>
          <p:cNvSpPr>
            <a:spLocks noGrp="1"/>
          </p:cNvSpPr>
          <p:nvPr>
            <p:ph type="title"/>
          </p:nvPr>
        </p:nvSpPr>
        <p:spPr>
          <a:xfrm>
            <a:off x="550862" y="392056"/>
            <a:ext cx="8042276" cy="1336956"/>
          </a:xfrm>
        </p:spPr>
        <p:txBody>
          <a:bodyPr>
            <a:normAutofit/>
          </a:bodyPr>
          <a:lstStyle/>
          <a:p>
            <a:r>
              <a:rPr lang="en-US" sz="3200" spc="-225" dirty="0">
                <a:effectLst>
                  <a:outerShdw blurRad="469900" dist="342900" dir="5400000" sy="-20000" rotWithShape="0">
                    <a:prstClr val="black">
                      <a:alpha val="66000"/>
                    </a:prstClr>
                  </a:outerShdw>
                </a:effectLst>
              </a:rPr>
              <a:t>Empirical estimation: </a:t>
            </a:r>
            <a:br>
              <a:rPr lang="en-US" sz="3200" spc="-225" dirty="0">
                <a:effectLst>
                  <a:outerShdw blurRad="469900" dist="342900" dir="5400000" sy="-20000" rotWithShape="0">
                    <a:prstClr val="black">
                      <a:alpha val="66000"/>
                    </a:prstClr>
                  </a:outerShdw>
                </a:effectLst>
              </a:rPr>
            </a:br>
            <a:r>
              <a:rPr lang="en-US" sz="3200" spc="-225" dirty="0">
                <a:effectLst>
                  <a:outerShdw blurRad="469900" dist="342900" dir="5400000" sy="-20000" rotWithShape="0">
                    <a:prstClr val="black">
                      <a:alpha val="66000"/>
                    </a:prstClr>
                  </a:outerShdw>
                </a:effectLst>
              </a:rPr>
              <a:t>Time paths of social reproduction regimes, 1990-2015</a:t>
            </a:r>
            <a:endParaRPr lang="en-US" sz="3200" dirty="0"/>
          </a:p>
        </p:txBody>
      </p:sp>
      <p:pic>
        <p:nvPicPr>
          <p:cNvPr id="3" name="Picture 2">
            <a:extLst>
              <a:ext uri="{FF2B5EF4-FFF2-40B4-BE49-F238E27FC236}">
                <a16:creationId xmlns:a16="http://schemas.microsoft.com/office/drawing/2014/main" id="{282F22E2-C945-C441-B9D3-4AEC67B865A2}"/>
              </a:ext>
            </a:extLst>
          </p:cNvPr>
          <p:cNvPicPr/>
          <p:nvPr/>
        </p:nvPicPr>
        <p:blipFill>
          <a:blip r:embed="rId2"/>
          <a:stretch>
            <a:fillRect/>
          </a:stretch>
        </p:blipFill>
        <p:spPr>
          <a:xfrm>
            <a:off x="1685291" y="1970390"/>
            <a:ext cx="5304034" cy="2917219"/>
          </a:xfrm>
          <a:prstGeom prst="rect">
            <a:avLst/>
          </a:prstGeom>
        </p:spPr>
      </p:pic>
    </p:spTree>
    <p:extLst>
      <p:ext uri="{BB962C8B-B14F-4D97-AF65-F5344CB8AC3E}">
        <p14:creationId xmlns:p14="http://schemas.microsoft.com/office/powerpoint/2010/main" val="1673144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review of macro policy for gender equality</a:t>
            </a:r>
          </a:p>
        </p:txBody>
      </p:sp>
      <p:sp>
        <p:nvSpPr>
          <p:cNvPr id="4" name="TextBox 3">
            <a:extLst>
              <a:ext uri="{FF2B5EF4-FFF2-40B4-BE49-F238E27FC236}">
                <a16:creationId xmlns:a16="http://schemas.microsoft.com/office/drawing/2014/main" id="{5436092B-418C-2F4B-893C-E85159EF247D}"/>
              </a:ext>
            </a:extLst>
          </p:cNvPr>
          <p:cNvSpPr txBox="1"/>
          <p:nvPr/>
        </p:nvSpPr>
        <p:spPr>
          <a:xfrm>
            <a:off x="252400" y="2489963"/>
            <a:ext cx="2073263" cy="212365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b="1" i="1" dirty="0">
                <a:solidFill>
                  <a:schemeClr val="bg1"/>
                </a:solidFill>
              </a:rPr>
              <a:t>1. Differential impact of macro structure &amp; policy</a:t>
            </a:r>
          </a:p>
          <a:p>
            <a:pPr marL="285750" indent="-285750">
              <a:buFont typeface="Arial" charset="0"/>
              <a:buChar char="•"/>
            </a:pPr>
            <a:r>
              <a:rPr lang="en-US" sz="1400" i="1" dirty="0"/>
              <a:t>Employment &amp; inflation reduction</a:t>
            </a:r>
          </a:p>
          <a:p>
            <a:pPr marL="285750" indent="-285750">
              <a:buFont typeface="Arial" charset="0"/>
              <a:buChar char="•"/>
            </a:pPr>
            <a:r>
              <a:rPr lang="en-US" sz="1400" i="1" dirty="0"/>
              <a:t>Gender segregation and women’s access to “good jobs”</a:t>
            </a:r>
          </a:p>
          <a:p>
            <a:pPr marL="285750" indent="-285750">
              <a:buFont typeface="Arial" charset="0"/>
              <a:buChar char="•"/>
            </a:pPr>
            <a:endParaRPr lang="en-US" sz="1400" i="1" dirty="0"/>
          </a:p>
        </p:txBody>
      </p:sp>
      <p:sp>
        <p:nvSpPr>
          <p:cNvPr id="5" name="TextBox 4">
            <a:extLst>
              <a:ext uri="{FF2B5EF4-FFF2-40B4-BE49-F238E27FC236}">
                <a16:creationId xmlns:a16="http://schemas.microsoft.com/office/drawing/2014/main" id="{E6AA53C6-EB32-7D4A-892B-85B310446318}"/>
              </a:ext>
            </a:extLst>
          </p:cNvPr>
          <p:cNvSpPr txBox="1"/>
          <p:nvPr/>
        </p:nvSpPr>
        <p:spPr>
          <a:xfrm>
            <a:off x="6175663" y="2423586"/>
            <a:ext cx="2688116" cy="16619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b="1" i="1" dirty="0">
                <a:solidFill>
                  <a:schemeClr val="bg1"/>
                </a:solidFill>
              </a:rPr>
              <a:t>2. Structure &amp; performance</a:t>
            </a:r>
          </a:p>
          <a:p>
            <a:r>
              <a:rPr lang="en-US" sz="1600" b="1" i="1" dirty="0">
                <a:solidFill>
                  <a:schemeClr val="bg1"/>
                </a:solidFill>
              </a:rPr>
              <a:t> of the economy</a:t>
            </a:r>
          </a:p>
          <a:p>
            <a:pPr marL="285750" indent="-285750">
              <a:buFont typeface="Arial" charset="0"/>
              <a:buChar char="•"/>
            </a:pPr>
            <a:r>
              <a:rPr lang="en-US" sz="1400" i="1" dirty="0"/>
              <a:t>Gender &amp; export performance</a:t>
            </a:r>
          </a:p>
          <a:p>
            <a:pPr marL="285750" indent="-285750">
              <a:buFont typeface="Arial" charset="0"/>
              <a:buChar char="•"/>
            </a:pPr>
            <a:r>
              <a:rPr lang="en-US" sz="1400" i="1" dirty="0"/>
              <a:t>Employment costs of inflation reduction</a:t>
            </a:r>
          </a:p>
          <a:p>
            <a:pPr marL="285750" indent="-285750">
              <a:buFont typeface="Arial" charset="0"/>
              <a:buChar char="•"/>
            </a:pPr>
            <a:r>
              <a:rPr lang="en-US" sz="1400" i="1" dirty="0"/>
              <a:t>Gender segregation and the labor share of income</a:t>
            </a:r>
          </a:p>
        </p:txBody>
      </p:sp>
      <p:sp>
        <p:nvSpPr>
          <p:cNvPr id="10" name="TextBox 9">
            <a:extLst>
              <a:ext uri="{FF2B5EF4-FFF2-40B4-BE49-F238E27FC236}">
                <a16:creationId xmlns:a16="http://schemas.microsoft.com/office/drawing/2014/main" id="{F96110A8-9753-F74B-A158-C88B6695325F}"/>
              </a:ext>
            </a:extLst>
          </p:cNvPr>
          <p:cNvSpPr txBox="1"/>
          <p:nvPr/>
        </p:nvSpPr>
        <p:spPr>
          <a:xfrm>
            <a:off x="2859147" y="1847309"/>
            <a:ext cx="2688116" cy="461665"/>
          </a:xfrm>
          <a:prstGeom prst="rect">
            <a:avLst/>
          </a:prstGeom>
          <a:solidFill>
            <a:srgbClr val="41AEBD"/>
          </a:solidFill>
          <a:ln w="12700" cap="flat" cmpd="sng" algn="ctr">
            <a:solidFill>
              <a:srgbClr val="41AEBD">
                <a:shade val="50000"/>
              </a:srgbClr>
            </a:solidFill>
            <a:prstDash val="solid"/>
            <a:miter lim="800000"/>
          </a:ln>
          <a:effectLst/>
        </p:spPr>
        <p:txBody>
          <a:bodyPr wrap="square" rtlCol="0">
            <a:spAutoFit/>
          </a:bodyPr>
          <a:lstStyle/>
          <a:p>
            <a:pPr algn="ctr">
              <a:defRPr/>
            </a:pPr>
            <a:r>
              <a:rPr lang="en-US" sz="2400" kern="0" dirty="0">
                <a:solidFill>
                  <a:prstClr val="white"/>
                </a:solidFill>
                <a:latin typeface="Corbel" panose="020B0503020204020204"/>
              </a:rPr>
              <a:t>Macroeconomy</a:t>
            </a:r>
          </a:p>
        </p:txBody>
      </p:sp>
      <p:sp>
        <p:nvSpPr>
          <p:cNvPr id="11" name="TextBox 10">
            <a:extLst>
              <a:ext uri="{FF2B5EF4-FFF2-40B4-BE49-F238E27FC236}">
                <a16:creationId xmlns:a16="http://schemas.microsoft.com/office/drawing/2014/main" id="{3B93DBAC-4F50-0145-8A9C-B0C994000ECE}"/>
              </a:ext>
            </a:extLst>
          </p:cNvPr>
          <p:cNvSpPr txBox="1"/>
          <p:nvPr/>
        </p:nvSpPr>
        <p:spPr>
          <a:xfrm>
            <a:off x="2875731" y="3537892"/>
            <a:ext cx="2688116" cy="1200329"/>
          </a:xfrm>
          <a:prstGeom prst="rect">
            <a:avLst/>
          </a:prstGeom>
          <a:solidFill>
            <a:srgbClr val="41AEBD"/>
          </a:solidFill>
          <a:ln w="12700" cap="flat" cmpd="sng" algn="ctr">
            <a:solidFill>
              <a:srgbClr val="41AEBD">
                <a:shade val="50000"/>
              </a:srgbClr>
            </a:solidFill>
            <a:prstDash val="solid"/>
            <a:miter lim="800000"/>
          </a:ln>
          <a:effectLst/>
        </p:spPr>
        <p:txBody>
          <a:bodyPr wrap="square" rtlCol="0">
            <a:spAutoFit/>
          </a:bodyPr>
          <a:lstStyle/>
          <a:p>
            <a:pPr algn="ctr">
              <a:defRPr/>
            </a:pPr>
            <a:r>
              <a:rPr lang="en-US" sz="2400" kern="0" dirty="0">
                <a:solidFill>
                  <a:prstClr val="white"/>
                </a:solidFill>
                <a:latin typeface="Corbel" panose="020B0503020204020204"/>
              </a:rPr>
              <a:t>Gender equality &amp; </a:t>
            </a:r>
          </a:p>
          <a:p>
            <a:pPr algn="ctr">
              <a:defRPr/>
            </a:pPr>
            <a:r>
              <a:rPr lang="en-US" sz="2400" kern="0" dirty="0">
                <a:solidFill>
                  <a:prstClr val="white"/>
                </a:solidFill>
                <a:latin typeface="Corbel" panose="020B0503020204020204"/>
              </a:rPr>
              <a:t>gendered well-being </a:t>
            </a:r>
          </a:p>
        </p:txBody>
      </p:sp>
      <p:sp>
        <p:nvSpPr>
          <p:cNvPr id="12" name="AutoShape 6">
            <a:extLst>
              <a:ext uri="{FF2B5EF4-FFF2-40B4-BE49-F238E27FC236}">
                <a16:creationId xmlns:a16="http://schemas.microsoft.com/office/drawing/2014/main" id="{BB9966BC-7514-8F44-A710-929B7C0B76FC}"/>
              </a:ext>
            </a:extLst>
          </p:cNvPr>
          <p:cNvSpPr>
            <a:spLocks noChangeArrowheads="1"/>
          </p:cNvSpPr>
          <p:nvPr/>
        </p:nvSpPr>
        <p:spPr bwMode="auto">
          <a:xfrm rot="13262720" flipH="1">
            <a:off x="2244771" y="2244487"/>
            <a:ext cx="1203198" cy="147133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41AEBD"/>
          </a:solidFill>
          <a:ln w="9525">
            <a:noFill/>
            <a:miter lim="800000"/>
            <a:headEnd/>
            <a:tailEnd/>
          </a:ln>
        </p:spPr>
        <p:txBody>
          <a:bodyPr wrap="none" anchor="ctr"/>
          <a:lstStyle/>
          <a:p>
            <a:pPr>
              <a:defRPr/>
            </a:pPr>
            <a:endParaRPr lang="en-US" kern="0">
              <a:solidFill>
                <a:prstClr val="white"/>
              </a:solidFill>
              <a:latin typeface="Corbel" panose="020B0503020204020204"/>
            </a:endParaRPr>
          </a:p>
        </p:txBody>
      </p:sp>
      <p:sp>
        <p:nvSpPr>
          <p:cNvPr id="13" name="AutoShape 6">
            <a:extLst>
              <a:ext uri="{FF2B5EF4-FFF2-40B4-BE49-F238E27FC236}">
                <a16:creationId xmlns:a16="http://schemas.microsoft.com/office/drawing/2014/main" id="{5D35ACA6-5BB1-2740-A30F-00FCB36B7302}"/>
              </a:ext>
            </a:extLst>
          </p:cNvPr>
          <p:cNvSpPr>
            <a:spLocks noChangeArrowheads="1"/>
          </p:cNvSpPr>
          <p:nvPr/>
        </p:nvSpPr>
        <p:spPr bwMode="auto">
          <a:xfrm rot="2900467" flipH="1">
            <a:off x="4981334" y="2207276"/>
            <a:ext cx="1106552" cy="140981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41AEBD"/>
          </a:solidFill>
          <a:ln w="9525">
            <a:noFill/>
            <a:miter lim="800000"/>
            <a:headEnd/>
            <a:tailEnd/>
          </a:ln>
        </p:spPr>
        <p:txBody>
          <a:bodyPr wrap="none" anchor="ctr"/>
          <a:lstStyle/>
          <a:p>
            <a:pPr>
              <a:defRPr/>
            </a:pPr>
            <a:endParaRPr lang="en-US" kern="0">
              <a:solidFill>
                <a:prstClr val="white"/>
              </a:solidFill>
              <a:latin typeface="Corbel" panose="020B0503020204020204"/>
            </a:endParaRPr>
          </a:p>
        </p:txBody>
      </p:sp>
      <p:sp>
        <p:nvSpPr>
          <p:cNvPr id="16" name="TextBox 15">
            <a:extLst>
              <a:ext uri="{FF2B5EF4-FFF2-40B4-BE49-F238E27FC236}">
                <a16:creationId xmlns:a16="http://schemas.microsoft.com/office/drawing/2014/main" id="{BF569840-56BB-8543-B6DB-F820AF05C857}"/>
              </a:ext>
            </a:extLst>
          </p:cNvPr>
          <p:cNvSpPr txBox="1"/>
          <p:nvPr/>
        </p:nvSpPr>
        <p:spPr>
          <a:xfrm>
            <a:off x="3182693" y="2564290"/>
            <a:ext cx="2074189"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600" b="1" i="1" dirty="0">
                <a:solidFill>
                  <a:schemeClr val="tx1"/>
                </a:solidFill>
              </a:rPr>
              <a:t>3. Accounting for care and social reproduction</a:t>
            </a:r>
          </a:p>
        </p:txBody>
      </p:sp>
    </p:spTree>
    <p:extLst>
      <p:ext uri="{BB962C8B-B14F-4D97-AF65-F5344CB8AC3E}">
        <p14:creationId xmlns:p14="http://schemas.microsoft.com/office/powerpoint/2010/main" val="914976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Feminist Macroeconomics</a:t>
            </a:r>
          </a:p>
        </p:txBody>
      </p:sp>
      <p:sp>
        <p:nvSpPr>
          <p:cNvPr id="4" name="TextBox 3">
            <a:extLst>
              <a:ext uri="{FF2B5EF4-FFF2-40B4-BE49-F238E27FC236}">
                <a16:creationId xmlns:a16="http://schemas.microsoft.com/office/drawing/2014/main" id="{5436092B-418C-2F4B-893C-E85159EF247D}"/>
              </a:ext>
            </a:extLst>
          </p:cNvPr>
          <p:cNvSpPr txBox="1"/>
          <p:nvPr/>
        </p:nvSpPr>
        <p:spPr>
          <a:xfrm>
            <a:off x="252400" y="2489963"/>
            <a:ext cx="2073263" cy="16927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b="1" i="1" dirty="0">
                <a:solidFill>
                  <a:schemeClr val="bg1"/>
                </a:solidFill>
              </a:rPr>
              <a:t>1. Differential impact of macro structure &amp; policy</a:t>
            </a:r>
          </a:p>
          <a:p>
            <a:pPr marL="285750" indent="-285750">
              <a:buFont typeface="Arial" charset="0"/>
              <a:buChar char="•"/>
            </a:pPr>
            <a:r>
              <a:rPr lang="en-US" sz="1400" i="1" dirty="0">
                <a:solidFill>
                  <a:schemeClr val="bg1"/>
                </a:solidFill>
              </a:rPr>
              <a:t>Labor-intensive export orientation </a:t>
            </a:r>
            <a:r>
              <a:rPr lang="en-US" sz="1400" i="1" dirty="0">
                <a:solidFill>
                  <a:schemeClr val="bg1"/>
                </a:solidFill>
                <a:sym typeface="Wingdings"/>
              </a:rPr>
              <a:t> women’s employment</a:t>
            </a:r>
            <a:endParaRPr lang="en-US" sz="1400" i="1" dirty="0">
              <a:solidFill>
                <a:schemeClr val="bg1"/>
              </a:solidFill>
            </a:endParaRPr>
          </a:p>
          <a:p>
            <a:pPr marL="285750" indent="-285750">
              <a:buFont typeface="Arial" charset="0"/>
              <a:buChar char="•"/>
            </a:pPr>
            <a:r>
              <a:rPr lang="en-US" sz="1400" i="1" dirty="0">
                <a:solidFill>
                  <a:schemeClr val="bg1"/>
                </a:solidFill>
              </a:rPr>
              <a:t>Impacts of austerity</a:t>
            </a:r>
          </a:p>
        </p:txBody>
      </p:sp>
      <p:sp>
        <p:nvSpPr>
          <p:cNvPr id="5" name="TextBox 4">
            <a:extLst>
              <a:ext uri="{FF2B5EF4-FFF2-40B4-BE49-F238E27FC236}">
                <a16:creationId xmlns:a16="http://schemas.microsoft.com/office/drawing/2014/main" id="{E6AA53C6-EB32-7D4A-892B-85B310446318}"/>
              </a:ext>
            </a:extLst>
          </p:cNvPr>
          <p:cNvSpPr txBox="1"/>
          <p:nvPr/>
        </p:nvSpPr>
        <p:spPr>
          <a:xfrm>
            <a:off x="6175663" y="2423586"/>
            <a:ext cx="2688116" cy="16619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b="1" i="1" dirty="0">
                <a:solidFill>
                  <a:schemeClr val="bg1"/>
                </a:solidFill>
              </a:rPr>
              <a:t>2. Structure &amp; performance</a:t>
            </a:r>
          </a:p>
          <a:p>
            <a:r>
              <a:rPr lang="en-US" sz="1600" b="1" i="1" dirty="0">
                <a:solidFill>
                  <a:schemeClr val="bg1"/>
                </a:solidFill>
              </a:rPr>
              <a:t> of the economy</a:t>
            </a:r>
          </a:p>
          <a:p>
            <a:pPr marL="285750" indent="-285750">
              <a:buFont typeface="Arial" charset="0"/>
              <a:buChar char="•"/>
            </a:pPr>
            <a:r>
              <a:rPr lang="en-US" sz="1400" i="1" dirty="0">
                <a:solidFill>
                  <a:schemeClr val="bg1"/>
                </a:solidFill>
              </a:rPr>
              <a:t>Gender inequality and growth</a:t>
            </a:r>
          </a:p>
          <a:p>
            <a:pPr marL="285750" indent="-285750">
              <a:buFont typeface="Arial" charset="0"/>
              <a:buChar char="•"/>
            </a:pPr>
            <a:r>
              <a:rPr lang="en-US" sz="1400" i="1" dirty="0">
                <a:solidFill>
                  <a:schemeClr val="bg1"/>
                </a:solidFill>
              </a:rPr>
              <a:t>Gender-biased access to credit, land &amp; agricultural inputs </a:t>
            </a:r>
            <a:r>
              <a:rPr lang="en-US" sz="1400" i="1" dirty="0">
                <a:solidFill>
                  <a:schemeClr val="bg1"/>
                </a:solidFill>
                <a:sym typeface="Wingdings"/>
              </a:rPr>
              <a:t> aggregate productivity</a:t>
            </a:r>
            <a:endParaRPr lang="en-US" sz="1400" i="1" dirty="0">
              <a:solidFill>
                <a:schemeClr val="bg1"/>
              </a:solidFill>
            </a:endParaRPr>
          </a:p>
        </p:txBody>
      </p:sp>
      <p:sp>
        <p:nvSpPr>
          <p:cNvPr id="10" name="TextBox 9">
            <a:extLst>
              <a:ext uri="{FF2B5EF4-FFF2-40B4-BE49-F238E27FC236}">
                <a16:creationId xmlns:a16="http://schemas.microsoft.com/office/drawing/2014/main" id="{F96110A8-9753-F74B-A158-C88B6695325F}"/>
              </a:ext>
            </a:extLst>
          </p:cNvPr>
          <p:cNvSpPr txBox="1"/>
          <p:nvPr/>
        </p:nvSpPr>
        <p:spPr>
          <a:xfrm>
            <a:off x="2859147" y="1847309"/>
            <a:ext cx="2688116" cy="461665"/>
          </a:xfrm>
          <a:prstGeom prst="rect">
            <a:avLst/>
          </a:prstGeom>
          <a:solidFill>
            <a:srgbClr val="41AEBD"/>
          </a:solidFill>
          <a:ln w="12700" cap="flat" cmpd="sng" algn="ctr">
            <a:solidFill>
              <a:srgbClr val="41AEBD">
                <a:shade val="50000"/>
              </a:srgbClr>
            </a:solidFill>
            <a:prstDash val="solid"/>
            <a:miter lim="800000"/>
          </a:ln>
          <a:effectLst/>
        </p:spPr>
        <p:txBody>
          <a:bodyPr wrap="square" rtlCol="0">
            <a:spAutoFit/>
          </a:bodyPr>
          <a:lstStyle/>
          <a:p>
            <a:pPr algn="ctr">
              <a:defRPr/>
            </a:pPr>
            <a:r>
              <a:rPr lang="en-US" sz="2400" kern="0" dirty="0">
                <a:solidFill>
                  <a:prstClr val="white"/>
                </a:solidFill>
                <a:latin typeface="Corbel" panose="020B0503020204020204"/>
              </a:rPr>
              <a:t>Macroeconomy</a:t>
            </a:r>
          </a:p>
        </p:txBody>
      </p:sp>
      <p:sp>
        <p:nvSpPr>
          <p:cNvPr id="11" name="TextBox 10">
            <a:extLst>
              <a:ext uri="{FF2B5EF4-FFF2-40B4-BE49-F238E27FC236}">
                <a16:creationId xmlns:a16="http://schemas.microsoft.com/office/drawing/2014/main" id="{3B93DBAC-4F50-0145-8A9C-B0C994000ECE}"/>
              </a:ext>
            </a:extLst>
          </p:cNvPr>
          <p:cNvSpPr txBox="1"/>
          <p:nvPr/>
        </p:nvSpPr>
        <p:spPr>
          <a:xfrm>
            <a:off x="2875731" y="3537892"/>
            <a:ext cx="2688116" cy="1200329"/>
          </a:xfrm>
          <a:prstGeom prst="rect">
            <a:avLst/>
          </a:prstGeom>
          <a:solidFill>
            <a:srgbClr val="41AEBD"/>
          </a:solidFill>
          <a:ln w="12700" cap="flat" cmpd="sng" algn="ctr">
            <a:solidFill>
              <a:srgbClr val="41AEBD">
                <a:shade val="50000"/>
              </a:srgbClr>
            </a:solidFill>
            <a:prstDash val="solid"/>
            <a:miter lim="800000"/>
          </a:ln>
          <a:effectLst/>
        </p:spPr>
        <p:txBody>
          <a:bodyPr wrap="square" rtlCol="0">
            <a:spAutoFit/>
          </a:bodyPr>
          <a:lstStyle/>
          <a:p>
            <a:pPr algn="ctr">
              <a:defRPr/>
            </a:pPr>
            <a:r>
              <a:rPr lang="en-US" sz="2400" kern="0" dirty="0">
                <a:solidFill>
                  <a:prstClr val="white"/>
                </a:solidFill>
                <a:latin typeface="Corbel" panose="020B0503020204020204"/>
              </a:rPr>
              <a:t>Gender equality &amp; </a:t>
            </a:r>
          </a:p>
          <a:p>
            <a:pPr algn="ctr">
              <a:defRPr/>
            </a:pPr>
            <a:r>
              <a:rPr lang="en-US" sz="2400" kern="0" dirty="0">
                <a:solidFill>
                  <a:prstClr val="white"/>
                </a:solidFill>
                <a:latin typeface="Corbel" panose="020B0503020204020204"/>
              </a:rPr>
              <a:t>gendered well-being </a:t>
            </a:r>
          </a:p>
        </p:txBody>
      </p:sp>
      <p:sp>
        <p:nvSpPr>
          <p:cNvPr id="12" name="AutoShape 6">
            <a:extLst>
              <a:ext uri="{FF2B5EF4-FFF2-40B4-BE49-F238E27FC236}">
                <a16:creationId xmlns:a16="http://schemas.microsoft.com/office/drawing/2014/main" id="{BB9966BC-7514-8F44-A710-929B7C0B76FC}"/>
              </a:ext>
            </a:extLst>
          </p:cNvPr>
          <p:cNvSpPr>
            <a:spLocks noChangeArrowheads="1"/>
          </p:cNvSpPr>
          <p:nvPr/>
        </p:nvSpPr>
        <p:spPr bwMode="auto">
          <a:xfrm rot="13262720" flipH="1">
            <a:off x="2244771" y="2244487"/>
            <a:ext cx="1203198" cy="147133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41AEBD"/>
          </a:solidFill>
          <a:ln w="9525">
            <a:noFill/>
            <a:miter lim="800000"/>
            <a:headEnd/>
            <a:tailEnd/>
          </a:ln>
        </p:spPr>
        <p:txBody>
          <a:bodyPr wrap="none" anchor="ctr"/>
          <a:lstStyle/>
          <a:p>
            <a:pPr>
              <a:defRPr/>
            </a:pPr>
            <a:endParaRPr lang="en-US" kern="0">
              <a:solidFill>
                <a:prstClr val="white"/>
              </a:solidFill>
              <a:latin typeface="Corbel" panose="020B0503020204020204"/>
            </a:endParaRPr>
          </a:p>
        </p:txBody>
      </p:sp>
      <p:sp>
        <p:nvSpPr>
          <p:cNvPr id="13" name="AutoShape 6">
            <a:extLst>
              <a:ext uri="{FF2B5EF4-FFF2-40B4-BE49-F238E27FC236}">
                <a16:creationId xmlns:a16="http://schemas.microsoft.com/office/drawing/2014/main" id="{5D35ACA6-5BB1-2740-A30F-00FCB36B7302}"/>
              </a:ext>
            </a:extLst>
          </p:cNvPr>
          <p:cNvSpPr>
            <a:spLocks noChangeArrowheads="1"/>
          </p:cNvSpPr>
          <p:nvPr/>
        </p:nvSpPr>
        <p:spPr bwMode="auto">
          <a:xfrm rot="2900467" flipH="1">
            <a:off x="4981334" y="2207276"/>
            <a:ext cx="1106552" cy="140981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41AEBD"/>
          </a:solidFill>
          <a:ln w="9525">
            <a:noFill/>
            <a:miter lim="800000"/>
            <a:headEnd/>
            <a:tailEnd/>
          </a:ln>
        </p:spPr>
        <p:txBody>
          <a:bodyPr wrap="none" anchor="ctr"/>
          <a:lstStyle/>
          <a:p>
            <a:pPr>
              <a:defRPr/>
            </a:pPr>
            <a:endParaRPr lang="en-US" kern="0">
              <a:solidFill>
                <a:prstClr val="white"/>
              </a:solidFill>
              <a:latin typeface="Corbel" panose="020B0503020204020204"/>
            </a:endParaRPr>
          </a:p>
        </p:txBody>
      </p:sp>
      <p:sp>
        <p:nvSpPr>
          <p:cNvPr id="16" name="TextBox 15">
            <a:extLst>
              <a:ext uri="{FF2B5EF4-FFF2-40B4-BE49-F238E27FC236}">
                <a16:creationId xmlns:a16="http://schemas.microsoft.com/office/drawing/2014/main" id="{BF569840-56BB-8543-B6DB-F820AF05C857}"/>
              </a:ext>
            </a:extLst>
          </p:cNvPr>
          <p:cNvSpPr txBox="1"/>
          <p:nvPr/>
        </p:nvSpPr>
        <p:spPr>
          <a:xfrm>
            <a:off x="3182693" y="2564290"/>
            <a:ext cx="2074189"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600" b="1" i="1" dirty="0">
                <a:solidFill>
                  <a:schemeClr val="tx1"/>
                </a:solidFill>
              </a:rPr>
              <a:t>3. Accounting for care and social reproduction</a:t>
            </a:r>
          </a:p>
        </p:txBody>
      </p:sp>
    </p:spTree>
    <p:extLst>
      <p:ext uri="{BB962C8B-B14F-4D97-AF65-F5344CB8AC3E}">
        <p14:creationId xmlns:p14="http://schemas.microsoft.com/office/powerpoint/2010/main" val="39906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P spid="1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Differential impact of macro structure and policy: </a:t>
            </a:r>
            <a:br>
              <a:rPr lang="en-US" sz="3200" dirty="0"/>
            </a:br>
            <a:r>
              <a:rPr lang="en-US" sz="3200" dirty="0">
                <a:solidFill>
                  <a:srgbClr val="FFC000"/>
                </a:solidFill>
              </a:rPr>
              <a:t>Employment and inflation reduction</a:t>
            </a:r>
          </a:p>
        </p:txBody>
      </p:sp>
      <p:sp>
        <p:nvSpPr>
          <p:cNvPr id="3" name="Content Placeholder 2"/>
          <p:cNvSpPr>
            <a:spLocks noGrp="1"/>
          </p:cNvSpPr>
          <p:nvPr>
            <p:ph idx="1"/>
          </p:nvPr>
        </p:nvSpPr>
        <p:spPr>
          <a:xfrm>
            <a:off x="628650" y="1825624"/>
            <a:ext cx="7886700" cy="4320343"/>
          </a:xfrm>
        </p:spPr>
        <p:txBody>
          <a:bodyPr wrap="square">
            <a:normAutofit/>
          </a:bodyPr>
          <a:lstStyle/>
          <a:p>
            <a:r>
              <a:rPr lang="en-US" dirty="0"/>
              <a:t>Differential effects of formal and informal inflation-</a:t>
            </a:r>
            <a:r>
              <a:rPr lang="en-US" dirty="0" err="1"/>
              <a:t>targetting</a:t>
            </a:r>
            <a:r>
              <a:rPr lang="en-US" dirty="0"/>
              <a:t> by gender, race &amp; ethnicity</a:t>
            </a:r>
          </a:p>
          <a:p>
            <a:pPr lvl="1"/>
            <a:r>
              <a:rPr lang="en-US" dirty="0"/>
              <a:t>Developing and emerging economies</a:t>
            </a:r>
          </a:p>
          <a:p>
            <a:pPr lvl="2"/>
            <a:r>
              <a:rPr lang="en-US" dirty="0"/>
              <a:t>Inflation reduction overwhelmingly contractionary</a:t>
            </a:r>
          </a:p>
          <a:p>
            <a:pPr lvl="2"/>
            <a:r>
              <a:rPr lang="en-US" dirty="0"/>
              <a:t>Women’s employment suffers more than men’s</a:t>
            </a:r>
          </a:p>
          <a:p>
            <a:pPr lvl="3"/>
            <a:r>
              <a:rPr lang="en-US" dirty="0"/>
              <a:t>Most IREs associated with higher real interest rates, but when they are accompanied by higher real exchange rates, women’s employment suffers much than men’s</a:t>
            </a:r>
          </a:p>
          <a:p>
            <a:pPr lvl="1"/>
            <a:r>
              <a:rPr lang="en-US" dirty="0"/>
              <a:t>Developed economies</a:t>
            </a:r>
          </a:p>
          <a:p>
            <a:pPr lvl="2"/>
            <a:r>
              <a:rPr lang="en-US" dirty="0"/>
              <a:t>US: Ethnic minorities, less educated and less skilled see greater employment losses with higher interest rates</a:t>
            </a:r>
          </a:p>
          <a:p>
            <a:pPr lvl="2"/>
            <a:r>
              <a:rPr lang="en-US" dirty="0"/>
              <a:t>Work on gender is less conclusive, but insufficient accounting for inter-group inequality</a:t>
            </a:r>
          </a:p>
          <a:p>
            <a:r>
              <a:rPr lang="en-US" dirty="0"/>
              <a:t>Subordinate groups shoulder a disproportionate share of the costs of inflation-</a:t>
            </a:r>
            <a:r>
              <a:rPr lang="en-US" dirty="0" err="1"/>
              <a:t>targetting</a:t>
            </a:r>
            <a:endParaRPr lang="en-US" dirty="0"/>
          </a:p>
        </p:txBody>
      </p:sp>
    </p:spTree>
    <p:extLst>
      <p:ext uri="{BB962C8B-B14F-4D97-AF65-F5344CB8AC3E}">
        <p14:creationId xmlns:p14="http://schemas.microsoft.com/office/powerpoint/2010/main" val="113161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1C36C-9276-1646-9C0A-EC1102190263}"/>
              </a:ext>
            </a:extLst>
          </p:cNvPr>
          <p:cNvSpPr>
            <a:spLocks noGrp="1"/>
          </p:cNvSpPr>
          <p:nvPr>
            <p:ph type="title"/>
          </p:nvPr>
        </p:nvSpPr>
        <p:spPr/>
        <p:txBody>
          <a:bodyPr>
            <a:noAutofit/>
          </a:bodyPr>
          <a:lstStyle/>
          <a:p>
            <a:r>
              <a:rPr lang="en-US" sz="2800" dirty="0"/>
              <a:t>Differential impact of macro structure and policy: </a:t>
            </a:r>
            <a:br>
              <a:rPr lang="en-US" sz="2800" dirty="0"/>
            </a:br>
            <a:r>
              <a:rPr lang="en-US" sz="2800" dirty="0">
                <a:solidFill>
                  <a:srgbClr val="FFC000"/>
                </a:solidFill>
              </a:rPr>
              <a:t>Gender segregation and neoliberal macro policy</a:t>
            </a:r>
          </a:p>
        </p:txBody>
      </p:sp>
      <p:sp>
        <p:nvSpPr>
          <p:cNvPr id="3" name="Content Placeholder 2">
            <a:extLst>
              <a:ext uri="{FF2B5EF4-FFF2-40B4-BE49-F238E27FC236}">
                <a16:creationId xmlns:a16="http://schemas.microsoft.com/office/drawing/2014/main" id="{79442D93-6EAE-A744-9E69-0EE8A9E40BB1}"/>
              </a:ext>
            </a:extLst>
          </p:cNvPr>
          <p:cNvSpPr>
            <a:spLocks noGrp="1"/>
          </p:cNvSpPr>
          <p:nvPr>
            <p:ph idx="1"/>
          </p:nvPr>
        </p:nvSpPr>
        <p:spPr/>
        <p:txBody>
          <a:bodyPr>
            <a:normAutofit/>
          </a:bodyPr>
          <a:lstStyle/>
          <a:p>
            <a:pPr marL="0" indent="0">
              <a:buNone/>
            </a:pPr>
            <a:r>
              <a:rPr lang="en-US" dirty="0"/>
              <a:t>Some context</a:t>
            </a:r>
          </a:p>
          <a:p>
            <a:r>
              <a:rPr lang="en-US" dirty="0">
                <a:solidFill>
                  <a:schemeClr val="tx1"/>
                </a:solidFill>
              </a:rPr>
              <a:t>“Inclusion” and markets among the IFIs</a:t>
            </a:r>
          </a:p>
          <a:p>
            <a:pPr lvl="1"/>
            <a:r>
              <a:rPr lang="en-US" dirty="0"/>
              <a:t>Expanding the scope of markets as a way to address the challenges of modern capitalism</a:t>
            </a:r>
          </a:p>
          <a:p>
            <a:pPr lvl="1"/>
            <a:r>
              <a:rPr lang="en-US" dirty="0"/>
              <a:t>Supply side problems: </a:t>
            </a:r>
          </a:p>
          <a:p>
            <a:pPr lvl="2"/>
            <a:r>
              <a:rPr lang="en-US" dirty="0"/>
              <a:t>Marginalized people lack the assets/skills/information to participate</a:t>
            </a:r>
          </a:p>
          <a:p>
            <a:r>
              <a:rPr lang="en-US" dirty="0">
                <a:solidFill>
                  <a:schemeClr val="tx1"/>
                </a:solidFill>
                <a:sym typeface="Wingdings"/>
              </a:rPr>
              <a:t> Gender equality and work agenda</a:t>
            </a:r>
          </a:p>
          <a:p>
            <a:r>
              <a:rPr lang="en-US" dirty="0">
                <a:solidFill>
                  <a:schemeClr val="tx1"/>
                </a:solidFill>
                <a:sym typeface="Wingdings"/>
              </a:rPr>
              <a:t>Political economy of exclusion</a:t>
            </a:r>
          </a:p>
          <a:p>
            <a:pPr lvl="1"/>
            <a:r>
              <a:rPr lang="en-US" dirty="0">
                <a:sym typeface="Wingdings"/>
              </a:rPr>
              <a:t>Evolution of global capitalism</a:t>
            </a:r>
          </a:p>
          <a:p>
            <a:pPr lvl="1"/>
            <a:r>
              <a:rPr lang="en-US" dirty="0">
                <a:sym typeface="Wingdings"/>
              </a:rPr>
              <a:t>Rising inequality and “good” job scarcity grafted onto gender</a:t>
            </a:r>
          </a:p>
        </p:txBody>
      </p:sp>
    </p:spTree>
    <p:extLst>
      <p:ext uri="{BB962C8B-B14F-4D97-AF65-F5344CB8AC3E}">
        <p14:creationId xmlns:p14="http://schemas.microsoft.com/office/powerpoint/2010/main" val="168637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2"/>
          <a:stretch>
            <a:fillRect/>
          </a:stretch>
        </p:blipFill>
        <p:spPr>
          <a:xfrm>
            <a:off x="0" y="1317625"/>
            <a:ext cx="4206875" cy="3060700"/>
          </a:xfrm>
          <a:prstGeom prst="rect">
            <a:avLst/>
          </a:prstGeom>
        </p:spPr>
      </p:pic>
      <p:sp>
        <p:nvSpPr>
          <p:cNvPr id="2" name="Title 1"/>
          <p:cNvSpPr>
            <a:spLocks noGrp="1"/>
          </p:cNvSpPr>
          <p:nvPr>
            <p:ph type="title" idx="4294967295"/>
          </p:nvPr>
        </p:nvSpPr>
        <p:spPr>
          <a:xfrm>
            <a:off x="0" y="365125"/>
            <a:ext cx="9144000" cy="823913"/>
          </a:xfrm>
        </p:spPr>
        <p:txBody>
          <a:bodyPr wrap="square">
            <a:noAutofit/>
          </a:bodyPr>
          <a:lstStyle/>
          <a:p>
            <a:r>
              <a:rPr lang="en-US" sz="2400" dirty="0"/>
              <a:t>Changes in women/men employment versus men’s employment rates, 1991 to 2014 (percentage points)</a:t>
            </a:r>
          </a:p>
        </p:txBody>
      </p:sp>
      <p:pic>
        <p:nvPicPr>
          <p:cNvPr id="5" name="Picture 4"/>
          <p:cNvPicPr/>
          <p:nvPr/>
        </p:nvPicPr>
        <p:blipFill>
          <a:blip r:embed="rId3"/>
          <a:stretch>
            <a:fillRect/>
          </a:stretch>
        </p:blipFill>
        <p:spPr>
          <a:xfrm>
            <a:off x="4732020" y="1317625"/>
            <a:ext cx="4287520" cy="3061334"/>
          </a:xfrm>
          <a:prstGeom prst="rect">
            <a:avLst/>
          </a:prstGeom>
        </p:spPr>
      </p:pic>
      <p:sp>
        <p:nvSpPr>
          <p:cNvPr id="6" name="TextBox 5"/>
          <p:cNvSpPr txBox="1"/>
          <p:nvPr/>
        </p:nvSpPr>
        <p:spPr>
          <a:xfrm>
            <a:off x="1065238" y="1742311"/>
            <a:ext cx="1209040" cy="507831"/>
          </a:xfrm>
          <a:prstGeom prst="rect">
            <a:avLst/>
          </a:prstGeom>
          <a:noFill/>
        </p:spPr>
        <p:txBody>
          <a:bodyPr wrap="square" rtlCol="0">
            <a:spAutoFit/>
          </a:bodyPr>
          <a:lstStyle/>
          <a:p>
            <a:r>
              <a:rPr lang="en-US" sz="1350" dirty="0">
                <a:solidFill>
                  <a:srgbClr val="FF0000"/>
                </a:solidFill>
              </a:rPr>
              <a:t>Gender conflictual?</a:t>
            </a:r>
          </a:p>
        </p:txBody>
      </p:sp>
      <p:sp>
        <p:nvSpPr>
          <p:cNvPr id="7" name="TextBox 6"/>
          <p:cNvSpPr txBox="1"/>
          <p:nvPr/>
        </p:nvSpPr>
        <p:spPr>
          <a:xfrm>
            <a:off x="5238458" y="1781279"/>
            <a:ext cx="1242060" cy="507832"/>
          </a:xfrm>
          <a:prstGeom prst="rect">
            <a:avLst/>
          </a:prstGeom>
          <a:noFill/>
        </p:spPr>
        <p:txBody>
          <a:bodyPr wrap="square" rtlCol="0">
            <a:spAutoFit/>
          </a:bodyPr>
          <a:lstStyle/>
          <a:p>
            <a:r>
              <a:rPr lang="en-US" sz="1350" dirty="0">
                <a:solidFill>
                  <a:srgbClr val="FF0000"/>
                </a:solidFill>
              </a:rPr>
              <a:t>Gender conflictual?</a:t>
            </a:r>
          </a:p>
        </p:txBody>
      </p:sp>
      <p:sp>
        <p:nvSpPr>
          <p:cNvPr id="8" name="TextBox 7"/>
          <p:cNvSpPr txBox="1"/>
          <p:nvPr/>
        </p:nvSpPr>
        <p:spPr>
          <a:xfrm>
            <a:off x="1119556" y="2244934"/>
            <a:ext cx="694398" cy="646331"/>
          </a:xfrm>
          <a:prstGeom prst="rect">
            <a:avLst/>
          </a:prstGeom>
          <a:noFill/>
        </p:spPr>
        <p:txBody>
          <a:bodyPr wrap="square" rtlCol="0">
            <a:spAutoFit/>
          </a:bodyPr>
          <a:lstStyle/>
          <a:p>
            <a:r>
              <a:rPr lang="en-US" sz="1200" dirty="0">
                <a:solidFill>
                  <a:srgbClr val="0070C0"/>
                </a:solidFill>
              </a:rPr>
              <a:t>64.7%</a:t>
            </a:r>
          </a:p>
          <a:p>
            <a:r>
              <a:rPr lang="en-US" sz="1200" dirty="0">
                <a:solidFill>
                  <a:srgbClr val="00B050"/>
                </a:solidFill>
              </a:rPr>
              <a:t>33.3%</a:t>
            </a:r>
          </a:p>
          <a:p>
            <a:r>
              <a:rPr lang="en-US" sz="1200" dirty="0">
                <a:solidFill>
                  <a:srgbClr val="C00000"/>
                </a:solidFill>
              </a:rPr>
              <a:t>56.3%</a:t>
            </a:r>
          </a:p>
        </p:txBody>
      </p:sp>
      <p:sp>
        <p:nvSpPr>
          <p:cNvPr id="10" name="TextBox 9"/>
          <p:cNvSpPr txBox="1"/>
          <p:nvPr/>
        </p:nvSpPr>
        <p:spPr>
          <a:xfrm>
            <a:off x="5325796" y="2289111"/>
            <a:ext cx="703583" cy="646331"/>
          </a:xfrm>
          <a:prstGeom prst="rect">
            <a:avLst/>
          </a:prstGeom>
          <a:noFill/>
        </p:spPr>
        <p:txBody>
          <a:bodyPr wrap="square" rtlCol="0">
            <a:spAutoFit/>
          </a:bodyPr>
          <a:lstStyle/>
          <a:p>
            <a:r>
              <a:rPr lang="en-US" sz="1200" dirty="0">
                <a:solidFill>
                  <a:srgbClr val="0070C0"/>
                </a:solidFill>
              </a:rPr>
              <a:t>55.0%</a:t>
            </a:r>
          </a:p>
          <a:p>
            <a:r>
              <a:rPr lang="en-US" sz="1200" dirty="0">
                <a:solidFill>
                  <a:srgbClr val="00B050"/>
                </a:solidFill>
              </a:rPr>
              <a:t>44.1%</a:t>
            </a:r>
          </a:p>
          <a:p>
            <a:r>
              <a:rPr lang="en-US" sz="1200" dirty="0">
                <a:solidFill>
                  <a:srgbClr val="C00000"/>
                </a:solidFill>
              </a:rPr>
              <a:t>77.3%</a:t>
            </a:r>
          </a:p>
        </p:txBody>
      </p:sp>
      <p:sp>
        <p:nvSpPr>
          <p:cNvPr id="3" name="TextBox 2">
            <a:extLst>
              <a:ext uri="{FF2B5EF4-FFF2-40B4-BE49-F238E27FC236}">
                <a16:creationId xmlns:a16="http://schemas.microsoft.com/office/drawing/2014/main" id="{638D7577-4ECD-1E43-A6BC-E27BC1DBB4B1}"/>
              </a:ext>
            </a:extLst>
          </p:cNvPr>
          <p:cNvSpPr txBox="1"/>
          <p:nvPr/>
        </p:nvSpPr>
        <p:spPr>
          <a:xfrm>
            <a:off x="772160" y="4507863"/>
            <a:ext cx="7772400" cy="2126617"/>
          </a:xfrm>
          <a:prstGeom prst="rect">
            <a:avLst/>
          </a:prstGeom>
          <a:noFill/>
        </p:spPr>
        <p:txBody>
          <a:bodyPr wrap="square" rtlCol="0">
            <a:noAutofit/>
          </a:bodyPr>
          <a:lstStyle/>
          <a:p>
            <a:r>
              <a:rPr lang="en-US" b="1" dirty="0">
                <a:solidFill>
                  <a:srgbClr val="FFC000"/>
                </a:solidFill>
              </a:rPr>
              <a:t>Our econometric analysis shows that:</a:t>
            </a:r>
          </a:p>
          <a:p>
            <a:pPr marL="285750" indent="-285750">
              <a:buFont typeface="Arial" panose="020B0604020202020204" pitchFamily="34" charset="0"/>
              <a:buChar char="•"/>
            </a:pPr>
            <a:r>
              <a:rPr lang="en-US" sz="1400" dirty="0"/>
              <a:t>Lower availability of “good jobs” in global labor markets</a:t>
            </a:r>
          </a:p>
          <a:p>
            <a:pPr marL="285750" indent="-285750">
              <a:buFont typeface="Arial" panose="020B0604020202020204" pitchFamily="34" charset="0"/>
              <a:buChar char="•"/>
            </a:pPr>
            <a:r>
              <a:rPr lang="en-US" sz="1400" dirty="0"/>
              <a:t>Increased gender segregation, with women more concentrated in “bad jobs”</a:t>
            </a:r>
          </a:p>
          <a:p>
            <a:pPr marL="285750" indent="-285750">
              <a:buFont typeface="Arial" panose="020B0604020202020204" pitchFamily="34" charset="0"/>
              <a:buChar char="•"/>
            </a:pPr>
            <a:r>
              <a:rPr lang="en-US" sz="1400" dirty="0"/>
              <a:t>Gender segregation strongly associated with neoliberal macro policy (trade, fiscal, capital account openness)</a:t>
            </a:r>
          </a:p>
          <a:p>
            <a:pPr marL="285750" indent="-285750">
              <a:buFont typeface="Arial" panose="020B0604020202020204" pitchFamily="34" charset="0"/>
              <a:buChar char="•"/>
            </a:pPr>
            <a:r>
              <a:rPr lang="en-US" sz="1400" dirty="0"/>
              <a:t>Due to declining number of good jobs, women’s increased employment has led to their </a:t>
            </a:r>
            <a:r>
              <a:rPr lang="en-US" sz="1400" dirty="0">
                <a:solidFill>
                  <a:srgbClr val="FFC000"/>
                </a:solidFill>
              </a:rPr>
              <a:t>integration on inferior terms.</a:t>
            </a:r>
          </a:p>
          <a:p>
            <a:pPr marL="285750" indent="-285750">
              <a:buFont typeface="Arial" panose="020B0604020202020204" pitchFamily="34" charset="0"/>
              <a:buChar char="•"/>
            </a:pPr>
            <a:r>
              <a:rPr lang="en-US" sz="1400" dirty="0"/>
              <a:t>What progress we have seen in increased relative employment for women is thus </a:t>
            </a:r>
            <a:r>
              <a:rPr lang="en-US" sz="1400" dirty="0">
                <a:solidFill>
                  <a:srgbClr val="FFC000"/>
                </a:solidFill>
              </a:rPr>
              <a:t>gender conflictive.</a:t>
            </a:r>
          </a:p>
        </p:txBody>
      </p:sp>
    </p:spTree>
    <p:extLst>
      <p:ext uri="{BB962C8B-B14F-4D97-AF65-F5344CB8AC3E}">
        <p14:creationId xmlns:p14="http://schemas.microsoft.com/office/powerpoint/2010/main" val="100801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4F2C6-2C95-2746-8272-3B0CEE18D4C7}"/>
              </a:ext>
            </a:extLst>
          </p:cNvPr>
          <p:cNvSpPr>
            <a:spLocks noGrp="1"/>
          </p:cNvSpPr>
          <p:nvPr>
            <p:ph type="title"/>
          </p:nvPr>
        </p:nvSpPr>
        <p:spPr/>
        <p:txBody>
          <a:bodyPr>
            <a:noAutofit/>
          </a:bodyPr>
          <a:lstStyle/>
          <a:p>
            <a:r>
              <a:rPr lang="en-US" sz="2800" dirty="0"/>
              <a:t>Gender </a:t>
            </a:r>
            <a:r>
              <a:rPr lang="en-US" sz="2800" dirty="0">
                <a:sym typeface="Wingdings" pitchFamily="2" charset="2"/>
              </a:rPr>
              <a:t> </a:t>
            </a:r>
            <a:r>
              <a:rPr lang="en-US" sz="2800" dirty="0"/>
              <a:t>Structure and performance of the macroeconomy: </a:t>
            </a:r>
            <a:br>
              <a:rPr lang="en-US" sz="2800" dirty="0"/>
            </a:br>
            <a:r>
              <a:rPr lang="en-US" sz="2800" dirty="0">
                <a:solidFill>
                  <a:srgbClr val="FFC000"/>
                </a:solidFill>
              </a:rPr>
              <a:t>Gender stratification in labor markets</a:t>
            </a:r>
          </a:p>
        </p:txBody>
      </p:sp>
      <p:sp>
        <p:nvSpPr>
          <p:cNvPr id="3" name="Content Placeholder 2">
            <a:extLst>
              <a:ext uri="{FF2B5EF4-FFF2-40B4-BE49-F238E27FC236}">
                <a16:creationId xmlns:a16="http://schemas.microsoft.com/office/drawing/2014/main" id="{A814526A-5265-D740-AAC3-C5304E459CF1}"/>
              </a:ext>
            </a:extLst>
          </p:cNvPr>
          <p:cNvSpPr>
            <a:spLocks noGrp="1"/>
          </p:cNvSpPr>
          <p:nvPr>
            <p:ph idx="1"/>
          </p:nvPr>
        </p:nvSpPr>
        <p:spPr/>
        <p:txBody>
          <a:bodyPr>
            <a:normAutofit/>
          </a:bodyPr>
          <a:lstStyle/>
          <a:p>
            <a:r>
              <a:rPr lang="en-US" dirty="0"/>
              <a:t>Concentration of women in export-oriented sectors</a:t>
            </a:r>
          </a:p>
          <a:p>
            <a:pPr lvl="1"/>
            <a:r>
              <a:rPr lang="en-US" dirty="0"/>
              <a:t>Feminization of foreign exchange earnings </a:t>
            </a:r>
          </a:p>
          <a:p>
            <a:pPr lvl="1"/>
            <a:r>
              <a:rPr lang="en-US" dirty="0"/>
              <a:t>Lever for maintaining lower real exchange rates</a:t>
            </a:r>
          </a:p>
          <a:p>
            <a:r>
              <a:rPr lang="en-US" dirty="0"/>
              <a:t>Political economy of central bank policy</a:t>
            </a:r>
          </a:p>
          <a:p>
            <a:pPr lvl="1"/>
            <a:r>
              <a:rPr lang="en-US" dirty="0"/>
              <a:t>Wage compression enables sacrifice ratios to be higher for some, politically less powerful, groups than others.</a:t>
            </a:r>
          </a:p>
          <a:p>
            <a:pPr lvl="1"/>
            <a:r>
              <a:rPr lang="en-US" dirty="0">
                <a:sym typeface="Wingdings" pitchFamily="2" charset="2"/>
              </a:rPr>
              <a:t> </a:t>
            </a:r>
            <a:r>
              <a:rPr lang="en-US" dirty="0"/>
              <a:t>Finance-friendly monetary policy less politically costly</a:t>
            </a:r>
          </a:p>
          <a:p>
            <a:r>
              <a:rPr lang="en-US" dirty="0"/>
              <a:t>Gender segregation </a:t>
            </a:r>
            <a:r>
              <a:rPr lang="en-US" dirty="0">
                <a:sym typeface="Wingdings" pitchFamily="2" charset="2"/>
              </a:rPr>
              <a:t> lower bargaining power for labor  lower labor share of income</a:t>
            </a:r>
          </a:p>
          <a:p>
            <a:pPr lvl="1"/>
            <a:r>
              <a:rPr lang="en-US" dirty="0">
                <a:sym typeface="Wingdings" pitchFamily="2" charset="2"/>
              </a:rPr>
              <a:t>Increased gender segregation between 1990 and 2014 associated 4.7% decline in the labor share.</a:t>
            </a:r>
            <a:endParaRPr lang="en-US" dirty="0"/>
          </a:p>
          <a:p>
            <a:pPr lvl="2"/>
            <a:endParaRPr lang="en-US" dirty="0"/>
          </a:p>
          <a:p>
            <a:pPr lvl="2"/>
            <a:endParaRPr lang="en-US" dirty="0"/>
          </a:p>
        </p:txBody>
      </p:sp>
    </p:spTree>
    <p:extLst>
      <p:ext uri="{BB962C8B-B14F-4D97-AF65-F5344CB8AC3E}">
        <p14:creationId xmlns:p14="http://schemas.microsoft.com/office/powerpoint/2010/main" val="317742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071C2-7C3F-504E-857B-B7145B6B97F9}"/>
              </a:ext>
            </a:extLst>
          </p:cNvPr>
          <p:cNvSpPr>
            <a:spLocks noGrp="1"/>
          </p:cNvSpPr>
          <p:nvPr>
            <p:ph type="title"/>
          </p:nvPr>
        </p:nvSpPr>
        <p:spPr/>
        <p:txBody>
          <a:bodyPr>
            <a:normAutofit fontScale="90000"/>
          </a:bodyPr>
          <a:lstStyle/>
          <a:p>
            <a:r>
              <a:rPr lang="en-US" sz="3200" dirty="0"/>
              <a:t>Structure and performance of the macroeconomy: </a:t>
            </a:r>
            <a:br>
              <a:rPr lang="en-US" sz="3200" dirty="0"/>
            </a:br>
            <a:r>
              <a:rPr lang="en-US" sz="3200" dirty="0">
                <a:solidFill>
                  <a:srgbClr val="FFC000"/>
                </a:solidFill>
              </a:rPr>
              <a:t>Macro policy and social reproduction</a:t>
            </a:r>
          </a:p>
        </p:txBody>
      </p:sp>
      <p:sp>
        <p:nvSpPr>
          <p:cNvPr id="5" name="Content Placeholder 2">
            <a:extLst>
              <a:ext uri="{FF2B5EF4-FFF2-40B4-BE49-F238E27FC236}">
                <a16:creationId xmlns:a16="http://schemas.microsoft.com/office/drawing/2014/main" id="{7D8EF45F-B11E-FD4A-8EAA-09AC6B401D39}"/>
              </a:ext>
            </a:extLst>
          </p:cNvPr>
          <p:cNvSpPr>
            <a:spLocks noGrp="1"/>
          </p:cNvSpPr>
          <p:nvPr>
            <p:ph idx="1"/>
          </p:nvPr>
        </p:nvSpPr>
        <p:spPr/>
        <p:txBody>
          <a:bodyPr>
            <a:normAutofit/>
          </a:bodyPr>
          <a:lstStyle/>
          <a:p>
            <a:r>
              <a:rPr lang="en-US" dirty="0"/>
              <a:t>Social reproduction </a:t>
            </a:r>
          </a:p>
          <a:p>
            <a:pPr lvl="1"/>
            <a:r>
              <a:rPr lang="en-US" dirty="0"/>
              <a:t>The time and commodities it takes to maintain, invest in, and reproduce the labor force</a:t>
            </a:r>
          </a:p>
          <a:p>
            <a:pPr lvl="1"/>
            <a:r>
              <a:rPr lang="en-US" dirty="0"/>
              <a:t>Economic growth models do not treat labor as produced or maintained </a:t>
            </a:r>
            <a:endParaRPr lang="en-US" i="1" dirty="0"/>
          </a:p>
          <a:p>
            <a:pPr lvl="1"/>
            <a:endParaRPr lang="en-US" i="1" dirty="0"/>
          </a:p>
        </p:txBody>
      </p:sp>
      <p:pic>
        <p:nvPicPr>
          <p:cNvPr id="6" name="Picture 14">
            <a:extLst>
              <a:ext uri="{FF2B5EF4-FFF2-40B4-BE49-F238E27FC236}">
                <a16:creationId xmlns:a16="http://schemas.microsoft.com/office/drawing/2014/main" id="{79DB968A-E109-5249-A8AA-72463810650C}"/>
              </a:ext>
            </a:extLst>
          </p:cNvPr>
          <p:cNvPicPr>
            <a:picLocks noChangeAspect="1"/>
          </p:cNvPicPr>
          <p:nvPr/>
        </p:nvPicPr>
        <p:blipFill>
          <a:blip r:embed="rId2"/>
          <a:srcRect/>
          <a:stretch>
            <a:fillRect/>
          </a:stretch>
        </p:blipFill>
        <p:spPr bwMode="auto">
          <a:xfrm>
            <a:off x="1774689" y="3836759"/>
            <a:ext cx="3010671" cy="2451964"/>
          </a:xfrm>
          <a:prstGeom prst="rect">
            <a:avLst/>
          </a:prstGeom>
          <a:noFill/>
          <a:ln w="9525">
            <a:noFill/>
            <a:miter lim="800000"/>
            <a:headEnd/>
            <a:tailEnd/>
          </a:ln>
        </p:spPr>
      </p:pic>
      <p:sp>
        <p:nvSpPr>
          <p:cNvPr id="7" name="TextBox 6">
            <a:extLst>
              <a:ext uri="{FF2B5EF4-FFF2-40B4-BE49-F238E27FC236}">
                <a16:creationId xmlns:a16="http://schemas.microsoft.com/office/drawing/2014/main" id="{3A7D99C2-EE1B-2645-ACDE-4070DB692B57}"/>
              </a:ext>
            </a:extLst>
          </p:cNvPr>
          <p:cNvSpPr txBox="1"/>
          <p:nvPr/>
        </p:nvSpPr>
        <p:spPr>
          <a:xfrm>
            <a:off x="5037319" y="4003040"/>
            <a:ext cx="1767840" cy="646331"/>
          </a:xfrm>
          <a:prstGeom prst="rect">
            <a:avLst/>
          </a:prstGeom>
          <a:noFill/>
        </p:spPr>
        <p:txBody>
          <a:bodyPr wrap="square" rtlCol="0">
            <a:spAutoFit/>
          </a:bodyPr>
          <a:lstStyle/>
          <a:p>
            <a:r>
              <a:rPr lang="en-US" dirty="0"/>
              <a:t>Long-run versus short-run</a:t>
            </a:r>
          </a:p>
        </p:txBody>
      </p:sp>
    </p:spTree>
    <p:extLst>
      <p:ext uri="{BB962C8B-B14F-4D97-AF65-F5344CB8AC3E}">
        <p14:creationId xmlns:p14="http://schemas.microsoft.com/office/powerpoint/2010/main" val="19355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56" y="107577"/>
            <a:ext cx="8836974" cy="1518129"/>
          </a:xfrm>
        </p:spPr>
        <p:txBody>
          <a:bodyPr>
            <a:normAutofit/>
          </a:bodyPr>
          <a:lstStyle/>
          <a:p>
            <a:pPr algn="ctr"/>
            <a:r>
              <a:rPr lang="en-US" dirty="0"/>
              <a:t>Modeling the macroeconomy and social reproduction: </a:t>
            </a:r>
            <a:r>
              <a:rPr lang="en-US" dirty="0">
                <a:solidFill>
                  <a:srgbClr val="FFC000"/>
                </a:solidFill>
              </a:rPr>
              <a:t>The demand side</a:t>
            </a:r>
          </a:p>
        </p:txBody>
      </p:sp>
      <p:grpSp>
        <p:nvGrpSpPr>
          <p:cNvPr id="4" name="Group 3">
            <a:extLst>
              <a:ext uri="{FF2B5EF4-FFF2-40B4-BE49-F238E27FC236}">
                <a16:creationId xmlns:a16="http://schemas.microsoft.com/office/drawing/2014/main" id="{F9753B8C-43BF-A749-A0E6-35450B17D924}"/>
              </a:ext>
            </a:extLst>
          </p:cNvPr>
          <p:cNvGrpSpPr/>
          <p:nvPr/>
        </p:nvGrpSpPr>
        <p:grpSpPr>
          <a:xfrm>
            <a:off x="-114600" y="2671225"/>
            <a:ext cx="4061741" cy="1823800"/>
            <a:chOff x="-114600" y="2671225"/>
            <a:chExt cx="4061741" cy="1823800"/>
          </a:xfrm>
        </p:grpSpPr>
        <p:sp>
          <p:nvSpPr>
            <p:cNvPr id="7" name="TextBox 6"/>
            <p:cNvSpPr txBox="1"/>
            <p:nvPr/>
          </p:nvSpPr>
          <p:spPr>
            <a:xfrm>
              <a:off x="-114600" y="2728932"/>
              <a:ext cx="2547817" cy="6463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C000"/>
                  </a:solidFill>
                  <a:effectLst/>
                  <a:uLnTx/>
                  <a:uFillTx/>
                  <a:latin typeface="Corbel" panose="020B0503020204020204"/>
                  <a:ea typeface="+mn-ea"/>
                  <a:cs typeface="+mn-cs"/>
                </a:rPr>
                <a:t>Gender equality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C000"/>
                  </a:solidFill>
                  <a:effectLst/>
                  <a:uLnTx/>
                  <a:uFillTx/>
                  <a:latin typeface="Corbel" panose="020B0503020204020204"/>
                  <a:ea typeface="+mn-ea"/>
                  <a:cs typeface="+mn-cs"/>
                </a:rPr>
                <a:t>in the labor market</a:t>
              </a:r>
            </a:p>
          </p:txBody>
        </p:sp>
        <p:sp>
          <p:nvSpPr>
            <p:cNvPr id="9" name="TextBox 8"/>
            <p:cNvSpPr txBox="1"/>
            <p:nvPr/>
          </p:nvSpPr>
          <p:spPr>
            <a:xfrm>
              <a:off x="558996" y="3910250"/>
              <a:ext cx="2997597"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Depends on the impacts on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production and profitability</a:t>
              </a:r>
            </a:p>
          </p:txBody>
        </p:sp>
        <p:sp>
          <p:nvSpPr>
            <p:cNvPr id="13" name="Up Arrow 12"/>
            <p:cNvSpPr/>
            <p:nvPr/>
          </p:nvSpPr>
          <p:spPr>
            <a:xfrm rot="5400000" flipH="1">
              <a:off x="2081198" y="2856656"/>
              <a:ext cx="704038" cy="333176"/>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3" name="TextBox 2"/>
            <p:cNvSpPr txBox="1"/>
            <p:nvPr/>
          </p:nvSpPr>
          <p:spPr>
            <a:xfrm>
              <a:off x="2678575" y="2891847"/>
              <a:ext cx="1268566"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C000"/>
                  </a:solidFill>
                  <a:effectLst/>
                  <a:uLnTx/>
                  <a:uFillTx/>
                  <a:latin typeface="Corbel" panose="020B0503020204020204"/>
                  <a:ea typeface="+mn-ea"/>
                  <a:cs typeface="+mn-cs"/>
                </a:rPr>
                <a:t>Growth</a:t>
              </a:r>
            </a:p>
          </p:txBody>
        </p:sp>
        <p:cxnSp>
          <p:nvCxnSpPr>
            <p:cNvPr id="5" name="Straight Arrow Connector 4"/>
            <p:cNvCxnSpPr/>
            <p:nvPr/>
          </p:nvCxnSpPr>
          <p:spPr>
            <a:xfrm flipH="1" flipV="1">
              <a:off x="2420485" y="3461898"/>
              <a:ext cx="8681" cy="4483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9455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56" y="107577"/>
            <a:ext cx="8836974" cy="1518129"/>
          </a:xfrm>
        </p:spPr>
        <p:txBody>
          <a:bodyPr>
            <a:normAutofit/>
          </a:bodyPr>
          <a:lstStyle/>
          <a:p>
            <a:pPr algn="ctr"/>
            <a:r>
              <a:rPr lang="en-US" dirty="0"/>
              <a:t>The Demand Side: Economic Growth</a:t>
            </a:r>
          </a:p>
        </p:txBody>
      </p:sp>
      <p:graphicFrame>
        <p:nvGraphicFramePr>
          <p:cNvPr id="12" name="Table 11"/>
          <p:cNvGraphicFramePr>
            <a:graphicFrameLocks noGrp="1"/>
          </p:cNvGraphicFramePr>
          <p:nvPr>
            <p:extLst>
              <p:ext uri="{D42A27DB-BD31-4B8C-83A1-F6EECF244321}">
                <p14:modId xmlns:p14="http://schemas.microsoft.com/office/powerpoint/2010/main" val="1987399953"/>
              </p:ext>
            </p:extLst>
          </p:nvPr>
        </p:nvGraphicFramePr>
        <p:xfrm>
          <a:off x="3947138" y="1788657"/>
          <a:ext cx="4809750" cy="2954869"/>
        </p:xfrm>
        <a:graphic>
          <a:graphicData uri="http://schemas.openxmlformats.org/drawingml/2006/table">
            <a:tbl>
              <a:tblPr firstRow="1" bandRow="1">
                <a:tableStyleId>{5C22544A-7EE6-4342-B048-85BDC9FD1C3A}</a:tableStyleId>
              </a:tblPr>
              <a:tblGrid>
                <a:gridCol w="1603250">
                  <a:extLst>
                    <a:ext uri="{9D8B030D-6E8A-4147-A177-3AD203B41FA5}">
                      <a16:colId xmlns:a16="http://schemas.microsoft.com/office/drawing/2014/main" val="20000"/>
                    </a:ext>
                  </a:extLst>
                </a:gridCol>
                <a:gridCol w="1603250">
                  <a:extLst>
                    <a:ext uri="{9D8B030D-6E8A-4147-A177-3AD203B41FA5}">
                      <a16:colId xmlns:a16="http://schemas.microsoft.com/office/drawing/2014/main" val="20001"/>
                    </a:ext>
                  </a:extLst>
                </a:gridCol>
                <a:gridCol w="1603250">
                  <a:extLst>
                    <a:ext uri="{9D8B030D-6E8A-4147-A177-3AD203B41FA5}">
                      <a16:colId xmlns:a16="http://schemas.microsoft.com/office/drawing/2014/main" val="20002"/>
                    </a:ext>
                  </a:extLst>
                </a:gridCol>
              </a:tblGrid>
              <a:tr h="482481">
                <a:tc>
                  <a:txBody>
                    <a:bodyPr/>
                    <a:lstStyle/>
                    <a:p>
                      <a:endParaRPr lang="en-US" sz="1400" dirty="0"/>
                    </a:p>
                  </a:txBody>
                  <a:tcPr marL="68580" marR="68580" marT="34290" marB="34290"/>
                </a:tc>
                <a:tc>
                  <a:txBody>
                    <a:bodyPr/>
                    <a:lstStyle/>
                    <a:p>
                      <a:pPr algn="ctr"/>
                      <a:r>
                        <a:rPr lang="en-US" sz="1400" dirty="0"/>
                        <a:t>Care-led</a:t>
                      </a:r>
                    </a:p>
                  </a:txBody>
                  <a:tcPr marL="68580" marR="68580" marT="34290" marB="34290" anchor="ctr"/>
                </a:tc>
                <a:tc>
                  <a:txBody>
                    <a:bodyPr/>
                    <a:lstStyle/>
                    <a:p>
                      <a:pPr algn="ctr"/>
                      <a:r>
                        <a:rPr lang="en-US" sz="1400" dirty="0"/>
                        <a:t>Inequality-led</a:t>
                      </a:r>
                    </a:p>
                  </a:txBody>
                  <a:tcPr marL="68580" marR="68580" marT="34290" marB="34290" anchor="ctr"/>
                </a:tc>
                <a:extLst>
                  <a:ext uri="{0D108BD9-81ED-4DB2-BD59-A6C34878D82A}">
                    <a16:rowId xmlns:a16="http://schemas.microsoft.com/office/drawing/2014/main" val="10000"/>
                  </a:ext>
                </a:extLst>
              </a:tr>
              <a:tr h="896036">
                <a:tc>
                  <a:txBody>
                    <a:bodyPr/>
                    <a:lstStyle/>
                    <a:p>
                      <a:r>
                        <a:rPr lang="en-US" sz="1400" i="1" dirty="0"/>
                        <a:t>Relationship</a:t>
                      </a:r>
                      <a:r>
                        <a:rPr lang="en-US" sz="1400" i="1" baseline="0" dirty="0"/>
                        <a:t> between gender equality in the labor market &amp; growth</a:t>
                      </a:r>
                      <a:endParaRPr lang="en-US" sz="1400" i="1" dirty="0"/>
                    </a:p>
                  </a:txBody>
                  <a:tcPr marL="68580" marR="68580" marT="34290" marB="34290"/>
                </a:tc>
                <a:tc>
                  <a:txBody>
                    <a:bodyPr/>
                    <a:lstStyle/>
                    <a:p>
                      <a:pPr algn="ctr"/>
                      <a:r>
                        <a:rPr lang="en-US" sz="1400" dirty="0"/>
                        <a:t>Positive</a:t>
                      </a:r>
                    </a:p>
                  </a:txBody>
                  <a:tcPr marL="68580" marR="68580" marT="34290" marB="34290" anchor="ctr"/>
                </a:tc>
                <a:tc>
                  <a:txBody>
                    <a:bodyPr/>
                    <a:lstStyle/>
                    <a:p>
                      <a:pPr algn="ctr"/>
                      <a:r>
                        <a:rPr lang="en-US" sz="1400" dirty="0"/>
                        <a:t>Negative</a:t>
                      </a:r>
                    </a:p>
                  </a:txBody>
                  <a:tcPr marL="68580" marR="68580" marT="34290" marB="34290" anchor="ctr"/>
                </a:tc>
                <a:extLst>
                  <a:ext uri="{0D108BD9-81ED-4DB2-BD59-A6C34878D82A}">
                    <a16:rowId xmlns:a16="http://schemas.microsoft.com/office/drawing/2014/main" val="10001"/>
                  </a:ext>
                </a:extLst>
              </a:tr>
              <a:tr h="314174">
                <a:tc gridSpan="3">
                  <a:txBody>
                    <a:bodyPr/>
                    <a:lstStyle/>
                    <a:p>
                      <a:pPr algn="ctr"/>
                      <a:r>
                        <a:rPr lang="en-US" sz="1400" dirty="0">
                          <a:solidFill>
                            <a:schemeClr val="tx1"/>
                          </a:solidFill>
                        </a:rPr>
                        <a:t>Characteristics</a:t>
                      </a:r>
                    </a:p>
                  </a:txBody>
                  <a:tcPr marL="68580" marR="68580" marT="34290" marB="34290">
                    <a:solidFill>
                      <a:schemeClr val="accent1"/>
                    </a:solidFill>
                  </a:tcP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2"/>
                  </a:ext>
                </a:extLst>
              </a:tr>
              <a:tr h="314174">
                <a:tc>
                  <a:txBody>
                    <a:bodyPr/>
                    <a:lstStyle/>
                    <a:p>
                      <a:pPr lvl="0"/>
                      <a:endParaRPr lang="en-US" sz="1400" i="1" dirty="0"/>
                    </a:p>
                  </a:txBody>
                  <a:tcPr marL="68580" marR="68580" marT="34290" marB="34290" anchor="ctr"/>
                </a:tc>
                <a:tc>
                  <a:txBody>
                    <a:bodyPr/>
                    <a:lstStyle/>
                    <a:p>
                      <a:pPr algn="ctr"/>
                      <a:endParaRPr lang="en-US" sz="1400" dirty="0"/>
                    </a:p>
                  </a:txBody>
                  <a:tcPr marL="68580" marR="68580" marT="34290" marB="34290" anchor="ctr"/>
                </a:tc>
                <a:tc>
                  <a:txBody>
                    <a:bodyPr/>
                    <a:lstStyle/>
                    <a:p>
                      <a:pPr algn="ctr"/>
                      <a:endParaRPr lang="en-US" sz="1400" dirty="0"/>
                    </a:p>
                  </a:txBody>
                  <a:tcPr marL="68580" marR="68580" marT="34290" marB="34290" anchor="ctr"/>
                </a:tc>
                <a:extLst>
                  <a:ext uri="{0D108BD9-81ED-4DB2-BD59-A6C34878D82A}">
                    <a16:rowId xmlns:a16="http://schemas.microsoft.com/office/drawing/2014/main" val="10003"/>
                  </a:ext>
                </a:extLst>
              </a:tr>
              <a:tr h="689259">
                <a:tc>
                  <a:txBody>
                    <a:bodyPr/>
                    <a:lstStyle/>
                    <a:p>
                      <a:pPr lvl="0"/>
                      <a:endParaRPr lang="en-US" sz="1400" i="1" dirty="0"/>
                    </a:p>
                  </a:txBody>
                  <a:tcPr marL="68580" marR="68580" marT="34290" marB="34290" anchor="ctr"/>
                </a:tc>
                <a:tc>
                  <a:txBody>
                    <a:bodyPr/>
                    <a:lstStyle/>
                    <a:p>
                      <a:pPr algn="ctr"/>
                      <a:endParaRPr lang="en-US" sz="1400" dirty="0"/>
                    </a:p>
                    <a:p>
                      <a:pPr algn="ctr"/>
                      <a:endParaRPr lang="en-US" sz="1400" dirty="0"/>
                    </a:p>
                    <a:p>
                      <a:pPr algn="ctr"/>
                      <a:endParaRPr lang="en-US" sz="1400" dirty="0"/>
                    </a:p>
                    <a:p>
                      <a:pPr algn="ctr"/>
                      <a:endParaRPr lang="en-US" sz="1400" dirty="0"/>
                    </a:p>
                  </a:txBody>
                  <a:tcPr marL="68580" marR="68580" marT="34290" marB="34290" anchor="ctr"/>
                </a:tc>
                <a:tc>
                  <a:txBody>
                    <a:bodyPr/>
                    <a:lstStyle/>
                    <a:p>
                      <a:pPr algn="ctr"/>
                      <a:endParaRPr lang="en-US" sz="1400" dirty="0"/>
                    </a:p>
                  </a:txBody>
                  <a:tcPr marL="68580" marR="68580" marT="34290" marB="34290" anchor="ctr"/>
                </a:tc>
                <a:extLst>
                  <a:ext uri="{0D108BD9-81ED-4DB2-BD59-A6C34878D82A}">
                    <a16:rowId xmlns:a16="http://schemas.microsoft.com/office/drawing/2014/main" val="10005"/>
                  </a:ext>
                </a:extLst>
              </a:tr>
            </a:tbl>
          </a:graphicData>
        </a:graphic>
      </p:graphicFrame>
      <p:sp>
        <p:nvSpPr>
          <p:cNvPr id="17" name="TextBox 16"/>
          <p:cNvSpPr txBox="1"/>
          <p:nvPr/>
        </p:nvSpPr>
        <p:spPr>
          <a:xfrm>
            <a:off x="3947141" y="1419325"/>
            <a:ext cx="480974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Stylized types of economies</a:t>
            </a:r>
          </a:p>
        </p:txBody>
      </p:sp>
      <p:grpSp>
        <p:nvGrpSpPr>
          <p:cNvPr id="14" name="Group 13">
            <a:extLst>
              <a:ext uri="{FF2B5EF4-FFF2-40B4-BE49-F238E27FC236}">
                <a16:creationId xmlns:a16="http://schemas.microsoft.com/office/drawing/2014/main" id="{747B1566-2AD5-5B4D-BD20-599D92226D77}"/>
              </a:ext>
            </a:extLst>
          </p:cNvPr>
          <p:cNvGrpSpPr/>
          <p:nvPr/>
        </p:nvGrpSpPr>
        <p:grpSpPr>
          <a:xfrm>
            <a:off x="-114600" y="2671225"/>
            <a:ext cx="4061741" cy="1823800"/>
            <a:chOff x="-114600" y="2671225"/>
            <a:chExt cx="4061741" cy="1823800"/>
          </a:xfrm>
        </p:grpSpPr>
        <p:sp>
          <p:nvSpPr>
            <p:cNvPr id="15" name="TextBox 14">
              <a:extLst>
                <a:ext uri="{FF2B5EF4-FFF2-40B4-BE49-F238E27FC236}">
                  <a16:creationId xmlns:a16="http://schemas.microsoft.com/office/drawing/2014/main" id="{F80B6C94-B49D-D34B-9412-2DC969A98210}"/>
                </a:ext>
              </a:extLst>
            </p:cNvPr>
            <p:cNvSpPr txBox="1"/>
            <p:nvPr/>
          </p:nvSpPr>
          <p:spPr>
            <a:xfrm>
              <a:off x="-114600" y="2728932"/>
              <a:ext cx="2547817" cy="6463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C000"/>
                  </a:solidFill>
                  <a:effectLst/>
                  <a:uLnTx/>
                  <a:uFillTx/>
                  <a:latin typeface="Corbel" panose="020B0503020204020204"/>
                  <a:ea typeface="+mn-ea"/>
                  <a:cs typeface="+mn-cs"/>
                </a:rPr>
                <a:t>Gender equality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C000"/>
                  </a:solidFill>
                  <a:effectLst/>
                  <a:uLnTx/>
                  <a:uFillTx/>
                  <a:latin typeface="Corbel" panose="020B0503020204020204"/>
                  <a:ea typeface="+mn-ea"/>
                  <a:cs typeface="+mn-cs"/>
                </a:rPr>
                <a:t>in the labor market</a:t>
              </a:r>
            </a:p>
          </p:txBody>
        </p:sp>
        <p:sp>
          <p:nvSpPr>
            <p:cNvPr id="16" name="TextBox 15">
              <a:extLst>
                <a:ext uri="{FF2B5EF4-FFF2-40B4-BE49-F238E27FC236}">
                  <a16:creationId xmlns:a16="http://schemas.microsoft.com/office/drawing/2014/main" id="{98ABAAE5-1C9C-FB43-8056-E20BE2498774}"/>
                </a:ext>
              </a:extLst>
            </p:cNvPr>
            <p:cNvSpPr txBox="1"/>
            <p:nvPr/>
          </p:nvSpPr>
          <p:spPr>
            <a:xfrm>
              <a:off x="558996" y="3910250"/>
              <a:ext cx="2997597"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Depends on the impacts on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production and profitability</a:t>
              </a:r>
            </a:p>
          </p:txBody>
        </p:sp>
        <p:sp>
          <p:nvSpPr>
            <p:cNvPr id="18" name="Up Arrow 17">
              <a:extLst>
                <a:ext uri="{FF2B5EF4-FFF2-40B4-BE49-F238E27FC236}">
                  <a16:creationId xmlns:a16="http://schemas.microsoft.com/office/drawing/2014/main" id="{BB4A9098-CC9F-5243-8E1C-DFE21259B310}"/>
                </a:ext>
              </a:extLst>
            </p:cNvPr>
            <p:cNvSpPr/>
            <p:nvPr/>
          </p:nvSpPr>
          <p:spPr>
            <a:xfrm rot="5400000" flipH="1">
              <a:off x="2081198" y="2856656"/>
              <a:ext cx="704038" cy="333176"/>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9" name="TextBox 18">
              <a:extLst>
                <a:ext uri="{FF2B5EF4-FFF2-40B4-BE49-F238E27FC236}">
                  <a16:creationId xmlns:a16="http://schemas.microsoft.com/office/drawing/2014/main" id="{433373F2-E2B6-A94A-8FF3-C5A6D749EAB2}"/>
                </a:ext>
              </a:extLst>
            </p:cNvPr>
            <p:cNvSpPr txBox="1"/>
            <p:nvPr/>
          </p:nvSpPr>
          <p:spPr>
            <a:xfrm>
              <a:off x="2678575" y="2891847"/>
              <a:ext cx="1268566"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C000"/>
                  </a:solidFill>
                  <a:effectLst/>
                  <a:uLnTx/>
                  <a:uFillTx/>
                  <a:latin typeface="Corbel" panose="020B0503020204020204"/>
                  <a:ea typeface="+mn-ea"/>
                  <a:cs typeface="+mn-cs"/>
                </a:rPr>
                <a:t>Growth</a:t>
              </a:r>
            </a:p>
          </p:txBody>
        </p:sp>
        <p:cxnSp>
          <p:nvCxnSpPr>
            <p:cNvPr id="20" name="Straight Arrow Connector 19">
              <a:extLst>
                <a:ext uri="{FF2B5EF4-FFF2-40B4-BE49-F238E27FC236}">
                  <a16:creationId xmlns:a16="http://schemas.microsoft.com/office/drawing/2014/main" id="{2822068F-BC6D-0542-9815-313138EBBB7D}"/>
                </a:ext>
              </a:extLst>
            </p:cNvPr>
            <p:cNvCxnSpPr/>
            <p:nvPr/>
          </p:nvCxnSpPr>
          <p:spPr>
            <a:xfrm flipH="1" flipV="1">
              <a:off x="2420485" y="3461898"/>
              <a:ext cx="8681" cy="4483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9875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2054</TotalTime>
  <Words>939</Words>
  <Application>Microsoft Macintosh PowerPoint</Application>
  <PresentationFormat>On-screen Show (4:3)</PresentationFormat>
  <Paragraphs>174</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Corbel</vt:lpstr>
      <vt:lpstr>News Gothic MT</vt:lpstr>
      <vt:lpstr>Office Theme</vt:lpstr>
      <vt:lpstr>Macro Policy for  Gender Equality</vt:lpstr>
      <vt:lpstr>Feminist Macroeconomics</vt:lpstr>
      <vt:lpstr>Differential impact of macro structure and policy:  Employment and inflation reduction</vt:lpstr>
      <vt:lpstr>Differential impact of macro structure and policy:  Gender segregation and neoliberal macro policy</vt:lpstr>
      <vt:lpstr>Changes in women/men employment versus men’s employment rates, 1991 to 2014 (percentage points)</vt:lpstr>
      <vt:lpstr>Gender  Structure and performance of the macroeconomy:  Gender stratification in labor markets</vt:lpstr>
      <vt:lpstr>Structure and performance of the macroeconomy:  Macro policy and social reproduction</vt:lpstr>
      <vt:lpstr>Modeling the macroeconomy and social reproduction: The demand side</vt:lpstr>
      <vt:lpstr>The Demand Side: Economic Growth</vt:lpstr>
      <vt:lpstr>The Demand Side: Economic Growth</vt:lpstr>
      <vt:lpstr>The Demand Side: Economic Growth</vt:lpstr>
      <vt:lpstr>Growth &amp; Social Reproduction</vt:lpstr>
      <vt:lpstr>Empirical estimation:  Time paths of social reproduction regimes, 1990-2015</vt:lpstr>
      <vt:lpstr>A review of macro policy for gender equality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Braunstein,Elissa</dc:creator>
  <cp:lastModifiedBy>Braunstein,Elissa</cp:lastModifiedBy>
  <cp:revision>34</cp:revision>
  <dcterms:created xsi:type="dcterms:W3CDTF">2019-05-25T11:29:38Z</dcterms:created>
  <dcterms:modified xsi:type="dcterms:W3CDTF">2019-10-07T00:21:04Z</dcterms:modified>
</cp:coreProperties>
</file>