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7" r:id="rId1"/>
  </p:sldMasterIdLst>
  <p:sldIdLst>
    <p:sldId id="256" r:id="rId2"/>
    <p:sldId id="257" r:id="rId3"/>
    <p:sldId id="271" r:id="rId4"/>
    <p:sldId id="258" r:id="rId5"/>
    <p:sldId id="277" r:id="rId6"/>
    <p:sldId id="259" r:id="rId7"/>
    <p:sldId id="274" r:id="rId8"/>
    <p:sldId id="261" r:id="rId9"/>
    <p:sldId id="278" r:id="rId10"/>
    <p:sldId id="279" r:id="rId11"/>
    <p:sldId id="280" r:id="rId12"/>
    <p:sldId id="275" r:id="rId13"/>
    <p:sldId id="283" r:id="rId14"/>
    <p:sldId id="263" r:id="rId15"/>
    <p:sldId id="264" r:id="rId16"/>
    <p:sldId id="265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/>
    <p:restoredTop sz="94728"/>
  </p:normalViewPr>
  <p:slideViewPr>
    <p:cSldViewPr snapToGrid="0" snapToObjects="1">
      <p:cViewPr varScale="1">
        <p:scale>
          <a:sx n="83" d="100"/>
          <a:sy n="83" d="100"/>
        </p:scale>
        <p:origin x="19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14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0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0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4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0743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7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159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2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1894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750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52ADBC-9619-3C4D-8C0A-10AB7EC03AAA}" type="datetimeFigureOut">
              <a:rPr lang="en-US" smtClean="0"/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C635FD-47E2-1F4C-B445-BDFA7D1150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2333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0477"/>
            <a:ext cx="7748752" cy="226997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impact of economic policy &amp; structural change on gendered employment inequality in Latin America, 1990-2010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371" y="5251835"/>
            <a:ext cx="6156435" cy="13328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Elissa Braunstein, Colorado State University</a:t>
            </a:r>
          </a:p>
          <a:p>
            <a:pPr algn="ctr"/>
            <a:r>
              <a:rPr lang="en-US" dirty="0"/>
              <a:t>Stephanie Seguino, University of Vermont</a:t>
            </a:r>
          </a:p>
        </p:txBody>
      </p:sp>
    </p:spTree>
    <p:extLst>
      <p:ext uri="{BB962C8B-B14F-4D97-AF65-F5344CB8AC3E}">
        <p14:creationId xmlns:p14="http://schemas.microsoft.com/office/powerpoint/2010/main" val="2130029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9707-4C6F-B44D-8327-EAF02ECA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178401"/>
          </a:xfrm>
        </p:spPr>
        <p:txBody>
          <a:bodyPr/>
          <a:lstStyle/>
          <a:p>
            <a:r>
              <a:rPr lang="en-US" dirty="0"/>
              <a:t>Macro Policy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A03B6-1927-AB47-B8CF-A517588EE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371600"/>
            <a:ext cx="7633742" cy="450799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REER</a:t>
            </a:r>
            <a:r>
              <a:rPr lang="en-US" sz="2400" dirty="0"/>
              <a:t> – an increase (depreciation) promotes competitiveness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Real interest rate </a:t>
            </a:r>
            <a:r>
              <a:rPr lang="en-US" sz="2400" dirty="0"/>
              <a:t>– inversely related to investment and GDP growth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Public investment </a:t>
            </a:r>
            <a:r>
              <a:rPr lang="en-US" sz="2400" dirty="0"/>
              <a:t>– has direct and indirect effects</a:t>
            </a:r>
          </a:p>
          <a:p>
            <a:pPr lvl="1"/>
            <a:r>
              <a:rPr lang="en-US" sz="2400" dirty="0"/>
              <a:t>physical K investment increases demand for male labor</a:t>
            </a:r>
          </a:p>
          <a:p>
            <a:pPr lvl="1"/>
            <a:r>
              <a:rPr lang="en-US" sz="2400" dirty="0"/>
              <a:t>can also reduce women’s unpaid labor burden, increase their employment</a:t>
            </a:r>
          </a:p>
        </p:txBody>
      </p:sp>
    </p:spTree>
    <p:extLst>
      <p:ext uri="{BB962C8B-B14F-4D97-AF65-F5344CB8AC3E}">
        <p14:creationId xmlns:p14="http://schemas.microsoft.com/office/powerpoint/2010/main" val="35183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2C4D-E623-C74E-A28F-298F28F9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production and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83F26-EE0F-7F4F-9541-D96B001AC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1874518"/>
            <a:ext cx="7799990" cy="400507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Effects of these variables influenced by gender job segregation</a:t>
            </a:r>
          </a:p>
          <a:p>
            <a:r>
              <a:rPr lang="en-US" dirty="0">
                <a:solidFill>
                  <a:srgbClr val="FF0000"/>
                </a:solidFill>
              </a:rPr>
              <a:t>Terms of Trade </a:t>
            </a:r>
            <a:r>
              <a:rPr lang="en-US" dirty="0"/>
              <a:t>(net barter, Px/Pm) </a:t>
            </a:r>
          </a:p>
          <a:p>
            <a:pPr lvl="1"/>
            <a:r>
              <a:rPr lang="en-US" dirty="0"/>
              <a:t>rise with price booms for commodity exporters</a:t>
            </a:r>
          </a:p>
          <a:p>
            <a:pPr lvl="1"/>
            <a:r>
              <a:rPr lang="en-US" dirty="0"/>
              <a:t>may stimulate investment in extractive industries, leading to Dutch Disease</a:t>
            </a:r>
          </a:p>
          <a:p>
            <a:pPr lvl="1"/>
            <a:r>
              <a:rPr lang="en-US" dirty="0"/>
              <a:t>G revenue rises and possibly spending</a:t>
            </a:r>
          </a:p>
          <a:p>
            <a:r>
              <a:rPr lang="en-US" dirty="0">
                <a:solidFill>
                  <a:srgbClr val="FF0000"/>
                </a:solidFill>
              </a:rPr>
              <a:t>Ratio of </a:t>
            </a:r>
            <a:r>
              <a:rPr lang="en-US" dirty="0" err="1">
                <a:solidFill>
                  <a:srgbClr val="FF0000"/>
                </a:solidFill>
              </a:rPr>
              <a:t>mfg</a:t>
            </a:r>
            <a:r>
              <a:rPr lang="en-US" dirty="0">
                <a:solidFill>
                  <a:srgbClr val="FF0000"/>
                </a:solidFill>
              </a:rPr>
              <a:t> X/M </a:t>
            </a:r>
            <a:r>
              <a:rPr lang="en-US" dirty="0"/>
              <a:t>– rises as country moves up industrial ladder</a:t>
            </a:r>
          </a:p>
          <a:p>
            <a:pPr lvl="1"/>
            <a:r>
              <a:rPr lang="en-US" dirty="0"/>
              <a:t>May lead to </a:t>
            </a:r>
            <a:r>
              <a:rPr lang="en-US" dirty="0" err="1"/>
              <a:t>defeminization</a:t>
            </a:r>
            <a:r>
              <a:rPr lang="en-US" dirty="0"/>
              <a:t> of employment</a:t>
            </a:r>
          </a:p>
          <a:p>
            <a:r>
              <a:rPr lang="en-US" dirty="0">
                <a:solidFill>
                  <a:srgbClr val="FF0000"/>
                </a:solidFill>
              </a:rPr>
              <a:t>Fuels and ores as % of merchandise exports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Male employment may rise but little emp. generated. </a:t>
            </a:r>
          </a:p>
          <a:p>
            <a:r>
              <a:rPr lang="en-US" dirty="0">
                <a:solidFill>
                  <a:srgbClr val="FF0000"/>
                </a:solidFill>
              </a:rPr>
              <a:t>GDP growth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Two way causality with gendered employment.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2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0EA9B-718D-734A-AE66-909F0745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Econometric analysis: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E3BA0-CB72-E047-8CC8-7EEF5B6BD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Panel data</a:t>
            </a:r>
          </a:p>
          <a:p>
            <a:pPr lvl="1"/>
            <a:r>
              <a:rPr lang="en-US" sz="2800" dirty="0"/>
              <a:t>OLS with fixed country effects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2SLS</a:t>
            </a:r>
            <a:r>
              <a:rPr lang="en-US" sz="2800" dirty="0"/>
              <a:t> with </a:t>
            </a:r>
            <a:r>
              <a:rPr lang="en-US" sz="2800" dirty="0">
                <a:solidFill>
                  <a:srgbClr val="FF0000"/>
                </a:solidFill>
              </a:rPr>
              <a:t>GDP growth </a:t>
            </a:r>
            <a:r>
              <a:rPr lang="en-US" sz="2800" dirty="0"/>
              <a:t>as endogenous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Instruments: </a:t>
            </a:r>
          </a:p>
          <a:p>
            <a:pPr lvl="3"/>
            <a:r>
              <a:rPr lang="en-US" sz="2400" dirty="0"/>
              <a:t>Gross fixed capital formation growth </a:t>
            </a:r>
          </a:p>
          <a:p>
            <a:pPr lvl="3"/>
            <a:r>
              <a:rPr lang="en-US" sz="2400" dirty="0"/>
              <a:t>Growth of average years of education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992" y="274638"/>
            <a:ext cx="7677807" cy="793372"/>
          </a:xfrm>
        </p:spPr>
        <p:txBody>
          <a:bodyPr>
            <a:normAutofit/>
          </a:bodyPr>
          <a:lstStyle/>
          <a:p>
            <a:r>
              <a:rPr lang="en-US" dirty="0"/>
              <a:t>Employment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956439"/>
              </p:ext>
            </p:extLst>
          </p:nvPr>
        </p:nvGraphicFramePr>
        <p:xfrm>
          <a:off x="457200" y="1068010"/>
          <a:ext cx="822959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Female/Male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Social policy: Boosts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employment, especially women’s employment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social spdg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 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min/avg wage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0.11**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0.04*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Public Inv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Mfg X/M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Fuel &amp; 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GDP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945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74638"/>
            <a:ext cx="7875270" cy="793372"/>
          </a:xfrm>
        </p:spPr>
        <p:txBody>
          <a:bodyPr>
            <a:normAutofit/>
          </a:bodyPr>
          <a:lstStyle/>
          <a:p>
            <a:r>
              <a:rPr lang="en-US" dirty="0"/>
              <a:t>Employment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210069"/>
              </p:ext>
            </p:extLst>
          </p:nvPr>
        </p:nvGraphicFramePr>
        <p:xfrm>
          <a:off x="457200" y="1068010"/>
          <a:ext cx="8229599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Female/Male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Social policy: Boosts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employment, especially women’s employment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social spdg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 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min/avg wage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0.11**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Macro policy: Strongest results on public investment, which increase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both women &amp; men’s employment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-0.02*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Public Inv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0.03*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Mfg X/M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Fuel &amp; 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GDP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286" y="2576286"/>
            <a:ext cx="803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75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274638"/>
            <a:ext cx="7909560" cy="793372"/>
          </a:xfrm>
        </p:spPr>
        <p:txBody>
          <a:bodyPr>
            <a:normAutofit/>
          </a:bodyPr>
          <a:lstStyle/>
          <a:p>
            <a:r>
              <a:rPr lang="en-US" dirty="0"/>
              <a:t>Employment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508968"/>
              </p:ext>
            </p:extLst>
          </p:nvPr>
        </p:nvGraphicFramePr>
        <p:xfrm>
          <a:off x="457200" y="1068010"/>
          <a:ext cx="8229599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Female/Male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Social policy: Boosts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employment, especially women’s employment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social spdg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 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min/avg wage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0.11**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Macro policy: Strongest results on public investment, which increase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</a:rPr>
                        <a:t> both women &amp; men’s employment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0.12*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0.13*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0.11*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-0.02*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Public Inv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0.05*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0.05*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0.08*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0.08*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0.03*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Macro Structure: Fuel &amp; ores seem good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for women’s employment, but not clear why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Mfg X/M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Fuel &amp; 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GDP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286" y="2576286"/>
            <a:ext cx="803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81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10" y="274638"/>
            <a:ext cx="7920990" cy="793372"/>
          </a:xfrm>
        </p:spPr>
        <p:txBody>
          <a:bodyPr>
            <a:normAutofit/>
          </a:bodyPr>
          <a:lstStyle/>
          <a:p>
            <a:r>
              <a:rPr lang="en-US" dirty="0"/>
              <a:t>Employment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339623"/>
              </p:ext>
            </p:extLst>
          </p:nvPr>
        </p:nvGraphicFramePr>
        <p:xfrm>
          <a:off x="457200" y="1068010"/>
          <a:ext cx="8229599" cy="947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Female/Male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2SLS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Social policy: Boosts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employment, especially women’s employment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social spdg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 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min/avg wage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0.11**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Macro policy: Strongest results on public investment, which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</a:rPr>
                        <a:t>incease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</a:rPr>
                        <a:t> both women &amp; men’s employment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Public Inv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Macro Structure: Fuel &amp; ores seem good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for women’s employment, but not clear why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Mfg X/M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Fuel &amp; 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Growth: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Little effect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GDP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0.001*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372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964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07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5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251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691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76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889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473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07288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286" y="2576286"/>
            <a:ext cx="803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3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370852" cy="4457698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Gender equalizing policies in the labor market</a:t>
            </a:r>
          </a:p>
          <a:p>
            <a:pPr lvl="1"/>
            <a:r>
              <a:rPr lang="en-US" dirty="0"/>
              <a:t>Social spending</a:t>
            </a:r>
          </a:p>
          <a:p>
            <a:pPr lvl="1"/>
            <a:r>
              <a:rPr lang="en-US" dirty="0"/>
              <a:t>Minimum wage increases</a:t>
            </a:r>
          </a:p>
          <a:p>
            <a:pPr lvl="1"/>
            <a:r>
              <a:rPr lang="en-US" dirty="0"/>
              <a:t>Parallels with literature on determinants of Gini, but our analysis highlights promising effects via employment channel </a:t>
            </a:r>
          </a:p>
          <a:p>
            <a:r>
              <a:rPr lang="en-US" sz="2600" dirty="0">
                <a:solidFill>
                  <a:srgbClr val="FF0000"/>
                </a:solidFill>
              </a:rPr>
              <a:t>Macro policy and structural change</a:t>
            </a:r>
          </a:p>
          <a:p>
            <a:pPr lvl="1"/>
            <a:r>
              <a:rPr lang="en-US" dirty="0"/>
              <a:t>Public investment promotes gender equality</a:t>
            </a:r>
          </a:p>
          <a:p>
            <a:pPr lvl="1"/>
            <a:r>
              <a:rPr lang="en-US" dirty="0"/>
              <a:t>Competitive exchange rate promotes gender equality in employment</a:t>
            </a:r>
          </a:p>
          <a:p>
            <a:pPr lvl="1"/>
            <a:r>
              <a:rPr lang="en-US" dirty="0"/>
              <a:t>Positive effect of fuel &amp; ores on gender equality but not </a:t>
            </a:r>
            <a:r>
              <a:rPr lang="en-US" dirty="0" err="1"/>
              <a:t>Mfg</a:t>
            </a:r>
            <a:r>
              <a:rPr lang="en-US" dirty="0"/>
              <a:t> X/M</a:t>
            </a:r>
          </a:p>
          <a:p>
            <a:pPr lvl="1"/>
            <a:r>
              <a:rPr lang="en-US" dirty="0"/>
              <a:t>In general, lack of employment-generating industrial policies </a:t>
            </a:r>
          </a:p>
          <a:p>
            <a:pPr lvl="1"/>
            <a:r>
              <a:rPr lang="en-US" dirty="0"/>
              <a:t>Focus on growth insufficient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317" y="504497"/>
            <a:ext cx="5878011" cy="1380789"/>
          </a:xfrm>
        </p:spPr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261242"/>
            <a:ext cx="7633742" cy="461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2000s vs. the 1990s in Latin America</a:t>
            </a:r>
          </a:p>
          <a:p>
            <a:pPr lvl="1"/>
            <a:r>
              <a:rPr lang="en-US" sz="2400" dirty="0"/>
              <a:t>Higher growth rates</a:t>
            </a:r>
          </a:p>
          <a:p>
            <a:pPr lvl="1"/>
            <a:r>
              <a:rPr lang="en-US" sz="2400" dirty="0"/>
              <a:t>Household income inequality falls (but declining wage share)</a:t>
            </a:r>
          </a:p>
          <a:p>
            <a:pPr lvl="1"/>
            <a:r>
              <a:rPr lang="en-US" sz="2400" dirty="0"/>
              <a:t>Declines in poverty</a:t>
            </a:r>
          </a:p>
          <a:p>
            <a:r>
              <a:rPr lang="en-US" sz="2600" i="1" dirty="0">
                <a:solidFill>
                  <a:srgbClr val="FF6600"/>
                </a:solidFill>
              </a:rPr>
              <a:t>A shift in macroeconomic and social policy</a:t>
            </a:r>
          </a:p>
          <a:p>
            <a:pPr lvl="2"/>
            <a:r>
              <a:rPr lang="en-US" sz="2400" dirty="0"/>
              <a:t>Increased social spending and minimum wage</a:t>
            </a:r>
          </a:p>
          <a:p>
            <a:pPr lvl="2"/>
            <a:r>
              <a:rPr lang="en-US" sz="2400" dirty="0"/>
              <a:t>Use of countercyclical policies</a:t>
            </a:r>
          </a:p>
          <a:p>
            <a:pPr lvl="2"/>
            <a:r>
              <a:rPr lang="en-US" sz="2400" dirty="0"/>
              <a:t>Improved terms of trade (TOT)</a:t>
            </a:r>
          </a:p>
          <a:p>
            <a:pPr lvl="2"/>
            <a:r>
              <a:rPr lang="en-US" sz="2400" dirty="0"/>
              <a:t>External finance cheaper with low interest rates</a:t>
            </a:r>
          </a:p>
          <a:p>
            <a:pPr lvl="2"/>
            <a:r>
              <a:rPr lang="en-US" sz="2400" dirty="0"/>
              <a:t>Management of exchange rates to promote </a:t>
            </a:r>
            <a:r>
              <a:rPr lang="en-US" sz="2400" dirty="0" err="1"/>
              <a:t>competitivenss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98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6060" r="-16060"/>
          <a:stretch>
            <a:fillRect/>
          </a:stretch>
        </p:blipFill>
        <p:spPr>
          <a:xfrm>
            <a:off x="1681786" y="151136"/>
            <a:ext cx="6147799" cy="338105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868" y="3613393"/>
            <a:ext cx="4643382" cy="32446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1310" y="2474299"/>
            <a:ext cx="1275597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Market </a:t>
            </a:r>
            <a:r>
              <a:rPr lang="en-US" dirty="0" err="1"/>
              <a:t>Gini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6481" y="4628388"/>
            <a:ext cx="985253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Net </a:t>
            </a:r>
            <a:r>
              <a:rPr lang="en-US" dirty="0" err="1"/>
              <a:t>Gini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6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Did gender inequality also decline?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3828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Absent data on the gender distribution of income, </a:t>
            </a:r>
            <a:r>
              <a:rPr lang="en-US" sz="2400" dirty="0">
                <a:solidFill>
                  <a:srgbClr val="3366FF"/>
                </a:solidFill>
              </a:rPr>
              <a:t>we focus on </a:t>
            </a:r>
            <a:r>
              <a:rPr lang="en-US" sz="2400" b="1" dirty="0">
                <a:solidFill>
                  <a:srgbClr val="3366FF"/>
                </a:solidFill>
              </a:rPr>
              <a:t>employment</a:t>
            </a:r>
            <a:r>
              <a:rPr lang="en-US" sz="2400" dirty="0"/>
              <a:t>, a key aspect of gender equality.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rgbClr val="3366FF"/>
                </a:solidFill>
              </a:rPr>
              <a:t>Our question: </a:t>
            </a:r>
            <a:r>
              <a:rPr lang="en-US" sz="2400" dirty="0"/>
              <a:t>How have changes in economic structure and policy affected gendered employment trends?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Our variables of interest: </a:t>
            </a:r>
          </a:p>
          <a:p>
            <a:pPr marL="914400" lvl="1" indent="-514350"/>
            <a:r>
              <a:rPr lang="en-US" sz="2400" dirty="0"/>
              <a:t>F/M employment-to-population rate ratios</a:t>
            </a:r>
          </a:p>
          <a:p>
            <a:pPr marL="914400" lvl="1" indent="-514350"/>
            <a:r>
              <a:rPr lang="en-US" sz="2400" dirty="0"/>
              <a:t>Separately, female and male employment-to-population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8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21BA6-760A-1142-8DD4-48220845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gender (in)equality?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9870-A8E8-CC4B-AF04-0DDCBE5A2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Macro research finds </a:t>
            </a:r>
            <a:r>
              <a:rPr lang="en-US" sz="2400" dirty="0">
                <a:solidFill>
                  <a:srgbClr val="FF0000"/>
                </a:solidFill>
              </a:rPr>
              <a:t>positive effect of gender equality</a:t>
            </a:r>
            <a:r>
              <a:rPr lang="en-US" sz="2400" dirty="0"/>
              <a:t> in employment on </a:t>
            </a:r>
            <a:r>
              <a:rPr lang="en-US" sz="2400" dirty="0">
                <a:solidFill>
                  <a:srgbClr val="FF0000"/>
                </a:solidFill>
              </a:rPr>
              <a:t>GDP growth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Can raise</a:t>
            </a:r>
            <a:r>
              <a:rPr lang="en-US" sz="2400" dirty="0">
                <a:solidFill>
                  <a:srgbClr val="FF0000"/>
                </a:solidFill>
              </a:rPr>
              <a:t> productivity </a:t>
            </a:r>
            <a:r>
              <a:rPr lang="en-US" sz="2400" dirty="0"/>
              <a:t>(by increasing investments in human capacities)</a:t>
            </a:r>
          </a:p>
          <a:p>
            <a:pPr lvl="1"/>
            <a:r>
              <a:rPr lang="en-US" sz="2400" dirty="0"/>
              <a:t>May produce positive </a:t>
            </a:r>
            <a:r>
              <a:rPr lang="en-US" sz="2400" dirty="0">
                <a:solidFill>
                  <a:srgbClr val="FF0000"/>
                </a:solidFill>
              </a:rPr>
              <a:t>demand-side effects</a:t>
            </a:r>
          </a:p>
        </p:txBody>
      </p:sp>
    </p:spTree>
    <p:extLst>
      <p:ext uri="{BB962C8B-B14F-4D97-AF65-F5344CB8AC3E}">
        <p14:creationId xmlns:p14="http://schemas.microsoft.com/office/powerpoint/2010/main" val="376093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3200" dirty="0"/>
            </a:br>
            <a:r>
              <a:rPr lang="en-US" sz="3200" dirty="0"/>
              <a:t>Female/Male Employment Rate Ratios in the 2000s vs. the 1990s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005076"/>
          </a:xfrm>
        </p:spPr>
        <p:txBody>
          <a:bodyPr>
            <a:normAutofit/>
          </a:bodyPr>
          <a:lstStyle/>
          <a:p>
            <a:r>
              <a:rPr lang="en-US" sz="2800" dirty="0"/>
              <a:t>Employment: Low but increasing</a:t>
            </a:r>
            <a:endParaRPr lang="en-US" sz="2800" dirty="0">
              <a:sym typeface="Wingding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259" y="2686873"/>
            <a:ext cx="5697481" cy="36042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EE207B-2CD8-104E-A5F5-4177ECF87CE6}"/>
              </a:ext>
            </a:extLst>
          </p:cNvPr>
          <p:cNvSpPr txBox="1"/>
          <p:nvPr/>
        </p:nvSpPr>
        <p:spPr>
          <a:xfrm>
            <a:off x="-5076497" y="-19076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2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Changes in women’s relative employment and net </a:t>
            </a:r>
            <a:r>
              <a:rPr lang="en-US" sz="3200" dirty="0" err="1"/>
              <a:t>Gini</a:t>
            </a:r>
            <a:r>
              <a:rPr lang="en-US" sz="3200" dirty="0"/>
              <a:t>, 1991–2013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82212" y="1594273"/>
            <a:ext cx="6812023" cy="5689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5213" y="1567164"/>
            <a:ext cx="1545022" cy="28623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Countries with largest decline in income equality saw greatest improvements in women’s relative employment.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B4EE32-2515-0B40-B4C1-779B6240F4D3}"/>
              </a:ext>
            </a:extLst>
          </p:cNvPr>
          <p:cNvSpPr txBox="1"/>
          <p:nvPr/>
        </p:nvSpPr>
        <p:spPr>
          <a:xfrm>
            <a:off x="677917" y="5133849"/>
            <a:ext cx="1592318" cy="14773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But, low correlation between Gini and F/M emp in 2000s (0.04)</a:t>
            </a:r>
          </a:p>
        </p:txBody>
      </p:sp>
    </p:spTree>
    <p:extLst>
      <p:ext uri="{BB962C8B-B14F-4D97-AF65-F5344CB8AC3E}">
        <p14:creationId xmlns:p14="http://schemas.microsoft.com/office/powerpoint/2010/main" val="284088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Econometric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216"/>
            <a:ext cx="8229600" cy="5084948"/>
          </a:xfrm>
        </p:spPr>
        <p:txBody>
          <a:bodyPr>
            <a:noAutofit/>
          </a:bodyPr>
          <a:lstStyle/>
          <a:p>
            <a:r>
              <a:rPr lang="en-US" sz="1600" dirty="0"/>
              <a:t>Independent variables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Social &amp; Employment Policy</a:t>
            </a:r>
          </a:p>
          <a:p>
            <a:pPr lvl="2"/>
            <a:r>
              <a:rPr lang="en-US" sz="1600" dirty="0"/>
              <a:t>Social public expenditures/GDP </a:t>
            </a:r>
          </a:p>
          <a:p>
            <a:pPr lvl="2"/>
            <a:r>
              <a:rPr lang="en-US" sz="1600" dirty="0"/>
              <a:t>Minimum wage/average monthly wage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Macro Policy</a:t>
            </a:r>
          </a:p>
          <a:p>
            <a:pPr lvl="2"/>
            <a:r>
              <a:rPr lang="en-US" sz="1600" dirty="0"/>
              <a:t>Real effective exchange rate (increases indicate depreciation)</a:t>
            </a:r>
          </a:p>
          <a:p>
            <a:pPr lvl="2"/>
            <a:r>
              <a:rPr lang="en-US" sz="1600" dirty="0"/>
              <a:t>Real interest rate (nominal lending rate – inflation)</a:t>
            </a:r>
          </a:p>
          <a:p>
            <a:pPr lvl="2"/>
            <a:r>
              <a:rPr lang="en-US" sz="1600" dirty="0"/>
              <a:t>Public investment/GDP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Industrial Structure</a:t>
            </a:r>
          </a:p>
          <a:p>
            <a:pPr lvl="2"/>
            <a:r>
              <a:rPr lang="en-US" sz="1600" dirty="0"/>
              <a:t>Manufacturing exports/manufacturing imports</a:t>
            </a:r>
          </a:p>
          <a:p>
            <a:pPr lvl="2"/>
            <a:r>
              <a:rPr lang="en-US" sz="1600" dirty="0"/>
              <a:t>Share of fuel &amp; ores in exports</a:t>
            </a:r>
          </a:p>
          <a:p>
            <a:pPr lvl="2"/>
            <a:r>
              <a:rPr lang="en-US" sz="1600" dirty="0"/>
              <a:t>Terms of trade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GDP growth</a:t>
            </a:r>
          </a:p>
        </p:txBody>
      </p:sp>
    </p:spTree>
    <p:extLst>
      <p:ext uri="{BB962C8B-B14F-4D97-AF65-F5344CB8AC3E}">
        <p14:creationId xmlns:p14="http://schemas.microsoft.com/office/powerpoint/2010/main" val="57358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204A7-A264-4443-8AEE-ACD430544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00FF"/>
                </a:solidFill>
              </a:rPr>
              <a:t>Social &amp; Employment Policy</a:t>
            </a:r>
            <a:br>
              <a:rPr lang="en-US" sz="5400" b="1" dirty="0">
                <a:solidFill>
                  <a:srgbClr val="0000FF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AC8BB-AAFE-D448-BFB5-DD6DA8D09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>
                <a:solidFill>
                  <a:srgbClr val="367CE1"/>
                </a:solidFill>
              </a:rPr>
              <a:t>Social spending increases can </a:t>
            </a:r>
          </a:p>
          <a:p>
            <a:pPr lvl="1"/>
            <a:r>
              <a:rPr lang="en-US" dirty="0"/>
              <a:t>reduce women’s unpaid labor burden</a:t>
            </a:r>
          </a:p>
          <a:p>
            <a:pPr lvl="1"/>
            <a:r>
              <a:rPr lang="en-US" dirty="0"/>
              <a:t>increase demand for female labor due to job segregation</a:t>
            </a:r>
          </a:p>
          <a:p>
            <a:pPr lvl="1"/>
            <a:r>
              <a:rPr lang="en-US" dirty="0" err="1"/>
              <a:t>DeHenau</a:t>
            </a:r>
            <a:r>
              <a:rPr lang="en-US" dirty="0"/>
              <a:t> and </a:t>
            </a:r>
            <a:r>
              <a:rPr lang="en-US" dirty="0" err="1"/>
              <a:t>Himmelweit</a:t>
            </a:r>
            <a:r>
              <a:rPr lang="en-US" dirty="0"/>
              <a:t> (2016) and others find positive effect of social spending on women’s access to work</a:t>
            </a:r>
          </a:p>
          <a:p>
            <a:r>
              <a:rPr lang="en-US" sz="2200" b="1" dirty="0">
                <a:solidFill>
                  <a:srgbClr val="367CE1"/>
                </a:solidFill>
              </a:rPr>
              <a:t>Minimum wage increases can</a:t>
            </a:r>
          </a:p>
          <a:p>
            <a:pPr lvl="1"/>
            <a:r>
              <a:rPr lang="en-US" dirty="0"/>
              <a:t>reduce employment, focusing only on cost aspect of wages</a:t>
            </a:r>
          </a:p>
          <a:p>
            <a:pPr lvl="1"/>
            <a:r>
              <a:rPr lang="en-US" dirty="0"/>
              <a:t>raise productivity (efficiency wage effect)</a:t>
            </a:r>
          </a:p>
          <a:p>
            <a:pPr lvl="1"/>
            <a:r>
              <a:rPr lang="en-US" dirty="0"/>
              <a:t>increase aggregate demand</a:t>
            </a:r>
          </a:p>
          <a:p>
            <a:pPr lvl="1"/>
            <a:r>
              <a:rPr lang="en-US" dirty="0"/>
              <a:t>Women may be more affected due to concentration in low-wage jobs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610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{282F67DF-5B37-B74F-B770-74BC8D5D2652}tf10001071</Template>
  <TotalTime>1505</TotalTime>
  <Words>1304</Words>
  <Application>Microsoft Macintosh PowerPoint</Application>
  <PresentationFormat>On-screen Show (4:3)</PresentationFormat>
  <Paragraphs>393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Impact</vt:lpstr>
      <vt:lpstr>Badge</vt:lpstr>
      <vt:lpstr>The impact of economic policy &amp; structural change on gendered employment inequality in Latin America, 1990-2010</vt:lpstr>
      <vt:lpstr>Background</vt:lpstr>
      <vt:lpstr>PowerPoint Presentation</vt:lpstr>
      <vt:lpstr>Did gender inequality also decline?</vt:lpstr>
      <vt:lpstr>Why do we care about gender (in)equality?</vt:lpstr>
      <vt:lpstr> Female/Male Employment Rate Ratios in the 2000s vs. the 1990s</vt:lpstr>
      <vt:lpstr>Changes in women’s relative employment and net Gini, 1991–2013 </vt:lpstr>
      <vt:lpstr>Econometric Analysis</vt:lpstr>
      <vt:lpstr>Social &amp; Employment Policy </vt:lpstr>
      <vt:lpstr>Macro Policy variables</vt:lpstr>
      <vt:lpstr>Structure of production and Growth</vt:lpstr>
      <vt:lpstr>Econometric analysis: Methodology</vt:lpstr>
      <vt:lpstr>Employment Results</vt:lpstr>
      <vt:lpstr>Employment Results</vt:lpstr>
      <vt:lpstr>Employment Results</vt:lpstr>
      <vt:lpstr>Employment Results</vt:lpstr>
      <vt:lpstr>Conclusions</vt:lpstr>
    </vt:vector>
  </TitlesOfParts>
  <Company>Political Economy Research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economic policy and structural change on gendered employment inequality in Latin America, 1990-2010</dc:title>
  <dc:creator>Elissa Braunstein</dc:creator>
  <cp:lastModifiedBy>Stephanie Seguino</cp:lastModifiedBy>
  <cp:revision>38</cp:revision>
  <dcterms:created xsi:type="dcterms:W3CDTF">2013-01-03T19:59:25Z</dcterms:created>
  <dcterms:modified xsi:type="dcterms:W3CDTF">2019-10-07T03:10:36Z</dcterms:modified>
</cp:coreProperties>
</file>